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480" r:id="rId2"/>
    <p:sldId id="256" r:id="rId3"/>
    <p:sldId id="276" r:id="rId4"/>
    <p:sldId id="481" r:id="rId5"/>
    <p:sldId id="482" r:id="rId6"/>
    <p:sldId id="483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34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6"/>
            <p14:sldId id="27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101" d="100"/>
          <a:sy n="101" d="100"/>
        </p:scale>
        <p:origin x="2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KNOWLEDGE : </a:t>
            </a: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1200" b="0" i="0" u="none" strike="noStrike" cap="none" baseline="0" dirty="0">
              <a:solidFill>
                <a:schemeClr val="dk1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Describing Scientific Management theories for organizations</a:t>
            </a: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Describing Human Behavior theories for organizations</a:t>
            </a: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Describing Integrated Perspectives theories for organizations</a:t>
            </a:r>
          </a:p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Describing Postmodern, Critical, and Feminist theories for organizations</a:t>
            </a:r>
            <a:endParaRPr sz="1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Shape 40"/>
          <p:cNvSpPr txBox="1"/>
          <p:nvPr/>
        </p:nvSpPr>
        <p:spPr>
          <a:xfrm>
            <a:off x="3884612" y="868521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82771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225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tiff"/><Relationship Id="rId5" Type="http://schemas.openxmlformats.org/officeDocument/2006/relationships/image" Target="../media/image35.tiff"/><Relationship Id="rId4" Type="http://schemas.openxmlformats.org/officeDocument/2006/relationships/image" Target="../media/image34.tif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tiff"/><Relationship Id="rId4" Type="http://schemas.openxmlformats.org/officeDocument/2006/relationships/image" Target="../media/image43.tif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0.sv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9.png"/><Relationship Id="rId5" Type="http://schemas.openxmlformats.org/officeDocument/2006/relationships/image" Target="../media/image3.png"/><Relationship Id="rId4" Type="http://schemas.openxmlformats.org/officeDocument/2006/relationships/image" Target="../media/image4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Prepared by Dr. </a:t>
            </a:r>
            <a:r>
              <a:rPr lang="en-US" dirty="0" err="1"/>
              <a:t>Ibrahem</a:t>
            </a:r>
            <a:r>
              <a:rPr lang="en-US" dirty="0"/>
              <a:t> </a:t>
            </a:r>
            <a:r>
              <a:rPr lang="en-US" dirty="0" err="1"/>
              <a:t>Aboelseod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67196" y="1654973"/>
            <a:ext cx="476124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Fundamentals of </a:t>
            </a:r>
          </a:p>
          <a:p>
            <a:r>
              <a:rPr lang="en-US" dirty="0"/>
              <a:t>Organizational </a:t>
            </a:r>
          </a:p>
          <a:p>
            <a:r>
              <a:rPr lang="en-US" dirty="0"/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/>
        </p:nvSpPr>
        <p:spPr>
          <a:xfrm>
            <a:off x="1524000" y="1"/>
            <a:ext cx="9144000" cy="6834187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buClr>
                <a:srgbClr val="000000"/>
              </a:buClr>
            </a:pP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2</a:t>
            </a:r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Perspectives for Organizational Communication </a:t>
            </a:r>
          </a:p>
        </p:txBody>
      </p:sp>
      <p:pic>
        <p:nvPicPr>
          <p:cNvPr id="34" name="Shape 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239999">
            <a:off x="2041526" y="604837"/>
            <a:ext cx="3681411" cy="4598985"/>
          </a:xfrm>
          <a:prstGeom prst="rect">
            <a:avLst/>
          </a:prstGeom>
          <a:noFill/>
          <a:ln w="5715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" name="Shape 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16101" y="388937"/>
            <a:ext cx="4300535" cy="5462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Perspectives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199BB1-071B-2910-A2EB-B466E5186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636" y="1882478"/>
            <a:ext cx="4496539" cy="3864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lang="en-US" sz="1800" b="1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2.1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Distinguish among the functional tradition, the meaning-centered approach, and emerging perspectives 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18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2.2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the functional tradition to organizational communication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2.3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the meaning-centered approach to organizational communication 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18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2.4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emerging perspectives for organizational communication </a:t>
            </a:r>
            <a:endParaRPr lang="en-US" sz="1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Learning Objectives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22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07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Aristotle Communication Model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2094048-02BF-8C78-F5D2-D5C9D7E432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395" b="8553"/>
          <a:stretch/>
        </p:blipFill>
        <p:spPr>
          <a:xfrm>
            <a:off x="2360915" y="1779013"/>
            <a:ext cx="8204200" cy="4192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12EF88-FE97-4665-2037-E2380B0FF8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5677" y="2351430"/>
            <a:ext cx="2522155" cy="30935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E01A7D-F9C8-6DDF-3172-808127132E24}"/>
              </a:ext>
            </a:extLst>
          </p:cNvPr>
          <p:cNvSpPr txBox="1"/>
          <p:nvPr/>
        </p:nvSpPr>
        <p:spPr>
          <a:xfrm>
            <a:off x="5886393" y="1817570"/>
            <a:ext cx="42418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>
                <a:srgbClr val="000000"/>
              </a:buClr>
            </a:pPr>
            <a:r>
              <a:rPr lang="ar-SA" sz="1600" b="1" dirty="0"/>
              <a:t>من وجهة نظرك ..</a:t>
            </a:r>
          </a:p>
          <a:p>
            <a:pPr algn="r">
              <a:buClr>
                <a:srgbClr val="000000"/>
              </a:buClr>
            </a:pPr>
            <a:endParaRPr lang="ar-SA" sz="1600" b="1" dirty="0"/>
          </a:p>
          <a:p>
            <a:pPr algn="r">
              <a:buClr>
                <a:srgbClr val="000000"/>
              </a:buClr>
            </a:pPr>
            <a:r>
              <a:rPr lang="ar-SA" sz="1600" b="1" dirty="0"/>
              <a:t>في أي منظمه يصلح استخدام هذه النظرية  ؟ 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8390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135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The Osgood- Schramm Model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01DAF70-1D64-0618-102A-A66E6745F5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8090" y="1493659"/>
            <a:ext cx="3086784" cy="1956938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B0FD71-D19C-09FA-1C53-D3A8322FE3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8110" y="1859822"/>
            <a:ext cx="5968664" cy="39791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3F567E-C0EE-9B9C-9D4D-ED6176AEEEDE}"/>
              </a:ext>
            </a:extLst>
          </p:cNvPr>
          <p:cNvSpPr txBox="1"/>
          <p:nvPr/>
        </p:nvSpPr>
        <p:spPr>
          <a:xfrm>
            <a:off x="7892634" y="4287123"/>
            <a:ext cx="30509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ar-SA" sz="1600" b="1" dirty="0"/>
              <a:t>من وجهة نظرك ..</a:t>
            </a:r>
          </a:p>
          <a:p>
            <a:pPr algn="ctr">
              <a:buClr>
                <a:srgbClr val="000000"/>
              </a:buClr>
            </a:pPr>
            <a:endParaRPr lang="ar-SA" sz="1600" b="1" dirty="0"/>
          </a:p>
          <a:p>
            <a:pPr algn="ctr">
              <a:buClr>
                <a:srgbClr val="000000"/>
              </a:buClr>
            </a:pPr>
            <a:r>
              <a:rPr lang="ar-SA" sz="1600" b="1" dirty="0"/>
              <a:t>في أي منظمه يصلح استخدام هذه النظرية  ؟ 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96895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err="1"/>
              <a:t>Lasswell’s</a:t>
            </a:r>
            <a:r>
              <a:rPr lang="en-US" dirty="0"/>
              <a:t> Model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3745CD-4111-1CDD-910E-68AC2F023D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7808" y="-258686"/>
            <a:ext cx="8288321" cy="63145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075F31D-094F-D2B9-7BF0-AE28CD0EC8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8636" y="1841209"/>
            <a:ext cx="4573571" cy="1694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066AC34-7FF1-90FB-BCB5-9616813AE389}"/>
              </a:ext>
            </a:extLst>
          </p:cNvPr>
          <p:cNvSpPr txBox="1"/>
          <p:nvPr/>
        </p:nvSpPr>
        <p:spPr>
          <a:xfrm>
            <a:off x="2717042" y="4097370"/>
            <a:ext cx="42418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ar-SA" sz="2000" b="1" dirty="0"/>
              <a:t>من وجهة نظرك ..</a:t>
            </a:r>
          </a:p>
          <a:p>
            <a:pPr algn="ctr">
              <a:buClr>
                <a:srgbClr val="000000"/>
              </a:buClr>
            </a:pPr>
            <a:endParaRPr lang="ar-SA" sz="2000" b="1" dirty="0"/>
          </a:p>
          <a:p>
            <a:pPr algn="ctr">
              <a:buClr>
                <a:srgbClr val="000000"/>
              </a:buClr>
            </a:pPr>
            <a:r>
              <a:rPr lang="ar-SA" sz="2000" b="1" dirty="0"/>
              <a:t>في أي منظمه يصلح استخدام هذه النظرية  ؟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7488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Distinguish Among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ounded Rectangular Callout 11">
            <a:extLst>
              <a:ext uri="{FF2B5EF4-FFF2-40B4-BE49-F238E27FC236}">
                <a16:creationId xmlns:a16="http://schemas.microsoft.com/office/drawing/2014/main" id="{7780F470-B801-F291-0989-024579E8A0B9}"/>
              </a:ext>
            </a:extLst>
          </p:cNvPr>
          <p:cNvSpPr/>
          <p:nvPr/>
        </p:nvSpPr>
        <p:spPr>
          <a:xfrm>
            <a:off x="9136501" y="2246780"/>
            <a:ext cx="2126041" cy="39482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ular Callout 12">
            <a:extLst>
              <a:ext uri="{FF2B5EF4-FFF2-40B4-BE49-F238E27FC236}">
                <a16:creationId xmlns:a16="http://schemas.microsoft.com/office/drawing/2014/main" id="{07957130-49E5-AFCA-DB99-F6BA1BA9AA6A}"/>
              </a:ext>
            </a:extLst>
          </p:cNvPr>
          <p:cNvSpPr/>
          <p:nvPr/>
        </p:nvSpPr>
        <p:spPr>
          <a:xfrm>
            <a:off x="6710205" y="1882478"/>
            <a:ext cx="1976595" cy="39938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ular Callout 10">
            <a:extLst>
              <a:ext uri="{FF2B5EF4-FFF2-40B4-BE49-F238E27FC236}">
                <a16:creationId xmlns:a16="http://schemas.microsoft.com/office/drawing/2014/main" id="{A0AEFE5C-EE79-521C-9925-840154024372}"/>
              </a:ext>
            </a:extLst>
          </p:cNvPr>
          <p:cNvSpPr/>
          <p:nvPr/>
        </p:nvSpPr>
        <p:spPr>
          <a:xfrm>
            <a:off x="3355755" y="2246779"/>
            <a:ext cx="2126041" cy="39482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FC0E52A-8CA8-91A6-84EB-F377A4D6D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3423" y="2671001"/>
            <a:ext cx="4334294" cy="4370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31C2F83-F6CE-3D98-AA8C-5280F3172481}"/>
              </a:ext>
            </a:extLst>
          </p:cNvPr>
          <p:cNvSpPr/>
          <p:nvPr/>
        </p:nvSpPr>
        <p:spPr>
          <a:xfrm>
            <a:off x="3410833" y="2278904"/>
            <a:ext cx="21260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Functional Tradition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BB7BB2-620B-0823-A18E-6EC91F3880FB}"/>
              </a:ext>
            </a:extLst>
          </p:cNvPr>
          <p:cNvSpPr/>
          <p:nvPr/>
        </p:nvSpPr>
        <p:spPr>
          <a:xfrm>
            <a:off x="6778353" y="1913633"/>
            <a:ext cx="23180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Meaning-Centered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EBBFA0-6CAE-AD31-9101-E81B199C8DF8}"/>
              </a:ext>
            </a:extLst>
          </p:cNvPr>
          <p:cNvSpPr/>
          <p:nvPr/>
        </p:nvSpPr>
        <p:spPr>
          <a:xfrm>
            <a:off x="9096375" y="2286971"/>
            <a:ext cx="24348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Emerging Perspectives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41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3697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lang="en-US" sz="18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2.1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Distinguish among the functional tradition, the meaning-centered approach, and emerging perspectives </a:t>
            </a:r>
            <a:endParaRPr lang="en-US" sz="1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754735"/>
            <a:ext cx="7907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Introduction: Perspectives for Organizational Communication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14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649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The Functional Tradition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4E82F8F-6C40-56E1-B88E-D500AE2F9F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4166" y="2858003"/>
            <a:ext cx="2997200" cy="299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Shape 67">
            <a:extLst>
              <a:ext uri="{FF2B5EF4-FFF2-40B4-BE49-F238E27FC236}">
                <a16:creationId xmlns:a16="http://schemas.microsoft.com/office/drawing/2014/main" id="{7C70981B-59AA-2387-539F-4293F38973B5}"/>
              </a:ext>
            </a:extLst>
          </p:cNvPr>
          <p:cNvSpPr txBox="1">
            <a:spLocks/>
          </p:cNvSpPr>
          <p:nvPr/>
        </p:nvSpPr>
        <p:spPr>
          <a:xfrm>
            <a:off x="617280" y="1618094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2.2 Describe the functional tradition to organizational communication </a:t>
            </a: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6703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2.2 The Functional Tradition (1 of 8)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75">
            <a:extLst>
              <a:ext uri="{FF2B5EF4-FFF2-40B4-BE49-F238E27FC236}">
                <a16:creationId xmlns:a16="http://schemas.microsoft.com/office/drawing/2014/main" id="{8C93206E-B8F5-8507-D66F-7F702D06068C}"/>
              </a:ext>
            </a:extLst>
          </p:cNvPr>
          <p:cNvSpPr txBox="1">
            <a:spLocks/>
          </p:cNvSpPr>
          <p:nvPr/>
        </p:nvSpPr>
        <p:spPr>
          <a:xfrm>
            <a:off x="812800" y="2244602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Organizational Communication Systems: Component Parts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Inputs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External and internal environment information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Communication inputs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DE41C70-7EFD-DCF7-6F61-C23E65DCC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0038" y="2710532"/>
            <a:ext cx="3194050" cy="319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3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534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F17826-5635-2ACC-08A2-6D482372E8A8}"/>
              </a:ext>
            </a:extLst>
          </p:cNvPr>
          <p:cNvSpPr txBox="1">
            <a:spLocks/>
          </p:cNvSpPr>
          <p:nvPr/>
        </p:nvSpPr>
        <p:spPr>
          <a:xfrm>
            <a:off x="2459842" y="589140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2.2 The Functional Tradition </a:t>
            </a:r>
            <a:br>
              <a:rPr lang="en-US" dirty="0"/>
            </a:br>
            <a:r>
              <a:rPr lang="en-US" dirty="0"/>
              <a:t>(1 of 8) </a:t>
            </a:r>
            <a:r>
              <a:rPr lang="ar-EG" dirty="0"/>
              <a:t>المدرسة العلمية</a:t>
            </a:r>
            <a:r>
              <a:rPr lang="ar-SA" dirty="0"/>
              <a:t>   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70DE46D9-A860-8698-4B41-2E70F2BBF048}"/>
              </a:ext>
            </a:extLst>
          </p:cNvPr>
          <p:cNvSpPr txBox="1">
            <a:spLocks/>
          </p:cNvSpPr>
          <p:nvPr/>
        </p:nvSpPr>
        <p:spPr>
          <a:xfrm>
            <a:off x="745995" y="2118405"/>
            <a:ext cx="9207629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r>
              <a:rPr lang="en-US" sz="1600" b="1" dirty="0">
                <a:solidFill>
                  <a:schemeClr val="dk1"/>
                </a:solidFill>
              </a:rPr>
              <a:t>Organizational Communication Systems: Component Parts</a:t>
            </a:r>
          </a:p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dk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dk1"/>
                </a:solidFill>
              </a:rPr>
              <a:t>Point 1 – Organizational communication system 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dk1"/>
                </a:solidFill>
              </a:rPr>
              <a:t>Answers questions like </a:t>
            </a:r>
            <a:r>
              <a:rPr lang="en-US" sz="1600" b="1" u="sng" dirty="0">
                <a:solidFill>
                  <a:srgbClr val="FF0000"/>
                </a:solidFill>
              </a:rPr>
              <a:t>what are the main parts, what parts work together, etc.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 panose="020B0604020202020204" pitchFamily="34" charset="0"/>
              <a:buNone/>
            </a:pPr>
            <a:r>
              <a:rPr lang="en-US" sz="1600" b="1" u="sng" dirty="0">
                <a:solidFill>
                  <a:srgbClr val="FF0000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r>
              <a:rPr lang="en-US" sz="1600" b="1" dirty="0">
                <a:solidFill>
                  <a:schemeClr val="dk1"/>
                </a:solidFill>
              </a:rPr>
              <a:t>Communication Inputs</a:t>
            </a:r>
            <a:r>
              <a:rPr lang="en-US" sz="1600" dirty="0">
                <a:solidFill>
                  <a:schemeClr val="dk1"/>
                </a:solidFill>
              </a:rPr>
              <a:t>  </a:t>
            </a:r>
          </a:p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endParaRPr lang="en-US" sz="1600" dirty="0">
              <a:solidFill>
                <a:schemeClr val="dk1"/>
              </a:solidFill>
            </a:endParaRPr>
          </a:p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dk1"/>
                </a:solidFill>
              </a:rPr>
              <a:t>Point 1 – </a:t>
            </a:r>
            <a:r>
              <a:rPr lang="en-US" sz="1600" b="1" u="sng" dirty="0">
                <a:solidFill>
                  <a:schemeClr val="dk1"/>
                </a:solidFill>
              </a:rPr>
              <a:t>External</a:t>
            </a:r>
            <a:r>
              <a:rPr lang="en-US" sz="1600" dirty="0">
                <a:solidFill>
                  <a:schemeClr val="dk1"/>
                </a:solidFill>
              </a:rPr>
              <a:t> and </a:t>
            </a:r>
            <a:r>
              <a:rPr lang="en-US" sz="1600" b="1" u="sng" dirty="0">
                <a:solidFill>
                  <a:schemeClr val="dk1"/>
                </a:solidFill>
              </a:rPr>
              <a:t> interna</a:t>
            </a:r>
            <a:r>
              <a:rPr lang="en-US" sz="1600" b="1" dirty="0">
                <a:solidFill>
                  <a:schemeClr val="dk1"/>
                </a:solidFill>
              </a:rPr>
              <a:t>l  </a:t>
            </a:r>
            <a:r>
              <a:rPr lang="en-US" sz="1600" dirty="0">
                <a:solidFill>
                  <a:schemeClr val="dk1"/>
                </a:solidFill>
              </a:rPr>
              <a:t>environment information  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Internal environment takes information from external environment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dirty="0">
                <a:solidFill>
                  <a:srgbClr val="FF0000"/>
                </a:solidFill>
              </a:rPr>
              <a:t> Relationship </a:t>
            </a:r>
            <a:r>
              <a:rPr lang="en-US" sz="1600" dirty="0">
                <a:solidFill>
                  <a:schemeClr val="dk1"/>
                </a:solidFill>
              </a:rPr>
              <a:t>between external environment information and internal 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information </a:t>
            </a:r>
            <a:r>
              <a:rPr lang="en-US" sz="1600" dirty="0">
                <a:solidFill>
                  <a:srgbClr val="FF0000"/>
                </a:solidFill>
              </a:rPr>
              <a:t>processing</a:t>
            </a:r>
            <a:endParaRPr lang="ar-EG" sz="1600" dirty="0">
              <a:solidFill>
                <a:srgbClr val="FF0000"/>
              </a:solidFill>
            </a:endParaRPr>
          </a:p>
          <a:p>
            <a:pPr marL="457200" lvl="1" indent="0">
              <a:spcBef>
                <a:spcPts val="360"/>
              </a:spcBef>
              <a:buSzPct val="100000"/>
              <a:buNone/>
            </a:pPr>
            <a:endParaRPr lang="en-US" sz="1600" dirty="0">
              <a:solidFill>
                <a:schemeClr val="dk1"/>
              </a:solidFill>
            </a:endParaRPr>
          </a:p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dk1"/>
                </a:solidFill>
              </a:rPr>
              <a:t>Point 2 – Communication inputs </a:t>
            </a:r>
          </a:p>
          <a:p>
            <a:pPr marL="0" indent="0">
              <a:spcBef>
                <a:spcPts val="0"/>
              </a:spcBef>
              <a:buSzPct val="25000"/>
              <a:buFont typeface="Arial" panose="020B0604020202020204" pitchFamily="34" charset="0"/>
              <a:buNone/>
            </a:pPr>
            <a:endParaRPr lang="en-US" sz="1600" dirty="0">
              <a:solidFill>
                <a:schemeClr val="dk1"/>
              </a:solidFill>
            </a:endParaRP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Any information in external environment that can </a:t>
            </a:r>
            <a:r>
              <a:rPr lang="en-US" sz="1600" dirty="0">
                <a:solidFill>
                  <a:srgbClr val="FF0000"/>
                </a:solidFill>
              </a:rPr>
              <a:t>influence</a:t>
            </a:r>
            <a:r>
              <a:rPr lang="en-US" sz="1600" dirty="0">
                <a:solidFill>
                  <a:schemeClr val="dk1"/>
                </a:solidFill>
              </a:rPr>
              <a:t> the  communication system’s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dk1"/>
                </a:solidFill>
              </a:rPr>
              <a:t>   </a:t>
            </a:r>
            <a:r>
              <a:rPr lang="en-US" sz="1600" dirty="0">
                <a:solidFill>
                  <a:srgbClr val="FF0000"/>
                </a:solidFill>
              </a:rPr>
              <a:t>decision making</a:t>
            </a:r>
            <a:endParaRPr lang="en-US" sz="1600" dirty="0">
              <a:solidFill>
                <a:schemeClr val="dk1"/>
              </a:solidFill>
            </a:endParaRP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Vital for an organization to have accurate and timely information to adapt and change 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600" dirty="0">
              <a:solidFill>
                <a:schemeClr val="dk1"/>
              </a:solidFill>
            </a:endParaRPr>
          </a:p>
          <a:p>
            <a:pPr marL="342900" indent="-50800" algn="r" rtl="1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Font typeface="Arial"/>
              <a:buChar char="•"/>
            </a:pPr>
            <a:endParaRPr lang="en-US" sz="3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D051DD-C046-8DBA-13D2-BF49AA55F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2842" y="419101"/>
            <a:ext cx="5959029" cy="6008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026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802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9999"/>
                </a:solidFill>
              </a:rPr>
              <a:t>External And  Internal  Environment Information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A77A505-0D1C-3504-F523-D50779669E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800"/>
          <a:stretch/>
        </p:blipFill>
        <p:spPr>
          <a:xfrm>
            <a:off x="5238750" y="1657925"/>
            <a:ext cx="4440100" cy="444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93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54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2.2 The Functional Tradition (2 of 8)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96D258A-BEB0-E237-FE66-6155C5B21C16}"/>
              </a:ext>
            </a:extLst>
          </p:cNvPr>
          <p:cNvSpPr/>
          <p:nvPr/>
        </p:nvSpPr>
        <p:spPr>
          <a:xfrm>
            <a:off x="1337721" y="2244602"/>
            <a:ext cx="4064000" cy="1423613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83">
            <a:extLst>
              <a:ext uri="{FF2B5EF4-FFF2-40B4-BE49-F238E27FC236}">
                <a16:creationId xmlns:a16="http://schemas.microsoft.com/office/drawing/2014/main" id="{1B1B2920-D763-8C8D-2AD2-A4F58E3DF13D}"/>
              </a:ext>
            </a:extLst>
          </p:cNvPr>
          <p:cNvSpPr txBox="1">
            <a:spLocks/>
          </p:cNvSpPr>
          <p:nvPr/>
        </p:nvSpPr>
        <p:spPr>
          <a:xfrm>
            <a:off x="1453467" y="2436089"/>
            <a:ext cx="8709708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- Internal communication</a:t>
            </a:r>
            <a:r>
              <a:rPr lang="en-US" sz="1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Communication Output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 - Nature of output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911808A-AE4A-751D-2A4D-51F0AA20457C}"/>
              </a:ext>
            </a:extLst>
          </p:cNvPr>
          <p:cNvSpPr/>
          <p:nvPr/>
        </p:nvSpPr>
        <p:spPr>
          <a:xfrm>
            <a:off x="5684013" y="2484601"/>
            <a:ext cx="5561503" cy="3707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90000"/>
              </a:lnSpc>
              <a:buClr>
                <a:schemeClr val="dk1"/>
              </a:buClr>
            </a:pPr>
            <a:endParaRPr lang="en-US" dirty="0">
              <a:solidFill>
                <a:schemeClr val="dk1"/>
              </a:solidFill>
            </a:endParaRPr>
          </a:p>
          <a:p>
            <a:pPr lvl="1">
              <a:lnSpc>
                <a:spcPct val="90000"/>
              </a:lnSpc>
              <a:buClr>
                <a:schemeClr val="dk1"/>
              </a:buClr>
            </a:pPr>
            <a:endParaRPr lang="en-US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dk1"/>
                </a:solidFill>
              </a:rPr>
              <a:t>Communication Output</a:t>
            </a:r>
            <a:r>
              <a:rPr lang="en-US" dirty="0">
                <a:solidFill>
                  <a:schemeClr val="dk1"/>
                </a:solidFill>
              </a:rPr>
              <a:t> </a:t>
            </a: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</a:rPr>
              <a:t>Point 1 :</a:t>
            </a: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endParaRPr lang="en-US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</a:rPr>
              <a:t>Messages to </a:t>
            </a:r>
            <a:r>
              <a:rPr lang="ar-EG" dirty="0">
                <a:solidFill>
                  <a:schemeClr val="dk1"/>
                </a:solidFill>
              </a:rPr>
              <a:t>the </a:t>
            </a:r>
            <a:r>
              <a:rPr lang="en-US" dirty="0">
                <a:solidFill>
                  <a:schemeClr val="dk1"/>
                </a:solidFill>
              </a:rPr>
              <a:t>external environment from</a:t>
            </a:r>
            <a:r>
              <a:rPr lang="ar-EG" dirty="0">
                <a:solidFill>
                  <a:schemeClr val="dk1"/>
                </a:solidFill>
              </a:rPr>
              <a:t> </a:t>
            </a:r>
            <a:r>
              <a:rPr lang="en-US" dirty="0">
                <a:solidFill>
                  <a:schemeClr val="dk1"/>
                </a:solidFill>
              </a:rPr>
              <a:t>within the organization</a:t>
            </a: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endParaRPr lang="en-US" dirty="0">
              <a:solidFill>
                <a:schemeClr val="dk1"/>
              </a:solidFill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Results of input and throughput process 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</a:rPr>
              <a:t>Point 2 – Nature of output 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Intentional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Unintentional </a:t>
            </a:r>
          </a:p>
          <a:p>
            <a:pPr lvl="0">
              <a:buClr>
                <a:schemeClr val="dk1"/>
              </a:buClr>
            </a:pPr>
            <a:endParaRPr lang="en-US" sz="1100" dirty="0">
              <a:solidFill>
                <a:schemeClr val="dk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327F016-8C4E-2DF8-8DF2-11E799F88F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2196"/>
          <a:stretch/>
        </p:blipFill>
        <p:spPr>
          <a:xfrm>
            <a:off x="1254448" y="3376349"/>
            <a:ext cx="4230546" cy="199139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976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148899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006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2.2 The Functional Tradition (3 of 8)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37BDB2F-ECA7-9E08-B482-104D45CEEC6B}"/>
              </a:ext>
            </a:extLst>
          </p:cNvPr>
          <p:cNvSpPr/>
          <p:nvPr/>
        </p:nvSpPr>
        <p:spPr>
          <a:xfrm>
            <a:off x="1035025" y="2108632"/>
            <a:ext cx="3365500" cy="2744413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91">
            <a:extLst>
              <a:ext uri="{FF2B5EF4-FFF2-40B4-BE49-F238E27FC236}">
                <a16:creationId xmlns:a16="http://schemas.microsoft.com/office/drawing/2014/main" id="{57FDCA1C-6B67-6CF0-EA6F-810AE11AB097}"/>
              </a:ext>
            </a:extLst>
          </p:cNvPr>
          <p:cNvSpPr txBox="1">
            <a:spLocks/>
          </p:cNvSpPr>
          <p:nvPr/>
        </p:nvSpPr>
        <p:spPr>
          <a:xfrm>
            <a:off x="1076255" y="2292388"/>
            <a:ext cx="3365500" cy="236497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Open versus Closed Systems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Response of the environment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Systems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 panose="020B0604020202020204" pitchFamily="34" charset="0"/>
              <a:buNone/>
            </a:pPr>
            <a:r>
              <a:rPr lang="en-US" sz="1400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97F389-CD9F-56DA-FB6D-BE6B99CFFA70}"/>
              </a:ext>
            </a:extLst>
          </p:cNvPr>
          <p:cNvSpPr/>
          <p:nvPr/>
        </p:nvSpPr>
        <p:spPr>
          <a:xfrm>
            <a:off x="5060924" y="1956876"/>
            <a:ext cx="6923067" cy="308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2000" b="1" dirty="0">
                <a:solidFill>
                  <a:schemeClr val="dk1"/>
                </a:solidFill>
              </a:rPr>
              <a:t>Open versus Closed Systems</a:t>
            </a:r>
            <a:r>
              <a:rPr lang="en-US" sz="2000" dirty="0">
                <a:solidFill>
                  <a:schemeClr val="dk1"/>
                </a:solidFill>
              </a:rPr>
              <a:t> </a:t>
            </a: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endParaRPr lang="en-US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</a:rPr>
              <a:t>Point 1 – </a:t>
            </a:r>
            <a:r>
              <a:rPr lang="en-US" b="1" dirty="0">
                <a:solidFill>
                  <a:schemeClr val="dk1"/>
                </a:solidFill>
              </a:rPr>
              <a:t>Response of the environment 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Feedback from environment becomes </a:t>
            </a:r>
            <a:r>
              <a:rPr lang="en-US" dirty="0">
                <a:solidFill>
                  <a:srgbClr val="FF0000"/>
                </a:solidFill>
              </a:rPr>
              <a:t>new inputs </a:t>
            </a:r>
            <a:r>
              <a:rPr lang="en-US" dirty="0">
                <a:solidFill>
                  <a:schemeClr val="dk1"/>
                </a:solidFill>
              </a:rPr>
              <a:t>for</a:t>
            </a:r>
            <a:r>
              <a:rPr lang="ar-EG" dirty="0">
                <a:solidFill>
                  <a:schemeClr val="dk1"/>
                </a:solidFill>
              </a:rPr>
              <a:t> </a:t>
            </a:r>
            <a:r>
              <a:rPr lang="en-US" dirty="0">
                <a:solidFill>
                  <a:schemeClr val="dk1"/>
                </a:solidFill>
              </a:rPr>
              <a:t>organization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The way organization reacts to new input determines what system it is </a:t>
            </a: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</a:rPr>
              <a:t>Point 2 – </a:t>
            </a:r>
            <a:r>
              <a:rPr lang="en-US" b="1" dirty="0">
                <a:solidFill>
                  <a:schemeClr val="dk1"/>
                </a:solidFill>
              </a:rPr>
              <a:t>Type of Systems 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Open: take in new information, transform it, and give it back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Closed: characterized by lack of input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Equifinality: ability to use a variety of approaches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07EEBB8-6B9B-76D0-1944-ED4A6D94AE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407" y="3186634"/>
            <a:ext cx="4356100" cy="3457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581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2.2 The Functional Tradition (4 of 8)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4F6C6FA-5BD1-A3ED-D001-1709854B10C5}"/>
              </a:ext>
            </a:extLst>
          </p:cNvPr>
          <p:cNvSpPr/>
          <p:nvPr/>
        </p:nvSpPr>
        <p:spPr>
          <a:xfrm>
            <a:off x="942308" y="2103151"/>
            <a:ext cx="3124200" cy="1576013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Shape 99">
            <a:extLst>
              <a:ext uri="{FF2B5EF4-FFF2-40B4-BE49-F238E27FC236}">
                <a16:creationId xmlns:a16="http://schemas.microsoft.com/office/drawing/2014/main" id="{505C2752-508B-4D20-810D-A57B6492B644}"/>
              </a:ext>
            </a:extLst>
          </p:cNvPr>
          <p:cNvSpPr txBox="1">
            <a:spLocks/>
          </p:cNvSpPr>
          <p:nvPr/>
        </p:nvSpPr>
        <p:spPr>
          <a:xfrm>
            <a:off x="993108" y="2175817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Organizing Functions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Organizing messages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Relationship Functions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Relationship messages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0E17FC0-8B01-1E0D-6B3E-600ADFE07538}"/>
              </a:ext>
            </a:extLst>
          </p:cNvPr>
          <p:cNvSpPr/>
          <p:nvPr/>
        </p:nvSpPr>
        <p:spPr>
          <a:xfrm>
            <a:off x="4364958" y="1798104"/>
            <a:ext cx="7827042" cy="4988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</a:rPr>
              <a:t>Organizing Functions</a:t>
            </a:r>
            <a:r>
              <a:rPr lang="en-US" sz="1600" dirty="0">
                <a:solidFill>
                  <a:schemeClr val="dk1"/>
                </a:solidFill>
              </a:rPr>
              <a:t> </a:t>
            </a:r>
            <a:endParaRPr lang="ar-SA" sz="16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1 </a:t>
            </a:r>
            <a:r>
              <a:rPr lang="en-US" sz="1600" b="1" dirty="0">
                <a:solidFill>
                  <a:srgbClr val="FF0000"/>
                </a:solidFill>
              </a:rPr>
              <a:t>: Establishes rules </a:t>
            </a:r>
            <a:r>
              <a:rPr lang="en-US" sz="1600" dirty="0">
                <a:solidFill>
                  <a:schemeClr val="dk1"/>
                </a:solidFill>
              </a:rPr>
              <a:t>and regulations of a particular environment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Define and clarify tasks, develop work instructions, evaluate task accomplishment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Guide, direct, control organizational activity</a:t>
            </a:r>
            <a:r>
              <a:rPr lang="ar-EG" sz="1600" dirty="0">
                <a:solidFill>
                  <a:schemeClr val="dk1"/>
                </a:solidFill>
              </a:rPr>
              <a:t>ز</a:t>
            </a: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2 – </a:t>
            </a:r>
            <a:r>
              <a:rPr lang="en-US" sz="1600" b="1" dirty="0">
                <a:solidFill>
                  <a:srgbClr val="FF0000"/>
                </a:solidFill>
              </a:rPr>
              <a:t>Organizing messages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evaluated by how well organizational members understand and perform tasks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</a:t>
            </a:r>
            <a:r>
              <a:rPr lang="en-US" sz="1600" u="sng" dirty="0">
                <a:solidFill>
                  <a:schemeClr val="dk1"/>
                </a:solidFill>
              </a:rPr>
              <a:t>evaluated by how rules and regulations are understood </a:t>
            </a:r>
            <a:r>
              <a:rPr lang="en-US" sz="1600" dirty="0">
                <a:solidFill>
                  <a:schemeClr val="dk1"/>
                </a:solidFill>
              </a:rPr>
              <a:t>and followed, how adequately daily </a:t>
            </a:r>
            <a:r>
              <a:rPr lang="en-US" sz="1600" u="sng" dirty="0">
                <a:solidFill>
                  <a:schemeClr val="dk1"/>
                </a:solidFill>
              </a:rPr>
              <a:t>operations support organizational </a:t>
            </a:r>
            <a:r>
              <a:rPr lang="en-US" sz="1600" dirty="0">
                <a:solidFill>
                  <a:schemeClr val="dk1"/>
                </a:solidFill>
              </a:rPr>
              <a:t>goals</a:t>
            </a:r>
          </a:p>
          <a:p>
            <a:pPr lvl="1">
              <a:lnSpc>
                <a:spcPct val="80000"/>
              </a:lnSpc>
              <a:buClr>
                <a:schemeClr val="dk1"/>
              </a:buClr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</a:rPr>
              <a:t>Relationship Functions</a:t>
            </a:r>
            <a:endParaRPr lang="ar-SA" sz="1600" b="1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600" b="1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1 – </a:t>
            </a:r>
            <a:r>
              <a:rPr lang="en-US" sz="1600" b="1" dirty="0">
                <a:solidFill>
                  <a:srgbClr val="FF0000"/>
                </a:solidFill>
              </a:rPr>
              <a:t>Relationship functions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Help individuals define their roles and assess their compatibility with organizational goals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Contribute to individuals’ sense of belonging in their work environment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Contribute to employee morale 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2 – </a:t>
            </a:r>
            <a:r>
              <a:rPr lang="en-US" sz="1600" b="1" dirty="0">
                <a:solidFill>
                  <a:srgbClr val="FF0000"/>
                </a:solidFill>
              </a:rPr>
              <a:t>Relationship messages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Establishes relationships between supervisors and employees and within peer groups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Range from informal conversations to visible symbols of status 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Establishes human interactions that make organizational operations possible </a:t>
            </a:r>
          </a:p>
          <a:p>
            <a:pPr lvl="0">
              <a:buClr>
                <a:schemeClr val="dk1"/>
              </a:buClr>
            </a:pPr>
            <a:endParaRPr lang="en-US" sz="1600" dirty="0">
              <a:solidFill>
                <a:schemeClr val="dk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F0A63F-60CD-860D-62EE-7C44E7694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9619" y="3259795"/>
            <a:ext cx="3258343" cy="325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9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2.2 The Functional Tradition (5 of 8)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3BE4EB0-8F29-E808-EC47-67910AFD72A0}"/>
              </a:ext>
            </a:extLst>
          </p:cNvPr>
          <p:cNvSpPr/>
          <p:nvPr/>
        </p:nvSpPr>
        <p:spPr>
          <a:xfrm>
            <a:off x="879475" y="1736148"/>
            <a:ext cx="3035300" cy="2312613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3" name="Shape 107">
            <a:extLst>
              <a:ext uri="{FF2B5EF4-FFF2-40B4-BE49-F238E27FC236}">
                <a16:creationId xmlns:a16="http://schemas.microsoft.com/office/drawing/2014/main" id="{81493A21-4426-AEBC-8661-4BE77C29CC43}"/>
              </a:ext>
            </a:extLst>
          </p:cNvPr>
          <p:cNvSpPr txBox="1">
            <a:spLocks/>
          </p:cNvSpPr>
          <p:nvPr/>
        </p:nvSpPr>
        <p:spPr>
          <a:xfrm>
            <a:off x="1073150" y="1736148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Change Functions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Change functions</a:t>
            </a:r>
            <a:r>
              <a:rPr lang="en-US" sz="1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Change communications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Message Structure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 </a:t>
            </a:r>
            <a:r>
              <a:rPr lang="en-US" sz="16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Message structure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Functional approach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C31578-205D-9B5F-93A6-96D71AB932CB}"/>
              </a:ext>
            </a:extLst>
          </p:cNvPr>
          <p:cNvSpPr/>
          <p:nvPr/>
        </p:nvSpPr>
        <p:spPr>
          <a:xfrm>
            <a:off x="4045617" y="1768835"/>
            <a:ext cx="7964440" cy="4534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Change Functions</a:t>
            </a:r>
            <a:r>
              <a:rPr lang="en-US" sz="1400" dirty="0">
                <a:solidFill>
                  <a:schemeClr val="dk1"/>
                </a:solidFill>
              </a:rPr>
              <a:t> </a:t>
            </a:r>
            <a:endParaRPr lang="ar-SA" sz="14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: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Help organizations adapt </a:t>
            </a:r>
            <a:r>
              <a:rPr lang="en-US" sz="1400" dirty="0">
                <a:solidFill>
                  <a:srgbClr val="FF0000"/>
                </a:solidFill>
              </a:rPr>
              <a:t>what they do</a:t>
            </a:r>
            <a:r>
              <a:rPr lang="en-US" sz="1400" dirty="0">
                <a:solidFill>
                  <a:schemeClr val="dk1"/>
                </a:solidFill>
              </a:rPr>
              <a:t> and </a:t>
            </a:r>
            <a:r>
              <a:rPr lang="en-US" sz="1400" dirty="0">
                <a:solidFill>
                  <a:srgbClr val="FF0000"/>
                </a:solidFill>
              </a:rPr>
              <a:t>how they do it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Occur in numerous choice-making situations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Change communications 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Processing of </a:t>
            </a:r>
            <a:r>
              <a:rPr lang="en-US" sz="1400" dirty="0">
                <a:solidFill>
                  <a:srgbClr val="FF0000"/>
                </a:solidFill>
              </a:rPr>
              <a:t>new ideas </a:t>
            </a:r>
            <a:r>
              <a:rPr lang="en-US" sz="1400" dirty="0">
                <a:solidFill>
                  <a:schemeClr val="dk1"/>
                </a:solidFill>
              </a:rPr>
              <a:t>and information and altering of existing procedures and processes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continual </a:t>
            </a:r>
            <a:r>
              <a:rPr lang="en-US" sz="1400" dirty="0">
                <a:solidFill>
                  <a:srgbClr val="FF0000"/>
                </a:solidFill>
              </a:rPr>
              <a:t>adaptation</a:t>
            </a:r>
            <a:r>
              <a:rPr lang="en-US" sz="1400" dirty="0">
                <a:solidFill>
                  <a:schemeClr val="dk1"/>
                </a:solidFill>
              </a:rPr>
              <a:t> to environment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rgbClr val="FF0000"/>
                </a:solidFill>
              </a:rPr>
              <a:t>Necessary</a:t>
            </a:r>
            <a:r>
              <a:rPr lang="en-US" sz="1400" dirty="0">
                <a:solidFill>
                  <a:schemeClr val="dk1"/>
                </a:solidFill>
              </a:rPr>
              <a:t> for </a:t>
            </a:r>
            <a:r>
              <a:rPr lang="en-US" sz="1400" dirty="0">
                <a:solidFill>
                  <a:srgbClr val="FF0000"/>
                </a:solidFill>
              </a:rPr>
              <a:t>innovation</a:t>
            </a:r>
            <a:r>
              <a:rPr lang="en-US" sz="1400" dirty="0">
                <a:solidFill>
                  <a:schemeClr val="dk1"/>
                </a:solidFill>
              </a:rPr>
              <a:t> and adaptation </a:t>
            </a:r>
            <a:endParaRPr lang="ar-EG" sz="1400" dirty="0">
              <a:solidFill>
                <a:schemeClr val="dk1"/>
              </a:solidFill>
            </a:endParaRP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ar-EG" sz="14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Message Structure</a:t>
            </a:r>
            <a:r>
              <a:rPr lang="en-US" sz="1400" dirty="0">
                <a:solidFill>
                  <a:schemeClr val="dk1"/>
                </a:solidFill>
              </a:rPr>
              <a:t>  </a:t>
            </a:r>
            <a:endParaRPr lang="ar-SA" sz="14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</a:t>
            </a:r>
            <a:r>
              <a:rPr lang="en-US" sz="1400" dirty="0">
                <a:solidFill>
                  <a:srgbClr val="FF0000"/>
                </a:solidFill>
              </a:rPr>
              <a:t>Message structure 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Movement of all messages throughout organization 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Movement of messages between organization and its external environment</a:t>
            </a: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</a:t>
            </a:r>
            <a:r>
              <a:rPr lang="en-US" sz="1400" dirty="0">
                <a:solidFill>
                  <a:srgbClr val="FF0000"/>
                </a:solidFill>
              </a:rPr>
              <a:t>Functional approach 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Looks at repetitive patterns of interactions among members of the organization, use of a variety of channels, message directions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Structure can be understood in terms of networks, channels, message directions, load, distortion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A77FC93-45CA-4F87-FC0C-9603A5FBA9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479" y="4059308"/>
            <a:ext cx="2691993" cy="2691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3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2.2 The Functional Tradition </a:t>
            </a:r>
            <a:r>
              <a:rPr lang="en-US" sz="1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(6 of 8)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0E64A9C-86EA-1F59-44EE-32B08E0600D3}"/>
              </a:ext>
            </a:extLst>
          </p:cNvPr>
          <p:cNvSpPr/>
          <p:nvPr/>
        </p:nvSpPr>
        <p:spPr>
          <a:xfrm>
            <a:off x="901700" y="2234943"/>
            <a:ext cx="2616200" cy="1884839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Shape 115">
            <a:extLst>
              <a:ext uri="{FF2B5EF4-FFF2-40B4-BE49-F238E27FC236}">
                <a16:creationId xmlns:a16="http://schemas.microsoft.com/office/drawing/2014/main" id="{0EE85A60-D554-DE9F-82C0-9470DE6A4CC2}"/>
              </a:ext>
            </a:extLst>
          </p:cNvPr>
          <p:cNvSpPr txBox="1">
            <a:spLocks/>
          </p:cNvSpPr>
          <p:nvPr/>
        </p:nvSpPr>
        <p:spPr>
          <a:xfrm>
            <a:off x="1003300" y="2243261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Communication Networks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Communication networks</a:t>
            </a:r>
            <a:r>
              <a:rPr lang="en-US" sz="12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Formal networks</a:t>
            </a:r>
            <a:r>
              <a:rPr lang="en-US" sz="12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Informal networks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Communication Channels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Channels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1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Channel selection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1600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FBF4EC0-A584-36BF-300D-22B91EB06217}"/>
              </a:ext>
            </a:extLst>
          </p:cNvPr>
          <p:cNvSpPr/>
          <p:nvPr/>
        </p:nvSpPr>
        <p:spPr>
          <a:xfrm>
            <a:off x="6096000" y="1739758"/>
            <a:ext cx="6019799" cy="4527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</a:rPr>
              <a:t>Communication Networks</a:t>
            </a:r>
            <a:r>
              <a:rPr lang="en-US" sz="1600" dirty="0">
                <a:solidFill>
                  <a:schemeClr val="dk1"/>
                </a:solidFill>
              </a:rPr>
              <a:t>  </a:t>
            </a:r>
            <a:endParaRPr lang="ar-SA" sz="16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1 – Communication networks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</a:t>
            </a:r>
            <a:r>
              <a:rPr lang="en-US" sz="1600" dirty="0">
                <a:solidFill>
                  <a:srgbClr val="FF0000"/>
                </a:solidFill>
              </a:rPr>
              <a:t>Formal </a:t>
            </a:r>
            <a:r>
              <a:rPr lang="en-US" sz="1600" dirty="0">
                <a:solidFill>
                  <a:schemeClr val="dk1"/>
                </a:solidFill>
              </a:rPr>
              <a:t>and </a:t>
            </a:r>
            <a:r>
              <a:rPr lang="en-US" sz="1600" dirty="0">
                <a:solidFill>
                  <a:srgbClr val="FF0000"/>
                </a:solidFill>
              </a:rPr>
              <a:t>informal</a:t>
            </a:r>
            <a:r>
              <a:rPr lang="en-US" sz="1600" dirty="0">
                <a:solidFill>
                  <a:schemeClr val="dk1"/>
                </a:solidFill>
              </a:rPr>
              <a:t> patterns of communication that link organizational members together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</a:endParaRP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Described by how formally or informally networks are organized, by links between people, and by roles people perform as they link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2 – </a:t>
            </a:r>
            <a:r>
              <a:rPr lang="en-US" sz="1600" b="1" dirty="0">
                <a:solidFill>
                  <a:schemeClr val="dk1"/>
                </a:solidFill>
              </a:rPr>
              <a:t>Formal networks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Formal organization prescribes who </a:t>
            </a:r>
            <a:r>
              <a:rPr lang="en-US" sz="1600" dirty="0">
                <a:solidFill>
                  <a:srgbClr val="FF0000"/>
                </a:solidFill>
              </a:rPr>
              <a:t>has final authority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Formal act of organizing creates formal communication system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3 – </a:t>
            </a:r>
            <a:r>
              <a:rPr lang="en-US" sz="1600" b="1" dirty="0">
                <a:solidFill>
                  <a:schemeClr val="dk1"/>
                </a:solidFill>
              </a:rPr>
              <a:t>Informal networks 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Emerge with individuals exchanging diverse types of information related both to organization and their social relationships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8BE5F9-33DB-5A17-15C9-463AE00E8251}"/>
              </a:ext>
            </a:extLst>
          </p:cNvPr>
          <p:cNvSpPr/>
          <p:nvPr/>
        </p:nvSpPr>
        <p:spPr>
          <a:xfrm>
            <a:off x="825500" y="4244270"/>
            <a:ext cx="5822950" cy="2125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dk1"/>
                </a:solidFill>
              </a:rPr>
              <a:t>Communication Channels</a:t>
            </a:r>
            <a:r>
              <a:rPr lang="en-US" sz="1200" dirty="0">
                <a:solidFill>
                  <a:schemeClr val="dk1"/>
                </a:solidFill>
              </a:rPr>
              <a:t>  </a:t>
            </a:r>
            <a:endParaRPr lang="ar-SA" sz="12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2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</a:rPr>
              <a:t>Point 1 – Channels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Means for transmission of messages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Variety of channels </a:t>
            </a:r>
            <a:r>
              <a:rPr lang="en-US" sz="1200" dirty="0">
                <a:solidFill>
                  <a:srgbClr val="FF0000"/>
                </a:solidFill>
              </a:rPr>
              <a:t>available for transmitting oral and written messages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</a:rPr>
              <a:t>Point 2 – Channel selection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Choice and availability of communication channels </a:t>
            </a:r>
            <a:r>
              <a:rPr lang="en-US" sz="1200" dirty="0">
                <a:solidFill>
                  <a:srgbClr val="FF0000"/>
                </a:solidFill>
              </a:rPr>
              <a:t>influence the way the organization operate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Selecting </a:t>
            </a:r>
            <a:r>
              <a:rPr lang="ar-EG" sz="1200" dirty="0">
                <a:solidFill>
                  <a:schemeClr val="dk1"/>
                </a:solidFill>
              </a:rPr>
              <a:t>a </a:t>
            </a:r>
            <a:r>
              <a:rPr lang="en-US" sz="1200" dirty="0">
                <a:solidFill>
                  <a:schemeClr val="dk1"/>
                </a:solidFill>
              </a:rPr>
              <a:t>particular channel can communicate attitudes about both message receiver and message itself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Power and status, work requirements, technical capability, judgments about channel effectiveness all contribute to its selection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5AB8468-195C-C5E1-A5DF-E82A96BCC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3725" y="1962595"/>
            <a:ext cx="1503045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6264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Give a Name for the Model 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C2640FD-74D9-1708-7ADF-52AAE36000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257" y="1717132"/>
            <a:ext cx="6951593" cy="441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58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Communication Networks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98F1CE4-0CC7-57CF-CB89-04B29B3E30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914" b="10451"/>
          <a:stretch/>
        </p:blipFill>
        <p:spPr>
          <a:xfrm>
            <a:off x="2777306" y="2095404"/>
            <a:ext cx="8140700" cy="3530279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598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98255" y="1700576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2.2 The Functional Tradition (7 of 8)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5133053-184A-105A-3089-B4DCFA004CCB}"/>
              </a:ext>
            </a:extLst>
          </p:cNvPr>
          <p:cNvSpPr/>
          <p:nvPr/>
        </p:nvSpPr>
        <p:spPr>
          <a:xfrm>
            <a:off x="967708" y="2312898"/>
            <a:ext cx="2451100" cy="2697639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123">
            <a:extLst>
              <a:ext uri="{FF2B5EF4-FFF2-40B4-BE49-F238E27FC236}">
                <a16:creationId xmlns:a16="http://schemas.microsoft.com/office/drawing/2014/main" id="{6EAE0E7C-3C16-90EE-5992-C47A977F715D}"/>
              </a:ext>
            </a:extLst>
          </p:cNvPr>
          <p:cNvSpPr txBox="1">
            <a:spLocks/>
          </p:cNvSpPr>
          <p:nvPr/>
        </p:nvSpPr>
        <p:spPr>
          <a:xfrm>
            <a:off x="942308" y="2414424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Message Direction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Downward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Upward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- Horizontal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Communication Load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Load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Underload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Overload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400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1C3FCE4-EE14-A2D6-2F14-9181EEBAE39E}"/>
              </a:ext>
            </a:extLst>
          </p:cNvPr>
          <p:cNvSpPr/>
          <p:nvPr/>
        </p:nvSpPr>
        <p:spPr>
          <a:xfrm>
            <a:off x="3479838" y="1759743"/>
            <a:ext cx="9062590" cy="5059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Message Direction</a:t>
            </a:r>
            <a:r>
              <a:rPr lang="en-US" sz="1400" dirty="0">
                <a:solidFill>
                  <a:schemeClr val="dk1"/>
                </a:solidFill>
              </a:rPr>
              <a:t> </a:t>
            </a:r>
            <a:endParaRPr lang="ar-SA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</a:t>
            </a:r>
            <a:r>
              <a:rPr lang="en-US" sz="1400" b="1" dirty="0">
                <a:solidFill>
                  <a:srgbClr val="FF0000"/>
                </a:solidFill>
              </a:rPr>
              <a:t>Downward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Message movement from person in position of authority to employee with lesser authority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Authority defined by the chain of command or formal structure of the organization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</a:t>
            </a:r>
            <a:r>
              <a:rPr lang="en-US" sz="1400" b="1" dirty="0">
                <a:solidFill>
                  <a:srgbClr val="FF0000"/>
                </a:solidFill>
              </a:rPr>
              <a:t>Upward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Message movement beginning at lower organizational levels and transmitted to higher levels of authority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Formal organization defines authority levels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3 – </a:t>
            </a:r>
            <a:r>
              <a:rPr lang="en-US" sz="1400" b="1" dirty="0">
                <a:solidFill>
                  <a:srgbClr val="FF0000"/>
                </a:solidFill>
              </a:rPr>
              <a:t>Horizontal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Moves laterally across organization among individuals of approximately the same level 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Generally moves messages more quickly across organization </a:t>
            </a:r>
          </a:p>
          <a:p>
            <a:pPr lvl="1">
              <a:lnSpc>
                <a:spcPct val="80000"/>
              </a:lnSpc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Communication Load</a:t>
            </a:r>
            <a:r>
              <a:rPr lang="en-US" sz="1400" dirty="0">
                <a:solidFill>
                  <a:schemeClr val="dk1"/>
                </a:solidFill>
              </a:rPr>
              <a:t>  </a:t>
            </a:r>
            <a:endParaRPr lang="ar-SA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</a:t>
            </a:r>
            <a:r>
              <a:rPr lang="en-US" sz="1400" dirty="0">
                <a:solidFill>
                  <a:srgbClr val="FF0000"/>
                </a:solidFill>
              </a:rPr>
              <a:t>Load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Number of messages moving through communication system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Also called volume, rate, and complexity of messages processed by individual or organization as a whole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</a:t>
            </a:r>
            <a:r>
              <a:rPr lang="en-US" sz="1400" dirty="0">
                <a:solidFill>
                  <a:srgbClr val="FF0000"/>
                </a:solidFill>
              </a:rPr>
              <a:t>Underload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Occurs when volume, rate, complexity of messages to an individual or organization are lower than system’s capacity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Found when individuals engage in routine, repetitive tasks that have been thoroughly learned 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3 – </a:t>
            </a:r>
            <a:r>
              <a:rPr lang="en-US" sz="1400" dirty="0">
                <a:solidFill>
                  <a:srgbClr val="FF0000"/>
                </a:solidFill>
              </a:rPr>
              <a:t>Overload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Occurs when the volume, rate, complexity of messages exceed system’s capacity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Generates stress and strains capacity of individuals to deal with information </a:t>
            </a:r>
          </a:p>
          <a:p>
            <a:pPr lvl="0"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F8534F-A889-CAE2-3666-53EBA0F93B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5581" y="5007724"/>
            <a:ext cx="1850276" cy="185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66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2.2 The Functional Tradition </a:t>
            </a:r>
            <a:r>
              <a:rPr lang="en-US" sz="1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(8 of 8)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AF1EDE5-5001-76EE-0713-628B60CFCE72}"/>
              </a:ext>
            </a:extLst>
          </p:cNvPr>
          <p:cNvSpPr/>
          <p:nvPr/>
        </p:nvSpPr>
        <p:spPr>
          <a:xfrm>
            <a:off x="750360" y="2213996"/>
            <a:ext cx="3962400" cy="2048742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131">
            <a:extLst>
              <a:ext uri="{FF2B5EF4-FFF2-40B4-BE49-F238E27FC236}">
                <a16:creationId xmlns:a16="http://schemas.microsoft.com/office/drawing/2014/main" id="{CA874812-9BE4-B0A5-1C40-F91BE47B0897}"/>
              </a:ext>
            </a:extLst>
          </p:cNvPr>
          <p:cNvSpPr txBox="1">
            <a:spLocks/>
          </p:cNvSpPr>
          <p:nvPr/>
        </p:nvSpPr>
        <p:spPr>
          <a:xfrm>
            <a:off x="709978" y="2292387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Message Distortion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Distortion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Factors of distortion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The Functional Tradition: </a:t>
            </a:r>
            <a:endParaRPr lang="ar-SA" sz="1400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    - Application to everyday life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5F2662C-7B3C-1C09-55C6-F5EA62042F8F}"/>
              </a:ext>
            </a:extLst>
          </p:cNvPr>
          <p:cNvSpPr/>
          <p:nvPr/>
        </p:nvSpPr>
        <p:spPr>
          <a:xfrm>
            <a:off x="750360" y="4411401"/>
            <a:ext cx="11441640" cy="2287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Message Distortion</a:t>
            </a:r>
            <a:r>
              <a:rPr lang="en-US" sz="1400" dirty="0">
                <a:solidFill>
                  <a:schemeClr val="dk1"/>
                </a:solidFill>
              </a:rPr>
              <a:t> </a:t>
            </a:r>
            <a:endParaRPr lang="ar-SA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Point 1 – Distortion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Occurs as messages move throughout organization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Contribute to alterations in meaning of messages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Noise in the organizational communication system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Point 2 – Factors of distortion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Messages are influenced by the numbers of people involved, the channels for transmission, the speed of message exchanges, and the direction of flow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Very language of message is also subject to distortion </a:t>
            </a:r>
          </a:p>
          <a:p>
            <a:pPr lvl="0"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5184B6-EA72-6150-91F4-57BFE25E8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2458" y="1617141"/>
            <a:ext cx="4839564" cy="2971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45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The Meaning-Centered Approach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139">
            <a:extLst>
              <a:ext uri="{FF2B5EF4-FFF2-40B4-BE49-F238E27FC236}">
                <a16:creationId xmlns:a16="http://schemas.microsoft.com/office/drawing/2014/main" id="{021CE97B-7A1B-EB6C-9D56-052F710B97AB}"/>
              </a:ext>
            </a:extLst>
          </p:cNvPr>
          <p:cNvSpPr txBox="1">
            <a:spLocks/>
          </p:cNvSpPr>
          <p:nvPr/>
        </p:nvSpPr>
        <p:spPr>
          <a:xfrm>
            <a:off x="1564632" y="1873847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2.3 Describe the meaning-centered 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approach to organizational communication </a:t>
            </a:r>
            <a:endParaRPr lang="en-US"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B79894-619C-7B4F-EC4B-08D76A8F6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9432" y="1900832"/>
            <a:ext cx="4781551" cy="4781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5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659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2.3 The Meaning-Centered Approach  (1 of 5)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DB85DA7-BEDA-F71E-F04D-8F14B4E1BE67}"/>
              </a:ext>
            </a:extLst>
          </p:cNvPr>
          <p:cNvSpPr/>
          <p:nvPr/>
        </p:nvSpPr>
        <p:spPr>
          <a:xfrm>
            <a:off x="772966" y="2127374"/>
            <a:ext cx="2590800" cy="2494439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147">
            <a:extLst>
              <a:ext uri="{FF2B5EF4-FFF2-40B4-BE49-F238E27FC236}">
                <a16:creationId xmlns:a16="http://schemas.microsoft.com/office/drawing/2014/main" id="{B9A69C52-C7BC-E511-0268-3256D5549DBA}"/>
              </a:ext>
            </a:extLst>
          </p:cNvPr>
          <p:cNvSpPr txBox="1">
            <a:spLocks/>
          </p:cNvSpPr>
          <p:nvPr/>
        </p:nvSpPr>
        <p:spPr>
          <a:xfrm>
            <a:off x="706282" y="2469162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Communication as Organizing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 panose="020B0604020202020204" pitchFamily="34" charset="0"/>
              <a:buNone/>
            </a:pPr>
            <a:r>
              <a:rPr lang="en-US" sz="1400" dirty="0">
                <a:solidFill>
                  <a:schemeClr val="bg1"/>
                </a:solidFill>
              </a:rPr>
              <a:t>      </a:t>
            </a: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and Decision Making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Organizing 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Decision making 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Communication as Influence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Influence process 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Communication process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400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AF1C91-E783-C9CF-7809-E4C19775EB41}"/>
              </a:ext>
            </a:extLst>
          </p:cNvPr>
          <p:cNvSpPr/>
          <p:nvPr/>
        </p:nvSpPr>
        <p:spPr>
          <a:xfrm>
            <a:off x="5106849" y="1798104"/>
            <a:ext cx="7018475" cy="4596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Communication as Organizing and Decision Making</a:t>
            </a:r>
            <a:r>
              <a:rPr lang="en-US" sz="1400" dirty="0">
                <a:solidFill>
                  <a:schemeClr val="dk1"/>
                </a:solidFill>
              </a:rPr>
              <a:t>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Organizing 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No such thing as an organization; only ongoing </a:t>
            </a:r>
            <a:r>
              <a:rPr lang="en-US" sz="1400" dirty="0">
                <a:solidFill>
                  <a:srgbClr val="FF0000"/>
                </a:solidFill>
              </a:rPr>
              <a:t>interaction among human activities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Human reactions “enact” organizational environments through information exchanges and active creation of meanings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Decision making 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Process of choosing from among numerous alternatives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Process that sets in motion much of the “doing” of the organization </a:t>
            </a:r>
          </a:p>
          <a:p>
            <a:pPr lvl="1"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Communication as Influence</a:t>
            </a:r>
            <a:r>
              <a:rPr lang="en-US" sz="1400" dirty="0">
                <a:solidFill>
                  <a:schemeClr val="dk1"/>
                </a:solidFill>
              </a:rPr>
              <a:t>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Influence process  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Necessary process for creating and changing organizational events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Fundamental to development of shared organizational realities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Communication process  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Organizational communication is the process through which organizational influence takes place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Identification, socialization, communication rules, power are communication processes that help us understand influence </a:t>
            </a:r>
          </a:p>
          <a:p>
            <a:pPr lvl="0"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39D1CE8-34FC-2707-03AA-71E1C406EE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137" y="1754958"/>
            <a:ext cx="5353843" cy="539845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D3A0531-CEE6-537B-0E16-DD7A8CA74784}"/>
              </a:ext>
            </a:extLst>
          </p:cNvPr>
          <p:cNvSpPr txBox="1"/>
          <p:nvPr/>
        </p:nvSpPr>
        <p:spPr>
          <a:xfrm>
            <a:off x="772966" y="4963601"/>
            <a:ext cx="255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SA" sz="3200" b="1" dirty="0"/>
              <a:t>المدرسة السلوكية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9364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640469"/>
            <a:ext cx="84646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2.3 The Meaning-Centered Approach 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      (2 of 5)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17A6EF9-0294-62A0-8247-758DE8933B00}"/>
              </a:ext>
            </a:extLst>
          </p:cNvPr>
          <p:cNvSpPr/>
          <p:nvPr/>
        </p:nvSpPr>
        <p:spPr>
          <a:xfrm>
            <a:off x="953945" y="2225961"/>
            <a:ext cx="3200400" cy="1968416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155">
            <a:extLst>
              <a:ext uri="{FF2B5EF4-FFF2-40B4-BE49-F238E27FC236}">
                <a16:creationId xmlns:a16="http://schemas.microsoft.com/office/drawing/2014/main" id="{F87513C8-093E-77FD-0BEC-70DA0591B824}"/>
              </a:ext>
            </a:extLst>
          </p:cNvPr>
          <p:cNvSpPr txBox="1">
            <a:spLocks/>
          </p:cNvSpPr>
          <p:nvPr/>
        </p:nvSpPr>
        <p:spPr>
          <a:xfrm>
            <a:off x="1131745" y="2361496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Identification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Identity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Identification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Socialization and Assimilation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Socialization 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Assimilation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0EA523A-D99D-6BC8-3990-3D92B71047BC}"/>
              </a:ext>
            </a:extLst>
          </p:cNvPr>
          <p:cNvSpPr/>
          <p:nvPr/>
        </p:nvSpPr>
        <p:spPr>
          <a:xfrm>
            <a:off x="953944" y="4406112"/>
            <a:ext cx="8628205" cy="2460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Identification</a:t>
            </a:r>
            <a:endParaRPr lang="ar-SA" sz="1400" b="1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 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Identity   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</a:endParaRP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characteristics that include our core beliefs, values, attitudes, preferences .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Identification 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Results from the identity we bring to our organizational experiences 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Active process to which both individuals and organizations contribute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Dynamic and potentially ever changing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Contributes to problems if its influence contributes to silence or to a suspension of critical thinking </a:t>
            </a:r>
          </a:p>
          <a:p>
            <a:pPr lvl="1">
              <a:lnSpc>
                <a:spcPct val="80000"/>
              </a:lnSpc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17673D-5B2F-F6F4-977B-9FCC97D173B3}"/>
              </a:ext>
            </a:extLst>
          </p:cNvPr>
          <p:cNvSpPr/>
          <p:nvPr/>
        </p:nvSpPr>
        <p:spPr>
          <a:xfrm>
            <a:off x="5950215" y="1693454"/>
            <a:ext cx="6033775" cy="324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Socialization and Assimilation</a:t>
            </a:r>
            <a:r>
              <a:rPr lang="en-US" sz="1400" dirty="0">
                <a:solidFill>
                  <a:schemeClr val="dk1"/>
                </a:solidFill>
              </a:rPr>
              <a:t>  </a:t>
            </a:r>
            <a:endParaRPr lang="ar-SA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Socialization 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Active organizational </a:t>
            </a:r>
            <a:r>
              <a:rPr lang="en-US" sz="1400" dirty="0">
                <a:solidFill>
                  <a:srgbClr val="FF0000"/>
                </a:solidFill>
              </a:rPr>
              <a:t>attempts to help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rgbClr val="FF0000"/>
                </a:solidFill>
              </a:rPr>
              <a:t>members learn appropriate behaviors</a:t>
            </a:r>
            <a:r>
              <a:rPr lang="en-US" sz="1400" dirty="0">
                <a:solidFill>
                  <a:schemeClr val="dk1"/>
                </a:solidFill>
              </a:rPr>
              <a:t>,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norms, values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Encounter socialization</a:t>
            </a:r>
            <a:r>
              <a:rPr lang="ar-SA" sz="1400" dirty="0">
                <a:solidFill>
                  <a:schemeClr val="dk1"/>
                </a:solidFill>
              </a:rPr>
              <a:t> </a:t>
            </a:r>
            <a:r>
              <a:rPr lang="en-US" sz="1400" dirty="0">
                <a:solidFill>
                  <a:schemeClr val="dk1"/>
                </a:solidFill>
              </a:rPr>
              <a:t> </a:t>
            </a:r>
            <a:r>
              <a:rPr lang="ar-SA" sz="1400" dirty="0">
                <a:solidFill>
                  <a:schemeClr val="dk1"/>
                </a:solidFill>
              </a:rPr>
              <a:t>التنشة الاجتماعية </a:t>
            </a:r>
            <a:endParaRPr lang="en-US" sz="1400" dirty="0">
              <a:solidFill>
                <a:schemeClr val="dk1"/>
              </a:solidFill>
            </a:endParaRP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Assimilation   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400" dirty="0">
                <a:solidFill>
                  <a:schemeClr val="dk1"/>
                </a:solidFill>
              </a:rPr>
              <a:t>- organizational systems includes : 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Familiarity with others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Recognition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Involvement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Job competency</a:t>
            </a:r>
          </a:p>
          <a:p>
            <a:pPr marL="4572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Role negotiation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4825357-9101-E80B-72AB-EA3BEE24F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1164" y="2297995"/>
            <a:ext cx="2064031" cy="25695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53969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709003"/>
            <a:ext cx="6158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2.3 The Meaning-Centered Approach  (3 of 5)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64875B4-85AB-1972-B137-498AC91BB2A2}"/>
              </a:ext>
            </a:extLst>
          </p:cNvPr>
          <p:cNvSpPr/>
          <p:nvPr/>
        </p:nvSpPr>
        <p:spPr>
          <a:xfrm>
            <a:off x="1120775" y="1986240"/>
            <a:ext cx="3454400" cy="2590715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163">
            <a:extLst>
              <a:ext uri="{FF2B5EF4-FFF2-40B4-BE49-F238E27FC236}">
                <a16:creationId xmlns:a16="http://schemas.microsoft.com/office/drawing/2014/main" id="{50AB9930-0C86-CC71-A858-D3499BDD7B72}"/>
              </a:ext>
            </a:extLst>
          </p:cNvPr>
          <p:cNvSpPr txBox="1">
            <a:spLocks/>
          </p:cNvSpPr>
          <p:nvPr/>
        </p:nvSpPr>
        <p:spPr>
          <a:xfrm>
            <a:off x="1209675" y="2360806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Communication Rules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Communication rules 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Types of communication rules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Power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Power 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Resource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FC0A12-B6C7-AF7A-ACC3-7F2E70B2699C}"/>
              </a:ext>
            </a:extLst>
          </p:cNvPr>
          <p:cNvSpPr/>
          <p:nvPr/>
        </p:nvSpPr>
        <p:spPr>
          <a:xfrm>
            <a:off x="4804442" y="1848327"/>
            <a:ext cx="713694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Communication Rules</a:t>
            </a:r>
            <a:r>
              <a:rPr lang="en-US" sz="1400" dirty="0">
                <a:solidFill>
                  <a:schemeClr val="dk1"/>
                </a:solidFill>
              </a:rPr>
              <a:t>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Communication rules  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General prescriptions about appropriate communication behaviors in particular settings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Informal norms about what type of communication is desirable in a particular organization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Types of communication rules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Thematic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Tactical </a:t>
            </a:r>
          </a:p>
          <a:p>
            <a:pPr lvl="1"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r>
              <a:rPr lang="en-US" sz="1400" b="1" dirty="0">
                <a:solidFill>
                  <a:schemeClr val="dk1"/>
                </a:solidFill>
              </a:rPr>
              <a:t>Power</a:t>
            </a:r>
            <a:r>
              <a:rPr lang="en-US" sz="1400" dirty="0">
                <a:solidFill>
                  <a:schemeClr val="dk1"/>
                </a:solidFill>
              </a:rPr>
              <a:t>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1 – Power  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Attempt to influence another person’s behavior to produce desired outcomes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Subject to positive use as well as abuse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</a:rPr>
              <a:t>Point 2 – Resource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Something owned or controlled by an individual, group, or entire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More valuable if few alternatives to the use of the resource are available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Individual controlling scarce resources higher-power than individual who controls resources with ample alternatives </a:t>
            </a:r>
          </a:p>
          <a:p>
            <a:pPr lvl="0"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E7104E-AC27-7952-9755-6A8374C4A7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675" y="4285828"/>
            <a:ext cx="3543300" cy="204302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9678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4A0541C-A6C4-FC5D-50DA-4627FECDC029}"/>
              </a:ext>
            </a:extLst>
          </p:cNvPr>
          <p:cNvSpPr/>
          <p:nvPr/>
        </p:nvSpPr>
        <p:spPr>
          <a:xfrm>
            <a:off x="792300" y="2206638"/>
            <a:ext cx="3441700" cy="174457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731387"/>
            <a:ext cx="62022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2.3 The Meaning-Centered Approach  (4 of 5)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171">
            <a:extLst>
              <a:ext uri="{FF2B5EF4-FFF2-40B4-BE49-F238E27FC236}">
                <a16:creationId xmlns:a16="http://schemas.microsoft.com/office/drawing/2014/main" id="{B3A990AF-9CCC-F527-3DC9-5E20931307FB}"/>
              </a:ext>
            </a:extLst>
          </p:cNvPr>
          <p:cNvSpPr txBox="1">
            <a:spLocks/>
          </p:cNvSpPr>
          <p:nvPr/>
        </p:nvSpPr>
        <p:spPr>
          <a:xfrm>
            <a:off x="788427" y="2181715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as Culture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Culture</a:t>
            </a: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Climate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</a:t>
            </a:r>
            <a:r>
              <a:rPr lang="en-US" sz="1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climate 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Climate evaluation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65E757-83B7-9440-372D-3131CEEABEA9}"/>
              </a:ext>
            </a:extLst>
          </p:cNvPr>
          <p:cNvSpPr/>
          <p:nvPr/>
        </p:nvSpPr>
        <p:spPr>
          <a:xfrm>
            <a:off x="4776227" y="1869409"/>
            <a:ext cx="7207764" cy="4218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</a:rPr>
              <a:t>Communication as Culture</a:t>
            </a:r>
            <a:r>
              <a:rPr lang="en-US" sz="1600" dirty="0">
                <a:solidFill>
                  <a:schemeClr val="dk1"/>
                </a:solidFill>
              </a:rPr>
              <a:t> </a:t>
            </a:r>
            <a:endParaRPr lang="ar-SA" sz="16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1 – Culture   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Unique sense of the place that organizations generate through ways of doing and communicating about the organization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Reflects the shared realities and shared practices in the organization</a:t>
            </a:r>
          </a:p>
          <a:p>
            <a:pPr lvl="1">
              <a:lnSpc>
                <a:spcPct val="90000"/>
              </a:lnSpc>
              <a:buClr>
                <a:schemeClr val="dk1"/>
              </a:buClr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</a:rPr>
              <a:t>Communication Climate</a:t>
            </a:r>
            <a:r>
              <a:rPr lang="en-US" sz="1600" dirty="0">
                <a:solidFill>
                  <a:schemeClr val="dk1"/>
                </a:solidFill>
              </a:rPr>
              <a:t> </a:t>
            </a:r>
            <a:endParaRPr lang="ar-SA" sz="16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1 – Communication climate   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Reaction to an organization’s culture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Subjective reaction to organization members’ perceptions of communication events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2 – Climate evaluation 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Positive or negative attitude towards a place</a:t>
            </a:r>
          </a:p>
          <a:p>
            <a:pPr marL="457200" lvl="1">
              <a:lnSpc>
                <a:spcPct val="9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Reaction to the culture, not a description of the culture itself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22C56E-AF7B-E203-7CEE-AAA19D1A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08" y="3977812"/>
            <a:ext cx="3960919" cy="271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3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56246" y="1019069"/>
            <a:ext cx="8621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Twenty-First Century Emerging Perspectives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187">
            <a:extLst>
              <a:ext uri="{FF2B5EF4-FFF2-40B4-BE49-F238E27FC236}">
                <a16:creationId xmlns:a16="http://schemas.microsoft.com/office/drawing/2014/main" id="{12023E56-4EBF-E45D-BA9B-15FE0F8832CF}"/>
              </a:ext>
            </a:extLst>
          </p:cNvPr>
          <p:cNvSpPr txBox="1">
            <a:spLocks/>
          </p:cNvSpPr>
          <p:nvPr/>
        </p:nvSpPr>
        <p:spPr>
          <a:xfrm>
            <a:off x="1605711" y="1542289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2.4 Describe emerging perspectives for organizational communication </a:t>
            </a: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9E728BA-A26A-3B79-23D8-BABF3FA9A8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336" y="4013660"/>
            <a:ext cx="2785261" cy="15795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CADEF9-4034-D341-2877-88EF56D290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881" y="3405983"/>
            <a:ext cx="2844800" cy="15930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79CBEE1-331B-568B-CC87-E4FA4F4247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3968" y="4778054"/>
            <a:ext cx="3390900" cy="16954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3D34DBC-8A93-8CC3-8400-03119DBA50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90356" y="1931550"/>
            <a:ext cx="1794661" cy="13459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085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695043"/>
            <a:ext cx="6999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2.4 Twenty-First Century Emerging Perspectives (1 of 10)</a:t>
            </a:r>
            <a:r>
              <a:rPr lang="ar-EG" dirty="0">
                <a:sym typeface="Arial"/>
              </a:rPr>
              <a:t>   المدرسة الحديثة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80D43C-32A1-8CD7-8BAB-74978713BC8C}"/>
              </a:ext>
            </a:extLst>
          </p:cNvPr>
          <p:cNvSpPr/>
          <p:nvPr/>
        </p:nvSpPr>
        <p:spPr>
          <a:xfrm>
            <a:off x="867038" y="2188299"/>
            <a:ext cx="4775200" cy="1333415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195">
            <a:extLst>
              <a:ext uri="{FF2B5EF4-FFF2-40B4-BE49-F238E27FC236}">
                <a16:creationId xmlns:a16="http://schemas.microsoft.com/office/drawing/2014/main" id="{D1A50104-B82A-0669-2725-04223503CD7B}"/>
              </a:ext>
            </a:extLst>
          </p:cNvPr>
          <p:cNvSpPr txBox="1">
            <a:spLocks/>
          </p:cNvSpPr>
          <p:nvPr/>
        </p:nvSpPr>
        <p:spPr>
          <a:xfrm>
            <a:off x="867038" y="2270357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Communication as Constitutive Process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Communication as a constitutive process   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Communication constitutes organization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5ADA81A-78AE-072B-658F-1D619E5258D7}"/>
              </a:ext>
            </a:extLst>
          </p:cNvPr>
          <p:cNvSpPr/>
          <p:nvPr/>
        </p:nvSpPr>
        <p:spPr>
          <a:xfrm>
            <a:off x="1171838" y="3629165"/>
            <a:ext cx="8659276" cy="2759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</a:rPr>
              <a:t>Communication as Constitutive Process</a:t>
            </a:r>
            <a:r>
              <a:rPr lang="en-US" sz="1600" dirty="0">
                <a:solidFill>
                  <a:schemeClr val="dk1"/>
                </a:solidFill>
              </a:rPr>
              <a:t> </a:t>
            </a:r>
            <a:endParaRPr lang="ar-SA" sz="1600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1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Communication is a process of meaning development and social production of perceptions, identities, social structures, affective responses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Communication is a process that literally produces organizing, decision making, influence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2 – Communication constitutes organization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Leads to the call for more participative communication processes 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Emerging discussions of institutions, global cultures, technology as they relate to organizational communication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82BDB9-4F8C-BAA2-93B2-1ACE03324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1114" y="1447100"/>
            <a:ext cx="5221287" cy="5264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700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694995"/>
            <a:ext cx="71657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2.4 Twenty-First Century Emerging Perspectives (4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0A4F92-2876-9D88-83D1-1D3C08146A90}"/>
              </a:ext>
            </a:extLst>
          </p:cNvPr>
          <p:cNvSpPr/>
          <p:nvPr/>
        </p:nvSpPr>
        <p:spPr>
          <a:xfrm>
            <a:off x="1167846" y="2329773"/>
            <a:ext cx="6845300" cy="1547890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8" name="Shape 219">
            <a:extLst>
              <a:ext uri="{FF2B5EF4-FFF2-40B4-BE49-F238E27FC236}">
                <a16:creationId xmlns:a16="http://schemas.microsoft.com/office/drawing/2014/main" id="{61805336-00EE-1441-BADB-D367465915C5}"/>
              </a:ext>
            </a:extLst>
          </p:cNvPr>
          <p:cNvSpPr txBox="1">
            <a:spLocks/>
          </p:cNvSpPr>
          <p:nvPr/>
        </p:nvSpPr>
        <p:spPr>
          <a:xfrm>
            <a:off x="1269446" y="2463127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Critical Theory and Organizational</a:t>
            </a:r>
            <a:r>
              <a:rPr lang="ar-EG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Communication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Critical theory    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04E0F1-2040-3ABA-4950-E98779678F79}"/>
              </a:ext>
            </a:extLst>
          </p:cNvPr>
          <p:cNvSpPr/>
          <p:nvPr/>
        </p:nvSpPr>
        <p:spPr>
          <a:xfrm>
            <a:off x="1033022" y="4811200"/>
            <a:ext cx="8051672" cy="157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dk1"/>
                </a:solidFill>
              </a:rPr>
              <a:t>Critical Theory and Organizational Communication</a:t>
            </a:r>
            <a:r>
              <a:rPr lang="en-US" dirty="0">
                <a:solidFill>
                  <a:schemeClr val="dk1"/>
                </a:solidFill>
              </a:rPr>
              <a:t>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</a:rPr>
              <a:t>Point 1 –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Focuses our attention on studying privilege, control, power with specific attention to abuses of power through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Central goal: to create a society and workplaces that are free from domination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74D0210-E6DA-9824-6867-E47118B277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1112" y="1703698"/>
            <a:ext cx="35052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1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664752"/>
            <a:ext cx="7383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2.4 Twenty-First Century Emerging Perspectives (5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503D1D2-1497-8C89-17E1-CE24988EECB0}"/>
              </a:ext>
            </a:extLst>
          </p:cNvPr>
          <p:cNvSpPr/>
          <p:nvPr/>
        </p:nvSpPr>
        <p:spPr>
          <a:xfrm>
            <a:off x="882650" y="2267819"/>
            <a:ext cx="4191000" cy="1626225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227">
            <a:extLst>
              <a:ext uri="{FF2B5EF4-FFF2-40B4-BE49-F238E27FC236}">
                <a16:creationId xmlns:a16="http://schemas.microsoft.com/office/drawing/2014/main" id="{C1AED0BB-6F61-66C9-8C28-EAF2BFCCBFF6}"/>
              </a:ext>
            </a:extLst>
          </p:cNvPr>
          <p:cNvSpPr txBox="1">
            <a:spLocks/>
          </p:cNvSpPr>
          <p:nvPr/>
        </p:nvSpPr>
        <p:spPr>
          <a:xfrm>
            <a:off x="898189" y="2325592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Feminist, Race, and Class Perspectives</a:t>
            </a:r>
            <a:endParaRPr lang="ar-SA" sz="1400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 panose="020B0604020202020204" pitchFamily="34" charset="0"/>
              <a:buNone/>
            </a:pPr>
            <a:r>
              <a:rPr lang="ar-SA" sz="1400" dirty="0">
                <a:solidFill>
                  <a:schemeClr val="bg1"/>
                </a:solidFill>
              </a:rPr>
              <a:t>      </a:t>
            </a: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and Organizational Communication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Feminist theory   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Race perspective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Social class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676C3D-1C29-3E0A-902A-DB443F401DA7}"/>
              </a:ext>
            </a:extLst>
          </p:cNvPr>
          <p:cNvSpPr/>
          <p:nvPr/>
        </p:nvSpPr>
        <p:spPr>
          <a:xfrm>
            <a:off x="5152689" y="1888078"/>
            <a:ext cx="7019589" cy="4688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</a:rPr>
              <a:t>Feminist, Race, and Class Perspectives and Organizational Communication</a:t>
            </a:r>
            <a:endParaRPr lang="ar-SA" sz="1600" b="1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endParaRPr lang="en-US" sz="1600" b="1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1 – Feminist theory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Focuses on the marginalization and domination of women in workplace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Attempts to move society beyond patriarchal forms and social practices by critiquing power relationships that devalue women</a:t>
            </a:r>
            <a:endParaRPr lang="ar-SA" sz="1600" dirty="0">
              <a:solidFill>
                <a:schemeClr val="dk1"/>
              </a:solidFill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2 – Race perspective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Currently less developed, emerging, and of significant importance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Focuses on the domination of those not of a majority race</a:t>
            </a:r>
            <a:endParaRPr lang="ar-SA" sz="1600" dirty="0">
              <a:solidFill>
                <a:schemeClr val="dk1"/>
              </a:solidFill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3 – Social class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Material, socioeconomic-based distinctions contribute to identifying descriptions referred to as social class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Encountered in organizational settings and constructed through communication </a:t>
            </a:r>
          </a:p>
          <a:p>
            <a:pPr lvl="0">
              <a:buClr>
                <a:schemeClr val="dk1"/>
              </a:buClr>
            </a:pPr>
            <a:endParaRPr lang="en-US" sz="1600" dirty="0">
              <a:solidFill>
                <a:schemeClr val="dk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A6B4364-87C8-AFD4-A12C-3E12C93952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850" y="3601944"/>
            <a:ext cx="4305300" cy="204954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140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6" y="669874"/>
            <a:ext cx="7412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2.4 Twenty-First Century Emerging Perspectives (7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BDDAF7B-91EA-01AD-5A92-C6602BF76E65}"/>
              </a:ext>
            </a:extLst>
          </p:cNvPr>
          <p:cNvSpPr/>
          <p:nvPr/>
        </p:nvSpPr>
        <p:spPr>
          <a:xfrm>
            <a:off x="1125279" y="2278144"/>
            <a:ext cx="6489700" cy="1469202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243">
            <a:extLst>
              <a:ext uri="{FF2B5EF4-FFF2-40B4-BE49-F238E27FC236}">
                <a16:creationId xmlns:a16="http://schemas.microsoft.com/office/drawing/2014/main" id="{4602A3D4-DEA3-B78F-A787-30B9C5896990}"/>
              </a:ext>
            </a:extLst>
          </p:cNvPr>
          <p:cNvSpPr txBox="1">
            <a:spLocks/>
          </p:cNvSpPr>
          <p:nvPr/>
        </p:nvSpPr>
        <p:spPr>
          <a:xfrm>
            <a:off x="1125279" y="2606701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Global Cultures and Organizational Communication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Global cultures      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- Influence of cultural differences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89AE8E-4F87-90F2-3DD5-BBDC9792E85A}"/>
              </a:ext>
            </a:extLst>
          </p:cNvPr>
          <p:cNvSpPr/>
          <p:nvPr/>
        </p:nvSpPr>
        <p:spPr>
          <a:xfrm>
            <a:off x="766503" y="3825744"/>
            <a:ext cx="9406195" cy="256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</a:rPr>
              <a:t>Global Cultures and Organizational Communication</a:t>
            </a:r>
            <a:r>
              <a:rPr lang="en-US" sz="1600" dirty="0">
                <a:solidFill>
                  <a:schemeClr val="dk1"/>
                </a:solidFill>
              </a:rPr>
              <a:t> 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1 – Global cultures    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Core dimensions of global culture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Profound differences affecting how individuals and groups may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600" dirty="0">
                <a:solidFill>
                  <a:schemeClr val="dk1"/>
                </a:solidFill>
              </a:rPr>
              <a:t>   approach global collaborations</a:t>
            </a:r>
          </a:p>
          <a:p>
            <a:pPr lvl="0"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</a:rPr>
              <a:t>Point 2 – Influence of cultural differences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Collaborations across cultures influenced with particular emphasis on power relationships, treatment of others, marginalization of voices lower in dominance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Affects all of the basic assumptions we use as we work in increasingly diverse environments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76BBFF-6CCA-5A89-6938-3ACFA6E49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3706" y="1519585"/>
            <a:ext cx="3004754" cy="300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51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20714" y="716401"/>
            <a:ext cx="69993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Technology and Organizational Communication</a:t>
            </a:r>
            <a:br>
              <a:rPr lang="ar-SA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7A72FDD-CDF8-EF67-4444-5CE18284A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606" y="1679920"/>
            <a:ext cx="8299802" cy="510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83586"/>
            <a:ext cx="6999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2.4 Twenty-First Century Emerging Perspectives (8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79C7D93-46D7-F3FB-C5DB-FBDA6B7CB38A}"/>
              </a:ext>
            </a:extLst>
          </p:cNvPr>
          <p:cNvSpPr/>
          <p:nvPr/>
        </p:nvSpPr>
        <p:spPr>
          <a:xfrm>
            <a:off x="942308" y="2231799"/>
            <a:ext cx="4349750" cy="1079295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1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251">
            <a:extLst>
              <a:ext uri="{FF2B5EF4-FFF2-40B4-BE49-F238E27FC236}">
                <a16:creationId xmlns:a16="http://schemas.microsoft.com/office/drawing/2014/main" id="{EDE9A4BA-660D-401A-779A-5628F3166F5C}"/>
              </a:ext>
            </a:extLst>
          </p:cNvPr>
          <p:cNvSpPr txBox="1">
            <a:spLocks/>
          </p:cNvSpPr>
          <p:nvPr/>
        </p:nvSpPr>
        <p:spPr>
          <a:xfrm>
            <a:off x="904208" y="2314264"/>
            <a:ext cx="8229600" cy="412591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30611"/>
              <a:buFont typeface="Arial"/>
              <a:buChar char="•"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Technology and Organizational Communication</a:t>
            </a: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	- Influence on organizations     </a:t>
            </a: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D0CF449-CF64-3381-20A5-BA9C29C17DB9}"/>
              </a:ext>
            </a:extLst>
          </p:cNvPr>
          <p:cNvSpPr/>
          <p:nvPr/>
        </p:nvSpPr>
        <p:spPr>
          <a:xfrm>
            <a:off x="942308" y="3857399"/>
            <a:ext cx="6801563" cy="157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dk1"/>
                </a:solidFill>
              </a:rPr>
              <a:t>Technology and Organizational Communication</a:t>
            </a:r>
            <a:endParaRPr lang="ar-SA" b="1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endParaRPr lang="en-US" b="1" dirty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</a:rPr>
              <a:t>Point 1 – Influence on organizations    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Experiences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Participation practices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72C9B8E-5C2E-2459-C536-CBBC768532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6301" y="3382887"/>
            <a:ext cx="3841750" cy="34105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87F20F9-6A9E-9CF1-0017-0328BA8901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0144" y="1685494"/>
            <a:ext cx="1625600" cy="1625600"/>
          </a:xfrm>
          <a:prstGeom prst="ellipse">
            <a:avLst/>
          </a:prstGeom>
          <a:ln w="63500" cap="rnd">
            <a:solidFill>
              <a:srgbClr val="8E5A6D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E2AED8E-FA7B-35DD-EBD3-AAF094F70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5109" y="2229143"/>
            <a:ext cx="1509712" cy="1509712"/>
          </a:xfrm>
          <a:prstGeom prst="ellipse">
            <a:avLst/>
          </a:prstGeom>
          <a:ln w="63500" cap="rnd">
            <a:solidFill>
              <a:srgbClr val="8E5A6D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6488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637343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A48299D-E44C-0740-00F6-AA0898D5FE1B}"/>
              </a:ext>
            </a:extLst>
          </p:cNvPr>
          <p:cNvSpPr txBox="1">
            <a:spLocks/>
          </p:cNvSpPr>
          <p:nvPr/>
        </p:nvSpPr>
        <p:spPr>
          <a:xfrm>
            <a:off x="840981" y="2293453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What is globalization ? 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DD64D12-586C-268F-9A36-43F782C26B4D}"/>
              </a:ext>
            </a:extLst>
          </p:cNvPr>
          <p:cNvSpPr txBox="1">
            <a:spLocks/>
          </p:cNvSpPr>
          <p:nvPr/>
        </p:nvSpPr>
        <p:spPr>
          <a:xfrm>
            <a:off x="872114" y="2957675"/>
            <a:ext cx="10405486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009999"/>
              </a:buClr>
              <a:buSzPct val="25000"/>
              <a:buFont typeface="Arial" panose="020B0604020202020204" pitchFamily="34" charset="0"/>
              <a:buNone/>
            </a:pPr>
            <a:r>
              <a:rPr lang="en-US" sz="3200" b="1" dirty="0"/>
              <a:t>Growth in international exchange of goods, services, and capital, and the increasing levels of integration that characterize economic activity. </a:t>
            </a:r>
          </a:p>
        </p:txBody>
      </p:sp>
    </p:spTree>
    <p:extLst>
      <p:ext uri="{BB962C8B-B14F-4D97-AF65-F5344CB8AC3E}">
        <p14:creationId xmlns:p14="http://schemas.microsoft.com/office/powerpoint/2010/main" val="279401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1574720" cy="48326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05634"/>
            <a:ext cx="9307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Communication</a:t>
            </a:r>
            <a:r>
              <a:rPr lang="ar-EG" dirty="0"/>
              <a:t> </a:t>
            </a:r>
            <a:r>
              <a:rPr lang="en-US" dirty="0"/>
              <a:t>Tips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94281" y="647350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C09061-CB1F-72CB-F9F0-F77303C362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3630" y="391437"/>
            <a:ext cx="5359400" cy="619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22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2621</Words>
  <Application>Microsoft Office PowerPoint</Application>
  <PresentationFormat>Widescreen</PresentationFormat>
  <Paragraphs>522</Paragraphs>
  <Slides>37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Shockley-Zalabak,  9e Update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Sayed</cp:lastModifiedBy>
  <cp:revision>24</cp:revision>
  <dcterms:created xsi:type="dcterms:W3CDTF">2023-04-29T09:08:23Z</dcterms:created>
  <dcterms:modified xsi:type="dcterms:W3CDTF">2024-06-20T02:00:27Z</dcterms:modified>
</cp:coreProperties>
</file>