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20.xml" ContentType="application/vnd.openxmlformats-officedocument.presentationml.tags+xml"/>
  <Override PartName="/ppt/tags/tag31.xml" ContentType="application/vnd.openxmlformats-officedocument.presentationml.tags+xml"/>
  <Override PartName="/ppt/tags/tag21.xml" ContentType="application/vnd.openxmlformats-officedocument.presentationml.tags+xml"/>
  <Override PartName="/ppt/tags/tag16.xml" ContentType="application/vnd.openxmlformats-officedocument.presentationml.tags+xml"/>
  <Override PartName="/ppt/tags/tag43.xml" ContentType="application/vnd.openxmlformats-officedocument.presentationml.tags+xml"/>
  <Override PartName="/ppt/tags/tag37.xml" ContentType="application/vnd.openxmlformats-officedocument.presentationml.tags+xml"/>
  <Override PartName="/ppt/tags/tag40.xml" ContentType="application/vnd.openxmlformats-officedocument.presentationml.tags+xml"/>
  <Override PartName="/ppt/tags/tag22.xml" ContentType="application/vnd.openxmlformats-officedocument.presentationml.tags+xml"/>
  <Override PartName="/ppt/tags/tag32.xml" ContentType="application/vnd.openxmlformats-officedocument.presentationml.tags+xml"/>
  <Override PartName="/ppt/tags/tag39.xml" ContentType="application/vnd.openxmlformats-officedocument.presentationml.tags+xml"/>
  <Override PartName="/ppt/tags/tag33.xml" ContentType="application/vnd.openxmlformats-officedocument.presentationml.tags+xml"/>
  <Override PartName="/ppt/tags/tag41.xml" ContentType="application/vnd.openxmlformats-officedocument.presentationml.tags+xml"/>
  <Override PartName="/ppt/tags/tag23.xml" ContentType="application/vnd.openxmlformats-officedocument.presentationml.tags+xml"/>
  <Override PartName="/ppt/tags/tag34.xml" ContentType="application/vnd.openxmlformats-officedocument.presentationml.tags+xml"/>
  <Override PartName="/ppt/tags/tag38.xml" ContentType="application/vnd.openxmlformats-officedocument.presentationml.tags+xml"/>
  <Override PartName="/ppt/tags/tag35.xml" ContentType="application/vnd.openxmlformats-officedocument.presentationml.tags+xml"/>
  <Override PartName="/ppt/tags/tag44.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15.xml" ContentType="application/vnd.openxmlformats-officedocument.presentationml.tags+xml"/>
  <Override PartName="/ppt/tags/tag42.xml" ContentType="application/vnd.openxmlformats-officedocument.presentationml.tags+xml"/>
  <Override PartName="/ppt/tags/tag4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30.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 id="2147483680" r:id="rId3"/>
  </p:sldMasterIdLst>
  <p:notesMasterIdLst>
    <p:notesMasterId r:id="rId66"/>
  </p:notesMasterIdLst>
  <p:handoutMasterIdLst>
    <p:handoutMasterId r:id="rId67"/>
  </p:handoutMasterIdLst>
  <p:sldIdLst>
    <p:sldId id="480" r:id="rId4"/>
    <p:sldId id="817" r:id="rId5"/>
    <p:sldId id="981" r:id="rId6"/>
    <p:sldId id="821" r:id="rId7"/>
    <p:sldId id="982" r:id="rId8"/>
    <p:sldId id="983" r:id="rId9"/>
    <p:sldId id="937" r:id="rId10"/>
    <p:sldId id="938" r:id="rId11"/>
    <p:sldId id="984" r:id="rId12"/>
    <p:sldId id="985" r:id="rId13"/>
    <p:sldId id="939" r:id="rId14"/>
    <p:sldId id="940" r:id="rId15"/>
    <p:sldId id="941" r:id="rId16"/>
    <p:sldId id="942" r:id="rId17"/>
    <p:sldId id="943" r:id="rId18"/>
    <p:sldId id="944" r:id="rId19"/>
    <p:sldId id="945" r:id="rId20"/>
    <p:sldId id="946" r:id="rId21"/>
    <p:sldId id="947" r:id="rId22"/>
    <p:sldId id="948" r:id="rId23"/>
    <p:sldId id="949" r:id="rId24"/>
    <p:sldId id="950" r:id="rId25"/>
    <p:sldId id="951" r:id="rId26"/>
    <p:sldId id="952" r:id="rId27"/>
    <p:sldId id="953" r:id="rId28"/>
    <p:sldId id="954" r:id="rId29"/>
    <p:sldId id="955" r:id="rId30"/>
    <p:sldId id="986" r:id="rId31"/>
    <p:sldId id="994" r:id="rId32"/>
    <p:sldId id="956" r:id="rId33"/>
    <p:sldId id="957" r:id="rId34"/>
    <p:sldId id="958" r:id="rId35"/>
    <p:sldId id="988" r:id="rId36"/>
    <p:sldId id="989" r:id="rId37"/>
    <p:sldId id="959" r:id="rId38"/>
    <p:sldId id="960" r:id="rId39"/>
    <p:sldId id="962" r:id="rId40"/>
    <p:sldId id="963" r:id="rId41"/>
    <p:sldId id="990" r:id="rId42"/>
    <p:sldId id="964" r:id="rId43"/>
    <p:sldId id="965" r:id="rId44"/>
    <p:sldId id="967" r:id="rId45"/>
    <p:sldId id="966" r:id="rId46"/>
    <p:sldId id="968" r:id="rId47"/>
    <p:sldId id="970" r:id="rId48"/>
    <p:sldId id="971" r:id="rId49"/>
    <p:sldId id="995" r:id="rId50"/>
    <p:sldId id="973" r:id="rId51"/>
    <p:sldId id="974" r:id="rId52"/>
    <p:sldId id="975" r:id="rId53"/>
    <p:sldId id="976" r:id="rId54"/>
    <p:sldId id="1228" r:id="rId55"/>
    <p:sldId id="1225" r:id="rId56"/>
    <p:sldId id="1226" r:id="rId57"/>
    <p:sldId id="1229" r:id="rId58"/>
    <p:sldId id="513" r:id="rId59"/>
    <p:sldId id="992" r:id="rId60"/>
    <p:sldId id="993" r:id="rId61"/>
    <p:sldId id="996" r:id="rId62"/>
    <p:sldId id="833" r:id="rId63"/>
    <p:sldId id="788"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17"/>
            <p14:sldId id="981"/>
            <p14:sldId id="821"/>
            <p14:sldId id="982"/>
            <p14:sldId id="983"/>
            <p14:sldId id="937"/>
            <p14:sldId id="938"/>
            <p14:sldId id="984"/>
            <p14:sldId id="985"/>
            <p14:sldId id="939"/>
            <p14:sldId id="940"/>
            <p14:sldId id="941"/>
            <p14:sldId id="942"/>
            <p14:sldId id="943"/>
            <p14:sldId id="944"/>
            <p14:sldId id="945"/>
            <p14:sldId id="946"/>
            <p14:sldId id="947"/>
            <p14:sldId id="948"/>
            <p14:sldId id="949"/>
            <p14:sldId id="950"/>
            <p14:sldId id="951"/>
            <p14:sldId id="952"/>
            <p14:sldId id="953"/>
            <p14:sldId id="954"/>
            <p14:sldId id="955"/>
            <p14:sldId id="986"/>
            <p14:sldId id="994"/>
            <p14:sldId id="956"/>
            <p14:sldId id="957"/>
            <p14:sldId id="958"/>
            <p14:sldId id="988"/>
            <p14:sldId id="989"/>
            <p14:sldId id="959"/>
            <p14:sldId id="960"/>
            <p14:sldId id="962"/>
            <p14:sldId id="963"/>
            <p14:sldId id="990"/>
            <p14:sldId id="964"/>
            <p14:sldId id="965"/>
            <p14:sldId id="967"/>
            <p14:sldId id="966"/>
            <p14:sldId id="968"/>
            <p14:sldId id="970"/>
            <p14:sldId id="971"/>
            <p14:sldId id="995"/>
            <p14:sldId id="973"/>
            <p14:sldId id="974"/>
            <p14:sldId id="975"/>
            <p14:sldId id="976"/>
            <p14:sldId id="1228"/>
            <p14:sldId id="1225"/>
            <p14:sldId id="1226"/>
            <p14:sldId id="1229"/>
            <p14:sldId id="513"/>
            <p14:sldId id="992"/>
            <p14:sldId id="993"/>
            <p14:sldId id="996"/>
            <p14:sldId id="833"/>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5" d="100"/>
          <a:sy n="85" d="100"/>
        </p:scale>
        <p:origin x="456" y="62"/>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notesMaster" Target="notesMasters/notesMaster1.xml"/><Relationship Id="rId74" Type="http://schemas.openxmlformats.org/officeDocument/2006/relationships/customXml" Target="../customXml/item2.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handoutMaster" Target="handoutMasters/handout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 Id="rId75"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customXml" Target="../customXml/item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7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CC74A7B-F00B-4497-8E46-C80D511B8672}">
      <dgm:prSet custT="1"/>
      <dgm:spPr/>
      <dgm:t>
        <a:bodyPr/>
        <a:lstStyle/>
        <a:p>
          <a:r>
            <a:rPr lang="ar-EG" sz="1800" b="1" dirty="0"/>
            <a:t>محاور المحاضرة</a:t>
          </a:r>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custT="1"/>
      <dgm:spPr/>
      <dgm:t>
        <a:bodyPr/>
        <a:lstStyle/>
        <a:p>
          <a:r>
            <a:rPr lang="ar-EG" sz="1800" b="1" dirty="0"/>
            <a:t>المحور الأول</a:t>
          </a:r>
        </a:p>
        <a:p>
          <a:r>
            <a:rPr lang="ar-EG" sz="1800" b="1" dirty="0"/>
            <a:t>المسئولية الجنائية للوسطاء في الجريمة السيبرانية </a:t>
          </a:r>
          <a:endParaRPr lang="en-US" sz="1800"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BFF56A07-3878-4837-8313-F520E5AE901A}">
      <dgm:prSet custT="1"/>
      <dgm:spPr/>
      <dgm:t>
        <a:bodyPr/>
        <a:lstStyle/>
        <a:p>
          <a:r>
            <a:rPr lang="ar-EG" sz="1800" b="1" dirty="0"/>
            <a:t>المحور الثاني</a:t>
          </a:r>
        </a:p>
        <a:p>
          <a:r>
            <a:rPr lang="ar-EG" sz="1800" b="1" dirty="0"/>
            <a:t> الشريعة الإسلامية والتعاون الدولي في مواجهة الجرائم السيبرانية</a:t>
          </a:r>
        </a:p>
      </dgm:t>
    </dgm:pt>
    <dgm:pt modelId="{6CBBDA09-B1E6-4FBB-994A-8D10DEB6A335}" type="sibTrans" cxnId="{D999366A-AED8-4D18-AD6D-77B2A84BF012}">
      <dgm:prSet/>
      <dgm:spPr/>
      <dgm:t>
        <a:bodyPr/>
        <a:lstStyle/>
        <a:p>
          <a:endParaRPr lang="en-US"/>
        </a:p>
      </dgm:t>
    </dgm:pt>
    <dgm:pt modelId="{19A0F332-6E9A-4354-9A39-E12118869304}" type="parTrans" cxnId="{D999366A-AED8-4D18-AD6D-77B2A84BF012}">
      <dgm:prSet/>
      <dgm:spPr/>
      <dgm:t>
        <a:bodyPr/>
        <a:lstStyle/>
        <a:p>
          <a:endParaRPr lang="en-US"/>
        </a:p>
      </dgm:t>
    </dgm:pt>
    <dgm:pt modelId="{2CF760AE-909E-4C74-BF7C-4E5D0435F895}" type="pres">
      <dgm:prSet presAssocID="{A33CFBFF-3A41-4E1F-8194-F726626524DE}" presName="Name0" presStyleCnt="0">
        <dgm:presLayoutVars>
          <dgm:dir/>
          <dgm:resizeHandles val="exact"/>
        </dgm:presLayoutVars>
      </dgm:prSet>
      <dgm:spPr/>
    </dgm:pt>
    <dgm:pt modelId="{EF88488E-52FF-44B3-AD9F-3A939DEA1169}" type="pres">
      <dgm:prSet presAssocID="{BFF56A07-3878-4837-8313-F520E5AE901A}" presName="twoplus" presStyleLbl="node1" presStyleIdx="0" presStyleCnt="3" custScaleX="185023" custScaleY="72791" custRadScaleRad="101465" custRadScaleInc="-6411">
        <dgm:presLayoutVars>
          <dgm:bulletEnabled val="1"/>
        </dgm:presLayoutVars>
      </dgm:prSet>
      <dgm:spPr/>
    </dgm:pt>
    <dgm:pt modelId="{ACA1BF79-DCE2-4AA7-B9C1-231CFD57E8A9}" type="pres">
      <dgm:prSet presAssocID="{BCC74A7B-F00B-4497-8E46-C80D511B8672}" presName="twoplus" presStyleLbl="node1" presStyleIdx="1" presStyleCnt="3" custScaleY="44441" custRadScaleRad="106540" custRadScaleInc="480">
        <dgm:presLayoutVars>
          <dgm:bulletEnabled val="1"/>
        </dgm:presLayoutVars>
      </dgm:prSet>
      <dgm:spPr/>
    </dgm:pt>
    <dgm:pt modelId="{C8BFE931-952E-4899-A3AD-05CD888CCDAA}" type="pres">
      <dgm:prSet presAssocID="{B727D555-34B1-47AB-9611-D78BD2A984F0}" presName="twoplus" presStyleLbl="node1" presStyleIdx="2" presStyleCnt="3" custScaleX="175878" custScaleY="77556">
        <dgm:presLayoutVars>
          <dgm:bulletEnabled val="1"/>
        </dgm:presLayoutVars>
      </dgm:prSet>
      <dgm:spPr/>
    </dgm:pt>
  </dgm:ptLst>
  <dgm:cxnLst>
    <dgm:cxn modelId="{4FCA4100-8842-46A0-A377-EF67DD69A4D6}" type="presOf" srcId="{BCC74A7B-F00B-4497-8E46-C80D511B8672}" destId="{ACA1BF79-DCE2-4AA7-B9C1-231CFD57E8A9}" srcOrd="0" destOrd="0" presId="urn:diagrams.loki3.com/TabbedArc+Icon"/>
    <dgm:cxn modelId="{D8F91C28-607A-41B9-9D11-A750585C755E}" type="presOf" srcId="{B727D555-34B1-47AB-9611-D78BD2A984F0}" destId="{C8BFE931-952E-4899-A3AD-05CD888CCDAA}" srcOrd="0" destOrd="0" presId="urn:diagrams.loki3.com/TabbedArc+Icon"/>
    <dgm:cxn modelId="{117DC267-080A-44AA-9902-6BC56B9D04B9}" type="presOf" srcId="{BFF56A07-3878-4837-8313-F520E5AE901A}" destId="{EF88488E-52FF-44B3-AD9F-3A939DEA1169}"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921E42D7-9012-4929-997D-17F92C4A79E6}" srcId="{A33CFBFF-3A41-4E1F-8194-F726626524DE}" destId="{B727D555-34B1-47AB-9611-D78BD2A984F0}" srcOrd="2" destOrd="0" parTransId="{9C3CCB45-9D8C-4733-9B5E-1D9967CB8F55}" sibTransId="{066AF218-867C-436F-B316-054EF824E770}"/>
    <dgm:cxn modelId="{B4DE87F3-37F3-4807-A687-E2392E77DBD1}" type="presOf" srcId="{A33CFBFF-3A41-4E1F-8194-F726626524DE}" destId="{2CF760AE-909E-4C74-BF7C-4E5D0435F895}" srcOrd="0" destOrd="0" presId="urn:diagrams.loki3.com/TabbedArc+Icon"/>
    <dgm:cxn modelId="{27A2B364-0106-4B72-B1C3-28BE96947A20}" type="presParOf" srcId="{2CF760AE-909E-4C74-BF7C-4E5D0435F895}" destId="{EF88488E-52FF-44B3-AD9F-3A939DEA1169}" srcOrd="0" destOrd="0" presId="urn:diagrams.loki3.com/TabbedArc+Icon"/>
    <dgm:cxn modelId="{F5CAAEC8-077A-4341-94A8-77C0369D3F54}" type="presParOf" srcId="{2CF760AE-909E-4C74-BF7C-4E5D0435F895}" destId="{ACA1BF79-DCE2-4AA7-B9C1-231CFD57E8A9}" srcOrd="1" destOrd="0" presId="urn:diagrams.loki3.com/TabbedArc+Icon"/>
    <dgm:cxn modelId="{28B9C220-47D8-4645-AE14-63AEBAAB152B}" type="presParOf" srcId="{2CF760AE-909E-4C74-BF7C-4E5D0435F895}" destId="{C8BFE931-952E-4899-A3AD-05CD888CCDAA}" srcOrd="2" destOrd="0" presId="urn:diagrams.loki3.com/TabbedArc+Icon"/>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88488E-52FF-44B3-AD9F-3A939DEA1169}">
      <dsp:nvSpPr>
        <dsp:cNvPr id="0" name=""/>
        <dsp:cNvSpPr/>
      </dsp:nvSpPr>
      <dsp:spPr>
        <a:xfrm rot="19200000">
          <a:off x="-925090" y="2373864"/>
          <a:ext cx="4265261" cy="109071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22860" rIns="68580" bIns="22860" numCol="1" spcCol="1270" anchor="ctr" anchorCtr="0">
          <a:noAutofit/>
        </a:bodyPr>
        <a:lstStyle/>
        <a:p>
          <a:pPr marL="0" lvl="0" indent="0" algn="ctr" defTabSz="800100">
            <a:lnSpc>
              <a:spcPct val="90000"/>
            </a:lnSpc>
            <a:spcBef>
              <a:spcPct val="0"/>
            </a:spcBef>
            <a:spcAft>
              <a:spcPct val="35000"/>
            </a:spcAft>
            <a:buNone/>
          </a:pPr>
          <a:r>
            <a:rPr lang="ar-EG" sz="1800" b="1" kern="1200" dirty="0"/>
            <a:t>المحور الثاني</a:t>
          </a:r>
        </a:p>
        <a:p>
          <a:pPr marL="0" lvl="0" indent="0" algn="ctr" defTabSz="800100">
            <a:lnSpc>
              <a:spcPct val="90000"/>
            </a:lnSpc>
            <a:spcBef>
              <a:spcPct val="0"/>
            </a:spcBef>
            <a:spcAft>
              <a:spcPct val="35000"/>
            </a:spcAft>
            <a:buNone/>
          </a:pPr>
          <a:r>
            <a:rPr lang="ar-EG" sz="1800" b="1" kern="1200" dirty="0"/>
            <a:t> الشريعة الإسلامية والتعاون الدولي في مواجهة الجرائم السيبرانية</a:t>
          </a:r>
        </a:p>
      </dsp:txBody>
      <dsp:txXfrm>
        <a:off x="-854734" y="2420880"/>
        <a:ext cx="4158773" cy="1037470"/>
      </dsp:txXfrm>
    </dsp:sp>
    <dsp:sp modelId="{ACA1BF79-DCE2-4AA7-B9C1-231CFD57E8A9}">
      <dsp:nvSpPr>
        <dsp:cNvPr id="0" name=""/>
        <dsp:cNvSpPr/>
      </dsp:nvSpPr>
      <dsp:spPr>
        <a:xfrm>
          <a:off x="2708454" y="1033582"/>
          <a:ext cx="2305260" cy="665912"/>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22860" rIns="68580" bIns="22860" numCol="1" spcCol="1270" anchor="ctr" anchorCtr="0">
          <a:noAutofit/>
        </a:bodyPr>
        <a:lstStyle/>
        <a:p>
          <a:pPr marL="0" lvl="0" indent="0" algn="ctr" defTabSz="800100">
            <a:lnSpc>
              <a:spcPct val="90000"/>
            </a:lnSpc>
            <a:spcBef>
              <a:spcPct val="0"/>
            </a:spcBef>
            <a:spcAft>
              <a:spcPct val="35000"/>
            </a:spcAft>
            <a:buNone/>
          </a:pPr>
          <a:r>
            <a:rPr lang="ar-EG" sz="1800" b="1" kern="1200" dirty="0"/>
            <a:t>محاور المحاضرة</a:t>
          </a:r>
        </a:p>
      </dsp:txBody>
      <dsp:txXfrm>
        <a:off x="2740961" y="1066089"/>
        <a:ext cx="2240246" cy="633405"/>
      </dsp:txXfrm>
    </dsp:sp>
    <dsp:sp modelId="{C8BFE931-952E-4899-A3AD-05CD888CCDAA}">
      <dsp:nvSpPr>
        <dsp:cNvPr id="0" name=""/>
        <dsp:cNvSpPr/>
      </dsp:nvSpPr>
      <dsp:spPr>
        <a:xfrm rot="2400000">
          <a:off x="4400426" y="2000803"/>
          <a:ext cx="4054445" cy="1162114"/>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22860" rIns="68580" bIns="22860" numCol="1" spcCol="1270" anchor="ctr" anchorCtr="0">
          <a:noAutofit/>
        </a:bodyPr>
        <a:lstStyle/>
        <a:p>
          <a:pPr marL="0" lvl="0" indent="0" algn="ctr" defTabSz="800100">
            <a:lnSpc>
              <a:spcPct val="90000"/>
            </a:lnSpc>
            <a:spcBef>
              <a:spcPct val="0"/>
            </a:spcBef>
            <a:spcAft>
              <a:spcPct val="35000"/>
            </a:spcAft>
            <a:buNone/>
          </a:pPr>
          <a:r>
            <a:rPr lang="ar-EG" sz="1800" b="1" kern="1200" dirty="0"/>
            <a:t>المحور الأول</a:t>
          </a:r>
        </a:p>
        <a:p>
          <a:pPr marL="0" lvl="0" indent="0" algn="ctr" defTabSz="800100">
            <a:lnSpc>
              <a:spcPct val="90000"/>
            </a:lnSpc>
            <a:spcBef>
              <a:spcPct val="0"/>
            </a:spcBef>
            <a:spcAft>
              <a:spcPct val="35000"/>
            </a:spcAft>
            <a:buNone/>
          </a:pPr>
          <a:r>
            <a:rPr lang="ar-EG" sz="1800" b="1" kern="1200" dirty="0"/>
            <a:t>المسئولية الجنائية للوسطاء في الجريمة السيبرانية </a:t>
          </a:r>
          <a:endParaRPr lang="en-US" sz="1800" b="1" kern="1200" dirty="0"/>
        </a:p>
      </dsp:txBody>
      <dsp:txXfrm>
        <a:off x="4438923" y="2050897"/>
        <a:ext cx="3940985" cy="1105384"/>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4/16/2026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06499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294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001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886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8259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4859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4987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392920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73701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2155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70171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90380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7482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74992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67314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41484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99322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41329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61331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52386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03434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13001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13882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02561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93986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74226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2155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61937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02346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47292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12135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46922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69481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01017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6528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61293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0521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7165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53261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88392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960526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165517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09567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564221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791770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68924-ADC5-8347-74C8-282E4CE5FB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CAED0C-14AE-3EFF-8C46-86E0280F06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B35723-7778-BD27-B23B-9FAD066FCD74}"/>
              </a:ext>
            </a:extLst>
          </p:cNvPr>
          <p:cNvSpPr>
            <a:spLocks noGrp="1"/>
          </p:cNvSpPr>
          <p:nvPr>
            <p:ph type="body" idx="1"/>
          </p:nvPr>
        </p:nvSpPr>
        <p:spPr/>
        <p:txBody>
          <a:bodyPr/>
          <a:lstStyle/>
          <a:p>
            <a:pPr algn="r"/>
            <a:endParaRPr lang="en-US" dirty="0"/>
          </a:p>
        </p:txBody>
      </p:sp>
      <p:sp>
        <p:nvSpPr>
          <p:cNvPr id="4" name="Slide Number Placeholder 3">
            <a:extLst>
              <a:ext uri="{FF2B5EF4-FFF2-40B4-BE49-F238E27FC236}">
                <a16:creationId xmlns:a16="http://schemas.microsoft.com/office/drawing/2014/main" id="{C97DCC2A-3F50-D8C6-1D23-795FC50BF54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74764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657719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968255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34384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492780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095770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36266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52686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43307-E942-5901-86D3-51604BE8AA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EEE781-1DD7-BEF3-C8E6-45E092B258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78F462-BE08-45DB-A89F-087E18CDBEAF}"/>
              </a:ext>
            </a:extLst>
          </p:cNvPr>
          <p:cNvSpPr>
            <a:spLocks noGrp="1"/>
          </p:cNvSpPr>
          <p:nvPr>
            <p:ph type="body" idx="1"/>
          </p:nvPr>
        </p:nvSpPr>
        <p:spPr/>
        <p:txBody>
          <a:bodyPr/>
          <a:lstStyle/>
          <a:p>
            <a:pPr algn="r" rtl="1"/>
            <a:endParaRPr lang="ar-EG" dirty="0"/>
          </a:p>
        </p:txBody>
      </p:sp>
      <p:sp>
        <p:nvSpPr>
          <p:cNvPr id="4" name="Slide Number Placeholder 3">
            <a:extLst>
              <a:ext uri="{FF2B5EF4-FFF2-40B4-BE49-F238E27FC236}">
                <a16:creationId xmlns:a16="http://schemas.microsoft.com/office/drawing/2014/main" id="{D6930DE2-B77F-738D-D2BC-58669ED456C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31400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98171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18996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88460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79688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56451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68489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17450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9483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431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11296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5471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7526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256042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03864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4/16/2026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544926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30111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11104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56063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4/16/2026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36241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4/16/2026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29017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4/16/2026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58381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42230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093769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3932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9621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633804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16739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image" Target="../media/image1.png"/><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4770332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4/16/2026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extLst>
      <p:ext uri="{BB962C8B-B14F-4D97-AF65-F5344CB8AC3E}">
        <p14:creationId xmlns:p14="http://schemas.microsoft.com/office/powerpoint/2010/main" val="240035999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4.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17.gif"/></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13.xml"/><Relationship Id="rId5" Type="http://schemas.openxmlformats.org/officeDocument/2006/relationships/image" Target="../media/image18.png"/><Relationship Id="rId4" Type="http://schemas.openxmlformats.org/officeDocument/2006/relationships/image" Target="../media/image17.gif"/></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14.xml"/><Relationship Id="rId5" Type="http://schemas.openxmlformats.org/officeDocument/2006/relationships/image" Target="../media/image19.png"/><Relationship Id="rId4" Type="http://schemas.openxmlformats.org/officeDocument/2006/relationships/image" Target="../media/image17.gif"/></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14.gi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14.gif"/></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14.gi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18.xml"/><Relationship Id="rId5" Type="http://schemas.openxmlformats.org/officeDocument/2006/relationships/image" Target="../media/image11.gif"/><Relationship Id="rId4" Type="http://schemas.openxmlformats.org/officeDocument/2006/relationships/image" Target="../media/image12.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8.gi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8.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20.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20.gi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20.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25.xml"/><Relationship Id="rId4" Type="http://schemas.openxmlformats.org/officeDocument/2006/relationships/image" Target="../media/image21.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1.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21.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21.jpe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29.xml"/><Relationship Id="rId4" Type="http://schemas.openxmlformats.org/officeDocument/2006/relationships/image" Target="../media/image21.jpe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30.xml"/><Relationship Id="rId4" Type="http://schemas.openxmlformats.org/officeDocument/2006/relationships/image" Target="../media/image22.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22.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32.xml"/><Relationship Id="rId4" Type="http://schemas.openxmlformats.org/officeDocument/2006/relationships/image" Target="../media/image22.jpe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33.xml"/><Relationship Id="rId4" Type="http://schemas.openxmlformats.org/officeDocument/2006/relationships/image" Target="../media/image22.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34.xml"/><Relationship Id="rId4" Type="http://schemas.openxmlformats.org/officeDocument/2006/relationships/image" Target="../media/image22.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35.xml"/><Relationship Id="rId4" Type="http://schemas.openxmlformats.org/officeDocument/2006/relationships/image" Target="../media/image23.jpe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36.xml"/><Relationship Id="rId4" Type="http://schemas.openxmlformats.org/officeDocument/2006/relationships/image" Target="../media/image23.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37.xml"/><Relationship Id="rId4" Type="http://schemas.openxmlformats.org/officeDocument/2006/relationships/image" Target="../media/image23.jpe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38.xml"/><Relationship Id="rId4" Type="http://schemas.openxmlformats.org/officeDocument/2006/relationships/image" Target="../media/image23.jpe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1.xml"/><Relationship Id="rId1" Type="http://schemas.openxmlformats.org/officeDocument/2006/relationships/tags" Target="../tags/tag39.xml"/><Relationship Id="rId4" Type="http://schemas.openxmlformats.org/officeDocument/2006/relationships/image" Target="../media/image24.jpe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xml"/><Relationship Id="rId1" Type="http://schemas.openxmlformats.org/officeDocument/2006/relationships/tags" Target="../tags/tag40.xml"/><Relationship Id="rId4" Type="http://schemas.openxmlformats.org/officeDocument/2006/relationships/image" Target="../media/image24.jpe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xml"/><Relationship Id="rId1" Type="http://schemas.openxmlformats.org/officeDocument/2006/relationships/tags" Target="../tags/tag41.xml"/><Relationship Id="rId4" Type="http://schemas.openxmlformats.org/officeDocument/2006/relationships/image" Target="../media/image24.jpe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1.xml"/><Relationship Id="rId1" Type="http://schemas.openxmlformats.org/officeDocument/2006/relationships/tags" Target="../tags/tag42.xml"/><Relationship Id="rId4" Type="http://schemas.openxmlformats.org/officeDocument/2006/relationships/image" Target="../media/image24.jpeg"/></Relationships>
</file>

<file path=ppt/slides/_rels/slide52.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2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14.xml"/><Relationship Id="rId1" Type="http://schemas.openxmlformats.org/officeDocument/2006/relationships/tags" Target="../tags/tag4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hyperlink" Target="https://espesl.journals.ekb.eg.pdf/" TargetMode="External"/><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hyperlink" Target="https://link.springer.com/book/10.1007/978-3-031-54089-9" TargetMode="External"/><Relationship Id="rId3" Type="http://schemas.openxmlformats.org/officeDocument/2006/relationships/hyperlink" Target="https://doi.org/10.1016/j.jeconc.2023.100034" TargetMode="External"/><Relationship Id="rId7" Type="http://schemas.openxmlformats.org/officeDocument/2006/relationships/hyperlink" Target="https://link.springer.com/book/10.1007/978-3-032-13273-4" TargetMode="External"/><Relationship Id="rId2" Type="http://schemas.openxmlformats.org/officeDocument/2006/relationships/notesSlide" Target="../notesSlides/notesSlide55.xml"/><Relationship Id="rId1" Type="http://schemas.openxmlformats.org/officeDocument/2006/relationships/slideLayout" Target="../slideLayouts/slideLayout1.xml"/><Relationship Id="rId6" Type="http://schemas.openxmlformats.org/officeDocument/2006/relationships/hyperlink" Target="https://link.springer.com/book/10.1007/978-3-031-80557-8" TargetMode="External"/><Relationship Id="rId5" Type="http://schemas.openxmlformats.org/officeDocument/2006/relationships/hyperlink" Target="https://doi.org/10.1057/s41599-023-01560-x" TargetMode="External"/><Relationship Id="rId4" Type="http://schemas.openxmlformats.org/officeDocument/2006/relationships/hyperlink" Target="https://doi.org/10.3390/forensicsci2020028" TargetMode="External"/><Relationship Id="rId9" Type="http://schemas.openxmlformats.org/officeDocument/2006/relationships/hyperlink" Target="https://link.springer.com/series/10634" TargetMode="External"/></Relationships>
</file>

<file path=ppt/slides/_rels/slide60.xml.rels><?xml version="1.0" encoding="UTF-8" standalone="yes"?>
<Relationships xmlns="http://schemas.openxmlformats.org/package/2006/relationships"><Relationship Id="rId8" Type="http://schemas.openxmlformats.org/officeDocument/2006/relationships/hyperlink" Target="https://blog.cloudflare.com/fr-fr/magic-transit-fr-fr" TargetMode="External"/><Relationship Id="rId13" Type="http://schemas.openxmlformats.org/officeDocument/2006/relationships/hyperlink" Target="https://fr.equinix.ch/products/data-center-services/colocation" TargetMode="External"/><Relationship Id="rId18" Type="http://schemas.openxmlformats.org/officeDocument/2006/relationships/hyperlink" Target="https://siecledigital.fr/2023/10/04/cooperation-internationale-cle-de-voute-pour-affronter-cybermenaces/" TargetMode="External"/><Relationship Id="rId3" Type="http://schemas.openxmlformats.org/officeDocument/2006/relationships/notesSlide" Target="../notesSlides/notesSlide56.xml"/><Relationship Id="rId21" Type="http://schemas.openxmlformats.org/officeDocument/2006/relationships/hyperlink" Target="https://www.pinterest.com/pin/687995280571275766/" TargetMode="External"/><Relationship Id="rId7" Type="http://schemas.openxmlformats.org/officeDocument/2006/relationships/hyperlink" Target="https://tenor.com/view/hacking-gif-20202201" TargetMode="External"/><Relationship Id="rId12" Type="http://schemas.openxmlformats.org/officeDocument/2006/relationships/hyperlink" Target="https://softflow.ca/fr/services/" TargetMode="External"/><Relationship Id="rId17" Type="http://schemas.openxmlformats.org/officeDocument/2006/relationships/hyperlink" Target="https://www.cimtl.org/cyberattaque-wannacry-securite-internationale-et-cooperation-internationale-les-nouveaux-enjeux-de-la-generation-2-0/" TargetMode="External"/><Relationship Id="rId2" Type="http://schemas.openxmlformats.org/officeDocument/2006/relationships/slideLayout" Target="../slideLayouts/slideLayout1.xml"/><Relationship Id="rId16" Type="http://schemas.openxmlformats.org/officeDocument/2006/relationships/hyperlink" Target="https://gifer.com/en/72uZ#google_vignette" TargetMode="External"/><Relationship Id="rId20" Type="http://schemas.openxmlformats.org/officeDocument/2006/relationships/hyperlink" Target="https://www.coe.int/fr/web/cybercrime/webinars" TargetMode="External"/><Relationship Id="rId1" Type="http://schemas.openxmlformats.org/officeDocument/2006/relationships/tags" Target="../tags/tag44.xml"/><Relationship Id="rId6" Type="http://schemas.openxmlformats.org/officeDocument/2006/relationships/hyperlink" Target="https://blog.avast.com/who-and-what-are-cybercriminals-avast" TargetMode="External"/><Relationship Id="rId11" Type="http://schemas.openxmlformats.org/officeDocument/2006/relationships/hyperlink" Target="https://sospc.name/choisir-fournisseur-dacces-a-internet-fai-thierry/" TargetMode="External"/><Relationship Id="rId5" Type="http://schemas.openxmlformats.org/officeDocument/2006/relationships/hyperlink" Target="https://www.linkedin.com/pulse/scattered-spider-profiling-financially-motivated-group-kotha-xujrc/" TargetMode="External"/><Relationship Id="rId15" Type="http://schemas.openxmlformats.org/officeDocument/2006/relationships/hyperlink" Target="https://www.azinformatique.ch/" TargetMode="External"/><Relationship Id="rId10" Type="http://schemas.openxmlformats.org/officeDocument/2006/relationships/hyperlink" Target="https://www.immo974.com/fournisseurs-dacces-a-reunion.html" TargetMode="External"/><Relationship Id="rId19" Type="http://schemas.openxmlformats.org/officeDocument/2006/relationships/hyperlink" Target="https://www.zdnet.fr/actualites/comment-l-interieur-se-reorganise-pour-mieux-lutter-contre-la-cybercriminalite-39962634.htm" TargetMode="External"/><Relationship Id="rId4" Type="http://schemas.openxmlformats.org/officeDocument/2006/relationships/hyperlink" Target="http://www.indianmediacouncil.in/" TargetMode="External"/><Relationship Id="rId9" Type="http://schemas.openxmlformats.org/officeDocument/2006/relationships/hyperlink" Target="https://www.stor.fr/top-9-des-raisons-dexternaliser-ses-donnees-dans-le-cloud-a-la-reunion/" TargetMode="External"/><Relationship Id="rId14" Type="http://schemas.openxmlformats.org/officeDocument/2006/relationships/hyperlink" Target="https://www.blogdumoderateur.com/chiffres-reseaux-sociaux/" TargetMode="Externa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1.xml"/><Relationship Id="rId1" Type="http://schemas.openxmlformats.org/officeDocument/2006/relationships/tags" Target="../tags/tag45.xml"/><Relationship Id="rId4" Type="http://schemas.openxmlformats.org/officeDocument/2006/relationships/image" Target="../media/image27.gif"/></Relationships>
</file>

<file path=ppt/slides/_rels/slide6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3.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3065929"/>
            <a:ext cx="4771311"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442057" y="2103734"/>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096000" y="5387241"/>
            <a:ext cx="6009989" cy="8309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rPr>
              <a:t>المسئولية الجنائية للوسطاء والتعاون الدولي والشريعة الإسلامية في مواجهة الجرائم السيبرانية</a:t>
            </a:r>
            <a:endParaRPr lang="en-US" sz="2000"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العاشرة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10" name="Picture 9" descr="Electric Webcam Overlays! | DiablosCrusade | Frame by frame animation,  Overlays, Dont touch my phone wallpapers">
            <a:extLst>
              <a:ext uri="{FF2B5EF4-FFF2-40B4-BE49-F238E27FC236}">
                <a16:creationId xmlns:a16="http://schemas.microsoft.com/office/drawing/2014/main" id="{478D900F-57AD-413D-A0BA-0FF3F51F01F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73575" y="1485900"/>
            <a:ext cx="8824386" cy="3886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Oval 12">
            <a:extLst>
              <a:ext uri="{FF2B5EF4-FFF2-40B4-BE49-F238E27FC236}">
                <a16:creationId xmlns:a16="http://schemas.microsoft.com/office/drawing/2014/main" id="{27376E63-A78A-BD8F-1A56-52837C863F12}"/>
              </a:ext>
            </a:extLst>
          </p:cNvPr>
          <p:cNvSpPr/>
          <p:nvPr/>
        </p:nvSpPr>
        <p:spPr>
          <a:xfrm>
            <a:off x="3925940" y="2800905"/>
            <a:ext cx="5319655" cy="1256184"/>
          </a:xfrm>
          <a:prstGeom prst="ellipse">
            <a:avLst/>
          </a:prstGeom>
          <a:noFill/>
          <a:ln>
            <a:no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Calibri"/>
              </a:rPr>
              <a:t> </a:t>
            </a:r>
            <a:endParaRPr lang="ar-EG" sz="2400" b="1" dirty="0">
              <a:solidFill>
                <a:schemeClr val="bg1"/>
              </a:solidFill>
              <a:latin typeface="Times New Roman" panose="02020603050405020304" pitchFamily="18" charset="0"/>
              <a:ea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Times New Roman" panose="02020603050405020304" pitchFamily="18" charset="0"/>
                <a:ea typeface="Calibri" panose="020F0502020204030204" pitchFamily="34" charset="0"/>
              </a:rPr>
              <a:t>ربط المحاضرات السابقة</a:t>
            </a:r>
            <a:r>
              <a:rPr lang="ar-EG" sz="2400" b="1" dirty="0">
                <a:solidFill>
                  <a:schemeClr val="bg1"/>
                </a:solidFill>
                <a:latin typeface="Times New Roman" panose="02020603050405020304" pitchFamily="18" charset="0"/>
                <a:ea typeface="Calibri" panose="020F0502020204030204" pitchFamily="34" charset="0"/>
              </a:rPr>
              <a:t> بالمحاضرة الحالية</a:t>
            </a:r>
            <a:endParaRPr kumimoji="0" lang="ar-EG" sz="2400" b="1" i="0" u="none" strike="noStrike" kern="1200" cap="none" spc="0" normalizeH="0" baseline="0" noProof="0" dirty="0">
              <a:ln>
                <a:noFill/>
              </a:ln>
              <a:solidFill>
                <a:schemeClr val="bg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chemeClr val="bg1"/>
              </a:solidFill>
              <a:effectLst/>
              <a:uLnTx/>
              <a:uFillTx/>
              <a:latin typeface="Calibri"/>
              <a:ea typeface="+mn-ea"/>
            </a:endParaRPr>
          </a:p>
        </p:txBody>
      </p:sp>
    </p:spTree>
    <p:custDataLst>
      <p:tags r:id="rId1"/>
    </p:custDataLst>
    <p:extLst>
      <p:ext uri="{BB962C8B-B14F-4D97-AF65-F5344CB8AC3E}">
        <p14:creationId xmlns:p14="http://schemas.microsoft.com/office/powerpoint/2010/main" val="2871046217"/>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194" name="Picture 2" descr="Scattered Spider: Profiling a Financially Motivated Cybercriminal Group">
            <a:extLst>
              <a:ext uri="{FF2B5EF4-FFF2-40B4-BE49-F238E27FC236}">
                <a16:creationId xmlns:a16="http://schemas.microsoft.com/office/drawing/2014/main" id="{E9058C11-18AB-4856-9FEA-BA393E68C0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5549" y="1363251"/>
            <a:ext cx="9083040" cy="41314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070796" y="1524000"/>
            <a:ext cx="4619513" cy="787699"/>
          </a:xfrm>
          <a:prstGeom prst="ellipse">
            <a:avLst/>
          </a:prstGeom>
          <a:noFill/>
          <a:ln>
            <a:no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chemeClr val="bg1"/>
                </a:solidFill>
                <a:latin typeface="Times New Roman" panose="02020603050405020304" pitchFamily="18" charset="0"/>
                <a:ea typeface="Calibri" panose="020F0502020204030204" pitchFamily="34" charset="0"/>
                <a:cs typeface="Calibri" panose="020F0502020204030204" pitchFamily="34" charset="0"/>
              </a:rPr>
              <a:t>تمهيد وتقسيم :</a:t>
            </a:r>
            <a:endParaRPr kumimoji="0" lang="ar-EG" sz="3200" b="1" i="0" u="none" strike="noStrike" kern="1200" cap="none" spc="0" normalizeH="0" baseline="0" noProof="0" dirty="0">
              <a:ln>
                <a:noFill/>
              </a:ln>
              <a:solidFill>
                <a:schemeClr val="bg1"/>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498636937"/>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11" name="Picture 2" descr="Scattered Spider: Profiling a Financially Motivated Cybercriminal Group">
            <a:extLst>
              <a:ext uri="{FF2B5EF4-FFF2-40B4-BE49-F238E27FC236}">
                <a16:creationId xmlns:a16="http://schemas.microsoft.com/office/drawing/2014/main" id="{D89E2E3D-A47A-4303-B326-0D4F76D544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5549" y="1306562"/>
            <a:ext cx="9083040" cy="41314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1717369987"/>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Arrow: Down 1">
            <a:extLst>
              <a:ext uri="{FF2B5EF4-FFF2-40B4-BE49-F238E27FC236}">
                <a16:creationId xmlns:a16="http://schemas.microsoft.com/office/drawing/2014/main" id="{6C022DFA-CD2F-49B3-AAFD-82A30BF7287D}"/>
              </a:ext>
            </a:extLst>
          </p:cNvPr>
          <p:cNvSpPr/>
          <p:nvPr/>
        </p:nvSpPr>
        <p:spPr>
          <a:xfrm>
            <a:off x="8005482" y="2877671"/>
            <a:ext cx="45719" cy="457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290845274"/>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026" name="Picture 2" descr="Who And What Are Cybercriminals? | Avast">
            <a:extLst>
              <a:ext uri="{FF2B5EF4-FFF2-40B4-BE49-F238E27FC236}">
                <a16:creationId xmlns:a16="http://schemas.microsoft.com/office/drawing/2014/main" id="{A66BAF85-D0F8-444A-A4C8-4289A50852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7680" y="1460792"/>
            <a:ext cx="9083040" cy="40662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34141C60-7ED5-444A-955C-7D0F81403266}"/>
              </a:ext>
            </a:extLst>
          </p:cNvPr>
          <p:cNvSpPr/>
          <p:nvPr/>
        </p:nvSpPr>
        <p:spPr>
          <a:xfrm>
            <a:off x="7327567" y="1718711"/>
            <a:ext cx="3319304" cy="420981"/>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bg1"/>
                </a:solidFill>
                <a:latin typeface="Cascadia Code" panose="020B0609020000020004" pitchFamily="49" charset="0"/>
                <a:ea typeface="Cascadia Code" panose="020B0609020000020004" pitchFamily="49" charset="0"/>
              </a:rPr>
              <a:t>عناصر المحاضرة :</a:t>
            </a:r>
            <a:r>
              <a:rPr lang="en-US" sz="2800" b="1" dirty="0">
                <a:solidFill>
                  <a:schemeClr val="bg1"/>
                </a:solidFill>
                <a:latin typeface="Cascadia Code" panose="020B0609020000020004" pitchFamily="49" charset="0"/>
                <a:ea typeface="Cascadia Code" panose="020B0609020000020004" pitchFamily="49" charset="0"/>
              </a:rPr>
              <a:t> </a:t>
            </a:r>
            <a:r>
              <a:rPr lang="ar-EG" sz="2800" b="1" dirty="0">
                <a:solidFill>
                  <a:schemeClr val="bg1"/>
                </a:solidFill>
                <a:latin typeface="Cascadia Code" panose="020B0609020000020004" pitchFamily="49" charset="0"/>
                <a:ea typeface="Cascadia Code" panose="020B0609020000020004" pitchFamily="49" charset="0"/>
              </a:rPr>
              <a:t> </a:t>
            </a:r>
          </a:p>
        </p:txBody>
      </p:sp>
      <p:sp>
        <p:nvSpPr>
          <p:cNvPr id="10" name="Rounded Rectangle 12">
            <a:extLst>
              <a:ext uri="{FF2B5EF4-FFF2-40B4-BE49-F238E27FC236}">
                <a16:creationId xmlns:a16="http://schemas.microsoft.com/office/drawing/2014/main" id="{57267BD6-B319-48B8-914C-EB53C0B792E1}"/>
              </a:ext>
            </a:extLst>
          </p:cNvPr>
          <p:cNvSpPr/>
          <p:nvPr/>
        </p:nvSpPr>
        <p:spPr>
          <a:xfrm>
            <a:off x="1351280" y="3755534"/>
            <a:ext cx="7635939" cy="279967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000" b="1" dirty="0">
                <a:solidFill>
                  <a:srgbClr val="FF0000"/>
                </a:solidFill>
              </a:rPr>
              <a:t>المحور الأول:</a:t>
            </a:r>
            <a:r>
              <a:rPr lang="ar-SA" sz="2000" b="1" dirty="0">
                <a:solidFill>
                  <a:srgbClr val="FF0000"/>
                </a:solidFill>
                <a:ea typeface="Times New Roman" panose="02020603050405020304" pitchFamily="18" charset="0"/>
              </a:rPr>
              <a:t>المسئولية الجنائية للوسطاء في خدمات الإنترنت :</a:t>
            </a:r>
            <a:endParaRPr lang="en-US" sz="2000" dirty="0">
              <a:solidFill>
                <a:srgbClr val="FF0000"/>
              </a:solidFill>
              <a:ea typeface="Times New Roman" panose="02020603050405020304" pitchFamily="18" charset="0"/>
            </a:endParaRPr>
          </a:p>
          <a:p>
            <a:pPr algn="just" rtl="1"/>
            <a:r>
              <a:rPr lang="ar-SA" sz="2000" b="1" dirty="0">
                <a:solidFill>
                  <a:srgbClr val="080800"/>
                </a:solidFill>
                <a:ea typeface="Times New Roman" panose="02020603050405020304" pitchFamily="18" charset="0"/>
              </a:rPr>
              <a:t>        أولاً: تعريف وسطاء الانترنت:</a:t>
            </a:r>
            <a:endParaRPr lang="en-US" sz="2000" dirty="0">
              <a:ea typeface="Times New Roman" panose="02020603050405020304" pitchFamily="18" charset="0"/>
            </a:endParaRPr>
          </a:p>
          <a:p>
            <a:pPr algn="r" rtl="1"/>
            <a:r>
              <a:rPr lang="ar-SA" sz="2000" b="1" dirty="0">
                <a:solidFill>
                  <a:srgbClr val="080800"/>
                </a:solidFill>
                <a:ea typeface="Times New Roman" panose="02020603050405020304" pitchFamily="18" charset="0"/>
              </a:rPr>
              <a:t>        ثا</a:t>
            </a:r>
            <a:r>
              <a:rPr lang="ar-EG" sz="2000" b="1" dirty="0">
                <a:solidFill>
                  <a:srgbClr val="080800"/>
                </a:solidFill>
                <a:ea typeface="Times New Roman" panose="02020603050405020304" pitchFamily="18" charset="0"/>
              </a:rPr>
              <a:t>ني</a:t>
            </a:r>
            <a:r>
              <a:rPr lang="ar-SA" sz="2000" b="1" dirty="0">
                <a:solidFill>
                  <a:srgbClr val="080800"/>
                </a:solidFill>
                <a:ea typeface="Times New Roman" panose="02020603050405020304" pitchFamily="18" charset="0"/>
              </a:rPr>
              <a:t>اً: أنواع وسطاء الإنترنت حسب التصنيف الوظيفي:</a:t>
            </a:r>
            <a:endParaRPr lang="en-US" sz="2000" dirty="0">
              <a:ea typeface="Times New Roman" panose="02020603050405020304" pitchFamily="18" charset="0"/>
            </a:endParaRPr>
          </a:p>
          <a:p>
            <a:pPr algn="just" rtl="1"/>
            <a:r>
              <a:rPr lang="ar-SA" sz="2000" b="1" dirty="0">
                <a:solidFill>
                  <a:srgbClr val="080800"/>
                </a:solidFill>
                <a:ea typeface="Times New Roman" panose="02020603050405020304" pitchFamily="18" charset="0"/>
              </a:rPr>
              <a:t>        ثالثا: حالات اعفاء وسطاء الإنترنت من المسئولية:</a:t>
            </a:r>
            <a:endParaRPr lang="en-US" sz="2000" dirty="0">
              <a:ea typeface="Times New Roman" panose="02020603050405020304" pitchFamily="18" charset="0"/>
            </a:endParaRPr>
          </a:p>
          <a:p>
            <a:pPr algn="just" rtl="1"/>
            <a:r>
              <a:rPr lang="ar-SA" sz="2000" b="1" dirty="0">
                <a:solidFill>
                  <a:srgbClr val="080800"/>
                </a:solidFill>
                <a:ea typeface="Times New Roman" panose="02020603050405020304" pitchFamily="18" charset="0"/>
              </a:rPr>
              <a:t>        رابعا: مسئولية وسطاء الإنترنت عن المحتوي الإلكتروني:</a:t>
            </a:r>
            <a:endParaRPr lang="en-US" sz="2000"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SA" sz="2000" dirty="0">
                <a:solidFill>
                  <a:srgbClr val="080800"/>
                </a:solidFill>
                <a:ea typeface="Times New Roman" panose="02020603050405020304" pitchFamily="18" charset="0"/>
              </a:rPr>
              <a:t>المسئولية الجنائية لمقدم خدمة الحوسبة السحابية.</a:t>
            </a:r>
            <a:endParaRPr lang="en-US" sz="2000"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SA" sz="2000" dirty="0">
                <a:solidFill>
                  <a:srgbClr val="080800"/>
                </a:solidFill>
                <a:ea typeface="Times New Roman" panose="02020603050405020304" pitchFamily="18" charset="0"/>
              </a:rPr>
              <a:t> المسئولية الجنائية لمقدم خدمة الاستضافة.</a:t>
            </a:r>
            <a:endParaRPr lang="en-US" sz="2000"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SA" sz="2000" dirty="0">
                <a:solidFill>
                  <a:srgbClr val="080800"/>
                </a:solidFill>
                <a:ea typeface="Times New Roman" panose="02020603050405020304" pitchFamily="18" charset="0"/>
              </a:rPr>
              <a:t>المسئولية الجنائية لمقدم خدمة الاتصال بالإنترنت.</a:t>
            </a:r>
            <a:endParaRPr lang="en-US" sz="2000" dirty="0">
              <a:ea typeface="Times New Roman" panose="02020603050405020304" pitchFamily="18" charset="0"/>
            </a:endParaRPr>
          </a:p>
        </p:txBody>
      </p:sp>
    </p:spTree>
    <p:custDataLst>
      <p:tags r:id="rId1"/>
    </p:custDataLst>
    <p:extLst>
      <p:ext uri="{BB962C8B-B14F-4D97-AF65-F5344CB8AC3E}">
        <p14:creationId xmlns:p14="http://schemas.microsoft.com/office/powerpoint/2010/main" val="3960491154"/>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41516"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8345057" y="2544672"/>
            <a:ext cx="2343037" cy="118110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bg1"/>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10" name="Rounded Rectangle 12">
            <a:extLst>
              <a:ext uri="{FF2B5EF4-FFF2-40B4-BE49-F238E27FC236}">
                <a16:creationId xmlns:a16="http://schemas.microsoft.com/office/drawing/2014/main" id="{57267BD6-B319-48B8-914C-EB53C0B792E1}"/>
              </a:ext>
            </a:extLst>
          </p:cNvPr>
          <p:cNvSpPr/>
          <p:nvPr/>
        </p:nvSpPr>
        <p:spPr>
          <a:xfrm>
            <a:off x="1418393" y="4038858"/>
            <a:ext cx="6780494" cy="26667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b="1" dirty="0">
                <a:solidFill>
                  <a:srgbClr val="FF0000"/>
                </a:solidFill>
                <a:latin typeface="Times New Roman" panose="02020603050405020304" pitchFamily="18" charset="0"/>
                <a:ea typeface="Times New Roman" panose="02020603050405020304" pitchFamily="18" charset="0"/>
              </a:rPr>
              <a:t>المحور الثاني : موقف </a:t>
            </a:r>
            <a:r>
              <a:rPr lang="ar-SA" sz="2000" b="1" dirty="0">
                <a:solidFill>
                  <a:srgbClr val="FF0000"/>
                </a:solidFill>
                <a:latin typeface="Times New Roman" panose="02020603050405020304" pitchFamily="18" charset="0"/>
                <a:ea typeface="Times New Roman" panose="02020603050405020304" pitchFamily="18" charset="0"/>
              </a:rPr>
              <a:t>الشريعة الإسلامية والتعاون الدولي في مواجهة الجرائم السيبرانية:</a:t>
            </a:r>
            <a:endParaRPr lang="ar-EG" sz="2000" b="1" dirty="0">
              <a:solidFill>
                <a:srgbClr val="FF0000"/>
              </a:solidFill>
              <a:latin typeface="Times New Roman" panose="02020603050405020304" pitchFamily="18" charset="0"/>
              <a:ea typeface="Times New Roman" panose="02020603050405020304" pitchFamily="18" charset="0"/>
            </a:endParaRPr>
          </a:p>
          <a:p>
            <a:pPr algn="just" rtl="1"/>
            <a:endParaRPr lang="en-US" sz="1600" dirty="0">
              <a:latin typeface="Times New Roman" panose="02020603050405020304" pitchFamily="18" charset="0"/>
              <a:ea typeface="Times New Roman" panose="02020603050405020304" pitchFamily="18" charset="0"/>
            </a:endParaRPr>
          </a:p>
          <a:p>
            <a:pPr algn="just" rtl="1"/>
            <a:r>
              <a:rPr lang="ar-SA" b="1" dirty="0">
                <a:solidFill>
                  <a:srgbClr val="080800"/>
                </a:solidFill>
                <a:latin typeface="Times New Roman" panose="02020603050405020304" pitchFamily="18" charset="0"/>
                <a:ea typeface="Times New Roman" panose="02020603050405020304" pitchFamily="18" charset="0"/>
              </a:rPr>
              <a:t>أولا : </a:t>
            </a:r>
            <a:r>
              <a:rPr lang="ar-EG" b="1" dirty="0">
                <a:solidFill>
                  <a:srgbClr val="080800"/>
                </a:solidFill>
                <a:latin typeface="Times New Roman" panose="02020603050405020304" pitchFamily="18" charset="0"/>
                <a:ea typeface="Times New Roman" panose="02020603050405020304" pitchFamily="18" charset="0"/>
              </a:rPr>
              <a:t>موقف الشريعة الإسلامية في مواجهة الجرائم السيبرانية:</a:t>
            </a:r>
            <a:endParaRPr lang="en-US" sz="1600" dirty="0">
              <a:latin typeface="Times New Roman" panose="02020603050405020304" pitchFamily="18" charset="0"/>
              <a:ea typeface="Times New Roman" panose="02020603050405020304" pitchFamily="18" charset="0"/>
            </a:endParaRPr>
          </a:p>
          <a:p>
            <a:pPr algn="just" rtl="1"/>
            <a:r>
              <a:rPr lang="ar-SA" b="1" dirty="0">
                <a:solidFill>
                  <a:srgbClr val="080800"/>
                </a:solidFill>
                <a:latin typeface="Times New Roman" panose="02020603050405020304" pitchFamily="18" charset="0"/>
                <a:ea typeface="Times New Roman" panose="02020603050405020304" pitchFamily="18" charset="0"/>
              </a:rPr>
              <a:t>ثانيا : أهمية التعاون الدولي لمكافحة الجرائم السيبرانية:</a:t>
            </a:r>
            <a:endParaRPr lang="en-US" sz="1600" dirty="0">
              <a:latin typeface="Times New Roman" panose="02020603050405020304" pitchFamily="18" charset="0"/>
              <a:ea typeface="Times New Roman" panose="02020603050405020304" pitchFamily="18" charset="0"/>
            </a:endParaRPr>
          </a:p>
          <a:p>
            <a:pPr algn="just" rtl="1"/>
            <a:r>
              <a:rPr lang="ar-SA" b="1" dirty="0">
                <a:solidFill>
                  <a:srgbClr val="080800"/>
                </a:solidFill>
                <a:latin typeface="Times New Roman" panose="02020603050405020304" pitchFamily="18" charset="0"/>
                <a:ea typeface="Times New Roman" panose="02020603050405020304" pitchFamily="18" charset="0"/>
              </a:rPr>
              <a:t>ثالثاً: أنواع التعاون الدولي:</a:t>
            </a:r>
            <a:endParaRPr lang="en-US" sz="16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dirty="0">
                <a:solidFill>
                  <a:srgbClr val="080800"/>
                </a:solidFill>
                <a:latin typeface="Calibri" panose="020F0502020204030204" pitchFamily="34" charset="0"/>
                <a:ea typeface="Times New Roman" panose="02020603050405020304" pitchFamily="18" charset="0"/>
              </a:rPr>
              <a:t>التعاون الدولي غير الرسمي:</a:t>
            </a:r>
            <a:endParaRPr lang="en-US" sz="1600" dirty="0">
              <a:latin typeface="Calibri" panose="020F0502020204030204" pitchFamily="34"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dirty="0">
                <a:solidFill>
                  <a:srgbClr val="080800"/>
                </a:solidFill>
                <a:latin typeface="Calibri" panose="020F0502020204030204" pitchFamily="34" charset="0"/>
                <a:ea typeface="Times New Roman" panose="02020603050405020304" pitchFamily="18" charset="0"/>
              </a:rPr>
              <a:t>التعاون الدولي الرسمي:</a:t>
            </a:r>
            <a:endParaRPr lang="en-US" sz="1600" dirty="0">
              <a:latin typeface="Calibri" panose="020F0502020204030204" pitchFamily="34" charset="0"/>
              <a:ea typeface="Times New Roman" panose="02020603050405020304" pitchFamily="18" charset="0"/>
            </a:endParaRPr>
          </a:p>
        </p:txBody>
      </p:sp>
      <p:pic>
        <p:nvPicPr>
          <p:cNvPr id="7" name="Picture 6" descr="Hacking GIF - Hacking - Discover &amp; Share GIFs">
            <a:extLst>
              <a:ext uri="{FF2B5EF4-FFF2-40B4-BE49-F238E27FC236}">
                <a16:creationId xmlns:a16="http://schemas.microsoft.com/office/drawing/2014/main" id="{4C775BBC-5B89-4379-A282-756D309DC94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67760" y="1031706"/>
            <a:ext cx="6578125" cy="24636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1069059114"/>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8525861" y="2884168"/>
            <a:ext cx="2159398" cy="118110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rgbClr val="FFFFFF"/>
                </a:solidFill>
                <a:latin typeface="Cascadia Code" panose="020B0609020000020004" pitchFamily="49" charset="0"/>
                <a:ea typeface="Cascadia Code" panose="020B0609020000020004" pitchFamily="49" charset="0"/>
              </a:rPr>
              <a:t>عناصر المحاضرة</a:t>
            </a:r>
          </a:p>
        </p:txBody>
      </p:sp>
      <p:sp>
        <p:nvSpPr>
          <p:cNvPr id="10" name="Rounded Rectangle 12">
            <a:extLst>
              <a:ext uri="{FF2B5EF4-FFF2-40B4-BE49-F238E27FC236}">
                <a16:creationId xmlns:a16="http://schemas.microsoft.com/office/drawing/2014/main" id="{57267BD6-B319-48B8-914C-EB53C0B792E1}"/>
              </a:ext>
            </a:extLst>
          </p:cNvPr>
          <p:cNvSpPr/>
          <p:nvPr/>
        </p:nvSpPr>
        <p:spPr>
          <a:xfrm>
            <a:off x="1919606" y="1765192"/>
            <a:ext cx="6514435" cy="334792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b="1" dirty="0">
                <a:solidFill>
                  <a:schemeClr val="tx1"/>
                </a:solidFill>
                <a:ea typeface="Times New Roman" panose="02020603050405020304" pitchFamily="18" charset="0"/>
              </a:rPr>
              <a:t>رابعا: جهود منظمة الأمم المتحدة في مواجهة الجرائم السيبرانية:</a:t>
            </a:r>
            <a:endParaRPr lang="en-US"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dirty="0">
                <a:solidFill>
                  <a:srgbClr val="080800"/>
                </a:solidFill>
                <a:ea typeface="Times New Roman" panose="02020603050405020304" pitchFamily="18" charset="0"/>
              </a:rPr>
              <a:t>وثائق الجمعية العامة للأمم المتحدة بشأن الجرائم السيبرانية:</a:t>
            </a:r>
            <a:endParaRPr lang="en-US"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dirty="0">
                <a:solidFill>
                  <a:srgbClr val="080800"/>
                </a:solidFill>
                <a:ea typeface="Times New Roman" panose="02020603050405020304" pitchFamily="18" charset="0"/>
              </a:rPr>
              <a:t>قرارات المجلس الاقتصادي والاجتماعي:</a:t>
            </a:r>
            <a:endParaRPr lang="en-US"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dirty="0">
                <a:solidFill>
                  <a:srgbClr val="080800"/>
                </a:solidFill>
                <a:ea typeface="Times New Roman" panose="02020603050405020304" pitchFamily="18" charset="0"/>
              </a:rPr>
              <a:t>مؤتمر الأمم المتحدة الثامن لمنع الجريمةمعاملة السجناء ... هافانا ۱۹۹۰ بشأن الجرائم ذات الصلة بالكمبيوتر:</a:t>
            </a:r>
            <a:endParaRPr lang="en-US" dirty="0">
              <a:ea typeface="Times New Roman" panose="02020603050405020304" pitchFamily="18" charset="0"/>
            </a:endParaRPr>
          </a:p>
          <a:p>
            <a:pPr algn="r" rtl="1"/>
            <a:r>
              <a:rPr lang="ar-EG" dirty="0">
                <a:solidFill>
                  <a:srgbClr val="080800"/>
                </a:solidFill>
                <a:ea typeface="Calibri" panose="020F0502020204030204" pitchFamily="34" charset="0"/>
              </a:rPr>
              <a:t>4. </a:t>
            </a:r>
            <a:r>
              <a:rPr lang="ar-SA" dirty="0">
                <a:solidFill>
                  <a:srgbClr val="080800"/>
                </a:solidFill>
                <a:ea typeface="Calibri" panose="020F0502020204030204" pitchFamily="34" charset="0"/>
              </a:rPr>
              <a:t>إنشاء فريق من الخبراء الحكوميين المعنيين بالعمليات السيبرانية :</a:t>
            </a:r>
            <a:endParaRPr lang="en-US" dirty="0">
              <a:ea typeface="Times New Roman" panose="02020603050405020304" pitchFamily="18" charset="0"/>
            </a:endParaRPr>
          </a:p>
        </p:txBody>
      </p:sp>
    </p:spTree>
    <p:custDataLst>
      <p:tags r:id="rId1"/>
    </p:custDataLst>
    <p:extLst>
      <p:ext uri="{BB962C8B-B14F-4D97-AF65-F5344CB8AC3E}">
        <p14:creationId xmlns:p14="http://schemas.microsoft.com/office/powerpoint/2010/main" val="3730521133"/>
      </p:ext>
    </p:extLst>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8525861" y="2884168"/>
            <a:ext cx="2159398" cy="118110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rgbClr val="FFFFFF"/>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10" name="Rounded Rectangle 12">
            <a:extLst>
              <a:ext uri="{FF2B5EF4-FFF2-40B4-BE49-F238E27FC236}">
                <a16:creationId xmlns:a16="http://schemas.microsoft.com/office/drawing/2014/main" id="{57267BD6-B319-48B8-914C-EB53C0B792E1}"/>
              </a:ext>
            </a:extLst>
          </p:cNvPr>
          <p:cNvSpPr/>
          <p:nvPr/>
        </p:nvSpPr>
        <p:spPr>
          <a:xfrm>
            <a:off x="1919606" y="1920239"/>
            <a:ext cx="6514435" cy="334792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000" b="1" dirty="0">
                <a:solidFill>
                  <a:srgbClr val="080800"/>
                </a:solidFill>
                <a:latin typeface="Times New Roman" panose="02020603050405020304" pitchFamily="18" charset="0"/>
                <a:ea typeface="Times New Roman" panose="02020603050405020304" pitchFamily="18" charset="0"/>
              </a:rPr>
              <a:t>خامسا : الاتفاقيات الدولية فى مجال مكافحة الجرائم السيبرانية</a:t>
            </a:r>
            <a:r>
              <a:rPr lang="ar-SA" sz="2000" dirty="0">
                <a:solidFill>
                  <a:srgbClr val="080800"/>
                </a:solidFill>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solidFill>
                  <a:srgbClr val="080800"/>
                </a:solidFill>
                <a:latin typeface="Calibri" panose="020F0502020204030204" pitchFamily="34" charset="0"/>
                <a:ea typeface="Times New Roman" panose="02020603050405020304" pitchFamily="18" charset="0"/>
              </a:rPr>
              <a:t>معاهدة بودابست لمكافحة جرائم الإنترنت :</a:t>
            </a:r>
            <a:endParaRPr lang="en-US" sz="2000" dirty="0">
              <a:latin typeface="Calibri" panose="020F0502020204030204" pitchFamily="34"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solidFill>
                  <a:srgbClr val="080800"/>
                </a:solidFill>
                <a:latin typeface="Calibri" panose="020F0502020204030204" pitchFamily="34" charset="0"/>
                <a:ea typeface="Times New Roman" panose="02020603050405020304" pitchFamily="18" charset="0"/>
              </a:rPr>
              <a:t>توصيات المجلس الأوروبي :</a:t>
            </a:r>
            <a:endParaRPr lang="en-US" sz="2000" dirty="0">
              <a:latin typeface="Calibri" panose="020F0502020204030204" pitchFamily="34" charset="0"/>
              <a:ea typeface="Times New Roman" panose="02020603050405020304" pitchFamily="18" charset="0"/>
            </a:endParaRPr>
          </a:p>
          <a:p>
            <a:pPr algn="just" rtl="1"/>
            <a:r>
              <a:rPr lang="ar-SA" sz="2000" b="1" dirty="0">
                <a:solidFill>
                  <a:srgbClr val="080800"/>
                </a:solidFill>
                <a:latin typeface="Times New Roman" panose="02020603050405020304" pitchFamily="18" charset="0"/>
                <a:ea typeface="Times New Roman" panose="02020603050405020304" pitchFamily="18" charset="0"/>
              </a:rPr>
              <a:t>سادسا : جهود بعض المنظّمات العالمية المتخصصة والتحالفات الدولية: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solidFill>
                  <a:srgbClr val="080800"/>
                </a:solidFill>
                <a:latin typeface="Times New Roman" panose="02020603050405020304" pitchFamily="18" charset="0"/>
                <a:ea typeface="Times New Roman" panose="02020603050405020304" pitchFamily="18" charset="0"/>
              </a:rPr>
              <a:t>الاتحاد الدولي للاتصالات :</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solidFill>
                  <a:srgbClr val="080800"/>
                </a:solidFill>
                <a:latin typeface="Times New Roman" panose="02020603050405020304" pitchFamily="18" charset="0"/>
                <a:ea typeface="Times New Roman" panose="02020603050405020304" pitchFamily="18" charset="0"/>
              </a:rPr>
              <a:t>المنظمة العالمية للملكية الفكرية :</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solidFill>
                  <a:srgbClr val="080800"/>
                </a:solidFill>
                <a:latin typeface="Times New Roman" panose="02020603050405020304" pitchFamily="18" charset="0"/>
                <a:ea typeface="Times New Roman" panose="02020603050405020304" pitchFamily="18" charset="0"/>
              </a:rPr>
              <a:t>منظمة حلف شمال الأطلسي:</a:t>
            </a:r>
            <a:endParaRPr lang="en-US" sz="2000"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968855665"/>
      </p:ext>
    </p:extLst>
  </p:cSld>
  <p:clrMapOvr>
    <a:masterClrMapping/>
  </p:clrMapOvr>
  <p:transition spd="slow">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Intermédiaires internet - Liberté d'expression">
            <a:extLst>
              <a:ext uri="{FF2B5EF4-FFF2-40B4-BE49-F238E27FC236}">
                <a16:creationId xmlns:a16="http://schemas.microsoft.com/office/drawing/2014/main" id="{43683FC1-E70B-4196-BD72-729FCE4F3A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1840" y="1412240"/>
            <a:ext cx="9052559" cy="40741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158709" y="2250635"/>
            <a:ext cx="6776720" cy="1727005"/>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bg1"/>
                </a:solidFill>
                <a:effectLst/>
                <a:uLnTx/>
                <a:uFillTx/>
                <a:latin typeface="Times New Roman" panose="02020603050405020304" pitchFamily="18" charset="0"/>
                <a:ea typeface="Calibri" panose="020F0502020204030204" pitchFamily="34" charset="0"/>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bg1"/>
                </a:solidFill>
                <a:effectLst/>
                <a:uLnTx/>
                <a:uFillTx/>
                <a:latin typeface="Times New Roman" panose="02020603050405020304" pitchFamily="18" charset="0"/>
                <a:ea typeface="Calibri" panose="020F0502020204030204" pitchFamily="34" charset="0"/>
              </a:rPr>
              <a:t> </a:t>
            </a:r>
            <a:r>
              <a:rPr lang="ar-EG" sz="2800" b="1" dirty="0">
                <a:solidFill>
                  <a:schemeClr val="bg1"/>
                </a:solidFill>
                <a:latin typeface="Times New Roman" panose="02020603050405020304" pitchFamily="18" charset="0"/>
                <a:ea typeface="Calibri" panose="020F0502020204030204" pitchFamily="34" charset="0"/>
              </a:rPr>
              <a:t>المسئولية الجنائية للوسطاء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schemeClr val="bg1"/>
                </a:solidFill>
                <a:latin typeface="Times New Roman" panose="02020603050405020304" pitchFamily="18" charset="0"/>
                <a:ea typeface="Calibri" panose="020F0502020204030204" pitchFamily="34" charset="0"/>
              </a:rPr>
              <a:t>في خدمات الإنترنت</a:t>
            </a:r>
            <a:endParaRPr kumimoji="0" lang="ar-EG" sz="2800" b="1" i="0" u="none" strike="noStrike" kern="1200" cap="none" spc="0" normalizeH="0" baseline="0" noProof="0" dirty="0">
              <a:ln>
                <a:noFill/>
              </a:ln>
              <a:solidFill>
                <a:schemeClr val="bg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Calibri"/>
              <a:ea typeface="+mn-ea"/>
            </a:endParaRPr>
          </a:p>
        </p:txBody>
      </p:sp>
    </p:spTree>
    <p:custDataLst>
      <p:tags r:id="rId1"/>
    </p:custDataLst>
    <p:extLst>
      <p:ext uri="{BB962C8B-B14F-4D97-AF65-F5344CB8AC3E}">
        <p14:creationId xmlns:p14="http://schemas.microsoft.com/office/powerpoint/2010/main" val="3752044718"/>
      </p:ext>
    </p:extLst>
  </p:cSld>
  <p:clrMapOvr>
    <a:masterClrMapping/>
  </p:clrMapOvr>
  <p:transition spd="slow">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952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050" name="Picture 2" descr="Intermédiaires internet - Liberté d'expression">
            <a:extLst>
              <a:ext uri="{FF2B5EF4-FFF2-40B4-BE49-F238E27FC236}">
                <a16:creationId xmlns:a16="http://schemas.microsoft.com/office/drawing/2014/main" id="{0D474E9E-0A33-4BC7-A033-3ACDD2A17B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280" y="1473200"/>
            <a:ext cx="9977119" cy="42458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4338321" y="1696720"/>
            <a:ext cx="4058622" cy="54341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bg1"/>
                </a:solidFill>
                <a:latin typeface="Times New Roman" panose="02020603050405020304" pitchFamily="18" charset="0"/>
                <a:ea typeface="Times New Roman" panose="02020603050405020304" pitchFamily="18" charset="0"/>
              </a:rPr>
              <a:t>أولاً: تعريف وسطاء الانترنت:</a:t>
            </a:r>
            <a:endParaRPr lang="en-US" sz="20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41576827"/>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968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Intermédiaires internet - Liberté d'expression">
            <a:extLst>
              <a:ext uri="{FF2B5EF4-FFF2-40B4-BE49-F238E27FC236}">
                <a16:creationId xmlns:a16="http://schemas.microsoft.com/office/drawing/2014/main" id="{A0067E00-4B5D-4A36-945E-C1A343FCC4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280" y="1473200"/>
            <a:ext cx="9977119" cy="42458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2985856" y="3429000"/>
            <a:ext cx="6199965" cy="57389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sz="2000" b="1" dirty="0">
                <a:solidFill>
                  <a:schemeClr val="bg1"/>
                </a:solidFill>
                <a:latin typeface="Times New Roman" panose="02020603050405020304" pitchFamily="18" charset="0"/>
                <a:ea typeface="Times New Roman" panose="02020603050405020304" pitchFamily="18" charset="0"/>
              </a:rPr>
              <a:t>ثا</a:t>
            </a:r>
            <a:r>
              <a:rPr lang="ar-EG" sz="2000" b="1" dirty="0">
                <a:solidFill>
                  <a:schemeClr val="bg1"/>
                </a:solidFill>
                <a:latin typeface="Times New Roman" panose="02020603050405020304" pitchFamily="18" charset="0"/>
                <a:ea typeface="Times New Roman" panose="02020603050405020304" pitchFamily="18" charset="0"/>
              </a:rPr>
              <a:t>ني</a:t>
            </a:r>
            <a:r>
              <a:rPr lang="ar-SA" sz="2000" b="1" dirty="0">
                <a:solidFill>
                  <a:schemeClr val="bg1"/>
                </a:solidFill>
                <a:latin typeface="Times New Roman" panose="02020603050405020304" pitchFamily="18" charset="0"/>
                <a:ea typeface="Times New Roman" panose="02020603050405020304" pitchFamily="18" charset="0"/>
              </a:rPr>
              <a:t>اً: أنواع وسطاء الإنترنت حسب التصنيف الوظيفي:</a:t>
            </a:r>
            <a:endParaRPr lang="en-US" sz="20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9631459"/>
      </p:ext>
    </p:extLst>
  </p:cSld>
  <p:clrMapOvr>
    <a:masterClrMapping/>
  </p:clrMapOvr>
  <p:transition spd="slow">
    <p:randomBar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968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4098" name="Picture 2" descr="Magic Transit rend votre réseau plus intelligent, meilleur, plus fort et  moins coûteux à exploiter">
            <a:extLst>
              <a:ext uri="{FF2B5EF4-FFF2-40B4-BE49-F238E27FC236}">
                <a16:creationId xmlns:a16="http://schemas.microsoft.com/office/drawing/2014/main" id="{2B36DF74-4329-4358-8B2B-FBB64F98C0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56640" y="1442720"/>
            <a:ext cx="10038080" cy="41859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03064" y="4175868"/>
            <a:ext cx="4349814" cy="134244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000" dirty="0">
                <a:solidFill>
                  <a:schemeClr val="bg1"/>
                </a:solidFill>
                <a:latin typeface="Times New Roman" panose="02020603050405020304" pitchFamily="18" charset="0"/>
                <a:ea typeface="Times New Roman" panose="02020603050405020304" pitchFamily="18" charset="0"/>
              </a:rPr>
              <a:t>ومن الأمثلة على وسطاء الإنترنت ما يلي:</a:t>
            </a:r>
            <a:endParaRPr lang="en-US" sz="2000" dirty="0">
              <a:solidFill>
                <a:schemeClr val="bg1"/>
              </a:solidFill>
              <a:latin typeface="Times New Roman" panose="02020603050405020304" pitchFamily="18" charset="0"/>
              <a:ea typeface="Times New Roman" panose="02020603050405020304" pitchFamily="18" charset="0"/>
            </a:endParaRPr>
          </a:p>
          <a:p>
            <a:pPr algn="r" rtl="1"/>
            <a:r>
              <a:rPr lang="ar-EG" sz="2000" dirty="0">
                <a:solidFill>
                  <a:srgbClr val="080800"/>
                </a:solidFill>
                <a:ea typeface="Calibri" panose="020F0502020204030204" pitchFamily="34" charset="0"/>
              </a:rPr>
              <a:t>       1. </a:t>
            </a:r>
            <a:r>
              <a:rPr lang="ar-SA" sz="2000" dirty="0">
                <a:solidFill>
                  <a:srgbClr val="080800"/>
                </a:solidFill>
                <a:ea typeface="Calibri" panose="020F0502020204030204" pitchFamily="34" charset="0"/>
              </a:rPr>
              <a:t>موفرو البنية التحتية للشبكة</a:t>
            </a:r>
            <a:r>
              <a:rPr lang="ar-EG" sz="2000" dirty="0">
                <a:solidFill>
                  <a:srgbClr val="080800"/>
                </a:solidFill>
                <a:ea typeface="Calibri" panose="020F0502020204030204" pitchFamily="34" charset="0"/>
              </a:rPr>
              <a:t> :</a:t>
            </a:r>
            <a:r>
              <a:rPr lang="ar-SA" sz="2000" dirty="0">
                <a:solidFill>
                  <a:srgbClr val="080800"/>
                </a:solidFill>
                <a:ea typeface="Calibri" panose="020F0502020204030204" pitchFamily="34" charset="0"/>
              </a:rPr>
              <a:t> </a:t>
            </a:r>
            <a:endParaRPr lang="en-US" sz="20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87411934"/>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968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5064029" y="1790943"/>
            <a:ext cx="5853952" cy="94921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ومن الأمثلة على وسطاء الإنترنت ما يلي:</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lvl="0" algn="r" rtl="1"/>
            <a:r>
              <a:rPr kumimoji="0" lang="ar-EG" sz="2000"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       2. </a:t>
            </a:r>
            <a:r>
              <a:rPr lang="ar-SA" sz="2000" dirty="0">
                <a:solidFill>
                  <a:srgbClr val="080800"/>
                </a:solidFill>
                <a:ea typeface="Calibri" panose="020F0502020204030204" pitchFamily="34" charset="0"/>
              </a:rPr>
              <a:t>متعهد خدمات الوصول لشبكة الإنترنت</a:t>
            </a:r>
            <a:r>
              <a:rPr kumimoji="0" lang="ar-EG" sz="2000"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a:t>
            </a:r>
            <a:r>
              <a:rPr kumimoji="0" lang="ar-SA" sz="2000"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 </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pic>
        <p:nvPicPr>
          <p:cNvPr id="6146" name="Picture 2" descr="9 raisons d'externaliser ses données dans le cloud à La Réunion">
            <a:extLst>
              <a:ext uri="{FF2B5EF4-FFF2-40B4-BE49-F238E27FC236}">
                <a16:creationId xmlns:a16="http://schemas.microsoft.com/office/drawing/2014/main" id="{B49EA295-CFD4-49A1-AEE7-6DBF994A7CA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357174" y="2740160"/>
            <a:ext cx="4095750" cy="29241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Les fournisseurs d'accès à La Réunion - Immo974">
            <a:extLst>
              <a:ext uri="{FF2B5EF4-FFF2-40B4-BE49-F238E27FC236}">
                <a16:creationId xmlns:a16="http://schemas.microsoft.com/office/drawing/2014/main" id="{1424572B-43D2-40EB-87F4-FA77B071BC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7955" y="2468685"/>
            <a:ext cx="4128422" cy="3467125"/>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2624578626"/>
      </p:ext>
    </p:extLst>
  </p:cSld>
  <p:clrMapOvr>
    <a:masterClrMapping/>
  </p:clrMapOvr>
  <p:transition spd="slow">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968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5802555" y="2021185"/>
            <a:ext cx="4967045" cy="94921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ومن الأمثلة على وسطاء الإنترنت ما يلي:</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lvl="0" algn="r" rtl="1"/>
            <a:r>
              <a:rPr kumimoji="0" lang="ar-EG" sz="2000"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       </a:t>
            </a:r>
            <a:r>
              <a:rPr lang="ar-EG" sz="2000" dirty="0">
                <a:solidFill>
                  <a:srgbClr val="080800"/>
                </a:solidFill>
                <a:latin typeface="Calibri" panose="020F0502020204030204"/>
                <a:ea typeface="Calibri" panose="020F0502020204030204" pitchFamily="34" charset="0"/>
              </a:rPr>
              <a:t>3. مقدمو خدمات الإنترنت </a:t>
            </a:r>
            <a:r>
              <a:rPr kumimoji="0" lang="ar-EG" sz="2000"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a:t>
            </a:r>
            <a:r>
              <a:rPr kumimoji="0" lang="ar-SA" sz="2000"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 </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pic>
        <p:nvPicPr>
          <p:cNvPr id="11266" name="Picture 2" descr="Choisir son Fournisseur d'Accès à Internet (FAI), par Thierry. - SOSPC">
            <a:extLst>
              <a:ext uri="{FF2B5EF4-FFF2-40B4-BE49-F238E27FC236}">
                <a16:creationId xmlns:a16="http://schemas.microsoft.com/office/drawing/2014/main" id="{81CE11D0-BE40-429D-A8D7-AB04D2EE8F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7769" y="2621280"/>
            <a:ext cx="5757633" cy="28970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0993165"/>
      </p:ext>
    </p:extLst>
  </p:cSld>
  <p:clrMapOvr>
    <a:masterClrMapping/>
  </p:clrMapOvr>
  <p:transition spd="slow">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968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7174" name="Picture 6" descr="Entreprise Informatique PME | Confiance Depuis 1987 | Consultant TI">
            <a:extLst>
              <a:ext uri="{FF2B5EF4-FFF2-40B4-BE49-F238E27FC236}">
                <a16:creationId xmlns:a16="http://schemas.microsoft.com/office/drawing/2014/main" id="{8E2A33D2-C361-4209-86BE-A73DCFE2EB6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68400" y="1422401"/>
            <a:ext cx="9916160" cy="41767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2936241" y="1545375"/>
            <a:ext cx="6980238" cy="94921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ومن الأمثلة على وسطاء الإنترنت ما يلي:</a:t>
            </a:r>
            <a:endPar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lvl="0" algn="r" rtl="1"/>
            <a:r>
              <a:rPr kumimoji="0" lang="ar-EG" sz="2800"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       </a:t>
            </a:r>
            <a:r>
              <a:rPr kumimoji="0" lang="ar-EG" sz="2800" b="0" i="0" u="none" strike="noStrike" kern="1200" cap="none" spc="0" normalizeH="0" baseline="0" noProof="0" dirty="0">
                <a:ln>
                  <a:noFill/>
                </a:ln>
                <a:solidFill>
                  <a:schemeClr val="bg1"/>
                </a:solidFill>
                <a:effectLst/>
                <a:uLnTx/>
                <a:uFillTx/>
                <a:latin typeface="Calibri" panose="020F0502020204030204"/>
                <a:ea typeface="Calibri" panose="020F0502020204030204" pitchFamily="34" charset="0"/>
              </a:rPr>
              <a:t>4. </a:t>
            </a:r>
            <a:r>
              <a:rPr lang="ar-EG" sz="2800" dirty="0">
                <a:solidFill>
                  <a:schemeClr val="bg1"/>
                </a:solidFill>
                <a:latin typeface="Calibri" panose="020F0502020204030204"/>
                <a:ea typeface="Calibri" panose="020F0502020204030204" pitchFamily="34" charset="0"/>
              </a:rPr>
              <a:t>مقدموا خدمات الإستضافة </a:t>
            </a:r>
            <a:r>
              <a:rPr kumimoji="0" lang="ar-EG" sz="2800" b="0" i="0" u="none" strike="noStrike" kern="1200" cap="none" spc="0" normalizeH="0" baseline="0" noProof="0" dirty="0">
                <a:ln>
                  <a:noFill/>
                </a:ln>
                <a:solidFill>
                  <a:schemeClr val="bg1"/>
                </a:solidFill>
                <a:effectLst/>
                <a:uLnTx/>
                <a:uFillTx/>
                <a:latin typeface="Calibri" panose="020F0502020204030204"/>
                <a:ea typeface="Calibri" panose="020F0502020204030204" pitchFamily="34" charset="0"/>
              </a:rPr>
              <a:t>:</a:t>
            </a:r>
            <a:r>
              <a:rPr kumimoji="0" lang="ar-SA" sz="2800" b="0" i="0" u="none" strike="noStrike" kern="1200" cap="none" spc="0" normalizeH="0" baseline="0" noProof="0" dirty="0">
                <a:ln>
                  <a:noFill/>
                </a:ln>
                <a:solidFill>
                  <a:schemeClr val="bg1"/>
                </a:solidFill>
                <a:effectLst/>
                <a:uLnTx/>
                <a:uFillTx/>
                <a:latin typeface="Calibri" panose="020F0502020204030204"/>
                <a:ea typeface="Calibri" panose="020F0502020204030204" pitchFamily="34" charset="0"/>
              </a:rPr>
              <a:t> </a:t>
            </a:r>
            <a:endParaRPr kumimoji="0" lang="en-US" sz="2800" b="0"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50612"/>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968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12292" name="Picture 4" descr="Hébergement d'infrastructures chez Equinix | Datacentres mondiaux">
            <a:extLst>
              <a:ext uri="{FF2B5EF4-FFF2-40B4-BE49-F238E27FC236}">
                <a16:creationId xmlns:a16="http://schemas.microsoft.com/office/drawing/2014/main" id="{0F160393-E9BA-4C07-AAD2-4D31D7CE524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68279" y="1339683"/>
            <a:ext cx="10177241" cy="42584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3352800" y="2760927"/>
            <a:ext cx="4897120" cy="77350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ومن الأمثلة على وسطاء الإنترنت ما يلي:</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lvl="0" algn="r" rtl="1"/>
            <a:r>
              <a:rPr kumimoji="0" lang="ar-EG" sz="2000"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       5. ناقل للمعلومات:</a:t>
            </a:r>
            <a:r>
              <a:rPr kumimoji="0" lang="ar-SA" sz="2000"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 </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05442346"/>
      </p:ext>
    </p:extLst>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968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13314" name="Picture 2" descr="Chiffres-reseaux-sociaux-2023">
            <a:extLst>
              <a:ext uri="{FF2B5EF4-FFF2-40B4-BE49-F238E27FC236}">
                <a16:creationId xmlns:a16="http://schemas.microsoft.com/office/drawing/2014/main" id="{F877B76A-7D9E-4C78-A996-5F35E3FF77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8279" y="1339683"/>
            <a:ext cx="10136601" cy="43895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6319520" y="2862130"/>
            <a:ext cx="4428296" cy="94921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ومن الأمثلة على وسطاء الإنترنت ما يلي:</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lvl="0" algn="r" rtl="1"/>
            <a:r>
              <a:rPr kumimoji="0" lang="ar-EG"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       6. الشبكات الإجتماعية:</a:t>
            </a:r>
            <a:r>
              <a:rPr kumimoji="0" lang="ar-SA" b="0" i="0" u="none" strike="noStrike" kern="1200" cap="none" spc="0" normalizeH="0" baseline="0" noProof="0" dirty="0">
                <a:ln>
                  <a:noFill/>
                </a:ln>
                <a:solidFill>
                  <a:srgbClr val="080800"/>
                </a:solidFill>
                <a:effectLst/>
                <a:uLnTx/>
                <a:uFillTx/>
                <a:latin typeface="Calibri" panose="020F0502020204030204"/>
                <a:ea typeface="Calibri" panose="020F0502020204030204" pitchFamily="34" charset="0"/>
              </a:rPr>
              <a:t> </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66209015"/>
      </p:ext>
    </p:extLst>
  </p:cSld>
  <p:clrMapOvr>
    <a:masterClrMapping/>
  </p:clrMapOvr>
  <p:transition spd="slow">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1" name="Picture 2" descr="Intermédiaires internet - Liberté d'expression">
            <a:extLst>
              <a:ext uri="{FF2B5EF4-FFF2-40B4-BE49-F238E27FC236}">
                <a16:creationId xmlns:a16="http://schemas.microsoft.com/office/drawing/2014/main" id="{B69FC189-9D1F-4F9F-BBD1-7FA8FC5C77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6671" y="1391916"/>
            <a:ext cx="9052559" cy="40741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3667760" y="3276596"/>
            <a:ext cx="5774624" cy="80046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000" b="1" dirty="0">
                <a:solidFill>
                  <a:schemeClr val="bg1"/>
                </a:solidFill>
                <a:latin typeface="Times New Roman" panose="02020603050405020304" pitchFamily="18" charset="0"/>
                <a:ea typeface="Times New Roman" panose="02020603050405020304" pitchFamily="18" charset="0"/>
              </a:rPr>
              <a:t>ثالثا: حالات اعفاء وسطاء الإنترنت من المسئولية:</a:t>
            </a:r>
            <a:endParaRPr lang="en-US" sz="2000" dirty="0">
              <a:solidFill>
                <a:schemeClr val="bg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710053472"/>
      </p:ext>
    </p:extLst>
  </p:cSld>
  <p:clrMapOvr>
    <a:masterClrMapping/>
  </p:clrMapOvr>
  <p:transition spd="slow">
    <p:randomBar dir="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1" name="Picture 2" descr="Intermédiaires internet - Liberté d'expression">
            <a:extLst>
              <a:ext uri="{FF2B5EF4-FFF2-40B4-BE49-F238E27FC236}">
                <a16:creationId xmlns:a16="http://schemas.microsoft.com/office/drawing/2014/main" id="{2D2E689B-9E18-44FE-B580-5875C3D351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9929" y="1391916"/>
            <a:ext cx="9121591" cy="40741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82118" y="3301999"/>
            <a:ext cx="8139953" cy="201411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000" b="1" dirty="0">
                <a:solidFill>
                  <a:srgbClr val="FF0000"/>
                </a:solidFill>
              </a:rPr>
              <a:t> </a:t>
            </a:r>
            <a:r>
              <a:rPr lang="ar-EG" sz="2000" b="1" dirty="0">
                <a:solidFill>
                  <a:srgbClr val="FF0000"/>
                </a:solidFill>
              </a:rPr>
              <a:t>    </a:t>
            </a:r>
            <a:r>
              <a:rPr lang="ar-SA" sz="2000" b="1" dirty="0">
                <a:solidFill>
                  <a:schemeClr val="tx1"/>
                </a:solidFill>
              </a:rPr>
              <a:t>وهناك ثلاث أنواع من مقدمي الخدمات الوسيطة منحها التوجيه الأور</a:t>
            </a:r>
            <a:r>
              <a:rPr lang="ar-EG" sz="2000" b="1" dirty="0">
                <a:solidFill>
                  <a:schemeClr val="tx1"/>
                </a:solidFill>
              </a:rPr>
              <a:t>و</a:t>
            </a:r>
            <a:r>
              <a:rPr lang="ar-SA" sz="2000" b="1" dirty="0">
                <a:solidFill>
                  <a:schemeClr val="tx1"/>
                </a:solidFill>
              </a:rPr>
              <a:t>بي الاعفاء المشروط من المسئولية وهم على وجه التحديد، إذا كان مقدم الخدمة:</a:t>
            </a:r>
            <a:endParaRPr lang="ar-EG" sz="2000" b="1" dirty="0">
              <a:solidFill>
                <a:schemeClr val="tx1"/>
              </a:solidFill>
            </a:endParaRPr>
          </a:p>
          <a:p>
            <a:pPr marL="342900" marR="0" lvl="0" indent="-342900" algn="just" rtl="1">
              <a:spcBef>
                <a:spcPts val="0"/>
              </a:spcBef>
              <a:spcAft>
                <a:spcPts val="500"/>
              </a:spcAft>
              <a:buFont typeface="+mj-lt"/>
              <a:buAutoNum type="arabicPeriod"/>
            </a:pPr>
            <a:r>
              <a:rPr lang="ar-SA" sz="2000" dirty="0">
                <a:solidFill>
                  <a:schemeClr val="bg1"/>
                </a:solidFill>
                <a:latin typeface="Times New Roman" panose="02020603050405020304" pitchFamily="18" charset="0"/>
                <a:ea typeface="Times New Roman" panose="02020603050405020304" pitchFamily="18" charset="0"/>
              </a:rPr>
              <a:t>ناقل للمعلومات أو مجرد قناة ناقلة للمعلومات.</a:t>
            </a:r>
            <a:endParaRPr lang="en-US" sz="2000" dirty="0">
              <a:solidFill>
                <a:schemeClr val="bg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solidFill>
                  <a:schemeClr val="bg1"/>
                </a:solidFill>
                <a:latin typeface="Times New Roman" panose="02020603050405020304" pitchFamily="18" charset="0"/>
                <a:ea typeface="Times New Roman" panose="02020603050405020304" pitchFamily="18" charset="0"/>
              </a:rPr>
              <a:t> يقوم بالتخزين المؤقت للمحتوي.</a:t>
            </a:r>
            <a:endParaRPr lang="en-US" sz="2000" dirty="0">
              <a:solidFill>
                <a:schemeClr val="bg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solidFill>
                  <a:schemeClr val="bg1"/>
                </a:solidFill>
                <a:latin typeface="Times New Roman" panose="02020603050405020304" pitchFamily="18" charset="0"/>
                <a:ea typeface="Times New Roman" panose="02020603050405020304" pitchFamily="18" charset="0"/>
              </a:rPr>
              <a:t>أو يقوم بالاستضافة.</a:t>
            </a:r>
            <a:endParaRPr lang="en-US" sz="2000" dirty="0">
              <a:solidFill>
                <a:schemeClr val="bg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762011699"/>
      </p:ext>
    </p:extLst>
  </p:cSld>
  <p:clrMapOvr>
    <a:masterClrMapping/>
  </p:clrMapOvr>
  <p:transition spd="slow">
    <p:randomBar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p:txBody>
      </p:sp>
      <p:pic>
        <p:nvPicPr>
          <p:cNvPr id="11" name="Picture 2" descr="Intermédiaires internet - Liberté d'expression">
            <a:extLst>
              <a:ext uri="{FF2B5EF4-FFF2-40B4-BE49-F238E27FC236}">
                <a16:creationId xmlns:a16="http://schemas.microsoft.com/office/drawing/2014/main" id="{53FABFA5-3AB4-4340-9D4C-9CCEBA50E4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9929" y="1391916"/>
            <a:ext cx="9121591" cy="40741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976880" y="2679099"/>
            <a:ext cx="6053271" cy="173034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latin typeface="Times New Roman" panose="02020603050405020304" pitchFamily="18" charset="0"/>
                <a:ea typeface="Times New Roman" panose="02020603050405020304" pitchFamily="18" charset="0"/>
              </a:rPr>
              <a:t>رابعا: مسئولية وسطاء الإنترنت عن المحتوي الإلكتروني:</a:t>
            </a:r>
            <a:endParaRPr lang="ar-EG" b="1" dirty="0">
              <a:solidFill>
                <a:srgbClr val="FF0000"/>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SA" dirty="0">
                <a:solidFill>
                  <a:schemeClr val="bg1"/>
                </a:solidFill>
                <a:latin typeface="Times New Roman" panose="02020603050405020304" pitchFamily="18" charset="0"/>
                <a:ea typeface="Times New Roman" panose="02020603050405020304" pitchFamily="18" charset="0"/>
              </a:rPr>
              <a:t>المسئولية الجنائية لمقدم خدمة الحوسبة السحابية.</a:t>
            </a:r>
            <a:endParaRPr lang="en-US" dirty="0">
              <a:solidFill>
                <a:schemeClr val="bg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SA" dirty="0">
                <a:solidFill>
                  <a:schemeClr val="bg1"/>
                </a:solidFill>
                <a:latin typeface="Times New Roman" panose="02020603050405020304" pitchFamily="18" charset="0"/>
                <a:ea typeface="Times New Roman" panose="02020603050405020304" pitchFamily="18" charset="0"/>
              </a:rPr>
              <a:t> المسئولية الجنائية لمقدم خدمة الاستضافة.</a:t>
            </a:r>
            <a:endParaRPr lang="en-US" dirty="0">
              <a:solidFill>
                <a:schemeClr val="bg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SA" dirty="0">
                <a:solidFill>
                  <a:schemeClr val="bg1"/>
                </a:solidFill>
                <a:latin typeface="Times New Roman" panose="02020603050405020304" pitchFamily="18" charset="0"/>
                <a:ea typeface="Times New Roman" panose="02020603050405020304" pitchFamily="18" charset="0"/>
              </a:rPr>
              <a:t>المسئولية الجنائية لمقدم خدمة الاتصال بالإنترنت</a:t>
            </a:r>
            <a:r>
              <a:rPr lang="ar-SA" dirty="0">
                <a:solidFill>
                  <a:srgbClr val="080800"/>
                </a:solidFill>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313299593"/>
      </p:ext>
    </p:extLst>
  </p:cSld>
  <p:clrMapOvr>
    <a:masterClrMapping/>
  </p:clrMapOvr>
  <p:transition spd="slow">
    <p:randomBar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1" name="Picture 4" descr="AZ Informatique | Expert Réseau Informatique">
            <a:extLst>
              <a:ext uri="{FF2B5EF4-FFF2-40B4-BE49-F238E27FC236}">
                <a16:creationId xmlns:a16="http://schemas.microsoft.com/office/drawing/2014/main" id="{0C1CC195-748B-4295-B547-B244FB254F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799" y="1330910"/>
            <a:ext cx="8956091" cy="41960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788919" y="5161375"/>
            <a:ext cx="6817361" cy="100584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latin typeface="Times New Roman" panose="02020603050405020304" pitchFamily="18" charset="0"/>
                <a:ea typeface="Times New Roman" panose="02020603050405020304" pitchFamily="18" charset="0"/>
              </a:rPr>
              <a:t>رابعا: مسئولية وسطاء الإنترنت عن المحتوي الإلكتروني:</a:t>
            </a:r>
            <a:endParaRPr lang="ar-EG" b="1" dirty="0">
              <a:solidFill>
                <a:srgbClr val="FF0000"/>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SA" b="1" dirty="0">
                <a:solidFill>
                  <a:srgbClr val="080800"/>
                </a:solidFill>
                <a:latin typeface="Times New Roman" panose="02020603050405020304" pitchFamily="18" charset="0"/>
                <a:ea typeface="Times New Roman" panose="02020603050405020304" pitchFamily="18" charset="0"/>
              </a:rPr>
              <a:t>المسئولية الجنائية لمقدم خدمة الحوسبة السحابية</a:t>
            </a:r>
            <a:r>
              <a:rPr lang="ar-EG" b="1" dirty="0">
                <a:solidFill>
                  <a:srgbClr val="080800"/>
                </a:solidFill>
                <a:latin typeface="Times New Roman" panose="02020603050405020304" pitchFamily="18" charset="0"/>
                <a:ea typeface="Times New Roman" panose="02020603050405020304" pitchFamily="18" charset="0"/>
              </a:rPr>
              <a:t>:</a:t>
            </a:r>
          </a:p>
          <a:p>
            <a:pPr marR="0" lvl="0" algn="r" rtl="1">
              <a:spcBef>
                <a:spcPts val="0"/>
              </a:spcBef>
              <a:spcAft>
                <a:spcPts val="500"/>
              </a:spcAft>
            </a:pPr>
            <a:r>
              <a:rPr lang="ar-EG" b="1" dirty="0">
                <a:solidFill>
                  <a:srgbClr val="080800"/>
                </a:solidFill>
                <a:latin typeface="Times New Roman" panose="02020603050405020304" pitchFamily="18" charset="0"/>
                <a:ea typeface="Times New Roman" panose="02020603050405020304" pitchFamily="18" charset="0"/>
              </a:rPr>
              <a:t>     أ. </a:t>
            </a:r>
            <a:r>
              <a:rPr lang="ar-SA" b="1" dirty="0">
                <a:solidFill>
                  <a:srgbClr val="080800"/>
                </a:solidFill>
                <a:latin typeface="Times New Roman" panose="02020603050405020304" pitchFamily="18" charset="0"/>
                <a:ea typeface="Times New Roman" panose="02020603050405020304" pitchFamily="18" charset="0"/>
              </a:rPr>
              <a:t>تعريف الحوسبة السحابية ومقدم خدمة الحوسبة السحابية:</a:t>
            </a:r>
            <a:endParaRPr lang="en-US"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969668688"/>
      </p:ext>
    </p:extLst>
  </p:cSld>
  <p:clrMapOvr>
    <a:masterClrMapping/>
  </p:clrMapOvr>
  <p:transition spd="slow">
    <p:randomBar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2" name="Picture 4" descr="AZ Informatique | Expert Réseau Informatique">
            <a:extLst>
              <a:ext uri="{FF2B5EF4-FFF2-40B4-BE49-F238E27FC236}">
                <a16:creationId xmlns:a16="http://schemas.microsoft.com/office/drawing/2014/main" id="{4EA907FD-5B44-4B72-BA2B-2C2FDC0027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7681" y="1330910"/>
            <a:ext cx="9144000" cy="41960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4175435" y="1675980"/>
            <a:ext cx="6414847" cy="123984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latin typeface="Times New Roman" panose="02020603050405020304" pitchFamily="18" charset="0"/>
                <a:ea typeface="Times New Roman" panose="02020603050405020304" pitchFamily="18" charset="0"/>
              </a:rPr>
              <a:t>رابعا: مسئولية وسطاء الإنترنت عن المحتوي الإلكتروني:</a:t>
            </a:r>
            <a:endParaRPr lang="ar-EG" b="1" dirty="0">
              <a:solidFill>
                <a:srgbClr val="FF0000"/>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SA" b="1" dirty="0">
                <a:solidFill>
                  <a:srgbClr val="080800"/>
                </a:solidFill>
                <a:latin typeface="Times New Roman" panose="02020603050405020304" pitchFamily="18" charset="0"/>
                <a:ea typeface="Times New Roman" panose="02020603050405020304" pitchFamily="18" charset="0"/>
              </a:rPr>
              <a:t>المسئولية الجنائية لمقدم خدمة الحوسبة السحابية</a:t>
            </a:r>
            <a:r>
              <a:rPr lang="ar-EG" b="1" dirty="0">
                <a:solidFill>
                  <a:srgbClr val="080800"/>
                </a:solidFill>
                <a:latin typeface="Times New Roman" panose="02020603050405020304" pitchFamily="18" charset="0"/>
                <a:ea typeface="Times New Roman" panose="02020603050405020304" pitchFamily="18" charset="0"/>
              </a:rPr>
              <a:t>:</a:t>
            </a:r>
          </a:p>
          <a:p>
            <a:pPr marR="0" lvl="0" algn="r" rtl="1">
              <a:spcBef>
                <a:spcPts val="0"/>
              </a:spcBef>
              <a:spcAft>
                <a:spcPts val="500"/>
              </a:spcAft>
            </a:pPr>
            <a:r>
              <a:rPr lang="ar-EG" b="1" dirty="0">
                <a:solidFill>
                  <a:srgbClr val="080800"/>
                </a:solidFill>
                <a:latin typeface="Times New Roman" panose="02020603050405020304" pitchFamily="18" charset="0"/>
                <a:ea typeface="Times New Roman" panose="02020603050405020304" pitchFamily="18" charset="0"/>
              </a:rPr>
              <a:t>    ب. </a:t>
            </a:r>
            <a:r>
              <a:rPr lang="ar-SA" b="1" dirty="0">
                <a:solidFill>
                  <a:srgbClr val="080800"/>
                </a:solidFill>
                <a:latin typeface="Times New Roman" panose="02020603050405020304" pitchFamily="18" charset="0"/>
                <a:ea typeface="Times New Roman" panose="02020603050405020304" pitchFamily="18" charset="0"/>
              </a:rPr>
              <a:t>التزامات مقدم خدمة الحوسبة السحابية:</a:t>
            </a:r>
            <a:r>
              <a:rPr lang="ar-SA" dirty="0">
                <a:solidFill>
                  <a:srgbClr val="080800"/>
                </a:solidFill>
                <a:latin typeface="Times New Roman" panose="02020603050405020304" pitchFamily="18" charset="0"/>
                <a:ea typeface="Times New Roman" panose="02020603050405020304" pitchFamily="18" charset="0"/>
              </a:rPr>
              <a:t> </a:t>
            </a:r>
          </a:p>
          <a:p>
            <a:pPr marL="342900" marR="0" lvl="0" indent="-342900" algn="just" rtl="1">
              <a:spcBef>
                <a:spcPts val="0"/>
              </a:spcBef>
              <a:spcAft>
                <a:spcPts val="500"/>
              </a:spcAft>
              <a:buFont typeface="Calibri" panose="020F0502020204030204" pitchFamily="34" charset="0"/>
              <a:buChar char="-"/>
            </a:pPr>
            <a:r>
              <a:rPr lang="ar-SA" b="1" dirty="0">
                <a:solidFill>
                  <a:srgbClr val="080800"/>
                </a:solidFill>
                <a:latin typeface="Times New Roman" panose="02020603050405020304" pitchFamily="18" charset="0"/>
                <a:ea typeface="Times New Roman" panose="02020603050405020304" pitchFamily="18" charset="0"/>
              </a:rPr>
              <a:t>القانون الأمريكي</a:t>
            </a:r>
            <a:r>
              <a:rPr lang="ar-EG" b="1" dirty="0">
                <a:solidFill>
                  <a:srgbClr val="080800"/>
                </a:solidFill>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p:txBody>
      </p:sp>
      <p:pic>
        <p:nvPicPr>
          <p:cNvPr id="11266" name="Picture 2" descr="ما هو علم الولايات المتحدة الأمريكية؟ - انا مسافر">
            <a:extLst>
              <a:ext uri="{FF2B5EF4-FFF2-40B4-BE49-F238E27FC236}">
                <a16:creationId xmlns:a16="http://schemas.microsoft.com/office/drawing/2014/main" id="{FCB38B9E-4B77-4D35-8606-95EF95CE221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28005" y="3007360"/>
            <a:ext cx="2163339" cy="13254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25096863"/>
      </p:ext>
    </p:extLst>
  </p:cSld>
  <p:clrMapOvr>
    <a:masterClrMapping/>
  </p:clrMapOvr>
  <p:transition spd="slow">
    <p:randomBar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1" name="Picture 4" descr="AZ Informatique | Expert Réseau Informatique">
            <a:extLst>
              <a:ext uri="{FF2B5EF4-FFF2-40B4-BE49-F238E27FC236}">
                <a16:creationId xmlns:a16="http://schemas.microsoft.com/office/drawing/2014/main" id="{F06EA898-0C5E-44C1-A754-72453CE017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7681" y="1330910"/>
            <a:ext cx="9144000" cy="41960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4279477" y="1560769"/>
            <a:ext cx="6414847" cy="130522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latin typeface="Times New Roman" panose="02020603050405020304" pitchFamily="18" charset="0"/>
                <a:ea typeface="Times New Roman" panose="02020603050405020304" pitchFamily="18" charset="0"/>
              </a:rPr>
              <a:t>رابعا: مسئولية وسطاء الإنترنت عن المحتوي الإلكتروني:</a:t>
            </a:r>
            <a:endParaRPr lang="ar-EG" b="1" dirty="0">
              <a:solidFill>
                <a:srgbClr val="FF0000"/>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SA" b="1" dirty="0">
                <a:solidFill>
                  <a:srgbClr val="080800"/>
                </a:solidFill>
                <a:latin typeface="Times New Roman" panose="02020603050405020304" pitchFamily="18" charset="0"/>
                <a:ea typeface="Times New Roman" panose="02020603050405020304" pitchFamily="18" charset="0"/>
              </a:rPr>
              <a:t>المسئولية الجنائية لمقدم خدمة الحوسبة السحابية</a:t>
            </a:r>
            <a:r>
              <a:rPr lang="ar-EG" b="1" dirty="0">
                <a:solidFill>
                  <a:srgbClr val="080800"/>
                </a:solidFill>
                <a:latin typeface="Times New Roman" panose="02020603050405020304" pitchFamily="18" charset="0"/>
                <a:ea typeface="Times New Roman" panose="02020603050405020304" pitchFamily="18" charset="0"/>
              </a:rPr>
              <a:t>:</a:t>
            </a:r>
          </a:p>
          <a:p>
            <a:pPr marR="0" lvl="0" algn="r" rtl="1">
              <a:spcBef>
                <a:spcPts val="0"/>
              </a:spcBef>
              <a:spcAft>
                <a:spcPts val="500"/>
              </a:spcAft>
            </a:pPr>
            <a:r>
              <a:rPr lang="ar-EG" b="1" dirty="0">
                <a:solidFill>
                  <a:srgbClr val="080800"/>
                </a:solidFill>
                <a:latin typeface="Times New Roman" panose="02020603050405020304" pitchFamily="18" charset="0"/>
                <a:ea typeface="Times New Roman" panose="02020603050405020304" pitchFamily="18" charset="0"/>
              </a:rPr>
              <a:t>    ب. </a:t>
            </a:r>
            <a:r>
              <a:rPr lang="ar-SA" b="1" dirty="0">
                <a:solidFill>
                  <a:srgbClr val="080800"/>
                </a:solidFill>
                <a:latin typeface="Times New Roman" panose="02020603050405020304" pitchFamily="18" charset="0"/>
                <a:ea typeface="Times New Roman" panose="02020603050405020304" pitchFamily="18" charset="0"/>
              </a:rPr>
              <a:t>التزامات مقدم خدمة الحوسبة السحابية:</a:t>
            </a:r>
            <a:r>
              <a:rPr lang="ar-SA" dirty="0">
                <a:solidFill>
                  <a:srgbClr val="080800"/>
                </a:solidFill>
                <a:latin typeface="Times New Roman" panose="02020603050405020304" pitchFamily="18" charset="0"/>
                <a:ea typeface="Times New Roman" panose="02020603050405020304" pitchFamily="18" charset="0"/>
              </a:rPr>
              <a:t> </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b="1" dirty="0">
                <a:solidFill>
                  <a:srgbClr val="080800"/>
                </a:solidFill>
                <a:latin typeface="Times New Roman" panose="02020603050405020304" pitchFamily="18" charset="0"/>
                <a:ea typeface="Times New Roman" panose="02020603050405020304" pitchFamily="18" charset="0"/>
              </a:rPr>
              <a:t>القانون ال</a:t>
            </a:r>
            <a:r>
              <a:rPr lang="ar-EG" b="1" dirty="0">
                <a:solidFill>
                  <a:srgbClr val="080800"/>
                </a:solidFill>
                <a:latin typeface="Times New Roman" panose="02020603050405020304" pitchFamily="18" charset="0"/>
                <a:ea typeface="Times New Roman" panose="02020603050405020304" pitchFamily="18" charset="0"/>
              </a:rPr>
              <a:t>سعودي:</a:t>
            </a:r>
            <a:endParaRPr lang="en-US" dirty="0">
              <a:latin typeface="Times New Roman" panose="02020603050405020304" pitchFamily="18" charset="0"/>
              <a:ea typeface="Times New Roman" panose="02020603050405020304" pitchFamily="18" charset="0"/>
            </a:endParaRPr>
          </a:p>
        </p:txBody>
      </p:sp>
      <p:pic>
        <p:nvPicPr>
          <p:cNvPr id="10242" name="Picture 2" descr="علم السعودية - المعرفة">
            <a:extLst>
              <a:ext uri="{FF2B5EF4-FFF2-40B4-BE49-F238E27FC236}">
                <a16:creationId xmlns:a16="http://schemas.microsoft.com/office/drawing/2014/main" id="{9CDFBF86-205E-455A-AF65-2805CE046F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09134" y="2581611"/>
            <a:ext cx="2227634" cy="14823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97190637"/>
      </p:ext>
    </p:extLst>
  </p:cSld>
  <p:clrMapOvr>
    <a:masterClrMapping/>
  </p:clrMapOvr>
  <p:transition spd="slow">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2" name="Picture 6" descr="Entreprise Informatique PME | Confiance Depuis 1987 | Consultant TI">
            <a:extLst>
              <a:ext uri="{FF2B5EF4-FFF2-40B4-BE49-F238E27FC236}">
                <a16:creationId xmlns:a16="http://schemas.microsoft.com/office/drawing/2014/main" id="{5FDFC179-D5B4-45F0-9C06-BBDCA47D8C9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38810" y="1422401"/>
            <a:ext cx="9122230" cy="41046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3230396" y="1656030"/>
            <a:ext cx="5935858" cy="8323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latin typeface="Times New Roman" panose="02020603050405020304" pitchFamily="18" charset="0"/>
                <a:ea typeface="Times New Roman" panose="02020603050405020304" pitchFamily="18" charset="0"/>
              </a:rPr>
              <a:t>رابعا: مسئولية وسطاء الإنترنت عن المحتوي الإلكتروني:</a:t>
            </a:r>
            <a:endParaRPr lang="ar-EG" b="1" dirty="0">
              <a:solidFill>
                <a:srgbClr val="FF0000"/>
              </a:solidFill>
              <a:latin typeface="Times New Roman" panose="02020603050405020304" pitchFamily="18" charset="0"/>
              <a:ea typeface="Times New Roman" panose="02020603050405020304" pitchFamily="18" charset="0"/>
            </a:endParaRPr>
          </a:p>
          <a:p>
            <a:pPr marR="0" lvl="0" algn="just" rtl="1">
              <a:lnSpc>
                <a:spcPct val="107000"/>
              </a:lnSpc>
              <a:spcBef>
                <a:spcPts val="0"/>
              </a:spcBef>
              <a:spcAft>
                <a:spcPts val="500"/>
              </a:spcAft>
            </a:pPr>
            <a:r>
              <a:rPr lang="ar-EG" b="1" dirty="0">
                <a:solidFill>
                  <a:srgbClr val="080800"/>
                </a:solidFill>
                <a:latin typeface="Calibri" panose="020F0502020204030204" pitchFamily="34" charset="0"/>
                <a:ea typeface="Times New Roman" panose="02020603050405020304" pitchFamily="18" charset="0"/>
              </a:rPr>
              <a:t>   2. </a:t>
            </a:r>
            <a:r>
              <a:rPr lang="ar-SA" b="1" dirty="0">
                <a:solidFill>
                  <a:srgbClr val="080800"/>
                </a:solidFill>
                <a:latin typeface="Calibri" panose="020F0502020204030204" pitchFamily="34" charset="0"/>
                <a:ea typeface="Times New Roman" panose="02020603050405020304" pitchFamily="18" charset="0"/>
              </a:rPr>
              <a:t>المسئولية الجنائية لمقدم خدمة</a:t>
            </a:r>
            <a:r>
              <a:rPr lang="ar-EG" b="1" dirty="0">
                <a:solidFill>
                  <a:srgbClr val="080800"/>
                </a:solidFill>
                <a:latin typeface="Calibri" panose="020F0502020204030204" pitchFamily="34" charset="0"/>
                <a:ea typeface="Times New Roman" panose="02020603050405020304" pitchFamily="18" charset="0"/>
              </a:rPr>
              <a:t> </a:t>
            </a:r>
            <a:r>
              <a:rPr lang="ar-SA" b="1" dirty="0">
                <a:solidFill>
                  <a:srgbClr val="080800"/>
                </a:solidFill>
                <a:latin typeface="Calibri" panose="020F0502020204030204" pitchFamily="34" charset="0"/>
                <a:ea typeface="Times New Roman" panose="02020603050405020304" pitchFamily="18" charset="0"/>
              </a:rPr>
              <a:t>الإستضافة:</a:t>
            </a:r>
            <a:endParaRPr lang="en-US" dirty="0">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4152724073"/>
      </p:ext>
    </p:extLst>
  </p:cSld>
  <p:clrMapOvr>
    <a:masterClrMapping/>
  </p:clrMapOvr>
  <p:transition spd="slow">
    <p:randomBar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1" name="Picture 6" descr="Entreprise Informatique PME | Confiance Depuis 1987 | Consultant TI">
            <a:extLst>
              <a:ext uri="{FF2B5EF4-FFF2-40B4-BE49-F238E27FC236}">
                <a16:creationId xmlns:a16="http://schemas.microsoft.com/office/drawing/2014/main" id="{EB2879FE-42AC-4F3F-A365-8B0A4E3C1B1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38810" y="1422401"/>
            <a:ext cx="9122230" cy="41046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3297033" y="4908861"/>
            <a:ext cx="6005783" cy="113960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latin typeface="Times New Roman" panose="02020603050405020304" pitchFamily="18" charset="0"/>
                <a:ea typeface="Times New Roman" panose="02020603050405020304" pitchFamily="18" charset="0"/>
              </a:rPr>
              <a:t>رابعا: مسئولية وسطاء الإنترنت عن المحتوي الإلكتروني:</a:t>
            </a:r>
            <a:endParaRPr lang="ar-EG" b="1" dirty="0">
              <a:solidFill>
                <a:srgbClr val="FF0000"/>
              </a:solidFill>
              <a:latin typeface="Times New Roman" panose="02020603050405020304" pitchFamily="18" charset="0"/>
              <a:ea typeface="Times New Roman" panose="02020603050405020304" pitchFamily="18" charset="0"/>
            </a:endParaRPr>
          </a:p>
          <a:p>
            <a:pPr marR="0" lvl="0" algn="just" rtl="1">
              <a:lnSpc>
                <a:spcPct val="107000"/>
              </a:lnSpc>
              <a:spcBef>
                <a:spcPts val="0"/>
              </a:spcBef>
              <a:spcAft>
                <a:spcPts val="500"/>
              </a:spcAft>
            </a:pPr>
            <a:r>
              <a:rPr lang="ar-EG" b="1" dirty="0">
                <a:solidFill>
                  <a:srgbClr val="080800"/>
                </a:solidFill>
                <a:latin typeface="Calibri" panose="020F0502020204030204" pitchFamily="34" charset="0"/>
                <a:ea typeface="Times New Roman" panose="02020603050405020304" pitchFamily="18" charset="0"/>
              </a:rPr>
              <a:t>   2. </a:t>
            </a:r>
            <a:r>
              <a:rPr lang="ar-SA" b="1" dirty="0">
                <a:solidFill>
                  <a:srgbClr val="080800"/>
                </a:solidFill>
                <a:latin typeface="Calibri" panose="020F0502020204030204" pitchFamily="34" charset="0"/>
                <a:ea typeface="Times New Roman" panose="02020603050405020304" pitchFamily="18" charset="0"/>
              </a:rPr>
              <a:t>المسئولية الجنائية لمقدم خدمة الإستضافة:</a:t>
            </a:r>
            <a:endParaRPr lang="ar-EG" b="1" dirty="0">
              <a:solidFill>
                <a:srgbClr val="080800"/>
              </a:solidFill>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r>
              <a:rPr lang="ar-EG" b="1" dirty="0">
                <a:solidFill>
                  <a:srgbClr val="002060"/>
                </a:solidFill>
                <a:latin typeface="Calibri" panose="020F0502020204030204" pitchFamily="34" charset="0"/>
                <a:ea typeface="Calibri" panose="020F0502020204030204" pitchFamily="34" charset="0"/>
              </a:rPr>
              <a:t>       أ. </a:t>
            </a:r>
            <a:r>
              <a:rPr lang="ar-SA" b="1" dirty="0">
                <a:solidFill>
                  <a:srgbClr val="002060"/>
                </a:solidFill>
                <a:ea typeface="Times New Roman" panose="02020603050405020304" pitchFamily="18" charset="0"/>
              </a:rPr>
              <a:t>تعريف مقدم خدمة الاستضافة </a:t>
            </a:r>
            <a:r>
              <a:rPr lang="ar-EG" b="1" dirty="0">
                <a:solidFill>
                  <a:srgbClr val="002060"/>
                </a:solidFill>
                <a:ea typeface="Times New Roman" panose="02020603050405020304" pitchFamily="18" charset="0"/>
              </a:rPr>
              <a:t>:</a:t>
            </a:r>
            <a:endParaRPr lang="en-US" dirty="0">
              <a:solidFill>
                <a:srgbClr val="002060"/>
              </a:solidFill>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414798264"/>
      </p:ext>
    </p:extLst>
  </p:cSld>
  <p:clrMapOvr>
    <a:masterClrMapping/>
  </p:clrMapOvr>
  <p:transition spd="slow">
    <p:randomBar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1" name="Picture 6" descr="Entreprise Informatique PME | Confiance Depuis 1987 | Consultant TI">
            <a:extLst>
              <a:ext uri="{FF2B5EF4-FFF2-40B4-BE49-F238E27FC236}">
                <a16:creationId xmlns:a16="http://schemas.microsoft.com/office/drawing/2014/main" id="{C5FCB963-5037-4D46-A115-B15B2A26BF2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38810" y="1422401"/>
            <a:ext cx="9122230" cy="41046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3012141" y="4906548"/>
            <a:ext cx="6167718" cy="133252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latin typeface="Times New Roman" panose="02020603050405020304" pitchFamily="18" charset="0"/>
                <a:ea typeface="Times New Roman" panose="02020603050405020304" pitchFamily="18" charset="0"/>
              </a:rPr>
              <a:t>رابعا: مسئولية وسطاء الإنترنت عن المحتوي الإلكتروني:</a:t>
            </a:r>
            <a:endParaRPr lang="ar-EG" b="1" dirty="0">
              <a:solidFill>
                <a:srgbClr val="FF0000"/>
              </a:solidFill>
              <a:latin typeface="Times New Roman" panose="02020603050405020304" pitchFamily="18" charset="0"/>
              <a:ea typeface="Times New Roman" panose="02020603050405020304" pitchFamily="18" charset="0"/>
            </a:endParaRPr>
          </a:p>
          <a:p>
            <a:pPr marR="0" lvl="0" algn="just" rtl="1">
              <a:lnSpc>
                <a:spcPct val="107000"/>
              </a:lnSpc>
              <a:spcBef>
                <a:spcPts val="0"/>
              </a:spcBef>
              <a:spcAft>
                <a:spcPts val="500"/>
              </a:spcAft>
            </a:pPr>
            <a:r>
              <a:rPr lang="ar-EG" b="1" dirty="0">
                <a:solidFill>
                  <a:srgbClr val="080800"/>
                </a:solidFill>
                <a:latin typeface="Calibri" panose="020F0502020204030204" pitchFamily="34" charset="0"/>
                <a:ea typeface="Times New Roman" panose="02020603050405020304" pitchFamily="18" charset="0"/>
              </a:rPr>
              <a:t>   2. </a:t>
            </a:r>
            <a:r>
              <a:rPr lang="ar-SA" b="1" dirty="0">
                <a:solidFill>
                  <a:srgbClr val="080800"/>
                </a:solidFill>
                <a:latin typeface="Calibri" panose="020F0502020204030204" pitchFamily="34" charset="0"/>
                <a:ea typeface="Times New Roman" panose="02020603050405020304" pitchFamily="18" charset="0"/>
              </a:rPr>
              <a:t>المسئولية الجنائية لمقدم خدمة الإستضافة:</a:t>
            </a:r>
            <a:endParaRPr lang="ar-EG" b="1" dirty="0">
              <a:solidFill>
                <a:srgbClr val="080800"/>
              </a:solidFill>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r>
              <a:rPr lang="ar-EG" b="1" dirty="0">
                <a:solidFill>
                  <a:srgbClr val="002060"/>
                </a:solidFill>
                <a:latin typeface="Calibri" panose="020F0502020204030204" pitchFamily="34" charset="0"/>
                <a:ea typeface="Times New Roman" panose="02020603050405020304" pitchFamily="18" charset="0"/>
              </a:rPr>
              <a:t>         ب. </a:t>
            </a:r>
            <a:r>
              <a:rPr lang="ar-SA" b="1" dirty="0">
                <a:solidFill>
                  <a:srgbClr val="002060"/>
                </a:solidFill>
                <a:latin typeface="Times New Roman" panose="02020603050405020304" pitchFamily="18" charset="0"/>
                <a:ea typeface="Times New Roman" panose="02020603050405020304" pitchFamily="18" charset="0"/>
              </a:rPr>
              <a:t>التزامات ومسئولية مقدم خدمة الاستضافة:</a:t>
            </a:r>
            <a:endParaRPr lang="en-US"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320108456"/>
      </p:ext>
    </p:extLst>
  </p:cSld>
  <p:clrMapOvr>
    <a:masterClrMapping/>
  </p:clrMapOvr>
  <p:transition spd="slow">
    <p:randomBar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3315680" y="1605691"/>
            <a:ext cx="5968490" cy="91399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latin typeface="Times New Roman" panose="02020603050405020304" pitchFamily="18" charset="0"/>
                <a:ea typeface="Times New Roman" panose="02020603050405020304" pitchFamily="18" charset="0"/>
              </a:rPr>
              <a:t>رابعا: مسئولية وسطاء الإنترنت عن المحتوي الإلكتروني:</a:t>
            </a:r>
            <a:endParaRPr lang="ar-EG" b="1" dirty="0">
              <a:solidFill>
                <a:srgbClr val="FF0000"/>
              </a:solidFill>
              <a:latin typeface="Times New Roman" panose="02020603050405020304" pitchFamily="18" charset="0"/>
              <a:ea typeface="Times New Roman" panose="02020603050405020304" pitchFamily="18" charset="0"/>
            </a:endParaRPr>
          </a:p>
          <a:p>
            <a:pPr marR="0" lvl="0" algn="just" rtl="1">
              <a:lnSpc>
                <a:spcPct val="107000"/>
              </a:lnSpc>
              <a:spcBef>
                <a:spcPts val="0"/>
              </a:spcBef>
              <a:spcAft>
                <a:spcPts val="500"/>
              </a:spcAft>
            </a:pPr>
            <a:r>
              <a:rPr lang="ar-EG" b="1" dirty="0">
                <a:solidFill>
                  <a:srgbClr val="080800"/>
                </a:solidFill>
                <a:latin typeface="Calibri" panose="020F0502020204030204" pitchFamily="34" charset="0"/>
                <a:ea typeface="Times New Roman" panose="02020603050405020304" pitchFamily="18" charset="0"/>
              </a:rPr>
              <a:t>   3. مقدم خدمة الإتصال بالإنترنت:</a:t>
            </a:r>
          </a:p>
        </p:txBody>
      </p:sp>
      <p:pic>
        <p:nvPicPr>
          <p:cNvPr id="7" name="Picture 6" descr="Les fournisseurs d'accès à La Réunion - Immo974">
            <a:extLst>
              <a:ext uri="{FF2B5EF4-FFF2-40B4-BE49-F238E27FC236}">
                <a16:creationId xmlns:a16="http://schemas.microsoft.com/office/drawing/2014/main" id="{03BBD35D-7B0E-42F5-87B0-10A362AAFE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7955" y="2277035"/>
            <a:ext cx="4128422" cy="394120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8" name="Picture 2" descr="9 raisons d'externaliser ses données dans le cloud à La Réunion">
            <a:extLst>
              <a:ext uri="{FF2B5EF4-FFF2-40B4-BE49-F238E27FC236}">
                <a16:creationId xmlns:a16="http://schemas.microsoft.com/office/drawing/2014/main" id="{03BDA99E-3F9A-4E89-8326-00F5CCF63173}"/>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357174" y="2740160"/>
            <a:ext cx="4095750" cy="29241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94786139"/>
      </p:ext>
    </p:extLst>
  </p:cSld>
  <p:clrMapOvr>
    <a:masterClrMapping/>
  </p:clrMapOvr>
  <p:transition spd="slow">
    <p:randomBar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3258006" y="1568880"/>
            <a:ext cx="6578125" cy="1429969"/>
          </a:xfrm>
          <a:prstGeom prst="ellipse">
            <a:avLst/>
          </a:prstGeom>
          <a:solidFill>
            <a:schemeClr val="bg2">
              <a:lumMod val="10000"/>
            </a:schemeClr>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chemeClr val="bg1"/>
                </a:solidFill>
                <a:effectLst/>
                <a:uLnTx/>
                <a:uFillTx/>
                <a:latin typeface="Times New Roman" panose="02020603050405020304" pitchFamily="18" charset="0"/>
                <a:ea typeface="Calibri" panose="020F0502020204030204" pitchFamily="34" charset="0"/>
              </a:rPr>
              <a:t>المحور الثاني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chemeClr val="bg1"/>
                </a:solidFill>
                <a:effectLst/>
                <a:uLnTx/>
                <a:uFillTx/>
                <a:latin typeface="Times New Roman" panose="02020603050405020304" pitchFamily="18" charset="0"/>
                <a:ea typeface="Calibri" panose="020F0502020204030204" pitchFamily="34" charset="0"/>
              </a:rPr>
              <a:t> الشريعة الإسلامية و التعاون الدولي في مواجهة الجرائم السيبرانية</a:t>
            </a:r>
            <a:endParaRPr kumimoji="0" lang="ar-EG" sz="2000" b="1" i="0" u="none" strike="noStrike" kern="1200" cap="none" spc="0" normalizeH="0" baseline="0" noProof="0" dirty="0">
              <a:ln>
                <a:noFill/>
              </a:ln>
              <a:solidFill>
                <a:schemeClr val="bg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bg1"/>
              </a:solidFill>
              <a:effectLst/>
              <a:uLnTx/>
              <a:uFillTx/>
              <a:latin typeface="Calibri"/>
              <a:ea typeface="+mn-ea"/>
            </a:endParaRPr>
          </a:p>
        </p:txBody>
      </p:sp>
      <p:pic>
        <p:nvPicPr>
          <p:cNvPr id="6" name="Picture 5" descr="Hacking GIF - Hacking - Discover &amp; Share GIFs">
            <a:extLst>
              <a:ext uri="{FF2B5EF4-FFF2-40B4-BE49-F238E27FC236}">
                <a16:creationId xmlns:a16="http://schemas.microsoft.com/office/drawing/2014/main" id="{2517F711-55B3-407F-A059-6FFE6FACD91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608729" y="2691275"/>
            <a:ext cx="7862047" cy="24636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2121247299"/>
      </p:ext>
    </p:extLst>
  </p:cSld>
  <p:clrMapOvr>
    <a:masterClrMapping/>
  </p:clrMapOvr>
  <p:transition spd="slow">
    <p:randomBar dir="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643718" y="1460494"/>
            <a:ext cx="3379694" cy="1429969"/>
          </a:xfrm>
          <a:prstGeom prst="ellipse">
            <a:avLst/>
          </a:prstGeom>
          <a:solidFill>
            <a:schemeClr val="bg2">
              <a:lumMod val="10000"/>
            </a:schemeClr>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chemeClr val="bg1"/>
                </a:solidFill>
                <a:effectLst/>
                <a:uLnTx/>
                <a:uFillTx/>
                <a:latin typeface="Times New Roman" panose="02020603050405020304" pitchFamily="18" charset="0"/>
                <a:ea typeface="Calibri" panose="020F0502020204030204" pitchFamily="34" charset="0"/>
              </a:rPr>
              <a:t>تمهيد وتقسيم :</a:t>
            </a:r>
            <a:endParaRPr kumimoji="0" lang="ar-EG" sz="2000" b="1" i="0" u="none" strike="noStrike" kern="1200" cap="none" spc="0" normalizeH="0" baseline="0" noProof="0" dirty="0">
              <a:ln>
                <a:noFill/>
              </a:ln>
              <a:solidFill>
                <a:schemeClr val="bg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bg1"/>
              </a:solidFill>
              <a:effectLst/>
              <a:uLnTx/>
              <a:uFillTx/>
              <a:latin typeface="Calibri"/>
              <a:ea typeface="+mn-ea"/>
            </a:endParaRPr>
          </a:p>
        </p:txBody>
      </p:sp>
      <p:pic>
        <p:nvPicPr>
          <p:cNvPr id="6" name="Picture 5" descr="Hacking GIF - Hacking - Discover &amp; Share GIFs">
            <a:extLst>
              <a:ext uri="{FF2B5EF4-FFF2-40B4-BE49-F238E27FC236}">
                <a16:creationId xmlns:a16="http://schemas.microsoft.com/office/drawing/2014/main" id="{2517F711-55B3-407F-A059-6FFE6FACD91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616045" y="2449228"/>
            <a:ext cx="7862047" cy="24636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2460902844"/>
      </p:ext>
    </p:extLst>
  </p:cSld>
  <p:clrMapOvr>
    <a:masterClrMapping/>
  </p:clrMapOvr>
  <p:transition spd="slow">
    <p:randomBar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838036" y="2105891"/>
            <a:ext cx="5029368" cy="331775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000" b="1" dirty="0">
                <a:solidFill>
                  <a:srgbClr val="080800"/>
                </a:solidFill>
                <a:latin typeface="Times New Roman" panose="02020603050405020304" pitchFamily="18" charset="0"/>
                <a:ea typeface="Times New Roman" panose="02020603050405020304" pitchFamily="18" charset="0"/>
              </a:rPr>
              <a:t>أولا : </a:t>
            </a:r>
            <a:r>
              <a:rPr lang="ar-EG" sz="2000" b="1" dirty="0">
                <a:solidFill>
                  <a:srgbClr val="080800"/>
                </a:solidFill>
                <a:latin typeface="Times New Roman" panose="02020603050405020304" pitchFamily="18" charset="0"/>
                <a:ea typeface="Times New Roman" panose="02020603050405020304" pitchFamily="18" charset="0"/>
              </a:rPr>
              <a:t>موقف الشريعة الإسلامية في مواجهة الجرائم السيبرانية:</a:t>
            </a:r>
            <a:endParaRPr lang="en-US" sz="2000" dirty="0">
              <a:latin typeface="Times New Roman" panose="02020603050405020304" pitchFamily="18" charset="0"/>
              <a:ea typeface="Times New Roman" panose="02020603050405020304" pitchFamily="18" charset="0"/>
            </a:endParaRPr>
          </a:p>
          <a:p>
            <a:pPr algn="just" rtl="1"/>
            <a:r>
              <a:rPr lang="ar-SA" sz="2000" b="1" dirty="0">
                <a:solidFill>
                  <a:srgbClr val="080800"/>
                </a:solidFill>
                <a:latin typeface="Times New Roman" panose="02020603050405020304" pitchFamily="18" charset="0"/>
                <a:ea typeface="Times New Roman" panose="02020603050405020304" pitchFamily="18" charset="0"/>
              </a:rPr>
              <a:t>ثانيا : أهمية التعاون الدولي لمكافحة الجرائم السيبرانية:</a:t>
            </a:r>
            <a:endParaRPr lang="en-US" sz="2000" dirty="0">
              <a:latin typeface="Times New Roman" panose="02020603050405020304" pitchFamily="18" charset="0"/>
              <a:ea typeface="Times New Roman" panose="02020603050405020304" pitchFamily="18" charset="0"/>
            </a:endParaRPr>
          </a:p>
          <a:p>
            <a:pPr algn="just" rtl="1"/>
            <a:r>
              <a:rPr lang="ar-SA" sz="2000" b="1" dirty="0">
                <a:solidFill>
                  <a:srgbClr val="080800"/>
                </a:solidFill>
                <a:latin typeface="Times New Roman" panose="02020603050405020304" pitchFamily="18" charset="0"/>
                <a:ea typeface="Times New Roman" panose="02020603050405020304" pitchFamily="18" charset="0"/>
              </a:rPr>
              <a:t>ثالثاً: أنواع التعاون الدولي:</a:t>
            </a:r>
            <a:endParaRPr lang="en-US" sz="2000" dirty="0">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sz="2000" dirty="0">
                <a:solidFill>
                  <a:srgbClr val="002060"/>
                </a:solidFill>
                <a:latin typeface="Calibri" panose="020F0502020204030204" pitchFamily="34" charset="0"/>
                <a:ea typeface="Times New Roman" panose="02020603050405020304" pitchFamily="18" charset="0"/>
              </a:rPr>
              <a:t>      1. </a:t>
            </a:r>
            <a:r>
              <a:rPr lang="ar-SA" sz="2000" dirty="0">
                <a:solidFill>
                  <a:srgbClr val="002060"/>
                </a:solidFill>
                <a:latin typeface="Calibri" panose="020F0502020204030204" pitchFamily="34" charset="0"/>
                <a:ea typeface="Times New Roman" panose="02020603050405020304" pitchFamily="18" charset="0"/>
              </a:rPr>
              <a:t>التعاون الدولي غير الرسمي:</a:t>
            </a:r>
            <a:endParaRPr lang="ar-EG" sz="2000" dirty="0">
              <a:solidFill>
                <a:srgbClr val="002060"/>
              </a:solidFill>
              <a:latin typeface="Calibri" panose="020F0502020204030204" pitchFamily="34" charset="0"/>
              <a:ea typeface="Times New Roman" panose="02020603050405020304" pitchFamily="18" charset="0"/>
            </a:endParaRPr>
          </a:p>
          <a:p>
            <a:pPr marR="0" lvl="0" algn="just" rtl="1">
              <a:spcBef>
                <a:spcPts val="0"/>
              </a:spcBef>
              <a:spcAft>
                <a:spcPts val="500"/>
              </a:spcAft>
            </a:pPr>
            <a:r>
              <a:rPr lang="ar-EG" sz="2000" dirty="0">
                <a:solidFill>
                  <a:srgbClr val="002060"/>
                </a:solidFill>
                <a:latin typeface="Calibri" panose="020F0502020204030204" pitchFamily="34" charset="0"/>
                <a:ea typeface="Times New Roman" panose="02020603050405020304" pitchFamily="18" charset="0"/>
              </a:rPr>
              <a:t>      2. </a:t>
            </a:r>
            <a:r>
              <a:rPr lang="ar-SA" sz="2000" dirty="0">
                <a:solidFill>
                  <a:srgbClr val="002060"/>
                </a:solidFill>
                <a:latin typeface="Calibri" panose="020F0502020204030204" pitchFamily="34" charset="0"/>
                <a:ea typeface="Times New Roman" panose="02020603050405020304" pitchFamily="18" charset="0"/>
              </a:rPr>
              <a:t>التعاون الدولي الرسمي:</a:t>
            </a:r>
            <a:endParaRPr lang="en-US" sz="2000" dirty="0">
              <a:solidFill>
                <a:srgbClr val="002060"/>
              </a:solidFill>
              <a:latin typeface="Calibri" panose="020F0502020204030204" pitchFamily="34" charset="0"/>
              <a:ea typeface="Times New Roman" panose="02020603050405020304" pitchFamily="18" charset="0"/>
            </a:endParaRPr>
          </a:p>
        </p:txBody>
      </p:sp>
      <p:pic>
        <p:nvPicPr>
          <p:cNvPr id="1026" name="Picture 2" descr="Security computer cards GIF - Find on GIFER">
            <a:extLst>
              <a:ext uri="{FF2B5EF4-FFF2-40B4-BE49-F238E27FC236}">
                <a16:creationId xmlns:a16="http://schemas.microsoft.com/office/drawing/2014/main" id="{EBC11406-1866-424B-9A7B-E7457E041F6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001165" y="2225964"/>
            <a:ext cx="3791772" cy="28846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210252027"/>
      </p:ext>
    </p:extLst>
  </p:cSld>
  <p:clrMapOvr>
    <a:masterClrMapping/>
  </p:clrMapOvr>
  <p:transition spd="slow">
    <p:randomBar dir="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994238" y="2958353"/>
            <a:ext cx="8708208" cy="216945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b="1" dirty="0">
                <a:solidFill>
                  <a:schemeClr val="tx1"/>
                </a:solidFill>
                <a:ea typeface="Times New Roman" panose="02020603050405020304" pitchFamily="18" charset="0"/>
              </a:rPr>
              <a:t>رابعا: جهود منظمة الأمم المتحدة في مواجهة الجرائم السيبرانية:</a:t>
            </a:r>
            <a:endParaRPr lang="en-US"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dirty="0">
                <a:solidFill>
                  <a:srgbClr val="080800"/>
                </a:solidFill>
                <a:ea typeface="Times New Roman" panose="02020603050405020304" pitchFamily="18" charset="0"/>
              </a:rPr>
              <a:t>وثائق الجمعية العامة للأمم المتحدة بشأن الجرائم السيبرانية:</a:t>
            </a:r>
            <a:endParaRPr lang="en-US"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dirty="0">
                <a:solidFill>
                  <a:srgbClr val="080800"/>
                </a:solidFill>
                <a:ea typeface="Times New Roman" panose="02020603050405020304" pitchFamily="18" charset="0"/>
              </a:rPr>
              <a:t>قرارات المجلس الاقتصادي والاجتماعي:</a:t>
            </a:r>
            <a:endParaRPr lang="en-US"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dirty="0">
                <a:solidFill>
                  <a:srgbClr val="080800"/>
                </a:solidFill>
                <a:ea typeface="Times New Roman" panose="02020603050405020304" pitchFamily="18" charset="0"/>
              </a:rPr>
              <a:t>مؤتمر الأمم المتحدة الثامن لمنع الجريمة</a:t>
            </a:r>
            <a:r>
              <a:rPr lang="en-US" dirty="0">
                <a:solidFill>
                  <a:srgbClr val="080800"/>
                </a:solidFill>
                <a:ea typeface="Times New Roman" panose="02020603050405020304" pitchFamily="18" charset="0"/>
              </a:rPr>
              <a:t> </a:t>
            </a:r>
            <a:r>
              <a:rPr lang="ar-SA" dirty="0">
                <a:solidFill>
                  <a:srgbClr val="080800"/>
                </a:solidFill>
                <a:ea typeface="Times New Roman" panose="02020603050405020304" pitchFamily="18" charset="0"/>
              </a:rPr>
              <a:t>معاملة السجناء ... هافانا ۱۹۹۰ بشأن الجرائم ذات الصلة بالكمبيوتر:</a:t>
            </a:r>
            <a:endParaRPr lang="en-US" dirty="0">
              <a:ea typeface="Times New Roman" panose="02020603050405020304" pitchFamily="18" charset="0"/>
            </a:endParaRPr>
          </a:p>
          <a:p>
            <a:pPr algn="r" rtl="1"/>
            <a:r>
              <a:rPr lang="ar-EG" dirty="0">
                <a:solidFill>
                  <a:srgbClr val="080800"/>
                </a:solidFill>
                <a:ea typeface="Calibri" panose="020F0502020204030204" pitchFamily="34" charset="0"/>
              </a:rPr>
              <a:t>4. </a:t>
            </a:r>
            <a:r>
              <a:rPr lang="ar-SA" dirty="0">
                <a:solidFill>
                  <a:srgbClr val="080800"/>
                </a:solidFill>
                <a:ea typeface="Calibri" panose="020F0502020204030204" pitchFamily="34" charset="0"/>
              </a:rPr>
              <a:t>إنشاء فريق من الخبراء الحكوميين المعنيين بالعمليات السيبرانية :</a:t>
            </a:r>
            <a:endParaRPr lang="en-US" dirty="0">
              <a:ea typeface="Times New Roman" panose="02020603050405020304" pitchFamily="18" charset="0"/>
            </a:endParaRPr>
          </a:p>
        </p:txBody>
      </p:sp>
      <p:pic>
        <p:nvPicPr>
          <p:cNvPr id="9" name="Picture 2" descr="Security computer cards GIF - Find on GIFER">
            <a:extLst>
              <a:ext uri="{FF2B5EF4-FFF2-40B4-BE49-F238E27FC236}">
                <a16:creationId xmlns:a16="http://schemas.microsoft.com/office/drawing/2014/main" id="{BFF9CBDB-BA8E-47E3-A992-FF6183F2B41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066474" y="1399746"/>
            <a:ext cx="5689600" cy="14897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312948674"/>
      </p:ext>
    </p:extLst>
  </p:cSld>
  <p:clrMapOvr>
    <a:masterClrMapping/>
  </p:clrMapOvr>
  <p:transition spd="slow">
    <p:randomBar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15865" y="133091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828799" y="1555455"/>
            <a:ext cx="8919881" cy="374708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rgbClr val="080800"/>
                </a:solidFill>
                <a:latin typeface="Times New Roman" panose="02020603050405020304" pitchFamily="18" charset="0"/>
                <a:ea typeface="Times New Roman" panose="02020603050405020304" pitchFamily="18" charset="0"/>
              </a:rPr>
              <a:t>خامسا : الاتفاقيات الدولية فى مجال مكافحة الجرائم السيبرانية</a:t>
            </a:r>
            <a:r>
              <a:rPr lang="ar-SA" sz="2400" dirty="0">
                <a:solidFill>
                  <a:srgbClr val="080800"/>
                </a:solidFill>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dirty="0">
                <a:solidFill>
                  <a:srgbClr val="080800"/>
                </a:solidFill>
                <a:latin typeface="Calibri" panose="020F0502020204030204" pitchFamily="34" charset="0"/>
                <a:ea typeface="Times New Roman" panose="02020603050405020304" pitchFamily="18" charset="0"/>
              </a:rPr>
              <a:t>معاهدة بودابست لمكافحة جرائم الإنترنت :</a:t>
            </a:r>
            <a:endParaRPr lang="en-US" sz="2000" dirty="0">
              <a:latin typeface="Calibri" panose="020F0502020204030204" pitchFamily="34"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dirty="0">
                <a:solidFill>
                  <a:srgbClr val="080800"/>
                </a:solidFill>
                <a:latin typeface="Calibri" panose="020F0502020204030204" pitchFamily="34" charset="0"/>
                <a:ea typeface="Times New Roman" panose="02020603050405020304" pitchFamily="18" charset="0"/>
              </a:rPr>
              <a:t>توصيات المجلس الأوروبي :</a:t>
            </a:r>
            <a:endParaRPr lang="en-US" sz="2000" dirty="0">
              <a:latin typeface="Calibri" panose="020F0502020204030204" pitchFamily="34" charset="0"/>
              <a:ea typeface="Times New Roman" panose="02020603050405020304" pitchFamily="18" charset="0"/>
            </a:endParaRPr>
          </a:p>
          <a:p>
            <a:pPr algn="just" rtl="1"/>
            <a:r>
              <a:rPr lang="ar-SA" sz="2400" b="1" dirty="0">
                <a:solidFill>
                  <a:srgbClr val="080800"/>
                </a:solidFill>
                <a:latin typeface="Times New Roman" panose="02020603050405020304" pitchFamily="18" charset="0"/>
                <a:ea typeface="Times New Roman" panose="02020603050405020304" pitchFamily="18" charset="0"/>
              </a:rPr>
              <a:t>سادسا : جهود بعض المنظّمات العالمية المتخصصة والتحالفات الدولية: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dirty="0">
                <a:solidFill>
                  <a:srgbClr val="080800"/>
                </a:solidFill>
                <a:latin typeface="Times New Roman" panose="02020603050405020304" pitchFamily="18" charset="0"/>
                <a:ea typeface="Times New Roman" panose="02020603050405020304" pitchFamily="18" charset="0"/>
              </a:rPr>
              <a:t>الاتحاد الدولي للاتصالات :</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dirty="0">
                <a:solidFill>
                  <a:srgbClr val="080800"/>
                </a:solidFill>
                <a:latin typeface="Times New Roman" panose="02020603050405020304" pitchFamily="18" charset="0"/>
                <a:ea typeface="Times New Roman" panose="02020603050405020304" pitchFamily="18" charset="0"/>
              </a:rPr>
              <a:t>المنظمة العالمية للملكية الفكرية :</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dirty="0">
                <a:solidFill>
                  <a:srgbClr val="080800"/>
                </a:solidFill>
                <a:latin typeface="Times New Roman" panose="02020603050405020304" pitchFamily="18" charset="0"/>
                <a:ea typeface="Times New Roman" panose="02020603050405020304" pitchFamily="18" charset="0"/>
              </a:rPr>
              <a:t>منظمة حلف شمال الأطلسي:</a:t>
            </a:r>
            <a:endParaRPr lang="en-US" sz="2000"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233047742"/>
      </p:ext>
    </p:extLst>
  </p:cSld>
  <p:clrMapOvr>
    <a:masterClrMapping/>
  </p:clrMapOvr>
  <p:transition spd="slow">
    <p:randomBar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6" name="Picture 2" descr="Security computer cards GIF - Find on GIFER">
            <a:extLst>
              <a:ext uri="{FF2B5EF4-FFF2-40B4-BE49-F238E27FC236}">
                <a16:creationId xmlns:a16="http://schemas.microsoft.com/office/drawing/2014/main" id="{D6E5F0D6-F619-4143-B19F-CE368181B85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5673" y="1403927"/>
            <a:ext cx="9098631" cy="40547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2674315" y="4742600"/>
            <a:ext cx="7297271" cy="63722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000" b="1" dirty="0">
                <a:solidFill>
                  <a:srgbClr val="080800"/>
                </a:solidFill>
                <a:latin typeface="Times New Roman" panose="02020603050405020304" pitchFamily="18" charset="0"/>
                <a:ea typeface="Times New Roman" panose="02020603050405020304" pitchFamily="18" charset="0"/>
              </a:rPr>
              <a:t>أولا : </a:t>
            </a:r>
            <a:r>
              <a:rPr lang="ar-EG" sz="2000" b="1" dirty="0">
                <a:solidFill>
                  <a:srgbClr val="080800"/>
                </a:solidFill>
                <a:latin typeface="Times New Roman" panose="02020603050405020304" pitchFamily="18" charset="0"/>
                <a:ea typeface="Times New Roman" panose="02020603050405020304" pitchFamily="18" charset="0"/>
              </a:rPr>
              <a:t>موقف الشريعة الإسلامية في مواجهة الجرائم السيبرانية:</a:t>
            </a:r>
            <a:endParaRPr lang="en-US" sz="2000"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490596886"/>
      </p:ext>
    </p:extLst>
  </p:cSld>
  <p:clrMapOvr>
    <a:masterClrMapping/>
  </p:clrMapOvr>
  <p:transition spd="slow">
    <p:randomBar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050" name="Picture 2" descr="Cyberattaque « Wannacry », sécurité internationale et coopération  internationale : les nouveaux enjeux de la génération 2.0 – Connexion  internationale de Montréal (CIMtl)">
            <a:extLst>
              <a:ext uri="{FF2B5EF4-FFF2-40B4-BE49-F238E27FC236}">
                <a16:creationId xmlns:a16="http://schemas.microsoft.com/office/drawing/2014/main" id="{0EAD6DB6-448A-4D75-8F13-E97BECC8757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39153" y="1399039"/>
            <a:ext cx="9132047" cy="41280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459162" y="4479932"/>
            <a:ext cx="7727577" cy="72858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rgbClr val="080800"/>
                </a:solidFill>
                <a:latin typeface="Times New Roman" panose="02020603050405020304" pitchFamily="18" charset="0"/>
                <a:ea typeface="Times New Roman" panose="02020603050405020304" pitchFamily="18" charset="0"/>
              </a:rPr>
              <a:t>ثانيا : أهمية التعاون الدولي لمكافحة الجرائم السيبرانية:</a:t>
            </a:r>
            <a:endParaRPr lang="en-US" sz="2000"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300512978"/>
      </p:ext>
    </p:extLst>
  </p:cSld>
  <p:clrMapOvr>
    <a:masterClrMapping/>
  </p:clrMapOvr>
  <p:transition spd="slow">
    <p:randomBar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Cyberattaque « Wannacry », sécurité internationale et coopération  internationale : les nouveaux enjeux de la génération 2.0 – Connexion  internationale de Montréal (CIMtl)">
            <a:extLst>
              <a:ext uri="{FF2B5EF4-FFF2-40B4-BE49-F238E27FC236}">
                <a16:creationId xmlns:a16="http://schemas.microsoft.com/office/drawing/2014/main" id="{4C7BD99C-379E-4163-BE29-6B409252182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39153" y="1399039"/>
            <a:ext cx="9132047" cy="41280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402541" y="4428565"/>
            <a:ext cx="7727577" cy="77340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rgbClr val="080800"/>
                </a:solidFill>
                <a:latin typeface="Times New Roman" panose="02020603050405020304" pitchFamily="18" charset="0"/>
                <a:ea typeface="Times New Roman" panose="02020603050405020304" pitchFamily="18" charset="0"/>
              </a:rPr>
              <a:t>ثانيا : أهمية التعاون الدولي لمكافحة الجرائم السيبرانية:</a:t>
            </a:r>
            <a:endParaRPr lang="en-US" sz="2000"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677612304"/>
      </p:ext>
    </p:extLst>
  </p:cSld>
  <p:clrMapOvr>
    <a:masterClrMapping/>
  </p:clrMapOvr>
  <p:transition spd="slow">
    <p:randomBar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Cyberattaque « Wannacry », sécurité internationale et coopération  internationale : les nouveaux enjeux de la génération 2.0 – Connexion  internationale de Montréal (CIMtl)">
            <a:extLst>
              <a:ext uri="{FF2B5EF4-FFF2-40B4-BE49-F238E27FC236}">
                <a16:creationId xmlns:a16="http://schemas.microsoft.com/office/drawing/2014/main" id="{F90C6A29-2F22-4AA8-9F3C-68B1C8DDA0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39153" y="1399039"/>
            <a:ext cx="9132047" cy="41280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363492" y="4545106"/>
            <a:ext cx="3831119" cy="61481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rgbClr val="080800"/>
                </a:solidFill>
                <a:latin typeface="Times New Roman" panose="02020603050405020304" pitchFamily="18" charset="0"/>
                <a:ea typeface="Times New Roman" panose="02020603050405020304" pitchFamily="18" charset="0"/>
              </a:rPr>
              <a:t>ث</a:t>
            </a:r>
            <a:r>
              <a:rPr lang="ar-EG" sz="2400" b="1" dirty="0">
                <a:solidFill>
                  <a:srgbClr val="080800"/>
                </a:solidFill>
                <a:latin typeface="Times New Roman" panose="02020603050405020304" pitchFamily="18" charset="0"/>
                <a:ea typeface="Times New Roman" panose="02020603050405020304" pitchFamily="18" charset="0"/>
              </a:rPr>
              <a:t>الثا</a:t>
            </a:r>
            <a:r>
              <a:rPr lang="ar-SA" sz="2400" b="1" dirty="0">
                <a:solidFill>
                  <a:srgbClr val="080800"/>
                </a:solidFill>
                <a:latin typeface="Times New Roman" panose="02020603050405020304" pitchFamily="18" charset="0"/>
                <a:ea typeface="Times New Roman" panose="02020603050405020304" pitchFamily="18" charset="0"/>
              </a:rPr>
              <a:t> : أ</a:t>
            </a:r>
            <a:r>
              <a:rPr lang="ar-EG" sz="2400" b="1" dirty="0">
                <a:solidFill>
                  <a:srgbClr val="080800"/>
                </a:solidFill>
                <a:latin typeface="Times New Roman" panose="02020603050405020304" pitchFamily="18" charset="0"/>
                <a:ea typeface="Times New Roman" panose="02020603050405020304" pitchFamily="18" charset="0"/>
              </a:rPr>
              <a:t>نواع التعاون الدولي</a:t>
            </a:r>
            <a:r>
              <a:rPr lang="ar-SA" sz="2400" b="1" dirty="0">
                <a:solidFill>
                  <a:srgbClr val="080800"/>
                </a:solidFill>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265542883"/>
      </p:ext>
    </p:extLst>
  </p:cSld>
  <p:clrMapOvr>
    <a:masterClrMapping/>
  </p:clrMapOvr>
  <p:transition spd="slow">
    <p:randomBar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Cyberattaque « Wannacry », sécurité internationale et coopération  internationale : les nouveaux enjeux de la génération 2.0 – Connexion  internationale de Montréal (CIMtl)">
            <a:extLst>
              <a:ext uri="{FF2B5EF4-FFF2-40B4-BE49-F238E27FC236}">
                <a16:creationId xmlns:a16="http://schemas.microsoft.com/office/drawing/2014/main" id="{07E94006-6E82-4DA1-97D4-678B0F6E57D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39153" y="1399039"/>
            <a:ext cx="9132047" cy="41280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69796" y="4249271"/>
            <a:ext cx="4866110" cy="91065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rgbClr val="080800"/>
                </a:solidFill>
                <a:latin typeface="Times New Roman" panose="02020603050405020304" pitchFamily="18" charset="0"/>
                <a:ea typeface="Times New Roman" panose="02020603050405020304" pitchFamily="18" charset="0"/>
              </a:rPr>
              <a:t>ثا</a:t>
            </a:r>
            <a:r>
              <a:rPr lang="ar-EG" sz="2400" b="1" dirty="0">
                <a:solidFill>
                  <a:srgbClr val="080800"/>
                </a:solidFill>
                <a:latin typeface="Times New Roman" panose="02020603050405020304" pitchFamily="18" charset="0"/>
                <a:ea typeface="Times New Roman" panose="02020603050405020304" pitchFamily="18" charset="0"/>
              </a:rPr>
              <a:t>لث</a:t>
            </a:r>
            <a:r>
              <a:rPr lang="ar-SA" sz="2400" b="1" dirty="0">
                <a:solidFill>
                  <a:srgbClr val="080800"/>
                </a:solidFill>
                <a:latin typeface="Times New Roman" panose="02020603050405020304" pitchFamily="18" charset="0"/>
                <a:ea typeface="Times New Roman" panose="02020603050405020304" pitchFamily="18" charset="0"/>
              </a:rPr>
              <a:t>ا : أ</a:t>
            </a:r>
            <a:r>
              <a:rPr lang="ar-EG" sz="2400" b="1" dirty="0">
                <a:solidFill>
                  <a:srgbClr val="080800"/>
                </a:solidFill>
                <a:latin typeface="Times New Roman" panose="02020603050405020304" pitchFamily="18" charset="0"/>
                <a:ea typeface="Times New Roman" panose="02020603050405020304" pitchFamily="18" charset="0"/>
              </a:rPr>
              <a:t>نواع التعاون الدولي</a:t>
            </a:r>
            <a:r>
              <a:rPr lang="ar-SA" sz="2400" b="1" dirty="0">
                <a:solidFill>
                  <a:srgbClr val="080800"/>
                </a:solidFill>
                <a:latin typeface="Times New Roman" panose="02020603050405020304" pitchFamily="18" charset="0"/>
                <a:ea typeface="Times New Roman" panose="02020603050405020304" pitchFamily="18" charset="0"/>
              </a:rPr>
              <a:t>:</a:t>
            </a:r>
            <a:endParaRPr lang="ar-EG" sz="2400" b="1" dirty="0">
              <a:solidFill>
                <a:srgbClr val="080800"/>
              </a:solidFill>
              <a:latin typeface="Times New Roman" panose="02020603050405020304" pitchFamily="18" charset="0"/>
              <a:ea typeface="Times New Roman" panose="02020603050405020304" pitchFamily="18" charset="0"/>
            </a:endParaRPr>
          </a:p>
          <a:p>
            <a:pPr algn="just" rtl="1"/>
            <a:r>
              <a:rPr lang="ar-EG" sz="2400" b="1" dirty="0">
                <a:solidFill>
                  <a:srgbClr val="002060"/>
                </a:solidFill>
                <a:latin typeface="Times New Roman" panose="02020603050405020304" pitchFamily="18" charset="0"/>
                <a:ea typeface="Times New Roman" panose="02020603050405020304" pitchFamily="18" charset="0"/>
              </a:rPr>
              <a:t>     أ. التعاون الدولي غير الرسمي</a:t>
            </a:r>
            <a:r>
              <a:rPr lang="ar-EG" sz="2000" b="1" dirty="0">
                <a:solidFill>
                  <a:srgbClr val="002060"/>
                </a:solidFill>
                <a:latin typeface="Times New Roman" panose="02020603050405020304" pitchFamily="18" charset="0"/>
                <a:ea typeface="Times New Roman" panose="02020603050405020304" pitchFamily="18" charset="0"/>
              </a:rPr>
              <a:t>:</a:t>
            </a:r>
          </a:p>
        </p:txBody>
      </p:sp>
    </p:spTree>
    <p:custDataLst>
      <p:tags r:id="rId1"/>
    </p:custDataLst>
    <p:extLst>
      <p:ext uri="{BB962C8B-B14F-4D97-AF65-F5344CB8AC3E}">
        <p14:creationId xmlns:p14="http://schemas.microsoft.com/office/powerpoint/2010/main" val="2385859846"/>
      </p:ext>
    </p:extLst>
  </p:cSld>
  <p:clrMapOvr>
    <a:masterClrMapping/>
  </p:clrMapOvr>
  <p:transition spd="slow">
    <p:randomBar dir="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Cyberattaque « Wannacry », sécurité internationale et coopération  internationale : les nouveaux enjeux de la génération 2.0 – Connexion  internationale de Montréal (CIMtl)">
            <a:extLst>
              <a:ext uri="{FF2B5EF4-FFF2-40B4-BE49-F238E27FC236}">
                <a16:creationId xmlns:a16="http://schemas.microsoft.com/office/drawing/2014/main" id="{7F0EF12B-C60B-4D62-8DAA-9A9772727C1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39153" y="1399039"/>
            <a:ext cx="9132047" cy="41280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69796" y="4231341"/>
            <a:ext cx="4417875" cy="92858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rgbClr val="080800"/>
                </a:solidFill>
                <a:latin typeface="Times New Roman" panose="02020603050405020304" pitchFamily="18" charset="0"/>
                <a:ea typeface="Times New Roman" panose="02020603050405020304" pitchFamily="18" charset="0"/>
              </a:rPr>
              <a:t>ثالثا</a:t>
            </a:r>
            <a:r>
              <a:rPr lang="ar-SA" sz="2400" b="1" dirty="0">
                <a:solidFill>
                  <a:srgbClr val="080800"/>
                </a:solidFill>
                <a:latin typeface="Times New Roman" panose="02020603050405020304" pitchFamily="18" charset="0"/>
                <a:ea typeface="Times New Roman" panose="02020603050405020304" pitchFamily="18" charset="0"/>
              </a:rPr>
              <a:t> : أ</a:t>
            </a:r>
            <a:r>
              <a:rPr lang="ar-EG" sz="2400" b="1" dirty="0">
                <a:solidFill>
                  <a:srgbClr val="080800"/>
                </a:solidFill>
                <a:latin typeface="Times New Roman" panose="02020603050405020304" pitchFamily="18" charset="0"/>
                <a:ea typeface="Times New Roman" panose="02020603050405020304" pitchFamily="18" charset="0"/>
              </a:rPr>
              <a:t>نواع التعاون الدولي</a:t>
            </a:r>
            <a:r>
              <a:rPr lang="ar-SA" sz="2400" b="1" dirty="0">
                <a:solidFill>
                  <a:srgbClr val="080800"/>
                </a:solidFill>
                <a:latin typeface="Times New Roman" panose="02020603050405020304" pitchFamily="18" charset="0"/>
                <a:ea typeface="Times New Roman" panose="02020603050405020304" pitchFamily="18" charset="0"/>
              </a:rPr>
              <a:t>:</a:t>
            </a:r>
            <a:endParaRPr lang="ar-EG" sz="2400" b="1" dirty="0">
              <a:solidFill>
                <a:srgbClr val="080800"/>
              </a:solidFill>
              <a:latin typeface="Times New Roman" panose="02020603050405020304" pitchFamily="18" charset="0"/>
              <a:ea typeface="Times New Roman" panose="02020603050405020304" pitchFamily="18" charset="0"/>
            </a:endParaRPr>
          </a:p>
          <a:p>
            <a:pPr algn="just" rtl="1"/>
            <a:r>
              <a:rPr lang="ar-EG" sz="2400" b="1" dirty="0">
                <a:solidFill>
                  <a:srgbClr val="002060"/>
                </a:solidFill>
                <a:latin typeface="Times New Roman" panose="02020603050405020304" pitchFamily="18" charset="0"/>
                <a:ea typeface="Times New Roman" panose="02020603050405020304" pitchFamily="18" charset="0"/>
              </a:rPr>
              <a:t>     ب. التعاون الدولي الرسمي</a:t>
            </a:r>
            <a:r>
              <a:rPr lang="ar-EG" sz="2000" b="1" dirty="0">
                <a:solidFill>
                  <a:srgbClr val="002060"/>
                </a:solidFill>
                <a:latin typeface="Times New Roman" panose="02020603050405020304" pitchFamily="18" charset="0"/>
                <a:ea typeface="Times New Roman" panose="02020603050405020304" pitchFamily="18" charset="0"/>
              </a:rPr>
              <a:t>:</a:t>
            </a:r>
          </a:p>
        </p:txBody>
      </p:sp>
    </p:spTree>
    <p:custDataLst>
      <p:tags r:id="rId1"/>
    </p:custDataLst>
    <p:extLst>
      <p:ext uri="{BB962C8B-B14F-4D97-AF65-F5344CB8AC3E}">
        <p14:creationId xmlns:p14="http://schemas.microsoft.com/office/powerpoint/2010/main" val="3626418442"/>
      </p:ext>
    </p:extLst>
  </p:cSld>
  <p:clrMapOvr>
    <a:masterClrMapping/>
  </p:clrMapOvr>
  <p:transition spd="slow">
    <p:randomBar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5122" name="Picture 2" descr="La coopération internationale, clé de voûte pour affronter les cybermenaces  ?">
            <a:extLst>
              <a:ext uri="{FF2B5EF4-FFF2-40B4-BE49-F238E27FC236}">
                <a16:creationId xmlns:a16="http://schemas.microsoft.com/office/drawing/2014/main" id="{7A0A7F3D-9B9B-4651-BCC8-2F9181C73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4556" y="1425844"/>
            <a:ext cx="9097505" cy="41012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473434" y="4308529"/>
            <a:ext cx="7699033" cy="62186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sz="2000" b="1" dirty="0">
                <a:solidFill>
                  <a:srgbClr val="080800"/>
                </a:solidFill>
                <a:latin typeface="Alexandria Medium" pitchFamily="2" charset="-78"/>
                <a:ea typeface="Times New Roman" panose="02020603050405020304" pitchFamily="18" charset="0"/>
                <a:cs typeface="Alexandria Medium" pitchFamily="2" charset="-78"/>
              </a:rPr>
              <a:t>رابعا: جهود منظمة الأمم المتحدة في مواجهة الجرائم السيبرانية:</a:t>
            </a:r>
            <a:endParaRPr lang="en-US" sz="2000" dirty="0">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3650642869"/>
      </p:ext>
    </p:extLst>
  </p:cSld>
  <p:clrMapOvr>
    <a:masterClrMapping/>
  </p:clrMapOvr>
  <p:transition spd="slow">
    <p:randomBar dir="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La coopération internationale, clé de voûte pour affronter les cybermenaces  ?">
            <a:extLst>
              <a:ext uri="{FF2B5EF4-FFF2-40B4-BE49-F238E27FC236}">
                <a16:creationId xmlns:a16="http://schemas.microsoft.com/office/drawing/2014/main" id="{84C8935E-0061-4C12-9EF1-0AA4124AC6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0312" y="1425844"/>
            <a:ext cx="9205993" cy="41012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3230127" y="4407103"/>
            <a:ext cx="6185647" cy="7239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sz="1600" b="1" dirty="0">
                <a:solidFill>
                  <a:srgbClr val="080800"/>
                </a:solidFill>
                <a:latin typeface="Times New Roman" panose="02020603050405020304" pitchFamily="18" charset="0"/>
                <a:ea typeface="Times New Roman" panose="02020603050405020304" pitchFamily="18" charset="0"/>
              </a:rPr>
              <a:t>رابعا: جهود منظمة الأمم المتحدة في مواجهة الجرائم السيبرانية:</a:t>
            </a:r>
            <a:r>
              <a:rPr lang="ar-EG" sz="1600" b="1" dirty="0">
                <a:solidFill>
                  <a:srgbClr val="080800"/>
                </a:solidFill>
                <a:latin typeface="Times New Roman" panose="02020603050405020304" pitchFamily="18" charset="0"/>
                <a:ea typeface="Times New Roman" panose="02020603050405020304" pitchFamily="18" charset="0"/>
              </a:rPr>
              <a:t>                    </a:t>
            </a:r>
            <a:r>
              <a:rPr lang="ar-EG" sz="1600" b="1" dirty="0">
                <a:solidFill>
                  <a:srgbClr val="002060"/>
                </a:solidFill>
                <a:latin typeface="Times New Roman" panose="02020603050405020304" pitchFamily="18" charset="0"/>
                <a:ea typeface="Times New Roman" panose="02020603050405020304" pitchFamily="18" charset="0"/>
              </a:rPr>
              <a:t>1. و</a:t>
            </a:r>
            <a:r>
              <a:rPr lang="ar-SA" sz="1600" b="1" dirty="0">
                <a:solidFill>
                  <a:srgbClr val="002060"/>
                </a:solidFill>
                <a:latin typeface="Times New Roman" panose="02020603050405020304" pitchFamily="18" charset="0"/>
                <a:ea typeface="Times New Roman" panose="02020603050405020304" pitchFamily="18" charset="0"/>
              </a:rPr>
              <a:t>ثائق الجمعية العامة للأمم المتحدة بشأن الجرائم السيبرانية:</a:t>
            </a:r>
            <a:endParaRPr lang="en-US" sz="1600"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4134785609"/>
      </p:ext>
    </p:extLst>
  </p:cSld>
  <p:clrMapOvr>
    <a:masterClrMapping/>
  </p:clrMapOvr>
  <p:transition spd="slow">
    <p:randomBar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La coopération internationale, clé de voûte pour affronter les cybermenaces  ?">
            <a:extLst>
              <a:ext uri="{FF2B5EF4-FFF2-40B4-BE49-F238E27FC236}">
                <a16:creationId xmlns:a16="http://schemas.microsoft.com/office/drawing/2014/main" id="{58E835DB-10AB-44DE-B45E-E77B624C14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4556" y="1425844"/>
            <a:ext cx="9097505" cy="41012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964127" y="4332704"/>
            <a:ext cx="6956612" cy="82673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b="1" dirty="0">
                <a:solidFill>
                  <a:srgbClr val="080800"/>
                </a:solidFill>
                <a:latin typeface="Times New Roman" panose="02020603050405020304" pitchFamily="18" charset="0"/>
                <a:ea typeface="Times New Roman" panose="02020603050405020304" pitchFamily="18" charset="0"/>
              </a:rPr>
              <a:t>رابعا: جهود منظمة الأمم المتحدة في مواجهة الجرائم السيبرانية:</a:t>
            </a:r>
            <a:r>
              <a:rPr lang="ar-EG" b="1" dirty="0">
                <a:solidFill>
                  <a:srgbClr val="080800"/>
                </a:solidFill>
                <a:latin typeface="Times New Roman" panose="02020603050405020304" pitchFamily="18" charset="0"/>
                <a:ea typeface="Times New Roman" panose="02020603050405020304" pitchFamily="18" charset="0"/>
              </a:rPr>
              <a:t>               </a:t>
            </a:r>
          </a:p>
          <a:p>
            <a:pPr algn="r" rtl="1"/>
            <a:r>
              <a:rPr lang="ar-EG" b="1" dirty="0">
                <a:solidFill>
                  <a:srgbClr val="080800"/>
                </a:solidFill>
                <a:latin typeface="Times New Roman" panose="02020603050405020304" pitchFamily="18" charset="0"/>
                <a:ea typeface="Times New Roman" panose="02020603050405020304" pitchFamily="18" charset="0"/>
              </a:rPr>
              <a:t>     </a:t>
            </a:r>
            <a:r>
              <a:rPr lang="ar-EG" b="1" dirty="0">
                <a:solidFill>
                  <a:srgbClr val="002060"/>
                </a:solidFill>
                <a:latin typeface="Times New Roman" panose="02020603050405020304" pitchFamily="18" charset="0"/>
                <a:ea typeface="Times New Roman" panose="02020603050405020304" pitchFamily="18" charset="0"/>
              </a:rPr>
              <a:t>           2. قرارات المجلس الإقتصادي والإجتماعي</a:t>
            </a:r>
            <a:r>
              <a:rPr lang="ar-SA" b="1" dirty="0">
                <a:solidFill>
                  <a:srgbClr val="002060"/>
                </a:solidFill>
                <a:latin typeface="Times New Roman" panose="02020603050405020304" pitchFamily="18" charset="0"/>
                <a:ea typeface="Times New Roman" panose="02020603050405020304" pitchFamily="18" charset="0"/>
              </a:rPr>
              <a:t>:</a:t>
            </a:r>
            <a:endParaRPr lang="en-US"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4048472159"/>
      </p:ext>
    </p:extLst>
  </p:cSld>
  <p:clrMapOvr>
    <a:masterClrMapping/>
  </p:clrMapOvr>
  <p:transition spd="slow">
    <p:randomBar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La coopération internationale, clé de voûte pour affronter les cybermenaces  ?">
            <a:extLst>
              <a:ext uri="{FF2B5EF4-FFF2-40B4-BE49-F238E27FC236}">
                <a16:creationId xmlns:a16="http://schemas.microsoft.com/office/drawing/2014/main" id="{1B22C567-8503-4561-939E-9F62F01030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8062" y="1425844"/>
            <a:ext cx="9144000" cy="41012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393576" y="4326753"/>
            <a:ext cx="8148348" cy="95672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b="1" dirty="0">
                <a:solidFill>
                  <a:srgbClr val="080800"/>
                </a:solidFill>
                <a:latin typeface="Times New Roman" panose="02020603050405020304" pitchFamily="18" charset="0"/>
                <a:ea typeface="Times New Roman" panose="02020603050405020304" pitchFamily="18" charset="0"/>
              </a:rPr>
              <a:t>رابعا: جهود منظمة الأمم المتحدة في مواجهة الجرائم السيبرانية:</a:t>
            </a:r>
            <a:endParaRPr lang="en-US" b="1" dirty="0">
              <a:solidFill>
                <a:srgbClr val="080800"/>
              </a:solidFill>
              <a:latin typeface="Times New Roman" panose="02020603050405020304" pitchFamily="18" charset="0"/>
              <a:ea typeface="Times New Roman" panose="02020603050405020304" pitchFamily="18" charset="0"/>
            </a:endParaRPr>
          </a:p>
          <a:p>
            <a:pPr algn="r" rtl="1"/>
            <a:r>
              <a:rPr lang="ar-EG" b="1" dirty="0">
                <a:solidFill>
                  <a:srgbClr val="002060"/>
                </a:solidFill>
                <a:latin typeface="Times New Roman" panose="02020603050405020304" pitchFamily="18" charset="0"/>
                <a:ea typeface="Times New Roman" panose="02020603050405020304" pitchFamily="18" charset="0"/>
              </a:rPr>
              <a:t>3. م</a:t>
            </a:r>
            <a:r>
              <a:rPr lang="ar-SA" b="1" dirty="0">
                <a:solidFill>
                  <a:srgbClr val="002060"/>
                </a:solidFill>
                <a:latin typeface="Times New Roman" panose="02020603050405020304" pitchFamily="18" charset="0"/>
                <a:ea typeface="Times New Roman" panose="02020603050405020304" pitchFamily="18" charset="0"/>
              </a:rPr>
              <a:t>ؤتمر الأمم المتحدة الثامن لمنع الجريمة ومعاملة السجناء ... هافانا ۱۹۹۰ بشأن الجرائم ذات الصلة بالكمبيوتر:</a:t>
            </a:r>
            <a:endParaRPr lang="en-US"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205341747"/>
      </p:ext>
    </p:extLst>
  </p:cSld>
  <p:clrMapOvr>
    <a:masterClrMapping/>
  </p:clrMapOvr>
  <p:transition spd="slow">
    <p:randomBar dir="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La coopération internationale, clé de voûte pour affronter les cybermenaces  ?">
            <a:extLst>
              <a:ext uri="{FF2B5EF4-FFF2-40B4-BE49-F238E27FC236}">
                <a16:creationId xmlns:a16="http://schemas.microsoft.com/office/drawing/2014/main" id="{602B1D07-D3E8-4E3C-989A-099FDA10B5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4556" y="1425844"/>
            <a:ext cx="9097505" cy="41012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626178" y="3523128"/>
            <a:ext cx="7217069" cy="73260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b="1" dirty="0">
                <a:solidFill>
                  <a:srgbClr val="080800"/>
                </a:solidFill>
                <a:latin typeface="Times New Roman" panose="02020603050405020304" pitchFamily="18" charset="0"/>
                <a:ea typeface="Times New Roman" panose="02020603050405020304" pitchFamily="18" charset="0"/>
              </a:rPr>
              <a:t>رابعا: جهود منظمة الأمم المتحدة في مواجهة الجرائم السيبرانية:</a:t>
            </a:r>
            <a:endParaRPr lang="en-US" b="1" dirty="0">
              <a:solidFill>
                <a:srgbClr val="080800"/>
              </a:solidFill>
              <a:latin typeface="Times New Roman" panose="02020603050405020304" pitchFamily="18" charset="0"/>
              <a:ea typeface="Times New Roman" panose="02020603050405020304" pitchFamily="18" charset="0"/>
            </a:endParaRPr>
          </a:p>
          <a:p>
            <a:pPr marR="0" lvl="0" algn="r" rtl="1">
              <a:spcBef>
                <a:spcPts val="0"/>
              </a:spcBef>
              <a:spcAft>
                <a:spcPts val="500"/>
              </a:spcAft>
            </a:pPr>
            <a:r>
              <a:rPr lang="ar-EG" b="1" dirty="0">
                <a:solidFill>
                  <a:srgbClr val="002060"/>
                </a:solidFill>
                <a:latin typeface="Times New Roman" panose="02020603050405020304" pitchFamily="18" charset="0"/>
                <a:ea typeface="Times New Roman" panose="02020603050405020304" pitchFamily="18" charset="0"/>
              </a:rPr>
              <a:t>4. </a:t>
            </a:r>
            <a:r>
              <a:rPr lang="ar-SA" b="1" dirty="0">
                <a:solidFill>
                  <a:srgbClr val="002060"/>
                </a:solidFill>
                <a:latin typeface="Times New Roman" panose="02020603050405020304" pitchFamily="18" charset="0"/>
                <a:ea typeface="Times New Roman" panose="02020603050405020304" pitchFamily="18" charset="0"/>
              </a:rPr>
              <a:t>إنشاء فريق من الخبراء الحكوميين المعنيين بالعمليات السيبرانية :</a:t>
            </a:r>
            <a:r>
              <a:rPr lang="ar-EG" b="1" dirty="0">
                <a:solidFill>
                  <a:srgbClr val="002060"/>
                </a:solidFill>
                <a:latin typeface="Times New Roman" panose="02020603050405020304" pitchFamily="18" charset="0"/>
                <a:ea typeface="Times New Roman" panose="02020603050405020304" pitchFamily="18" charset="0"/>
              </a:rPr>
              <a:t>                       </a:t>
            </a:r>
            <a:endParaRPr lang="en-US" b="1"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72165059"/>
      </p:ext>
    </p:extLst>
  </p:cSld>
  <p:clrMapOvr>
    <a:masterClrMapping/>
  </p:clrMapOvr>
  <p:transition spd="slow">
    <p:randomBar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1266" name="Picture 2" descr="Comment l'Intérieur se réorganise pour mieux lutter contre la  cybercriminalité - ZDNet">
            <a:extLst>
              <a:ext uri="{FF2B5EF4-FFF2-40B4-BE49-F238E27FC236}">
                <a16:creationId xmlns:a16="http://schemas.microsoft.com/office/drawing/2014/main" id="{75BE8999-5DF3-4E67-920E-04B44B464B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8073" y="1447304"/>
            <a:ext cx="9089756" cy="40548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3026880" y="4175576"/>
            <a:ext cx="6893859" cy="6071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b="1" dirty="0">
                <a:solidFill>
                  <a:srgbClr val="080800"/>
                </a:solidFill>
                <a:ea typeface="Calibri" panose="020F0502020204030204" pitchFamily="34" charset="0"/>
              </a:rPr>
              <a:t>خامسا : الاتفاقيات الدولية فى مجال مكافحة الجرائم السيبرانية: </a:t>
            </a:r>
            <a:endParaRPr lang="en-US" b="1"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182548813"/>
      </p:ext>
    </p:extLst>
  </p:cSld>
  <p:clrMapOvr>
    <a:masterClrMapping/>
  </p:clrMapOvr>
  <p:transition spd="slow">
    <p:randomBar dir="ver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Comment l'Intérieur se réorganise pour mieux lutter contre la  cybercriminalité - ZDNet">
            <a:extLst>
              <a:ext uri="{FF2B5EF4-FFF2-40B4-BE49-F238E27FC236}">
                <a16:creationId xmlns:a16="http://schemas.microsoft.com/office/drawing/2014/main" id="{CC9AE84E-11A7-46EF-95C7-0E76F35E84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0312" y="1433593"/>
            <a:ext cx="9151749" cy="40548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605954" y="4089387"/>
            <a:ext cx="7380464" cy="75796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sz="2000" b="1" dirty="0">
                <a:solidFill>
                  <a:srgbClr val="080800"/>
                </a:solidFill>
                <a:ea typeface="Calibri" panose="020F0502020204030204" pitchFamily="34" charset="0"/>
              </a:rPr>
              <a:t>خامسا : الاتفاقيات الدولية فى مجال مكافحة الجرائم السيبرانية: </a:t>
            </a:r>
            <a:endParaRPr lang="ar-EG" sz="2000" b="1" dirty="0">
              <a:solidFill>
                <a:srgbClr val="080800"/>
              </a:solidFill>
              <a:ea typeface="Calibri" panose="020F0502020204030204" pitchFamily="34" charset="0"/>
            </a:endParaRPr>
          </a:p>
          <a:p>
            <a:pPr marL="342900" marR="0" lvl="0" indent="-342900" algn="just" rtl="1">
              <a:spcBef>
                <a:spcPts val="0"/>
              </a:spcBef>
              <a:spcAft>
                <a:spcPts val="500"/>
              </a:spcAft>
              <a:buFont typeface="+mj-lt"/>
              <a:buAutoNum type="arabicPeriod"/>
            </a:pPr>
            <a:r>
              <a:rPr lang="ar-SA" sz="2000" b="1" dirty="0">
                <a:solidFill>
                  <a:srgbClr val="002060"/>
                </a:solidFill>
                <a:latin typeface="Times New Roman" panose="02020603050405020304" pitchFamily="18" charset="0"/>
                <a:ea typeface="Times New Roman" panose="02020603050405020304" pitchFamily="18" charset="0"/>
              </a:rPr>
              <a:t>معاهدة بودابست لمكافحة جرائم الإنترنت :</a:t>
            </a:r>
            <a:endParaRPr lang="en-US" sz="2000"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781817691"/>
      </p:ext>
    </p:extLst>
  </p:cSld>
  <p:clrMapOvr>
    <a:masterClrMapping/>
  </p:clrMapOvr>
  <p:transition spd="slow">
    <p:randomBar dir="ver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Comment l'Intérieur se réorganise pour mieux lutter contre la  cybercriminalité - ZDNet">
            <a:extLst>
              <a:ext uri="{FF2B5EF4-FFF2-40B4-BE49-F238E27FC236}">
                <a16:creationId xmlns:a16="http://schemas.microsoft.com/office/drawing/2014/main" id="{64C39BEC-3CF2-4D06-AB35-AD5487A85C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2305" y="1433593"/>
            <a:ext cx="9089756" cy="40548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920294" y="4136807"/>
            <a:ext cx="6667231" cy="7078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b="1" dirty="0">
                <a:solidFill>
                  <a:srgbClr val="080800"/>
                </a:solidFill>
                <a:ea typeface="Calibri" panose="020F0502020204030204" pitchFamily="34" charset="0"/>
              </a:rPr>
              <a:t>خامسا : الاتفاقيات الدولية فى مجال مكافحة الجرائم السيبرانية:</a:t>
            </a:r>
            <a:endParaRPr lang="ar-EG" b="1" dirty="0">
              <a:solidFill>
                <a:srgbClr val="080800"/>
              </a:solidFill>
              <a:ea typeface="Calibri" panose="020F0502020204030204" pitchFamily="34" charset="0"/>
            </a:endParaRPr>
          </a:p>
          <a:p>
            <a:pPr algn="r" rtl="1"/>
            <a:r>
              <a:rPr lang="ar-EG" b="1" dirty="0">
                <a:solidFill>
                  <a:srgbClr val="002060"/>
                </a:solidFill>
                <a:latin typeface="Times New Roman" panose="02020603050405020304" pitchFamily="18" charset="0"/>
                <a:ea typeface="Calibri" panose="020F0502020204030204" pitchFamily="34" charset="0"/>
              </a:rPr>
              <a:t>2. </a:t>
            </a:r>
            <a:r>
              <a:rPr lang="ar-SA" b="1" dirty="0">
                <a:solidFill>
                  <a:srgbClr val="002060"/>
                </a:solidFill>
                <a:latin typeface="Times New Roman" panose="02020603050405020304" pitchFamily="18" charset="0"/>
                <a:ea typeface="Times New Roman" panose="02020603050405020304" pitchFamily="18" charset="0"/>
              </a:rPr>
              <a:t>توصيات المجلس الأوروبي :</a:t>
            </a:r>
            <a:endParaRPr lang="en-US"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275795627"/>
      </p:ext>
    </p:extLst>
  </p:cSld>
  <p:clrMapOvr>
    <a:masterClrMapping/>
  </p:clrMapOvr>
  <p:transition spd="slow">
    <p:randomBar dir="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19260-8212-3654-2DA1-5765857171F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B826F69-6FFE-8B21-C009-7869C478471B}"/>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9E1EF5-7717-1053-2455-847F3C8A9752}"/>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Comment l'Intérieur se réorganise pour mieux lutter contre la  cybercriminalité - ZDNet">
            <a:extLst>
              <a:ext uri="{FF2B5EF4-FFF2-40B4-BE49-F238E27FC236}">
                <a16:creationId xmlns:a16="http://schemas.microsoft.com/office/drawing/2014/main" id="{49D4ABB8-1A99-A612-9E77-6AC253E266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2305" y="1433593"/>
            <a:ext cx="9089756" cy="40548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ECEA2DE-FDAF-B493-BEAD-69FADB06E157}"/>
              </a:ext>
            </a:extLst>
          </p:cNvPr>
          <p:cNvSpPr/>
          <p:nvPr/>
        </p:nvSpPr>
        <p:spPr>
          <a:xfrm>
            <a:off x="2920294" y="4136807"/>
            <a:ext cx="7416012" cy="7078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indent="0" algn="r" rtl="1" fontAlgn="auto">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srgbClr val="080800"/>
                </a:solidFill>
                <a:effectLst/>
                <a:uLnTx/>
                <a:uFillTx/>
                <a:latin typeface="Alexandria Medium"/>
                <a:ea typeface="Calibri" panose="020F0502020204030204" pitchFamily="34" charset="0"/>
                <a:cs typeface="Alexandria Medium"/>
              </a:rPr>
              <a:t>خامسا : الاتفاقيات الدولية فى مجال مكافحة الجرائم السيبرانية:</a:t>
            </a:r>
            <a:endParaRPr lang="en-US" b="1" dirty="0">
              <a:solidFill>
                <a:srgbClr val="002060"/>
              </a:solidFill>
              <a:latin typeface="Times New Roman" panose="02020603050405020304" pitchFamily="18" charset="0"/>
              <a:ea typeface="Calibri" panose="020F0502020204030204" pitchFamily="34" charset="0"/>
            </a:endParaRPr>
          </a:p>
          <a:p>
            <a:pPr marR="0" lvl="0" indent="0" algn="r" rtl="1" fontAlgn="auto">
              <a:lnSpc>
                <a:spcPct val="100000"/>
              </a:lnSpc>
              <a:spcBef>
                <a:spcPts val="0"/>
              </a:spcBef>
              <a:spcAft>
                <a:spcPts val="0"/>
              </a:spcAft>
              <a:buClrTx/>
              <a:buSzTx/>
              <a:buFontTx/>
              <a:buNone/>
              <a:tabLst/>
              <a:defRPr/>
            </a:pPr>
            <a:r>
              <a:rPr lang="en-US" b="1" dirty="0">
                <a:solidFill>
                  <a:srgbClr val="002060"/>
                </a:solidFill>
                <a:latin typeface="Times New Roman" panose="02020603050405020304" pitchFamily="18" charset="0"/>
                <a:ea typeface="Calibri" panose="020F0502020204030204" pitchFamily="34" charset="0"/>
              </a:rPr>
              <a:t>3</a:t>
            </a:r>
            <a:r>
              <a:rPr lang="ar-EG" b="1" dirty="0">
                <a:solidFill>
                  <a:srgbClr val="002060"/>
                </a:solidFill>
                <a:latin typeface="Times New Roman" panose="02020603050405020304" pitchFamily="18" charset="0"/>
                <a:ea typeface="Calibri" panose="020F0502020204030204" pitchFamily="34" charset="0"/>
              </a:rPr>
              <a:t>. إتفاقية الأمم المتحدة لمكافحة الجريمة السيبرانية لعام 2025م:</a:t>
            </a:r>
            <a:endParaRPr lang="en-US" b="1" dirty="0">
              <a:solidFill>
                <a:srgbClr val="002060"/>
              </a:solidFill>
              <a:latin typeface="Times New Roman" panose="02020603050405020304" pitchFamily="18" charset="0"/>
              <a:ea typeface="Calibri" panose="020F0502020204030204" pitchFamily="34" charset="0"/>
            </a:endParaRPr>
          </a:p>
        </p:txBody>
      </p:sp>
    </p:spTree>
    <p:custDataLst>
      <p:tags r:id="rId1"/>
    </p:custDataLst>
    <p:extLst>
      <p:ext uri="{BB962C8B-B14F-4D97-AF65-F5344CB8AC3E}">
        <p14:creationId xmlns:p14="http://schemas.microsoft.com/office/powerpoint/2010/main" val="1961525452"/>
      </p:ext>
    </p:extLst>
  </p:cSld>
  <p:clrMapOvr>
    <a:masterClrMapping/>
  </p:clrMapOvr>
  <p:transition spd="slow">
    <p:randomBar dir="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6386" name="Picture 2" descr="Webinaires sur la cybercriminalité - Cybercriminalité">
            <a:extLst>
              <a:ext uri="{FF2B5EF4-FFF2-40B4-BE49-F238E27FC236}">
                <a16:creationId xmlns:a16="http://schemas.microsoft.com/office/drawing/2014/main" id="{6D1BF2F8-01CC-4A3F-A51E-4EC645060A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2305" y="1435147"/>
            <a:ext cx="9128501" cy="4091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2554941" y="3675888"/>
            <a:ext cx="7781365" cy="65156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080800"/>
                </a:solidFill>
                <a:latin typeface="Times New Roman" panose="02020603050405020304" pitchFamily="18" charset="0"/>
                <a:ea typeface="Times New Roman" panose="02020603050405020304" pitchFamily="18" charset="0"/>
              </a:rPr>
              <a:t>سادسا : جهود بعض المنظّمات العالمية المتخصصة والتحالفات الدولية:</a:t>
            </a:r>
            <a:endParaRPr lang="en-US"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848076832"/>
      </p:ext>
    </p:extLst>
  </p:cSld>
  <p:clrMapOvr>
    <a:masterClrMapping/>
  </p:clrMapOvr>
  <p:transition spd="slow">
    <p:randomBar dir="ver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Webinaires sur la cybercriminalité - Cybercriminalité">
            <a:extLst>
              <a:ext uri="{FF2B5EF4-FFF2-40B4-BE49-F238E27FC236}">
                <a16:creationId xmlns:a16="http://schemas.microsoft.com/office/drawing/2014/main" id="{2AE22791-855C-4844-86D6-B71C78ED9F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2305" y="1435147"/>
            <a:ext cx="9128501" cy="4091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2670048" y="3535680"/>
            <a:ext cx="7666258" cy="79177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080800"/>
                </a:solidFill>
                <a:latin typeface="Times New Roman" panose="02020603050405020304" pitchFamily="18" charset="0"/>
                <a:ea typeface="Times New Roman" panose="02020603050405020304" pitchFamily="18" charset="0"/>
              </a:rPr>
              <a:t>سادسا : جهود بعض المنظّمات العالمية المتخصصة والتحالفات الدولية:</a:t>
            </a:r>
            <a:endParaRPr lang="ar-EG" b="1" dirty="0">
              <a:solidFill>
                <a:srgbClr val="080800"/>
              </a:solidFill>
              <a:latin typeface="Times New Roman" panose="02020603050405020304" pitchFamily="18" charset="0"/>
              <a:ea typeface="Times New Roman" panose="02020603050405020304" pitchFamily="18" charset="0"/>
            </a:endParaRPr>
          </a:p>
          <a:p>
            <a:pPr algn="just" rtl="1"/>
            <a:r>
              <a:rPr lang="ar-EG" b="1" dirty="0">
                <a:solidFill>
                  <a:srgbClr val="002060"/>
                </a:solidFill>
                <a:latin typeface="Times New Roman" panose="02020603050405020304" pitchFamily="18" charset="0"/>
                <a:ea typeface="Times New Roman" panose="02020603050405020304" pitchFamily="18" charset="0"/>
              </a:rPr>
              <a:t>1. الإتحاد الدولي للإتصالات:</a:t>
            </a:r>
            <a:endParaRPr lang="en-US"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4093311419"/>
      </p:ext>
    </p:extLst>
  </p:cSld>
  <p:clrMapOvr>
    <a:masterClrMapping/>
  </p:clrMapOvr>
  <p:transition spd="slow">
    <p:randomBar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Webinaires sur la cybercriminalité - Cybercriminalité">
            <a:extLst>
              <a:ext uri="{FF2B5EF4-FFF2-40B4-BE49-F238E27FC236}">
                <a16:creationId xmlns:a16="http://schemas.microsoft.com/office/drawing/2014/main" id="{E04E8671-48EA-4220-BE19-EB0C64C8BE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2305" y="1435147"/>
            <a:ext cx="9128501" cy="4091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2676144" y="3681984"/>
            <a:ext cx="7660162" cy="64547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080800"/>
                </a:solidFill>
                <a:latin typeface="Times New Roman" panose="02020603050405020304" pitchFamily="18" charset="0"/>
                <a:ea typeface="Times New Roman" panose="02020603050405020304" pitchFamily="18" charset="0"/>
              </a:rPr>
              <a:t>سادسا : جهود بعض المنظّمات العالمية المتخصصة والتحالفات الدولية:</a:t>
            </a:r>
            <a:endParaRPr lang="ar-EG" b="1" dirty="0">
              <a:solidFill>
                <a:srgbClr val="080800"/>
              </a:solidFill>
              <a:latin typeface="Times New Roman" panose="02020603050405020304" pitchFamily="18" charset="0"/>
              <a:ea typeface="Times New Roman" panose="02020603050405020304" pitchFamily="18" charset="0"/>
            </a:endParaRPr>
          </a:p>
          <a:p>
            <a:pPr algn="just" rtl="1"/>
            <a:r>
              <a:rPr lang="ar-EG" b="1" dirty="0">
                <a:solidFill>
                  <a:srgbClr val="002060"/>
                </a:solidFill>
                <a:latin typeface="Times New Roman" panose="02020603050405020304" pitchFamily="18" charset="0"/>
                <a:ea typeface="Times New Roman" panose="02020603050405020304" pitchFamily="18" charset="0"/>
              </a:rPr>
              <a:t>2. المنظمة العالمية للملكية الفكرية: </a:t>
            </a:r>
            <a:endParaRPr lang="en-US"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453454297"/>
      </p:ext>
    </p:extLst>
  </p:cSld>
  <p:clrMapOvr>
    <a:masterClrMapping/>
  </p:clrMapOvr>
  <p:transition spd="slow">
    <p:randomBar dir="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Webinaires sur la cybercriminalité - Cybercriminalité">
            <a:extLst>
              <a:ext uri="{FF2B5EF4-FFF2-40B4-BE49-F238E27FC236}">
                <a16:creationId xmlns:a16="http://schemas.microsoft.com/office/drawing/2014/main" id="{72358DCE-97DE-4C87-86C4-79A84508F7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2305" y="1435147"/>
            <a:ext cx="9128501" cy="4091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2255521" y="3493008"/>
            <a:ext cx="7821167" cy="69423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080800"/>
                </a:solidFill>
                <a:latin typeface="Times New Roman" panose="02020603050405020304" pitchFamily="18" charset="0"/>
                <a:ea typeface="Times New Roman" panose="02020603050405020304" pitchFamily="18" charset="0"/>
              </a:rPr>
              <a:t>سادسا : جهود بعض المنظّمات العالمية المتخصصة والتحالفات الدولية:</a:t>
            </a:r>
            <a:endParaRPr lang="ar-EG" b="1" dirty="0">
              <a:solidFill>
                <a:srgbClr val="080800"/>
              </a:solidFill>
              <a:latin typeface="Times New Roman" panose="02020603050405020304" pitchFamily="18" charset="0"/>
              <a:ea typeface="Times New Roman" panose="02020603050405020304" pitchFamily="18" charset="0"/>
            </a:endParaRPr>
          </a:p>
          <a:p>
            <a:pPr algn="just" rtl="1"/>
            <a:r>
              <a:rPr lang="ar-EG" b="1" dirty="0">
                <a:solidFill>
                  <a:srgbClr val="002060"/>
                </a:solidFill>
                <a:latin typeface="Times New Roman" panose="02020603050405020304" pitchFamily="18" charset="0"/>
                <a:ea typeface="Times New Roman" panose="02020603050405020304" pitchFamily="18" charset="0"/>
              </a:rPr>
              <a:t>3. منظمة حلف شمال الأطلسي: </a:t>
            </a:r>
            <a:endParaRPr lang="en-US" dirty="0">
              <a:solidFill>
                <a:srgbClr val="00206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806102052"/>
      </p:ext>
    </p:extLst>
  </p:cSld>
  <p:clrMapOvr>
    <a:masterClrMapping/>
  </p:clrMapOvr>
  <p:transition spd="slow">
    <p:randomBar dir="ver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1AA8A-7BDB-2CCF-F5F7-5B50A039C9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96E50-7F88-4E5B-C2FE-314BCD02E26D}"/>
              </a:ext>
            </a:extLst>
          </p:cNvPr>
          <p:cNvSpPr/>
          <p:nvPr/>
        </p:nvSpPr>
        <p:spPr>
          <a:xfrm>
            <a:off x="3469341" y="1030942"/>
            <a:ext cx="8471646" cy="517263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pitchFamily="34" charset="0"/>
                <a:ea typeface="+mn-ea"/>
                <a:cs typeface="Alexandria Medium"/>
              </a:rPr>
              <a:t>       </a:t>
            </a:r>
            <a:r>
              <a:rPr kumimoji="0" lang="ar-EG" sz="1800" b="0" i="0" u="none" strike="noStrike" kern="1200" cap="none" spc="0" normalizeH="0" baseline="0" noProof="0" dirty="0">
                <a:ln>
                  <a:noFill/>
                </a:ln>
                <a:solidFill>
                  <a:srgbClr val="FF0000"/>
                </a:solidFill>
                <a:effectLst/>
                <a:uLnTx/>
                <a:uFillTx/>
                <a:latin typeface="Calibri" panose="020F0502020204030204" pitchFamily="34" charset="0"/>
                <a:ea typeface="+mn-ea"/>
                <a:cs typeface="Alexandria Medium"/>
              </a:rPr>
              <a:t>كيف نحمي أنفسنا من الجرائم السيبرانية التي تتم بواسطة برامج</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1800" b="0" i="0" u="none" strike="noStrike" kern="1200" cap="none" spc="0" normalizeH="0" baseline="0" noProof="0" dirty="0">
                <a:ln>
                  <a:noFill/>
                </a:ln>
                <a:solidFill>
                  <a:srgbClr val="FF0000"/>
                </a:solidFill>
                <a:effectLst/>
                <a:uLnTx/>
                <a:uFillTx/>
                <a:latin typeface="Calibri" panose="020F0502020204030204" pitchFamily="34" charset="0"/>
                <a:ea typeface="+mn-ea"/>
                <a:cs typeface="Alexandria Medium"/>
              </a:rPr>
              <a:t> الذكاء الإصطناعي؟</a:t>
            </a:r>
            <a:endParaRPr kumimoji="0" lang="en-US" sz="1800" b="0" i="0" u="none" strike="noStrike" kern="1200" cap="none" spc="0" normalizeH="0" baseline="0" noProof="0" dirty="0">
              <a:ln>
                <a:noFill/>
              </a:ln>
              <a:solidFill>
                <a:srgbClr val="FF0000"/>
              </a:solidFill>
              <a:effectLst/>
              <a:uLnTx/>
              <a:uFillTx/>
              <a:latin typeface="Calibri" panose="020F0502020204030204" pitchFamily="34" charset="0"/>
              <a:ea typeface="+mn-ea"/>
              <a:cs typeface="Alexandria Medium"/>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dirty="0">
              <a:solidFill>
                <a:prstClr val="black"/>
              </a:solidFill>
              <a:latin typeface="Alexandria"/>
              <a:cs typeface="Alexandria Medium"/>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a:ea typeface="+mn-ea"/>
                <a:cs typeface="Alexandria Medium"/>
              </a:rPr>
              <a:t> </a:t>
            </a:r>
            <a:r>
              <a:rPr kumimoji="0" lang="ar-SA" sz="1800" b="0" i="0" u="none" strike="noStrike" kern="1200" cap="none" spc="0" normalizeH="0" baseline="0" noProof="0" dirty="0">
                <a:ln>
                  <a:noFill/>
                </a:ln>
                <a:solidFill>
                  <a:prstClr val="black"/>
                </a:solidFill>
                <a:effectLst/>
                <a:uLnTx/>
                <a:uFillTx/>
                <a:latin typeface="Alexandria"/>
                <a:ea typeface="+mn-ea"/>
                <a:cs typeface="Alexandria Medium"/>
              </a:rPr>
              <a:t>يمكن للأفراد والعائلات تقليل مخاطر الذكاء الاصطناعي من خلال</a:t>
            </a:r>
            <a:r>
              <a:rPr kumimoji="0" lang="ar-EG" sz="1800" b="0" i="0" u="none" strike="noStrike" kern="1200" cap="none" spc="0" normalizeH="0" baseline="0" noProof="0" dirty="0">
                <a:ln>
                  <a:noFill/>
                </a:ln>
                <a:solidFill>
                  <a:prstClr val="black"/>
                </a:solidFill>
                <a:effectLst/>
                <a:uLnTx/>
                <a:uFillTx/>
                <a:latin typeface="Alexandria"/>
                <a:ea typeface="+mn-ea"/>
                <a:cs typeface="Alexandria Medium"/>
              </a:rPr>
              <a:t> الآتي:</a:t>
            </a:r>
            <a:r>
              <a:rPr kumimoji="0" lang="ar-SA" sz="1800" b="0" i="0" u="none" strike="noStrike" kern="1200" cap="none" spc="0" normalizeH="0" baseline="0" noProof="0" dirty="0">
                <a:ln>
                  <a:noFill/>
                </a:ln>
                <a:solidFill>
                  <a:prstClr val="black"/>
                </a:solidFill>
                <a:effectLst/>
                <a:uLnTx/>
                <a:uFillTx/>
                <a:latin typeface="Alexandria"/>
                <a:ea typeface="+mn-ea"/>
                <a:cs typeface="Alexandria Medium"/>
              </a:rPr>
              <a:t> </a:t>
            </a:r>
            <a:endParaRPr kumimoji="0" lang="ar-EG" sz="1800" b="0" i="0" u="none" strike="noStrike" kern="1200" cap="none" spc="0" normalizeH="0" baseline="0" noProof="0" dirty="0">
              <a:ln>
                <a:noFill/>
              </a:ln>
              <a:solidFill>
                <a:prstClr val="black"/>
              </a:solidFill>
              <a:effectLst/>
              <a:uLnTx/>
              <a:uFillTx/>
              <a:latin typeface="Alexandria"/>
              <a:ea typeface="+mn-ea"/>
              <a:cs typeface="Alexandria Medium"/>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ct val="150000"/>
              </a:lnSpc>
              <a:spcBef>
                <a:spcPts val="0"/>
              </a:spcBef>
              <a:spcAft>
                <a:spcPts val="500"/>
              </a:spcAft>
              <a:buClrTx/>
              <a:buSzTx/>
              <a:buFontTx/>
              <a:buNone/>
              <a:tabLst/>
              <a:defRPr/>
            </a:pPr>
            <a:r>
              <a:rPr kumimoji="0" lang="ar-EG" sz="1800" b="0"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1. </a:t>
            </a:r>
            <a:r>
              <a:rPr kumimoji="0" lang="ar-SA" sz="1800" b="0"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استخدام كلمات مرور قوية وفريدة :</a:t>
            </a:r>
            <a:endParaRPr kumimoji="0" lang="en-US" sz="1800" b="0"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ct val="150000"/>
              </a:lnSpc>
              <a:spcBef>
                <a:spcPts val="0"/>
              </a:spcBef>
              <a:spcAft>
                <a:spcPts val="50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a:t>
            </a:r>
            <a:r>
              <a:rPr kumimoji="0" lang="ar-S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الخطوة الأولى لحماية بياناتك هي استخدام كلمات مرور قوية وغير متكررة، بحيث تتضمن مزيجًا من الأحرف الكبيرة والصغيرة، الأرقام، والرموز الخاصة، ومن الأفضل تجنب استخدام كلمات المرور البسيطة أو تلك التي تعتمد على معلومات شخصية يمكن الوصول إليها بسهولة، مثل تاريخ الميلاد أو اسمك الكامل، كما يمكنك اللجوء إلى استخدام تطبيقات إدارة كلمات المرور التي تساعدك في توليد كلمات مرور قوية وتخزينها بشكل آمن</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a:t>
            </a:r>
            <a:endPar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endParaRPr>
          </a:p>
        </p:txBody>
      </p:sp>
      <p:pic>
        <p:nvPicPr>
          <p:cNvPr id="2050" name="Picture 2" descr="كيفية إنشاء كلمة مرور يمكنك تذكرها: 10 خطوات (صور توضيحية)">
            <a:extLst>
              <a:ext uri="{FF2B5EF4-FFF2-40B4-BE49-F238E27FC236}">
                <a16:creationId xmlns:a16="http://schemas.microsoft.com/office/drawing/2014/main" id="{3D0AF45E-56F4-C3A0-24C1-E11BD7AC4CF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988" y="3523128"/>
            <a:ext cx="3339353" cy="23039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D162FB1-95DE-31B7-DBEE-55A5A0EB2C6B}"/>
              </a:ext>
            </a:extLst>
          </p:cNvPr>
          <p:cNvSpPr txBox="1"/>
          <p:nvPr/>
        </p:nvSpPr>
        <p:spPr>
          <a:xfrm>
            <a:off x="251013" y="5754529"/>
            <a:ext cx="6096000" cy="2462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Alexandria"/>
                <a:ea typeface="+mn-ea"/>
                <a:cs typeface="Alexandria Medium"/>
              </a:rPr>
              <a:t>https://share.google/s2cvNcJbFi5GCgfov</a:t>
            </a:r>
          </a:p>
        </p:txBody>
      </p:sp>
      <p:pic>
        <p:nvPicPr>
          <p:cNvPr id="2" name="Picture 2" descr="An animation representing Artificial Intelligence (AI) | U.S. Geological  Survey">
            <a:extLst>
              <a:ext uri="{FF2B5EF4-FFF2-40B4-BE49-F238E27FC236}">
                <a16:creationId xmlns:a16="http://schemas.microsoft.com/office/drawing/2014/main" id="{3AAEF543-9A36-5F25-A1EB-940DE63B9A3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7553" y="981634"/>
            <a:ext cx="2671484" cy="21111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09E1FD4-1FD7-68C9-DA6D-C87D1C7134AE}"/>
              </a:ext>
            </a:extLst>
          </p:cNvPr>
          <p:cNvSpPr txBox="1"/>
          <p:nvPr/>
        </p:nvSpPr>
        <p:spPr>
          <a:xfrm>
            <a:off x="201707" y="3072437"/>
            <a:ext cx="6104964"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lexandria"/>
                <a:ea typeface="+mn-ea"/>
                <a:cs typeface="Alexandria Medium"/>
              </a:rPr>
              <a:t>https://share.google/fqdaxnLY9Klv1fovk</a:t>
            </a:r>
          </a:p>
        </p:txBody>
      </p:sp>
    </p:spTree>
    <p:extLst>
      <p:ext uri="{BB962C8B-B14F-4D97-AF65-F5344CB8AC3E}">
        <p14:creationId xmlns:p14="http://schemas.microsoft.com/office/powerpoint/2010/main" val="14070830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821B6-9C93-F0EC-9233-0B281F3174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1E6335-20CA-0215-E698-1BEFB27E0986}"/>
              </a:ext>
            </a:extLst>
          </p:cNvPr>
          <p:cNvSpPr/>
          <p:nvPr/>
        </p:nvSpPr>
        <p:spPr>
          <a:xfrm>
            <a:off x="1100607" y="1222460"/>
            <a:ext cx="9990785" cy="516041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ts val="2625"/>
              </a:lnSpc>
              <a:spcBef>
                <a:spcPts val="0"/>
              </a:spcBef>
              <a:spcAft>
                <a:spcPts val="750"/>
              </a:spcAft>
              <a:buClrTx/>
              <a:buSzTx/>
              <a:buFontTx/>
              <a:buNone/>
              <a:tabLst/>
              <a:defRPr/>
            </a:pPr>
            <a:r>
              <a:rPr kumimoji="0" lang="en-US" sz="1800" b="1" i="0" u="none" strike="noStrike" kern="0" cap="none" spc="0" normalizeH="0" baseline="0" noProof="0" dirty="0">
                <a:ln>
                  <a:noFill/>
                </a:ln>
                <a:solidFill>
                  <a:srgbClr val="333333"/>
                </a:solidFill>
                <a:effectLst/>
                <a:uLnTx/>
                <a:uFillTx/>
                <a:latin typeface="Arial" panose="020B0604020202020204" pitchFamily="34" charset="0"/>
                <a:ea typeface="Times New Roman" panose="02020603050405020304" pitchFamily="18" charset="0"/>
                <a:cs typeface="Arial" panose="020B0604020202020204" pitchFamily="34" charset="0"/>
              </a:rPr>
              <a:t> </a:t>
            </a: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just" defTabSz="914400" rtl="1" eaLnBrk="1" fontAlgn="auto" latinLnBrk="0" hangingPunct="1">
              <a:lnSpc>
                <a:spcPts val="2625"/>
              </a:lnSpc>
              <a:spcBef>
                <a:spcPts val="0"/>
              </a:spcBef>
              <a:spcAft>
                <a:spcPts val="750"/>
              </a:spcAft>
              <a:buClrTx/>
              <a:buSzTx/>
              <a:buFontTx/>
              <a:buAutoNum type="arabicPeriod" startAt="2"/>
              <a:tabLst/>
              <a:defRPr/>
            </a:pPr>
            <a:r>
              <a:rPr kumimoji="0" lang="ar-SA"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تفعيل المصادقة الثنائية</a:t>
            </a:r>
            <a:r>
              <a:rPr kumimoji="0" lang="en-US"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 (2FA)</a:t>
            </a:r>
            <a:r>
              <a:rPr kumimoji="0" lang="ar-SA"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a:t>
            </a:r>
            <a:endParaRPr kumimoji="0" lang="en-US"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ts val="2625"/>
              </a:lnSpc>
              <a:spcBef>
                <a:spcPts val="0"/>
              </a:spcBef>
              <a:spcAft>
                <a:spcPts val="75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a:t>
            </a:r>
            <a:r>
              <a:rPr kumimoji="0" lang="ar-S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المصادقة الثنائية هي طبقة إضافية من الأمان تتطلب خطوة ثانية لتأكيد هويتك عند تسجيل الدخول إلى الحسابات، تتضمن هذه الخطوة غالبًا إرسال رمز تحقق إلى هاتفك المحمول أو بريدك الإلكتروني، لذا ينصح بتفعيل المصادقة الثنائية في التطبيقات التي تدعم هذه الخاصية، مثل فيسبوك، جيميل، وإنستجرام، حيث تعتبر من الطرق الفعّالة لمنع المتسللين من الوصول إلى حساباتك حتى لو تمكنوا من معرفة كلمة المرور الخاصة بك</a:t>
            </a:r>
            <a:r>
              <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a:t>
            </a:r>
          </a:p>
          <a:p>
            <a:pPr marL="0" marR="0" lvl="0" indent="0" algn="just" defTabSz="914400" rtl="1" eaLnBrk="1" fontAlgn="auto" latinLnBrk="0" hangingPunct="1">
              <a:lnSpc>
                <a:spcPts val="2625"/>
              </a:lnSpc>
              <a:spcBef>
                <a:spcPts val="0"/>
              </a:spcBef>
              <a:spcAft>
                <a:spcPts val="750"/>
              </a:spcAft>
              <a:buClrTx/>
              <a:buSzTx/>
              <a:buFontTx/>
              <a:buNone/>
              <a:tabLst/>
              <a:defRPr/>
            </a:pPr>
            <a:r>
              <a:rPr kumimoji="0" lang="ar-EG"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3. التحقق من نظام الأوذنات الخاص بك:</a:t>
            </a:r>
          </a:p>
          <a:p>
            <a:pPr marL="0" marR="0" lvl="0" indent="0" algn="just" defTabSz="914400" rtl="1" eaLnBrk="1" fontAlgn="auto" latinLnBrk="0" hangingPunct="1">
              <a:lnSpc>
                <a:spcPts val="2625"/>
              </a:lnSpc>
              <a:spcBef>
                <a:spcPts val="0"/>
              </a:spcBef>
              <a:spcAft>
                <a:spcPts val="75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a:t>
            </a:r>
            <a:r>
              <a:rPr kumimoji="0" lang="ar-S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عندما تقوم بتنزيل تطبيق جديد، عادةً ما يطلب منك منح أذونات للوصول إلى بعض البيانات أو الوظائف في جهازك، مثل الكاميرا، الموقع الجغرافي، أو قائمة جهات الاتصال، من المهم التحقق بانتظام من الأذونات التي منحتها للتطبيقات، وحذف أو تعديل الأذونات التي تشعر بأنها غير ضرورية، كما يفضل تجنب تنزيل التطبيقات التي تطلب أذونات غير مرتبطة بوظائفها الأساسية</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a:t>
            </a:r>
            <a:endPar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ts val="2625"/>
              </a:lnSpc>
              <a:spcBef>
                <a:spcPts val="0"/>
              </a:spcBef>
              <a:spcAft>
                <a:spcPts val="75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a:t>
            </a:r>
            <a:r>
              <a:rPr kumimoji="0" lang="ar-AE"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إلغاء الاشتراك في التدريب: في تطبيقات الذكاء الاصطناعي مثل </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ChatGPT</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a:t>
            </a:r>
            <a:r>
              <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a:t>
            </a:r>
            <a:r>
              <a:rPr kumimoji="0" lang="ar-AE"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انتقل إلى الإعدادات وأوقف تشغيل "تحسين النموذج للجميع" أو خيارات مشاركة البيانات المماثلة.</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ts val="2625"/>
              </a:lnSpc>
              <a:spcBef>
                <a:spcPts val="0"/>
              </a:spcBef>
              <a:spcAft>
                <a:spcPts val="75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endParaRPr>
          </a:p>
        </p:txBody>
      </p:sp>
    </p:spTree>
    <p:extLst>
      <p:ext uri="{BB962C8B-B14F-4D97-AF65-F5344CB8AC3E}">
        <p14:creationId xmlns:p14="http://schemas.microsoft.com/office/powerpoint/2010/main" val="1803761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A1D45-A001-C287-9AD8-01BD8303B3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309115-179D-1FB3-DE8A-34C6C7037219}"/>
              </a:ext>
            </a:extLst>
          </p:cNvPr>
          <p:cNvSpPr/>
          <p:nvPr/>
        </p:nvSpPr>
        <p:spPr>
          <a:xfrm>
            <a:off x="681318" y="1093696"/>
            <a:ext cx="10623175" cy="536089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ts val="2625"/>
              </a:lnSpc>
              <a:spcBef>
                <a:spcPts val="0"/>
              </a:spcBef>
              <a:spcAft>
                <a:spcPts val="750"/>
              </a:spcAft>
              <a:buClrTx/>
              <a:buSzTx/>
              <a:buFontTx/>
              <a:buNone/>
              <a:tabLst/>
              <a:defRPr/>
            </a:pPr>
            <a:r>
              <a:rPr kumimoji="0" lang="ar-EG"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4. </a:t>
            </a:r>
            <a:r>
              <a:rPr kumimoji="0" lang="ar-SA"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استخدام شبكات</a:t>
            </a:r>
            <a:r>
              <a:rPr kumimoji="0" lang="en-US"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 VPN </a:t>
            </a:r>
            <a:r>
              <a:rPr kumimoji="0" lang="ar-SA"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عند الاتصال بشبكات واي فاي عامة</a:t>
            </a:r>
            <a:r>
              <a:rPr kumimoji="0" lang="ar-EG"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a:t>
            </a:r>
            <a:endParaRPr kumimoji="0" lang="en-US"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ts val="2625"/>
              </a:lnSpc>
              <a:spcBef>
                <a:spcPts val="0"/>
              </a:spcBef>
              <a:spcAft>
                <a:spcPts val="75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a:t>
            </a:r>
            <a:r>
              <a:rPr kumimoji="0" lang="ar-S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عند الاتصال بشبكات الواي فاي العامة، قد يكون من السهل على المتسللين اعتراض بياناتك، لذا يُفضل استخدام شبكة افتراضية خاصة</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(VPN) </a:t>
            </a:r>
            <a:r>
              <a:rPr kumimoji="0" lang="ar-S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عند التصفح أو الوصول إلى حساباتك عبر شبكات الواي فاي العامة، حيث تقوم</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VPN </a:t>
            </a:r>
            <a:r>
              <a:rPr kumimoji="0" lang="ar-S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بتشفير الاتصال وتأمين بياناتك، مما يقلل من خطر التهديدات السيبرانية أثناء استخدام الشبكات العامة</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a:t>
            </a:r>
            <a:endPar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ct val="100000"/>
              </a:lnSpc>
              <a:spcBef>
                <a:spcPts val="0"/>
              </a:spcBef>
              <a:spcAft>
                <a:spcPts val="80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a:t>
            </a:r>
            <a:r>
              <a:rPr kumimoji="0" lang="ar-S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الشبكة الافتراضية الخاصة (</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VPN</a:t>
            </a:r>
            <a:r>
              <a:rPr kumimoji="0" lang="ar-S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هي تقنية تُنشئ اتصالاً آمنًا ومشفرًا بين جهازك والإنترنت، حيث تعمل كنفق خاص يُخفي عنوان الـ </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IP</a:t>
            </a:r>
            <a:r>
              <a:rPr kumimoji="0" lang="ar-S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الفعلي، ويحمي بياناتك من التجسس والاختراق عبر الشبكات العامة. تُستخدم لتجاوز القيود الجغرافية، تأمين الاتصال، وتعزيز الخصوصية الرقمية. </a:t>
            </a:r>
            <a:endPar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ct val="100000"/>
              </a:lnSpc>
              <a:spcBef>
                <a:spcPts val="0"/>
              </a:spcBef>
              <a:spcAft>
                <a:spcPts val="800"/>
              </a:spcAft>
              <a:buClrTx/>
              <a:buSzTx/>
              <a:buFontTx/>
              <a:buNone/>
              <a:tabLst/>
              <a:defRPr/>
            </a:pPr>
            <a:endParaRPr kumimoji="0" lang="ar-EG"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ct val="100000"/>
              </a:lnSpc>
              <a:spcBef>
                <a:spcPts val="0"/>
              </a:spcBef>
              <a:spcAft>
                <a:spcPts val="800"/>
              </a:spcAft>
              <a:buClrTx/>
              <a:buSzTx/>
              <a:buFontTx/>
              <a:buNone/>
              <a:tabLst/>
              <a:defRPr/>
            </a:pPr>
            <a:r>
              <a:rPr kumimoji="0" lang="ar-AE"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أهم جوانب الـ </a:t>
            </a:r>
            <a:r>
              <a:rPr kumimoji="0" lang="en-US" sz="1800" b="1"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VPN:</a:t>
            </a:r>
          </a:p>
          <a:p>
            <a:pPr marL="0" marR="0" lvl="0" indent="0" algn="just" defTabSz="914400" rtl="1" eaLnBrk="1" fontAlgn="auto" latinLnBrk="0" hangingPunct="1">
              <a:lnSpc>
                <a:spcPct val="100000"/>
              </a:lnSpc>
              <a:spcBef>
                <a:spcPts val="0"/>
              </a:spcBef>
              <a:spcAft>
                <a:spcPts val="80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a:t>
            </a:r>
            <a:r>
              <a:rPr kumimoji="0" lang="ar-AE"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التشفير والأمان: تقوم بتشفير حركة مرور البيانات بالكامل (</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(Data Encryption، </a:t>
            </a:r>
            <a:r>
              <a:rPr kumimoji="0" lang="ar-AE"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مما يجعلها غير قابلة للقراءة من قبل مزودي خدمة الإنترنت أو المخترقين.</a:t>
            </a:r>
          </a:p>
          <a:p>
            <a:pPr marL="0" marR="0" lvl="0" indent="0" algn="just" defTabSz="914400" rtl="1" eaLnBrk="1" fontAlgn="auto" latinLnBrk="0" hangingPunct="1">
              <a:lnSpc>
                <a:spcPct val="100000"/>
              </a:lnSpc>
              <a:spcBef>
                <a:spcPts val="0"/>
              </a:spcBef>
              <a:spcAft>
                <a:spcPts val="80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إخفاء الهوية: تُبدل عنوان الـ </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IP </a:t>
            </a:r>
            <a:r>
              <a:rPr kumimoji="0" lang="ar-AE"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الخاص بك بعنوان خادم الـ </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VPN، </a:t>
            </a:r>
            <a:r>
              <a:rPr kumimoji="0" lang="ar-AE"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مما يخفي موقعك الجغرافي الفعلي وهويتك على الإنترنت.</a:t>
            </a:r>
          </a:p>
          <a:p>
            <a:pPr marL="0" marR="0" lvl="0" indent="0" algn="just" defTabSz="914400" rtl="1" eaLnBrk="1" fontAlgn="auto" latinLnBrk="0" hangingPunct="1">
              <a:lnSpc>
                <a:spcPct val="100000"/>
              </a:lnSpc>
              <a:spcBef>
                <a:spcPts val="0"/>
              </a:spcBef>
              <a:spcAft>
                <a:spcPts val="800"/>
              </a:spcAft>
              <a:buClrTx/>
              <a:buSzTx/>
              <a:buFontTx/>
              <a:buNone/>
              <a:tabLst/>
              <a:defRPr/>
            </a:pPr>
            <a:r>
              <a:rPr kumimoji="0" lang="ar-SA" sz="1800" b="1" i="0" u="none" strike="noStrike" kern="1200" cap="none" spc="0" normalizeH="0" baseline="0" noProof="0" dirty="0">
                <a:ln>
                  <a:noFill/>
                </a:ln>
                <a:solidFill>
                  <a:srgbClr val="0000FF"/>
                </a:solidFill>
                <a:effectLst/>
                <a:uLnTx/>
                <a:uFillTx/>
                <a:latin typeface="Alexandria"/>
                <a:ea typeface="+mn-ea"/>
                <a:cs typeface="Alexandria Medium"/>
              </a:rPr>
              <a:t>أنواعها:</a:t>
            </a:r>
            <a:r>
              <a:rPr kumimoji="0" lang="ar-SA" sz="1800" b="0" i="0" u="none" strike="noStrike" kern="1200" cap="none" spc="0" normalizeH="0" baseline="0" noProof="0" dirty="0">
                <a:ln>
                  <a:noFill/>
                </a:ln>
                <a:solidFill>
                  <a:prstClr val="black"/>
                </a:solidFill>
                <a:effectLst/>
                <a:uLnTx/>
                <a:uFillTx/>
                <a:latin typeface="Alexandria"/>
                <a:ea typeface="+mn-ea"/>
                <a:cs typeface="Alexandria Medium"/>
              </a:rPr>
              <a:t> قد تأتي كتطبيقات جاهزة للاستخدام الشخصي أو بروتوكولات مدمجة في أنظمة التشغيل</a:t>
            </a:r>
            <a:endParaRPr kumimoji="0" lang="en-US" sz="1800" b="0" i="0" u="none" strike="noStrike" kern="1200" cap="none" spc="0" normalizeH="0" baseline="0" noProof="0" dirty="0">
              <a:ln>
                <a:noFill/>
              </a:ln>
              <a:solidFill>
                <a:prstClr val="black"/>
              </a:solidFill>
              <a:effectLst/>
              <a:uLnTx/>
              <a:uFillTx/>
              <a:latin typeface="Alexandria"/>
              <a:ea typeface="+mn-ea"/>
              <a:cs typeface="Alexandria Medium"/>
            </a:endParaRPr>
          </a:p>
        </p:txBody>
      </p:sp>
    </p:spTree>
    <p:extLst>
      <p:ext uri="{BB962C8B-B14F-4D97-AF65-F5344CB8AC3E}">
        <p14:creationId xmlns:p14="http://schemas.microsoft.com/office/powerpoint/2010/main" val="1496009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770E3-DFD8-AB2C-DF3E-3B2209E5AA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B56575-846F-EEC4-FDB5-61F3B9E283AE}"/>
              </a:ext>
            </a:extLst>
          </p:cNvPr>
          <p:cNvSpPr/>
          <p:nvPr/>
        </p:nvSpPr>
        <p:spPr>
          <a:xfrm>
            <a:off x="1170273" y="1138519"/>
            <a:ext cx="9990785" cy="519952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00FF"/>
                </a:solidFill>
                <a:effectLst/>
                <a:uLnTx/>
                <a:uFillTx/>
                <a:latin typeface="Alexandria"/>
                <a:ea typeface="+mn-ea"/>
                <a:cs typeface="Alexandria Medium"/>
              </a:rPr>
              <a:t>5. </a:t>
            </a:r>
            <a:r>
              <a:rPr kumimoji="0" lang="ar-SA" sz="1800" b="1" i="0" u="none" strike="noStrike" kern="1200" cap="none" spc="0" normalizeH="0" baseline="0" noProof="0" dirty="0">
                <a:ln>
                  <a:noFill/>
                </a:ln>
                <a:solidFill>
                  <a:srgbClr val="0000FF"/>
                </a:solidFill>
                <a:effectLst/>
                <a:uLnTx/>
                <a:uFillTx/>
                <a:latin typeface="Alexandria"/>
                <a:ea typeface="+mn-ea"/>
                <a:cs typeface="Alexandria Medium"/>
              </a:rPr>
              <a:t>فكر في استخدام البريد الإلكتروني المجهول</a:t>
            </a:r>
            <a:r>
              <a:rPr kumimoji="0" lang="ar-EG" sz="1800" b="0" i="0" u="none" strike="noStrike" kern="1200" cap="none" spc="0" normalizeH="0" baseline="0" noProof="0" dirty="0">
                <a:ln>
                  <a:noFill/>
                </a:ln>
                <a:solidFill>
                  <a:srgbClr val="0000FF"/>
                </a:solidFill>
                <a:effectLst/>
                <a:uLnTx/>
                <a:uFillTx/>
                <a:latin typeface="Alexandria"/>
                <a:ea typeface="+mn-ea"/>
                <a:cs typeface="Alexandria Medium"/>
              </a:rPr>
              <a:t> </a:t>
            </a:r>
            <a:r>
              <a:rPr kumimoji="0" lang="ar-SA" sz="1800" b="1" i="0" u="none" strike="noStrike" kern="1200" cap="none" spc="0" normalizeH="0" baseline="0" noProof="0" dirty="0">
                <a:ln>
                  <a:noFill/>
                </a:ln>
                <a:solidFill>
                  <a:srgbClr val="0000FF"/>
                </a:solidFill>
                <a:effectLst/>
                <a:uLnTx/>
                <a:uFillTx/>
                <a:latin typeface="Alexandria"/>
                <a:ea typeface="+mn-ea"/>
                <a:cs typeface="Alexandria Medium"/>
              </a:rPr>
              <a:t>و أرقام هواتف مزيف</a:t>
            </a:r>
            <a:r>
              <a:rPr kumimoji="0" lang="ar-EG" sz="1800" b="1" i="0" u="none" strike="noStrike" kern="1200" cap="none" spc="0" normalizeH="0" baseline="0" noProof="0" dirty="0">
                <a:ln>
                  <a:noFill/>
                </a:ln>
                <a:solidFill>
                  <a:srgbClr val="0000FF"/>
                </a:solidFill>
                <a:effectLst/>
                <a:uLnTx/>
                <a:uFillTx/>
                <a:latin typeface="Alexandria"/>
                <a:ea typeface="+mn-ea"/>
                <a:cs typeface="Alexandria Medium"/>
              </a:rPr>
              <a:t>ة</a:t>
            </a:r>
            <a:r>
              <a:rPr kumimoji="0" lang="en-US" sz="1800" b="1" i="0" u="none" strike="noStrike" kern="1200" cap="none" spc="0" normalizeH="0" baseline="0" noProof="0" dirty="0">
                <a:ln>
                  <a:noFill/>
                </a:ln>
                <a:solidFill>
                  <a:srgbClr val="0000FF"/>
                </a:solidFill>
                <a:effectLst/>
                <a:uLnTx/>
                <a:uFillTx/>
                <a:latin typeface="Alexandria"/>
                <a:ea typeface="+mn-ea"/>
                <a:cs typeface="Alexandria Medium"/>
              </a:rPr>
              <a:t> </a:t>
            </a:r>
            <a:r>
              <a:rPr kumimoji="0" lang="ar-SA" sz="1800" b="1" i="0" u="none" strike="noStrike" kern="1200" cap="none" spc="0" normalizeH="0" baseline="0" noProof="0" dirty="0">
                <a:ln>
                  <a:noFill/>
                </a:ln>
                <a:solidFill>
                  <a:srgbClr val="0000FF"/>
                </a:solidFill>
                <a:effectLst/>
                <a:uLnTx/>
                <a:uFillTx/>
                <a:latin typeface="Alexandria"/>
                <a:ea typeface="+mn-ea"/>
                <a:cs typeface="Alexandria Medium"/>
              </a:rPr>
              <a:t>للتسجيل</a:t>
            </a:r>
            <a:r>
              <a:rPr kumimoji="0" lang="en-US" sz="1800" b="1" i="0" u="none" strike="noStrike" kern="1200" cap="none" spc="0" normalizeH="0" baseline="0" noProof="0" dirty="0">
                <a:ln>
                  <a:noFill/>
                </a:ln>
                <a:solidFill>
                  <a:srgbClr val="0000FF"/>
                </a:solidFill>
                <a:effectLst/>
                <a:uLnTx/>
                <a:uFillTx/>
                <a:latin typeface="Alexandria"/>
                <a:ea typeface="+mn-ea"/>
                <a:cs typeface="Alexandria Medium"/>
              </a:rPr>
              <a:t>.</a:t>
            </a:r>
            <a:endParaRPr kumimoji="0" lang="en-US" sz="1800" b="0" i="0" u="none" strike="noStrike" kern="1200" cap="none" spc="0" normalizeH="0" baseline="0" noProof="0" dirty="0">
              <a:ln>
                <a:noFill/>
              </a:ln>
              <a:solidFill>
                <a:srgbClr val="0000FF"/>
              </a:solidFill>
              <a:effectLst/>
              <a:uLnTx/>
              <a:uFillTx/>
              <a:latin typeface="Alexandria"/>
              <a:ea typeface="+mn-ea"/>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1" i="0" u="none" strike="noStrike" kern="1200" cap="none" spc="0" normalizeH="0" baseline="0" noProof="0" dirty="0">
              <a:ln>
                <a:noFill/>
              </a:ln>
              <a:solidFill>
                <a:prstClr val="black"/>
              </a:solidFill>
              <a:effectLst/>
              <a:uLnTx/>
              <a:uFillTx/>
              <a:latin typeface="Alexandria"/>
              <a:ea typeface="+mn-ea"/>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00FF"/>
                </a:solidFill>
                <a:effectLst/>
                <a:uLnTx/>
                <a:uFillTx/>
                <a:latin typeface="Alexandria"/>
                <a:ea typeface="+mn-ea"/>
                <a:cs typeface="Alexandria Medium"/>
              </a:rPr>
              <a:t>6. </a:t>
            </a:r>
            <a:r>
              <a:rPr kumimoji="0" lang="ar-SA" sz="1800" b="1" i="0" u="none" strike="noStrike" kern="1200" cap="none" spc="0" normalizeH="0" baseline="0" noProof="0" dirty="0">
                <a:ln>
                  <a:noFill/>
                </a:ln>
                <a:solidFill>
                  <a:srgbClr val="0000FF"/>
                </a:solidFill>
                <a:effectLst/>
                <a:uLnTx/>
                <a:uFillTx/>
                <a:latin typeface="Alexandria"/>
                <a:ea typeface="+mn-ea"/>
                <a:cs typeface="Alexandria Medium"/>
              </a:rPr>
              <a:t>كن حذرًا من الإرشادات: </a:t>
            </a:r>
            <a:r>
              <a:rPr kumimoji="0" lang="ar-SA" sz="1800" b="1" i="0" u="none" strike="noStrike" kern="1200" cap="none" spc="0" normalizeH="0" baseline="0" noProof="0" dirty="0">
                <a:ln>
                  <a:noFill/>
                </a:ln>
                <a:solidFill>
                  <a:prstClr val="black"/>
                </a:solidFill>
                <a:effectLst/>
                <a:uLnTx/>
                <a:uFillTx/>
                <a:latin typeface="Alexandria"/>
                <a:ea typeface="+mn-ea"/>
                <a:cs typeface="Alexandria Medium"/>
              </a:rPr>
              <a:t>لا تقم أبدًا بإدخال تفاصيل مالية أو عناوين شخصية </a:t>
            </a:r>
            <a:r>
              <a:rPr kumimoji="0" lang="ar-EG" sz="1800" b="1" i="0" u="none" strike="noStrike" kern="1200" cap="none" spc="0" normalizeH="0" baseline="0" noProof="0" dirty="0">
                <a:ln>
                  <a:noFill/>
                </a:ln>
                <a:solidFill>
                  <a:prstClr val="black"/>
                </a:solidFill>
                <a:effectLst/>
                <a:uLnTx/>
                <a:uFillTx/>
                <a:latin typeface="Alexandria"/>
                <a:ea typeface="+mn-ea"/>
                <a:cs typeface="Alexandria Medium"/>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Alexandria"/>
                <a:ea typeface="+mn-ea"/>
                <a:cs typeface="Alexandria Medium"/>
              </a:rPr>
              <a:t> </a:t>
            </a:r>
            <a:endParaRPr kumimoji="0" lang="ar-EG" sz="1800" b="1" i="0" u="none" strike="noStrike" kern="1200" cap="none" spc="0" normalizeH="0" baseline="0" noProof="0" dirty="0">
              <a:ln>
                <a:noFill/>
              </a:ln>
              <a:solidFill>
                <a:prstClr val="black"/>
              </a:solidFill>
              <a:effectLst/>
              <a:uLnTx/>
              <a:uFillTx/>
              <a:latin typeface="Alexandria"/>
              <a:ea typeface="+mn-ea"/>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00FF"/>
                </a:solidFill>
                <a:effectLst/>
                <a:uLnTx/>
                <a:uFillTx/>
                <a:latin typeface="Alexandria"/>
                <a:ea typeface="+mn-ea"/>
                <a:cs typeface="Alexandria Medium"/>
              </a:rPr>
              <a:t>7. </a:t>
            </a:r>
            <a:r>
              <a:rPr kumimoji="0" lang="ar-SA" sz="1800" b="1" i="0" u="none" strike="noStrike" kern="1200" cap="none" spc="0" normalizeH="0" baseline="0" noProof="0" dirty="0">
                <a:ln>
                  <a:noFill/>
                </a:ln>
                <a:solidFill>
                  <a:srgbClr val="0000FF"/>
                </a:solidFill>
                <a:effectLst/>
                <a:uLnTx/>
                <a:uFillTx/>
                <a:latin typeface="Alexandria"/>
                <a:ea typeface="+mn-ea"/>
                <a:cs typeface="Alexandria Medium"/>
              </a:rPr>
              <a:t>عمل سرية في برامج الدردشة الآلية التي تعمل بالذكاء الاصطناعي</a:t>
            </a:r>
            <a:r>
              <a:rPr kumimoji="0" lang="en-US" sz="1800" b="1" i="0" u="none" strike="noStrike" kern="1200" cap="none" spc="0" normalizeH="0" baseline="0" noProof="0" dirty="0">
                <a:ln>
                  <a:noFill/>
                </a:ln>
                <a:solidFill>
                  <a:srgbClr val="0000FF"/>
                </a:solidFill>
                <a:effectLst/>
                <a:uLnTx/>
                <a:uFillTx/>
                <a:latin typeface="Alexandria"/>
                <a:ea typeface="+mn-ea"/>
                <a:cs typeface="Alexandria Medium"/>
              </a:rPr>
              <a:t>.</a:t>
            </a:r>
            <a:endParaRPr kumimoji="0" lang="ar-EG" sz="1800" b="1" i="0" u="none" strike="noStrike" kern="1200" cap="none" spc="0" normalizeH="0" baseline="0" noProof="0" dirty="0">
              <a:ln>
                <a:noFill/>
              </a:ln>
              <a:solidFill>
                <a:srgbClr val="0000FF"/>
              </a:solidFill>
              <a:effectLst/>
              <a:uLnTx/>
              <a:uFillTx/>
              <a:latin typeface="Alexandria"/>
              <a:ea typeface="+mn-ea"/>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FF"/>
              </a:solidFill>
              <a:effectLst/>
              <a:uLnTx/>
              <a:uFillTx/>
              <a:latin typeface="Alexandria"/>
              <a:ea typeface="+mn-ea"/>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00FF"/>
                </a:solidFill>
                <a:effectLst/>
                <a:uLnTx/>
                <a:uFillTx/>
                <a:latin typeface="Alexandria"/>
                <a:ea typeface="+mn-ea"/>
                <a:cs typeface="Alexandria Medium"/>
              </a:rPr>
              <a:t>8. </a:t>
            </a:r>
            <a:r>
              <a:rPr kumimoji="0" lang="ar-SA" sz="1800" b="1" i="0" u="none" strike="noStrike" kern="1200" cap="none" spc="0" normalizeH="0" baseline="0" noProof="0" dirty="0">
                <a:ln>
                  <a:noFill/>
                </a:ln>
                <a:solidFill>
                  <a:srgbClr val="0000FF"/>
                </a:solidFill>
                <a:effectLst/>
                <a:uLnTx/>
                <a:uFillTx/>
                <a:latin typeface="Alexandria"/>
                <a:ea typeface="+mn-ea"/>
                <a:cs typeface="Alexandria Medium"/>
              </a:rPr>
              <a:t>حذف السجل</a:t>
            </a:r>
            <a:r>
              <a:rPr kumimoji="0" lang="ar-SA" sz="1800" b="1" i="0" u="none" strike="noStrike" kern="1200" cap="none" spc="0" normalizeH="0" baseline="0" noProof="0" dirty="0">
                <a:ln>
                  <a:noFill/>
                </a:ln>
                <a:solidFill>
                  <a:prstClr val="black"/>
                </a:solidFill>
                <a:effectLst/>
                <a:uLnTx/>
                <a:uFillTx/>
                <a:latin typeface="Alexandria"/>
                <a:ea typeface="+mn-ea"/>
                <a:cs typeface="Alexandria Medium"/>
              </a:rPr>
              <a:t>: قم بمسح سجل المطالبات الخاص بك بانتظام لإزالة البيانات المخزنة</a:t>
            </a:r>
            <a:r>
              <a:rPr kumimoji="0" lang="en-US" sz="1800" b="1" i="0" u="none" strike="noStrike" kern="1200" cap="none" spc="0" normalizeH="0" baseline="0" noProof="0" dirty="0">
                <a:ln>
                  <a:noFill/>
                </a:ln>
                <a:solidFill>
                  <a:prstClr val="black"/>
                </a:solidFill>
                <a:effectLst/>
                <a:uLnTx/>
                <a:uFillTx/>
                <a:latin typeface="Alexandria"/>
                <a:ea typeface="+mn-ea"/>
                <a:cs typeface="Alexandria Medium"/>
              </a:rPr>
              <a:t>.</a:t>
            </a:r>
            <a:endParaRPr kumimoji="0" lang="ar-EG" sz="1800" b="1" i="0" u="none" strike="noStrike" kern="1200" cap="none" spc="0" normalizeH="0" baseline="0" noProof="0" dirty="0">
              <a:ln>
                <a:noFill/>
              </a:ln>
              <a:solidFill>
                <a:prstClr val="black"/>
              </a:solidFill>
              <a:effectLst/>
              <a:uLnTx/>
              <a:uFillTx/>
              <a:latin typeface="Alexandria"/>
              <a:ea typeface="+mn-ea"/>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00FF"/>
                </a:solidFill>
                <a:effectLst/>
                <a:uLnTx/>
                <a:uFillTx/>
                <a:latin typeface="Alexandria"/>
                <a:ea typeface="+mn-ea"/>
                <a:cs typeface="Alexandria Medium"/>
              </a:rPr>
              <a:t>9. </a:t>
            </a:r>
            <a:r>
              <a:rPr kumimoji="0" lang="ar-SA" sz="1800" b="1" i="0" u="none" strike="noStrike" kern="1200" cap="none" spc="0" normalizeH="0" baseline="0" noProof="0" dirty="0">
                <a:ln>
                  <a:noFill/>
                </a:ln>
                <a:solidFill>
                  <a:srgbClr val="0000FF"/>
                </a:solidFill>
                <a:effectLst/>
                <a:uLnTx/>
                <a:uFillTx/>
                <a:latin typeface="Alexandria"/>
                <a:ea typeface="+mn-ea"/>
                <a:cs typeface="Alexandria Medium"/>
              </a:rPr>
              <a:t>مراجعة سياسات الخصوصية:</a:t>
            </a:r>
            <a:r>
              <a:rPr kumimoji="0" lang="ar-SA" sz="1800" b="1" i="0" u="none" strike="noStrike" kern="1200" cap="none" spc="0" normalizeH="0" baseline="0" noProof="0" dirty="0">
                <a:ln>
                  <a:noFill/>
                </a:ln>
                <a:solidFill>
                  <a:prstClr val="black"/>
                </a:solidFill>
                <a:effectLst/>
                <a:uLnTx/>
                <a:uFillTx/>
                <a:latin typeface="Alexandria"/>
                <a:ea typeface="+mn-ea"/>
                <a:cs typeface="Alexandria Medium"/>
              </a:rPr>
              <a:t> تحقق من سياسات أمان بيانات الذكاء الاصطناعي لفهم كيفية استخدام بياناتك وتخزينها.</a:t>
            </a:r>
            <a:endParaRPr kumimoji="0" lang="ar-EG" sz="1800" b="1" i="0" u="none" strike="noStrike" kern="1200" cap="none" spc="0" normalizeH="0" baseline="0" noProof="0" dirty="0">
              <a:ln>
                <a:noFill/>
              </a:ln>
              <a:solidFill>
                <a:prstClr val="black"/>
              </a:solidFill>
              <a:effectLst/>
              <a:uLnTx/>
              <a:uFillTx/>
              <a:latin typeface="Alexandria"/>
              <a:ea typeface="+mn-ea"/>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00FF"/>
                </a:solidFill>
                <a:effectLst/>
                <a:uLnTx/>
                <a:uFillTx/>
                <a:latin typeface="Alexandria"/>
                <a:ea typeface="+mn-ea"/>
                <a:cs typeface="Alexandria Medium"/>
              </a:rPr>
              <a:t>10. </a:t>
            </a:r>
            <a:r>
              <a:rPr kumimoji="0" lang="ar-SA" sz="1800" b="1" i="0" u="none" strike="noStrike" kern="1200" cap="none" spc="0" normalizeH="0" baseline="0" noProof="0" dirty="0">
                <a:ln>
                  <a:noFill/>
                </a:ln>
                <a:solidFill>
                  <a:srgbClr val="0000FF"/>
                </a:solidFill>
                <a:effectLst/>
                <a:uLnTx/>
                <a:uFillTx/>
                <a:latin typeface="Alexandria"/>
                <a:ea typeface="+mn-ea"/>
                <a:cs typeface="Alexandria Medium"/>
              </a:rPr>
              <a:t>استخدم أدوات الذكاء الاصطناعي المحلية: </a:t>
            </a:r>
            <a:r>
              <a:rPr kumimoji="0" lang="ar-SA" sz="1800" b="1" i="0" u="none" strike="noStrike" kern="1200" cap="none" spc="0" normalizeH="0" baseline="0" noProof="0" dirty="0">
                <a:ln>
                  <a:noFill/>
                </a:ln>
                <a:solidFill>
                  <a:prstClr val="black"/>
                </a:solidFill>
                <a:effectLst/>
                <a:uLnTx/>
                <a:uFillTx/>
                <a:latin typeface="Alexandria"/>
                <a:ea typeface="+mn-ea"/>
                <a:cs typeface="Alexandria Medium"/>
              </a:rPr>
              <a:t>عندما يكون ذلك ممكنًا، استخدم نماذج الذكاء الاصطناعي التي تعمل محليًا على جهازك بدلاً من السحابة، مما يقلل من نقل البيانات.</a:t>
            </a:r>
            <a:endParaRPr kumimoji="0" lang="en-US" sz="1800" b="0" i="0" u="none" strike="noStrike" kern="1200" cap="none" spc="0" normalizeH="0" baseline="0" noProof="0" dirty="0">
              <a:ln>
                <a:noFill/>
              </a:ln>
              <a:solidFill>
                <a:prstClr val="black"/>
              </a:solidFill>
              <a:effectLst/>
              <a:uLnTx/>
              <a:uFillTx/>
              <a:latin typeface="Alexandria"/>
              <a:ea typeface="+mn-ea"/>
              <a:cs typeface="Alexandria Medium"/>
            </a:endParaRPr>
          </a:p>
          <a:p>
            <a:pPr marL="0" marR="0" lvl="0" indent="0" algn="l" defTabSz="914400" rtl="1"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Alexandria"/>
                <a:ea typeface="+mn-ea"/>
                <a:cs typeface="Alexandria Medium"/>
              </a:rPr>
              <a:t> </a:t>
            </a:r>
            <a:endParaRPr kumimoji="0" lang="en-US" sz="1800" b="0" i="0" u="none" strike="noStrike" kern="1200" cap="none" spc="0" normalizeH="0" baseline="0" noProof="0" dirty="0">
              <a:ln>
                <a:noFill/>
              </a:ln>
              <a:solidFill>
                <a:prstClr val="black"/>
              </a:solidFill>
              <a:effectLst/>
              <a:uLnTx/>
              <a:uFillTx/>
              <a:latin typeface="Alexandria"/>
              <a:ea typeface="+mn-ea"/>
              <a:cs typeface="Alexandria Medium"/>
            </a:endParaRPr>
          </a:p>
        </p:txBody>
      </p:sp>
    </p:spTree>
    <p:extLst>
      <p:ext uri="{BB962C8B-B14F-4D97-AF65-F5344CB8AC3E}">
        <p14:creationId xmlns:p14="http://schemas.microsoft.com/office/powerpoint/2010/main" val="22819743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31062"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lexandria Medium"/>
            </a:endParaRPr>
          </a:p>
        </p:txBody>
      </p:sp>
      <p:sp>
        <p:nvSpPr>
          <p:cNvPr id="13" name="Oval 12">
            <a:extLst>
              <a:ext uri="{FF2B5EF4-FFF2-40B4-BE49-F238E27FC236}">
                <a16:creationId xmlns:a16="http://schemas.microsoft.com/office/drawing/2014/main" id="{27376E63-A78A-BD8F-1A56-52837C863F12}"/>
              </a:ext>
            </a:extLst>
          </p:cNvPr>
          <p:cNvSpPr/>
          <p:nvPr/>
        </p:nvSpPr>
        <p:spPr>
          <a:xfrm>
            <a:off x="7321405" y="2064567"/>
            <a:ext cx="2880686"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Alexandria"/>
                <a:ea typeface="+mn-ea"/>
                <a:cs typeface="Alexandria Medium"/>
              </a:rPr>
              <a:t>مخرجات</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Alexandria"/>
                <a:ea typeface="+mn-ea"/>
                <a:cs typeface="Alexandria Medium"/>
              </a:rPr>
              <a:t>المقرر</a:t>
            </a:r>
            <a:endParaRPr kumimoji="0" lang="en-US" sz="4000" b="1" i="0" u="none" strike="noStrike" kern="1200" cap="none" spc="0" normalizeH="0" baseline="0" noProof="0" dirty="0">
              <a:ln>
                <a:noFill/>
              </a:ln>
              <a:solidFill>
                <a:srgbClr val="FF0000"/>
              </a:solidFill>
              <a:effectLst/>
              <a:uLnTx/>
              <a:uFillTx/>
              <a:latin typeface="Alexandria"/>
              <a:ea typeface="+mn-ea"/>
              <a:cs typeface="Alexandria Medium"/>
            </a:endParaRPr>
          </a:p>
        </p:txBody>
      </p:sp>
      <p:sp>
        <p:nvSpPr>
          <p:cNvPr id="4" name="TextBox 3"/>
          <p:cNvSpPr txBox="1"/>
          <p:nvPr/>
        </p:nvSpPr>
        <p:spPr>
          <a:xfrm>
            <a:off x="1937711" y="1501132"/>
            <a:ext cx="5076782" cy="409342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Alexandria"/>
              <a:ea typeface="+mn-ea"/>
              <a:cs typeface="Alexandria Medium"/>
            </a:endParaRPr>
          </a:p>
          <a:p>
            <a:pPr marL="342900" marR="0" lvl="0" indent="-342900" algn="just" defTabSz="914400" rtl="1" eaLnBrk="1" fontAlgn="auto" latinLnBrk="0" hangingPunct="1">
              <a:lnSpc>
                <a:spcPct val="100000"/>
              </a:lnSpc>
              <a:spcBef>
                <a:spcPts val="0"/>
              </a:spcBef>
              <a:spcAft>
                <a:spcPts val="0"/>
              </a:spcAft>
              <a:buClrTx/>
              <a:buSzTx/>
              <a:buFontTx/>
              <a:buAutoNum type="arabicPeriod"/>
              <a:tabLst/>
              <a:defRPr/>
            </a:pPr>
            <a:r>
              <a:rPr kumimoji="0" lang="ar-EG" sz="2000" b="1" i="0" u="none" strike="noStrike" kern="1200" cap="none" spc="0" normalizeH="0" baseline="0" noProof="0" dirty="0">
                <a:ln>
                  <a:noFill/>
                </a:ln>
                <a:solidFill>
                  <a:prstClr val="black"/>
                </a:solidFill>
                <a:effectLst/>
                <a:uLnTx/>
                <a:uFillTx/>
                <a:latin typeface="Alexandria"/>
                <a:ea typeface="+mn-ea"/>
                <a:cs typeface="Alexandria Medium"/>
              </a:rPr>
              <a:t>المعرفة والفهم النقدي لتطور الجريمة إلي أن تصبح جرائم السيبرانية و معرفة المصطلحات المرتبطة بهذه الجرائم .</a:t>
            </a:r>
          </a:p>
          <a:p>
            <a:pPr marR="0" lvl="0" algn="just" defTabSz="914400" rtl="1" eaLnBrk="1" fontAlgn="auto" latinLnBrk="0" hangingPunct="1">
              <a:lnSpc>
                <a:spcPct val="100000"/>
              </a:lnSpc>
              <a:spcBef>
                <a:spcPts val="0"/>
              </a:spcBef>
              <a:spcAft>
                <a:spcPts val="0"/>
              </a:spcAft>
              <a:buClrTx/>
              <a:buSzTx/>
              <a:tabLst/>
              <a:defRPr/>
            </a:pPr>
            <a:endParaRPr kumimoji="0" lang="ar-EG" sz="2000" b="1" i="0" u="none" strike="noStrike" kern="1200" cap="none" spc="0" normalizeH="0" baseline="0" noProof="0" dirty="0">
              <a:ln>
                <a:noFill/>
              </a:ln>
              <a:solidFill>
                <a:prstClr val="black"/>
              </a:solidFill>
              <a:effectLst/>
              <a:uLnTx/>
              <a:uFillTx/>
              <a:latin typeface="Alexandria"/>
              <a:ea typeface="+mn-ea"/>
              <a:cs typeface="Alexandria Medium"/>
            </a:endParaRPr>
          </a:p>
          <a:p>
            <a:pPr marR="0" lvl="0" algn="just" defTabSz="914400" rtl="1" eaLnBrk="1" fontAlgn="auto" latinLnBrk="0" hangingPunct="1">
              <a:lnSpc>
                <a:spcPct val="100000"/>
              </a:lnSpc>
              <a:spcBef>
                <a:spcPts val="0"/>
              </a:spcBef>
              <a:spcAft>
                <a:spcPts val="0"/>
              </a:spcAft>
              <a:buClrTx/>
              <a:buSzTx/>
              <a:tabLst/>
              <a:defRPr/>
            </a:pPr>
            <a:r>
              <a:rPr kumimoji="0" lang="ar-EG" sz="2000" b="1" i="0" u="none" strike="noStrike" kern="1200" cap="none" spc="0" normalizeH="0" baseline="0" noProof="0" dirty="0">
                <a:ln>
                  <a:noFill/>
                </a:ln>
                <a:solidFill>
                  <a:prstClr val="black"/>
                </a:solidFill>
                <a:effectLst/>
                <a:uLnTx/>
                <a:uFillTx/>
                <a:latin typeface="Alexandria"/>
                <a:ea typeface="+mn-ea"/>
                <a:cs typeface="Alexandria Medium"/>
              </a:rPr>
              <a:t>2. معرفة وفهم الأعمال النظرية الرئيسية المتعلقة بالجرائم السيبرانية. </a:t>
            </a:r>
          </a:p>
          <a:p>
            <a:pPr marL="342900" marR="0" lvl="0" indent="-342900" algn="just" defTabSz="914400" rtl="1" eaLnBrk="1" fontAlgn="auto" latinLnBrk="0" hangingPunct="1">
              <a:lnSpc>
                <a:spcPct val="100000"/>
              </a:lnSpc>
              <a:spcBef>
                <a:spcPts val="0"/>
              </a:spcBef>
              <a:spcAft>
                <a:spcPts val="0"/>
              </a:spcAft>
              <a:buClrTx/>
              <a:buSzTx/>
              <a:buFontTx/>
              <a:buAutoNum type="arabicPeriod"/>
              <a:tabLst/>
              <a:defRPr/>
            </a:pPr>
            <a:endParaRPr kumimoji="0" lang="ar-EG" sz="2000" b="1" i="0" u="none" strike="noStrike" kern="1200" cap="none" spc="0" normalizeH="0" baseline="0" noProof="0" dirty="0">
              <a:ln>
                <a:noFill/>
              </a:ln>
              <a:solidFill>
                <a:prstClr val="black"/>
              </a:solidFill>
              <a:effectLst/>
              <a:uLnTx/>
              <a:uFillTx/>
              <a:latin typeface="Alexandria"/>
              <a:ea typeface="+mn-ea"/>
              <a:cs typeface="Alexandria Medium"/>
            </a:endParaRPr>
          </a:p>
          <a:p>
            <a:pPr marR="0" lvl="0" algn="just" defTabSz="914400" rtl="1" eaLnBrk="1" fontAlgn="auto" latinLnBrk="0" hangingPunct="1">
              <a:lnSpc>
                <a:spcPct val="100000"/>
              </a:lnSpc>
              <a:spcBef>
                <a:spcPts val="0"/>
              </a:spcBef>
              <a:spcAft>
                <a:spcPts val="0"/>
              </a:spcAft>
              <a:buClrTx/>
              <a:buSzTx/>
              <a:tabLst/>
              <a:defRPr/>
            </a:pPr>
            <a:r>
              <a:rPr kumimoji="0" lang="ar-EG" sz="2000" b="1" i="0" u="none" strike="noStrike" kern="1200" cap="none" spc="0" normalizeH="0" baseline="0" noProof="0" dirty="0">
                <a:ln>
                  <a:noFill/>
                </a:ln>
                <a:solidFill>
                  <a:prstClr val="black"/>
                </a:solidFill>
                <a:effectLst/>
                <a:uLnTx/>
                <a:uFillTx/>
                <a:latin typeface="Alexandria"/>
                <a:ea typeface="+mn-ea"/>
                <a:cs typeface="Alexandria Medium"/>
              </a:rPr>
              <a:t>3. استخدام مفاهيم إجرامية مجردة ذات الصلة بالجرائم السيبرانية.</a:t>
            </a:r>
          </a:p>
          <a:p>
            <a:pPr marR="0" lvl="0" algn="just" defTabSz="914400" rtl="1" eaLnBrk="1" fontAlgn="auto" latinLnBrk="0" hangingPunct="1">
              <a:lnSpc>
                <a:spcPct val="100000"/>
              </a:lnSpc>
              <a:spcBef>
                <a:spcPts val="0"/>
              </a:spcBef>
              <a:spcAft>
                <a:spcPts val="0"/>
              </a:spcAft>
              <a:buClrTx/>
              <a:buSzTx/>
              <a:tabLst/>
              <a:defRPr/>
            </a:pPr>
            <a:endParaRPr kumimoji="0" lang="ar-EG" sz="2000" b="1" i="0" u="none" strike="noStrike" kern="1200" cap="none" spc="0" normalizeH="0" baseline="0" noProof="0" dirty="0">
              <a:ln>
                <a:noFill/>
              </a:ln>
              <a:solidFill>
                <a:prstClr val="black"/>
              </a:solidFill>
              <a:effectLst/>
              <a:uLnTx/>
              <a:uFillTx/>
              <a:latin typeface="Alexandria"/>
              <a:ea typeface="+mn-ea"/>
              <a:cs typeface="Alexandria Medium"/>
            </a:endParaRPr>
          </a:p>
          <a:p>
            <a:pPr marR="0" lvl="0" algn="just" defTabSz="914400" rtl="1" eaLnBrk="1" fontAlgn="auto" latinLnBrk="0" hangingPunct="1">
              <a:lnSpc>
                <a:spcPct val="100000"/>
              </a:lnSpc>
              <a:spcBef>
                <a:spcPts val="0"/>
              </a:spcBef>
              <a:spcAft>
                <a:spcPts val="0"/>
              </a:spcAft>
              <a:buClrTx/>
              <a:buSzTx/>
              <a:tabLst/>
              <a:defRPr/>
            </a:pPr>
            <a:r>
              <a:rPr lang="ar-EG" sz="2000" b="1" dirty="0">
                <a:solidFill>
                  <a:prstClr val="black"/>
                </a:solidFill>
                <a:latin typeface="Alexandria"/>
                <a:cs typeface="Alexandria Medium"/>
              </a:rPr>
              <a:t>4. </a:t>
            </a:r>
            <a:r>
              <a:rPr kumimoji="0" lang="ar-EG" sz="2000" b="1" i="0" u="none" strike="noStrike" kern="1200" cap="none" spc="0" normalizeH="0" baseline="0" noProof="0" dirty="0">
                <a:ln>
                  <a:noFill/>
                </a:ln>
                <a:solidFill>
                  <a:prstClr val="black"/>
                </a:solidFill>
                <a:effectLst/>
                <a:uLnTx/>
                <a:uFillTx/>
                <a:latin typeface="Alexandria"/>
                <a:ea typeface="+mn-ea"/>
                <a:cs typeface="Alexandria Medium"/>
              </a:rPr>
              <a:t>تحليل و تقييم للتشريعات في مواجهة الجرائم السيبرانية.</a:t>
            </a:r>
          </a:p>
        </p:txBody>
      </p:sp>
    </p:spTree>
    <p:custDataLst>
      <p:tags r:id="rId1"/>
    </p:custDataLst>
    <p:extLst>
      <p:ext uri="{BB962C8B-B14F-4D97-AF65-F5344CB8AC3E}">
        <p14:creationId xmlns:p14="http://schemas.microsoft.com/office/powerpoint/2010/main" val="1577782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4745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spcAft>
                <a:spcPts val="500"/>
              </a:spcAft>
              <a:defRPr/>
            </a:pPr>
            <a:r>
              <a:rPr lang="ar-EG" sz="2400" b="1" dirty="0">
                <a:solidFill>
                  <a:srgbClr val="FF0000"/>
                </a:solidFill>
                <a:ea typeface="Calibri" panose="020F0502020204030204" pitchFamily="34" charset="0"/>
              </a:rPr>
              <a:t>المراجع</a:t>
            </a:r>
          </a:p>
          <a:p>
            <a:pPr marL="342900" lvl="0" indent="-342900" algn="just" rtl="1">
              <a:spcAft>
                <a:spcPts val="500"/>
              </a:spcAft>
              <a:buFont typeface="Symbol" panose="05050102010706020507" pitchFamily="18" charset="2"/>
              <a:buChar char=""/>
              <a:defRPr/>
            </a:pPr>
            <a:r>
              <a:rPr lang="ar-EG" sz="2400" b="1" dirty="0">
                <a:solidFill>
                  <a:srgbClr val="4472C4"/>
                </a:solidFill>
                <a:ea typeface="Calibri" panose="020F0502020204030204" pitchFamily="34" charset="0"/>
              </a:rPr>
              <a:t>الكتب:</a:t>
            </a:r>
            <a:endParaRPr lang="ar-EG" sz="2400" b="1" dirty="0">
              <a:solidFill>
                <a:schemeClr val="tx1"/>
              </a:solidFill>
              <a:ea typeface="Calibri" panose="020F0502020204030204" pitchFamily="34" charset="0"/>
            </a:endParaRPr>
          </a:p>
          <a:p>
            <a:pPr marL="342900" marR="0" lvl="0" indent="-342900" algn="just" rtl="1">
              <a:spcBef>
                <a:spcPts val="0"/>
              </a:spcBef>
              <a:spcAft>
                <a:spcPts val="500"/>
              </a:spcAft>
              <a:buFont typeface="+mj-lt"/>
              <a:buAutoNum type="arabicPeriod"/>
            </a:pPr>
            <a:r>
              <a:rPr lang="ar-IQ" sz="2400" dirty="0">
                <a:solidFill>
                  <a:schemeClr val="tx1"/>
                </a:solidFill>
                <a:latin typeface="Times New Roman" panose="02020603050405020304" pitchFamily="18" charset="0"/>
                <a:ea typeface="Times New Roman" panose="02020603050405020304" pitchFamily="18" charset="0"/>
              </a:rPr>
              <a:t>د. أحمد عبد اللاه المراغي، الجريمة الإلكترونية ودور القانون الجنائي في الحد منها، دراسة تحليلية تأصلية مقارنة، الطبعة الأولي، سنة 2017 .</a:t>
            </a:r>
            <a:endParaRPr lang="en-US" sz="24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IQ" sz="2400" b="1" dirty="0">
                <a:solidFill>
                  <a:srgbClr val="0070C0"/>
                </a:solidFill>
                <a:latin typeface="Times New Roman" panose="02020603050405020304" pitchFamily="18" charset="0"/>
                <a:ea typeface="Times New Roman" panose="02020603050405020304" pitchFamily="18" charset="0"/>
              </a:rPr>
              <a:t>الرسائل:</a:t>
            </a:r>
            <a:endParaRPr lang="en-US" sz="2400" dirty="0">
              <a:solidFill>
                <a:srgbClr val="0070C0"/>
              </a:solidFill>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sz="2400" dirty="0">
                <a:solidFill>
                  <a:srgbClr val="0B0B00"/>
                </a:solidFill>
                <a:latin typeface="Times New Roman" panose="02020603050405020304" pitchFamily="18" charset="0"/>
                <a:ea typeface="Times New Roman" panose="02020603050405020304" pitchFamily="18" charset="0"/>
              </a:rPr>
              <a:t>2. </a:t>
            </a:r>
            <a:r>
              <a:rPr lang="ar-SA" sz="2400" dirty="0">
                <a:solidFill>
                  <a:srgbClr val="0B0B00"/>
                </a:solidFill>
                <a:latin typeface="Times New Roman" panose="02020603050405020304" pitchFamily="18" charset="0"/>
                <a:ea typeface="Times New Roman" panose="02020603050405020304" pitchFamily="18" charset="0"/>
              </a:rPr>
              <a:t>د. أحمد طلعت عبد الحكيم عبد الحكيم عبد الرحمن، السياسة الجنائية في مواجهة جرائم تقنية المعلومات في ضوء القانون المصري رقم 175 لسنة 2018، رسالة دكتوراة، كلية الحقوق، جامعة القاهرة، 2022.  </a:t>
            </a:r>
            <a:endParaRPr lang="en-US" sz="2400" dirty="0">
              <a:latin typeface="Times New Roman" panose="02020603050405020304" pitchFamily="18" charset="0"/>
              <a:ea typeface="Times New Roman" panose="02020603050405020304" pitchFamily="18" charset="0"/>
            </a:endParaRPr>
          </a:p>
          <a:p>
            <a:pPr marR="0" lvl="0" algn="just" rtl="1">
              <a:lnSpc>
                <a:spcPct val="107000"/>
              </a:lnSpc>
              <a:spcBef>
                <a:spcPts val="0"/>
              </a:spcBef>
              <a:spcAft>
                <a:spcPts val="800"/>
              </a:spcAft>
            </a:pPr>
            <a:r>
              <a:rPr lang="ar-EG" sz="2400" dirty="0">
                <a:solidFill>
                  <a:schemeClr val="tx1"/>
                </a:solidFill>
                <a:latin typeface="Times New Roman" panose="02020603050405020304" pitchFamily="18" charset="0"/>
                <a:ea typeface="Times New Roman" panose="02020603050405020304" pitchFamily="18" charset="0"/>
              </a:rPr>
              <a:t>3. </a:t>
            </a:r>
            <a:r>
              <a:rPr lang="ar-SA" sz="2400" dirty="0">
                <a:solidFill>
                  <a:schemeClr val="tx1"/>
                </a:solidFill>
                <a:latin typeface="Times New Roman" panose="02020603050405020304" pitchFamily="18" charset="0"/>
                <a:ea typeface="Times New Roman" panose="02020603050405020304" pitchFamily="18" charset="0"/>
              </a:rPr>
              <a:t>د. محمد خالد إبراهيم، الجوانب الموضوعية لجرائم تقنية المعلومات، دراسة مقارنة، رسالة دكتوراة، كلية الحقوق، جامعة القاهرة، سنة 2023.</a:t>
            </a:r>
            <a:endParaRPr lang="en-US" sz="2400" dirty="0">
              <a:solidFill>
                <a:schemeClr val="tx1"/>
              </a:solidFill>
              <a:latin typeface="Calibri" panose="020F0502020204030204" pitchFamily="34" charset="0"/>
              <a:ea typeface="Calibri" panose="020F0502020204030204" pitchFamily="34" charset="0"/>
            </a:endParaRPr>
          </a:p>
          <a:p>
            <a:pPr lvl="0" algn="just" rtl="1"/>
            <a:endParaRPr lang="en-US" sz="24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90613580"/>
      </p:ext>
    </p:extLst>
  </p:cSld>
  <p:clrMapOvr>
    <a:masterClrMapping/>
  </p:clrMapOvr>
  <p:transition spd="slow">
    <p:randomBar dir="vert"/>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15115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28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ال</a:t>
            </a:r>
            <a:r>
              <a:rPr kumimoji="0" lang="ar-EG" sz="28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مواقع الإلكترونية</a:t>
            </a:r>
            <a:r>
              <a:rPr kumimoji="0" lang="ar-IQ" sz="28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a:t>
            </a:r>
            <a:endParaRPr kumimoji="0" lang="ar-EG" sz="2800" b="1" i="0" u="none" strike="noStrike" kern="1200" cap="none" spc="0" normalizeH="0" baseline="0" noProof="0" dirty="0">
              <a:ln>
                <a:noFill/>
              </a:ln>
              <a:solidFill>
                <a:schemeClr val="tx1"/>
              </a:solidFill>
              <a:effectLst/>
              <a:uLnTx/>
              <a:uFillTx/>
              <a:latin typeface="Calibri" panose="020F0502020204030204"/>
              <a:ea typeface="Calibri" panose="020F0502020204030204" pitchFamily="34" charset="0"/>
            </a:endParaRPr>
          </a:p>
          <a:p>
            <a:pPr marR="0" lvl="0" algn="r" rtl="1">
              <a:spcBef>
                <a:spcPts val="0"/>
              </a:spcBef>
              <a:spcAft>
                <a:spcPts val="500"/>
              </a:spcAft>
            </a:pPr>
            <a:r>
              <a:rPr lang="ar-EG" sz="2800" dirty="0">
                <a:solidFill>
                  <a:schemeClr val="tx1"/>
                </a:solidFill>
                <a:highlight>
                  <a:srgbClr val="FFFF00"/>
                </a:highlight>
                <a:latin typeface="Times New Roman" panose="02020603050405020304" pitchFamily="18" charset="0"/>
                <a:ea typeface="Times New Roman" panose="02020603050405020304" pitchFamily="18" charset="0"/>
              </a:rPr>
              <a:t>4. </a:t>
            </a:r>
            <a:r>
              <a:rPr lang="ar-IQ" sz="2800" dirty="0">
                <a:solidFill>
                  <a:schemeClr val="tx1"/>
                </a:solidFill>
                <a:highlight>
                  <a:srgbClr val="FFFF00"/>
                </a:highlight>
                <a:latin typeface="Times New Roman" panose="02020603050405020304" pitchFamily="18" charset="0"/>
                <a:ea typeface="Times New Roman" panose="02020603050405020304" pitchFamily="18" charset="0"/>
              </a:rPr>
              <a:t>د. هاني محمد إبراهيم خليل، النظام القانوني الدو</a:t>
            </a:r>
            <a:r>
              <a:rPr lang="ar-EG" sz="2800" dirty="0">
                <a:solidFill>
                  <a:schemeClr val="tx1"/>
                </a:solidFill>
                <a:highlight>
                  <a:srgbClr val="FFFF00"/>
                </a:highlight>
                <a:latin typeface="Times New Roman" panose="02020603050405020304" pitchFamily="18" charset="0"/>
                <a:ea typeface="Times New Roman" panose="02020603050405020304" pitchFamily="18" charset="0"/>
              </a:rPr>
              <a:t>لي لمكافحة المخاطر السيبرانية، بحث منشور علي موقع:</a:t>
            </a:r>
            <a:endParaRPr lang="en-US" sz="2800" dirty="0">
              <a:solidFill>
                <a:schemeClr val="tx1"/>
              </a:solidFill>
              <a:latin typeface="Times New Roman" panose="02020603050405020304" pitchFamily="18" charset="0"/>
              <a:ea typeface="Times New Roman" panose="02020603050405020304" pitchFamily="18" charset="0"/>
            </a:endParaRPr>
          </a:p>
          <a:p>
            <a:r>
              <a:rPr lang="en-US" sz="2800" dirty="0">
                <a:latin typeface="Calibri" panose="020F0502020204030204" pitchFamily="34" charset="0"/>
                <a:ea typeface="Calibri" panose="020F0502020204030204" pitchFamily="34" charset="0"/>
              </a:rPr>
              <a:t> </a:t>
            </a:r>
            <a:r>
              <a:rPr lang="en-US" sz="2800" u="sng" dirty="0">
                <a:solidFill>
                  <a:srgbClr val="0563C1"/>
                </a:solidFill>
                <a:latin typeface="Calibri" panose="020F0502020204030204" pitchFamily="34" charset="0"/>
                <a:ea typeface="Calibri" panose="020F0502020204030204" pitchFamily="34" charset="0"/>
                <a:hlinkClick r:id="rId3">
                  <a:extLst>
                    <a:ext uri="{A12FA001-AC4F-418D-AE19-62706E023703}">
                      <ahyp:hlinkClr xmlns:ahyp="http://schemas.microsoft.com/office/drawing/2018/hyperlinkcolor" val="tx"/>
                    </a:ext>
                  </a:extLst>
                </a:hlinkClick>
              </a:rPr>
              <a:t>https://espesl.journals.ekb.eg.pdf</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4976087"/>
      </p:ext>
    </p:extLst>
  </p:cSld>
  <p:clrMapOvr>
    <a:masterClrMapping/>
  </p:clrMapOvr>
  <p:transition spd="slow">
    <p:randomBar dir="ver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CADE6-0C7E-65E4-608E-21F87180A3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FDDCA7-D86F-6FCD-3495-2E5BB50EC30E}"/>
              </a:ext>
            </a:extLst>
          </p:cNvPr>
          <p:cNvSpPr/>
          <p:nvPr/>
        </p:nvSpPr>
        <p:spPr>
          <a:xfrm>
            <a:off x="344905" y="152400"/>
            <a:ext cx="11614013" cy="655320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0000"/>
              </a:lnSpc>
              <a:spcBef>
                <a:spcPts val="0"/>
              </a:spcBef>
              <a:spcAft>
                <a:spcPts val="500"/>
              </a:spcAft>
              <a:buClrTx/>
              <a:buSzTx/>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المراجع الأجنبية:</a:t>
            </a:r>
          </a:p>
          <a:p>
            <a:pPr marL="457200" marR="0" lvl="0" indent="-457200" defTabSz="914400" eaLnBrk="1" fontAlgn="auto" latinLnBrk="0" hangingPunct="1">
              <a:lnSpc>
                <a:spcPct val="100000"/>
              </a:lnSpc>
              <a:spcBef>
                <a:spcPts val="0"/>
              </a:spcBef>
              <a:spcAft>
                <a:spcPts val="500"/>
              </a:spcAft>
              <a:buClrTx/>
              <a:buSzTx/>
              <a:buAutoNum type="arabicPeriod"/>
              <a:tabLst/>
              <a:defRPr/>
            </a:pPr>
            <a:r>
              <a:rPr lang="en-US" b="0" i="0" dirty="0">
                <a:solidFill>
                  <a:srgbClr val="222222"/>
                </a:solidFill>
                <a:effectLst/>
                <a:latin typeface="Arial" panose="020B0604020202020204" pitchFamily="34" charset="0"/>
              </a:rPr>
              <a:t>Sarkar, G., &amp; Shukla, S. K. (2023). Behavioral analysis of cybercrime: Paving the way for effective policing strategies. </a:t>
            </a:r>
            <a:r>
              <a:rPr lang="en-US" b="0" i="1" dirty="0">
                <a:solidFill>
                  <a:srgbClr val="222222"/>
                </a:solidFill>
                <a:effectLst/>
                <a:latin typeface="Arial" panose="020B0604020202020204" pitchFamily="34" charset="0"/>
              </a:rPr>
              <a:t>Journal of Economic Criminology</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2</a:t>
            </a:r>
            <a:r>
              <a:rPr lang="en-US" b="0" i="0" dirty="0">
                <a:solidFill>
                  <a:srgbClr val="222222"/>
                </a:solidFill>
                <a:effectLst/>
                <a:latin typeface="Arial" panose="020B0604020202020204" pitchFamily="34" charset="0"/>
              </a:rPr>
              <a:t>, 100034.</a:t>
            </a:r>
          </a:p>
          <a:p>
            <a:pPr marR="0" lvl="0" defTabSz="914400" rtl="1" eaLnBrk="1" fontAlgn="auto" latinLnBrk="0" hangingPunct="1">
              <a:lnSpc>
                <a:spcPct val="100000"/>
              </a:lnSpc>
              <a:spcBef>
                <a:spcPts val="0"/>
              </a:spcBef>
              <a:spcAft>
                <a:spcPts val="500"/>
              </a:spcAft>
              <a:buClrTx/>
              <a:buSzTx/>
              <a:tabLst/>
              <a:defRPr/>
            </a:pPr>
            <a:r>
              <a:rPr lang="en-US" sz="1600" b="0" i="0" dirty="0">
                <a:solidFill>
                  <a:srgbClr val="222222"/>
                </a:solidFill>
                <a:effectLst/>
                <a:latin typeface="Arial" panose="020B0604020202020204" pitchFamily="34" charset="0"/>
              </a:rPr>
              <a:t>‏</a:t>
            </a:r>
            <a:r>
              <a:rPr lang="en-US" sz="1600" b="0" i="0" u="none" strike="noStrike" dirty="0">
                <a:solidFill>
                  <a:srgbClr val="0272B1"/>
                </a:solidFill>
                <a:effectLst/>
                <a:latin typeface="ElsevierSans"/>
                <a:hlinkClick r:id="rId3" tooltip="Persistent link using digital object identifier"/>
              </a:rPr>
              <a:t>https://doi.org/10.1016/j.jeconc.2023.100034</a:t>
            </a:r>
            <a:endParaRPr lang="en-US" sz="1600" b="0" i="0" u="none" strike="noStrike" dirty="0">
              <a:solidFill>
                <a:srgbClr val="0272B1"/>
              </a:solidFill>
              <a:effectLst/>
              <a:latin typeface="ElsevierSans"/>
            </a:endParaRPr>
          </a:p>
          <a:p>
            <a:pPr marR="0" lvl="0" defTabSz="914400" eaLnBrk="1" fontAlgn="auto" latinLnBrk="0" hangingPunct="1">
              <a:lnSpc>
                <a:spcPct val="100000"/>
              </a:lnSpc>
              <a:spcBef>
                <a:spcPts val="0"/>
              </a:spcBef>
              <a:spcAft>
                <a:spcPts val="500"/>
              </a:spcAft>
              <a:buClrTx/>
              <a:buSzTx/>
              <a:tabLst/>
              <a:defRPr/>
            </a:pPr>
            <a:r>
              <a:rPr lang="en-US" sz="2000" dirty="0">
                <a:solidFill>
                  <a:prstClr val="black"/>
                </a:solidFill>
                <a:latin typeface="Times New Roman" panose="02020603050405020304" pitchFamily="18" charset="0"/>
                <a:ea typeface="Times New Roman" panose="02020603050405020304" pitchFamily="18" charset="0"/>
                <a:cs typeface="Alexandria Medium"/>
              </a:rPr>
              <a:t>2. Phillips, K., Davidson, J. C., Farr, R. R., Burkhardt, C., </a:t>
            </a:r>
            <a:r>
              <a:rPr lang="en-US" sz="2000" dirty="0" err="1">
                <a:solidFill>
                  <a:prstClr val="black"/>
                </a:solidFill>
                <a:latin typeface="Times New Roman" panose="02020603050405020304" pitchFamily="18" charset="0"/>
                <a:ea typeface="Times New Roman" panose="02020603050405020304" pitchFamily="18" charset="0"/>
                <a:cs typeface="Alexandria Medium"/>
              </a:rPr>
              <a:t>Caneppele</a:t>
            </a:r>
            <a:r>
              <a:rPr lang="en-US" sz="2000" dirty="0">
                <a:solidFill>
                  <a:prstClr val="black"/>
                </a:solidFill>
                <a:latin typeface="Times New Roman" panose="02020603050405020304" pitchFamily="18" charset="0"/>
                <a:ea typeface="Times New Roman" panose="02020603050405020304" pitchFamily="18" charset="0"/>
                <a:cs typeface="Alexandria Medium"/>
              </a:rPr>
              <a:t>, S., &amp; Aiken, M. P. (2022). Conceptualizing cybercrime: Definitions, typologies and taxonomies. Forensic sciences, 2(2), 379-398.</a:t>
            </a: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endParaRPr lang="ar-EG" sz="2000" dirty="0">
              <a:solidFill>
                <a:prstClr val="black"/>
              </a:solidFill>
              <a:latin typeface="Times New Roman" panose="02020603050405020304" pitchFamily="18" charset="0"/>
              <a:ea typeface="Times New Roman" panose="02020603050405020304" pitchFamily="18" charset="0"/>
              <a:cs typeface="Alexandria Medium"/>
            </a:endParaRPr>
          </a:p>
          <a:p>
            <a:pPr marR="0" lvl="0" defTabSz="914400" eaLnBrk="1" fontAlgn="auto" latinLnBrk="0" hangingPunct="1">
              <a:lnSpc>
                <a:spcPct val="100000"/>
              </a:lnSpc>
              <a:spcBef>
                <a:spcPts val="0"/>
              </a:spcBef>
              <a:spcAft>
                <a:spcPts val="500"/>
              </a:spcAft>
              <a:buClrTx/>
              <a:buSzTx/>
              <a:tabLst/>
              <a:defRPr/>
            </a:pPr>
            <a:r>
              <a:rPr lang="en-US" sz="2000" dirty="0">
                <a:solidFill>
                  <a:prstClr val="black"/>
                </a:solidFill>
                <a:latin typeface="Times New Roman" panose="02020603050405020304" pitchFamily="18" charset="0"/>
                <a:ea typeface="Times New Roman" panose="02020603050405020304" pitchFamily="18" charset="0"/>
                <a:cs typeface="Alexandria Medium"/>
              </a:rPr>
              <a:t>‏</a:t>
            </a:r>
          </a:p>
          <a:p>
            <a:pPr marR="0" lvl="0" defTabSz="914400" eaLnBrk="1" fontAlgn="auto" latinLnBrk="0" hangingPunct="1">
              <a:lnSpc>
                <a:spcPct val="100000"/>
              </a:lnSpc>
              <a:spcBef>
                <a:spcPts val="0"/>
              </a:spcBef>
              <a:spcAft>
                <a:spcPts val="500"/>
              </a:spcAft>
              <a:buClrTx/>
              <a:buSzTx/>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p:txBody>
      </p:sp>
      <p:sp>
        <p:nvSpPr>
          <p:cNvPr id="6" name="Rectangle 4">
            <a:extLst>
              <a:ext uri="{FF2B5EF4-FFF2-40B4-BE49-F238E27FC236}">
                <a16:creationId xmlns:a16="http://schemas.microsoft.com/office/drawing/2014/main" id="{8EACDCF0-1B01-0A33-DA7B-9A7F9B45A19E}"/>
              </a:ext>
            </a:extLst>
          </p:cNvPr>
          <p:cNvSpPr>
            <a:spLocks noChangeArrowheads="1"/>
          </p:cNvSpPr>
          <p:nvPr/>
        </p:nvSpPr>
        <p:spPr bwMode="auto">
          <a:xfrm>
            <a:off x="344906" y="2255917"/>
            <a:ext cx="11614012" cy="520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hlinkClick r:id="rId4"/>
              </a:rPr>
              <a:t>https://doi.org/10.3390/forensicsci2020028</a:t>
            </a:r>
            <a:endParaRPr kumimoji="0" lang="en-US" altLang="en-US"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rPr>
              <a:t>3. Chen, S., Hao, M., Ding, F., Jiang, D., Dong, J., Zhang, S., ... &amp; Gao, C. (2023). Exploring the global geography of cybercrime and its driving forces. Humanities and Social Sciences Communications, 10 (1), 1-10.‏</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hlinkClick r:id="rId5"/>
              </a:rPr>
              <a:t>https://doi.org/10.1057/s41599-023-01560-x</a:t>
            </a:r>
            <a:endParaRPr kumimoji="0" lang="ar-EG" altLang="en-US" sz="1600" b="0" i="0" u="none" strike="noStrike" cap="none" normalizeH="0" baseline="0" dirty="0">
              <a:ln>
                <a:noFill/>
              </a:ln>
              <a:solidFill>
                <a:schemeClr val="tx1"/>
              </a:solidFill>
              <a:effectLst/>
              <a:latin typeface="Arial" panose="020B0604020202020204" pitchFamily="34" charset="0"/>
            </a:endParaRPr>
          </a:p>
          <a:p>
            <a:pPr marR="0" lvl="0" rtl="0">
              <a:lnSpc>
                <a:spcPts val="1800"/>
              </a:lnSpc>
              <a:buSzPts val="1000"/>
              <a:tabLst>
                <a:tab pos="457200" algn="l"/>
              </a:tabLst>
            </a:pPr>
            <a:r>
              <a:rPr lang="en-US" sz="1600" b="1" dirty="0">
                <a:solidFill>
                  <a:srgbClr val="0A0A0A"/>
                </a:solidFill>
                <a:effectLst/>
                <a:latin typeface="Arial" panose="020B0604020202020204" pitchFamily="34" charset="0"/>
                <a:ea typeface="Times New Roman" panose="02020603050405020304" pitchFamily="18" charset="0"/>
              </a:rPr>
              <a:t>Chawki, M.</a:t>
            </a:r>
            <a:r>
              <a:rPr lang="en-US" sz="1600" dirty="0">
                <a:solidFill>
                  <a:srgbClr val="0A0A0A"/>
                </a:solidFill>
                <a:effectLst/>
                <a:latin typeface="Arial" panose="020B0604020202020204" pitchFamily="34" charset="0"/>
                <a:ea typeface="Times New Roman" panose="02020603050405020304" pitchFamily="18" charset="0"/>
              </a:rPr>
              <a:t>, &amp; Abraham, A., (2025), </a:t>
            </a:r>
            <a:r>
              <a:rPr lang="en-US" sz="1600" i="1" dirty="0">
                <a:solidFill>
                  <a:srgbClr val="0A0A0A"/>
                </a:solidFill>
                <a:effectLst/>
                <a:latin typeface="Arial" panose="020B0604020202020204" pitchFamily="34" charset="0"/>
                <a:ea typeface="Times New Roman" panose="02020603050405020304" pitchFamily="18" charset="0"/>
              </a:rPr>
              <a:t>Cybercrime Unveiled: Technologies for </a:t>
            </a:r>
            <a:r>
              <a:rPr lang="en-US" sz="1600" i="1" dirty="0" err="1">
                <a:solidFill>
                  <a:srgbClr val="0A0A0A"/>
                </a:solidFill>
                <a:effectLst/>
                <a:latin typeface="Arial" panose="020B0604020202020204" pitchFamily="34" charset="0"/>
                <a:ea typeface="Times New Roman" panose="02020603050405020304" pitchFamily="18" charset="0"/>
              </a:rPr>
              <a:t>Analysing</a:t>
            </a:r>
            <a:r>
              <a:rPr lang="en-US" sz="1600" i="1" dirty="0">
                <a:solidFill>
                  <a:srgbClr val="0A0A0A"/>
                </a:solidFill>
                <a:effectLst/>
                <a:latin typeface="Arial" panose="020B0604020202020204" pitchFamily="34" charset="0"/>
                <a:ea typeface="Times New Roman" panose="02020603050405020304" pitchFamily="18" charset="0"/>
              </a:rPr>
              <a:t> Legal Complexity</a:t>
            </a:r>
            <a:r>
              <a:rPr lang="en-US" sz="1600" dirty="0">
                <a:solidFill>
                  <a:srgbClr val="0A0A0A"/>
                </a:solidFill>
                <a:effectLst/>
                <a:latin typeface="Arial" panose="020B0604020202020204" pitchFamily="34" charset="0"/>
                <a:ea typeface="Times New Roman" panose="02020603050405020304" pitchFamily="18" charset="0"/>
              </a:rPr>
              <a:t>, Springer International Publishing AG. </a:t>
            </a:r>
            <a:endParaRPr lang="en-US" sz="1600" dirty="0">
              <a:effectLst/>
              <a:latin typeface="Times New Roman" panose="02020603050405020304" pitchFamily="18" charset="0"/>
              <a:ea typeface="Times New Roman" panose="02020603050405020304" pitchFamily="18" charset="0"/>
            </a:endParaRPr>
          </a:p>
          <a:p>
            <a:pPr marL="457200" marR="0" algn="just">
              <a:lnSpc>
                <a:spcPts val="1800"/>
              </a:lnSpc>
              <a:buNone/>
            </a:pPr>
            <a:r>
              <a:rPr lang="en-US" sz="1600" u="sng" dirty="0">
                <a:solidFill>
                  <a:srgbClr val="0A0A0A"/>
                </a:solidFill>
                <a:effectLst/>
                <a:latin typeface="Arial" panose="020B0604020202020204" pitchFamily="34" charset="0"/>
                <a:ea typeface="Times New Roman" panose="02020603050405020304" pitchFamily="18" charset="0"/>
                <a:hlinkClick r:id="rId6"/>
              </a:rPr>
              <a:t>https://link.springer.com/book/10.1007/978-3-031-80557-8</a:t>
            </a:r>
            <a:endParaRPr lang="en-US" sz="1600" dirty="0">
              <a:effectLst/>
              <a:latin typeface="Times New Roman" panose="02020603050405020304" pitchFamily="18" charset="0"/>
              <a:ea typeface="Times New Roman" panose="02020603050405020304" pitchFamily="18" charset="0"/>
            </a:endParaRPr>
          </a:p>
          <a:p>
            <a:pPr marR="0" lvl="0" algn="just">
              <a:lnSpc>
                <a:spcPts val="1800"/>
              </a:lnSpc>
              <a:spcAft>
                <a:spcPts val="800"/>
              </a:spcAft>
              <a:buSzPts val="1000"/>
              <a:tabLst>
                <a:tab pos="457200" algn="l"/>
              </a:tabLst>
            </a:pPr>
            <a:r>
              <a:rPr lang="en-US" sz="1600" b="1" kern="0" dirty="0" err="1">
                <a:solidFill>
                  <a:srgbClr val="0A0A0A"/>
                </a:solidFill>
                <a:effectLst/>
                <a:latin typeface="Arial" panose="020B0604020202020204" pitchFamily="34" charset="0"/>
                <a:ea typeface="Times New Roman" panose="02020603050405020304" pitchFamily="18" charset="0"/>
                <a:cs typeface="Arial" panose="020B0604020202020204" pitchFamily="34" charset="0"/>
              </a:rPr>
              <a:t>Lukings</a:t>
            </a:r>
            <a:r>
              <a:rPr lang="en-US" sz="1600" b="1"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M.</a:t>
            </a:r>
            <a:r>
              <a:rPr lang="en-US" sz="1600"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&amp; Lashkari, A. (2026), </a:t>
            </a:r>
            <a:r>
              <a:rPr lang="en-US" sz="1600" i="1"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Understanding Cybercrime Victim Services, Challenges, Risks, Strategies, and Trends</a:t>
            </a:r>
            <a:r>
              <a:rPr lang="en-US" sz="1600"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Springer International Publishing AG.</a:t>
            </a:r>
            <a:endParaRPr lang="en-US" sz="1600" kern="100" dirty="0">
              <a:solidFill>
                <a:srgbClr val="0A0A0A"/>
              </a:solidFill>
              <a:effectLst/>
              <a:latin typeface="Calibri" panose="020F0502020204030204" pitchFamily="34" charset="0"/>
              <a:ea typeface="Calibri" panose="020F0502020204030204" pitchFamily="34" charset="0"/>
              <a:cs typeface="Arial" panose="020B0604020202020204" pitchFamily="34" charset="0"/>
            </a:endParaRPr>
          </a:p>
          <a:p>
            <a:pPr marL="457200" marR="0" algn="just">
              <a:lnSpc>
                <a:spcPts val="1800"/>
              </a:lnSpc>
              <a:spcAft>
                <a:spcPts val="800"/>
              </a:spcAft>
              <a:buNone/>
            </a:pPr>
            <a:r>
              <a:rPr lang="en-US" sz="1600"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a:t>
            </a:r>
            <a:r>
              <a:rPr lang="en-US" sz="1600" u="sng"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hlinkClick r:id="rId7"/>
              </a:rPr>
              <a:t>https://link.springer.com/book/10.1007/978-3-032-13273-4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p>
            <a:pPr marR="0" lvl="0" algn="just">
              <a:lnSpc>
                <a:spcPts val="1800"/>
              </a:lnSpc>
              <a:spcAft>
                <a:spcPts val="800"/>
              </a:spcAft>
              <a:buSzPts val="1000"/>
              <a:tabLst>
                <a:tab pos="457200" algn="l"/>
              </a:tabLst>
            </a:pPr>
            <a:r>
              <a:rPr lang="en-US" sz="1600" b="1"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Sibe, R. T.</a:t>
            </a:r>
            <a:r>
              <a:rPr lang="en-US" sz="1600"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&amp; </a:t>
            </a:r>
            <a:r>
              <a:rPr lang="en-US" sz="1600" kern="0" dirty="0" err="1">
                <a:solidFill>
                  <a:srgbClr val="0A0A0A"/>
                </a:solidFill>
                <a:effectLst/>
                <a:latin typeface="Arial" panose="020B0604020202020204" pitchFamily="34" charset="0"/>
                <a:ea typeface="Times New Roman" panose="02020603050405020304" pitchFamily="18" charset="0"/>
                <a:cs typeface="Arial" panose="020B0604020202020204" pitchFamily="34" charset="0"/>
              </a:rPr>
              <a:t>Kaunert</a:t>
            </a:r>
            <a:r>
              <a:rPr lang="en-US" sz="1600"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C. (2024). </a:t>
            </a:r>
            <a:r>
              <a:rPr lang="en-US" sz="1600" i="1"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Cybercrime, digital forensic readiness, and financial crime investigation in Nigeria</a:t>
            </a:r>
            <a:r>
              <a:rPr lang="en-US" sz="1600"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Springer International Publishing AG.</a:t>
            </a:r>
            <a:endParaRPr lang="en-US" sz="1600" kern="100" dirty="0">
              <a:solidFill>
                <a:srgbClr val="0A0A0A"/>
              </a:solidFill>
              <a:effectLst/>
              <a:latin typeface="Calibri" panose="020F0502020204030204" pitchFamily="34" charset="0"/>
              <a:ea typeface="Calibri" panose="020F0502020204030204" pitchFamily="34" charset="0"/>
              <a:cs typeface="Arial" panose="020B0604020202020204" pitchFamily="34" charset="0"/>
            </a:endParaRPr>
          </a:p>
          <a:p>
            <a:pPr marL="457200" marR="0" algn="just">
              <a:lnSpc>
                <a:spcPts val="1800"/>
              </a:lnSpc>
              <a:spcAft>
                <a:spcPts val="800"/>
              </a:spcAft>
              <a:buNone/>
            </a:pPr>
            <a:r>
              <a:rPr lang="en-US" sz="1600"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a:t>
            </a:r>
            <a:r>
              <a:rPr lang="en-US" sz="1600" u="sng"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hlinkClick r:id="rId8"/>
              </a:rPr>
              <a:t>https://link.springer.com/book/10.1007/978-3-031-54089-9</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p>
            <a:pPr marR="0" lvl="0" algn="just">
              <a:lnSpc>
                <a:spcPts val="1800"/>
              </a:lnSpc>
              <a:spcAft>
                <a:spcPts val="800"/>
              </a:spcAft>
              <a:buSzPts val="1000"/>
              <a:tabLst>
                <a:tab pos="457200" algn="l"/>
              </a:tabLst>
            </a:pPr>
            <a:r>
              <a:rPr lang="en-US" sz="1600" b="1" kern="0" dirty="0" err="1">
                <a:solidFill>
                  <a:srgbClr val="0A0A0A"/>
                </a:solidFill>
                <a:effectLst/>
                <a:latin typeface="Arial" panose="020B0604020202020204" pitchFamily="34" charset="0"/>
                <a:ea typeface="Times New Roman" panose="02020603050405020304" pitchFamily="18" charset="0"/>
                <a:cs typeface="Arial" panose="020B0604020202020204" pitchFamily="34" charset="0"/>
              </a:rPr>
              <a:t>Yiu</a:t>
            </a:r>
            <a:r>
              <a:rPr lang="en-US" sz="1600" b="1"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L.</a:t>
            </a:r>
            <a:r>
              <a:rPr lang="en-US" sz="1600"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&amp; Lau, C. (2025). </a:t>
            </a:r>
            <a:r>
              <a:rPr lang="en-US" sz="1600" i="1"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Cybercrime in Asia Policing, Technological Environment, and Cyber-Governance in China and Vietnam</a:t>
            </a:r>
            <a:r>
              <a:rPr lang="en-US" sz="1600"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Springer International Publishing AG.</a:t>
            </a:r>
            <a:endParaRPr lang="en-US" sz="1600" kern="100" dirty="0">
              <a:solidFill>
                <a:srgbClr val="0A0A0A"/>
              </a:solidFill>
              <a:effectLst/>
              <a:latin typeface="Calibri" panose="020F0502020204030204" pitchFamily="34" charset="0"/>
              <a:ea typeface="Calibri" panose="020F0502020204030204" pitchFamily="34" charset="0"/>
              <a:cs typeface="Arial" panose="020B0604020202020204" pitchFamily="34" charset="0"/>
            </a:endParaRPr>
          </a:p>
          <a:p>
            <a:pPr marL="457200" marR="0" algn="just">
              <a:lnSpc>
                <a:spcPts val="1800"/>
              </a:lnSpc>
              <a:spcAft>
                <a:spcPts val="800"/>
              </a:spcAft>
            </a:pPr>
            <a:r>
              <a:rPr lang="en-US" sz="1600"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rPr>
              <a:t> </a:t>
            </a:r>
            <a:r>
              <a:rPr lang="en-US" sz="1600" u="sng" kern="0" dirty="0">
                <a:solidFill>
                  <a:srgbClr val="0A0A0A"/>
                </a:solidFill>
                <a:effectLst/>
                <a:latin typeface="Arial" panose="020B0604020202020204" pitchFamily="34" charset="0"/>
                <a:ea typeface="Times New Roman" panose="02020603050405020304" pitchFamily="18" charset="0"/>
                <a:cs typeface="Arial" panose="020B0604020202020204" pitchFamily="34" charset="0"/>
                <a:hlinkClick r:id="rId9"/>
              </a:rPr>
              <a:t>https://link.springer.com/series/10634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80316209"/>
      </p:ext>
    </p:extLst>
  </p:cSld>
  <p:clrMapOvr>
    <a:masterClrMapping/>
  </p:clrMapOvr>
  <p:transition spd="slow">
    <p:randomBar dir="vert"/>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890850"/>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138765" y="780374"/>
            <a:ext cx="8592608" cy="5262979"/>
          </a:xfrm>
          <a:prstGeom prst="rect">
            <a:avLst/>
          </a:prstGeom>
          <a:solidFill>
            <a:schemeClr val="bg1"/>
          </a:solidFill>
        </p:spPr>
        <p:txBody>
          <a:bodyPr wrap="square" rtlCol="0">
            <a:spAutoFit/>
          </a:bodyPr>
          <a:lstStyle/>
          <a:p>
            <a:r>
              <a:rPr lang="ar-IQ" sz="1400" dirty="0">
                <a:latin typeface="Times New Roman" panose="02020603050405020304" pitchFamily="18" charset="0"/>
                <a:ea typeface="Times New Roman" panose="02020603050405020304" pitchFamily="18" charset="0"/>
                <a:cs typeface="Calibri" panose="020F0502020204030204" pitchFamily="34" charset="0"/>
              </a:rPr>
              <a:t> </a:t>
            </a:r>
            <a:r>
              <a:rPr lang="en-US" sz="1400" dirty="0">
                <a:latin typeface="Alexandria Medium" pitchFamily="2" charset="-78"/>
                <a:ea typeface="Times New Roman" panose="02020603050405020304" pitchFamily="18" charset="0"/>
                <a:cs typeface="Alexandria Medium" pitchFamily="2" charset="-78"/>
              </a:rPr>
              <a:t>1. </a:t>
            </a:r>
            <a:r>
              <a:rPr lang="en-US" sz="1400" dirty="0">
                <a:latin typeface="Alexandria Medium" pitchFamily="2" charset="-78"/>
                <a:ea typeface="Times New Roman" panose="02020603050405020304" pitchFamily="18" charset="0"/>
                <a:cs typeface="Alexandria Medium" pitchFamily="2" charset="-78"/>
                <a:hlinkClick r:id="rId4"/>
              </a:rPr>
              <a:t>http://www.indianmediacouncil.in</a:t>
            </a:r>
            <a:endParaRPr lang="en-US" sz="1400" dirty="0">
              <a:latin typeface="Alexandria Medium" pitchFamily="2" charset="-78"/>
              <a:ea typeface="Times New Roman" panose="02020603050405020304" pitchFamily="18" charset="0"/>
              <a:cs typeface="Alexandria Medium" pitchFamily="2" charset="-78"/>
            </a:endParaRPr>
          </a:p>
          <a:p>
            <a:r>
              <a:rPr lang="en-US" sz="1400" dirty="0">
                <a:latin typeface="Alexandria Medium" pitchFamily="2" charset="-78"/>
                <a:ea typeface="Times New Roman" panose="02020603050405020304" pitchFamily="18" charset="0"/>
                <a:cs typeface="Alexandria Medium" pitchFamily="2" charset="-78"/>
              </a:rPr>
              <a:t>3. </a:t>
            </a:r>
            <a:r>
              <a:rPr lang="en-US" sz="1400" dirty="0">
                <a:latin typeface="Alexandria Medium" pitchFamily="2" charset="-78"/>
                <a:ea typeface="Times New Roman" panose="02020603050405020304" pitchFamily="18" charset="0"/>
                <a:cs typeface="Alexandria Medium" pitchFamily="2" charset="-78"/>
                <a:hlinkClick r:id="rId5"/>
              </a:rPr>
              <a:t>https://www.linkedin.com/pulse/scattered-spider-profiling-financially-motivated-group-kotha-xujrc/</a:t>
            </a:r>
            <a:r>
              <a:rPr lang="en-US" sz="1400" dirty="0">
                <a:latin typeface="Alexandria Medium" pitchFamily="2" charset="-78"/>
                <a:ea typeface="Times New Roman" panose="02020603050405020304" pitchFamily="18" charset="0"/>
                <a:cs typeface="Alexandria Medium" pitchFamily="2" charset="-78"/>
              </a:rPr>
              <a:t>.</a:t>
            </a:r>
            <a:endParaRPr lang="ar-EG" sz="1400" dirty="0">
              <a:latin typeface="Alexandria Medium" pitchFamily="2" charset="-78"/>
              <a:ea typeface="Times New Roman" panose="02020603050405020304" pitchFamily="18" charset="0"/>
              <a:cs typeface="Alexandria Medium" pitchFamily="2" charset="-78"/>
            </a:endParaRPr>
          </a:p>
          <a:p>
            <a:r>
              <a:rPr lang="ar-EG" sz="1400" dirty="0">
                <a:latin typeface="Alexandria Medium" pitchFamily="2" charset="-78"/>
                <a:ea typeface="Times New Roman" panose="02020603050405020304" pitchFamily="18" charset="0"/>
                <a:cs typeface="Alexandria Medium" pitchFamily="2" charset="-78"/>
              </a:rPr>
              <a:t> 5</a:t>
            </a:r>
            <a:r>
              <a:rPr lang="en-US" sz="1400" dirty="0">
                <a:latin typeface="Alexandria Medium" pitchFamily="2" charset="-78"/>
                <a:ea typeface="Times New Roman" panose="02020603050405020304" pitchFamily="18" charset="0"/>
                <a:cs typeface="Alexandria Medium" pitchFamily="2" charset="-78"/>
              </a:rPr>
              <a:t>. </a:t>
            </a:r>
            <a:r>
              <a:rPr lang="en-US" sz="1400" dirty="0">
                <a:latin typeface="Alexandria Medium" pitchFamily="2" charset="-78"/>
                <a:ea typeface="Times New Roman" panose="02020603050405020304" pitchFamily="18" charset="0"/>
                <a:cs typeface="Alexandria Medium" pitchFamily="2" charset="-78"/>
                <a:hlinkClick r:id="rId6"/>
              </a:rPr>
              <a:t>https://blog.avast.com/who-and-what-are-cybercriminals-avast</a:t>
            </a:r>
            <a:endParaRPr lang="en-US" sz="1400" dirty="0">
              <a:latin typeface="Alexandria Medium" pitchFamily="2" charset="-78"/>
              <a:ea typeface="Times New Roman" panose="02020603050405020304" pitchFamily="18" charset="0"/>
              <a:cs typeface="Alexandria Medium" pitchFamily="2" charset="-78"/>
            </a:endParaRPr>
          </a:p>
          <a:p>
            <a:r>
              <a:rPr lang="en-US" sz="1400" dirty="0">
                <a:latin typeface="Alexandria Medium" pitchFamily="2" charset="-78"/>
                <a:ea typeface="Times New Roman" panose="02020603050405020304" pitchFamily="18" charset="0"/>
                <a:cs typeface="Alexandria Medium" pitchFamily="2" charset="-78"/>
              </a:rPr>
              <a:t>6. </a:t>
            </a:r>
            <a:r>
              <a:rPr lang="en-US" sz="1400" dirty="0">
                <a:latin typeface="Alexandria Medium" pitchFamily="2" charset="-78"/>
                <a:ea typeface="Times New Roman" panose="02020603050405020304" pitchFamily="18" charset="0"/>
                <a:cs typeface="Alexandria Medium" pitchFamily="2" charset="-78"/>
                <a:hlinkClick r:id="rId7"/>
              </a:rPr>
              <a:t>https://tenor.com/view/hacking-gif-20202201</a:t>
            </a:r>
            <a:endParaRPr lang="en-US" sz="1400" dirty="0">
              <a:latin typeface="Alexandria Medium" pitchFamily="2" charset="-78"/>
              <a:ea typeface="Times New Roman" panose="02020603050405020304" pitchFamily="18" charset="0"/>
              <a:cs typeface="Alexandria Medium" pitchFamily="2" charset="-78"/>
            </a:endParaRPr>
          </a:p>
          <a:p>
            <a:r>
              <a:rPr lang="ar-EG" sz="1400" dirty="0">
                <a:latin typeface="Alexandria Medium" pitchFamily="2" charset="-78"/>
                <a:ea typeface="Times New Roman" panose="02020603050405020304" pitchFamily="18" charset="0"/>
                <a:cs typeface="Alexandria Medium" pitchFamily="2" charset="-78"/>
              </a:rPr>
              <a:t>9:11</a:t>
            </a:r>
            <a:r>
              <a:rPr lang="en-US" sz="1400" dirty="0">
                <a:latin typeface="Alexandria Medium" pitchFamily="2" charset="-78"/>
                <a:ea typeface="Times New Roman" panose="02020603050405020304" pitchFamily="18" charset="0"/>
                <a:cs typeface="Alexandria Medium" pitchFamily="2" charset="-78"/>
              </a:rPr>
              <a:t> https://www.coe.int/fr/web/freedom-expression/internet-intermediaries</a:t>
            </a:r>
            <a:r>
              <a:rPr lang="ar-EG" sz="1400" dirty="0">
                <a:latin typeface="Alexandria Medium" pitchFamily="2" charset="-78"/>
                <a:ea typeface="Times New Roman" panose="02020603050405020304" pitchFamily="18" charset="0"/>
                <a:cs typeface="Alexandria Medium" pitchFamily="2" charset="-78"/>
              </a:rPr>
              <a:t> </a:t>
            </a:r>
            <a:endParaRPr lang="en-US" sz="1400" dirty="0">
              <a:latin typeface="Alexandria Medium" pitchFamily="2" charset="-78"/>
              <a:ea typeface="Times New Roman" panose="02020603050405020304" pitchFamily="18" charset="0"/>
              <a:cs typeface="Alexandria Medium" pitchFamily="2" charset="-78"/>
            </a:endParaRPr>
          </a:p>
          <a:p>
            <a:r>
              <a:rPr lang="en-US" sz="1400" dirty="0">
                <a:latin typeface="Alexandria Medium" pitchFamily="2" charset="-78"/>
                <a:ea typeface="Times New Roman" panose="02020603050405020304" pitchFamily="18" charset="0"/>
                <a:cs typeface="Alexandria Medium" pitchFamily="2" charset="-78"/>
              </a:rPr>
              <a:t>12. </a:t>
            </a:r>
            <a:r>
              <a:rPr lang="en-US" sz="1400" dirty="0">
                <a:latin typeface="Alexandria Medium" pitchFamily="2" charset="-78"/>
                <a:ea typeface="Times New Roman" panose="02020603050405020304" pitchFamily="18" charset="0"/>
                <a:cs typeface="Alexandria Medium" pitchFamily="2" charset="-78"/>
                <a:hlinkClick r:id="rId8"/>
              </a:rPr>
              <a:t>https://blog.cloudflare.com/fr-fr/magic-transit-fr-fr</a:t>
            </a:r>
            <a:endParaRPr lang="en-US" sz="1400" dirty="0">
              <a:latin typeface="Alexandria Medium" pitchFamily="2" charset="-78"/>
              <a:ea typeface="Times New Roman" panose="02020603050405020304" pitchFamily="18" charset="0"/>
              <a:cs typeface="Alexandria Medium" pitchFamily="2" charset="-78"/>
            </a:endParaRPr>
          </a:p>
          <a:p>
            <a:r>
              <a:rPr lang="en-US" sz="1400" dirty="0">
                <a:latin typeface="Alexandria Medium" pitchFamily="2" charset="-78"/>
                <a:ea typeface="Times New Roman" panose="02020603050405020304" pitchFamily="18" charset="0"/>
                <a:cs typeface="Alexandria Medium" pitchFamily="2" charset="-78"/>
              </a:rPr>
              <a:t>13. </a:t>
            </a:r>
            <a:r>
              <a:rPr lang="en-US" sz="1400" dirty="0">
                <a:latin typeface="Alexandria Medium" pitchFamily="2" charset="-78"/>
                <a:ea typeface="Times New Roman" panose="02020603050405020304" pitchFamily="18" charset="0"/>
                <a:cs typeface="Alexandria Medium" pitchFamily="2" charset="-78"/>
                <a:hlinkClick r:id="rId9"/>
              </a:rPr>
              <a:t>https://www.stor.fr/top-9-des-raisons-dexternaliser-ses-donnees-dans-le-cloud-a-la-reunion/</a:t>
            </a:r>
            <a:endParaRPr lang="en-US" sz="1400" dirty="0">
              <a:latin typeface="Alexandria Medium" pitchFamily="2" charset="-78"/>
              <a:ea typeface="Times New Roman" panose="02020603050405020304" pitchFamily="18" charset="0"/>
              <a:cs typeface="Alexandria Medium" pitchFamily="2" charset="-78"/>
            </a:endParaRPr>
          </a:p>
          <a:p>
            <a:r>
              <a:rPr lang="en-US" sz="1400" dirty="0">
                <a:latin typeface="Alexandria Medium" pitchFamily="2" charset="-78"/>
                <a:ea typeface="Times New Roman" panose="02020603050405020304" pitchFamily="18" charset="0"/>
                <a:cs typeface="Alexandria Medium" pitchFamily="2" charset="-78"/>
                <a:hlinkClick r:id="rId10"/>
              </a:rPr>
              <a:t>https://www.immo974.com/fournisseurs-dacces-a-reunion.html</a:t>
            </a:r>
            <a:endParaRPr lang="en-US" sz="1400" dirty="0">
              <a:latin typeface="Alexandria Medium" pitchFamily="2" charset="-78"/>
              <a:ea typeface="Times New Roman" panose="02020603050405020304" pitchFamily="18" charset="0"/>
              <a:cs typeface="Alexandria Medium" pitchFamily="2" charset="-78"/>
            </a:endParaRPr>
          </a:p>
          <a:p>
            <a:r>
              <a:rPr lang="ar-EG" sz="1400" dirty="0">
                <a:latin typeface="Alexandria Medium" pitchFamily="2" charset="-78"/>
                <a:ea typeface="Times New Roman" panose="02020603050405020304" pitchFamily="18" charset="0"/>
                <a:cs typeface="Alexandria Medium" pitchFamily="2" charset="-78"/>
              </a:rPr>
              <a:t>14</a:t>
            </a:r>
            <a:r>
              <a:rPr lang="en-US" sz="1400" dirty="0">
                <a:latin typeface="Alexandria Medium" pitchFamily="2" charset="-78"/>
                <a:ea typeface="Times New Roman" panose="02020603050405020304" pitchFamily="18" charset="0"/>
                <a:cs typeface="Alexandria Medium" pitchFamily="2" charset="-78"/>
              </a:rPr>
              <a:t>. </a:t>
            </a:r>
            <a:r>
              <a:rPr lang="en-US" sz="1400" dirty="0">
                <a:latin typeface="Alexandria Medium" pitchFamily="2" charset="-78"/>
                <a:ea typeface="Times New Roman" panose="02020603050405020304" pitchFamily="18" charset="0"/>
                <a:cs typeface="Alexandria Medium" pitchFamily="2" charset="-78"/>
                <a:hlinkClick r:id="rId11"/>
              </a:rPr>
              <a:t>https://sospc.name/choisir-fournisseur-dacces-a-internet-fai-thierry/</a:t>
            </a:r>
            <a:endParaRPr lang="en-US" sz="1400" dirty="0">
              <a:latin typeface="Alexandria Medium" pitchFamily="2" charset="-78"/>
              <a:ea typeface="Times New Roman" panose="02020603050405020304" pitchFamily="18" charset="0"/>
              <a:cs typeface="Alexandria Medium" pitchFamily="2" charset="-78"/>
            </a:endParaRPr>
          </a:p>
          <a:p>
            <a:r>
              <a:rPr lang="en-US" sz="1400" dirty="0">
                <a:latin typeface="Alexandria Medium" pitchFamily="2" charset="-78"/>
                <a:ea typeface="Times New Roman" panose="02020603050405020304" pitchFamily="18" charset="0"/>
                <a:cs typeface="Alexandria Medium" pitchFamily="2" charset="-78"/>
              </a:rPr>
              <a:t>15. </a:t>
            </a:r>
            <a:r>
              <a:rPr lang="en-US" sz="1400" dirty="0">
                <a:latin typeface="Alexandria Medium" pitchFamily="2" charset="-78"/>
                <a:ea typeface="Times New Roman" panose="02020603050405020304" pitchFamily="18" charset="0"/>
                <a:cs typeface="Alexandria Medium" pitchFamily="2" charset="-78"/>
                <a:hlinkClick r:id="rId12"/>
              </a:rPr>
              <a:t>https://softflow.ca/fr/services/</a:t>
            </a:r>
            <a:endParaRPr lang="en-US" sz="1400" dirty="0">
              <a:latin typeface="Alexandria Medium" pitchFamily="2" charset="-78"/>
              <a:ea typeface="Times New Roman" panose="02020603050405020304" pitchFamily="18" charset="0"/>
              <a:cs typeface="Alexandria Medium" pitchFamily="2" charset="-78"/>
            </a:endParaRPr>
          </a:p>
          <a:p>
            <a:r>
              <a:rPr lang="en-US" sz="1400" dirty="0">
                <a:latin typeface="Alexandria Medium" pitchFamily="2" charset="-78"/>
                <a:ea typeface="Times New Roman" panose="02020603050405020304" pitchFamily="18" charset="0"/>
                <a:cs typeface="Alexandria Medium" pitchFamily="2" charset="-78"/>
              </a:rPr>
              <a:t>16. </a:t>
            </a:r>
            <a:r>
              <a:rPr lang="en-US" sz="1400" dirty="0">
                <a:latin typeface="Alexandria Medium" pitchFamily="2" charset="-78"/>
                <a:ea typeface="Times New Roman" panose="02020603050405020304" pitchFamily="18" charset="0"/>
                <a:cs typeface="Alexandria Medium" pitchFamily="2" charset="-78"/>
                <a:hlinkClick r:id="rId13"/>
              </a:rPr>
              <a:t>https://fr.equinix.ch/products/data-center-services/colocation</a:t>
            </a:r>
            <a:endParaRPr lang="ar-EG" sz="1400" dirty="0">
              <a:latin typeface="Alexandria Medium" pitchFamily="2" charset="-78"/>
              <a:ea typeface="Times New Roman" panose="02020603050405020304" pitchFamily="18" charset="0"/>
              <a:cs typeface="Alexandria Medium" pitchFamily="2" charset="-78"/>
            </a:endParaRPr>
          </a:p>
          <a:p>
            <a:r>
              <a:rPr lang="ar-EG" sz="1400" dirty="0">
                <a:latin typeface="Alexandria Medium" pitchFamily="2" charset="-78"/>
                <a:ea typeface="Times New Roman" panose="02020603050405020304" pitchFamily="18" charset="0"/>
                <a:cs typeface="Alexandria Medium" pitchFamily="2" charset="-78"/>
              </a:rPr>
              <a:t>17</a:t>
            </a:r>
            <a:r>
              <a:rPr lang="en-US" sz="1400" dirty="0">
                <a:latin typeface="Alexandria Medium" pitchFamily="2" charset="-78"/>
                <a:ea typeface="Times New Roman" panose="02020603050405020304" pitchFamily="18" charset="0"/>
                <a:cs typeface="Alexandria Medium" pitchFamily="2" charset="-78"/>
              </a:rPr>
              <a:t>. </a:t>
            </a:r>
            <a:r>
              <a:rPr lang="en-US" sz="1400" dirty="0">
                <a:latin typeface="Alexandria Medium" pitchFamily="2" charset="-78"/>
                <a:ea typeface="Times New Roman" panose="02020603050405020304" pitchFamily="18" charset="0"/>
                <a:cs typeface="Alexandria Medium" pitchFamily="2" charset="-78"/>
                <a:hlinkClick r:id="rId14"/>
              </a:rPr>
              <a:t>https://www.blogdumoderateur.com/chiffres-reseaux-sociaux/</a:t>
            </a:r>
            <a:endParaRPr lang="en-US" sz="1400" dirty="0">
              <a:latin typeface="Alexandria Medium" pitchFamily="2" charset="-78"/>
              <a:ea typeface="Times New Roman" panose="02020603050405020304" pitchFamily="18" charset="0"/>
              <a:cs typeface="Alexandria Medium" pitchFamily="2" charset="-78"/>
            </a:endParaRPr>
          </a:p>
          <a:p>
            <a:r>
              <a:rPr lang="en-US" sz="1400" dirty="0">
                <a:latin typeface="Alexandria Medium" pitchFamily="2" charset="-78"/>
                <a:ea typeface="Times New Roman" panose="02020603050405020304" pitchFamily="18" charset="0"/>
                <a:cs typeface="Alexandria Medium" pitchFamily="2" charset="-78"/>
              </a:rPr>
              <a:t>21. </a:t>
            </a:r>
            <a:r>
              <a:rPr lang="en-US" sz="1400" dirty="0">
                <a:latin typeface="Alexandria Medium" pitchFamily="2" charset="-78"/>
                <a:ea typeface="Times New Roman" panose="02020603050405020304" pitchFamily="18" charset="0"/>
                <a:cs typeface="Alexandria Medium" pitchFamily="2" charset="-78"/>
                <a:hlinkClick r:id="rId15"/>
              </a:rPr>
              <a:t>https://www.azinformatique.ch/</a:t>
            </a:r>
            <a:endParaRPr lang="en-US" sz="1400" dirty="0">
              <a:latin typeface="Alexandria Medium" pitchFamily="2" charset="-78"/>
              <a:ea typeface="Times New Roman" panose="02020603050405020304" pitchFamily="18" charset="0"/>
              <a:cs typeface="Alexandria Medium" pitchFamily="2" charset="-78"/>
            </a:endParaRPr>
          </a:p>
          <a:p>
            <a:r>
              <a:rPr lang="en-US" sz="1400" dirty="0">
                <a:latin typeface="Alexandria Medium" pitchFamily="2" charset="-78"/>
                <a:ea typeface="Times New Roman" panose="02020603050405020304" pitchFamily="18" charset="0"/>
                <a:cs typeface="Alexandria Medium" pitchFamily="2" charset="-78"/>
              </a:rPr>
              <a:t>33. </a:t>
            </a:r>
            <a:r>
              <a:rPr lang="en-US" sz="1400" dirty="0">
                <a:latin typeface="Alexandria Medium" pitchFamily="2" charset="-78"/>
                <a:ea typeface="Times New Roman" panose="02020603050405020304" pitchFamily="18" charset="0"/>
                <a:cs typeface="Alexandria Medium" pitchFamily="2" charset="-78"/>
                <a:hlinkClick r:id="rId16"/>
              </a:rPr>
              <a:t>https://gifer.com/en/72uZ#google_vignette</a:t>
            </a:r>
            <a:endParaRPr lang="ar-EG" sz="1400" dirty="0">
              <a:latin typeface="Alexandria Medium" pitchFamily="2" charset="-78"/>
              <a:ea typeface="Times New Roman" panose="02020603050405020304" pitchFamily="18" charset="0"/>
              <a:cs typeface="Alexandria Medium" pitchFamily="2" charset="-78"/>
            </a:endParaRPr>
          </a:p>
          <a:p>
            <a:r>
              <a:rPr lang="ar-EG" sz="1400" dirty="0">
                <a:latin typeface="Alexandria Medium" pitchFamily="2" charset="-78"/>
                <a:ea typeface="Times New Roman" panose="02020603050405020304" pitchFamily="18" charset="0"/>
                <a:cs typeface="Alexandria Medium" pitchFamily="2" charset="-78"/>
              </a:rPr>
              <a:t>34</a:t>
            </a:r>
            <a:r>
              <a:rPr lang="en-US" sz="1400" dirty="0">
                <a:latin typeface="Alexandria Medium" pitchFamily="2" charset="-78"/>
                <a:ea typeface="Times New Roman" panose="02020603050405020304" pitchFamily="18" charset="0"/>
                <a:cs typeface="Alexandria Medium" pitchFamily="2" charset="-78"/>
              </a:rPr>
              <a:t>. </a:t>
            </a:r>
            <a:r>
              <a:rPr lang="en-US" sz="1400" dirty="0">
                <a:latin typeface="Alexandria Medium" pitchFamily="2" charset="-78"/>
                <a:ea typeface="Times New Roman" panose="02020603050405020304" pitchFamily="18" charset="0"/>
                <a:cs typeface="Alexandria Medium" pitchFamily="2" charset="-78"/>
                <a:hlinkClick r:id="rId17"/>
              </a:rPr>
              <a:t>https://www.cimtl.org/cyberattaque-wannacry-securite-internationale-et-cooperation-internationale-les-nouveaux-enjeux-de-la-generation-2-0/</a:t>
            </a:r>
            <a:endParaRPr lang="en-US" sz="1400" dirty="0">
              <a:latin typeface="Alexandria Medium" pitchFamily="2" charset="-78"/>
              <a:ea typeface="Times New Roman" panose="02020603050405020304" pitchFamily="18" charset="0"/>
              <a:cs typeface="Alexandria Medium" pitchFamily="2" charset="-78"/>
            </a:endParaRPr>
          </a:p>
          <a:p>
            <a:r>
              <a:rPr lang="en-US" sz="1400" dirty="0">
                <a:latin typeface="Alexandria Medium" pitchFamily="2" charset="-78"/>
                <a:cs typeface="Alexandria Medium" pitchFamily="2" charset="-78"/>
              </a:rPr>
              <a:t>39. </a:t>
            </a:r>
            <a:r>
              <a:rPr lang="en-US" sz="1400" dirty="0">
                <a:latin typeface="Alexandria Medium" pitchFamily="2" charset="-78"/>
                <a:cs typeface="Alexandria Medium" pitchFamily="2" charset="-78"/>
                <a:hlinkClick r:id="rId18"/>
              </a:rPr>
              <a:t>https://siecledigital.fr/2023/10/04/cooperation-internationale-cle-de-voute-pour-affronter-cybermenaces/</a:t>
            </a:r>
            <a:endParaRPr lang="en-US" sz="1400" dirty="0">
              <a:latin typeface="Alexandria Medium" pitchFamily="2" charset="-78"/>
              <a:cs typeface="Alexandria Medium" pitchFamily="2" charset="-78"/>
            </a:endParaRPr>
          </a:p>
          <a:p>
            <a:r>
              <a:rPr lang="en-US" sz="1400" dirty="0">
                <a:latin typeface="Alexandria Medium" pitchFamily="2" charset="-78"/>
                <a:cs typeface="Alexandria Medium" pitchFamily="2" charset="-78"/>
              </a:rPr>
              <a:t>44. </a:t>
            </a:r>
            <a:r>
              <a:rPr lang="en-US" sz="1400" dirty="0">
                <a:latin typeface="Alexandria Medium" pitchFamily="2" charset="-78"/>
                <a:cs typeface="Alexandria Medium" pitchFamily="2" charset="-78"/>
                <a:hlinkClick r:id="rId19"/>
              </a:rPr>
              <a:t>https://www.zdnet.fr/actualites/comment-l-interieur-se-reorganise-pour-mieux-lutter-contre-la-cybercriminalite-39962634.htm</a:t>
            </a:r>
            <a:endParaRPr lang="en-US" sz="1400" dirty="0">
              <a:latin typeface="Alexandria Medium" pitchFamily="2" charset="-78"/>
              <a:cs typeface="Alexandria Medium" pitchFamily="2" charset="-78"/>
            </a:endParaRPr>
          </a:p>
          <a:p>
            <a:r>
              <a:rPr lang="en-US" sz="1400" dirty="0">
                <a:latin typeface="Alexandria Medium" pitchFamily="2" charset="-78"/>
                <a:cs typeface="Alexandria Medium" pitchFamily="2" charset="-78"/>
              </a:rPr>
              <a:t>47. </a:t>
            </a:r>
            <a:r>
              <a:rPr lang="en-US" sz="1400" dirty="0">
                <a:latin typeface="Alexandria Medium" pitchFamily="2" charset="-78"/>
                <a:cs typeface="Alexandria Medium" pitchFamily="2" charset="-78"/>
                <a:hlinkClick r:id="rId20"/>
              </a:rPr>
              <a:t>https://www.coe.int/fr/web/cybercrime/webinars</a:t>
            </a:r>
            <a:endParaRPr lang="en-US" sz="1400" dirty="0">
              <a:latin typeface="Alexandria Medium" pitchFamily="2" charset="-78"/>
              <a:cs typeface="Alexandria Medium" pitchFamily="2" charset="-78"/>
            </a:endParaRPr>
          </a:p>
          <a:p>
            <a:r>
              <a:rPr lang="en-US" sz="1400" dirty="0">
                <a:latin typeface="Alexandria Medium" pitchFamily="2" charset="-78"/>
                <a:cs typeface="Alexandria Medium" pitchFamily="2" charset="-78"/>
              </a:rPr>
              <a:t>51. </a:t>
            </a:r>
            <a:r>
              <a:rPr lang="en-US" sz="1400" dirty="0">
                <a:latin typeface="Alexandria Medium" pitchFamily="2" charset="-78"/>
                <a:cs typeface="Alexandria Medium" pitchFamily="2" charset="-78"/>
                <a:hlinkClick r:id="rId21"/>
              </a:rPr>
              <a:t>https://www.pinterest.com/pin/687995280571275766/</a:t>
            </a:r>
            <a:endParaRPr lang="en-US" sz="1400" dirty="0">
              <a:latin typeface="Alexandria Medium" pitchFamily="2" charset="-78"/>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60</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7838322" y="364108"/>
            <a:ext cx="2619417" cy="639999"/>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16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16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p:transition spd="slow">
    <p:randomBar dir="vert"/>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12" descr="How 0s and 1s Translate to Digital Experiences | by Patricia Arnedo | The  Startup | Medium">
            <a:extLst>
              <a:ext uri="{FF2B5EF4-FFF2-40B4-BE49-F238E27FC236}">
                <a16:creationId xmlns:a16="http://schemas.microsoft.com/office/drawing/2014/main" id="{D3F5F2D6-E42A-4234-B6C3-2561CFB9913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1201" y="1389528"/>
            <a:ext cx="9254848" cy="4096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793106" y="2976880"/>
            <a:ext cx="7844413" cy="198120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تم بحمد الله </a:t>
            </a:r>
            <a:endParaRPr lang="ar-EG" sz="24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الإنتهاء من شرح المحاضرة ا</a:t>
            </a:r>
            <a:r>
              <a:rPr lang="ar-EG" sz="2400" b="1" dirty="0">
                <a:solidFill>
                  <a:srgbClr val="FF0000"/>
                </a:solidFill>
                <a:latin typeface="Calibri" panose="020F0502020204030204" pitchFamily="34" charset="0"/>
                <a:ea typeface="Calibri" panose="020F0502020204030204" pitchFamily="34" charset="0"/>
              </a:rPr>
              <a:t>لعاشرة</a:t>
            </a:r>
            <a:endParaRPr lang="en-US" sz="2400" dirty="0">
              <a:latin typeface="Calibri" panose="020F0502020204030204" pitchFamily="34" charset="0"/>
              <a:ea typeface="Calibri" panose="020F0502020204030204" pitchFamily="34" charset="0"/>
            </a:endParaRPr>
          </a:p>
          <a:p>
            <a:r>
              <a:rPr lang="ar-SA" sz="24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386238504"/>
      </p:ext>
    </p:extLst>
  </p:cSld>
  <p:clrMapOvr>
    <a:masterClrMapping/>
  </p:clrMapOvr>
  <p:transition spd="slow">
    <p:randomBar dir="vert"/>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randomBar dir="vert"/>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ags/tag32.xml><?xml version="1.0" encoding="utf-8"?>
<p:tagLst xmlns:a="http://schemas.openxmlformats.org/drawingml/2006/main" xmlns:r="http://schemas.openxmlformats.org/officeDocument/2006/relationships" xmlns:p="http://schemas.openxmlformats.org/presentationml/2006/main">
  <p:tag name="TIMING" val="|0.7|0.8"/>
</p:tagLst>
</file>

<file path=ppt/tags/tag33.xml><?xml version="1.0" encoding="utf-8"?>
<p:tagLst xmlns:a="http://schemas.openxmlformats.org/drawingml/2006/main" xmlns:r="http://schemas.openxmlformats.org/officeDocument/2006/relationships" xmlns:p="http://schemas.openxmlformats.org/presentationml/2006/main">
  <p:tag name="TIMING" val="|0.7|0.8"/>
</p:tagLst>
</file>

<file path=ppt/tags/tag34.xml><?xml version="1.0" encoding="utf-8"?>
<p:tagLst xmlns:a="http://schemas.openxmlformats.org/drawingml/2006/main" xmlns:r="http://schemas.openxmlformats.org/officeDocument/2006/relationships" xmlns:p="http://schemas.openxmlformats.org/presentationml/2006/main">
  <p:tag name="TIMING" val="|0.7|0.8"/>
</p:tagLst>
</file>

<file path=ppt/tags/tag35.xml><?xml version="1.0" encoding="utf-8"?>
<p:tagLst xmlns:a="http://schemas.openxmlformats.org/drawingml/2006/main" xmlns:r="http://schemas.openxmlformats.org/officeDocument/2006/relationships" xmlns:p="http://schemas.openxmlformats.org/presentationml/2006/main">
  <p:tag name="TIMING" val="|0.7|0.8"/>
</p:tagLst>
</file>

<file path=ppt/tags/tag36.xml><?xml version="1.0" encoding="utf-8"?>
<p:tagLst xmlns:a="http://schemas.openxmlformats.org/drawingml/2006/main" xmlns:r="http://schemas.openxmlformats.org/officeDocument/2006/relationships" xmlns:p="http://schemas.openxmlformats.org/presentationml/2006/main">
  <p:tag name="TIMING" val="|0.7|0.8"/>
</p:tagLst>
</file>

<file path=ppt/tags/tag37.xml><?xml version="1.0" encoding="utf-8"?>
<p:tagLst xmlns:a="http://schemas.openxmlformats.org/drawingml/2006/main" xmlns:r="http://schemas.openxmlformats.org/officeDocument/2006/relationships" xmlns:p="http://schemas.openxmlformats.org/presentationml/2006/main">
  <p:tag name="TIMING" val="|0.7|0.8"/>
</p:tagLst>
</file>

<file path=ppt/tags/tag38.xml><?xml version="1.0" encoding="utf-8"?>
<p:tagLst xmlns:a="http://schemas.openxmlformats.org/drawingml/2006/main" xmlns:r="http://schemas.openxmlformats.org/officeDocument/2006/relationships" xmlns:p="http://schemas.openxmlformats.org/presentationml/2006/main">
  <p:tag name="TIMING" val="|0.7|0.8"/>
</p:tagLst>
</file>

<file path=ppt/tags/tag39.xml><?xml version="1.0" encoding="utf-8"?>
<p:tagLst xmlns:a="http://schemas.openxmlformats.org/drawingml/2006/main" xmlns:r="http://schemas.openxmlformats.org/officeDocument/2006/relationships" xmlns:p="http://schemas.openxmlformats.org/presentationml/2006/main">
  <p:tag name="TIMING" val="|0.7|0.8"/>
</p:tagLst>
</file>

<file path=ppt/tags/tag40.xml><?xml version="1.0" encoding="utf-8"?>
<p:tagLst xmlns:a="http://schemas.openxmlformats.org/drawingml/2006/main" xmlns:r="http://schemas.openxmlformats.org/officeDocument/2006/relationships" xmlns:p="http://schemas.openxmlformats.org/presentationml/2006/main">
  <p:tag name="TIMING" val="|0.7|0.8"/>
</p:tagLst>
</file>

<file path=ppt/tags/tag41.xml><?xml version="1.0" encoding="utf-8"?>
<p:tagLst xmlns:a="http://schemas.openxmlformats.org/drawingml/2006/main" xmlns:r="http://schemas.openxmlformats.org/officeDocument/2006/relationships" xmlns:p="http://schemas.openxmlformats.org/presentationml/2006/main">
  <p:tag name="TIMING" val="|0.7|0.8"/>
</p:tagLst>
</file>

<file path=ppt/tags/tag42.xml><?xml version="1.0" encoding="utf-8"?>
<p:tagLst xmlns:a="http://schemas.openxmlformats.org/drawingml/2006/main" xmlns:r="http://schemas.openxmlformats.org/officeDocument/2006/relationships" xmlns:p="http://schemas.openxmlformats.org/presentationml/2006/main">
  <p:tag name="TIMING" val="|0.7|0.8"/>
</p:tagLst>
</file>

<file path=ppt/tags/tag43.xml><?xml version="1.0" encoding="utf-8"?>
<p:tagLst xmlns:a="http://schemas.openxmlformats.org/drawingml/2006/main" xmlns:r="http://schemas.openxmlformats.org/officeDocument/2006/relationships" xmlns:p="http://schemas.openxmlformats.org/presentationml/2006/main">
  <p:tag name="TIMING" val="|2.5"/>
</p:tagLst>
</file>

<file path=ppt/tags/tag44.xml><?xml version="1.0" encoding="utf-8"?>
<p:tagLst xmlns:a="http://schemas.openxmlformats.org/drawingml/2006/main" xmlns:r="http://schemas.openxmlformats.org/officeDocument/2006/relationships" xmlns:p="http://schemas.openxmlformats.org/presentationml/2006/main">
  <p:tag name="TIMING" val="|0.7|0.8"/>
</p:tagLst>
</file>

<file path=ppt/tags/tag45.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00F1135-1BB6-4179-A303-33C00BDBAD39}"/>
</file>

<file path=customXml/itemProps2.xml><?xml version="1.0" encoding="utf-8"?>
<ds:datastoreItem xmlns:ds="http://schemas.openxmlformats.org/officeDocument/2006/customXml" ds:itemID="{3AAD2C1C-FF62-4545-98A2-222E4F85132E}"/>
</file>

<file path=customXml/itemProps3.xml><?xml version="1.0" encoding="utf-8"?>
<ds:datastoreItem xmlns:ds="http://schemas.openxmlformats.org/officeDocument/2006/customXml" ds:itemID="{5AB82958-3283-4622-A76E-AAB06E5BE790}"/>
</file>

<file path=docProps/app.xml><?xml version="1.0" encoding="utf-8"?>
<Properties xmlns="http://schemas.openxmlformats.org/officeDocument/2006/extended-properties" xmlns:vt="http://schemas.openxmlformats.org/officeDocument/2006/docPropsVTypes">
  <TotalTime>7369</TotalTime>
  <Words>2632</Words>
  <Application>Microsoft Office PowerPoint</Application>
  <PresentationFormat>Widescreen</PresentationFormat>
  <Paragraphs>409</Paragraphs>
  <Slides>62</Slides>
  <Notes>57</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62</vt:i4>
      </vt:variant>
    </vt:vector>
  </HeadingPairs>
  <TitlesOfParts>
    <vt:vector size="74" baseType="lpstr">
      <vt:lpstr>Alexandria</vt:lpstr>
      <vt:lpstr>Alexandria ExtraBold</vt:lpstr>
      <vt:lpstr>Alexandria Medium</vt:lpstr>
      <vt:lpstr>Arial</vt:lpstr>
      <vt:lpstr>Calibri</vt:lpstr>
      <vt:lpstr>Cascadia Code</vt:lpstr>
      <vt:lpstr>ElsevierSans</vt:lpstr>
      <vt:lpstr>Symbol</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1214</cp:revision>
  <dcterms:created xsi:type="dcterms:W3CDTF">2023-04-29T09:08:00Z</dcterms:created>
  <dcterms:modified xsi:type="dcterms:W3CDTF">2026-04-16T20:06:39Z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