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5.xml" ContentType="application/vnd.openxmlformats-officedocument.presentationml.slide+xml"/>
  <Override PartName="/ppt/slides/slide1.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14.xml" ContentType="application/vnd.openxmlformats-officedocument.presentationml.slide+xml"/>
  <Override PartName="/ppt/slides/slide37.xml" ContentType="application/vnd.openxmlformats-officedocument.presentationml.slide+xml"/>
  <Override PartName="/ppt/slides/slide35.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6.xml" ContentType="application/vnd.openxmlformats-officedocument.presentationml.slide+xml"/>
  <Override PartName="/ppt/slides/slide31.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Masters/slideMaster1.xml" ContentType="application/vnd.openxmlformats-officedocument.presentationml.slideMaster+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7"/>
  </p:notesMasterIdLst>
  <p:sldIdLst>
    <p:sldId id="480" r:id="rId2"/>
    <p:sldId id="303" r:id="rId3"/>
    <p:sldId id="516" r:id="rId4"/>
    <p:sldId id="517" r:id="rId5"/>
    <p:sldId id="518" r:id="rId6"/>
    <p:sldId id="520" r:id="rId7"/>
    <p:sldId id="521" r:id="rId8"/>
    <p:sldId id="522" r:id="rId9"/>
    <p:sldId id="524" r:id="rId10"/>
    <p:sldId id="523" r:id="rId11"/>
    <p:sldId id="525" r:id="rId12"/>
    <p:sldId id="526" r:id="rId13"/>
    <p:sldId id="527" r:id="rId14"/>
    <p:sldId id="528" r:id="rId15"/>
    <p:sldId id="529" r:id="rId16"/>
    <p:sldId id="530" r:id="rId17"/>
    <p:sldId id="531" r:id="rId18"/>
    <p:sldId id="532" r:id="rId19"/>
    <p:sldId id="533" r:id="rId20"/>
    <p:sldId id="534" r:id="rId21"/>
    <p:sldId id="536" r:id="rId22"/>
    <p:sldId id="537" r:id="rId23"/>
    <p:sldId id="538" r:id="rId24"/>
    <p:sldId id="539" r:id="rId25"/>
    <p:sldId id="540" r:id="rId26"/>
    <p:sldId id="541" r:id="rId27"/>
    <p:sldId id="542" r:id="rId28"/>
    <p:sldId id="543" r:id="rId29"/>
    <p:sldId id="544" r:id="rId30"/>
    <p:sldId id="545" r:id="rId31"/>
    <p:sldId id="547" r:id="rId32"/>
    <p:sldId id="546" r:id="rId33"/>
    <p:sldId id="548" r:id="rId34"/>
    <p:sldId id="549" r:id="rId35"/>
    <p:sldId id="550" r:id="rId36"/>
    <p:sldId id="551" r:id="rId37"/>
    <p:sldId id="552" r:id="rId38"/>
    <p:sldId id="553" r:id="rId39"/>
    <p:sldId id="554" r:id="rId40"/>
    <p:sldId id="555" r:id="rId41"/>
    <p:sldId id="556" r:id="rId42"/>
    <p:sldId id="557" r:id="rId43"/>
    <p:sldId id="558" r:id="rId44"/>
    <p:sldId id="559"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6"/>
            <p14:sldId id="517"/>
            <p14:sldId id="518"/>
            <p14:sldId id="520"/>
            <p14:sldId id="521"/>
            <p14:sldId id="522"/>
            <p14:sldId id="524"/>
            <p14:sldId id="523"/>
            <p14:sldId id="525"/>
            <p14:sldId id="526"/>
            <p14:sldId id="527"/>
            <p14:sldId id="528"/>
            <p14:sldId id="529"/>
            <p14:sldId id="530"/>
            <p14:sldId id="531"/>
            <p14:sldId id="532"/>
            <p14:sldId id="533"/>
            <p14:sldId id="534"/>
            <p14:sldId id="536"/>
            <p14:sldId id="537"/>
            <p14:sldId id="538"/>
            <p14:sldId id="539"/>
            <p14:sldId id="540"/>
            <p14:sldId id="541"/>
            <p14:sldId id="542"/>
            <p14:sldId id="543"/>
            <p14:sldId id="544"/>
            <p14:sldId id="545"/>
            <p14:sldId id="547"/>
            <p14:sldId id="546"/>
            <p14:sldId id="548"/>
            <p14:sldId id="549"/>
            <p14:sldId id="550"/>
            <p14:sldId id="551"/>
            <p14:sldId id="552"/>
            <p14:sldId id="553"/>
            <p14:sldId id="554"/>
            <p14:sldId id="555"/>
            <p14:sldId id="556"/>
            <p14:sldId id="557"/>
            <p14:sldId id="558"/>
            <p14:sldId id="55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956" autoAdjust="0"/>
    <p:restoredTop sz="93738" autoAdjust="0"/>
  </p:normalViewPr>
  <p:slideViewPr>
    <p:cSldViewPr snapToGrid="0">
      <p:cViewPr varScale="1">
        <p:scale>
          <a:sx n="69" d="100"/>
          <a:sy n="69" d="100"/>
        </p:scale>
        <p:origin x="1146"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56205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7.png"/><Relationship Id="rId7" Type="http://schemas.openxmlformats.org/officeDocument/2006/relationships/image" Target="../media/image7.svg"/><Relationship Id="rId2" Type="http://schemas.openxmlformats.org/officeDocument/2006/relationships/image" Target="../media/image56.jpeg"/><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image" Target="../media/image58.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30" y="-320675"/>
            <a:ext cx="6920966" cy="717867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5257" y="3902118"/>
            <a:ext cx="4237787" cy="400110"/>
          </a:xfrm>
          <a:prstGeom prst="rect">
            <a:avLst/>
          </a:prstGeom>
          <a:noFill/>
        </p:spPr>
        <p:txBody>
          <a:bodyPr wrap="square" rtlCol="0">
            <a:spAutoFit/>
          </a:bodyPr>
          <a:lstStyle/>
          <a:p>
            <a:pPr algn="ctr"/>
            <a:r>
              <a:rPr lang="ar-JO" sz="2000" b="1" dirty="0" smtClean="0">
                <a:latin typeface="Alexandria Black" pitchFamily="2" charset="-78"/>
                <a:cs typeface="Alexandria Black" pitchFamily="2" charset="-78"/>
              </a:rPr>
              <a:t>إعداد الدكتور: محمد عودة</a:t>
            </a:r>
            <a:endParaRPr lang="en-US" sz="2000" b="1" dirty="0">
              <a:latin typeface="Alexandria Black" pitchFamily="2" charset="-78"/>
              <a:cs typeface="Alexandria Black" pitchFamily="2" charset="-78"/>
            </a:endParaRPr>
          </a:p>
        </p:txBody>
      </p:sp>
      <p:sp>
        <p:nvSpPr>
          <p:cNvPr id="31" name="TextBox 30"/>
          <p:cNvSpPr txBox="1"/>
          <p:nvPr/>
        </p:nvSpPr>
        <p:spPr>
          <a:xfrm>
            <a:off x="1108644" y="2424037"/>
            <a:ext cx="4883015" cy="400110"/>
          </a:xfrm>
          <a:prstGeom prst="rect">
            <a:avLst/>
          </a:prstGeom>
          <a:noFill/>
        </p:spPr>
        <p:txBody>
          <a:bodyPr wrap="square" rtlCol="0">
            <a:spAutoFit/>
          </a:bodyPr>
          <a:lstStyle/>
          <a:p>
            <a:pPr algn="ctr"/>
            <a:r>
              <a:rPr lang="ar-JO" sz="2000" b="1" dirty="0" smtClean="0">
                <a:solidFill>
                  <a:srgbClr val="00B0F0"/>
                </a:solidFill>
                <a:latin typeface="Alexandria Black" pitchFamily="2" charset="-78"/>
                <a:cs typeface="Alexandria Black" pitchFamily="2" charset="-78"/>
              </a:rPr>
              <a:t>قانون تنظيم التكنولوجيا المالية </a:t>
            </a:r>
            <a:endParaRPr lang="en-US" sz="2000" b="1" dirty="0">
              <a:solidFill>
                <a:srgbClr val="00B0F0"/>
              </a:solidFill>
              <a:latin typeface="Alexandria Black" pitchFamily="2" charset="-78"/>
              <a:cs typeface="Alexandria Black" pitchFamily="2" charset="-78"/>
            </a:endParaRPr>
          </a:p>
        </p:txBody>
      </p:sp>
      <p:sp>
        <p:nvSpPr>
          <p:cNvPr id="34" name="Rectangle: Rounded Corners 33"/>
          <p:cNvSpPr/>
          <p:nvPr/>
        </p:nvSpPr>
        <p:spPr>
          <a:xfrm>
            <a:off x="-1" y="5843657"/>
            <a:ext cx="314927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dirty="0" smtClean="0">
                <a:solidFill>
                  <a:schemeClr val="bg1"/>
                </a:solidFill>
                <a:latin typeface="Alexandria Black" pitchFamily="2" charset="-78"/>
                <a:cs typeface="Alexandria Black" pitchFamily="2" charset="-78"/>
              </a:rPr>
              <a:t>المحاضرة ( الاولى )</a:t>
            </a:r>
            <a:endParaRPr lang="en-US" sz="2000" dirty="0">
              <a:solidFill>
                <a:schemeClr val="bg1"/>
              </a:solidFill>
              <a:latin typeface="Alexandria Black" pitchFamily="2" charset="-78"/>
              <a:cs typeface="Alexandria Black" pitchFamily="2" charset="-78"/>
            </a:endParaRPr>
          </a:p>
        </p:txBody>
      </p:sp>
      <p:sp>
        <p:nvSpPr>
          <p:cNvPr id="46" name="TextBox 45"/>
          <p:cNvSpPr txBox="1"/>
          <p:nvPr/>
        </p:nvSpPr>
        <p:spPr>
          <a:xfrm>
            <a:off x="329268" y="5104240"/>
            <a:ext cx="1747181" cy="707886"/>
          </a:xfrm>
          <a:prstGeom prst="rect">
            <a:avLst/>
          </a:prstGeom>
          <a:noFill/>
        </p:spPr>
        <p:txBody>
          <a:bodyPr wrap="square" rtlCol="0">
            <a:spAutoFit/>
          </a:bodyPr>
          <a:lstStyle/>
          <a:p>
            <a:r>
              <a:rPr lang="en-US" sz="2000" dirty="0" smtClean="0">
                <a:latin typeface="Alexandria Black" pitchFamily="2" charset="-78"/>
                <a:cs typeface="Alexandria Black" pitchFamily="2" charset="-78"/>
              </a:rPr>
              <a:t>LAW 631</a:t>
            </a:r>
          </a:p>
          <a:p>
            <a:r>
              <a:rPr lang="en-US" sz="2000" dirty="0" smtClean="0">
                <a:latin typeface="Alexandria Black" pitchFamily="2" charset="-78"/>
                <a:cs typeface="Alexandria Black" pitchFamily="2" charset="-78"/>
              </a:rPr>
              <a:t>FinTech</a:t>
            </a:r>
            <a:endParaRPr lang="en-US" sz="2000" dirty="0">
              <a:latin typeface="Alexandria Black" pitchFamily="2" charset="-78"/>
              <a:cs typeface="Alexandria Black" pitchFamily="2" charset="-78"/>
            </a:endParaRPr>
          </a:p>
        </p:txBody>
      </p:sp>
      <p:sp>
        <p:nvSpPr>
          <p:cNvPr id="14" name="Oval 13"/>
          <p:cNvSpPr/>
          <p:nvPr/>
        </p:nvSpPr>
        <p:spPr>
          <a:xfrm>
            <a:off x="6200343" y="-320675"/>
            <a:ext cx="6775052" cy="689292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Oval 8"/>
          <p:cNvSpPr/>
          <p:nvPr/>
        </p:nvSpPr>
        <p:spPr>
          <a:xfrm>
            <a:off x="6168957" y="-88899"/>
            <a:ext cx="6748037" cy="66611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55513" y="2785710"/>
            <a:ext cx="4431021" cy="400110"/>
          </a:xfrm>
          <a:prstGeom prst="rect">
            <a:avLst/>
          </a:prstGeom>
          <a:noFill/>
        </p:spPr>
        <p:txBody>
          <a:bodyPr wrap="none" rtlCol="0">
            <a:spAutoFit/>
          </a:bodyPr>
          <a:lstStyle/>
          <a:p>
            <a:pPr algn="ctr"/>
            <a:r>
              <a:rPr lang="ar-JO" sz="2000" b="1" dirty="0">
                <a:solidFill>
                  <a:srgbClr val="00B0F0"/>
                </a:solidFill>
                <a:latin typeface="Alexandria Black" pitchFamily="2" charset="-78"/>
                <a:cs typeface="Alexandria Black" pitchFamily="2" charset="-78"/>
              </a:rPr>
              <a:t>قانون تنظيم التكنولوجيا المالية </a:t>
            </a:r>
            <a:endParaRPr lang="en-US" sz="2000" b="1" dirty="0">
              <a:solidFill>
                <a:srgbClr val="00B0F0"/>
              </a:solidFill>
              <a:latin typeface="Alexandria Black" pitchFamily="2" charset="-78"/>
              <a:cs typeface="Alexandria Black" pitchFamily="2" charset="-78"/>
            </a:endParaRPr>
          </a:p>
        </p:txBody>
      </p:sp>
      <p:sp>
        <p:nvSpPr>
          <p:cNvPr id="10" name="Rectangle: Rounded Corners 9"/>
          <p:cNvSpPr/>
          <p:nvPr/>
        </p:nvSpPr>
        <p:spPr>
          <a:xfrm>
            <a:off x="6418566" y="4273385"/>
            <a:ext cx="460217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smtClean="0">
                <a:solidFill>
                  <a:schemeClr val="tx1"/>
                </a:solidFill>
                <a:latin typeface="Alexandria Black" pitchFamily="2" charset="-78"/>
                <a:cs typeface="Alexandria Black" pitchFamily="2" charset="-78"/>
              </a:rPr>
              <a:t>المحاضرة الأولى</a:t>
            </a:r>
            <a:endParaRPr lang="en-US" sz="2000" b="1" dirty="0">
              <a:solidFill>
                <a:schemeClr val="tx1"/>
              </a:solidFill>
              <a:latin typeface="Alexandria Black" pitchFamily="2" charset="-78"/>
              <a:cs typeface="Alexandria Black" pitchFamily="2" charset="-78"/>
            </a:endParaRPr>
          </a:p>
        </p:txBody>
      </p:sp>
      <p:sp>
        <p:nvSpPr>
          <p:cNvPr id="11" name="TextBox 10"/>
          <p:cNvSpPr txBox="1"/>
          <p:nvPr/>
        </p:nvSpPr>
        <p:spPr>
          <a:xfrm>
            <a:off x="6370224" y="4802552"/>
            <a:ext cx="1329210" cy="707886"/>
          </a:xfrm>
          <a:prstGeom prst="rect">
            <a:avLst/>
          </a:prstGeom>
          <a:noFill/>
        </p:spPr>
        <p:txBody>
          <a:bodyPr wrap="none" rtlCol="0">
            <a:spAutoFit/>
          </a:bodyPr>
          <a:lstStyle/>
          <a:p>
            <a:r>
              <a:rPr lang="en-US" sz="2000" dirty="0" smtClean="0">
                <a:latin typeface="Alexandria Black" pitchFamily="2" charset="-78"/>
                <a:cs typeface="Alexandria Black" pitchFamily="2" charset="-78"/>
              </a:rPr>
              <a:t>LAW 631</a:t>
            </a:r>
            <a:endParaRPr lang="en-US" sz="2000" dirty="0">
              <a:latin typeface="Alexandria Black" pitchFamily="2" charset="-78"/>
              <a:cs typeface="Alexandria Black" pitchFamily="2" charset="-78"/>
            </a:endParaRPr>
          </a:p>
          <a:p>
            <a:r>
              <a:rPr lang="en-US" sz="2000" dirty="0" smtClean="0">
                <a:latin typeface="Alexandria Black" pitchFamily="2" charset="-78"/>
                <a:cs typeface="Alexandria Black" pitchFamily="2" charset="-78"/>
              </a:rPr>
              <a:t>FinTech</a:t>
            </a:r>
            <a:endParaRPr lang="en-US" sz="2000" dirty="0">
              <a:latin typeface="Alexandria Black" pitchFamily="2" charset="-78"/>
              <a:cs typeface="Alexandria Black" pitchFamily="2" charset="-78"/>
            </a:endParaRPr>
          </a:p>
        </p:txBody>
      </p:sp>
      <p:sp>
        <p:nvSpPr>
          <p:cNvPr id="13" name="TextBox 12"/>
          <p:cNvSpPr txBox="1"/>
          <p:nvPr/>
        </p:nvSpPr>
        <p:spPr>
          <a:xfrm>
            <a:off x="459185" y="5830966"/>
            <a:ext cx="4886463" cy="400110"/>
          </a:xfrm>
          <a:prstGeom prst="rect">
            <a:avLst/>
          </a:prstGeom>
          <a:noFill/>
        </p:spPr>
        <p:txBody>
          <a:bodyPr wrap="square" rtlCol="0">
            <a:spAutoFit/>
          </a:bodyPr>
          <a:lstStyle/>
          <a:p>
            <a:r>
              <a:rPr lang="ar-JO" sz="2000" dirty="0" smtClean="0">
                <a:solidFill>
                  <a:srgbClr val="00B0F0"/>
                </a:solidFill>
                <a:latin typeface="Alexandria Black" pitchFamily="2" charset="-78"/>
                <a:cs typeface="Alexandria Black" pitchFamily="2" charset="-78"/>
              </a:rPr>
              <a:t>الأسبوع الثاني              </a:t>
            </a:r>
            <a:endParaRPr lang="en-US" sz="2000" dirty="0">
              <a:solidFill>
                <a:srgbClr val="00B0F0"/>
              </a:solidFill>
              <a:latin typeface="Alexandria Black" pitchFamily="2" charset="-78"/>
              <a:cs typeface="Alexandria Black" pitchFamily="2" charset="-78"/>
            </a:endParaRPr>
          </a:p>
        </p:txBody>
      </p:sp>
      <p:pic>
        <p:nvPicPr>
          <p:cNvPr id="22" name="Graphic 21"/>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2" name="Title 1"/>
          <p:cNvSpPr>
            <a:spLocks noGrp="1"/>
          </p:cNvSpPr>
          <p:nvPr>
            <p:ph type="title"/>
          </p:nvPr>
        </p:nvSpPr>
        <p:spPr/>
        <p:txBody>
          <a:bodyPr>
            <a:normAutofit/>
          </a:bodyPr>
          <a:lstStyle/>
          <a:p>
            <a:pPr algn="ctr"/>
            <a:r>
              <a:rPr lang="ar-JO" sz="2000" b="1" dirty="0" smtClean="0">
                <a:solidFill>
                  <a:srgbClr val="00B0F0"/>
                </a:solidFill>
                <a:latin typeface="Alexandria Black" pitchFamily="2" charset="-78"/>
                <a:cs typeface="Alexandria Black" pitchFamily="2" charset="-78"/>
              </a:rPr>
              <a:t>مدخل إلى التكنولوجيا المالية</a:t>
            </a:r>
            <a:endParaRPr lang="en-US" sz="2000" b="1"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690688"/>
            <a:ext cx="10515600" cy="4486275"/>
          </a:xfrm>
        </p:spPr>
        <p:txBody>
          <a:bodyPr>
            <a:normAutofit/>
          </a:bodyPr>
          <a:lstStyle/>
          <a:p>
            <a:pPr marL="0" indent="0" algn="r">
              <a:buNone/>
            </a:pPr>
            <a:r>
              <a:rPr lang="ar-JO" sz="2000" b="1" dirty="0" smtClean="0">
                <a:solidFill>
                  <a:schemeClr val="accent4"/>
                </a:solidFill>
                <a:latin typeface="Alexandria Black" pitchFamily="2" charset="-78"/>
                <a:cs typeface="Alexandria Black" pitchFamily="2" charset="-78"/>
              </a:rPr>
              <a:t>المحاور الرئيسية للمحاضرة</a:t>
            </a:r>
            <a:endParaRPr lang="ar-JO" dirty="0" smtClean="0">
              <a:latin typeface="Alexandria" pitchFamily="2" charset="-78"/>
              <a:cs typeface="Alexandria" pitchFamily="2" charset="-78"/>
            </a:endParaRPr>
          </a:p>
          <a:p>
            <a:pPr marL="0" indent="0" algn="r">
              <a:lnSpc>
                <a:spcPct val="200000"/>
              </a:lnSpc>
              <a:buNone/>
            </a:pPr>
            <a:r>
              <a:rPr lang="ar-JO" dirty="0">
                <a:latin typeface="Alexandria" pitchFamily="2" charset="-78"/>
                <a:cs typeface="Alexandria" pitchFamily="2" charset="-78"/>
              </a:rPr>
              <a:t> </a:t>
            </a:r>
            <a:r>
              <a:rPr lang="ar-JO" dirty="0" smtClean="0">
                <a:latin typeface="Alexandria" pitchFamily="2" charset="-78"/>
                <a:cs typeface="Alexandria" pitchFamily="2" charset="-78"/>
              </a:rPr>
              <a:t>     </a:t>
            </a:r>
            <a:r>
              <a:rPr lang="ar-JO" sz="2000" dirty="0" smtClean="0">
                <a:latin typeface="Alexandria Black" pitchFamily="2" charset="-78"/>
                <a:cs typeface="Alexandria Black" pitchFamily="2" charset="-78"/>
              </a:rPr>
              <a:t>أولا" :  مفهوم التكنولوجيا المالية</a:t>
            </a:r>
          </a:p>
          <a:p>
            <a:pPr marL="0" indent="0" algn="r">
              <a:lnSpc>
                <a:spcPct val="200000"/>
              </a:lnSpc>
              <a:buNone/>
            </a:pPr>
            <a:r>
              <a:rPr lang="ar-JO" sz="2000" dirty="0">
                <a:latin typeface="Alexandria Black" pitchFamily="2" charset="-78"/>
                <a:cs typeface="Alexandria Black" pitchFamily="2" charset="-78"/>
              </a:rPr>
              <a:t> </a:t>
            </a:r>
            <a:r>
              <a:rPr lang="ar-JO" sz="2000" dirty="0" smtClean="0">
                <a:latin typeface="Alexandria Black" pitchFamily="2" charset="-78"/>
                <a:cs typeface="Alexandria Black" pitchFamily="2" charset="-78"/>
              </a:rPr>
              <a:t>      ثانيا" :  أهمية التكنولوجيا المالية</a:t>
            </a:r>
          </a:p>
          <a:p>
            <a:pPr marL="0" indent="0" algn="r">
              <a:lnSpc>
                <a:spcPct val="200000"/>
              </a:lnSpc>
              <a:buNone/>
            </a:pPr>
            <a:r>
              <a:rPr lang="ar-JO" sz="2000" dirty="0">
                <a:latin typeface="Alexandria Black" pitchFamily="2" charset="-78"/>
                <a:cs typeface="Alexandria Black" pitchFamily="2" charset="-78"/>
              </a:rPr>
              <a:t> </a:t>
            </a:r>
            <a:r>
              <a:rPr lang="ar-JO" sz="2000" dirty="0" smtClean="0">
                <a:latin typeface="Alexandria Black" pitchFamily="2" charset="-78"/>
                <a:cs typeface="Alexandria Black" pitchFamily="2" charset="-78"/>
              </a:rPr>
              <a:t>    </a:t>
            </a:r>
            <a:r>
              <a:rPr lang="ar-JO" sz="2000" dirty="0">
                <a:latin typeface="Alexandria Black" pitchFamily="2" charset="-78"/>
                <a:cs typeface="Alexandria Black" pitchFamily="2" charset="-78"/>
              </a:rPr>
              <a:t> </a:t>
            </a:r>
            <a:r>
              <a:rPr lang="ar-JO" sz="2000" dirty="0" smtClean="0">
                <a:latin typeface="Alexandria Black" pitchFamily="2" charset="-78"/>
                <a:cs typeface="Alexandria Black" pitchFamily="2" charset="-78"/>
              </a:rPr>
              <a:t> ثالثا" :  مراحل (تطور)، دورة التكنولوجيا المالية</a:t>
            </a:r>
          </a:p>
          <a:p>
            <a:pPr marL="0" indent="0" algn="r">
              <a:lnSpc>
                <a:spcPct val="200000"/>
              </a:lnSpc>
              <a:buNone/>
            </a:pPr>
            <a:r>
              <a:rPr lang="ar-JO" sz="2000" dirty="0">
                <a:latin typeface="Alexandria Black" pitchFamily="2" charset="-78"/>
                <a:cs typeface="Alexandria Black" pitchFamily="2" charset="-78"/>
              </a:rPr>
              <a:t> </a:t>
            </a:r>
            <a:r>
              <a:rPr lang="ar-JO" sz="2000" dirty="0" smtClean="0">
                <a:latin typeface="Alexandria Black" pitchFamily="2" charset="-78"/>
                <a:cs typeface="Alexandria Black" pitchFamily="2" charset="-78"/>
              </a:rPr>
              <a:t>     </a:t>
            </a:r>
            <a:r>
              <a:rPr lang="ar-JO" sz="2000" dirty="0">
                <a:latin typeface="Alexandria Black" pitchFamily="2" charset="-78"/>
                <a:cs typeface="Alexandria Black" pitchFamily="2" charset="-78"/>
              </a:rPr>
              <a:t> </a:t>
            </a:r>
            <a:r>
              <a:rPr lang="ar-JO" sz="2000" dirty="0" smtClean="0">
                <a:latin typeface="Alexandria Black" pitchFamily="2" charset="-78"/>
                <a:cs typeface="Alexandria Black" pitchFamily="2" charset="-78"/>
              </a:rPr>
              <a:t>رابع</a:t>
            </a:r>
            <a:r>
              <a:rPr lang="ar-JO" sz="2000" dirty="0">
                <a:latin typeface="Alexandria Black" pitchFamily="2" charset="-78"/>
                <a:cs typeface="Alexandria Black" pitchFamily="2" charset="-78"/>
              </a:rPr>
              <a:t>ا</a:t>
            </a:r>
            <a:r>
              <a:rPr lang="ar-JO" sz="2000" dirty="0" smtClean="0">
                <a:latin typeface="Alexandria Black" pitchFamily="2" charset="-78"/>
                <a:cs typeface="Alexandria Black" pitchFamily="2" charset="-78"/>
              </a:rPr>
              <a:t>" :  ابتكارات التكنولوجيا المالية</a:t>
            </a:r>
          </a:p>
          <a:p>
            <a:pPr marL="0" indent="0" algn="r">
              <a:lnSpc>
                <a:spcPct val="200000"/>
              </a:lnSpc>
              <a:buNone/>
            </a:pPr>
            <a:r>
              <a:rPr lang="ar-JO" sz="2000" dirty="0">
                <a:latin typeface="Alexandria Black" pitchFamily="2" charset="-78"/>
                <a:cs typeface="Alexandria Black" pitchFamily="2" charset="-78"/>
              </a:rPr>
              <a:t> </a:t>
            </a:r>
            <a:r>
              <a:rPr lang="ar-JO" sz="2000" dirty="0" smtClean="0">
                <a:latin typeface="Alexandria Black" pitchFamily="2" charset="-78"/>
                <a:cs typeface="Alexandria Black" pitchFamily="2" charset="-78"/>
              </a:rPr>
              <a:t>     </a:t>
            </a:r>
            <a:r>
              <a:rPr lang="ar-JO" sz="2000" dirty="0">
                <a:latin typeface="Alexandria Black" pitchFamily="2" charset="-78"/>
                <a:cs typeface="Alexandria Black" pitchFamily="2" charset="-78"/>
              </a:rPr>
              <a:t> </a:t>
            </a:r>
            <a:r>
              <a:rPr lang="ar-JO" sz="2000" dirty="0" smtClean="0">
                <a:latin typeface="Alexandria Black" pitchFamily="2" charset="-78"/>
                <a:cs typeface="Alexandria Black" pitchFamily="2" charset="-78"/>
              </a:rPr>
              <a:t>خامسا" :  مخاطر استخدام التكنولوجيا المالية</a:t>
            </a:r>
            <a:endParaRPr lang="en-US" sz="2000" dirty="0">
              <a:latin typeface="Alexandria Black" pitchFamily="2" charset="-78"/>
              <a:cs typeface="Alexandria Black" pitchFamily="2" charset="-78"/>
            </a:endParaRPr>
          </a:p>
        </p:txBody>
      </p:sp>
    </p:spTree>
    <p:extLst>
      <p:ext uri="{BB962C8B-B14F-4D97-AF65-F5344CB8AC3E}">
        <p14:creationId xmlns:p14="http://schemas.microsoft.com/office/powerpoint/2010/main" val="27622058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2" name="Title 1"/>
          <p:cNvSpPr>
            <a:spLocks noGrp="1"/>
          </p:cNvSpPr>
          <p:nvPr>
            <p:ph type="title"/>
          </p:nvPr>
        </p:nvSpPr>
        <p:spPr/>
        <p:txBody>
          <a:bodyPr/>
          <a:lstStyle/>
          <a:p>
            <a:pPr algn="ctr"/>
            <a:r>
              <a:rPr lang="ar-JO" sz="2800" dirty="0">
                <a:solidFill>
                  <a:srgbClr val="00B0F0"/>
                </a:solidFill>
                <a:latin typeface="Alexandria Black" pitchFamily="2" charset="-78"/>
                <a:cs typeface="Alexandria Black" pitchFamily="2" charset="-78"/>
              </a:rPr>
              <a:t>مدخل إلى التكنولوجيا المالية</a:t>
            </a:r>
            <a:endParaRPr lang="en-US" dirty="0"/>
          </a:p>
        </p:txBody>
      </p:sp>
      <p:sp>
        <p:nvSpPr>
          <p:cNvPr id="3" name="Content Placeholder 2"/>
          <p:cNvSpPr>
            <a:spLocks noGrp="1"/>
          </p:cNvSpPr>
          <p:nvPr>
            <p:ph idx="1"/>
          </p:nvPr>
        </p:nvSpPr>
        <p:spPr>
          <a:xfrm>
            <a:off x="838200" y="1825624"/>
            <a:ext cx="10515600" cy="5032375"/>
          </a:xfrm>
        </p:spPr>
        <p:txBody>
          <a:bodyPr>
            <a:normAutofit/>
          </a:bodyPr>
          <a:lstStyle/>
          <a:p>
            <a:pPr marL="0" indent="0" algn="r">
              <a:lnSpc>
                <a:spcPct val="200000"/>
              </a:lnSpc>
              <a:buNone/>
            </a:pPr>
            <a:r>
              <a:rPr lang="ar-JO" sz="2000" dirty="0" smtClean="0">
                <a:latin typeface="Alexandria Black" pitchFamily="2" charset="-78"/>
                <a:cs typeface="Alexandria Black" pitchFamily="2" charset="-78"/>
              </a:rPr>
              <a:t>سادسا" </a:t>
            </a:r>
            <a:r>
              <a:rPr lang="ar-JO" sz="2000" dirty="0">
                <a:latin typeface="Alexandria Black" pitchFamily="2" charset="-78"/>
                <a:cs typeface="Alexandria Black" pitchFamily="2" charset="-78"/>
              </a:rPr>
              <a:t>: المتطلبات الإدارية اللازمة لتحقيق النجاح للتكنولوجيا المالية في الدول </a:t>
            </a:r>
            <a:r>
              <a:rPr lang="ar-JO" sz="2000" dirty="0" smtClean="0">
                <a:latin typeface="Alexandria Black" pitchFamily="2" charset="-78"/>
                <a:cs typeface="Alexandria Black" pitchFamily="2" charset="-78"/>
              </a:rPr>
              <a:t>العربية  </a:t>
            </a:r>
          </a:p>
          <a:p>
            <a:pPr marL="0" indent="0" algn="r">
              <a:lnSpc>
                <a:spcPct val="200000"/>
              </a:lnSpc>
              <a:buNone/>
            </a:pPr>
            <a:r>
              <a:rPr lang="ar-JO" sz="2000" dirty="0" smtClean="0">
                <a:latin typeface="Alexandria Black" pitchFamily="2" charset="-78"/>
                <a:cs typeface="Alexandria Black" pitchFamily="2" charset="-78"/>
              </a:rPr>
              <a:t>سابعا" : الخدمات المصرفية الإلكترونية  </a:t>
            </a:r>
          </a:p>
          <a:p>
            <a:pPr marL="0" indent="0" algn="r">
              <a:lnSpc>
                <a:spcPct val="200000"/>
              </a:lnSpc>
              <a:buNone/>
            </a:pPr>
            <a:r>
              <a:rPr lang="ar-JO" sz="2000" dirty="0" smtClean="0">
                <a:latin typeface="Alexandria Black" pitchFamily="2" charset="-78"/>
                <a:cs typeface="Alexandria Black" pitchFamily="2" charset="-78"/>
              </a:rPr>
              <a:t>ثامنا" : أنماط البنوك الإلكترونية</a:t>
            </a:r>
          </a:p>
          <a:p>
            <a:pPr marL="0" indent="0" algn="r">
              <a:lnSpc>
                <a:spcPct val="200000"/>
              </a:lnSpc>
              <a:buNone/>
            </a:pPr>
            <a:r>
              <a:rPr lang="ar-JO" sz="2000" dirty="0" smtClean="0">
                <a:latin typeface="Alexandria Black" pitchFamily="2" charset="-78"/>
                <a:cs typeface="Alexandria Black" pitchFamily="2" charset="-78"/>
              </a:rPr>
              <a:t>تاسعا"  : أنواع الخدمات المصرفية الإلكترونية</a:t>
            </a:r>
          </a:p>
          <a:p>
            <a:pPr marL="0" indent="0" algn="r">
              <a:lnSpc>
                <a:spcPct val="200000"/>
              </a:lnSpc>
              <a:buNone/>
            </a:pPr>
            <a:r>
              <a:rPr lang="ar-JO" sz="2000" dirty="0" smtClean="0">
                <a:latin typeface="Alexandria Black" pitchFamily="2" charset="-78"/>
                <a:cs typeface="Alexandria Black" pitchFamily="2" charset="-78"/>
              </a:rPr>
              <a:t>عاشرا" </a:t>
            </a:r>
            <a:r>
              <a:rPr lang="ar-JO" sz="2000" dirty="0">
                <a:latin typeface="Alexandria Black" pitchFamily="2" charset="-78"/>
                <a:cs typeface="Alexandria Black" pitchFamily="2" charset="-78"/>
              </a:rPr>
              <a:t>: العلاقة بين التكنولوجيا المالية </a:t>
            </a:r>
            <a:r>
              <a:rPr lang="ar-JO" sz="2000" dirty="0" smtClean="0">
                <a:latin typeface="Alexandria Black" pitchFamily="2" charset="-78"/>
                <a:cs typeface="Alexandria Black" pitchFamily="2" charset="-78"/>
              </a:rPr>
              <a:t>والأداء </a:t>
            </a:r>
            <a:r>
              <a:rPr lang="ar-JO" sz="2000" dirty="0">
                <a:latin typeface="Alexandria Black" pitchFamily="2" charset="-78"/>
                <a:cs typeface="Alexandria Black" pitchFamily="2" charset="-78"/>
              </a:rPr>
              <a:t>للبنوك </a:t>
            </a:r>
            <a:endParaRPr lang="ar-JO" sz="2000" dirty="0" smtClean="0">
              <a:latin typeface="Alexandria Black" pitchFamily="2" charset="-78"/>
              <a:cs typeface="Alexandria Black" pitchFamily="2" charset="-78"/>
            </a:endParaRPr>
          </a:p>
          <a:p>
            <a:pPr marL="0" indent="0" algn="r">
              <a:lnSpc>
                <a:spcPct val="200000"/>
              </a:lnSpc>
              <a:buNone/>
            </a:pPr>
            <a:r>
              <a:rPr lang="ar-JO" sz="2000" dirty="0" smtClean="0">
                <a:latin typeface="Alexandria Black" pitchFamily="2" charset="-78"/>
                <a:cs typeface="Alexandria Black" pitchFamily="2" charset="-78"/>
              </a:rPr>
              <a:t>الحادي عشر : المراجع</a:t>
            </a:r>
            <a:endParaRPr lang="en-US" sz="2000" dirty="0">
              <a:latin typeface="Alexandria Black" pitchFamily="2" charset="-78"/>
              <a:cs typeface="Alexandria Black" pitchFamily="2" charset="-78"/>
            </a:endParaRPr>
          </a:p>
        </p:txBody>
      </p:sp>
    </p:spTree>
    <p:extLst>
      <p:ext uri="{BB962C8B-B14F-4D97-AF65-F5344CB8AC3E}">
        <p14:creationId xmlns:p14="http://schemas.microsoft.com/office/powerpoint/2010/main" val="20327628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JO" sz="2000" b="1" dirty="0">
                <a:solidFill>
                  <a:srgbClr val="00B0F0"/>
                </a:solidFill>
                <a:latin typeface="Alexandria Black" pitchFamily="2" charset="-78"/>
                <a:ea typeface="+mn-ea"/>
                <a:cs typeface="Alexandria Black" pitchFamily="2" charset="-78"/>
              </a:rPr>
              <a:t> أولا" :  مفهوم التكنولوجيا المالية</a:t>
            </a:r>
            <a:endParaRPr lang="en-US" sz="2000" b="1"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p:txBody>
          <a:bodyPr>
            <a:normAutofit/>
          </a:bodyPr>
          <a:lstStyle/>
          <a:p>
            <a:pPr marL="0" indent="0" algn="ctr">
              <a:lnSpc>
                <a:spcPct val="250000"/>
              </a:lnSpc>
              <a:buNone/>
            </a:pPr>
            <a:r>
              <a:rPr lang="ar-JO" sz="1800" dirty="0" smtClean="0">
                <a:latin typeface="Alexandria Medium" pitchFamily="2" charset="-78"/>
                <a:cs typeface="Alexandria Medium" pitchFamily="2" charset="-78"/>
              </a:rPr>
              <a:t>                  </a:t>
            </a:r>
            <a:r>
              <a:rPr lang="ar-JO" sz="1800" dirty="0" smtClean="0">
                <a:solidFill>
                  <a:schemeClr val="accent4"/>
                </a:solidFill>
                <a:latin typeface="Alexandria Medium" pitchFamily="2" charset="-78"/>
                <a:cs typeface="Alexandria Medium" pitchFamily="2" charset="-78"/>
              </a:rPr>
              <a:t>تمهيد : </a:t>
            </a:r>
          </a:p>
          <a:p>
            <a:pPr marL="0" indent="0" algn="r">
              <a:lnSpc>
                <a:spcPct val="300000"/>
              </a:lnSpc>
              <a:buNone/>
            </a:pPr>
            <a:r>
              <a:rPr lang="ar-JO" sz="1400" dirty="0">
                <a:latin typeface="Alexandria" pitchFamily="2" charset="-78"/>
                <a:cs typeface="Alexandria" pitchFamily="2" charset="-78"/>
              </a:rPr>
              <a:t>حققت التكنولوجيا المالية مكانة مرموقة في القطاع الاقتصادي العالمي واستطاعت رغم حداثتها من تحقيق مكاسب هائلة في مدة  زمنية قصيرة،  وذلك  لاكتسابها  ميزة  تنافسية هامة من  خلال  تقديم خدمات  مالية  إلكترونية تتميز بالسرعة  والدقة  والتكلفة المنخفضة، وسمح لها هذا النجاح  </a:t>
            </a:r>
            <a:r>
              <a:rPr lang="ar-JO" sz="1400" dirty="0" smtClean="0">
                <a:latin typeface="Alexandria" pitchFamily="2" charset="-78"/>
                <a:cs typeface="Alexandria" pitchFamily="2" charset="-78"/>
              </a:rPr>
              <a:t>بالنمو </a:t>
            </a:r>
            <a:r>
              <a:rPr lang="ar-JO" sz="1400" dirty="0">
                <a:latin typeface="Alexandria" pitchFamily="2" charset="-78"/>
                <a:cs typeface="Alexandria" pitchFamily="2" charset="-78"/>
              </a:rPr>
              <a:t>والانتشار  في دول العالم  المختلفة </a:t>
            </a:r>
            <a:r>
              <a:rPr lang="ar-JO" sz="1400" dirty="0" smtClean="0">
                <a:latin typeface="Alexandria" pitchFamily="2" charset="-78"/>
                <a:cs typeface="Alexandria" pitchFamily="2" charset="-78"/>
              </a:rPr>
              <a:t>. وبالرغم  </a:t>
            </a:r>
            <a:r>
              <a:rPr lang="ar-JO" sz="1400" dirty="0">
                <a:latin typeface="Alexandria" pitchFamily="2" charset="-78"/>
                <a:cs typeface="Alexandria" pitchFamily="2" charset="-78"/>
              </a:rPr>
              <a:t>من هذه الأهمية الكبيرة إلا أنه يصعب وجود إجماع حول تعريف واحد للتكنولوجيا المالية؛ نظرًا لسرعة تطورها، إلا أن تتبع المحاولات المختلفة للباحثين والمنظمات البحثية المختلفة لتعريف التكنولوجيا المالية سوف يؤدي إلى وضوح الرؤية أكثر حول هذا المصطلح المعاصر </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247065" y="365125"/>
            <a:ext cx="2304488" cy="1079086"/>
          </a:xfrm>
          <a:prstGeom prst="rect">
            <a:avLst/>
          </a:prstGeom>
        </p:spPr>
      </p:pic>
    </p:spTree>
    <p:extLst>
      <p:ext uri="{BB962C8B-B14F-4D97-AF65-F5344CB8AC3E}">
        <p14:creationId xmlns:p14="http://schemas.microsoft.com/office/powerpoint/2010/main" val="103631256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3" name="Content Placeholder 2"/>
          <p:cNvSpPr>
            <a:spLocks noGrp="1"/>
          </p:cNvSpPr>
          <p:nvPr>
            <p:ph idx="4294967295"/>
          </p:nvPr>
        </p:nvSpPr>
        <p:spPr>
          <a:xfrm>
            <a:off x="277090" y="955964"/>
            <a:ext cx="11443855" cy="5652654"/>
          </a:xfrm>
        </p:spPr>
        <p:txBody>
          <a:bodyPr>
            <a:normAutofit lnSpcReduction="10000"/>
          </a:bodyPr>
          <a:lstStyle/>
          <a:p>
            <a:pPr marL="0" indent="0" algn="r">
              <a:lnSpc>
                <a:spcPct val="200000"/>
              </a:lnSpc>
              <a:buNone/>
            </a:pPr>
            <a:r>
              <a:rPr lang="ar-JO" sz="1400" dirty="0">
                <a:latin typeface="Alexandria" pitchFamily="2" charset="-78"/>
                <a:cs typeface="Alexandria" pitchFamily="2" charset="-78"/>
              </a:rPr>
              <a:t>يعد مصطلح التكنولوجيا المالية من أكثر المصطلحات انتشارًا في عصرنا الحالي ويطلق عليه أحيانا التقنية المالية فينتك (ويقصد به "التقنيات المستخدمة في تقديم أ و تحسين الخدمات </a:t>
            </a:r>
            <a:r>
              <a:rPr lang="ar-JO" sz="1400" dirty="0" smtClean="0">
                <a:latin typeface="Alexandria" pitchFamily="2" charset="-78"/>
                <a:cs typeface="Alexandria" pitchFamily="2" charset="-78"/>
              </a:rPr>
              <a:t>المالية")</a:t>
            </a:r>
          </a:p>
          <a:p>
            <a:pPr marL="0" indent="0" algn="r">
              <a:lnSpc>
                <a:spcPct val="200000"/>
              </a:lnSpc>
              <a:buNone/>
            </a:pPr>
            <a:r>
              <a:rPr lang="ar-JO" sz="1800" b="1" dirty="0" smtClean="0">
                <a:solidFill>
                  <a:schemeClr val="accent4"/>
                </a:solidFill>
                <a:latin typeface="Alexandria Medium" pitchFamily="2" charset="-78"/>
                <a:cs typeface="Alexandria Medium" pitchFamily="2" charset="-78"/>
              </a:rPr>
              <a:t> مفهوم/ أو  (تعريف) التكنولوجيا المالية</a:t>
            </a:r>
            <a:endParaRPr lang="en-US" sz="1800" b="1" dirty="0">
              <a:solidFill>
                <a:schemeClr val="accent4"/>
              </a:solidFill>
              <a:latin typeface="Alexandria Medium" pitchFamily="2" charset="-78"/>
              <a:cs typeface="Alexandria Medium" pitchFamily="2" charset="-78"/>
            </a:endParaRPr>
          </a:p>
          <a:p>
            <a:pPr marL="0" indent="0" algn="r">
              <a:lnSpc>
                <a:spcPct val="200000"/>
              </a:lnSpc>
              <a:buNone/>
            </a:pPr>
            <a:r>
              <a:rPr lang="en-US" sz="1400" dirty="0" err="1" smtClean="0">
                <a:latin typeface="Alexandria" pitchFamily="2" charset="-78"/>
                <a:cs typeface="Alexandria" pitchFamily="2" charset="-78"/>
              </a:rPr>
              <a:t>Cooten</a:t>
            </a:r>
            <a:r>
              <a:rPr lang="en-US" sz="1400" dirty="0" smtClean="0">
                <a:latin typeface="Alexandria" pitchFamily="2" charset="-78"/>
                <a:cs typeface="Alexandria" pitchFamily="2" charset="-78"/>
              </a:rPr>
              <a:t> 2017</a:t>
            </a:r>
            <a:endParaRPr lang="en-US"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 التكنولوجيا </a:t>
            </a:r>
            <a:r>
              <a:rPr lang="ar-JO" sz="1400" dirty="0">
                <a:latin typeface="Alexandria" pitchFamily="2" charset="-78"/>
                <a:cs typeface="Alexandria" pitchFamily="2" charset="-78"/>
              </a:rPr>
              <a:t>المالية هي مزيج من التكنولوجيا  ونماذج  الأعمال  المبتكرة التي تغير </a:t>
            </a:r>
            <a:r>
              <a:rPr lang="ar-JO" sz="1400" dirty="0" smtClean="0">
                <a:latin typeface="Alexandria" pitchFamily="2" charset="-78"/>
                <a:cs typeface="Alexandria" pitchFamily="2" charset="-78"/>
              </a:rPr>
              <a:t>أو  </a:t>
            </a:r>
            <a:r>
              <a:rPr lang="ar-JO" sz="1400" dirty="0">
                <a:latin typeface="Alexandria" pitchFamily="2" charset="-78"/>
                <a:cs typeface="Alexandria" pitchFamily="2" charset="-78"/>
              </a:rPr>
              <a:t>تعطل </a:t>
            </a:r>
            <a:r>
              <a:rPr lang="ar-JO" sz="1400" dirty="0" smtClean="0">
                <a:latin typeface="Alexandria" pitchFamily="2" charset="-78"/>
                <a:cs typeface="Alexandria" pitchFamily="2" charset="-78"/>
              </a:rPr>
              <a:t>أو  </a:t>
            </a:r>
            <a:r>
              <a:rPr lang="ar-JO" sz="1400" dirty="0">
                <a:latin typeface="Alexandria" pitchFamily="2" charset="-78"/>
                <a:cs typeface="Alexandria" pitchFamily="2" charset="-78"/>
              </a:rPr>
              <a:t>تعزز الخدمات/  المنتجات </a:t>
            </a:r>
            <a:r>
              <a:rPr lang="ar-JO" sz="1400" dirty="0" smtClean="0">
                <a:latin typeface="Alexandria" pitchFamily="2" charset="-78"/>
                <a:cs typeface="Alexandria" pitchFamily="2" charset="-78"/>
              </a:rPr>
              <a:t>المالية</a:t>
            </a:r>
            <a:endParaRPr lang="en-US" sz="1400" dirty="0" smtClean="0">
              <a:latin typeface="Alexandria" pitchFamily="2" charset="-78"/>
              <a:cs typeface="Alexandria" pitchFamily="2" charset="-78"/>
            </a:endParaRPr>
          </a:p>
          <a:p>
            <a:pPr marL="0" indent="0" algn="r">
              <a:lnSpc>
                <a:spcPct val="200000"/>
              </a:lnSpc>
              <a:buNone/>
            </a:pPr>
            <a:r>
              <a:rPr lang="en-US" sz="1400" dirty="0" smtClean="0">
                <a:latin typeface="Alexandria" pitchFamily="2" charset="-78"/>
                <a:cs typeface="Alexandria" pitchFamily="2" charset="-78"/>
              </a:rPr>
              <a:t>Al-Hakim 2018</a:t>
            </a:r>
          </a:p>
          <a:p>
            <a:pPr marL="0" indent="0" algn="r">
              <a:lnSpc>
                <a:spcPct val="200000"/>
              </a:lnSpc>
              <a:buNone/>
            </a:pPr>
            <a:r>
              <a:rPr lang="ar-JO" sz="1400" dirty="0">
                <a:latin typeface="Alexandria" pitchFamily="2" charset="-78"/>
                <a:cs typeface="Alexandria" pitchFamily="2" charset="-78"/>
              </a:rPr>
              <a:t>عرف التكنولوجيا </a:t>
            </a:r>
            <a:r>
              <a:rPr lang="ar-JO" sz="1400" dirty="0" smtClean="0">
                <a:latin typeface="Alexandria" pitchFamily="2" charset="-78"/>
                <a:cs typeface="Alexandria" pitchFamily="2" charset="-78"/>
              </a:rPr>
              <a:t>المالية :مصطلح </a:t>
            </a:r>
            <a:r>
              <a:rPr lang="ar-JO" sz="1400" dirty="0">
                <a:latin typeface="Alexandria" pitchFamily="2" charset="-78"/>
                <a:cs typeface="Alexandria" pitchFamily="2" charset="-78"/>
              </a:rPr>
              <a:t>يشير إلى الشركات التي تجمع بين الخدمات المالية والتقنيات الحديثة </a:t>
            </a:r>
            <a:r>
              <a:rPr lang="ar-JO" sz="1400" dirty="0" smtClean="0">
                <a:latin typeface="Alexandria" pitchFamily="2" charset="-78"/>
                <a:cs typeface="Alexandria" pitchFamily="2" charset="-78"/>
              </a:rPr>
              <a:t>المبتكرة</a:t>
            </a:r>
          </a:p>
          <a:p>
            <a:pPr marL="0" indent="0" algn="r">
              <a:lnSpc>
                <a:spcPct val="200000"/>
              </a:lnSpc>
              <a:buNone/>
            </a:pPr>
            <a:r>
              <a:rPr lang="ar-JO" sz="1400" dirty="0">
                <a:latin typeface="Alexandria" pitchFamily="2" charset="-78"/>
                <a:cs typeface="Alexandria" pitchFamily="2" charset="-78"/>
              </a:rPr>
              <a:t>اما معهد البحوث الرقمية في </a:t>
            </a:r>
            <a:r>
              <a:rPr lang="ar-JO" sz="1400" dirty="0" smtClean="0">
                <a:latin typeface="Alexandria" pitchFamily="2" charset="-78"/>
                <a:cs typeface="Alexandria" pitchFamily="2" charset="-78"/>
              </a:rPr>
              <a:t>بولندا  </a:t>
            </a:r>
            <a:r>
              <a:rPr lang="ar-JO" sz="1400" dirty="0">
                <a:latin typeface="Alexandria" pitchFamily="2" charset="-78"/>
                <a:cs typeface="Alexandria" pitchFamily="2" charset="-78"/>
              </a:rPr>
              <a:t>فقد عرف التكتولوجيا المالية على انها :  تعبر عن الاختراعات والابتكارات التكنولوجية الحديثة في مجال القطاع المالي، وتشمل هذه الاختراعات مجموعة البرامج الرقمية التي تستخدم  في العمليات المالية للبنوك والتي من ضمنها: المعاملات مع العملاء والخدمات المالية مثل  تحويل الأموال وتبديل العملات وحساب نسب  الفائدة والأرباح ومعرفة الأرباح المتوقعة للاستثمارات وغير ذلك من العمليات المصرفية </a:t>
            </a:r>
            <a:r>
              <a:rPr lang="en-US" sz="1400" dirty="0" smtClean="0">
                <a:latin typeface="Alexandria" pitchFamily="2" charset="-78"/>
                <a:cs typeface="Alexandria" pitchFamily="2" charset="-78"/>
              </a:rPr>
              <a:t>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58305381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3" name="Content Placeholder 2"/>
          <p:cNvSpPr>
            <a:spLocks noGrp="1"/>
          </p:cNvSpPr>
          <p:nvPr>
            <p:ph idx="4294967295"/>
          </p:nvPr>
        </p:nvSpPr>
        <p:spPr>
          <a:xfrm>
            <a:off x="484909" y="858982"/>
            <a:ext cx="11222181" cy="5317981"/>
          </a:xfrm>
        </p:spPr>
        <p:txBody>
          <a:bodyPr>
            <a:normAutofit lnSpcReduction="10000"/>
          </a:bodyPr>
          <a:lstStyle/>
          <a:p>
            <a:pPr marL="0" indent="0" algn="r">
              <a:lnSpc>
                <a:spcPct val="250000"/>
              </a:lnSpc>
              <a:buNone/>
            </a:pPr>
            <a:r>
              <a:rPr lang="ar-JO" sz="1400" dirty="0">
                <a:latin typeface="Alexandria" pitchFamily="2" charset="-78"/>
                <a:cs typeface="Alexandria" pitchFamily="2" charset="-78"/>
              </a:rPr>
              <a:t>هذا و يعرفها مجلس الاستقرار المالي على انها</a:t>
            </a:r>
            <a:r>
              <a:rPr lang="ar-JO" sz="1400" dirty="0" smtClean="0">
                <a:latin typeface="Alexandria" pitchFamily="2" charset="-78"/>
                <a:cs typeface="Alexandria" pitchFamily="2" charset="-78"/>
              </a:rPr>
              <a:t>:</a:t>
            </a:r>
          </a:p>
          <a:p>
            <a:pPr marL="0" indent="0" algn="r">
              <a:lnSpc>
                <a:spcPct val="250000"/>
              </a:lnSpc>
              <a:buNone/>
            </a:pP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ابتكارات مالية باستخدام التكنولوجيا يمكنها استحداث نماذج عمل </a:t>
            </a:r>
            <a:r>
              <a:rPr lang="ar-JO" sz="1400" dirty="0" smtClean="0">
                <a:latin typeface="Alexandria" pitchFamily="2" charset="-78"/>
                <a:cs typeface="Alexandria" pitchFamily="2" charset="-78"/>
              </a:rPr>
              <a:t>أو </a:t>
            </a:r>
            <a:r>
              <a:rPr lang="ar-JO" sz="1400" dirty="0">
                <a:latin typeface="Alexandria" pitchFamily="2" charset="-78"/>
                <a:cs typeface="Alexandria" pitchFamily="2" charset="-78"/>
              </a:rPr>
              <a:t>تطبيقات </a:t>
            </a:r>
            <a:r>
              <a:rPr lang="ar-JO" sz="1400" dirty="0" smtClean="0">
                <a:latin typeface="Alexandria" pitchFamily="2" charset="-78"/>
                <a:cs typeface="Alexandria" pitchFamily="2" charset="-78"/>
              </a:rPr>
              <a:t>أو </a:t>
            </a:r>
            <a:r>
              <a:rPr lang="ar-JO" sz="1400" dirty="0">
                <a:latin typeface="Alexandria" pitchFamily="2" charset="-78"/>
                <a:cs typeface="Alexandria" pitchFamily="2" charset="-78"/>
              </a:rPr>
              <a:t>عمليات </a:t>
            </a:r>
            <a:r>
              <a:rPr lang="ar-JO" sz="1400" dirty="0" smtClean="0">
                <a:latin typeface="Alexandria" pitchFamily="2" charset="-78"/>
                <a:cs typeface="Alexandria" pitchFamily="2" charset="-78"/>
              </a:rPr>
              <a:t>أو </a:t>
            </a:r>
            <a:r>
              <a:rPr lang="ar-JO" sz="1400" dirty="0">
                <a:latin typeface="Alexandria" pitchFamily="2" charset="-78"/>
                <a:cs typeface="Alexandria" pitchFamily="2" charset="-78"/>
              </a:rPr>
              <a:t>منتجات جديدة، لها أثر مادي وملموس على الأسواق والمؤسسات المالية، وعلى تقديم الخدمات </a:t>
            </a:r>
            <a:r>
              <a:rPr lang="ar-JO" sz="1400" dirty="0" smtClean="0">
                <a:latin typeface="Alexandria" pitchFamily="2" charset="-78"/>
                <a:cs typeface="Alexandria" pitchFamily="2" charset="-78"/>
              </a:rPr>
              <a:t>المالية.</a:t>
            </a:r>
          </a:p>
          <a:p>
            <a:pPr marL="0" indent="0" algn="r">
              <a:lnSpc>
                <a:spcPct val="250000"/>
              </a:lnSpc>
              <a:buNone/>
            </a:pPr>
            <a:r>
              <a:rPr lang="ar-JO" sz="1400" dirty="0">
                <a:latin typeface="Alexandria" pitchFamily="2" charset="-78"/>
                <a:cs typeface="Alexandria" pitchFamily="2" charset="-78"/>
              </a:rPr>
              <a:t>-وطبقا  لتقرير  التكنولوجيا  المالية  الصادر  عن مختبر </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وشركة  بيفورت  فإن  التكنولوجيا  المالية  هي تلك  المنتجات والخدمات التي تعتمد على التكنولوجيا لتحسين نوعية الخدمات المالية التقليدية. </a:t>
            </a:r>
            <a:r>
              <a:rPr lang="ar-JO" sz="1400" dirty="0" smtClean="0">
                <a:latin typeface="Alexandria" pitchFamily="2" charset="-78"/>
                <a:cs typeface="Alexandria" pitchFamily="2" charset="-78"/>
              </a:rPr>
              <a:t>حيث تتميز </a:t>
            </a:r>
            <a:r>
              <a:rPr lang="ar-JO" sz="1400" dirty="0">
                <a:latin typeface="Alexandria" pitchFamily="2" charset="-78"/>
                <a:cs typeface="Alexandria" pitchFamily="2" charset="-78"/>
              </a:rPr>
              <a:t>هذه التكنولوجيا بأنها سريعة وسهلة الاستخدام ويمكن لعدد أكبر من الأفراد الوصول إليها، وفي معظم الحالات يتم تطوير هذه الخدمات والمنتجات بواسطة شركات </a:t>
            </a:r>
            <a:r>
              <a:rPr lang="ar-JO" sz="1400" dirty="0" smtClean="0">
                <a:latin typeface="Alexandria" pitchFamily="2" charset="-78"/>
                <a:cs typeface="Alexandria" pitchFamily="2" charset="-78"/>
              </a:rPr>
              <a:t>ناشئة</a:t>
            </a:r>
          </a:p>
          <a:p>
            <a:pPr marL="0" indent="0" algn="r">
              <a:lnSpc>
                <a:spcPct val="250000"/>
              </a:lnSpc>
              <a:buNone/>
            </a:pPr>
            <a:r>
              <a:rPr lang="ar-JO" sz="1400" dirty="0" smtClean="0">
                <a:latin typeface="Alexandria" pitchFamily="2" charset="-78"/>
                <a:cs typeface="Alexandria" pitchFamily="2" charset="-78"/>
              </a:rPr>
              <a:t>- من خلال التعريفات العديدة السابقة للتكنولوجيا المالية،نستخلص بأنها عبارة عن :</a:t>
            </a:r>
          </a:p>
          <a:p>
            <a:pPr marL="0" indent="0" algn="r">
              <a:lnSpc>
                <a:spcPct val="250000"/>
              </a:lnSpc>
              <a:buNone/>
            </a:pPr>
            <a:r>
              <a:rPr lang="ar-JO" sz="1400" dirty="0">
                <a:latin typeface="Alexandria" pitchFamily="2" charset="-78"/>
                <a:cs typeface="Alexandria" pitchFamily="2" charset="-78"/>
              </a:rPr>
              <a:t>منتجات وخدمات تعتمد على التكنولوجيا لتحسين نوعية المنتجات والخدمات المالية والتي يتم تطويرها في معظم الحالات بواسطة الشركات الناشئة في مجال التكنولوجيا المالية بالتعاون أ و المنافسة مع مقدمي الخدمات والمنتجات المالية القائمين. </a:t>
            </a:r>
          </a:p>
          <a:p>
            <a:pPr marL="0" indent="0" algn="r">
              <a:lnSpc>
                <a:spcPct val="250000"/>
              </a:lnSpc>
              <a:buNone/>
            </a:pPr>
            <a:endParaRPr lang="ar-JO" sz="1400" dirty="0">
              <a:latin typeface="Alexandria" pitchFamily="2" charset="-78"/>
              <a:cs typeface="Alexandria" pitchFamily="2" charset="-78"/>
            </a:endParaRPr>
          </a:p>
          <a:p>
            <a:pPr marL="0" indent="0" algn="r">
              <a:lnSpc>
                <a:spcPct val="250000"/>
              </a:lnSpc>
              <a:buNone/>
            </a:pPr>
            <a:endParaRPr lang="ar-JO" sz="1400" dirty="0">
              <a:latin typeface="Alexandria" pitchFamily="2" charset="-78"/>
              <a:cs typeface="Alexandria" pitchFamily="2" charset="-78"/>
            </a:endParaRPr>
          </a:p>
        </p:txBody>
      </p:sp>
    </p:spTree>
    <p:extLst>
      <p:ext uri="{BB962C8B-B14F-4D97-AF65-F5344CB8AC3E}">
        <p14:creationId xmlns:p14="http://schemas.microsoft.com/office/powerpoint/2010/main" val="26294810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2" name="Title 1"/>
          <p:cNvSpPr>
            <a:spLocks noGrp="1"/>
          </p:cNvSpPr>
          <p:nvPr>
            <p:ph type="title"/>
          </p:nvPr>
        </p:nvSpPr>
        <p:spPr/>
        <p:txBody>
          <a:bodyPr>
            <a:normAutofit/>
          </a:bodyPr>
          <a:lstStyle/>
          <a:p>
            <a:pPr algn="ctr"/>
            <a:r>
              <a:rPr lang="ar-JO" sz="2000" b="1" dirty="0">
                <a:solidFill>
                  <a:srgbClr val="00B0F0"/>
                </a:solidFill>
                <a:latin typeface="Alexandria Black" pitchFamily="2" charset="-78"/>
                <a:ea typeface="+mn-ea"/>
                <a:cs typeface="Alexandria Black" pitchFamily="2" charset="-78"/>
              </a:rPr>
              <a:t> ثانيا" :  </a:t>
            </a:r>
            <a:r>
              <a:rPr lang="ar-JO" sz="2000" b="1" dirty="0" smtClean="0">
                <a:solidFill>
                  <a:srgbClr val="00B0F0"/>
                </a:solidFill>
                <a:latin typeface="Alexandria Black" pitchFamily="2" charset="-78"/>
                <a:ea typeface="+mn-ea"/>
                <a:cs typeface="Alexandria Black" pitchFamily="2" charset="-78"/>
              </a:rPr>
              <a:t>أهمية </a:t>
            </a:r>
            <a:r>
              <a:rPr lang="ar-JO" sz="2000" b="1" dirty="0">
                <a:solidFill>
                  <a:srgbClr val="00B0F0"/>
                </a:solidFill>
                <a:latin typeface="Alexandria Black" pitchFamily="2" charset="-78"/>
                <a:ea typeface="+mn-ea"/>
                <a:cs typeface="Alexandria Black" pitchFamily="2" charset="-78"/>
              </a:rPr>
              <a:t>التكنولوجيا المالية</a:t>
            </a:r>
            <a:endParaRPr lang="en-US" sz="2000" b="1"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4"/>
            <a:ext cx="10515600" cy="5129358"/>
          </a:xfrm>
        </p:spPr>
        <p:txBody>
          <a:bodyPr>
            <a:noAutofit/>
          </a:bodyPr>
          <a:lstStyle/>
          <a:p>
            <a:pPr marL="0" indent="0" algn="ctr">
              <a:lnSpc>
                <a:spcPct val="170000"/>
              </a:lnSpc>
              <a:buNone/>
            </a:pPr>
            <a:r>
              <a:rPr lang="ar-JO" sz="1800" dirty="0" smtClean="0">
                <a:latin typeface="Alexandria Medium" pitchFamily="2" charset="-78"/>
                <a:cs typeface="Alexandria Medium" pitchFamily="2" charset="-78"/>
              </a:rPr>
              <a:t>  </a:t>
            </a:r>
            <a:r>
              <a:rPr lang="ar-JO" sz="1800" b="1" dirty="0" smtClean="0">
                <a:solidFill>
                  <a:schemeClr val="accent4"/>
                </a:solidFill>
                <a:latin typeface="Alexandria Medium" pitchFamily="2" charset="-78"/>
                <a:cs typeface="Alexandria Medium" pitchFamily="2" charset="-78"/>
              </a:rPr>
              <a:t>تمهيد</a:t>
            </a:r>
            <a:r>
              <a:rPr lang="ar-JO" sz="1800" dirty="0" smtClean="0">
                <a:solidFill>
                  <a:schemeClr val="accent4"/>
                </a:solidFill>
                <a:latin typeface="Alexandria Medium" pitchFamily="2" charset="-78"/>
                <a:cs typeface="Alexandria Medium" pitchFamily="2" charset="-78"/>
              </a:rPr>
              <a:t> : </a:t>
            </a:r>
          </a:p>
          <a:p>
            <a:pPr marL="0" indent="0" algn="r">
              <a:lnSpc>
                <a:spcPct val="300000"/>
              </a:lnSpc>
              <a:buNone/>
            </a:pPr>
            <a:r>
              <a:rPr lang="ar-JO" sz="1400" dirty="0">
                <a:latin typeface="Alexandria" pitchFamily="2" charset="-78"/>
                <a:cs typeface="Alexandria" pitchFamily="2" charset="-78"/>
              </a:rPr>
              <a:t>تعد التكنولوجيا  المالية ذات أهمية وأثر كبير على القطاع المالي حيث أنها تربط بين قطاعي التكنولوجيا والمال، وبالتالي شكلت فرصة كبيرة للقطاع المالي من خلال ما وفرته من خدمات مالية متطورة تتميز بالسرعة والدقة وانخفا ض التكلفة، وتساهم التكنولوجيا  المالية بشكل كبير في تحسين خدمة العملاء، كما أنها تعد مفتاح نجاح  وتميز البنوك من خلال مساعدتها  في تطوير وتحسين أدائها، ولم تقتصر أهمية التكنولوجيا المالية على ما سبق فحسب بل تساهم في تعزيز كفاءة الأسواق المالية، ولا  يكمن المقياس الحقيقي لنجاح التكنولوجيا المالية في تطوير منتجات وخدمات مالية لتأمين راحة العملاء، ولكن مساهمتها في تعزيز الشمول المالي من خلال المنتجات والخدمات المالية المبتكرة التي وصلت لفئات كانت خارج دائرة القطاع المالي ولم يكن بالإمكان الوصول إليهم من قبل، فقد تغير القطاع المالي بشكل كبير منذ ظهور التكنولوجيا المالية </a:t>
            </a:r>
            <a:endParaRPr lang="en-US" sz="1400" dirty="0">
              <a:latin typeface="Alexandria" pitchFamily="2" charset="-78"/>
              <a:cs typeface="Alexandria" pitchFamily="2" charset="-78"/>
            </a:endParaRPr>
          </a:p>
        </p:txBody>
      </p:sp>
      <p:pic>
        <p:nvPicPr>
          <p:cNvPr id="5" name="Picture 4"/>
          <p:cNvPicPr>
            <a:picLocks noChangeAspect="1"/>
          </p:cNvPicPr>
          <p:nvPr/>
        </p:nvPicPr>
        <p:blipFill>
          <a:blip r:embed="rId3"/>
          <a:stretch>
            <a:fillRect/>
          </a:stretch>
        </p:blipFill>
        <p:spPr>
          <a:xfrm>
            <a:off x="1152244" y="1214022"/>
            <a:ext cx="3075709" cy="1391809"/>
          </a:xfrm>
          <a:prstGeom prst="rect">
            <a:avLst/>
          </a:prstGeom>
        </p:spPr>
      </p:pic>
    </p:spTree>
    <p:extLst>
      <p:ext uri="{BB962C8B-B14F-4D97-AF65-F5344CB8AC3E}">
        <p14:creationId xmlns:p14="http://schemas.microsoft.com/office/powerpoint/2010/main" val="328537301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365125"/>
            <a:ext cx="2304488" cy="1079086"/>
          </a:xfrm>
          <a:prstGeom prst="rect">
            <a:avLst/>
          </a:prstGeom>
        </p:spPr>
      </p:pic>
      <p:sp>
        <p:nvSpPr>
          <p:cNvPr id="2" name="Title 1"/>
          <p:cNvSpPr>
            <a:spLocks noGrp="1"/>
          </p:cNvSpPr>
          <p:nvPr>
            <p:ph type="title"/>
          </p:nvPr>
        </p:nvSpPr>
        <p:spPr/>
        <p:txBody>
          <a:bodyPr>
            <a:normAutofit/>
          </a:bodyPr>
          <a:lstStyle/>
          <a:p>
            <a:pPr algn="ctr"/>
            <a:r>
              <a:rPr lang="ar-JO" sz="2000" b="1" dirty="0">
                <a:solidFill>
                  <a:srgbClr val="00B0F0"/>
                </a:solidFill>
                <a:latin typeface="Alexandria Black" pitchFamily="2" charset="-78"/>
                <a:cs typeface="Alexandria Black" pitchFamily="2" charset="-78"/>
              </a:rPr>
              <a:t> ثانيا" :  أهمية التكنولوجيا المالية</a:t>
            </a:r>
            <a:endParaRPr lang="en-US" sz="2000" b="1" dirty="0">
              <a:latin typeface="Alexandria Black" pitchFamily="2" charset="-78"/>
              <a:cs typeface="Alexandria Black" pitchFamily="2" charset="-78"/>
            </a:endParaRP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066800" y="1444211"/>
            <a:ext cx="10534649" cy="5316807"/>
          </a:xfrm>
        </p:spPr>
      </p:pic>
    </p:spTree>
    <p:extLst>
      <p:ext uri="{BB962C8B-B14F-4D97-AF65-F5344CB8AC3E}">
        <p14:creationId xmlns:p14="http://schemas.microsoft.com/office/powerpoint/2010/main" val="387599290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2" name="Title 1"/>
          <p:cNvSpPr>
            <a:spLocks noGrp="1"/>
          </p:cNvSpPr>
          <p:nvPr>
            <p:ph type="title"/>
          </p:nvPr>
        </p:nvSpPr>
        <p:spPr/>
        <p:txBody>
          <a:bodyPr>
            <a:normAutofit/>
          </a:bodyPr>
          <a:lstStyle/>
          <a:p>
            <a:pPr algn="ctr"/>
            <a:r>
              <a:rPr lang="ar-JO" sz="2000" dirty="0">
                <a:latin typeface="Alexandria Black" pitchFamily="2" charset="-78"/>
                <a:cs typeface="Alexandria Black" pitchFamily="2" charset="-78"/>
              </a:rPr>
              <a:t>ثانيا: أهمية التكنولوجيا المالية</a:t>
            </a:r>
            <a:br>
              <a:rPr lang="ar-JO" sz="2000" dirty="0">
                <a:latin typeface="Alexandria Black" pitchFamily="2" charset="-78"/>
                <a:cs typeface="Alexandria Black" pitchFamily="2" charset="-78"/>
              </a:rPr>
            </a:br>
            <a:endParaRPr lang="en-US" sz="2000" dirty="0">
              <a:latin typeface="Alexandria Black" pitchFamily="2" charset="-78"/>
              <a:cs typeface="Alexandria Black" pitchFamily="2" charset="-78"/>
            </a:endParaRPr>
          </a:p>
        </p:txBody>
      </p:sp>
      <p:sp>
        <p:nvSpPr>
          <p:cNvPr id="3" name="Content Placeholder 2"/>
          <p:cNvSpPr>
            <a:spLocks noGrp="1"/>
          </p:cNvSpPr>
          <p:nvPr>
            <p:ph idx="1"/>
          </p:nvPr>
        </p:nvSpPr>
        <p:spPr/>
        <p:txBody>
          <a:bodyPr>
            <a:normAutofit fontScale="92500" lnSpcReduction="20000"/>
          </a:bodyPr>
          <a:lstStyle/>
          <a:p>
            <a:pPr marL="0" indent="0" algn="r">
              <a:lnSpc>
                <a:spcPct val="150000"/>
              </a:lnSpc>
              <a:buNone/>
            </a:pPr>
            <a:r>
              <a:rPr lang="ar-JO" sz="1500" dirty="0" smtClean="0">
                <a:latin typeface="Alexandria" pitchFamily="2" charset="-78"/>
                <a:cs typeface="Alexandria" pitchFamily="2" charset="-78"/>
              </a:rPr>
              <a:t>يمكن تلخيص اهمية التكنولوجيا المالية في النقاط التالية: </a:t>
            </a:r>
          </a:p>
          <a:p>
            <a:pPr marL="0" indent="0" algn="r">
              <a:lnSpc>
                <a:spcPct val="200000"/>
              </a:lnSpc>
              <a:buNone/>
            </a:pPr>
            <a:r>
              <a:rPr lang="ar-JO" sz="1400" dirty="0" smtClean="0">
                <a:latin typeface="Alexandria" pitchFamily="2" charset="-78"/>
                <a:cs typeface="Alexandria" pitchFamily="2" charset="-78"/>
              </a:rPr>
              <a:t>-تساعد في خدمة العملاء الجدد</a:t>
            </a:r>
          </a:p>
          <a:p>
            <a:pPr marL="0" indent="0" algn="r">
              <a:lnSpc>
                <a:spcPct val="200000"/>
              </a:lnSpc>
              <a:buNone/>
            </a:pPr>
            <a:r>
              <a:rPr lang="ar-JO" sz="1400" dirty="0" smtClean="0">
                <a:latin typeface="Alexandria" pitchFamily="2" charset="-78"/>
                <a:cs typeface="Alexandria" pitchFamily="2" charset="-78"/>
              </a:rPr>
              <a:t>-تقديم منتجات جديدة</a:t>
            </a:r>
          </a:p>
          <a:p>
            <a:pPr marL="0" indent="0" algn="r">
              <a:lnSpc>
                <a:spcPct val="200000"/>
              </a:lnSpc>
              <a:buNone/>
            </a:pPr>
            <a:r>
              <a:rPr lang="ar-JO" sz="1400" dirty="0" smtClean="0">
                <a:latin typeface="Alexandria" pitchFamily="2" charset="-78"/>
                <a:cs typeface="Alexandria" pitchFamily="2" charset="-78"/>
              </a:rPr>
              <a:t>-زيادة الايرادات</a:t>
            </a:r>
          </a:p>
          <a:p>
            <a:pPr marL="0" indent="0" algn="r">
              <a:lnSpc>
                <a:spcPct val="200000"/>
              </a:lnSpc>
              <a:buNone/>
            </a:pPr>
            <a:r>
              <a:rPr lang="ar-JO" sz="1400" dirty="0" smtClean="0">
                <a:latin typeface="Alexandria" pitchFamily="2" charset="-78"/>
                <a:cs typeface="Alexandria" pitchFamily="2" charset="-78"/>
              </a:rPr>
              <a:t>-تعزيز ثقة العملاء و ولائهم</a:t>
            </a:r>
          </a:p>
          <a:p>
            <a:pPr marL="0" indent="0" algn="r">
              <a:lnSpc>
                <a:spcPct val="200000"/>
              </a:lnSpc>
              <a:buNone/>
            </a:pPr>
            <a:r>
              <a:rPr lang="ar-JO" sz="1400" dirty="0" smtClean="0">
                <a:latin typeface="Alexandria" pitchFamily="2" charset="-78"/>
                <a:cs typeface="Alexandria" pitchFamily="2" charset="-78"/>
              </a:rPr>
              <a:t>-تقليل التكلفة على المنظمات</a:t>
            </a:r>
          </a:p>
          <a:p>
            <a:pPr marL="0" indent="0" algn="r">
              <a:lnSpc>
                <a:spcPct val="200000"/>
              </a:lnSpc>
              <a:buNone/>
            </a:pPr>
            <a:r>
              <a:rPr lang="ar-JO" sz="1400" dirty="0" smtClean="0">
                <a:latin typeface="Alexandria" pitchFamily="2" charset="-78"/>
                <a:cs typeface="Alexandria" pitchFamily="2" charset="-78"/>
              </a:rPr>
              <a:t>-اختصار الوقت و الجهد للافراد</a:t>
            </a:r>
          </a:p>
          <a:p>
            <a:pPr marL="0" indent="0" algn="r">
              <a:lnSpc>
                <a:spcPct val="200000"/>
              </a:lnSpc>
              <a:buNone/>
            </a:pPr>
            <a:r>
              <a:rPr lang="ar-JO" sz="1400" dirty="0">
                <a:latin typeface="Alexandria" pitchFamily="2" charset="-78"/>
                <a:cs typeface="Alexandria" pitchFamily="2" charset="-78"/>
              </a:rPr>
              <a:t>-قنوات الاتصال </a:t>
            </a:r>
            <a:r>
              <a:rPr lang="ar-JO" sz="1400" dirty="0" smtClean="0">
                <a:latin typeface="Alexandria" pitchFamily="2" charset="-78"/>
                <a:cs typeface="Alexandria" pitchFamily="2" charset="-78"/>
              </a:rPr>
              <a:t>النقدي </a:t>
            </a:r>
            <a:r>
              <a:rPr lang="ar-JO" sz="1400" dirty="0">
                <a:latin typeface="Alexandria" pitchFamily="2" charset="-78"/>
                <a:cs typeface="Alexandria" pitchFamily="2" charset="-78"/>
              </a:rPr>
              <a:t>بين المؤسسات والأفراد </a:t>
            </a:r>
            <a:r>
              <a:rPr lang="ar-JO" sz="1400" dirty="0" smtClean="0">
                <a:latin typeface="Alexandria" pitchFamily="2" charset="-78"/>
                <a:cs typeface="Alexandria" pitchFamily="2" charset="-78"/>
              </a:rPr>
              <a:t>والدول</a:t>
            </a:r>
          </a:p>
          <a:p>
            <a:pPr marL="0" indent="0" algn="r">
              <a:lnSpc>
                <a:spcPct val="200000"/>
              </a:lnSpc>
              <a:buNone/>
            </a:pPr>
            <a:r>
              <a:rPr lang="ar-JO" sz="1400" dirty="0" smtClean="0">
                <a:latin typeface="Alexandria" pitchFamily="2" charset="-78"/>
                <a:cs typeface="Alexandria" pitchFamily="2" charset="-78"/>
              </a:rPr>
              <a:t>-أكثر أمنا</a:t>
            </a:r>
          </a:p>
        </p:txBody>
      </p:sp>
      <p:pic>
        <p:nvPicPr>
          <p:cNvPr id="5" name="Picture 4"/>
          <p:cNvPicPr>
            <a:picLocks noChangeAspect="1"/>
          </p:cNvPicPr>
          <p:nvPr/>
        </p:nvPicPr>
        <p:blipFill>
          <a:blip r:embed="rId3"/>
          <a:stretch>
            <a:fillRect/>
          </a:stretch>
        </p:blipFill>
        <p:spPr>
          <a:xfrm>
            <a:off x="720436" y="2055813"/>
            <a:ext cx="4252612" cy="4121150"/>
          </a:xfrm>
          <a:prstGeom prst="rect">
            <a:avLst/>
          </a:prstGeom>
        </p:spPr>
      </p:pic>
    </p:spTree>
    <p:extLst>
      <p:ext uri="{BB962C8B-B14F-4D97-AF65-F5344CB8AC3E}">
        <p14:creationId xmlns:p14="http://schemas.microsoft.com/office/powerpoint/2010/main" val="175392215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JO" sz="2000" b="1" dirty="0">
                <a:solidFill>
                  <a:schemeClr val="accent5"/>
                </a:solidFill>
                <a:latin typeface="Alexandria Black" pitchFamily="2" charset="-78"/>
                <a:ea typeface="+mn-ea"/>
                <a:cs typeface="Alexandria Black" pitchFamily="2" charset="-78"/>
              </a:rPr>
              <a:t> ثالثا" :  مراحل (تطور)، دورة التكنولوجيا المالية</a:t>
            </a:r>
            <a:endParaRPr lang="en-US" sz="2000" b="1" dirty="0">
              <a:solidFill>
                <a:schemeClr val="accent5"/>
              </a:solidFill>
              <a:latin typeface="Alexandria Black" pitchFamily="2" charset="-78"/>
              <a:cs typeface="Alexandria Black" pitchFamily="2" charset="-78"/>
            </a:endParaRPr>
          </a:p>
        </p:txBody>
      </p:sp>
      <p:sp>
        <p:nvSpPr>
          <p:cNvPr id="3" name="Content Placeholder 2"/>
          <p:cNvSpPr>
            <a:spLocks noGrp="1"/>
          </p:cNvSpPr>
          <p:nvPr>
            <p:ph idx="1"/>
          </p:nvPr>
        </p:nvSpPr>
        <p:spPr>
          <a:xfrm>
            <a:off x="280316" y="1825624"/>
            <a:ext cx="11685260" cy="5032375"/>
          </a:xfrm>
        </p:spPr>
        <p:txBody>
          <a:bodyPr>
            <a:normAutofit/>
          </a:bodyPr>
          <a:lstStyle/>
          <a:p>
            <a:pPr marL="0" indent="0" algn="r">
              <a:lnSpc>
                <a:spcPct val="150000"/>
              </a:lnSpc>
              <a:buNone/>
            </a:pPr>
            <a:r>
              <a:rPr lang="ar-JO" sz="1800" b="1" dirty="0" smtClean="0">
                <a:solidFill>
                  <a:schemeClr val="accent4"/>
                </a:solidFill>
                <a:latin typeface="Alexandria Medium" pitchFamily="2" charset="-78"/>
                <a:cs typeface="Alexandria Medium" pitchFamily="2" charset="-78"/>
              </a:rPr>
              <a:t>المرحلة الاولى : (المرحلة المستحدثة) مرحلة الأفكار</a:t>
            </a:r>
          </a:p>
          <a:p>
            <a:pPr marL="0" indent="0" algn="r">
              <a:lnSpc>
                <a:spcPct val="150000"/>
              </a:lnSpc>
              <a:buNone/>
            </a:pPr>
            <a:r>
              <a:rPr lang="ar-JO" sz="1500" dirty="0">
                <a:latin typeface="Alexandria" pitchFamily="2" charset="-78"/>
                <a:cs typeface="Alexandria" pitchFamily="2" charset="-78"/>
              </a:rPr>
              <a:t>تُعرف هذه المرحلة المستحدثة بالبطء في تمويل الشركات حيث لا تزال أغلبالشركات الناشئة في مجال ابتكارات التكنولوجيا المالية في مرحلة الأفكار، ويحاول رواد الأعمال في هذه </a:t>
            </a:r>
            <a:r>
              <a:rPr lang="ar-JO" sz="1500" dirty="0" smtClean="0">
                <a:latin typeface="Alexandria" pitchFamily="2" charset="-78"/>
                <a:cs typeface="Alexandria" pitchFamily="2" charset="-78"/>
              </a:rPr>
              <a:t>المرحلة التعامل مع </a:t>
            </a:r>
            <a:r>
              <a:rPr lang="ar-JO" sz="1500" dirty="0">
                <a:latin typeface="Alexandria" pitchFamily="2" charset="-78"/>
                <a:cs typeface="Alexandria" pitchFamily="2" charset="-78"/>
              </a:rPr>
              <a:t>القوانين بأقل دعم، كما يحاولون اكتساب أكبر عدد ممكن من العملاء، </a:t>
            </a:r>
            <a:r>
              <a:rPr lang="ar-JO" sz="1500" dirty="0" smtClean="0">
                <a:latin typeface="Alexandria" pitchFamily="2" charset="-78"/>
                <a:cs typeface="Alexandria" pitchFamily="2" charset="-78"/>
              </a:rPr>
              <a:t>وعقود الشراكات</a:t>
            </a:r>
          </a:p>
          <a:p>
            <a:pPr marL="0" indent="0" algn="r">
              <a:lnSpc>
                <a:spcPct val="150000"/>
              </a:lnSpc>
              <a:buNone/>
            </a:pPr>
            <a:r>
              <a:rPr lang="ar-JO" sz="1800" b="1" dirty="0" smtClean="0">
                <a:solidFill>
                  <a:schemeClr val="accent4"/>
                </a:solidFill>
                <a:latin typeface="Alexandria Medium" pitchFamily="2" charset="-78"/>
                <a:cs typeface="Alexandria Medium" pitchFamily="2" charset="-78"/>
              </a:rPr>
              <a:t>المرحلة الثانية : (المرحلة الناشئة)</a:t>
            </a:r>
          </a:p>
          <a:p>
            <a:pPr marL="0" indent="0" algn="r">
              <a:lnSpc>
                <a:spcPct val="150000"/>
              </a:lnSpc>
              <a:buNone/>
            </a:pPr>
            <a:r>
              <a:rPr lang="ar-JO" sz="1400" dirty="0">
                <a:latin typeface="Alexandria" pitchFamily="2" charset="-78"/>
                <a:cs typeface="Alexandria" pitchFamily="2" charset="-78"/>
              </a:rPr>
              <a:t>تُعرف هذه المرحلة بارتفاع معدلات الاستثمار السنوية واكتساب الشركات الناشئة في مجال التكنولوجيا المالية قاعدة كبيرة من العملاء، وبالتالي تزيد الحتمية الاستراتيجية لمساندة الشركات الناشئة من طرف الجهات المعنية</a:t>
            </a:r>
            <a:r>
              <a:rPr lang="ar-JO" sz="1400" dirty="0" smtClean="0">
                <a:latin typeface="Alexandria" pitchFamily="2" charset="-78"/>
                <a:cs typeface="Alexandria" pitchFamily="2" charset="-78"/>
              </a:rPr>
              <a:t>.</a:t>
            </a:r>
          </a:p>
          <a:p>
            <a:pPr marL="0" indent="0" algn="r">
              <a:lnSpc>
                <a:spcPct val="150000"/>
              </a:lnSpc>
              <a:buNone/>
            </a:pPr>
            <a:r>
              <a:rPr lang="ar-JO" sz="1800" b="1" dirty="0" smtClean="0">
                <a:solidFill>
                  <a:schemeClr val="accent4"/>
                </a:solidFill>
                <a:latin typeface="Alexandria Medium" pitchFamily="2" charset="-78"/>
                <a:cs typeface="Alexandria Medium" pitchFamily="2" charset="-78"/>
              </a:rPr>
              <a:t>المرحلة الثالثة : (المرحلة المتقدمة) مرحلة الاشباع</a:t>
            </a:r>
          </a:p>
          <a:p>
            <a:pPr marL="0" indent="0" algn="r">
              <a:lnSpc>
                <a:spcPct val="150000"/>
              </a:lnSpc>
              <a:buNone/>
            </a:pPr>
            <a:r>
              <a:rPr lang="ar-JO" sz="1400" dirty="0">
                <a:latin typeface="Alexandria" pitchFamily="2" charset="-78"/>
                <a:cs typeface="Alexandria" pitchFamily="2" charset="-78"/>
              </a:rPr>
              <a:t>تُعرف هذه المرحلة بمرحلة الإشباع، وتتسم فيها الصفقات بأنها قليلة ولكن أحجامها كبيرة وتركز على الشركات ذات القيمة المرتفعة، وبالتالي يكون نم و الاستثمار على أساس سنوي بطيء</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280316" y="488363"/>
            <a:ext cx="1969398" cy="1079086"/>
          </a:xfrm>
          <a:prstGeom prst="rect">
            <a:avLst/>
          </a:prstGeom>
        </p:spPr>
      </p:pic>
    </p:spTree>
    <p:extLst>
      <p:ext uri="{BB962C8B-B14F-4D97-AF65-F5344CB8AC3E}">
        <p14:creationId xmlns:p14="http://schemas.microsoft.com/office/powerpoint/2010/main" val="4463974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3" name="Content Placeholder 2"/>
          <p:cNvSpPr>
            <a:spLocks noGrp="1"/>
          </p:cNvSpPr>
          <p:nvPr>
            <p:ph idx="4294967295"/>
          </p:nvPr>
        </p:nvSpPr>
        <p:spPr>
          <a:xfrm>
            <a:off x="470262" y="888274"/>
            <a:ext cx="10045337" cy="5969726"/>
          </a:xfrm>
        </p:spPr>
        <p:txBody>
          <a:bodyPr>
            <a:normAutofit/>
          </a:bodyPr>
          <a:lstStyle/>
          <a:p>
            <a:pPr marL="0" indent="0" algn="r">
              <a:lnSpc>
                <a:spcPct val="150000"/>
              </a:lnSpc>
              <a:buNone/>
            </a:pPr>
            <a:r>
              <a:rPr lang="ar-JO" sz="1400" dirty="0" smtClean="0">
                <a:solidFill>
                  <a:srgbClr val="000000"/>
                </a:solidFill>
                <a:latin typeface="Alexandria" pitchFamily="2" charset="-78"/>
                <a:ea typeface="Times New Roman" panose="02020603050405020304" pitchFamily="18" charset="0"/>
                <a:cs typeface="Alexandria" pitchFamily="2" charset="-78"/>
              </a:rPr>
              <a:t>إ</a:t>
            </a:r>
            <a:r>
              <a:rPr lang="ar-SA" sz="1400" dirty="0" smtClean="0">
                <a:solidFill>
                  <a:srgbClr val="000000"/>
                </a:solidFill>
                <a:latin typeface="Alexandria" pitchFamily="2" charset="-78"/>
                <a:ea typeface="Times New Roman" panose="02020603050405020304" pitchFamily="18" charset="0"/>
                <a:cs typeface="Alexandria" pitchFamily="2" charset="-78"/>
              </a:rPr>
              <a:t>ن </a:t>
            </a:r>
            <a:r>
              <a:rPr lang="ar-SA" sz="1400" dirty="0">
                <a:solidFill>
                  <a:srgbClr val="000000"/>
                </a:solidFill>
                <a:latin typeface="Alexandria" pitchFamily="2" charset="-78"/>
                <a:ea typeface="Times New Roman" panose="02020603050405020304" pitchFamily="18" charset="0"/>
                <a:cs typeface="Alexandria" pitchFamily="2" charset="-78"/>
              </a:rPr>
              <a:t>معظم دول العالم  </a:t>
            </a:r>
            <a:r>
              <a:rPr lang="ar-SA" sz="1400" dirty="0" smtClean="0">
                <a:solidFill>
                  <a:srgbClr val="000000"/>
                </a:solidFill>
                <a:latin typeface="Alexandria" pitchFamily="2" charset="-78"/>
                <a:ea typeface="Times New Roman" panose="02020603050405020304" pitchFamily="18" charset="0"/>
                <a:cs typeface="Alexandria" pitchFamily="2" charset="-78"/>
              </a:rPr>
              <a:t>حالي</a:t>
            </a:r>
            <a:r>
              <a:rPr lang="ar-JO" sz="1400" dirty="0" smtClean="0">
                <a:solidFill>
                  <a:srgbClr val="000000"/>
                </a:solidFill>
                <a:latin typeface="Alexandria" pitchFamily="2" charset="-78"/>
                <a:ea typeface="Times New Roman" panose="02020603050405020304" pitchFamily="18" charset="0"/>
                <a:cs typeface="Alexandria" pitchFamily="2" charset="-78"/>
              </a:rPr>
              <a:t>ا </a:t>
            </a:r>
            <a:r>
              <a:rPr lang="ar-SA" sz="1400" dirty="0" smtClean="0">
                <a:solidFill>
                  <a:srgbClr val="000000"/>
                </a:solidFill>
                <a:latin typeface="Alexandria" pitchFamily="2" charset="-78"/>
                <a:ea typeface="Times New Roman" panose="02020603050405020304" pitchFamily="18" charset="0"/>
                <a:cs typeface="Alexandria" pitchFamily="2" charset="-78"/>
              </a:rPr>
              <a:t>تتواجد </a:t>
            </a:r>
            <a:r>
              <a:rPr lang="ar-SA" sz="1400" dirty="0">
                <a:solidFill>
                  <a:srgbClr val="000000"/>
                </a:solidFill>
                <a:latin typeface="Alexandria" pitchFamily="2" charset="-78"/>
                <a:ea typeface="Times New Roman" panose="02020603050405020304" pitchFamily="18" charset="0"/>
                <a:cs typeface="Alexandria" pitchFamily="2" charset="-78"/>
              </a:rPr>
              <a:t>في المرحلتين المستحدثة والناشئة، حيث لم يصل إلى مرحلة الإشباع إلا عدد قليل من الدول منها الولايات المتحدة الامريكية كونهم السباقين إلى مجال التكنولوجيا المالية، بالإضافة إلى أجزاء من أوروبا والتي تضم مراكز رائدة عالمياً  في مجال التكنولوجيا المالية، بينما لاتزال المرحلة السائدة في منطقة الشرق الأوسط وشمال أفريقيا هي المرحلة المستحدثة </a:t>
            </a:r>
            <a:r>
              <a:rPr lang="ar-JO" sz="1400" dirty="0" smtClean="0">
                <a:solidFill>
                  <a:srgbClr val="000000"/>
                </a:solidFill>
                <a:latin typeface="Alexandria" pitchFamily="2" charset="-78"/>
                <a:ea typeface="Times New Roman" panose="02020603050405020304" pitchFamily="18" charset="0"/>
                <a:cs typeface="Alexandria" pitchFamily="2" charset="-78"/>
              </a:rPr>
              <a:t>وفقا للشكل التالي:(المصدر:منصة </a:t>
            </a:r>
            <a:r>
              <a:rPr lang="ar-JO" sz="1400" dirty="0">
                <a:solidFill>
                  <a:srgbClr val="000000"/>
                </a:solidFill>
                <a:latin typeface="Alexandria" pitchFamily="2" charset="-78"/>
                <a:ea typeface="Times New Roman" panose="02020603050405020304" pitchFamily="18" charset="0"/>
                <a:cs typeface="Alexandria" pitchFamily="2" charset="-78"/>
              </a:rPr>
              <a:t>ويبفورت) النمو الإقليمي في استثمارات التكنولوجيا المالية </a:t>
            </a:r>
            <a:endParaRPr lang="ar-JO" sz="1400" dirty="0" smtClean="0">
              <a:solidFill>
                <a:srgbClr val="000000"/>
              </a:solidFill>
              <a:latin typeface="Alexandria" pitchFamily="2" charset="-78"/>
              <a:ea typeface="Times New Roman" panose="02020603050405020304" pitchFamily="18" charset="0"/>
              <a:cs typeface="Alexandria" pitchFamily="2" charset="-78"/>
            </a:endParaRPr>
          </a:p>
          <a:p>
            <a:pPr marL="0" indent="0" algn="r">
              <a:lnSpc>
                <a:spcPct val="150000"/>
              </a:lnSpc>
              <a:buNone/>
            </a:pPr>
            <a:endParaRPr lang="en-US" sz="1400" dirty="0">
              <a:latin typeface="Alexandria" pitchFamily="2" charset="-78"/>
              <a:cs typeface="Alexandria" pitchFamily="2" charset="-78"/>
            </a:endParaRPr>
          </a:p>
        </p:txBody>
      </p:sp>
      <p:pic>
        <p:nvPicPr>
          <p:cNvPr id="5" name="Picture 4"/>
          <p:cNvPicPr>
            <a:picLocks noChangeAspect="1"/>
          </p:cNvPicPr>
          <p:nvPr/>
        </p:nvPicPr>
        <p:blipFill>
          <a:blip r:embed="rId3"/>
          <a:stretch>
            <a:fillRect/>
          </a:stretch>
        </p:blipFill>
        <p:spPr>
          <a:xfrm>
            <a:off x="1030514" y="2293257"/>
            <a:ext cx="10261600" cy="4564743"/>
          </a:xfrm>
          <a:prstGeom prst="rect">
            <a:avLst/>
          </a:prstGeom>
        </p:spPr>
      </p:pic>
    </p:spTree>
    <p:extLst>
      <p:ext uri="{BB962C8B-B14F-4D97-AF65-F5344CB8AC3E}">
        <p14:creationId xmlns:p14="http://schemas.microsoft.com/office/powerpoint/2010/main" val="29271298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2" name="Title 1"/>
          <p:cNvSpPr>
            <a:spLocks noGrp="1"/>
          </p:cNvSpPr>
          <p:nvPr>
            <p:ph type="title"/>
          </p:nvPr>
        </p:nvSpPr>
        <p:spPr/>
        <p:txBody>
          <a:bodyPr>
            <a:normAutofit/>
          </a:bodyPr>
          <a:lstStyle/>
          <a:p>
            <a:pPr algn="ctr"/>
            <a:r>
              <a:rPr lang="ar-JO" sz="2000" b="1" dirty="0">
                <a:solidFill>
                  <a:srgbClr val="00B0F0"/>
                </a:solidFill>
                <a:latin typeface="Alexandria Black" pitchFamily="2" charset="-78"/>
                <a:ea typeface="+mn-ea"/>
                <a:cs typeface="Alexandria Black" pitchFamily="2" charset="-78"/>
              </a:rPr>
              <a:t> رابعا" :  ابتكارات التكنولوجيا المالية</a:t>
            </a:r>
            <a:endParaRPr lang="en-US" sz="2000" b="1" dirty="0">
              <a:solidFill>
                <a:srgbClr val="00B0F0"/>
              </a:solidFill>
              <a:latin typeface="Alexandria Black" pitchFamily="2" charset="-78"/>
              <a:cs typeface="Alexandria Black" pitchFamily="2" charset="-78"/>
            </a:endParaRPr>
          </a:p>
        </p:txBody>
      </p:sp>
      <p:pic>
        <p:nvPicPr>
          <p:cNvPr id="5" name="Content Placeholder 4"/>
          <p:cNvPicPr>
            <a:picLocks noGrp="1" noChangeAspect="1"/>
          </p:cNvPicPr>
          <p:nvPr>
            <p:ph idx="1"/>
          </p:nvPr>
        </p:nvPicPr>
        <p:blipFill>
          <a:blip r:embed="rId3"/>
          <a:stretch>
            <a:fillRect/>
          </a:stretch>
        </p:blipFill>
        <p:spPr>
          <a:xfrm>
            <a:off x="1411270" y="1825625"/>
            <a:ext cx="9369459" cy="4351338"/>
          </a:xfrm>
          <a:prstGeom prst="rect">
            <a:avLst/>
          </a:prstGeom>
        </p:spPr>
      </p:pic>
    </p:spTree>
    <p:extLst>
      <p:ext uri="{BB962C8B-B14F-4D97-AF65-F5344CB8AC3E}">
        <p14:creationId xmlns:p14="http://schemas.microsoft.com/office/powerpoint/2010/main" val="10706075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3" name="Content Placeholder 2"/>
          <p:cNvSpPr>
            <a:spLocks noGrp="1"/>
          </p:cNvSpPr>
          <p:nvPr>
            <p:ph idx="4294967295"/>
          </p:nvPr>
        </p:nvSpPr>
        <p:spPr>
          <a:xfrm>
            <a:off x="333827" y="972456"/>
            <a:ext cx="11292115" cy="5733143"/>
          </a:xfrm>
        </p:spPr>
        <p:txBody>
          <a:bodyPr>
            <a:normAutofit/>
          </a:bodyPr>
          <a:lstStyle/>
          <a:p>
            <a:pPr marL="0" indent="0" algn="r">
              <a:lnSpc>
                <a:spcPct val="150000"/>
              </a:lnSpc>
              <a:buNone/>
            </a:pPr>
            <a:r>
              <a:rPr lang="ar-JO" sz="1800" b="1" dirty="0" smtClean="0">
                <a:solidFill>
                  <a:schemeClr val="accent4"/>
                </a:solidFill>
                <a:latin typeface="Alexandria Medium" pitchFamily="2" charset="-78"/>
                <a:cs typeface="Alexandria Medium" pitchFamily="2" charset="-78"/>
              </a:rPr>
              <a:t>تمهيد : </a:t>
            </a:r>
          </a:p>
          <a:p>
            <a:pPr marL="0" indent="0" algn="r">
              <a:lnSpc>
                <a:spcPct val="250000"/>
              </a:lnSpc>
              <a:buNone/>
            </a:pPr>
            <a:r>
              <a:rPr lang="ar-JO" sz="1400" dirty="0" smtClean="0">
                <a:latin typeface="Alexandria" pitchFamily="2" charset="-78"/>
                <a:cs typeface="Alexandria" pitchFamily="2" charset="-78"/>
              </a:rPr>
              <a:t>تساهم ابتكارات التكنولوجيا المالية حاليًا في تغيير مشهد الخدمات المالية بشكل كبير، والتكنولوجيا المالية ليست جديدة، إنما مرت  بعمليات متواصلة من الابتكار والتطور امتدت على مدار سنوات. ويوجد العديد من ابتكارات التكنولوجيا المالية التي جعلت اللأنظمة أكثر سهولة و من هذه الابتكارات ما يلي</a:t>
            </a:r>
          </a:p>
          <a:p>
            <a:pPr marL="0" indent="0" algn="r">
              <a:lnSpc>
                <a:spcPct val="150000"/>
              </a:lnSpc>
              <a:buNone/>
            </a:pPr>
            <a:r>
              <a:rPr lang="ar-JO" sz="1800" b="1" dirty="0" smtClean="0">
                <a:solidFill>
                  <a:schemeClr val="accent4"/>
                </a:solidFill>
                <a:latin typeface="Alexandria Medium" pitchFamily="2" charset="-78"/>
                <a:cs typeface="Alexandria Medium" pitchFamily="2" charset="-78"/>
              </a:rPr>
              <a:t>-تطبيق فينتك :</a:t>
            </a:r>
          </a:p>
          <a:p>
            <a:pPr marL="0" indent="0" algn="r">
              <a:lnSpc>
                <a:spcPct val="300000"/>
              </a:lnSpc>
              <a:buNone/>
            </a:pPr>
            <a:r>
              <a:rPr lang="ar-JO" sz="1400" dirty="0" smtClean="0">
                <a:latin typeface="Alexandria" pitchFamily="2" charset="-78"/>
                <a:cs typeface="Alexandria" pitchFamily="2" charset="-78"/>
              </a:rPr>
              <a:t>يعـد تطبيق  فينتـك  ثورة رقميـة  فى قطـاع  البنوك  والتمويـل،  حيـث  </a:t>
            </a:r>
            <a:r>
              <a:rPr lang="ar-JO" sz="1400" dirty="0">
                <a:latin typeface="Alexandria" pitchFamily="2" charset="-78"/>
                <a:cs typeface="Alexandria" pitchFamily="2" charset="-78"/>
              </a:rPr>
              <a:t>قـام البنك التجاري السويسري أحـد أكبر البنوك العـاملـة  فى الســـوق  الســـويســـرية  بإطلاق تطبيق فينتك  كأول  تطبيق فى العالم  يشـــمل  إمكانية  الحصـــول  على  قروض  من  خلال الهواتف  المحمولـة،   بـالإضــــافـة  إلى  إمكـانيـة  تخليص  الأوراق  اللازمـة  للائتمـان  دون  الحـاجـة  إلى الـذهـاب  للبنـك  من  خلال تفعيـل  التوقيع الإلكترونى. كما يوفر التطبيق إمكانية إيداع الشيكات </a:t>
            </a:r>
            <a:r>
              <a:rPr lang="ar-JO" sz="1400" dirty="0" smtClean="0">
                <a:latin typeface="Alexandria" pitchFamily="2" charset="-78"/>
                <a:cs typeface="Alexandria" pitchFamily="2" charset="-78"/>
              </a:rPr>
              <a:t>رقميا و كذلك   التحويلات ما بين الحسابات ما بين البنوك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34704596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3" name="Content Placeholder 2"/>
          <p:cNvSpPr>
            <a:spLocks noGrp="1"/>
          </p:cNvSpPr>
          <p:nvPr>
            <p:ph idx="4294967295"/>
          </p:nvPr>
        </p:nvSpPr>
        <p:spPr>
          <a:xfrm>
            <a:off x="275572" y="1079086"/>
            <a:ext cx="11561524" cy="5097877"/>
          </a:xfrm>
        </p:spPr>
        <p:txBody>
          <a:bodyPr>
            <a:noAutofit/>
          </a:bodyPr>
          <a:lstStyle/>
          <a:p>
            <a:pPr marL="0" indent="0" algn="r">
              <a:lnSpc>
                <a:spcPct val="120000"/>
              </a:lnSpc>
              <a:buNone/>
            </a:pPr>
            <a:r>
              <a:rPr lang="ar-JO" sz="1800" b="1" dirty="0">
                <a:solidFill>
                  <a:schemeClr val="accent4"/>
                </a:solidFill>
                <a:latin typeface="Alexandria Medium" pitchFamily="2" charset="-78"/>
                <a:cs typeface="Alexandria Medium" pitchFamily="2" charset="-78"/>
              </a:rPr>
              <a:t> </a:t>
            </a:r>
            <a:r>
              <a:rPr lang="ar-JO" sz="1800" b="1" dirty="0" smtClean="0">
                <a:solidFill>
                  <a:schemeClr val="accent4"/>
                </a:solidFill>
                <a:latin typeface="Alexandria Medium" pitchFamily="2" charset="-78"/>
                <a:cs typeface="Alexandria Medium" pitchFamily="2" charset="-78"/>
              </a:rPr>
              <a:t>                                                                                        </a:t>
            </a:r>
            <a:r>
              <a:rPr lang="en-US" sz="1800" b="1" dirty="0" smtClean="0">
                <a:solidFill>
                  <a:schemeClr val="accent4"/>
                </a:solidFill>
                <a:latin typeface="Alexandria Medium" pitchFamily="2" charset="-78"/>
                <a:cs typeface="Alexandria Medium" pitchFamily="2" charset="-78"/>
              </a:rPr>
              <a:t>Social Pay</a:t>
            </a:r>
            <a:r>
              <a:rPr lang="ar-JO" sz="1800" b="1" dirty="0" smtClean="0">
                <a:solidFill>
                  <a:schemeClr val="accent4"/>
                </a:solidFill>
                <a:latin typeface="Alexandria Medium" pitchFamily="2" charset="-78"/>
                <a:cs typeface="Alexandria Medium" pitchFamily="2" charset="-78"/>
              </a:rPr>
              <a:t>-</a:t>
            </a:r>
            <a:endParaRPr lang="ar-JO" sz="1800" b="1" dirty="0">
              <a:solidFill>
                <a:schemeClr val="accent4"/>
              </a:solidFill>
              <a:latin typeface="Alexandria Medium" pitchFamily="2" charset="-78"/>
              <a:cs typeface="Alexandria Medium" pitchFamily="2" charset="-78"/>
            </a:endParaRPr>
          </a:p>
          <a:p>
            <a:pPr marL="0" indent="0" algn="r">
              <a:lnSpc>
                <a:spcPct val="200000"/>
              </a:lnSpc>
              <a:buNone/>
            </a:pPr>
            <a:r>
              <a:rPr lang="ar-JO" sz="1400" dirty="0">
                <a:latin typeface="Alexandria" pitchFamily="2" charset="-78"/>
                <a:cs typeface="Alexandria" pitchFamily="2" charset="-78"/>
              </a:rPr>
              <a:t>تعد هذه الخدمة وســيلة  لتســهيل عملية تحويل الأموال بين العملاء، وتعد هذه الخدمة الأولى من نوعها في القطاع  المصـــرفي العالمي، والتي أطلقها بنك الهند بهدف زيادة راحة العملاء عن طريق إتاحة القدرة للأفراد العاملين  خارج الهند بإرسال الأموال إلى ذويهم في الهند باستحدام وسائل التواصل الاجتماعي،  وذلك  من  خلال إنشاء  رابط من تطبيق </a:t>
            </a:r>
            <a:r>
              <a:rPr lang="ar-JO" sz="1400" dirty="0" smtClean="0">
                <a:latin typeface="Alexandria" pitchFamily="2" charset="-78"/>
                <a:cs typeface="Alexandria" pitchFamily="2" charset="-78"/>
              </a:rPr>
              <a:t>البنك بحيث يتم مشاركته مع المستفيد في ملفة الشخصي على وسائل التواصل الاجتماعي او بريده الالكتروني و ذلك بهدف اضافة كافة تفاصيلة المصرفية ،و تتم هذه العملية من خلال رمز حماية ما بين الطرفين و تأكيد اتمام المعملات</a:t>
            </a:r>
          </a:p>
          <a:p>
            <a:pPr marL="0" indent="0" algn="r">
              <a:lnSpc>
                <a:spcPct val="120000"/>
              </a:lnSpc>
              <a:buNone/>
            </a:pPr>
            <a:r>
              <a:rPr lang="en-US" sz="1800" b="1" dirty="0" smtClean="0">
                <a:solidFill>
                  <a:schemeClr val="accent4"/>
                </a:solidFill>
                <a:latin typeface="Alexandria Medium" pitchFamily="2" charset="-78"/>
                <a:cs typeface="Alexandria Medium" pitchFamily="2" charset="-78"/>
              </a:rPr>
              <a:t>MONZO</a:t>
            </a:r>
            <a:r>
              <a:rPr lang="ar-JO" sz="1800" dirty="0" smtClean="0">
                <a:solidFill>
                  <a:schemeClr val="accent4"/>
                </a:solidFill>
                <a:latin typeface="Alexandria Medium" pitchFamily="2" charset="-78"/>
                <a:cs typeface="Alexandria Medium" pitchFamily="2" charset="-78"/>
              </a:rPr>
              <a:t>-</a:t>
            </a:r>
          </a:p>
          <a:p>
            <a:pPr marL="0" indent="0" algn="r">
              <a:lnSpc>
                <a:spcPct val="150000"/>
              </a:lnSpc>
              <a:buNone/>
            </a:pPr>
            <a:r>
              <a:rPr lang="ar-JO" sz="1400" dirty="0">
                <a:latin typeface="Alexandria" pitchFamily="2" charset="-78"/>
                <a:cs typeface="Alexandria" pitchFamily="2" charset="-78"/>
              </a:rPr>
              <a:t>بنك افتراضي الاول في العالم أسس في بريطانيا يعمل  لأول  مرة  بكامل  طاقته  دون  وجود  بنية تحتية  مصرفية  تقليدية كوجود  كيان  رئيسـى ومجموعة  من  الفروع،   وهى  ميزة  تؤدي إلى  توفير  نسـبة  كبيرة  من  التكاليف،    مما سـاعد  على قيام البنك بتقديم حســــابات  ادخار  ذات  معدلات  فائدة  مرتفعة  وقروض  بأســــعار  فائدة  أقل  من  معظم  البنوك  التقليدية في بريطانيا. وتمكن  البنك من  الحصـول  على رخصـة  مصـرفية  مقيدة  من  البنك  المركزى،م من الخدمات التي يقدمها الحســــاب الجارى،  وإمكانية الرهون  العقارية،   والقروض  من  خلال حســــابات  التوفير،   كما  تم تفعيل الفيزا المدفوعة مسبقاً ، كما أن الخدمة تتميز بسرعة الاستجابة لنقل وتحويل الأموال. </a:t>
            </a:r>
            <a:endParaRPr lang="ar-JO" sz="1400" dirty="0" smtClean="0">
              <a:latin typeface="Alexandria" pitchFamily="2" charset="-78"/>
              <a:cs typeface="Alexandria" pitchFamily="2" charset="-78"/>
            </a:endParaRPr>
          </a:p>
          <a:p>
            <a:pPr marL="0" indent="0" algn="r">
              <a:lnSpc>
                <a:spcPct val="120000"/>
              </a:lnSpc>
              <a:buNone/>
            </a:pP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11284274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3" name="Content Placeholder 2"/>
          <p:cNvSpPr>
            <a:spLocks noGrp="1"/>
          </p:cNvSpPr>
          <p:nvPr>
            <p:ph idx="4294967295"/>
          </p:nvPr>
        </p:nvSpPr>
        <p:spPr>
          <a:xfrm>
            <a:off x="751562" y="1202498"/>
            <a:ext cx="10246290" cy="5235879"/>
          </a:xfrm>
        </p:spPr>
        <p:txBody>
          <a:bodyPr>
            <a:normAutofit/>
          </a:bodyPr>
          <a:lstStyle/>
          <a:p>
            <a:pPr marL="0" indent="0" algn="r">
              <a:lnSpc>
                <a:spcPct val="200000"/>
              </a:lnSpc>
              <a:buNone/>
            </a:pPr>
            <a:r>
              <a:rPr lang="ar-JO" sz="1800" b="1" dirty="0" smtClean="0">
                <a:solidFill>
                  <a:schemeClr val="accent4"/>
                </a:solidFill>
                <a:latin typeface="Alexandria Medium" pitchFamily="2" charset="-78"/>
                <a:cs typeface="Alexandria Medium" pitchFamily="2" charset="-78"/>
              </a:rPr>
              <a:t>-بنك الروبوتات</a:t>
            </a:r>
          </a:p>
          <a:p>
            <a:pPr marL="0" indent="0" algn="r">
              <a:lnSpc>
                <a:spcPct val="300000"/>
              </a:lnSpc>
              <a:buNone/>
            </a:pPr>
            <a:r>
              <a:rPr lang="ar-JO" sz="2000" dirty="0">
                <a:latin typeface="Alexandria" pitchFamily="2" charset="-78"/>
                <a:cs typeface="Alexandria" pitchFamily="2" charset="-78"/>
              </a:rPr>
              <a:t> </a:t>
            </a:r>
            <a:r>
              <a:rPr lang="ar-JO" sz="1400" dirty="0">
                <a:latin typeface="Alexandria" pitchFamily="2" charset="-78"/>
                <a:cs typeface="Alexandria" pitchFamily="2" charset="-78"/>
              </a:rPr>
              <a:t>تمكن بنـك التعميرأحد أكبر  البنوك فى الصــــين من افتتـاح أول فرع فى العـالم يعمـل بالكـامل عن طريق الروبوتات بدءاً من موظف الأمن  وحتى مدير الفرع،  حيث  تســــتقبل  </a:t>
            </a:r>
            <a:r>
              <a:rPr lang="ar-JO" sz="1400" dirty="0" smtClean="0">
                <a:latin typeface="Alexandria" pitchFamily="2" charset="-78"/>
                <a:cs typeface="Alexandria" pitchFamily="2" charset="-78"/>
              </a:rPr>
              <a:t>الروبوتات </a:t>
            </a:r>
            <a:r>
              <a:rPr lang="ar-JO" sz="1400" dirty="0">
                <a:latin typeface="Alexandria" pitchFamily="2" charset="-78"/>
                <a:cs typeface="Alexandria" pitchFamily="2" charset="-78"/>
              </a:rPr>
              <a:t>العملاء فور دخولهم من البنك، وتقوم بالإجابة عن كافة تســاؤلات العميل باســتخدام خاصــية التع رف على الصــوت، وبالاســتعانة بأحدث التكنولوجيا، التى تتضــمن الواقع  الافتراضــى، والذكاء الاصــطناعي،و يتضمن هذا الفرع 90% من الخدمات النقدية وغير النقدية التى  تتم في الفروع التقليدي ة،  حيـث تم تجهيز الفرع بـالعـديـد من آلات الصــــرافـة الآليـة الـذكيـة القـادرة على تقـديم مجموعـة من الخـدمـات، بمـا فى ذلـك فتح الحساب، وتحويل الأموال، والعملات الأجنبية، والاستثمار فى الذهب</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87680587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3" name="Content Placeholder 2"/>
          <p:cNvSpPr>
            <a:spLocks noGrp="1"/>
          </p:cNvSpPr>
          <p:nvPr>
            <p:ph idx="4294967295"/>
          </p:nvPr>
        </p:nvSpPr>
        <p:spPr>
          <a:xfrm>
            <a:off x="513566" y="1079086"/>
            <a:ext cx="11248374" cy="5033615"/>
          </a:xfrm>
        </p:spPr>
        <p:txBody>
          <a:bodyPr>
            <a:normAutofit/>
          </a:bodyPr>
          <a:lstStyle/>
          <a:p>
            <a:pPr marL="0" indent="0" algn="r">
              <a:lnSpc>
                <a:spcPct val="150000"/>
              </a:lnSpc>
              <a:buNone/>
            </a:pPr>
            <a:r>
              <a:rPr lang="ar-JO" sz="1800" b="1" dirty="0" smtClean="0">
                <a:solidFill>
                  <a:schemeClr val="accent4"/>
                </a:solidFill>
                <a:latin typeface="Alexandria Medium" pitchFamily="2" charset="-78"/>
                <a:cs typeface="Alexandria Medium" pitchFamily="2" charset="-78"/>
              </a:rPr>
              <a:t>ماكينات صراف الي بدون بطاقات</a:t>
            </a:r>
          </a:p>
          <a:p>
            <a:pPr marL="0" indent="0" algn="r">
              <a:lnSpc>
                <a:spcPct val="200000"/>
              </a:lnSpc>
              <a:buNone/>
            </a:pPr>
            <a:r>
              <a:rPr lang="ar-JO" sz="1400" dirty="0">
                <a:latin typeface="Alexandria" pitchFamily="2" charset="-78"/>
                <a:cs typeface="Alexandria" pitchFamily="2" charset="-78"/>
              </a:rPr>
              <a:t>قام بنك مورغان </a:t>
            </a:r>
            <a:r>
              <a:rPr lang="ar-JO" sz="1400" dirty="0" smtClean="0">
                <a:latin typeface="Alexandria" pitchFamily="2" charset="-78"/>
                <a:cs typeface="Alexandria" pitchFamily="2" charset="-78"/>
              </a:rPr>
              <a:t>تشيس أحد أكبر البنوك العاملة </a:t>
            </a:r>
            <a:r>
              <a:rPr lang="ar-JO" sz="1400" dirty="0">
                <a:latin typeface="Alexandria" pitchFamily="2" charset="-78"/>
                <a:cs typeface="Alexandria" pitchFamily="2" charset="-78"/>
              </a:rPr>
              <a:t>بالولايات المتحدة عام 2017بتحويل كافة ماكينات الصــراف  الآلى التابعة له ،والتى يبلغ عددها حوالى 16  ألف ماكينة بالعمل دون بطاقات من خلال تقنية (التواصل بعيد المدى) والتي  تتيح للعملاء  إمكانية  ســحب المبالغ النقدية التى يحتاجونها من أرصــدتهم باســتخدام المحافظ الرقمية أو التطبيق الخاص بالبنك عن طريق  تقريب الهاتف إلى شـاشـة الصـراف الآلى  وسـحب النقود دون الحاجة إلى  اسـتخدام بطاقة أو كلمة مرور للتحقق من  هوية العملاء. </a:t>
            </a:r>
            <a:r>
              <a:rPr lang="ar-JO" sz="1400" dirty="0" smtClean="0">
                <a:latin typeface="Alexandria" pitchFamily="2" charset="-78"/>
                <a:cs typeface="Alexandria" pitchFamily="2" charset="-78"/>
              </a:rPr>
              <a:t> </a:t>
            </a:r>
          </a:p>
          <a:p>
            <a:pPr marL="0" indent="0" algn="r">
              <a:lnSpc>
                <a:spcPct val="150000"/>
              </a:lnSpc>
              <a:buNone/>
            </a:pPr>
            <a:r>
              <a:rPr lang="ar-JO" sz="1800" b="1" dirty="0" smtClean="0">
                <a:solidFill>
                  <a:schemeClr val="accent4"/>
                </a:solidFill>
                <a:latin typeface="Alexandria Medium" pitchFamily="2" charset="-78"/>
                <a:cs typeface="Alexandria Medium" pitchFamily="2" charset="-78"/>
              </a:rPr>
              <a:t>-ماكينة صراف الي للذهب</a:t>
            </a:r>
          </a:p>
          <a:p>
            <a:pPr marL="0" indent="0" algn="r">
              <a:lnSpc>
                <a:spcPct val="200000"/>
              </a:lnSpc>
              <a:buNone/>
            </a:pPr>
            <a:r>
              <a:rPr lang="ar-JO" sz="1400" dirty="0">
                <a:latin typeface="Alexandria" pitchFamily="2" charset="-78"/>
                <a:cs typeface="Alexandria" pitchFamily="2" charset="-78"/>
              </a:rPr>
              <a:t>قامت ألمانيا فى عام 2009 بتصــميم أول ماكينة صــراف آلى تمكن  العملاء  من ســحب ســبائك ذهبية ،عن طريق اســتخدام النقود، أو البطاقة الائتمانية، لكى يحصــل على قطع صــغيرة من الذهب بحجم وقيمة  المبلغ الذى تم إيداعه فى الماكينة، أو باســتبدال النقود بقطع وعملات ذهبية غير مشــغولة  بهدف  الاحتفاظ  بها  والادخار. وتتيح  الماكينة أيضــاً للعملاء  إمكانية اختيار وزن وطراز الذهب الذى يريد شــراءه، كما تقوم الماكينة بتحديث أســعار الذهب بشــكل  مسـتمر وفقاً للأسـعار فى السـوق المحلية  على مدى  24 سـاعة</a:t>
            </a:r>
          </a:p>
          <a:p>
            <a:pPr marL="0" indent="0" algn="r">
              <a:lnSpc>
                <a:spcPct val="150000"/>
              </a:lnSpc>
              <a:buNone/>
            </a:pPr>
            <a:endParaRPr lang="ar-JO" sz="2000" dirty="0">
              <a:latin typeface="Alexandria" pitchFamily="2" charset="-78"/>
              <a:cs typeface="Alexandria" pitchFamily="2" charset="-78"/>
            </a:endParaRPr>
          </a:p>
          <a:p>
            <a:pPr marL="0" indent="0" algn="r">
              <a:lnSpc>
                <a:spcPct val="150000"/>
              </a:lnSpc>
              <a:buNone/>
            </a:pP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352709364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488363"/>
            <a:ext cx="2304488" cy="1079086"/>
          </a:xfrm>
          <a:prstGeom prst="rect">
            <a:avLst/>
          </a:prstGeom>
        </p:spPr>
      </p:pic>
      <p:sp>
        <p:nvSpPr>
          <p:cNvPr id="2" name="Title 1"/>
          <p:cNvSpPr>
            <a:spLocks noGrp="1"/>
          </p:cNvSpPr>
          <p:nvPr>
            <p:ph type="title"/>
          </p:nvPr>
        </p:nvSpPr>
        <p:spPr/>
        <p:txBody>
          <a:bodyPr>
            <a:normAutofit/>
          </a:bodyPr>
          <a:lstStyle/>
          <a:p>
            <a:pPr algn="ctr"/>
            <a:r>
              <a:rPr lang="ar-JO" sz="2000" dirty="0">
                <a:solidFill>
                  <a:srgbClr val="00B0F0"/>
                </a:solidFill>
                <a:latin typeface="Alexandria Black" pitchFamily="2" charset="-78"/>
                <a:ea typeface="+mn-ea"/>
                <a:cs typeface="Alexandria Black" pitchFamily="2" charset="-78"/>
              </a:rPr>
              <a:t> خامسا" :  مخاطر استخدام التكنولوجيا المالية</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p:txBody>
          <a:bodyPr>
            <a:normAutofit/>
          </a:bodyPr>
          <a:lstStyle/>
          <a:p>
            <a:pPr marL="0" indent="0" algn="r">
              <a:lnSpc>
                <a:spcPct val="150000"/>
              </a:lnSpc>
              <a:buNone/>
            </a:pPr>
            <a:r>
              <a:rPr lang="ar-JO" sz="1800" dirty="0">
                <a:solidFill>
                  <a:schemeClr val="accent4"/>
                </a:solidFill>
                <a:latin typeface="Alexandria Medium" pitchFamily="2" charset="-78"/>
                <a:cs typeface="Alexandria Medium" pitchFamily="2" charset="-78"/>
              </a:rPr>
              <a:t>مخاطر أمن </a:t>
            </a:r>
            <a:r>
              <a:rPr lang="ar-JO" sz="1800" dirty="0" smtClean="0">
                <a:solidFill>
                  <a:schemeClr val="accent4"/>
                </a:solidFill>
                <a:latin typeface="Alexandria Medium" pitchFamily="2" charset="-78"/>
                <a:cs typeface="Alexandria Medium" pitchFamily="2" charset="-78"/>
              </a:rPr>
              <a:t>المعلومات</a:t>
            </a:r>
            <a:endParaRPr lang="ar-JO" sz="1800" dirty="0">
              <a:solidFill>
                <a:schemeClr val="accent4"/>
              </a:solidFill>
              <a:latin typeface="Alexandria Medium" pitchFamily="2" charset="-78"/>
              <a:cs typeface="Alexandria Medium" pitchFamily="2" charset="-78"/>
            </a:endParaRPr>
          </a:p>
          <a:p>
            <a:pPr marL="0" indent="0" algn="r">
              <a:lnSpc>
                <a:spcPct val="200000"/>
              </a:lnSpc>
              <a:buNone/>
            </a:pPr>
            <a:r>
              <a:rPr lang="ar-JO" sz="1400" dirty="0">
                <a:latin typeface="Alexandria" pitchFamily="2" charset="-78"/>
                <a:cs typeface="Alexandria" pitchFamily="2" charset="-78"/>
              </a:rPr>
              <a:t>قد يؤدي الاعتماد على التقنيات الحديثة الي زيادة ترابط اعمال البنوك التجارية مع عدد من الجهات التي لا تخضع لحماية امنية الكترونية على بياناتها مثل المتوفرة بالبنوك، وبالتالي تتزايد احتمالات تعرض البيانات الحساسة لعملاء البنوك من انتهاكات محتملة، وهذا يؤكد على حاجة البنوك وشركات التكنولوجيا المالية إلى تعزيز الحاجة إلى إدارة ومراقبة فعالة للمخاطر الإلكترونية </a:t>
            </a:r>
            <a:r>
              <a:rPr lang="ar-JO" sz="1400" dirty="0" smtClean="0">
                <a:latin typeface="Alexandria" pitchFamily="2" charset="-78"/>
                <a:cs typeface="Alexandria" pitchFamily="2" charset="-78"/>
              </a:rPr>
              <a:t>المحتملة</a:t>
            </a:r>
          </a:p>
          <a:p>
            <a:pPr marL="0" indent="0" algn="r">
              <a:lnSpc>
                <a:spcPct val="150000"/>
              </a:lnSpc>
              <a:buNone/>
            </a:pPr>
            <a:r>
              <a:rPr lang="ar-JO" sz="1800" b="1" dirty="0">
                <a:solidFill>
                  <a:schemeClr val="accent4"/>
                </a:solidFill>
                <a:latin typeface="Alexandria Medium" pitchFamily="2" charset="-78"/>
                <a:cs typeface="Alexandria Medium" pitchFamily="2" charset="-78"/>
              </a:rPr>
              <a:t>مخاطر الاستعانة بمصادر </a:t>
            </a:r>
            <a:r>
              <a:rPr lang="ar-JO" sz="1800" b="1" dirty="0" smtClean="0">
                <a:solidFill>
                  <a:schemeClr val="accent4"/>
                </a:solidFill>
                <a:latin typeface="Alexandria Medium" pitchFamily="2" charset="-78"/>
                <a:cs typeface="Alexandria Medium" pitchFamily="2" charset="-78"/>
              </a:rPr>
              <a:t>خارجية</a:t>
            </a:r>
            <a:endParaRPr lang="ar-JO" sz="1800" b="1" dirty="0">
              <a:solidFill>
                <a:schemeClr val="accent4"/>
              </a:solidFill>
              <a:latin typeface="Alexandria Medium" pitchFamily="2" charset="-78"/>
              <a:cs typeface="Alexandria Medium" pitchFamily="2" charset="-78"/>
            </a:endParaRPr>
          </a:p>
          <a:p>
            <a:pPr marL="0" indent="0" algn="r">
              <a:lnSpc>
                <a:spcPct val="200000"/>
              </a:lnSpc>
              <a:buNone/>
            </a:pPr>
            <a:r>
              <a:rPr lang="ar-JO" sz="1400" dirty="0">
                <a:latin typeface="Alexandria" pitchFamily="2" charset="-78"/>
                <a:cs typeface="Alexandria" pitchFamily="2" charset="-78"/>
              </a:rPr>
              <a:t>قد لا تكون أنظمة تكنولوجيا المعلومات في البنوك قابلة للتكيف بشكل كافٍ مع التكنولوجيا المالية المتطورة، لذا تلجأ البنوك الى استخدام عدد أكبر من الشركات الخارجية، وقد يؤدي هذا الاستخدام المتزايد إلى زيادة المخاطر المحيطة بأمن البيانات والخصوصية، ويكمن التحدي الرئيسي للبنوك في قدرتها على مراقبة العمليات وأنشطة إدارة المخاطر التي تتم خارج مؤسساتها لدى أطراف ثالثة</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3961523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04488" cy="1079086"/>
          </a:xfrm>
          <a:prstGeom prst="rect">
            <a:avLst/>
          </a:prstGeom>
        </p:spPr>
      </p:pic>
      <p:sp>
        <p:nvSpPr>
          <p:cNvPr id="3" name="Content Placeholder 2"/>
          <p:cNvSpPr>
            <a:spLocks noGrp="1"/>
          </p:cNvSpPr>
          <p:nvPr>
            <p:ph idx="4294967295"/>
          </p:nvPr>
        </p:nvSpPr>
        <p:spPr>
          <a:xfrm>
            <a:off x="495300" y="1079086"/>
            <a:ext cx="10668000" cy="5097877"/>
          </a:xfrm>
        </p:spPr>
        <p:txBody>
          <a:bodyPr>
            <a:normAutofit/>
          </a:bodyPr>
          <a:lstStyle/>
          <a:p>
            <a:pPr marL="0" indent="0" algn="r">
              <a:lnSpc>
                <a:spcPct val="150000"/>
              </a:lnSpc>
              <a:buNone/>
            </a:pPr>
            <a:r>
              <a:rPr lang="ar-JO" sz="1800" b="1" dirty="0">
                <a:solidFill>
                  <a:schemeClr val="accent4"/>
                </a:solidFill>
                <a:latin typeface="Alexandria Medium" pitchFamily="2" charset="-78"/>
                <a:cs typeface="Alexandria Medium" pitchFamily="2" charset="-78"/>
              </a:rPr>
              <a:t>المخاطر </a:t>
            </a:r>
            <a:r>
              <a:rPr lang="ar-JO" sz="1800" b="1" dirty="0" smtClean="0">
                <a:solidFill>
                  <a:schemeClr val="accent4"/>
                </a:solidFill>
                <a:latin typeface="Alexandria Medium" pitchFamily="2" charset="-78"/>
                <a:cs typeface="Alexandria Medium" pitchFamily="2" charset="-78"/>
              </a:rPr>
              <a:t>الرقابية</a:t>
            </a:r>
          </a:p>
          <a:p>
            <a:pPr marL="0" indent="0" algn="r">
              <a:lnSpc>
                <a:spcPct val="200000"/>
              </a:lnSpc>
              <a:buNone/>
            </a:pPr>
            <a:r>
              <a:rPr lang="ar-JO" sz="1400" dirty="0" smtClean="0">
                <a:latin typeface="Alexandria" pitchFamily="2" charset="-78"/>
                <a:cs typeface="Alexandria" pitchFamily="2" charset="-78"/>
              </a:rPr>
              <a:t>وهى المخاطر التي تتمثل في هدف الشركات في زيادة ربحيتها مما يجعلها تنشر المزيد من المعلومات التي تعمل على توجيه الممولين للإستثمار بها،و ذلك على المستوى الخارجي من تلك الشركات،اما على المستوى الداخلي فهي تتمثل في اخفاء المعلومات المفصح عنها للممولين حتى تسطيع الادارة الداخلية من الاستفادة بالاستثمار في الاوراق المالية و اسهم الشركات في الوقت المناسب</a:t>
            </a:r>
          </a:p>
          <a:p>
            <a:pPr marL="0" indent="0" algn="r">
              <a:lnSpc>
                <a:spcPct val="150000"/>
              </a:lnSpc>
              <a:buNone/>
            </a:pPr>
            <a:r>
              <a:rPr lang="ar-JO" sz="1800" b="1" dirty="0" smtClean="0">
                <a:solidFill>
                  <a:schemeClr val="accent4"/>
                </a:solidFill>
                <a:latin typeface="Alexandria Medium" pitchFamily="2" charset="-78"/>
                <a:cs typeface="Alexandria Medium" pitchFamily="2" charset="-78"/>
              </a:rPr>
              <a:t>مخاطر السوق المالية </a:t>
            </a:r>
          </a:p>
          <a:p>
            <a:pPr marL="0" indent="0" algn="r">
              <a:lnSpc>
                <a:spcPct val="150000"/>
              </a:lnSpc>
              <a:buNone/>
            </a:pPr>
            <a:r>
              <a:rPr lang="ar-JO" sz="1400" dirty="0">
                <a:latin typeface="Alexandria" pitchFamily="2" charset="-78"/>
                <a:cs typeface="Alexandria" pitchFamily="2" charset="-78"/>
              </a:rPr>
              <a:t>وهى المخاطر المتمثلة </a:t>
            </a:r>
            <a:r>
              <a:rPr lang="ar-JO" sz="1400" dirty="0" smtClean="0">
                <a:latin typeface="Alexandria" pitchFamily="2" charset="-78"/>
                <a:cs typeface="Alexandria" pitchFamily="2" charset="-78"/>
              </a:rPr>
              <a:t>فى فقدان السيطرة على انتشار المعلومات </a:t>
            </a:r>
          </a:p>
          <a:p>
            <a:pPr marL="0" indent="0" algn="r">
              <a:lnSpc>
                <a:spcPct val="150000"/>
              </a:lnSpc>
              <a:buNone/>
            </a:pPr>
            <a:r>
              <a:rPr lang="ar-JO" sz="1400" dirty="0" smtClean="0">
                <a:latin typeface="Alexandria" pitchFamily="2" charset="-78"/>
                <a:cs typeface="Alexandria" pitchFamily="2" charset="-78"/>
              </a:rPr>
              <a:t>و البيانات المتداولة الكترونيا و التي قد تؤثر على التقديرات المتوقعة</a:t>
            </a:r>
          </a:p>
          <a:p>
            <a:pPr marL="0" indent="0" algn="r">
              <a:lnSpc>
                <a:spcPct val="150000"/>
              </a:lnSpc>
              <a:buNone/>
            </a:pPr>
            <a:r>
              <a:rPr lang="ar-JO" sz="1400" dirty="0" smtClean="0">
                <a:latin typeface="Alexandria" pitchFamily="2" charset="-78"/>
                <a:cs typeface="Alexandria" pitchFamily="2" charset="-78"/>
              </a:rPr>
              <a:t> لاسعار الادوات المالية</a:t>
            </a:r>
            <a:endParaRPr lang="ar-JO" sz="1400" dirty="0">
              <a:latin typeface="Alexandria" pitchFamily="2" charset="-78"/>
              <a:cs typeface="Alexandria" pitchFamily="2" charset="-78"/>
            </a:endParaRPr>
          </a:p>
        </p:txBody>
      </p:sp>
      <p:pic>
        <p:nvPicPr>
          <p:cNvPr id="5" name="Picture 4"/>
          <p:cNvPicPr>
            <a:picLocks noChangeAspect="1"/>
          </p:cNvPicPr>
          <p:nvPr/>
        </p:nvPicPr>
        <p:blipFill>
          <a:blip r:embed="rId3"/>
          <a:stretch>
            <a:fillRect/>
          </a:stretch>
        </p:blipFill>
        <p:spPr>
          <a:xfrm>
            <a:off x="933531" y="3265948"/>
            <a:ext cx="3798125" cy="2765872"/>
          </a:xfrm>
          <a:prstGeom prst="rect">
            <a:avLst/>
          </a:prstGeom>
        </p:spPr>
      </p:pic>
    </p:spTree>
    <p:extLst>
      <p:ext uri="{BB962C8B-B14F-4D97-AF65-F5344CB8AC3E}">
        <p14:creationId xmlns:p14="http://schemas.microsoft.com/office/powerpoint/2010/main" val="343348673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0"/>
            <a:ext cx="1856509" cy="1524000"/>
          </a:xfrm>
          <a:prstGeom prst="rect">
            <a:avLst/>
          </a:prstGeom>
        </p:spPr>
      </p:pic>
      <p:sp>
        <p:nvSpPr>
          <p:cNvPr id="2" name="Title 1"/>
          <p:cNvSpPr>
            <a:spLocks noGrp="1"/>
          </p:cNvSpPr>
          <p:nvPr>
            <p:ph type="title"/>
          </p:nvPr>
        </p:nvSpPr>
        <p:spPr/>
        <p:txBody>
          <a:bodyPr>
            <a:normAutofit/>
          </a:bodyPr>
          <a:lstStyle/>
          <a:p>
            <a:pPr algn="r">
              <a:lnSpc>
                <a:spcPct val="150000"/>
              </a:lnSpc>
            </a:pPr>
            <a:r>
              <a:rPr lang="ar-JO" sz="2000" b="1" dirty="0">
                <a:solidFill>
                  <a:srgbClr val="00B0F0"/>
                </a:solidFill>
                <a:latin typeface="Alexandria Black" pitchFamily="2" charset="-78"/>
                <a:cs typeface="Alexandria Black" pitchFamily="2" charset="-78"/>
              </a:rPr>
              <a:t>سادسا" : المتطلبات الإدارية اللازمة لتحقيق النجاح للتكنولوجيا المالية </a:t>
            </a:r>
            <a:r>
              <a:rPr lang="ar-JO" sz="2000" b="1" dirty="0" smtClean="0">
                <a:solidFill>
                  <a:srgbClr val="00B0F0"/>
                </a:solidFill>
                <a:latin typeface="Alexandria Black" pitchFamily="2" charset="-78"/>
                <a:cs typeface="Alexandria Black" pitchFamily="2" charset="-78"/>
              </a:rPr>
              <a:t>            في </a:t>
            </a:r>
            <a:r>
              <a:rPr lang="ar-JO" sz="2000" b="1" dirty="0">
                <a:solidFill>
                  <a:srgbClr val="00B0F0"/>
                </a:solidFill>
                <a:latin typeface="Alexandria Black" pitchFamily="2" charset="-78"/>
                <a:cs typeface="Alexandria Black" pitchFamily="2" charset="-78"/>
              </a:rPr>
              <a:t>الدول العربية </a:t>
            </a:r>
            <a:r>
              <a:rPr lang="ar-JO" sz="2000" b="1" dirty="0" smtClean="0">
                <a:solidFill>
                  <a:srgbClr val="00B0F0"/>
                </a:solidFill>
                <a:latin typeface="Alexandria Black" pitchFamily="2" charset="-78"/>
                <a:cs typeface="Alexandria Black" pitchFamily="2" charset="-78"/>
              </a:rPr>
              <a:t>  </a:t>
            </a:r>
            <a:endParaRPr lang="en-US" sz="2000" b="1"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5"/>
            <a:ext cx="10515600" cy="4707522"/>
          </a:xfrm>
        </p:spPr>
        <p:txBody>
          <a:bodyPr>
            <a:normAutofit/>
          </a:bodyPr>
          <a:lstStyle/>
          <a:p>
            <a:pPr marL="0" indent="0" algn="ctr">
              <a:lnSpc>
                <a:spcPct val="150000"/>
              </a:lnSpc>
              <a:buNone/>
            </a:pPr>
            <a:r>
              <a:rPr lang="ar-JO" sz="1800" b="1" dirty="0" smtClean="0">
                <a:solidFill>
                  <a:schemeClr val="accent4"/>
                </a:solidFill>
                <a:latin typeface="Alexandria Medium" pitchFamily="2" charset="-78"/>
                <a:cs typeface="Alexandria Medium" pitchFamily="2" charset="-78"/>
              </a:rPr>
              <a:t>تمهيد</a:t>
            </a:r>
            <a:r>
              <a:rPr lang="ar-JO" sz="1800" dirty="0" smtClean="0">
                <a:solidFill>
                  <a:schemeClr val="accent4"/>
                </a:solidFill>
                <a:latin typeface="Alexandria Medium" pitchFamily="2" charset="-78"/>
                <a:cs typeface="Alexandria Medium" pitchFamily="2" charset="-78"/>
              </a:rPr>
              <a:t>: </a:t>
            </a:r>
          </a:p>
          <a:p>
            <a:pPr marL="0" indent="0" algn="r">
              <a:lnSpc>
                <a:spcPct val="250000"/>
              </a:lnSpc>
              <a:buNone/>
            </a:pPr>
            <a:r>
              <a:rPr lang="ar-JO" sz="1400" dirty="0">
                <a:latin typeface="Alexandria" pitchFamily="2" charset="-78"/>
                <a:cs typeface="Alexandria" pitchFamily="2" charset="-78"/>
              </a:rPr>
              <a:t>تتجسد </a:t>
            </a:r>
            <a:r>
              <a:rPr lang="ar-JO" sz="1400" dirty="0" smtClean="0">
                <a:latin typeface="Alexandria" pitchFamily="2" charset="-78"/>
                <a:cs typeface="Alexandria" pitchFamily="2" charset="-78"/>
              </a:rPr>
              <a:t>الاهمية هنا في التركيز على </a:t>
            </a:r>
            <a:r>
              <a:rPr lang="ar-JO" sz="1400" dirty="0">
                <a:latin typeface="Alexandria" pitchFamily="2" charset="-78"/>
                <a:cs typeface="Alexandria" pitchFamily="2" charset="-78"/>
              </a:rPr>
              <a:t>مجموعة من المتطلبات اللازمة لنجاح التكنولوجيا المالية، وأهمها المتطلبات الإدارية والمالية والمتطلبات التكنولوجية، فتوفير هذه المتطلبات يسهم في تعزيز جودة أعمال المؤسسات المالية والمصرفية، ويساعد هذه المؤسسات على تحقيق المستويات المناسبة من السيولة، والوصول إلى أفضل مستويات الربحية، وتعظيم هذه المستويات. كما أن توفير المتطلبات اللازمة لنجاح التكنولوجيا المالية يساعد على توفير الحلول الإدارية والمالية والتكنولوجية الإبداعية للكثير من مشكلات العمل، وللكثير من المعيقات التنظيمية والإجرائية التي تواجهها هذه المنظمات. ويمكن القول: إنّ توفير المتطلبات اللازمة لنجاح التكنولوجيا المالية يعزز الخدمات المتميزة للزبائن، وتساعد على تنويع النشاط الاقتصادي، وتحقيق الاستقرار المالي، وفي تعزيز الشمول المالي</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42573574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0" y="0"/>
            <a:ext cx="1859441" cy="1524132"/>
          </a:xfrm>
          <a:prstGeom prst="rect">
            <a:avLst/>
          </a:prstGeom>
        </p:spPr>
      </p:pic>
      <p:sp>
        <p:nvSpPr>
          <p:cNvPr id="2" name="Title 1"/>
          <p:cNvSpPr>
            <a:spLocks noGrp="1"/>
          </p:cNvSpPr>
          <p:nvPr>
            <p:ph type="title"/>
          </p:nvPr>
        </p:nvSpPr>
        <p:spPr/>
        <p:txBody>
          <a:bodyPr>
            <a:normAutofit/>
          </a:bodyPr>
          <a:lstStyle/>
          <a:p>
            <a:pPr algn="r">
              <a:lnSpc>
                <a:spcPct val="150000"/>
              </a:lnSpc>
            </a:pPr>
            <a:r>
              <a:rPr lang="ar-JO" sz="2000" b="1" dirty="0">
                <a:solidFill>
                  <a:srgbClr val="00B0F0"/>
                </a:solidFill>
                <a:latin typeface="Alexandria Black" pitchFamily="2" charset="-78"/>
                <a:cs typeface="Alexandria Black" pitchFamily="2" charset="-78"/>
              </a:rPr>
              <a:t>سادسا" : المتطلبات الإدارية و المالية و </a:t>
            </a:r>
            <a:r>
              <a:rPr lang="ar-JO" sz="2000" b="1" dirty="0" smtClean="0">
                <a:solidFill>
                  <a:srgbClr val="00B0F0"/>
                </a:solidFill>
                <a:latin typeface="Alexandria Black" pitchFamily="2" charset="-78"/>
                <a:cs typeface="Alexandria Black" pitchFamily="2" charset="-78"/>
              </a:rPr>
              <a:t>التكنولوجية </a:t>
            </a:r>
            <a:r>
              <a:rPr lang="ar-JO" sz="2000" b="1" dirty="0">
                <a:solidFill>
                  <a:srgbClr val="00B0F0"/>
                </a:solidFill>
                <a:latin typeface="Alexandria Black" pitchFamily="2" charset="-78"/>
                <a:cs typeface="Alexandria Black" pitchFamily="2" charset="-78"/>
              </a:rPr>
              <a:t/>
            </a:r>
            <a:br>
              <a:rPr lang="ar-JO" sz="2000" b="1" dirty="0">
                <a:solidFill>
                  <a:srgbClr val="00B0F0"/>
                </a:solidFill>
                <a:latin typeface="Alexandria Black" pitchFamily="2" charset="-78"/>
                <a:cs typeface="Alexandria Black" pitchFamily="2" charset="-78"/>
              </a:rPr>
            </a:br>
            <a:r>
              <a:rPr lang="ar-JO" sz="2000" b="1" dirty="0">
                <a:solidFill>
                  <a:srgbClr val="00B0F0"/>
                </a:solidFill>
                <a:latin typeface="Alexandria Black" pitchFamily="2" charset="-78"/>
                <a:cs typeface="Alexandria Black" pitchFamily="2" charset="-78"/>
              </a:rPr>
              <a:t>اللازمة لتحقيق النجاح للتكنولوجيا المالية</a:t>
            </a:r>
            <a:endParaRPr lang="en-US" sz="2000" b="1" dirty="0">
              <a:latin typeface="Alexandria Black" pitchFamily="2" charset="-78"/>
              <a:cs typeface="Alexandria Black" pitchFamily="2" charset="-78"/>
            </a:endParaRPr>
          </a:p>
        </p:txBody>
      </p:sp>
      <p:sp>
        <p:nvSpPr>
          <p:cNvPr id="3" name="Text Placeholder 2"/>
          <p:cNvSpPr>
            <a:spLocks noGrp="1"/>
          </p:cNvSpPr>
          <p:nvPr>
            <p:ph type="body" idx="1"/>
          </p:nvPr>
        </p:nvSpPr>
        <p:spPr/>
        <p:txBody>
          <a:bodyPr>
            <a:normAutofit/>
          </a:bodyPr>
          <a:lstStyle/>
          <a:p>
            <a:pPr algn="r"/>
            <a:r>
              <a:rPr lang="ar-JO" sz="1800" dirty="0">
                <a:solidFill>
                  <a:schemeClr val="accent4"/>
                </a:solidFill>
                <a:latin typeface="Alexandria Medium" pitchFamily="2" charset="-78"/>
                <a:cs typeface="Alexandria Medium" pitchFamily="2" charset="-78"/>
              </a:rPr>
              <a:t>ثانيا: المتطلبات </a:t>
            </a:r>
            <a:r>
              <a:rPr lang="ar-JO" sz="1800" dirty="0" smtClean="0">
                <a:solidFill>
                  <a:schemeClr val="accent4"/>
                </a:solidFill>
                <a:latin typeface="Alexandria Medium" pitchFamily="2" charset="-78"/>
                <a:cs typeface="Alexandria Medium" pitchFamily="2" charset="-78"/>
              </a:rPr>
              <a:t>التكنولوجية</a:t>
            </a:r>
          </a:p>
          <a:p>
            <a:pPr algn="r"/>
            <a:r>
              <a:rPr lang="ar-JO" sz="1800" dirty="0" smtClean="0">
                <a:solidFill>
                  <a:schemeClr val="accent4"/>
                </a:solidFill>
                <a:latin typeface="Alexandria Medium" pitchFamily="2" charset="-78"/>
                <a:cs typeface="Alexandria Medium" pitchFamily="2" charset="-78"/>
              </a:rPr>
              <a:t>على النحو التالي</a:t>
            </a:r>
            <a:endParaRPr lang="en-US" sz="1800" dirty="0">
              <a:solidFill>
                <a:schemeClr val="accent4"/>
              </a:solidFill>
              <a:latin typeface="Alexandria Medium" pitchFamily="2" charset="-78"/>
              <a:cs typeface="Alexandria Medium" pitchFamily="2" charset="-78"/>
            </a:endParaRPr>
          </a:p>
        </p:txBody>
      </p:sp>
      <p:sp>
        <p:nvSpPr>
          <p:cNvPr id="4" name="Content Placeholder 3"/>
          <p:cNvSpPr>
            <a:spLocks noGrp="1"/>
          </p:cNvSpPr>
          <p:nvPr>
            <p:ph sz="half" idx="2"/>
          </p:nvPr>
        </p:nvSpPr>
        <p:spPr/>
        <p:txBody>
          <a:bodyPr>
            <a:normAutofit/>
          </a:bodyPr>
          <a:lstStyle/>
          <a:p>
            <a:pPr marL="0" indent="0" algn="r">
              <a:lnSpc>
                <a:spcPct val="25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-الاستخدام الصحيج لتطبيقات تكنولوجيا البلوكتشين</a:t>
            </a:r>
          </a:p>
          <a:p>
            <a:pPr marL="0" indent="0" algn="r">
              <a:lnSpc>
                <a:spcPct val="250000"/>
              </a:lnSpc>
              <a:buNone/>
            </a:pPr>
            <a:r>
              <a:rPr lang="ar-JO" sz="1400" dirty="0" smtClean="0">
                <a:latin typeface="Alexandria" pitchFamily="2" charset="-78"/>
                <a:cs typeface="Alexandria" pitchFamily="2" charset="-78"/>
              </a:rPr>
              <a:t>-توفير المنصات الالكترونية</a:t>
            </a:r>
          </a:p>
          <a:p>
            <a:pPr marL="0" indent="0" algn="r">
              <a:lnSpc>
                <a:spcPct val="250000"/>
              </a:lnSpc>
              <a:buNone/>
            </a:pPr>
            <a:r>
              <a:rPr lang="ar-JO" sz="1400" dirty="0" smtClean="0">
                <a:latin typeface="Alexandria" pitchFamily="2" charset="-78"/>
                <a:cs typeface="Alexandria" pitchFamily="2" charset="-78"/>
              </a:rPr>
              <a:t>-الضمان التكنولوجي لنجاح مؤسسات التكنولوجيا المالية</a:t>
            </a:r>
          </a:p>
          <a:p>
            <a:pPr marL="0" indent="0" algn="r">
              <a:lnSpc>
                <a:spcPct val="250000"/>
              </a:lnSpc>
              <a:buNone/>
            </a:pPr>
            <a:r>
              <a:rPr lang="ar-JO" sz="1400" dirty="0" smtClean="0">
                <a:latin typeface="Alexandria" pitchFamily="2" charset="-78"/>
                <a:cs typeface="Alexandria" pitchFamily="2" charset="-78"/>
              </a:rPr>
              <a:t>-توفير نظام مؤتمت لتقديم النصائح المالية الالكترونية</a:t>
            </a:r>
          </a:p>
          <a:p>
            <a:pPr marL="0" indent="0" algn="r">
              <a:lnSpc>
                <a:spcPct val="250000"/>
              </a:lnSpc>
              <a:buNone/>
            </a:pPr>
            <a:endParaRPr lang="en-US" sz="1400" dirty="0">
              <a:latin typeface="Alexandria" pitchFamily="2" charset="-78"/>
              <a:cs typeface="Alexandria" pitchFamily="2" charset="-78"/>
            </a:endParaRPr>
          </a:p>
        </p:txBody>
      </p:sp>
      <p:sp>
        <p:nvSpPr>
          <p:cNvPr id="5" name="Text Placeholder 4"/>
          <p:cNvSpPr>
            <a:spLocks noGrp="1"/>
          </p:cNvSpPr>
          <p:nvPr>
            <p:ph type="body" sz="quarter" idx="3"/>
          </p:nvPr>
        </p:nvSpPr>
        <p:spPr/>
        <p:txBody>
          <a:bodyPr>
            <a:normAutofit/>
          </a:bodyPr>
          <a:lstStyle/>
          <a:p>
            <a:pPr algn="r"/>
            <a:r>
              <a:rPr lang="ar-JO" sz="1800" dirty="0">
                <a:solidFill>
                  <a:schemeClr val="accent4"/>
                </a:solidFill>
                <a:latin typeface="Alexandria Medium" pitchFamily="2" charset="-78"/>
                <a:cs typeface="Alexandria Medium" pitchFamily="2" charset="-78"/>
              </a:rPr>
              <a:t>أولا: المتطلبات الإدارية والمالية</a:t>
            </a:r>
          </a:p>
          <a:p>
            <a:pPr algn="r"/>
            <a:r>
              <a:rPr lang="ar-JO" sz="1800" dirty="0" smtClean="0">
                <a:solidFill>
                  <a:schemeClr val="accent4"/>
                </a:solidFill>
                <a:latin typeface="Alexandria Medium" pitchFamily="2" charset="-78"/>
                <a:cs typeface="Alexandria Medium" pitchFamily="2" charset="-78"/>
              </a:rPr>
              <a:t>على النحو التالي</a:t>
            </a:r>
            <a:endParaRPr lang="en-US" sz="1800" dirty="0">
              <a:solidFill>
                <a:schemeClr val="accent4"/>
              </a:solidFill>
              <a:latin typeface="Alexandria Medium" pitchFamily="2" charset="-78"/>
              <a:cs typeface="Alexandria Medium" pitchFamily="2" charset="-78"/>
            </a:endParaRPr>
          </a:p>
        </p:txBody>
      </p:sp>
      <p:sp>
        <p:nvSpPr>
          <p:cNvPr id="6" name="Content Placeholder 5"/>
          <p:cNvSpPr>
            <a:spLocks noGrp="1"/>
          </p:cNvSpPr>
          <p:nvPr>
            <p:ph sz="quarter" idx="4"/>
          </p:nvPr>
        </p:nvSpPr>
        <p:spPr/>
        <p:txBody>
          <a:bodyPr>
            <a:normAutofit/>
          </a:bodyPr>
          <a:lstStyle/>
          <a:p>
            <a:pPr marL="0" indent="0" algn="r">
              <a:lnSpc>
                <a:spcPct val="200000"/>
              </a:lnSpc>
              <a:buNone/>
            </a:pPr>
            <a:r>
              <a:rPr lang="ar-JO" sz="1400" dirty="0">
                <a:latin typeface="Alexandria" pitchFamily="2" charset="-78"/>
                <a:cs typeface="Alexandria" pitchFamily="2" charset="-78"/>
              </a:rPr>
              <a:t>-جودة مدخلات نظام التكنولوجيا المالية </a:t>
            </a:r>
          </a:p>
          <a:p>
            <a:pPr marL="0" indent="0" algn="r">
              <a:lnSpc>
                <a:spcPct val="200000"/>
              </a:lnSpc>
              <a:buNone/>
            </a:pPr>
            <a:r>
              <a:rPr lang="ar-JO" sz="1400" dirty="0">
                <a:latin typeface="Alexandria" pitchFamily="2" charset="-78"/>
                <a:cs typeface="Alexandria" pitchFamily="2" charset="-78"/>
              </a:rPr>
              <a:t>	-جودة آليات نظام التكنولوجيا المالية </a:t>
            </a:r>
          </a:p>
          <a:p>
            <a:pPr marL="0" indent="0" algn="r">
              <a:lnSpc>
                <a:spcPct val="200000"/>
              </a:lnSpc>
              <a:buNone/>
            </a:pPr>
            <a:r>
              <a:rPr lang="ar-JO" sz="1400" dirty="0">
                <a:latin typeface="Alexandria" pitchFamily="2" charset="-78"/>
                <a:cs typeface="Alexandria" pitchFamily="2" charset="-78"/>
              </a:rPr>
              <a:t>	-جودة مخرجات نظام التكنولوجيا المالية </a:t>
            </a:r>
          </a:p>
          <a:p>
            <a:pPr marL="0" indent="0" algn="r">
              <a:lnSpc>
                <a:spcPct val="200000"/>
              </a:lnSpc>
              <a:buNone/>
            </a:pPr>
            <a:r>
              <a:rPr lang="ar-JO" sz="1400" dirty="0">
                <a:latin typeface="Alexandria" pitchFamily="2" charset="-78"/>
                <a:cs typeface="Alexandria" pitchFamily="2" charset="-78"/>
              </a:rPr>
              <a:t>	-التفاعل مع الزبائن</a:t>
            </a:r>
          </a:p>
          <a:p>
            <a:pPr marL="0" indent="0" algn="r">
              <a:lnSpc>
                <a:spcPct val="200000"/>
              </a:lnSpc>
              <a:buNone/>
            </a:pPr>
            <a:r>
              <a:rPr lang="ar-JO" sz="1400" dirty="0">
                <a:latin typeface="Alexandria" pitchFamily="2" charset="-78"/>
                <a:cs typeface="Alexandria" pitchFamily="2" charset="-78"/>
              </a:rPr>
              <a:t>	-معالجة البيانات الخاصة بالتكنولوجيا المالية</a:t>
            </a:r>
          </a:p>
          <a:p>
            <a:pPr marL="0" indent="0" algn="r">
              <a:lnSpc>
                <a:spcPct val="200000"/>
              </a:lnSpc>
              <a:buNone/>
            </a:pPr>
            <a:r>
              <a:rPr lang="ar-JO" sz="1400" dirty="0">
                <a:latin typeface="Alexandria" pitchFamily="2" charset="-78"/>
                <a:cs typeface="Alexandria" pitchFamily="2" charset="-78"/>
              </a:rPr>
              <a:t>	-دعم شركات التكنولوجيا المالية في تحقيق السيولة</a:t>
            </a:r>
          </a:p>
          <a:p>
            <a:pPr marL="0" indent="0" algn="r">
              <a:lnSpc>
                <a:spcPct val="200000"/>
              </a:lnSpc>
              <a:buNone/>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4095167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859441" cy="1524132"/>
          </a:xfrm>
          <a:prstGeom prst="rect">
            <a:avLst/>
          </a:prstGeom>
        </p:spPr>
      </p:pic>
      <p:sp>
        <p:nvSpPr>
          <p:cNvPr id="3" name="Content Placeholder 2"/>
          <p:cNvSpPr>
            <a:spLocks noGrp="1"/>
          </p:cNvSpPr>
          <p:nvPr>
            <p:ph idx="4294967295"/>
          </p:nvPr>
        </p:nvSpPr>
        <p:spPr>
          <a:xfrm>
            <a:off x="387926" y="1260764"/>
            <a:ext cx="11416147" cy="5444836"/>
          </a:xfrm>
        </p:spPr>
        <p:txBody>
          <a:bodyPr>
            <a:normAutofit/>
          </a:bodyPr>
          <a:lstStyle/>
          <a:p>
            <a:pPr marL="0" indent="0" algn="r">
              <a:lnSpc>
                <a:spcPct val="150000"/>
              </a:lnSpc>
              <a:buNone/>
            </a:pPr>
            <a:r>
              <a:rPr lang="ar-JO" sz="1800" b="1" dirty="0">
                <a:solidFill>
                  <a:schemeClr val="accent4"/>
                </a:solidFill>
                <a:latin typeface="Alexandria Medium" pitchFamily="2" charset="-78"/>
                <a:cs typeface="Alexandria Medium" pitchFamily="2" charset="-78"/>
              </a:rPr>
              <a:t>أولا: المتطلبات الإدارية </a:t>
            </a:r>
            <a:r>
              <a:rPr lang="ar-JO" sz="1800" b="1" dirty="0" smtClean="0">
                <a:solidFill>
                  <a:schemeClr val="accent4"/>
                </a:solidFill>
                <a:latin typeface="Alexandria Medium" pitchFamily="2" charset="-78"/>
                <a:cs typeface="Alexandria Medium" pitchFamily="2" charset="-78"/>
              </a:rPr>
              <a:t>والمالية</a:t>
            </a:r>
          </a:p>
          <a:p>
            <a:pPr marL="0" indent="0" algn="r">
              <a:lnSpc>
                <a:spcPct val="150000"/>
              </a:lnSpc>
              <a:buNone/>
            </a:pPr>
            <a:r>
              <a:rPr lang="ar-JO" sz="1600" dirty="0" smtClean="0">
                <a:solidFill>
                  <a:schemeClr val="accent4"/>
                </a:solidFill>
                <a:latin typeface="Alexandria Medium" pitchFamily="2" charset="-78"/>
                <a:cs typeface="Alexandria Medium" pitchFamily="2" charset="-78"/>
              </a:rPr>
              <a:t>-المحور الاول : ضمان </a:t>
            </a:r>
            <a:r>
              <a:rPr lang="ar-JO" sz="1600" dirty="0">
                <a:solidFill>
                  <a:schemeClr val="accent4"/>
                </a:solidFill>
                <a:latin typeface="Alexandria Medium" pitchFamily="2" charset="-78"/>
                <a:cs typeface="Alexandria Medium" pitchFamily="2" charset="-78"/>
              </a:rPr>
              <a:t>جودة مدخلات النظام العام للتكنولوجيا المالية </a:t>
            </a:r>
            <a:endParaRPr lang="ar-JO" sz="1600" dirty="0" smtClean="0">
              <a:solidFill>
                <a:schemeClr val="accent4"/>
              </a:solidFill>
              <a:latin typeface="Alexandria Medium" pitchFamily="2" charset="-78"/>
              <a:cs typeface="Alexandria Medium" pitchFamily="2" charset="-78"/>
            </a:endParaRPr>
          </a:p>
          <a:p>
            <a:pPr marL="0" indent="0" algn="r">
              <a:lnSpc>
                <a:spcPct val="300000"/>
              </a:lnSpc>
              <a:buNone/>
            </a:pPr>
            <a:r>
              <a:rPr lang="ar-JO" sz="2400" dirty="0" smtClean="0">
                <a:latin typeface="Alexandria" pitchFamily="2" charset="-78"/>
                <a:cs typeface="Alexandria" pitchFamily="2" charset="-78"/>
              </a:rPr>
              <a:t> </a:t>
            </a:r>
            <a:r>
              <a:rPr lang="ar-JO" sz="1400" dirty="0" smtClean="0">
                <a:latin typeface="Alexandria" pitchFamily="2" charset="-78"/>
                <a:cs typeface="Alexandria" pitchFamily="2" charset="-78"/>
              </a:rPr>
              <a:t>إن </a:t>
            </a:r>
            <a:r>
              <a:rPr lang="ar-JO" sz="1400" dirty="0">
                <a:latin typeface="Alexandria" pitchFamily="2" charset="-78"/>
                <a:cs typeface="Alexandria" pitchFamily="2" charset="-78"/>
              </a:rPr>
              <a:t>نجاح المؤسسات المالية في أية دولة من الدول، يتطلب ضمان تحقيق الجودة المناسبة لمدخلات النظام العام للتكنولوجيا المالية، علما أنّ مدخلات النظام العام للتكنولوجيا المالية تتضمن مزيجا مما يأتي: 1- التقنيات المعتمدة لتقديم الخدمات المالية، وتحليل البيانات، وتشفير العملات، والتعامل مع العملات المشفرة، وتوفر المنصات الجماعية للزبائن، ودعم عمليات الدفع الإلكتروني، وغير ذلك. 2- المؤسسات المتخصصة في تقديم تكنولوجيا المعلومات والداعمة للمنصات الإلكترونية، وللتقديم المتميز للخدمات المالية</a:t>
            </a:r>
            <a:r>
              <a:rPr lang="ar-JO" sz="1400" dirty="0" smtClean="0">
                <a:latin typeface="Alexandria" pitchFamily="2" charset="-78"/>
                <a:cs typeface="Alexandria" pitchFamily="2" charset="-78"/>
              </a:rPr>
              <a:t>، 3- </a:t>
            </a:r>
            <a:r>
              <a:rPr lang="ar-JO" sz="1400" dirty="0">
                <a:latin typeface="Alexandria" pitchFamily="2" charset="-78"/>
                <a:cs typeface="Alexandria" pitchFamily="2" charset="-78"/>
              </a:rPr>
              <a:t>تدفقات الأموال التي تخدم الاستثمارات الداعمة لأعمال التكنولوجيا المالية، وغيرها</a:t>
            </a:r>
          </a:p>
          <a:p>
            <a:pPr marL="0" indent="0" algn="r">
              <a:lnSpc>
                <a:spcPct val="150000"/>
              </a:lnSpc>
              <a:buNone/>
            </a:pPr>
            <a:endParaRPr lang="en-US" sz="2400" dirty="0">
              <a:latin typeface="Alexandria" pitchFamily="2" charset="-78"/>
              <a:cs typeface="Alexandria" pitchFamily="2" charset="-78"/>
            </a:endParaRPr>
          </a:p>
        </p:txBody>
      </p:sp>
    </p:spTree>
    <p:extLst>
      <p:ext uri="{BB962C8B-B14F-4D97-AF65-F5344CB8AC3E}">
        <p14:creationId xmlns:p14="http://schemas.microsoft.com/office/powerpoint/2010/main" val="3707473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0"/>
            <a:ext cx="2313709" cy="1524132"/>
          </a:xfrm>
          <a:prstGeom prst="rect">
            <a:avLst/>
          </a:prstGeom>
        </p:spPr>
      </p:pic>
      <p:sp>
        <p:nvSpPr>
          <p:cNvPr id="3" name="Content Placeholder 2"/>
          <p:cNvSpPr>
            <a:spLocks noGrp="1"/>
          </p:cNvSpPr>
          <p:nvPr>
            <p:ph idx="4294967295"/>
          </p:nvPr>
        </p:nvSpPr>
        <p:spPr>
          <a:xfrm>
            <a:off x="304800" y="1330036"/>
            <a:ext cx="11416144" cy="5306291"/>
          </a:xfrm>
        </p:spPr>
        <p:txBody>
          <a:bodyPr>
            <a:normAutofit/>
          </a:bodyPr>
          <a:lstStyle/>
          <a:p>
            <a:pPr marL="0" indent="0" algn="r">
              <a:lnSpc>
                <a:spcPct val="150000"/>
              </a:lnSpc>
              <a:buNone/>
            </a:pPr>
            <a:r>
              <a:rPr lang="ar-JO" sz="1600" dirty="0" smtClean="0">
                <a:solidFill>
                  <a:schemeClr val="accent4"/>
                </a:solidFill>
                <a:latin typeface="Alexandria Medium" pitchFamily="2" charset="-78"/>
                <a:cs typeface="Alexandria Medium" pitchFamily="2" charset="-78"/>
              </a:rPr>
              <a:t>المحور الثاني: </a:t>
            </a:r>
            <a:r>
              <a:rPr lang="ar-JO" sz="1600" dirty="0">
                <a:solidFill>
                  <a:schemeClr val="accent4"/>
                </a:solidFill>
                <a:latin typeface="Alexandria Medium" pitchFamily="2" charset="-78"/>
                <a:cs typeface="Alexandria Medium" pitchFamily="2" charset="-78"/>
              </a:rPr>
              <a:t>ضمان جودة آليات النظام العام للتكنولوجيا المالية </a:t>
            </a:r>
            <a:endParaRPr lang="ar-JO" sz="1600" dirty="0" smtClean="0">
              <a:solidFill>
                <a:schemeClr val="accent4"/>
              </a:solidFill>
              <a:latin typeface="Alexandria Medium" pitchFamily="2" charset="-78"/>
              <a:cs typeface="Alexandria Medium" pitchFamily="2" charset="-78"/>
            </a:endParaRPr>
          </a:p>
          <a:p>
            <a:pPr marL="0" indent="0" algn="r">
              <a:lnSpc>
                <a:spcPct val="250000"/>
              </a:lnSpc>
              <a:buNone/>
            </a:pPr>
            <a:r>
              <a:rPr lang="ar-JO" sz="1400" dirty="0" smtClean="0">
                <a:latin typeface="Alexandria" pitchFamily="2" charset="-78"/>
                <a:cs typeface="Alexandria" pitchFamily="2" charset="-78"/>
              </a:rPr>
              <a:t>إن </a:t>
            </a:r>
            <a:r>
              <a:rPr lang="ar-JO" sz="1400" dirty="0">
                <a:latin typeface="Alexandria" pitchFamily="2" charset="-78"/>
                <a:cs typeface="Alexandria" pitchFamily="2" charset="-78"/>
              </a:rPr>
              <a:t>آليات النظام العام للتكنولوجيا المالية تشمل جميع الآليات المتعلقة بالتعامل مع المنتجات (سلع وخدمات...) والعمليات ونماذج الأعمال الحالية، من حيث توفيرها بصورة إبداعية وتطويرها وتحسين جودتها، وتمكين الزبائن من الوصول إليها بسهولة، كما أن هذه الآليات يجب أن تركز على تقليل التكاليف، وتحقيق الشفافية العالية والكافية، ويجب أن تستفيد هذه الآليات من التكنولوجيات الحديثة والمتسارعة. كما أنه ضمن هذه الآليات فإنه يجب العمل على توفير البدائل الإبداعية للخدمات المالية التي توفرها المؤسسات المالية (مثل إلغاء دور الوساطة الذي تضطلع به المصارف). </a:t>
            </a:r>
            <a:endParaRPr lang="ar-JO" sz="1400" dirty="0" smtClean="0">
              <a:latin typeface="Alexandria" pitchFamily="2" charset="-78"/>
              <a:cs typeface="Alexandria" pitchFamily="2" charset="-78"/>
            </a:endParaRPr>
          </a:p>
          <a:p>
            <a:pPr marL="0" indent="0" algn="r">
              <a:lnSpc>
                <a:spcPct val="150000"/>
              </a:lnSpc>
              <a:buNone/>
            </a:pPr>
            <a:r>
              <a:rPr lang="ar-JO" sz="1600" dirty="0" smtClean="0">
                <a:solidFill>
                  <a:schemeClr val="accent4"/>
                </a:solidFill>
                <a:latin typeface="Alexandria Medium" pitchFamily="2" charset="-78"/>
                <a:cs typeface="Alexandria Medium" pitchFamily="2" charset="-78"/>
              </a:rPr>
              <a:t>المحور الثالث: </a:t>
            </a:r>
            <a:r>
              <a:rPr lang="ar-JO" sz="1600" dirty="0">
                <a:solidFill>
                  <a:schemeClr val="accent4"/>
                </a:solidFill>
                <a:latin typeface="Alexandria Medium" pitchFamily="2" charset="-78"/>
                <a:cs typeface="Alexandria Medium" pitchFamily="2" charset="-78"/>
              </a:rPr>
              <a:t>ضمان جودة مخرجات النظام العام للتكنولوجيا المالية </a:t>
            </a:r>
            <a:endParaRPr lang="ar-JO" sz="1600" dirty="0" smtClean="0">
              <a:solidFill>
                <a:schemeClr val="accent4"/>
              </a:solidFill>
              <a:latin typeface="Alexandria Medium" pitchFamily="2" charset="-78"/>
              <a:cs typeface="Alexandria Medium" pitchFamily="2" charset="-78"/>
            </a:endParaRPr>
          </a:p>
          <a:p>
            <a:pPr marL="0" indent="0" algn="r">
              <a:lnSpc>
                <a:spcPct val="250000"/>
              </a:lnSpc>
              <a:buNone/>
            </a:pPr>
            <a:r>
              <a:rPr lang="ar-JO" sz="1400" dirty="0">
                <a:latin typeface="Alexandria" pitchFamily="2" charset="-78"/>
                <a:cs typeface="Alexandria" pitchFamily="2" charset="-78"/>
              </a:rPr>
              <a:t>إنّ صناعة التكنولوجيا المالية تنتج مخرجات متنوعة، وتكون هذه المخرجات في صور وأشكال متعددة، تتمخض عن عمليات التحوّل من المؤسسات المالية التقليدية إلى مؤسسات التكنولوجيا المالية، وأهم هذه المخرجات، الخدمات الجديدة، والسلع الجديدة، والعمليات الجديدة، ونماذج الأعمال الجديدة، والمخرجات الأخرى.</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42754496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16681" cy="1524132"/>
          </a:xfrm>
          <a:prstGeom prst="rect">
            <a:avLst/>
          </a:prstGeom>
        </p:spPr>
      </p:pic>
      <p:sp>
        <p:nvSpPr>
          <p:cNvPr id="3" name="Content Placeholder 2"/>
          <p:cNvSpPr>
            <a:spLocks noGrp="1"/>
          </p:cNvSpPr>
          <p:nvPr>
            <p:ph idx="4294967295"/>
          </p:nvPr>
        </p:nvSpPr>
        <p:spPr>
          <a:xfrm>
            <a:off x="377370" y="1335314"/>
            <a:ext cx="11132459" cy="5210629"/>
          </a:xfrm>
        </p:spPr>
        <p:txBody>
          <a:bodyPr>
            <a:normAutofit/>
          </a:bodyPr>
          <a:lstStyle/>
          <a:p>
            <a:pPr marL="0" indent="0" algn="r">
              <a:lnSpc>
                <a:spcPct val="100000"/>
              </a:lnSpc>
              <a:buNone/>
            </a:pPr>
            <a:r>
              <a:rPr lang="ar-JO" sz="1600" smtClean="0">
                <a:solidFill>
                  <a:schemeClr val="accent4"/>
                </a:solidFill>
                <a:latin typeface="Alexandria Medium" pitchFamily="2" charset="-78"/>
                <a:cs typeface="Alexandria Medium" pitchFamily="2" charset="-78"/>
              </a:rPr>
              <a:t>المحور </a:t>
            </a:r>
            <a:r>
              <a:rPr lang="ar-JO" sz="1600" dirty="0">
                <a:solidFill>
                  <a:schemeClr val="accent4"/>
                </a:solidFill>
                <a:latin typeface="Alexandria Medium" pitchFamily="2" charset="-78"/>
                <a:cs typeface="Alexandria Medium" pitchFamily="2" charset="-78"/>
              </a:rPr>
              <a:t>الرابع : </a:t>
            </a:r>
            <a:r>
              <a:rPr lang="ar-JO" sz="1600" dirty="0" smtClean="0">
                <a:solidFill>
                  <a:schemeClr val="accent4"/>
                </a:solidFill>
                <a:latin typeface="Alexandria Medium" pitchFamily="2" charset="-78"/>
                <a:cs typeface="Alexandria Medium" pitchFamily="2" charset="-78"/>
              </a:rPr>
              <a:t>التفاعل الكبير مع الزبائن</a:t>
            </a:r>
          </a:p>
          <a:p>
            <a:pPr marL="0" indent="0" algn="r">
              <a:lnSpc>
                <a:spcPct val="200000"/>
              </a:lnSpc>
              <a:buNone/>
            </a:pPr>
            <a:r>
              <a:rPr lang="ar-JO" sz="1400" dirty="0" smtClean="0">
                <a:latin typeface="Alexandria" pitchFamily="2" charset="-78"/>
                <a:cs typeface="Alexandria" pitchFamily="2" charset="-78"/>
              </a:rPr>
              <a:t>يتطلب نجاح المؤسسات المالية في أية دولة من الدول ضمان تحقيق التفاعل الكبير مع زبائن هذه المؤسسات حيث إن عملية التفاعل مع زبائن المؤسسات المالية تضم سبعة أبعاد رئيسة هي</a:t>
            </a:r>
          </a:p>
          <a:p>
            <a:pPr marL="0" indent="0" algn="r">
              <a:lnSpc>
                <a:spcPct val="200000"/>
              </a:lnSpc>
              <a:buNone/>
            </a:pPr>
            <a:r>
              <a:rPr lang="ar-JO" sz="1400" dirty="0" smtClean="0">
                <a:latin typeface="Alexandria" pitchFamily="2" charset="-78"/>
                <a:cs typeface="Alexandria" pitchFamily="2" charset="-78"/>
              </a:rPr>
              <a:t>-إضفاء </a:t>
            </a:r>
            <a:r>
              <a:rPr lang="ar-JO" sz="1400" dirty="0">
                <a:latin typeface="Alexandria" pitchFamily="2" charset="-78"/>
                <a:cs typeface="Alexandria" pitchFamily="2" charset="-78"/>
              </a:rPr>
              <a:t>الطابع الشخصي </a:t>
            </a:r>
            <a:endParaRPr lang="ar-JO" sz="1400" dirty="0" smtClean="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-تبادل المعلومات</a:t>
            </a:r>
          </a:p>
          <a:p>
            <a:pPr marL="0" indent="0" algn="r">
              <a:lnSpc>
                <a:spcPct val="200000"/>
              </a:lnSpc>
              <a:buNone/>
            </a:pPr>
            <a:r>
              <a:rPr lang="ar-JO" sz="1400" dirty="0" smtClean="0">
                <a:latin typeface="Alexandria" pitchFamily="2" charset="-78"/>
                <a:cs typeface="Alexandria" pitchFamily="2" charset="-78"/>
              </a:rPr>
              <a:t>-نمط التفاعل مع الزبائن</a:t>
            </a:r>
          </a:p>
          <a:p>
            <a:pPr marL="0" indent="0" algn="r">
              <a:lnSpc>
                <a:spcPct val="200000"/>
              </a:lnSpc>
              <a:buNone/>
            </a:pPr>
            <a:r>
              <a:rPr lang="ar-JO" sz="1400" dirty="0" smtClean="0">
                <a:latin typeface="Alexandria" pitchFamily="2" charset="-78"/>
                <a:cs typeface="Alexandria" pitchFamily="2" charset="-78"/>
              </a:rPr>
              <a:t>-تحقيق </a:t>
            </a:r>
            <a:r>
              <a:rPr lang="ar-JO" sz="1400" dirty="0">
                <a:latin typeface="Alexandria" pitchFamily="2" charset="-78"/>
                <a:cs typeface="Alexandria" pitchFamily="2" charset="-78"/>
              </a:rPr>
              <a:t>الاتصالات الفاعلة بين زبائن صناعة التكنولوجيا المالية من خلال شبكة خاصة تدعى شبكة </a:t>
            </a:r>
            <a:r>
              <a:rPr lang="ar-JO" sz="1400" dirty="0" smtClean="0">
                <a:latin typeface="Alexandria" pitchFamily="2" charset="-78"/>
                <a:cs typeface="Alexandria" pitchFamily="2" charset="-78"/>
              </a:rPr>
              <a:t>المستخدمين</a:t>
            </a:r>
          </a:p>
          <a:p>
            <a:pPr marL="0" indent="0" algn="r">
              <a:lnSpc>
                <a:spcPct val="20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-تمكين </a:t>
            </a:r>
            <a:r>
              <a:rPr lang="ar-JO" sz="1400" dirty="0">
                <a:latin typeface="Alexandria" pitchFamily="2" charset="-78"/>
                <a:cs typeface="Alexandria" pitchFamily="2" charset="-78"/>
              </a:rPr>
              <a:t>تكنولوجيا المعلومات من تحقيق التفاعل بين الزبائن ومؤسسات التكنولوجيا المالية، وبين الزبائن </a:t>
            </a:r>
            <a:r>
              <a:rPr lang="ar-JO" sz="1400" dirty="0" smtClean="0">
                <a:latin typeface="Alexandria" pitchFamily="2" charset="-78"/>
                <a:cs typeface="Alexandria" pitchFamily="2" charset="-78"/>
              </a:rPr>
              <a:t>أنفسهم</a:t>
            </a:r>
          </a:p>
          <a:p>
            <a:pPr marL="0" indent="0" algn="r">
              <a:lnSpc>
                <a:spcPct val="200000"/>
              </a:lnSpc>
              <a:buNone/>
            </a:pPr>
            <a:r>
              <a:rPr lang="ar-JO" sz="1400" dirty="0" smtClean="0">
                <a:latin typeface="Alexandria" pitchFamily="2" charset="-78"/>
                <a:cs typeface="Alexandria" pitchFamily="2" charset="-78"/>
              </a:rPr>
              <a:t>-تقديم </a:t>
            </a:r>
            <a:r>
              <a:rPr lang="ar-JO" sz="1400" dirty="0">
                <a:latin typeface="Alexandria" pitchFamily="2" charset="-78"/>
                <a:cs typeface="Alexandria" pitchFamily="2" charset="-78"/>
              </a:rPr>
              <a:t>منتجات هجينة (أي مزيج من السلع والخدمات</a:t>
            </a:r>
            <a:r>
              <a:rPr lang="ar-JO" sz="1400" dirty="0" smtClean="0">
                <a:latin typeface="Alexandria" pitchFamily="2" charset="-78"/>
                <a:cs typeface="Alexandria" pitchFamily="2" charset="-78"/>
              </a:rPr>
              <a:t>)</a:t>
            </a:r>
          </a:p>
          <a:p>
            <a:pPr marL="0" indent="0" algn="r">
              <a:lnSpc>
                <a:spcPct val="200000"/>
              </a:lnSpc>
              <a:buNone/>
            </a:pPr>
            <a:r>
              <a:rPr lang="ar-JO" sz="1400" dirty="0" smtClean="0">
                <a:latin typeface="Alexandria" pitchFamily="2" charset="-78"/>
                <a:cs typeface="Alexandria" pitchFamily="2" charset="-78"/>
              </a:rPr>
              <a:t>-وجود </a:t>
            </a:r>
            <a:r>
              <a:rPr lang="ar-JO" sz="1400" dirty="0">
                <a:latin typeface="Alexandria" pitchFamily="2" charset="-78"/>
                <a:cs typeface="Alexandria" pitchFamily="2" charset="-78"/>
              </a:rPr>
              <a:t>استراتيجية واضحة وفاعلة بخصوص قنوات توزيع خدمات مؤسسات التكنولوجيا المالية</a:t>
            </a:r>
          </a:p>
          <a:p>
            <a:pPr marL="0" indent="0" algn="r">
              <a:lnSpc>
                <a:spcPct val="200000"/>
              </a:lnSpc>
              <a:buNone/>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0481508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16681" cy="1524132"/>
          </a:xfrm>
          <a:prstGeom prst="rect">
            <a:avLst/>
          </a:prstGeom>
        </p:spPr>
      </p:pic>
      <p:sp>
        <p:nvSpPr>
          <p:cNvPr id="3" name="Content Placeholder 2"/>
          <p:cNvSpPr>
            <a:spLocks noGrp="1"/>
          </p:cNvSpPr>
          <p:nvPr>
            <p:ph idx="4294967295"/>
          </p:nvPr>
        </p:nvSpPr>
        <p:spPr>
          <a:xfrm>
            <a:off x="420914" y="1277258"/>
            <a:ext cx="10943772" cy="5326742"/>
          </a:xfrm>
        </p:spPr>
        <p:txBody>
          <a:bodyPr>
            <a:normAutofit/>
          </a:bodyPr>
          <a:lstStyle/>
          <a:p>
            <a:pPr marL="0" indent="0" algn="r">
              <a:lnSpc>
                <a:spcPct val="150000"/>
              </a:lnSpc>
              <a:buNone/>
            </a:pPr>
            <a:r>
              <a:rPr lang="ar-JO" sz="1600" dirty="0">
                <a:solidFill>
                  <a:schemeClr val="accent4"/>
                </a:solidFill>
                <a:latin typeface="Alexandria Medium" pitchFamily="2" charset="-78"/>
                <a:cs typeface="Alexandria Medium" pitchFamily="2" charset="-78"/>
              </a:rPr>
              <a:t>المحور الخامس: ضمان المعالجة الفاعلة والسريعة للبيانات الخاصة بالتكنولوجيا </a:t>
            </a:r>
            <a:r>
              <a:rPr lang="ar-JO" sz="1600" dirty="0" smtClean="0">
                <a:solidFill>
                  <a:schemeClr val="accent4"/>
                </a:solidFill>
                <a:latin typeface="Alexandria Medium" pitchFamily="2" charset="-78"/>
                <a:cs typeface="Alexandria Medium" pitchFamily="2" charset="-78"/>
              </a:rPr>
              <a:t>المالية</a:t>
            </a:r>
          </a:p>
          <a:p>
            <a:pPr marL="0" indent="0" algn="r">
              <a:lnSpc>
                <a:spcPct val="250000"/>
              </a:lnSpc>
              <a:buNone/>
            </a:pPr>
            <a:r>
              <a:rPr lang="ar-JO" sz="1400" dirty="0">
                <a:latin typeface="Alexandria" pitchFamily="2" charset="-78"/>
                <a:cs typeface="Alexandria" pitchFamily="2" charset="-78"/>
              </a:rPr>
              <a:t>أن تحقيق ذلك يحتاج إلى مراعاة </a:t>
            </a:r>
            <a:r>
              <a:rPr lang="ar-JO" sz="1400" dirty="0" smtClean="0">
                <a:latin typeface="Alexandria" pitchFamily="2" charset="-78"/>
                <a:cs typeface="Alexandria" pitchFamily="2" charset="-78"/>
              </a:rPr>
              <a:t>ثلاثة </a:t>
            </a:r>
            <a:r>
              <a:rPr lang="ar-JO" sz="1400" dirty="0">
                <a:latin typeface="Alexandria" pitchFamily="2" charset="-78"/>
                <a:cs typeface="Alexandria" pitchFamily="2" charset="-78"/>
              </a:rPr>
              <a:t>أبعاد رئيسة هي</a:t>
            </a:r>
            <a:r>
              <a:rPr lang="ar-JO" sz="1400" dirty="0" smtClean="0">
                <a:latin typeface="Alexandria" pitchFamily="2" charset="-78"/>
                <a:cs typeface="Alexandria" pitchFamily="2" charset="-78"/>
              </a:rPr>
              <a:t>:</a:t>
            </a:r>
          </a:p>
          <a:p>
            <a:pPr marL="0" indent="0" algn="r">
              <a:lnSpc>
                <a:spcPct val="250000"/>
              </a:lnSpc>
              <a:buNone/>
            </a:pPr>
            <a:r>
              <a:rPr lang="ar-JO" sz="1400" dirty="0" smtClean="0">
                <a:latin typeface="Alexandria" pitchFamily="2" charset="-78"/>
                <a:cs typeface="Alexandria" pitchFamily="2" charset="-78"/>
              </a:rPr>
              <a:t>-مصدر </a:t>
            </a:r>
            <a:r>
              <a:rPr lang="ar-JO" sz="1400" dirty="0">
                <a:latin typeface="Alexandria" pitchFamily="2" charset="-78"/>
                <a:cs typeface="Alexandria" pitchFamily="2" charset="-78"/>
              </a:rPr>
              <a:t>البيانات، حيث التفريق والتمييز بين الخدمات المقدمة من صناعة التكنولوجيا المالية على أساس مصدر البيانات الذي تستخدمه كل مؤسسة، وتجدر الإشارة إلى أن بيانات الزبائن قد تكون بيانات شخصية، وقد تكون بيانات سلوكية، وقد تكون بيانات تتعلق بالتعاملات المالية مع صناعة التكنولوجيا </a:t>
            </a:r>
            <a:r>
              <a:rPr lang="ar-JO" sz="1400" dirty="0" smtClean="0">
                <a:latin typeface="Alexandria" pitchFamily="2" charset="-78"/>
                <a:cs typeface="Alexandria" pitchFamily="2" charset="-78"/>
              </a:rPr>
              <a:t>المالية</a:t>
            </a:r>
          </a:p>
          <a:p>
            <a:pPr marL="0" indent="0" algn="r">
              <a:lnSpc>
                <a:spcPct val="250000"/>
              </a:lnSpc>
              <a:buNone/>
            </a:pPr>
            <a:r>
              <a:rPr lang="ar-JO" sz="1400" dirty="0">
                <a:latin typeface="Alexandria" pitchFamily="2" charset="-78"/>
                <a:cs typeface="Alexandria" pitchFamily="2" charset="-78"/>
              </a:rPr>
              <a:t>-المدى الزمني للبيانات، وهذا البعد يتعلق بالبيانات التاريخية ذات العلاقة بأعمال صناعة التكنولوجيا المالية وغيرها من البيانات (مثل الاتجاهات السابقة للتعامل بأسهم محددة خلال فترة زمنية محددة، ومثل الاتجاهات المستقبلية المتوقعة للتعامل بأسهم </a:t>
            </a:r>
            <a:r>
              <a:rPr lang="ar-JO" sz="1400" dirty="0" smtClean="0">
                <a:latin typeface="Alexandria" pitchFamily="2" charset="-78"/>
                <a:cs typeface="Alexandria" pitchFamily="2" charset="-78"/>
              </a:rPr>
              <a:t>محددة)</a:t>
            </a:r>
          </a:p>
          <a:p>
            <a:pPr marL="0" indent="0" algn="r">
              <a:lnSpc>
                <a:spcPct val="250000"/>
              </a:lnSpc>
              <a:buNone/>
            </a:pPr>
            <a:r>
              <a:rPr lang="ar-JO" sz="1400" dirty="0" smtClean="0">
                <a:latin typeface="Alexandria" pitchFamily="2" charset="-78"/>
                <a:cs typeface="Alexandria" pitchFamily="2" charset="-78"/>
              </a:rPr>
              <a:t>-نمط البيانات</a:t>
            </a:r>
            <a:r>
              <a:rPr lang="ar-JO" sz="1400" dirty="0">
                <a:latin typeface="Alexandria" pitchFamily="2" charset="-78"/>
                <a:cs typeface="Alexandria" pitchFamily="2" charset="-78"/>
              </a:rPr>
              <a:t>، ويوضح هذا البعد أن صناعة التكنولوجيا المالية توفر البيانات بأشكال ومستويات متنوعة، وهذه البيانات قد تكون مهيكلة أو غير مهيكلة</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7722306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316681" cy="1524132"/>
          </a:xfrm>
          <a:prstGeom prst="rect">
            <a:avLst/>
          </a:prstGeom>
        </p:spPr>
      </p:pic>
      <p:sp>
        <p:nvSpPr>
          <p:cNvPr id="3" name="Content Placeholder 2"/>
          <p:cNvSpPr>
            <a:spLocks noGrp="1"/>
          </p:cNvSpPr>
          <p:nvPr>
            <p:ph idx="4294967295"/>
          </p:nvPr>
        </p:nvSpPr>
        <p:spPr>
          <a:xfrm>
            <a:off x="319314" y="1248229"/>
            <a:ext cx="11139715" cy="5341257"/>
          </a:xfrm>
        </p:spPr>
        <p:txBody>
          <a:bodyPr>
            <a:normAutofit/>
          </a:bodyPr>
          <a:lstStyle/>
          <a:p>
            <a:pPr marL="0" indent="0" algn="r">
              <a:lnSpc>
                <a:spcPct val="150000"/>
              </a:lnSpc>
              <a:buNone/>
            </a:pPr>
            <a:r>
              <a:rPr lang="ar-JO" sz="1600" dirty="0">
                <a:solidFill>
                  <a:schemeClr val="accent4"/>
                </a:solidFill>
                <a:latin typeface="Alexandria Medium" pitchFamily="2" charset="-78"/>
                <a:cs typeface="Alexandria Medium" pitchFamily="2" charset="-78"/>
              </a:rPr>
              <a:t>المحور السادس: دعم شركات التكنولوجيا المالية في تحقيق السيولة الكافية </a:t>
            </a:r>
            <a:endParaRPr lang="ar-JO" sz="1600" dirty="0" smtClean="0">
              <a:solidFill>
                <a:schemeClr val="accent4"/>
              </a:solidFill>
              <a:latin typeface="Alexandria Medium" pitchFamily="2" charset="-78"/>
              <a:cs typeface="Alexandria Medium" pitchFamily="2" charset="-78"/>
            </a:endParaRPr>
          </a:p>
          <a:p>
            <a:pPr marL="0" indent="0" algn="r">
              <a:lnSpc>
                <a:spcPct val="250000"/>
              </a:lnSpc>
              <a:buNone/>
            </a:pPr>
            <a:r>
              <a:rPr lang="ar-JO" sz="1400" dirty="0">
                <a:latin typeface="Alexandria" pitchFamily="2" charset="-78"/>
                <a:cs typeface="Alexandria" pitchFamily="2" charset="-78"/>
              </a:rPr>
              <a:t>يتطلب توفير الدعم اللازم والكافي لشركات التكنولوجيا المالية من أجل تحقيق التسييل الكافي للعمليات التشغيلية والاستراتيجية من المنتجات المالية المختلفة المقدمة إلى الأسواق </a:t>
            </a:r>
            <a:r>
              <a:rPr lang="ar-JO" sz="1400" dirty="0" smtClean="0">
                <a:latin typeface="Alexandria" pitchFamily="2" charset="-78"/>
                <a:cs typeface="Alexandria" pitchFamily="2" charset="-78"/>
              </a:rPr>
              <a:t>الإلكترونية و ذلك من خلال ثلاثة ابعاد: </a:t>
            </a:r>
          </a:p>
          <a:p>
            <a:pPr marL="0" indent="0" algn="r">
              <a:lnSpc>
                <a:spcPct val="250000"/>
              </a:lnSpc>
              <a:buNone/>
            </a:pPr>
            <a:r>
              <a:rPr lang="ar-JO" sz="1400" dirty="0">
                <a:latin typeface="Alexandria" pitchFamily="2" charset="-78"/>
                <a:cs typeface="Alexandria" pitchFamily="2" charset="-78"/>
              </a:rPr>
              <a:t>1-جداول الدفع التي تحدد الدفعات العادية الدورية والدفعات غير الدورية التي يتم دفعها من الزبائن وشركات الأعمال، وتميز </a:t>
            </a:r>
            <a:r>
              <a:rPr lang="ar-JO" sz="1400" dirty="0" smtClean="0">
                <a:latin typeface="Alexandria" pitchFamily="2" charset="-78"/>
                <a:cs typeface="Alexandria" pitchFamily="2" charset="-78"/>
              </a:rPr>
              <a:t>بينها</a:t>
            </a:r>
          </a:p>
          <a:p>
            <a:pPr marL="0" indent="0" algn="r">
              <a:lnSpc>
                <a:spcPct val="250000"/>
              </a:lnSpc>
              <a:buNone/>
            </a:pPr>
            <a:r>
              <a:rPr lang="ar-JO" sz="1400" dirty="0">
                <a:latin typeface="Alexandria" pitchFamily="2" charset="-78"/>
                <a:cs typeface="Alexandria" pitchFamily="2" charset="-78"/>
              </a:rPr>
              <a:t>2-العملات التي يتم التعامل بها، فهناك العملات التقليدية، وهناك العملات الإلكترونية الافتراضية التي يتم التعامل بها في إطار التعاملات المختلفة مع صناعة التكنولوجيا المالية </a:t>
            </a:r>
            <a:endParaRPr lang="ar-JO" sz="1400" dirty="0" smtClean="0">
              <a:latin typeface="Alexandria" pitchFamily="2" charset="-78"/>
              <a:cs typeface="Alexandria" pitchFamily="2" charset="-78"/>
            </a:endParaRPr>
          </a:p>
          <a:p>
            <a:pPr marL="0" indent="0" algn="r">
              <a:lnSpc>
                <a:spcPct val="250000"/>
              </a:lnSpc>
              <a:buNone/>
            </a:pPr>
            <a:r>
              <a:rPr lang="ar-JO" sz="1400" dirty="0">
                <a:latin typeface="Alexandria" pitchFamily="2" charset="-78"/>
                <a:cs typeface="Alexandria" pitchFamily="2" charset="-78"/>
              </a:rPr>
              <a:t>3-التعاون التجاري يوضح هذا البعد فيما إذا كانت صناعة التكنولوجيا المالية تنفذ برامجها بصورة منفردة أو من خلال التعاون والتنسيق مع مؤسسات أخرى، مثل المؤسسات التقليدية لتقديم الخدمات المالية</a:t>
            </a:r>
          </a:p>
        </p:txBody>
      </p:sp>
    </p:spTree>
    <p:extLst>
      <p:ext uri="{BB962C8B-B14F-4D97-AF65-F5344CB8AC3E}">
        <p14:creationId xmlns:p14="http://schemas.microsoft.com/office/powerpoint/2010/main" val="37796790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lnSpc>
                <a:spcPct val="150000"/>
              </a:lnSpc>
            </a:pPr>
            <a:r>
              <a:rPr lang="ar-JO" sz="2000" b="1" dirty="0">
                <a:solidFill>
                  <a:srgbClr val="00B0F0"/>
                </a:solidFill>
                <a:latin typeface="Alexandria Black" pitchFamily="2" charset="-78"/>
                <a:cs typeface="Alexandria Black" pitchFamily="2" charset="-78"/>
              </a:rPr>
              <a:t>سادسا" : المتطلبات الإدارية </a:t>
            </a:r>
            <a:r>
              <a:rPr lang="ar-JO" sz="2000" b="1" dirty="0" smtClean="0">
                <a:solidFill>
                  <a:srgbClr val="00B0F0"/>
                </a:solidFill>
                <a:latin typeface="Alexandria Black" pitchFamily="2" charset="-78"/>
                <a:cs typeface="Alexandria Black" pitchFamily="2" charset="-78"/>
              </a:rPr>
              <a:t>و المالية و التكنولوجية </a:t>
            </a:r>
            <a:br>
              <a:rPr lang="ar-JO" sz="2000" b="1" dirty="0" smtClean="0">
                <a:solidFill>
                  <a:srgbClr val="00B0F0"/>
                </a:solidFill>
                <a:latin typeface="Alexandria Black" pitchFamily="2" charset="-78"/>
                <a:cs typeface="Alexandria Black" pitchFamily="2" charset="-78"/>
              </a:rPr>
            </a:br>
            <a:r>
              <a:rPr lang="ar-JO" sz="2000" b="1" dirty="0" smtClean="0">
                <a:solidFill>
                  <a:srgbClr val="00B0F0"/>
                </a:solidFill>
                <a:latin typeface="Alexandria Black" pitchFamily="2" charset="-78"/>
                <a:cs typeface="Alexandria Black" pitchFamily="2" charset="-78"/>
              </a:rPr>
              <a:t>اللازمة </a:t>
            </a:r>
            <a:r>
              <a:rPr lang="ar-JO" sz="2000" b="1" dirty="0">
                <a:solidFill>
                  <a:srgbClr val="00B0F0"/>
                </a:solidFill>
                <a:latin typeface="Alexandria Black" pitchFamily="2" charset="-78"/>
                <a:cs typeface="Alexandria Black" pitchFamily="2" charset="-78"/>
              </a:rPr>
              <a:t>لتحقيق النجاح </a:t>
            </a:r>
            <a:r>
              <a:rPr lang="ar-JO" sz="2000" b="1" dirty="0" smtClean="0">
                <a:solidFill>
                  <a:srgbClr val="00B0F0"/>
                </a:solidFill>
                <a:latin typeface="Alexandria Black" pitchFamily="2" charset="-78"/>
                <a:cs typeface="Alexandria Black" pitchFamily="2" charset="-78"/>
              </a:rPr>
              <a:t>للتكنولوجيا المالية</a:t>
            </a:r>
            <a:endParaRPr lang="en-US" sz="2000" b="1" dirty="0">
              <a:latin typeface="Alexandria Black" pitchFamily="2" charset="-78"/>
              <a:cs typeface="Alexandria Black" pitchFamily="2" charset="-78"/>
            </a:endParaRPr>
          </a:p>
        </p:txBody>
      </p:sp>
      <p:sp>
        <p:nvSpPr>
          <p:cNvPr id="3" name="Content Placeholder 2"/>
          <p:cNvSpPr>
            <a:spLocks noGrp="1"/>
          </p:cNvSpPr>
          <p:nvPr>
            <p:ph idx="1"/>
          </p:nvPr>
        </p:nvSpPr>
        <p:spPr>
          <a:xfrm>
            <a:off x="838200" y="1825624"/>
            <a:ext cx="10515600" cy="4847891"/>
          </a:xfrm>
        </p:spPr>
        <p:txBody>
          <a:bodyPr>
            <a:noAutofit/>
          </a:bodyPr>
          <a:lstStyle/>
          <a:p>
            <a:pPr marL="0" lvl="0" indent="0" algn="r">
              <a:lnSpc>
                <a:spcPct val="150000"/>
              </a:lnSpc>
              <a:buNone/>
            </a:pPr>
            <a:r>
              <a:rPr lang="ar-JO" sz="1800" b="1" dirty="0">
                <a:solidFill>
                  <a:schemeClr val="accent4"/>
                </a:solidFill>
                <a:latin typeface="Alexandria Medium" pitchFamily="2" charset="-78"/>
                <a:cs typeface="Alexandria Medium" pitchFamily="2" charset="-78"/>
              </a:rPr>
              <a:t>ثانيا: المتطلبات </a:t>
            </a:r>
            <a:r>
              <a:rPr lang="ar-JO" sz="1800" b="1" dirty="0" smtClean="0">
                <a:solidFill>
                  <a:schemeClr val="accent4"/>
                </a:solidFill>
                <a:latin typeface="Alexandria Medium" pitchFamily="2" charset="-78"/>
                <a:cs typeface="Alexandria Medium" pitchFamily="2" charset="-78"/>
              </a:rPr>
              <a:t>التكنولوجية</a:t>
            </a:r>
          </a:p>
          <a:p>
            <a:pPr marL="0" lvl="0" indent="0" algn="r">
              <a:lnSpc>
                <a:spcPct val="150000"/>
              </a:lnSpc>
              <a:buNone/>
            </a:pPr>
            <a:r>
              <a:rPr lang="ar-JO" sz="1600" dirty="0" smtClean="0">
                <a:solidFill>
                  <a:schemeClr val="accent4"/>
                </a:solidFill>
                <a:latin typeface="Alexandria Medium" pitchFamily="2" charset="-78"/>
                <a:cs typeface="Alexandria Medium" pitchFamily="2" charset="-78"/>
              </a:rPr>
              <a:t>المحور الأول</a:t>
            </a:r>
            <a:r>
              <a:rPr lang="ar-JO" sz="1600" dirty="0">
                <a:solidFill>
                  <a:schemeClr val="accent4"/>
                </a:solidFill>
                <a:latin typeface="Alexandria Medium" pitchFamily="2" charset="-78"/>
                <a:cs typeface="Alexandria Medium" pitchFamily="2" charset="-78"/>
              </a:rPr>
              <a:t>: الاستخدام الصحيح لتطبيقات تكنولوجيا </a:t>
            </a:r>
            <a:r>
              <a:rPr lang="ar-JO" sz="1600" dirty="0" smtClean="0">
                <a:solidFill>
                  <a:schemeClr val="accent4"/>
                </a:solidFill>
                <a:latin typeface="Alexandria Medium" pitchFamily="2" charset="-78"/>
                <a:cs typeface="Alexandria Medium" pitchFamily="2" charset="-78"/>
              </a:rPr>
              <a:t>(</a:t>
            </a:r>
            <a:r>
              <a:rPr lang="ar-JO" sz="1600" dirty="0">
                <a:solidFill>
                  <a:schemeClr val="accent4"/>
                </a:solidFill>
                <a:latin typeface="Alexandria Medium" pitchFamily="2" charset="-78"/>
                <a:cs typeface="Alexandria Medium" pitchFamily="2" charset="-78"/>
              </a:rPr>
              <a:t>البلوكتشين) في القطاعات المالية بعيدا عن الممارسات والاستخدامات السلبية المتعلقة </a:t>
            </a:r>
            <a:r>
              <a:rPr lang="ar-JO" sz="1600" dirty="0" smtClean="0">
                <a:solidFill>
                  <a:schemeClr val="accent4"/>
                </a:solidFill>
                <a:latin typeface="Alexandria Medium" pitchFamily="2" charset="-78"/>
                <a:cs typeface="Alexandria Medium" pitchFamily="2" charset="-78"/>
              </a:rPr>
              <a:t>باستخدامه</a:t>
            </a:r>
          </a:p>
          <a:p>
            <a:pPr marL="0" lvl="0" indent="0" algn="r">
              <a:lnSpc>
                <a:spcPct val="200000"/>
              </a:lnSpc>
              <a:buNone/>
            </a:pPr>
            <a:r>
              <a:rPr lang="ar-JO" sz="1800" dirty="0" smtClean="0">
                <a:latin typeface="Alexandria" pitchFamily="2" charset="-78"/>
                <a:cs typeface="Alexandria" pitchFamily="2" charset="-78"/>
              </a:rPr>
              <a:t> </a:t>
            </a:r>
            <a:r>
              <a:rPr lang="ar-JO" sz="1400" dirty="0">
                <a:latin typeface="Alexandria" pitchFamily="2" charset="-78"/>
                <a:cs typeface="Alexandria" pitchFamily="2" charset="-78"/>
              </a:rPr>
              <a:t>إن تحقيق النجاح للتكنولوجيا المالية في الدول العربية يتطلب الاستخدام الصحيح لتطبيقات تكنولوجيا البلوك تشين في القطاعات المالية، مع الابتعاد عن المظاهر السلبية والاستخدامات غير التي تنجم عن استخدام هذه </a:t>
            </a:r>
            <a:r>
              <a:rPr lang="ar-JO" sz="1400" dirty="0" smtClean="0">
                <a:latin typeface="Alexandria" pitchFamily="2" charset="-78"/>
                <a:cs typeface="Alexandria" pitchFamily="2" charset="-78"/>
              </a:rPr>
              <a:t>التطبيقات</a:t>
            </a:r>
          </a:p>
          <a:p>
            <a:pPr marL="0" lvl="0" indent="0" algn="r">
              <a:lnSpc>
                <a:spcPct val="150000"/>
              </a:lnSpc>
              <a:buNone/>
            </a:pPr>
            <a:r>
              <a:rPr lang="ar-JO" sz="1600" dirty="0">
                <a:solidFill>
                  <a:schemeClr val="accent4"/>
                </a:solidFill>
                <a:latin typeface="Alexandria Medium" pitchFamily="2" charset="-78"/>
                <a:cs typeface="Alexandria Medium" pitchFamily="2" charset="-78"/>
              </a:rPr>
              <a:t>المحور الثاني: توفير المنصات </a:t>
            </a:r>
            <a:r>
              <a:rPr lang="ar-JO" sz="1600" dirty="0" smtClean="0">
                <a:solidFill>
                  <a:schemeClr val="accent4"/>
                </a:solidFill>
                <a:latin typeface="Alexandria Medium" pitchFamily="2" charset="-78"/>
                <a:cs typeface="Alexandria Medium" pitchFamily="2" charset="-78"/>
              </a:rPr>
              <a:t>الإلكترونية</a:t>
            </a:r>
          </a:p>
          <a:p>
            <a:pPr marL="0" lvl="0" indent="0" algn="r">
              <a:lnSpc>
                <a:spcPct val="250000"/>
              </a:lnSpc>
              <a:buNone/>
            </a:pPr>
            <a:r>
              <a:rPr lang="ar-JO" sz="1400" dirty="0">
                <a:latin typeface="Alexandria" pitchFamily="2" charset="-78"/>
                <a:cs typeface="Alexandria" pitchFamily="2" charset="-78"/>
              </a:rPr>
              <a:t>إن نجاح المؤسسات المالية في أية دولة من الدول يتطلب توفير المنصات الإلكترونية لعمليات التمويل والإقراض مع تحقيق الاتصال والتواصل المباشر مع المستثمرين (أي القيام بالدور التقليدي للبنوك)، وهذا يتضمن منصات التمويل الجماعي وعمليات الإقراض والاقتراض من فرد إلى فرد</a:t>
            </a:r>
          </a:p>
          <a:p>
            <a:pPr marL="0" lvl="0" indent="0" algn="r">
              <a:lnSpc>
                <a:spcPct val="150000"/>
              </a:lnSpc>
              <a:buNone/>
            </a:pPr>
            <a:endParaRPr lang="en-US" sz="1800" dirty="0">
              <a:latin typeface="Alexandria" pitchFamily="2" charset="-78"/>
              <a:cs typeface="Alexandria" pitchFamily="2" charset="-78"/>
            </a:endParaRPr>
          </a:p>
          <a:p>
            <a:pPr marL="0" indent="0" algn="r">
              <a:lnSpc>
                <a:spcPct val="150000"/>
              </a:lnSpc>
              <a:buNone/>
            </a:pPr>
            <a:endParaRPr lang="en-US" sz="1800" dirty="0"/>
          </a:p>
        </p:txBody>
      </p:sp>
      <p:pic>
        <p:nvPicPr>
          <p:cNvPr id="4" name="Picture 3"/>
          <p:cNvPicPr>
            <a:picLocks noChangeAspect="1"/>
          </p:cNvPicPr>
          <p:nvPr/>
        </p:nvPicPr>
        <p:blipFill>
          <a:blip r:embed="rId2"/>
          <a:stretch>
            <a:fillRect/>
          </a:stretch>
        </p:blipFill>
        <p:spPr>
          <a:xfrm>
            <a:off x="-127827" y="0"/>
            <a:ext cx="2566227" cy="1524132"/>
          </a:xfrm>
          <a:prstGeom prst="rect">
            <a:avLst/>
          </a:prstGeom>
        </p:spPr>
      </p:pic>
    </p:spTree>
    <p:extLst>
      <p:ext uri="{BB962C8B-B14F-4D97-AF65-F5344CB8AC3E}">
        <p14:creationId xmlns:p14="http://schemas.microsoft.com/office/powerpoint/2010/main" val="2019947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566638" cy="1524132"/>
          </a:xfrm>
          <a:prstGeom prst="rect">
            <a:avLst/>
          </a:prstGeom>
        </p:spPr>
      </p:pic>
      <p:sp>
        <p:nvSpPr>
          <p:cNvPr id="3" name="Content Placeholder 2"/>
          <p:cNvSpPr>
            <a:spLocks noGrp="1"/>
          </p:cNvSpPr>
          <p:nvPr>
            <p:ph idx="4294967295"/>
          </p:nvPr>
        </p:nvSpPr>
        <p:spPr>
          <a:xfrm>
            <a:off x="385010" y="1347538"/>
            <a:ext cx="11069053" cy="5342020"/>
          </a:xfrm>
        </p:spPr>
        <p:txBody>
          <a:bodyPr>
            <a:noAutofit/>
          </a:bodyPr>
          <a:lstStyle/>
          <a:p>
            <a:pPr marL="0" indent="0" algn="r">
              <a:lnSpc>
                <a:spcPct val="150000"/>
              </a:lnSpc>
              <a:buNone/>
            </a:pPr>
            <a:r>
              <a:rPr lang="ar-SA" sz="1600" b="1" dirty="0">
                <a:solidFill>
                  <a:schemeClr val="accent4"/>
                </a:solidFill>
                <a:latin typeface="Alexandria Medium" pitchFamily="2" charset="-78"/>
                <a:ea typeface="Calibri" panose="020F0502020204030204" pitchFamily="34" charset="0"/>
                <a:cs typeface="Alexandria Medium" pitchFamily="2" charset="-78"/>
              </a:rPr>
              <a:t>المحور الثالث: الضمان التكنولوجي لنجاح مؤسسات التكنولوجيا المالية، </a:t>
            </a:r>
            <a:r>
              <a:rPr lang="ar-SA" sz="1600" b="1" dirty="0" smtClean="0">
                <a:solidFill>
                  <a:schemeClr val="accent4"/>
                </a:solidFill>
                <a:latin typeface="Alexandria Medium" pitchFamily="2" charset="-78"/>
                <a:ea typeface="Calibri" panose="020F0502020204030204" pitchFamily="34" charset="0"/>
                <a:cs typeface="Alexandria Medium" pitchFamily="2" charset="-78"/>
              </a:rPr>
              <a:t>واستدامتها</a:t>
            </a:r>
            <a:endParaRPr lang="ar-JO" sz="1600" b="1" dirty="0" smtClean="0">
              <a:solidFill>
                <a:schemeClr val="accent4"/>
              </a:solidFill>
              <a:latin typeface="Alexandria Medium" pitchFamily="2" charset="-78"/>
              <a:ea typeface="Calibri" panose="020F0502020204030204" pitchFamily="34" charset="0"/>
              <a:cs typeface="Alexandria Medium" pitchFamily="2" charset="-78"/>
            </a:endParaRPr>
          </a:p>
          <a:p>
            <a:pPr marL="0" indent="0" algn="r">
              <a:lnSpc>
                <a:spcPct val="200000"/>
              </a:lnSpc>
              <a:buNone/>
            </a:pPr>
            <a:r>
              <a:rPr lang="ar-SA" sz="1400" dirty="0">
                <a:latin typeface="Alexandria" pitchFamily="2" charset="-78"/>
                <a:ea typeface="Calibri" panose="020F0502020204030204" pitchFamily="34" charset="0"/>
                <a:cs typeface="Alexandria" pitchFamily="2" charset="-78"/>
              </a:rPr>
              <a:t>هناك مجموعة من البرامج والمجالات التي يجب الاهتمام بها؛ لضمان نجاح مؤسسات التكنولوجيا المالية، واستدامتها، أهمها:</a:t>
            </a:r>
            <a:r>
              <a:rPr lang="ar-SA" sz="1400" b="1" dirty="0">
                <a:latin typeface="Alexandria" pitchFamily="2" charset="-78"/>
                <a:ea typeface="Calibri" panose="020F0502020204030204" pitchFamily="34" charset="0"/>
                <a:cs typeface="Alexandria" pitchFamily="2" charset="-78"/>
              </a:rPr>
              <a:t> 1-</a:t>
            </a:r>
            <a:r>
              <a:rPr lang="ar-SA" sz="1400" dirty="0">
                <a:latin typeface="Alexandria" pitchFamily="2" charset="-78"/>
                <a:ea typeface="Calibri" panose="020F0502020204030204" pitchFamily="34" charset="0"/>
                <a:cs typeface="Alexandria" pitchFamily="2" charset="-78"/>
              </a:rPr>
              <a:t> الأمن السيبراني.</a:t>
            </a:r>
            <a:r>
              <a:rPr lang="ar-SA" sz="1400" b="1" dirty="0">
                <a:latin typeface="Alexandria" pitchFamily="2" charset="-78"/>
                <a:ea typeface="Calibri" panose="020F0502020204030204" pitchFamily="34" charset="0"/>
                <a:cs typeface="Alexandria" pitchFamily="2" charset="-78"/>
              </a:rPr>
              <a:t> 2-</a:t>
            </a:r>
            <a:r>
              <a:rPr lang="ar-SA" sz="1400" dirty="0">
                <a:latin typeface="Alexandria" pitchFamily="2" charset="-78"/>
                <a:ea typeface="Calibri" panose="020F0502020204030204" pitchFamily="34" charset="0"/>
                <a:cs typeface="Alexandria" pitchFamily="2" charset="-78"/>
              </a:rPr>
              <a:t> توفر خدمات التعريف بالهوية الرقمية لكل زبون، وذلك ضمن استراتيجية: (اعرف زبونك</a:t>
            </a:r>
            <a:r>
              <a:rPr lang="ar-SA" sz="1400" dirty="0" smtClean="0">
                <a:latin typeface="Alexandria" pitchFamily="2" charset="-78"/>
                <a:ea typeface="Calibri" panose="020F0502020204030204" pitchFamily="34" charset="0"/>
                <a:cs typeface="Alexandria" pitchFamily="2" charset="-78"/>
              </a:rPr>
              <a:t>)</a:t>
            </a:r>
            <a:r>
              <a:rPr lang="ar-SA" sz="1400" b="1" dirty="0">
                <a:latin typeface="Alexandria" pitchFamily="2" charset="-78"/>
                <a:ea typeface="Calibri" panose="020F0502020204030204" pitchFamily="34" charset="0"/>
                <a:cs typeface="Alexandria" pitchFamily="2" charset="-78"/>
              </a:rPr>
              <a:t> 3-</a:t>
            </a:r>
            <a:r>
              <a:rPr lang="ar-SA" sz="1400" dirty="0">
                <a:latin typeface="Alexandria" pitchFamily="2" charset="-78"/>
                <a:ea typeface="Calibri" panose="020F0502020204030204" pitchFamily="34" charset="0"/>
                <a:cs typeface="Alexandria" pitchFamily="2" charset="-78"/>
              </a:rPr>
              <a:t> توفر تكنولوجيا الذكاء الاصطناعي وتكنولوجيا التعامل مع البيانات الضخمة والنقل الآلي للأموال وتكنولوجيا </a:t>
            </a:r>
            <a:r>
              <a:rPr lang="ar-SA" sz="1400" dirty="0" smtClean="0">
                <a:latin typeface="Alexandria" pitchFamily="2" charset="-78"/>
                <a:ea typeface="Calibri" panose="020F0502020204030204" pitchFamily="34" charset="0"/>
                <a:cs typeface="Alexandria" pitchFamily="2" charset="-78"/>
              </a:rPr>
              <a:t>التأمين</a:t>
            </a:r>
            <a:r>
              <a:rPr lang="ar-SA" sz="1400" b="1" dirty="0">
                <a:latin typeface="Alexandria" pitchFamily="2" charset="-78"/>
                <a:ea typeface="Calibri" panose="020F0502020204030204" pitchFamily="34" charset="0"/>
                <a:cs typeface="Alexandria" pitchFamily="2" charset="-78"/>
              </a:rPr>
              <a:t>4-</a:t>
            </a:r>
            <a:r>
              <a:rPr lang="ar-SA" sz="1400" dirty="0">
                <a:latin typeface="Alexandria" pitchFamily="2" charset="-78"/>
                <a:ea typeface="Calibri" panose="020F0502020204030204" pitchFamily="34" charset="0"/>
                <a:cs typeface="Alexandria" pitchFamily="2" charset="-78"/>
              </a:rPr>
              <a:t> توفر البيئة التنظيمية والتشريعية الداعمة لأعمال مؤسسات التكنولوجيا المالية.</a:t>
            </a:r>
            <a:r>
              <a:rPr lang="ar-SA" sz="1400" b="1" dirty="0">
                <a:latin typeface="Alexandria" pitchFamily="2" charset="-78"/>
                <a:ea typeface="Calibri" panose="020F0502020204030204" pitchFamily="34" charset="0"/>
                <a:cs typeface="Alexandria" pitchFamily="2" charset="-78"/>
              </a:rPr>
              <a:t> 5- </a:t>
            </a:r>
            <a:r>
              <a:rPr lang="ar-SA" sz="1400" dirty="0">
                <a:latin typeface="Alexandria" pitchFamily="2" charset="-78"/>
                <a:ea typeface="Calibri" panose="020F0502020204030204" pitchFamily="34" charset="0"/>
                <a:cs typeface="Alexandria" pitchFamily="2" charset="-78"/>
              </a:rPr>
              <a:t>توفر أنظمة ملائمة للدفع، وتسوية الأوراق المالية، وتبادلها</a:t>
            </a:r>
            <a:r>
              <a:rPr lang="ar-SA" sz="1400" dirty="0" smtClean="0">
                <a:latin typeface="Alexandria" pitchFamily="2" charset="-78"/>
                <a:ea typeface="Calibri" panose="020F0502020204030204" pitchFamily="34" charset="0"/>
                <a:cs typeface="Alexandria" pitchFamily="2" charset="-78"/>
              </a:rPr>
              <a:t> </a:t>
            </a:r>
            <a:endParaRPr lang="ar-JO" sz="1400" dirty="0" smtClean="0">
              <a:latin typeface="Alexandria" pitchFamily="2" charset="-78"/>
              <a:ea typeface="Calibri" panose="020F0502020204030204" pitchFamily="34" charset="0"/>
              <a:cs typeface="Alexandria" pitchFamily="2" charset="-78"/>
            </a:endParaRPr>
          </a:p>
          <a:p>
            <a:pPr marL="0" indent="0" algn="r">
              <a:lnSpc>
                <a:spcPct val="150000"/>
              </a:lnSpc>
              <a:buNone/>
            </a:pPr>
            <a:r>
              <a:rPr lang="ar-SA" sz="1600" b="1" dirty="0">
                <a:solidFill>
                  <a:schemeClr val="accent4"/>
                </a:solidFill>
                <a:latin typeface="Alexandria Medium" pitchFamily="2" charset="-78"/>
                <a:ea typeface="Calibri" panose="020F0502020204030204" pitchFamily="34" charset="0"/>
                <a:cs typeface="Alexandria Medium" pitchFamily="2" charset="-78"/>
              </a:rPr>
              <a:t>المحور الرابع: توفير نظام متكامل ومؤتمت، لتقديم</a:t>
            </a:r>
            <a:r>
              <a:rPr lang="ar-SA" sz="1600" dirty="0">
                <a:solidFill>
                  <a:schemeClr val="accent4"/>
                </a:solidFill>
                <a:latin typeface="Alexandria Medium" pitchFamily="2" charset="-78"/>
                <a:ea typeface="Calibri" panose="020F0502020204030204" pitchFamily="34" charset="0"/>
                <a:cs typeface="Alexandria Medium" pitchFamily="2" charset="-78"/>
              </a:rPr>
              <a:t> </a:t>
            </a:r>
            <a:r>
              <a:rPr lang="ar-SA" sz="1600" b="1" dirty="0">
                <a:solidFill>
                  <a:schemeClr val="accent4"/>
                </a:solidFill>
                <a:latin typeface="Alexandria Medium" pitchFamily="2" charset="-78"/>
                <a:ea typeface="Calibri" panose="020F0502020204030204" pitchFamily="34" charset="0"/>
                <a:cs typeface="Alexandria Medium" pitchFamily="2" charset="-78"/>
              </a:rPr>
              <a:t>النصائح المالية الإلكترونية </a:t>
            </a:r>
            <a:endParaRPr lang="ar-JO" sz="1600" b="1" dirty="0" smtClean="0">
              <a:solidFill>
                <a:schemeClr val="accent4"/>
              </a:solidFill>
              <a:latin typeface="Alexandria Medium" pitchFamily="2" charset="-78"/>
              <a:ea typeface="Calibri" panose="020F0502020204030204" pitchFamily="34" charset="0"/>
              <a:cs typeface="Alexandria Medium" pitchFamily="2" charset="-78"/>
            </a:endParaRPr>
          </a:p>
          <a:p>
            <a:pPr marL="0" indent="0" algn="r">
              <a:lnSpc>
                <a:spcPct val="200000"/>
              </a:lnSpc>
              <a:buNone/>
            </a:pPr>
            <a:r>
              <a:rPr lang="ar-SA" sz="1400" dirty="0">
                <a:latin typeface="Alexandria" pitchFamily="2" charset="-78"/>
                <a:ea typeface="Calibri" panose="020F0502020204030204" pitchFamily="34" charset="0"/>
                <a:cs typeface="Alexandria" pitchFamily="2" charset="-78"/>
              </a:rPr>
              <a:t>إلى أن النصائح المالية التي يتم الحصول عليها من خلال أنظمة التكنولوجيا المالية، هي نصائح لا تقل في جودتها وأهميتها عن النصائح المالية، التي يتم الحصول عليها من الكوادر البشرية المتخصصة، فنظام النصائح المالية (عبر التكنولوجيا المالية) يلبي الحاجات المالية للزبائن من خلال محفظة من الحلول المقترحة، التي تراعي المستويات المتنوعة من المخاطر وآفاق الاستثمار والتفضيلات المختلفة لدى هؤلاء الزبائن، كما أن أنظمة التكنولوجيا المالية تقدم عددا كبيرا جدا من المقترحات والتوصيات والنصائح المالية، خلال مدة زمنية قصيرة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9616707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566638" cy="1524132"/>
          </a:xfrm>
          <a:prstGeom prst="rect">
            <a:avLst/>
          </a:prstGeom>
        </p:spPr>
      </p:pic>
      <p:sp>
        <p:nvSpPr>
          <p:cNvPr id="2" name="Title 1"/>
          <p:cNvSpPr>
            <a:spLocks noGrp="1"/>
          </p:cNvSpPr>
          <p:nvPr>
            <p:ph type="title"/>
          </p:nvPr>
        </p:nvSpPr>
        <p:spPr/>
        <p:txBody>
          <a:bodyPr>
            <a:normAutofit/>
          </a:bodyPr>
          <a:lstStyle/>
          <a:p>
            <a:pPr algn="ctr"/>
            <a:r>
              <a:rPr lang="ar-JO" sz="2000" dirty="0">
                <a:solidFill>
                  <a:srgbClr val="00B0F0"/>
                </a:solidFill>
                <a:latin typeface="Alexandria Black" pitchFamily="2" charset="-78"/>
                <a:cs typeface="Alexandria Black" pitchFamily="2" charset="-78"/>
              </a:rPr>
              <a:t>سابعا" : الخدمات المصرفية الإلكترونية </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524132"/>
            <a:ext cx="10515600" cy="5101257"/>
          </a:xfrm>
        </p:spPr>
        <p:txBody>
          <a:bodyPr>
            <a:normAutofit/>
          </a:bodyPr>
          <a:lstStyle/>
          <a:p>
            <a:pPr marL="0" indent="0" algn="ctr">
              <a:lnSpc>
                <a:spcPct val="150000"/>
              </a:lnSpc>
              <a:buNone/>
            </a:pPr>
            <a:r>
              <a:rPr lang="ar-JO" sz="2100" b="1" dirty="0" smtClean="0">
                <a:solidFill>
                  <a:schemeClr val="accent4"/>
                </a:solidFill>
                <a:latin typeface="Alexandria Medium" pitchFamily="2" charset="-78"/>
                <a:ea typeface="Times New Roman" panose="02020603050405020304" pitchFamily="18" charset="0"/>
                <a:cs typeface="Alexandria Medium" pitchFamily="2" charset="-78"/>
              </a:rPr>
              <a:t>تمهيد : </a:t>
            </a:r>
          </a:p>
          <a:p>
            <a:pPr marL="0" indent="0" algn="r">
              <a:lnSpc>
                <a:spcPct val="200000"/>
              </a:lnSpc>
              <a:buNone/>
            </a:pPr>
            <a:r>
              <a:rPr lang="ar-SA" sz="1400" dirty="0" smtClean="0">
                <a:solidFill>
                  <a:srgbClr val="000000"/>
                </a:solidFill>
                <a:latin typeface="Alexandria" pitchFamily="2" charset="-78"/>
                <a:ea typeface="Times New Roman" panose="02020603050405020304" pitchFamily="18" charset="0"/>
                <a:cs typeface="Alexandria" pitchFamily="2" charset="-78"/>
              </a:rPr>
              <a:t>شهد </a:t>
            </a:r>
            <a:r>
              <a:rPr lang="ar-SA" sz="1400" dirty="0">
                <a:solidFill>
                  <a:srgbClr val="000000"/>
                </a:solidFill>
                <a:latin typeface="Alexandria" pitchFamily="2" charset="-78"/>
                <a:ea typeface="Times New Roman" panose="02020603050405020304" pitchFamily="18" charset="0"/>
                <a:cs typeface="Alexandria" pitchFamily="2" charset="-78"/>
              </a:rPr>
              <a:t>القطاع المصرفي تحولات كبيرة غيرت من أهدافه واستراتيجياته، وذلك بسبب الثورة التكنولوجية في مجال الاتصال، وعولمة الأسواق  المالية والمصرفية، والخدمات المصرفية الإلكترونية أ و  البنوك الإلكترونية مفهومان يؤديان  نفس المعنى، </a:t>
            </a:r>
            <a:r>
              <a:rPr lang="ar-SA" sz="1400" dirty="0" smtClean="0">
                <a:solidFill>
                  <a:srgbClr val="000000"/>
                </a:solidFill>
                <a:latin typeface="Alexandria" pitchFamily="2" charset="-78"/>
                <a:ea typeface="Times New Roman" panose="02020603050405020304" pitchFamily="18" charset="0"/>
                <a:cs typeface="Alexandria" pitchFamily="2" charset="-78"/>
              </a:rPr>
              <a:t>وهو </a:t>
            </a:r>
            <a:r>
              <a:rPr lang="ar-SA" sz="1400" dirty="0">
                <a:solidFill>
                  <a:srgbClr val="000000"/>
                </a:solidFill>
                <a:latin typeface="Alexandria" pitchFamily="2" charset="-78"/>
                <a:ea typeface="Times New Roman" panose="02020603050405020304" pitchFamily="18" charset="0"/>
                <a:cs typeface="Alexandria" pitchFamily="2" charset="-78"/>
              </a:rPr>
              <a:t>تقديم خدمات مصرفية ذات جودة  وكفاءة  عالية، ومفهوم  الخدمات المصرفية الإلكترونية ليس مصطلح يتم تداوله في أدبيات علم الإدارة بل </a:t>
            </a:r>
            <a:r>
              <a:rPr lang="ar-SA" sz="1400" dirty="0" smtClean="0">
                <a:solidFill>
                  <a:srgbClr val="000000"/>
                </a:solidFill>
                <a:latin typeface="Alexandria" pitchFamily="2" charset="-78"/>
                <a:ea typeface="Times New Roman" panose="02020603050405020304" pitchFamily="18" charset="0"/>
                <a:cs typeface="Alexandria" pitchFamily="2" charset="-78"/>
              </a:rPr>
              <a:t>هو </a:t>
            </a:r>
            <a:r>
              <a:rPr lang="ar-SA" sz="1400" dirty="0">
                <a:solidFill>
                  <a:srgbClr val="000000"/>
                </a:solidFill>
                <a:latin typeface="Alexandria" pitchFamily="2" charset="-78"/>
                <a:ea typeface="Times New Roman" panose="02020603050405020304" pitchFamily="18" charset="0"/>
                <a:cs typeface="Alexandria" pitchFamily="2" charset="-78"/>
              </a:rPr>
              <a:t>وصف منهجية سير الخدمات المصرفية الإلكترونية التي يمكن من خلالها تطوير تلك الخدمة، كما أن مفهوم الخدمات المصرفية الإلكترونية مرتبط بالإبداع  الفكري  وعدد  من البرامج  المرتبطة بشبكات داخلية وخارجية  بناء على  سياسات  الجهاز المصرفي وضوابط وتعليمات البنك المركزي للوصول إلى تحقيق أهداف البنك وبالتالي زيادة الربحية، </a:t>
            </a:r>
            <a:r>
              <a:rPr lang="ar-SA" sz="1400" u="sng" dirty="0">
                <a:solidFill>
                  <a:srgbClr val="000000"/>
                </a:solidFill>
                <a:latin typeface="Alexandria" pitchFamily="2" charset="-78"/>
                <a:ea typeface="Times New Roman" panose="02020603050405020304" pitchFamily="18" charset="0"/>
                <a:cs typeface="Alexandria" pitchFamily="2" charset="-78"/>
              </a:rPr>
              <a:t>وتعني الخدمات المصرفية </a:t>
            </a:r>
            <a:r>
              <a:rPr lang="ar-SA" sz="1400" u="sng" dirty="0" smtClean="0">
                <a:solidFill>
                  <a:srgbClr val="000000"/>
                </a:solidFill>
                <a:latin typeface="Alexandria" pitchFamily="2" charset="-78"/>
                <a:ea typeface="Times New Roman" panose="02020603050405020304" pitchFamily="18" charset="0"/>
                <a:cs typeface="Alexandria" pitchFamily="2" charset="-78"/>
              </a:rPr>
              <a:t>الإلكترونية</a:t>
            </a:r>
            <a:r>
              <a:rPr lang="ar-JO" sz="1400" dirty="0" smtClean="0">
                <a:solidFill>
                  <a:srgbClr val="000000"/>
                </a:solidFill>
                <a:latin typeface="Alexandria" pitchFamily="2" charset="-78"/>
                <a:ea typeface="Times New Roman" panose="02020603050405020304" pitchFamily="18" charset="0"/>
                <a:cs typeface="Alexandria" pitchFamily="2" charset="-78"/>
              </a:rPr>
              <a:t>:</a:t>
            </a:r>
            <a:r>
              <a:rPr lang="ar-SA" sz="1400" dirty="0" smtClean="0">
                <a:solidFill>
                  <a:srgbClr val="000000"/>
                </a:solidFill>
                <a:latin typeface="Alexandria" pitchFamily="2" charset="-78"/>
                <a:ea typeface="Times New Roman" panose="02020603050405020304" pitchFamily="18" charset="0"/>
                <a:cs typeface="Alexandria" pitchFamily="2" charset="-78"/>
              </a:rPr>
              <a:t> </a:t>
            </a:r>
            <a:r>
              <a:rPr lang="ar-SA" sz="1400" dirty="0">
                <a:solidFill>
                  <a:srgbClr val="000000"/>
                </a:solidFill>
                <a:latin typeface="Alexandria" pitchFamily="2" charset="-78"/>
                <a:ea typeface="Times New Roman" panose="02020603050405020304" pitchFamily="18" charset="0"/>
                <a:cs typeface="Alexandria" pitchFamily="2" charset="-78"/>
              </a:rPr>
              <a:t>عمليات التغيير المستمر في طرق تقديم الخدمات المصرفية وتنوعها ويرتبط ذلك بتقدم التقنيات الإلكترونية المصرفية، ويمكن </a:t>
            </a:r>
            <a:r>
              <a:rPr lang="ar-SA" sz="1400" u="sng" dirty="0">
                <a:solidFill>
                  <a:srgbClr val="000000"/>
                </a:solidFill>
                <a:latin typeface="Alexandria" pitchFamily="2" charset="-78"/>
                <a:ea typeface="Times New Roman" panose="02020603050405020304" pitchFamily="18" charset="0"/>
                <a:cs typeface="Alexandria" pitchFamily="2" charset="-78"/>
              </a:rPr>
              <a:t>تعريف الخدمات المصرفية الإلكترونية بأنها </a:t>
            </a:r>
            <a:r>
              <a:rPr lang="ar-JO" sz="1400" dirty="0" smtClean="0">
                <a:solidFill>
                  <a:srgbClr val="000000"/>
                </a:solidFill>
                <a:latin typeface="Alexandria" pitchFamily="2" charset="-78"/>
                <a:ea typeface="Times New Roman" panose="02020603050405020304" pitchFamily="18" charset="0"/>
                <a:cs typeface="Alexandria" pitchFamily="2" charset="-78"/>
              </a:rPr>
              <a:t>:</a:t>
            </a:r>
            <a:r>
              <a:rPr lang="ar-SA" sz="1400" dirty="0" smtClean="0">
                <a:solidFill>
                  <a:srgbClr val="000000"/>
                </a:solidFill>
                <a:latin typeface="Alexandria" pitchFamily="2" charset="-78"/>
                <a:ea typeface="Times New Roman" panose="02020603050405020304" pitchFamily="18" charset="0"/>
                <a:cs typeface="Alexandria" pitchFamily="2" charset="-78"/>
              </a:rPr>
              <a:t> </a:t>
            </a:r>
            <a:r>
              <a:rPr lang="ar-SA" sz="1400" dirty="0">
                <a:solidFill>
                  <a:srgbClr val="000000"/>
                </a:solidFill>
                <a:latin typeface="Alexandria" pitchFamily="2" charset="-78"/>
                <a:ea typeface="Times New Roman" panose="02020603050405020304" pitchFamily="18" charset="0"/>
                <a:cs typeface="Alexandria" pitchFamily="2" charset="-78"/>
              </a:rPr>
              <a:t>"مجموعة من المنافع المالية  والبنكية المتنوعة التي تقدمها البنوك لعملائها وتختلف من بنك لآخر" </a:t>
            </a:r>
            <a:r>
              <a:rPr lang="ar-SA" sz="1400" u="sng" dirty="0">
                <a:solidFill>
                  <a:srgbClr val="000000"/>
                </a:solidFill>
                <a:latin typeface="Alexandria" pitchFamily="2" charset="-78"/>
                <a:ea typeface="Times New Roman" panose="02020603050405020304" pitchFamily="18" charset="0"/>
                <a:cs typeface="Alexandria" pitchFamily="2" charset="-78"/>
              </a:rPr>
              <a:t>ويمكن تعريفها </a:t>
            </a:r>
            <a:r>
              <a:rPr lang="ar-SA" sz="1400" u="sng" dirty="0" smtClean="0">
                <a:solidFill>
                  <a:srgbClr val="000000"/>
                </a:solidFill>
                <a:latin typeface="Alexandria" pitchFamily="2" charset="-78"/>
                <a:ea typeface="Times New Roman" panose="02020603050405020304" pitchFamily="18" charset="0"/>
                <a:cs typeface="Alexandria" pitchFamily="2" charset="-78"/>
              </a:rPr>
              <a:t>أيضًا </a:t>
            </a:r>
            <a:r>
              <a:rPr lang="ar-SA" sz="1400" dirty="0">
                <a:solidFill>
                  <a:srgbClr val="000000"/>
                </a:solidFill>
                <a:latin typeface="Alexandria" pitchFamily="2" charset="-78"/>
                <a:ea typeface="Times New Roman" panose="02020603050405020304" pitchFamily="18" charset="0"/>
                <a:cs typeface="Alexandria" pitchFamily="2" charset="-78"/>
              </a:rPr>
              <a:t>بأنها "كل الخدمات التي تقدمها البنوك لعملائها من خلال شبكة الإنترنت" أ و  "هي توصيل الخدمات المصرفية التقليدية بشكل </a:t>
            </a:r>
            <a:r>
              <a:rPr lang="ar-SA" sz="1400" dirty="0" smtClean="0">
                <a:solidFill>
                  <a:srgbClr val="000000"/>
                </a:solidFill>
                <a:latin typeface="Alexandria" pitchFamily="2" charset="-78"/>
                <a:ea typeface="Times New Roman" panose="02020603050405020304" pitchFamily="18" charset="0"/>
                <a:cs typeface="Alexandria" pitchFamily="2" charset="-78"/>
              </a:rPr>
              <a:t>آلي </a:t>
            </a:r>
            <a:r>
              <a:rPr lang="ar-SA" sz="1400" dirty="0">
                <a:solidFill>
                  <a:srgbClr val="000000"/>
                </a:solidFill>
                <a:latin typeface="Alexandria" pitchFamily="2" charset="-78"/>
                <a:ea typeface="Times New Roman" panose="02020603050405020304" pitchFamily="18" charset="0"/>
                <a:cs typeface="Alexandria" pitchFamily="2" charset="-78"/>
              </a:rPr>
              <a:t>عن طريق قنوات اتصال إلكترونية تفاعلية"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2950754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0"/>
            <a:ext cx="2382982" cy="1551709"/>
          </a:xfrm>
          <a:prstGeom prst="rect">
            <a:avLst/>
          </a:prstGeom>
        </p:spPr>
      </p:pic>
      <p:sp>
        <p:nvSpPr>
          <p:cNvPr id="3" name="Content Placeholder 2"/>
          <p:cNvSpPr>
            <a:spLocks noGrp="1"/>
          </p:cNvSpPr>
          <p:nvPr>
            <p:ph idx="4294967295"/>
          </p:nvPr>
        </p:nvSpPr>
        <p:spPr>
          <a:xfrm>
            <a:off x="272716" y="1363580"/>
            <a:ext cx="11710738" cy="5358062"/>
          </a:xfrm>
        </p:spPr>
        <p:txBody>
          <a:bodyPr>
            <a:noAutofit/>
          </a:bodyPr>
          <a:lstStyle/>
          <a:p>
            <a:pPr marL="0" indent="0" algn="r">
              <a:lnSpc>
                <a:spcPct val="300000"/>
              </a:lnSpc>
              <a:buNone/>
            </a:pPr>
            <a:r>
              <a:rPr lang="ar-SA" sz="1400" dirty="0">
                <a:solidFill>
                  <a:srgbClr val="000000"/>
                </a:solidFill>
                <a:latin typeface="Alexandria" pitchFamily="2" charset="-78"/>
                <a:ea typeface="Times New Roman" panose="02020603050405020304" pitchFamily="18" charset="0"/>
                <a:cs typeface="Alexandria" pitchFamily="2" charset="-78"/>
              </a:rPr>
              <a:t>وتعرف لجنة بازل الخدمات البنكية الإلكترونية على أنها "مجموعة من المنتجات والخدمات البنكية المجزأة وصغيرة القيمة يتم  تقديمها من خلال  القنوات الإلكترونية،  وتشمل هذه المنتجات  والخدمات سحب الودائع، والإقراض، إدارة الحساب، تقديم الاستشارة المالية، دفع الفواتير </a:t>
            </a:r>
            <a:r>
              <a:rPr lang="ar-SA" sz="1400" dirty="0" smtClean="0">
                <a:solidFill>
                  <a:srgbClr val="000000"/>
                </a:solidFill>
                <a:latin typeface="Alexandria" pitchFamily="2" charset="-78"/>
                <a:ea typeface="Times New Roman" panose="02020603050405020304" pitchFamily="18" charset="0"/>
                <a:cs typeface="Alexandria" pitchFamily="2" charset="-78"/>
              </a:rPr>
              <a:t>إلكترونيا</a:t>
            </a:r>
            <a:r>
              <a:rPr lang="ar-SA" sz="1400" dirty="0">
                <a:solidFill>
                  <a:srgbClr val="000000"/>
                </a:solidFill>
                <a:latin typeface="Alexandria" pitchFamily="2" charset="-78"/>
                <a:ea typeface="Times New Roman" panose="02020603050405020304" pitchFamily="18" charset="0"/>
                <a:cs typeface="Alexandria" pitchFamily="2" charset="-78"/>
              </a:rPr>
              <a:t>، تقديم منتجات  وخدمات الدفع الإلكترونية مثل الأموال الإلكترونية</a:t>
            </a:r>
            <a:r>
              <a:rPr lang="ar-SA" sz="1400" dirty="0" smtClean="0">
                <a:solidFill>
                  <a:srgbClr val="000000"/>
                </a:solidFill>
                <a:latin typeface="Alexandria" pitchFamily="2" charset="-78"/>
                <a:ea typeface="Times New Roman" panose="02020603050405020304" pitchFamily="18" charset="0"/>
                <a:cs typeface="Alexandria" pitchFamily="2" charset="-78"/>
              </a:rPr>
              <a:t>"</a:t>
            </a:r>
            <a:endParaRPr lang="ar-JO" sz="1400" dirty="0" smtClean="0">
              <a:solidFill>
                <a:srgbClr val="000000"/>
              </a:solidFill>
              <a:latin typeface="Alexandria" pitchFamily="2" charset="-78"/>
              <a:ea typeface="Times New Roman" panose="02020603050405020304" pitchFamily="18" charset="0"/>
              <a:cs typeface="Alexandria" pitchFamily="2" charset="-78"/>
            </a:endParaRPr>
          </a:p>
          <a:p>
            <a:pPr marL="0" indent="0" algn="r">
              <a:lnSpc>
                <a:spcPct val="300000"/>
              </a:lnSpc>
              <a:buNone/>
            </a:pPr>
            <a:r>
              <a:rPr lang="ar-JO" sz="1400" dirty="0">
                <a:latin typeface="Alexandria" pitchFamily="2" charset="-78"/>
                <a:cs typeface="Alexandria" pitchFamily="2" charset="-78"/>
              </a:rPr>
              <a:t>كما تعرف </a:t>
            </a:r>
            <a:r>
              <a:rPr lang="ar-JO" sz="1400" dirty="0" smtClean="0">
                <a:latin typeface="Alexandria" pitchFamily="2" charset="-78"/>
                <a:cs typeface="Alexandria" pitchFamily="2" charset="-78"/>
              </a:rPr>
              <a:t>أيضا </a:t>
            </a:r>
            <a:r>
              <a:rPr lang="ar-JO" sz="1400" dirty="0">
                <a:latin typeface="Alexandria" pitchFamily="2" charset="-78"/>
                <a:cs typeface="Alexandria" pitchFamily="2" charset="-78"/>
              </a:rPr>
              <a:t>بأنها "فئة من الخدمات المصرفية التي تقدمها البنوك لعملائها </a:t>
            </a:r>
            <a:endParaRPr lang="ar-JO" sz="1400" dirty="0" smtClean="0">
              <a:latin typeface="Alexandria" pitchFamily="2" charset="-78"/>
              <a:cs typeface="Alexandria" pitchFamily="2" charset="-78"/>
            </a:endParaRPr>
          </a:p>
          <a:p>
            <a:pPr marL="0" indent="0" algn="r">
              <a:lnSpc>
                <a:spcPct val="300000"/>
              </a:lnSpc>
              <a:buNone/>
            </a:pPr>
            <a:r>
              <a:rPr lang="ar-JO" sz="1400" dirty="0" smtClean="0">
                <a:latin typeface="Alexandria" pitchFamily="2" charset="-78"/>
                <a:cs typeface="Alexandria" pitchFamily="2" charset="-78"/>
              </a:rPr>
              <a:t>سواء </a:t>
            </a:r>
            <a:r>
              <a:rPr lang="ar-JO" sz="1400" dirty="0">
                <a:latin typeface="Alexandria" pitchFamily="2" charset="-78"/>
                <a:cs typeface="Alexandria" pitchFamily="2" charset="-78"/>
              </a:rPr>
              <a:t>كانوا </a:t>
            </a:r>
            <a:r>
              <a:rPr lang="ar-JO" sz="1400" dirty="0" smtClean="0">
                <a:latin typeface="Alexandria" pitchFamily="2" charset="-78"/>
                <a:cs typeface="Alexandria" pitchFamily="2" charset="-78"/>
              </a:rPr>
              <a:t>أفرادا أو </a:t>
            </a:r>
            <a:r>
              <a:rPr lang="ar-JO" sz="1400" dirty="0">
                <a:latin typeface="Alexandria" pitchFamily="2" charset="-78"/>
                <a:cs typeface="Alexandria" pitchFamily="2" charset="-78"/>
              </a:rPr>
              <a:t>مؤسسات من خلال الوسائل الإلكترونية، </a:t>
            </a:r>
            <a:r>
              <a:rPr lang="ar-JO" sz="1400" dirty="0" smtClean="0">
                <a:latin typeface="Alexandria" pitchFamily="2" charset="-78"/>
                <a:cs typeface="Alexandria" pitchFamily="2" charset="-78"/>
              </a:rPr>
              <a:t>كشبكات</a:t>
            </a:r>
          </a:p>
          <a:p>
            <a:pPr marL="0" indent="0" algn="r">
              <a:lnSpc>
                <a:spcPct val="300000"/>
              </a:lnSpc>
              <a:buNone/>
            </a:pP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الهواتف الأرضية </a:t>
            </a:r>
            <a:r>
              <a:rPr lang="ar-JO" sz="1400" dirty="0" smtClean="0">
                <a:latin typeface="Alexandria" pitchFamily="2" charset="-78"/>
                <a:cs typeface="Alexandria" pitchFamily="2" charset="-78"/>
              </a:rPr>
              <a:t>أو </a:t>
            </a:r>
            <a:r>
              <a:rPr lang="ar-JO" sz="1400" dirty="0">
                <a:latin typeface="Alexandria" pitchFamily="2" charset="-78"/>
                <a:cs typeface="Alexandria" pitchFamily="2" charset="-78"/>
              </a:rPr>
              <a:t>الهاتف المحمول </a:t>
            </a:r>
            <a:r>
              <a:rPr lang="ar-JO" sz="1400" dirty="0" smtClean="0">
                <a:latin typeface="Alexandria" pitchFamily="2" charset="-78"/>
                <a:cs typeface="Alexandria" pitchFamily="2" charset="-78"/>
              </a:rPr>
              <a:t>أو </a:t>
            </a:r>
            <a:r>
              <a:rPr lang="ar-JO" sz="1400" dirty="0">
                <a:latin typeface="Alexandria" pitchFamily="2" charset="-78"/>
                <a:cs typeface="Alexandria" pitchFamily="2" charset="-78"/>
              </a:rPr>
              <a:t>من خلال الإنترنت، ومن </a:t>
            </a:r>
            <a:r>
              <a:rPr lang="ar-JO" sz="1400" dirty="0" smtClean="0">
                <a:latin typeface="Alexandria" pitchFamily="2" charset="-78"/>
                <a:cs typeface="Alexandria" pitchFamily="2" charset="-78"/>
              </a:rPr>
              <a:t>اكثرها انتشارا اليوم</a:t>
            </a:r>
          </a:p>
          <a:p>
            <a:pPr marL="0" indent="0" algn="r">
              <a:lnSpc>
                <a:spcPct val="300000"/>
              </a:lnSpc>
              <a:buNone/>
            </a:pP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الصرافات الآلية، وخدمات الدفع المباشر، </a:t>
            </a:r>
            <a:r>
              <a:rPr lang="ar-JO" sz="1400" dirty="0" smtClean="0">
                <a:latin typeface="Alexandria" pitchFamily="2" charset="-78"/>
                <a:cs typeface="Alexandria" pitchFamily="2" charset="-78"/>
              </a:rPr>
              <a:t>والشيك اللكتروني و بنك الانترنت </a:t>
            </a:r>
          </a:p>
          <a:p>
            <a:pPr marL="0" indent="0" algn="r">
              <a:lnSpc>
                <a:spcPct val="200000"/>
              </a:lnSpc>
              <a:buNone/>
            </a:pPr>
            <a:endParaRPr lang="ar-JO" sz="1400" dirty="0" smtClean="0">
              <a:latin typeface="Alexandria" pitchFamily="2" charset="-78"/>
              <a:cs typeface="Alexandria" pitchFamily="2" charset="-78"/>
            </a:endParaRPr>
          </a:p>
        </p:txBody>
      </p:sp>
    </p:spTree>
    <p:extLst>
      <p:ext uri="{BB962C8B-B14F-4D97-AF65-F5344CB8AC3E}">
        <p14:creationId xmlns:p14="http://schemas.microsoft.com/office/powerpoint/2010/main" val="6205342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JO" sz="2000" b="1" dirty="0">
                <a:solidFill>
                  <a:srgbClr val="00B0F0"/>
                </a:solidFill>
                <a:latin typeface="Alexandria Black" pitchFamily="2" charset="-78"/>
                <a:cs typeface="Alexandria Black" pitchFamily="2" charset="-78"/>
              </a:rPr>
              <a:t>ثامنا" : أنماط البنوك الإلكترونية</a:t>
            </a:r>
            <a:br>
              <a:rPr lang="ar-JO" sz="2000" b="1" dirty="0">
                <a:solidFill>
                  <a:srgbClr val="00B0F0"/>
                </a:solidFill>
                <a:latin typeface="Alexandria Black" pitchFamily="2" charset="-78"/>
                <a:cs typeface="Alexandria Black" pitchFamily="2" charset="-78"/>
              </a:rPr>
            </a:br>
            <a:endParaRPr lang="en-US" sz="2000" b="1" dirty="0">
              <a:solidFill>
                <a:srgbClr val="00B0F0"/>
              </a:solidFill>
              <a:latin typeface="Alexandria Black" pitchFamily="2" charset="-78"/>
              <a:cs typeface="Alexandria Black" pitchFamily="2" charset="-78"/>
            </a:endParaRPr>
          </a:p>
        </p:txBody>
      </p:sp>
      <p:pic>
        <p:nvPicPr>
          <p:cNvPr id="5" name="Content Placeholder 4"/>
          <p:cNvPicPr>
            <a:picLocks noGrp="1" noChangeAspect="1"/>
          </p:cNvPicPr>
          <p:nvPr>
            <p:ph sz="half" idx="1"/>
          </p:nvPr>
        </p:nvPicPr>
        <p:blipFill>
          <a:blip r:embed="rId2"/>
          <a:stretch>
            <a:fillRect/>
          </a:stretch>
        </p:blipFill>
        <p:spPr>
          <a:xfrm>
            <a:off x="838199" y="1825625"/>
            <a:ext cx="6920345" cy="4351338"/>
          </a:xfrm>
          <a:prstGeom prst="rect">
            <a:avLst/>
          </a:prstGeom>
        </p:spPr>
      </p:pic>
      <p:sp>
        <p:nvSpPr>
          <p:cNvPr id="4" name="Content Placeholder 3"/>
          <p:cNvSpPr>
            <a:spLocks noGrp="1"/>
          </p:cNvSpPr>
          <p:nvPr>
            <p:ph sz="half" idx="2"/>
          </p:nvPr>
        </p:nvSpPr>
        <p:spPr>
          <a:xfrm>
            <a:off x="6982690" y="1825625"/>
            <a:ext cx="4371109" cy="4351338"/>
          </a:xfrm>
        </p:spPr>
        <p:txBody>
          <a:bodyPr>
            <a:normAutofit/>
          </a:bodyPr>
          <a:lstStyle/>
          <a:p>
            <a:pPr marL="0" indent="0" algn="r">
              <a:lnSpc>
                <a:spcPct val="250000"/>
              </a:lnSpc>
              <a:buNone/>
            </a:pPr>
            <a:r>
              <a:rPr lang="ar-JO" sz="1800" b="1" dirty="0" smtClean="0">
                <a:solidFill>
                  <a:schemeClr val="accent4"/>
                </a:solidFill>
                <a:latin typeface="Alexandria Medium" pitchFamily="2" charset="-78"/>
                <a:cs typeface="Alexandria Medium" pitchFamily="2" charset="-78"/>
              </a:rPr>
              <a:t>الأول: الموقع المعلوماتي</a:t>
            </a:r>
          </a:p>
          <a:p>
            <a:pPr marL="0" indent="0" algn="r">
              <a:lnSpc>
                <a:spcPct val="250000"/>
              </a:lnSpc>
              <a:buNone/>
            </a:pPr>
            <a:endParaRPr lang="ar-JO" sz="1800" dirty="0">
              <a:solidFill>
                <a:schemeClr val="accent4"/>
              </a:solidFill>
              <a:latin typeface="Alexandria Medium" pitchFamily="2" charset="-78"/>
              <a:cs typeface="Alexandria Medium" pitchFamily="2" charset="-78"/>
            </a:endParaRPr>
          </a:p>
          <a:p>
            <a:pPr marL="0" indent="0" algn="r">
              <a:lnSpc>
                <a:spcPct val="250000"/>
              </a:lnSpc>
              <a:buNone/>
            </a:pPr>
            <a:r>
              <a:rPr lang="ar-JO" sz="1800" b="1" dirty="0" smtClean="0">
                <a:solidFill>
                  <a:schemeClr val="accent4"/>
                </a:solidFill>
                <a:latin typeface="Alexandria Medium" pitchFamily="2" charset="-78"/>
                <a:cs typeface="Alexandria Medium" pitchFamily="2" charset="-78"/>
              </a:rPr>
              <a:t>الثاني: الموقع الإتصالي</a:t>
            </a:r>
          </a:p>
          <a:p>
            <a:pPr marL="0" indent="0" algn="r">
              <a:lnSpc>
                <a:spcPct val="250000"/>
              </a:lnSpc>
              <a:buNone/>
            </a:pPr>
            <a:endParaRPr lang="ar-JO" sz="1800" dirty="0">
              <a:solidFill>
                <a:schemeClr val="accent4"/>
              </a:solidFill>
              <a:latin typeface="Alexandria Medium" pitchFamily="2" charset="-78"/>
              <a:cs typeface="Alexandria Medium" pitchFamily="2" charset="-78"/>
            </a:endParaRPr>
          </a:p>
          <a:p>
            <a:pPr marL="0" indent="0" algn="r">
              <a:lnSpc>
                <a:spcPct val="250000"/>
              </a:lnSpc>
              <a:buNone/>
            </a:pPr>
            <a:r>
              <a:rPr lang="ar-JO" sz="1800" b="1" dirty="0" smtClean="0">
                <a:solidFill>
                  <a:schemeClr val="accent4"/>
                </a:solidFill>
                <a:latin typeface="Alexandria Medium" pitchFamily="2" charset="-78"/>
                <a:cs typeface="Alexandria Medium" pitchFamily="2" charset="-78"/>
              </a:rPr>
              <a:t>الثالث: الموقع التبادلي</a:t>
            </a:r>
          </a:p>
          <a:p>
            <a:pPr marL="0" indent="0" algn="r">
              <a:lnSpc>
                <a:spcPct val="250000"/>
              </a:lnSpc>
              <a:buNone/>
            </a:pPr>
            <a:endParaRPr lang="ar-JO" sz="1800" dirty="0">
              <a:solidFill>
                <a:schemeClr val="accent4"/>
              </a:solidFill>
              <a:latin typeface="Alexandria Medium" pitchFamily="2" charset="-78"/>
              <a:cs typeface="Alexandria Medium" pitchFamily="2" charset="-78"/>
            </a:endParaRPr>
          </a:p>
          <a:p>
            <a:pPr marL="0" indent="0" algn="r">
              <a:lnSpc>
                <a:spcPct val="250000"/>
              </a:lnSpc>
              <a:buNone/>
            </a:pPr>
            <a:endParaRPr lang="en-US" sz="1800" dirty="0">
              <a:solidFill>
                <a:schemeClr val="accent4"/>
              </a:solidFill>
              <a:latin typeface="Alexandria Medium" pitchFamily="2" charset="-78"/>
              <a:cs typeface="Alexandria Medium" pitchFamily="2" charset="-78"/>
            </a:endParaRPr>
          </a:p>
        </p:txBody>
      </p:sp>
      <p:pic>
        <p:nvPicPr>
          <p:cNvPr id="6" name="Picture 5"/>
          <p:cNvPicPr>
            <a:picLocks noChangeAspect="1"/>
          </p:cNvPicPr>
          <p:nvPr/>
        </p:nvPicPr>
        <p:blipFill>
          <a:blip r:embed="rId3"/>
          <a:stretch>
            <a:fillRect/>
          </a:stretch>
        </p:blipFill>
        <p:spPr>
          <a:xfrm>
            <a:off x="337662" y="0"/>
            <a:ext cx="2566638" cy="1524132"/>
          </a:xfrm>
          <a:prstGeom prst="rect">
            <a:avLst/>
          </a:prstGeom>
        </p:spPr>
      </p:pic>
    </p:spTree>
    <p:extLst>
      <p:ext uri="{BB962C8B-B14F-4D97-AF65-F5344CB8AC3E}">
        <p14:creationId xmlns:p14="http://schemas.microsoft.com/office/powerpoint/2010/main" val="15031707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2566638" cy="1524132"/>
          </a:xfrm>
          <a:prstGeom prst="rect">
            <a:avLst/>
          </a:prstGeom>
        </p:spPr>
      </p:pic>
      <p:sp>
        <p:nvSpPr>
          <p:cNvPr id="5" name="Content Placeholder 4"/>
          <p:cNvSpPr>
            <a:spLocks noGrp="1"/>
          </p:cNvSpPr>
          <p:nvPr>
            <p:ph idx="4294967295"/>
          </p:nvPr>
        </p:nvSpPr>
        <p:spPr>
          <a:xfrm>
            <a:off x="290944" y="1316182"/>
            <a:ext cx="11485420" cy="5292435"/>
          </a:xfrm>
        </p:spPr>
        <p:txBody>
          <a:bodyPr>
            <a:noAutofit/>
          </a:bodyPr>
          <a:lstStyle/>
          <a:p>
            <a:pPr marL="0" lvl="0" indent="0" algn="r">
              <a:lnSpc>
                <a:spcPct val="200000"/>
              </a:lnSpc>
              <a:buNone/>
            </a:pPr>
            <a:r>
              <a:rPr lang="ar-JO" sz="1600" b="1" dirty="0">
                <a:solidFill>
                  <a:srgbClr val="FFC000"/>
                </a:solidFill>
                <a:latin typeface="Alexandria Medium" pitchFamily="2" charset="-78"/>
                <a:cs typeface="Alexandria Medium" pitchFamily="2" charset="-78"/>
              </a:rPr>
              <a:t>الأول: الموقع المعلوماتي</a:t>
            </a:r>
          </a:p>
          <a:p>
            <a:pPr marL="0" indent="0" algn="r">
              <a:lnSpc>
                <a:spcPct val="200000"/>
              </a:lnSpc>
              <a:buNone/>
            </a:pPr>
            <a:r>
              <a:rPr lang="ar-JO" sz="1400" dirty="0">
                <a:latin typeface="Alexandria" pitchFamily="2" charset="-78"/>
                <a:cs typeface="Alexandria" pitchFamily="2" charset="-78"/>
              </a:rPr>
              <a:t>يمثل المستوى الأساسي والحد الأدنى للنشاط الإلكتروني المصرفي، ويسمح هذا الموقع للبنك بتقديم معلومات حول برامجه ومنتجاته وخدماته </a:t>
            </a:r>
            <a:r>
              <a:rPr lang="ar-JO" sz="1400" dirty="0" smtClean="0">
                <a:latin typeface="Alexandria" pitchFamily="2" charset="-78"/>
                <a:cs typeface="Alexandria" pitchFamily="2" charset="-78"/>
              </a:rPr>
              <a:t>المصرفية</a:t>
            </a:r>
          </a:p>
          <a:p>
            <a:pPr marL="0" indent="0" algn="r">
              <a:lnSpc>
                <a:spcPct val="200000"/>
              </a:lnSpc>
              <a:buNone/>
            </a:pPr>
            <a:r>
              <a:rPr lang="ar-JO" sz="1600" b="1" dirty="0" smtClean="0">
                <a:solidFill>
                  <a:schemeClr val="accent4"/>
                </a:solidFill>
                <a:latin typeface="Alexandria Medium" pitchFamily="2" charset="-78"/>
                <a:cs typeface="Alexandria Medium" pitchFamily="2" charset="-78"/>
              </a:rPr>
              <a:t>الثاني: الموقع الإتصالي</a:t>
            </a:r>
          </a:p>
          <a:p>
            <a:pPr marL="0" indent="0" algn="r">
              <a:lnSpc>
                <a:spcPct val="200000"/>
              </a:lnSpc>
              <a:buNone/>
            </a:pPr>
            <a:r>
              <a:rPr lang="ar-JO" sz="1400" dirty="0">
                <a:latin typeface="Alexandria" pitchFamily="2" charset="-78"/>
                <a:cs typeface="Alexandria" pitchFamily="2" charset="-78"/>
              </a:rPr>
              <a:t>يتيح هذا الموقع عملية الاتصال بين البنك والعملاء مثل البريد الإلكتروني، ويتم من خلاله تعبئة طلبات أو نماذج على الخط، وتعديل معلومات القيود والحسابات، </a:t>
            </a:r>
            <a:r>
              <a:rPr lang="ar-JO" sz="1400" dirty="0" smtClean="0">
                <a:latin typeface="Alexandria" pitchFamily="2" charset="-78"/>
                <a:cs typeface="Alexandria" pitchFamily="2" charset="-78"/>
              </a:rPr>
              <a:t>والاستفسارات</a:t>
            </a:r>
          </a:p>
          <a:p>
            <a:pPr marL="0" indent="0" algn="r">
              <a:lnSpc>
                <a:spcPct val="200000"/>
              </a:lnSpc>
              <a:buNone/>
            </a:pPr>
            <a:r>
              <a:rPr lang="ar-JO" sz="1600" b="1" dirty="0" smtClean="0">
                <a:solidFill>
                  <a:schemeClr val="accent4"/>
                </a:solidFill>
                <a:latin typeface="Alexandria Medium" pitchFamily="2" charset="-78"/>
                <a:cs typeface="Alexandria Medium" pitchFamily="2" charset="-78"/>
              </a:rPr>
              <a:t>الثالث: الموقع التبادلي</a:t>
            </a:r>
          </a:p>
          <a:p>
            <a:pPr marL="0" indent="0" algn="r">
              <a:lnSpc>
                <a:spcPct val="200000"/>
              </a:lnSpc>
              <a:buNone/>
            </a:pPr>
            <a:r>
              <a:rPr lang="ar-JO" sz="1400" dirty="0" smtClean="0">
                <a:latin typeface="Alexandria" pitchFamily="2" charset="-78"/>
                <a:cs typeface="Alexandria" pitchFamily="2" charset="-78"/>
              </a:rPr>
              <a:t>يُمكن </a:t>
            </a:r>
            <a:r>
              <a:rPr lang="ar-JO" sz="1400" dirty="0">
                <a:latin typeface="Alexandria" pitchFamily="2" charset="-78"/>
                <a:cs typeface="Alexandria" pitchFamily="2" charset="-78"/>
              </a:rPr>
              <a:t>من خلاله أن يمارس البنك نشاطاته في بيئة إلكترونية، كما </a:t>
            </a:r>
            <a:r>
              <a:rPr lang="ar-JO" sz="1400" dirty="0" smtClean="0">
                <a:latin typeface="Alexandria" pitchFamily="2" charset="-78"/>
                <a:cs typeface="Alexandria" pitchFamily="2" charset="-78"/>
              </a:rPr>
              <a:t>يمكن للعميل </a:t>
            </a:r>
            <a:r>
              <a:rPr lang="ar-JO" sz="1400" dirty="0">
                <a:latin typeface="Alexandria" pitchFamily="2" charset="-78"/>
                <a:cs typeface="Alexandria" pitchFamily="2" charset="-78"/>
              </a:rPr>
              <a:t>القيام بمعظم معاملاتهم إلكترونيا من سداد قيمة الفواتير، وإدارة التدفقات النقدية، وإجراء كافة الخدمات </a:t>
            </a:r>
            <a:r>
              <a:rPr lang="ar-JO" sz="1400" dirty="0" smtClean="0">
                <a:latin typeface="Alexandria" pitchFamily="2" charset="-78"/>
                <a:cs typeface="Alexandria" pitchFamily="2" charset="-78"/>
              </a:rPr>
              <a:t>الاستعلامية سواء </a:t>
            </a:r>
            <a:r>
              <a:rPr lang="ar-JO" sz="1400" dirty="0">
                <a:latin typeface="Alexandria" pitchFamily="2" charset="-78"/>
                <a:cs typeface="Alexandria" pitchFamily="2" charset="-78"/>
              </a:rPr>
              <a:t>داخل البنك أو خارجه.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42454102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566638" cy="1524132"/>
          </a:xfrm>
          <a:prstGeom prst="rect">
            <a:avLst/>
          </a:prstGeom>
        </p:spPr>
      </p:pic>
      <p:sp>
        <p:nvSpPr>
          <p:cNvPr id="2" name="Title 1"/>
          <p:cNvSpPr>
            <a:spLocks noGrp="1"/>
          </p:cNvSpPr>
          <p:nvPr>
            <p:ph type="title"/>
          </p:nvPr>
        </p:nvSpPr>
        <p:spPr/>
        <p:txBody>
          <a:bodyPr>
            <a:normAutofit/>
          </a:bodyPr>
          <a:lstStyle/>
          <a:p>
            <a:pPr algn="ctr"/>
            <a:r>
              <a:rPr lang="ar-JO" sz="2000" b="1" dirty="0">
                <a:solidFill>
                  <a:srgbClr val="00B0F0"/>
                </a:solidFill>
                <a:latin typeface="Alexandria Black" pitchFamily="2" charset="-78"/>
                <a:cs typeface="Alexandria Black" pitchFamily="2" charset="-78"/>
              </a:rPr>
              <a:t>تاسعا"  : أنواع الخدمات المصرفية الإلكترونية</a:t>
            </a:r>
            <a:br>
              <a:rPr lang="ar-JO" sz="2000" b="1" dirty="0">
                <a:solidFill>
                  <a:srgbClr val="00B0F0"/>
                </a:solidFill>
                <a:latin typeface="Alexandria Black" pitchFamily="2" charset="-78"/>
                <a:cs typeface="Alexandria Black" pitchFamily="2" charset="-78"/>
              </a:rPr>
            </a:br>
            <a:endParaRPr lang="en-US" sz="2000" b="1"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524132"/>
            <a:ext cx="10515600" cy="5126050"/>
          </a:xfrm>
        </p:spPr>
        <p:txBody>
          <a:bodyPr>
            <a:normAutofit/>
          </a:bodyPr>
          <a:lstStyle/>
          <a:p>
            <a:pPr marL="0" indent="0" algn="ctr">
              <a:lnSpc>
                <a:spcPct val="250000"/>
              </a:lnSpc>
              <a:buNone/>
            </a:pPr>
            <a:r>
              <a:rPr lang="ar-JO" sz="1800" b="1" dirty="0" smtClean="0">
                <a:solidFill>
                  <a:schemeClr val="accent4"/>
                </a:solidFill>
                <a:latin typeface="Alexandria Medium" pitchFamily="2" charset="-78"/>
                <a:cs typeface="Alexandria Medium" pitchFamily="2" charset="-78"/>
              </a:rPr>
              <a:t>تمهيد:</a:t>
            </a:r>
          </a:p>
          <a:p>
            <a:pPr marL="0" indent="0" algn="r">
              <a:lnSpc>
                <a:spcPct val="250000"/>
              </a:lnSpc>
              <a:buNone/>
            </a:pPr>
            <a:r>
              <a:rPr lang="ar-SA" sz="1400" dirty="0">
                <a:solidFill>
                  <a:srgbClr val="000000"/>
                </a:solidFill>
                <a:latin typeface="Alexandria" pitchFamily="2" charset="-78"/>
                <a:ea typeface="Times New Roman" panose="02020603050405020304" pitchFamily="18" charset="0"/>
                <a:cs typeface="Alexandria" pitchFamily="2" charset="-78"/>
              </a:rPr>
              <a:t>شهدت السنوات الأخيرة  الماضية تطور ملحوظ  في بيئة الأعمال المصرفية العالمية، ويرجع ذلك  إلى التطور  الهائل في تكنولوجيا المعلومات والتي أدت بدورها إلى تبني البنوك للعديد من الخدمات المصرفية الإلكترونية </a:t>
            </a:r>
            <a:r>
              <a:rPr lang="ar-JO" sz="1400" dirty="0">
                <a:solidFill>
                  <a:srgbClr val="000000"/>
                </a:solidFill>
                <a:latin typeface="Alexandria" pitchFamily="2" charset="-78"/>
                <a:ea typeface="Times New Roman" panose="02020603050405020304" pitchFamily="18" charset="0"/>
                <a:cs typeface="Alexandria" pitchFamily="2" charset="-78"/>
              </a:rPr>
              <a:t> وتعتبر القوة المحفزة وراء التحول السريع للبنوك نح و الابتكارات الحديثة في مجال تكنولوجيا المعلومات ه و التحرر المالي والاندماج المصرفي في الأسواق  المالية، وهذا  يتطلب من البنوك وضع استراتيجية للتكيف مع هذه المتغيرات، ولذلك  قامت العديد من  البنوك بتبني تكنولوجيا المعلومات لتحسين كفاءة العمل، ونوعية الخدمة وجذب عملاء جدد </a:t>
            </a:r>
            <a:r>
              <a:rPr lang="ar-JO" sz="1400" dirty="0" smtClean="0">
                <a:solidFill>
                  <a:srgbClr val="000000"/>
                </a:solidFill>
                <a:latin typeface="Alexandria" pitchFamily="2" charset="-78"/>
                <a:ea typeface="Times New Roman" panose="02020603050405020304" pitchFamily="18" charset="0"/>
                <a:cs typeface="Alexandria" pitchFamily="2" charset="-78"/>
              </a:rPr>
              <a:t>، وتجدر </a:t>
            </a:r>
            <a:r>
              <a:rPr lang="ar-JO" sz="1400" dirty="0">
                <a:solidFill>
                  <a:srgbClr val="000000"/>
                </a:solidFill>
                <a:latin typeface="Alexandria" pitchFamily="2" charset="-78"/>
                <a:ea typeface="Times New Roman" panose="02020603050405020304" pitchFamily="18" charset="0"/>
                <a:cs typeface="Alexandria" pitchFamily="2" charset="-78"/>
              </a:rPr>
              <a:t>الإشارة  إلى أن البنوك المصرية تتطور بشكل مستمر لمسايرة هذا التطور، حيث أنها تعمل جاهدة على اللحاق بركب التكنولوجيا الحديثة، والعمل على تحقيق الاستفادة المرجوة من ثورة الاتصالات والمعلومات والانفتاح على الأسواق الخارجية، وخاصة مع التنفيذ الفعلي لاتفاقية تحرير التجارة في الخدمات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9578830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JO" sz="2000" dirty="0">
                <a:solidFill>
                  <a:srgbClr val="00B0F0"/>
                </a:solidFill>
                <a:latin typeface="Alexandria Black" pitchFamily="2" charset="-78"/>
                <a:cs typeface="Alexandria Black" pitchFamily="2" charset="-78"/>
              </a:rPr>
              <a:t>تاسعا"  : أنواع الخدمات المصرفية الإلكترونية</a:t>
            </a:r>
            <a:br>
              <a:rPr lang="ar-JO" sz="2000" dirty="0">
                <a:solidFill>
                  <a:srgbClr val="00B0F0"/>
                </a:solidFill>
                <a:latin typeface="Alexandria Black" pitchFamily="2" charset="-78"/>
                <a:cs typeface="Alexandria Black" pitchFamily="2" charset="-78"/>
              </a:rPr>
            </a:br>
            <a:endParaRPr lang="en-US" sz="2000" dirty="0">
              <a:solidFill>
                <a:srgbClr val="00B0F0"/>
              </a:solidFill>
              <a:latin typeface="Alexandria Black" pitchFamily="2" charset="-78"/>
              <a:cs typeface="Alexandria Black" pitchFamily="2" charset="-78"/>
            </a:endParaRPr>
          </a:p>
        </p:txBody>
      </p:sp>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636821" y="1825625"/>
            <a:ext cx="4195943" cy="4351338"/>
          </a:xfrm>
        </p:spPr>
      </p:pic>
      <p:sp>
        <p:nvSpPr>
          <p:cNvPr id="4" name="Content Placeholder 3"/>
          <p:cNvSpPr>
            <a:spLocks noGrp="1"/>
          </p:cNvSpPr>
          <p:nvPr>
            <p:ph sz="half" idx="2"/>
          </p:nvPr>
        </p:nvSpPr>
        <p:spPr>
          <a:xfrm>
            <a:off x="6830290" y="1825625"/>
            <a:ext cx="4523509" cy="4351338"/>
          </a:xfrm>
        </p:spPr>
        <p:txBody>
          <a:bodyPr>
            <a:normAutofit/>
          </a:bodyPr>
          <a:lstStyle/>
          <a:p>
            <a:pPr marL="0" indent="0" algn="r">
              <a:lnSpc>
                <a:spcPct val="150000"/>
              </a:lnSpc>
              <a:buNone/>
            </a:pPr>
            <a:r>
              <a:rPr lang="ar-JO" sz="1800" b="1" dirty="0" smtClean="0">
                <a:solidFill>
                  <a:schemeClr val="accent4"/>
                </a:solidFill>
                <a:latin typeface="Alexandria Medium" pitchFamily="2" charset="-78"/>
                <a:cs typeface="Alexandria Medium" pitchFamily="2" charset="-78"/>
              </a:rPr>
              <a:t>-بطاقات الدفع الالكتروني</a:t>
            </a:r>
          </a:p>
          <a:p>
            <a:pPr marL="0" indent="0" algn="r">
              <a:lnSpc>
                <a:spcPct val="150000"/>
              </a:lnSpc>
              <a:buNone/>
            </a:pPr>
            <a:r>
              <a:rPr lang="ar-JO" sz="1600" dirty="0" smtClean="0">
                <a:solidFill>
                  <a:schemeClr val="accent4"/>
                </a:solidFill>
                <a:latin typeface="Alexandria Medium" pitchFamily="2" charset="-78"/>
                <a:cs typeface="Alexandria Medium" pitchFamily="2" charset="-78"/>
              </a:rPr>
              <a:t>أ-بطاقات الخصم</a:t>
            </a:r>
          </a:p>
          <a:p>
            <a:pPr marL="0" indent="0" algn="r">
              <a:lnSpc>
                <a:spcPct val="150000"/>
              </a:lnSpc>
              <a:buNone/>
            </a:pPr>
            <a:r>
              <a:rPr lang="ar-JO" sz="1600" dirty="0" smtClean="0">
                <a:solidFill>
                  <a:schemeClr val="accent4"/>
                </a:solidFill>
                <a:latin typeface="Alexandria Medium" pitchFamily="2" charset="-78"/>
                <a:cs typeface="Alexandria Medium" pitchFamily="2" charset="-78"/>
              </a:rPr>
              <a:t>ب-بطاقات الائتمان</a:t>
            </a:r>
          </a:p>
          <a:p>
            <a:pPr marL="0" indent="0" algn="r">
              <a:lnSpc>
                <a:spcPct val="150000"/>
              </a:lnSpc>
              <a:buNone/>
            </a:pPr>
            <a:r>
              <a:rPr lang="ar-JO" sz="1800" b="1" dirty="0" smtClean="0">
                <a:solidFill>
                  <a:schemeClr val="accent4"/>
                </a:solidFill>
                <a:latin typeface="Alexandria Medium" pitchFamily="2" charset="-78"/>
                <a:cs typeface="Alexandria Medium" pitchFamily="2" charset="-78"/>
              </a:rPr>
              <a:t>-الات الصراف الالي</a:t>
            </a:r>
          </a:p>
          <a:p>
            <a:pPr marL="0" indent="0" algn="r">
              <a:lnSpc>
                <a:spcPct val="150000"/>
              </a:lnSpc>
              <a:buNone/>
            </a:pPr>
            <a:r>
              <a:rPr lang="ar-JO" sz="1800" b="1" dirty="0" smtClean="0">
                <a:solidFill>
                  <a:schemeClr val="accent4"/>
                </a:solidFill>
                <a:latin typeface="Alexandria Medium" pitchFamily="2" charset="-78"/>
                <a:cs typeface="Alexandria Medium" pitchFamily="2" charset="-78"/>
              </a:rPr>
              <a:t>-نقاط البيع الالكترونية</a:t>
            </a:r>
          </a:p>
          <a:p>
            <a:pPr marL="0" indent="0" algn="r">
              <a:lnSpc>
                <a:spcPct val="150000"/>
              </a:lnSpc>
              <a:buNone/>
            </a:pPr>
            <a:r>
              <a:rPr lang="ar-JO" sz="1800" b="1" dirty="0" smtClean="0">
                <a:solidFill>
                  <a:schemeClr val="accent4"/>
                </a:solidFill>
                <a:latin typeface="Alexandria Medium" pitchFamily="2" charset="-78"/>
                <a:cs typeface="Alexandria Medium" pitchFamily="2" charset="-78"/>
              </a:rPr>
              <a:t>-المواقع على شبكة الانترنت</a:t>
            </a:r>
          </a:p>
          <a:p>
            <a:pPr marL="0" indent="0" algn="r">
              <a:lnSpc>
                <a:spcPct val="150000"/>
              </a:lnSpc>
              <a:buNone/>
            </a:pPr>
            <a:r>
              <a:rPr lang="ar-JO" sz="1800" b="1" dirty="0" smtClean="0">
                <a:solidFill>
                  <a:schemeClr val="accent4"/>
                </a:solidFill>
                <a:latin typeface="Alexandria Medium" pitchFamily="2" charset="-78"/>
                <a:cs typeface="Alexandria Medium" pitchFamily="2" charset="-78"/>
              </a:rPr>
              <a:t>-الخدمات المصرفية المنزلية</a:t>
            </a:r>
            <a:endParaRPr lang="en-US" sz="1800" b="1" dirty="0">
              <a:solidFill>
                <a:schemeClr val="accent4"/>
              </a:solidFill>
              <a:latin typeface="Alexandria Medium" pitchFamily="2" charset="-78"/>
              <a:cs typeface="Alexandria Medium" pitchFamily="2" charset="-78"/>
            </a:endParaRPr>
          </a:p>
        </p:txBody>
      </p:sp>
      <p:pic>
        <p:nvPicPr>
          <p:cNvPr id="6" name="Picture 5"/>
          <p:cNvPicPr>
            <a:picLocks noChangeAspect="1"/>
          </p:cNvPicPr>
          <p:nvPr/>
        </p:nvPicPr>
        <p:blipFill>
          <a:blip r:embed="rId3"/>
          <a:stretch>
            <a:fillRect/>
          </a:stretch>
        </p:blipFill>
        <p:spPr>
          <a:xfrm>
            <a:off x="0" y="0"/>
            <a:ext cx="2772229" cy="1524132"/>
          </a:xfrm>
          <a:prstGeom prst="rect">
            <a:avLst/>
          </a:prstGeom>
        </p:spPr>
      </p:pic>
    </p:spTree>
    <p:extLst>
      <p:ext uri="{BB962C8B-B14F-4D97-AF65-F5344CB8AC3E}">
        <p14:creationId xmlns:p14="http://schemas.microsoft.com/office/powerpoint/2010/main" val="36202303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773920" cy="1524132"/>
          </a:xfrm>
          <a:prstGeom prst="rect">
            <a:avLst/>
          </a:prstGeom>
        </p:spPr>
      </p:pic>
      <p:sp>
        <p:nvSpPr>
          <p:cNvPr id="3" name="Content Placeholder 2"/>
          <p:cNvSpPr>
            <a:spLocks noGrp="1"/>
          </p:cNvSpPr>
          <p:nvPr>
            <p:ph idx="4294967295"/>
          </p:nvPr>
        </p:nvSpPr>
        <p:spPr>
          <a:xfrm>
            <a:off x="566056" y="1291770"/>
            <a:ext cx="11422744" cy="5326743"/>
          </a:xfrm>
        </p:spPr>
        <p:txBody>
          <a:bodyPr>
            <a:noAutofit/>
          </a:bodyPr>
          <a:lstStyle/>
          <a:p>
            <a:pPr marL="0" indent="0" algn="r">
              <a:lnSpc>
                <a:spcPct val="200000"/>
              </a:lnSpc>
              <a:buNone/>
            </a:pPr>
            <a:r>
              <a:rPr lang="ar-JO" sz="1800" b="1" dirty="0" smtClean="0">
                <a:solidFill>
                  <a:schemeClr val="accent4"/>
                </a:solidFill>
                <a:latin typeface="Alexandria Medium" pitchFamily="2" charset="-78"/>
                <a:cs typeface="Alexandria Medium" pitchFamily="2" charset="-78"/>
              </a:rPr>
              <a:t>بطاقات الدفع الالكتروني:</a:t>
            </a:r>
          </a:p>
          <a:p>
            <a:pPr marL="0" indent="0" algn="r">
              <a:lnSpc>
                <a:spcPct val="200000"/>
              </a:lnSpc>
              <a:buNone/>
            </a:pPr>
            <a:r>
              <a:rPr lang="ar-JO" sz="1800" dirty="0">
                <a:latin typeface="Alexandria" pitchFamily="2" charset="-78"/>
                <a:cs typeface="Alexandria" pitchFamily="2" charset="-78"/>
              </a:rPr>
              <a:t> </a:t>
            </a:r>
            <a:r>
              <a:rPr lang="ar-JO" sz="1400" dirty="0">
                <a:latin typeface="Alexandria" pitchFamily="2" charset="-78"/>
                <a:cs typeface="Alexandria" pitchFamily="2" charset="-78"/>
              </a:rPr>
              <a:t>هي أداة مصرفية للوفاء بالالتزامات تجد قبولاً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نطاق واسع في التعاملات سواء  محلي </a:t>
            </a:r>
            <a:r>
              <a:rPr lang="ar-JO" sz="1400" dirty="0" smtClean="0">
                <a:latin typeface="Alexandria" pitchFamily="2" charset="-78"/>
                <a:cs typeface="Alexandria" pitchFamily="2" charset="-78"/>
              </a:rPr>
              <a:t> أو دوليا لدى </a:t>
            </a:r>
            <a:r>
              <a:rPr lang="ar-JO" sz="1400" dirty="0">
                <a:latin typeface="Alexandria" pitchFamily="2" charset="-78"/>
                <a:cs typeface="Alexandria" pitchFamily="2" charset="-78"/>
              </a:rPr>
              <a:t>البنوك والعملاء كبديل للنقود لدفع قيمة السلع والخدمات المقدمة لحامل البطاقة، وفي ضوء سعي البنوك </a:t>
            </a:r>
            <a:r>
              <a:rPr lang="ar-JO" sz="1400" dirty="0" smtClean="0">
                <a:latin typeface="Alexandria" pitchFamily="2" charset="-78"/>
                <a:cs typeface="Alexandria" pitchFamily="2" charset="-78"/>
              </a:rPr>
              <a:t>في كافة دول العالم  </a:t>
            </a:r>
            <a:r>
              <a:rPr lang="ar-JO" sz="1400" dirty="0">
                <a:latin typeface="Alexandria" pitchFamily="2" charset="-78"/>
                <a:cs typeface="Alexandria" pitchFamily="2" charset="-78"/>
              </a:rPr>
              <a:t>للدخول إلى أعمال البنوك الإلكترونية </a:t>
            </a:r>
            <a:r>
              <a:rPr lang="ar-JO" sz="1400" dirty="0" smtClean="0">
                <a:latin typeface="Alexandria" pitchFamily="2" charset="-78"/>
                <a:cs typeface="Alexandria" pitchFamily="2" charset="-78"/>
              </a:rPr>
              <a:t>قامت اغلب  باصدار بطاقات </a:t>
            </a:r>
            <a:r>
              <a:rPr lang="ar-JO" sz="1400" dirty="0">
                <a:latin typeface="Alexandria" pitchFamily="2" charset="-78"/>
                <a:cs typeface="Alexandria" pitchFamily="2" charset="-78"/>
              </a:rPr>
              <a:t>الدفع الإلكترونية وتتمثل أهم أنواع البطاقات المصدرة فيما </a:t>
            </a:r>
            <a:r>
              <a:rPr lang="ar-JO" sz="1400" dirty="0" smtClean="0">
                <a:latin typeface="Alexandria" pitchFamily="2" charset="-78"/>
                <a:cs typeface="Alexandria" pitchFamily="2" charset="-78"/>
              </a:rPr>
              <a:t>يلي:</a:t>
            </a:r>
          </a:p>
          <a:p>
            <a:pPr marL="0" indent="0" algn="r">
              <a:lnSpc>
                <a:spcPct val="200000"/>
              </a:lnSpc>
              <a:buNone/>
            </a:pPr>
            <a:r>
              <a:rPr lang="ar-JO" sz="1600" dirty="0">
                <a:solidFill>
                  <a:schemeClr val="accent4"/>
                </a:solidFill>
                <a:latin typeface="Alexandria Medium" pitchFamily="2" charset="-78"/>
                <a:cs typeface="Alexandria Medium" pitchFamily="2" charset="-78"/>
              </a:rPr>
              <a:t>أ-بطاقات الخصم: </a:t>
            </a:r>
            <a:endParaRPr lang="ar-JO" sz="1600" dirty="0" smtClean="0">
              <a:solidFill>
                <a:schemeClr val="accent4"/>
              </a:solidFill>
              <a:latin typeface="Alexandria Medium" pitchFamily="2" charset="-78"/>
              <a:cs typeface="Alexandria Medium" pitchFamily="2" charset="-78"/>
            </a:endParaRPr>
          </a:p>
          <a:p>
            <a:pPr marL="0" indent="0" algn="r">
              <a:lnSpc>
                <a:spcPct val="200000"/>
              </a:lnSpc>
              <a:buNone/>
            </a:pPr>
            <a:r>
              <a:rPr lang="ar-JO" sz="1400" dirty="0" smtClean="0">
                <a:latin typeface="Alexandria" pitchFamily="2" charset="-78"/>
                <a:cs typeface="Alexandria" pitchFamily="2" charset="-78"/>
              </a:rPr>
              <a:t>يقتصر </a:t>
            </a:r>
            <a:r>
              <a:rPr lang="ar-JO" sz="1400" dirty="0">
                <a:latin typeface="Alexandria" pitchFamily="2" charset="-78"/>
                <a:cs typeface="Alexandria" pitchFamily="2" charset="-78"/>
              </a:rPr>
              <a:t>استخدام بطاقات الخصم على الحسابات الجارية وحسابات التوفير للعملاء حيث يتوقف استخدامها على رصيد حساب العميل لدى البنك، ويتم رفض البطاقة إذا تجاوز مبلغ العملية رصيد حساب العميل </a:t>
            </a:r>
            <a:r>
              <a:rPr lang="ar-JO" sz="1400" dirty="0" smtClean="0">
                <a:latin typeface="Alexandria" pitchFamily="2" charset="-78"/>
                <a:cs typeface="Alexandria" pitchFamily="2" charset="-78"/>
              </a:rPr>
              <a:t>المتوفر</a:t>
            </a:r>
          </a:p>
          <a:p>
            <a:pPr marL="0" indent="0" algn="r">
              <a:lnSpc>
                <a:spcPct val="200000"/>
              </a:lnSpc>
              <a:buNone/>
            </a:pPr>
            <a:r>
              <a:rPr lang="ar-JO" sz="1600" dirty="0" smtClean="0">
                <a:solidFill>
                  <a:schemeClr val="accent4"/>
                </a:solidFill>
                <a:latin typeface="Alexandria Medium" pitchFamily="2" charset="-78"/>
                <a:cs typeface="Alexandria Medium" pitchFamily="2" charset="-78"/>
              </a:rPr>
              <a:t>ب-بطاقات الائتمان:</a:t>
            </a:r>
          </a:p>
          <a:p>
            <a:pPr marL="0" indent="0" algn="r">
              <a:lnSpc>
                <a:spcPct val="200000"/>
              </a:lnSpc>
              <a:buNone/>
            </a:pPr>
            <a:r>
              <a:rPr lang="ar-JO" sz="1400" dirty="0">
                <a:latin typeface="Alexandria" pitchFamily="2" charset="-78"/>
                <a:cs typeface="Alexandria" pitchFamily="2" charset="-78"/>
              </a:rPr>
              <a:t>تقوم البنوك المصرية بإصدار بطاقات ائتمان دولية بالتعاون مع الهيئات الدولية العاملة في هذا المجال، وتُستخدم هذه البطاقات محليًا ودوليًا في الحصول على السلع والخدمات وفي السحب النقدي في الداخل والخارج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9465289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48114" cy="1524132"/>
          </a:xfrm>
          <a:prstGeom prst="rect">
            <a:avLst/>
          </a:prstGeom>
        </p:spPr>
      </p:pic>
      <p:sp>
        <p:nvSpPr>
          <p:cNvPr id="3" name="Content Placeholder 2"/>
          <p:cNvSpPr>
            <a:spLocks noGrp="1"/>
          </p:cNvSpPr>
          <p:nvPr>
            <p:ph idx="4294967295"/>
          </p:nvPr>
        </p:nvSpPr>
        <p:spPr>
          <a:xfrm>
            <a:off x="249381" y="1330036"/>
            <a:ext cx="11416145" cy="5361709"/>
          </a:xfrm>
        </p:spPr>
        <p:txBody>
          <a:bodyPr>
            <a:noAutofit/>
          </a:bodyPr>
          <a:lstStyle/>
          <a:p>
            <a:pPr marL="0" indent="0" algn="r">
              <a:lnSpc>
                <a:spcPct val="150000"/>
              </a:lnSpc>
              <a:buNone/>
            </a:pPr>
            <a:r>
              <a:rPr lang="ar-JO" sz="1800" b="1" dirty="0">
                <a:latin typeface="Alexandria Medium" pitchFamily="2" charset="-78"/>
                <a:cs typeface="Alexandria Medium" pitchFamily="2" charset="-78"/>
              </a:rPr>
              <a:t>	</a:t>
            </a:r>
            <a:r>
              <a:rPr lang="ar-JO" sz="1800" b="1" dirty="0" smtClean="0">
                <a:solidFill>
                  <a:schemeClr val="accent4"/>
                </a:solidFill>
                <a:latin typeface="Alexandria Medium" pitchFamily="2" charset="-78"/>
                <a:cs typeface="Alexandria Medium" pitchFamily="2" charset="-78"/>
              </a:rPr>
              <a:t>الات الصراف الالي</a:t>
            </a:r>
          </a:p>
          <a:p>
            <a:pPr marL="0" indent="0" algn="r">
              <a:lnSpc>
                <a:spcPct val="250000"/>
              </a:lnSpc>
              <a:buNone/>
            </a:pPr>
            <a:r>
              <a:rPr lang="ar-JO" sz="1400" dirty="0">
                <a:latin typeface="Alexandria" pitchFamily="2" charset="-78"/>
                <a:cs typeface="Alexandria" pitchFamily="2" charset="-78"/>
              </a:rPr>
              <a:t>منذ فترة كبيرة في الثمانينات من القرن الماضي، </a:t>
            </a:r>
            <a:r>
              <a:rPr lang="ar-JO" sz="1400" dirty="0" smtClean="0">
                <a:latin typeface="Alexandria" pitchFamily="2" charset="-78"/>
                <a:cs typeface="Alexandria" pitchFamily="2" charset="-78"/>
              </a:rPr>
              <a:t>كان </a:t>
            </a:r>
            <a:r>
              <a:rPr lang="ar-JO" sz="1400" dirty="0">
                <a:latin typeface="Alexandria" pitchFamily="2" charset="-78"/>
                <a:cs typeface="Alexandria" pitchFamily="2" charset="-78"/>
              </a:rPr>
              <a:t>استخدام البطاقات آنذاك يقتصر على الآلة الخاصة بكل فرع مصدر للبطاقة فقط، ثم في عام 1998 أصبح من الممكن استخدام البطاقة من خلال شبكة ماكينات البنك الواحد، </a:t>
            </a:r>
            <a:r>
              <a:rPr lang="ar-JO" sz="1400" dirty="0" smtClean="0">
                <a:latin typeface="Alexandria" pitchFamily="2" charset="-78"/>
                <a:cs typeface="Alexandria" pitchFamily="2" charset="-78"/>
              </a:rPr>
              <a:t>واستمرارا </a:t>
            </a:r>
            <a:r>
              <a:rPr lang="ar-JO" sz="1400" dirty="0">
                <a:latin typeface="Alexandria" pitchFamily="2" charset="-78"/>
                <a:cs typeface="Alexandria" pitchFamily="2" charset="-78"/>
              </a:rPr>
              <a:t>للتطور ارتبطت بعض البنوك باتفاقيات تتيح استخدام البطاقات الصادرة أي منها في ماكينات البنك الآخر</a:t>
            </a:r>
            <a:r>
              <a:rPr lang="ar-JO" sz="1400" dirty="0" smtClean="0">
                <a:latin typeface="Alexandria" pitchFamily="2" charset="-78"/>
                <a:cs typeface="Alexandria" pitchFamily="2" charset="-78"/>
              </a:rPr>
              <a:t>، لتقدم </a:t>
            </a:r>
            <a:r>
              <a:rPr lang="ar-JO" sz="1400" dirty="0">
                <a:latin typeface="Alexandria" pitchFamily="2" charset="-78"/>
                <a:cs typeface="Alexandria" pitchFamily="2" charset="-78"/>
              </a:rPr>
              <a:t>خدماتها لجميع حاملي بطاقات الدفع الالكترونية الصادرة من البنوك، وتتيح البنوك العديد من الخدمات التي تقدمها آلات الصرف الآلي الخاصة بها، وتختلف درجة تطبيقها من بنك لآخر وفقا للعديد من الاعتبارات لعل من أهمها الرغبة الكبيرة لدى البنوك للتحول نحو تطبيق الخدمات المصرفية الالكترونية، ومدى توافر الموارد المالية والكوادر الفنية المدربة علي استيعاب التكنولوجيا الحديثة، وتعد من أهم الخدمات المتاحة من خلال الصراف الالي (الاستفسار عن أرصدة العملاء، السحب السريع من الحساب ،طلب كشف حساب، إيداع النقدية، امكانية تغيير الرقم السري لبطاقات الصراف الآلي والتحويل بين حسابات العميل الواحد ،بالإضافة الي خدمة دفع فواتير الخدمات، دفع مستحقات بطاقات الائتمان المختلفة وغيرها من الخدمات</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4606062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45978" cy="1524132"/>
          </a:xfrm>
          <a:prstGeom prst="rect">
            <a:avLst/>
          </a:prstGeom>
        </p:spPr>
      </p:pic>
      <p:sp>
        <p:nvSpPr>
          <p:cNvPr id="3" name="Content Placeholder 2"/>
          <p:cNvSpPr>
            <a:spLocks noGrp="1"/>
          </p:cNvSpPr>
          <p:nvPr>
            <p:ph idx="4294967295"/>
          </p:nvPr>
        </p:nvSpPr>
        <p:spPr>
          <a:xfrm>
            <a:off x="415636" y="1330035"/>
            <a:ext cx="11416146" cy="5361709"/>
          </a:xfrm>
        </p:spPr>
        <p:txBody>
          <a:bodyPr>
            <a:normAutofit/>
          </a:bodyPr>
          <a:lstStyle/>
          <a:p>
            <a:pPr marL="0" indent="0" algn="r">
              <a:lnSpc>
                <a:spcPct val="220000"/>
              </a:lnSpc>
              <a:buNone/>
            </a:pPr>
            <a:r>
              <a:rPr lang="ar-JO" sz="1800" b="1" dirty="0" smtClean="0">
                <a:solidFill>
                  <a:schemeClr val="accent4"/>
                </a:solidFill>
                <a:latin typeface="Alexandria Medium" pitchFamily="2" charset="-78"/>
                <a:cs typeface="Alexandria Medium" pitchFamily="2" charset="-78"/>
              </a:rPr>
              <a:t>-نقاط البيع الالكترونية </a:t>
            </a:r>
          </a:p>
          <a:p>
            <a:pPr marL="0" indent="0" algn="r">
              <a:lnSpc>
                <a:spcPct val="220000"/>
              </a:lnSpc>
              <a:buNone/>
            </a:pPr>
            <a:r>
              <a:rPr lang="ar-JO" sz="1400" dirty="0">
                <a:latin typeface="Alexandria" pitchFamily="2" charset="-78"/>
                <a:cs typeface="Alexandria" pitchFamily="2" charset="-78"/>
              </a:rPr>
              <a:t>تقوم بعض البنوك </a:t>
            </a:r>
            <a:r>
              <a:rPr lang="ar-JO" sz="1400" dirty="0" smtClean="0">
                <a:latin typeface="Alexandria" pitchFamily="2" charset="-78"/>
                <a:cs typeface="Alexandria" pitchFamily="2" charset="-78"/>
              </a:rPr>
              <a:t>بنشر </a:t>
            </a:r>
            <a:r>
              <a:rPr lang="ar-JO" sz="1400" dirty="0">
                <a:latin typeface="Alexandria" pitchFamily="2" charset="-78"/>
                <a:cs typeface="Alexandria" pitchFamily="2" charset="-78"/>
              </a:rPr>
              <a:t>شبكة من أجهزة نقاط البيع لدى </a:t>
            </a:r>
            <a:r>
              <a:rPr lang="ar-JO" sz="1400" dirty="0" smtClean="0">
                <a:latin typeface="Alexandria" pitchFamily="2" charset="-78"/>
                <a:cs typeface="Alexandria" pitchFamily="2" charset="-78"/>
              </a:rPr>
              <a:t>المنشات </a:t>
            </a:r>
            <a:r>
              <a:rPr lang="ar-JO" sz="1400" dirty="0">
                <a:latin typeface="Alexandria" pitchFamily="2" charset="-78"/>
                <a:cs typeface="Alexandria" pitchFamily="2" charset="-78"/>
              </a:rPr>
              <a:t>التجارية بمختلف أنشطتها بجميع مناطق </a:t>
            </a:r>
            <a:r>
              <a:rPr lang="ar-JO" sz="1400" dirty="0" smtClean="0">
                <a:latin typeface="Alexandria" pitchFamily="2" charset="-78"/>
                <a:cs typeface="Alexandria" pitchFamily="2" charset="-78"/>
              </a:rPr>
              <a:t>الدولة، </a:t>
            </a:r>
            <a:r>
              <a:rPr lang="ar-JO" sz="1400" dirty="0">
                <a:latin typeface="Alexandria" pitchFamily="2" charset="-78"/>
                <a:cs typeface="Alexandria" pitchFamily="2" charset="-78"/>
              </a:rPr>
              <a:t>وذلك لتسهيل الخدمات اللازمة لمستخدمي البطاقات المحلية والدولية كما تقبل بعض البنوك الإيداعات النقدية لحاملي البطاقات الصادرة عن طريقها من خلال أجهزة نقاط البيع،و هذه الاجهزة </a:t>
            </a:r>
            <a:r>
              <a:rPr lang="ar-JO" sz="1400" dirty="0" smtClean="0">
                <a:latin typeface="Alexandria" pitchFamily="2" charset="-78"/>
                <a:cs typeface="Alexandria" pitchFamily="2" charset="-78"/>
              </a:rPr>
              <a:t>مملوكة </a:t>
            </a:r>
            <a:r>
              <a:rPr lang="ar-JO" sz="1400" dirty="0">
                <a:latin typeface="Alexandria" pitchFamily="2" charset="-78"/>
                <a:cs typeface="Alexandria" pitchFamily="2" charset="-78"/>
              </a:rPr>
              <a:t>للشركات الناشئة في مجال التكنولوجيا المالية </a:t>
            </a:r>
            <a:endParaRPr lang="ar-JO" sz="1400" dirty="0" smtClean="0">
              <a:latin typeface="Alexandria" pitchFamily="2" charset="-78"/>
              <a:cs typeface="Alexandria" pitchFamily="2" charset="-78"/>
            </a:endParaRPr>
          </a:p>
          <a:p>
            <a:pPr marL="0" indent="0" algn="r">
              <a:lnSpc>
                <a:spcPct val="220000"/>
              </a:lnSpc>
              <a:buNone/>
            </a:pPr>
            <a:r>
              <a:rPr lang="ar-JO" sz="1800" b="1" dirty="0" smtClean="0">
                <a:solidFill>
                  <a:schemeClr val="accent4"/>
                </a:solidFill>
                <a:latin typeface="Alexandria Medium" pitchFamily="2" charset="-78"/>
                <a:cs typeface="Alexandria Medium" pitchFamily="2" charset="-78"/>
              </a:rPr>
              <a:t>-</a:t>
            </a:r>
            <a:r>
              <a:rPr lang="ar-JO" sz="1800" b="1" dirty="0">
                <a:solidFill>
                  <a:schemeClr val="accent4"/>
                </a:solidFill>
                <a:latin typeface="Alexandria Medium" pitchFamily="2" charset="-78"/>
                <a:cs typeface="Alexandria Medium" pitchFamily="2" charset="-78"/>
              </a:rPr>
              <a:t>المواقع على شبكة </a:t>
            </a:r>
            <a:r>
              <a:rPr lang="ar-JO" sz="1800" b="1" dirty="0" smtClean="0">
                <a:solidFill>
                  <a:schemeClr val="accent4"/>
                </a:solidFill>
                <a:latin typeface="Alexandria Medium" pitchFamily="2" charset="-78"/>
                <a:cs typeface="Alexandria Medium" pitchFamily="2" charset="-78"/>
              </a:rPr>
              <a:t>الانترنت</a:t>
            </a:r>
          </a:p>
          <a:p>
            <a:pPr marL="0" indent="0" algn="r">
              <a:lnSpc>
                <a:spcPct val="220000"/>
              </a:lnSpc>
              <a:buNone/>
            </a:pPr>
            <a:r>
              <a:rPr lang="ar-JO" sz="1400" dirty="0">
                <a:latin typeface="Alexandria" pitchFamily="2" charset="-78"/>
                <a:cs typeface="Alexandria" pitchFamily="2" charset="-78"/>
              </a:rPr>
              <a:t>تملك معظم البنوك مواقع على شبكة الإنترنت وتختلف هذه المواقع من حيث نوع وحجم الخدمات المقدمة حيث يوجد مواقع للبنوك تقتصر على عرض معلومات عن البنك، في حين وجود بنوك أخرى تقدم </a:t>
            </a:r>
            <a:r>
              <a:rPr lang="ar-JO" sz="1400" dirty="0" smtClean="0">
                <a:latin typeface="Alexandria" pitchFamily="2" charset="-78"/>
                <a:cs typeface="Alexandria" pitchFamily="2" charset="-78"/>
              </a:rPr>
              <a:t>للعميل </a:t>
            </a:r>
            <a:r>
              <a:rPr lang="ar-JO" sz="1400" dirty="0">
                <a:latin typeface="Alexandria" pitchFamily="2" charset="-78"/>
                <a:cs typeface="Alexandria" pitchFamily="2" charset="-78"/>
              </a:rPr>
              <a:t>خدمات مختلفة من خلال رقم سري خاص للعميل يُمكنه من الاطلاع على </a:t>
            </a:r>
            <a:r>
              <a:rPr lang="ar-JO" sz="1400" dirty="0" smtClean="0">
                <a:latin typeface="Alexandria" pitchFamily="2" charset="-78"/>
                <a:cs typeface="Alexandria" pitchFamily="2" charset="-78"/>
              </a:rPr>
              <a:t>حساباته بالاضافة الى المعلومات المتعلقة بالبطاقة الخاصة به بالاضافة الى الاطلاع على اسعار العملات العملات المعلنة يوميا</a:t>
            </a:r>
          </a:p>
          <a:p>
            <a:pPr marL="0" indent="0" algn="r">
              <a:lnSpc>
                <a:spcPct val="220000"/>
              </a:lnSpc>
              <a:buNone/>
            </a:pPr>
            <a:r>
              <a:rPr lang="ar-JO" sz="2000" dirty="0" smtClean="0">
                <a:latin typeface="Alexandria" pitchFamily="2" charset="-78"/>
                <a:cs typeface="Alexandria" pitchFamily="2" charset="-78"/>
              </a:rPr>
              <a:t> </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40316158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45978" cy="1524132"/>
          </a:xfrm>
          <a:prstGeom prst="rect">
            <a:avLst/>
          </a:prstGeom>
        </p:spPr>
      </p:pic>
      <p:sp>
        <p:nvSpPr>
          <p:cNvPr id="3" name="Content Placeholder 2"/>
          <p:cNvSpPr>
            <a:spLocks noGrp="1"/>
          </p:cNvSpPr>
          <p:nvPr>
            <p:ph idx="4294967295"/>
          </p:nvPr>
        </p:nvSpPr>
        <p:spPr>
          <a:xfrm>
            <a:off x="188258" y="1331258"/>
            <a:ext cx="11187954" cy="5526741"/>
          </a:xfrm>
        </p:spPr>
        <p:txBody>
          <a:bodyPr>
            <a:normAutofit/>
          </a:bodyPr>
          <a:lstStyle/>
          <a:p>
            <a:pPr marL="0" indent="0" algn="r">
              <a:lnSpc>
                <a:spcPct val="100000"/>
              </a:lnSpc>
              <a:buNone/>
            </a:pPr>
            <a:r>
              <a:rPr lang="ar-JO" sz="1800" b="1" dirty="0" smtClean="0">
                <a:solidFill>
                  <a:schemeClr val="accent4"/>
                </a:solidFill>
                <a:latin typeface="Alexandria Medium" pitchFamily="2" charset="-78"/>
                <a:cs typeface="Alexandria Medium" pitchFamily="2" charset="-78"/>
              </a:rPr>
              <a:t>-الخدمات المصرفية المنزلية</a:t>
            </a:r>
          </a:p>
          <a:p>
            <a:pPr marL="0" indent="0" algn="r">
              <a:lnSpc>
                <a:spcPct val="150000"/>
              </a:lnSpc>
              <a:buNone/>
            </a:pPr>
            <a:r>
              <a:rPr lang="ar-JO" sz="1400" dirty="0">
                <a:latin typeface="Alexandria" pitchFamily="2" charset="-78"/>
                <a:cs typeface="Alexandria" pitchFamily="2" charset="-78"/>
              </a:rPr>
              <a:t>استكمالا لمسايرة الفكر العالمي المتطور في مجال خدمات </a:t>
            </a:r>
            <a:r>
              <a:rPr lang="ar-JO" sz="1400" dirty="0" smtClean="0">
                <a:latin typeface="Alexandria" pitchFamily="2" charset="-78"/>
                <a:cs typeface="Alexandria" pitchFamily="2" charset="-78"/>
              </a:rPr>
              <a:t>البنك المنزلي </a:t>
            </a:r>
            <a:r>
              <a:rPr lang="ar-JO" sz="1400" dirty="0">
                <a:latin typeface="Alexandria" pitchFamily="2" charset="-78"/>
                <a:cs typeface="Alexandria" pitchFamily="2" charset="-78"/>
              </a:rPr>
              <a:t>الذي يعتمد على أحدث النظم التكنولوجية، والذي تعتمد عليه البنوك العالمية الكبيرة ذات العدد الكبير من </a:t>
            </a:r>
            <a:r>
              <a:rPr lang="ar-JO" sz="1400" dirty="0" smtClean="0">
                <a:latin typeface="Alexandria" pitchFamily="2" charset="-78"/>
                <a:cs typeface="Alexandria" pitchFamily="2" charset="-78"/>
              </a:rPr>
              <a:t>العملاء فقد قامت </a:t>
            </a:r>
            <a:r>
              <a:rPr lang="ar-JO" sz="1400" dirty="0">
                <a:latin typeface="Alexandria" pitchFamily="2" charset="-78"/>
                <a:cs typeface="Alexandria" pitchFamily="2" charset="-78"/>
              </a:rPr>
              <a:t>البنوك العاملة </a:t>
            </a:r>
            <a:r>
              <a:rPr lang="ar-JO" sz="1400" dirty="0" smtClean="0">
                <a:latin typeface="Alexandria" pitchFamily="2" charset="-78"/>
                <a:cs typeface="Alexandria" pitchFamily="2" charset="-78"/>
              </a:rPr>
              <a:t>حول العالم من </a:t>
            </a:r>
            <a:r>
              <a:rPr lang="ar-JO" sz="1400" dirty="0">
                <a:latin typeface="Alexandria" pitchFamily="2" charset="-78"/>
                <a:cs typeface="Alexandria" pitchFamily="2" charset="-78"/>
              </a:rPr>
              <a:t>تركيب وتشغيل مراكز الاتصالات وخدمة العملاء،  وتقوم الخدمة بتلقي </a:t>
            </a:r>
            <a:r>
              <a:rPr lang="ar-JO" sz="1400" dirty="0" smtClean="0">
                <a:latin typeface="Alexandria" pitchFamily="2" charset="-78"/>
                <a:cs typeface="Alexandria" pitchFamily="2" charset="-78"/>
              </a:rPr>
              <a:t>استفسارات العملاء </a:t>
            </a:r>
            <a:r>
              <a:rPr lang="ar-JO" sz="1400" dirty="0">
                <a:latin typeface="Alexandria" pitchFamily="2" charset="-78"/>
                <a:cs typeface="Alexandria" pitchFamily="2" charset="-78"/>
              </a:rPr>
              <a:t>وطلباتهم من خلال التليفون على مدار اليوم والرد عليها وتنفيذها  </a:t>
            </a:r>
            <a:r>
              <a:rPr lang="ar-JO" sz="1400" dirty="0" smtClean="0">
                <a:latin typeface="Alexandria" pitchFamily="2" charset="-78"/>
                <a:cs typeface="Alexandria" pitchFamily="2" charset="-78"/>
              </a:rPr>
              <a:t>تلقائياً </a:t>
            </a:r>
            <a:r>
              <a:rPr lang="ar-JO" sz="1400" dirty="0">
                <a:latin typeface="Alexandria" pitchFamily="2" charset="-78"/>
                <a:cs typeface="Alexandria" pitchFamily="2" charset="-78"/>
              </a:rPr>
              <a:t>وتنقسم الخدمات في هذا الصدد إلى نوعين: </a:t>
            </a:r>
            <a:endParaRPr lang="ar-JO" sz="1400" dirty="0" smtClean="0">
              <a:latin typeface="Alexandria" pitchFamily="2" charset="-78"/>
              <a:cs typeface="Alexandria" pitchFamily="2" charset="-78"/>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3673" y="3075709"/>
            <a:ext cx="10029468" cy="3634373"/>
          </a:xfrm>
          <a:prstGeom prst="rect">
            <a:avLst/>
          </a:prstGeom>
        </p:spPr>
      </p:pic>
    </p:spTree>
    <p:extLst>
      <p:ext uri="{BB962C8B-B14F-4D97-AF65-F5344CB8AC3E}">
        <p14:creationId xmlns:p14="http://schemas.microsoft.com/office/powerpoint/2010/main" val="24245718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45978" cy="1524132"/>
          </a:xfrm>
          <a:prstGeom prst="rect">
            <a:avLst/>
          </a:prstGeom>
        </p:spPr>
      </p:pic>
      <p:sp>
        <p:nvSpPr>
          <p:cNvPr id="3" name="Content Placeholder 2"/>
          <p:cNvSpPr>
            <a:spLocks noGrp="1"/>
          </p:cNvSpPr>
          <p:nvPr>
            <p:ph idx="4294967295"/>
          </p:nvPr>
        </p:nvSpPr>
        <p:spPr>
          <a:xfrm>
            <a:off x="268940" y="1331259"/>
            <a:ext cx="11362766" cy="5284694"/>
          </a:xfrm>
        </p:spPr>
        <p:txBody>
          <a:bodyPr>
            <a:normAutofit/>
          </a:bodyPr>
          <a:lstStyle/>
          <a:p>
            <a:pPr marL="0" indent="0" algn="r">
              <a:lnSpc>
                <a:spcPct val="200000"/>
              </a:lnSpc>
              <a:buNone/>
            </a:pPr>
            <a:r>
              <a:rPr lang="ar-JO" sz="1600" dirty="0">
                <a:solidFill>
                  <a:schemeClr val="accent4"/>
                </a:solidFill>
                <a:latin typeface="Alexandria Medium" pitchFamily="2" charset="-78"/>
                <a:cs typeface="Alexandria Medium" pitchFamily="2" charset="-78"/>
              </a:rPr>
              <a:t>	النوع الأول</a:t>
            </a:r>
            <a:r>
              <a:rPr lang="ar-JO" sz="1600" dirty="0" smtClean="0">
                <a:solidFill>
                  <a:schemeClr val="accent4"/>
                </a:solidFill>
                <a:latin typeface="Alexandria Medium" pitchFamily="2" charset="-78"/>
                <a:cs typeface="Alexandria Medium" pitchFamily="2" charset="-78"/>
              </a:rPr>
              <a:t>:</a:t>
            </a:r>
          </a:p>
          <a:p>
            <a:pPr marL="0" indent="0" algn="r">
              <a:lnSpc>
                <a:spcPct val="200000"/>
              </a:lnSpc>
              <a:buNone/>
            </a:pPr>
            <a:r>
              <a:rPr lang="ar-JO" sz="1400" dirty="0" smtClean="0">
                <a:latin typeface="Alexandria" pitchFamily="2" charset="-78"/>
                <a:cs typeface="Alexandria" pitchFamily="2" charset="-78"/>
              </a:rPr>
              <a:t> خدمات لا تتضمن إجراء عمليات مالية وتشمل هذه الخدمات على الاستعلام عن أرصدة البطاقات، الاستعلام عن آخر حركة سداد، الاستعلام عن آخر كشف حساب، استلام كشف حساب عن أي شهر من الشهور السابقة، الاستعلام عن أسعار صرف العملات الأجنبية، الاستعلام عن أسعار الفوائد على الودائع، الاستعلام عن الخدمات المصرفية الممتازة التي يقدمها البنك ويتم ذلك من خلال طرق عديدة منها الاتصال بخدمة العملاء أو من خلال المواقع على شبكة الإنترنت وغيرها من الخدمات المصرفية الإلكترونية</a:t>
            </a:r>
          </a:p>
          <a:p>
            <a:pPr marL="0" indent="0" algn="r">
              <a:lnSpc>
                <a:spcPct val="200000"/>
              </a:lnSpc>
              <a:buNone/>
            </a:pPr>
            <a:r>
              <a:rPr lang="ar-JO" sz="1600" dirty="0" smtClean="0">
                <a:solidFill>
                  <a:schemeClr val="accent4"/>
                </a:solidFill>
                <a:latin typeface="Alexandria Medium" pitchFamily="2" charset="-78"/>
                <a:cs typeface="Alexandria Medium" pitchFamily="2" charset="-78"/>
              </a:rPr>
              <a:t>النوع الثاني: </a:t>
            </a:r>
          </a:p>
          <a:p>
            <a:pPr marL="0" indent="0" algn="r">
              <a:lnSpc>
                <a:spcPct val="200000"/>
              </a:lnSpc>
              <a:buNone/>
            </a:pPr>
            <a:r>
              <a:rPr lang="ar-JO" sz="1400" dirty="0" smtClean="0">
                <a:latin typeface="Alexandria" pitchFamily="2" charset="-78"/>
                <a:cs typeface="Alexandria" pitchFamily="2" charset="-78"/>
              </a:rPr>
              <a:t>خدمات </a:t>
            </a:r>
            <a:r>
              <a:rPr lang="ar-JO" sz="1400" dirty="0">
                <a:latin typeface="Alexandria" pitchFamily="2" charset="-78"/>
                <a:cs typeface="Alexandria" pitchFamily="2" charset="-78"/>
              </a:rPr>
              <a:t>تتضمن إجراء عمليات مالية وتشمل هذه الخدمات إتاحة بعض الخدمات المالية لجميع حاملي البطاقات </a:t>
            </a:r>
            <a:r>
              <a:rPr lang="ar-JO" sz="1400" dirty="0" smtClean="0">
                <a:latin typeface="Alexandria" pitchFamily="2" charset="-78"/>
                <a:cs typeface="Alexandria" pitchFamily="2" charset="-78"/>
              </a:rPr>
              <a:t>(الائتمان او </a:t>
            </a:r>
            <a:r>
              <a:rPr lang="ar-JO" sz="1400" dirty="0">
                <a:latin typeface="Alexandria" pitchFamily="2" charset="-78"/>
                <a:cs typeface="Alexandria" pitchFamily="2" charset="-78"/>
              </a:rPr>
              <a:t>الخصم)مثل </a:t>
            </a:r>
            <a:r>
              <a:rPr lang="ar-JO" sz="1400" dirty="0" smtClean="0">
                <a:latin typeface="Alexandria" pitchFamily="2" charset="-78"/>
                <a:cs typeface="Alexandria" pitchFamily="2" charset="-78"/>
              </a:rPr>
              <a:t>التحويلات </a:t>
            </a:r>
            <a:r>
              <a:rPr lang="ar-JO" sz="1400" dirty="0">
                <a:latin typeface="Alexandria" pitchFamily="2" charset="-78"/>
                <a:cs typeface="Alexandria" pitchFamily="2" charset="-78"/>
              </a:rPr>
              <a:t>بين حسابات العميل ودفع فواتير بعض الخدمات عن طريق الهاتف المحمول أو من خلال المواقع على شبكة الإنترنت وغيرها من الخدمات المصرفية الإلكترونية</a:t>
            </a:r>
          </a:p>
          <a:p>
            <a:pPr marL="0" indent="0" algn="r">
              <a:lnSpc>
                <a:spcPct val="200000"/>
              </a:lnSpc>
              <a:buNone/>
            </a:pPr>
            <a:endParaRPr lang="ar-JO" sz="2000" dirty="0">
              <a:latin typeface="Alexandria" pitchFamily="2" charset="-78"/>
              <a:cs typeface="Alexandria" pitchFamily="2" charset="-78"/>
            </a:endParaRPr>
          </a:p>
          <a:p>
            <a:pPr marL="0" indent="0" algn="r">
              <a:lnSpc>
                <a:spcPct val="200000"/>
              </a:lnSpc>
              <a:buNone/>
            </a:pPr>
            <a:endParaRPr lang="ar-JO" sz="2000" dirty="0">
              <a:latin typeface="Alexandria" pitchFamily="2" charset="-78"/>
              <a:cs typeface="Alexandria" pitchFamily="2" charset="-78"/>
            </a:endParaRPr>
          </a:p>
          <a:p>
            <a:pPr marL="0" indent="0" algn="r">
              <a:lnSpc>
                <a:spcPct val="200000"/>
              </a:lnSpc>
              <a:buNone/>
            </a:pP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38867397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JO" sz="2000" dirty="0" smtClean="0">
                <a:solidFill>
                  <a:srgbClr val="00B0F0"/>
                </a:solidFill>
                <a:latin typeface="Alexandria Black" pitchFamily="2" charset="-78"/>
                <a:cs typeface="Alexandria Black" pitchFamily="2" charset="-78"/>
              </a:rPr>
              <a:t>عاشرا : العلاقة </a:t>
            </a:r>
            <a:r>
              <a:rPr lang="ar-JO" sz="2000" dirty="0">
                <a:solidFill>
                  <a:srgbClr val="00B0F0"/>
                </a:solidFill>
                <a:latin typeface="Alexandria Black" pitchFamily="2" charset="-78"/>
                <a:cs typeface="Alexandria Black" pitchFamily="2" charset="-78"/>
              </a:rPr>
              <a:t>بين التكنولوجيا المالية والأداء </a:t>
            </a:r>
            <a:r>
              <a:rPr lang="ar-JO" sz="2000" dirty="0" smtClean="0">
                <a:solidFill>
                  <a:srgbClr val="00B0F0"/>
                </a:solidFill>
                <a:latin typeface="Alexandria Black" pitchFamily="2" charset="-78"/>
                <a:cs typeface="Alexandria Black" pitchFamily="2" charset="-78"/>
              </a:rPr>
              <a:t>للبنوك </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320800"/>
            <a:ext cx="10515600" cy="5537200"/>
          </a:xfrm>
        </p:spPr>
        <p:txBody>
          <a:bodyPr>
            <a:noAutofit/>
          </a:bodyPr>
          <a:lstStyle/>
          <a:p>
            <a:pPr marL="0" indent="0" algn="r">
              <a:lnSpc>
                <a:spcPct val="250000"/>
              </a:lnSpc>
              <a:buNone/>
            </a:pPr>
            <a:r>
              <a:rPr lang="ar-JO" sz="1400" dirty="0">
                <a:latin typeface="Alexandria" pitchFamily="2" charset="-78"/>
                <a:cs typeface="Alexandria" pitchFamily="2" charset="-78"/>
              </a:rPr>
              <a:t>أصبحت التكنولوجيا المالية أحد أهم الصناعات الواعدة على مستوى العالم،  وذلك لقدرتها  على استخدام الآليات والتقنيات التكنولوجية الحديثة والاستفادة منها في توسيع نطاق تقديم الخدمات والمنتجات المالية والمصرفية، ولقد أدى التطور الهائل الذي يشهده العالم في الآونة الأخيرة في مجال التكنولوجيا إلى ظهور العديد من التطبيقات والحلول المالية والمصرفية المبتكرة. ولكن من ناحية أخرى قد تمثل الشركات الناشئة في مجال التكنولوجيا المالية </a:t>
            </a:r>
            <a:r>
              <a:rPr lang="ar-JO" sz="1400" dirty="0" smtClean="0">
                <a:latin typeface="Alexandria" pitchFamily="2" charset="-78"/>
                <a:cs typeface="Alexandria" pitchFamily="2" charset="-78"/>
              </a:rPr>
              <a:t>خطرا </a:t>
            </a:r>
            <a:r>
              <a:rPr lang="ar-JO" sz="1400" dirty="0">
                <a:latin typeface="Alexandria" pitchFamily="2" charset="-78"/>
                <a:cs typeface="Alexandria" pitchFamily="2" charset="-78"/>
              </a:rPr>
              <a:t>على البنوك كونهم مقدمي الخدمات المالية التقليدية، وذلك انطلاقًا من الخدمات البسيطة والمبتكرة المتاحة التي تقدمها تلك الشركات بشكل أسرع وبصورة  أكثر كفاءة، فضلاً  عن انخفا ض التكلفة المرتبطة بكل خدمة، كما تتميز تلك الشركات الناشئة في مجال التكنولوجيا المالية بعدم اتباعها للوائح التنظيمية المشددة التيتتبعها البنوك، فمع تسارع النم و التكنولوجي تختلف الأطر التنظيمية جراء التحولات التكنولوجية السريعة، وذلك  نظر اً لأن وتيرةالابتكار  سريعة بشكل كبير للغاية ويصعب ملاحقتها  بشكل كاف  من  خلال إطار  تشريعي. وللتكنولوجيا  المالية  انعكاسات  علىالاستقرار المالي، وينطبق  ذلك على الائتمان والسيولة ومخاطر التركيز والتشغيل وغيرها من  المخاطر، وبالرغم من أن هذه المخاطرليست جديدة إلا أنها قد تزداد وطأتها مع نم و التكنولوجيا</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243193" y="0"/>
            <a:ext cx="2145978" cy="1524132"/>
          </a:xfrm>
          <a:prstGeom prst="rect">
            <a:avLst/>
          </a:prstGeom>
        </p:spPr>
      </p:pic>
    </p:spTree>
    <p:extLst>
      <p:ext uri="{BB962C8B-B14F-4D97-AF65-F5344CB8AC3E}">
        <p14:creationId xmlns:p14="http://schemas.microsoft.com/office/powerpoint/2010/main" val="26125176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45978" cy="1524132"/>
          </a:xfrm>
          <a:prstGeom prst="rect">
            <a:avLst/>
          </a:prstGeom>
        </p:spPr>
      </p:pic>
      <p:sp>
        <p:nvSpPr>
          <p:cNvPr id="3" name="Content Placeholder 2"/>
          <p:cNvSpPr>
            <a:spLocks noGrp="1"/>
          </p:cNvSpPr>
          <p:nvPr>
            <p:ph idx="4294967295"/>
          </p:nvPr>
        </p:nvSpPr>
        <p:spPr>
          <a:xfrm>
            <a:off x="333828" y="1378858"/>
            <a:ext cx="11277601" cy="5210628"/>
          </a:xfrm>
        </p:spPr>
        <p:txBody>
          <a:bodyPr>
            <a:normAutofit/>
          </a:bodyPr>
          <a:lstStyle/>
          <a:p>
            <a:pPr marL="0" indent="0" algn="r">
              <a:lnSpc>
                <a:spcPct val="300000"/>
              </a:lnSpc>
              <a:buNone/>
            </a:pPr>
            <a:r>
              <a:rPr lang="ar-JO" sz="1400" dirty="0">
                <a:latin typeface="Alexandria" pitchFamily="2" charset="-78"/>
                <a:cs typeface="Alexandria" pitchFamily="2" charset="-78"/>
              </a:rPr>
              <a:t>وبالتالي يمكن القول إن التكنولوجيا المالية تمثل فرصا وتحديات في الوقت نفسه للبنوك والمؤسسات  المالية الأخرى، ويمكن للبنوك مواكبة التطورات التكنولوجية للحفاظ على مكانتها في السوق من خلال الشراكة مع الشركات الناشئة في مجال التكنولوجيا المالية </a:t>
            </a:r>
            <a:r>
              <a:rPr lang="ar-JO" sz="1400" dirty="0" smtClean="0">
                <a:latin typeface="Alexandria" pitchFamily="2" charset="-78"/>
                <a:cs typeface="Alexandria" pitchFamily="2" charset="-78"/>
              </a:rPr>
              <a:t>أو </a:t>
            </a:r>
            <a:r>
              <a:rPr lang="ar-JO" sz="1400" dirty="0">
                <a:latin typeface="Alexandria" pitchFamily="2" charset="-78"/>
                <a:cs typeface="Alexandria" pitchFamily="2" charset="-78"/>
              </a:rPr>
              <a:t>الاستثمار في شركات جديدة </a:t>
            </a:r>
            <a:r>
              <a:rPr lang="ar-JO" sz="1400" dirty="0" smtClean="0">
                <a:latin typeface="Alexandria" pitchFamily="2" charset="-78"/>
                <a:cs typeface="Alexandria" pitchFamily="2" charset="-78"/>
              </a:rPr>
              <a:t>أو </a:t>
            </a:r>
            <a:r>
              <a:rPr lang="ar-JO" sz="1400" dirty="0">
                <a:latin typeface="Alexandria" pitchFamily="2" charset="-78"/>
                <a:cs typeface="Alexandria" pitchFamily="2" charset="-78"/>
              </a:rPr>
              <a:t>الاستحواذ </a:t>
            </a:r>
            <a:r>
              <a:rPr lang="ar-JO" sz="1400" dirty="0" smtClean="0">
                <a:latin typeface="Alexandria" pitchFamily="2" charset="-78"/>
                <a:cs typeface="Alexandria" pitchFamily="2" charset="-78"/>
              </a:rPr>
              <a:t>على </a:t>
            </a:r>
            <a:r>
              <a:rPr lang="ar-JO" sz="1400" dirty="0">
                <a:latin typeface="Alexandria" pitchFamily="2" charset="-78"/>
                <a:cs typeface="Alexandria" pitchFamily="2" charset="-78"/>
              </a:rPr>
              <a:t>شركات التكنولوجيا المالية وتحويل منتجاتها وخدماتها بما يتماشى مع التكنولوجيا المالية ولقد طرحت لجنة بازل في تقريرها الصادر عام 2017 السيناريوهات المحتملة للقطاع المصرفي في ظل تحديات التكنولوجيا المالية والتي تضمنت خمس احتمالات لمستقبل البنوك في ظل التكنولوجيا المالية وتتمثل تلك الاحتمالات في ما </a:t>
            </a:r>
            <a:r>
              <a:rPr lang="ar-JO" sz="1400" dirty="0" smtClean="0">
                <a:latin typeface="Alexandria" pitchFamily="2" charset="-78"/>
                <a:cs typeface="Alexandria" pitchFamily="2" charset="-78"/>
              </a:rPr>
              <a:t>يلي: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5211143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45978" cy="1524132"/>
          </a:xfrm>
          <a:prstGeom prst="rect">
            <a:avLst/>
          </a:prstGeom>
        </p:spPr>
      </p:pic>
      <p:sp>
        <p:nvSpPr>
          <p:cNvPr id="3" name="Content Placeholder 2"/>
          <p:cNvSpPr>
            <a:spLocks noGrp="1"/>
          </p:cNvSpPr>
          <p:nvPr>
            <p:ph idx="4294967295"/>
          </p:nvPr>
        </p:nvSpPr>
        <p:spPr>
          <a:xfrm>
            <a:off x="346363" y="1524132"/>
            <a:ext cx="11305309" cy="5029068"/>
          </a:xfrm>
        </p:spPr>
        <p:txBody>
          <a:bodyPr>
            <a:normAutofit/>
          </a:bodyPr>
          <a:lstStyle/>
          <a:p>
            <a:pPr marL="0" indent="0" algn="r">
              <a:lnSpc>
                <a:spcPct val="300000"/>
              </a:lnSpc>
              <a:buNone/>
            </a:pPr>
            <a:r>
              <a:rPr lang="ar-JO" sz="1400" dirty="0">
                <a:latin typeface="Alexandria" pitchFamily="2" charset="-78"/>
                <a:cs typeface="Alexandria" pitchFamily="2" charset="-78"/>
              </a:rPr>
              <a:t>أولا: تبني التكنولوجيا المالية وذلك من خلال استخدامها في تطوير الخدمات والمنتجات </a:t>
            </a:r>
            <a:r>
              <a:rPr lang="ar-JO" sz="1400" dirty="0" smtClean="0">
                <a:latin typeface="Alexandria" pitchFamily="2" charset="-78"/>
                <a:cs typeface="Alexandria" pitchFamily="2" charset="-78"/>
              </a:rPr>
              <a:t>المصرفية</a:t>
            </a:r>
          </a:p>
          <a:p>
            <a:pPr marL="0" indent="0" algn="r">
              <a:lnSpc>
                <a:spcPct val="300000"/>
              </a:lnSpc>
              <a:buNone/>
            </a:pPr>
            <a:r>
              <a:rPr lang="ar-JO" sz="1400" dirty="0">
                <a:latin typeface="Alexandria" pitchFamily="2" charset="-78"/>
                <a:cs typeface="Alexandria" pitchFamily="2" charset="-78"/>
              </a:rPr>
              <a:t>ثانيا:اختفاء البنوك في شكلها التقليدي وإنشاء بنوك جديدة قائمة على التكنولوجيا </a:t>
            </a:r>
            <a:r>
              <a:rPr lang="ar-JO" sz="1400" dirty="0" smtClean="0">
                <a:latin typeface="Alexandria" pitchFamily="2" charset="-78"/>
                <a:cs typeface="Alexandria" pitchFamily="2" charset="-78"/>
              </a:rPr>
              <a:t>المالية</a:t>
            </a:r>
          </a:p>
          <a:p>
            <a:pPr marL="0" indent="0" algn="r">
              <a:lnSpc>
                <a:spcPct val="300000"/>
              </a:lnSpc>
              <a:buNone/>
            </a:pPr>
            <a:r>
              <a:rPr lang="ar-JO" sz="1400" dirty="0">
                <a:latin typeface="Alexandria" pitchFamily="2" charset="-78"/>
                <a:cs typeface="Alexandria" pitchFamily="2" charset="-78"/>
              </a:rPr>
              <a:t>ثالثا:  اقتسام السوق بين البنوك وشركات التكنولوجيا </a:t>
            </a:r>
            <a:r>
              <a:rPr lang="ar-JO" sz="1400" dirty="0" smtClean="0">
                <a:latin typeface="Alexandria" pitchFamily="2" charset="-78"/>
                <a:cs typeface="Alexandria" pitchFamily="2" charset="-78"/>
              </a:rPr>
              <a:t>المالية</a:t>
            </a:r>
          </a:p>
          <a:p>
            <a:pPr marL="0" indent="0" algn="r">
              <a:lnSpc>
                <a:spcPct val="300000"/>
              </a:lnSpc>
              <a:buNone/>
            </a:pPr>
            <a:r>
              <a:rPr lang="ar-JO" sz="1400" dirty="0">
                <a:latin typeface="Alexandria" pitchFamily="2" charset="-78"/>
                <a:cs typeface="Alexandria" pitchFamily="2" charset="-78"/>
              </a:rPr>
              <a:t>رابعا: اقتصار دور البنوك على تقديم خدمات غير متطورة أي تحول البنك إلى خزانة واقتصار دوره على مراقبة العمليات </a:t>
            </a:r>
            <a:r>
              <a:rPr lang="ar-JO" sz="1400" dirty="0" smtClean="0">
                <a:latin typeface="Alexandria" pitchFamily="2" charset="-78"/>
                <a:cs typeface="Alexandria" pitchFamily="2" charset="-78"/>
              </a:rPr>
              <a:t>والتأكيد</a:t>
            </a:r>
          </a:p>
          <a:p>
            <a:pPr marL="0" indent="0" algn="r">
              <a:lnSpc>
                <a:spcPct val="300000"/>
              </a:lnSpc>
              <a:buNone/>
            </a:pPr>
            <a:r>
              <a:rPr lang="ar-JO" sz="1400" dirty="0">
                <a:latin typeface="Alexandria" pitchFamily="2" charset="-78"/>
                <a:cs typeface="Alexandria" pitchFamily="2" charset="-78"/>
              </a:rPr>
              <a:t>خامسا: اندثار فكرة البنوك وحلول شركات التكنولوجيا المالية محلها</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5218283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45978" cy="1524132"/>
          </a:xfrm>
          <a:prstGeom prst="rect">
            <a:avLst/>
          </a:prstGeom>
        </p:spPr>
      </p:pic>
      <p:sp>
        <p:nvSpPr>
          <p:cNvPr id="3" name="Content Placeholder 2"/>
          <p:cNvSpPr>
            <a:spLocks noGrp="1"/>
          </p:cNvSpPr>
          <p:nvPr>
            <p:ph idx="4294967295"/>
          </p:nvPr>
        </p:nvSpPr>
        <p:spPr>
          <a:xfrm>
            <a:off x="333828" y="1364343"/>
            <a:ext cx="11321143" cy="5283200"/>
          </a:xfrm>
        </p:spPr>
        <p:txBody>
          <a:bodyPr>
            <a:normAutofit/>
          </a:bodyPr>
          <a:lstStyle/>
          <a:p>
            <a:pPr marL="0" indent="0" algn="r">
              <a:lnSpc>
                <a:spcPct val="300000"/>
              </a:lnSpc>
              <a:buNone/>
            </a:pPr>
            <a:r>
              <a:rPr lang="ar-JO" sz="1400" dirty="0">
                <a:latin typeface="Alexandria" pitchFamily="2" charset="-78"/>
                <a:cs typeface="Alexandria" pitchFamily="2" charset="-78"/>
              </a:rPr>
              <a:t>فمن خلال الشراكة بين البنوك وشركات التكنولوجيا المالية تمكنت شركات التكنولوجيا المالية من توسيع النطاق الخا ص بها والوصول إلى رأس المال المطلوب للنمو، بينما  استطاعت البنوك الحصول على الابتكار لتحسين منتجاتها  وزيادة كفاءتها وخف ض تكلفتها، وتحسين أدائها المالي. وتعد كل هذه الأهداف ذات صلة خاصة بالعملاء ذوي الدخول المنخفضة والذين يبحثون عن منتجات أكثر ملاءمة وأقل </a:t>
            </a:r>
            <a:r>
              <a:rPr lang="ar-JO" sz="1400" dirty="0" smtClean="0">
                <a:latin typeface="Alexandria" pitchFamily="2" charset="-78"/>
                <a:cs typeface="Alexandria" pitchFamily="2" charset="-78"/>
              </a:rPr>
              <a:t>تكلفة </a:t>
            </a:r>
            <a:r>
              <a:rPr lang="ar-JO" sz="1400" dirty="0">
                <a:latin typeface="Alexandria" pitchFamily="2" charset="-78"/>
                <a:cs typeface="Alexandria" pitchFamily="2" charset="-78"/>
              </a:rPr>
              <a:t>وأعلى جودة، وهذا يجعل من الشراكة بين  البنوك وشركات التكنولوجيا المالية أمر ضروروي ومهم ،بالإضافة إلى ضرورة  وجود  استراتيجية حاسمة لتلبية الاحتياجات المالية للمتعاملين وغير المتعاملين مع البنوك في جميع أنحاء العالم. إلى أن البنوك ستستفيد من التبني المتنامي لتقنيات الهاتف المحمول والإنترنت لفهم العملاء بشكل أفضل وتقديم الخدمات المالية إلى قاعدة الهرم، فعندما لا يملك العملاء بنية تحتية مصرفية أ و نقاط دفع تقليدية قريبة سوف تلعب التكنولوجيا </a:t>
            </a:r>
            <a:r>
              <a:rPr lang="ar-JO" sz="1400" dirty="0" smtClean="0">
                <a:latin typeface="Alexandria" pitchFamily="2" charset="-78"/>
                <a:cs typeface="Alexandria" pitchFamily="2" charset="-78"/>
              </a:rPr>
              <a:t>دورا رئيسي </a:t>
            </a:r>
            <a:r>
              <a:rPr lang="ar-JO" sz="1400" dirty="0">
                <a:latin typeface="Alexandria" pitchFamily="2" charset="-78"/>
                <a:cs typeface="Alexandria" pitchFamily="2" charset="-78"/>
              </a:rPr>
              <a:t>في تحقيق  الانتشار الحقيقي للخدمات المصرفية</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43838069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145978" cy="1524132"/>
          </a:xfrm>
          <a:prstGeom prst="rect">
            <a:avLst/>
          </a:prstGeom>
        </p:spPr>
      </p:pic>
      <p:sp>
        <p:nvSpPr>
          <p:cNvPr id="2" name="Title 1"/>
          <p:cNvSpPr>
            <a:spLocks noGrp="1"/>
          </p:cNvSpPr>
          <p:nvPr>
            <p:ph type="title"/>
          </p:nvPr>
        </p:nvSpPr>
        <p:spPr/>
        <p:txBody>
          <a:bodyPr>
            <a:normAutofit/>
          </a:bodyPr>
          <a:lstStyle/>
          <a:p>
            <a:pPr algn="ctr"/>
            <a:r>
              <a:rPr lang="ar-JO" sz="2000" dirty="0" smtClean="0">
                <a:latin typeface="Alexandria Black" pitchFamily="2" charset="-78"/>
                <a:cs typeface="Alexandria Black" pitchFamily="2" charset="-78"/>
              </a:rPr>
              <a:t>الحادي عشر : المراجع</a:t>
            </a:r>
            <a:endParaRPr lang="en-US" sz="2000" dirty="0">
              <a:latin typeface="Alexandria Black" pitchFamily="2" charset="-78"/>
              <a:cs typeface="Alexandria Black" pitchFamily="2" charset="-78"/>
            </a:endParaRPr>
          </a:p>
        </p:txBody>
      </p:sp>
      <p:sp>
        <p:nvSpPr>
          <p:cNvPr id="3" name="Content Placeholder 2"/>
          <p:cNvSpPr>
            <a:spLocks noGrp="1"/>
          </p:cNvSpPr>
          <p:nvPr>
            <p:ph idx="1"/>
          </p:nvPr>
        </p:nvSpPr>
        <p:spPr/>
        <p:txBody>
          <a:bodyPr>
            <a:normAutofit/>
          </a:bodyPr>
          <a:lstStyle/>
          <a:p>
            <a:pPr marL="0" indent="0" algn="r">
              <a:lnSpc>
                <a:spcPct val="200000"/>
              </a:lnSpc>
              <a:buNone/>
            </a:pPr>
            <a:r>
              <a:rPr lang="ar-JO" sz="1600" dirty="0">
                <a:solidFill>
                  <a:schemeClr val="accent4"/>
                </a:solidFill>
                <a:latin typeface="Alexandria Medium" pitchFamily="2" charset="-78"/>
                <a:cs typeface="Alexandria Medium" pitchFamily="2" charset="-78"/>
              </a:rPr>
              <a:t>-المتطلبات الإدارية والمالية والتكنولوجية لنجاح صناعة التكنولوجيا المالية، في الدول </a:t>
            </a:r>
            <a:r>
              <a:rPr lang="ar-JO" sz="1600" dirty="0" smtClean="0">
                <a:solidFill>
                  <a:schemeClr val="accent4"/>
                </a:solidFill>
                <a:latin typeface="Alexandria Medium" pitchFamily="2" charset="-78"/>
                <a:cs typeface="Alexandria Medium" pitchFamily="2" charset="-78"/>
              </a:rPr>
              <a:t>العربية،2020</a:t>
            </a:r>
          </a:p>
          <a:p>
            <a:pPr marL="0" indent="0" algn="r">
              <a:lnSpc>
                <a:spcPct val="200000"/>
              </a:lnSpc>
              <a:buNone/>
            </a:pPr>
            <a:r>
              <a:rPr lang="ar-JO" sz="1600" dirty="0" smtClean="0">
                <a:solidFill>
                  <a:schemeClr val="accent4"/>
                </a:solidFill>
                <a:latin typeface="Alexandria Medium" pitchFamily="2" charset="-78"/>
                <a:cs typeface="Alexandria Medium" pitchFamily="2" charset="-78"/>
              </a:rPr>
              <a:t>أبو فارة،يوسف.ابو كرش،شريف،كلية العلوم الادارية و الاقتصادية،جامعة القدس المفتوحة.فلسطين</a:t>
            </a:r>
          </a:p>
          <a:p>
            <a:pPr marL="0" indent="0" algn="r">
              <a:lnSpc>
                <a:spcPct val="200000"/>
              </a:lnSpc>
              <a:buNone/>
            </a:pPr>
            <a:r>
              <a:rPr lang="ar-JO" sz="1600" dirty="0">
                <a:solidFill>
                  <a:schemeClr val="accent4"/>
                </a:solidFill>
                <a:latin typeface="Alexandria Medium" pitchFamily="2" charset="-78"/>
                <a:cs typeface="Alexandria Medium" pitchFamily="2" charset="-78"/>
              </a:rPr>
              <a:t>	</a:t>
            </a:r>
            <a:r>
              <a:rPr lang="ar-JO" sz="1600" dirty="0" smtClean="0">
                <a:solidFill>
                  <a:schemeClr val="accent4"/>
                </a:solidFill>
                <a:latin typeface="Alexandria Medium" pitchFamily="2" charset="-78"/>
                <a:cs typeface="Alexandria Medium" pitchFamily="2" charset="-78"/>
              </a:rPr>
              <a:t>-عبد </a:t>
            </a:r>
            <a:r>
              <a:rPr lang="ar-JO" sz="1600" dirty="0">
                <a:solidFill>
                  <a:schemeClr val="accent4"/>
                </a:solidFill>
                <a:latin typeface="Alexandria Medium" pitchFamily="2" charset="-78"/>
                <a:cs typeface="Alexandria Medium" pitchFamily="2" charset="-78"/>
              </a:rPr>
              <a:t>العال، ياسر (2016)، الإدارة الإلكترونية وتحديات المجتمع الرقمي، الطبعة الأولى، القاهرة- مصر، منشورات المنظمة العربية للتنمية </a:t>
            </a:r>
            <a:r>
              <a:rPr lang="ar-JO" sz="1600" dirty="0" smtClean="0">
                <a:solidFill>
                  <a:schemeClr val="accent4"/>
                </a:solidFill>
                <a:latin typeface="Alexandria Medium" pitchFamily="2" charset="-78"/>
                <a:cs typeface="Alexandria Medium" pitchFamily="2" charset="-78"/>
              </a:rPr>
              <a:t>الإدارية</a:t>
            </a:r>
          </a:p>
          <a:p>
            <a:pPr marL="0" indent="0">
              <a:lnSpc>
                <a:spcPct val="200000"/>
              </a:lnSpc>
              <a:buNone/>
            </a:pPr>
            <a:r>
              <a:rPr lang="en-US" sz="1600" dirty="0">
                <a:solidFill>
                  <a:schemeClr val="accent4"/>
                </a:solidFill>
                <a:latin typeface="Alexandria Medium" pitchFamily="2" charset="-78"/>
                <a:cs typeface="Alexandria Medium" pitchFamily="2" charset="-78"/>
              </a:rPr>
              <a:t>-FinTech Law &amp;Regulation,Jelena Madir.Wdword Elgr Bublishing.UK.2019</a:t>
            </a:r>
            <a:endParaRPr lang="ar-JO" sz="1600" dirty="0" smtClean="0">
              <a:solidFill>
                <a:schemeClr val="accent4"/>
              </a:solidFill>
              <a:latin typeface="Alexandria Medium" pitchFamily="2" charset="-78"/>
              <a:cs typeface="Alexandria Medium" pitchFamily="2" charset="-78"/>
            </a:endParaRPr>
          </a:p>
          <a:p>
            <a:pPr marL="0" indent="0" algn="r">
              <a:lnSpc>
                <a:spcPct val="200000"/>
              </a:lnSpc>
              <a:buNone/>
            </a:pPr>
            <a:endParaRPr lang="en-US"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285520831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707886"/>
          </a:xfrm>
          <a:prstGeom prst="rect">
            <a:avLst/>
          </a:prstGeom>
          <a:noFill/>
        </p:spPr>
        <p:txBody>
          <a:bodyPr wrap="square" rtlCol="0">
            <a:spAutoFit/>
          </a:bodyPr>
          <a:lstStyle/>
          <a:p>
            <a:r>
              <a:rPr lang="en-US" sz="4000" b="1" dirty="0">
                <a:solidFill>
                  <a:schemeClr val="bg1"/>
                </a:solidFill>
                <a:latin typeface="Alexandria ExtraBold" pitchFamily="2" charset="-78"/>
                <a:cs typeface="Alexandria ExtraBold"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41033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DAC246A-7968-44EA-865C-3171396C6C2E}"/>
</file>

<file path=customXml/itemProps2.xml><?xml version="1.0" encoding="utf-8"?>
<ds:datastoreItem xmlns:ds="http://schemas.openxmlformats.org/officeDocument/2006/customXml" ds:itemID="{6A7BF008-36C8-43EB-96AA-6A3015404E61}"/>
</file>

<file path=customXml/itemProps3.xml><?xml version="1.0" encoding="utf-8"?>
<ds:datastoreItem xmlns:ds="http://schemas.openxmlformats.org/officeDocument/2006/customXml" ds:itemID="{333614F3-B0A1-4B6B-8CDB-6A8DE2CDC043}"/>
</file>

<file path=docProps/app.xml><?xml version="1.0" encoding="utf-8"?>
<Properties xmlns="http://schemas.openxmlformats.org/officeDocument/2006/extended-properties" xmlns:vt="http://schemas.openxmlformats.org/officeDocument/2006/docPropsVTypes">
  <TotalTime>1202</TotalTime>
  <Words>4287</Words>
  <Application>Microsoft Office PowerPoint</Application>
  <PresentationFormat>Widescreen</PresentationFormat>
  <Paragraphs>210</Paragraphs>
  <Slides>45</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Alexandria</vt:lpstr>
      <vt:lpstr>Alexandria Black</vt:lpstr>
      <vt:lpstr>Alexandria ExtraBold</vt:lpstr>
      <vt:lpstr>Alexandria Medium</vt:lpstr>
      <vt:lpstr>Arial</vt:lpstr>
      <vt:lpstr>Calibri</vt:lpstr>
      <vt:lpstr>Calibri Light</vt:lpstr>
      <vt:lpstr>Times New Roman</vt:lpstr>
      <vt:lpstr>Office Theme</vt:lpstr>
      <vt:lpstr>PowerPoint Presentation</vt:lpstr>
      <vt:lpstr>PowerPoint Presentation</vt:lpstr>
      <vt:lpstr>مدخل إلى التكنولوجيا المالية</vt:lpstr>
      <vt:lpstr>مدخل إلى التكنولوجيا المالية</vt:lpstr>
      <vt:lpstr> أولا" :  مفهوم التكنولوجيا المالية</vt:lpstr>
      <vt:lpstr>PowerPoint Presentation</vt:lpstr>
      <vt:lpstr>PowerPoint Presentation</vt:lpstr>
      <vt:lpstr> ثانيا" :  أهمية التكنولوجيا المالية</vt:lpstr>
      <vt:lpstr> ثانيا" :  أهمية التكنولوجيا المالية</vt:lpstr>
      <vt:lpstr>ثانيا: أهمية التكنولوجيا المالية </vt:lpstr>
      <vt:lpstr> ثالثا" :  مراحل (تطور)، دورة التكنولوجيا المالية</vt:lpstr>
      <vt:lpstr>PowerPoint Presentation</vt:lpstr>
      <vt:lpstr> رابعا" :  ابتكارات التكنولوجيا المالية</vt:lpstr>
      <vt:lpstr>PowerPoint Presentation</vt:lpstr>
      <vt:lpstr>PowerPoint Presentation</vt:lpstr>
      <vt:lpstr>PowerPoint Presentation</vt:lpstr>
      <vt:lpstr>PowerPoint Presentation</vt:lpstr>
      <vt:lpstr> خامسا" :  مخاطر استخدام التكنولوجيا المالية</vt:lpstr>
      <vt:lpstr>PowerPoint Presentation</vt:lpstr>
      <vt:lpstr>سادسا" : المتطلبات الإدارية اللازمة لتحقيق النجاح للتكنولوجيا المالية             في الدول العربية   </vt:lpstr>
      <vt:lpstr>سادسا" : المتطلبات الإدارية و المالية و التكنولوجية  اللازمة لتحقيق النجاح للتكنولوجيا المالية</vt:lpstr>
      <vt:lpstr>PowerPoint Presentation</vt:lpstr>
      <vt:lpstr>PowerPoint Presentation</vt:lpstr>
      <vt:lpstr>PowerPoint Presentation</vt:lpstr>
      <vt:lpstr>PowerPoint Presentation</vt:lpstr>
      <vt:lpstr>PowerPoint Presentation</vt:lpstr>
      <vt:lpstr>سادسا" : المتطلبات الإدارية و المالية و التكنولوجية  اللازمة لتحقيق النجاح للتكنولوجيا المالية</vt:lpstr>
      <vt:lpstr>PowerPoint Presentation</vt:lpstr>
      <vt:lpstr>سابعا" : الخدمات المصرفية الإلكترونية </vt:lpstr>
      <vt:lpstr>PowerPoint Presentation</vt:lpstr>
      <vt:lpstr>ثامنا" : أنماط البنوك الإلكترونية </vt:lpstr>
      <vt:lpstr>PowerPoint Presentation</vt:lpstr>
      <vt:lpstr>تاسعا"  : أنواع الخدمات المصرفية الإلكترونية </vt:lpstr>
      <vt:lpstr>تاسعا"  : أنواع الخدمات المصرفية الإلكترونية </vt:lpstr>
      <vt:lpstr>PowerPoint Presentation</vt:lpstr>
      <vt:lpstr>PowerPoint Presentation</vt:lpstr>
      <vt:lpstr>PowerPoint Presentation</vt:lpstr>
      <vt:lpstr>PowerPoint Presentation</vt:lpstr>
      <vt:lpstr>PowerPoint Presentation</vt:lpstr>
      <vt:lpstr>عاشرا : العلاقة بين التكنولوجيا المالية والأداء للبنوك </vt:lpstr>
      <vt:lpstr>PowerPoint Presentation</vt:lpstr>
      <vt:lpstr>PowerPoint Presentation</vt:lpstr>
      <vt:lpstr>PowerPoint Presentation</vt:lpstr>
      <vt:lpstr>الحادي عشر : المراجع</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Dr.Odeh</cp:lastModifiedBy>
  <cp:revision>227</cp:revision>
  <dcterms:created xsi:type="dcterms:W3CDTF">2023-04-29T09:08:00Z</dcterms:created>
  <dcterms:modified xsi:type="dcterms:W3CDTF">2024-01-21T10:57:38Z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