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4"/>
  </p:notesMasterIdLst>
  <p:sldIdLst>
    <p:sldId id="482" r:id="rId2"/>
    <p:sldId id="483" r:id="rId3"/>
    <p:sldId id="822" r:id="rId4"/>
    <p:sldId id="908" r:id="rId5"/>
    <p:sldId id="547" r:id="rId6"/>
    <p:sldId id="545" r:id="rId7"/>
    <p:sldId id="546" r:id="rId8"/>
    <p:sldId id="909" r:id="rId9"/>
    <p:sldId id="794" r:id="rId10"/>
    <p:sldId id="886" r:id="rId11"/>
    <p:sldId id="917" r:id="rId12"/>
    <p:sldId id="872" r:id="rId13"/>
    <p:sldId id="910" r:id="rId14"/>
    <p:sldId id="795" r:id="rId15"/>
    <p:sldId id="677" r:id="rId16"/>
    <p:sldId id="911" r:id="rId17"/>
    <p:sldId id="877" r:id="rId18"/>
    <p:sldId id="878" r:id="rId19"/>
    <p:sldId id="879" r:id="rId20"/>
    <p:sldId id="837" r:id="rId21"/>
    <p:sldId id="912" r:id="rId22"/>
    <p:sldId id="880" r:id="rId23"/>
    <p:sldId id="913" r:id="rId24"/>
    <p:sldId id="881" r:id="rId25"/>
    <p:sldId id="796" r:id="rId26"/>
    <p:sldId id="882" r:id="rId27"/>
    <p:sldId id="914" r:id="rId28"/>
    <p:sldId id="903" r:id="rId29"/>
    <p:sldId id="906" r:id="rId30"/>
    <p:sldId id="907" r:id="rId31"/>
    <p:sldId id="915" r:id="rId32"/>
    <p:sldId id="883" r:id="rId33"/>
    <p:sldId id="884" r:id="rId34"/>
    <p:sldId id="916" r:id="rId35"/>
    <p:sldId id="887" r:id="rId36"/>
    <p:sldId id="888" r:id="rId37"/>
    <p:sldId id="889" r:id="rId38"/>
    <p:sldId id="890" r:id="rId39"/>
    <p:sldId id="891" r:id="rId40"/>
    <p:sldId id="892" r:id="rId41"/>
    <p:sldId id="893" r:id="rId42"/>
    <p:sldId id="895" r:id="rId43"/>
    <p:sldId id="894" r:id="rId44"/>
    <p:sldId id="896" r:id="rId45"/>
    <p:sldId id="897" r:id="rId46"/>
    <p:sldId id="898" r:id="rId47"/>
    <p:sldId id="899" r:id="rId48"/>
    <p:sldId id="900" r:id="rId49"/>
    <p:sldId id="901" r:id="rId50"/>
    <p:sldId id="902" r:id="rId51"/>
    <p:sldId id="481"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2"/>
            <p14:sldId id="483"/>
            <p14:sldId id="822"/>
            <p14:sldId id="908"/>
            <p14:sldId id="547"/>
            <p14:sldId id="545"/>
            <p14:sldId id="546"/>
            <p14:sldId id="909"/>
            <p14:sldId id="794"/>
            <p14:sldId id="886"/>
            <p14:sldId id="917"/>
            <p14:sldId id="872"/>
            <p14:sldId id="910"/>
            <p14:sldId id="795"/>
            <p14:sldId id="677"/>
            <p14:sldId id="911"/>
            <p14:sldId id="877"/>
            <p14:sldId id="878"/>
            <p14:sldId id="879"/>
            <p14:sldId id="837"/>
            <p14:sldId id="912"/>
            <p14:sldId id="880"/>
            <p14:sldId id="913"/>
            <p14:sldId id="881"/>
            <p14:sldId id="796"/>
            <p14:sldId id="882"/>
            <p14:sldId id="914"/>
            <p14:sldId id="903"/>
            <p14:sldId id="906"/>
            <p14:sldId id="907"/>
            <p14:sldId id="915"/>
            <p14:sldId id="883"/>
            <p14:sldId id="884"/>
            <p14:sldId id="916"/>
            <p14:sldId id="887"/>
            <p14:sldId id="888"/>
            <p14:sldId id="889"/>
            <p14:sldId id="890"/>
            <p14:sldId id="891"/>
            <p14:sldId id="892"/>
            <p14:sldId id="893"/>
            <p14:sldId id="895"/>
            <p14:sldId id="894"/>
            <p14:sldId id="896"/>
            <p14:sldId id="897"/>
            <p14:sldId id="898"/>
            <p14:sldId id="899"/>
            <p14:sldId id="900"/>
            <p14:sldId id="901"/>
            <p14:sldId id="902"/>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0" d="100"/>
          <a:sy n="70" d="100"/>
        </p:scale>
        <p:origin x="71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29183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4834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4244610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4596875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5334151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3183044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818414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5111154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023651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5020812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884940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5.xml"/><Relationship Id="rId5" Type="http://schemas.openxmlformats.org/officeDocument/2006/relationships/image" Target="../media/image14.pn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kotterinc.com/methodology/8-steps/" TargetMode="Externa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hyperlink" Target="https://www.mindtools.com/al4u1y9/scenario-analysis" TargetMode="External"/><Relationship Id="rId2" Type="http://schemas.openxmlformats.org/officeDocument/2006/relationships/hyperlink" Target="https://www.mindtools.com/amtbj63/swot-analysis" TargetMode="External"/><Relationship Id="rId1" Type="http://schemas.openxmlformats.org/officeDocument/2006/relationships/slideLayout" Target="../slideLayouts/slideLayout16.xml"/><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mindtools.com/aol0rms/stakeholder-analysis" TargetMode="Externa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hyperlink" Target="https://www.mindtools.com/azhch7u/developing-your-strategy" TargetMode="External"/><Relationship Id="rId2" Type="http://schemas.openxmlformats.org/officeDocument/2006/relationships/hyperlink" Target="https://www.mindtools.com/community/pages/article/newTED_85.php" TargetMode="External"/><Relationship Id="rId1" Type="http://schemas.openxmlformats.org/officeDocument/2006/relationships/slideLayout" Target="../slideLayouts/slideLayout16.xml"/><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mindtools.com/a0yzeeu/communication-skills-start-here" TargetMode="External"/><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mindtools.com/aeouk1j/leading-by-example" TargetMode="External"/><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mindtools.com/a82m69s/achieving-quick-wins" TargetMode="External"/><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mindtools.com/atahfvp/rewarding-your-team" TargetMode="External"/><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hyperlink" Target="https://www.mindtools.com/af0ltld/kaizen" TargetMode="External"/><Relationship Id="rId2" Type="http://schemas.openxmlformats.org/officeDocument/2006/relationships/hyperlink" Target="https://www.mindtools.com/azazlu3/lockes-goal-setting-theory" TargetMode="External"/><Relationship Id="rId1" Type="http://schemas.openxmlformats.org/officeDocument/2006/relationships/slideLayout" Target="../slideLayouts/slideLayout16.xml"/><Relationship Id="rId4" Type="http://schemas.openxmlformats.org/officeDocument/2006/relationships/image" Target="../media/image8.png"/></Relationships>
</file>

<file path=ppt/slides/_rels/slide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18.png"/><Relationship Id="rId7"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6.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smtClean="0">
                <a:solidFill>
                  <a:schemeClr val="bg1"/>
                </a:solidFill>
                <a:latin typeface="Times New Roman" panose="02020603050405020304" pitchFamily="18" charset="0"/>
                <a:cs typeface="Times New Roman" panose="02020603050405020304" pitchFamily="18" charset="0"/>
              </a:rPr>
              <a:t>Amira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535277" y="2655954"/>
            <a:ext cx="5339923"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Change </a:t>
            </a: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9</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 xmlns:a16="http://schemas.microsoft.com/office/drawing/2014/main" id="{FA59789B-D841-DB76-25B9-1348B202C2B5}"/>
              </a:ext>
            </a:extLst>
          </p:cNvPr>
          <p:cNvSpPr txBox="1"/>
          <p:nvPr/>
        </p:nvSpPr>
        <p:spPr>
          <a:xfrm>
            <a:off x="329269" y="5104240"/>
            <a:ext cx="1560042" cy="523220"/>
          </a:xfrm>
          <a:prstGeom prst="rect">
            <a:avLst/>
          </a:prstGeom>
          <a:noFill/>
        </p:spPr>
        <p:txBody>
          <a:bodyPr wrap="non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PMG323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5371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9</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559388" y="4898086"/>
            <a:ext cx="1167307" cy="400110"/>
          </a:xfrm>
          <a:prstGeom prst="rect">
            <a:avLst/>
          </a:prstGeom>
          <a:noFill/>
        </p:spPr>
        <p:txBody>
          <a:bodyPr wrap="none" rtlCol="0">
            <a:spAutoFit/>
          </a:bodyPr>
          <a:lstStyle/>
          <a:p>
            <a:r>
              <a:rPr lang="en-US" sz="2000" b="1" dirty="0" smtClean="0">
                <a:latin typeface="Times New Roman" panose="02020603050405020304" pitchFamily="18" charset="0"/>
                <a:cs typeface="Times New Roman" panose="02020603050405020304" pitchFamily="18" charset="0"/>
              </a:rPr>
              <a:t>PMG323</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Amira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940829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6001643"/>
          </a:xfrm>
          <a:prstGeom prst="rect">
            <a:avLst/>
          </a:prstGeom>
          <a:noFill/>
        </p:spPr>
        <p:txBody>
          <a:bodyPr wrap="square">
            <a:spAutoFit/>
          </a:bodyPr>
          <a:lstStyle/>
          <a:p>
            <a:pPr marL="457200" indent="-457200">
              <a:buFont typeface="Wingdings" panose="05000000000000000000" pitchFamily="2" charset="2"/>
              <a:buChar char="Ø"/>
            </a:pPr>
            <a:r>
              <a:rPr lang="en-US" sz="3200" dirty="0" smtClean="0">
                <a:solidFill>
                  <a:schemeClr val="bg1">
                    <a:lumMod val="50000"/>
                  </a:schemeClr>
                </a:solidFill>
                <a:effectLst>
                  <a:outerShdw blurRad="38100" dist="38100" dir="2700000" algn="tl">
                    <a:srgbClr val="000000">
                      <a:alpha val="43137"/>
                    </a:srgbClr>
                  </a:outerShdw>
                </a:effectLst>
              </a:rPr>
              <a:t>Introduction. </a:t>
            </a: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Complex change</a:t>
            </a:r>
          </a:p>
          <a:p>
            <a:pPr marL="457200" indent="-457200">
              <a:buFont typeface="Wingdings" panose="05000000000000000000" pitchFamily="2" charset="2"/>
              <a:buChar char="Ø"/>
            </a:pPr>
            <a:r>
              <a:rPr lang="en-US" sz="3200" dirty="0" smtClean="0">
                <a:solidFill>
                  <a:schemeClr val="bg1">
                    <a:lumMod val="50000"/>
                  </a:schemeClr>
                </a:solidFill>
                <a:effectLst>
                  <a:outerShdw blurRad="38100" dist="38100" dir="2700000" algn="tl">
                    <a:srgbClr val="000000">
                      <a:alpha val="43137"/>
                    </a:srgbClr>
                  </a:outerShdw>
                </a:effectLst>
              </a:rPr>
              <a:t>The definition of Complex Change</a:t>
            </a: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Senior leaders and managers duties on Complex Change </a:t>
            </a: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Change Management Model Examples </a:t>
            </a: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Change Management Model </a:t>
            </a:r>
            <a:r>
              <a:rPr lang="en-US" sz="3200" dirty="0" err="1">
                <a:solidFill>
                  <a:schemeClr val="bg1">
                    <a:lumMod val="50000"/>
                  </a:schemeClr>
                </a:solidFill>
                <a:effectLst>
                  <a:outerShdw blurRad="38100" dist="38100" dir="2700000" algn="tl">
                    <a:srgbClr val="000000">
                      <a:alpha val="43137"/>
                    </a:srgbClr>
                  </a:outerShdw>
                </a:effectLst>
              </a:rPr>
              <a:t>Lippitt-Knoster</a:t>
            </a:r>
            <a:endParaRPr lang="en-US" sz="3200" dirty="0">
              <a:solidFill>
                <a:schemeClr val="bg1">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Change Management Model </a:t>
            </a:r>
            <a:r>
              <a:rPr lang="en-US" sz="3200" dirty="0" err="1">
                <a:solidFill>
                  <a:schemeClr val="bg1">
                    <a:lumMod val="50000"/>
                  </a:schemeClr>
                </a:solidFill>
                <a:effectLst>
                  <a:outerShdw blurRad="38100" dist="38100" dir="2700000" algn="tl">
                    <a:srgbClr val="000000">
                      <a:alpha val="43137"/>
                    </a:srgbClr>
                  </a:outerShdw>
                </a:effectLst>
              </a:rPr>
              <a:t>Lippitt-Knoster</a:t>
            </a:r>
            <a:r>
              <a:rPr lang="en-US" sz="3200" dirty="0">
                <a:solidFill>
                  <a:schemeClr val="bg1">
                    <a:lumMod val="50000"/>
                  </a:schemeClr>
                </a:solidFill>
                <a:effectLst>
                  <a:outerShdw blurRad="38100" dist="38100" dir="2700000" algn="tl">
                    <a:srgbClr val="000000">
                      <a:alpha val="43137"/>
                    </a:srgbClr>
                  </a:outerShdw>
                </a:effectLst>
              </a:rPr>
              <a:t> components</a:t>
            </a: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Change Management Model- </a:t>
            </a:r>
            <a:r>
              <a:rPr lang="en-US" sz="3200" dirty="0" err="1">
                <a:solidFill>
                  <a:schemeClr val="bg1">
                    <a:lumMod val="50000"/>
                  </a:schemeClr>
                </a:solidFill>
                <a:effectLst>
                  <a:outerShdw blurRad="38100" dist="38100" dir="2700000" algn="tl">
                    <a:srgbClr val="000000">
                      <a:alpha val="43137"/>
                    </a:srgbClr>
                  </a:outerShdw>
                </a:effectLst>
              </a:rPr>
              <a:t>Kotter</a:t>
            </a:r>
            <a:r>
              <a:rPr lang="en-US" sz="3200" dirty="0">
                <a:solidFill>
                  <a:schemeClr val="bg1">
                    <a:lumMod val="50000"/>
                  </a:schemeClr>
                </a:solidFill>
                <a:effectLst>
                  <a:outerShdw blurRad="38100" dist="38100" dir="2700000" algn="tl">
                    <a:srgbClr val="000000">
                      <a:alpha val="43137"/>
                    </a:srgbClr>
                  </a:outerShdw>
                </a:effectLst>
              </a:rPr>
              <a:t> model</a:t>
            </a: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Change Management Model- </a:t>
            </a:r>
            <a:r>
              <a:rPr lang="en-US" sz="3200" dirty="0" err="1">
                <a:solidFill>
                  <a:schemeClr val="bg1">
                    <a:lumMod val="50000"/>
                  </a:schemeClr>
                </a:solidFill>
                <a:effectLst>
                  <a:outerShdw blurRad="38100" dist="38100" dir="2700000" algn="tl">
                    <a:srgbClr val="000000">
                      <a:alpha val="43137"/>
                    </a:srgbClr>
                  </a:outerShdw>
                </a:effectLst>
              </a:rPr>
              <a:t>Kotter</a:t>
            </a:r>
            <a:r>
              <a:rPr lang="en-US" sz="3200" dirty="0">
                <a:solidFill>
                  <a:schemeClr val="bg1">
                    <a:lumMod val="50000"/>
                  </a:schemeClr>
                </a:solidFill>
                <a:effectLst>
                  <a:outerShdw blurRad="38100" dist="38100" dir="2700000" algn="tl">
                    <a:srgbClr val="000000">
                      <a:alpha val="43137"/>
                    </a:srgbClr>
                  </a:outerShdw>
                </a:effectLst>
              </a:rPr>
              <a:t> model Steps</a:t>
            </a:r>
          </a:p>
          <a:p>
            <a:pPr marL="457200" indent="-457200">
              <a:buFont typeface="Wingdings" panose="05000000000000000000" pitchFamily="2" charset="2"/>
              <a:buChar char="Ø"/>
            </a:pPr>
            <a:endParaRPr lang="en-US" sz="3200" dirty="0" smtClean="0"/>
          </a:p>
          <a:p>
            <a:pPr marL="457200" indent="-457200">
              <a:buFont typeface="Wingdings" panose="05000000000000000000" pitchFamily="2" charset="2"/>
              <a:buChar char="Ø"/>
            </a:pPr>
            <a:endParaRPr lang="en-US" sz="3200" dirty="0">
              <a:solidFill>
                <a:schemeClr val="bg1">
                  <a:lumMod val="50000"/>
                </a:schemeClr>
              </a:solidFill>
              <a:effectLst>
                <a:outerShdw blurRad="38100" dist="38100" dir="2700000" algn="tl">
                  <a:srgbClr val="000000">
                    <a:alpha val="43137"/>
                  </a:srgbClr>
                </a:outerShdw>
              </a:effectLst>
            </a:endParaRPr>
          </a:p>
          <a:p>
            <a:endParaRPr lang="en-US" sz="3200" dirty="0">
              <a:effectLst>
                <a:outerShdw blurRad="38100" dist="38100" dir="2700000" algn="tl">
                  <a:srgbClr val="000000">
                    <a:alpha val="43137"/>
                  </a:srgbClr>
                </a:outerShdw>
              </a:effectLst>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pPr algn="ctr"/>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Complex change</a:t>
            </a:r>
          </a:p>
        </p:txBody>
      </p:sp>
      <p:sp>
        <p:nvSpPr>
          <p:cNvPr id="10" name="TextBox 9">
            <a:extLst>
              <a:ext uri="{FF2B5EF4-FFF2-40B4-BE49-F238E27FC236}">
                <a16:creationId xmlns:a16="http://schemas.microsoft.com/office/drawing/2014/main" xmlns="" id="{F9A80F9F-74DB-1D57-04E8-E20E92A09B0A}"/>
              </a:ext>
            </a:extLst>
          </p:cNvPr>
          <p:cNvSpPr txBox="1"/>
          <p:nvPr/>
        </p:nvSpPr>
        <p:spPr>
          <a:xfrm>
            <a:off x="2346766" y="1052918"/>
            <a:ext cx="9845234" cy="584775"/>
          </a:xfrm>
          <a:prstGeom prst="rect">
            <a:avLst/>
          </a:prstGeom>
          <a:noFill/>
        </p:spPr>
        <p:txBody>
          <a:bodyPr wrap="square" rtlCol="0">
            <a:spAutoFit/>
          </a:bodyPr>
          <a:lstStyle>
            <a:defPPr>
              <a:defRPr lang="en-US"/>
            </a:defPPr>
            <a:lvl1pPr>
              <a:defRPr sz="3200" b="1"/>
            </a:lvl1pPr>
          </a:lstStyle>
          <a:p>
            <a:endParaRPr lang="en-US" dirty="0"/>
          </a:p>
        </p:txBody>
      </p:sp>
    </p:spTree>
    <p:extLst>
      <p:ext uri="{BB962C8B-B14F-4D97-AF65-F5344CB8AC3E}">
        <p14:creationId xmlns:p14="http://schemas.microsoft.com/office/powerpoint/2010/main" val="768121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6001643"/>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Introduction. </a:t>
            </a:r>
          </a:p>
          <a:p>
            <a:pPr marL="457200" indent="-457200">
              <a:buFont typeface="Wingdings" panose="05000000000000000000" pitchFamily="2" charset="2"/>
              <a:buChar char="Ø"/>
            </a:pPr>
            <a:r>
              <a:rPr lang="en-US" sz="3200" dirty="0">
                <a:solidFill>
                  <a:schemeClr val="bg1">
                    <a:lumMod val="75000"/>
                  </a:schemeClr>
                </a:solidFill>
              </a:rPr>
              <a:t>Complex change</a:t>
            </a:r>
          </a:p>
          <a:p>
            <a:pPr marL="457200" indent="-457200">
              <a:buFont typeface="Wingdings" panose="05000000000000000000" pitchFamily="2" charset="2"/>
              <a:buChar char="Ø"/>
            </a:pPr>
            <a:r>
              <a:rPr lang="en-US" sz="3200" dirty="0">
                <a:solidFill>
                  <a:schemeClr val="bg1">
                    <a:lumMod val="75000"/>
                  </a:schemeClr>
                </a:solidFill>
              </a:rPr>
              <a:t>The definition of Complex Change</a:t>
            </a:r>
          </a:p>
          <a:p>
            <a:pPr marL="457200" indent="-457200">
              <a:buFont typeface="Wingdings" panose="05000000000000000000" pitchFamily="2" charset="2"/>
              <a:buChar char="Ø"/>
            </a:pPr>
            <a:r>
              <a:rPr lang="en-US" sz="3200" dirty="0">
                <a:solidFill>
                  <a:schemeClr val="bg1">
                    <a:lumMod val="75000"/>
                  </a:schemeClr>
                </a:solidFill>
              </a:rPr>
              <a:t>Senior leaders and managers duties on Complex Change </a:t>
            </a:r>
          </a:p>
          <a:p>
            <a:pPr marL="457200" indent="-457200">
              <a:buFont typeface="Wingdings" panose="05000000000000000000" pitchFamily="2" charset="2"/>
              <a:buChar char="Ø"/>
            </a:pPr>
            <a:r>
              <a:rPr lang="en-US" sz="3200" dirty="0">
                <a:solidFill>
                  <a:schemeClr val="bg1">
                    <a:lumMod val="75000"/>
                  </a:schemeClr>
                </a:solidFill>
              </a:rPr>
              <a:t>Change Management Model Examples </a:t>
            </a:r>
          </a:p>
          <a:p>
            <a:pPr marL="457200" indent="-457200">
              <a:buFont typeface="Wingdings" panose="05000000000000000000" pitchFamily="2" charset="2"/>
              <a:buChar char="Ø"/>
            </a:pPr>
            <a:r>
              <a:rPr lang="en-US" sz="3200" dirty="0">
                <a:solidFill>
                  <a:schemeClr val="bg1">
                    <a:lumMod val="75000"/>
                  </a:schemeClr>
                </a:solidFill>
              </a:rPr>
              <a:t>Change Management Model </a:t>
            </a:r>
            <a:r>
              <a:rPr lang="en-US" sz="3200" dirty="0" err="1">
                <a:solidFill>
                  <a:schemeClr val="bg1">
                    <a:lumMod val="75000"/>
                  </a:schemeClr>
                </a:solidFill>
              </a:rPr>
              <a:t>Lippitt-Knoster</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Change Management Model </a:t>
            </a:r>
            <a:r>
              <a:rPr lang="en-US" sz="3200" dirty="0" err="1">
                <a:solidFill>
                  <a:schemeClr val="bg1">
                    <a:lumMod val="75000"/>
                  </a:schemeClr>
                </a:solidFill>
              </a:rPr>
              <a:t>Lippitt-Knoster</a:t>
            </a:r>
            <a:r>
              <a:rPr lang="en-US" sz="3200" dirty="0">
                <a:solidFill>
                  <a:schemeClr val="bg1">
                    <a:lumMod val="75000"/>
                  </a:schemeClr>
                </a:solidFill>
              </a:rPr>
              <a:t> components</a:t>
            </a:r>
          </a:p>
          <a:p>
            <a:pPr marL="457200" indent="-457200">
              <a:buFont typeface="Wingdings" panose="05000000000000000000" pitchFamily="2" charset="2"/>
              <a:buChar char="Ø"/>
            </a:pPr>
            <a:r>
              <a:rPr lang="en-US" sz="3200" dirty="0">
                <a:solidFill>
                  <a:schemeClr val="bg1">
                    <a:lumMod val="75000"/>
                  </a:schemeClr>
                </a:solidFill>
              </a:rPr>
              <a:t>Change Management Model- </a:t>
            </a:r>
            <a:r>
              <a:rPr lang="en-US" sz="3200" dirty="0" err="1">
                <a:solidFill>
                  <a:schemeClr val="bg1">
                    <a:lumMod val="75000"/>
                  </a:schemeClr>
                </a:solidFill>
              </a:rPr>
              <a:t>Kotter</a:t>
            </a:r>
            <a:r>
              <a:rPr lang="en-US" sz="3200" dirty="0">
                <a:solidFill>
                  <a:schemeClr val="bg1">
                    <a:lumMod val="75000"/>
                  </a:schemeClr>
                </a:solidFill>
              </a:rPr>
              <a:t> model</a:t>
            </a:r>
          </a:p>
          <a:p>
            <a:pPr marL="457200" indent="-457200">
              <a:buFont typeface="Wingdings" panose="05000000000000000000" pitchFamily="2" charset="2"/>
              <a:buChar char="Ø"/>
            </a:pPr>
            <a:r>
              <a:rPr lang="en-US" sz="3200" dirty="0">
                <a:solidFill>
                  <a:schemeClr val="bg1">
                    <a:lumMod val="75000"/>
                  </a:schemeClr>
                </a:solidFill>
              </a:rPr>
              <a:t>Change Management Model- </a:t>
            </a:r>
            <a:r>
              <a:rPr lang="en-US" sz="3200" dirty="0" err="1">
                <a:solidFill>
                  <a:schemeClr val="bg1">
                    <a:lumMod val="75000"/>
                  </a:schemeClr>
                </a:solidFill>
              </a:rPr>
              <a:t>Kotter</a:t>
            </a:r>
            <a:r>
              <a:rPr lang="en-US" sz="3200" dirty="0">
                <a:solidFill>
                  <a:schemeClr val="bg1">
                    <a:lumMod val="75000"/>
                  </a:schemeClr>
                </a:solidFill>
              </a:rPr>
              <a:t> model Steps</a:t>
            </a:r>
          </a:p>
          <a:p>
            <a:pPr marL="457200" indent="-457200">
              <a:buFont typeface="Wingdings" panose="05000000000000000000" pitchFamily="2" charset="2"/>
              <a:buChar char="Ø"/>
            </a:pPr>
            <a:endParaRPr lang="en-US" sz="3200" dirty="0" smtClean="0"/>
          </a:p>
          <a:p>
            <a:pPr marL="457200" indent="-457200">
              <a:buFont typeface="Wingdings" panose="05000000000000000000" pitchFamily="2" charset="2"/>
              <a:buChar char="Ø"/>
            </a:pPr>
            <a:endParaRPr lang="en-US" sz="3200" dirty="0">
              <a:solidFill>
                <a:schemeClr val="bg1">
                  <a:lumMod val="50000"/>
                </a:schemeClr>
              </a:solidFill>
              <a:effectLst>
                <a:outerShdw blurRad="38100" dist="38100" dir="2700000" algn="tl">
                  <a:srgbClr val="000000">
                    <a:alpha val="43137"/>
                  </a:srgbClr>
                </a:outerShdw>
              </a:effectLst>
            </a:endParaRPr>
          </a:p>
          <a:p>
            <a:endParaRPr lang="en-US" sz="3200" dirty="0">
              <a:effectLst>
                <a:outerShdw blurRad="38100" dist="38100" dir="2700000" algn="tl">
                  <a:srgbClr val="000000">
                    <a:alpha val="43137"/>
                  </a:srgbClr>
                </a:outerShdw>
              </a:effectLst>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pPr algn="ctr"/>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Complex change</a:t>
            </a:r>
          </a:p>
        </p:txBody>
      </p:sp>
      <p:sp>
        <p:nvSpPr>
          <p:cNvPr id="10" name="TextBox 9">
            <a:extLst>
              <a:ext uri="{FF2B5EF4-FFF2-40B4-BE49-F238E27FC236}">
                <a16:creationId xmlns:a16="http://schemas.microsoft.com/office/drawing/2014/main" xmlns="" id="{F9A80F9F-74DB-1D57-04E8-E20E92A09B0A}"/>
              </a:ext>
            </a:extLst>
          </p:cNvPr>
          <p:cNvSpPr txBox="1"/>
          <p:nvPr/>
        </p:nvSpPr>
        <p:spPr>
          <a:xfrm>
            <a:off x="2346766" y="1052918"/>
            <a:ext cx="9845234" cy="584775"/>
          </a:xfrm>
          <a:prstGeom prst="rect">
            <a:avLst/>
          </a:prstGeom>
          <a:noFill/>
        </p:spPr>
        <p:txBody>
          <a:bodyPr wrap="square" rtlCol="0">
            <a:spAutoFit/>
          </a:bodyPr>
          <a:lstStyle>
            <a:defPPr>
              <a:defRPr lang="en-US"/>
            </a:defPPr>
            <a:lvl1pPr>
              <a:defRPr sz="3200" b="1"/>
            </a:lvl1pPr>
          </a:lstStyle>
          <a:p>
            <a:endParaRPr lang="en-US" dirty="0"/>
          </a:p>
        </p:txBody>
      </p:sp>
    </p:spTree>
    <p:extLst>
      <p:ext uri="{BB962C8B-B14F-4D97-AF65-F5344CB8AC3E}">
        <p14:creationId xmlns:p14="http://schemas.microsoft.com/office/powerpoint/2010/main" val="20470104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5550493" y="1566133"/>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Change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208130" y="2461106"/>
            <a:ext cx="8844924" cy="2677656"/>
          </a:xfrm>
          <a:prstGeom prst="rect">
            <a:avLst/>
          </a:prstGeom>
          <a:noFill/>
        </p:spPr>
        <p:txBody>
          <a:bodyPr wrap="square" rtlCol="0">
            <a:spAutoFit/>
          </a:bodyPr>
          <a:lstStyle/>
          <a:p>
            <a:pPr algn="ctr"/>
            <a:r>
              <a:rPr lang="en-US" sz="2400" b="1" dirty="0" smtClean="0"/>
              <a:t>This subject is about making sense of</a:t>
            </a:r>
            <a:r>
              <a:rPr lang="ar-EG" sz="2400" b="1" dirty="0" smtClean="0"/>
              <a:t> </a:t>
            </a:r>
            <a:r>
              <a:rPr lang="en-US" sz="2400" b="1" dirty="0" smtClean="0"/>
              <a:t>change management. The world we live in continues to change at an intense</a:t>
            </a:r>
            <a:r>
              <a:rPr lang="ar-EG" sz="2400" b="1" dirty="0" smtClean="0"/>
              <a:t> </a:t>
            </a:r>
            <a:r>
              <a:rPr lang="en-US" sz="2400" b="1" dirty="0" smtClean="0"/>
              <a:t>rate. Not a day goes by, it seems, without</a:t>
            </a:r>
            <a:r>
              <a:rPr lang="ar-EG" sz="2400" b="1" dirty="0" smtClean="0"/>
              <a:t> </a:t>
            </a:r>
            <a:r>
              <a:rPr lang="en-US" sz="2400" b="1" dirty="0" smtClean="0"/>
              <a:t>another important discovery or</a:t>
            </a:r>
            <a:r>
              <a:rPr lang="ar-EG" sz="2400" b="1" dirty="0" smtClean="0"/>
              <a:t> </a:t>
            </a:r>
            <a:r>
              <a:rPr lang="en-US" sz="2400" b="1" dirty="0" smtClean="0"/>
              <a:t>boundary-pushing invention in the</a:t>
            </a:r>
            <a:r>
              <a:rPr lang="ar-EG" sz="2400" b="1" dirty="0" smtClean="0"/>
              <a:t> </a:t>
            </a:r>
            <a:r>
              <a:rPr lang="en-US" sz="2400" b="1" dirty="0" smtClean="0"/>
              <a:t>scientific fields. The economics of globalization</a:t>
            </a:r>
            <a:r>
              <a:rPr lang="ar-EG" sz="2400" b="1" dirty="0" smtClean="0"/>
              <a:t> </a:t>
            </a:r>
            <a:r>
              <a:rPr lang="en-US" sz="2400" b="1" dirty="0" smtClean="0"/>
              <a:t>seems to dominate much of our</a:t>
            </a:r>
            <a:r>
              <a:rPr lang="ar-EG" sz="2400" b="1" dirty="0" smtClean="0"/>
              <a:t> </a:t>
            </a:r>
            <a:r>
              <a:rPr lang="en-US" sz="2400" b="1" dirty="0" smtClean="0"/>
              <a:t>political and corporate thinking, while</a:t>
            </a:r>
            <a:r>
              <a:rPr lang="ar-EG" sz="2400" b="1" dirty="0" smtClean="0"/>
              <a:t> </a:t>
            </a:r>
            <a:r>
              <a:rPr lang="en-US" sz="2400" b="1" dirty="0" smtClean="0"/>
              <a:t>the shadow side of globalization– develops at an equally alarming pace.</a:t>
            </a: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50835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124754"/>
          </a:xfrm>
          <a:prstGeom prst="rect">
            <a:avLst/>
          </a:prstGeom>
        </p:spPr>
        <p:txBody>
          <a:bodyPr>
            <a:spAutoFit/>
          </a:bodyPr>
          <a:lstStyle/>
          <a:p>
            <a:r>
              <a:rPr lang="en-US" sz="3200" b="1" i="1" u="sng" dirty="0" smtClean="0">
                <a:effectLst>
                  <a:outerShdw blurRad="38100" dist="38100" dir="2700000" algn="tl">
                    <a:srgbClr val="000000">
                      <a:alpha val="43137"/>
                    </a:srgbClr>
                  </a:outerShdw>
                </a:effectLst>
              </a:rPr>
              <a:t>Content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smtClean="0"/>
              <a:t>1 </a:t>
            </a:r>
            <a:r>
              <a:rPr lang="en-US" sz="2400" b="1" dirty="0"/>
              <a:t>Individual change </a:t>
            </a:r>
          </a:p>
          <a:p>
            <a:r>
              <a:rPr lang="en-US" sz="2400" dirty="0"/>
              <a:t>Learning and the process of change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2 Team change </a:t>
            </a:r>
          </a:p>
          <a:p>
            <a:r>
              <a:rPr lang="en-US" sz="2400" dirty="0"/>
              <a:t>What is a group and when is it a team?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3 Organizational change </a:t>
            </a:r>
          </a:p>
          <a:p>
            <a:r>
              <a:rPr lang="en-US" sz="2400" dirty="0"/>
              <a:t>How organizations really work </a:t>
            </a:r>
            <a:endParaRPr lang="ar-EG" sz="2400" dirty="0" smtClean="0"/>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4 Leading change </a:t>
            </a:r>
          </a:p>
          <a:p>
            <a:r>
              <a:rPr lang="en-US" sz="2400" dirty="0"/>
              <a:t>Roles that leaders play </a:t>
            </a:r>
            <a:endParaRPr lang="ar-EG" sz="2400" dirty="0" smtClean="0"/>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5 The change agent </a:t>
            </a:r>
          </a:p>
          <a:p>
            <a:r>
              <a:rPr lang="en-US" sz="2400" dirty="0"/>
              <a:t>Models of change agency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274677" y="740979"/>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411488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3627" y="240804"/>
            <a:ext cx="6096000" cy="6617196"/>
          </a:xfrm>
          <a:prstGeom prst="rect">
            <a:avLst/>
          </a:prstGeom>
        </p:spPr>
        <p:txBody>
          <a:bodyPr>
            <a:spAutoFit/>
          </a:bodyPr>
          <a:lstStyle/>
          <a:p>
            <a:r>
              <a:rPr lang="en-US" sz="3200" b="1" i="1" u="sng" dirty="0" smtClean="0">
                <a:effectLst>
                  <a:outerShdw blurRad="38100" dist="38100" dir="2700000" algn="tl">
                    <a:srgbClr val="000000">
                      <a:alpha val="43137"/>
                    </a:srgbClr>
                  </a:outerShdw>
                </a:effectLst>
              </a:rPr>
              <a:t>Content </a:t>
            </a:r>
          </a:p>
          <a:p>
            <a:endParaRPr lang="en-US" sz="3200" b="1" i="1" u="sng" dirty="0" smtClean="0">
              <a:effectLst>
                <a:outerShdw blurRad="38100" dist="38100" dir="2700000" algn="tl">
                  <a:srgbClr val="000000">
                    <a:alpha val="43137"/>
                  </a:srgbClr>
                </a:outerShdw>
              </a:effectLst>
            </a:endParaRPr>
          </a:p>
          <a:p>
            <a:pPr marL="342900" indent="-342900">
              <a:buFont typeface="Wingdings" pitchFamily="2" charset="2"/>
              <a:buChar char="Ø"/>
            </a:pPr>
            <a:r>
              <a:rPr lang="en-US" sz="2400" b="1" dirty="0"/>
              <a:t>6 Mergers and acquisitions </a:t>
            </a:r>
          </a:p>
          <a:p>
            <a:r>
              <a:rPr lang="en-US" sz="2400" dirty="0"/>
              <a:t>The purpose of merger and acquisition activity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7 Cultural change </a:t>
            </a:r>
          </a:p>
          <a:p>
            <a:r>
              <a:rPr lang="en-US" sz="2400" dirty="0"/>
              <a:t>Guidelines for achieving successful cultural change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8 IT-based process change </a:t>
            </a:r>
          </a:p>
          <a:p>
            <a:r>
              <a:rPr lang="en-US" sz="2400" dirty="0"/>
              <a:t>The role of IT management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9 Complex change </a:t>
            </a:r>
          </a:p>
          <a:p>
            <a:r>
              <a:rPr lang="en-US" sz="2400" dirty="0"/>
              <a:t>When is change complex</a:t>
            </a:r>
            <a:r>
              <a:rPr lang="en-US" sz="2400" dirty="0" smtClean="0"/>
              <a:t>?</a:t>
            </a:r>
          </a:p>
          <a:p>
            <a:endParaRPr lang="en-US" sz="2400" dirty="0"/>
          </a:p>
          <a:p>
            <a:pPr marL="342900" indent="-342900">
              <a:buFont typeface="Wingdings" pitchFamily="2" charset="2"/>
              <a:buChar char="Ø"/>
            </a:pPr>
            <a:r>
              <a:rPr lang="en-US" sz="2400" b="1" dirty="0"/>
              <a:t>10 Leading change in uncertain times </a:t>
            </a:r>
          </a:p>
          <a:p>
            <a:r>
              <a:rPr lang="en-US" sz="2400" dirty="0"/>
              <a:t>The impact of uncertainty on our working lives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684580" y="740978"/>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769159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6001643"/>
          </a:xfrm>
          <a:prstGeom prst="rect">
            <a:avLst/>
          </a:prstGeom>
          <a:noFill/>
        </p:spPr>
        <p:txBody>
          <a:bodyPr wrap="square">
            <a:spAutoFit/>
          </a:bodyPr>
          <a:lstStyle/>
          <a:p>
            <a:pPr marL="457200" indent="-457200">
              <a:buFont typeface="Wingdings" panose="05000000000000000000" pitchFamily="2" charset="2"/>
              <a:buChar char="Ø"/>
            </a:pPr>
            <a:r>
              <a:rPr lang="en-US" sz="3200" dirty="0" smtClean="0">
                <a:solidFill>
                  <a:schemeClr val="bg1">
                    <a:lumMod val="75000"/>
                  </a:schemeClr>
                </a:solidFill>
              </a:rPr>
              <a:t>Introduction</a:t>
            </a:r>
            <a:endParaRPr lang="en-US" sz="3200" dirty="0">
              <a:solidFill>
                <a:schemeClr val="bg1">
                  <a:lumMod val="75000"/>
                </a:schemeClr>
              </a:solidFill>
            </a:endParaRP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Complex change</a:t>
            </a:r>
          </a:p>
          <a:p>
            <a:pPr marL="457200" indent="-457200">
              <a:buFont typeface="Wingdings" panose="05000000000000000000" pitchFamily="2" charset="2"/>
              <a:buChar char="Ø"/>
            </a:pPr>
            <a:r>
              <a:rPr lang="en-US" sz="3200" dirty="0">
                <a:solidFill>
                  <a:schemeClr val="bg1">
                    <a:lumMod val="75000"/>
                  </a:schemeClr>
                </a:solidFill>
              </a:rPr>
              <a:t>The definition of Complex Change</a:t>
            </a:r>
          </a:p>
          <a:p>
            <a:pPr marL="457200" indent="-457200">
              <a:buFont typeface="Wingdings" panose="05000000000000000000" pitchFamily="2" charset="2"/>
              <a:buChar char="Ø"/>
            </a:pPr>
            <a:r>
              <a:rPr lang="en-US" sz="3200" dirty="0">
                <a:solidFill>
                  <a:schemeClr val="bg1">
                    <a:lumMod val="75000"/>
                  </a:schemeClr>
                </a:solidFill>
              </a:rPr>
              <a:t>Senior leaders and managers duties on Complex Change </a:t>
            </a:r>
          </a:p>
          <a:p>
            <a:pPr marL="457200" indent="-457200">
              <a:buFont typeface="Wingdings" panose="05000000000000000000" pitchFamily="2" charset="2"/>
              <a:buChar char="Ø"/>
            </a:pPr>
            <a:r>
              <a:rPr lang="en-US" sz="3200" dirty="0">
                <a:solidFill>
                  <a:schemeClr val="bg1">
                    <a:lumMod val="75000"/>
                  </a:schemeClr>
                </a:solidFill>
              </a:rPr>
              <a:t>Change Management Model Examples </a:t>
            </a:r>
          </a:p>
          <a:p>
            <a:pPr marL="457200" indent="-457200">
              <a:buFont typeface="Wingdings" panose="05000000000000000000" pitchFamily="2" charset="2"/>
              <a:buChar char="Ø"/>
            </a:pPr>
            <a:r>
              <a:rPr lang="en-US" sz="3200" dirty="0">
                <a:solidFill>
                  <a:schemeClr val="bg1">
                    <a:lumMod val="75000"/>
                  </a:schemeClr>
                </a:solidFill>
              </a:rPr>
              <a:t>Change Management Model </a:t>
            </a:r>
            <a:r>
              <a:rPr lang="en-US" sz="3200" dirty="0" err="1">
                <a:solidFill>
                  <a:schemeClr val="bg1">
                    <a:lumMod val="75000"/>
                  </a:schemeClr>
                </a:solidFill>
              </a:rPr>
              <a:t>Lippitt-Knoster</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Change Management Model </a:t>
            </a:r>
            <a:r>
              <a:rPr lang="en-US" sz="3200" dirty="0" err="1">
                <a:solidFill>
                  <a:schemeClr val="bg1">
                    <a:lumMod val="75000"/>
                  </a:schemeClr>
                </a:solidFill>
              </a:rPr>
              <a:t>Lippitt-Knoster</a:t>
            </a:r>
            <a:r>
              <a:rPr lang="en-US" sz="3200" dirty="0">
                <a:solidFill>
                  <a:schemeClr val="bg1">
                    <a:lumMod val="75000"/>
                  </a:schemeClr>
                </a:solidFill>
              </a:rPr>
              <a:t> components</a:t>
            </a:r>
          </a:p>
          <a:p>
            <a:pPr marL="457200" indent="-457200">
              <a:buFont typeface="Wingdings" panose="05000000000000000000" pitchFamily="2" charset="2"/>
              <a:buChar char="Ø"/>
            </a:pPr>
            <a:r>
              <a:rPr lang="en-US" sz="3200" dirty="0">
                <a:solidFill>
                  <a:schemeClr val="bg1">
                    <a:lumMod val="75000"/>
                  </a:schemeClr>
                </a:solidFill>
              </a:rPr>
              <a:t>Change Management Model- </a:t>
            </a:r>
            <a:r>
              <a:rPr lang="en-US" sz="3200" dirty="0" err="1">
                <a:solidFill>
                  <a:schemeClr val="bg1">
                    <a:lumMod val="75000"/>
                  </a:schemeClr>
                </a:solidFill>
              </a:rPr>
              <a:t>Kotter</a:t>
            </a:r>
            <a:r>
              <a:rPr lang="en-US" sz="3200" dirty="0">
                <a:solidFill>
                  <a:schemeClr val="bg1">
                    <a:lumMod val="75000"/>
                  </a:schemeClr>
                </a:solidFill>
              </a:rPr>
              <a:t> model</a:t>
            </a:r>
          </a:p>
          <a:p>
            <a:pPr marL="457200" indent="-457200">
              <a:buFont typeface="Wingdings" panose="05000000000000000000" pitchFamily="2" charset="2"/>
              <a:buChar char="Ø"/>
            </a:pPr>
            <a:r>
              <a:rPr lang="en-US" sz="3200" dirty="0">
                <a:solidFill>
                  <a:schemeClr val="bg1">
                    <a:lumMod val="75000"/>
                  </a:schemeClr>
                </a:solidFill>
              </a:rPr>
              <a:t>Change Management Model- </a:t>
            </a:r>
            <a:r>
              <a:rPr lang="en-US" sz="3200" dirty="0" err="1">
                <a:solidFill>
                  <a:schemeClr val="bg1">
                    <a:lumMod val="75000"/>
                  </a:schemeClr>
                </a:solidFill>
              </a:rPr>
              <a:t>Kotter</a:t>
            </a:r>
            <a:r>
              <a:rPr lang="en-US" sz="3200" dirty="0">
                <a:solidFill>
                  <a:schemeClr val="bg1">
                    <a:lumMod val="75000"/>
                  </a:schemeClr>
                </a:solidFill>
              </a:rPr>
              <a:t> model Steps</a:t>
            </a:r>
          </a:p>
          <a:p>
            <a:pPr marL="457200" indent="-457200">
              <a:buFont typeface="Wingdings" panose="05000000000000000000" pitchFamily="2" charset="2"/>
              <a:buChar char="Ø"/>
            </a:pPr>
            <a:endParaRPr lang="en-US" sz="3200" dirty="0" smtClean="0"/>
          </a:p>
          <a:p>
            <a:pPr marL="457200" indent="-457200">
              <a:buFont typeface="Wingdings" panose="05000000000000000000" pitchFamily="2" charset="2"/>
              <a:buChar char="Ø"/>
            </a:pPr>
            <a:endParaRPr lang="en-US" sz="3200" dirty="0">
              <a:solidFill>
                <a:schemeClr val="bg1">
                  <a:lumMod val="50000"/>
                </a:schemeClr>
              </a:solidFill>
              <a:effectLst>
                <a:outerShdw blurRad="38100" dist="38100" dir="2700000" algn="tl">
                  <a:srgbClr val="000000">
                    <a:alpha val="43137"/>
                  </a:srgbClr>
                </a:outerShdw>
              </a:effectLst>
            </a:endParaRPr>
          </a:p>
          <a:p>
            <a:endParaRPr lang="en-US" sz="3200" dirty="0">
              <a:effectLst>
                <a:outerShdw blurRad="38100" dist="38100" dir="2700000" algn="tl">
                  <a:srgbClr val="000000">
                    <a:alpha val="43137"/>
                  </a:srgbClr>
                </a:outerShdw>
              </a:effectLst>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pPr algn="ctr"/>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Complex change</a:t>
            </a:r>
          </a:p>
        </p:txBody>
      </p:sp>
      <p:sp>
        <p:nvSpPr>
          <p:cNvPr id="10" name="TextBox 9">
            <a:extLst>
              <a:ext uri="{FF2B5EF4-FFF2-40B4-BE49-F238E27FC236}">
                <a16:creationId xmlns:a16="http://schemas.microsoft.com/office/drawing/2014/main" xmlns="" id="{F9A80F9F-74DB-1D57-04E8-E20E92A09B0A}"/>
              </a:ext>
            </a:extLst>
          </p:cNvPr>
          <p:cNvSpPr txBox="1"/>
          <p:nvPr/>
        </p:nvSpPr>
        <p:spPr>
          <a:xfrm>
            <a:off x="2346766" y="1052918"/>
            <a:ext cx="9845234" cy="584775"/>
          </a:xfrm>
          <a:prstGeom prst="rect">
            <a:avLst/>
          </a:prstGeom>
          <a:noFill/>
        </p:spPr>
        <p:txBody>
          <a:bodyPr wrap="square" rtlCol="0">
            <a:spAutoFit/>
          </a:bodyPr>
          <a:lstStyle>
            <a:defPPr>
              <a:defRPr lang="en-US"/>
            </a:defPPr>
            <a:lvl1pPr>
              <a:defRPr sz="3200" b="1"/>
            </a:lvl1pPr>
          </a:lstStyle>
          <a:p>
            <a:endParaRPr lang="en-US" dirty="0"/>
          </a:p>
        </p:txBody>
      </p:sp>
    </p:spTree>
    <p:extLst>
      <p:ext uri="{BB962C8B-B14F-4D97-AF65-F5344CB8AC3E}">
        <p14:creationId xmlns:p14="http://schemas.microsoft.com/office/powerpoint/2010/main" val="30951311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3" y="1599946"/>
            <a:ext cx="6433666" cy="584775"/>
          </a:xfrm>
          <a:prstGeom prst="rect">
            <a:avLst/>
          </a:prstGeom>
          <a:noFill/>
        </p:spPr>
        <p:txBody>
          <a:bodyPr wrap="square" rtlCol="0">
            <a:spAutoFit/>
          </a:bodyPr>
          <a:lstStyle/>
          <a:p>
            <a:r>
              <a:rPr lang="en-US" sz="3200" b="1" dirty="0"/>
              <a:t>Complex change</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385474" y="2588399"/>
            <a:ext cx="8630096" cy="2246769"/>
          </a:xfrm>
          <a:prstGeom prst="rect">
            <a:avLst/>
          </a:prstGeom>
          <a:noFill/>
        </p:spPr>
        <p:txBody>
          <a:bodyPr wrap="square" rtlCol="0">
            <a:spAutoFit/>
          </a:bodyPr>
          <a:lstStyle/>
          <a:p>
            <a:r>
              <a:rPr lang="en-US" sz="2800" dirty="0"/>
              <a:t>You can tell whether a man is clever by his answers.</a:t>
            </a:r>
          </a:p>
          <a:p>
            <a:r>
              <a:rPr lang="en-US" sz="2800" dirty="0"/>
              <a:t>You can tell whether a man is wise by his questions</a:t>
            </a:r>
            <a:r>
              <a:rPr lang="en-US" sz="2800" dirty="0" smtClean="0"/>
              <a:t>.</a:t>
            </a:r>
          </a:p>
          <a:p>
            <a:endParaRPr lang="en-US" sz="2800" dirty="0"/>
          </a:p>
          <a:p>
            <a:endParaRPr lang="en-US" sz="2800" dirty="0"/>
          </a:p>
          <a:p>
            <a:pPr algn="ctr"/>
            <a:r>
              <a:rPr lang="en-US" sz="2800" dirty="0" err="1"/>
              <a:t>Naguib</a:t>
            </a:r>
            <a:r>
              <a:rPr lang="en-US" sz="2800" dirty="0"/>
              <a:t> Mahfouz (Nobel Prize Winner)</a:t>
            </a:r>
            <a:endParaRPr lang="en-US" sz="2800" b="1" dirty="0">
              <a:effectLst>
                <a:outerShdw blurRad="38100" dist="38100" dir="2700000" algn="tl">
                  <a:srgbClr val="000000">
                    <a:alpha val="43137"/>
                  </a:srgbClr>
                </a:outerShdw>
              </a:effectLst>
            </a:endParaRPr>
          </a:p>
        </p:txBody>
      </p:sp>
      <p:pic>
        <p:nvPicPr>
          <p:cNvPr id="10" name="Picture 9"/>
          <p:cNvPicPr>
            <a:picLocks noChangeAspect="1"/>
          </p:cNvPicPr>
          <p:nvPr/>
        </p:nvPicPr>
        <p:blipFill>
          <a:blip r:embed="rId5"/>
          <a:stretch>
            <a:fillRect/>
          </a:stretch>
        </p:blipFill>
        <p:spPr>
          <a:xfrm>
            <a:off x="697645" y="2452736"/>
            <a:ext cx="2686425" cy="2467319"/>
          </a:xfrm>
          <a:prstGeom prst="rect">
            <a:avLst/>
          </a:prstGeom>
        </p:spPr>
      </p:pic>
    </p:spTree>
    <p:extLst>
      <p:ext uri="{BB962C8B-B14F-4D97-AF65-F5344CB8AC3E}">
        <p14:creationId xmlns:p14="http://schemas.microsoft.com/office/powerpoint/2010/main" val="11952528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3" y="1599946"/>
            <a:ext cx="6433666" cy="584775"/>
          </a:xfrm>
          <a:prstGeom prst="rect">
            <a:avLst/>
          </a:prstGeom>
          <a:noFill/>
        </p:spPr>
        <p:txBody>
          <a:bodyPr wrap="square" rtlCol="0">
            <a:spAutoFit/>
          </a:bodyPr>
          <a:lstStyle/>
          <a:p>
            <a:r>
              <a:rPr lang="en-US" sz="3200" b="1" dirty="0"/>
              <a:t>Complex change</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385474" y="2588399"/>
            <a:ext cx="8630096" cy="954107"/>
          </a:xfrm>
          <a:prstGeom prst="rect">
            <a:avLst/>
          </a:prstGeom>
          <a:noFill/>
        </p:spPr>
        <p:txBody>
          <a:bodyPr wrap="square" rtlCol="0">
            <a:spAutoFit/>
          </a:bodyPr>
          <a:lstStyle/>
          <a:p>
            <a:pPr algn="ctr"/>
            <a:r>
              <a:rPr lang="en-US" sz="2800" b="1" dirty="0">
                <a:effectLst>
                  <a:outerShdw blurRad="38100" dist="38100" dir="2700000" algn="tl">
                    <a:srgbClr val="000000">
                      <a:alpha val="43137"/>
                    </a:srgbClr>
                  </a:outerShdw>
                </a:effectLst>
              </a:rPr>
              <a:t>"Change is the only constant</a:t>
            </a:r>
            <a:r>
              <a:rPr lang="en-US" sz="2800" b="1" dirty="0" smtClean="0">
                <a:effectLst>
                  <a:outerShdw blurRad="38100" dist="38100" dir="2700000" algn="tl">
                    <a:srgbClr val="000000">
                      <a:alpha val="43137"/>
                    </a:srgbClr>
                  </a:outerShdw>
                </a:effectLst>
              </a:rPr>
              <a:t>."–</a:t>
            </a:r>
          </a:p>
          <a:p>
            <a:pPr algn="ctr"/>
            <a:r>
              <a:rPr lang="en-US" sz="2800" b="1" dirty="0" smtClean="0">
                <a:effectLst>
                  <a:outerShdw blurRad="38100" dist="38100" dir="2700000" algn="tl">
                    <a:srgbClr val="000000">
                      <a:alpha val="43137"/>
                    </a:srgbClr>
                  </a:outerShdw>
                </a:effectLst>
              </a:rPr>
              <a:t> </a:t>
            </a:r>
            <a:r>
              <a:rPr lang="en-US" sz="2800" b="1" dirty="0">
                <a:effectLst>
                  <a:outerShdw blurRad="38100" dist="38100" dir="2700000" algn="tl">
                    <a:srgbClr val="000000">
                      <a:alpha val="43137"/>
                    </a:srgbClr>
                  </a:outerShdw>
                </a:effectLst>
              </a:rPr>
              <a:t>Heraclitus, Greek </a:t>
            </a:r>
            <a:r>
              <a:rPr lang="en-US" sz="2800" b="1" dirty="0" smtClean="0">
                <a:effectLst>
                  <a:outerShdw blurRad="38100" dist="38100" dir="2700000" algn="tl">
                    <a:srgbClr val="000000">
                      <a:alpha val="43137"/>
                    </a:srgbClr>
                  </a:outerShdw>
                </a:effectLst>
              </a:rPr>
              <a:t>philosopher</a:t>
            </a:r>
            <a:endParaRPr lang="en-US" sz="2800" b="1" dirty="0">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5"/>
          <a:stretch>
            <a:fillRect/>
          </a:stretch>
        </p:blipFill>
        <p:spPr>
          <a:xfrm>
            <a:off x="4154905" y="3658600"/>
            <a:ext cx="7725920" cy="2472305"/>
          </a:xfrm>
          <a:prstGeom prst="rect">
            <a:avLst/>
          </a:prstGeom>
        </p:spPr>
      </p:pic>
    </p:spTree>
    <p:extLst>
      <p:ext uri="{BB962C8B-B14F-4D97-AF65-F5344CB8AC3E}">
        <p14:creationId xmlns:p14="http://schemas.microsoft.com/office/powerpoint/2010/main" val="14030743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3" y="1599946"/>
            <a:ext cx="6433666" cy="584775"/>
          </a:xfrm>
          <a:prstGeom prst="rect">
            <a:avLst/>
          </a:prstGeom>
          <a:noFill/>
        </p:spPr>
        <p:txBody>
          <a:bodyPr wrap="square" rtlCol="0">
            <a:spAutoFit/>
          </a:bodyPr>
          <a:lstStyle/>
          <a:p>
            <a:r>
              <a:rPr lang="en-US" sz="3200" b="1" dirty="0"/>
              <a:t>Complex change</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385474" y="2588399"/>
            <a:ext cx="8630096" cy="3539430"/>
          </a:xfrm>
          <a:prstGeom prst="rect">
            <a:avLst/>
          </a:prstGeom>
          <a:noFill/>
        </p:spPr>
        <p:txBody>
          <a:bodyPr wrap="square" rtlCol="0">
            <a:spAutoFit/>
          </a:bodyPr>
          <a:lstStyle/>
          <a:p>
            <a:pPr algn="ctr"/>
            <a:r>
              <a:rPr lang="en-US" sz="2800" b="1" dirty="0">
                <a:effectLst>
                  <a:outerShdw blurRad="38100" dist="38100" dir="2700000" algn="tl">
                    <a:srgbClr val="000000">
                      <a:alpha val="43137"/>
                    </a:srgbClr>
                  </a:outerShdw>
                </a:effectLst>
              </a:rPr>
              <a:t>"Change is the only constant</a:t>
            </a:r>
            <a:r>
              <a:rPr lang="en-US" sz="2800" b="1" dirty="0" smtClean="0">
                <a:effectLst>
                  <a:outerShdw blurRad="38100" dist="38100" dir="2700000" algn="tl">
                    <a:srgbClr val="000000">
                      <a:alpha val="43137"/>
                    </a:srgbClr>
                  </a:outerShdw>
                </a:effectLst>
              </a:rPr>
              <a:t>."–</a:t>
            </a:r>
          </a:p>
          <a:p>
            <a:pPr algn="ctr"/>
            <a:r>
              <a:rPr lang="en-US" sz="2800" b="1" dirty="0" smtClean="0">
                <a:effectLst>
                  <a:outerShdw blurRad="38100" dist="38100" dir="2700000" algn="tl">
                    <a:srgbClr val="000000">
                      <a:alpha val="43137"/>
                    </a:srgbClr>
                  </a:outerShdw>
                </a:effectLst>
              </a:rPr>
              <a:t> </a:t>
            </a:r>
            <a:r>
              <a:rPr lang="en-US" sz="2800" b="1" dirty="0">
                <a:effectLst>
                  <a:outerShdw blurRad="38100" dist="38100" dir="2700000" algn="tl">
                    <a:srgbClr val="000000">
                      <a:alpha val="43137"/>
                    </a:srgbClr>
                  </a:outerShdw>
                </a:effectLst>
              </a:rPr>
              <a:t>Heraclitus, Greek philosopher</a:t>
            </a:r>
          </a:p>
          <a:p>
            <a:r>
              <a:rPr lang="en-US" sz="2800" dirty="0"/>
              <a:t>What was true more than 2,000 years ago is just as true today. We live in a world where "business as usual" is change. New initiatives, project-based working, technology improvements, staying ahead of the competition – these things come together to drive ongoing changes to the way we work.</a:t>
            </a:r>
            <a:endParaRPr lang="en-US"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3023963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3" y="1599946"/>
            <a:ext cx="6433666" cy="584775"/>
          </a:xfrm>
          <a:prstGeom prst="rect">
            <a:avLst/>
          </a:prstGeom>
          <a:noFill/>
        </p:spPr>
        <p:txBody>
          <a:bodyPr wrap="square" rtlCol="0">
            <a:spAutoFit/>
          </a:bodyPr>
          <a:lstStyle/>
          <a:p>
            <a:r>
              <a:rPr lang="en-US" sz="3200" b="1" dirty="0"/>
              <a:t>Complex change</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385474" y="2588399"/>
            <a:ext cx="8630096" cy="3539430"/>
          </a:xfrm>
          <a:prstGeom prst="rect">
            <a:avLst/>
          </a:prstGeom>
          <a:noFill/>
        </p:spPr>
        <p:txBody>
          <a:bodyPr wrap="square" rtlCol="0">
            <a:spAutoFit/>
          </a:bodyPr>
          <a:lstStyle/>
          <a:p>
            <a:r>
              <a:rPr lang="en-US" sz="2800" dirty="0"/>
              <a:t>Change management can be daunting, especially when it involves systems and multiple stakeholders.</a:t>
            </a:r>
          </a:p>
          <a:p>
            <a:endParaRPr lang="en-US" sz="2800" dirty="0"/>
          </a:p>
          <a:p>
            <a:r>
              <a:rPr lang="en-US" sz="2800" dirty="0"/>
              <a:t>It requires careful planning, effective communication, and a deep understanding of the organization’s culture and dynamics. However, with the right framework and approach, managing complex change can become more manageable and even successful.</a:t>
            </a:r>
            <a:endParaRPr lang="en-US"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4170121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6001643"/>
          </a:xfrm>
          <a:prstGeom prst="rect">
            <a:avLst/>
          </a:prstGeom>
          <a:noFill/>
        </p:spPr>
        <p:txBody>
          <a:bodyPr wrap="square">
            <a:spAutoFit/>
          </a:bodyPr>
          <a:lstStyle/>
          <a:p>
            <a:pPr marL="457200" indent="-457200">
              <a:buFont typeface="Wingdings" panose="05000000000000000000" pitchFamily="2" charset="2"/>
              <a:buChar char="Ø"/>
            </a:pPr>
            <a:r>
              <a:rPr lang="en-US" sz="3200" dirty="0" smtClean="0">
                <a:solidFill>
                  <a:schemeClr val="bg1">
                    <a:lumMod val="75000"/>
                  </a:schemeClr>
                </a:solidFill>
              </a:rPr>
              <a:t>Introduction</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Complex change</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The definition of Complex Change</a:t>
            </a:r>
          </a:p>
          <a:p>
            <a:pPr marL="457200" indent="-457200">
              <a:buFont typeface="Wingdings" panose="05000000000000000000" pitchFamily="2" charset="2"/>
              <a:buChar char="Ø"/>
            </a:pPr>
            <a:r>
              <a:rPr lang="en-US" sz="3200" dirty="0">
                <a:solidFill>
                  <a:schemeClr val="bg1">
                    <a:lumMod val="75000"/>
                  </a:schemeClr>
                </a:solidFill>
              </a:rPr>
              <a:t>Senior leaders and managers duties on Complex Change </a:t>
            </a:r>
          </a:p>
          <a:p>
            <a:pPr marL="457200" indent="-457200">
              <a:buFont typeface="Wingdings" panose="05000000000000000000" pitchFamily="2" charset="2"/>
              <a:buChar char="Ø"/>
            </a:pPr>
            <a:r>
              <a:rPr lang="en-US" sz="3200" dirty="0">
                <a:solidFill>
                  <a:schemeClr val="bg1">
                    <a:lumMod val="75000"/>
                  </a:schemeClr>
                </a:solidFill>
              </a:rPr>
              <a:t>Change Management Model Examples </a:t>
            </a:r>
          </a:p>
          <a:p>
            <a:pPr marL="457200" indent="-457200">
              <a:buFont typeface="Wingdings" panose="05000000000000000000" pitchFamily="2" charset="2"/>
              <a:buChar char="Ø"/>
            </a:pPr>
            <a:r>
              <a:rPr lang="en-US" sz="3200" dirty="0">
                <a:solidFill>
                  <a:schemeClr val="bg1">
                    <a:lumMod val="75000"/>
                  </a:schemeClr>
                </a:solidFill>
              </a:rPr>
              <a:t>Change Management Model </a:t>
            </a:r>
            <a:r>
              <a:rPr lang="en-US" sz="3200" dirty="0" err="1">
                <a:solidFill>
                  <a:schemeClr val="bg1">
                    <a:lumMod val="75000"/>
                  </a:schemeClr>
                </a:solidFill>
              </a:rPr>
              <a:t>Lippitt-Knoster</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Change Management Model </a:t>
            </a:r>
            <a:r>
              <a:rPr lang="en-US" sz="3200" dirty="0" err="1">
                <a:solidFill>
                  <a:schemeClr val="bg1">
                    <a:lumMod val="75000"/>
                  </a:schemeClr>
                </a:solidFill>
              </a:rPr>
              <a:t>Lippitt-Knoster</a:t>
            </a:r>
            <a:r>
              <a:rPr lang="en-US" sz="3200" dirty="0">
                <a:solidFill>
                  <a:schemeClr val="bg1">
                    <a:lumMod val="75000"/>
                  </a:schemeClr>
                </a:solidFill>
              </a:rPr>
              <a:t> components</a:t>
            </a:r>
          </a:p>
          <a:p>
            <a:pPr marL="457200" indent="-457200">
              <a:buFont typeface="Wingdings" panose="05000000000000000000" pitchFamily="2" charset="2"/>
              <a:buChar char="Ø"/>
            </a:pPr>
            <a:r>
              <a:rPr lang="en-US" sz="3200" dirty="0">
                <a:solidFill>
                  <a:schemeClr val="bg1">
                    <a:lumMod val="75000"/>
                  </a:schemeClr>
                </a:solidFill>
              </a:rPr>
              <a:t>Change Management Model- </a:t>
            </a:r>
            <a:r>
              <a:rPr lang="en-US" sz="3200" dirty="0" err="1">
                <a:solidFill>
                  <a:schemeClr val="bg1">
                    <a:lumMod val="75000"/>
                  </a:schemeClr>
                </a:solidFill>
              </a:rPr>
              <a:t>Kotter</a:t>
            </a:r>
            <a:r>
              <a:rPr lang="en-US" sz="3200" dirty="0">
                <a:solidFill>
                  <a:schemeClr val="bg1">
                    <a:lumMod val="75000"/>
                  </a:schemeClr>
                </a:solidFill>
              </a:rPr>
              <a:t> model</a:t>
            </a:r>
          </a:p>
          <a:p>
            <a:pPr marL="457200" indent="-457200">
              <a:buFont typeface="Wingdings" panose="05000000000000000000" pitchFamily="2" charset="2"/>
              <a:buChar char="Ø"/>
            </a:pPr>
            <a:r>
              <a:rPr lang="en-US" sz="3200" dirty="0">
                <a:solidFill>
                  <a:schemeClr val="bg1">
                    <a:lumMod val="75000"/>
                  </a:schemeClr>
                </a:solidFill>
              </a:rPr>
              <a:t>Change Management Model- </a:t>
            </a:r>
            <a:r>
              <a:rPr lang="en-US" sz="3200" dirty="0" err="1">
                <a:solidFill>
                  <a:schemeClr val="bg1">
                    <a:lumMod val="75000"/>
                  </a:schemeClr>
                </a:solidFill>
              </a:rPr>
              <a:t>Kotter</a:t>
            </a:r>
            <a:r>
              <a:rPr lang="en-US" sz="3200" dirty="0">
                <a:solidFill>
                  <a:schemeClr val="bg1">
                    <a:lumMod val="75000"/>
                  </a:schemeClr>
                </a:solidFill>
              </a:rPr>
              <a:t> model Steps</a:t>
            </a:r>
          </a:p>
          <a:p>
            <a:pPr marL="457200" indent="-457200">
              <a:buFont typeface="Wingdings" panose="05000000000000000000" pitchFamily="2" charset="2"/>
              <a:buChar char="Ø"/>
            </a:pPr>
            <a:endParaRPr lang="en-US" sz="3200" dirty="0" smtClean="0"/>
          </a:p>
          <a:p>
            <a:pPr marL="457200" indent="-457200">
              <a:buFont typeface="Wingdings" panose="05000000000000000000" pitchFamily="2" charset="2"/>
              <a:buChar char="Ø"/>
            </a:pPr>
            <a:endParaRPr lang="en-US" sz="3200" dirty="0">
              <a:solidFill>
                <a:schemeClr val="bg1">
                  <a:lumMod val="50000"/>
                </a:schemeClr>
              </a:solidFill>
              <a:effectLst>
                <a:outerShdw blurRad="38100" dist="38100" dir="2700000" algn="tl">
                  <a:srgbClr val="000000">
                    <a:alpha val="43137"/>
                  </a:srgbClr>
                </a:outerShdw>
              </a:effectLst>
            </a:endParaRPr>
          </a:p>
          <a:p>
            <a:endParaRPr lang="en-US" sz="3200" dirty="0">
              <a:effectLst>
                <a:outerShdw blurRad="38100" dist="38100" dir="2700000" algn="tl">
                  <a:srgbClr val="000000">
                    <a:alpha val="43137"/>
                  </a:srgbClr>
                </a:outerShdw>
              </a:effectLst>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pPr algn="ctr"/>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Complex change</a:t>
            </a:r>
          </a:p>
        </p:txBody>
      </p:sp>
      <p:sp>
        <p:nvSpPr>
          <p:cNvPr id="10" name="TextBox 9">
            <a:extLst>
              <a:ext uri="{FF2B5EF4-FFF2-40B4-BE49-F238E27FC236}">
                <a16:creationId xmlns:a16="http://schemas.microsoft.com/office/drawing/2014/main" xmlns="" id="{F9A80F9F-74DB-1D57-04E8-E20E92A09B0A}"/>
              </a:ext>
            </a:extLst>
          </p:cNvPr>
          <p:cNvSpPr txBox="1"/>
          <p:nvPr/>
        </p:nvSpPr>
        <p:spPr>
          <a:xfrm>
            <a:off x="2346766" y="1052918"/>
            <a:ext cx="9845234" cy="584775"/>
          </a:xfrm>
          <a:prstGeom prst="rect">
            <a:avLst/>
          </a:prstGeom>
          <a:noFill/>
        </p:spPr>
        <p:txBody>
          <a:bodyPr wrap="square" rtlCol="0">
            <a:spAutoFit/>
          </a:bodyPr>
          <a:lstStyle>
            <a:defPPr>
              <a:defRPr lang="en-US"/>
            </a:defPPr>
            <a:lvl1pPr>
              <a:defRPr sz="3200" b="1"/>
            </a:lvl1pPr>
          </a:lstStyle>
          <a:p>
            <a:endParaRPr lang="en-US" dirty="0"/>
          </a:p>
        </p:txBody>
      </p:sp>
    </p:spTree>
    <p:extLst>
      <p:ext uri="{BB962C8B-B14F-4D97-AF65-F5344CB8AC3E}">
        <p14:creationId xmlns:p14="http://schemas.microsoft.com/office/powerpoint/2010/main" val="15761400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1815882"/>
          </a:xfrm>
          <a:prstGeom prst="rect">
            <a:avLst/>
          </a:prstGeom>
          <a:noFill/>
        </p:spPr>
        <p:txBody>
          <a:bodyPr wrap="square" rtlCol="0">
            <a:spAutoFit/>
          </a:bodyPr>
          <a:lstStyle/>
          <a:p>
            <a:r>
              <a:rPr lang="en-US" sz="2800" dirty="0"/>
              <a:t>This chapter will look at the </a:t>
            </a:r>
            <a:r>
              <a:rPr lang="en-US" sz="2800" dirty="0"/>
              <a:t>Complex </a:t>
            </a:r>
            <a:r>
              <a:rPr lang="en-US" sz="2800" dirty="0" smtClean="0"/>
              <a:t>Change</a:t>
            </a:r>
            <a:r>
              <a:rPr lang="en-US" sz="2800" dirty="0" smtClean="0"/>
              <a:t> models </a:t>
            </a:r>
            <a:r>
              <a:rPr lang="en-US" sz="2800" dirty="0"/>
              <a:t>in detail and how it can help managers successfully manage complex change</a:t>
            </a:r>
            <a:r>
              <a:rPr lang="en-US" sz="2800" dirty="0" smtClean="0"/>
              <a:t>.</a:t>
            </a:r>
          </a:p>
          <a:p>
            <a:endParaRPr lang="en-US" sz="2800" dirty="0" smtClean="0"/>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87899" y="294069"/>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4" name="TextBox 13">
            <a:extLst>
              <a:ext uri="{FF2B5EF4-FFF2-40B4-BE49-F238E27FC236}">
                <a16:creationId xmlns:a16="http://schemas.microsoft.com/office/drawing/2014/main" xmlns="" id="{F9A80F9F-74DB-1D57-04E8-E20E92A09B0A}"/>
              </a:ext>
            </a:extLst>
          </p:cNvPr>
          <p:cNvSpPr txBox="1"/>
          <p:nvPr/>
        </p:nvSpPr>
        <p:spPr>
          <a:xfrm>
            <a:off x="4737954" y="1540443"/>
            <a:ext cx="7092925" cy="584775"/>
          </a:xfrm>
          <a:prstGeom prst="rect">
            <a:avLst/>
          </a:prstGeom>
          <a:noFill/>
        </p:spPr>
        <p:txBody>
          <a:bodyPr wrap="square" rtlCol="0">
            <a:spAutoFit/>
          </a:bodyPr>
          <a:lstStyle>
            <a:defPPr>
              <a:defRPr lang="en-US"/>
            </a:defPPr>
            <a:lvl1pPr>
              <a:defRPr sz="3200" b="1"/>
            </a:lvl1pPr>
          </a:lstStyle>
          <a:p>
            <a:r>
              <a:rPr lang="en-US" dirty="0"/>
              <a:t>The </a:t>
            </a:r>
            <a:r>
              <a:rPr lang="en-US" dirty="0" smtClean="0"/>
              <a:t>Definition </a:t>
            </a:r>
            <a:r>
              <a:rPr lang="en-US" dirty="0"/>
              <a:t>of Complex Change</a:t>
            </a:r>
          </a:p>
        </p:txBody>
      </p:sp>
      <p:pic>
        <p:nvPicPr>
          <p:cNvPr id="13" name="Picture 12"/>
          <p:cNvPicPr>
            <a:picLocks noChangeAspect="1"/>
          </p:cNvPicPr>
          <p:nvPr/>
        </p:nvPicPr>
        <p:blipFill>
          <a:blip r:embed="rId5"/>
          <a:stretch>
            <a:fillRect/>
          </a:stretch>
        </p:blipFill>
        <p:spPr>
          <a:xfrm>
            <a:off x="6256421" y="3876259"/>
            <a:ext cx="5358063" cy="2408333"/>
          </a:xfrm>
          <a:prstGeom prst="rect">
            <a:avLst/>
          </a:prstGeom>
        </p:spPr>
      </p:pic>
    </p:spTree>
    <p:extLst>
      <p:ext uri="{BB962C8B-B14F-4D97-AF65-F5344CB8AC3E}">
        <p14:creationId xmlns:p14="http://schemas.microsoft.com/office/powerpoint/2010/main" val="17112013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smtClean="0"/>
              <a:t>The Definition </a:t>
            </a:r>
            <a:r>
              <a:rPr lang="en-US" sz="2800" b="1" dirty="0"/>
              <a:t>of Complex </a:t>
            </a:r>
            <a:r>
              <a:rPr lang="en-US" sz="2800" b="1" dirty="0" smtClean="0"/>
              <a:t>Change</a:t>
            </a:r>
            <a:endParaRPr lang="en-US" sz="2800" b="1"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770150" y="2066762"/>
            <a:ext cx="11635666" cy="3970318"/>
          </a:xfrm>
          <a:prstGeom prst="rect">
            <a:avLst/>
          </a:prstGeom>
          <a:noFill/>
        </p:spPr>
        <p:txBody>
          <a:bodyPr wrap="square" rtlCol="0">
            <a:spAutoFit/>
          </a:bodyPr>
          <a:lstStyle/>
          <a:p>
            <a:pPr fontAlgn="auto"/>
            <a:r>
              <a:rPr lang="en-US" sz="2800" b="1" dirty="0" smtClean="0"/>
              <a:t>What </a:t>
            </a:r>
            <a:r>
              <a:rPr lang="en-US" sz="2800" b="1" dirty="0"/>
              <a:t>Is Complex Change?</a:t>
            </a:r>
          </a:p>
          <a:p>
            <a:pPr fontAlgn="auto"/>
            <a:r>
              <a:rPr lang="en-US" sz="2800" dirty="0"/>
              <a:t>A complex change management project occurs when one or more </a:t>
            </a:r>
            <a:endParaRPr lang="en-US" sz="2800" dirty="0" smtClean="0"/>
          </a:p>
          <a:p>
            <a:pPr fontAlgn="auto"/>
            <a:r>
              <a:rPr lang="en-US" sz="2800" dirty="0" smtClean="0"/>
              <a:t>complicating </a:t>
            </a:r>
            <a:r>
              <a:rPr lang="en-US" sz="2800" dirty="0"/>
              <a:t>factors create an obstacle. They can include</a:t>
            </a:r>
            <a:r>
              <a:rPr lang="en-US" sz="2800" dirty="0" smtClean="0"/>
              <a:t>:</a:t>
            </a:r>
          </a:p>
          <a:p>
            <a:pPr fontAlgn="auto"/>
            <a:endParaRPr lang="en-US" sz="2800" dirty="0" smtClean="0"/>
          </a:p>
          <a:p>
            <a:pPr marL="457200" indent="-457200" fontAlgn="auto">
              <a:buFont typeface="Wingdings" panose="05000000000000000000" pitchFamily="2" charset="2"/>
              <a:buChar char="§"/>
            </a:pPr>
            <a:r>
              <a:rPr lang="en-US" sz="2800" dirty="0" smtClean="0"/>
              <a:t>Geographically </a:t>
            </a:r>
            <a:r>
              <a:rPr lang="en-US" sz="2800" dirty="0"/>
              <a:t>diverse locations</a:t>
            </a:r>
          </a:p>
          <a:p>
            <a:pPr marL="457200" indent="-457200" fontAlgn="auto">
              <a:buFont typeface="Wingdings" panose="05000000000000000000" pitchFamily="2" charset="2"/>
              <a:buChar char="§"/>
            </a:pPr>
            <a:r>
              <a:rPr lang="en-US" sz="2800" dirty="0"/>
              <a:t>Low investment from employees</a:t>
            </a:r>
          </a:p>
          <a:p>
            <a:pPr marL="457200" indent="-457200" fontAlgn="auto">
              <a:buFont typeface="Wingdings" panose="05000000000000000000" pitchFamily="2" charset="2"/>
              <a:buChar char="§"/>
            </a:pPr>
            <a:r>
              <a:rPr lang="en-US" sz="2800" dirty="0"/>
              <a:t>Major organizational restructuring</a:t>
            </a:r>
          </a:p>
          <a:p>
            <a:pPr marL="457200" indent="-457200" fontAlgn="auto">
              <a:buFont typeface="Wingdings" panose="05000000000000000000" pitchFamily="2" charset="2"/>
              <a:buChar char="§"/>
            </a:pPr>
            <a:r>
              <a:rPr lang="en-US" sz="2800" dirty="0"/>
              <a:t>Involuntary redundancies or job losses</a:t>
            </a:r>
          </a:p>
          <a:p>
            <a:pPr marL="457200" indent="-457200" fontAlgn="auto">
              <a:buFont typeface="Wingdings" panose="05000000000000000000" pitchFamily="2" charset="2"/>
              <a:buChar char="§"/>
            </a:pPr>
            <a:r>
              <a:rPr lang="en-US" sz="2800" dirty="0"/>
              <a:t>Crisis </a:t>
            </a:r>
            <a:r>
              <a:rPr lang="en-US" sz="2800" dirty="0" smtClean="0"/>
              <a:t>management</a:t>
            </a:r>
            <a:endParaRPr lang="en-US" sz="2800" dirty="0"/>
          </a:p>
        </p:txBody>
      </p:sp>
    </p:spTree>
    <p:extLst>
      <p:ext uri="{BB962C8B-B14F-4D97-AF65-F5344CB8AC3E}">
        <p14:creationId xmlns:p14="http://schemas.microsoft.com/office/powerpoint/2010/main" val="2729139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6001643"/>
          </a:xfrm>
          <a:prstGeom prst="rect">
            <a:avLst/>
          </a:prstGeom>
          <a:noFill/>
        </p:spPr>
        <p:txBody>
          <a:bodyPr wrap="square">
            <a:spAutoFit/>
          </a:bodyPr>
          <a:lstStyle/>
          <a:p>
            <a:pPr marL="457200" indent="-457200">
              <a:buFont typeface="Wingdings" panose="05000000000000000000" pitchFamily="2" charset="2"/>
              <a:buChar char="Ø"/>
            </a:pPr>
            <a:r>
              <a:rPr lang="en-US" sz="3200" dirty="0" smtClean="0">
                <a:solidFill>
                  <a:schemeClr val="bg1">
                    <a:lumMod val="75000"/>
                  </a:schemeClr>
                </a:solidFill>
              </a:rPr>
              <a:t>Introduction</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Complex change</a:t>
            </a:r>
          </a:p>
          <a:p>
            <a:pPr marL="457200" indent="-457200">
              <a:buFont typeface="Wingdings" panose="05000000000000000000" pitchFamily="2" charset="2"/>
              <a:buChar char="Ø"/>
            </a:pPr>
            <a:r>
              <a:rPr lang="en-US" sz="3200" dirty="0">
                <a:solidFill>
                  <a:schemeClr val="bg1">
                    <a:lumMod val="75000"/>
                  </a:schemeClr>
                </a:solidFill>
              </a:rPr>
              <a:t>The definition of Complex Change</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Senior leaders and managers duties on Complex Change </a:t>
            </a:r>
          </a:p>
          <a:p>
            <a:pPr marL="457200" indent="-457200">
              <a:buFont typeface="Wingdings" panose="05000000000000000000" pitchFamily="2" charset="2"/>
              <a:buChar char="Ø"/>
            </a:pPr>
            <a:r>
              <a:rPr lang="en-US" sz="3200" dirty="0">
                <a:solidFill>
                  <a:schemeClr val="bg1">
                    <a:lumMod val="75000"/>
                  </a:schemeClr>
                </a:solidFill>
              </a:rPr>
              <a:t>Change Management Model Examples </a:t>
            </a:r>
          </a:p>
          <a:p>
            <a:pPr marL="457200" indent="-457200">
              <a:buFont typeface="Wingdings" panose="05000000000000000000" pitchFamily="2" charset="2"/>
              <a:buChar char="Ø"/>
            </a:pPr>
            <a:r>
              <a:rPr lang="en-US" sz="3200" dirty="0">
                <a:solidFill>
                  <a:schemeClr val="bg1">
                    <a:lumMod val="75000"/>
                  </a:schemeClr>
                </a:solidFill>
              </a:rPr>
              <a:t>Change Management Model </a:t>
            </a:r>
            <a:r>
              <a:rPr lang="en-US" sz="3200" dirty="0" err="1">
                <a:solidFill>
                  <a:schemeClr val="bg1">
                    <a:lumMod val="75000"/>
                  </a:schemeClr>
                </a:solidFill>
              </a:rPr>
              <a:t>Lippitt-Knoster</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Change Management Model </a:t>
            </a:r>
            <a:r>
              <a:rPr lang="en-US" sz="3200" dirty="0" err="1">
                <a:solidFill>
                  <a:schemeClr val="bg1">
                    <a:lumMod val="75000"/>
                  </a:schemeClr>
                </a:solidFill>
              </a:rPr>
              <a:t>Lippitt-Knoster</a:t>
            </a:r>
            <a:r>
              <a:rPr lang="en-US" sz="3200" dirty="0">
                <a:solidFill>
                  <a:schemeClr val="bg1">
                    <a:lumMod val="75000"/>
                  </a:schemeClr>
                </a:solidFill>
              </a:rPr>
              <a:t> components</a:t>
            </a:r>
          </a:p>
          <a:p>
            <a:pPr marL="457200" indent="-457200">
              <a:buFont typeface="Wingdings" panose="05000000000000000000" pitchFamily="2" charset="2"/>
              <a:buChar char="Ø"/>
            </a:pPr>
            <a:r>
              <a:rPr lang="en-US" sz="3200" dirty="0">
                <a:solidFill>
                  <a:schemeClr val="bg1">
                    <a:lumMod val="75000"/>
                  </a:schemeClr>
                </a:solidFill>
              </a:rPr>
              <a:t>Change Management Model- </a:t>
            </a:r>
            <a:r>
              <a:rPr lang="en-US" sz="3200" dirty="0" err="1">
                <a:solidFill>
                  <a:schemeClr val="bg1">
                    <a:lumMod val="75000"/>
                  </a:schemeClr>
                </a:solidFill>
              </a:rPr>
              <a:t>Kotter</a:t>
            </a:r>
            <a:r>
              <a:rPr lang="en-US" sz="3200" dirty="0">
                <a:solidFill>
                  <a:schemeClr val="bg1">
                    <a:lumMod val="75000"/>
                  </a:schemeClr>
                </a:solidFill>
              </a:rPr>
              <a:t> model</a:t>
            </a:r>
          </a:p>
          <a:p>
            <a:pPr marL="457200" indent="-457200">
              <a:buFont typeface="Wingdings" panose="05000000000000000000" pitchFamily="2" charset="2"/>
              <a:buChar char="Ø"/>
            </a:pPr>
            <a:r>
              <a:rPr lang="en-US" sz="3200" dirty="0">
                <a:solidFill>
                  <a:schemeClr val="bg1">
                    <a:lumMod val="75000"/>
                  </a:schemeClr>
                </a:solidFill>
              </a:rPr>
              <a:t>Change Management Model- </a:t>
            </a:r>
            <a:r>
              <a:rPr lang="en-US" sz="3200" dirty="0" err="1">
                <a:solidFill>
                  <a:schemeClr val="bg1">
                    <a:lumMod val="75000"/>
                  </a:schemeClr>
                </a:solidFill>
              </a:rPr>
              <a:t>Kotter</a:t>
            </a:r>
            <a:r>
              <a:rPr lang="en-US" sz="3200" dirty="0">
                <a:solidFill>
                  <a:schemeClr val="bg1">
                    <a:lumMod val="75000"/>
                  </a:schemeClr>
                </a:solidFill>
              </a:rPr>
              <a:t> model Steps</a:t>
            </a:r>
          </a:p>
          <a:p>
            <a:pPr marL="457200" indent="-457200">
              <a:buFont typeface="Wingdings" panose="05000000000000000000" pitchFamily="2" charset="2"/>
              <a:buChar char="Ø"/>
            </a:pPr>
            <a:endParaRPr lang="en-US" sz="3200" dirty="0" smtClean="0"/>
          </a:p>
          <a:p>
            <a:pPr marL="457200" indent="-457200">
              <a:buFont typeface="Wingdings" panose="05000000000000000000" pitchFamily="2" charset="2"/>
              <a:buChar char="Ø"/>
            </a:pPr>
            <a:endParaRPr lang="en-US" sz="3200" dirty="0">
              <a:solidFill>
                <a:schemeClr val="bg1">
                  <a:lumMod val="50000"/>
                </a:schemeClr>
              </a:solidFill>
              <a:effectLst>
                <a:outerShdw blurRad="38100" dist="38100" dir="2700000" algn="tl">
                  <a:srgbClr val="000000">
                    <a:alpha val="43137"/>
                  </a:srgbClr>
                </a:outerShdw>
              </a:effectLst>
            </a:endParaRPr>
          </a:p>
          <a:p>
            <a:endParaRPr lang="en-US" sz="3200" dirty="0">
              <a:effectLst>
                <a:outerShdw blurRad="38100" dist="38100" dir="2700000" algn="tl">
                  <a:srgbClr val="000000">
                    <a:alpha val="43137"/>
                  </a:srgbClr>
                </a:outerShdw>
              </a:effectLst>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pPr algn="ctr"/>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Complex change</a:t>
            </a:r>
          </a:p>
        </p:txBody>
      </p:sp>
      <p:sp>
        <p:nvSpPr>
          <p:cNvPr id="10" name="TextBox 9">
            <a:extLst>
              <a:ext uri="{FF2B5EF4-FFF2-40B4-BE49-F238E27FC236}">
                <a16:creationId xmlns:a16="http://schemas.microsoft.com/office/drawing/2014/main" xmlns="" id="{F9A80F9F-74DB-1D57-04E8-E20E92A09B0A}"/>
              </a:ext>
            </a:extLst>
          </p:cNvPr>
          <p:cNvSpPr txBox="1"/>
          <p:nvPr/>
        </p:nvSpPr>
        <p:spPr>
          <a:xfrm>
            <a:off x="2346766" y="1052918"/>
            <a:ext cx="9845234" cy="584775"/>
          </a:xfrm>
          <a:prstGeom prst="rect">
            <a:avLst/>
          </a:prstGeom>
          <a:noFill/>
        </p:spPr>
        <p:txBody>
          <a:bodyPr wrap="square" rtlCol="0">
            <a:spAutoFit/>
          </a:bodyPr>
          <a:lstStyle>
            <a:defPPr>
              <a:defRPr lang="en-US"/>
            </a:defPPr>
            <a:lvl1pPr>
              <a:defRPr sz="3200" b="1"/>
            </a:lvl1pPr>
          </a:lstStyle>
          <a:p>
            <a:endParaRPr lang="en-US" dirty="0"/>
          </a:p>
        </p:txBody>
      </p:sp>
    </p:spTree>
    <p:extLst>
      <p:ext uri="{BB962C8B-B14F-4D97-AF65-F5344CB8AC3E}">
        <p14:creationId xmlns:p14="http://schemas.microsoft.com/office/powerpoint/2010/main" val="42895487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3416320"/>
          </a:xfrm>
          <a:prstGeom prst="rect">
            <a:avLst/>
          </a:prstGeom>
          <a:noFill/>
        </p:spPr>
        <p:txBody>
          <a:bodyPr wrap="square" rtlCol="0">
            <a:spAutoFit/>
          </a:bodyPr>
          <a:lstStyle/>
          <a:p>
            <a:r>
              <a:rPr lang="en-US" sz="2400" dirty="0"/>
              <a:t>Think of the highly varied work that goes into managing complex change, such as transitioning data from an on-premises environment to the cloud, integrating the production systems of a recently acquired business, or rolling out a fleet of 5G-capable devices at a hospital</a:t>
            </a:r>
            <a:r>
              <a:rPr lang="en-US" sz="2400" dirty="0" smtClean="0"/>
              <a:t>.</a:t>
            </a:r>
          </a:p>
          <a:p>
            <a:endParaRPr lang="en-US" sz="2400" dirty="0"/>
          </a:p>
          <a:p>
            <a:r>
              <a:rPr lang="en-US" sz="2400" dirty="0"/>
              <a:t>Beyond marshalling the raw technical expertise necessary for determining what’s practical and on what timeline in scenarios like these, senior leaders and managers must also:</a:t>
            </a:r>
            <a:endParaRPr lang="en-US" sz="2400" dirty="0" smtClean="0"/>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87899" y="294069"/>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4" name="TextBox 13">
            <a:extLst>
              <a:ext uri="{FF2B5EF4-FFF2-40B4-BE49-F238E27FC236}">
                <a16:creationId xmlns:a16="http://schemas.microsoft.com/office/drawing/2014/main" xmlns="" id="{F9A80F9F-74DB-1D57-04E8-E20E92A09B0A}"/>
              </a:ext>
            </a:extLst>
          </p:cNvPr>
          <p:cNvSpPr txBox="1"/>
          <p:nvPr/>
        </p:nvSpPr>
        <p:spPr>
          <a:xfrm>
            <a:off x="4737954" y="1540443"/>
            <a:ext cx="7092925" cy="1077218"/>
          </a:xfrm>
          <a:prstGeom prst="rect">
            <a:avLst/>
          </a:prstGeom>
          <a:noFill/>
        </p:spPr>
        <p:txBody>
          <a:bodyPr wrap="square" rtlCol="0">
            <a:spAutoFit/>
          </a:bodyPr>
          <a:lstStyle>
            <a:defPPr>
              <a:defRPr lang="en-US"/>
            </a:defPPr>
            <a:lvl1pPr>
              <a:defRPr sz="3200" b="1"/>
            </a:lvl1pPr>
          </a:lstStyle>
          <a:p>
            <a:r>
              <a:rPr lang="en-US" dirty="0"/>
              <a:t>Senior leaders and managers duties on Complex Change </a:t>
            </a:r>
          </a:p>
        </p:txBody>
      </p:sp>
    </p:spTree>
    <p:extLst>
      <p:ext uri="{BB962C8B-B14F-4D97-AF65-F5344CB8AC3E}">
        <p14:creationId xmlns:p14="http://schemas.microsoft.com/office/powerpoint/2010/main" val="27290921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3539430"/>
          </a:xfrm>
          <a:prstGeom prst="rect">
            <a:avLst/>
          </a:prstGeom>
          <a:noFill/>
        </p:spPr>
        <p:txBody>
          <a:bodyPr wrap="square" rtlCol="0">
            <a:spAutoFit/>
          </a:bodyPr>
          <a:lstStyle/>
          <a:p>
            <a:pPr marL="457200" indent="-457200">
              <a:buFont typeface="Wingdings" panose="05000000000000000000" pitchFamily="2" charset="2"/>
              <a:buChar char="§"/>
            </a:pPr>
            <a:r>
              <a:rPr lang="en-US" sz="2800" dirty="0"/>
              <a:t>Review potentially applicable rules, regulations, and legal precedents, such as data privacy implications and employment practices laws.</a:t>
            </a:r>
          </a:p>
          <a:p>
            <a:pPr marL="457200" indent="-457200">
              <a:buFont typeface="Wingdings" panose="05000000000000000000" pitchFamily="2" charset="2"/>
              <a:buChar char="§"/>
            </a:pPr>
            <a:endParaRPr lang="en-US" sz="2800" dirty="0" smtClean="0"/>
          </a:p>
          <a:p>
            <a:pPr marL="457200" indent="-457200">
              <a:buFont typeface="Wingdings" panose="05000000000000000000" pitchFamily="2" charset="2"/>
              <a:buChar char="§"/>
            </a:pPr>
            <a:r>
              <a:rPr lang="en-US" sz="2800" dirty="0" smtClean="0"/>
              <a:t>Analyze </a:t>
            </a:r>
            <a:r>
              <a:rPr lang="en-US" sz="2800" dirty="0"/>
              <a:t>the impact on company culture, including possible reorganization of teams and where they may work in the future, whether in-office, remote, or a combination of the two (i.e., hybrid work</a:t>
            </a:r>
            <a:r>
              <a:rPr lang="en-US" sz="2800" dirty="0" smtClean="0"/>
              <a:t>).</a:t>
            </a:r>
            <a:endParaRPr lang="en-US" sz="2800" dirty="0"/>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84898" y="616236"/>
            <a:ext cx="7092925" cy="1077218"/>
          </a:xfrm>
          <a:prstGeom prst="rect">
            <a:avLst/>
          </a:prstGeom>
          <a:noFill/>
        </p:spPr>
        <p:txBody>
          <a:bodyPr wrap="square" rtlCol="0">
            <a:spAutoFit/>
          </a:bodyPr>
          <a:lstStyle>
            <a:defPPr>
              <a:defRPr lang="en-US"/>
            </a:defPPr>
            <a:lvl1pPr>
              <a:defRPr sz="3200" b="1"/>
            </a:lvl1pPr>
          </a:lstStyle>
          <a:p>
            <a:r>
              <a:rPr lang="en-US" dirty="0"/>
              <a:t>Senior leaders and managers duties on Complex Change </a:t>
            </a:r>
          </a:p>
        </p:txBody>
      </p:sp>
    </p:spTree>
    <p:extLst>
      <p:ext uri="{BB962C8B-B14F-4D97-AF65-F5344CB8AC3E}">
        <p14:creationId xmlns:p14="http://schemas.microsoft.com/office/powerpoint/2010/main" val="10133461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2246769"/>
          </a:xfrm>
          <a:prstGeom prst="rect">
            <a:avLst/>
          </a:prstGeom>
          <a:noFill/>
        </p:spPr>
        <p:txBody>
          <a:bodyPr wrap="square" rtlCol="0">
            <a:spAutoFit/>
          </a:bodyPr>
          <a:lstStyle/>
          <a:p>
            <a:pPr marL="457200" indent="-457200">
              <a:buFont typeface="Wingdings" panose="05000000000000000000" pitchFamily="2" charset="2"/>
              <a:buChar char="§"/>
            </a:pPr>
            <a:r>
              <a:rPr lang="en-US" sz="2800" dirty="0" smtClean="0"/>
              <a:t>Consider </a:t>
            </a:r>
            <a:r>
              <a:rPr lang="en-US" sz="2800" dirty="0"/>
              <a:t>how employees, customers, the public, competitors, and regulators may respond to any prominent action</a:t>
            </a:r>
            <a:r>
              <a:rPr lang="en-US" sz="2800" dirty="0" smtClean="0"/>
              <a:t>.</a:t>
            </a:r>
          </a:p>
          <a:p>
            <a:pPr marL="457200" indent="-457200">
              <a:buFont typeface="Wingdings" panose="05000000000000000000" pitchFamily="2" charset="2"/>
              <a:buChar char="§"/>
            </a:pPr>
            <a:endParaRPr lang="en-US" sz="2800" dirty="0"/>
          </a:p>
          <a:p>
            <a:pPr marL="457200" indent="-457200">
              <a:buFont typeface="Wingdings" panose="05000000000000000000" pitchFamily="2" charset="2"/>
              <a:buChar char="§"/>
            </a:pPr>
            <a:r>
              <a:rPr lang="en-US" sz="2800" dirty="0"/>
              <a:t>Plan and execute a communications strategy accounting for all of the considerations above.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84898" y="616236"/>
            <a:ext cx="7092925" cy="1077218"/>
          </a:xfrm>
          <a:prstGeom prst="rect">
            <a:avLst/>
          </a:prstGeom>
          <a:noFill/>
        </p:spPr>
        <p:txBody>
          <a:bodyPr wrap="square" rtlCol="0">
            <a:spAutoFit/>
          </a:bodyPr>
          <a:lstStyle>
            <a:defPPr>
              <a:defRPr lang="en-US"/>
            </a:defPPr>
            <a:lvl1pPr>
              <a:defRPr sz="3200" b="1"/>
            </a:lvl1pPr>
          </a:lstStyle>
          <a:p>
            <a:r>
              <a:rPr lang="en-US" dirty="0"/>
              <a:t>Senior leaders and managers duties on Complex Change </a:t>
            </a:r>
          </a:p>
        </p:txBody>
      </p:sp>
    </p:spTree>
    <p:extLst>
      <p:ext uri="{BB962C8B-B14F-4D97-AF65-F5344CB8AC3E}">
        <p14:creationId xmlns:p14="http://schemas.microsoft.com/office/powerpoint/2010/main" val="1422549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5" y="2492019"/>
            <a:ext cx="10249469" cy="2677656"/>
          </a:xfrm>
          <a:prstGeom prst="rect">
            <a:avLst/>
          </a:prstGeom>
          <a:noFill/>
        </p:spPr>
        <p:txBody>
          <a:bodyPr wrap="square" rtlCol="0">
            <a:spAutoFit/>
          </a:bodyPr>
          <a:lstStyle/>
          <a:p>
            <a:pPr algn="ctr"/>
            <a:r>
              <a:rPr lang="en-US" sz="2800" b="1" dirty="0"/>
              <a:t>Overall, managing complex change means steering projects that often have technological, cultural, and organizational dimensions, on top of all of their usual implications for the company bottom line.</a:t>
            </a:r>
            <a:r>
              <a:rPr lang="en-US" sz="2800" dirty="0"/>
              <a:t> Such issues naturally test an organization’s change management strategy, creating challenges on top of the fundamental uncertainty and resistance that any type of organizational change may inspire. </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84898" y="616236"/>
            <a:ext cx="7092925" cy="1077218"/>
          </a:xfrm>
          <a:prstGeom prst="rect">
            <a:avLst/>
          </a:prstGeom>
          <a:noFill/>
        </p:spPr>
        <p:txBody>
          <a:bodyPr wrap="square" rtlCol="0">
            <a:spAutoFit/>
          </a:bodyPr>
          <a:lstStyle>
            <a:defPPr>
              <a:defRPr lang="en-US"/>
            </a:defPPr>
            <a:lvl1pPr>
              <a:defRPr sz="3200" b="1"/>
            </a:lvl1pPr>
          </a:lstStyle>
          <a:p>
            <a:r>
              <a:rPr lang="en-US" dirty="0"/>
              <a:t>Senior leaders and managers duties on Complex Change </a:t>
            </a:r>
          </a:p>
        </p:txBody>
      </p:sp>
    </p:spTree>
    <p:extLst>
      <p:ext uri="{BB962C8B-B14F-4D97-AF65-F5344CB8AC3E}">
        <p14:creationId xmlns:p14="http://schemas.microsoft.com/office/powerpoint/2010/main" val="2384765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6001643"/>
          </a:xfrm>
          <a:prstGeom prst="rect">
            <a:avLst/>
          </a:prstGeom>
          <a:noFill/>
        </p:spPr>
        <p:txBody>
          <a:bodyPr wrap="square">
            <a:spAutoFit/>
          </a:bodyPr>
          <a:lstStyle/>
          <a:p>
            <a:pPr marL="457200" indent="-457200">
              <a:buFont typeface="Wingdings" panose="05000000000000000000" pitchFamily="2" charset="2"/>
              <a:buChar char="Ø"/>
            </a:pPr>
            <a:r>
              <a:rPr lang="en-US" sz="3200" dirty="0" smtClean="0">
                <a:solidFill>
                  <a:schemeClr val="bg1">
                    <a:lumMod val="75000"/>
                  </a:schemeClr>
                </a:solidFill>
              </a:rPr>
              <a:t>Introduction</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Complex change</a:t>
            </a:r>
          </a:p>
          <a:p>
            <a:pPr marL="457200" indent="-457200">
              <a:buFont typeface="Wingdings" panose="05000000000000000000" pitchFamily="2" charset="2"/>
              <a:buChar char="Ø"/>
            </a:pPr>
            <a:r>
              <a:rPr lang="en-US" sz="3200" dirty="0">
                <a:solidFill>
                  <a:schemeClr val="bg1">
                    <a:lumMod val="75000"/>
                  </a:schemeClr>
                </a:solidFill>
              </a:rPr>
              <a:t>The definition of Complex Change</a:t>
            </a:r>
          </a:p>
          <a:p>
            <a:pPr marL="457200" indent="-457200">
              <a:buFont typeface="Wingdings" panose="05000000000000000000" pitchFamily="2" charset="2"/>
              <a:buChar char="Ø"/>
            </a:pPr>
            <a:r>
              <a:rPr lang="en-US" sz="3200" dirty="0">
                <a:solidFill>
                  <a:schemeClr val="bg1">
                    <a:lumMod val="75000"/>
                  </a:schemeClr>
                </a:solidFill>
              </a:rPr>
              <a:t>Senior leaders and managers duties on Complex Change </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Change Management Model Examples </a:t>
            </a:r>
          </a:p>
          <a:p>
            <a:pPr marL="457200" indent="-457200">
              <a:buFont typeface="Wingdings" panose="05000000000000000000" pitchFamily="2" charset="2"/>
              <a:buChar char="Ø"/>
            </a:pPr>
            <a:r>
              <a:rPr lang="en-US" sz="3200" dirty="0">
                <a:solidFill>
                  <a:schemeClr val="bg1">
                    <a:lumMod val="75000"/>
                  </a:schemeClr>
                </a:solidFill>
              </a:rPr>
              <a:t>Change Management Model </a:t>
            </a:r>
            <a:r>
              <a:rPr lang="en-US" sz="3200" dirty="0" err="1">
                <a:solidFill>
                  <a:schemeClr val="bg1">
                    <a:lumMod val="75000"/>
                  </a:schemeClr>
                </a:solidFill>
              </a:rPr>
              <a:t>Lippitt-Knoster</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Change Management Model </a:t>
            </a:r>
            <a:r>
              <a:rPr lang="en-US" sz="3200" dirty="0" err="1">
                <a:solidFill>
                  <a:schemeClr val="bg1">
                    <a:lumMod val="75000"/>
                  </a:schemeClr>
                </a:solidFill>
              </a:rPr>
              <a:t>Lippitt-Knoster</a:t>
            </a:r>
            <a:r>
              <a:rPr lang="en-US" sz="3200" dirty="0">
                <a:solidFill>
                  <a:schemeClr val="bg1">
                    <a:lumMod val="75000"/>
                  </a:schemeClr>
                </a:solidFill>
              </a:rPr>
              <a:t> components</a:t>
            </a:r>
          </a:p>
          <a:p>
            <a:pPr marL="457200" indent="-457200">
              <a:buFont typeface="Wingdings" panose="05000000000000000000" pitchFamily="2" charset="2"/>
              <a:buChar char="Ø"/>
            </a:pPr>
            <a:r>
              <a:rPr lang="en-US" sz="3200" dirty="0">
                <a:solidFill>
                  <a:schemeClr val="bg1">
                    <a:lumMod val="75000"/>
                  </a:schemeClr>
                </a:solidFill>
              </a:rPr>
              <a:t>Change Management Model- </a:t>
            </a:r>
            <a:r>
              <a:rPr lang="en-US" sz="3200" dirty="0" err="1">
                <a:solidFill>
                  <a:schemeClr val="bg1">
                    <a:lumMod val="75000"/>
                  </a:schemeClr>
                </a:solidFill>
              </a:rPr>
              <a:t>Kotter</a:t>
            </a:r>
            <a:r>
              <a:rPr lang="en-US" sz="3200" dirty="0">
                <a:solidFill>
                  <a:schemeClr val="bg1">
                    <a:lumMod val="75000"/>
                  </a:schemeClr>
                </a:solidFill>
              </a:rPr>
              <a:t> model</a:t>
            </a:r>
          </a:p>
          <a:p>
            <a:pPr marL="457200" indent="-457200">
              <a:buFont typeface="Wingdings" panose="05000000000000000000" pitchFamily="2" charset="2"/>
              <a:buChar char="Ø"/>
            </a:pPr>
            <a:r>
              <a:rPr lang="en-US" sz="3200" dirty="0">
                <a:solidFill>
                  <a:schemeClr val="bg1">
                    <a:lumMod val="75000"/>
                  </a:schemeClr>
                </a:solidFill>
              </a:rPr>
              <a:t>Change Management Model- </a:t>
            </a:r>
            <a:r>
              <a:rPr lang="en-US" sz="3200" dirty="0" err="1">
                <a:solidFill>
                  <a:schemeClr val="bg1">
                    <a:lumMod val="75000"/>
                  </a:schemeClr>
                </a:solidFill>
              </a:rPr>
              <a:t>Kotter</a:t>
            </a:r>
            <a:r>
              <a:rPr lang="en-US" sz="3200" dirty="0">
                <a:solidFill>
                  <a:schemeClr val="bg1">
                    <a:lumMod val="75000"/>
                  </a:schemeClr>
                </a:solidFill>
              </a:rPr>
              <a:t> model Steps</a:t>
            </a:r>
          </a:p>
          <a:p>
            <a:pPr marL="457200" indent="-457200">
              <a:buFont typeface="Wingdings" panose="05000000000000000000" pitchFamily="2" charset="2"/>
              <a:buChar char="Ø"/>
            </a:pPr>
            <a:endParaRPr lang="en-US" sz="3200" dirty="0" smtClean="0"/>
          </a:p>
          <a:p>
            <a:pPr marL="457200" indent="-457200">
              <a:buFont typeface="Wingdings" panose="05000000000000000000" pitchFamily="2" charset="2"/>
              <a:buChar char="Ø"/>
            </a:pPr>
            <a:endParaRPr lang="en-US" sz="3200" dirty="0">
              <a:solidFill>
                <a:schemeClr val="bg1">
                  <a:lumMod val="50000"/>
                </a:schemeClr>
              </a:solidFill>
              <a:effectLst>
                <a:outerShdw blurRad="38100" dist="38100" dir="2700000" algn="tl">
                  <a:srgbClr val="000000">
                    <a:alpha val="43137"/>
                  </a:srgbClr>
                </a:outerShdw>
              </a:effectLst>
            </a:endParaRPr>
          </a:p>
          <a:p>
            <a:endParaRPr lang="en-US" sz="3200" dirty="0">
              <a:effectLst>
                <a:outerShdw blurRad="38100" dist="38100" dir="2700000" algn="tl">
                  <a:srgbClr val="000000">
                    <a:alpha val="43137"/>
                  </a:srgbClr>
                </a:outerShdw>
              </a:effectLst>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pPr algn="ctr"/>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Complex change</a:t>
            </a:r>
          </a:p>
        </p:txBody>
      </p:sp>
      <p:sp>
        <p:nvSpPr>
          <p:cNvPr id="10" name="TextBox 9">
            <a:extLst>
              <a:ext uri="{FF2B5EF4-FFF2-40B4-BE49-F238E27FC236}">
                <a16:creationId xmlns:a16="http://schemas.microsoft.com/office/drawing/2014/main" xmlns="" id="{F9A80F9F-74DB-1D57-04E8-E20E92A09B0A}"/>
              </a:ext>
            </a:extLst>
          </p:cNvPr>
          <p:cNvSpPr txBox="1"/>
          <p:nvPr/>
        </p:nvSpPr>
        <p:spPr>
          <a:xfrm>
            <a:off x="2346766" y="1052918"/>
            <a:ext cx="9845234" cy="584775"/>
          </a:xfrm>
          <a:prstGeom prst="rect">
            <a:avLst/>
          </a:prstGeom>
          <a:noFill/>
        </p:spPr>
        <p:txBody>
          <a:bodyPr wrap="square" rtlCol="0">
            <a:spAutoFit/>
          </a:bodyPr>
          <a:lstStyle>
            <a:defPPr>
              <a:defRPr lang="en-US"/>
            </a:defPPr>
            <a:lvl1pPr>
              <a:defRPr sz="3200" b="1"/>
            </a:lvl1pPr>
          </a:lstStyle>
          <a:p>
            <a:endParaRPr lang="en-US" dirty="0"/>
          </a:p>
        </p:txBody>
      </p:sp>
    </p:spTree>
    <p:extLst>
      <p:ext uri="{BB962C8B-B14F-4D97-AF65-F5344CB8AC3E}">
        <p14:creationId xmlns:p14="http://schemas.microsoft.com/office/powerpoint/2010/main" val="7179401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2308324"/>
          </a:xfrm>
          <a:prstGeom prst="rect">
            <a:avLst/>
          </a:prstGeom>
          <a:noFill/>
        </p:spPr>
        <p:txBody>
          <a:bodyPr wrap="square" rtlCol="0">
            <a:spAutoFit/>
          </a:bodyPr>
          <a:lstStyle/>
          <a:p>
            <a:r>
              <a:rPr lang="en-US" sz="2400" dirty="0"/>
              <a:t>Complex change warrants considerable detail and emphasis on a change management model that provides the guardrails, definitions, stakeholders, and processes for seeing a clear path forward despite expected obstacles. Ultimately, the model of choice can be configured to meet the needs of any organization or crafted entirely from scratch. </a:t>
            </a:r>
            <a:endParaRPr lang="en-US" sz="2400" dirty="0" smtClean="0"/>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87899" y="294069"/>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4" name="TextBox 13">
            <a:extLst>
              <a:ext uri="{FF2B5EF4-FFF2-40B4-BE49-F238E27FC236}">
                <a16:creationId xmlns:a16="http://schemas.microsoft.com/office/drawing/2014/main" xmlns="" id="{F9A80F9F-74DB-1D57-04E8-E20E92A09B0A}"/>
              </a:ext>
            </a:extLst>
          </p:cNvPr>
          <p:cNvSpPr txBox="1"/>
          <p:nvPr/>
        </p:nvSpPr>
        <p:spPr>
          <a:xfrm>
            <a:off x="4628033" y="1506915"/>
            <a:ext cx="7092925" cy="584775"/>
          </a:xfrm>
          <a:prstGeom prst="rect">
            <a:avLst/>
          </a:prstGeom>
          <a:noFill/>
        </p:spPr>
        <p:txBody>
          <a:bodyPr wrap="square" rtlCol="0">
            <a:spAutoFit/>
          </a:bodyPr>
          <a:lstStyle>
            <a:defPPr>
              <a:defRPr lang="en-US"/>
            </a:defPPr>
            <a:lvl1pPr>
              <a:defRPr sz="3200" b="1"/>
            </a:lvl1pPr>
          </a:lstStyle>
          <a:p>
            <a:r>
              <a:rPr lang="en-US" dirty="0"/>
              <a:t>Change Management Model Examples </a:t>
            </a:r>
          </a:p>
        </p:txBody>
      </p:sp>
      <p:pic>
        <p:nvPicPr>
          <p:cNvPr id="3" name="Picture 2"/>
          <p:cNvPicPr>
            <a:picLocks noChangeAspect="1"/>
          </p:cNvPicPr>
          <p:nvPr/>
        </p:nvPicPr>
        <p:blipFill>
          <a:blip r:embed="rId5"/>
          <a:stretch>
            <a:fillRect/>
          </a:stretch>
        </p:blipFill>
        <p:spPr>
          <a:xfrm>
            <a:off x="9609093" y="4680089"/>
            <a:ext cx="1829055" cy="1648055"/>
          </a:xfrm>
          <a:prstGeom prst="rect">
            <a:avLst/>
          </a:prstGeom>
        </p:spPr>
      </p:pic>
    </p:spTree>
    <p:extLst>
      <p:ext uri="{BB962C8B-B14F-4D97-AF65-F5344CB8AC3E}">
        <p14:creationId xmlns:p14="http://schemas.microsoft.com/office/powerpoint/2010/main" val="23484349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6001643"/>
          </a:xfrm>
          <a:prstGeom prst="rect">
            <a:avLst/>
          </a:prstGeom>
          <a:noFill/>
        </p:spPr>
        <p:txBody>
          <a:bodyPr wrap="square">
            <a:spAutoFit/>
          </a:bodyPr>
          <a:lstStyle/>
          <a:p>
            <a:pPr marL="457200" indent="-457200">
              <a:buFont typeface="Wingdings" panose="05000000000000000000" pitchFamily="2" charset="2"/>
              <a:buChar char="Ø"/>
            </a:pPr>
            <a:r>
              <a:rPr lang="en-US" sz="3200" dirty="0" smtClean="0">
                <a:solidFill>
                  <a:schemeClr val="bg1">
                    <a:lumMod val="75000"/>
                  </a:schemeClr>
                </a:solidFill>
              </a:rPr>
              <a:t>Introduction</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Complex change</a:t>
            </a:r>
          </a:p>
          <a:p>
            <a:pPr marL="457200" indent="-457200">
              <a:buFont typeface="Wingdings" panose="05000000000000000000" pitchFamily="2" charset="2"/>
              <a:buChar char="Ø"/>
            </a:pPr>
            <a:r>
              <a:rPr lang="en-US" sz="3200" dirty="0">
                <a:solidFill>
                  <a:schemeClr val="bg1">
                    <a:lumMod val="75000"/>
                  </a:schemeClr>
                </a:solidFill>
              </a:rPr>
              <a:t>The definition of Complex Change</a:t>
            </a:r>
          </a:p>
          <a:p>
            <a:pPr marL="457200" indent="-457200">
              <a:buFont typeface="Wingdings" panose="05000000000000000000" pitchFamily="2" charset="2"/>
              <a:buChar char="Ø"/>
            </a:pPr>
            <a:r>
              <a:rPr lang="en-US" sz="3200" dirty="0">
                <a:solidFill>
                  <a:schemeClr val="bg1">
                    <a:lumMod val="75000"/>
                  </a:schemeClr>
                </a:solidFill>
              </a:rPr>
              <a:t>Senior leaders and managers duties on Complex Change </a:t>
            </a:r>
          </a:p>
          <a:p>
            <a:pPr marL="457200" indent="-457200">
              <a:buFont typeface="Wingdings" panose="05000000000000000000" pitchFamily="2" charset="2"/>
              <a:buChar char="Ø"/>
            </a:pPr>
            <a:r>
              <a:rPr lang="en-US" sz="3200" dirty="0">
                <a:solidFill>
                  <a:schemeClr val="bg1">
                    <a:lumMod val="75000"/>
                  </a:schemeClr>
                </a:solidFill>
              </a:rPr>
              <a:t>Change Management Model Examples </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Change Management Model </a:t>
            </a:r>
            <a:r>
              <a:rPr lang="en-US" sz="3200" b="1" dirty="0" err="1">
                <a:solidFill>
                  <a:schemeClr val="bg1">
                    <a:lumMod val="50000"/>
                  </a:schemeClr>
                </a:solidFill>
                <a:effectLst>
                  <a:outerShdw blurRad="38100" dist="38100" dir="2700000" algn="tl">
                    <a:srgbClr val="000000">
                      <a:alpha val="43137"/>
                    </a:srgbClr>
                  </a:outerShdw>
                </a:effectLst>
              </a:rPr>
              <a:t>Lippitt-Knoster</a:t>
            </a:r>
            <a:endParaRPr lang="en-US" sz="3200" b="1" dirty="0">
              <a:solidFill>
                <a:schemeClr val="bg1">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Ø"/>
            </a:pPr>
            <a:r>
              <a:rPr lang="en-US" sz="3200" dirty="0">
                <a:solidFill>
                  <a:schemeClr val="bg1">
                    <a:lumMod val="75000"/>
                  </a:schemeClr>
                </a:solidFill>
              </a:rPr>
              <a:t>Change Management Model </a:t>
            </a:r>
            <a:r>
              <a:rPr lang="en-US" sz="3200" dirty="0" err="1">
                <a:solidFill>
                  <a:schemeClr val="bg1">
                    <a:lumMod val="75000"/>
                  </a:schemeClr>
                </a:solidFill>
              </a:rPr>
              <a:t>Lippitt-Knoster</a:t>
            </a:r>
            <a:r>
              <a:rPr lang="en-US" sz="3200" dirty="0">
                <a:solidFill>
                  <a:schemeClr val="bg1">
                    <a:lumMod val="75000"/>
                  </a:schemeClr>
                </a:solidFill>
              </a:rPr>
              <a:t> components</a:t>
            </a:r>
          </a:p>
          <a:p>
            <a:pPr marL="457200" indent="-457200">
              <a:buFont typeface="Wingdings" panose="05000000000000000000" pitchFamily="2" charset="2"/>
              <a:buChar char="Ø"/>
            </a:pPr>
            <a:r>
              <a:rPr lang="en-US" sz="3200" dirty="0">
                <a:solidFill>
                  <a:schemeClr val="bg1">
                    <a:lumMod val="75000"/>
                  </a:schemeClr>
                </a:solidFill>
              </a:rPr>
              <a:t>Change Management Model- </a:t>
            </a:r>
            <a:r>
              <a:rPr lang="en-US" sz="3200" dirty="0" err="1">
                <a:solidFill>
                  <a:schemeClr val="bg1">
                    <a:lumMod val="75000"/>
                  </a:schemeClr>
                </a:solidFill>
              </a:rPr>
              <a:t>Kotter</a:t>
            </a:r>
            <a:r>
              <a:rPr lang="en-US" sz="3200" dirty="0">
                <a:solidFill>
                  <a:schemeClr val="bg1">
                    <a:lumMod val="75000"/>
                  </a:schemeClr>
                </a:solidFill>
              </a:rPr>
              <a:t> model</a:t>
            </a:r>
          </a:p>
          <a:p>
            <a:pPr marL="457200" indent="-457200">
              <a:buFont typeface="Wingdings" panose="05000000000000000000" pitchFamily="2" charset="2"/>
              <a:buChar char="Ø"/>
            </a:pPr>
            <a:r>
              <a:rPr lang="en-US" sz="3200" dirty="0">
                <a:solidFill>
                  <a:schemeClr val="bg1">
                    <a:lumMod val="75000"/>
                  </a:schemeClr>
                </a:solidFill>
              </a:rPr>
              <a:t>Change Management Model- </a:t>
            </a:r>
            <a:r>
              <a:rPr lang="en-US" sz="3200" dirty="0" err="1">
                <a:solidFill>
                  <a:schemeClr val="bg1">
                    <a:lumMod val="75000"/>
                  </a:schemeClr>
                </a:solidFill>
              </a:rPr>
              <a:t>Kotter</a:t>
            </a:r>
            <a:r>
              <a:rPr lang="en-US" sz="3200" dirty="0">
                <a:solidFill>
                  <a:schemeClr val="bg1">
                    <a:lumMod val="75000"/>
                  </a:schemeClr>
                </a:solidFill>
              </a:rPr>
              <a:t> model Steps</a:t>
            </a:r>
          </a:p>
          <a:p>
            <a:pPr marL="457200" indent="-457200">
              <a:buFont typeface="Wingdings" panose="05000000000000000000" pitchFamily="2" charset="2"/>
              <a:buChar char="Ø"/>
            </a:pPr>
            <a:endParaRPr lang="en-US" sz="3200" dirty="0" smtClean="0"/>
          </a:p>
          <a:p>
            <a:pPr marL="457200" indent="-457200">
              <a:buFont typeface="Wingdings" panose="05000000000000000000" pitchFamily="2" charset="2"/>
              <a:buChar char="Ø"/>
            </a:pPr>
            <a:endParaRPr lang="en-US" sz="3200" dirty="0">
              <a:solidFill>
                <a:schemeClr val="bg1">
                  <a:lumMod val="50000"/>
                </a:schemeClr>
              </a:solidFill>
              <a:effectLst>
                <a:outerShdw blurRad="38100" dist="38100" dir="2700000" algn="tl">
                  <a:srgbClr val="000000">
                    <a:alpha val="43137"/>
                  </a:srgbClr>
                </a:outerShdw>
              </a:effectLst>
            </a:endParaRPr>
          </a:p>
          <a:p>
            <a:endParaRPr lang="en-US" sz="3200" dirty="0">
              <a:effectLst>
                <a:outerShdw blurRad="38100" dist="38100" dir="2700000" algn="tl">
                  <a:srgbClr val="000000">
                    <a:alpha val="43137"/>
                  </a:srgbClr>
                </a:outerShdw>
              </a:effectLst>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pPr algn="ctr"/>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Complex change</a:t>
            </a:r>
          </a:p>
        </p:txBody>
      </p:sp>
      <p:sp>
        <p:nvSpPr>
          <p:cNvPr id="10" name="TextBox 9">
            <a:extLst>
              <a:ext uri="{FF2B5EF4-FFF2-40B4-BE49-F238E27FC236}">
                <a16:creationId xmlns:a16="http://schemas.microsoft.com/office/drawing/2014/main" xmlns="" id="{F9A80F9F-74DB-1D57-04E8-E20E92A09B0A}"/>
              </a:ext>
            </a:extLst>
          </p:cNvPr>
          <p:cNvSpPr txBox="1"/>
          <p:nvPr/>
        </p:nvSpPr>
        <p:spPr>
          <a:xfrm>
            <a:off x="2346766" y="1052918"/>
            <a:ext cx="9845234" cy="584775"/>
          </a:xfrm>
          <a:prstGeom prst="rect">
            <a:avLst/>
          </a:prstGeom>
          <a:noFill/>
        </p:spPr>
        <p:txBody>
          <a:bodyPr wrap="square" rtlCol="0">
            <a:spAutoFit/>
          </a:bodyPr>
          <a:lstStyle>
            <a:defPPr>
              <a:defRPr lang="en-US"/>
            </a:defPPr>
            <a:lvl1pPr>
              <a:defRPr sz="3200" b="1"/>
            </a:lvl1pPr>
          </a:lstStyle>
          <a:p>
            <a:endParaRPr lang="en-US" dirty="0"/>
          </a:p>
        </p:txBody>
      </p:sp>
    </p:spTree>
    <p:extLst>
      <p:ext uri="{BB962C8B-B14F-4D97-AF65-F5344CB8AC3E}">
        <p14:creationId xmlns:p14="http://schemas.microsoft.com/office/powerpoint/2010/main" val="42047698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830997"/>
          </a:xfrm>
          <a:prstGeom prst="rect">
            <a:avLst/>
          </a:prstGeom>
          <a:noFill/>
        </p:spPr>
        <p:txBody>
          <a:bodyPr wrap="square" rtlCol="0">
            <a:spAutoFit/>
          </a:bodyPr>
          <a:lstStyle/>
          <a:p>
            <a:r>
              <a:rPr lang="en-US" sz="2400" dirty="0"/>
              <a:t/>
            </a:r>
            <a:br>
              <a:rPr lang="en-US" sz="2400" dirty="0"/>
            </a:br>
            <a:endParaRPr lang="en-US" sz="2400" dirty="0" smtClean="0"/>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87899" y="294069"/>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3" name="TextBox 12">
            <a:extLst>
              <a:ext uri="{FF2B5EF4-FFF2-40B4-BE49-F238E27FC236}">
                <a16:creationId xmlns:a16="http://schemas.microsoft.com/office/drawing/2014/main" xmlns="" id="{F9A80F9F-74DB-1D57-04E8-E20E92A09B0A}"/>
              </a:ext>
            </a:extLst>
          </p:cNvPr>
          <p:cNvSpPr txBox="1"/>
          <p:nvPr/>
        </p:nvSpPr>
        <p:spPr>
          <a:xfrm>
            <a:off x="4528442" y="1420556"/>
            <a:ext cx="9845234" cy="584775"/>
          </a:xfrm>
          <a:prstGeom prst="rect">
            <a:avLst/>
          </a:prstGeom>
          <a:noFill/>
        </p:spPr>
        <p:txBody>
          <a:bodyPr wrap="square" rtlCol="0">
            <a:spAutoFit/>
          </a:bodyPr>
          <a:lstStyle>
            <a:defPPr>
              <a:defRPr lang="en-US"/>
            </a:defPPr>
            <a:lvl1pPr>
              <a:defRPr sz="3200" b="1"/>
            </a:lvl1pPr>
          </a:lstStyle>
          <a:p>
            <a:r>
              <a:rPr lang="en-US" dirty="0"/>
              <a:t>Change Management </a:t>
            </a:r>
            <a:r>
              <a:rPr lang="en-US" dirty="0" smtClean="0"/>
              <a:t>Models</a:t>
            </a:r>
            <a:endParaRPr lang="en-US" dirty="0"/>
          </a:p>
        </p:txBody>
      </p:sp>
      <p:pic>
        <p:nvPicPr>
          <p:cNvPr id="14" name="Picture 13"/>
          <p:cNvPicPr>
            <a:picLocks noChangeAspect="1"/>
          </p:cNvPicPr>
          <p:nvPr/>
        </p:nvPicPr>
        <p:blipFill>
          <a:blip r:embed="rId5"/>
          <a:stretch>
            <a:fillRect/>
          </a:stretch>
        </p:blipFill>
        <p:spPr>
          <a:xfrm>
            <a:off x="3457056" y="2442195"/>
            <a:ext cx="8211780" cy="3630069"/>
          </a:xfrm>
          <a:prstGeom prst="rect">
            <a:avLst/>
          </a:prstGeom>
        </p:spPr>
      </p:pic>
    </p:spTree>
    <p:extLst>
      <p:ext uri="{BB962C8B-B14F-4D97-AF65-F5344CB8AC3E}">
        <p14:creationId xmlns:p14="http://schemas.microsoft.com/office/powerpoint/2010/main" val="17863346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a:t>
            </a:r>
            <a:r>
              <a:rPr lang="en-US" sz="2800" b="1" dirty="0" err="1">
                <a:solidFill>
                  <a:schemeClr val="tx1"/>
                </a:solidFill>
                <a:effectLst>
                  <a:outerShdw blurRad="38100" dist="38100" dir="2700000" algn="tl">
                    <a:srgbClr val="000000">
                      <a:alpha val="43137"/>
                    </a:srgbClr>
                  </a:outerShdw>
                </a:effectLst>
              </a:rPr>
              <a:t>Lippitt-Knoster</a:t>
            </a:r>
            <a:r>
              <a:rPr lang="en-US" sz="2800" b="1" dirty="0">
                <a:solidFill>
                  <a:schemeClr val="tx1"/>
                </a:solidFill>
                <a:effectLst>
                  <a:outerShdw blurRad="38100" dist="38100" dir="2700000" algn="tl">
                    <a:srgbClr val="000000">
                      <a:alpha val="43137"/>
                    </a:srgbClr>
                  </a:outerShdw>
                </a:effectLst>
              </a:rPr>
              <a:t> </a:t>
            </a:r>
            <a:r>
              <a:rPr lang="en-US" sz="2800" b="1" dirty="0" smtClean="0">
                <a:solidFill>
                  <a:schemeClr val="tx1"/>
                </a:solidFill>
                <a:effectLst>
                  <a:outerShdw blurRad="38100" dist="38100" dir="2700000" algn="tl">
                    <a:srgbClr val="000000">
                      <a:alpha val="43137"/>
                    </a:srgbClr>
                  </a:outerShdw>
                </a:effectLst>
              </a:rPr>
              <a:t>model</a:t>
            </a:r>
          </a:p>
          <a:p>
            <a:r>
              <a:rPr lang="en-US" sz="2800" dirty="0">
                <a:solidFill>
                  <a:schemeClr val="tx1"/>
                </a:solidFill>
              </a:rPr>
              <a:t>One common framework, for instance, is the </a:t>
            </a:r>
            <a:r>
              <a:rPr lang="en-US" sz="2800" b="1" dirty="0" err="1">
                <a:solidFill>
                  <a:schemeClr val="tx1"/>
                </a:solidFill>
                <a:effectLst>
                  <a:outerShdw blurRad="38100" dist="38100" dir="2700000" algn="tl">
                    <a:srgbClr val="000000">
                      <a:alpha val="43137"/>
                    </a:srgbClr>
                  </a:outerShdw>
                </a:effectLst>
              </a:rPr>
              <a:t>Lippitt-Knoster</a:t>
            </a:r>
            <a:r>
              <a:rPr lang="en-US" sz="2800" b="1" dirty="0">
                <a:solidFill>
                  <a:schemeClr val="tx1"/>
                </a:solidFill>
                <a:effectLst>
                  <a:outerShdw blurRad="38100" dist="38100" dir="2700000" algn="tl">
                    <a:srgbClr val="000000">
                      <a:alpha val="43137"/>
                    </a:srgbClr>
                  </a:outerShdw>
                </a:effectLst>
              </a:rPr>
              <a:t> model</a:t>
            </a:r>
            <a:r>
              <a:rPr lang="en-US" sz="2800" dirty="0">
                <a:solidFill>
                  <a:schemeClr val="tx1"/>
                </a:solidFill>
              </a:rPr>
              <a:t>, popularized in academic circles in the 1980s with roots dating back to research in the 1950s. This model, which has been iterated upon for decades, is effectively a matrix for managing change based on six pillars and their relationship to one another. If certain elements are missing in the change process, the effort will result in varying kinds of failure, as seen following: </a:t>
            </a:r>
          </a:p>
          <a:p>
            <a:endParaRPr lang="en-US" sz="2800" b="1" dirty="0" smtClean="0">
              <a:solidFill>
                <a:schemeClr val="tx1"/>
              </a:solidFill>
              <a:effectLst>
                <a:outerShdw blurRad="38100" dist="38100" dir="2700000" algn="tl">
                  <a:srgbClr val="000000">
                    <a:alpha val="43137"/>
                  </a:srgbClr>
                </a:outerShdw>
              </a:effectLst>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3" name="TextBox 12">
            <a:extLst>
              <a:ext uri="{FF2B5EF4-FFF2-40B4-BE49-F238E27FC236}">
                <a16:creationId xmlns:a16="http://schemas.microsoft.com/office/drawing/2014/main" xmlns="" id="{F9A80F9F-74DB-1D57-04E8-E20E92A09B0A}"/>
              </a:ext>
            </a:extLst>
          </p:cNvPr>
          <p:cNvSpPr txBox="1"/>
          <p:nvPr/>
        </p:nvSpPr>
        <p:spPr>
          <a:xfrm>
            <a:off x="2346766" y="1052918"/>
            <a:ext cx="9845234" cy="584775"/>
          </a:xfrm>
          <a:prstGeom prst="rect">
            <a:avLst/>
          </a:prstGeom>
          <a:noFill/>
        </p:spPr>
        <p:txBody>
          <a:bodyPr wrap="square" rtlCol="0">
            <a:spAutoFit/>
          </a:bodyPr>
          <a:lstStyle>
            <a:defPPr>
              <a:defRPr lang="en-US"/>
            </a:defPPr>
            <a:lvl1pPr>
              <a:defRPr sz="3200" b="1"/>
            </a:lvl1pPr>
          </a:lstStyle>
          <a:p>
            <a:r>
              <a:rPr lang="en-US" dirty="0"/>
              <a:t>Change Management Model </a:t>
            </a:r>
            <a:r>
              <a:rPr lang="en-US" dirty="0" err="1" smtClean="0">
                <a:effectLst>
                  <a:outerShdw blurRad="38100" dist="38100" dir="2700000" algn="tl">
                    <a:srgbClr val="000000">
                      <a:alpha val="43137"/>
                    </a:srgbClr>
                  </a:outerShdw>
                </a:effectLst>
              </a:rPr>
              <a:t>Lippitt-Knoster</a:t>
            </a:r>
            <a:endParaRPr lang="en-US" dirty="0"/>
          </a:p>
        </p:txBody>
      </p:sp>
    </p:spTree>
    <p:extLst>
      <p:ext uri="{BB962C8B-B14F-4D97-AF65-F5344CB8AC3E}">
        <p14:creationId xmlns:p14="http://schemas.microsoft.com/office/powerpoint/2010/main" val="2240648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a:t>
            </a:r>
            <a:r>
              <a:rPr lang="en-US" sz="2800" b="1" dirty="0" err="1">
                <a:solidFill>
                  <a:schemeClr val="tx1"/>
                </a:solidFill>
                <a:effectLst>
                  <a:outerShdw blurRad="38100" dist="38100" dir="2700000" algn="tl">
                    <a:srgbClr val="000000">
                      <a:alpha val="43137"/>
                    </a:srgbClr>
                  </a:outerShdw>
                </a:effectLst>
              </a:rPr>
              <a:t>Lippitt-Knoster</a:t>
            </a:r>
            <a:r>
              <a:rPr lang="en-US" sz="2800" b="1" dirty="0">
                <a:solidFill>
                  <a:schemeClr val="tx1"/>
                </a:solidFill>
                <a:effectLst>
                  <a:outerShdw blurRad="38100" dist="38100" dir="2700000" algn="tl">
                    <a:srgbClr val="000000">
                      <a:alpha val="43137"/>
                    </a:srgbClr>
                  </a:outerShdw>
                </a:effectLst>
              </a:rPr>
              <a:t> </a:t>
            </a:r>
            <a:r>
              <a:rPr lang="en-US" sz="2800" b="1" dirty="0" smtClean="0">
                <a:solidFill>
                  <a:schemeClr val="tx1"/>
                </a:solidFill>
                <a:effectLst>
                  <a:outerShdw blurRad="38100" dist="38100" dir="2700000" algn="tl">
                    <a:srgbClr val="000000">
                      <a:alpha val="43137"/>
                    </a:srgbClr>
                  </a:outerShdw>
                </a:effectLst>
              </a:rPr>
              <a:t>model</a:t>
            </a: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4" name="Picture 3"/>
          <p:cNvPicPr>
            <a:picLocks noChangeAspect="1"/>
          </p:cNvPicPr>
          <p:nvPr/>
        </p:nvPicPr>
        <p:blipFill>
          <a:blip r:embed="rId3"/>
          <a:stretch>
            <a:fillRect/>
          </a:stretch>
        </p:blipFill>
        <p:spPr>
          <a:xfrm>
            <a:off x="1214179" y="2602890"/>
            <a:ext cx="9813212" cy="3307642"/>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2346766" y="1052918"/>
            <a:ext cx="9845234" cy="584775"/>
          </a:xfrm>
          <a:prstGeom prst="rect">
            <a:avLst/>
          </a:prstGeom>
          <a:noFill/>
        </p:spPr>
        <p:txBody>
          <a:bodyPr wrap="square" rtlCol="0">
            <a:spAutoFit/>
          </a:bodyPr>
          <a:lstStyle>
            <a:defPPr>
              <a:defRPr lang="en-US"/>
            </a:defPPr>
            <a:lvl1pPr>
              <a:defRPr sz="3200" b="1"/>
            </a:lvl1pPr>
          </a:lstStyle>
          <a:p>
            <a:r>
              <a:rPr lang="en-US" dirty="0"/>
              <a:t>Change Management Model </a:t>
            </a:r>
            <a:r>
              <a:rPr lang="en-US" dirty="0" err="1" smtClean="0">
                <a:effectLst>
                  <a:outerShdw blurRad="38100" dist="38100" dir="2700000" algn="tl">
                    <a:srgbClr val="000000">
                      <a:alpha val="43137"/>
                    </a:srgbClr>
                  </a:outerShdw>
                </a:effectLst>
              </a:rPr>
              <a:t>Lippitt-Knoster</a:t>
            </a:r>
            <a:endParaRPr lang="en-US" dirty="0"/>
          </a:p>
        </p:txBody>
      </p:sp>
    </p:spTree>
    <p:extLst>
      <p:ext uri="{BB962C8B-B14F-4D97-AF65-F5344CB8AC3E}">
        <p14:creationId xmlns:p14="http://schemas.microsoft.com/office/powerpoint/2010/main" val="3728496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6001643"/>
          </a:xfrm>
          <a:prstGeom prst="rect">
            <a:avLst/>
          </a:prstGeom>
          <a:noFill/>
        </p:spPr>
        <p:txBody>
          <a:bodyPr wrap="square">
            <a:spAutoFit/>
          </a:bodyPr>
          <a:lstStyle/>
          <a:p>
            <a:pPr marL="457200" indent="-457200">
              <a:buFont typeface="Wingdings" panose="05000000000000000000" pitchFamily="2" charset="2"/>
              <a:buChar char="Ø"/>
            </a:pPr>
            <a:r>
              <a:rPr lang="en-US" sz="3200" dirty="0" smtClean="0">
                <a:solidFill>
                  <a:schemeClr val="bg1">
                    <a:lumMod val="75000"/>
                  </a:schemeClr>
                </a:solidFill>
              </a:rPr>
              <a:t>Introduction</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Complex change</a:t>
            </a:r>
          </a:p>
          <a:p>
            <a:pPr marL="457200" indent="-457200">
              <a:buFont typeface="Wingdings" panose="05000000000000000000" pitchFamily="2" charset="2"/>
              <a:buChar char="Ø"/>
            </a:pPr>
            <a:r>
              <a:rPr lang="en-US" sz="3200" dirty="0">
                <a:solidFill>
                  <a:schemeClr val="bg1">
                    <a:lumMod val="75000"/>
                  </a:schemeClr>
                </a:solidFill>
              </a:rPr>
              <a:t>The definition of Complex Change</a:t>
            </a:r>
          </a:p>
          <a:p>
            <a:pPr marL="457200" indent="-457200">
              <a:buFont typeface="Wingdings" panose="05000000000000000000" pitchFamily="2" charset="2"/>
              <a:buChar char="Ø"/>
            </a:pPr>
            <a:r>
              <a:rPr lang="en-US" sz="3200" dirty="0">
                <a:solidFill>
                  <a:schemeClr val="bg1">
                    <a:lumMod val="75000"/>
                  </a:schemeClr>
                </a:solidFill>
              </a:rPr>
              <a:t>Senior leaders and managers duties on Complex Change </a:t>
            </a:r>
          </a:p>
          <a:p>
            <a:pPr marL="457200" indent="-457200">
              <a:buFont typeface="Wingdings" panose="05000000000000000000" pitchFamily="2" charset="2"/>
              <a:buChar char="Ø"/>
            </a:pPr>
            <a:r>
              <a:rPr lang="en-US" sz="3200" dirty="0">
                <a:solidFill>
                  <a:schemeClr val="bg1">
                    <a:lumMod val="75000"/>
                  </a:schemeClr>
                </a:solidFill>
              </a:rPr>
              <a:t>Change Management Model Examples </a:t>
            </a:r>
          </a:p>
          <a:p>
            <a:pPr marL="457200" indent="-457200">
              <a:buFont typeface="Wingdings" panose="05000000000000000000" pitchFamily="2" charset="2"/>
              <a:buChar char="Ø"/>
            </a:pPr>
            <a:r>
              <a:rPr lang="en-US" sz="3200" dirty="0">
                <a:solidFill>
                  <a:schemeClr val="bg1">
                    <a:lumMod val="75000"/>
                  </a:schemeClr>
                </a:solidFill>
              </a:rPr>
              <a:t>Change Management Model </a:t>
            </a:r>
            <a:r>
              <a:rPr lang="en-US" sz="3200" dirty="0" err="1">
                <a:solidFill>
                  <a:schemeClr val="bg1">
                    <a:lumMod val="75000"/>
                  </a:schemeClr>
                </a:solidFill>
              </a:rPr>
              <a:t>Lippitt-Knoster</a:t>
            </a:r>
            <a:endParaRPr lang="en-US" sz="3200" dirty="0">
              <a:solidFill>
                <a:schemeClr val="bg1">
                  <a:lumMod val="75000"/>
                </a:schemeClr>
              </a:solidFill>
            </a:endParaRP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Change Management Model </a:t>
            </a:r>
            <a:r>
              <a:rPr lang="en-US" sz="3200" b="1" dirty="0" err="1">
                <a:solidFill>
                  <a:schemeClr val="bg1">
                    <a:lumMod val="50000"/>
                  </a:schemeClr>
                </a:solidFill>
                <a:effectLst>
                  <a:outerShdw blurRad="38100" dist="38100" dir="2700000" algn="tl">
                    <a:srgbClr val="000000">
                      <a:alpha val="43137"/>
                    </a:srgbClr>
                  </a:outerShdw>
                </a:effectLst>
              </a:rPr>
              <a:t>Lippitt-Knoster</a:t>
            </a:r>
            <a:r>
              <a:rPr lang="en-US" sz="3200" b="1" dirty="0">
                <a:solidFill>
                  <a:schemeClr val="bg1">
                    <a:lumMod val="50000"/>
                  </a:schemeClr>
                </a:solidFill>
                <a:effectLst>
                  <a:outerShdw blurRad="38100" dist="38100" dir="2700000" algn="tl">
                    <a:srgbClr val="000000">
                      <a:alpha val="43137"/>
                    </a:srgbClr>
                  </a:outerShdw>
                </a:effectLst>
              </a:rPr>
              <a:t> components</a:t>
            </a:r>
          </a:p>
          <a:p>
            <a:pPr marL="457200" indent="-457200">
              <a:buFont typeface="Wingdings" panose="05000000000000000000" pitchFamily="2" charset="2"/>
              <a:buChar char="Ø"/>
            </a:pPr>
            <a:r>
              <a:rPr lang="en-US" sz="3200" dirty="0">
                <a:solidFill>
                  <a:schemeClr val="bg1">
                    <a:lumMod val="75000"/>
                  </a:schemeClr>
                </a:solidFill>
              </a:rPr>
              <a:t>Change Management Model- </a:t>
            </a:r>
            <a:r>
              <a:rPr lang="en-US" sz="3200" dirty="0" err="1">
                <a:solidFill>
                  <a:schemeClr val="bg1">
                    <a:lumMod val="75000"/>
                  </a:schemeClr>
                </a:solidFill>
              </a:rPr>
              <a:t>Kotter</a:t>
            </a:r>
            <a:r>
              <a:rPr lang="en-US" sz="3200" dirty="0">
                <a:solidFill>
                  <a:schemeClr val="bg1">
                    <a:lumMod val="75000"/>
                  </a:schemeClr>
                </a:solidFill>
              </a:rPr>
              <a:t> model</a:t>
            </a:r>
          </a:p>
          <a:p>
            <a:pPr marL="457200" indent="-457200">
              <a:buFont typeface="Wingdings" panose="05000000000000000000" pitchFamily="2" charset="2"/>
              <a:buChar char="Ø"/>
            </a:pPr>
            <a:r>
              <a:rPr lang="en-US" sz="3200" dirty="0">
                <a:solidFill>
                  <a:schemeClr val="bg1">
                    <a:lumMod val="75000"/>
                  </a:schemeClr>
                </a:solidFill>
              </a:rPr>
              <a:t>Change Management Model- </a:t>
            </a:r>
            <a:r>
              <a:rPr lang="en-US" sz="3200" dirty="0" err="1">
                <a:solidFill>
                  <a:schemeClr val="bg1">
                    <a:lumMod val="75000"/>
                  </a:schemeClr>
                </a:solidFill>
              </a:rPr>
              <a:t>Kotter</a:t>
            </a:r>
            <a:r>
              <a:rPr lang="en-US" sz="3200" dirty="0">
                <a:solidFill>
                  <a:schemeClr val="bg1">
                    <a:lumMod val="75000"/>
                  </a:schemeClr>
                </a:solidFill>
              </a:rPr>
              <a:t> model Steps</a:t>
            </a:r>
          </a:p>
          <a:p>
            <a:pPr marL="457200" indent="-457200">
              <a:buFont typeface="Wingdings" panose="05000000000000000000" pitchFamily="2" charset="2"/>
              <a:buChar char="Ø"/>
            </a:pPr>
            <a:endParaRPr lang="en-US" sz="3200" dirty="0" smtClean="0"/>
          </a:p>
          <a:p>
            <a:pPr marL="457200" indent="-457200">
              <a:buFont typeface="Wingdings" panose="05000000000000000000" pitchFamily="2" charset="2"/>
              <a:buChar char="Ø"/>
            </a:pPr>
            <a:endParaRPr lang="en-US" sz="3200" dirty="0">
              <a:solidFill>
                <a:schemeClr val="bg1">
                  <a:lumMod val="50000"/>
                </a:schemeClr>
              </a:solidFill>
              <a:effectLst>
                <a:outerShdw blurRad="38100" dist="38100" dir="2700000" algn="tl">
                  <a:srgbClr val="000000">
                    <a:alpha val="43137"/>
                  </a:srgbClr>
                </a:outerShdw>
              </a:effectLst>
            </a:endParaRPr>
          </a:p>
          <a:p>
            <a:endParaRPr lang="en-US" sz="3200" dirty="0">
              <a:effectLst>
                <a:outerShdw blurRad="38100" dist="38100" dir="2700000" algn="tl">
                  <a:srgbClr val="000000">
                    <a:alpha val="43137"/>
                  </a:srgbClr>
                </a:outerShdw>
              </a:effectLst>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pPr algn="ctr"/>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Complex change</a:t>
            </a:r>
          </a:p>
        </p:txBody>
      </p:sp>
      <p:sp>
        <p:nvSpPr>
          <p:cNvPr id="10" name="TextBox 9">
            <a:extLst>
              <a:ext uri="{FF2B5EF4-FFF2-40B4-BE49-F238E27FC236}">
                <a16:creationId xmlns:a16="http://schemas.microsoft.com/office/drawing/2014/main" xmlns="" id="{F9A80F9F-74DB-1D57-04E8-E20E92A09B0A}"/>
              </a:ext>
            </a:extLst>
          </p:cNvPr>
          <p:cNvSpPr txBox="1"/>
          <p:nvPr/>
        </p:nvSpPr>
        <p:spPr>
          <a:xfrm>
            <a:off x="2346766" y="1052918"/>
            <a:ext cx="9845234" cy="584775"/>
          </a:xfrm>
          <a:prstGeom prst="rect">
            <a:avLst/>
          </a:prstGeom>
          <a:noFill/>
        </p:spPr>
        <p:txBody>
          <a:bodyPr wrap="square" rtlCol="0">
            <a:spAutoFit/>
          </a:bodyPr>
          <a:lstStyle>
            <a:defPPr>
              <a:defRPr lang="en-US"/>
            </a:defPPr>
            <a:lvl1pPr>
              <a:defRPr sz="3200" b="1"/>
            </a:lvl1pPr>
          </a:lstStyle>
          <a:p>
            <a:endParaRPr lang="en-US" dirty="0"/>
          </a:p>
        </p:txBody>
      </p:sp>
    </p:spTree>
    <p:extLst>
      <p:ext uri="{BB962C8B-B14F-4D97-AF65-F5344CB8AC3E}">
        <p14:creationId xmlns:p14="http://schemas.microsoft.com/office/powerpoint/2010/main" val="10587486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smtClean="0">
                <a:solidFill>
                  <a:schemeClr val="tx1"/>
                </a:solidFill>
              </a:rPr>
              <a:t>1- Vision</a:t>
            </a:r>
            <a:r>
              <a:rPr lang="en-US" sz="2800" b="1" dirty="0">
                <a:solidFill>
                  <a:schemeClr val="tx1"/>
                </a:solidFill>
              </a:rPr>
              <a:t>:</a:t>
            </a:r>
            <a:r>
              <a:rPr lang="en-US" sz="2800" dirty="0">
                <a:solidFill>
                  <a:schemeClr val="tx1"/>
                </a:solidFill>
              </a:rPr>
              <a:t> The picture of the future state you wish to achieve. Your vision will act as the guiding light, providing direction to the change process</a:t>
            </a:r>
            <a:r>
              <a:rPr lang="en-US" sz="2800" dirty="0" smtClean="0">
                <a:solidFill>
                  <a:schemeClr val="tx1"/>
                </a:solidFill>
              </a:rPr>
              <a:t>.</a:t>
            </a:r>
          </a:p>
          <a:p>
            <a:endParaRPr lang="en-US" sz="2800" dirty="0" smtClean="0">
              <a:solidFill>
                <a:schemeClr val="tx1"/>
              </a:solidFill>
            </a:endParaRPr>
          </a:p>
          <a:p>
            <a:r>
              <a:rPr lang="en-US" sz="2800" b="1" dirty="0" smtClean="0">
                <a:solidFill>
                  <a:schemeClr val="tx1"/>
                </a:solidFill>
              </a:rPr>
              <a:t>2- Consensus</a:t>
            </a:r>
            <a:r>
              <a:rPr lang="en-US" sz="2800" i="1" dirty="0">
                <a:solidFill>
                  <a:schemeClr val="tx1"/>
                </a:solidFill>
              </a:rPr>
              <a:t> (</a:t>
            </a:r>
            <a:r>
              <a:rPr lang="en-US" sz="2800" i="1" dirty="0" err="1">
                <a:solidFill>
                  <a:schemeClr val="tx1"/>
                </a:solidFill>
              </a:rPr>
              <a:t>Knoster's</a:t>
            </a:r>
            <a:r>
              <a:rPr lang="en-US" sz="2800" i="1" dirty="0">
                <a:solidFill>
                  <a:schemeClr val="tx1"/>
                </a:solidFill>
              </a:rPr>
              <a:t> extra component)</a:t>
            </a:r>
            <a:r>
              <a:rPr lang="en-US" sz="2800" b="1" dirty="0">
                <a:solidFill>
                  <a:schemeClr val="tx1"/>
                </a:solidFill>
              </a:rPr>
              <a:t>: </a:t>
            </a:r>
            <a:r>
              <a:rPr lang="en-US" sz="2800" dirty="0">
                <a:solidFill>
                  <a:schemeClr val="tx1"/>
                </a:solidFill>
              </a:rPr>
              <a:t>The collective agreement and support from all stakeholders involved in the change. Consensus ensures the change process is collaborative, reducing resistance and creating a sense of ownership</a:t>
            </a:r>
            <a:r>
              <a:rPr lang="en-US" sz="2800" dirty="0" smtClean="0">
                <a:solidFill>
                  <a:schemeClr val="tx1"/>
                </a:solidFill>
              </a:rPr>
              <a:t>.</a:t>
            </a:r>
            <a:endParaRPr lang="en-US" sz="2800" dirty="0">
              <a:solidFill>
                <a:schemeClr val="tx1"/>
              </a:solidFill>
            </a:endParaRPr>
          </a:p>
          <a:p>
            <a:endParaRPr lang="en-US" sz="2800" dirty="0">
              <a:solidFill>
                <a:schemeClr val="tx1"/>
              </a:solidFill>
            </a:endParaRPr>
          </a:p>
          <a:p>
            <a:endParaRPr lang="en-US" sz="2800" b="1" dirty="0" smtClean="0">
              <a:solidFill>
                <a:schemeClr val="tx1"/>
              </a:solidFill>
              <a:effectLst>
                <a:outerShdw blurRad="38100" dist="38100" dir="2700000" algn="tl">
                  <a:srgbClr val="000000">
                    <a:alpha val="43137"/>
                  </a:srgbClr>
                </a:outerShdw>
              </a:effectLst>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346766" y="1052918"/>
            <a:ext cx="9845234" cy="584775"/>
          </a:xfrm>
          <a:prstGeom prst="rect">
            <a:avLst/>
          </a:prstGeom>
          <a:noFill/>
        </p:spPr>
        <p:txBody>
          <a:bodyPr wrap="square" rtlCol="0">
            <a:spAutoFit/>
          </a:bodyPr>
          <a:lstStyle>
            <a:defPPr>
              <a:defRPr lang="en-US"/>
            </a:defPPr>
            <a:lvl1pPr>
              <a:defRPr sz="3200" b="1"/>
            </a:lvl1pPr>
          </a:lstStyle>
          <a:p>
            <a:r>
              <a:rPr lang="en-US" dirty="0"/>
              <a:t>Change Management Model </a:t>
            </a:r>
            <a:r>
              <a:rPr lang="en-US" dirty="0" err="1">
                <a:effectLst>
                  <a:outerShdw blurRad="38100" dist="38100" dir="2700000" algn="tl">
                    <a:srgbClr val="000000">
                      <a:alpha val="43137"/>
                    </a:srgbClr>
                  </a:outerShdw>
                </a:effectLst>
              </a:rPr>
              <a:t>Lippitt-Knoster</a:t>
            </a:r>
            <a:r>
              <a:rPr lang="en-US" dirty="0">
                <a:effectLst>
                  <a:outerShdw blurRad="38100" dist="38100" dir="2700000" algn="tl">
                    <a:srgbClr val="000000">
                      <a:alpha val="43137"/>
                    </a:srgbClr>
                  </a:outerShdw>
                </a:effectLst>
              </a:rPr>
              <a:t> </a:t>
            </a:r>
            <a:r>
              <a:rPr lang="en-US" dirty="0"/>
              <a:t>components</a:t>
            </a:r>
          </a:p>
        </p:txBody>
      </p:sp>
    </p:spTree>
    <p:extLst>
      <p:ext uri="{BB962C8B-B14F-4D97-AF65-F5344CB8AC3E}">
        <p14:creationId xmlns:p14="http://schemas.microsoft.com/office/powerpoint/2010/main" val="700193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smtClean="0">
                <a:solidFill>
                  <a:schemeClr val="tx1"/>
                </a:solidFill>
              </a:rPr>
              <a:t>3- Skills</a:t>
            </a:r>
            <a:r>
              <a:rPr lang="en-US" sz="2800" b="1" dirty="0">
                <a:solidFill>
                  <a:schemeClr val="tx1"/>
                </a:solidFill>
              </a:rPr>
              <a:t>: </a:t>
            </a:r>
            <a:r>
              <a:rPr lang="en-US" sz="2800" dirty="0">
                <a:solidFill>
                  <a:schemeClr val="tx1"/>
                </a:solidFill>
              </a:rPr>
              <a:t>The abilities and competencies required to implement the change. Skills ensure the team can convert the vision into reality</a:t>
            </a:r>
            <a:r>
              <a:rPr lang="en-US" sz="2800" dirty="0" smtClean="0">
                <a:solidFill>
                  <a:schemeClr val="tx1"/>
                </a:solidFill>
              </a:rPr>
              <a:t>.</a:t>
            </a:r>
          </a:p>
          <a:p>
            <a:endParaRPr lang="en-US" sz="2800" dirty="0">
              <a:solidFill>
                <a:schemeClr val="tx1"/>
              </a:solidFill>
            </a:endParaRPr>
          </a:p>
          <a:p>
            <a:r>
              <a:rPr lang="en-US" sz="2800" b="1" dirty="0" smtClean="0">
                <a:solidFill>
                  <a:schemeClr val="tx1"/>
                </a:solidFill>
              </a:rPr>
              <a:t>4- Incentives</a:t>
            </a:r>
            <a:r>
              <a:rPr lang="en-US" sz="2800" b="1" dirty="0">
                <a:solidFill>
                  <a:schemeClr val="tx1"/>
                </a:solidFill>
              </a:rPr>
              <a:t>:</a:t>
            </a:r>
            <a:r>
              <a:rPr lang="en-US" sz="2800" dirty="0">
                <a:solidFill>
                  <a:schemeClr val="tx1"/>
                </a:solidFill>
              </a:rPr>
              <a:t> The motivators or rewards that encourage teams to embrace the change. Incentives can be intrinsic (like personal growth) or extrinsic (like bonuses).</a:t>
            </a:r>
          </a:p>
          <a:p>
            <a:endParaRPr lang="en-US" sz="2800" b="1" dirty="0" smtClean="0">
              <a:solidFill>
                <a:schemeClr val="tx1"/>
              </a:solidFill>
              <a:effectLst>
                <a:outerShdw blurRad="38100" dist="38100" dir="2700000" algn="tl">
                  <a:srgbClr val="000000">
                    <a:alpha val="43137"/>
                  </a:srgbClr>
                </a:outerShdw>
              </a:effectLst>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346766" y="1052918"/>
            <a:ext cx="9845234" cy="584775"/>
          </a:xfrm>
          <a:prstGeom prst="rect">
            <a:avLst/>
          </a:prstGeom>
          <a:noFill/>
        </p:spPr>
        <p:txBody>
          <a:bodyPr wrap="square" rtlCol="0">
            <a:spAutoFit/>
          </a:bodyPr>
          <a:lstStyle>
            <a:defPPr>
              <a:defRPr lang="en-US"/>
            </a:defPPr>
            <a:lvl1pPr>
              <a:defRPr sz="3200" b="1"/>
            </a:lvl1pPr>
          </a:lstStyle>
          <a:p>
            <a:r>
              <a:rPr lang="en-US" dirty="0"/>
              <a:t>Change Management Model </a:t>
            </a:r>
            <a:r>
              <a:rPr lang="en-US" dirty="0" err="1">
                <a:effectLst>
                  <a:outerShdw blurRad="38100" dist="38100" dir="2700000" algn="tl">
                    <a:srgbClr val="000000">
                      <a:alpha val="43137"/>
                    </a:srgbClr>
                  </a:outerShdw>
                </a:effectLst>
              </a:rPr>
              <a:t>Lippitt-Knoster</a:t>
            </a:r>
            <a:r>
              <a:rPr lang="en-US" dirty="0">
                <a:effectLst>
                  <a:outerShdw blurRad="38100" dist="38100" dir="2700000" algn="tl">
                    <a:srgbClr val="000000">
                      <a:alpha val="43137"/>
                    </a:srgbClr>
                  </a:outerShdw>
                </a:effectLst>
              </a:rPr>
              <a:t> </a:t>
            </a:r>
            <a:r>
              <a:rPr lang="en-US" dirty="0"/>
              <a:t>components</a:t>
            </a:r>
          </a:p>
        </p:txBody>
      </p:sp>
    </p:spTree>
    <p:extLst>
      <p:ext uri="{BB962C8B-B14F-4D97-AF65-F5344CB8AC3E}">
        <p14:creationId xmlns:p14="http://schemas.microsoft.com/office/powerpoint/2010/main" val="2658348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smtClean="0">
                <a:solidFill>
                  <a:schemeClr val="tx1"/>
                </a:solidFill>
              </a:rPr>
              <a:t>5- Resources</a:t>
            </a:r>
            <a:r>
              <a:rPr lang="en-US" sz="2800" b="1" dirty="0">
                <a:solidFill>
                  <a:schemeClr val="tx1"/>
                </a:solidFill>
              </a:rPr>
              <a:t>: </a:t>
            </a:r>
            <a:r>
              <a:rPr lang="en-US" sz="2800" dirty="0">
                <a:solidFill>
                  <a:schemeClr val="tx1"/>
                </a:solidFill>
              </a:rPr>
              <a:t>These include the time, finances, personnel, and other assets necessary to support the change process</a:t>
            </a:r>
            <a:r>
              <a:rPr lang="en-US" sz="2800" dirty="0" smtClean="0">
                <a:solidFill>
                  <a:schemeClr val="tx1"/>
                </a:solidFill>
              </a:rPr>
              <a:t>.</a:t>
            </a:r>
          </a:p>
          <a:p>
            <a:endParaRPr lang="en-US" sz="2800" dirty="0">
              <a:solidFill>
                <a:schemeClr val="tx1"/>
              </a:solidFill>
            </a:endParaRPr>
          </a:p>
          <a:p>
            <a:r>
              <a:rPr lang="en-US" sz="2800" b="1" dirty="0" smtClean="0">
                <a:solidFill>
                  <a:schemeClr val="tx1"/>
                </a:solidFill>
              </a:rPr>
              <a:t>6- Action </a:t>
            </a:r>
            <a:r>
              <a:rPr lang="en-US" sz="2800" b="1" dirty="0">
                <a:solidFill>
                  <a:schemeClr val="tx1"/>
                </a:solidFill>
              </a:rPr>
              <a:t>plan: </a:t>
            </a:r>
            <a:r>
              <a:rPr lang="en-US" sz="2800" dirty="0">
                <a:solidFill>
                  <a:schemeClr val="tx1"/>
                </a:solidFill>
              </a:rPr>
              <a:t>The detailed roadmap that outlines the steps to be taken to achieve the vision. It includes who does what, by when, and how</a:t>
            </a:r>
            <a:r>
              <a:rPr lang="en-US" sz="2800" dirty="0" smtClean="0">
                <a:solidFill>
                  <a:schemeClr val="tx1"/>
                </a:solidFill>
              </a:rPr>
              <a:t>.</a:t>
            </a:r>
          </a:p>
          <a:p>
            <a:endParaRPr lang="en-US" sz="2800" dirty="0">
              <a:solidFill>
                <a:schemeClr val="tx1"/>
              </a:solidFill>
              <a:effectLst>
                <a:outerShdw blurRad="38100" dist="38100" dir="2700000" algn="tl">
                  <a:srgbClr val="000000">
                    <a:alpha val="43137"/>
                  </a:srgbClr>
                </a:outerShdw>
              </a:effectLst>
            </a:endParaRPr>
          </a:p>
          <a:p>
            <a:endParaRPr lang="en-US" sz="2800" dirty="0" smtClean="0">
              <a:solidFill>
                <a:schemeClr val="tx1"/>
              </a:solidFill>
              <a:effectLst>
                <a:outerShdw blurRad="38100" dist="38100" dir="2700000" algn="tl">
                  <a:srgbClr val="000000">
                    <a:alpha val="43137"/>
                  </a:srgbClr>
                </a:outerShdw>
              </a:effectLst>
            </a:endParaRPr>
          </a:p>
          <a:p>
            <a:endParaRPr lang="en-US" sz="28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346766" y="1052918"/>
            <a:ext cx="9845234" cy="584775"/>
          </a:xfrm>
          <a:prstGeom prst="rect">
            <a:avLst/>
          </a:prstGeom>
          <a:noFill/>
        </p:spPr>
        <p:txBody>
          <a:bodyPr wrap="square" rtlCol="0">
            <a:spAutoFit/>
          </a:bodyPr>
          <a:lstStyle>
            <a:defPPr>
              <a:defRPr lang="en-US"/>
            </a:defPPr>
            <a:lvl1pPr>
              <a:defRPr sz="3200" b="1"/>
            </a:lvl1pPr>
          </a:lstStyle>
          <a:p>
            <a:r>
              <a:rPr lang="en-US" dirty="0"/>
              <a:t>Change Management Model </a:t>
            </a:r>
            <a:r>
              <a:rPr lang="en-US" dirty="0" err="1">
                <a:effectLst>
                  <a:outerShdw blurRad="38100" dist="38100" dir="2700000" algn="tl">
                    <a:srgbClr val="000000">
                      <a:alpha val="43137"/>
                    </a:srgbClr>
                  </a:outerShdw>
                </a:effectLst>
              </a:rPr>
              <a:t>Lippitt-Knoster</a:t>
            </a:r>
            <a:r>
              <a:rPr lang="en-US" dirty="0">
                <a:effectLst>
                  <a:outerShdw blurRad="38100" dist="38100" dir="2700000" algn="tl">
                    <a:srgbClr val="000000">
                      <a:alpha val="43137"/>
                    </a:srgbClr>
                  </a:outerShdw>
                </a:effectLst>
              </a:rPr>
              <a:t> </a:t>
            </a:r>
            <a:r>
              <a:rPr lang="en-US" dirty="0"/>
              <a:t>components</a:t>
            </a:r>
          </a:p>
        </p:txBody>
      </p:sp>
    </p:spTree>
    <p:extLst>
      <p:ext uri="{BB962C8B-B14F-4D97-AF65-F5344CB8AC3E}">
        <p14:creationId xmlns:p14="http://schemas.microsoft.com/office/powerpoint/2010/main" val="434960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6001643"/>
          </a:xfrm>
          <a:prstGeom prst="rect">
            <a:avLst/>
          </a:prstGeom>
          <a:noFill/>
        </p:spPr>
        <p:txBody>
          <a:bodyPr wrap="square">
            <a:spAutoFit/>
          </a:bodyPr>
          <a:lstStyle/>
          <a:p>
            <a:pPr marL="457200" indent="-457200">
              <a:buFont typeface="Wingdings" panose="05000000000000000000" pitchFamily="2" charset="2"/>
              <a:buChar char="Ø"/>
            </a:pPr>
            <a:r>
              <a:rPr lang="en-US" sz="3200" dirty="0" smtClean="0">
                <a:solidFill>
                  <a:schemeClr val="bg1">
                    <a:lumMod val="75000"/>
                  </a:schemeClr>
                </a:solidFill>
              </a:rPr>
              <a:t>Introduction</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Complex change</a:t>
            </a:r>
          </a:p>
          <a:p>
            <a:pPr marL="457200" indent="-457200">
              <a:buFont typeface="Wingdings" panose="05000000000000000000" pitchFamily="2" charset="2"/>
              <a:buChar char="Ø"/>
            </a:pPr>
            <a:r>
              <a:rPr lang="en-US" sz="3200" dirty="0">
                <a:solidFill>
                  <a:schemeClr val="bg1">
                    <a:lumMod val="75000"/>
                  </a:schemeClr>
                </a:solidFill>
              </a:rPr>
              <a:t>The definition of Complex Change</a:t>
            </a:r>
          </a:p>
          <a:p>
            <a:pPr marL="457200" indent="-457200">
              <a:buFont typeface="Wingdings" panose="05000000000000000000" pitchFamily="2" charset="2"/>
              <a:buChar char="Ø"/>
            </a:pPr>
            <a:r>
              <a:rPr lang="en-US" sz="3200" dirty="0">
                <a:solidFill>
                  <a:schemeClr val="bg1">
                    <a:lumMod val="75000"/>
                  </a:schemeClr>
                </a:solidFill>
              </a:rPr>
              <a:t>Senior leaders and managers duties on Complex Change </a:t>
            </a:r>
          </a:p>
          <a:p>
            <a:pPr marL="457200" indent="-457200">
              <a:buFont typeface="Wingdings" panose="05000000000000000000" pitchFamily="2" charset="2"/>
              <a:buChar char="Ø"/>
            </a:pPr>
            <a:r>
              <a:rPr lang="en-US" sz="3200" dirty="0">
                <a:solidFill>
                  <a:schemeClr val="bg1">
                    <a:lumMod val="75000"/>
                  </a:schemeClr>
                </a:solidFill>
              </a:rPr>
              <a:t>Change Management Model Examples </a:t>
            </a:r>
          </a:p>
          <a:p>
            <a:pPr marL="457200" indent="-457200">
              <a:buFont typeface="Wingdings" panose="05000000000000000000" pitchFamily="2" charset="2"/>
              <a:buChar char="Ø"/>
            </a:pPr>
            <a:r>
              <a:rPr lang="en-US" sz="3200" dirty="0">
                <a:solidFill>
                  <a:schemeClr val="bg1">
                    <a:lumMod val="75000"/>
                  </a:schemeClr>
                </a:solidFill>
              </a:rPr>
              <a:t>Change Management Model </a:t>
            </a:r>
            <a:r>
              <a:rPr lang="en-US" sz="3200" dirty="0" err="1">
                <a:solidFill>
                  <a:schemeClr val="bg1">
                    <a:lumMod val="75000"/>
                  </a:schemeClr>
                </a:solidFill>
              </a:rPr>
              <a:t>Lippitt-Knoster</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Change Management Model </a:t>
            </a:r>
            <a:r>
              <a:rPr lang="en-US" sz="3200" dirty="0" err="1">
                <a:solidFill>
                  <a:schemeClr val="bg1">
                    <a:lumMod val="75000"/>
                  </a:schemeClr>
                </a:solidFill>
              </a:rPr>
              <a:t>Lippitt-Knoster</a:t>
            </a:r>
            <a:r>
              <a:rPr lang="en-US" sz="3200" dirty="0">
                <a:solidFill>
                  <a:schemeClr val="bg1">
                    <a:lumMod val="75000"/>
                  </a:schemeClr>
                </a:solidFill>
              </a:rPr>
              <a:t> components</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Change Management Model- </a:t>
            </a:r>
            <a:r>
              <a:rPr lang="en-US" sz="3200" b="1" dirty="0" err="1">
                <a:solidFill>
                  <a:schemeClr val="bg1">
                    <a:lumMod val="50000"/>
                  </a:schemeClr>
                </a:solidFill>
                <a:effectLst>
                  <a:outerShdw blurRad="38100" dist="38100" dir="2700000" algn="tl">
                    <a:srgbClr val="000000">
                      <a:alpha val="43137"/>
                    </a:srgbClr>
                  </a:outerShdw>
                </a:effectLst>
              </a:rPr>
              <a:t>Kotter</a:t>
            </a:r>
            <a:r>
              <a:rPr lang="en-US" sz="3200" b="1" dirty="0">
                <a:solidFill>
                  <a:schemeClr val="bg1">
                    <a:lumMod val="50000"/>
                  </a:schemeClr>
                </a:solidFill>
                <a:effectLst>
                  <a:outerShdw blurRad="38100" dist="38100" dir="2700000" algn="tl">
                    <a:srgbClr val="000000">
                      <a:alpha val="43137"/>
                    </a:srgbClr>
                  </a:outerShdw>
                </a:effectLst>
              </a:rPr>
              <a:t> model</a:t>
            </a:r>
          </a:p>
          <a:p>
            <a:pPr marL="457200" indent="-457200">
              <a:buFont typeface="Wingdings" panose="05000000000000000000" pitchFamily="2" charset="2"/>
              <a:buChar char="Ø"/>
            </a:pPr>
            <a:r>
              <a:rPr lang="en-US" sz="3200" dirty="0">
                <a:solidFill>
                  <a:schemeClr val="bg1">
                    <a:lumMod val="75000"/>
                  </a:schemeClr>
                </a:solidFill>
              </a:rPr>
              <a:t>Change Management Model- </a:t>
            </a:r>
            <a:r>
              <a:rPr lang="en-US" sz="3200" dirty="0" err="1">
                <a:solidFill>
                  <a:schemeClr val="bg1">
                    <a:lumMod val="75000"/>
                  </a:schemeClr>
                </a:solidFill>
              </a:rPr>
              <a:t>Kotter</a:t>
            </a:r>
            <a:r>
              <a:rPr lang="en-US" sz="3200" dirty="0">
                <a:solidFill>
                  <a:schemeClr val="bg1">
                    <a:lumMod val="75000"/>
                  </a:schemeClr>
                </a:solidFill>
              </a:rPr>
              <a:t> model Steps</a:t>
            </a:r>
          </a:p>
          <a:p>
            <a:pPr marL="457200" indent="-457200">
              <a:buFont typeface="Wingdings" panose="05000000000000000000" pitchFamily="2" charset="2"/>
              <a:buChar char="Ø"/>
            </a:pPr>
            <a:endParaRPr lang="en-US" sz="3200" dirty="0" smtClean="0"/>
          </a:p>
          <a:p>
            <a:pPr marL="457200" indent="-457200">
              <a:buFont typeface="Wingdings" panose="05000000000000000000" pitchFamily="2" charset="2"/>
              <a:buChar char="Ø"/>
            </a:pPr>
            <a:endParaRPr lang="en-US" sz="3200" dirty="0">
              <a:solidFill>
                <a:schemeClr val="bg1">
                  <a:lumMod val="50000"/>
                </a:schemeClr>
              </a:solidFill>
              <a:effectLst>
                <a:outerShdw blurRad="38100" dist="38100" dir="2700000" algn="tl">
                  <a:srgbClr val="000000">
                    <a:alpha val="43137"/>
                  </a:srgbClr>
                </a:outerShdw>
              </a:effectLst>
            </a:endParaRPr>
          </a:p>
          <a:p>
            <a:endParaRPr lang="en-US" sz="3200" dirty="0">
              <a:effectLst>
                <a:outerShdw blurRad="38100" dist="38100" dir="2700000" algn="tl">
                  <a:srgbClr val="000000">
                    <a:alpha val="43137"/>
                  </a:srgbClr>
                </a:outerShdw>
              </a:effectLst>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pPr algn="ctr"/>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Complex change</a:t>
            </a:r>
          </a:p>
        </p:txBody>
      </p:sp>
      <p:sp>
        <p:nvSpPr>
          <p:cNvPr id="10" name="TextBox 9">
            <a:extLst>
              <a:ext uri="{FF2B5EF4-FFF2-40B4-BE49-F238E27FC236}">
                <a16:creationId xmlns:a16="http://schemas.microsoft.com/office/drawing/2014/main" xmlns="" id="{F9A80F9F-74DB-1D57-04E8-E20E92A09B0A}"/>
              </a:ext>
            </a:extLst>
          </p:cNvPr>
          <p:cNvSpPr txBox="1"/>
          <p:nvPr/>
        </p:nvSpPr>
        <p:spPr>
          <a:xfrm>
            <a:off x="2346766" y="1052918"/>
            <a:ext cx="9845234" cy="584775"/>
          </a:xfrm>
          <a:prstGeom prst="rect">
            <a:avLst/>
          </a:prstGeom>
          <a:noFill/>
        </p:spPr>
        <p:txBody>
          <a:bodyPr wrap="square" rtlCol="0">
            <a:spAutoFit/>
          </a:bodyPr>
          <a:lstStyle>
            <a:defPPr>
              <a:defRPr lang="en-US"/>
            </a:defPPr>
            <a:lvl1pPr>
              <a:defRPr sz="3200" b="1"/>
            </a:lvl1pPr>
          </a:lstStyle>
          <a:p>
            <a:endParaRPr lang="en-US" dirty="0"/>
          </a:p>
        </p:txBody>
      </p:sp>
    </p:spTree>
    <p:extLst>
      <p:ext uri="{BB962C8B-B14F-4D97-AF65-F5344CB8AC3E}">
        <p14:creationId xmlns:p14="http://schemas.microsoft.com/office/powerpoint/2010/main" val="6016552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smtClean="0">
                <a:solidFill>
                  <a:schemeClr val="tx1"/>
                </a:solidFill>
                <a:latin typeface="Times New Roman" panose="02020603050405020304" pitchFamily="18" charset="0"/>
                <a:cs typeface="Times New Roman" panose="02020603050405020304" pitchFamily="18" charset="0"/>
              </a:rPr>
              <a:t>2- </a:t>
            </a:r>
            <a:r>
              <a:rPr lang="en-US" sz="2800" b="1" dirty="0">
                <a:solidFill>
                  <a:schemeClr val="tx1"/>
                </a:solidFill>
              </a:rPr>
              <a:t>  </a:t>
            </a:r>
            <a:r>
              <a:rPr lang="en-US" sz="2800" b="1" dirty="0" err="1">
                <a:solidFill>
                  <a:schemeClr val="tx1"/>
                </a:solidFill>
              </a:rPr>
              <a:t>Kotter</a:t>
            </a:r>
            <a:r>
              <a:rPr lang="en-US" sz="2800" b="1" dirty="0">
                <a:solidFill>
                  <a:schemeClr val="tx1"/>
                </a:solidFill>
              </a:rPr>
              <a:t> </a:t>
            </a:r>
            <a:r>
              <a:rPr lang="en-US" sz="2800" b="1" dirty="0" smtClean="0">
                <a:solidFill>
                  <a:schemeClr val="tx1"/>
                </a:solidFill>
              </a:rPr>
              <a:t>model</a:t>
            </a:r>
            <a:endParaRPr lang="en-US" sz="2800" b="1" dirty="0">
              <a:solidFill>
                <a:schemeClr val="tx1"/>
              </a:solidFill>
            </a:endParaRPr>
          </a:p>
          <a:p>
            <a:r>
              <a:rPr lang="en-US" sz="2800" dirty="0">
                <a:solidFill>
                  <a:schemeClr val="tx1"/>
                </a:solidFill>
              </a:rPr>
              <a:t>Another example is the </a:t>
            </a:r>
            <a:r>
              <a:rPr lang="en-US" sz="2800" dirty="0" err="1">
                <a:solidFill>
                  <a:schemeClr val="tx1"/>
                </a:solidFill>
                <a:hlinkClick r:id="rId2"/>
              </a:rPr>
              <a:t>Kotter</a:t>
            </a:r>
            <a:r>
              <a:rPr lang="en-US" sz="2800" dirty="0">
                <a:solidFill>
                  <a:schemeClr val="tx1"/>
                </a:solidFill>
                <a:hlinkClick r:id="rId2"/>
              </a:rPr>
              <a:t> model</a:t>
            </a:r>
            <a:r>
              <a:rPr lang="en-US" sz="2800" dirty="0">
                <a:solidFill>
                  <a:schemeClr val="tx1"/>
                </a:solidFill>
              </a:rPr>
              <a:t>, developed by Dr. John </a:t>
            </a:r>
            <a:r>
              <a:rPr lang="en-US" sz="2800" dirty="0" err="1">
                <a:solidFill>
                  <a:schemeClr val="tx1"/>
                </a:solidFill>
              </a:rPr>
              <a:t>Kotter</a:t>
            </a:r>
            <a:r>
              <a:rPr lang="en-US" sz="2800" dirty="0">
                <a:solidFill>
                  <a:schemeClr val="tx1"/>
                </a:solidFill>
              </a:rPr>
              <a:t> of Harvard Business School in the 1990s. This approach rests on eight linear steps that focus on the business impetus and cultural context in which change is ultimately necessary, seeing the process through from start to finish. </a:t>
            </a:r>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387922" y="1077901"/>
            <a:ext cx="10287654" cy="584775"/>
          </a:xfrm>
          <a:prstGeom prst="rect">
            <a:avLst/>
          </a:prstGeom>
          <a:noFill/>
        </p:spPr>
        <p:txBody>
          <a:bodyPr wrap="square" rtlCol="0">
            <a:spAutoFit/>
          </a:bodyPr>
          <a:lstStyle>
            <a:defPPr>
              <a:defRPr lang="en-US"/>
            </a:defPPr>
            <a:lvl1pPr>
              <a:defRPr sz="3200" b="1"/>
            </a:lvl1pPr>
          </a:lstStyle>
          <a:p>
            <a:r>
              <a:rPr lang="en-US" dirty="0" smtClean="0"/>
              <a:t>Change </a:t>
            </a:r>
            <a:r>
              <a:rPr lang="en-US" dirty="0"/>
              <a:t>Management Model </a:t>
            </a:r>
            <a:r>
              <a:rPr lang="en-US" dirty="0" err="1"/>
              <a:t>Kotter</a:t>
            </a:r>
            <a:r>
              <a:rPr lang="en-US" dirty="0" smtClean="0"/>
              <a:t> </a:t>
            </a:r>
            <a:endParaRPr lang="en-US" dirty="0"/>
          </a:p>
        </p:txBody>
      </p:sp>
    </p:spTree>
    <p:extLst>
      <p:ext uri="{BB962C8B-B14F-4D97-AF65-F5344CB8AC3E}">
        <p14:creationId xmlns:p14="http://schemas.microsoft.com/office/powerpoint/2010/main" val="41306335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smtClean="0">
                <a:solidFill>
                  <a:schemeClr val="tx1"/>
                </a:solidFill>
                <a:latin typeface="Times New Roman" panose="02020603050405020304" pitchFamily="18" charset="0"/>
                <a:cs typeface="Times New Roman" panose="02020603050405020304" pitchFamily="18" charset="0"/>
              </a:rPr>
              <a:t>2- </a:t>
            </a:r>
            <a:r>
              <a:rPr lang="en-US" sz="2800" b="1" dirty="0">
                <a:solidFill>
                  <a:schemeClr val="tx1"/>
                </a:solidFill>
              </a:rPr>
              <a:t>  </a:t>
            </a:r>
            <a:r>
              <a:rPr lang="en-US" sz="2800" b="1" dirty="0" err="1">
                <a:solidFill>
                  <a:schemeClr val="tx1"/>
                </a:solidFill>
              </a:rPr>
              <a:t>Kotter</a:t>
            </a:r>
            <a:r>
              <a:rPr lang="en-US" sz="2800" b="1" dirty="0">
                <a:solidFill>
                  <a:schemeClr val="tx1"/>
                </a:solidFill>
              </a:rPr>
              <a:t> </a:t>
            </a:r>
            <a:r>
              <a:rPr lang="en-US" sz="2800" b="1" dirty="0" smtClean="0">
                <a:solidFill>
                  <a:schemeClr val="tx1"/>
                </a:solidFill>
              </a:rPr>
              <a:t>model</a:t>
            </a:r>
            <a:endParaRPr lang="en-US" sz="2800" b="1" dirty="0">
              <a:solidFill>
                <a:schemeClr val="tx1"/>
              </a:solidFill>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3"/>
          <a:stretch>
            <a:fillRect/>
          </a:stretch>
        </p:blipFill>
        <p:spPr>
          <a:xfrm>
            <a:off x="791570" y="2602890"/>
            <a:ext cx="10536071" cy="3361182"/>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2387922" y="1077901"/>
            <a:ext cx="10287654" cy="584775"/>
          </a:xfrm>
          <a:prstGeom prst="rect">
            <a:avLst/>
          </a:prstGeom>
          <a:noFill/>
        </p:spPr>
        <p:txBody>
          <a:bodyPr wrap="square" rtlCol="0">
            <a:spAutoFit/>
          </a:bodyPr>
          <a:lstStyle>
            <a:defPPr>
              <a:defRPr lang="en-US"/>
            </a:defPPr>
            <a:lvl1pPr>
              <a:defRPr sz="3200" b="1"/>
            </a:lvl1pPr>
          </a:lstStyle>
          <a:p>
            <a:r>
              <a:rPr lang="en-US" dirty="0" smtClean="0"/>
              <a:t>Change </a:t>
            </a:r>
            <a:r>
              <a:rPr lang="en-US" dirty="0"/>
              <a:t>Management Model </a:t>
            </a:r>
            <a:r>
              <a:rPr lang="en-US" dirty="0" err="1"/>
              <a:t>Kotter</a:t>
            </a:r>
            <a:r>
              <a:rPr lang="en-US" dirty="0" smtClean="0"/>
              <a:t> </a:t>
            </a:r>
            <a:endParaRPr lang="en-US" dirty="0"/>
          </a:p>
        </p:txBody>
      </p:sp>
    </p:spTree>
    <p:extLst>
      <p:ext uri="{BB962C8B-B14F-4D97-AF65-F5344CB8AC3E}">
        <p14:creationId xmlns:p14="http://schemas.microsoft.com/office/powerpoint/2010/main" val="11858673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930443" y="1429232"/>
            <a:ext cx="10764251" cy="6001643"/>
          </a:xfrm>
          <a:prstGeom prst="rect">
            <a:avLst/>
          </a:prstGeom>
          <a:noFill/>
        </p:spPr>
        <p:txBody>
          <a:bodyPr wrap="square">
            <a:spAutoFit/>
          </a:bodyPr>
          <a:lstStyle/>
          <a:p>
            <a:pPr marL="457200" indent="-457200">
              <a:buFont typeface="Wingdings" panose="05000000000000000000" pitchFamily="2" charset="2"/>
              <a:buChar char="Ø"/>
            </a:pPr>
            <a:r>
              <a:rPr lang="en-US" sz="3200" dirty="0" smtClean="0">
                <a:solidFill>
                  <a:schemeClr val="bg1">
                    <a:lumMod val="75000"/>
                  </a:schemeClr>
                </a:solidFill>
              </a:rPr>
              <a:t>Introduction</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Complex change</a:t>
            </a:r>
          </a:p>
          <a:p>
            <a:pPr marL="457200" indent="-457200">
              <a:buFont typeface="Wingdings" panose="05000000000000000000" pitchFamily="2" charset="2"/>
              <a:buChar char="Ø"/>
            </a:pPr>
            <a:r>
              <a:rPr lang="en-US" sz="3200" dirty="0">
                <a:solidFill>
                  <a:schemeClr val="bg1">
                    <a:lumMod val="75000"/>
                  </a:schemeClr>
                </a:solidFill>
              </a:rPr>
              <a:t>The definition of Complex Change</a:t>
            </a:r>
          </a:p>
          <a:p>
            <a:pPr marL="457200" indent="-457200">
              <a:buFont typeface="Wingdings" panose="05000000000000000000" pitchFamily="2" charset="2"/>
              <a:buChar char="Ø"/>
            </a:pPr>
            <a:r>
              <a:rPr lang="en-US" sz="3200" dirty="0">
                <a:solidFill>
                  <a:schemeClr val="bg1">
                    <a:lumMod val="75000"/>
                  </a:schemeClr>
                </a:solidFill>
              </a:rPr>
              <a:t>Senior leaders and managers duties on Complex Change </a:t>
            </a:r>
          </a:p>
          <a:p>
            <a:pPr marL="457200" indent="-457200">
              <a:buFont typeface="Wingdings" panose="05000000000000000000" pitchFamily="2" charset="2"/>
              <a:buChar char="Ø"/>
            </a:pPr>
            <a:r>
              <a:rPr lang="en-US" sz="3200" dirty="0">
                <a:solidFill>
                  <a:schemeClr val="bg1">
                    <a:lumMod val="75000"/>
                  </a:schemeClr>
                </a:solidFill>
              </a:rPr>
              <a:t>Change Management Model Examples </a:t>
            </a:r>
          </a:p>
          <a:p>
            <a:pPr marL="457200" indent="-457200">
              <a:buFont typeface="Wingdings" panose="05000000000000000000" pitchFamily="2" charset="2"/>
              <a:buChar char="Ø"/>
            </a:pPr>
            <a:r>
              <a:rPr lang="en-US" sz="3200" dirty="0">
                <a:solidFill>
                  <a:schemeClr val="bg1">
                    <a:lumMod val="75000"/>
                  </a:schemeClr>
                </a:solidFill>
              </a:rPr>
              <a:t>Change Management Model </a:t>
            </a:r>
            <a:r>
              <a:rPr lang="en-US" sz="3200" dirty="0" err="1">
                <a:solidFill>
                  <a:schemeClr val="bg1">
                    <a:lumMod val="75000"/>
                  </a:schemeClr>
                </a:solidFill>
              </a:rPr>
              <a:t>Lippitt-Knoster</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Change Management Model </a:t>
            </a:r>
            <a:r>
              <a:rPr lang="en-US" sz="3200" dirty="0" err="1">
                <a:solidFill>
                  <a:schemeClr val="bg1">
                    <a:lumMod val="75000"/>
                  </a:schemeClr>
                </a:solidFill>
              </a:rPr>
              <a:t>Lippitt-Knoster</a:t>
            </a:r>
            <a:r>
              <a:rPr lang="en-US" sz="3200" dirty="0">
                <a:solidFill>
                  <a:schemeClr val="bg1">
                    <a:lumMod val="75000"/>
                  </a:schemeClr>
                </a:solidFill>
              </a:rPr>
              <a:t> components</a:t>
            </a:r>
          </a:p>
          <a:p>
            <a:pPr marL="457200" indent="-457200">
              <a:buFont typeface="Wingdings" panose="05000000000000000000" pitchFamily="2" charset="2"/>
              <a:buChar char="Ø"/>
            </a:pPr>
            <a:r>
              <a:rPr lang="en-US" sz="3200" dirty="0">
                <a:solidFill>
                  <a:schemeClr val="bg1">
                    <a:lumMod val="75000"/>
                  </a:schemeClr>
                </a:solidFill>
              </a:rPr>
              <a:t>Change Management Model- </a:t>
            </a:r>
            <a:r>
              <a:rPr lang="en-US" sz="3200" dirty="0" err="1">
                <a:solidFill>
                  <a:schemeClr val="bg1">
                    <a:lumMod val="75000"/>
                  </a:schemeClr>
                </a:solidFill>
              </a:rPr>
              <a:t>Kotter</a:t>
            </a:r>
            <a:r>
              <a:rPr lang="en-US" sz="3200" dirty="0">
                <a:solidFill>
                  <a:schemeClr val="bg1">
                    <a:lumMod val="75000"/>
                  </a:schemeClr>
                </a:solidFill>
              </a:rPr>
              <a:t> model</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Change Management Model- </a:t>
            </a:r>
            <a:r>
              <a:rPr lang="en-US" sz="3200" b="1" dirty="0" err="1">
                <a:solidFill>
                  <a:schemeClr val="bg1">
                    <a:lumMod val="50000"/>
                  </a:schemeClr>
                </a:solidFill>
                <a:effectLst>
                  <a:outerShdw blurRad="38100" dist="38100" dir="2700000" algn="tl">
                    <a:srgbClr val="000000">
                      <a:alpha val="43137"/>
                    </a:srgbClr>
                  </a:outerShdw>
                </a:effectLst>
              </a:rPr>
              <a:t>Kotter</a:t>
            </a:r>
            <a:r>
              <a:rPr lang="en-US" sz="3200" b="1" dirty="0">
                <a:solidFill>
                  <a:schemeClr val="bg1">
                    <a:lumMod val="50000"/>
                  </a:schemeClr>
                </a:solidFill>
                <a:effectLst>
                  <a:outerShdw blurRad="38100" dist="38100" dir="2700000" algn="tl">
                    <a:srgbClr val="000000">
                      <a:alpha val="43137"/>
                    </a:srgbClr>
                  </a:outerShdw>
                </a:effectLst>
              </a:rPr>
              <a:t> model Steps</a:t>
            </a:r>
          </a:p>
          <a:p>
            <a:pPr marL="457200" indent="-457200">
              <a:buFont typeface="Wingdings" panose="05000000000000000000" pitchFamily="2" charset="2"/>
              <a:buChar char="Ø"/>
            </a:pPr>
            <a:endParaRPr lang="en-US" sz="3200" b="1" dirty="0">
              <a:solidFill>
                <a:schemeClr val="bg1">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Ø"/>
            </a:pPr>
            <a:endParaRPr lang="en-US" sz="3200" dirty="0">
              <a:solidFill>
                <a:schemeClr val="bg1">
                  <a:lumMod val="50000"/>
                </a:schemeClr>
              </a:solidFill>
              <a:effectLst>
                <a:outerShdw blurRad="38100" dist="38100" dir="2700000" algn="tl">
                  <a:srgbClr val="000000">
                    <a:alpha val="43137"/>
                  </a:srgbClr>
                </a:outerShdw>
              </a:effectLst>
            </a:endParaRPr>
          </a:p>
          <a:p>
            <a:endParaRPr lang="en-US" sz="3200" dirty="0">
              <a:effectLst>
                <a:outerShdw blurRad="38100" dist="38100" dir="2700000" algn="tl">
                  <a:srgbClr val="000000">
                    <a:alpha val="43137"/>
                  </a:srgbClr>
                </a:outerShdw>
              </a:effectLst>
            </a:endParaRP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520075" y="797818"/>
            <a:ext cx="9524678" cy="523220"/>
          </a:xfrm>
          <a:prstGeom prst="rect">
            <a:avLst/>
          </a:prstGeom>
          <a:noFill/>
        </p:spPr>
        <p:txBody>
          <a:bodyPr wrap="square" rtlCol="0">
            <a:spAutoFit/>
          </a:bodyPr>
          <a:lstStyle/>
          <a:p>
            <a:pPr algn="ctr"/>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Complex change</a:t>
            </a:r>
          </a:p>
        </p:txBody>
      </p:sp>
      <p:sp>
        <p:nvSpPr>
          <p:cNvPr id="10" name="TextBox 9">
            <a:extLst>
              <a:ext uri="{FF2B5EF4-FFF2-40B4-BE49-F238E27FC236}">
                <a16:creationId xmlns:a16="http://schemas.microsoft.com/office/drawing/2014/main" xmlns="" id="{F9A80F9F-74DB-1D57-04E8-E20E92A09B0A}"/>
              </a:ext>
            </a:extLst>
          </p:cNvPr>
          <p:cNvSpPr txBox="1"/>
          <p:nvPr/>
        </p:nvSpPr>
        <p:spPr>
          <a:xfrm>
            <a:off x="2346766" y="1052918"/>
            <a:ext cx="9845234" cy="584775"/>
          </a:xfrm>
          <a:prstGeom prst="rect">
            <a:avLst/>
          </a:prstGeom>
          <a:noFill/>
        </p:spPr>
        <p:txBody>
          <a:bodyPr wrap="square" rtlCol="0">
            <a:spAutoFit/>
          </a:bodyPr>
          <a:lstStyle>
            <a:defPPr>
              <a:defRPr lang="en-US"/>
            </a:defPPr>
            <a:lvl1pPr>
              <a:defRPr sz="3200" b="1"/>
            </a:lvl1pPr>
          </a:lstStyle>
          <a:p>
            <a:endParaRPr lang="en-US" dirty="0"/>
          </a:p>
        </p:txBody>
      </p:sp>
    </p:spTree>
    <p:extLst>
      <p:ext uri="{BB962C8B-B14F-4D97-AF65-F5344CB8AC3E}">
        <p14:creationId xmlns:p14="http://schemas.microsoft.com/office/powerpoint/2010/main" val="40782120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smtClean="0">
                <a:solidFill>
                  <a:schemeClr val="tx1"/>
                </a:solidFill>
                <a:effectLst>
                  <a:outerShdw blurRad="38100" dist="38100" dir="2700000" algn="tl">
                    <a:srgbClr val="000000">
                      <a:alpha val="43137"/>
                    </a:srgbClr>
                  </a:outerShdw>
                </a:effectLst>
              </a:rPr>
              <a:t> </a:t>
            </a:r>
            <a:r>
              <a:rPr lang="en-US" sz="2800" b="1" dirty="0">
                <a:solidFill>
                  <a:schemeClr val="tx1"/>
                </a:solidFill>
              </a:rPr>
              <a:t>Step 1: Create Urgency</a:t>
            </a:r>
          </a:p>
          <a:p>
            <a:endParaRPr lang="en-US" sz="2800" dirty="0">
              <a:solidFill>
                <a:schemeClr val="tx1"/>
              </a:solidFill>
            </a:endParaRPr>
          </a:p>
          <a:p>
            <a:r>
              <a:rPr lang="en-US" sz="2800" dirty="0">
                <a:solidFill>
                  <a:schemeClr val="tx1"/>
                </a:solidFill>
              </a:rPr>
              <a:t>For change to happen, it helps if the whole company really wants it. Develop a sense of urgency around the need for change. This may help you spark the initial motivation to get things moving</a:t>
            </a:r>
            <a:r>
              <a:rPr lang="en-US" sz="2800" dirty="0" smtClean="0">
                <a:solidFill>
                  <a:schemeClr val="tx1"/>
                </a:solidFill>
              </a:rPr>
              <a:t>.</a:t>
            </a:r>
          </a:p>
          <a:p>
            <a:endParaRPr lang="en-US" sz="2800" dirty="0">
              <a:solidFill>
                <a:schemeClr val="tx1"/>
              </a:solidFill>
            </a:endParaRPr>
          </a:p>
          <a:p>
            <a:endParaRPr lang="en-US" sz="2800" dirty="0" smtClean="0">
              <a:solidFill>
                <a:schemeClr val="tx1"/>
              </a:solidFill>
            </a:endParaRPr>
          </a:p>
          <a:p>
            <a:endParaRPr lang="en-US" sz="2800" dirty="0">
              <a:solidFill>
                <a:schemeClr val="tx1"/>
              </a:solidFill>
            </a:endParaRPr>
          </a:p>
          <a:p>
            <a:endParaRPr lang="en-US" sz="2800" dirty="0" smtClean="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346765" y="1052918"/>
            <a:ext cx="7410231" cy="584775"/>
          </a:xfrm>
          <a:prstGeom prst="rect">
            <a:avLst/>
          </a:prstGeom>
          <a:noFill/>
        </p:spPr>
        <p:txBody>
          <a:bodyPr wrap="square" rtlCol="0">
            <a:spAutoFit/>
          </a:bodyPr>
          <a:lstStyle>
            <a:defPPr>
              <a:defRPr lang="en-US"/>
            </a:defPPr>
            <a:lvl1pPr>
              <a:defRPr sz="3200" b="1"/>
            </a:lvl1pPr>
          </a:lstStyle>
          <a:p>
            <a:r>
              <a:rPr lang="en-US" dirty="0"/>
              <a:t>Change Management </a:t>
            </a:r>
            <a:r>
              <a:rPr lang="en-US" dirty="0" smtClean="0"/>
              <a:t>Model- </a:t>
            </a:r>
            <a:r>
              <a:rPr lang="en-US" dirty="0" err="1"/>
              <a:t>Kotter</a:t>
            </a:r>
            <a:r>
              <a:rPr lang="en-US" dirty="0"/>
              <a:t> </a:t>
            </a:r>
            <a:r>
              <a:rPr lang="en-US" dirty="0" smtClean="0"/>
              <a:t>model</a:t>
            </a:r>
            <a:endParaRPr lang="en-US" dirty="0"/>
          </a:p>
        </p:txBody>
      </p:sp>
    </p:spTree>
    <p:extLst>
      <p:ext uri="{BB962C8B-B14F-4D97-AF65-F5344CB8AC3E}">
        <p14:creationId xmlns:p14="http://schemas.microsoft.com/office/powerpoint/2010/main" val="30888294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smtClean="0">
                <a:solidFill>
                  <a:schemeClr val="tx1"/>
                </a:solidFill>
                <a:effectLst>
                  <a:outerShdw blurRad="38100" dist="38100" dir="2700000" algn="tl">
                    <a:srgbClr val="000000">
                      <a:alpha val="43137"/>
                    </a:srgbClr>
                  </a:outerShdw>
                </a:effectLst>
              </a:rPr>
              <a:t> </a:t>
            </a:r>
            <a:r>
              <a:rPr lang="en-US" sz="2800" b="1" dirty="0">
                <a:solidFill>
                  <a:schemeClr val="tx1"/>
                </a:solidFill>
              </a:rPr>
              <a:t>Step 1: Create </a:t>
            </a:r>
            <a:r>
              <a:rPr lang="en-US" sz="2800" b="1" dirty="0" smtClean="0">
                <a:solidFill>
                  <a:schemeClr val="tx1"/>
                </a:solidFill>
              </a:rPr>
              <a:t>Urgency</a:t>
            </a:r>
          </a:p>
          <a:p>
            <a:r>
              <a:rPr lang="en-US" sz="2800" dirty="0">
                <a:solidFill>
                  <a:srgbClr val="002060"/>
                </a:solidFill>
              </a:rPr>
              <a:t>What you can </a:t>
            </a:r>
            <a:r>
              <a:rPr lang="en-US" sz="2800" dirty="0" smtClean="0">
                <a:solidFill>
                  <a:srgbClr val="002060"/>
                </a:solidFill>
              </a:rPr>
              <a:t>do?</a:t>
            </a:r>
            <a:endParaRPr lang="en-US" sz="2800" b="1" dirty="0">
              <a:solidFill>
                <a:srgbClr val="002060"/>
              </a:solidFill>
            </a:endParaRPr>
          </a:p>
          <a:p>
            <a:pPr marL="285750" indent="-285750">
              <a:buFont typeface="Wingdings" panose="05000000000000000000" pitchFamily="2" charset="2"/>
              <a:buChar char="§"/>
            </a:pPr>
            <a:r>
              <a:rPr lang="en-US" sz="2400" dirty="0">
                <a:solidFill>
                  <a:schemeClr val="tx1"/>
                </a:solidFill>
              </a:rPr>
              <a:t>Identify potential </a:t>
            </a:r>
            <a:r>
              <a:rPr lang="en-US" sz="2400" dirty="0">
                <a:solidFill>
                  <a:schemeClr val="tx1"/>
                </a:solidFill>
                <a:hlinkClick r:id="rId2"/>
              </a:rPr>
              <a:t>threats</a:t>
            </a:r>
            <a:r>
              <a:rPr lang="en-US" sz="2400" dirty="0">
                <a:solidFill>
                  <a:schemeClr val="tx1"/>
                </a:solidFill>
              </a:rPr>
              <a:t>, and </a:t>
            </a:r>
            <a:r>
              <a:rPr lang="en-US" sz="2400" dirty="0">
                <a:solidFill>
                  <a:schemeClr val="tx1"/>
                </a:solidFill>
                <a:hlinkClick r:id="rId3"/>
              </a:rPr>
              <a:t>develop scenarios</a:t>
            </a:r>
            <a:r>
              <a:rPr lang="en-US" sz="2400" dirty="0">
                <a:solidFill>
                  <a:schemeClr val="tx1"/>
                </a:solidFill>
              </a:rPr>
              <a:t> showing what could happen in the future.</a:t>
            </a:r>
          </a:p>
          <a:p>
            <a:pPr marL="285750" indent="-285750">
              <a:buFont typeface="Wingdings" panose="05000000000000000000" pitchFamily="2" charset="2"/>
              <a:buChar char="§"/>
            </a:pPr>
            <a:r>
              <a:rPr lang="en-US" sz="2400" dirty="0">
                <a:solidFill>
                  <a:schemeClr val="tx1"/>
                </a:solidFill>
              </a:rPr>
              <a:t>Examine </a:t>
            </a:r>
            <a:r>
              <a:rPr lang="en-US" sz="2400" dirty="0">
                <a:solidFill>
                  <a:schemeClr val="tx1"/>
                </a:solidFill>
                <a:hlinkClick r:id="rId2"/>
              </a:rPr>
              <a:t>opportunities</a:t>
            </a:r>
            <a:r>
              <a:rPr lang="en-US" sz="2400" dirty="0">
                <a:solidFill>
                  <a:schemeClr val="tx1"/>
                </a:solidFill>
              </a:rPr>
              <a:t> that should be, or could be, exploited.</a:t>
            </a:r>
          </a:p>
          <a:p>
            <a:pPr marL="285750" indent="-285750">
              <a:buFont typeface="Wingdings" panose="05000000000000000000" pitchFamily="2" charset="2"/>
              <a:buChar char="§"/>
            </a:pPr>
            <a:r>
              <a:rPr lang="en-US" sz="2400" dirty="0">
                <a:solidFill>
                  <a:schemeClr val="tx1"/>
                </a:solidFill>
              </a:rPr>
              <a:t>Start honest discussions, and give dynamic and convincing reasons to get people talking and thinking.</a:t>
            </a:r>
          </a:p>
          <a:p>
            <a:pPr marL="285750" indent="-285750">
              <a:buFont typeface="Wingdings" panose="05000000000000000000" pitchFamily="2" charset="2"/>
              <a:buChar char="§"/>
            </a:pPr>
            <a:r>
              <a:rPr lang="en-US" sz="2400" dirty="0">
                <a:solidFill>
                  <a:schemeClr val="tx1"/>
                </a:solidFill>
              </a:rPr>
              <a:t>Request support from customers, outside stakeholders and industry people to strengthen your argument.</a:t>
            </a:r>
          </a:p>
          <a:p>
            <a:pPr marL="457200" indent="-457200">
              <a:buFont typeface="Wingdings" panose="05000000000000000000" pitchFamily="2" charset="2"/>
              <a:buChar char="§"/>
            </a:pPr>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346765" y="1052918"/>
            <a:ext cx="9090957" cy="584775"/>
          </a:xfrm>
          <a:prstGeom prst="rect">
            <a:avLst/>
          </a:prstGeom>
          <a:noFill/>
        </p:spPr>
        <p:txBody>
          <a:bodyPr wrap="square" rtlCol="0">
            <a:spAutoFit/>
          </a:bodyPr>
          <a:lstStyle>
            <a:defPPr>
              <a:defRPr lang="en-US"/>
            </a:defPPr>
            <a:lvl1pPr>
              <a:defRPr sz="3200" b="1"/>
            </a:lvl1pPr>
          </a:lstStyle>
          <a:p>
            <a:r>
              <a:rPr lang="en-US" dirty="0"/>
              <a:t>Change Management </a:t>
            </a:r>
            <a:r>
              <a:rPr lang="en-US" dirty="0" smtClean="0"/>
              <a:t>Model- </a:t>
            </a:r>
            <a:r>
              <a:rPr lang="en-US" dirty="0" err="1"/>
              <a:t>Kotter</a:t>
            </a:r>
            <a:r>
              <a:rPr lang="en-US" dirty="0"/>
              <a:t> </a:t>
            </a:r>
            <a:r>
              <a:rPr lang="en-US" dirty="0" smtClean="0"/>
              <a:t>model Steps</a:t>
            </a:r>
            <a:endParaRPr lang="en-US" dirty="0"/>
          </a:p>
        </p:txBody>
      </p:sp>
    </p:spTree>
    <p:extLst>
      <p:ext uri="{BB962C8B-B14F-4D97-AF65-F5344CB8AC3E}">
        <p14:creationId xmlns:p14="http://schemas.microsoft.com/office/powerpoint/2010/main" val="258506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rPr>
              <a:t>Step 2: Form a Powerful Coalition</a:t>
            </a:r>
          </a:p>
          <a:p>
            <a:r>
              <a:rPr lang="en-US" sz="2800" dirty="0">
                <a:solidFill>
                  <a:schemeClr val="tx1"/>
                </a:solidFill>
              </a:rPr>
              <a:t>Convince people that change is necessary. This often takes strong leadership and visible support from key people within your organization. Managing change isn't enough – you have to lead it.</a:t>
            </a:r>
          </a:p>
          <a:p>
            <a:pPr marL="457200" indent="-457200">
              <a:buFont typeface="Wingdings" panose="05000000000000000000" pitchFamily="2" charset="2"/>
              <a:buChar char="§"/>
            </a:pPr>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346765" y="1052918"/>
            <a:ext cx="7410231" cy="584775"/>
          </a:xfrm>
          <a:prstGeom prst="rect">
            <a:avLst/>
          </a:prstGeom>
          <a:noFill/>
        </p:spPr>
        <p:txBody>
          <a:bodyPr wrap="square" rtlCol="0">
            <a:spAutoFit/>
          </a:bodyPr>
          <a:lstStyle>
            <a:defPPr>
              <a:defRPr lang="en-US"/>
            </a:defPPr>
            <a:lvl1pPr>
              <a:defRPr sz="3200" b="1"/>
            </a:lvl1pPr>
          </a:lstStyle>
          <a:p>
            <a:r>
              <a:rPr lang="en-US" dirty="0"/>
              <a:t>Change Management </a:t>
            </a:r>
            <a:r>
              <a:rPr lang="en-US" dirty="0" smtClean="0"/>
              <a:t>Model- </a:t>
            </a:r>
            <a:r>
              <a:rPr lang="en-US" dirty="0" err="1"/>
              <a:t>Kotter</a:t>
            </a:r>
            <a:r>
              <a:rPr lang="en-US" dirty="0"/>
              <a:t> </a:t>
            </a:r>
            <a:r>
              <a:rPr lang="en-US" dirty="0" smtClean="0"/>
              <a:t>model</a:t>
            </a:r>
            <a:endParaRPr lang="en-US" dirty="0"/>
          </a:p>
        </p:txBody>
      </p:sp>
    </p:spTree>
    <p:extLst>
      <p:ext uri="{BB962C8B-B14F-4D97-AF65-F5344CB8AC3E}">
        <p14:creationId xmlns:p14="http://schemas.microsoft.com/office/powerpoint/2010/main" val="762810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rPr>
              <a:t>Step 2: Form a Powerful </a:t>
            </a:r>
            <a:r>
              <a:rPr lang="en-US" sz="2800" b="1" dirty="0" smtClean="0">
                <a:solidFill>
                  <a:schemeClr val="tx1"/>
                </a:solidFill>
              </a:rPr>
              <a:t>Coalition</a:t>
            </a:r>
          </a:p>
          <a:p>
            <a:r>
              <a:rPr lang="en-US" sz="2800" dirty="0">
                <a:solidFill>
                  <a:srgbClr val="002060"/>
                </a:solidFill>
              </a:rPr>
              <a:t>What you can do:</a:t>
            </a:r>
            <a:endParaRPr lang="en-US" sz="2800" b="1" dirty="0">
              <a:solidFill>
                <a:srgbClr val="002060"/>
              </a:solidFill>
            </a:endParaRPr>
          </a:p>
          <a:p>
            <a:pPr marL="342900" indent="-342900">
              <a:buFont typeface="Wingdings" panose="05000000000000000000" pitchFamily="2" charset="2"/>
              <a:buChar char="§"/>
            </a:pPr>
            <a:r>
              <a:rPr lang="en-US" sz="2400" dirty="0">
                <a:solidFill>
                  <a:schemeClr val="tx1"/>
                </a:solidFill>
              </a:rPr>
              <a:t>Identify the true leaders in your organization, as well as your key </a:t>
            </a:r>
            <a:r>
              <a:rPr lang="en-US" sz="2400" u="sng" dirty="0">
                <a:solidFill>
                  <a:schemeClr val="tx1"/>
                </a:solidFill>
                <a:hlinkClick r:id="rId2"/>
              </a:rPr>
              <a:t>stakeholders</a:t>
            </a:r>
            <a:r>
              <a:rPr lang="en-US" sz="2400" dirty="0">
                <a:solidFill>
                  <a:schemeClr val="tx1"/>
                </a:solidFill>
              </a:rPr>
              <a:t>.</a:t>
            </a:r>
          </a:p>
          <a:p>
            <a:pPr marL="342900" indent="-342900">
              <a:buFont typeface="Wingdings" panose="05000000000000000000" pitchFamily="2" charset="2"/>
              <a:buChar char="§"/>
            </a:pPr>
            <a:r>
              <a:rPr lang="en-US" sz="2400" dirty="0">
                <a:solidFill>
                  <a:schemeClr val="tx1"/>
                </a:solidFill>
              </a:rPr>
              <a:t>Ask for an emotional commitment from these key people.</a:t>
            </a:r>
          </a:p>
          <a:p>
            <a:pPr marL="342900" indent="-342900">
              <a:buFont typeface="Wingdings" panose="05000000000000000000" pitchFamily="2" charset="2"/>
              <a:buChar char="§"/>
            </a:pPr>
            <a:r>
              <a:rPr lang="en-US" sz="2400" dirty="0">
                <a:solidFill>
                  <a:schemeClr val="tx1"/>
                </a:solidFill>
              </a:rPr>
              <a:t>Work on team building within your change coalition.</a:t>
            </a:r>
          </a:p>
          <a:p>
            <a:pPr marL="342900" indent="-342900">
              <a:buFont typeface="Wingdings" panose="05000000000000000000" pitchFamily="2" charset="2"/>
              <a:buChar char="§"/>
            </a:pPr>
            <a:r>
              <a:rPr lang="en-US" sz="2400" dirty="0">
                <a:solidFill>
                  <a:schemeClr val="tx1"/>
                </a:solidFill>
              </a:rPr>
              <a:t>Check your team for weak areas, and ensure that you have a good mix of people from different departments and different levels within your company.</a:t>
            </a:r>
          </a:p>
          <a:p>
            <a:pPr marL="457200" indent="-457200">
              <a:buFont typeface="Wingdings" panose="05000000000000000000" pitchFamily="2" charset="2"/>
              <a:buChar char="§"/>
            </a:pPr>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346765" y="1052918"/>
            <a:ext cx="7410231" cy="584775"/>
          </a:xfrm>
          <a:prstGeom prst="rect">
            <a:avLst/>
          </a:prstGeom>
          <a:noFill/>
        </p:spPr>
        <p:txBody>
          <a:bodyPr wrap="square" rtlCol="0">
            <a:spAutoFit/>
          </a:bodyPr>
          <a:lstStyle>
            <a:defPPr>
              <a:defRPr lang="en-US"/>
            </a:defPPr>
            <a:lvl1pPr>
              <a:defRPr sz="3200" b="1"/>
            </a:lvl1pPr>
          </a:lstStyle>
          <a:p>
            <a:r>
              <a:rPr lang="en-US" dirty="0"/>
              <a:t>Change Management </a:t>
            </a:r>
            <a:r>
              <a:rPr lang="en-US" dirty="0" smtClean="0"/>
              <a:t>Model- </a:t>
            </a:r>
            <a:r>
              <a:rPr lang="en-US" dirty="0" err="1"/>
              <a:t>Kotter</a:t>
            </a:r>
            <a:r>
              <a:rPr lang="en-US" dirty="0"/>
              <a:t> </a:t>
            </a:r>
            <a:r>
              <a:rPr lang="en-US" dirty="0" smtClean="0"/>
              <a:t>model</a:t>
            </a:r>
            <a:endParaRPr lang="en-US" dirty="0"/>
          </a:p>
        </p:txBody>
      </p:sp>
    </p:spTree>
    <p:extLst>
      <p:ext uri="{BB962C8B-B14F-4D97-AF65-F5344CB8AC3E}">
        <p14:creationId xmlns:p14="http://schemas.microsoft.com/office/powerpoint/2010/main" val="1016799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rPr>
              <a:t>Step 3: Create a Vision for Change</a:t>
            </a:r>
          </a:p>
          <a:p>
            <a:r>
              <a:rPr lang="en-US" sz="2800" dirty="0">
                <a:solidFill>
                  <a:schemeClr val="tx1"/>
                </a:solidFill>
              </a:rPr>
              <a:t>When you first start thinking about change, there will probably be many great ideas and solutions floating around. Link these concepts to an overall vision that people can grasp easily and remember.</a:t>
            </a:r>
          </a:p>
          <a:p>
            <a:pPr marL="457200" indent="-457200">
              <a:buFont typeface="Wingdings" panose="05000000000000000000" pitchFamily="2" charset="2"/>
              <a:buChar char="§"/>
            </a:pPr>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346765" y="1052918"/>
            <a:ext cx="7410231" cy="584775"/>
          </a:xfrm>
          <a:prstGeom prst="rect">
            <a:avLst/>
          </a:prstGeom>
          <a:noFill/>
        </p:spPr>
        <p:txBody>
          <a:bodyPr wrap="square" rtlCol="0">
            <a:spAutoFit/>
          </a:bodyPr>
          <a:lstStyle>
            <a:defPPr>
              <a:defRPr lang="en-US"/>
            </a:defPPr>
            <a:lvl1pPr>
              <a:defRPr sz="3200" b="1"/>
            </a:lvl1pPr>
          </a:lstStyle>
          <a:p>
            <a:r>
              <a:rPr lang="en-US" dirty="0"/>
              <a:t>Change Management </a:t>
            </a:r>
            <a:r>
              <a:rPr lang="en-US" dirty="0" smtClean="0"/>
              <a:t>Model- </a:t>
            </a:r>
            <a:r>
              <a:rPr lang="en-US" dirty="0" err="1"/>
              <a:t>Kotter</a:t>
            </a:r>
            <a:r>
              <a:rPr lang="en-US" dirty="0"/>
              <a:t> </a:t>
            </a:r>
            <a:r>
              <a:rPr lang="en-US" dirty="0" smtClean="0"/>
              <a:t>model</a:t>
            </a:r>
            <a:endParaRPr lang="en-US" dirty="0"/>
          </a:p>
        </p:txBody>
      </p:sp>
    </p:spTree>
    <p:extLst>
      <p:ext uri="{BB962C8B-B14F-4D97-AF65-F5344CB8AC3E}">
        <p14:creationId xmlns:p14="http://schemas.microsoft.com/office/powerpoint/2010/main" val="3998251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rPr>
              <a:t>Step 3: Create a Vision for Change</a:t>
            </a:r>
          </a:p>
          <a:p>
            <a:r>
              <a:rPr lang="en-US" sz="2800" dirty="0" smtClean="0">
                <a:solidFill>
                  <a:srgbClr val="002060"/>
                </a:solidFill>
              </a:rPr>
              <a:t>What </a:t>
            </a:r>
            <a:r>
              <a:rPr lang="en-US" sz="2800" dirty="0">
                <a:solidFill>
                  <a:srgbClr val="002060"/>
                </a:solidFill>
              </a:rPr>
              <a:t>you can do:</a:t>
            </a:r>
            <a:endParaRPr lang="en-US" sz="2800" b="1" dirty="0">
              <a:solidFill>
                <a:schemeClr val="tx1"/>
              </a:solidFill>
            </a:endParaRPr>
          </a:p>
          <a:p>
            <a:pPr marL="342900" indent="-342900">
              <a:buFont typeface="Wingdings" panose="05000000000000000000" pitchFamily="2" charset="2"/>
              <a:buChar char="§"/>
            </a:pPr>
            <a:r>
              <a:rPr lang="en-US" sz="2400" dirty="0">
                <a:solidFill>
                  <a:schemeClr val="tx1"/>
                </a:solidFill>
              </a:rPr>
              <a:t>Determine the </a:t>
            </a:r>
            <a:r>
              <a:rPr lang="en-US" sz="2400" u="sng" dirty="0">
                <a:solidFill>
                  <a:schemeClr val="tx1"/>
                </a:solidFill>
                <a:hlinkClick r:id="rId2"/>
              </a:rPr>
              <a:t>values</a:t>
            </a:r>
            <a:r>
              <a:rPr lang="en-US" sz="2400" dirty="0">
                <a:solidFill>
                  <a:schemeClr val="tx1"/>
                </a:solidFill>
              </a:rPr>
              <a:t> that are central to the change.</a:t>
            </a:r>
          </a:p>
          <a:p>
            <a:pPr marL="342900" indent="-342900">
              <a:buFont typeface="Wingdings" panose="05000000000000000000" pitchFamily="2" charset="2"/>
              <a:buChar char="§"/>
            </a:pPr>
            <a:r>
              <a:rPr lang="en-US" sz="2400" dirty="0">
                <a:solidFill>
                  <a:schemeClr val="tx1"/>
                </a:solidFill>
              </a:rPr>
              <a:t>Develop a short summary (one or two sentences) that captures what you "see" as the future of your organization.</a:t>
            </a:r>
          </a:p>
          <a:p>
            <a:pPr marL="342900" indent="-342900">
              <a:buFont typeface="Wingdings" panose="05000000000000000000" pitchFamily="2" charset="2"/>
              <a:buChar char="§"/>
            </a:pPr>
            <a:r>
              <a:rPr lang="en-US" sz="2400" u="sng" dirty="0">
                <a:solidFill>
                  <a:schemeClr val="tx1"/>
                </a:solidFill>
                <a:hlinkClick r:id="rId3"/>
              </a:rPr>
              <a:t>Create a strategy</a:t>
            </a:r>
            <a:r>
              <a:rPr lang="en-US" sz="2400" dirty="0">
                <a:solidFill>
                  <a:schemeClr val="tx1"/>
                </a:solidFill>
              </a:rPr>
              <a:t> to execute that vision.</a:t>
            </a:r>
          </a:p>
          <a:p>
            <a:pPr marL="342900" indent="-342900">
              <a:buFont typeface="Wingdings" panose="05000000000000000000" pitchFamily="2" charset="2"/>
              <a:buChar char="§"/>
            </a:pPr>
            <a:r>
              <a:rPr lang="en-US" sz="2400" dirty="0">
                <a:solidFill>
                  <a:schemeClr val="tx1"/>
                </a:solidFill>
              </a:rPr>
              <a:t>Ensure that your change coalition can describe the vision in five minutes or less.</a:t>
            </a:r>
          </a:p>
          <a:p>
            <a:pPr marL="342900" indent="-342900">
              <a:buFont typeface="Wingdings" panose="05000000000000000000" pitchFamily="2" charset="2"/>
              <a:buChar char="§"/>
            </a:pPr>
            <a:r>
              <a:rPr lang="en-US" sz="2400" dirty="0">
                <a:solidFill>
                  <a:schemeClr val="tx1"/>
                </a:solidFill>
              </a:rPr>
              <a:t>Practice your "vision speech" often.</a:t>
            </a:r>
          </a:p>
          <a:p>
            <a:pPr marL="457200" indent="-457200">
              <a:buFont typeface="Wingdings" panose="05000000000000000000" pitchFamily="2" charset="2"/>
              <a:buChar char="§"/>
            </a:pPr>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346765" y="1052918"/>
            <a:ext cx="7410231" cy="584775"/>
          </a:xfrm>
          <a:prstGeom prst="rect">
            <a:avLst/>
          </a:prstGeom>
          <a:noFill/>
        </p:spPr>
        <p:txBody>
          <a:bodyPr wrap="square" rtlCol="0">
            <a:spAutoFit/>
          </a:bodyPr>
          <a:lstStyle>
            <a:defPPr>
              <a:defRPr lang="en-US"/>
            </a:defPPr>
            <a:lvl1pPr>
              <a:defRPr sz="3200" b="1"/>
            </a:lvl1pPr>
          </a:lstStyle>
          <a:p>
            <a:r>
              <a:rPr lang="en-US" dirty="0"/>
              <a:t>Change Management </a:t>
            </a:r>
            <a:r>
              <a:rPr lang="en-US" dirty="0" smtClean="0"/>
              <a:t>Model- </a:t>
            </a:r>
            <a:r>
              <a:rPr lang="en-US" dirty="0" err="1"/>
              <a:t>Kotter</a:t>
            </a:r>
            <a:r>
              <a:rPr lang="en-US" dirty="0"/>
              <a:t> </a:t>
            </a:r>
            <a:r>
              <a:rPr lang="en-US" dirty="0" smtClean="0"/>
              <a:t>model</a:t>
            </a:r>
            <a:endParaRPr lang="en-US" dirty="0"/>
          </a:p>
        </p:txBody>
      </p:sp>
    </p:spTree>
    <p:extLst>
      <p:ext uri="{BB962C8B-B14F-4D97-AF65-F5344CB8AC3E}">
        <p14:creationId xmlns:p14="http://schemas.microsoft.com/office/powerpoint/2010/main" val="2558719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rPr>
              <a:t>Step 4: Communicate the Vision</a:t>
            </a:r>
          </a:p>
          <a:p>
            <a:r>
              <a:rPr lang="en-US" sz="2800" dirty="0">
                <a:solidFill>
                  <a:schemeClr val="tx1"/>
                </a:solidFill>
              </a:rPr>
              <a:t>What you do with your vision after you create it will determine your success. Your message will probably have strong competition from other day-to-day communications within the company, so you need to </a:t>
            </a:r>
            <a:r>
              <a:rPr lang="en-US" sz="2800" u="sng" dirty="0">
                <a:solidFill>
                  <a:schemeClr val="tx1"/>
                </a:solidFill>
                <a:hlinkClick r:id="rId2"/>
              </a:rPr>
              <a:t>communicate</a:t>
            </a:r>
            <a:r>
              <a:rPr lang="en-US" sz="2800" dirty="0">
                <a:solidFill>
                  <a:schemeClr val="tx1"/>
                </a:solidFill>
              </a:rPr>
              <a:t> it frequently and powerfully, and embed it within everything that you do</a:t>
            </a:r>
            <a:r>
              <a:rPr lang="en-US" sz="2800" dirty="0" smtClean="0">
                <a:solidFill>
                  <a:schemeClr val="tx1"/>
                </a:solidFill>
              </a:rPr>
              <a:t>.</a:t>
            </a:r>
          </a:p>
          <a:p>
            <a:endParaRPr lang="en-US" sz="2800"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346765" y="1052918"/>
            <a:ext cx="7410231" cy="584775"/>
          </a:xfrm>
          <a:prstGeom prst="rect">
            <a:avLst/>
          </a:prstGeom>
          <a:noFill/>
        </p:spPr>
        <p:txBody>
          <a:bodyPr wrap="square" rtlCol="0">
            <a:spAutoFit/>
          </a:bodyPr>
          <a:lstStyle>
            <a:defPPr>
              <a:defRPr lang="en-US"/>
            </a:defPPr>
            <a:lvl1pPr>
              <a:defRPr sz="3200" b="1"/>
            </a:lvl1pPr>
          </a:lstStyle>
          <a:p>
            <a:r>
              <a:rPr lang="en-US" dirty="0"/>
              <a:t>Change Management </a:t>
            </a:r>
            <a:r>
              <a:rPr lang="en-US" dirty="0" smtClean="0"/>
              <a:t>Model- </a:t>
            </a:r>
            <a:r>
              <a:rPr lang="en-US" dirty="0" err="1"/>
              <a:t>Kotter</a:t>
            </a:r>
            <a:r>
              <a:rPr lang="en-US" dirty="0"/>
              <a:t> </a:t>
            </a:r>
            <a:r>
              <a:rPr lang="en-US" dirty="0" smtClean="0"/>
              <a:t>model</a:t>
            </a:r>
            <a:endParaRPr lang="en-US" dirty="0"/>
          </a:p>
        </p:txBody>
      </p:sp>
    </p:spTree>
    <p:extLst>
      <p:ext uri="{BB962C8B-B14F-4D97-AF65-F5344CB8AC3E}">
        <p14:creationId xmlns:p14="http://schemas.microsoft.com/office/powerpoint/2010/main" val="12620105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rPr>
              <a:t>Step 4: Communicate the Vision</a:t>
            </a:r>
          </a:p>
          <a:p>
            <a:r>
              <a:rPr lang="en-US" sz="2800" dirty="0" smtClean="0">
                <a:solidFill>
                  <a:srgbClr val="002060"/>
                </a:solidFill>
              </a:rPr>
              <a:t>What </a:t>
            </a:r>
            <a:r>
              <a:rPr lang="en-US" sz="2800" dirty="0">
                <a:solidFill>
                  <a:srgbClr val="002060"/>
                </a:solidFill>
              </a:rPr>
              <a:t>you can do:</a:t>
            </a:r>
            <a:endParaRPr lang="en-US" sz="2800" b="1" dirty="0">
              <a:solidFill>
                <a:schemeClr val="tx1"/>
              </a:solidFill>
            </a:endParaRPr>
          </a:p>
          <a:p>
            <a:pPr marL="342900" indent="-342900">
              <a:buFont typeface="Wingdings" panose="05000000000000000000" pitchFamily="2" charset="2"/>
              <a:buChar char="§"/>
            </a:pPr>
            <a:r>
              <a:rPr lang="en-US" sz="2400" dirty="0">
                <a:solidFill>
                  <a:schemeClr val="tx1"/>
                </a:solidFill>
              </a:rPr>
              <a:t>Talk often about your change vision.</a:t>
            </a:r>
          </a:p>
          <a:p>
            <a:pPr marL="342900" indent="-342900">
              <a:buFont typeface="Wingdings" panose="05000000000000000000" pitchFamily="2" charset="2"/>
              <a:buChar char="§"/>
            </a:pPr>
            <a:r>
              <a:rPr lang="en-US" sz="2400" dirty="0">
                <a:solidFill>
                  <a:schemeClr val="tx1"/>
                </a:solidFill>
              </a:rPr>
              <a:t>Address peoples' concerns and anxieties, openly and honestly.</a:t>
            </a:r>
          </a:p>
          <a:p>
            <a:pPr marL="342900" indent="-342900">
              <a:buFont typeface="Wingdings" panose="05000000000000000000" pitchFamily="2" charset="2"/>
              <a:buChar char="§"/>
            </a:pPr>
            <a:r>
              <a:rPr lang="en-US" sz="2400" dirty="0">
                <a:solidFill>
                  <a:schemeClr val="tx1"/>
                </a:solidFill>
              </a:rPr>
              <a:t>Apply your vision to all aspects of operations – from training to performance reviews. Tie everything back to the vision.</a:t>
            </a:r>
          </a:p>
          <a:p>
            <a:pPr marL="342900" indent="-342900">
              <a:buFont typeface="Wingdings" panose="05000000000000000000" pitchFamily="2" charset="2"/>
              <a:buChar char="§"/>
            </a:pPr>
            <a:r>
              <a:rPr lang="en-US" sz="2400" u="sng" dirty="0">
                <a:solidFill>
                  <a:schemeClr val="tx1"/>
                </a:solidFill>
                <a:hlinkClick r:id="rId2"/>
              </a:rPr>
              <a:t>Lead by example</a:t>
            </a:r>
            <a:r>
              <a:rPr lang="en-US" sz="2400" dirty="0">
                <a:solidFill>
                  <a:schemeClr val="tx1"/>
                </a:solidFill>
              </a:rPr>
              <a:t>.</a:t>
            </a:r>
          </a:p>
          <a:p>
            <a:pPr marL="457200" indent="-457200">
              <a:buFont typeface="Wingdings" panose="05000000000000000000" pitchFamily="2" charset="2"/>
              <a:buChar char="§"/>
            </a:pPr>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
            </a:pPr>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346765" y="1052918"/>
            <a:ext cx="7410231" cy="584775"/>
          </a:xfrm>
          <a:prstGeom prst="rect">
            <a:avLst/>
          </a:prstGeom>
          <a:noFill/>
        </p:spPr>
        <p:txBody>
          <a:bodyPr wrap="square" rtlCol="0">
            <a:spAutoFit/>
          </a:bodyPr>
          <a:lstStyle>
            <a:defPPr>
              <a:defRPr lang="en-US"/>
            </a:defPPr>
            <a:lvl1pPr>
              <a:defRPr sz="3200" b="1"/>
            </a:lvl1pPr>
          </a:lstStyle>
          <a:p>
            <a:r>
              <a:rPr lang="en-US" dirty="0"/>
              <a:t>Change Management </a:t>
            </a:r>
            <a:r>
              <a:rPr lang="en-US" dirty="0" smtClean="0"/>
              <a:t>Model- </a:t>
            </a:r>
            <a:r>
              <a:rPr lang="en-US" dirty="0" err="1"/>
              <a:t>Kotter</a:t>
            </a:r>
            <a:r>
              <a:rPr lang="en-US" dirty="0"/>
              <a:t> </a:t>
            </a:r>
            <a:r>
              <a:rPr lang="en-US" dirty="0" smtClean="0"/>
              <a:t>model</a:t>
            </a:r>
            <a:endParaRPr lang="en-US" dirty="0"/>
          </a:p>
        </p:txBody>
      </p:sp>
    </p:spTree>
    <p:extLst>
      <p:ext uri="{BB962C8B-B14F-4D97-AF65-F5344CB8AC3E}">
        <p14:creationId xmlns:p14="http://schemas.microsoft.com/office/powerpoint/2010/main" val="2210558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rPr>
              <a:t>Step 5: Remove Obstacles</a:t>
            </a:r>
          </a:p>
          <a:p>
            <a:r>
              <a:rPr lang="en-US" sz="2800" dirty="0">
                <a:solidFill>
                  <a:schemeClr val="tx1"/>
                </a:solidFill>
              </a:rPr>
              <a:t>If you follow these steps and reach this point in the change process, you've been talking about your vision and building buy-in from all levels of the organization. Hopefully, your staff wants to get busy and achieve the benefits that you've been promoting.</a:t>
            </a:r>
          </a:p>
          <a:p>
            <a:endParaRPr lang="en-US" sz="2800"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346765" y="1052918"/>
            <a:ext cx="7410231" cy="584775"/>
          </a:xfrm>
          <a:prstGeom prst="rect">
            <a:avLst/>
          </a:prstGeom>
          <a:noFill/>
        </p:spPr>
        <p:txBody>
          <a:bodyPr wrap="square" rtlCol="0">
            <a:spAutoFit/>
          </a:bodyPr>
          <a:lstStyle>
            <a:defPPr>
              <a:defRPr lang="en-US"/>
            </a:defPPr>
            <a:lvl1pPr>
              <a:defRPr sz="3200" b="1"/>
            </a:lvl1pPr>
          </a:lstStyle>
          <a:p>
            <a:r>
              <a:rPr lang="en-US" dirty="0"/>
              <a:t>Change Management </a:t>
            </a:r>
            <a:r>
              <a:rPr lang="en-US" dirty="0" smtClean="0"/>
              <a:t>Model- </a:t>
            </a:r>
            <a:r>
              <a:rPr lang="en-US" dirty="0" err="1"/>
              <a:t>Kotter</a:t>
            </a:r>
            <a:r>
              <a:rPr lang="en-US" dirty="0"/>
              <a:t> </a:t>
            </a:r>
            <a:r>
              <a:rPr lang="en-US" dirty="0" smtClean="0"/>
              <a:t>model</a:t>
            </a:r>
            <a:endParaRPr lang="en-US" dirty="0"/>
          </a:p>
        </p:txBody>
      </p:sp>
    </p:spTree>
    <p:extLst>
      <p:ext uri="{BB962C8B-B14F-4D97-AF65-F5344CB8AC3E}">
        <p14:creationId xmlns:p14="http://schemas.microsoft.com/office/powerpoint/2010/main" val="2860421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rPr>
              <a:t>Step 5: Remove Obstacles</a:t>
            </a:r>
          </a:p>
          <a:p>
            <a:r>
              <a:rPr lang="en-US" sz="2800" dirty="0">
                <a:solidFill>
                  <a:srgbClr val="002060"/>
                </a:solidFill>
              </a:rPr>
              <a:t>What you can do:</a:t>
            </a:r>
          </a:p>
          <a:p>
            <a:pPr marL="342900" indent="-342900">
              <a:buFont typeface="Wingdings" panose="05000000000000000000" pitchFamily="2" charset="2"/>
              <a:buChar char="§"/>
            </a:pPr>
            <a:r>
              <a:rPr lang="en-US" sz="2400" dirty="0">
                <a:solidFill>
                  <a:schemeClr val="tx1"/>
                </a:solidFill>
              </a:rPr>
              <a:t>Identify, or hire, change leaders whose main roles are to deliver the change.</a:t>
            </a:r>
          </a:p>
          <a:p>
            <a:pPr marL="342900" indent="-342900">
              <a:buFont typeface="Wingdings" panose="05000000000000000000" pitchFamily="2" charset="2"/>
              <a:buChar char="§"/>
            </a:pPr>
            <a:r>
              <a:rPr lang="en-US" sz="2400" dirty="0">
                <a:solidFill>
                  <a:schemeClr val="tx1"/>
                </a:solidFill>
              </a:rPr>
              <a:t>Look at your organizational structure, job descriptions, and performance and compensation systems to ensure they're in line with your vision.</a:t>
            </a:r>
          </a:p>
          <a:p>
            <a:pPr marL="342900" indent="-342900">
              <a:buFont typeface="Wingdings" panose="05000000000000000000" pitchFamily="2" charset="2"/>
              <a:buChar char="§"/>
            </a:pPr>
            <a:r>
              <a:rPr lang="en-US" sz="2400" dirty="0">
                <a:solidFill>
                  <a:schemeClr val="tx1"/>
                </a:solidFill>
              </a:rPr>
              <a:t>Recognize and reward people for making change happen.</a:t>
            </a:r>
          </a:p>
          <a:p>
            <a:pPr marL="342900" indent="-342900">
              <a:buFont typeface="Wingdings" panose="05000000000000000000" pitchFamily="2" charset="2"/>
              <a:buChar char="§"/>
            </a:pPr>
            <a:r>
              <a:rPr lang="en-US" sz="2400" dirty="0">
                <a:solidFill>
                  <a:schemeClr val="tx1"/>
                </a:solidFill>
              </a:rPr>
              <a:t>Identify people who are resisting the change, and help them see what's needed.</a:t>
            </a:r>
          </a:p>
          <a:p>
            <a:pPr marL="342900" indent="-342900">
              <a:buFont typeface="Wingdings" panose="05000000000000000000" pitchFamily="2" charset="2"/>
              <a:buChar char="§"/>
            </a:pPr>
            <a:r>
              <a:rPr lang="en-US" sz="2400" dirty="0">
                <a:solidFill>
                  <a:schemeClr val="tx1"/>
                </a:solidFill>
              </a:rPr>
              <a:t>Take action to quickly remove barriers (human or otherwise).</a:t>
            </a:r>
          </a:p>
          <a:p>
            <a:pPr marL="342900" indent="-342900">
              <a:buFont typeface="Wingdings" panose="05000000000000000000" pitchFamily="2" charset="2"/>
              <a:buChar char="§"/>
            </a:pPr>
            <a:endParaRPr lang="en-US" sz="2400"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346765" y="1052918"/>
            <a:ext cx="7410231" cy="584775"/>
          </a:xfrm>
          <a:prstGeom prst="rect">
            <a:avLst/>
          </a:prstGeom>
          <a:noFill/>
        </p:spPr>
        <p:txBody>
          <a:bodyPr wrap="square" rtlCol="0">
            <a:spAutoFit/>
          </a:bodyPr>
          <a:lstStyle>
            <a:defPPr>
              <a:defRPr lang="en-US"/>
            </a:defPPr>
            <a:lvl1pPr>
              <a:defRPr sz="3200" b="1"/>
            </a:lvl1pPr>
          </a:lstStyle>
          <a:p>
            <a:r>
              <a:rPr lang="en-US" dirty="0"/>
              <a:t>Change Management </a:t>
            </a:r>
            <a:r>
              <a:rPr lang="en-US" dirty="0" smtClean="0"/>
              <a:t>Model- </a:t>
            </a:r>
            <a:r>
              <a:rPr lang="en-US" dirty="0" err="1"/>
              <a:t>Kotter</a:t>
            </a:r>
            <a:r>
              <a:rPr lang="en-US" dirty="0"/>
              <a:t> </a:t>
            </a:r>
            <a:r>
              <a:rPr lang="en-US" dirty="0" smtClean="0"/>
              <a:t>model</a:t>
            </a:r>
            <a:endParaRPr lang="en-US" dirty="0"/>
          </a:p>
        </p:txBody>
      </p:sp>
    </p:spTree>
    <p:extLst>
      <p:ext uri="{BB962C8B-B14F-4D97-AF65-F5344CB8AC3E}">
        <p14:creationId xmlns:p14="http://schemas.microsoft.com/office/powerpoint/2010/main" val="1974603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rPr>
              <a:t>Step 6: Create Short-Term Wins</a:t>
            </a:r>
          </a:p>
          <a:p>
            <a:r>
              <a:rPr lang="en-US" sz="2800" dirty="0">
                <a:solidFill>
                  <a:schemeClr val="tx1"/>
                </a:solidFill>
              </a:rPr>
              <a:t>Nothing motivates more than success. Give your company a taste of victory early in the change process. Within a short time frame (this could be a month or a year, depending on the type of change), you'll want to have some "</a:t>
            </a:r>
            <a:r>
              <a:rPr lang="en-US" sz="2800" u="sng" dirty="0">
                <a:solidFill>
                  <a:schemeClr val="tx1"/>
                </a:solidFill>
                <a:hlinkClick r:id="rId2"/>
              </a:rPr>
              <a:t>quick wins</a:t>
            </a:r>
            <a:r>
              <a:rPr lang="en-US" sz="2800" dirty="0">
                <a:solidFill>
                  <a:schemeClr val="tx1"/>
                </a:solidFill>
              </a:rPr>
              <a:t>" that your staff can see. Without this, critics and negative thinkers might hurt your progress.</a:t>
            </a:r>
          </a:p>
          <a:p>
            <a:endParaRPr lang="en-US" sz="2800"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346765" y="1052918"/>
            <a:ext cx="7410231" cy="584775"/>
          </a:xfrm>
          <a:prstGeom prst="rect">
            <a:avLst/>
          </a:prstGeom>
          <a:noFill/>
        </p:spPr>
        <p:txBody>
          <a:bodyPr wrap="square" rtlCol="0">
            <a:spAutoFit/>
          </a:bodyPr>
          <a:lstStyle>
            <a:defPPr>
              <a:defRPr lang="en-US"/>
            </a:defPPr>
            <a:lvl1pPr>
              <a:defRPr sz="3200" b="1"/>
            </a:lvl1pPr>
          </a:lstStyle>
          <a:p>
            <a:r>
              <a:rPr lang="en-US" dirty="0"/>
              <a:t>Change Management </a:t>
            </a:r>
            <a:r>
              <a:rPr lang="en-US" dirty="0" smtClean="0"/>
              <a:t>Model- </a:t>
            </a:r>
            <a:r>
              <a:rPr lang="en-US" dirty="0" err="1"/>
              <a:t>Kotter</a:t>
            </a:r>
            <a:r>
              <a:rPr lang="en-US" dirty="0"/>
              <a:t> </a:t>
            </a:r>
            <a:r>
              <a:rPr lang="en-US" dirty="0" smtClean="0"/>
              <a:t>model</a:t>
            </a:r>
            <a:endParaRPr lang="en-US" dirty="0"/>
          </a:p>
        </p:txBody>
      </p:sp>
    </p:spTree>
    <p:extLst>
      <p:ext uri="{BB962C8B-B14F-4D97-AF65-F5344CB8AC3E}">
        <p14:creationId xmlns:p14="http://schemas.microsoft.com/office/powerpoint/2010/main" val="360256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rPr>
              <a:t>Step 6: Create Short-Term Wins</a:t>
            </a:r>
          </a:p>
          <a:p>
            <a:r>
              <a:rPr lang="en-US" sz="2800" dirty="0" smtClean="0">
                <a:solidFill>
                  <a:srgbClr val="002060"/>
                </a:solidFill>
              </a:rPr>
              <a:t>What </a:t>
            </a:r>
            <a:r>
              <a:rPr lang="en-US" sz="2800" dirty="0">
                <a:solidFill>
                  <a:srgbClr val="002060"/>
                </a:solidFill>
              </a:rPr>
              <a:t>you can do:</a:t>
            </a:r>
          </a:p>
          <a:p>
            <a:pPr marL="342900" indent="-342900">
              <a:buFont typeface="Wingdings" panose="05000000000000000000" pitchFamily="2" charset="2"/>
              <a:buChar char="§"/>
            </a:pPr>
            <a:r>
              <a:rPr lang="en-US" sz="2400" dirty="0">
                <a:solidFill>
                  <a:schemeClr val="tx1"/>
                </a:solidFill>
              </a:rPr>
              <a:t>Look for sure-fire projects that you can implement without help from any strong critics of the change.</a:t>
            </a:r>
          </a:p>
          <a:p>
            <a:pPr marL="342900" indent="-342900">
              <a:buFont typeface="Wingdings" panose="05000000000000000000" pitchFamily="2" charset="2"/>
              <a:buChar char="§"/>
            </a:pPr>
            <a:r>
              <a:rPr lang="en-US" sz="2400" dirty="0">
                <a:solidFill>
                  <a:schemeClr val="tx1"/>
                </a:solidFill>
              </a:rPr>
              <a:t>Don't choose early targets that are expensive. You want to be able to justify the investment in each project.</a:t>
            </a:r>
          </a:p>
          <a:p>
            <a:pPr marL="342900" indent="-342900">
              <a:buFont typeface="Wingdings" panose="05000000000000000000" pitchFamily="2" charset="2"/>
              <a:buChar char="§"/>
            </a:pPr>
            <a:r>
              <a:rPr lang="en-US" sz="2400" dirty="0">
                <a:solidFill>
                  <a:schemeClr val="tx1"/>
                </a:solidFill>
              </a:rPr>
              <a:t>Thoroughly analyze the potential pros and cons of your targets. If you don't succeed with an early goal, it can hurt your entire change initiative.</a:t>
            </a:r>
          </a:p>
          <a:p>
            <a:pPr marL="342900" indent="-342900">
              <a:buFont typeface="Wingdings" panose="05000000000000000000" pitchFamily="2" charset="2"/>
              <a:buChar char="§"/>
            </a:pPr>
            <a:r>
              <a:rPr lang="en-US" sz="2400" u="sng" dirty="0">
                <a:solidFill>
                  <a:schemeClr val="tx1"/>
                </a:solidFill>
                <a:hlinkClick r:id="rId2"/>
              </a:rPr>
              <a:t>Reward</a:t>
            </a:r>
            <a:r>
              <a:rPr lang="en-US" sz="2400" dirty="0">
                <a:solidFill>
                  <a:schemeClr val="tx1"/>
                </a:solidFill>
              </a:rPr>
              <a:t> the people who help you meet the targets.</a:t>
            </a:r>
          </a:p>
          <a:p>
            <a:pPr marL="342900" indent="-342900">
              <a:buFont typeface="Wingdings" panose="05000000000000000000" pitchFamily="2" charset="2"/>
              <a:buChar char="§"/>
            </a:pPr>
            <a:endParaRPr lang="en-US" sz="2400"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346765" y="1052918"/>
            <a:ext cx="7410231" cy="584775"/>
          </a:xfrm>
          <a:prstGeom prst="rect">
            <a:avLst/>
          </a:prstGeom>
          <a:noFill/>
        </p:spPr>
        <p:txBody>
          <a:bodyPr wrap="square" rtlCol="0">
            <a:spAutoFit/>
          </a:bodyPr>
          <a:lstStyle>
            <a:defPPr>
              <a:defRPr lang="en-US"/>
            </a:defPPr>
            <a:lvl1pPr>
              <a:defRPr sz="3200" b="1"/>
            </a:lvl1pPr>
          </a:lstStyle>
          <a:p>
            <a:r>
              <a:rPr lang="en-US" dirty="0"/>
              <a:t>Change Management </a:t>
            </a:r>
            <a:r>
              <a:rPr lang="en-US" dirty="0" smtClean="0"/>
              <a:t>Model- </a:t>
            </a:r>
            <a:r>
              <a:rPr lang="en-US" dirty="0" err="1"/>
              <a:t>Kotter</a:t>
            </a:r>
            <a:r>
              <a:rPr lang="en-US" dirty="0"/>
              <a:t> </a:t>
            </a:r>
            <a:r>
              <a:rPr lang="en-US" dirty="0" smtClean="0"/>
              <a:t>model</a:t>
            </a:r>
            <a:endParaRPr lang="en-US" dirty="0"/>
          </a:p>
        </p:txBody>
      </p:sp>
    </p:spTree>
    <p:extLst>
      <p:ext uri="{BB962C8B-B14F-4D97-AF65-F5344CB8AC3E}">
        <p14:creationId xmlns:p14="http://schemas.microsoft.com/office/powerpoint/2010/main" val="2353792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rPr>
              <a:t>Step 7: Build on the Change</a:t>
            </a:r>
          </a:p>
          <a:p>
            <a:r>
              <a:rPr lang="en-US" sz="2800" dirty="0" err="1">
                <a:solidFill>
                  <a:schemeClr val="tx1"/>
                </a:solidFill>
              </a:rPr>
              <a:t>Kotter</a:t>
            </a:r>
            <a:r>
              <a:rPr lang="en-US" sz="2800" dirty="0">
                <a:solidFill>
                  <a:schemeClr val="tx1"/>
                </a:solidFill>
              </a:rPr>
              <a:t> argues that many change projects fail because victory is declared too early. Real change runs deep. Quick wins are only the beginning of what needs to be done to achieve long-term change.</a:t>
            </a:r>
          </a:p>
          <a:p>
            <a:endParaRPr lang="en-US" sz="2800"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346765" y="1052918"/>
            <a:ext cx="7410231" cy="584775"/>
          </a:xfrm>
          <a:prstGeom prst="rect">
            <a:avLst/>
          </a:prstGeom>
          <a:noFill/>
        </p:spPr>
        <p:txBody>
          <a:bodyPr wrap="square" rtlCol="0">
            <a:spAutoFit/>
          </a:bodyPr>
          <a:lstStyle>
            <a:defPPr>
              <a:defRPr lang="en-US"/>
            </a:defPPr>
            <a:lvl1pPr>
              <a:defRPr sz="3200" b="1"/>
            </a:lvl1pPr>
          </a:lstStyle>
          <a:p>
            <a:r>
              <a:rPr lang="en-US" dirty="0"/>
              <a:t>Change Management </a:t>
            </a:r>
            <a:r>
              <a:rPr lang="en-US" dirty="0" smtClean="0"/>
              <a:t>Model- </a:t>
            </a:r>
            <a:r>
              <a:rPr lang="en-US" dirty="0" err="1"/>
              <a:t>Kotter</a:t>
            </a:r>
            <a:r>
              <a:rPr lang="en-US" dirty="0"/>
              <a:t> </a:t>
            </a:r>
            <a:r>
              <a:rPr lang="en-US" dirty="0" smtClean="0"/>
              <a:t>model</a:t>
            </a:r>
            <a:endParaRPr lang="en-US" dirty="0"/>
          </a:p>
        </p:txBody>
      </p:sp>
    </p:spTree>
    <p:extLst>
      <p:ext uri="{BB962C8B-B14F-4D97-AF65-F5344CB8AC3E}">
        <p14:creationId xmlns:p14="http://schemas.microsoft.com/office/powerpoint/2010/main" val="2931290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rPr>
              <a:t>Step 7: Build on the Change</a:t>
            </a:r>
          </a:p>
          <a:p>
            <a:r>
              <a:rPr lang="en-US" sz="2800" dirty="0" smtClean="0">
                <a:solidFill>
                  <a:srgbClr val="002060"/>
                </a:solidFill>
              </a:rPr>
              <a:t>What </a:t>
            </a:r>
            <a:r>
              <a:rPr lang="en-US" sz="2800" dirty="0">
                <a:solidFill>
                  <a:srgbClr val="002060"/>
                </a:solidFill>
              </a:rPr>
              <a:t>you can do:</a:t>
            </a:r>
          </a:p>
          <a:p>
            <a:pPr marL="342900" indent="-342900">
              <a:buFont typeface="Wingdings" panose="05000000000000000000" pitchFamily="2" charset="2"/>
              <a:buChar char="§"/>
            </a:pPr>
            <a:r>
              <a:rPr lang="en-US" sz="2400" dirty="0">
                <a:solidFill>
                  <a:schemeClr val="tx1"/>
                </a:solidFill>
              </a:rPr>
              <a:t>After every win, analyze what went right, and what needs improving.</a:t>
            </a:r>
          </a:p>
          <a:p>
            <a:pPr marL="342900" indent="-342900">
              <a:buFont typeface="Wingdings" panose="05000000000000000000" pitchFamily="2" charset="2"/>
              <a:buChar char="§"/>
            </a:pPr>
            <a:r>
              <a:rPr lang="en-US" sz="2400" u="sng" dirty="0">
                <a:solidFill>
                  <a:schemeClr val="tx1"/>
                </a:solidFill>
                <a:hlinkClick r:id="rId2"/>
              </a:rPr>
              <a:t>Set goals</a:t>
            </a:r>
            <a:r>
              <a:rPr lang="en-US" sz="2400" dirty="0">
                <a:solidFill>
                  <a:schemeClr val="tx1"/>
                </a:solidFill>
              </a:rPr>
              <a:t> to continue building on the momentum you've achieved.</a:t>
            </a:r>
          </a:p>
          <a:p>
            <a:pPr marL="342900" indent="-342900">
              <a:buFont typeface="Wingdings" panose="05000000000000000000" pitchFamily="2" charset="2"/>
              <a:buChar char="§"/>
            </a:pPr>
            <a:r>
              <a:rPr lang="en-US" sz="2400" dirty="0">
                <a:solidFill>
                  <a:schemeClr val="tx1"/>
                </a:solidFill>
              </a:rPr>
              <a:t>Learn about </a:t>
            </a:r>
            <a:r>
              <a:rPr lang="en-US" sz="2400" u="sng" dirty="0">
                <a:solidFill>
                  <a:schemeClr val="tx1"/>
                </a:solidFill>
                <a:hlinkClick r:id="rId3"/>
              </a:rPr>
              <a:t>kaizen</a:t>
            </a:r>
            <a:r>
              <a:rPr lang="en-US" sz="2400" dirty="0">
                <a:solidFill>
                  <a:schemeClr val="tx1"/>
                </a:solidFill>
              </a:rPr>
              <a:t>, the idea of continuous improvement.</a:t>
            </a:r>
          </a:p>
          <a:p>
            <a:pPr marL="342900" indent="-342900">
              <a:buFont typeface="Wingdings" panose="05000000000000000000" pitchFamily="2" charset="2"/>
              <a:buChar char="§"/>
            </a:pPr>
            <a:r>
              <a:rPr lang="en-US" sz="2400" dirty="0">
                <a:solidFill>
                  <a:schemeClr val="tx1"/>
                </a:solidFill>
              </a:rPr>
              <a:t>Keep ideas fresh by bringing in new change agents and leaders for your change coalition.</a:t>
            </a:r>
          </a:p>
          <a:p>
            <a:pPr marL="342900" indent="-342900">
              <a:buFont typeface="Wingdings" panose="05000000000000000000" pitchFamily="2" charset="2"/>
              <a:buChar char="§"/>
            </a:pPr>
            <a:endParaRPr lang="en-US" sz="2400"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346765" y="1052918"/>
            <a:ext cx="7410231" cy="584775"/>
          </a:xfrm>
          <a:prstGeom prst="rect">
            <a:avLst/>
          </a:prstGeom>
          <a:noFill/>
        </p:spPr>
        <p:txBody>
          <a:bodyPr wrap="square" rtlCol="0">
            <a:spAutoFit/>
          </a:bodyPr>
          <a:lstStyle>
            <a:defPPr>
              <a:defRPr lang="en-US"/>
            </a:defPPr>
            <a:lvl1pPr>
              <a:defRPr sz="3200" b="1"/>
            </a:lvl1pPr>
          </a:lstStyle>
          <a:p>
            <a:r>
              <a:rPr lang="en-US" dirty="0"/>
              <a:t>Change Management </a:t>
            </a:r>
            <a:r>
              <a:rPr lang="en-US" dirty="0" smtClean="0"/>
              <a:t>Model- </a:t>
            </a:r>
            <a:r>
              <a:rPr lang="en-US" dirty="0" err="1"/>
              <a:t>Kotter</a:t>
            </a:r>
            <a:r>
              <a:rPr lang="en-US" dirty="0"/>
              <a:t> </a:t>
            </a:r>
            <a:r>
              <a:rPr lang="en-US" dirty="0" smtClean="0"/>
              <a:t>model</a:t>
            </a:r>
            <a:endParaRPr lang="en-US" dirty="0"/>
          </a:p>
        </p:txBody>
      </p:sp>
    </p:spTree>
    <p:extLst>
      <p:ext uri="{BB962C8B-B14F-4D97-AF65-F5344CB8AC3E}">
        <p14:creationId xmlns:p14="http://schemas.microsoft.com/office/powerpoint/2010/main" val="4064017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rPr>
              <a:t>Step 8: Anchor the Changes in Corporate Culture</a:t>
            </a:r>
          </a:p>
          <a:p>
            <a:r>
              <a:rPr lang="en-US" sz="2800" dirty="0">
                <a:solidFill>
                  <a:schemeClr val="tx1"/>
                </a:solidFill>
              </a:rPr>
              <a:t>Finally, to make any change stick, it should become part of the core of your organization. Your corporate culture often determines what gets done, so the values behind your vision must show in day-to-day work.</a:t>
            </a:r>
          </a:p>
          <a:p>
            <a:endParaRPr lang="en-US" sz="2800"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346765" y="1052918"/>
            <a:ext cx="7410231" cy="584775"/>
          </a:xfrm>
          <a:prstGeom prst="rect">
            <a:avLst/>
          </a:prstGeom>
          <a:noFill/>
        </p:spPr>
        <p:txBody>
          <a:bodyPr wrap="square" rtlCol="0">
            <a:spAutoFit/>
          </a:bodyPr>
          <a:lstStyle>
            <a:defPPr>
              <a:defRPr lang="en-US"/>
            </a:defPPr>
            <a:lvl1pPr>
              <a:defRPr sz="3200" b="1"/>
            </a:lvl1pPr>
          </a:lstStyle>
          <a:p>
            <a:r>
              <a:rPr lang="en-US" dirty="0"/>
              <a:t>Change Management </a:t>
            </a:r>
            <a:r>
              <a:rPr lang="en-US" dirty="0" smtClean="0"/>
              <a:t>Model- </a:t>
            </a:r>
            <a:r>
              <a:rPr lang="en-US" dirty="0" err="1"/>
              <a:t>Kotter</a:t>
            </a:r>
            <a:r>
              <a:rPr lang="en-US" dirty="0"/>
              <a:t> </a:t>
            </a:r>
            <a:r>
              <a:rPr lang="en-US" dirty="0" smtClean="0"/>
              <a:t>model</a:t>
            </a:r>
            <a:endParaRPr lang="en-US" dirty="0"/>
          </a:p>
        </p:txBody>
      </p:sp>
    </p:spTree>
    <p:extLst>
      <p:ext uri="{BB962C8B-B14F-4D97-AF65-F5344CB8AC3E}">
        <p14:creationId xmlns:p14="http://schemas.microsoft.com/office/powerpoint/2010/main" val="3351287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800" b="1" dirty="0">
                <a:solidFill>
                  <a:schemeClr val="tx1"/>
                </a:solidFill>
              </a:rPr>
              <a:t>Step 8: Anchor the Changes in </a:t>
            </a:r>
            <a:r>
              <a:rPr lang="en-US" sz="2800" b="1">
                <a:solidFill>
                  <a:schemeClr val="tx1"/>
                </a:solidFill>
              </a:rPr>
              <a:t>Corporate </a:t>
            </a:r>
            <a:r>
              <a:rPr lang="en-US" sz="2800" b="1" smtClean="0">
                <a:solidFill>
                  <a:schemeClr val="tx1"/>
                </a:solidFill>
              </a:rPr>
              <a:t>Culture</a:t>
            </a:r>
          </a:p>
          <a:p>
            <a:r>
              <a:rPr lang="en-US" sz="2800" smtClean="0">
                <a:solidFill>
                  <a:srgbClr val="002060"/>
                </a:solidFill>
              </a:rPr>
              <a:t>What </a:t>
            </a:r>
            <a:r>
              <a:rPr lang="en-US" sz="2800" dirty="0">
                <a:solidFill>
                  <a:srgbClr val="002060"/>
                </a:solidFill>
              </a:rPr>
              <a:t>you can do:</a:t>
            </a:r>
            <a:endParaRPr lang="en-US" sz="2800" dirty="0">
              <a:solidFill>
                <a:schemeClr val="tx1"/>
              </a:solidFill>
            </a:endParaRPr>
          </a:p>
          <a:p>
            <a:pPr marL="342900" indent="-342900">
              <a:buFont typeface="Wingdings" panose="05000000000000000000" pitchFamily="2" charset="2"/>
              <a:buChar char="§"/>
            </a:pPr>
            <a:r>
              <a:rPr lang="en-US" sz="2400" dirty="0">
                <a:solidFill>
                  <a:schemeClr val="tx1"/>
                </a:solidFill>
              </a:rPr>
              <a:t>Talk about progress every chance you get. Tell success stories about the change process, and repeat other stories that you hear.</a:t>
            </a:r>
          </a:p>
          <a:p>
            <a:pPr marL="342900" indent="-342900">
              <a:buFont typeface="Wingdings" panose="05000000000000000000" pitchFamily="2" charset="2"/>
              <a:buChar char="§"/>
            </a:pPr>
            <a:r>
              <a:rPr lang="en-US" sz="2400" dirty="0">
                <a:solidFill>
                  <a:schemeClr val="tx1"/>
                </a:solidFill>
              </a:rPr>
              <a:t>Include the change ideals and values when hiring and training new staff.</a:t>
            </a:r>
          </a:p>
          <a:p>
            <a:pPr marL="342900" indent="-342900">
              <a:buFont typeface="Wingdings" panose="05000000000000000000" pitchFamily="2" charset="2"/>
              <a:buChar char="§"/>
            </a:pPr>
            <a:r>
              <a:rPr lang="en-US" sz="2400" dirty="0">
                <a:solidFill>
                  <a:schemeClr val="tx1"/>
                </a:solidFill>
              </a:rPr>
              <a:t>Publicly recognize key members of your original change coalition, and make sure the rest of the staff – new and old – remembers their contributions.</a:t>
            </a:r>
          </a:p>
          <a:p>
            <a:pPr marL="342900" indent="-342900">
              <a:buFont typeface="Wingdings" panose="05000000000000000000" pitchFamily="2" charset="2"/>
              <a:buChar char="§"/>
            </a:pPr>
            <a:r>
              <a:rPr lang="en-US" sz="2400" dirty="0">
                <a:solidFill>
                  <a:schemeClr val="tx1"/>
                </a:solidFill>
              </a:rPr>
              <a:t>Create plans to replace key leaders of change as they move on. This will help ensure that their legacy is not lost or forgotten.</a:t>
            </a:r>
          </a:p>
          <a:p>
            <a:pPr marL="342900" indent="-342900">
              <a:buFont typeface="Wingdings" panose="05000000000000000000" pitchFamily="2" charset="2"/>
              <a:buChar char="§"/>
            </a:pPr>
            <a:endParaRPr lang="en-US" sz="2400"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346765" y="1052918"/>
            <a:ext cx="7410231" cy="584775"/>
          </a:xfrm>
          <a:prstGeom prst="rect">
            <a:avLst/>
          </a:prstGeom>
          <a:noFill/>
        </p:spPr>
        <p:txBody>
          <a:bodyPr wrap="square" rtlCol="0">
            <a:spAutoFit/>
          </a:bodyPr>
          <a:lstStyle>
            <a:defPPr>
              <a:defRPr lang="en-US"/>
            </a:defPPr>
            <a:lvl1pPr>
              <a:defRPr sz="3200" b="1"/>
            </a:lvl1pPr>
          </a:lstStyle>
          <a:p>
            <a:r>
              <a:rPr lang="en-US" dirty="0"/>
              <a:t>Change Management </a:t>
            </a:r>
            <a:r>
              <a:rPr lang="en-US" dirty="0" smtClean="0"/>
              <a:t>Model- </a:t>
            </a:r>
            <a:r>
              <a:rPr lang="en-US" dirty="0" err="1"/>
              <a:t>Kotter</a:t>
            </a:r>
            <a:r>
              <a:rPr lang="en-US" dirty="0"/>
              <a:t> </a:t>
            </a:r>
            <a:r>
              <a:rPr lang="en-US" dirty="0" smtClean="0"/>
              <a:t>model</a:t>
            </a:r>
            <a:endParaRPr lang="en-US" dirty="0"/>
          </a:p>
        </p:txBody>
      </p:sp>
    </p:spTree>
    <p:extLst>
      <p:ext uri="{BB962C8B-B14F-4D97-AF65-F5344CB8AC3E}">
        <p14:creationId xmlns:p14="http://schemas.microsoft.com/office/powerpoint/2010/main" val="2919688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64803719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Theme2</Template>
  <TotalTime>7891</TotalTime>
  <Words>2404</Words>
  <Application>Microsoft Office PowerPoint</Application>
  <PresentationFormat>Widescreen</PresentationFormat>
  <Paragraphs>577</Paragraphs>
  <Slides>52</Slides>
  <Notes>14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52</vt:i4>
      </vt:variant>
    </vt:vector>
  </HeadingPairs>
  <TitlesOfParts>
    <vt:vector size="60" baseType="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297</cp:revision>
  <dcterms:created xsi:type="dcterms:W3CDTF">2023-04-29T09:08:23Z</dcterms:created>
  <dcterms:modified xsi:type="dcterms:W3CDTF">2023-11-24T05:00:16Z</dcterms:modified>
</cp:coreProperties>
</file>