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480" r:id="rId5"/>
    <p:sldId id="303" r:id="rId6"/>
    <p:sldId id="728" r:id="rId7"/>
    <p:sldId id="729" r:id="rId8"/>
    <p:sldId id="510" r:id="rId9"/>
    <p:sldId id="758" r:id="rId10"/>
    <p:sldId id="759" r:id="rId11"/>
    <p:sldId id="760" r:id="rId12"/>
    <p:sldId id="761" r:id="rId13"/>
    <p:sldId id="757" r:id="rId14"/>
    <p:sldId id="762" r:id="rId15"/>
    <p:sldId id="763" r:id="rId16"/>
    <p:sldId id="764" r:id="rId17"/>
    <p:sldId id="765" r:id="rId18"/>
    <p:sldId id="766" r:id="rId19"/>
    <p:sldId id="767" r:id="rId20"/>
    <p:sldId id="736" r:id="rId21"/>
    <p:sldId id="737" r:id="rId22"/>
    <p:sldId id="738" r:id="rId23"/>
    <p:sldId id="739" r:id="rId24"/>
    <p:sldId id="743" r:id="rId25"/>
    <p:sldId id="742" r:id="rId26"/>
    <p:sldId id="744" r:id="rId27"/>
    <p:sldId id="745" r:id="rId28"/>
    <p:sldId id="740" r:id="rId29"/>
    <p:sldId id="650" r:id="rId30"/>
    <p:sldId id="731" r:id="rId31"/>
    <p:sldId id="732" r:id="rId32"/>
    <p:sldId id="733" r:id="rId33"/>
    <p:sldId id="619" r:id="rId34"/>
    <p:sldId id="616" r:id="rId35"/>
    <p:sldId id="730" r:id="rId36"/>
    <p:sldId id="735" r:id="rId37"/>
    <p:sldId id="751" r:id="rId38"/>
    <p:sldId id="752" r:id="rId39"/>
    <p:sldId id="753" r:id="rId40"/>
    <p:sldId id="754" r:id="rId41"/>
    <p:sldId id="755" r:id="rId42"/>
    <p:sldId id="756" r:id="rId43"/>
    <p:sldId id="686" r:id="rId44"/>
    <p:sldId id="746" r:id="rId45"/>
    <p:sldId id="747" r:id="rId46"/>
    <p:sldId id="749" r:id="rId47"/>
    <p:sldId id="748" r:id="rId48"/>
    <p:sldId id="724" r:id="rId49"/>
    <p:sldId id="726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728"/>
            <p14:sldId id="729"/>
            <p14:sldId id="510"/>
            <p14:sldId id="758"/>
            <p14:sldId id="759"/>
            <p14:sldId id="760"/>
            <p14:sldId id="761"/>
            <p14:sldId id="757"/>
            <p14:sldId id="762"/>
            <p14:sldId id="763"/>
            <p14:sldId id="764"/>
            <p14:sldId id="765"/>
            <p14:sldId id="766"/>
            <p14:sldId id="767"/>
            <p14:sldId id="736"/>
            <p14:sldId id="737"/>
            <p14:sldId id="738"/>
            <p14:sldId id="739"/>
            <p14:sldId id="743"/>
            <p14:sldId id="742"/>
            <p14:sldId id="744"/>
            <p14:sldId id="745"/>
            <p14:sldId id="740"/>
            <p14:sldId id="650"/>
            <p14:sldId id="731"/>
            <p14:sldId id="732"/>
            <p14:sldId id="733"/>
            <p14:sldId id="619"/>
            <p14:sldId id="616"/>
            <p14:sldId id="730"/>
            <p14:sldId id="735"/>
            <p14:sldId id="751"/>
            <p14:sldId id="752"/>
            <p14:sldId id="753"/>
            <p14:sldId id="754"/>
            <p14:sldId id="755"/>
            <p14:sldId id="756"/>
            <p14:sldId id="686"/>
            <p14:sldId id="746"/>
            <p14:sldId id="747"/>
            <p14:sldId id="749"/>
            <p14:sldId id="748"/>
            <p14:sldId id="724"/>
            <p14:sldId id="7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9D9BF"/>
    <a:srgbClr val="FFE1FF"/>
    <a:srgbClr val="66FFFF"/>
    <a:srgbClr val="CC00CC"/>
    <a:srgbClr val="EBFFFF"/>
    <a:srgbClr val="FF66FF"/>
    <a:srgbClr val="FFFFFF"/>
    <a:srgbClr val="FEECFB"/>
    <a:srgbClr val="F5C5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337" autoAdjust="0"/>
  </p:normalViewPr>
  <p:slideViewPr>
    <p:cSldViewPr snapToGrid="0">
      <p:cViewPr varScale="1">
        <p:scale>
          <a:sx n="61" d="100"/>
          <a:sy n="61" d="100"/>
        </p:scale>
        <p:origin x="4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FE0E71-76E5-C489-6750-20943A2BA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CBD4A1-F518-72F2-6C7E-FDF852A5C6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7B2871-B174-01F3-A5BE-A06E3ED97F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E8F92D-01C3-2900-A165-CB1B6AF2C6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0778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4A161C-215F-2EDE-C1E9-126D7F9AA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18000F-5BC9-7257-2619-4937D6397B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B78477-75CE-9D08-DC94-A816356521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A17C92-259E-1209-E201-B05304AC91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22219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4CF5B-FC9A-4389-E7B2-C3FAB05B2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9668E6-B99F-B6EF-8A19-3C353EC617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B3FE4B-1577-56B3-975C-2BB7EF45AC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4B04EB-83AB-3E05-C92D-D12895C98A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639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26CF8-EEC8-EBDA-A7F5-9CFD3F8A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1A78B2-D42D-AD59-C9C2-9EC5DA4CE5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D42FF8-2457-89D6-B899-4F63BB5352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81FBB5-E93A-ED73-0CCB-F5215E1C15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04666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0164C-17CC-6E97-6538-C17E0CAD56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ADB651-063E-D9A7-F6C6-95F355B3A8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025D05-BECE-3055-6A5A-D77BF94897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4E7DBE-952C-DE2C-3595-E1451F3E56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95802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DFC531-31BB-DC5F-29F0-902872163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2A3374-E06F-0CE0-01F1-984B781D7E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B0F8AC-587D-EBE6-A5B2-669E593F38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97B794-CE61-4CDD-7476-5D24DD86BB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43821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C1F2FB-7C58-0F82-F455-5655935A8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160860-6FC9-E1C3-4575-F48BB0AF5D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C89997-2365-D07F-74CF-B68F648CBB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C614ED-A57C-CDB9-3382-92CE8B766F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25372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568840-20D5-49E8-B231-EC89F5D95C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DD03B1-2913-69F0-BDCE-4472E1703F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C9CB38-01FC-E716-B1A0-9404827EFF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1FD7EC-BA28-45A3-7192-937A79B94D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18019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E54B54-7732-F737-3292-9BFEAE3A8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7D6D91-FA61-6214-8403-F7B692B7CE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B83A4A-2C9B-7DE8-07CD-AE34A41F63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CA77BF-98EA-B252-C7D2-6F1DA6D22E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77707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09019E-1D45-78F0-9A49-9C92CADFC0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6CDB71-F629-69A7-B1AA-F312E499C6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4A2A88-3706-696D-065E-B2FC58A100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64AF41-E577-E840-5085-9103F5B2A8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01146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C9B4DA-351F-F2F6-4175-EE2B0E487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E14AFB-F759-ED9D-5DDE-38F2E8D5C6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5BA301-EE3C-A820-CB17-6B3E004248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C76C69-20CD-A2FE-5E8F-224F26D686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335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9D74A-45F4-BF95-15A2-7C5D7743E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0597D0-0384-017A-1B1E-55B90110AD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E51535-E7EF-0937-ED62-D118B23CA6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C14C99-90C5-DCC1-0936-DFC62B1A69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25126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D36BC-13A0-868B-9EAA-04AAE61A00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4B1295-0B57-B5FB-4F89-EC518BA5A6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C498C5-DEBC-046B-2BA0-DBBDF83ACF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C7212D-4B24-A075-360C-C11CB4CEFC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30079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46E317-2E39-4E72-3023-450814C345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052F31-BC61-9D39-C994-59595B5721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0E385D-C560-34BD-5B49-FCF01DFADC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8FC342-19C0-97FE-A4AB-1D0A7302CC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05260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227962-0346-48D8-1FE4-0EB004B99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34151E-9A83-84E9-1A34-CA004BFD9E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1E2E23-9C9C-E2C2-C120-F145555AB5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B5C5C2-DF86-8AAE-FBE9-87ECBD044A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73789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1F8DA8-09CA-996D-88F9-2022DACB22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C8F539-9B74-98C4-31D6-D08EB96C66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3C2280-4875-366B-BB70-F181A7AB68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163051-6FF6-FB53-CCA4-C6E20C2A3A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96785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E2647B-4CF6-314D-0127-ECD6248F8C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68F662-566B-FD6B-12FD-89C7DE7E66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B45D4B-98DD-357D-2FC1-D245B7F3B3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A974DD-B428-F52F-E462-ABD75696F1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02263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F6C0B8-0A06-7487-06A1-EFA0151108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C27453-1D39-01EA-1F16-D1821680B2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533E1F-AA39-4066-EE53-AC5A253293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6A2399-9DB0-DAF8-7E00-F1319C573F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34073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959A27-B686-BCF1-3801-DB86140005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1C47E1-6934-DD4E-8087-1F194F300D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5E294D-FAD1-DE33-BC49-5194575DC5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A1C2B8-73DF-B45B-B0FF-6716D30B46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62970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0675B2-F3E8-6812-405A-454636A9D8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441D5D-B309-D955-0657-DDEDBAB0F1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F5AC6F-3700-0D7F-D783-4FB87B22EA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83A6F6-A0F7-0ACA-025D-637FC72BD8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15156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2C5C9F-7BF9-5323-2387-AAA024BC9F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98EC14-F2EE-5759-0B32-0B5DD14C55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D9A568-F6D1-CDE1-1AEA-869ACC008D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42707F-BB3B-69B8-8533-B78A9CE3E0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16549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D224D2-B002-3034-1A94-FE16EDCE9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F78861-7485-4DCB-7526-253B9DB777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C44D1C-7EC3-524C-4440-6FEF6A6826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705365-B7E4-BE5F-985B-4881C17AD5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43216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7AC93A-BE35-0C6D-0981-C66ED101B5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034451-0F15-9936-BF15-E8B7E55EB0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495AAC-1FD4-9948-3241-6D16115BB2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067290-8F63-13C6-49B9-CAA5E8F256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75775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18AA75-D16A-6367-6EE7-362E49D8F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95E8DB-B243-B9F7-AA06-5123CF1951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A54382-3FF4-69CF-4A49-A6356CBA90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A0F03A-E14C-B218-303D-7ADC964DFB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32976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1F22AB-C73D-C103-8E84-6F8280E89A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988B27-0F7A-B3D3-6EA7-F15D16854D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7632A0-8B91-6037-D252-22008F0D52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9CBA98-397C-E6E7-7480-386B316BA2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721202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091630-898A-031D-5136-81B0C3463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E608D5-4653-94BA-143F-899180CF3D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481EB2-E81D-FC66-D1E0-F43658393D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8C7F30-EAC9-5A6A-DA3A-1798C53797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837773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832AB9-1305-9E89-6BC5-CB534F7E3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369E5D-60ED-D82E-47BC-F4D2F23151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0A88DF-9FDA-1B40-F4D0-9C61CF3E1E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7E4F00-9F48-10A4-25C1-4F164EE569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45292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774CD6-1BAC-850B-0841-0B791E61CF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59439B-84F4-5ADA-D486-CA996229E4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745B8E-E95A-BCA4-1858-676F989474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955900-A599-809A-EFE4-5A762BAB1A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76261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F6FF65-6895-16D5-85B6-0990407C3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AD19A0-A317-1A1B-1090-597EE92C49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A26AAD-E936-C0A1-8529-E54CC8CD72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AA6088-3B26-BDD7-DCA8-104126EE93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1514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6D818-C4D1-2100-F163-3E6003C855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610182-3AA7-54C6-6823-2986A3D038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BC8F53-2792-3E7E-611C-C07A10D87D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1902D4-0F2F-263C-2559-2C3E7E61D3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88328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6E9B6-E690-AA2A-6C33-AA88595AB7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2F01BB-6555-E8D5-1C3A-024CCDF6FF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933D6C-4A22-04B2-8247-6957838E26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185654-57BB-1D15-5B9A-E7A8559CD3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171822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E5239-98DD-DF87-650B-93EE99C07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A62A21-C758-F5B1-F7CE-FD2BCDFCA3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4EE170-2684-7598-F372-59F8923194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22762E-2378-5999-3CD6-5D81B7A7DB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373381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9E62DF-93DD-19A8-040C-82F8E2F729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42F750-1966-06E3-211C-6ECFE8F004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38ECC6-72E3-3ABD-5B67-47E08DA72F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4DD560-9EA1-7395-163A-B8202AE538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678339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868DD0-2C1D-B7FA-6691-724EB4847F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76CA4C-3128-8E88-9251-C3F87CC253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86A4EE-F214-E860-644F-FACBCEC6EA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EDF620-E1D3-6428-1A3A-328552ABDA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492370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4A95F6-2EA6-38EB-794E-453023C325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4824BF-803A-24D4-29DA-FD5192EE78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9A7B67-EF7E-91A7-8C52-997D65FD62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EEF4D6-F688-4B9C-286F-C6CD7A60D8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24081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033C7-6F2E-DAC0-A75F-81305118AF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77F6C9-473E-8541-83CD-1ABF30E016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AB2D0F-990C-9931-C318-10CAF213D2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9D30FA-CB48-4A36-F1EC-13410C1BB4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836967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A49AD3-64FE-7B31-B6C6-8DD66E2A14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F30563-5B3E-C708-5055-19B7BC1B6A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FEA1D8-E393-8E25-5516-ED38430EDE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2180E4-2851-6C66-78D5-F08DFAB45A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673197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3C47C0-B5F4-DE42-2F55-844F3B0251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1B6666-C576-CB2A-13A0-F2FEAD0018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B97D34-185A-EDCE-F730-60644B73ED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A433E5-6F1D-E6E1-215C-2EC159D8EB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941517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9FFEB-E0B7-8BF0-B2BB-F4DD1972D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1EFF88-476A-A81C-B5E7-070CE594AE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75BD55-3242-BE5A-6007-C1A1232E2E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9BEAE6-A6EB-7F43-2922-23089DBFB7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694594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EC7A27-BA0F-C106-92A8-0D22CD309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E4E052-75A3-7AFC-90EF-A70A7033B7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E86E0D-82B9-D4E4-DCFB-18DD20A987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A03129-2343-77B1-C125-082D049F3E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39801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95E2E7-02D4-D9BB-8A3E-E9B031FC5D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A14A18-1985-A216-CA62-FC26B78465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0362F3-F5C4-4807-1165-3EB36BFE01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AF6640-3B9A-8CFC-CFC3-C79D5F6387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14678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6DE18-3F4B-A77B-AD18-FD43465022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57FB61-1F80-BADB-7520-78044183E1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B508AC-5BC1-FF49-4702-93093F4061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4B7A6E-23B2-2622-C689-48D8EC2E44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66239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76CA8-FAD6-6E3A-10C3-A35D09FB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7C19D4-A6C1-4F25-37FC-E6260FFDC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2905A-C352-B75F-68F4-A927D943E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2FDC2-5F39-3994-16B8-37438E013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458406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D84BD4-52D3-1A88-FF79-0E23134ABD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ED8478-E59D-C54B-7703-0B39D4099F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63A098-DCB6-5711-386E-CDEFCB2261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FC1D91-6D4D-7540-D437-C8C90AC2F6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7300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51513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Weam </a:t>
            </a:r>
            <a:r>
              <a:rPr lang="en-US" sz="2000" dirty="0" err="1">
                <a:latin typeface="Alexandria" charset="0"/>
                <a:cs typeface="Alexandria" charset="0"/>
              </a:rPr>
              <a:t>Nasan</a:t>
            </a:r>
            <a:r>
              <a:rPr lang="en-US" sz="2000" dirty="0"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437209" y="585942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40495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REA619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Property and Facilities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888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9555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REA619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Property and Facilities Management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Weam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Nasan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3B573B-59B1-C000-E3A4-776F04347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62E68EB-3234-CCE1-1AF6-58A8FCB233C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52D5781-2AAD-90AB-250E-4DFEF2563DB2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17CD096-9709-FC60-9CF8-ABCE24708D47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C435DDC-9D90-A4F4-A84C-F65CB75018A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D447469-F36E-A658-1935-DBFED45BA76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Plaque 3">
            <a:extLst>
              <a:ext uri="{FF2B5EF4-FFF2-40B4-BE49-F238E27FC236}">
                <a16:creationId xmlns:a16="http://schemas.microsoft.com/office/drawing/2014/main" id="{8CBF1619-970B-9E88-8231-E3B6222602D8}"/>
              </a:ext>
            </a:extLst>
          </p:cNvPr>
          <p:cNvSpPr/>
          <p:nvPr/>
        </p:nvSpPr>
        <p:spPr>
          <a:xfrm>
            <a:off x="417976" y="1212613"/>
            <a:ext cx="5678024" cy="697818"/>
          </a:xfrm>
          <a:prstGeom prst="plaque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Lease Life Cycle  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*(3)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Lease Administration *</a:t>
            </a:r>
          </a:p>
        </p:txBody>
      </p:sp>
      <p:sp>
        <p:nvSpPr>
          <p:cNvPr id="20" name="Scroll: Vertical 19">
            <a:extLst>
              <a:ext uri="{FF2B5EF4-FFF2-40B4-BE49-F238E27FC236}">
                <a16:creationId xmlns:a16="http://schemas.microsoft.com/office/drawing/2014/main" id="{2C32C84B-5B22-C6F3-67C1-24F05756B799}"/>
              </a:ext>
            </a:extLst>
          </p:cNvPr>
          <p:cNvSpPr/>
          <p:nvPr/>
        </p:nvSpPr>
        <p:spPr>
          <a:xfrm>
            <a:off x="1606443" y="2106770"/>
            <a:ext cx="4393770" cy="624843"/>
          </a:xfrm>
          <a:prstGeom prst="verticalScroll">
            <a:avLst/>
          </a:prstGeom>
          <a:solidFill>
            <a:srgbClr val="66FFFF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200" b="1" dirty="0">
                <a:solidFill>
                  <a:schemeClr val="tx1"/>
                </a:solidFill>
                <a:latin typeface="Alexandria"/>
              </a:rPr>
              <a:t>Tenant Relationship Management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55310D-3239-1B7A-2C9A-90B6010F8C74}"/>
              </a:ext>
            </a:extLst>
          </p:cNvPr>
          <p:cNvSpPr txBox="1"/>
          <p:nvPr/>
        </p:nvSpPr>
        <p:spPr>
          <a:xfrm>
            <a:off x="7864761" y="2249273"/>
            <a:ext cx="3661984" cy="400110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Rules for Terminating a Tenancy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350EE417-D511-D22D-43AC-48655DA9680B}"/>
              </a:ext>
            </a:extLst>
          </p:cNvPr>
          <p:cNvGrpSpPr/>
          <p:nvPr/>
        </p:nvGrpSpPr>
        <p:grpSpPr>
          <a:xfrm>
            <a:off x="1489192" y="2902203"/>
            <a:ext cx="4458968" cy="581177"/>
            <a:chOff x="2916542" y="1122538"/>
            <a:chExt cx="6178484" cy="2349065"/>
          </a:xfrm>
          <a:solidFill>
            <a:srgbClr val="EBFFFF"/>
          </a:solidFill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E8A17B41-6B34-9207-F369-9A5231E7A094}"/>
                </a:ext>
              </a:extLst>
            </p:cNvPr>
            <p:cNvSpPr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8D5ADBE-9E61-8FF4-63FC-D65A825A8B55}"/>
                </a:ext>
              </a:extLst>
            </p:cNvPr>
            <p:cNvSpPr txBox="1"/>
            <p:nvPr/>
          </p:nvSpPr>
          <p:spPr>
            <a:xfrm>
              <a:off x="2916542" y="1122538"/>
              <a:ext cx="6178484" cy="2349065"/>
            </a:xfrm>
            <a:prstGeom prst="rect">
              <a:avLst/>
            </a:prstGeom>
            <a:grpFill/>
            <a:ln>
              <a:solidFill>
                <a:srgbClr val="0070C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Concept  &amp; Objectives</a:t>
              </a:r>
              <a:endParaRPr lang="en-US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0A3ABB3D-7259-3312-6EFF-A638997A811E}"/>
              </a:ext>
            </a:extLst>
          </p:cNvPr>
          <p:cNvGrpSpPr/>
          <p:nvPr/>
        </p:nvGrpSpPr>
        <p:grpSpPr>
          <a:xfrm>
            <a:off x="1493216" y="3739445"/>
            <a:ext cx="4506997" cy="458891"/>
            <a:chOff x="2916542" y="1566314"/>
            <a:chExt cx="6178484" cy="531606"/>
          </a:xfrm>
          <a:solidFill>
            <a:srgbClr val="EBFFFF"/>
          </a:solidFill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A20CBD51-1520-3FFE-20FF-2B6A245BC262}"/>
                </a:ext>
              </a:extLst>
            </p:cNvPr>
            <p:cNvSpPr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9403C4D3-E8F9-9072-9C63-6B78965543BE}"/>
                </a:ext>
              </a:extLst>
            </p:cNvPr>
            <p:cNvSpPr txBox="1"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Relationship-Building Methods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6151665F-B67A-66B5-3BDD-5FBC4389D6FC}"/>
              </a:ext>
            </a:extLst>
          </p:cNvPr>
          <p:cNvGrpSpPr/>
          <p:nvPr/>
        </p:nvGrpSpPr>
        <p:grpSpPr>
          <a:xfrm>
            <a:off x="1489192" y="4453553"/>
            <a:ext cx="4511021" cy="535753"/>
            <a:chOff x="2123457" y="1567959"/>
            <a:chExt cx="7764651" cy="669680"/>
          </a:xfrm>
          <a:solidFill>
            <a:srgbClr val="EBFFFF"/>
          </a:solidFill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B5DE805D-6A13-CAE5-113E-F557A7C33224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38ED608-53A2-6038-1BA0-39D7375FAC5B}"/>
                </a:ext>
              </a:extLst>
            </p:cNvPr>
            <p:cNvSpPr txBox="1"/>
            <p:nvPr/>
          </p:nvSpPr>
          <p:spPr>
            <a:xfrm>
              <a:off x="2123457" y="1583625"/>
              <a:ext cx="7764651" cy="654014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Tenant Retention Programs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61C7584-F0A7-9DFB-9E7C-18A7F1596575}"/>
              </a:ext>
            </a:extLst>
          </p:cNvPr>
          <p:cNvGrpSpPr/>
          <p:nvPr/>
        </p:nvGrpSpPr>
        <p:grpSpPr>
          <a:xfrm>
            <a:off x="1461268" y="5245371"/>
            <a:ext cx="4514815" cy="584182"/>
            <a:chOff x="2116927" y="1567959"/>
            <a:chExt cx="7771181" cy="730215"/>
          </a:xfrm>
          <a:solidFill>
            <a:srgbClr val="EBFFFF"/>
          </a:solidFill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49D578ED-F027-1A58-4DF5-7FBBE3E00392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FBEA9F56-FC6A-6FDD-71A5-50D2108EBC57}"/>
                </a:ext>
              </a:extLst>
            </p:cNvPr>
            <p:cNvSpPr txBox="1"/>
            <p:nvPr/>
          </p:nvSpPr>
          <p:spPr>
            <a:xfrm>
              <a:off x="2116927" y="1644160"/>
              <a:ext cx="7764651" cy="654014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Problem and Conflict Resolution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05AEC3D-79FF-BA6A-D273-C373D464EBEC}"/>
              </a:ext>
            </a:extLst>
          </p:cNvPr>
          <p:cNvGrpSpPr/>
          <p:nvPr/>
        </p:nvGrpSpPr>
        <p:grpSpPr>
          <a:xfrm>
            <a:off x="1489192" y="6071337"/>
            <a:ext cx="4511021" cy="775231"/>
            <a:chOff x="2123457" y="1567959"/>
            <a:chExt cx="7764651" cy="969022"/>
          </a:xfrm>
          <a:solidFill>
            <a:srgbClr val="EBFFFF"/>
          </a:solidFill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64A894B-278E-C452-359D-6A97BF08D4E8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C5983B3-2E93-094F-8A82-97C9F0DAD517}"/>
                </a:ext>
              </a:extLst>
            </p:cNvPr>
            <p:cNvSpPr txBox="1"/>
            <p:nvPr/>
          </p:nvSpPr>
          <p:spPr>
            <a:xfrm>
              <a:off x="2123457" y="1574665"/>
              <a:ext cx="7764651" cy="962316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Key Performance Indicators (KPIs) of Successful Tenant Relationship Management</a:t>
              </a:r>
            </a:p>
          </p:txBody>
        </p:sp>
      </p:grpSp>
      <p:sp>
        <p:nvSpPr>
          <p:cNvPr id="15" name="Plaque 14">
            <a:extLst>
              <a:ext uri="{FF2B5EF4-FFF2-40B4-BE49-F238E27FC236}">
                <a16:creationId xmlns:a16="http://schemas.microsoft.com/office/drawing/2014/main" id="{66D0EBA7-0037-B074-ECF1-952A1F7B3D45}"/>
              </a:ext>
            </a:extLst>
          </p:cNvPr>
          <p:cNvSpPr/>
          <p:nvPr/>
        </p:nvSpPr>
        <p:spPr>
          <a:xfrm>
            <a:off x="6511168" y="1153567"/>
            <a:ext cx="5678024" cy="738843"/>
          </a:xfrm>
          <a:prstGeom prst="plaque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Lease Life Cycle  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*(4)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Lease Expiration / Termination*</a:t>
            </a:r>
          </a:p>
        </p:txBody>
      </p:sp>
      <p:sp>
        <p:nvSpPr>
          <p:cNvPr id="18" name="Plaque 17">
            <a:extLst>
              <a:ext uri="{FF2B5EF4-FFF2-40B4-BE49-F238E27FC236}">
                <a16:creationId xmlns:a16="http://schemas.microsoft.com/office/drawing/2014/main" id="{E10DC628-0483-894A-880D-83B4E86AD494}"/>
              </a:ext>
            </a:extLst>
          </p:cNvPr>
          <p:cNvSpPr/>
          <p:nvPr/>
        </p:nvSpPr>
        <p:spPr>
          <a:xfrm>
            <a:off x="6513976" y="3042493"/>
            <a:ext cx="5678024" cy="904427"/>
          </a:xfrm>
          <a:prstGeom prst="plaque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Lease Life Cycle  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*(5)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Post-Lease (Recovery &amp; Re-letting)*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8DA8811-EC5D-B98D-73B5-138D58B0A654}"/>
              </a:ext>
            </a:extLst>
          </p:cNvPr>
          <p:cNvSpPr txBox="1"/>
          <p:nvPr/>
        </p:nvSpPr>
        <p:spPr>
          <a:xfrm>
            <a:off x="7836745" y="4088347"/>
            <a:ext cx="3661984" cy="707886"/>
          </a:xfrm>
          <a:prstGeom prst="rect">
            <a:avLst/>
          </a:prstGeom>
          <a:solidFill>
            <a:srgbClr val="D5FFD5"/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Recovering Possession of Property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87709A4-80A5-7B50-D950-964E5EBD0955}"/>
              </a:ext>
            </a:extLst>
          </p:cNvPr>
          <p:cNvSpPr txBox="1"/>
          <p:nvPr/>
        </p:nvSpPr>
        <p:spPr>
          <a:xfrm>
            <a:off x="7836745" y="4965325"/>
            <a:ext cx="3661984" cy="400110"/>
          </a:xfrm>
          <a:prstGeom prst="rect">
            <a:avLst/>
          </a:prstGeom>
          <a:solidFill>
            <a:srgbClr val="D5FFD5"/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Pre-expiration inspection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0D111E5-3269-D7D6-0042-86EA713041BF}"/>
              </a:ext>
            </a:extLst>
          </p:cNvPr>
          <p:cNvSpPr txBox="1"/>
          <p:nvPr/>
        </p:nvSpPr>
        <p:spPr>
          <a:xfrm>
            <a:off x="7836745" y="5576582"/>
            <a:ext cx="3661984" cy="400110"/>
          </a:xfrm>
          <a:prstGeom prst="rect">
            <a:avLst/>
          </a:prstGeom>
          <a:solidFill>
            <a:srgbClr val="D5FFD5"/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Post-Move-Out Inspection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9392B64-0430-B53A-8823-1B15C66CB579}"/>
              </a:ext>
            </a:extLst>
          </p:cNvPr>
          <p:cNvSpPr txBox="1"/>
          <p:nvPr/>
        </p:nvSpPr>
        <p:spPr>
          <a:xfrm>
            <a:off x="7836746" y="6150114"/>
            <a:ext cx="3690000" cy="707886"/>
          </a:xfrm>
          <a:prstGeom prst="rect">
            <a:avLst/>
          </a:prstGeom>
          <a:solidFill>
            <a:srgbClr val="D5FFD5"/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lvl="0" algn="ctr">
              <a:defRPr sz="2000" b="1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Return (or Deduction from) Security Deposits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5EF8EE-AA3A-263C-21BB-5A106DBEDD26}"/>
              </a:ext>
            </a:extLst>
          </p:cNvPr>
          <p:cNvSpPr txBox="1"/>
          <p:nvPr/>
        </p:nvSpPr>
        <p:spPr>
          <a:xfrm>
            <a:off x="5311541" y="641699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Recap-Lecture 5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21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7" grpId="0" animBg="1"/>
      <p:bldP spid="15" grpId="0" animBg="1"/>
      <p:bldP spid="18" grpId="0" animBg="1"/>
      <p:bldP spid="22" grpId="0" animBg="1"/>
      <p:bldP spid="24" grpId="0" animBg="1"/>
      <p:bldP spid="26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732C9A-B545-A1E7-BF74-10EDCB70B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F1AE339-3BD0-A90C-311E-FFC4E15D263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4138DBB8-0B2D-DD2D-9C44-BD61245EACF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5CD69845-5B35-0C85-57DB-72A3A36EDE36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ADE10DC-8EB3-66B0-87A4-C674B00D6DE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8AB5DD2-E36D-935B-C636-1AE1BDAEA4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Plaque 3">
            <a:extLst>
              <a:ext uri="{FF2B5EF4-FFF2-40B4-BE49-F238E27FC236}">
                <a16:creationId xmlns:a16="http://schemas.microsoft.com/office/drawing/2014/main" id="{B3F0AFE2-C7C4-141F-F78E-3587894187FA}"/>
              </a:ext>
            </a:extLst>
          </p:cNvPr>
          <p:cNvSpPr/>
          <p:nvPr/>
        </p:nvSpPr>
        <p:spPr>
          <a:xfrm>
            <a:off x="435906" y="1216039"/>
            <a:ext cx="5678024" cy="706752"/>
          </a:xfrm>
          <a:prstGeom prst="plaque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400" b="1" dirty="0">
                <a:solidFill>
                  <a:srgbClr val="C00000"/>
                </a:solidFill>
                <a:latin typeface="Alexandria"/>
              </a:rPr>
              <a:t>Lease Assignments &amp; Subleases – Key Concepts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C443EC01-F34D-E610-6CBA-BB4E48D193DE}"/>
              </a:ext>
            </a:extLst>
          </p:cNvPr>
          <p:cNvGrpSpPr/>
          <p:nvPr/>
        </p:nvGrpSpPr>
        <p:grpSpPr>
          <a:xfrm>
            <a:off x="1368437" y="2018224"/>
            <a:ext cx="4406916" cy="364526"/>
            <a:chOff x="2916542" y="1122538"/>
            <a:chExt cx="6178484" cy="2349065"/>
          </a:xfrm>
          <a:solidFill>
            <a:srgbClr val="FFE1FF"/>
          </a:solidFill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F88F8FA-D704-3BF1-730F-20A5DAD17829}"/>
                </a:ext>
              </a:extLst>
            </p:cNvPr>
            <p:cNvSpPr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4455B2B-6A62-9744-0A73-CD586A08938E}"/>
                </a:ext>
              </a:extLst>
            </p:cNvPr>
            <p:cNvSpPr txBox="1"/>
            <p:nvPr/>
          </p:nvSpPr>
          <p:spPr>
            <a:xfrm>
              <a:off x="2916542" y="1122538"/>
              <a:ext cx="6178484" cy="2349065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Concept</a:t>
              </a:r>
              <a:endParaRPr lang="en-US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0DB91F28-0351-30E3-57B4-A7DE0F374408}"/>
              </a:ext>
            </a:extLst>
          </p:cNvPr>
          <p:cNvGrpSpPr/>
          <p:nvPr/>
        </p:nvGrpSpPr>
        <p:grpSpPr>
          <a:xfrm>
            <a:off x="1361191" y="2576125"/>
            <a:ext cx="4506997" cy="458891"/>
            <a:chOff x="2916542" y="1566314"/>
            <a:chExt cx="6178484" cy="531606"/>
          </a:xfrm>
          <a:solidFill>
            <a:srgbClr val="FFE1FF"/>
          </a:solidFill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34312023-85E4-7DEB-3160-A4825B2650FE}"/>
                </a:ext>
              </a:extLst>
            </p:cNvPr>
            <p:cNvSpPr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02D9DE79-B7BA-9E95-8A52-2346000E94B7}"/>
                </a:ext>
              </a:extLst>
            </p:cNvPr>
            <p:cNvSpPr txBox="1"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Types of Leasehold Interest Transfer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C9410AB-D23C-1643-1F77-82CB3BF3EDFD}"/>
              </a:ext>
            </a:extLst>
          </p:cNvPr>
          <p:cNvGrpSpPr/>
          <p:nvPr/>
        </p:nvGrpSpPr>
        <p:grpSpPr>
          <a:xfrm>
            <a:off x="1390175" y="3319826"/>
            <a:ext cx="4511021" cy="535753"/>
            <a:chOff x="2123457" y="1567959"/>
            <a:chExt cx="7764651" cy="669680"/>
          </a:xfrm>
          <a:solidFill>
            <a:srgbClr val="FFE1FF"/>
          </a:solidFill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96444F58-B678-8DBD-6A87-8590E5F3671F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5DA5CBF3-B0E2-59E1-C414-0A1C1734718E}"/>
                </a:ext>
              </a:extLst>
            </p:cNvPr>
            <p:cNvSpPr txBox="1"/>
            <p:nvPr/>
          </p:nvSpPr>
          <p:spPr>
            <a:xfrm>
              <a:off x="2123457" y="1583625"/>
              <a:ext cx="7764651" cy="65401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Types of Restriction-on-Transfer Provisions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956C435-80D5-7A3D-F6E4-D505F1FA6B03}"/>
              </a:ext>
            </a:extLst>
          </p:cNvPr>
          <p:cNvGrpSpPr/>
          <p:nvPr/>
        </p:nvGrpSpPr>
        <p:grpSpPr>
          <a:xfrm>
            <a:off x="1368437" y="4069815"/>
            <a:ext cx="4511021" cy="535753"/>
            <a:chOff x="2123457" y="1567959"/>
            <a:chExt cx="7764651" cy="669680"/>
          </a:xfrm>
          <a:solidFill>
            <a:srgbClr val="FFE1FF"/>
          </a:solidFill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D3D98B90-8A92-F492-BE87-8E8287F029C7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5BC4FFF-7F1A-6A86-0EB9-F1DA3C648211}"/>
                </a:ext>
              </a:extLst>
            </p:cNvPr>
            <p:cNvSpPr txBox="1"/>
            <p:nvPr/>
          </p:nvSpPr>
          <p:spPr>
            <a:xfrm>
              <a:off x="2123457" y="1583625"/>
              <a:ext cx="7764651" cy="65401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Reasonable vs. Unreasonable Refusal of Consent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4B7036F-12E1-5E1F-4340-FABF88232758}"/>
              </a:ext>
            </a:extLst>
          </p:cNvPr>
          <p:cNvGrpSpPr/>
          <p:nvPr/>
        </p:nvGrpSpPr>
        <p:grpSpPr>
          <a:xfrm>
            <a:off x="1382561" y="4887776"/>
            <a:ext cx="4511021" cy="775231"/>
            <a:chOff x="2123457" y="1567959"/>
            <a:chExt cx="7764651" cy="969022"/>
          </a:xfrm>
          <a:solidFill>
            <a:srgbClr val="FFE1FF"/>
          </a:solidFill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315C93E-2689-9043-075E-A3C78D71880E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513FF06-D118-46DA-F69C-E5FAC3BFCE5B}"/>
                </a:ext>
              </a:extLst>
            </p:cNvPr>
            <p:cNvSpPr txBox="1"/>
            <p:nvPr/>
          </p:nvSpPr>
          <p:spPr>
            <a:xfrm>
              <a:off x="2123457" y="1574665"/>
              <a:ext cx="7764651" cy="962316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Absolute Prohibition Clause vs. Cancellation (Recapture) Clause</a:t>
              </a:r>
            </a:p>
          </p:txBody>
        </p:sp>
      </p:grpSp>
      <p:sp>
        <p:nvSpPr>
          <p:cNvPr id="15" name="Plaque 14">
            <a:extLst>
              <a:ext uri="{FF2B5EF4-FFF2-40B4-BE49-F238E27FC236}">
                <a16:creationId xmlns:a16="http://schemas.microsoft.com/office/drawing/2014/main" id="{4769E645-083E-2C46-C0DC-DBEEFB446128}"/>
              </a:ext>
            </a:extLst>
          </p:cNvPr>
          <p:cNvSpPr/>
          <p:nvPr/>
        </p:nvSpPr>
        <p:spPr>
          <a:xfrm>
            <a:off x="6452950" y="1205968"/>
            <a:ext cx="5678024" cy="679426"/>
          </a:xfrm>
          <a:prstGeom prst="plaque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400" b="1" dirty="0">
                <a:solidFill>
                  <a:srgbClr val="C00000"/>
                </a:solidFill>
                <a:latin typeface="Alexandria"/>
              </a:rPr>
              <a:t>Options and the right of first refusal to buy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60BFA7-E61B-9958-3BFA-2B47EAA5CCD0}"/>
              </a:ext>
            </a:extLst>
          </p:cNvPr>
          <p:cNvSpPr txBox="1"/>
          <p:nvPr/>
        </p:nvSpPr>
        <p:spPr>
          <a:xfrm>
            <a:off x="7654657" y="1988971"/>
            <a:ext cx="3661984" cy="369332"/>
          </a:xfrm>
          <a:prstGeom prst="rect">
            <a:avLst/>
          </a:prstGeom>
          <a:solidFill>
            <a:srgbClr val="F9D9BF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Concept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78D834-A0E3-B99A-F20D-1A9EE1EB0ADF}"/>
              </a:ext>
            </a:extLst>
          </p:cNvPr>
          <p:cNvSpPr txBox="1"/>
          <p:nvPr/>
        </p:nvSpPr>
        <p:spPr>
          <a:xfrm>
            <a:off x="1361190" y="5913223"/>
            <a:ext cx="4518267" cy="692462"/>
          </a:xfrm>
          <a:prstGeom prst="rect">
            <a:avLst/>
          </a:prstGeom>
          <a:solidFill>
            <a:srgbClr val="FFE1FF"/>
          </a:solidFill>
          <a:ln>
            <a:solidFill>
              <a:srgbClr val="FF66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240" tIns="15240" rIns="15240" bIns="15240" numCol="1" spcCol="1270" anchor="ctr" anchorCtr="0">
            <a:noAutofit/>
          </a:bodyPr>
          <a:lstStyle>
            <a:defPPr>
              <a:defRPr lang="en-US"/>
            </a:defPPr>
            <a:lvl1pPr marR="0" lvl="0" indent="0" algn="ctr" defTabSz="1066800" fontAlgn="auto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Comparative Roles During the Lease Transfer Stage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DE72CE1-8CA2-5EDE-DD19-7E80234B99C4}"/>
              </a:ext>
            </a:extLst>
          </p:cNvPr>
          <p:cNvSpPr txBox="1"/>
          <p:nvPr/>
        </p:nvSpPr>
        <p:spPr>
          <a:xfrm>
            <a:off x="7654657" y="2596158"/>
            <a:ext cx="3661984" cy="646331"/>
          </a:xfrm>
          <a:prstGeom prst="rect">
            <a:avLst/>
          </a:prstGeom>
          <a:solidFill>
            <a:srgbClr val="F9D9BF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Option to Buy vs. Right of first refusal to buy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98FAC7-81F8-F2BD-46BC-DB937A8F9997}"/>
              </a:ext>
            </a:extLst>
          </p:cNvPr>
          <p:cNvSpPr txBox="1"/>
          <p:nvPr/>
        </p:nvSpPr>
        <p:spPr>
          <a:xfrm>
            <a:off x="7654657" y="3538789"/>
            <a:ext cx="3661984" cy="646331"/>
          </a:xfrm>
          <a:prstGeom prst="rect">
            <a:avLst/>
          </a:prstGeom>
          <a:solidFill>
            <a:srgbClr val="F9D9BF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Conditions for the Validity of the "Option to Buy"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42534BA-69E1-A7F7-32A4-966E6357F37E}"/>
              </a:ext>
            </a:extLst>
          </p:cNvPr>
          <p:cNvSpPr txBox="1"/>
          <p:nvPr/>
        </p:nvSpPr>
        <p:spPr>
          <a:xfrm>
            <a:off x="7654657" y="4513399"/>
            <a:ext cx="3661984" cy="646331"/>
          </a:xfrm>
          <a:prstGeom prst="rect">
            <a:avLst/>
          </a:prstGeom>
          <a:solidFill>
            <a:srgbClr val="F9D9BF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Activation of the Right of First Refusal (ROFR)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E79DA8C-38C8-9569-F25C-4E962CAC6488}"/>
              </a:ext>
            </a:extLst>
          </p:cNvPr>
          <p:cNvSpPr txBox="1"/>
          <p:nvPr/>
        </p:nvSpPr>
        <p:spPr>
          <a:xfrm>
            <a:off x="7654657" y="5471433"/>
            <a:ext cx="3661984" cy="646331"/>
          </a:xfrm>
          <a:prstGeom prst="rect">
            <a:avLst/>
          </a:prstGeom>
          <a:solidFill>
            <a:srgbClr val="F9D9BF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Option to Renew vs. Option to Extend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C5B5BBF-92F3-D81F-8D1F-85F8BC174B4C}"/>
              </a:ext>
            </a:extLst>
          </p:cNvPr>
          <p:cNvSpPr txBox="1"/>
          <p:nvPr/>
        </p:nvSpPr>
        <p:spPr>
          <a:xfrm>
            <a:off x="7654657" y="6405630"/>
            <a:ext cx="3661984" cy="369332"/>
          </a:xfrm>
          <a:prstGeom prst="rect">
            <a:avLst/>
          </a:prstGeom>
          <a:solidFill>
            <a:srgbClr val="F9D9BF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b="1" dirty="0">
                <a:latin typeface="Alexandria" charset="0"/>
              </a:rPr>
              <a:t>Practical Examples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6ED229-E67A-EFF0-616C-449F1D634C11}"/>
              </a:ext>
            </a:extLst>
          </p:cNvPr>
          <p:cNvSpPr txBox="1"/>
          <p:nvPr/>
        </p:nvSpPr>
        <p:spPr>
          <a:xfrm>
            <a:off x="5311541" y="641699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Recap-Lecture 5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51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22" grpId="0" animBg="1"/>
      <p:bldP spid="10" grpId="0" animBg="1"/>
      <p:bldP spid="12" grpId="0" animBg="1"/>
      <p:bldP spid="16" grpId="0" animBg="1"/>
      <p:bldP spid="17" grpId="0" animBg="1"/>
      <p:bldP spid="19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26919-9D7A-E7D7-6964-FC3873565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FF33C9A-9533-F4D3-539E-ED4060D1309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A96C968-A7CF-77FA-CED0-DCE3EB7000A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AEF2750-4DD9-7D55-600B-62B8879E547C}"/>
              </a:ext>
            </a:extLst>
          </p:cNvPr>
          <p:cNvSpPr/>
          <p:nvPr/>
        </p:nvSpPr>
        <p:spPr>
          <a:xfrm rot="16200000" flipV="1">
            <a:off x="6930438" y="41304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BC18A48-84EC-D2C4-EB4F-A0B024BA6A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CB1DE47-FD98-768D-5DAB-A968D87DF3EB}"/>
              </a:ext>
            </a:extLst>
          </p:cNvPr>
          <p:cNvSpPr txBox="1"/>
          <p:nvPr/>
        </p:nvSpPr>
        <p:spPr>
          <a:xfrm>
            <a:off x="4291033" y="1799303"/>
            <a:ext cx="8417320" cy="7905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3838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Tenant Leasehold</a:t>
            </a:r>
            <a:r>
              <a:rPr lang="ar-SY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Improvements</a:t>
            </a:r>
            <a:endParaRPr lang="ar-SY" sz="2000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Implied Warranty of</a:t>
            </a:r>
            <a:r>
              <a:rPr lang="ar-SY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Habitability</a:t>
            </a:r>
            <a:endParaRPr lang="ar-SY" sz="2000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Responsibility for Defective Building Components</a:t>
            </a:r>
            <a:endParaRPr lang="ar-SY" sz="2000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Landlord Liability for Dangerous Activities On-Site and Off-Site</a:t>
            </a: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Fire Safety Programs</a:t>
            </a:r>
            <a:endParaRPr lang="ar-SY" sz="2000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9863"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ar-SY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ar-SY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ar-SY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ar-SY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b="1" dirty="0">
              <a:latin typeface="Alexandria"/>
            </a:endParaRPr>
          </a:p>
          <a:p>
            <a:pPr marL="511175" lvl="0" indent="-635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04825"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US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600"/>
              </a:spcAft>
            </a:pPr>
            <a:endParaRPr lang="en-US" sz="1400" dirty="0">
              <a:latin typeface="Alexandria" charset="0"/>
              <a:cs typeface="Alexandria" charset="0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A4B395A-9EC1-7DF2-9E50-A443D829EED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F18E36-36E6-3E91-7495-F4F6540992DE}"/>
              </a:ext>
            </a:extLst>
          </p:cNvPr>
          <p:cNvSpPr txBox="1"/>
          <p:nvPr/>
        </p:nvSpPr>
        <p:spPr>
          <a:xfrm>
            <a:off x="4104553" y="1065461"/>
            <a:ext cx="5926419" cy="505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  <a:defRPr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* Contents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*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491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5E477E-59F8-69FC-ED44-7E55951055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19ABB4F-60CC-AB47-5F49-BBDBA33C92C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1868DA5-1C94-85C0-5CEB-9A03CBE27D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090660-72C0-8C12-1026-B9F78BDAD9A2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Tenant Leasehold Improvements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1F1901-3192-1A22-BA37-906653877184}"/>
              </a:ext>
            </a:extLst>
          </p:cNvPr>
          <p:cNvSpPr txBox="1"/>
          <p:nvPr/>
        </p:nvSpPr>
        <p:spPr>
          <a:xfrm>
            <a:off x="986508" y="2419115"/>
            <a:ext cx="10623947" cy="806375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When a commercial tenant makes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significant improvements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to a leased property (such as building walls, installing HVAC systems, or changing flooring),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 crucial legal and financial question arises: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04837E-CEBA-46B5-80AB-56489D88E0FF}"/>
              </a:ext>
            </a:extLst>
          </p:cNvPr>
          <p:cNvSpPr txBox="1"/>
          <p:nvPr/>
        </p:nvSpPr>
        <p:spPr>
          <a:xfrm>
            <a:off x="986508" y="3608846"/>
            <a:ext cx="10623947" cy="1119241"/>
          </a:xfrm>
          <a:prstGeom prst="doubleWave">
            <a:avLst/>
          </a:prstGeom>
          <a:solidFill>
            <a:srgbClr val="FFFFCC"/>
          </a:solidFill>
          <a:ln>
            <a:solidFill>
              <a:srgbClr val="CC00CC"/>
            </a:solidFill>
          </a:ln>
        </p:spPr>
        <p:txBody>
          <a:bodyPr wrap="square">
            <a:spAutoFit/>
          </a:bodyPr>
          <a:lstStyle/>
          <a:p>
            <a:pPr marL="0" marR="0" lvl="0" indent="0" algn="justLow" defTabSz="9144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Who owns these improvements upon the expiration of the lease? And does the tenant have the right to remove them?</a:t>
            </a:r>
          </a:p>
        </p:txBody>
      </p:sp>
      <p:sp>
        <p:nvSpPr>
          <p:cNvPr id="8" name="Rectangle: Beveled 7">
            <a:extLst>
              <a:ext uri="{FF2B5EF4-FFF2-40B4-BE49-F238E27FC236}">
                <a16:creationId xmlns:a16="http://schemas.microsoft.com/office/drawing/2014/main" id="{372FB744-3B2E-4561-D81A-6D530B9C09C0}"/>
              </a:ext>
            </a:extLst>
          </p:cNvPr>
          <p:cNvSpPr/>
          <p:nvPr/>
        </p:nvSpPr>
        <p:spPr>
          <a:xfrm>
            <a:off x="986508" y="4852298"/>
            <a:ext cx="10623947" cy="869586"/>
          </a:xfrm>
          <a:prstGeom prst="bevel">
            <a:avLst/>
          </a:prstGeom>
          <a:solidFill>
            <a:srgbClr val="FFFFF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Ownership of improvements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made by the tenant in a leased property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varies depending on </a:t>
            </a:r>
            <a:r>
              <a:rPr kumimoji="0" lang="ar-SY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2DBA3B38-4116-2514-4C42-0D7CD5F56CA1}"/>
              </a:ext>
            </a:extLst>
          </p:cNvPr>
          <p:cNvSpPr/>
          <p:nvPr/>
        </p:nvSpPr>
        <p:spPr>
          <a:xfrm>
            <a:off x="1610162" y="5846095"/>
            <a:ext cx="3236181" cy="913702"/>
          </a:xfrm>
          <a:prstGeom prst="foldedCorner">
            <a:avLst/>
          </a:prstGeom>
          <a:solidFill>
            <a:srgbClr val="FFE1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Y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nature of the improvements (permanent or removable) </a:t>
            </a:r>
            <a:endParaRPr kumimoji="0" lang="ar-SY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54325" algn="l"/>
              </a:tabLst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: Folded Corner 8">
            <a:extLst>
              <a:ext uri="{FF2B5EF4-FFF2-40B4-BE49-F238E27FC236}">
                <a16:creationId xmlns:a16="http://schemas.microsoft.com/office/drawing/2014/main" id="{2AB3120D-F675-1F16-E224-6FF9FFC3F8DD}"/>
              </a:ext>
            </a:extLst>
          </p:cNvPr>
          <p:cNvSpPr/>
          <p:nvPr/>
        </p:nvSpPr>
        <p:spPr>
          <a:xfrm>
            <a:off x="7345657" y="5827738"/>
            <a:ext cx="3236181" cy="913702"/>
          </a:xfrm>
          <a:prstGeom prst="foldedCorner">
            <a:avLst/>
          </a:prstGeom>
          <a:solidFill>
            <a:srgbClr val="FFE1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Y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terms stated in the lease agreement.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54325" algn="l"/>
              </a:tabLst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3E7AE75-055F-6B24-CC3C-E0D0DB2A70E6}"/>
              </a:ext>
            </a:extLst>
          </p:cNvPr>
          <p:cNvSpPr txBox="1"/>
          <p:nvPr/>
        </p:nvSpPr>
        <p:spPr>
          <a:xfrm>
            <a:off x="986509" y="1276800"/>
            <a:ext cx="10623947" cy="80637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</a:rPr>
              <a:t>Tenant improvements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are the</a:t>
            </a:r>
            <a:r>
              <a:rPr kumimoji="0" lang="ar-SY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improvements made to a rented property to meet the needs of the occupying tenant.</a:t>
            </a:r>
          </a:p>
        </p:txBody>
      </p:sp>
    </p:spTree>
    <p:extLst>
      <p:ext uri="{BB962C8B-B14F-4D97-AF65-F5344CB8AC3E}">
        <p14:creationId xmlns:p14="http://schemas.microsoft.com/office/powerpoint/2010/main" val="1147226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2" grpId="0" animBg="1"/>
      <p:bldP spid="9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B0168B-52B6-1B77-BEB8-56F31135D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6F99941-9115-9AE3-A2BE-DD6F4918719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20260B-C1C5-E3A0-02FB-94092A5593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0D4E474-7A65-AB16-AF87-E26AE381FE42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Tenant Leasehold Improvements</a:t>
            </a:r>
          </a:p>
        </p:txBody>
      </p:sp>
      <p:sp>
        <p:nvSpPr>
          <p:cNvPr id="8" name="Rectangle: Beveled 7">
            <a:extLst>
              <a:ext uri="{FF2B5EF4-FFF2-40B4-BE49-F238E27FC236}">
                <a16:creationId xmlns:a16="http://schemas.microsoft.com/office/drawing/2014/main" id="{A233CE03-AF40-9CDF-F742-343D12B55C57}"/>
              </a:ext>
            </a:extLst>
          </p:cNvPr>
          <p:cNvSpPr/>
          <p:nvPr/>
        </p:nvSpPr>
        <p:spPr>
          <a:xfrm>
            <a:off x="1737425" y="1416810"/>
            <a:ext cx="10152993" cy="1659153"/>
          </a:xfrm>
          <a:prstGeom prst="bevel">
            <a:avLst/>
          </a:prstGeom>
          <a:solidFill>
            <a:srgbClr val="FFFFF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Any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improvement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that is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permanently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attached to the property becomes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part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of the real estate at the end of the lease term, unless the lease specifically requires the tenant to remove the improvements and restore the property to its original condition.</a:t>
            </a:r>
            <a:endParaRPr kumimoji="0" lang="ar-SY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Flowchart: Internal Storage 1">
            <a:extLst>
              <a:ext uri="{FF2B5EF4-FFF2-40B4-BE49-F238E27FC236}">
                <a16:creationId xmlns:a16="http://schemas.microsoft.com/office/drawing/2014/main" id="{9CF0A5A6-23D0-4F03-5D1A-69CBA41440E9}"/>
              </a:ext>
            </a:extLst>
          </p:cNvPr>
          <p:cNvSpPr/>
          <p:nvPr/>
        </p:nvSpPr>
        <p:spPr>
          <a:xfrm>
            <a:off x="293945" y="3568518"/>
            <a:ext cx="6633491" cy="893100"/>
          </a:xfrm>
          <a:prstGeom prst="flowChartInternalStorage">
            <a:avLst/>
          </a:prstGeom>
          <a:solidFill>
            <a:srgbClr val="EB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Permanent improvements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=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Real estate fixtures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, become part of the property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Flowchart: Internal Storage 8">
            <a:extLst>
              <a:ext uri="{FF2B5EF4-FFF2-40B4-BE49-F238E27FC236}">
                <a16:creationId xmlns:a16="http://schemas.microsoft.com/office/drawing/2014/main" id="{8C3E7C34-C924-69CB-7454-3A899C3AC4FC}"/>
              </a:ext>
            </a:extLst>
          </p:cNvPr>
          <p:cNvSpPr/>
          <p:nvPr/>
        </p:nvSpPr>
        <p:spPr>
          <a:xfrm>
            <a:off x="5256927" y="4895651"/>
            <a:ext cx="6633491" cy="1016417"/>
          </a:xfrm>
          <a:prstGeom prst="flowChartInternalStorage">
            <a:avLst/>
          </a:prstGeom>
          <a:solidFill>
            <a:srgbClr val="EB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Temporary improvements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or those unique to the tenant’s business =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trade fixtures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, which the tenant may remove.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Heptagon 13">
            <a:extLst>
              <a:ext uri="{FF2B5EF4-FFF2-40B4-BE49-F238E27FC236}">
                <a16:creationId xmlns:a16="http://schemas.microsoft.com/office/drawing/2014/main" id="{42A77CA9-3558-4ABC-8EFF-0329D7D6101B}"/>
              </a:ext>
            </a:extLst>
          </p:cNvPr>
          <p:cNvSpPr/>
          <p:nvPr/>
        </p:nvSpPr>
        <p:spPr>
          <a:xfrm>
            <a:off x="180431" y="1615765"/>
            <a:ext cx="1440494" cy="1261241"/>
          </a:xfrm>
          <a:prstGeom prst="heptagon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Rule</a:t>
            </a:r>
          </a:p>
        </p:txBody>
      </p:sp>
    </p:spTree>
    <p:extLst>
      <p:ext uri="{BB962C8B-B14F-4D97-AF65-F5344CB8AC3E}">
        <p14:creationId xmlns:p14="http://schemas.microsoft.com/office/powerpoint/2010/main" val="549165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animBg="1"/>
      <p:bldP spid="9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39F78-3D24-F528-5512-D6412D1CD6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BD2CACE-337F-1605-7C09-6391B21FBCA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526D56F-C60F-ED78-8B6A-3446517C3D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6C5CA95-1171-9EE5-F332-C9EE8E9C92A4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Tenant Leasehold Improvements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9225DA-F569-A004-7A3E-7680C81EA2FD}"/>
              </a:ext>
            </a:extLst>
          </p:cNvPr>
          <p:cNvSpPr txBox="1"/>
          <p:nvPr/>
        </p:nvSpPr>
        <p:spPr>
          <a:xfrm>
            <a:off x="3707330" y="1169142"/>
            <a:ext cx="609337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atin typeface="Alexandria"/>
              </a:rPr>
              <a:t>Types of Improvements and Their Legal Consequences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20B773F-7B5B-1BC9-327C-FE078F7C7A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5167372"/>
              </p:ext>
            </p:extLst>
          </p:nvPr>
        </p:nvGraphicFramePr>
        <p:xfrm>
          <a:off x="226850" y="1618698"/>
          <a:ext cx="11738300" cy="508727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934575">
                  <a:extLst>
                    <a:ext uri="{9D8B030D-6E8A-4147-A177-3AD203B41FA5}">
                      <a16:colId xmlns:a16="http://schemas.microsoft.com/office/drawing/2014/main" val="520290502"/>
                    </a:ext>
                  </a:extLst>
                </a:gridCol>
                <a:gridCol w="2934575">
                  <a:extLst>
                    <a:ext uri="{9D8B030D-6E8A-4147-A177-3AD203B41FA5}">
                      <a16:colId xmlns:a16="http://schemas.microsoft.com/office/drawing/2014/main" val="2467759647"/>
                    </a:ext>
                  </a:extLst>
                </a:gridCol>
                <a:gridCol w="2934575">
                  <a:extLst>
                    <a:ext uri="{9D8B030D-6E8A-4147-A177-3AD203B41FA5}">
                      <a16:colId xmlns:a16="http://schemas.microsoft.com/office/drawing/2014/main" val="2477308030"/>
                    </a:ext>
                  </a:extLst>
                </a:gridCol>
                <a:gridCol w="2934575">
                  <a:extLst>
                    <a:ext uri="{9D8B030D-6E8A-4147-A177-3AD203B41FA5}">
                      <a16:colId xmlns:a16="http://schemas.microsoft.com/office/drawing/2014/main" val="540645698"/>
                    </a:ext>
                  </a:extLst>
                </a:gridCol>
              </a:tblGrid>
              <a:tr h="59143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Type of Improvement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Definition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Examples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Ownership at Lease Expiration (unless the lease states otherwise)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85320" marR="85320" marT="42660" marB="42660" anchor="ctr"/>
                </a:tc>
                <a:extLst>
                  <a:ext uri="{0D108BD9-81ED-4DB2-BD59-A6C34878D82A}">
                    <a16:rowId xmlns:a16="http://schemas.microsoft.com/office/drawing/2014/main" val="3143921039"/>
                  </a:ext>
                </a:extLst>
              </a:tr>
              <a:tr h="123429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Real Estate Fixtures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Permanent improvements that are physically attached to the property and become part of it.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Interior walls, fixed flooring, suspended ceilings, central HVAC systems, basic electrical and plumbing installations, built-in cabinetry.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Transfer to the landlord (</a:t>
                      </a:r>
                      <a:r>
                        <a:rPr lang="en-US" sz="1800" b="1" dirty="0">
                          <a:latin typeface="Alexandria"/>
                        </a:rPr>
                        <a:t>Reversion</a:t>
                      </a:r>
                      <a:r>
                        <a:rPr lang="en-US" sz="1800" dirty="0">
                          <a:latin typeface="Alexandria"/>
                        </a:rPr>
                        <a:t>)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7932686"/>
                  </a:ext>
                </a:extLst>
              </a:tr>
              <a:tr h="21436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Trade Fixtures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>
                          <a:latin typeface="Alexandria"/>
                        </a:rPr>
                        <a:t>Improvements installed by the tenant that are unique to the operation of their business and not essential to the general use of the building.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Salon chairs, large mounted mirrors, dialysis equipment in medical clinics, retail display shelving, manufacturing equipment.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tenant has the right to remove them, provided removal does not cause substantial damage to the property.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37381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4829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DE16F3-ECF5-947F-7985-3210ADA81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B5A1DE3-5FA2-5F1B-863A-F68DF1920DB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D02FE53-7E20-B60E-2EC7-63D4350E99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A0FC931-FFDD-23A7-4350-99EF4D0C8924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Tenant Leasehold Improvements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8947F25-CC47-6042-20D0-35A938BD0F24}"/>
              </a:ext>
            </a:extLst>
          </p:cNvPr>
          <p:cNvSpPr/>
          <p:nvPr/>
        </p:nvSpPr>
        <p:spPr>
          <a:xfrm>
            <a:off x="346556" y="1195689"/>
            <a:ext cx="11461815" cy="834478"/>
          </a:xfrm>
          <a:prstGeom prst="roundRect">
            <a:avLst/>
          </a:prstGeom>
          <a:solidFill>
            <a:srgbClr val="FFFFF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10000"/>
              </a:lnSpc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lease agreement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is the governing document that determines the fate of tenant improvements.</a:t>
            </a:r>
            <a:r>
              <a:rPr lang="ar-SY" dirty="0">
                <a:solidFill>
                  <a:prstClr val="black"/>
                </a:solidFill>
                <a:latin typeface="Alexandria"/>
              </a:rPr>
              <a:t> </a:t>
            </a:r>
          </a:p>
          <a:p>
            <a:pPr lvl="0" algn="justLow">
              <a:lnSpc>
                <a:spcPct val="110000"/>
              </a:lnSpc>
              <a:defRPr/>
            </a:pPr>
            <a:r>
              <a:rPr lang="en-US" b="1" dirty="0">
                <a:solidFill>
                  <a:srgbClr val="C00000"/>
                </a:solidFill>
                <a:latin typeface="Alexandria"/>
              </a:rPr>
              <a:t>Tenant improvements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are classified based on the </a:t>
            </a:r>
            <a:r>
              <a:rPr lang="en-US" dirty="0">
                <a:solidFill>
                  <a:srgbClr val="0070C0"/>
                </a:solidFill>
                <a:latin typeface="Alexandria"/>
              </a:rPr>
              <a:t>type of contractual obligation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into Mandatory Improvements and Permissive Improvements.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7ADA0D1-606D-84BB-DE6F-EB2ABD5FC9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395465"/>
              </p:ext>
            </p:extLst>
          </p:nvPr>
        </p:nvGraphicFramePr>
        <p:xfrm>
          <a:off x="94307" y="2105171"/>
          <a:ext cx="11971562" cy="4812773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024004">
                  <a:extLst>
                    <a:ext uri="{9D8B030D-6E8A-4147-A177-3AD203B41FA5}">
                      <a16:colId xmlns:a16="http://schemas.microsoft.com/office/drawing/2014/main" val="2685472325"/>
                    </a:ext>
                  </a:extLst>
                </a:gridCol>
                <a:gridCol w="2650108">
                  <a:extLst>
                    <a:ext uri="{9D8B030D-6E8A-4147-A177-3AD203B41FA5}">
                      <a16:colId xmlns:a16="http://schemas.microsoft.com/office/drawing/2014/main" val="2556404267"/>
                    </a:ext>
                  </a:extLst>
                </a:gridCol>
                <a:gridCol w="2650107">
                  <a:extLst>
                    <a:ext uri="{9D8B030D-6E8A-4147-A177-3AD203B41FA5}">
                      <a16:colId xmlns:a16="http://schemas.microsoft.com/office/drawing/2014/main" val="966007967"/>
                    </a:ext>
                  </a:extLst>
                </a:gridCol>
                <a:gridCol w="4647343">
                  <a:extLst>
                    <a:ext uri="{9D8B030D-6E8A-4147-A177-3AD203B41FA5}">
                      <a16:colId xmlns:a16="http://schemas.microsoft.com/office/drawing/2014/main" val="2187622497"/>
                    </a:ext>
                  </a:extLst>
                </a:gridCol>
              </a:tblGrid>
              <a:tr h="61327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Type of Contractual Obligation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0435" marR="60435" marT="30218" marB="30218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Definition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0435" marR="60435" marT="30218" marB="30218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Examples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0435" marR="60435" marT="30218" marB="30218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Consequences of Breach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0435" marR="60435" marT="30218" marB="30218" anchor="ctr"/>
                </a:tc>
                <a:extLst>
                  <a:ext uri="{0D108BD9-81ED-4DB2-BD59-A6C34878D82A}">
                    <a16:rowId xmlns:a16="http://schemas.microsoft.com/office/drawing/2014/main" val="1233729676"/>
                  </a:ext>
                </a:extLst>
              </a:tr>
              <a:tr h="155732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>
                          <a:latin typeface="Alexandria"/>
                        </a:rPr>
                        <a:t>Mandatory Improvements</a:t>
                      </a:r>
                      <a:endParaRPr lang="en-US" sz="1800">
                        <a:latin typeface="Alexandria"/>
                      </a:endParaRPr>
                    </a:p>
                  </a:txBody>
                  <a:tcPr marL="60435" marR="60435" marT="30218" marB="30218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Improvements that the lease requires either the tenant or the landlord to perform as an essential part of the lease agreement.</a:t>
                      </a:r>
                    </a:p>
                  </a:txBody>
                  <a:tcPr marL="60435" marR="60435" marT="30218" marB="3021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Tenant required to install specified flooring.</a:t>
                      </a:r>
                      <a:endParaRPr lang="ar-SY" sz="1800" dirty="0">
                        <a:latin typeface="Alexandria"/>
                      </a:endParaRPr>
                    </a:p>
                    <a:p>
                      <a:pPr algn="l">
                        <a:lnSpc>
                          <a:spcPct val="110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Landlord required to construct internal partitions or install ventilation systems.</a:t>
                      </a:r>
                    </a:p>
                  </a:txBody>
                  <a:tcPr marL="60435" marR="60435" marT="30218" marB="3021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0000"/>
                        </a:lnSpc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If the tenant fails to perform:</a:t>
                      </a:r>
                      <a:r>
                        <a:rPr lang="en-US" sz="1800" dirty="0">
                          <a:latin typeface="Alexandria"/>
                        </a:rPr>
                        <a:t> The tenant is considered </a:t>
                      </a:r>
                      <a:r>
                        <a:rPr lang="en-US" sz="1800" b="1" dirty="0">
                          <a:latin typeface="Alexandria"/>
                        </a:rPr>
                        <a:t>in breach of the lease</a:t>
                      </a:r>
                      <a:r>
                        <a:rPr lang="en-US" sz="1800" dirty="0">
                          <a:latin typeface="Alexandria"/>
                        </a:rPr>
                        <a:t> and is liable for </a:t>
                      </a:r>
                      <a:r>
                        <a:rPr lang="en-US" sz="1800" b="1" dirty="0">
                          <a:latin typeface="Alexandria"/>
                        </a:rPr>
                        <a:t>the cost of completing the improvements</a:t>
                      </a:r>
                      <a:r>
                        <a:rPr lang="en-US" sz="1800" dirty="0">
                          <a:latin typeface="Alexandria"/>
                        </a:rPr>
                        <a:t>, and may face penalties or possible lease termination.</a:t>
                      </a:r>
                      <a:endParaRPr lang="ar-SY" sz="1800" dirty="0">
                        <a:latin typeface="Alexandria"/>
                      </a:endParaRPr>
                    </a:p>
                    <a:p>
                      <a:pPr algn="justLow">
                        <a:lnSpc>
                          <a:spcPct val="110000"/>
                        </a:lnSpc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If the landlord fails to perform:</a:t>
                      </a:r>
                      <a:r>
                        <a:rPr lang="en-US" sz="1800" dirty="0">
                          <a:latin typeface="Alexandria"/>
                        </a:rPr>
                        <a:t> The tenant has the right to </a:t>
                      </a:r>
                      <a:r>
                        <a:rPr lang="en-US" sz="1800" b="1" dirty="0">
                          <a:latin typeface="Alexandria"/>
                        </a:rPr>
                        <a:t>terminate the lease</a:t>
                      </a:r>
                      <a:r>
                        <a:rPr lang="en-US" sz="1800" dirty="0">
                          <a:latin typeface="Alexandria"/>
                        </a:rPr>
                        <a:t> or seek </a:t>
                      </a:r>
                      <a:r>
                        <a:rPr lang="en-US" sz="1800" b="1" dirty="0">
                          <a:latin typeface="Alexandria"/>
                        </a:rPr>
                        <a:t>compensation for damages</a:t>
                      </a:r>
                      <a:r>
                        <a:rPr lang="en-US" sz="1800" dirty="0">
                          <a:latin typeface="Alexandria"/>
                        </a:rPr>
                        <a:t>.</a:t>
                      </a:r>
                    </a:p>
                  </a:txBody>
                  <a:tcPr marL="60435" marR="60435" marT="30218" marB="3021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8885563"/>
                  </a:ext>
                </a:extLst>
              </a:tr>
              <a:tr h="174015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Permissive Improvements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0435" marR="60435" marT="30218" marB="30218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Improvements that the tenant is allowed but not obligated to carry out.</a:t>
                      </a:r>
                    </a:p>
                  </a:txBody>
                  <a:tcPr marL="60435" marR="60435" marT="30218" marB="3021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Decorative upgrades.</a:t>
                      </a:r>
                      <a:endParaRPr lang="ar-SY" sz="1800" dirty="0">
                        <a:latin typeface="Alexandria"/>
                      </a:endParaRPr>
                    </a:p>
                    <a:p>
                      <a:pPr algn="l">
                        <a:lnSpc>
                          <a:spcPct val="110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Installation of removable interior partitions.</a:t>
                      </a:r>
                      <a:endParaRPr lang="ar-SY" sz="1800" dirty="0">
                        <a:latin typeface="Alexandria"/>
                      </a:endParaRPr>
                    </a:p>
                    <a:p>
                      <a:pPr algn="l">
                        <a:lnSpc>
                          <a:spcPct val="110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Installation of special lighting fixtures.</a:t>
                      </a:r>
                    </a:p>
                  </a:txBody>
                  <a:tcPr marL="60435" marR="60435" marT="30218" marB="3021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0000"/>
                        </a:lnSpc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Failure to perform does not constitute breach.</a:t>
                      </a:r>
                      <a:r>
                        <a:rPr lang="en-US" sz="1800" dirty="0">
                          <a:latin typeface="Alexandria"/>
                        </a:rPr>
                        <a:t> However, if such improvements cause damage to the property, the tenant is responsible for </a:t>
                      </a:r>
                      <a:r>
                        <a:rPr lang="en-US" sz="1800" b="1" dirty="0">
                          <a:latin typeface="Alexandria"/>
                        </a:rPr>
                        <a:t>repairing the damage</a:t>
                      </a:r>
                      <a:r>
                        <a:rPr lang="en-US" sz="1800" dirty="0">
                          <a:latin typeface="Alexandria"/>
                        </a:rPr>
                        <a:t>.</a:t>
                      </a:r>
                    </a:p>
                  </a:txBody>
                  <a:tcPr marL="60435" marR="60435" marT="30218" marB="3021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6606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1195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92A100-965B-FD28-FA54-73381E6609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121142F-D21E-A765-724E-1F0014AAA20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C062C4A-BEF5-6F5A-BD01-EBBD118586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DD7EF5F-EB50-74EF-F3C8-15EC695D776A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Tenant Leasehold Improvements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3BDC570-D6BF-22D7-BE31-E257191B1BB0}"/>
              </a:ext>
            </a:extLst>
          </p:cNvPr>
          <p:cNvSpPr/>
          <p:nvPr/>
        </p:nvSpPr>
        <p:spPr>
          <a:xfrm>
            <a:off x="399393" y="1155869"/>
            <a:ext cx="11310250" cy="1355962"/>
          </a:xfrm>
          <a:prstGeom prst="roundRect">
            <a:avLst/>
          </a:prstGeom>
          <a:solidFill>
            <a:srgbClr val="FFFFF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 commercial lease typically includes a clause called the </a:t>
            </a:r>
            <a:r>
              <a:rPr lang="en-US" sz="2000" dirty="0">
                <a:solidFill>
                  <a:srgbClr val="C00000"/>
                </a:solidFill>
                <a:latin typeface="Alexandria"/>
              </a:rPr>
              <a:t>Further-Improvement Provision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. </a:t>
            </a:r>
            <a:endParaRPr lang="ar-SY" sz="2000" dirty="0">
              <a:solidFill>
                <a:prstClr val="black"/>
              </a:solidFill>
              <a:latin typeface="Alexandria"/>
            </a:endParaRPr>
          </a:p>
          <a:p>
            <a:pPr lvl="0" algn="justLow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This clause is the 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primary tool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used by the landlord and tenant to define their respective rights and obligations. This clause needs to clearly address the following points:</a:t>
            </a: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30961CE7-3E9C-7BF4-5A5B-C0736CAE59D9}"/>
              </a:ext>
            </a:extLst>
          </p:cNvPr>
          <p:cNvSpPr/>
          <p:nvPr/>
        </p:nvSpPr>
        <p:spPr>
          <a:xfrm>
            <a:off x="399393" y="2602601"/>
            <a:ext cx="5696607" cy="644535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(1)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Who will carry out the improvements (the landlord or the tenant)?</a:t>
            </a:r>
            <a:endParaRPr kumimoji="0" lang="en-US" sz="14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7" name="Arrow: Pentagon 16">
            <a:extLst>
              <a:ext uri="{FF2B5EF4-FFF2-40B4-BE49-F238E27FC236}">
                <a16:creationId xmlns:a16="http://schemas.microsoft.com/office/drawing/2014/main" id="{3A3EDC59-A7AC-E41E-7E37-45705BB77204}"/>
              </a:ext>
            </a:extLst>
          </p:cNvPr>
          <p:cNvSpPr/>
          <p:nvPr/>
        </p:nvSpPr>
        <p:spPr>
          <a:xfrm>
            <a:off x="1422339" y="3376116"/>
            <a:ext cx="5696607" cy="644535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(2)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Who will bear the cost of the improvements</a:t>
            </a:r>
            <a:r>
              <a:rPr lang="en-US" b="1" dirty="0">
                <a:solidFill>
                  <a:prstClr val="black"/>
                </a:solidFill>
                <a:latin typeface="Alexandria"/>
              </a:rPr>
              <a:t>?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E7CA6EFB-CCF7-E3DA-41CA-5C1BE602A510}"/>
              </a:ext>
            </a:extLst>
          </p:cNvPr>
          <p:cNvSpPr/>
          <p:nvPr/>
        </p:nvSpPr>
        <p:spPr>
          <a:xfrm>
            <a:off x="2626179" y="4176566"/>
            <a:ext cx="5696607" cy="708298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(3)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A requirement for the tenant to obtain the landlord’s prior approval before starting any work.</a:t>
            </a:r>
            <a:endParaRPr kumimoji="0" lang="en-US" sz="14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9" name="Arrow: Pentagon 18">
            <a:extLst>
              <a:ext uri="{FF2B5EF4-FFF2-40B4-BE49-F238E27FC236}">
                <a16:creationId xmlns:a16="http://schemas.microsoft.com/office/drawing/2014/main" id="{ABBAB5D3-779E-8F4E-0FA5-4FECBA9B3597}"/>
              </a:ext>
            </a:extLst>
          </p:cNvPr>
          <p:cNvSpPr/>
          <p:nvPr/>
        </p:nvSpPr>
        <p:spPr>
          <a:xfrm>
            <a:off x="3894082" y="5052657"/>
            <a:ext cx="5696607" cy="826658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(4)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How to handle mechanic’s liens resulting from contractor work?</a:t>
            </a:r>
            <a:endParaRPr kumimoji="0" lang="en-US" sz="14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0" name="Arrow: Pentagon 19">
            <a:extLst>
              <a:ext uri="{FF2B5EF4-FFF2-40B4-BE49-F238E27FC236}">
                <a16:creationId xmlns:a16="http://schemas.microsoft.com/office/drawing/2014/main" id="{635D4164-00B6-8C84-43CC-523884812CD1}"/>
              </a:ext>
            </a:extLst>
          </p:cNvPr>
          <p:cNvSpPr/>
          <p:nvPr/>
        </p:nvSpPr>
        <p:spPr>
          <a:xfrm>
            <a:off x="5849007" y="6035769"/>
            <a:ext cx="5696607" cy="826658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(5)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The condition of the property at the end of the lease and whether the improvements will remain or must be removed.</a:t>
            </a:r>
            <a:endParaRPr kumimoji="0" lang="en-US" sz="14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165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86B88F-7A8E-124C-E927-FE6FAFBB18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D8C31E0-6626-D25C-C09E-5DA2348A635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55FE5D5-F716-A511-E2F1-E787C5D7B2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D765EF3-4E64-6023-05DC-94F961328057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Tenant Leasehold Improvements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9450022-D081-A1ED-291D-56FA72A172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3345548"/>
              </p:ext>
            </p:extLst>
          </p:nvPr>
        </p:nvGraphicFramePr>
        <p:xfrm>
          <a:off x="180430" y="1295932"/>
          <a:ext cx="11831140" cy="5482542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452174">
                  <a:extLst>
                    <a:ext uri="{9D8B030D-6E8A-4147-A177-3AD203B41FA5}">
                      <a16:colId xmlns:a16="http://schemas.microsoft.com/office/drawing/2014/main" val="2848964098"/>
                    </a:ext>
                  </a:extLst>
                </a:gridCol>
                <a:gridCol w="3280282">
                  <a:extLst>
                    <a:ext uri="{9D8B030D-6E8A-4147-A177-3AD203B41FA5}">
                      <a16:colId xmlns:a16="http://schemas.microsoft.com/office/drawing/2014/main" val="1816258704"/>
                    </a:ext>
                  </a:extLst>
                </a:gridCol>
                <a:gridCol w="2607265">
                  <a:extLst>
                    <a:ext uri="{9D8B030D-6E8A-4147-A177-3AD203B41FA5}">
                      <a16:colId xmlns:a16="http://schemas.microsoft.com/office/drawing/2014/main" val="1587017605"/>
                    </a:ext>
                  </a:extLst>
                </a:gridCol>
                <a:gridCol w="2125191">
                  <a:extLst>
                    <a:ext uri="{9D8B030D-6E8A-4147-A177-3AD203B41FA5}">
                      <a16:colId xmlns:a16="http://schemas.microsoft.com/office/drawing/2014/main" val="3956960812"/>
                    </a:ext>
                  </a:extLst>
                </a:gridCol>
                <a:gridCol w="2366228">
                  <a:extLst>
                    <a:ext uri="{9D8B030D-6E8A-4147-A177-3AD203B41FA5}">
                      <a16:colId xmlns:a16="http://schemas.microsoft.com/office/drawing/2014/main" val="157459334"/>
                    </a:ext>
                  </a:extLst>
                </a:gridCol>
              </a:tblGrid>
              <a:tr h="58265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Clause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Definition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Obligation at Lease Expiration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Examples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Notes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761284700"/>
                  </a:ext>
                </a:extLst>
              </a:tr>
              <a:tr h="194278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Restoration Clause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Grants the landlord the right to require the tenant to remove improvements and restore the property to its original condition at lease expiration.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If the landlord requests restoration, the tenant must remove improvements and restore the property, otherwise the tenant bears the cost incurred by the landlord.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Tenant installed interior walls or HVAC system; landlord demands removal at lease end.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>
                          <a:latin typeface="Alexandria"/>
                        </a:rPr>
                        <a:t>Gives the landlord authority to determine what must be removed.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2804588"/>
                  </a:ext>
                </a:extLst>
              </a:tr>
              <a:tr h="161485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Surrender Clause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>
                          <a:latin typeface="Alexandria"/>
                        </a:rPr>
                        <a:t>Requires returning the property in "the same condition as received by the tenant, subject to ordinary wear and tear."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Typically, the tenant is not required to remove permanent real estate improvements, but may remove trade fixtures.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Tenant leaves permanent improvements such as flooring or ceilings; removal not required unless trade fixtures.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Focuses on general condition of the property with normal wear; landlord cannot compel removal of improvements.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04308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8600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CC2BDA-F8E4-EA1F-D02F-409489E41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6B883DE-F77D-8056-75E3-42C13FAF537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FE00002-2646-D695-794B-AF627F8865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5CC4B65-B153-61B5-0BDF-DBECE17E57B9}"/>
              </a:ext>
            </a:extLst>
          </p:cNvPr>
          <p:cNvSpPr txBox="1"/>
          <p:nvPr/>
        </p:nvSpPr>
        <p:spPr>
          <a:xfrm>
            <a:off x="518753" y="1718612"/>
            <a:ext cx="10623947" cy="806375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One of the </a:t>
            </a:r>
            <a:r>
              <a:rPr lang="en-US" sz="2000" b="1" dirty="0">
                <a:solidFill>
                  <a:srgbClr val="00B0F0"/>
                </a:solidFill>
                <a:latin typeface="Alexandria"/>
              </a:rPr>
              <a:t>most significant financial risks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a landlord faces when a tenant makes improvements to the property is a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mechanic’s lien.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8" name="Rectangle: Beveled 7">
            <a:extLst>
              <a:ext uri="{FF2B5EF4-FFF2-40B4-BE49-F238E27FC236}">
                <a16:creationId xmlns:a16="http://schemas.microsoft.com/office/drawing/2014/main" id="{89AE476F-14FA-96EA-AC9A-B2E1FE3651DA}"/>
              </a:ext>
            </a:extLst>
          </p:cNvPr>
          <p:cNvSpPr/>
          <p:nvPr/>
        </p:nvSpPr>
        <p:spPr>
          <a:xfrm>
            <a:off x="518754" y="2965926"/>
            <a:ext cx="10623947" cy="1076343"/>
          </a:xfrm>
          <a:prstGeom prst="bevel">
            <a:avLst/>
          </a:prstGeom>
          <a:solidFill>
            <a:srgbClr val="FFFFF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C00000"/>
                </a:solidFill>
              </a:rPr>
              <a:t>Mechanic’s Lien</a:t>
            </a:r>
            <a:r>
              <a:rPr lang="ar-SY" sz="2000" b="1" dirty="0">
                <a:solidFill>
                  <a:srgbClr val="C00000"/>
                </a:solidFill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is</a:t>
            </a:r>
            <a:r>
              <a:rPr lang="en-US" sz="2000" dirty="0">
                <a:solidFill>
                  <a:srgbClr val="C00000"/>
                </a:solidFill>
                <a:latin typeface="Alexandria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a legal right granted by law to a contractor or supplier to place a lien on the property to secure payment for labor and materials provided to improve the property.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BC2024-340E-1C5E-AAE9-FA2B28E95BE8}"/>
              </a:ext>
            </a:extLst>
          </p:cNvPr>
          <p:cNvSpPr txBox="1"/>
          <p:nvPr/>
        </p:nvSpPr>
        <p:spPr>
          <a:xfrm>
            <a:off x="518753" y="1096631"/>
            <a:ext cx="609337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200" b="1" dirty="0">
                <a:solidFill>
                  <a:srgbClr val="002060"/>
                </a:solidFill>
                <a:latin typeface="Alexandria"/>
              </a:rPr>
              <a:t>Advanced Risk Management: Mechanic’s Liens</a:t>
            </a:r>
            <a:endParaRPr lang="en-US" sz="2200" dirty="0">
              <a:solidFill>
                <a:srgbClr val="002060"/>
              </a:solidFill>
              <a:latin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CFCB63-4F1F-234D-20C7-BB1FC4D0A584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Tenant Leasehold Improvements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EF8C1B-72B0-9002-D644-8BF8E6577A7F}"/>
              </a:ext>
            </a:extLst>
          </p:cNvPr>
          <p:cNvSpPr txBox="1"/>
          <p:nvPr/>
        </p:nvSpPr>
        <p:spPr>
          <a:xfrm>
            <a:off x="518753" y="4601468"/>
            <a:ext cx="2324251" cy="1119241"/>
          </a:xfrm>
          <a:prstGeom prst="doubleWave">
            <a:avLst/>
          </a:prstGeom>
          <a:solidFill>
            <a:srgbClr val="FFFFCC"/>
          </a:solidFill>
          <a:ln>
            <a:solidFill>
              <a:srgbClr val="66FFFF"/>
            </a:solidFill>
          </a:ln>
        </p:spPr>
        <p:txBody>
          <a:bodyPr wrap="square">
            <a:spAutoFit/>
          </a:bodyPr>
          <a:lstStyle/>
          <a:p>
            <a:pPr lvl="0" algn="justLow">
              <a:lnSpc>
                <a:spcPct val="114000"/>
              </a:lnSpc>
              <a:defRPr/>
            </a:pPr>
            <a:r>
              <a:rPr lang="en-US" sz="2200" b="1" dirty="0">
                <a:solidFill>
                  <a:srgbClr val="C00000"/>
                </a:solidFill>
                <a:latin typeface="Alexandria"/>
              </a:rPr>
              <a:t>Who bears the responsibility?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Flowchart: Internal Storage 11">
            <a:extLst>
              <a:ext uri="{FF2B5EF4-FFF2-40B4-BE49-F238E27FC236}">
                <a16:creationId xmlns:a16="http://schemas.microsoft.com/office/drawing/2014/main" id="{31CD77B0-0127-B38B-5C08-F40978DEFAF8}"/>
              </a:ext>
            </a:extLst>
          </p:cNvPr>
          <p:cNvSpPr/>
          <p:nvPr/>
        </p:nvSpPr>
        <p:spPr>
          <a:xfrm>
            <a:off x="3202834" y="4641349"/>
            <a:ext cx="7577260" cy="1039480"/>
          </a:xfrm>
          <a:prstGeom prst="flowChartInternalStorage">
            <a:avLst/>
          </a:prstGeom>
          <a:solidFill>
            <a:srgbClr val="EB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Typically, the lien affects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only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Alexandria"/>
              </a:rPr>
              <a:t>the tenant’s leasehold interest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and does not attach to the landlord’s ownership of the property.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11398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C67B50-BEF7-1B4B-B763-B9C4C635B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DBD1C03-CEC0-A430-C86F-2D74ABFA6A3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BFC03EB-517B-2436-9EE5-92F37460C4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579A5B9-0462-481D-F7B8-EC16AF3B5896}"/>
              </a:ext>
            </a:extLst>
          </p:cNvPr>
          <p:cNvSpPr txBox="1"/>
          <p:nvPr/>
        </p:nvSpPr>
        <p:spPr>
          <a:xfrm>
            <a:off x="518753" y="1096631"/>
            <a:ext cx="609337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Advanced Risk Management: Mechanic’s Liens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25C6A1-1944-6913-6161-E8E972A2DF7D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Tenant Leasehold Improvements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B85D5C-53FD-9C24-A986-F54CA00D0CF6}"/>
              </a:ext>
            </a:extLst>
          </p:cNvPr>
          <p:cNvSpPr txBox="1"/>
          <p:nvPr/>
        </p:nvSpPr>
        <p:spPr>
          <a:xfrm>
            <a:off x="2237195" y="1566576"/>
            <a:ext cx="8388763" cy="606398"/>
          </a:xfrm>
          <a:prstGeom prst="doubleWave">
            <a:avLst/>
          </a:prstGeom>
          <a:solidFill>
            <a:srgbClr val="FFFFCC"/>
          </a:solidFill>
          <a:ln>
            <a:solidFill>
              <a:srgbClr val="66FFFF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14000"/>
              </a:lnSpc>
              <a:defRPr/>
            </a:pPr>
            <a:r>
              <a:rPr lang="en-US" sz="2200" b="1" dirty="0">
                <a:solidFill>
                  <a:srgbClr val="C00000"/>
                </a:solidFill>
                <a:latin typeface="Alexandria"/>
              </a:rPr>
              <a:t>When does the lien extend to the landlord’s property?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Flowchart: Terminator 11">
            <a:extLst>
              <a:ext uri="{FF2B5EF4-FFF2-40B4-BE49-F238E27FC236}">
                <a16:creationId xmlns:a16="http://schemas.microsoft.com/office/drawing/2014/main" id="{6B2A8233-98C3-A6A6-2634-90FF917159A0}"/>
              </a:ext>
            </a:extLst>
          </p:cNvPr>
          <p:cNvSpPr/>
          <p:nvPr/>
        </p:nvSpPr>
        <p:spPr>
          <a:xfrm>
            <a:off x="256165" y="2289995"/>
            <a:ext cx="3996429" cy="606398"/>
          </a:xfrm>
          <a:prstGeom prst="flowChartTerminator">
            <a:avLst/>
          </a:prstGeom>
          <a:solidFill>
            <a:srgbClr val="EB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000" b="1" dirty="0">
                <a:solidFill>
                  <a:srgbClr val="002060"/>
                </a:solidFill>
                <a:latin typeface="Alexandria"/>
              </a:rPr>
              <a:t>Mandatory Improvements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2" name="Flowchart: Terminator 1">
            <a:extLst>
              <a:ext uri="{FF2B5EF4-FFF2-40B4-BE49-F238E27FC236}">
                <a16:creationId xmlns:a16="http://schemas.microsoft.com/office/drawing/2014/main" id="{F7CDE1F5-42F7-A3CE-7048-BCFE2A87F0CD}"/>
              </a:ext>
            </a:extLst>
          </p:cNvPr>
          <p:cNvSpPr/>
          <p:nvPr/>
        </p:nvSpPr>
        <p:spPr>
          <a:xfrm>
            <a:off x="7939408" y="2289995"/>
            <a:ext cx="3996427" cy="606398"/>
          </a:xfrm>
          <a:prstGeom prst="flowChartTerminator">
            <a:avLst/>
          </a:prstGeom>
          <a:solidFill>
            <a:srgbClr val="EB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sz="2000" b="1" dirty="0">
                <a:solidFill>
                  <a:srgbClr val="002060"/>
                </a:solidFill>
                <a:latin typeface="Alexandria"/>
              </a:rPr>
              <a:t>Failure to take preventive action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3" name="Rectangle: Folded Corner 2">
            <a:extLst>
              <a:ext uri="{FF2B5EF4-FFF2-40B4-BE49-F238E27FC236}">
                <a16:creationId xmlns:a16="http://schemas.microsoft.com/office/drawing/2014/main" id="{45CD9473-1ADB-B9C2-4FED-6801DC63BF8D}"/>
              </a:ext>
            </a:extLst>
          </p:cNvPr>
          <p:cNvSpPr/>
          <p:nvPr/>
        </p:nvSpPr>
        <p:spPr>
          <a:xfrm>
            <a:off x="256165" y="3013414"/>
            <a:ext cx="3996429" cy="3271175"/>
          </a:xfrm>
          <a:prstGeom prst="foldedCorner">
            <a:avLst/>
          </a:prstGeom>
          <a:solidFill>
            <a:srgbClr val="FFFFFF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If the improvements are mandatory under the lease, the tenant is considered the landlord’s agent for making the improvements. In this case, the lien attaches to the landlord’s property even if a Notice of Non</a:t>
            </a:r>
            <a:r>
              <a:rPr lang="ar-SY" sz="20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responsibility has been posted.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7" name="Rectangle: Folded Corner 6">
            <a:extLst>
              <a:ext uri="{FF2B5EF4-FFF2-40B4-BE49-F238E27FC236}">
                <a16:creationId xmlns:a16="http://schemas.microsoft.com/office/drawing/2014/main" id="{801DEC55-1E28-6764-514B-3C4A8BBB99E4}"/>
              </a:ext>
            </a:extLst>
          </p:cNvPr>
          <p:cNvSpPr/>
          <p:nvPr/>
        </p:nvSpPr>
        <p:spPr>
          <a:xfrm>
            <a:off x="7939408" y="3013413"/>
            <a:ext cx="3996429" cy="3271175"/>
          </a:xfrm>
          <a:prstGeom prst="foldedCorner">
            <a:avLst/>
          </a:prstGeom>
          <a:solidFill>
            <a:srgbClr val="FFFFFF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If the landlord becomes aware that improvements are being made and fails to post and record a Notice of Non</a:t>
            </a:r>
            <a:r>
              <a:rPr lang="ar-SY" sz="20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responsibility within 10 days, the lien may extend to the landlord’s property.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824454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" grpId="0" animBg="1"/>
      <p:bldP spid="3" grpId="0" build="allAtOnce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C3B87C-5FCE-412B-255F-652C1EBFF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F41739D-BCD3-87E3-3D07-EE4A89E9C01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92E72F5-700A-CCE0-CC8D-02E833400F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4F3CBE2-66F2-C0AF-CEA8-753356BF2CBB}"/>
              </a:ext>
            </a:extLst>
          </p:cNvPr>
          <p:cNvSpPr txBox="1"/>
          <p:nvPr/>
        </p:nvSpPr>
        <p:spPr>
          <a:xfrm>
            <a:off x="518753" y="1096631"/>
            <a:ext cx="609337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Advanced Risk Management: Mechanic’s Liens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B2C1A3-0D5F-C24F-D36C-5782B96A95FE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Tenant Leasehold Improvements</a:t>
            </a:r>
          </a:p>
        </p:txBody>
      </p:sp>
      <p:sp>
        <p:nvSpPr>
          <p:cNvPr id="4" name="Rectangle: Beveled 3">
            <a:extLst>
              <a:ext uri="{FF2B5EF4-FFF2-40B4-BE49-F238E27FC236}">
                <a16:creationId xmlns:a16="http://schemas.microsoft.com/office/drawing/2014/main" id="{7D4B2566-D0B3-B5B5-577E-6BCFFCD74853}"/>
              </a:ext>
            </a:extLst>
          </p:cNvPr>
          <p:cNvSpPr/>
          <p:nvPr/>
        </p:nvSpPr>
        <p:spPr>
          <a:xfrm>
            <a:off x="2611432" y="1722150"/>
            <a:ext cx="9264239" cy="2010098"/>
          </a:xfrm>
          <a:prstGeom prst="bevel">
            <a:avLst/>
          </a:prstGeom>
          <a:solidFill>
            <a:srgbClr val="FFFFF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 legal document the landlord must:</a:t>
            </a:r>
            <a:endParaRPr lang="ar-SY" sz="2000" dirty="0">
              <a:solidFill>
                <a:prstClr val="black"/>
              </a:solidFill>
              <a:latin typeface="Alexandria"/>
            </a:endParaRPr>
          </a:p>
          <a:p>
            <a:pPr marL="342900" lvl="0" indent="-342900" algn="justLow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Post in a conspicuous place on the property.</a:t>
            </a:r>
            <a:endParaRPr lang="ar-SY" sz="2000" dirty="0">
              <a:solidFill>
                <a:prstClr val="black"/>
              </a:solidFill>
              <a:latin typeface="Alexandria"/>
            </a:endParaRPr>
          </a:p>
          <a:p>
            <a:pPr marL="342900" lvl="0" indent="-342900" algn="justLow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Record with the county recorder within 10 days of learning about the improvements.</a:t>
            </a:r>
            <a:endParaRPr kumimoji="0" lang="ar-SY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Heptagon 7">
            <a:extLst>
              <a:ext uri="{FF2B5EF4-FFF2-40B4-BE49-F238E27FC236}">
                <a16:creationId xmlns:a16="http://schemas.microsoft.com/office/drawing/2014/main" id="{17AB27CD-CFA5-2132-CF22-B3A2F30B4295}"/>
              </a:ext>
            </a:extLst>
          </p:cNvPr>
          <p:cNvSpPr/>
          <p:nvPr/>
        </p:nvSpPr>
        <p:spPr>
          <a:xfrm>
            <a:off x="165684" y="2101514"/>
            <a:ext cx="2445748" cy="1076343"/>
          </a:xfrm>
          <a:prstGeom prst="heptagon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200" b="1" dirty="0">
                <a:solidFill>
                  <a:prstClr val="black"/>
                </a:solidFill>
                <a:latin typeface="Alexandria"/>
                <a:cs typeface="Times New Roman" panose="02020603050405020304" pitchFamily="18" charset="0"/>
              </a:rPr>
              <a:t>Notice of Non</a:t>
            </a:r>
            <a:r>
              <a:rPr lang="ar-SY" sz="2200" b="1" dirty="0">
                <a:solidFill>
                  <a:prstClr val="black"/>
                </a:solidFill>
                <a:latin typeface="Alexandria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prstClr val="black"/>
                </a:solidFill>
                <a:latin typeface="Alexandria"/>
                <a:cs typeface="Times New Roman" panose="02020603050405020304" pitchFamily="18" charset="0"/>
              </a:rPr>
              <a:t>responsibility: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Flowchart: Internal Storage 12">
            <a:extLst>
              <a:ext uri="{FF2B5EF4-FFF2-40B4-BE49-F238E27FC236}">
                <a16:creationId xmlns:a16="http://schemas.microsoft.com/office/drawing/2014/main" id="{7D567643-5FE8-51FA-8F1A-A6C258FA59DC}"/>
              </a:ext>
            </a:extLst>
          </p:cNvPr>
          <p:cNvSpPr/>
          <p:nvPr/>
        </p:nvSpPr>
        <p:spPr>
          <a:xfrm>
            <a:off x="316329" y="4218314"/>
            <a:ext cx="11559342" cy="1039480"/>
          </a:xfrm>
          <a:prstGeom prst="flowChartInternalStorage">
            <a:avLst/>
          </a:prstGeom>
          <a:solidFill>
            <a:srgbClr val="EB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Protects the landlord from liability for any mechanic’s lien on permissive (optional) improvements made by the tenant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E7ABC57-BCDF-18CF-D70E-4BBAE445FE5D}"/>
              </a:ext>
            </a:extLst>
          </p:cNvPr>
          <p:cNvSpPr txBox="1"/>
          <p:nvPr/>
        </p:nvSpPr>
        <p:spPr>
          <a:xfrm>
            <a:off x="518753" y="4537999"/>
            <a:ext cx="11996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/>
              </a:rPr>
              <a:t>Purpose</a:t>
            </a:r>
          </a:p>
        </p:txBody>
      </p:sp>
    </p:spTree>
    <p:extLst>
      <p:ext uri="{BB962C8B-B14F-4D97-AF65-F5344CB8AC3E}">
        <p14:creationId xmlns:p14="http://schemas.microsoft.com/office/powerpoint/2010/main" val="176678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3" grpId="0" animBg="1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465E6-AB59-E9CE-1873-D54B8B973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5913448-4316-4A54-5045-B3E68FD2E1D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80780D3-08E0-2623-4BAB-0225400323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C7A476F-DEBF-548B-7E6B-44042B4A347D}"/>
              </a:ext>
            </a:extLst>
          </p:cNvPr>
          <p:cNvSpPr txBox="1"/>
          <p:nvPr/>
        </p:nvSpPr>
        <p:spPr>
          <a:xfrm>
            <a:off x="518753" y="1096631"/>
            <a:ext cx="609337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Advanced Risk Management: Mechanic’s Liens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53D5A3-61E2-98A6-3618-2550F89C4526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Tenant Leasehold Improvements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98068B4-ED04-11F4-456A-B3EACD9E10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95918"/>
              </p:ext>
            </p:extLst>
          </p:nvPr>
        </p:nvGraphicFramePr>
        <p:xfrm>
          <a:off x="838200" y="2172974"/>
          <a:ext cx="10515600" cy="2712720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3052156">
                  <a:extLst>
                    <a:ext uri="{9D8B030D-6E8A-4147-A177-3AD203B41FA5}">
                      <a16:colId xmlns:a16="http://schemas.microsoft.com/office/drawing/2014/main" val="1790428022"/>
                    </a:ext>
                  </a:extLst>
                </a:gridCol>
                <a:gridCol w="3958244">
                  <a:extLst>
                    <a:ext uri="{9D8B030D-6E8A-4147-A177-3AD203B41FA5}">
                      <a16:colId xmlns:a16="http://schemas.microsoft.com/office/drawing/2014/main" val="3924005676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30682358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Action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When it Protects the Landlord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When it Does Not Protect the Landlord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14206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Post and record Notice of Non responsibility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Protects the landlord when improvements are </a:t>
                      </a:r>
                      <a:r>
                        <a:rPr lang="en-US" sz="2000" b="1" dirty="0">
                          <a:latin typeface="Alexandria"/>
                        </a:rPr>
                        <a:t>permissive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Does not protect the landlord when improvements are </a:t>
                      </a:r>
                      <a:r>
                        <a:rPr lang="en-US" sz="2000" b="1" dirty="0">
                          <a:latin typeface="Alexandria"/>
                        </a:rPr>
                        <a:t>mandatory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42323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Deadline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Must be posted and recorded within 10 days of the landlord first learning of the improvements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Alexandria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8433870"/>
                  </a:ext>
                </a:extLst>
              </a:tr>
            </a:tbl>
          </a:graphicData>
        </a:graphic>
      </p:graphicFrame>
      <p:sp>
        <p:nvSpPr>
          <p:cNvPr id="16" name="Rectangle 1">
            <a:extLst>
              <a:ext uri="{FF2B5EF4-FFF2-40B4-BE49-F238E27FC236}">
                <a16:creationId xmlns:a16="http://schemas.microsoft.com/office/drawing/2014/main" id="{A264139C-A274-E7D4-AE61-82DE80A3C8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9870" y="187012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Landlord Protection from Mechanic’s Liens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60643CF3-19FA-850F-EB93-15EC3299571D}"/>
              </a:ext>
            </a:extLst>
          </p:cNvPr>
          <p:cNvSpPr/>
          <p:nvPr/>
        </p:nvSpPr>
        <p:spPr>
          <a:xfrm>
            <a:off x="1341921" y="5013731"/>
            <a:ext cx="9007232" cy="708298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/>
            <a:r>
              <a:rPr lang="en-US" b="1" dirty="0">
                <a:solidFill>
                  <a:prstClr val="black"/>
                </a:solidFill>
                <a:latin typeface="Alexandria"/>
              </a:rPr>
              <a:t>For mandatory improvements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, the tenant is considered the landlord’s agent, and the lien attaches to the landlord’s property.</a:t>
            </a:r>
            <a:endParaRPr lang="en-US" sz="1400" dirty="0"/>
          </a:p>
        </p:txBody>
      </p: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9499A944-1C45-0B79-0973-ECC8715E0361}"/>
              </a:ext>
            </a:extLst>
          </p:cNvPr>
          <p:cNvSpPr/>
          <p:nvPr/>
        </p:nvSpPr>
        <p:spPr>
          <a:xfrm>
            <a:off x="1341921" y="5903189"/>
            <a:ext cx="9007232" cy="826658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/>
            <a:r>
              <a:rPr lang="en-US" b="1" dirty="0">
                <a:solidFill>
                  <a:prstClr val="black"/>
                </a:solidFill>
                <a:latin typeface="Alexandria"/>
              </a:rPr>
              <a:t>For permissive improvements,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the landlord can protect themselves by timely posting and recording the Notice of Non responsibility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938495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1E32C3-25E1-E6CF-2624-944D73934B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401A170-E922-7051-718A-85F0BAE1D9B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C6723F7-E0A1-5745-E259-07E01C67DE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25644ED-304C-0F6D-912F-FB024F979F15}"/>
              </a:ext>
            </a:extLst>
          </p:cNvPr>
          <p:cNvSpPr txBox="1"/>
          <p:nvPr/>
        </p:nvSpPr>
        <p:spPr>
          <a:xfrm>
            <a:off x="518753" y="1096631"/>
            <a:ext cx="609337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Advanced Risk Management: Mechanic’s Liens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C8D329-A47B-0F55-FB5E-DCBEFF91464E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Tenant Leasehold Improvements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D9CA53B-C80E-6AB4-A298-71F3BA47D0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173306"/>
              </p:ext>
            </p:extLst>
          </p:nvPr>
        </p:nvGraphicFramePr>
        <p:xfrm>
          <a:off x="357352" y="1679089"/>
          <a:ext cx="11477296" cy="4656093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5738648">
                  <a:extLst>
                    <a:ext uri="{9D8B030D-6E8A-4147-A177-3AD203B41FA5}">
                      <a16:colId xmlns:a16="http://schemas.microsoft.com/office/drawing/2014/main" val="265250044"/>
                    </a:ext>
                  </a:extLst>
                </a:gridCol>
                <a:gridCol w="5738648">
                  <a:extLst>
                    <a:ext uri="{9D8B030D-6E8A-4147-A177-3AD203B41FA5}">
                      <a16:colId xmlns:a16="http://schemas.microsoft.com/office/drawing/2014/main" val="328199839"/>
                    </a:ext>
                  </a:extLst>
                </a:gridCol>
              </a:tblGrid>
              <a:tr h="55961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>
                          <a:latin typeface="Alexandria"/>
                        </a:rPr>
                        <a:t>Scenario</a:t>
                      </a:r>
                      <a:endParaRPr lang="en-US" sz="24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>
                          <a:latin typeface="Alexandria"/>
                        </a:rPr>
                        <a:t>Legal Description</a:t>
                      </a:r>
                      <a:endParaRPr lang="en-US" sz="2400" dirty="0">
                        <a:latin typeface="Alexandri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9138866"/>
                  </a:ext>
                </a:extLst>
              </a:tr>
              <a:tr h="77228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Permanent improvements attached to the land and walls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Become part of the real estate → ownership transfers to the landlord at lease expiration.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2304329"/>
                  </a:ext>
                </a:extLst>
              </a:tr>
              <a:tr h="11080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Improvements related only to the tenant’s business operations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Tenant may remove them (</a:t>
                      </a:r>
                      <a:r>
                        <a:rPr lang="en-US" sz="2000" b="1" dirty="0">
                          <a:latin typeface="Alexandria"/>
                        </a:rPr>
                        <a:t>trade fixtures</a:t>
                      </a:r>
                      <a:r>
                        <a:rPr lang="en-US" sz="2000" dirty="0">
                          <a:latin typeface="Alexandria"/>
                        </a:rPr>
                        <a:t>) without causing significant damage to the property.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7927113"/>
                  </a:ext>
                </a:extLst>
              </a:tr>
              <a:tr h="77228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Tenant refuses to remove improvements upon landlord’s request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Tenant is responsible for the landlord’s costs to restore the property to its original condition.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579889"/>
                  </a:ext>
                </a:extLst>
              </a:tr>
              <a:tr h="144384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Contractor not paid → mechanic’s lien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If the improvement is </a:t>
                      </a:r>
                      <a:r>
                        <a:rPr lang="en-US" sz="2000" b="1" dirty="0">
                          <a:latin typeface="Alexandria"/>
                        </a:rPr>
                        <a:t>mandatory</a:t>
                      </a:r>
                      <a:r>
                        <a:rPr lang="en-US" sz="2000" dirty="0">
                          <a:latin typeface="Alexandria"/>
                        </a:rPr>
                        <a:t>, the lien attaches to both landlord and tenant; if </a:t>
                      </a:r>
                      <a:r>
                        <a:rPr lang="en-US" sz="2000" b="1" dirty="0">
                          <a:latin typeface="Alexandria"/>
                        </a:rPr>
                        <a:t>permissive</a:t>
                      </a:r>
                      <a:r>
                        <a:rPr lang="en-US" sz="2000" dirty="0">
                          <a:latin typeface="Alexandria"/>
                        </a:rPr>
                        <a:t>, posting a Notice of Non</a:t>
                      </a:r>
                      <a:r>
                        <a:rPr lang="ar-SY" sz="2000" dirty="0">
                          <a:latin typeface="Alexandria"/>
                        </a:rPr>
                        <a:t> </a:t>
                      </a:r>
                      <a:r>
                        <a:rPr lang="en-US" sz="2000" dirty="0">
                          <a:latin typeface="Alexandria"/>
                        </a:rPr>
                        <a:t>responsibility protects the landlord.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99040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3203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9788E9-1D08-F5AE-02CF-52BEE03B0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75D121-D056-ED1B-8B2C-03850B24770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242743B-732F-E6D5-8D27-235AB2AD7D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3F86F79-0BA4-55A8-AE42-183AD38E816D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Implied Warranty of Habitability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95C5A2-11B6-7309-A33C-39D43EDC5B89}"/>
              </a:ext>
            </a:extLst>
          </p:cNvPr>
          <p:cNvSpPr txBox="1"/>
          <p:nvPr/>
        </p:nvSpPr>
        <p:spPr>
          <a:xfrm>
            <a:off x="784026" y="1402429"/>
            <a:ext cx="10623947" cy="1175706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implied warranty of habitability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is a fundamental legal principle which states that every residential lease automatically includes a promise from the landlord to provide a living space that is safe, healthy, and suitable for human habitation.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7A977B-D9AA-93AB-33DB-04664E6B593C}"/>
              </a:ext>
            </a:extLst>
          </p:cNvPr>
          <p:cNvSpPr txBox="1"/>
          <p:nvPr/>
        </p:nvSpPr>
        <p:spPr>
          <a:xfrm>
            <a:off x="784026" y="2883933"/>
            <a:ext cx="10623947" cy="1028584"/>
          </a:xfrm>
          <a:prstGeom prst="doubleWav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marL="0" marR="0" lvl="0" indent="0" algn="justLow" defTabSz="9144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This warranty is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not optional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; it is 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mandatory legal obligation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, and it remains in effect even if the lease agreement attempts to waive or disclaim it.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Rectangle: Beveled 7">
            <a:extLst>
              <a:ext uri="{FF2B5EF4-FFF2-40B4-BE49-F238E27FC236}">
                <a16:creationId xmlns:a16="http://schemas.microsoft.com/office/drawing/2014/main" id="{1E5C0100-27B3-4F0A-104C-4A06EFB7E713}"/>
              </a:ext>
            </a:extLst>
          </p:cNvPr>
          <p:cNvSpPr/>
          <p:nvPr/>
        </p:nvSpPr>
        <p:spPr>
          <a:xfrm>
            <a:off x="784026" y="4536985"/>
            <a:ext cx="10623947" cy="1076343"/>
          </a:xfrm>
          <a:prstGeom prst="bevel">
            <a:avLst/>
          </a:prstGeom>
          <a:solidFill>
            <a:srgbClr val="FFFFF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purpose of this warranty is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to protect tenants, particularly in low-income areas, from landlords who might neglect the maintenance of their rental properties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1557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9C6514-10B6-97F8-3E2C-D9F49FC327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2357AFA-F891-C158-4CD7-806F538B8AB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94E62AC-807F-0AFA-E45D-150C7996CE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1B13F86-8EE3-DB1F-07E8-3E8A9D6270DD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Implied Warranty of Habitability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EB43FD48-605F-66A0-3BA5-5D913B4B6007}"/>
              </a:ext>
            </a:extLst>
          </p:cNvPr>
          <p:cNvSpPr/>
          <p:nvPr/>
        </p:nvSpPr>
        <p:spPr>
          <a:xfrm>
            <a:off x="3817801" y="1740609"/>
            <a:ext cx="6824097" cy="3968916"/>
          </a:xfrm>
          <a:prstGeom prst="foldedCorner">
            <a:avLst/>
          </a:prstGeom>
          <a:solidFill>
            <a:srgbClr val="FFFFFF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 residence is considered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uninhabitable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when it contains serious defects that directly affect:</a:t>
            </a:r>
            <a:endParaRPr kumimoji="0" lang="ar-SY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Health</a:t>
            </a:r>
            <a:endParaRPr kumimoji="0" lang="ar-SY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Safety</a:t>
            </a:r>
            <a:endParaRPr kumimoji="0" lang="ar-SY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ability to use the property as a place to live</a:t>
            </a:r>
            <a:endParaRPr kumimoji="0" lang="ar-SY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This is different from minor inconveniences or cosmetic issues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rent, duration, responsibilities).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F7B14D8-9BC9-2BD5-6730-2D961F9486A4}"/>
              </a:ext>
            </a:extLst>
          </p:cNvPr>
          <p:cNvGrpSpPr/>
          <p:nvPr/>
        </p:nvGrpSpPr>
        <p:grpSpPr>
          <a:xfrm>
            <a:off x="180431" y="2467687"/>
            <a:ext cx="3637370" cy="2232845"/>
            <a:chOff x="2152653" y="3172297"/>
            <a:chExt cx="3637370" cy="1371216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8FC771EE-BCEA-A16A-95BD-19A02B8DB945}"/>
                </a:ext>
              </a:extLst>
            </p:cNvPr>
            <p:cNvSpPr/>
            <p:nvPr/>
          </p:nvSpPr>
          <p:spPr>
            <a:xfrm>
              <a:off x="2152653" y="3172297"/>
              <a:ext cx="3637370" cy="1371216"/>
            </a:xfrm>
            <a:prstGeom prst="ellipse">
              <a:avLst/>
            </a:prstGeom>
            <a:solidFill>
              <a:srgbClr val="FFFFC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Oval 4">
              <a:extLst>
                <a:ext uri="{FF2B5EF4-FFF2-40B4-BE49-F238E27FC236}">
                  <a16:creationId xmlns:a16="http://schemas.microsoft.com/office/drawing/2014/main" id="{933ECD8A-B9CD-BD08-4C7A-F957A6D549F9}"/>
                </a:ext>
              </a:extLst>
            </p:cNvPr>
            <p:cNvSpPr txBox="1"/>
            <p:nvPr/>
          </p:nvSpPr>
          <p:spPr>
            <a:xfrm>
              <a:off x="2685334" y="3373107"/>
              <a:ext cx="2572008" cy="96959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When is a Residence Considered Uninhabitable??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6324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020E0B-D37F-FF69-DB20-48191D624B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2A8B587-8E96-800E-BBD6-E9E3367E595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F80C43E-2BEA-E2D5-0FC8-E122021D4A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9CE5DC-B3D0-6104-4F51-05AE6B3F2FBC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Implied Warranty of Habitability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70D6E9D-B57D-BD84-EF3D-34C9B7B19AA7}"/>
              </a:ext>
            </a:extLst>
          </p:cNvPr>
          <p:cNvGrpSpPr/>
          <p:nvPr/>
        </p:nvGrpSpPr>
        <p:grpSpPr>
          <a:xfrm>
            <a:off x="515320" y="1169143"/>
            <a:ext cx="11307844" cy="839439"/>
            <a:chOff x="2055023" y="1409950"/>
            <a:chExt cx="7721091" cy="43966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B156EEE-D863-6DA2-1177-BD16547634C7}"/>
                </a:ext>
              </a:extLst>
            </p:cNvPr>
            <p:cNvSpPr/>
            <p:nvPr/>
          </p:nvSpPr>
          <p:spPr>
            <a:xfrm>
              <a:off x="2055023" y="1416535"/>
              <a:ext cx="7721091" cy="433083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803CD32-6D6D-A772-7130-43B5C5816F03}"/>
                </a:ext>
              </a:extLst>
            </p:cNvPr>
            <p:cNvSpPr txBox="1"/>
            <p:nvPr/>
          </p:nvSpPr>
          <p:spPr>
            <a:xfrm>
              <a:off x="2206430" y="1409950"/>
              <a:ext cx="7209166" cy="433083"/>
            </a:xfrm>
            <a:prstGeom prst="rect">
              <a:avLst/>
            </a:prstGeom>
            <a:solidFill>
              <a:srgbClr val="FFFFCC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l" defTabSz="1066800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The law 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sets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minimum standards 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that must be present in any residential property to be considered</a:t>
              </a:r>
              <a:r>
                <a:rPr kumimoji="0" lang="ar-SY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Arial" panose="020B0604020202020204" pitchFamily="34" charset="0"/>
                </a:rPr>
                <a:t>  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habitable, including:</a:t>
              </a:r>
            </a:p>
          </p:txBody>
        </p:sp>
      </p:grpSp>
      <p:sp>
        <p:nvSpPr>
          <p:cNvPr id="15" name="Rectangle: Folded Corner 14">
            <a:extLst>
              <a:ext uri="{FF2B5EF4-FFF2-40B4-BE49-F238E27FC236}">
                <a16:creationId xmlns:a16="http://schemas.microsoft.com/office/drawing/2014/main" id="{BDFA66B4-3FC6-038D-6C6A-C124BA96A642}"/>
              </a:ext>
            </a:extLst>
          </p:cNvPr>
          <p:cNvSpPr/>
          <p:nvPr/>
        </p:nvSpPr>
        <p:spPr>
          <a:xfrm>
            <a:off x="515320" y="2225506"/>
            <a:ext cx="11025987" cy="728942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887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Low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Protection from Water and Weather</a:t>
            </a:r>
            <a:r>
              <a:rPr kumimoji="0" lang="ar-SY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 roof and exterior walls that prevent leakage, Intact windows and doors that keep out wind and rain</a:t>
            </a:r>
          </a:p>
        </p:txBody>
      </p:sp>
      <p:sp>
        <p:nvSpPr>
          <p:cNvPr id="16" name="Rectangle: Folded Corner 15">
            <a:extLst>
              <a:ext uri="{FF2B5EF4-FFF2-40B4-BE49-F238E27FC236}">
                <a16:creationId xmlns:a16="http://schemas.microsoft.com/office/drawing/2014/main" id="{B0BFF08E-462A-1744-A656-FEF0EE8F0E7F}"/>
              </a:ext>
            </a:extLst>
          </p:cNvPr>
          <p:cNvSpPr/>
          <p:nvPr/>
        </p:nvSpPr>
        <p:spPr>
          <a:xfrm>
            <a:off x="515320" y="3171159"/>
            <a:ext cx="11025987" cy="63552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Low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Plumbing and Gas Systems: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 functioning sewage disposal system, Safe and properly connected gas lines</a:t>
            </a:r>
          </a:p>
        </p:txBody>
      </p:sp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D2FA6C98-2FEF-CACE-CE0F-598297FBB3F1}"/>
              </a:ext>
            </a:extLst>
          </p:cNvPr>
          <p:cNvSpPr/>
          <p:nvPr/>
        </p:nvSpPr>
        <p:spPr>
          <a:xfrm>
            <a:off x="503122" y="4080607"/>
            <a:ext cx="11025987" cy="63552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Low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Hot and Cold Running Water: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 system that provides both hot and cold water continuously, Proper connection to the sewage system</a:t>
            </a:r>
          </a:p>
        </p:txBody>
      </p:sp>
      <p:sp>
        <p:nvSpPr>
          <p:cNvPr id="25" name="Rectangle: Folded Corner 24">
            <a:extLst>
              <a:ext uri="{FF2B5EF4-FFF2-40B4-BE49-F238E27FC236}">
                <a16:creationId xmlns:a16="http://schemas.microsoft.com/office/drawing/2014/main" id="{EE1A0B50-1F66-EBE6-A509-4DA16C9EC628}"/>
              </a:ext>
            </a:extLst>
          </p:cNvPr>
          <p:cNvSpPr/>
          <p:nvPr/>
        </p:nvSpPr>
        <p:spPr>
          <a:xfrm>
            <a:off x="503119" y="4920748"/>
            <a:ext cx="11025987" cy="496738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Low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Heating Facilities: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 working heating system, especially in cold climates</a:t>
            </a:r>
          </a:p>
        </p:txBody>
      </p:sp>
      <p:sp>
        <p:nvSpPr>
          <p:cNvPr id="31" name="Rectangle: Folded Corner 30">
            <a:extLst>
              <a:ext uri="{FF2B5EF4-FFF2-40B4-BE49-F238E27FC236}">
                <a16:creationId xmlns:a16="http://schemas.microsoft.com/office/drawing/2014/main" id="{021FD2D1-A9EB-5A91-AC51-9163A4C59CFE}"/>
              </a:ext>
            </a:extLst>
          </p:cNvPr>
          <p:cNvSpPr/>
          <p:nvPr/>
        </p:nvSpPr>
        <p:spPr>
          <a:xfrm>
            <a:off x="503119" y="5622336"/>
            <a:ext cx="11025987" cy="496738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Low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Electrical Lighting and Power: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Safe electrical wiring and fixtures without exposed wires</a:t>
            </a:r>
          </a:p>
        </p:txBody>
      </p:sp>
      <p:sp>
        <p:nvSpPr>
          <p:cNvPr id="32" name="Rectangle: Folded Corner 31">
            <a:extLst>
              <a:ext uri="{FF2B5EF4-FFF2-40B4-BE49-F238E27FC236}">
                <a16:creationId xmlns:a16="http://schemas.microsoft.com/office/drawing/2014/main" id="{7D9DF246-9434-E5DE-6EC1-42DCE3CB3B94}"/>
              </a:ext>
            </a:extLst>
          </p:cNvPr>
          <p:cNvSpPr/>
          <p:nvPr/>
        </p:nvSpPr>
        <p:spPr>
          <a:xfrm>
            <a:off x="503120" y="6254617"/>
            <a:ext cx="11025987" cy="496738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66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Low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Safe Floors and Stairways: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Structurally sound floors, Secure stair railings</a:t>
            </a:r>
          </a:p>
        </p:txBody>
      </p:sp>
    </p:spTree>
    <p:extLst>
      <p:ext uri="{BB962C8B-B14F-4D97-AF65-F5344CB8AC3E}">
        <p14:creationId xmlns:p14="http://schemas.microsoft.com/office/powerpoint/2010/main" val="1588089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25" grpId="0" animBg="1"/>
      <p:bldP spid="31" grpId="0" animBg="1"/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5DDC3F-50FC-291F-8070-A5393458E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ED5AB84-D776-7AF2-3EA7-44A2FD0A6FB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58C2840-2FBA-2DAC-01D7-FCB28993E8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22C3494-6A44-7059-AFAF-3640900C4EE7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Implied Warranty of Habitability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BD6B642-5D97-022A-F638-284B9739D89A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1508760"/>
          <a:ext cx="10515600" cy="1645920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4269828">
                  <a:extLst>
                    <a:ext uri="{9D8B030D-6E8A-4147-A177-3AD203B41FA5}">
                      <a16:colId xmlns:a16="http://schemas.microsoft.com/office/drawing/2014/main" val="854857552"/>
                    </a:ext>
                  </a:extLst>
                </a:gridCol>
                <a:gridCol w="6245772">
                  <a:extLst>
                    <a:ext uri="{9D8B030D-6E8A-4147-A177-3AD203B41FA5}">
                      <a16:colId xmlns:a16="http://schemas.microsoft.com/office/drawing/2014/main" val="34625927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Condition</a:t>
                      </a:r>
                      <a:endParaRPr lang="en-US" b="1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Explanation</a:t>
                      </a:r>
                      <a:endParaRPr lang="en-US" b="1" dirty="0">
                        <a:latin typeface="Alexandri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601239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Uninhabitable</a:t>
                      </a:r>
                      <a:endParaRPr lang="en-US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dirty="0"/>
                        <a:t>No hot water, rodent or insect infestation, blocked sewage pipes, exposed electrical wiring, cracked or collapsing roof or walls</a:t>
                      </a:r>
                      <a:endParaRPr lang="en-US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87107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Minor Inconvenience (Not a Breach)</a:t>
                      </a:r>
                      <a:endParaRPr lang="en-US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dirty="0"/>
                        <a:t>A slowly dripping faucet or a window that needs minor adjustment</a:t>
                      </a:r>
                      <a:endParaRPr lang="en-US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6580498"/>
                  </a:ext>
                </a:extLst>
              </a:tr>
            </a:tbl>
          </a:graphicData>
        </a:graphic>
      </p:graphicFrame>
      <p:sp>
        <p:nvSpPr>
          <p:cNvPr id="9" name="Rectangle: Beveled 8">
            <a:extLst>
              <a:ext uri="{FF2B5EF4-FFF2-40B4-BE49-F238E27FC236}">
                <a16:creationId xmlns:a16="http://schemas.microsoft.com/office/drawing/2014/main" id="{CECA2504-F09B-61F3-343F-A3F9260C74A7}"/>
              </a:ext>
            </a:extLst>
          </p:cNvPr>
          <p:cNvSpPr/>
          <p:nvPr/>
        </p:nvSpPr>
        <p:spPr>
          <a:xfrm>
            <a:off x="784026" y="3859068"/>
            <a:ext cx="10623947" cy="1645920"/>
          </a:xfrm>
          <a:prstGeom prst="bevel">
            <a:avLst/>
          </a:prstGeom>
          <a:solidFill>
            <a:srgbClr val="FFFFF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This clarifies that a breach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occurs only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when a defect threatens health, safety, or the tenant’s ability to live in the residence,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not when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there are minor issues that do not meaningfully affect daily living.</a:t>
            </a:r>
          </a:p>
        </p:txBody>
      </p:sp>
    </p:spTree>
    <p:extLst>
      <p:ext uri="{BB962C8B-B14F-4D97-AF65-F5344CB8AC3E}">
        <p14:creationId xmlns:p14="http://schemas.microsoft.com/office/powerpoint/2010/main" val="3050533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6E7FCD-8B05-3574-4F7E-F307D4BCAF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5F331A9-88DB-B184-3C5F-2A1F987AFDC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12A87C8-CF90-35C6-0366-27B5A472D2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769BE7D-96C6-4869-C2EA-B0AC6BC43481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Implied Warranty of Habitability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11B24A-8A6D-040B-9908-046D81C11AA3}"/>
              </a:ext>
            </a:extLst>
          </p:cNvPr>
          <p:cNvSpPr txBox="1"/>
          <p:nvPr/>
        </p:nvSpPr>
        <p:spPr>
          <a:xfrm>
            <a:off x="1052875" y="1202035"/>
            <a:ext cx="1008624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Tenant’s Remedies and Rights When the Warranty of Habitability Is Breached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446DA1C-7BDF-7C2B-90D8-0F2CA16D17A1}"/>
              </a:ext>
            </a:extLst>
          </p:cNvPr>
          <p:cNvGraphicFramePr>
            <a:graphicFrameLocks noGrp="1"/>
          </p:cNvGraphicFramePr>
          <p:nvPr/>
        </p:nvGraphicFramePr>
        <p:xfrm>
          <a:off x="195317" y="1679088"/>
          <a:ext cx="11801361" cy="5067051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231693">
                  <a:extLst>
                    <a:ext uri="{9D8B030D-6E8A-4147-A177-3AD203B41FA5}">
                      <a16:colId xmlns:a16="http://schemas.microsoft.com/office/drawing/2014/main" val="2529657139"/>
                    </a:ext>
                  </a:extLst>
                </a:gridCol>
                <a:gridCol w="4825126">
                  <a:extLst>
                    <a:ext uri="{9D8B030D-6E8A-4147-A177-3AD203B41FA5}">
                      <a16:colId xmlns:a16="http://schemas.microsoft.com/office/drawing/2014/main" val="1387431511"/>
                    </a:ext>
                  </a:extLst>
                </a:gridCol>
                <a:gridCol w="4744542">
                  <a:extLst>
                    <a:ext uri="{9D8B030D-6E8A-4147-A177-3AD203B41FA5}">
                      <a16:colId xmlns:a16="http://schemas.microsoft.com/office/drawing/2014/main" val="2032429365"/>
                    </a:ext>
                  </a:extLst>
                </a:gridCol>
              </a:tblGrid>
              <a:tr h="24507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Remedy / Right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Explanation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When to Use / Important Notes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2780166511"/>
                  </a:ext>
                </a:extLst>
              </a:tr>
              <a:tr h="125991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Rent Reduction (Rent Abatement)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tenant may remain in the unit and pay a reduced rent amount determined by the court based on the severity of the defect.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Used during litigation or as a defense in an Unlawful Detainer (UD) case. The court determines the fair reduced rent.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828465"/>
                  </a:ext>
                </a:extLst>
              </a:tr>
              <a:tr h="10215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Repair and Deduct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tenant repairs the defect and deducts the cost from the rent.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cost must not exceed </a:t>
                      </a:r>
                      <a:r>
                        <a:rPr lang="en-US" sz="1800" b="1" dirty="0">
                          <a:latin typeface="Alexandria"/>
                        </a:rPr>
                        <a:t>one month’s rent</a:t>
                      </a:r>
                      <a:r>
                        <a:rPr lang="en-US" sz="1800" dirty="0">
                          <a:latin typeface="Alexandria"/>
                        </a:rPr>
                        <a:t>, and this is appropriate only for </a:t>
                      </a:r>
                      <a:r>
                        <a:rPr lang="en-US" sz="1800" b="1" dirty="0">
                          <a:latin typeface="Alexandria"/>
                        </a:rPr>
                        <a:t>minor and repairable issues</a:t>
                      </a:r>
                      <a:r>
                        <a:rPr lang="en-US" sz="1800" dirty="0">
                          <a:latin typeface="Alexandria"/>
                        </a:rPr>
                        <a:t>.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9579729"/>
                  </a:ext>
                </a:extLst>
              </a:tr>
              <a:tr h="12124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Rent Withholding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tenant temporarily stops paying rent because the unit is not habitable, then uses this argument as a defense in court.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Legally risky</a:t>
                      </a:r>
                      <a:r>
                        <a:rPr lang="en-US" sz="1800" dirty="0">
                          <a:latin typeface="Alexandria"/>
                        </a:rPr>
                        <a:t> unless the unit is clearly </a:t>
                      </a:r>
                      <a:r>
                        <a:rPr lang="en-US" sz="1800" b="1" dirty="0">
                          <a:latin typeface="Alexandria"/>
                        </a:rPr>
                        <a:t>uninhabitable</a:t>
                      </a:r>
                      <a:r>
                        <a:rPr lang="en-US" sz="1800" dirty="0">
                          <a:latin typeface="Alexandria"/>
                        </a:rPr>
                        <a:t>. Proof is required to avoid liability.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8945666"/>
                  </a:ext>
                </a:extLst>
              </a:tr>
              <a:tr h="121717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Constructive Eviction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tenant permanently leaves the unit due to uninhabitable conditions and may sue the landlord for damages.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Used when the defect is </a:t>
                      </a:r>
                      <a:r>
                        <a:rPr lang="en-US" sz="1800" b="1" dirty="0">
                          <a:latin typeface="Alexandria"/>
                        </a:rPr>
                        <a:t>substantial</a:t>
                      </a:r>
                      <a:r>
                        <a:rPr lang="en-US" sz="1800" dirty="0">
                          <a:latin typeface="Alexandria"/>
                        </a:rPr>
                        <a:t> and makes continued living unsafe or impossible.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6553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322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2A492-E718-762E-8A0D-81855CAF0A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F13910B-BB70-3BBC-C3BF-F059BDFBCB3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41B51E-F6C4-0554-3B12-2D5B3D3E0D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521C6A0-26FB-7380-2A74-A3C85B462FEC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Implied Warranty of Habitability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EDBDC28-7D60-AF54-E123-0386F2B1AA8C}"/>
              </a:ext>
            </a:extLst>
          </p:cNvPr>
          <p:cNvGraphicFramePr>
            <a:graphicFrameLocks noGrp="1"/>
          </p:cNvGraphicFramePr>
          <p:nvPr/>
        </p:nvGraphicFramePr>
        <p:xfrm>
          <a:off x="180431" y="1775309"/>
          <a:ext cx="11801361" cy="2809141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231693">
                  <a:extLst>
                    <a:ext uri="{9D8B030D-6E8A-4147-A177-3AD203B41FA5}">
                      <a16:colId xmlns:a16="http://schemas.microsoft.com/office/drawing/2014/main" val="2529657139"/>
                    </a:ext>
                  </a:extLst>
                </a:gridCol>
                <a:gridCol w="5249917">
                  <a:extLst>
                    <a:ext uri="{9D8B030D-6E8A-4147-A177-3AD203B41FA5}">
                      <a16:colId xmlns:a16="http://schemas.microsoft.com/office/drawing/2014/main" val="1387431511"/>
                    </a:ext>
                  </a:extLst>
                </a:gridCol>
                <a:gridCol w="4319751">
                  <a:extLst>
                    <a:ext uri="{9D8B030D-6E8A-4147-A177-3AD203B41FA5}">
                      <a16:colId xmlns:a16="http://schemas.microsoft.com/office/drawing/2014/main" val="2032429365"/>
                    </a:ext>
                  </a:extLst>
                </a:gridCol>
              </a:tblGrid>
              <a:tr h="24507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Remedy / Right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Explanation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When to Use / Important Notes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2780166511"/>
                  </a:ext>
                </a:extLst>
              </a:tr>
              <a:tr h="1004053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Defense in Unlawful Detainer (UD Defense)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If the landlord files an eviction lawsuit for nonpayment, the tenant may argue that the unit was not habitable.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Often results in: </a:t>
                      </a:r>
                      <a:r>
                        <a:rPr lang="en-US" sz="1800" b="1" dirty="0">
                          <a:latin typeface="Alexandria"/>
                        </a:rPr>
                        <a:t>continued occupancy + rent reduction + landlord ordered to repair</a:t>
                      </a:r>
                      <a:r>
                        <a:rPr lang="en-US" sz="1800" dirty="0">
                          <a:latin typeface="Alexandria"/>
                        </a:rPr>
                        <a:t>.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7356293"/>
                  </a:ext>
                </a:extLst>
              </a:tr>
              <a:tr h="1329061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Additional Damages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tenant may claim compensation for property damage, relocation costs, or emotional distress when severe negligence or bad faith is proven.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Applies in </a:t>
                      </a:r>
                      <a:r>
                        <a:rPr lang="en-US" sz="1800" b="1" dirty="0">
                          <a:latin typeface="Alexandria"/>
                        </a:rPr>
                        <a:t>serious cases</a:t>
                      </a:r>
                      <a:r>
                        <a:rPr lang="en-US" sz="1800" dirty="0">
                          <a:latin typeface="Alexandria"/>
                        </a:rPr>
                        <a:t> or where the landlord </a:t>
                      </a:r>
                      <a:r>
                        <a:rPr lang="en-US" sz="1800" b="1" dirty="0">
                          <a:latin typeface="Alexandria"/>
                        </a:rPr>
                        <a:t>knowingly ignored hazards</a:t>
                      </a:r>
                      <a:r>
                        <a:rPr lang="en-US" sz="1800" dirty="0">
                          <a:latin typeface="Alexandria"/>
                        </a:rPr>
                        <a:t>.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4679853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1EFE8F1C-8576-B19D-1BD6-011EFAC4A67A}"/>
              </a:ext>
            </a:extLst>
          </p:cNvPr>
          <p:cNvSpPr txBox="1"/>
          <p:nvPr/>
        </p:nvSpPr>
        <p:spPr>
          <a:xfrm>
            <a:off x="1052875" y="1202035"/>
            <a:ext cx="1008624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Tenant’s Remedies and Rights When the Warranty of Habitability Is Breached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0354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91EB4E-CF9E-ECF8-F3AD-F97C64C38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5C6E4BD-5805-8036-9257-5C4FD23F0C82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B10A496-EB16-1B12-BAE3-B81D19E33E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31850BF-984D-898C-B5D3-54C234409A2C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Implied Warranty of Habitability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8" name="Oval 4">
            <a:extLst>
              <a:ext uri="{FF2B5EF4-FFF2-40B4-BE49-F238E27FC236}">
                <a16:creationId xmlns:a16="http://schemas.microsoft.com/office/drawing/2014/main" id="{F2A51A65-DD3E-A012-4790-697E3E994D6A}"/>
              </a:ext>
            </a:extLst>
          </p:cNvPr>
          <p:cNvSpPr txBox="1"/>
          <p:nvPr/>
        </p:nvSpPr>
        <p:spPr>
          <a:xfrm>
            <a:off x="101600" y="1564280"/>
            <a:ext cx="6314963" cy="2650425"/>
          </a:xfrm>
          <a:prstGeom prst="flowChartMagneticTape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marL="0" marR="0" lvl="0" indent="0" algn="justLow" defTabSz="1066800" rtl="0" eaLnBrk="1" fontAlgn="auto" latinLnBrk="0" hangingPunct="1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To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calculate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fair rent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during the period in which the defect existed,  the court applies 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several factors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to determine the appropriate percentage reduction, including: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2E6CAACE-C278-786B-D740-AEF9F7B67280}"/>
              </a:ext>
            </a:extLst>
          </p:cNvPr>
          <p:cNvSpPr/>
          <p:nvPr/>
        </p:nvSpPr>
        <p:spPr>
          <a:xfrm>
            <a:off x="6495393" y="1238166"/>
            <a:ext cx="5696607" cy="708298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(1)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portion of the unit affected by the defect.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8B9E56CA-A1DF-B203-CAF5-30D99F2BB8F3}"/>
              </a:ext>
            </a:extLst>
          </p:cNvPr>
          <p:cNvSpPr/>
          <p:nvPr/>
        </p:nvSpPr>
        <p:spPr>
          <a:xfrm>
            <a:off x="6495393" y="2111858"/>
            <a:ext cx="5696607" cy="826658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(2)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duration of time the tenant was exposed to the defect.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4FA8B5D5-4F33-C597-5C1B-F480CE4013DB}"/>
              </a:ext>
            </a:extLst>
          </p:cNvPr>
          <p:cNvSpPr/>
          <p:nvPr/>
        </p:nvSpPr>
        <p:spPr>
          <a:xfrm>
            <a:off x="6495393" y="3089144"/>
            <a:ext cx="5696607" cy="708298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(3)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level of inconvenience or disruption caused..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77D2757A-F528-A22B-99A1-C8B8C35DFA23}"/>
              </a:ext>
            </a:extLst>
          </p:cNvPr>
          <p:cNvSpPr/>
          <p:nvPr/>
        </p:nvSpPr>
        <p:spPr>
          <a:xfrm>
            <a:off x="6495393" y="3978605"/>
            <a:ext cx="5696607" cy="826658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(4)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seriousness of the defect and its impact on health and safety.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Arrow: Pentagon 16">
            <a:extLst>
              <a:ext uri="{FF2B5EF4-FFF2-40B4-BE49-F238E27FC236}">
                <a16:creationId xmlns:a16="http://schemas.microsoft.com/office/drawing/2014/main" id="{1D6AADA5-E33F-17C3-7CC8-2AE60655F9E8}"/>
              </a:ext>
            </a:extLst>
          </p:cNvPr>
          <p:cNvSpPr/>
          <p:nvPr/>
        </p:nvSpPr>
        <p:spPr>
          <a:xfrm>
            <a:off x="6495393" y="4950009"/>
            <a:ext cx="5696607" cy="826658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(5)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extent to which the defect interferes with the tenant’s ability to use the unit as a residence.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ectangle: Beveled 17">
            <a:extLst>
              <a:ext uri="{FF2B5EF4-FFF2-40B4-BE49-F238E27FC236}">
                <a16:creationId xmlns:a16="http://schemas.microsoft.com/office/drawing/2014/main" id="{C46297E1-99FA-58E0-356C-788557A83C92}"/>
              </a:ext>
            </a:extLst>
          </p:cNvPr>
          <p:cNvSpPr/>
          <p:nvPr/>
        </p:nvSpPr>
        <p:spPr>
          <a:xfrm>
            <a:off x="862855" y="5934327"/>
            <a:ext cx="10346429" cy="826659"/>
          </a:xfrm>
          <a:prstGeom prst="bevel">
            <a:avLst/>
          </a:prstGeom>
          <a:solidFill>
            <a:srgbClr val="FFFFF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Reduced Rent = (Contract Rent) × (Habitability Percentage Determined by the Court)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1FB2224-BF31-B684-B9AF-C15A11B4D1C5}"/>
              </a:ext>
            </a:extLst>
          </p:cNvPr>
          <p:cNvSpPr txBox="1"/>
          <p:nvPr/>
        </p:nvSpPr>
        <p:spPr>
          <a:xfrm>
            <a:off x="180431" y="1022722"/>
            <a:ext cx="610913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Court-Determined Rent Abatement</a:t>
            </a:r>
          </a:p>
        </p:txBody>
      </p:sp>
    </p:spTree>
    <p:extLst>
      <p:ext uri="{BB962C8B-B14F-4D97-AF65-F5344CB8AC3E}">
        <p14:creationId xmlns:p14="http://schemas.microsoft.com/office/powerpoint/2010/main" val="3758820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8D6B64-33B0-A02C-C913-68A0FAB68B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F71A564-B1A1-9412-23C7-0BE395B4837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DFC681-07F6-669E-670A-8EB3F3A4E7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AADC9C7-C33A-FE34-6C8B-516076593255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Implied Warranty of Habitability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8C001E-97FA-E5CF-7855-0D0C3629364A}"/>
              </a:ext>
            </a:extLst>
          </p:cNvPr>
          <p:cNvSpPr txBox="1"/>
          <p:nvPr/>
        </p:nvSpPr>
        <p:spPr>
          <a:xfrm>
            <a:off x="784026" y="1931089"/>
            <a:ext cx="10623947" cy="1483483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 tenant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may not stop paying rent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without prior notice. The tenant must:</a:t>
            </a:r>
          </a:p>
          <a:p>
            <a:pPr marL="342900" marR="0" lvl="0" indent="-34290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Provide the landlord with written notice of the defect or unhealthy condition.</a:t>
            </a:r>
          </a:p>
          <a:p>
            <a:pPr marL="342900" marR="0" lvl="0" indent="-34290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Allow the landlord a reasonable amount of time to make the necessary repairs.</a:t>
            </a:r>
          </a:p>
        </p:txBody>
      </p:sp>
      <p:sp>
        <p:nvSpPr>
          <p:cNvPr id="8" name="Rectangle: Beveled 7">
            <a:extLst>
              <a:ext uri="{FF2B5EF4-FFF2-40B4-BE49-F238E27FC236}">
                <a16:creationId xmlns:a16="http://schemas.microsoft.com/office/drawing/2014/main" id="{45B2B942-F4A2-89FC-5E41-AF7E171C9B39}"/>
              </a:ext>
            </a:extLst>
          </p:cNvPr>
          <p:cNvSpPr/>
          <p:nvPr/>
        </p:nvSpPr>
        <p:spPr>
          <a:xfrm>
            <a:off x="784026" y="3963574"/>
            <a:ext cx="10623947" cy="2321015"/>
          </a:xfrm>
          <a:prstGeom prst="bevel">
            <a:avLst/>
          </a:prstGeom>
          <a:solidFill>
            <a:srgbClr val="FFFFF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Consequence of Breach: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If the tenant causes the damage (for example, a water leak develops and the tenant fails to report it, leading to damage to the flooring), the tenant loses the right to claim a breach of the implied warranty of habitability.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82E717-27D0-8F0A-12BD-56FC6D9F5D5D}"/>
              </a:ext>
            </a:extLst>
          </p:cNvPr>
          <p:cNvSpPr txBox="1"/>
          <p:nvPr/>
        </p:nvSpPr>
        <p:spPr>
          <a:xfrm>
            <a:off x="314514" y="1096631"/>
            <a:ext cx="610913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Tenant's Duties</a:t>
            </a:r>
          </a:p>
        </p:txBody>
      </p:sp>
    </p:spTree>
    <p:extLst>
      <p:ext uri="{BB962C8B-B14F-4D97-AF65-F5344CB8AC3E}">
        <p14:creationId xmlns:p14="http://schemas.microsoft.com/office/powerpoint/2010/main" val="2522995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005EA-7E40-12F7-7C86-14E0655159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8DB5E39-A234-2C7D-563B-DB610925F01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09D84B6-B060-143E-CEAA-0A1E3E03A3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6F9DD63-CB87-6AF1-8221-FFBA3E05D5DA}"/>
              </a:ext>
            </a:extLst>
          </p:cNvPr>
          <p:cNvSpPr txBox="1"/>
          <p:nvPr/>
        </p:nvSpPr>
        <p:spPr>
          <a:xfrm>
            <a:off x="4252594" y="573411"/>
            <a:ext cx="5002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Implied Warranty of Habitability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5" name="Rectangle: Folded Corner 14">
            <a:extLst>
              <a:ext uri="{FF2B5EF4-FFF2-40B4-BE49-F238E27FC236}">
                <a16:creationId xmlns:a16="http://schemas.microsoft.com/office/drawing/2014/main" id="{C109E22C-1582-D063-0976-3322D4B0C67D}"/>
              </a:ext>
            </a:extLst>
          </p:cNvPr>
          <p:cNvSpPr/>
          <p:nvPr/>
        </p:nvSpPr>
        <p:spPr>
          <a:xfrm>
            <a:off x="583006" y="1650895"/>
            <a:ext cx="11025987" cy="728942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887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Low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implied warranty of habitability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is the cornerstone of residential property management.</a:t>
            </a:r>
          </a:p>
        </p:txBody>
      </p:sp>
      <p:sp>
        <p:nvSpPr>
          <p:cNvPr id="16" name="Rectangle: Folded Corner 15">
            <a:extLst>
              <a:ext uri="{FF2B5EF4-FFF2-40B4-BE49-F238E27FC236}">
                <a16:creationId xmlns:a16="http://schemas.microsoft.com/office/drawing/2014/main" id="{C804BB49-CD8F-2F9F-D260-36738B3753D6}"/>
              </a:ext>
            </a:extLst>
          </p:cNvPr>
          <p:cNvSpPr/>
          <p:nvPr/>
        </p:nvSpPr>
        <p:spPr>
          <a:xfrm>
            <a:off x="583006" y="2731271"/>
            <a:ext cx="11025987" cy="63552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Low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Prevention is better than cure: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 proactive maintenance system and regular inspections are the best strategy to avoid costly disputes and court cases.</a:t>
            </a:r>
          </a:p>
        </p:txBody>
      </p:sp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BB46E50C-C3D6-2CAB-DD76-2CF85FDF8017}"/>
              </a:ext>
            </a:extLst>
          </p:cNvPr>
          <p:cNvSpPr/>
          <p:nvPr/>
        </p:nvSpPr>
        <p:spPr>
          <a:xfrm>
            <a:off x="583006" y="3743470"/>
            <a:ext cx="11025987" cy="74838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Low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Prompt response to tenant complaints regarding safety and health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is not merely a contractual obligation—it is a legal duty.</a:t>
            </a:r>
          </a:p>
        </p:txBody>
      </p:sp>
      <p:sp>
        <p:nvSpPr>
          <p:cNvPr id="25" name="Rectangle: Folded Corner 24">
            <a:extLst>
              <a:ext uri="{FF2B5EF4-FFF2-40B4-BE49-F238E27FC236}">
                <a16:creationId xmlns:a16="http://schemas.microsoft.com/office/drawing/2014/main" id="{D881296A-FD79-8E2C-FCFE-4FC4E69D268F}"/>
              </a:ext>
            </a:extLst>
          </p:cNvPr>
          <p:cNvSpPr/>
          <p:nvPr/>
        </p:nvSpPr>
        <p:spPr>
          <a:xfrm>
            <a:off x="583006" y="4791476"/>
            <a:ext cx="11025987" cy="748381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Low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Documentation is crucial: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recording the condition of the unit at move-in and maintaining detailed maintenance and repair records can protect both the manager and the property owner in case of disputes.</a:t>
            </a:r>
          </a:p>
        </p:txBody>
      </p:sp>
      <p:sp>
        <p:nvSpPr>
          <p:cNvPr id="32" name="Rectangle: Folded Corner 31">
            <a:extLst>
              <a:ext uri="{FF2B5EF4-FFF2-40B4-BE49-F238E27FC236}">
                <a16:creationId xmlns:a16="http://schemas.microsoft.com/office/drawing/2014/main" id="{C946999C-6492-9FD0-8A55-458598D45D16}"/>
              </a:ext>
            </a:extLst>
          </p:cNvPr>
          <p:cNvSpPr/>
          <p:nvPr/>
        </p:nvSpPr>
        <p:spPr>
          <a:xfrm>
            <a:off x="583006" y="5916535"/>
            <a:ext cx="11025987" cy="626155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66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Low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Financial penalties can be severe: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reduced rent, along with compensation and legal fees, can make negligence extremely costly.</a:t>
            </a:r>
          </a:p>
        </p:txBody>
      </p:sp>
    </p:spTree>
    <p:extLst>
      <p:ext uri="{BB962C8B-B14F-4D97-AF65-F5344CB8AC3E}">
        <p14:creationId xmlns:p14="http://schemas.microsoft.com/office/powerpoint/2010/main" val="3544270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25" grpId="0" animBg="1"/>
      <p:bldP spid="3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66761C-6B0A-85A5-27F7-718645F93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DB10D71-4EB0-93D9-2566-60BA0482CD1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064D6C2-D788-18B7-510B-8B561DE9B0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D000DFB-F723-09E1-1057-8356DE8FB7E3}"/>
              </a:ext>
            </a:extLst>
          </p:cNvPr>
          <p:cNvSpPr txBox="1"/>
          <p:nvPr/>
        </p:nvSpPr>
        <p:spPr>
          <a:xfrm>
            <a:off x="2989524" y="573411"/>
            <a:ext cx="7528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Responsibility for Defective Building Components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13D1B5-BFFB-831E-51ED-E9B5136EF904}"/>
              </a:ext>
            </a:extLst>
          </p:cNvPr>
          <p:cNvSpPr txBox="1"/>
          <p:nvPr/>
        </p:nvSpPr>
        <p:spPr>
          <a:xfrm>
            <a:off x="784026" y="1402429"/>
            <a:ext cx="10623947" cy="2591479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dirty="0">
                <a:latin typeface="Alexandria"/>
              </a:rPr>
              <a:t>The </a:t>
            </a:r>
            <a:r>
              <a:rPr lang="en-US" sz="2000" b="1" dirty="0">
                <a:latin typeface="Alexandria"/>
              </a:rPr>
              <a:t>relationship between the landlord and the tenant </a:t>
            </a:r>
            <a:r>
              <a:rPr lang="en-US" sz="2000" dirty="0">
                <a:latin typeface="Alexandria"/>
              </a:rPr>
              <a:t>is built on the </a:t>
            </a:r>
            <a:r>
              <a:rPr lang="en-US" sz="2000" b="1" dirty="0">
                <a:latin typeface="Alexandria"/>
              </a:rPr>
              <a:t>obligation</a:t>
            </a:r>
            <a:r>
              <a:rPr lang="en-US" sz="2000" dirty="0">
                <a:latin typeface="Alexandria"/>
              </a:rPr>
              <a:t> to provide a property that is </a:t>
            </a:r>
            <a:r>
              <a:rPr lang="en-US" sz="2000" dirty="0">
                <a:solidFill>
                  <a:srgbClr val="C00000"/>
                </a:solidFill>
                <a:latin typeface="Alexandria"/>
              </a:rPr>
              <a:t>safe </a:t>
            </a:r>
            <a:r>
              <a:rPr lang="en-US" sz="2000" dirty="0">
                <a:latin typeface="Alexandria"/>
              </a:rPr>
              <a:t>and</a:t>
            </a:r>
            <a:r>
              <a:rPr lang="en-US" sz="2000" dirty="0">
                <a:solidFill>
                  <a:srgbClr val="C00000"/>
                </a:solidFill>
                <a:latin typeface="Alexandria"/>
              </a:rPr>
              <a:t> suitable </a:t>
            </a:r>
            <a:r>
              <a:rPr lang="en-US" sz="2000" dirty="0">
                <a:latin typeface="Alexandria"/>
              </a:rPr>
              <a:t>for</a:t>
            </a:r>
            <a:r>
              <a:rPr lang="en-US" sz="2000" dirty="0">
                <a:solidFill>
                  <a:srgbClr val="C00000"/>
                </a:solidFill>
                <a:latin typeface="Alexandria"/>
              </a:rPr>
              <a:t> habitation </a:t>
            </a:r>
            <a:r>
              <a:rPr lang="en-US" sz="2000" dirty="0">
                <a:latin typeface="Alexandria"/>
              </a:rPr>
              <a:t>or</a:t>
            </a:r>
            <a:r>
              <a:rPr lang="en-US" sz="2000" dirty="0">
                <a:solidFill>
                  <a:srgbClr val="C00000"/>
                </a:solidFill>
                <a:latin typeface="Alexandria"/>
              </a:rPr>
              <a:t> use</a:t>
            </a:r>
            <a:r>
              <a:rPr lang="en-US" sz="2000" dirty="0">
                <a:latin typeface="Alexandria"/>
              </a:rPr>
              <a:t>. </a:t>
            </a:r>
            <a:endParaRPr lang="ar-SY" sz="2000" dirty="0">
              <a:latin typeface="Alexandria"/>
            </a:endParaRPr>
          </a:p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dirty="0">
                <a:latin typeface="Alexandria"/>
              </a:rPr>
              <a:t>However, buildings contain numerous components and materials that are manufactured and installed by different parties such as producers, contractors, and suppliers. </a:t>
            </a:r>
            <a:endParaRPr lang="ar-SY" sz="2000" dirty="0">
              <a:latin typeface="Alexandria"/>
            </a:endParaRPr>
          </a:p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dirty="0">
                <a:latin typeface="Alexandria"/>
              </a:rPr>
              <a:t>Some of these components may contain hidden defects that neither the landlord nor the tenant notices until after they are used.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/>
            </a:endParaRP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F26139F7-EF3F-A180-F444-74139A4CB7B9}"/>
              </a:ext>
            </a:extLst>
          </p:cNvPr>
          <p:cNvSpPr/>
          <p:nvPr/>
        </p:nvSpPr>
        <p:spPr>
          <a:xfrm>
            <a:off x="1712293" y="4031739"/>
            <a:ext cx="9121021" cy="1423831"/>
          </a:xfrm>
          <a:prstGeom prst="cloud">
            <a:avLst/>
          </a:prstGeom>
          <a:solidFill>
            <a:srgbClr val="FFFF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Who is responsible if such a defect causes injury or damage to the tenant?</a:t>
            </a: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49E1822C-3ADC-51CB-2169-FE7E3780D6C6}"/>
              </a:ext>
            </a:extLst>
          </p:cNvPr>
          <p:cNvSpPr/>
          <p:nvPr/>
        </p:nvSpPr>
        <p:spPr>
          <a:xfrm>
            <a:off x="1238362" y="5520899"/>
            <a:ext cx="4045056" cy="1329017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002060"/>
                </a:solidFill>
                <a:latin typeface="Alexandria"/>
              </a:rPr>
              <a:t>The landlord</a:t>
            </a:r>
            <a:r>
              <a:rPr lang="en-US" sz="2200" dirty="0">
                <a:solidFill>
                  <a:prstClr val="black"/>
                </a:solidFill>
                <a:latin typeface="Alexandria"/>
              </a:rPr>
              <a:t>, because they are the one leasing the property</a:t>
            </a:r>
          </a:p>
        </p:txBody>
      </p:sp>
      <p:sp>
        <p:nvSpPr>
          <p:cNvPr id="25" name="Arrow: Pentagon 24">
            <a:extLst>
              <a:ext uri="{FF2B5EF4-FFF2-40B4-BE49-F238E27FC236}">
                <a16:creationId xmlns:a16="http://schemas.microsoft.com/office/drawing/2014/main" id="{FF9C3056-C2D2-B70A-A000-AB4C6157994D}"/>
              </a:ext>
            </a:extLst>
          </p:cNvPr>
          <p:cNvSpPr/>
          <p:nvPr/>
        </p:nvSpPr>
        <p:spPr>
          <a:xfrm flipH="1">
            <a:off x="7777562" y="5591390"/>
            <a:ext cx="3918490" cy="1329017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002060"/>
                </a:solidFill>
                <a:latin typeface="Alexandria"/>
              </a:rPr>
              <a:t>The manufacturer or supplier</a:t>
            </a:r>
            <a:r>
              <a:rPr lang="en-US" sz="2200" dirty="0">
                <a:solidFill>
                  <a:prstClr val="black"/>
                </a:solidFill>
                <a:latin typeface="Alexandria"/>
              </a:rPr>
              <a:t>, because they produced the defective component?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27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11" grpId="0" animBg="1"/>
      <p:bldP spid="2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58B36D-621D-1A23-20D4-85DFB4760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6D16983-4A6A-1400-DB9B-E99BFDC7A24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3E15AF2-65DD-527A-F50C-4E2380FE8D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D68FCDC-8A31-1293-CA10-BB6F3145C23D}"/>
              </a:ext>
            </a:extLst>
          </p:cNvPr>
          <p:cNvSpPr txBox="1"/>
          <p:nvPr/>
        </p:nvSpPr>
        <p:spPr>
          <a:xfrm>
            <a:off x="402955" y="1714711"/>
            <a:ext cx="11546237" cy="806375"/>
          </a:xfrm>
          <a:prstGeom prst="rect">
            <a:avLst/>
          </a:prstGeom>
          <a:solidFill>
            <a:srgbClr val="FFFFFF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Strict liability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is a legal doctrine that holds a party financially responsible for damages caused by a defective product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without the need to prove fault or negligence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on the part of that party.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1CC6A5BA-4055-01E8-2CE5-5DEFA95EC690}"/>
              </a:ext>
            </a:extLst>
          </p:cNvPr>
          <p:cNvSpPr/>
          <p:nvPr/>
        </p:nvSpPr>
        <p:spPr>
          <a:xfrm>
            <a:off x="4251039" y="3139166"/>
            <a:ext cx="7016227" cy="1007817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002060"/>
                </a:solidFill>
                <a:latin typeface="Alexandria"/>
              </a:rPr>
              <a:t>Manufacturers: </a:t>
            </a:r>
          </a:p>
          <a:p>
            <a:pPr algn="ctr"/>
            <a:r>
              <a:rPr lang="en-US" sz="2000" dirty="0">
                <a:solidFill>
                  <a:prstClr val="black"/>
                </a:solidFill>
                <a:latin typeface="Alexandria"/>
              </a:rPr>
              <a:t>Because they place the product into the market knowing it will be used without being inspected for defects.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13FB0F-BCAA-56B7-EE8A-17BED41F6955}"/>
              </a:ext>
            </a:extLst>
          </p:cNvPr>
          <p:cNvSpPr txBox="1"/>
          <p:nvPr/>
        </p:nvSpPr>
        <p:spPr>
          <a:xfrm>
            <a:off x="2989524" y="573411"/>
            <a:ext cx="7528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Responsibility for Defective Building Components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79E7D5-153B-5B29-E569-90B78DD57326}"/>
              </a:ext>
            </a:extLst>
          </p:cNvPr>
          <p:cNvSpPr txBox="1"/>
          <p:nvPr/>
        </p:nvSpPr>
        <p:spPr>
          <a:xfrm>
            <a:off x="402956" y="1155869"/>
            <a:ext cx="6098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Alexandria"/>
              </a:rPr>
              <a:t>Strict Liability vs. Negligence</a:t>
            </a:r>
          </a:p>
        </p:txBody>
      </p:sp>
      <p:sp>
        <p:nvSpPr>
          <p:cNvPr id="9" name="Flowchart: Sequential Access Storage 8">
            <a:extLst>
              <a:ext uri="{FF2B5EF4-FFF2-40B4-BE49-F238E27FC236}">
                <a16:creationId xmlns:a16="http://schemas.microsoft.com/office/drawing/2014/main" id="{702B7A3E-74BD-ABF4-E471-68E1F7B0D358}"/>
              </a:ext>
            </a:extLst>
          </p:cNvPr>
          <p:cNvSpPr/>
          <p:nvPr/>
        </p:nvSpPr>
        <p:spPr>
          <a:xfrm>
            <a:off x="346805" y="3812621"/>
            <a:ext cx="3476278" cy="1007817"/>
          </a:xfrm>
          <a:prstGeom prst="flowChartMagneticTape">
            <a:avLst/>
          </a:prstGeom>
          <a:solidFill>
            <a:srgbClr val="FFFF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200" b="1" dirty="0">
                <a:solidFill>
                  <a:srgbClr val="C00000"/>
                </a:solidFill>
                <a:latin typeface="Alexandria"/>
              </a:rPr>
              <a:t>Who bears strict liability?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09318832-525B-AA44-7383-885CFAEA6C20}"/>
              </a:ext>
            </a:extLst>
          </p:cNvPr>
          <p:cNvSpPr/>
          <p:nvPr/>
        </p:nvSpPr>
        <p:spPr>
          <a:xfrm>
            <a:off x="4251038" y="4895756"/>
            <a:ext cx="7016227" cy="1007817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002060"/>
                </a:solidFill>
                <a:latin typeface="Alexandria"/>
              </a:rPr>
              <a:t>Distributors and Retailers:</a:t>
            </a:r>
          </a:p>
          <a:p>
            <a:pPr algn="ctr"/>
            <a:r>
              <a:rPr lang="en-US" sz="2000" dirty="0">
                <a:solidFill>
                  <a:prstClr val="black"/>
                </a:solidFill>
                <a:latin typeface="Alexandria"/>
              </a:rPr>
              <a:t>They are part of the stream of commerce and are in a position to influence the manufacturer to ensure the product’s safety.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8157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" grpId="0" animBg="1"/>
      <p:bldP spid="9" grpId="0" animBg="1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2AEC84-7312-26F2-84F3-56284B409D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22F1B49-2B2B-F232-9308-A6CD5BEE484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EAFF3B8-0A67-01A5-974A-A6FC8729EF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3D387DF-B6F4-908F-16AB-0B62263BFFBB}"/>
              </a:ext>
            </a:extLst>
          </p:cNvPr>
          <p:cNvSpPr txBox="1"/>
          <p:nvPr/>
        </p:nvSpPr>
        <p:spPr>
          <a:xfrm>
            <a:off x="402955" y="1714711"/>
            <a:ext cx="11546237" cy="806375"/>
          </a:xfrm>
          <a:prstGeom prst="rect">
            <a:avLst/>
          </a:prstGeom>
          <a:solidFill>
            <a:srgbClr val="FFFFFF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Negligence :</a:t>
            </a:r>
            <a:r>
              <a:rPr lang="en-US" sz="2000" dirty="0">
                <a:latin typeface="Alexandria"/>
              </a:rPr>
              <a:t>The failure to act with the level of care that a reasonably prudent person would exercise under similar circumstances.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/>
            </a:endParaRPr>
          </a:p>
        </p:txBody>
      </p:sp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AE4C72EB-37FA-6107-09B3-387A09F9C41E}"/>
              </a:ext>
            </a:extLst>
          </p:cNvPr>
          <p:cNvSpPr/>
          <p:nvPr/>
        </p:nvSpPr>
        <p:spPr>
          <a:xfrm>
            <a:off x="3614749" y="2693877"/>
            <a:ext cx="8368917" cy="3934294"/>
          </a:xfrm>
          <a:prstGeom prst="foldedCorner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endParaRPr lang="ar-SY" sz="2000" dirty="0">
              <a:solidFill>
                <a:prstClr val="black"/>
              </a:solidFill>
              <a:latin typeface="Alexandria"/>
            </a:endParaRPr>
          </a:p>
          <a:p>
            <a:pPr algn="justLow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 landlord owes a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duty of care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to all individuals who enter the property, including tenants, visitors, service workers, and even trespassers, except when the individual is engaged in a serious criminal act on the premises. </a:t>
            </a:r>
            <a:endParaRPr lang="ar-SY" sz="2000" dirty="0">
              <a:solidFill>
                <a:prstClr val="black"/>
              </a:solidFill>
              <a:latin typeface="Alexandria"/>
            </a:endParaRPr>
          </a:p>
          <a:p>
            <a:pPr algn="justLow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This duty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requires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landlord </a:t>
            </a:r>
            <a:r>
              <a:rPr lang="ar-SY" sz="2000" dirty="0">
                <a:solidFill>
                  <a:prstClr val="black"/>
                </a:solidFill>
                <a:latin typeface="Alexandria"/>
              </a:rPr>
              <a:t>:</a:t>
            </a:r>
          </a:p>
          <a:p>
            <a:pPr marL="342900" indent="-342900" algn="justLow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To reasonably 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inspect the property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to ensure it is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free from hazards</a:t>
            </a:r>
            <a:endParaRPr lang="en-US" sz="2000" dirty="0">
              <a:solidFill>
                <a:prstClr val="black"/>
              </a:solidFill>
              <a:latin typeface="Alexandria"/>
            </a:endParaRPr>
          </a:p>
          <a:p>
            <a:pPr marL="342900" indent="-342900" algn="justLow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To 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repair or correct any dangerous condition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 or defect that the landlord knows about or reasonably should know about through proper inspection.</a:t>
            </a:r>
            <a:endParaRPr lang="en-US" sz="1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8F5C82-1B4E-9696-33FE-554164F00679}"/>
              </a:ext>
            </a:extLst>
          </p:cNvPr>
          <p:cNvSpPr txBox="1"/>
          <p:nvPr/>
        </p:nvSpPr>
        <p:spPr>
          <a:xfrm>
            <a:off x="2989524" y="573411"/>
            <a:ext cx="7528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Responsibility for Defective Building Components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44A550-A073-0631-6E82-C2D7B0452E9E}"/>
              </a:ext>
            </a:extLst>
          </p:cNvPr>
          <p:cNvSpPr txBox="1"/>
          <p:nvPr/>
        </p:nvSpPr>
        <p:spPr>
          <a:xfrm>
            <a:off x="402956" y="1155869"/>
            <a:ext cx="6098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Alexandria"/>
              </a:rPr>
              <a:t>Strict Liability vs. Negligence</a:t>
            </a:r>
          </a:p>
        </p:txBody>
      </p:sp>
      <p:sp>
        <p:nvSpPr>
          <p:cNvPr id="9" name="Flowchart: Sequential Access Storage 8">
            <a:extLst>
              <a:ext uri="{FF2B5EF4-FFF2-40B4-BE49-F238E27FC236}">
                <a16:creationId xmlns:a16="http://schemas.microsoft.com/office/drawing/2014/main" id="{AABF1F78-BDF5-6C74-A267-AF3DF820C85B}"/>
              </a:ext>
            </a:extLst>
          </p:cNvPr>
          <p:cNvSpPr/>
          <p:nvPr/>
        </p:nvSpPr>
        <p:spPr>
          <a:xfrm>
            <a:off x="198493" y="3745092"/>
            <a:ext cx="3253754" cy="1007817"/>
          </a:xfrm>
          <a:prstGeom prst="flowChartMagneticTape">
            <a:avLst/>
          </a:prstGeom>
          <a:solidFill>
            <a:srgbClr val="FFFF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200" b="1" dirty="0">
                <a:solidFill>
                  <a:srgbClr val="C00000"/>
                </a:solidFill>
                <a:latin typeface="Alexandria"/>
              </a:rPr>
              <a:t>Landlord’s Duty of Care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920270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" grpId="0" animBg="1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000277-4EBE-7B03-1A93-B6C61849A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582030C-2DA1-1DAF-EC16-523A9D9C6A7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08E051D-6417-695E-AE92-48DC1BBD1D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5FB88A-B933-E204-219D-7FEBEC4E9BAF}"/>
              </a:ext>
            </a:extLst>
          </p:cNvPr>
          <p:cNvSpPr txBox="1"/>
          <p:nvPr/>
        </p:nvSpPr>
        <p:spPr>
          <a:xfrm>
            <a:off x="2989524" y="573411"/>
            <a:ext cx="7528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Responsibility for Defective Building Components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5D6A71-FB8F-1928-BC74-98E8B4D72E3C}"/>
              </a:ext>
            </a:extLst>
          </p:cNvPr>
          <p:cNvSpPr txBox="1"/>
          <p:nvPr/>
        </p:nvSpPr>
        <p:spPr>
          <a:xfrm>
            <a:off x="402956" y="1155869"/>
            <a:ext cx="6098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Alexandria"/>
              </a:rPr>
              <a:t>Strict Liability vs. Negligence</a:t>
            </a: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79755EEB-F35D-A90A-278A-69AA5070C280}"/>
              </a:ext>
            </a:extLst>
          </p:cNvPr>
          <p:cNvSpPr/>
          <p:nvPr/>
        </p:nvSpPr>
        <p:spPr>
          <a:xfrm>
            <a:off x="3137470" y="1619052"/>
            <a:ext cx="9007232" cy="708298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/>
            <a:r>
              <a:rPr lang="en-US" b="1" dirty="0">
                <a:solidFill>
                  <a:prstClr val="black"/>
                </a:solidFill>
                <a:latin typeface="Alexandria"/>
              </a:rPr>
              <a:t>Existence of a dangerous condition:</a:t>
            </a:r>
            <a:r>
              <a:rPr lang="ar-SY" b="1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For example, a broken stair step, exposed electrical wiring, or an unusually slippery floor</a:t>
            </a:r>
            <a:endParaRPr lang="en-US" sz="1400" dirty="0"/>
          </a:p>
        </p:txBody>
      </p:sp>
      <p:sp>
        <p:nvSpPr>
          <p:cNvPr id="3" name="Flowchart: Sequential Access Storage 2">
            <a:extLst>
              <a:ext uri="{FF2B5EF4-FFF2-40B4-BE49-F238E27FC236}">
                <a16:creationId xmlns:a16="http://schemas.microsoft.com/office/drawing/2014/main" id="{E798668B-F091-4831-391A-52176403086F}"/>
              </a:ext>
            </a:extLst>
          </p:cNvPr>
          <p:cNvSpPr/>
          <p:nvPr/>
        </p:nvSpPr>
        <p:spPr>
          <a:xfrm>
            <a:off x="207712" y="2320909"/>
            <a:ext cx="2781812" cy="1007817"/>
          </a:xfrm>
          <a:prstGeom prst="flowChartMagneticTape">
            <a:avLst/>
          </a:prstGeom>
          <a:solidFill>
            <a:srgbClr val="FFFF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200" b="1" dirty="0">
                <a:solidFill>
                  <a:srgbClr val="C00000"/>
                </a:solidFill>
                <a:latin typeface="Alexandria"/>
              </a:rPr>
              <a:t>When Does Negligence Occur?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7" name="Arrow: Pentagon 6">
            <a:extLst>
              <a:ext uri="{FF2B5EF4-FFF2-40B4-BE49-F238E27FC236}">
                <a16:creationId xmlns:a16="http://schemas.microsoft.com/office/drawing/2014/main" id="{74188755-99B1-45D6-EEAF-DDBA273F3F06}"/>
              </a:ext>
            </a:extLst>
          </p:cNvPr>
          <p:cNvSpPr/>
          <p:nvPr/>
        </p:nvSpPr>
        <p:spPr>
          <a:xfrm>
            <a:off x="3137470" y="2508510"/>
            <a:ext cx="9007232" cy="826658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/>
            <a:r>
              <a:rPr lang="en-US" b="1" dirty="0">
                <a:solidFill>
                  <a:prstClr val="black"/>
                </a:solidFill>
                <a:latin typeface="Alexandria"/>
              </a:rPr>
              <a:t>Landlord’s knowledge of the danger: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The landlord was informed by the tenant, or the condition was sufficiently obvious such that the landlord should have discovered it during reasonable inspection</a:t>
            </a:r>
            <a:r>
              <a:rPr lang="en-US" b="1" dirty="0">
                <a:solidFill>
                  <a:prstClr val="black"/>
                </a:solidFill>
                <a:latin typeface="Alexandria"/>
              </a:rPr>
              <a:t>.</a:t>
            </a:r>
            <a:endParaRPr lang="en-US" sz="1400" dirty="0"/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3B6E9E3F-13C2-F644-DA7A-A782C3F88411}"/>
              </a:ext>
            </a:extLst>
          </p:cNvPr>
          <p:cNvSpPr/>
          <p:nvPr/>
        </p:nvSpPr>
        <p:spPr>
          <a:xfrm>
            <a:off x="3137470" y="3496988"/>
            <a:ext cx="9007232" cy="641073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/>
            <a:r>
              <a:rPr lang="en-US" b="1" dirty="0">
                <a:solidFill>
                  <a:prstClr val="black"/>
                </a:solidFill>
                <a:latin typeface="Alexandria"/>
              </a:rPr>
              <a:t>Failure to act :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The landlord did not repair the hazardous condition within a reasonable period of time.</a:t>
            </a:r>
            <a:endParaRPr lang="en-US" sz="1400" dirty="0"/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918C4EE6-971F-C2C3-3769-BCEF2A2F2CB1}"/>
              </a:ext>
            </a:extLst>
          </p:cNvPr>
          <p:cNvSpPr/>
          <p:nvPr/>
        </p:nvSpPr>
        <p:spPr>
          <a:xfrm>
            <a:off x="3137470" y="4278894"/>
            <a:ext cx="9007232" cy="766067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/>
            <a:r>
              <a:rPr lang="en-US" b="1" dirty="0">
                <a:solidFill>
                  <a:prstClr val="black"/>
                </a:solidFill>
                <a:latin typeface="Alexandria"/>
              </a:rPr>
              <a:t>Injury: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A person (the tenant, a guest, or even a member of the public) was injured as a result of the dangerous condition.</a:t>
            </a:r>
            <a:endParaRPr lang="en-US" sz="1400" dirty="0"/>
          </a:p>
        </p:txBody>
      </p:sp>
      <p:sp>
        <p:nvSpPr>
          <p:cNvPr id="9" name="Flowchart: Document 8">
            <a:extLst>
              <a:ext uri="{FF2B5EF4-FFF2-40B4-BE49-F238E27FC236}">
                <a16:creationId xmlns:a16="http://schemas.microsoft.com/office/drawing/2014/main" id="{82BE7B67-B7CB-55A8-4462-D06E39344D73}"/>
              </a:ext>
            </a:extLst>
          </p:cNvPr>
          <p:cNvSpPr/>
          <p:nvPr/>
        </p:nvSpPr>
        <p:spPr>
          <a:xfrm>
            <a:off x="402956" y="5171089"/>
            <a:ext cx="11407973" cy="1607385"/>
          </a:xfrm>
          <a:prstGeom prst="flowChartDocument">
            <a:avLst/>
          </a:prstGeom>
          <a:solidFill>
            <a:srgbClr val="FFFFF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ct val="120000"/>
              </a:lnSpc>
              <a:spcBef>
                <a:spcPts val="300"/>
              </a:spcBef>
            </a:pPr>
            <a:endParaRPr lang="en-US" sz="1900" dirty="0">
              <a:solidFill>
                <a:schemeClr val="tx1"/>
              </a:solidFill>
              <a:latin typeface="Alexandria"/>
            </a:endParaRPr>
          </a:p>
          <a:p>
            <a:pPr algn="justLow">
              <a:lnSpc>
                <a:spcPct val="120000"/>
              </a:lnSpc>
              <a:spcBef>
                <a:spcPts val="300"/>
              </a:spcBef>
            </a:pPr>
            <a:r>
              <a:rPr lang="en-US" sz="1900" dirty="0">
                <a:solidFill>
                  <a:schemeClr val="tx1"/>
                </a:solidFill>
                <a:latin typeface="Alexandria"/>
              </a:rPr>
              <a:t>Since the </a:t>
            </a:r>
            <a:r>
              <a:rPr lang="en-US" sz="1900" dirty="0">
                <a:solidFill>
                  <a:srgbClr val="0070C0"/>
                </a:solidFill>
                <a:latin typeface="Alexandria"/>
              </a:rPr>
              <a:t>tenant</a:t>
            </a:r>
            <a:r>
              <a:rPr lang="en-US" sz="1900" dirty="0">
                <a:solidFill>
                  <a:schemeClr val="tx1"/>
                </a:solidFill>
                <a:latin typeface="Alexandria"/>
              </a:rPr>
              <a:t> reasonably </a:t>
            </a:r>
            <a:r>
              <a:rPr lang="en-US" sz="1900" dirty="0">
                <a:solidFill>
                  <a:srgbClr val="C00000"/>
                </a:solidFill>
                <a:latin typeface="Alexandria"/>
              </a:rPr>
              <a:t>relies</a:t>
            </a:r>
            <a:r>
              <a:rPr lang="en-US" sz="1900" dirty="0">
                <a:solidFill>
                  <a:schemeClr val="tx1"/>
                </a:solidFill>
                <a:latin typeface="Alexandria"/>
              </a:rPr>
              <a:t> on the </a:t>
            </a:r>
            <a:r>
              <a:rPr lang="en-US" sz="1900" dirty="0">
                <a:solidFill>
                  <a:srgbClr val="00B0F0"/>
                </a:solidFill>
                <a:latin typeface="Alexandria"/>
              </a:rPr>
              <a:t>landlord</a:t>
            </a:r>
            <a:r>
              <a:rPr lang="en-US" sz="1900" dirty="0">
                <a:solidFill>
                  <a:schemeClr val="tx1"/>
                </a:solidFill>
                <a:latin typeface="Alexandria"/>
              </a:rPr>
              <a:t> to inspect the premises and correct visible or known defects, </a:t>
            </a:r>
            <a:r>
              <a:rPr lang="en-US" sz="1900" b="1" dirty="0">
                <a:solidFill>
                  <a:schemeClr val="tx1"/>
                </a:solidFill>
                <a:latin typeface="Alexandria"/>
              </a:rPr>
              <a:t>the landlord’s failure </a:t>
            </a:r>
            <a:r>
              <a:rPr lang="en-US" sz="1900" dirty="0">
                <a:solidFill>
                  <a:schemeClr val="tx1"/>
                </a:solidFill>
                <a:latin typeface="Alexandria"/>
              </a:rPr>
              <a:t>to do so constitutes </a:t>
            </a:r>
            <a:r>
              <a:rPr lang="en-US" sz="1900" b="1" dirty="0">
                <a:solidFill>
                  <a:schemeClr val="tx1"/>
                </a:solidFill>
                <a:latin typeface="Alexandria"/>
              </a:rPr>
              <a:t>negligence</a:t>
            </a:r>
            <a:r>
              <a:rPr lang="en-US" sz="1900" dirty="0">
                <a:solidFill>
                  <a:schemeClr val="tx1"/>
                </a:solidFill>
                <a:latin typeface="Alexandria"/>
              </a:rPr>
              <a:t>. </a:t>
            </a:r>
          </a:p>
          <a:p>
            <a:pPr algn="justLow">
              <a:lnSpc>
                <a:spcPct val="120000"/>
              </a:lnSpc>
              <a:spcBef>
                <a:spcPts val="300"/>
              </a:spcBef>
            </a:pPr>
            <a:r>
              <a:rPr lang="en-US" sz="1900" dirty="0">
                <a:solidFill>
                  <a:schemeClr val="tx1"/>
                </a:solidFill>
                <a:latin typeface="Alexandria"/>
              </a:rPr>
              <a:t>If such negligence results in harm or injury to anyone entering the property, the </a:t>
            </a:r>
            <a:r>
              <a:rPr lang="en-US" sz="1900" dirty="0">
                <a:solidFill>
                  <a:srgbClr val="0070C0"/>
                </a:solidFill>
                <a:latin typeface="Alexandria"/>
              </a:rPr>
              <a:t>landlord</a:t>
            </a:r>
            <a:r>
              <a:rPr lang="en-US" sz="1900" dirty="0">
                <a:solidFill>
                  <a:schemeClr val="tx1"/>
                </a:solidFill>
                <a:latin typeface="Alexandria"/>
              </a:rPr>
              <a:t> becomes </a:t>
            </a:r>
            <a:r>
              <a:rPr lang="en-US" sz="1900" dirty="0">
                <a:solidFill>
                  <a:srgbClr val="0070C0"/>
                </a:solidFill>
                <a:latin typeface="Alexandria"/>
              </a:rPr>
              <a:t>liable</a:t>
            </a:r>
            <a:r>
              <a:rPr lang="en-US" sz="1900" dirty="0">
                <a:solidFill>
                  <a:schemeClr val="tx1"/>
                </a:solidFill>
                <a:latin typeface="Alexandria"/>
              </a:rPr>
              <a:t> for compensating the resulting losses.</a:t>
            </a:r>
          </a:p>
        </p:txBody>
      </p:sp>
    </p:spTree>
    <p:extLst>
      <p:ext uri="{BB962C8B-B14F-4D97-AF65-F5344CB8AC3E}">
        <p14:creationId xmlns:p14="http://schemas.microsoft.com/office/powerpoint/2010/main" val="3885751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12" grpId="0" animBg="1"/>
      <p:bldP spid="13" grpId="0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116113-955B-6EF4-16F7-85215C466F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AC06680-9CDB-B673-6153-9B6DFE33BC4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FDD7694-0DB3-AD73-6804-F5CF03D8EB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58F2121-FD1A-3F36-5C9E-593D98E893CB}"/>
              </a:ext>
            </a:extLst>
          </p:cNvPr>
          <p:cNvSpPr txBox="1"/>
          <p:nvPr/>
        </p:nvSpPr>
        <p:spPr>
          <a:xfrm>
            <a:off x="4216802" y="3720957"/>
            <a:ext cx="7189951" cy="1015663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 algn="justLow"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 duty which cannot be transferred or assumed by another person. In the case of a landlord, a nondelegable duty cannot be assumed by a property manager or contractor.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suitable tenants.</a:t>
            </a:r>
          </a:p>
        </p:txBody>
      </p:sp>
      <p:sp>
        <p:nvSpPr>
          <p:cNvPr id="7" name="Flowchart: Sequential Access Storage 6">
            <a:extLst>
              <a:ext uri="{FF2B5EF4-FFF2-40B4-BE49-F238E27FC236}">
                <a16:creationId xmlns:a16="http://schemas.microsoft.com/office/drawing/2014/main" id="{E6CE6FD4-453F-93CD-BD56-1F54D4B914C2}"/>
              </a:ext>
            </a:extLst>
          </p:cNvPr>
          <p:cNvSpPr/>
          <p:nvPr/>
        </p:nvSpPr>
        <p:spPr>
          <a:xfrm>
            <a:off x="397792" y="3827238"/>
            <a:ext cx="3476278" cy="857641"/>
          </a:xfrm>
          <a:prstGeom prst="flowChartMagneticTape">
            <a:avLst/>
          </a:prstGeom>
          <a:solidFill>
            <a:srgbClr val="CC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400" b="1" dirty="0">
                <a:solidFill>
                  <a:srgbClr val="0070C0"/>
                </a:solidFill>
                <a:latin typeface="Alexandria"/>
              </a:rPr>
              <a:t>Nondelegable Duty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595D42-0FFF-C5E6-0DD8-5CBA9B69A8C6}"/>
              </a:ext>
            </a:extLst>
          </p:cNvPr>
          <p:cNvSpPr txBox="1"/>
          <p:nvPr/>
        </p:nvSpPr>
        <p:spPr>
          <a:xfrm>
            <a:off x="573436" y="1855057"/>
            <a:ext cx="10833317" cy="1175706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Once a landlord of residential or commercial premises undertakes to make repairs on the premises to correct a dangerous condition, the landlord is required to complete the repairs in a timely and proper manner.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6B5943-B4A8-B06B-0799-390FEAE7D2B6}"/>
              </a:ext>
            </a:extLst>
          </p:cNvPr>
          <p:cNvSpPr txBox="1"/>
          <p:nvPr/>
        </p:nvSpPr>
        <p:spPr>
          <a:xfrm>
            <a:off x="4136530" y="641643"/>
            <a:ext cx="50063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Landlord and Tenant Obligations</a:t>
            </a:r>
          </a:p>
        </p:txBody>
      </p:sp>
      <p:sp>
        <p:nvSpPr>
          <p:cNvPr id="3" name="Flowchart: Predefined Process 2">
            <a:extLst>
              <a:ext uri="{FF2B5EF4-FFF2-40B4-BE49-F238E27FC236}">
                <a16:creationId xmlns:a16="http://schemas.microsoft.com/office/drawing/2014/main" id="{00EA88C2-EFA1-616C-CF44-8455E8591537}"/>
              </a:ext>
            </a:extLst>
          </p:cNvPr>
          <p:cNvSpPr/>
          <p:nvPr/>
        </p:nvSpPr>
        <p:spPr>
          <a:xfrm rot="20138650">
            <a:off x="9639058" y="401544"/>
            <a:ext cx="2076948" cy="600581"/>
          </a:xfrm>
          <a:prstGeom prst="flowChartPredefinedProcess">
            <a:avLst/>
          </a:prstGeom>
          <a:solidFill>
            <a:srgbClr val="FF33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Alexandria"/>
              </a:rPr>
              <a:t>LECTURE </a:t>
            </a:r>
            <a:r>
              <a:rPr lang="ar-SY" sz="2400" b="1" dirty="0">
                <a:latin typeface="Alexandria"/>
              </a:rPr>
              <a:t>3</a:t>
            </a:r>
            <a:endParaRPr lang="en-US" sz="2400" b="1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17834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3A6A-64B0-8344-9274-73AAAEFEC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2473C80-F97F-1E2B-4A5F-C455368BE3D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CF443F1-0C18-548D-7C26-2CDFE207BE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F10C538-0B09-F9D6-9CE4-596CA712A9EE}"/>
              </a:ext>
            </a:extLst>
          </p:cNvPr>
          <p:cNvSpPr txBox="1"/>
          <p:nvPr/>
        </p:nvSpPr>
        <p:spPr>
          <a:xfrm>
            <a:off x="180431" y="1155869"/>
            <a:ext cx="11433873" cy="316271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>
                <a:latin typeface="Alexandria"/>
              </a:rPr>
              <a:t>Now consider a commercial landlord who hires a contractor to repair the roof on leased property. A tenant is injured as a result of the contractor’s negligence while performing the repair. </a:t>
            </a:r>
          </a:p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>
                <a:latin typeface="Alexandria"/>
              </a:rPr>
              <a:t>The tenant claims the landlord is liable for their injuries since the landlord was responsible for the maintenance which created a dangerous condition. </a:t>
            </a:r>
          </a:p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>
                <a:latin typeface="Alexandria"/>
              </a:rPr>
              <a:t>The landlord claims they are not liable since it was the roofing contractor’s negligence while on the job which caused the tenant’s injury, not the landlord. </a:t>
            </a:r>
          </a:p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dirty="0">
                <a:latin typeface="Alexandria"/>
              </a:rPr>
              <a:t>Is the landlord liable for injuries to a tenant caused by a contractor hired by the landlord to perform repairs?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2A7E6-4742-B927-A651-0F77D4FDAFC5}"/>
              </a:ext>
            </a:extLst>
          </p:cNvPr>
          <p:cNvSpPr txBox="1"/>
          <p:nvPr/>
        </p:nvSpPr>
        <p:spPr>
          <a:xfrm>
            <a:off x="997734" y="4456934"/>
            <a:ext cx="9565821" cy="18614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i="1" dirty="0">
                <a:latin typeface="Alexandria"/>
              </a:rPr>
              <a:t>Yes! A landlord’s duty to exercise care (not to be negligent) in the repair and</a:t>
            </a:r>
          </a:p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i="1" dirty="0">
                <a:latin typeface="Alexandria"/>
              </a:rPr>
              <a:t>maintenance of a leased premises is a nondelegable duty. A nondelegable</a:t>
            </a:r>
          </a:p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i="1" dirty="0">
                <a:latin typeface="Alexandria"/>
              </a:rPr>
              <a:t>duty is an obligation which cannot be transferred or assumed by another</a:t>
            </a:r>
          </a:p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b="1" i="1" dirty="0">
                <a:latin typeface="Alexandria"/>
              </a:rPr>
              <a:t>person, such as a property manager or contractor</a:t>
            </a:r>
            <a:endParaRPr lang="en-US" sz="2000" b="1" i="1" dirty="0">
              <a:latin typeface="Alexandria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6797B1-28F5-8C08-1E97-AC98D6BE8D11}"/>
              </a:ext>
            </a:extLst>
          </p:cNvPr>
          <p:cNvSpPr txBox="1"/>
          <p:nvPr/>
        </p:nvSpPr>
        <p:spPr>
          <a:xfrm>
            <a:off x="4136530" y="641643"/>
            <a:ext cx="50063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Landlord and Tenant Obligations</a:t>
            </a:r>
          </a:p>
        </p:txBody>
      </p:sp>
      <p:sp>
        <p:nvSpPr>
          <p:cNvPr id="8" name="Flowchart: Predefined Process 7">
            <a:extLst>
              <a:ext uri="{FF2B5EF4-FFF2-40B4-BE49-F238E27FC236}">
                <a16:creationId xmlns:a16="http://schemas.microsoft.com/office/drawing/2014/main" id="{A309D0B6-CF77-7C68-FEAA-447D2973C615}"/>
              </a:ext>
            </a:extLst>
          </p:cNvPr>
          <p:cNvSpPr/>
          <p:nvPr/>
        </p:nvSpPr>
        <p:spPr>
          <a:xfrm rot="20138650">
            <a:off x="9639058" y="401544"/>
            <a:ext cx="2076948" cy="600581"/>
          </a:xfrm>
          <a:prstGeom prst="flowChartPredefinedProcess">
            <a:avLst/>
          </a:prstGeom>
          <a:solidFill>
            <a:srgbClr val="FF33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Alexandria"/>
              </a:rPr>
              <a:t>LECTURE </a:t>
            </a:r>
            <a:r>
              <a:rPr lang="ar-SY" sz="2400" b="1" dirty="0">
                <a:latin typeface="Alexandria"/>
              </a:rPr>
              <a:t>3</a:t>
            </a:r>
            <a:endParaRPr lang="en-US" sz="2400" b="1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185670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6E3C6A-53C9-6DE4-4D75-725D84D387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C3203F7-DB2E-8E2E-D731-FAF85871808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0B8085B-0281-8BE7-9E9E-F7187D3C9C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40C6678-0C5E-4C13-FD1F-9ABD08EC5B9F}"/>
              </a:ext>
            </a:extLst>
          </p:cNvPr>
          <p:cNvSpPr txBox="1"/>
          <p:nvPr/>
        </p:nvSpPr>
        <p:spPr>
          <a:xfrm>
            <a:off x="2989524" y="573411"/>
            <a:ext cx="7528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Responsibility for Defective Building Components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DE6367C-D03B-B807-73DA-AC41C32BA1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126387"/>
              </p:ext>
            </p:extLst>
          </p:nvPr>
        </p:nvGraphicFramePr>
        <p:xfrm>
          <a:off x="187435" y="1401112"/>
          <a:ext cx="11817129" cy="5404202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010976">
                  <a:extLst>
                    <a:ext uri="{9D8B030D-6E8A-4147-A177-3AD203B41FA5}">
                      <a16:colId xmlns:a16="http://schemas.microsoft.com/office/drawing/2014/main" val="626489284"/>
                    </a:ext>
                  </a:extLst>
                </a:gridCol>
                <a:gridCol w="4486168">
                  <a:extLst>
                    <a:ext uri="{9D8B030D-6E8A-4147-A177-3AD203B41FA5}">
                      <a16:colId xmlns:a16="http://schemas.microsoft.com/office/drawing/2014/main" val="1842509280"/>
                    </a:ext>
                  </a:extLst>
                </a:gridCol>
                <a:gridCol w="5319985">
                  <a:extLst>
                    <a:ext uri="{9D8B030D-6E8A-4147-A177-3AD203B41FA5}">
                      <a16:colId xmlns:a16="http://schemas.microsoft.com/office/drawing/2014/main" val="740807268"/>
                    </a:ext>
                  </a:extLst>
                </a:gridCol>
              </a:tblGrid>
              <a:tr h="4367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Item</a:t>
                      </a:r>
                    </a:p>
                  </a:txBody>
                  <a:tcPr marL="51802" marR="51802" marT="25901" marB="2590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Manufacturer Liability (Strict Liability)</a:t>
                      </a:r>
                    </a:p>
                  </a:txBody>
                  <a:tcPr marL="51802" marR="51802" marT="25901" marB="2590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Landlord Liability (Negligence)</a:t>
                      </a:r>
                    </a:p>
                  </a:txBody>
                  <a:tcPr marL="51802" marR="51802" marT="25901" marB="25901" anchor="ctr"/>
                </a:tc>
                <a:extLst>
                  <a:ext uri="{0D108BD9-81ED-4DB2-BD59-A6C34878D82A}">
                    <a16:rowId xmlns:a16="http://schemas.microsoft.com/office/drawing/2014/main" val="1335173696"/>
                  </a:ext>
                </a:extLst>
              </a:tr>
              <a:tr h="6238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Definition</a:t>
                      </a:r>
                    </a:p>
                  </a:txBody>
                  <a:tcPr marL="51802" marR="51802" marT="25901" marB="259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Liability for harm caused by a </a:t>
                      </a:r>
                      <a:r>
                        <a:rPr lang="en-US" sz="1800" b="1" dirty="0">
                          <a:latin typeface="Alexandria"/>
                        </a:rPr>
                        <a:t>defective product</a:t>
                      </a:r>
                      <a:r>
                        <a:rPr lang="en-US" sz="1800" dirty="0">
                          <a:latin typeface="Alexandria"/>
                        </a:rPr>
                        <a:t> regardless of fault.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>
                          <a:latin typeface="Alexandria"/>
                        </a:rPr>
                        <a:t>Liability for </a:t>
                      </a:r>
                      <a:r>
                        <a:rPr lang="en-US" sz="1800" b="1">
                          <a:latin typeface="Alexandria"/>
                        </a:rPr>
                        <a:t>failure to exercise reasonable care</a:t>
                      </a:r>
                      <a:r>
                        <a:rPr lang="en-US" sz="1800">
                          <a:latin typeface="Alexandria"/>
                        </a:rPr>
                        <a:t> in maintaining the property.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622095"/>
                  </a:ext>
                </a:extLst>
              </a:tr>
              <a:tr h="6238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Legal Basis</a:t>
                      </a:r>
                    </a:p>
                  </a:txBody>
                  <a:tcPr marL="51802" marR="51802" marT="25901" marB="259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 </a:t>
                      </a:r>
                      <a:r>
                        <a:rPr lang="en-US" sz="1800" b="1" dirty="0">
                          <a:latin typeface="Alexandria"/>
                        </a:rPr>
                        <a:t>manufacturing or design defect</a:t>
                      </a:r>
                      <a:r>
                        <a:rPr lang="en-US" sz="1800" dirty="0">
                          <a:latin typeface="Alexandria"/>
                        </a:rPr>
                        <a:t> exists in the product.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>
                          <a:latin typeface="Alexandria"/>
                        </a:rPr>
                        <a:t>The landlord has a </a:t>
                      </a:r>
                      <a:r>
                        <a:rPr lang="en-US" sz="1800" b="1">
                          <a:latin typeface="Alexandria"/>
                        </a:rPr>
                        <a:t>legal duty of care</a:t>
                      </a:r>
                      <a:r>
                        <a:rPr lang="en-US" sz="1800">
                          <a:latin typeface="Alexandria"/>
                        </a:rPr>
                        <a:t> to provide safe and habitable premises.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9433261"/>
                  </a:ext>
                </a:extLst>
              </a:tr>
              <a:tr h="6238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Responsible Party</a:t>
                      </a:r>
                    </a:p>
                  </a:txBody>
                  <a:tcPr marL="51802" marR="51802" marT="25901" marB="259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Manufacturer, distributor, retailer (part of the stream of commerce).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Landlord (when they know or should reasonably know of the hazard).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302731"/>
                  </a:ext>
                </a:extLst>
              </a:tr>
              <a:tr h="6238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Is Fault Required?</a:t>
                      </a:r>
                    </a:p>
                  </a:txBody>
                  <a:tcPr marL="51802" marR="51802" marT="25901" marB="259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No, liability applies </a:t>
                      </a:r>
                      <a:r>
                        <a:rPr lang="en-US" sz="1800" b="1" dirty="0">
                          <a:latin typeface="Alexandria"/>
                        </a:rPr>
                        <a:t>even without proving fault</a:t>
                      </a:r>
                      <a:r>
                        <a:rPr lang="en-US" sz="1800" dirty="0">
                          <a:latin typeface="Alexandria"/>
                        </a:rPr>
                        <a:t>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Yes, it must be shown that the landlord </a:t>
                      </a:r>
                      <a:r>
                        <a:rPr lang="en-US" sz="1800" b="1" dirty="0">
                          <a:latin typeface="Alexandria"/>
                        </a:rPr>
                        <a:t>knew or should have known</a:t>
                      </a:r>
                      <a:r>
                        <a:rPr lang="en-US" sz="1800" dirty="0">
                          <a:latin typeface="Alexandria"/>
                        </a:rPr>
                        <a:t> about the danger.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14967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Key Element of Liability</a:t>
                      </a:r>
                    </a:p>
                  </a:txBody>
                  <a:tcPr marL="51802" marR="51802" marT="25901" marB="259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</a:t>
                      </a:r>
                      <a:r>
                        <a:rPr lang="en-US" sz="1800" b="1" dirty="0">
                          <a:latin typeface="Alexandria"/>
                        </a:rPr>
                        <a:t>defect itself</a:t>
                      </a:r>
                      <a:r>
                        <a:rPr lang="en-US" sz="1800" dirty="0">
                          <a:latin typeface="Alexandria"/>
                        </a:rPr>
                        <a:t> caused the injury.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>
                          <a:latin typeface="Alexandria"/>
                        </a:rPr>
                        <a:t>Knowledge of the hazard + failure to repair</a:t>
                      </a:r>
                      <a:r>
                        <a:rPr lang="en-US" sz="1800">
                          <a:latin typeface="Alexandria"/>
                        </a:rPr>
                        <a:t> within a reasonable time.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06019"/>
                  </a:ext>
                </a:extLst>
              </a:tr>
              <a:tr h="6238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Social Purpose</a:t>
                      </a:r>
                    </a:p>
                  </a:txBody>
                  <a:tcPr marL="51802" marR="51802" marT="25901" marB="259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Places injury costs on those who </a:t>
                      </a:r>
                      <a:r>
                        <a:rPr lang="en-US" sz="1800" b="1" dirty="0">
                          <a:latin typeface="Alexandria"/>
                        </a:rPr>
                        <a:t>control product safety</a:t>
                      </a:r>
                      <a:r>
                        <a:rPr lang="en-US" sz="1800" dirty="0">
                          <a:latin typeface="Alexandria"/>
                        </a:rPr>
                        <a:t>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Protects tenants and ensures </a:t>
                      </a:r>
                      <a:r>
                        <a:rPr lang="en-US" sz="1800" b="1" dirty="0">
                          <a:latin typeface="Alexandria"/>
                        </a:rPr>
                        <a:t>continuous safety and maintenance</a:t>
                      </a:r>
                      <a:r>
                        <a:rPr lang="en-US" sz="1800" dirty="0">
                          <a:latin typeface="Alexandria"/>
                        </a:rPr>
                        <a:t> of the property.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5974080"/>
                  </a:ext>
                </a:extLst>
              </a:tr>
              <a:tr h="6238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Example 1</a:t>
                      </a:r>
                    </a:p>
                  </a:txBody>
                  <a:tcPr marL="51802" marR="51802" marT="25901" marB="259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700" dirty="0">
                          <a:latin typeface="Alexandria"/>
                        </a:rPr>
                        <a:t>A window shatters due to a </a:t>
                      </a:r>
                      <a:r>
                        <a:rPr lang="en-US" sz="1700" b="1" dirty="0">
                          <a:latin typeface="Alexandria"/>
                        </a:rPr>
                        <a:t>manufacturing defect</a:t>
                      </a:r>
                      <a:r>
                        <a:rPr lang="en-US" sz="1700" dirty="0">
                          <a:latin typeface="Alexandria"/>
                        </a:rPr>
                        <a:t> and injures someone.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700" dirty="0">
                          <a:latin typeface="Alexandria"/>
                        </a:rPr>
                        <a:t>A </a:t>
                      </a:r>
                      <a:r>
                        <a:rPr lang="en-US" sz="1700" b="1" dirty="0">
                          <a:latin typeface="Alexandria"/>
                        </a:rPr>
                        <a:t>loose handrail</a:t>
                      </a:r>
                      <a:r>
                        <a:rPr lang="en-US" sz="1700" dirty="0">
                          <a:latin typeface="Alexandria"/>
                        </a:rPr>
                        <a:t> reported by the tenant but not repaired, causing a fall.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4371680"/>
                  </a:ext>
                </a:extLst>
              </a:tr>
              <a:tr h="6238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Example 2</a:t>
                      </a:r>
                    </a:p>
                  </a:txBody>
                  <a:tcPr marL="51802" marR="51802" marT="25901" marB="259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700" dirty="0">
                          <a:latin typeface="Alexandria"/>
                        </a:rPr>
                        <a:t>A bathtub manufactured </a:t>
                      </a:r>
                      <a:r>
                        <a:rPr lang="en-US" sz="1700" b="1" dirty="0">
                          <a:latin typeface="Alexandria"/>
                        </a:rPr>
                        <a:t>without an anti-slip surface</a:t>
                      </a:r>
                      <a:r>
                        <a:rPr lang="en-US" sz="1700" dirty="0">
                          <a:latin typeface="Alexandria"/>
                        </a:rPr>
                        <a:t> causes a fall.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700" dirty="0">
                          <a:latin typeface="Alexandria"/>
                        </a:rPr>
                        <a:t>An </a:t>
                      </a:r>
                      <a:r>
                        <a:rPr lang="en-US" sz="1700" b="1" dirty="0">
                          <a:latin typeface="Alexandria"/>
                        </a:rPr>
                        <a:t>exposed electrical hazard</a:t>
                      </a:r>
                      <a:r>
                        <a:rPr lang="en-US" sz="1700" dirty="0">
                          <a:latin typeface="Alexandria"/>
                        </a:rPr>
                        <a:t> left unrepaired causes an electrical accident.</a:t>
                      </a:r>
                    </a:p>
                  </a:txBody>
                  <a:tcPr marL="51802" marR="51802" marT="25901" marB="2590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5060903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2703840-4CCD-7EFF-77FB-256703492303}"/>
              </a:ext>
            </a:extLst>
          </p:cNvPr>
          <p:cNvSpPr txBox="1"/>
          <p:nvPr/>
        </p:nvSpPr>
        <p:spPr>
          <a:xfrm>
            <a:off x="187435" y="992133"/>
            <a:ext cx="6098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Alexandria"/>
              </a:rPr>
              <a:t>Strict Liability vs. Negligence</a:t>
            </a:r>
          </a:p>
        </p:txBody>
      </p:sp>
    </p:spTree>
    <p:extLst>
      <p:ext uri="{BB962C8B-B14F-4D97-AF65-F5344CB8AC3E}">
        <p14:creationId xmlns:p14="http://schemas.microsoft.com/office/powerpoint/2010/main" val="1051170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A6BF3-74DE-A8C2-3B11-57DB195FD0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55A08F5-4AA6-E582-B2A1-40EC94658FD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09154C5-0AF0-3F16-B508-7034931BD3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ectangle: Beveled 3">
            <a:extLst>
              <a:ext uri="{FF2B5EF4-FFF2-40B4-BE49-F238E27FC236}">
                <a16:creationId xmlns:a16="http://schemas.microsoft.com/office/drawing/2014/main" id="{D085E325-EF84-A2DC-625E-00CCF418BFE2}"/>
              </a:ext>
            </a:extLst>
          </p:cNvPr>
          <p:cNvSpPr/>
          <p:nvPr/>
        </p:nvSpPr>
        <p:spPr>
          <a:xfrm>
            <a:off x="180149" y="1683426"/>
            <a:ext cx="11282985" cy="1076343"/>
          </a:xfrm>
          <a:prstGeom prst="bevel">
            <a:avLst/>
          </a:prstGeom>
          <a:solidFill>
            <a:srgbClr val="FFFFF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Understanding this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distinction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 is so essential especially for a </a:t>
            </a:r>
            <a:r>
              <a:rPr lang="en-US" sz="2200" b="1" i="1" u="sng" dirty="0">
                <a:solidFill>
                  <a:srgbClr val="C00000"/>
                </a:solidFill>
                <a:latin typeface="Alexandria"/>
              </a:rPr>
              <a:t>Property Manager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because it determines:</a:t>
            </a:r>
            <a:endParaRPr lang="en-US" sz="20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7" name="Rectangle: Folded Corner 6">
            <a:extLst>
              <a:ext uri="{FF2B5EF4-FFF2-40B4-BE49-F238E27FC236}">
                <a16:creationId xmlns:a16="http://schemas.microsoft.com/office/drawing/2014/main" id="{C66FDE96-4E69-0C97-89C1-221118C801CE}"/>
              </a:ext>
            </a:extLst>
          </p:cNvPr>
          <p:cNvSpPr/>
          <p:nvPr/>
        </p:nvSpPr>
        <p:spPr>
          <a:xfrm>
            <a:off x="2837511" y="3116936"/>
            <a:ext cx="8466365" cy="2498651"/>
          </a:xfrm>
          <a:prstGeom prst="foldedCorner">
            <a:avLst/>
          </a:prstGeom>
          <a:solidFill>
            <a:srgbClr val="FFFFFF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200" dirty="0">
                <a:solidFill>
                  <a:prstClr val="black"/>
                </a:solidFill>
                <a:latin typeface="Alexandria"/>
              </a:rPr>
              <a:t>The inspection and maintenance duties</a:t>
            </a:r>
          </a:p>
          <a:p>
            <a:pPr marL="342900" lvl="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200" dirty="0">
                <a:solidFill>
                  <a:prstClr val="black"/>
                </a:solidFill>
                <a:latin typeface="Alexandria"/>
              </a:rPr>
              <a:t>The limits of legal liability</a:t>
            </a:r>
          </a:p>
          <a:p>
            <a:pPr marL="342900" lvl="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200" dirty="0">
                <a:solidFill>
                  <a:prstClr val="black"/>
                </a:solidFill>
                <a:latin typeface="Alexandria"/>
              </a:rPr>
              <a:t>How to handle complaints and safety risks</a:t>
            </a:r>
          </a:p>
          <a:p>
            <a:pPr marL="342900" lvl="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200" dirty="0">
                <a:solidFill>
                  <a:schemeClr val="tx1"/>
                </a:solidFill>
                <a:latin typeface="Alexandria"/>
              </a:rPr>
              <a:t>How to protect both the landlord and the tenant at the same time</a:t>
            </a:r>
            <a:endParaRPr kumimoji="0" lang="en-US" sz="2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66987F-C917-22FA-F2EE-D73BC41934B4}"/>
              </a:ext>
            </a:extLst>
          </p:cNvPr>
          <p:cNvSpPr txBox="1"/>
          <p:nvPr/>
        </p:nvSpPr>
        <p:spPr>
          <a:xfrm>
            <a:off x="2989524" y="573411"/>
            <a:ext cx="7528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Responsibility for Defective Building Components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6F5C98-DAD0-B0CF-1DF4-6750799250B0}"/>
              </a:ext>
            </a:extLst>
          </p:cNvPr>
          <p:cNvSpPr txBox="1"/>
          <p:nvPr/>
        </p:nvSpPr>
        <p:spPr>
          <a:xfrm>
            <a:off x="180149" y="1087695"/>
            <a:ext cx="60985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Alexandria"/>
              </a:rPr>
              <a:t>Strict Liability vs. Negligence</a:t>
            </a:r>
          </a:p>
        </p:txBody>
      </p:sp>
    </p:spTree>
    <p:extLst>
      <p:ext uri="{BB962C8B-B14F-4D97-AF65-F5344CB8AC3E}">
        <p14:creationId xmlns:p14="http://schemas.microsoft.com/office/powerpoint/2010/main" val="3044122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build="allAtOnce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076DC6-C02D-6EB6-1C46-6472860758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61A50FC-3E3F-29F9-EB34-90DDAF2C299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2975D0A-E5E0-5E50-5F26-BAD971F626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355B07B-5CEF-E79F-9071-1CF27734322E}"/>
              </a:ext>
            </a:extLst>
          </p:cNvPr>
          <p:cNvSpPr txBox="1"/>
          <p:nvPr/>
        </p:nvSpPr>
        <p:spPr>
          <a:xfrm>
            <a:off x="2485572" y="556864"/>
            <a:ext cx="93655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Landlord Liability</a:t>
            </a: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for Dangerous Activities On-Site and Off-Site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FE115A-CD36-2751-578E-F75B74518524}"/>
              </a:ext>
            </a:extLst>
          </p:cNvPr>
          <p:cNvSpPr txBox="1"/>
          <p:nvPr/>
        </p:nvSpPr>
        <p:spPr>
          <a:xfrm>
            <a:off x="180430" y="1096631"/>
            <a:ext cx="771809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200" b="1" dirty="0">
                <a:latin typeface="Alexandria"/>
              </a:rPr>
              <a:t>Criteria for Determining Landlord Liability for Injury</a:t>
            </a:r>
            <a:endParaRPr lang="en-US" sz="2200" dirty="0">
              <a:latin typeface="Alexandria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53CEE15-4047-185C-040E-D16E87BCDD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171189"/>
              </p:ext>
            </p:extLst>
          </p:nvPr>
        </p:nvGraphicFramePr>
        <p:xfrm>
          <a:off x="180431" y="1533771"/>
          <a:ext cx="11706770" cy="538701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175063">
                  <a:extLst>
                    <a:ext uri="{9D8B030D-6E8A-4147-A177-3AD203B41FA5}">
                      <a16:colId xmlns:a16="http://schemas.microsoft.com/office/drawing/2014/main" val="1760921660"/>
                    </a:ext>
                  </a:extLst>
                </a:gridCol>
                <a:gridCol w="4440618">
                  <a:extLst>
                    <a:ext uri="{9D8B030D-6E8A-4147-A177-3AD203B41FA5}">
                      <a16:colId xmlns:a16="http://schemas.microsoft.com/office/drawing/2014/main" val="1477587621"/>
                    </a:ext>
                  </a:extLst>
                </a:gridCol>
                <a:gridCol w="5091089">
                  <a:extLst>
                    <a:ext uri="{9D8B030D-6E8A-4147-A177-3AD203B41FA5}">
                      <a16:colId xmlns:a16="http://schemas.microsoft.com/office/drawing/2014/main" val="717718692"/>
                    </a:ext>
                  </a:extLst>
                </a:gridCol>
              </a:tblGrid>
              <a:tr h="3287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Criteria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Explanation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Illustrative Example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7990" marR="67990" marT="33995" marB="33995" anchor="ctr"/>
                </a:tc>
                <a:extLst>
                  <a:ext uri="{0D108BD9-81ED-4DB2-BD59-A6C34878D82A}">
                    <a16:rowId xmlns:a16="http://schemas.microsoft.com/office/drawing/2014/main" val="3821923361"/>
                  </a:ext>
                </a:extLst>
              </a:tr>
              <a:tr h="106853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Foreseeability of Injury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Could the landlord reasonably foresee the type of injury that occurred?</a:t>
                      </a:r>
                    </a:p>
                  </a:txBody>
                  <a:tcPr marL="67990" marR="67990" marT="33995" marB="33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>
                          <a:latin typeface="Alexandria"/>
                        </a:rPr>
                        <a:t>The landlord’s knowledge of a vicious dog on the property makes injury to another person foreseeable.</a:t>
                      </a:r>
                    </a:p>
                  </a:txBody>
                  <a:tcPr marL="67990" marR="67990" marT="33995" marB="33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3631873"/>
                  </a:ext>
                </a:extLst>
              </a:tr>
              <a:tr h="106853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Closeness of Connection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extent to which the landlord’s negligence (failure to remove the hazard) is directly linked to the injury.</a:t>
                      </a:r>
                    </a:p>
                  </a:txBody>
                  <a:tcPr marL="67990" marR="67990" marT="33995" marB="33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>
                          <a:latin typeface="Alexandria"/>
                        </a:rPr>
                        <a:t>Failure to remove the vicious dog after being aware of it directly leads to an attack on someone.</a:t>
                      </a:r>
                    </a:p>
                  </a:txBody>
                  <a:tcPr marL="67990" marR="67990" marT="33995" marB="33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255535"/>
                  </a:ext>
                </a:extLst>
              </a:tr>
              <a:tr h="5753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Moral Blame</a:t>
                      </a:r>
                      <a:endParaRPr lang="en-US" sz="2000">
                        <a:latin typeface="Alexandria"/>
                      </a:endParaRPr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degree of negligence or fault in the landlord’s conduct.</a:t>
                      </a:r>
                    </a:p>
                  </a:txBody>
                  <a:tcPr marL="67990" marR="67990" marT="33995" marB="33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>
                          <a:latin typeface="Alexandria"/>
                        </a:rPr>
                        <a:t>The landlord knowingly ignores the hazard and deliberately fails to act.</a:t>
                      </a:r>
                    </a:p>
                  </a:txBody>
                  <a:tcPr marL="67990" marR="67990" marT="33995" marB="33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844838"/>
                  </a:ext>
                </a:extLst>
              </a:tr>
              <a:tr h="82194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Public Policy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societal interest in preventing future harm.</a:t>
                      </a:r>
                    </a:p>
                  </a:txBody>
                  <a:tcPr marL="67990" marR="67990" marT="33995" marB="33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Imposing liability on the landlord encourages maintaining the property in a safe condition.</a:t>
                      </a:r>
                    </a:p>
                  </a:txBody>
                  <a:tcPr marL="67990" marR="67990" marT="33995" marB="33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3713066"/>
                  </a:ext>
                </a:extLst>
              </a:tr>
              <a:tr h="82194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Burden on the Landlord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>
                          <a:latin typeface="Alexandria"/>
                        </a:rPr>
                        <a:t>The reasonableness and difficulty of requiring the landlord to prevent the hazard.</a:t>
                      </a:r>
                    </a:p>
                  </a:txBody>
                  <a:tcPr marL="67990" marR="67990" marT="33995" marB="33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Issuing a notice to the tenant to remove a vicious dog is reasonable and not burdensome.</a:t>
                      </a:r>
                    </a:p>
                  </a:txBody>
                  <a:tcPr marL="67990" marR="67990" marT="33995" marB="33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6162449"/>
                  </a:ext>
                </a:extLst>
              </a:tr>
              <a:tr h="5753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Insurance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7990" marR="67990" marT="33995" marB="33995"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>
                          <a:latin typeface="Alexandria"/>
                        </a:rPr>
                        <a:t>The availability of insurance coverage for this type of risk.</a:t>
                      </a:r>
                    </a:p>
                  </a:txBody>
                  <a:tcPr marL="67990" marR="67990" marT="33995" marB="339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-</a:t>
                      </a:r>
                    </a:p>
                  </a:txBody>
                  <a:tcPr marL="67990" marR="67990" marT="33995" marB="339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24539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650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D15505-9A3D-F594-A433-D86C46C85E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67CF333-845A-493A-3537-AB85CFEEDFC2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8A140D5-75EA-710E-D50E-2277C3C0AE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B2FA5E7-3570-84B7-C6BE-86458986E2EB}"/>
              </a:ext>
            </a:extLst>
          </p:cNvPr>
          <p:cNvSpPr txBox="1"/>
          <p:nvPr/>
        </p:nvSpPr>
        <p:spPr>
          <a:xfrm>
            <a:off x="2485572" y="556864"/>
            <a:ext cx="93655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Landlord Liability</a:t>
            </a: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for Dangerous Activities On-Site and Off-Site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D7F13D-41B9-C9EB-0974-1AD97B02E993}"/>
              </a:ext>
            </a:extLst>
          </p:cNvPr>
          <p:cNvSpPr txBox="1"/>
          <p:nvPr/>
        </p:nvSpPr>
        <p:spPr>
          <a:xfrm>
            <a:off x="180430" y="1096631"/>
            <a:ext cx="771809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Landlord’s Duty to Inspect &amp; Remove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0DCDD7B-ECAF-D3CC-57AD-9B1FD48AFB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742105"/>
              </p:ext>
            </p:extLst>
          </p:nvPr>
        </p:nvGraphicFramePr>
        <p:xfrm>
          <a:off x="200000" y="1518005"/>
          <a:ext cx="11811570" cy="518883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511669">
                  <a:extLst>
                    <a:ext uri="{9D8B030D-6E8A-4147-A177-3AD203B41FA5}">
                      <a16:colId xmlns:a16="http://schemas.microsoft.com/office/drawing/2014/main" val="4107152072"/>
                    </a:ext>
                  </a:extLst>
                </a:gridCol>
                <a:gridCol w="4067503">
                  <a:extLst>
                    <a:ext uri="{9D8B030D-6E8A-4147-A177-3AD203B41FA5}">
                      <a16:colId xmlns:a16="http://schemas.microsoft.com/office/drawing/2014/main" val="2072853520"/>
                    </a:ext>
                  </a:extLst>
                </a:gridCol>
                <a:gridCol w="5232398">
                  <a:extLst>
                    <a:ext uri="{9D8B030D-6E8A-4147-A177-3AD203B41FA5}">
                      <a16:colId xmlns:a16="http://schemas.microsoft.com/office/drawing/2014/main" val="2098585244"/>
                    </a:ext>
                  </a:extLst>
                </a:gridCol>
              </a:tblGrid>
              <a:tr h="61765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Situation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6944" marR="66944" marT="33472" marB="3347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Landlord’s Duty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6944" marR="66944" marT="33472" marB="3347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Example from Chapter &amp; Outcome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6944" marR="66944" marT="33472" marB="33472" anchor="ctr"/>
                </a:tc>
                <a:extLst>
                  <a:ext uri="{0D108BD9-81ED-4DB2-BD59-A6C34878D82A}">
                    <a16:rowId xmlns:a16="http://schemas.microsoft.com/office/drawing/2014/main" val="1484606169"/>
                  </a:ext>
                </a:extLst>
              </a:tr>
              <a:tr h="11435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At Lease Execution or Renewal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6944" marR="66944" marT="33472" marB="33472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Conduct a reasonable inspection of the property to identify hazardous conditions.</a:t>
                      </a:r>
                    </a:p>
                  </a:txBody>
                  <a:tcPr marL="66944" marR="66944" marT="33472" marB="33472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landlord failed to perform the annual inspection required by the lease, resulting in a defective floor that caused a customer to slip → landlord held liable.</a:t>
                      </a:r>
                    </a:p>
                  </a:txBody>
                  <a:tcPr marL="66944" marR="66944" marT="33472" marB="33472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9206399"/>
                  </a:ext>
                </a:extLst>
              </a:tr>
              <a:tr h="99691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During the Lease Term (Upon Entry for Any Reason)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6944" marR="66944" marT="33472" marB="33472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Observe hazardous conditions that would be apparent to a reasonable person.</a:t>
                      </a:r>
                    </a:p>
                  </a:txBody>
                  <a:tcPr marL="66944" marR="66944" marT="33472" marB="33472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If the landlord enters for maintenance and sees exposed electrical wires but takes no action → liable for any subsequent accident.</a:t>
                      </a:r>
                    </a:p>
                  </a:txBody>
                  <a:tcPr marL="66944" marR="66944" marT="33472" marB="33472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770765"/>
                  </a:ext>
                </a:extLst>
              </a:tr>
              <a:tr h="7038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Landlord’s Knowledge of a Hazard (Direct or Constructive)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6944" marR="66944" marT="33472" marB="33472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Take action to remove or correct the hazard.</a:t>
                      </a:r>
                    </a:p>
                  </a:txBody>
                  <a:tcPr marL="66944" marR="66944" marT="33472" marB="33472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Seeing a “Beware of Dog” sign or receiving complaints about a tenant’s dog → must issue a 3-day notice to remove the dog or terminate the lease.</a:t>
                      </a:r>
                    </a:p>
                  </a:txBody>
                  <a:tcPr marL="66944" marR="66944" marT="33472" marB="33472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7362538"/>
                  </a:ext>
                </a:extLst>
              </a:tr>
              <a:tr h="144338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Hazard Caused by Tenant Activity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66944" marR="66944" marT="33472" marB="33472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Use a 3-day notice to cure or quit the violation.</a:t>
                      </a:r>
                    </a:p>
                  </a:txBody>
                  <a:tcPr marL="66944" marR="66944" marT="33472" marB="33472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Tenant discharges a firearm in the yard → landlord must issue a notice to stop the activity or vacate the premises.</a:t>
                      </a:r>
                    </a:p>
                  </a:txBody>
                  <a:tcPr marL="66944" marR="66944" marT="33472" marB="33472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12271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195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76765-0100-1EA2-2677-F5E023C95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E943007-08FA-D03E-11A4-8671F0F758B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394F3F1-844C-DC5D-ECFA-1AA91F3E8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15EA71-C3CC-F164-1359-3E85060DD9BC}"/>
              </a:ext>
            </a:extLst>
          </p:cNvPr>
          <p:cNvSpPr txBox="1"/>
          <p:nvPr/>
        </p:nvSpPr>
        <p:spPr>
          <a:xfrm>
            <a:off x="2485572" y="556864"/>
            <a:ext cx="93655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Landlord Liability</a:t>
            </a: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for Dangerous Activities On-Site and Off-Site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B725E3-54E8-8EC6-64B5-FD9442076F40}"/>
              </a:ext>
            </a:extLst>
          </p:cNvPr>
          <p:cNvSpPr txBox="1"/>
          <p:nvPr/>
        </p:nvSpPr>
        <p:spPr>
          <a:xfrm>
            <a:off x="180430" y="1096631"/>
            <a:ext cx="771809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Landlord Liability for On-Site vs. Off-Site Hazards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BD74767-5B78-DC47-12F7-4091F4A0B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2539"/>
              </p:ext>
            </p:extLst>
          </p:nvPr>
        </p:nvGraphicFramePr>
        <p:xfrm>
          <a:off x="180430" y="1781744"/>
          <a:ext cx="11535840" cy="4519392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2916621">
                  <a:extLst>
                    <a:ext uri="{9D8B030D-6E8A-4147-A177-3AD203B41FA5}">
                      <a16:colId xmlns:a16="http://schemas.microsoft.com/office/drawing/2014/main" val="3771932206"/>
                    </a:ext>
                  </a:extLst>
                </a:gridCol>
                <a:gridCol w="4225159">
                  <a:extLst>
                    <a:ext uri="{9D8B030D-6E8A-4147-A177-3AD203B41FA5}">
                      <a16:colId xmlns:a16="http://schemas.microsoft.com/office/drawing/2014/main" val="3426319256"/>
                    </a:ext>
                  </a:extLst>
                </a:gridCol>
                <a:gridCol w="4394060">
                  <a:extLst>
                    <a:ext uri="{9D8B030D-6E8A-4147-A177-3AD203B41FA5}">
                      <a16:colId xmlns:a16="http://schemas.microsoft.com/office/drawing/2014/main" val="4054825376"/>
                    </a:ext>
                  </a:extLst>
                </a:gridCol>
              </a:tblGrid>
              <a:tr h="48078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Point of Comparison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Liability for On-Site Hazards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Liability for Off-Site Hazards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0107632"/>
                  </a:ext>
                </a:extLst>
              </a:tr>
              <a:tr h="125004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General Rule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dirty="0">
                          <a:latin typeface="Alexandria"/>
                        </a:rPr>
                        <a:t>Yes, if the landlord knew or reasonably should have known about the hazard and had the ability to remove or correct it.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dirty="0">
                          <a:latin typeface="Alexandria"/>
                        </a:rPr>
                        <a:t>Generally, no, because the landlord does not control property outside the premises.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037006"/>
                  </a:ext>
                </a:extLst>
              </a:tr>
              <a:tr h="153851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Primary Exception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dirty="0">
                          <a:latin typeface="Alexandria"/>
                        </a:rPr>
                        <a:t>Not applicable.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dirty="0">
                          <a:latin typeface="Alexandria"/>
                        </a:rPr>
                        <a:t>Yes, if the injury occurring off-site is directly caused by a hazard originating on the landlord’s property, which the landlord knew about and could have removed.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1883160"/>
                  </a:ext>
                </a:extLst>
              </a:tr>
              <a:tr h="125004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Basis of Liability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dirty="0">
                          <a:latin typeface="Alexandria"/>
                        </a:rPr>
                        <a:t>Direct control over the property and the dangerous conditions on it.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dirty="0">
                          <a:latin typeface="Alexandria"/>
                        </a:rPr>
                        <a:t>Control over the source of the hazard (e.g., a tenant’s dangerous dog or possession of weapons on the premises).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81920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8570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93121-757D-6913-05EA-82824F7A9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FE1658A-C295-D75C-819D-560EECCD826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D702739-63A8-1F02-5146-50D96F9259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A511E7E-08A7-29E0-1CB2-BF82AC00E72B}"/>
              </a:ext>
            </a:extLst>
          </p:cNvPr>
          <p:cNvSpPr txBox="1"/>
          <p:nvPr/>
        </p:nvSpPr>
        <p:spPr>
          <a:xfrm>
            <a:off x="2485572" y="556864"/>
            <a:ext cx="93655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Landlord Liability</a:t>
            </a: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for Dangerous Activities On-Site and Off-Site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21A0A3-5411-DA0B-DEDE-C8832818F7B9}"/>
              </a:ext>
            </a:extLst>
          </p:cNvPr>
          <p:cNvSpPr txBox="1"/>
          <p:nvPr/>
        </p:nvSpPr>
        <p:spPr>
          <a:xfrm>
            <a:off x="180430" y="1096631"/>
            <a:ext cx="894780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Scope of Landlord Liability On-Site and Off-Site: Practical Examples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8C80B5F-FFFD-06A3-3B3E-F1A48E4658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613950"/>
              </p:ext>
            </p:extLst>
          </p:nvPr>
        </p:nvGraphicFramePr>
        <p:xfrm>
          <a:off x="180426" y="1518005"/>
          <a:ext cx="11831144" cy="5253470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3748721">
                  <a:extLst>
                    <a:ext uri="{9D8B030D-6E8A-4147-A177-3AD203B41FA5}">
                      <a16:colId xmlns:a16="http://schemas.microsoft.com/office/drawing/2014/main" val="496041195"/>
                    </a:ext>
                  </a:extLst>
                </a:gridCol>
                <a:gridCol w="3803769">
                  <a:extLst>
                    <a:ext uri="{9D8B030D-6E8A-4147-A177-3AD203B41FA5}">
                      <a16:colId xmlns:a16="http://schemas.microsoft.com/office/drawing/2014/main" val="1246456388"/>
                    </a:ext>
                  </a:extLst>
                </a:gridCol>
                <a:gridCol w="4278654">
                  <a:extLst>
                    <a:ext uri="{9D8B030D-6E8A-4147-A177-3AD203B41FA5}">
                      <a16:colId xmlns:a16="http://schemas.microsoft.com/office/drawing/2014/main" val="3361644115"/>
                    </a:ext>
                  </a:extLst>
                </a:gridCol>
              </a:tblGrid>
              <a:tr h="49998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Location of the Injury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9069" marR="69069" marT="34534" marB="34534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Condition for Landlord Liability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9069" marR="69069" marT="34534" marB="34534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Illustrative Example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9069" marR="69069" marT="34534" marB="34534" anchor="ctr"/>
                </a:tc>
                <a:extLst>
                  <a:ext uri="{0D108BD9-81ED-4DB2-BD59-A6C34878D82A}">
                    <a16:rowId xmlns:a16="http://schemas.microsoft.com/office/drawing/2014/main" val="2353182568"/>
                  </a:ext>
                </a:extLst>
              </a:tr>
              <a:tr h="8730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Inside the Property (On-Site)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9069" marR="69069" marT="34534" marB="3453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Landlord knew or should have known of the hazard + had the ability to correct it</a:t>
                      </a:r>
                    </a:p>
                  </a:txBody>
                  <a:tcPr marL="69069" marR="69069" marT="34534" marB="3453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 slippery floor or broken staircase causing injury; a tenant’s dog attacks a visitor inside the yard.</a:t>
                      </a:r>
                    </a:p>
                  </a:txBody>
                  <a:tcPr marL="69069" marR="69069" marT="34534" marB="3453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2441497"/>
                  </a:ext>
                </a:extLst>
              </a:tr>
              <a:tr h="95268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Outside the Property but Caused by a Hazard Originating On-Site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9069" marR="69069" marT="34534" marB="3453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Landlord knew of the hazard or dangerous behavior + failed to act</a:t>
                      </a:r>
                    </a:p>
                  </a:txBody>
                  <a:tcPr marL="69069" marR="69069" marT="34534" marB="3453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 dangerous dog escapes the property and attacks someone in the street; a gun fired from the yard injures a neighbor.</a:t>
                      </a:r>
                    </a:p>
                  </a:txBody>
                  <a:tcPr marL="69069" marR="69069" marT="34534" marB="3453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8942298"/>
                  </a:ext>
                </a:extLst>
              </a:tr>
              <a:tr h="91697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Outside the Property with No Landlord Control Over the Hazard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9069" marR="69069" marT="34534" marB="3453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No liability</a:t>
                      </a:r>
                    </a:p>
                  </a:txBody>
                  <a:tcPr marL="69069" marR="69069" marT="34534" marB="3453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 neighbor’s dog attacks a child inside the property; a gang gathers in the area and later attacks pedestrians in the street.</a:t>
                      </a:r>
                    </a:p>
                  </a:txBody>
                  <a:tcPr marL="69069" marR="69069" marT="34534" marB="3453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124776"/>
                  </a:ext>
                </a:extLst>
              </a:tr>
              <a:tr h="94460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On-Site Hazard → Off-Site Injury Where Landlord Controls the Source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9069" marR="69069" marT="34534" marB="3453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Landlord knew of the hazard + had the ability to remove the cause</a:t>
                      </a:r>
                    </a:p>
                  </a:txBody>
                  <a:tcPr marL="69069" marR="69069" marT="34534" marB="3453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landlord allows a dangerous tenant activity (e.g., shooting) that leads to off-site injury → landlord liable.</a:t>
                      </a:r>
                    </a:p>
                  </a:txBody>
                  <a:tcPr marL="69069" marR="69069" marT="34534" marB="3453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798080"/>
                  </a:ext>
                </a:extLst>
              </a:tr>
              <a:tr h="104720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Public Property Under Landlord’s Effective Control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9069" marR="69069" marT="34534" marB="3453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Landlord knew of the hazard + had the ability to correct it</a:t>
                      </a:r>
                    </a:p>
                  </a:txBody>
                  <a:tcPr marL="69069" marR="69069" marT="34534" marB="3453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Tree roots maintained by the landlord damage the sidewalk, causing injury to a pedestrian.</a:t>
                      </a:r>
                    </a:p>
                  </a:txBody>
                  <a:tcPr marL="69069" marR="69069" marT="34534" marB="3453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6969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323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51A5C9-15F8-AF25-B4A0-308ED21754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C999CE6-DF5D-6CEF-B86D-A9B454C3854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F67B175-3B56-2453-A2B5-BB069E4246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8088A2-860E-F5B2-E6BB-A193917A7DF5}"/>
              </a:ext>
            </a:extLst>
          </p:cNvPr>
          <p:cNvSpPr txBox="1"/>
          <p:nvPr/>
        </p:nvSpPr>
        <p:spPr>
          <a:xfrm>
            <a:off x="2485572" y="556864"/>
            <a:ext cx="93655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Landlord Liability</a:t>
            </a: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for Dangerous Activities On-Site and Off-Site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935497-32A7-0C2D-8BAF-3C2FC04C004E}"/>
              </a:ext>
            </a:extLst>
          </p:cNvPr>
          <p:cNvSpPr txBox="1"/>
          <p:nvPr/>
        </p:nvSpPr>
        <p:spPr>
          <a:xfrm>
            <a:off x="180430" y="1096631"/>
            <a:ext cx="894780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Limits of Landlord Liability: When the Landlord Is Not Responsible</a:t>
            </a:r>
            <a:r>
              <a:rPr lang="en-US" sz="2200" b="1" dirty="0">
                <a:solidFill>
                  <a:prstClr val="black"/>
                </a:solidFill>
                <a:latin typeface="Alexandria"/>
              </a:rPr>
              <a:t>??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8ECC5434-22A9-18E5-8C30-6FCA8B23B86B}"/>
              </a:ext>
            </a:extLst>
          </p:cNvPr>
          <p:cNvSpPr/>
          <p:nvPr/>
        </p:nvSpPr>
        <p:spPr>
          <a:xfrm>
            <a:off x="534192" y="1598289"/>
            <a:ext cx="10700479" cy="1649313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landlord’s liability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is </a:t>
            </a:r>
            <a:r>
              <a:rPr lang="en-US" sz="2000" b="1" u="sng" dirty="0">
                <a:solidFill>
                  <a:srgbClr val="C00000"/>
                </a:solidFill>
                <a:latin typeface="Alexandria"/>
              </a:rPr>
              <a:t>not unlimited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. The law establishes 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boundaries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 to maintain a fair balance between protecting individuals and avoiding unreasonable burdens on the landlord. </a:t>
            </a:r>
          </a:p>
          <a:p>
            <a:pPr lvl="0" algn="justLow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000" b="1" u="sng" dirty="0">
                <a:solidFill>
                  <a:srgbClr val="0070C0"/>
                </a:solidFill>
                <a:latin typeface="Alexandria"/>
              </a:rPr>
              <a:t>These limits can be summarized under three key principles: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98FAF4E-B049-74B4-E391-88C488AE7D23}"/>
              </a:ext>
            </a:extLst>
          </p:cNvPr>
          <p:cNvSpPr txBox="1"/>
          <p:nvPr/>
        </p:nvSpPr>
        <p:spPr>
          <a:xfrm>
            <a:off x="323986" y="3699996"/>
            <a:ext cx="2823863" cy="1493904"/>
          </a:xfrm>
          <a:prstGeom prst="ellipse">
            <a:avLst/>
          </a:prstGeom>
          <a:solidFill>
            <a:srgbClr val="92D050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marL="0" marR="0" lvl="0" indent="0" algn="ctr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Obvious Danger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</a:b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0D442C5-E4A7-680F-CA9D-2DBC05282681}"/>
              </a:ext>
            </a:extLst>
          </p:cNvPr>
          <p:cNvGrpSpPr/>
          <p:nvPr/>
        </p:nvGrpSpPr>
        <p:grpSpPr>
          <a:xfrm>
            <a:off x="4367396" y="3699996"/>
            <a:ext cx="3034069" cy="1493903"/>
            <a:chOff x="2475500" y="2918022"/>
            <a:chExt cx="2056424" cy="1106541"/>
          </a:xfrm>
          <a:solidFill>
            <a:srgbClr val="FFFF00"/>
          </a:solidFill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B8903E3-29CE-BB6D-6D64-531D6FE5B926}"/>
                </a:ext>
              </a:extLst>
            </p:cNvPr>
            <p:cNvSpPr/>
            <p:nvPr/>
          </p:nvSpPr>
          <p:spPr>
            <a:xfrm>
              <a:off x="2475500" y="2918022"/>
              <a:ext cx="2056424" cy="1106541"/>
            </a:xfrm>
            <a:prstGeom prst="ellipse">
              <a:avLst/>
            </a:prstGeom>
            <a:grpFill/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1A78B35-62A7-F13D-783F-89FEE8201D8D}"/>
                </a:ext>
              </a:extLst>
            </p:cNvPr>
            <p:cNvSpPr txBox="1"/>
            <p:nvPr/>
          </p:nvSpPr>
          <p:spPr>
            <a:xfrm>
              <a:off x="2475500" y="2918022"/>
              <a:ext cx="2056424" cy="1106541"/>
            </a:xfrm>
            <a:prstGeom prst="ellipse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Comparative Negligence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97468F4-EAFC-2264-0081-C34071AF3781}"/>
              </a:ext>
            </a:extLst>
          </p:cNvPr>
          <p:cNvGrpSpPr/>
          <p:nvPr/>
        </p:nvGrpSpPr>
        <p:grpSpPr>
          <a:xfrm>
            <a:off x="8621012" y="3699995"/>
            <a:ext cx="3034069" cy="1493905"/>
            <a:chOff x="3957744" y="2913724"/>
            <a:chExt cx="3568371" cy="2192443"/>
          </a:xfrm>
          <a:solidFill>
            <a:srgbClr val="66FFFF"/>
          </a:solidFill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80A3492-851B-D74B-F910-C0F7BEA897E9}"/>
                </a:ext>
              </a:extLst>
            </p:cNvPr>
            <p:cNvSpPr/>
            <p:nvPr/>
          </p:nvSpPr>
          <p:spPr>
            <a:xfrm>
              <a:off x="4972040" y="2913724"/>
              <a:ext cx="2056424" cy="1112031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64F5FE4-19F6-35CD-B8B3-0023C6FAD0B8}"/>
                </a:ext>
              </a:extLst>
            </p:cNvPr>
            <p:cNvSpPr txBox="1"/>
            <p:nvPr/>
          </p:nvSpPr>
          <p:spPr>
            <a:xfrm>
              <a:off x="3957744" y="2913724"/>
              <a:ext cx="3568371" cy="2192443"/>
            </a:xfrm>
            <a:prstGeom prst="ellipse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Risks or Activities Outside the Landlord’s Control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9158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B03EDC-8914-8061-BF56-C077E0168E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D439115-19F9-79D8-956F-BA36C6E2733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6A90A0F-1548-3FF8-1A9F-4BB21545F0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EA615A1-9B73-72EE-CBCF-50FE270BA2DE}"/>
              </a:ext>
            </a:extLst>
          </p:cNvPr>
          <p:cNvSpPr txBox="1"/>
          <p:nvPr/>
        </p:nvSpPr>
        <p:spPr>
          <a:xfrm>
            <a:off x="2485572" y="538935"/>
            <a:ext cx="93655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Landlord Liability</a:t>
            </a: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for Dangerous Activities On-Site and Off-Site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A47EEC-57DF-6625-A6DE-DBCA133C69DF}"/>
              </a:ext>
            </a:extLst>
          </p:cNvPr>
          <p:cNvSpPr txBox="1"/>
          <p:nvPr/>
        </p:nvSpPr>
        <p:spPr>
          <a:xfrm>
            <a:off x="180431" y="1139720"/>
            <a:ext cx="894780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Limits of Landlord Liability: When the Landlord Is Not Responsible</a:t>
            </a:r>
            <a:r>
              <a:rPr lang="en-US" sz="2200" b="1" dirty="0">
                <a:solidFill>
                  <a:prstClr val="black"/>
                </a:solidFill>
                <a:latin typeface="Alexandria"/>
              </a:rPr>
              <a:t>??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4C2534-DBE7-14DF-BED7-539EDA4F47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551479"/>
              </p:ext>
            </p:extLst>
          </p:nvPr>
        </p:nvGraphicFramePr>
        <p:xfrm>
          <a:off x="180431" y="1606385"/>
          <a:ext cx="11831140" cy="5141253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2089803">
                  <a:extLst>
                    <a:ext uri="{9D8B030D-6E8A-4147-A177-3AD203B41FA5}">
                      <a16:colId xmlns:a16="http://schemas.microsoft.com/office/drawing/2014/main" val="2781774634"/>
                    </a:ext>
                  </a:extLst>
                </a:gridCol>
                <a:gridCol w="2885090">
                  <a:extLst>
                    <a:ext uri="{9D8B030D-6E8A-4147-A177-3AD203B41FA5}">
                      <a16:colId xmlns:a16="http://schemas.microsoft.com/office/drawing/2014/main" val="1792662229"/>
                    </a:ext>
                  </a:extLst>
                </a:gridCol>
                <a:gridCol w="3011214">
                  <a:extLst>
                    <a:ext uri="{9D8B030D-6E8A-4147-A177-3AD203B41FA5}">
                      <a16:colId xmlns:a16="http://schemas.microsoft.com/office/drawing/2014/main" val="940138903"/>
                    </a:ext>
                  </a:extLst>
                </a:gridCol>
                <a:gridCol w="3845033">
                  <a:extLst>
                    <a:ext uri="{9D8B030D-6E8A-4147-A177-3AD203B41FA5}">
                      <a16:colId xmlns:a16="http://schemas.microsoft.com/office/drawing/2014/main" val="1511385567"/>
                    </a:ext>
                  </a:extLst>
                </a:gridCol>
              </a:tblGrid>
              <a:tr h="64636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Concept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71333" marR="71333" marT="35667" marB="3566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Exception / Limit of Liability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71333" marR="71333" marT="35667" marB="3566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Legal Rule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71333" marR="71333" marT="35667" marB="3566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Illustrative Example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71333" marR="71333" marT="35667" marB="3566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3796001"/>
                  </a:ext>
                </a:extLst>
              </a:tr>
              <a:tr h="1127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Obvious Danger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71333" marR="71333" marT="35667" marB="35667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When the hazard is clearly visible and can be recognized by any reasonable person.</a:t>
                      </a:r>
                    </a:p>
                  </a:txBody>
                  <a:tcPr marL="71333" marR="71333" marT="35667" marB="3566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landlord is not required to warn of hazards that can be seen and avoided with ordinary care.</a:t>
                      </a:r>
                    </a:p>
                  </a:txBody>
                  <a:tcPr marL="71333" marR="71333" marT="35667" marB="3566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 person slips on a clearly wet floor; or sits on the edge of a low-raised rooftop barrier.</a:t>
                      </a:r>
                    </a:p>
                  </a:txBody>
                  <a:tcPr marL="71333" marR="71333" marT="35667" marB="3566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6951096"/>
                  </a:ext>
                </a:extLst>
              </a:tr>
              <a:tr h="825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Comparative Negligence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71333" marR="71333" marT="35667" marB="35667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buNone/>
                      </a:pPr>
                      <a:r>
                        <a:rPr lang="en-US" sz="1800">
                          <a:latin typeface="Alexandria"/>
                        </a:rPr>
                        <a:t>When the injured party’s own actions directly or partially caused the injury.</a:t>
                      </a:r>
                    </a:p>
                  </a:txBody>
                  <a:tcPr marL="71333" marR="71333" marT="35667" marB="3566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Compensation is reduced in proportion to the injured party’s contribution to the harm.</a:t>
                      </a:r>
                    </a:p>
                  </a:txBody>
                  <a:tcPr marL="71333" marR="71333" marT="35667" marB="3566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 person climbs onto a barrel or roof not meant for access and falls. Compensation may be reduced or denied.</a:t>
                      </a:r>
                    </a:p>
                  </a:txBody>
                  <a:tcPr marL="71333" marR="71333" marT="35667" marB="3566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09821"/>
                  </a:ext>
                </a:extLst>
              </a:tr>
              <a:tr h="185143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Hazard or Activity Beyond Landlord’s Control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71333" marR="71333" marT="35667" marB="35667" anchor="ctr"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Especially in </a:t>
                      </a:r>
                      <a:r>
                        <a:rPr lang="en-US" sz="1800" b="1" dirty="0">
                          <a:latin typeface="Alexandria"/>
                        </a:rPr>
                        <a:t>Net Lease</a:t>
                      </a:r>
                      <a:r>
                        <a:rPr lang="en-US" sz="1800" dirty="0">
                          <a:latin typeface="Alexandria"/>
                        </a:rPr>
                        <a:t> agreements or when the hazard arises from tenant-specific equipment or activity.</a:t>
                      </a:r>
                    </a:p>
                  </a:txBody>
                  <a:tcPr marL="71333" marR="71333" marT="35667" marB="3566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buNone/>
                      </a:pPr>
                      <a:r>
                        <a:rPr lang="en-US" sz="1800">
                          <a:latin typeface="Alexandria"/>
                        </a:rPr>
                        <a:t>The landlord is not responsible for hazards they did not know about or could not reasonably control.</a:t>
                      </a:r>
                    </a:p>
                  </a:txBody>
                  <a:tcPr marL="71333" marR="71333" marT="35667" marB="3566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 tenant uses chemicals or dangerous machinery inside the premises without the landlord’s knowledge; the landlord is not liable unless aware and negligent.</a:t>
                      </a:r>
                    </a:p>
                  </a:txBody>
                  <a:tcPr marL="71333" marR="71333" marT="35667" marB="3566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93879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75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26161B-24BF-A954-9FBF-9D6708E6F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7113591-B978-81F3-E0BD-E7936BE661A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721A1CB-77E3-AA03-B86D-A7F7660F34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0" name="Rectangle: Folded Corner 29">
            <a:extLst>
              <a:ext uri="{FF2B5EF4-FFF2-40B4-BE49-F238E27FC236}">
                <a16:creationId xmlns:a16="http://schemas.microsoft.com/office/drawing/2014/main" id="{D0349CDC-5488-40A6-B4EE-E141E2FF4A3B}"/>
              </a:ext>
            </a:extLst>
          </p:cNvPr>
          <p:cNvSpPr/>
          <p:nvPr/>
        </p:nvSpPr>
        <p:spPr>
          <a:xfrm>
            <a:off x="534192" y="1598289"/>
            <a:ext cx="10700479" cy="1649313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responsibility of the </a:t>
            </a:r>
            <a:r>
              <a:rPr lang="en-US" sz="2000" dirty="0">
                <a:solidFill>
                  <a:srgbClr val="C00000"/>
                </a:solidFill>
                <a:latin typeface="Alexandria"/>
              </a:rPr>
              <a:t>property manager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in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fire safety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is not limited to merely installing smoke detectors. Rather, it is an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integrated process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that includes equipment, information, and administrative procedures.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A0DBAE-F91F-6CC0-CC9C-DFD969393D55}"/>
              </a:ext>
            </a:extLst>
          </p:cNvPr>
          <p:cNvSpPr txBox="1"/>
          <p:nvPr/>
        </p:nvSpPr>
        <p:spPr>
          <a:xfrm>
            <a:off x="5017963" y="515307"/>
            <a:ext cx="3243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Fire Safety Programs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60D9DA8-D5B6-83D4-6CD3-11BF7B8A0C9A}"/>
              </a:ext>
            </a:extLst>
          </p:cNvPr>
          <p:cNvSpPr txBox="1"/>
          <p:nvPr/>
        </p:nvSpPr>
        <p:spPr>
          <a:xfrm>
            <a:off x="2837745" y="5574188"/>
            <a:ext cx="6516507" cy="572572"/>
          </a:xfrm>
          <a:prstGeom prst="bevel">
            <a:avLst/>
          </a:prstGeom>
          <a:solidFill>
            <a:srgbClr val="FFFFCC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2200" b="1" dirty="0">
                <a:solidFill>
                  <a:srgbClr val="C00000"/>
                </a:solidFill>
                <a:latin typeface="Alexandria"/>
              </a:rPr>
              <a:t>Safety is not a choice — it is a legal obligation.</a:t>
            </a:r>
            <a:endParaRPr lang="en-US" sz="2200" dirty="0">
              <a:solidFill>
                <a:srgbClr val="C00000"/>
              </a:solidFill>
              <a:latin typeface="Alexandria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ECF79E8-61C1-1017-328D-8B6563466F4C}"/>
              </a:ext>
            </a:extLst>
          </p:cNvPr>
          <p:cNvSpPr/>
          <p:nvPr/>
        </p:nvSpPr>
        <p:spPr>
          <a:xfrm>
            <a:off x="745760" y="3783080"/>
            <a:ext cx="10700479" cy="112382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endParaRPr lang="ar-SY" sz="2000" b="1" dirty="0">
              <a:solidFill>
                <a:prstClr val="black"/>
              </a:solidFill>
              <a:latin typeface="Alexandria"/>
            </a:endParaRPr>
          </a:p>
          <a:p>
            <a:pPr algn="justLow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Failure to comply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with any of these components not only endangers the lives of residents, but also exposes the property owner and manager to legal liability and significant financial penalties.</a:t>
            </a:r>
          </a:p>
          <a:p>
            <a:pPr algn="justLow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1491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07526B-7CD6-11C3-4A3F-AAE5A11AF1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D7DFDBF-9062-CD7B-92C5-8D4688049B5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6A65503-32A6-57AD-A8A9-E995754DD6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9D3DF23-BA58-2A7F-A0F3-546F996DD806}"/>
              </a:ext>
            </a:extLst>
          </p:cNvPr>
          <p:cNvSpPr txBox="1"/>
          <p:nvPr/>
        </p:nvSpPr>
        <p:spPr>
          <a:xfrm>
            <a:off x="5017963" y="515307"/>
            <a:ext cx="3243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Fire Safety Programs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2C606E-6CFD-C3AA-3D10-C8ACAE480C77}"/>
              </a:ext>
            </a:extLst>
          </p:cNvPr>
          <p:cNvSpPr txBox="1"/>
          <p:nvPr/>
        </p:nvSpPr>
        <p:spPr>
          <a:xfrm>
            <a:off x="461980" y="3280772"/>
            <a:ext cx="10700479" cy="531674"/>
          </a:xfrm>
          <a:prstGeom prst="bevel">
            <a:avLst/>
          </a:prstGeom>
          <a:solidFill>
            <a:srgbClr val="EBFFFF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Instead, liability arises when the landlord has knowledge of the defect and neglects to repair it.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E2F2C65-5616-F03D-C8FC-B62F7D22299D}"/>
              </a:ext>
            </a:extLst>
          </p:cNvPr>
          <p:cNvSpPr/>
          <p:nvPr/>
        </p:nvSpPr>
        <p:spPr>
          <a:xfrm>
            <a:off x="461980" y="1842473"/>
            <a:ext cx="10700479" cy="126477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Landlord’s liability for damages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arising from unsafe housing conditions is triggered only when the landlord has been notified of the defect and fails to take timely corrective action. The mere existence of a hazardous condition does not automatically create liability.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26186D-ACC1-8312-80A2-BED3A519A81D}"/>
              </a:ext>
            </a:extLst>
          </p:cNvPr>
          <p:cNvSpPr txBox="1"/>
          <p:nvPr/>
        </p:nvSpPr>
        <p:spPr>
          <a:xfrm>
            <a:off x="180431" y="1187504"/>
            <a:ext cx="609337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200" b="1" dirty="0">
                <a:solidFill>
                  <a:srgbClr val="002060"/>
                </a:solidFill>
                <a:latin typeface="Alexandria"/>
              </a:rPr>
              <a:t>When is the landlord liable for damages?</a:t>
            </a:r>
            <a:endParaRPr lang="en-US" sz="2200" dirty="0">
              <a:solidFill>
                <a:srgbClr val="002060"/>
              </a:solidFill>
              <a:latin typeface="Alexandria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8AD0F39-8095-2AA0-EBB4-82A6B48BAE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9889434"/>
              </p:ext>
            </p:extLst>
          </p:nvPr>
        </p:nvGraphicFramePr>
        <p:xfrm>
          <a:off x="255972" y="3971158"/>
          <a:ext cx="11680056" cy="2712720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3619059">
                  <a:extLst>
                    <a:ext uri="{9D8B030D-6E8A-4147-A177-3AD203B41FA5}">
                      <a16:colId xmlns:a16="http://schemas.microsoft.com/office/drawing/2014/main" val="4030204803"/>
                    </a:ext>
                  </a:extLst>
                </a:gridCol>
                <a:gridCol w="3081155">
                  <a:extLst>
                    <a:ext uri="{9D8B030D-6E8A-4147-A177-3AD203B41FA5}">
                      <a16:colId xmlns:a16="http://schemas.microsoft.com/office/drawing/2014/main" val="3524280763"/>
                    </a:ext>
                  </a:extLst>
                </a:gridCol>
                <a:gridCol w="4979842">
                  <a:extLst>
                    <a:ext uri="{9D8B030D-6E8A-4147-A177-3AD203B41FA5}">
                      <a16:colId xmlns:a16="http://schemas.microsoft.com/office/drawing/2014/main" val="2191790962"/>
                    </a:ext>
                  </a:extLst>
                </a:gridCol>
              </a:tblGrid>
              <a:tr h="3909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Situation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Is the Landlord Liable?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Explanation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9782818"/>
                  </a:ext>
                </a:extLst>
              </a:tr>
              <a:tr h="129327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The tenant reported that the smoke detector was defective, and the landlord failed to repair it before a fire occurred.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✅ Yes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The landlord received notice of the defect and failed to act, which constitutes negligence.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7252111"/>
                  </a:ext>
                </a:extLst>
              </a:tr>
              <a:tr h="99251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The tenant did not report the defect and the landlord was unaware of the issue.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❌ No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The landlord cannot be held responsible when they had no notice or opportunity to address the problem.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01801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902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59CFEA-87B3-EDA2-2F50-7C43469E7E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802BED9-6333-41E1-3E0D-740A39BA4FF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484B9E4-63FA-9C64-DBD5-B5CE172D23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B1C86A-BB9F-7ADE-F0B5-2ABEEDC90BB8}"/>
              </a:ext>
            </a:extLst>
          </p:cNvPr>
          <p:cNvSpPr txBox="1"/>
          <p:nvPr/>
        </p:nvSpPr>
        <p:spPr>
          <a:xfrm>
            <a:off x="5017963" y="515307"/>
            <a:ext cx="3243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Fire Safety Programs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0D48C1-DFF9-BA3C-E29B-4B5CF1AC13AD}"/>
              </a:ext>
            </a:extLst>
          </p:cNvPr>
          <p:cNvSpPr txBox="1"/>
          <p:nvPr/>
        </p:nvSpPr>
        <p:spPr>
          <a:xfrm>
            <a:off x="1927335" y="953806"/>
            <a:ext cx="975491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Alexandria"/>
              </a:rPr>
              <a:t>Responsibilities of the Landlord and the Tenant Regarding Smoke Detectors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1B36C65-169C-D2B1-BBDA-B241FDA477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569370"/>
              </p:ext>
            </p:extLst>
          </p:nvPr>
        </p:nvGraphicFramePr>
        <p:xfrm>
          <a:off x="243495" y="1361250"/>
          <a:ext cx="11817127" cy="5417224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774493">
                  <a:extLst>
                    <a:ext uri="{9D8B030D-6E8A-4147-A177-3AD203B41FA5}">
                      <a16:colId xmlns:a16="http://schemas.microsoft.com/office/drawing/2014/main" val="1793639366"/>
                    </a:ext>
                  </a:extLst>
                </a:gridCol>
                <a:gridCol w="5675586">
                  <a:extLst>
                    <a:ext uri="{9D8B030D-6E8A-4147-A177-3AD203B41FA5}">
                      <a16:colId xmlns:a16="http://schemas.microsoft.com/office/drawing/2014/main" val="816716894"/>
                    </a:ext>
                  </a:extLst>
                </a:gridCol>
                <a:gridCol w="4367048">
                  <a:extLst>
                    <a:ext uri="{9D8B030D-6E8A-4147-A177-3AD203B41FA5}">
                      <a16:colId xmlns:a16="http://schemas.microsoft.com/office/drawing/2014/main" val="1845621383"/>
                    </a:ext>
                  </a:extLst>
                </a:gridCol>
              </a:tblGrid>
              <a:tr h="36051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Responsibility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Landlord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Tenant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extLst>
                  <a:ext uri="{0D108BD9-81ED-4DB2-BD59-A6C34878D82A}">
                    <a16:rowId xmlns:a16="http://schemas.microsoft.com/office/drawing/2014/main" val="2170962037"/>
                  </a:ext>
                </a:extLst>
              </a:tr>
              <a:tr h="87532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Initial Installation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Responsible for installing a state-approved smoke detector in every unit and common area before the tenant moves in.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No role.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5279278"/>
                  </a:ext>
                </a:extLst>
              </a:tr>
              <a:tr h="67310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Condition at Move-In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smoke detector must be fully operational at the time the unit is delivered to the tenant.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Has the right to test it upon receiving the unit.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2400523"/>
                  </a:ext>
                </a:extLst>
              </a:tr>
              <a:tr h="87958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Maintenance During Tenancy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Not responsible for periodic testing during the tenancy.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Responsible for promptly notifying the landlord if the detector stops working (even if new batteries are installed).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183453"/>
                  </a:ext>
                </a:extLst>
              </a:tr>
              <a:tr h="87532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Repair or Replacement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Responsible for repairing or replacing the defective detector </a:t>
                      </a:r>
                      <a:r>
                        <a:rPr lang="en-US" sz="1800" b="1" dirty="0">
                          <a:latin typeface="Alexandria"/>
                        </a:rPr>
                        <a:t>immediately after receiving notice</a:t>
                      </a:r>
                      <a:r>
                        <a:rPr lang="en-US" sz="1800" dirty="0">
                          <a:latin typeface="Alexandria"/>
                        </a:rPr>
                        <a:t> from the tenant.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No role, except allowing access for repair.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1584893"/>
                  </a:ext>
                </a:extLst>
              </a:tr>
              <a:tr h="107754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Liability for Damages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Liable for personal injuries and damage to the tenant’s property if the smoke detector was defective and the landlord failed to act after being notified.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Not liable if they provided notice to the landlord.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4523574"/>
                  </a:ext>
                </a:extLst>
              </a:tr>
              <a:tr h="67310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Fines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May be subject to a $200 fine for each failure to install or repair the detector after notice.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No fines.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68154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0761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F74227-BB4D-87F7-C4AE-8536ACF182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9EDA3E-30BF-1AD8-3F10-FAD57053627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5CF7FBA-EE7E-DD4E-37C5-7375E371DD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A0354D-2B35-0657-8AAD-B8F169FF3F7F}"/>
              </a:ext>
            </a:extLst>
          </p:cNvPr>
          <p:cNvSpPr txBox="1"/>
          <p:nvPr/>
        </p:nvSpPr>
        <p:spPr>
          <a:xfrm>
            <a:off x="5017963" y="515307"/>
            <a:ext cx="3243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Fire Safety Programs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B1A5DEF-E9F5-576C-B8E0-B01057BB4F19}"/>
              </a:ext>
            </a:extLst>
          </p:cNvPr>
          <p:cNvSpPr txBox="1"/>
          <p:nvPr/>
        </p:nvSpPr>
        <p:spPr>
          <a:xfrm>
            <a:off x="335017" y="1038527"/>
            <a:ext cx="975491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Emergency Fire Safety Information</a:t>
            </a:r>
          </a:p>
        </p:txBody>
      </p:sp>
      <p:sp>
        <p:nvSpPr>
          <p:cNvPr id="2" name="Flowchart: Document 1">
            <a:extLst>
              <a:ext uri="{FF2B5EF4-FFF2-40B4-BE49-F238E27FC236}">
                <a16:creationId xmlns:a16="http://schemas.microsoft.com/office/drawing/2014/main" id="{5D5A5786-78DB-4608-03B4-53B0BC9831C2}"/>
              </a:ext>
            </a:extLst>
          </p:cNvPr>
          <p:cNvSpPr/>
          <p:nvPr/>
        </p:nvSpPr>
        <p:spPr>
          <a:xfrm>
            <a:off x="335017" y="1561747"/>
            <a:ext cx="11378762" cy="745736"/>
          </a:xfrm>
          <a:prstGeom prst="flowChartDocument">
            <a:avLst/>
          </a:prstGeom>
          <a:solidFill>
            <a:srgbClr val="FFFF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Having the devices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</a:rPr>
              <a:t>alone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is not enough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.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The landlord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must provide tenants with the necessary information on how to act in the event of a fire.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These requirements vary depending on the characteristics of the building.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50B6711-868F-7542-C5B1-7046D638BA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3645163"/>
              </p:ext>
            </p:extLst>
          </p:nvPr>
        </p:nvGraphicFramePr>
        <p:xfrm>
          <a:off x="108830" y="2425146"/>
          <a:ext cx="11831136" cy="4326944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569541">
                  <a:extLst>
                    <a:ext uri="{9D8B030D-6E8A-4147-A177-3AD203B41FA5}">
                      <a16:colId xmlns:a16="http://schemas.microsoft.com/office/drawing/2014/main" val="3037913545"/>
                    </a:ext>
                  </a:extLst>
                </a:gridCol>
                <a:gridCol w="6317883">
                  <a:extLst>
                    <a:ext uri="{9D8B030D-6E8A-4147-A177-3AD203B41FA5}">
                      <a16:colId xmlns:a16="http://schemas.microsoft.com/office/drawing/2014/main" val="1623272922"/>
                    </a:ext>
                  </a:extLst>
                </a:gridCol>
                <a:gridCol w="3943712">
                  <a:extLst>
                    <a:ext uri="{9D8B030D-6E8A-4147-A177-3AD203B41FA5}">
                      <a16:colId xmlns:a16="http://schemas.microsoft.com/office/drawing/2014/main" val="2906008795"/>
                    </a:ext>
                  </a:extLst>
                </a:gridCol>
              </a:tblGrid>
              <a:tr h="10691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Point of Comparison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Multi-Family Residential Buildings (Basic Conditions)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High-Rise Structures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extLst>
                  <a:ext uri="{0D108BD9-81ED-4DB2-BD59-A6C34878D82A}">
                    <a16:rowId xmlns:a16="http://schemas.microsoft.com/office/drawing/2014/main" val="1579795020"/>
                  </a:ext>
                </a:extLst>
              </a:tr>
              <a:tr h="110653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When is it Required?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When the building: (1) has two or more stories, (2) contains three or more residential units, and (3) the main entrance opens into an interior hallway.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buNone/>
                      </a:pPr>
                      <a:r>
                        <a:rPr lang="en-US" sz="1800">
                          <a:latin typeface="Alexandria"/>
                        </a:rPr>
                        <a:t>When the building rises more than 75 feet above its lowest level of access.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984435"/>
                  </a:ext>
                </a:extLst>
              </a:tr>
              <a:tr h="78827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Content of Information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General fire and emergency safety procedures.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Detailed emergency procedures displayed on floor plans.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335924"/>
                  </a:ext>
                </a:extLst>
              </a:tr>
              <a:tr h="75674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Method of Presentation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marL="342900" indent="-342900"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AutoNum type="arabicPeriod"/>
                      </a:pPr>
                      <a:r>
                        <a:rPr lang="en-US" sz="1800" dirty="0">
                          <a:latin typeface="Alexandria"/>
                        </a:rPr>
                        <a:t>Signs using international symbols. </a:t>
                      </a:r>
                      <a:endParaRPr lang="ar-SY" sz="1800" dirty="0">
                        <a:latin typeface="Alexandria"/>
                      </a:endParaRPr>
                    </a:p>
                    <a:p>
                      <a:pPr marL="342900" indent="-342900"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AutoNum type="arabicPeriod"/>
                      </a:pPr>
                      <a:r>
                        <a:rPr lang="en-US" sz="1800" dirty="0">
                          <a:latin typeface="Alexandria"/>
                        </a:rPr>
                        <a:t>Printed materials (brochures, pamphlets, or video materials).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AutoNum type="arabicPeriod"/>
                      </a:pPr>
                      <a:r>
                        <a:rPr lang="en-US" sz="1800" dirty="0">
                          <a:latin typeface="Alexandria"/>
                        </a:rPr>
                        <a:t>Floor plans displayed in designated locations. </a:t>
                      </a:r>
                      <a:endParaRPr lang="ar-SY" sz="1800" dirty="0">
                        <a:latin typeface="Alexandria"/>
                      </a:endParaRPr>
                    </a:p>
                    <a:p>
                      <a:pPr marL="342900" indent="-342900" algn="justLow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AutoNum type="arabicPeriod"/>
                      </a:pPr>
                      <a:r>
                        <a:rPr lang="en-US" sz="1800" dirty="0">
                          <a:latin typeface="Alexandria"/>
                        </a:rPr>
                        <a:t>2. Appointment of a </a:t>
                      </a:r>
                      <a:r>
                        <a:rPr lang="en-US" sz="1800" b="1" dirty="0">
                          <a:latin typeface="Alexandria"/>
                        </a:rPr>
                        <a:t>Fire Safety Director</a:t>
                      </a:r>
                      <a:r>
                        <a:rPr lang="en-US" sz="1800" dirty="0">
                          <a:latin typeface="Alexandria"/>
                        </a:rPr>
                        <a:t>.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4273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855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44DAA1-A772-61BA-1742-BC52430511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660DCEF-2438-C982-9597-9EA72712ABA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4B15092-3710-6CB6-E0BC-94108F652C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0947886-520E-C534-EF93-3A4633C62CAD}"/>
              </a:ext>
            </a:extLst>
          </p:cNvPr>
          <p:cNvSpPr txBox="1"/>
          <p:nvPr/>
        </p:nvSpPr>
        <p:spPr>
          <a:xfrm>
            <a:off x="5017963" y="515307"/>
            <a:ext cx="3243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Fire Safety Programs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044548-1B98-44C1-9B0D-FC8806F63893}"/>
              </a:ext>
            </a:extLst>
          </p:cNvPr>
          <p:cNvSpPr txBox="1"/>
          <p:nvPr/>
        </p:nvSpPr>
        <p:spPr>
          <a:xfrm>
            <a:off x="335017" y="1038527"/>
            <a:ext cx="975491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Emergency Fire Safety Information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AC5DF8E-29A3-373A-820C-55089688A1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302689"/>
              </p:ext>
            </p:extLst>
          </p:nvPr>
        </p:nvGraphicFramePr>
        <p:xfrm>
          <a:off x="256187" y="1616025"/>
          <a:ext cx="11831136" cy="287479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730268">
                  <a:extLst>
                    <a:ext uri="{9D8B030D-6E8A-4147-A177-3AD203B41FA5}">
                      <a16:colId xmlns:a16="http://schemas.microsoft.com/office/drawing/2014/main" val="3037913545"/>
                    </a:ext>
                  </a:extLst>
                </a:gridCol>
                <a:gridCol w="6157156">
                  <a:extLst>
                    <a:ext uri="{9D8B030D-6E8A-4147-A177-3AD203B41FA5}">
                      <a16:colId xmlns:a16="http://schemas.microsoft.com/office/drawing/2014/main" val="1623272922"/>
                    </a:ext>
                  </a:extLst>
                </a:gridCol>
                <a:gridCol w="3943712">
                  <a:extLst>
                    <a:ext uri="{9D8B030D-6E8A-4147-A177-3AD203B41FA5}">
                      <a16:colId xmlns:a16="http://schemas.microsoft.com/office/drawing/2014/main" val="2906008795"/>
                    </a:ext>
                  </a:extLst>
                </a:gridCol>
              </a:tblGrid>
              <a:tr h="10691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Point of Comparison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Multi-Family Residential Buildings (Basic Conditions)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High-Rise Structures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extLst>
                  <a:ext uri="{0D108BD9-81ED-4DB2-BD59-A6C34878D82A}">
                    <a16:rowId xmlns:a16="http://schemas.microsoft.com/office/drawing/2014/main" val="1579795020"/>
                  </a:ext>
                </a:extLst>
              </a:tr>
              <a:tr h="84176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Locations for Posting Signs / Plans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3720" marR="53720" marT="26860" marB="2686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At every stairway and elevator landing. </a:t>
                      </a:r>
                      <a:endParaRPr lang="ar-SY" sz="1800" dirty="0">
                        <a:latin typeface="Alexandria"/>
                      </a:endParaRPr>
                    </a:p>
                    <a:p>
                      <a:pPr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At the midpoint of hallways longer than 100 feet. </a:t>
                      </a:r>
                      <a:endParaRPr lang="ar-SY" sz="1800" dirty="0">
                        <a:latin typeface="Alexandria"/>
                      </a:endParaRPr>
                    </a:p>
                    <a:p>
                      <a:pPr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At hallway intersections. </a:t>
                      </a:r>
                      <a:endParaRPr lang="ar-SY" sz="1800" dirty="0">
                        <a:latin typeface="Alexandria"/>
                      </a:endParaRPr>
                    </a:p>
                    <a:p>
                      <a:pPr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Immediately inside all public entrances.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At every stairway and elevator landing. • Immediately inside all public entrances.</a:t>
                      </a:r>
                    </a:p>
                  </a:txBody>
                  <a:tcPr marL="53720" marR="53720" marT="26860" marB="268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19850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8647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D3993-4716-D7BD-C5D2-F7CC84EA5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B2C1642-ADED-89D4-5A7E-C86EB2ACE9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BE5B7E7-903A-55E0-23D8-34196454F6F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28B6BD5-A596-6D5E-D5C3-69C13A010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4FA722-F84C-FD91-E5EE-1A60EB22C2E3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D139CB-1443-D651-501D-81F6258CE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8A4B0-EA66-5226-89D2-D33C6FF76C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Plaque 3">
            <a:extLst>
              <a:ext uri="{FF2B5EF4-FFF2-40B4-BE49-F238E27FC236}">
                <a16:creationId xmlns:a16="http://schemas.microsoft.com/office/drawing/2014/main" id="{62A675CF-403D-C9E6-AA52-6F7730BE7E37}"/>
              </a:ext>
            </a:extLst>
          </p:cNvPr>
          <p:cNvSpPr/>
          <p:nvPr/>
        </p:nvSpPr>
        <p:spPr>
          <a:xfrm>
            <a:off x="417976" y="1212613"/>
            <a:ext cx="5678024" cy="697818"/>
          </a:xfrm>
          <a:prstGeom prst="plaque">
            <a:avLst/>
          </a:prstGeom>
          <a:solidFill>
            <a:srgbClr val="FFFF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400" b="1" dirty="0">
                <a:solidFill>
                  <a:srgbClr val="C00000"/>
                </a:solidFill>
                <a:highlight>
                  <a:srgbClr val="00FFFF"/>
                </a:highlight>
                <a:latin typeface="Alexandria"/>
              </a:rPr>
              <a:t>Tenant Leasehold Improvement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3A826802-DEE6-7EEC-F43A-645F59B3C28F}"/>
              </a:ext>
            </a:extLst>
          </p:cNvPr>
          <p:cNvGrpSpPr/>
          <p:nvPr/>
        </p:nvGrpSpPr>
        <p:grpSpPr>
          <a:xfrm>
            <a:off x="1177906" y="2068206"/>
            <a:ext cx="4521836" cy="581177"/>
            <a:chOff x="2829430" y="990877"/>
            <a:chExt cx="6265596" cy="2349065"/>
          </a:xfrm>
          <a:solidFill>
            <a:srgbClr val="EBFFFF"/>
          </a:solidFill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21BA068-0B3B-4602-4325-C06E9F8E4AC6}"/>
                </a:ext>
              </a:extLst>
            </p:cNvPr>
            <p:cNvSpPr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648636C-1BCB-78BC-0077-33B09A0037C5}"/>
                </a:ext>
              </a:extLst>
            </p:cNvPr>
            <p:cNvSpPr txBox="1"/>
            <p:nvPr/>
          </p:nvSpPr>
          <p:spPr>
            <a:xfrm>
              <a:off x="2829430" y="990877"/>
              <a:ext cx="6178484" cy="2349065"/>
            </a:xfrm>
            <a:prstGeom prst="rect">
              <a:avLst/>
            </a:prstGeom>
            <a:grpFill/>
            <a:ln>
              <a:solidFill>
                <a:srgbClr val="0070C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Concept</a:t>
              </a:r>
              <a:endParaRPr lang="en-US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F1DCC190-C215-02F5-7175-574DD4A5E7C1}"/>
              </a:ext>
            </a:extLst>
          </p:cNvPr>
          <p:cNvSpPr txBox="1"/>
          <p:nvPr/>
        </p:nvSpPr>
        <p:spPr>
          <a:xfrm>
            <a:off x="1192745" y="2875505"/>
            <a:ext cx="4506997" cy="668837"/>
          </a:xfrm>
          <a:prstGeom prst="rect">
            <a:avLst/>
          </a:prstGeom>
          <a:solidFill>
            <a:srgbClr val="EBFFFF"/>
          </a:solidFill>
          <a:ln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240" tIns="15240" rIns="15240" bIns="15240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Types of Improvements and Their Legal Consequences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70659A1-DEA9-21AD-146B-94FFDC6614AA}"/>
              </a:ext>
            </a:extLst>
          </p:cNvPr>
          <p:cNvSpPr txBox="1"/>
          <p:nvPr/>
        </p:nvSpPr>
        <p:spPr>
          <a:xfrm>
            <a:off x="1188721" y="3711630"/>
            <a:ext cx="4511021" cy="523220"/>
          </a:xfrm>
          <a:prstGeom prst="rect">
            <a:avLst/>
          </a:prstGeom>
          <a:solidFill>
            <a:srgbClr val="EBFFFF"/>
          </a:solidFill>
          <a:ln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240" tIns="15240" rIns="15240" bIns="15240" numCol="1" spcCol="1270" anchor="ctr" anchorCtr="0">
            <a:no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Type of Contractual Obligation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2BE893F-E07A-29A8-F6EE-DCD685C33189}"/>
              </a:ext>
            </a:extLst>
          </p:cNvPr>
          <p:cNvSpPr txBox="1"/>
          <p:nvPr/>
        </p:nvSpPr>
        <p:spPr>
          <a:xfrm>
            <a:off x="1177906" y="4484855"/>
            <a:ext cx="4511021" cy="523220"/>
          </a:xfrm>
          <a:prstGeom prst="rect">
            <a:avLst/>
          </a:prstGeom>
          <a:solidFill>
            <a:srgbClr val="EBFFFF"/>
          </a:solidFill>
          <a:ln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240" tIns="15240" rIns="15240" bIns="15240" numCol="1" spcCol="1270" anchor="ctr" anchorCtr="0">
            <a:no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Type of Contractual Clauses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76642D1-ACBB-32CB-DF41-E3B95FEFB9DE}"/>
              </a:ext>
            </a:extLst>
          </p:cNvPr>
          <p:cNvGrpSpPr/>
          <p:nvPr/>
        </p:nvGrpSpPr>
        <p:grpSpPr>
          <a:xfrm>
            <a:off x="1214747" y="5204084"/>
            <a:ext cx="4511021" cy="775231"/>
            <a:chOff x="2123457" y="1567959"/>
            <a:chExt cx="7764651" cy="969022"/>
          </a:xfrm>
          <a:solidFill>
            <a:srgbClr val="EBFFFF"/>
          </a:solidFill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D650042-A9A2-BBF5-EA4F-9EF6B430707F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E9BAA6D-D138-84C8-4DF5-1A1D9F58380C}"/>
                </a:ext>
              </a:extLst>
            </p:cNvPr>
            <p:cNvSpPr txBox="1"/>
            <p:nvPr/>
          </p:nvSpPr>
          <p:spPr>
            <a:xfrm>
              <a:off x="2123457" y="1574665"/>
              <a:ext cx="7764651" cy="962316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Advanced Risk Management: Mechanic’s Liens</a:t>
              </a:r>
            </a:p>
          </p:txBody>
        </p:sp>
      </p:grpSp>
      <p:sp>
        <p:nvSpPr>
          <p:cNvPr id="15" name="Plaque 14">
            <a:extLst>
              <a:ext uri="{FF2B5EF4-FFF2-40B4-BE49-F238E27FC236}">
                <a16:creationId xmlns:a16="http://schemas.microsoft.com/office/drawing/2014/main" id="{9CB22F9A-315A-055F-56A7-8ED1ABDFF769}"/>
              </a:ext>
            </a:extLst>
          </p:cNvPr>
          <p:cNvSpPr/>
          <p:nvPr/>
        </p:nvSpPr>
        <p:spPr>
          <a:xfrm>
            <a:off x="6511168" y="1153567"/>
            <a:ext cx="5678024" cy="738843"/>
          </a:xfrm>
          <a:prstGeom prst="plaque">
            <a:avLst/>
          </a:prstGeom>
          <a:solidFill>
            <a:srgbClr val="FFFF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400" b="1" dirty="0">
                <a:solidFill>
                  <a:srgbClr val="C00000"/>
                </a:solidFill>
                <a:highlight>
                  <a:srgbClr val="00FF00"/>
                </a:highlight>
                <a:latin typeface="Alexandria"/>
              </a:rPr>
              <a:t>Implied Warranty of Habitability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30894F3-4872-5187-AB2D-2BAFF5698455}"/>
              </a:ext>
            </a:extLst>
          </p:cNvPr>
          <p:cNvGrpSpPr/>
          <p:nvPr/>
        </p:nvGrpSpPr>
        <p:grpSpPr>
          <a:xfrm>
            <a:off x="7035717" y="2053575"/>
            <a:ext cx="4521836" cy="542478"/>
            <a:chOff x="2829430" y="990877"/>
            <a:chExt cx="6265596" cy="2192648"/>
          </a:xfrm>
          <a:solidFill>
            <a:srgbClr val="EBFFFF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3DB18D6-4586-13F8-30DE-B64B4A78A374}"/>
                </a:ext>
              </a:extLst>
            </p:cNvPr>
            <p:cNvSpPr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solidFill>
              <a:srgbClr val="D5FFD5"/>
            </a:solidFill>
            <a:ln w="38100">
              <a:solidFill>
                <a:srgbClr val="00B050"/>
              </a:solidFill>
            </a:ln>
          </p:spPr>
          <p:txBody>
            <a:bodyPr wrap="square">
              <a:spAutoFit/>
            </a:bodyPr>
            <a:lstStyle/>
            <a:p>
              <a:pPr algn="ctr"/>
              <a:endParaRPr lang="en-US" sz="2000" b="1">
                <a:solidFill>
                  <a:schemeClr val="tx1"/>
                </a:solidFill>
                <a:latin typeface="Alexandria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3D60542-F968-2706-3284-34BC124616CE}"/>
                </a:ext>
              </a:extLst>
            </p:cNvPr>
            <p:cNvSpPr txBox="1"/>
            <p:nvPr/>
          </p:nvSpPr>
          <p:spPr>
            <a:xfrm>
              <a:off x="2829430" y="990877"/>
              <a:ext cx="6178484" cy="2349065"/>
            </a:xfrm>
            <a:prstGeom prst="rect">
              <a:avLst/>
            </a:prstGeom>
            <a:solidFill>
              <a:srgbClr val="D5FFD5"/>
            </a:solidFill>
            <a:ln w="38100">
              <a:solidFill>
                <a:srgbClr val="00B050"/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lvl="0" algn="ctr">
                <a:defRPr sz="2000" b="1">
                  <a:solidFill>
                    <a:schemeClr val="tx1"/>
                  </a:solidFill>
                  <a:latin typeface="Alexandria"/>
                  <a:ea typeface="Calibri" panose="020F0502020204030204" pitchFamily="34" charset="0"/>
                  <a:cs typeface="Times New Roman" panose="02020603050405020304" pitchFamily="18" charset="0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r>
                <a:rPr lang="en-US" dirty="0"/>
                <a:t>Concept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83AB5BD2-FC32-849B-4132-E48A29C418F7}"/>
              </a:ext>
            </a:extLst>
          </p:cNvPr>
          <p:cNvSpPr txBox="1"/>
          <p:nvPr/>
        </p:nvSpPr>
        <p:spPr>
          <a:xfrm>
            <a:off x="7045149" y="2875505"/>
            <a:ext cx="4506997" cy="400110"/>
          </a:xfrm>
          <a:prstGeom prst="rect">
            <a:avLst/>
          </a:prstGeom>
          <a:solidFill>
            <a:srgbClr val="D5FFD5"/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lvl="0" algn="ctr">
              <a:defRPr sz="2000" b="1">
                <a:solidFill>
                  <a:schemeClr val="tx1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Minimum Standards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C0D089-E731-E2AD-67AA-C9BF170EFD82}"/>
              </a:ext>
            </a:extLst>
          </p:cNvPr>
          <p:cNvSpPr txBox="1"/>
          <p:nvPr/>
        </p:nvSpPr>
        <p:spPr>
          <a:xfrm>
            <a:off x="7041125" y="3540730"/>
            <a:ext cx="4511021" cy="400110"/>
          </a:xfrm>
          <a:prstGeom prst="rect">
            <a:avLst/>
          </a:prstGeom>
          <a:solidFill>
            <a:srgbClr val="D5FFD5"/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lvl="0" algn="ctr">
              <a:defRPr sz="2000" b="1">
                <a:solidFill>
                  <a:schemeClr val="tx1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Tenant’s Remedies and Rights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7600769-FC29-55B4-3C50-727FE016932C}"/>
              </a:ext>
            </a:extLst>
          </p:cNvPr>
          <p:cNvSpPr txBox="1"/>
          <p:nvPr/>
        </p:nvSpPr>
        <p:spPr>
          <a:xfrm>
            <a:off x="7045149" y="4255934"/>
            <a:ext cx="4511021" cy="400110"/>
          </a:xfrm>
          <a:prstGeom prst="rect">
            <a:avLst/>
          </a:prstGeom>
          <a:solidFill>
            <a:srgbClr val="D5FFD5"/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lvl="0" algn="ctr">
              <a:defRPr sz="2000" b="1">
                <a:solidFill>
                  <a:schemeClr val="tx1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Court-Determined Rent Abatement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B61930B-9A2C-EB89-4F3A-6D9ED7A09BBE}"/>
              </a:ext>
            </a:extLst>
          </p:cNvPr>
          <p:cNvGrpSpPr/>
          <p:nvPr/>
        </p:nvGrpSpPr>
        <p:grpSpPr>
          <a:xfrm>
            <a:off x="7035717" y="5008075"/>
            <a:ext cx="4511021" cy="523220"/>
            <a:chOff x="2123457" y="1567959"/>
            <a:chExt cx="7764651" cy="654014"/>
          </a:xfrm>
          <a:solidFill>
            <a:srgbClr val="EBFFFF"/>
          </a:solidFill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9788250F-C435-022B-449B-8B140AA60937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solidFill>
              <a:srgbClr val="D5FFD5"/>
            </a:solidFill>
            <a:ln w="38100">
              <a:solidFill>
                <a:srgbClr val="00B050"/>
              </a:solidFill>
            </a:ln>
          </p:spPr>
          <p:txBody>
            <a:bodyPr wrap="square">
              <a:spAutoFit/>
            </a:bodyPr>
            <a:lstStyle/>
            <a:p>
              <a:pPr algn="ctr"/>
              <a:endParaRPr lang="en-US" sz="2000" b="1">
                <a:solidFill>
                  <a:schemeClr val="tx1"/>
                </a:solidFill>
                <a:latin typeface="Alexandria"/>
                <a:cs typeface="Times New Roman" panose="02020603050405020304" pitchFamily="18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74BB438-074B-B3E1-86DD-23BBC05A3CB8}"/>
                </a:ext>
              </a:extLst>
            </p:cNvPr>
            <p:cNvSpPr txBox="1"/>
            <p:nvPr/>
          </p:nvSpPr>
          <p:spPr>
            <a:xfrm>
              <a:off x="2123457" y="1574665"/>
              <a:ext cx="7764651" cy="500129"/>
            </a:xfrm>
            <a:prstGeom prst="rect">
              <a:avLst/>
            </a:prstGeom>
            <a:solidFill>
              <a:srgbClr val="D5FFD5"/>
            </a:solidFill>
            <a:ln w="38100">
              <a:solidFill>
                <a:srgbClr val="00B050"/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lvl="0" algn="ctr">
                <a:defRPr sz="2000" b="1">
                  <a:solidFill>
                    <a:schemeClr val="tx1"/>
                  </a:solidFill>
                  <a:latin typeface="Alexandria"/>
                  <a:ea typeface="Calibri" panose="020F0502020204030204" pitchFamily="34" charset="0"/>
                  <a:cs typeface="Times New Roman" panose="02020603050405020304" pitchFamily="18" charset="0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r>
                <a:rPr lang="en-US" dirty="0"/>
                <a:t>Tenant's Duties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930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9" grpId="0" animBg="1"/>
      <p:bldP spid="42" grpId="0" animBg="1"/>
      <p:bldP spid="45" grpId="0" animBg="1"/>
      <p:bldP spid="15" grpId="0" animBg="1"/>
      <p:bldP spid="12" grpId="0" animBg="1"/>
      <p:bldP spid="16" grpId="0" animBg="1"/>
      <p:bldP spid="1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D1107D-DE14-E41A-D085-228F3597C1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7321725-4E79-F8D7-89D0-3673C955AD6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43328F26-C189-2BC3-1408-83DC2C5C17E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0C37252-C03E-CF0D-79EF-9CAD8E0D45B4}"/>
              </a:ext>
            </a:extLst>
          </p:cNvPr>
          <p:cNvSpPr/>
          <p:nvPr/>
        </p:nvSpPr>
        <p:spPr>
          <a:xfrm rot="16200000" flipV="1">
            <a:off x="-1146360" y="4124315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08A991C-D88C-4FC6-5B35-0E188C0243CB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5E53FBC-2A67-473B-714D-F8A4B941625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2C41D4E-8EFA-6B0C-0954-C177E91D5A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Plaque 3">
            <a:extLst>
              <a:ext uri="{FF2B5EF4-FFF2-40B4-BE49-F238E27FC236}">
                <a16:creationId xmlns:a16="http://schemas.microsoft.com/office/drawing/2014/main" id="{74CAB490-30D0-E84C-F8DD-8B2010AD38E8}"/>
              </a:ext>
            </a:extLst>
          </p:cNvPr>
          <p:cNvSpPr/>
          <p:nvPr/>
        </p:nvSpPr>
        <p:spPr>
          <a:xfrm>
            <a:off x="435906" y="1216039"/>
            <a:ext cx="5678024" cy="706752"/>
          </a:xfrm>
          <a:prstGeom prst="plaque">
            <a:avLst/>
          </a:prstGeom>
          <a:solidFill>
            <a:srgbClr val="FFFF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400" b="1" dirty="0">
                <a:solidFill>
                  <a:srgbClr val="002060"/>
                </a:solidFill>
                <a:highlight>
                  <a:srgbClr val="FFE1FF"/>
                </a:highlight>
                <a:latin typeface="Alexandria"/>
              </a:rPr>
              <a:t>Responsibility for Defective Building Components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C8C1AC38-6013-2A63-16F6-B834605C4485}"/>
              </a:ext>
            </a:extLst>
          </p:cNvPr>
          <p:cNvGrpSpPr/>
          <p:nvPr/>
        </p:nvGrpSpPr>
        <p:grpSpPr>
          <a:xfrm>
            <a:off x="1368437" y="2018224"/>
            <a:ext cx="4406916" cy="364526"/>
            <a:chOff x="2916542" y="1122538"/>
            <a:chExt cx="6178484" cy="2349065"/>
          </a:xfrm>
          <a:solidFill>
            <a:srgbClr val="FFE1FF"/>
          </a:solidFill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2BBCEAAE-E5DD-5542-937B-F6B9B6EBD96D}"/>
                </a:ext>
              </a:extLst>
            </p:cNvPr>
            <p:cNvSpPr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FA50CBE-FB98-5618-4E71-1BBD6566FAAC}"/>
                </a:ext>
              </a:extLst>
            </p:cNvPr>
            <p:cNvSpPr txBox="1"/>
            <p:nvPr/>
          </p:nvSpPr>
          <p:spPr>
            <a:xfrm>
              <a:off x="2916542" y="1122538"/>
              <a:ext cx="6178484" cy="2349065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Concept</a:t>
              </a:r>
              <a:endParaRPr lang="en-US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6444A3A7-3613-AC85-3D0A-4DAF71B0E122}"/>
              </a:ext>
            </a:extLst>
          </p:cNvPr>
          <p:cNvGrpSpPr/>
          <p:nvPr/>
        </p:nvGrpSpPr>
        <p:grpSpPr>
          <a:xfrm>
            <a:off x="1361191" y="2576125"/>
            <a:ext cx="4506997" cy="458891"/>
            <a:chOff x="2916542" y="1566314"/>
            <a:chExt cx="6178484" cy="531606"/>
          </a:xfrm>
          <a:solidFill>
            <a:srgbClr val="FFE1FF"/>
          </a:solidFill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4C9AB098-3CFE-2186-4891-F8C1BA38FEF2}"/>
                </a:ext>
              </a:extLst>
            </p:cNvPr>
            <p:cNvSpPr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D561BBE-7300-B04C-12BB-A438EF7D8FE8}"/>
                </a:ext>
              </a:extLst>
            </p:cNvPr>
            <p:cNvSpPr txBox="1"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Strict Liability vs. Negligence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0499D45-6D7D-A3C6-6BD6-6418BD32C743}"/>
              </a:ext>
            </a:extLst>
          </p:cNvPr>
          <p:cNvGrpSpPr/>
          <p:nvPr/>
        </p:nvGrpSpPr>
        <p:grpSpPr>
          <a:xfrm>
            <a:off x="1390175" y="3319826"/>
            <a:ext cx="4511021" cy="535753"/>
            <a:chOff x="2123457" y="1567959"/>
            <a:chExt cx="7764651" cy="669680"/>
          </a:xfrm>
          <a:solidFill>
            <a:srgbClr val="FFE1FF"/>
          </a:solidFill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2F0154D-7514-3B71-5C77-346F86C16ABA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7DDFD80-277F-C867-1743-DA0607879827}"/>
                </a:ext>
              </a:extLst>
            </p:cNvPr>
            <p:cNvSpPr txBox="1"/>
            <p:nvPr/>
          </p:nvSpPr>
          <p:spPr>
            <a:xfrm>
              <a:off x="2123457" y="1583625"/>
              <a:ext cx="7764651" cy="65401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Criteria for Determining Landlord Liability for Injury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FD17FE8C-2E5F-6BCD-D92F-31E4F3001C09}"/>
              </a:ext>
            </a:extLst>
          </p:cNvPr>
          <p:cNvGrpSpPr/>
          <p:nvPr/>
        </p:nvGrpSpPr>
        <p:grpSpPr>
          <a:xfrm>
            <a:off x="1368437" y="4069815"/>
            <a:ext cx="4511021" cy="535753"/>
            <a:chOff x="2123457" y="1567959"/>
            <a:chExt cx="7764651" cy="669680"/>
          </a:xfrm>
          <a:solidFill>
            <a:srgbClr val="FFE1FF"/>
          </a:solidFill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F127CCA-1B0B-CE6F-C706-253122932AD9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1A416207-8E96-9D08-3514-E9A44956D1E6}"/>
                </a:ext>
              </a:extLst>
            </p:cNvPr>
            <p:cNvSpPr txBox="1"/>
            <p:nvPr/>
          </p:nvSpPr>
          <p:spPr>
            <a:xfrm>
              <a:off x="2123457" y="1583625"/>
              <a:ext cx="7764651" cy="65401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Landlord’s Duty to Inspect &amp; Remove</a:t>
              </a:r>
            </a:p>
          </p:txBody>
        </p:sp>
      </p:grpSp>
      <p:sp>
        <p:nvSpPr>
          <p:cNvPr id="15" name="Plaque 14">
            <a:extLst>
              <a:ext uri="{FF2B5EF4-FFF2-40B4-BE49-F238E27FC236}">
                <a16:creationId xmlns:a16="http://schemas.microsoft.com/office/drawing/2014/main" id="{316F1037-9A46-D717-4B1E-267A7D748E07}"/>
              </a:ext>
            </a:extLst>
          </p:cNvPr>
          <p:cNvSpPr/>
          <p:nvPr/>
        </p:nvSpPr>
        <p:spPr>
          <a:xfrm>
            <a:off x="6452950" y="1205968"/>
            <a:ext cx="5678024" cy="679426"/>
          </a:xfrm>
          <a:prstGeom prst="plaque">
            <a:avLst/>
          </a:prstGeom>
          <a:solidFill>
            <a:srgbClr val="FFFF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400" b="1" dirty="0">
                <a:solidFill>
                  <a:srgbClr val="002060"/>
                </a:solidFill>
                <a:highlight>
                  <a:srgbClr val="F9D9BF"/>
                </a:highlight>
                <a:latin typeface="Alexandria"/>
              </a:rPr>
              <a:t>Landlord Liability for Dangerous Activities On-Site and Off-Site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9E83B74-8EFF-2ABB-D1AF-9CC15A63FE9B}"/>
              </a:ext>
            </a:extLst>
          </p:cNvPr>
          <p:cNvSpPr txBox="1"/>
          <p:nvPr/>
        </p:nvSpPr>
        <p:spPr>
          <a:xfrm>
            <a:off x="7573533" y="1971298"/>
            <a:ext cx="4514606" cy="369332"/>
          </a:xfrm>
          <a:prstGeom prst="rect">
            <a:avLst/>
          </a:prstGeom>
          <a:solidFill>
            <a:srgbClr val="F9D9BF"/>
          </a:solidFill>
          <a:ln w="127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Concept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05B6FC-7ECE-E9B7-CAF8-F8599290D723}"/>
              </a:ext>
            </a:extLst>
          </p:cNvPr>
          <p:cNvSpPr txBox="1"/>
          <p:nvPr/>
        </p:nvSpPr>
        <p:spPr>
          <a:xfrm>
            <a:off x="7654657" y="2484653"/>
            <a:ext cx="4433482" cy="646331"/>
          </a:xfrm>
          <a:prstGeom prst="rect">
            <a:avLst/>
          </a:prstGeom>
          <a:solidFill>
            <a:srgbClr val="F9D9BF"/>
          </a:solidFill>
          <a:ln w="127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Landlord Liability for On-Site vs. Off-Site Hazards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31E11D0-80F7-75BC-AEA9-FDC090F112FD}"/>
              </a:ext>
            </a:extLst>
          </p:cNvPr>
          <p:cNvSpPr txBox="1"/>
          <p:nvPr/>
        </p:nvSpPr>
        <p:spPr>
          <a:xfrm>
            <a:off x="7654656" y="3305715"/>
            <a:ext cx="4433483" cy="646331"/>
          </a:xfrm>
          <a:prstGeom prst="rect">
            <a:avLst/>
          </a:prstGeom>
          <a:solidFill>
            <a:srgbClr val="F9D9BF"/>
          </a:solidFill>
          <a:ln w="127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Scope of Landlord Liability On-Site and Off-Site: Practical Examples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2400E4A-7519-9142-8762-6EDF1D88C3AF}"/>
              </a:ext>
            </a:extLst>
          </p:cNvPr>
          <p:cNvSpPr txBox="1"/>
          <p:nvPr/>
        </p:nvSpPr>
        <p:spPr>
          <a:xfrm>
            <a:off x="7654656" y="4115473"/>
            <a:ext cx="4476317" cy="646331"/>
          </a:xfrm>
          <a:prstGeom prst="rect">
            <a:avLst/>
          </a:prstGeom>
          <a:solidFill>
            <a:srgbClr val="F9D9BF"/>
          </a:solidFill>
          <a:ln w="127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Limits of Landlord Liability: When the Landlord Is Not Responsible??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B12C16B-5473-F817-3731-2577399D8E3E}"/>
              </a:ext>
            </a:extLst>
          </p:cNvPr>
          <p:cNvSpPr txBox="1"/>
          <p:nvPr/>
        </p:nvSpPr>
        <p:spPr>
          <a:xfrm>
            <a:off x="2076193" y="5635635"/>
            <a:ext cx="3661984" cy="646331"/>
          </a:xfrm>
          <a:prstGeom prst="rect">
            <a:avLst/>
          </a:prstGeom>
          <a:solidFill>
            <a:srgbClr val="FFFFCC"/>
          </a:solidFill>
          <a:ln w="381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When is the landlord liable for damages?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221E0A5-4C96-4B65-1E8C-32CD50BC725C}"/>
              </a:ext>
            </a:extLst>
          </p:cNvPr>
          <p:cNvSpPr txBox="1"/>
          <p:nvPr/>
        </p:nvSpPr>
        <p:spPr>
          <a:xfrm>
            <a:off x="6409280" y="5628222"/>
            <a:ext cx="4142337" cy="646331"/>
          </a:xfrm>
          <a:prstGeom prst="rect">
            <a:avLst/>
          </a:prstGeom>
          <a:solidFill>
            <a:srgbClr val="FFFFCC"/>
          </a:solidFill>
          <a:ln w="381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b="1" dirty="0">
                <a:latin typeface="Alexandria" charset="0"/>
              </a:rPr>
              <a:t>Responsibilities of the Landlord and the Tenant Regarding Smoke Detectors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379735-8244-0672-5A50-4623E2766512}"/>
              </a:ext>
            </a:extLst>
          </p:cNvPr>
          <p:cNvSpPr txBox="1"/>
          <p:nvPr/>
        </p:nvSpPr>
        <p:spPr>
          <a:xfrm>
            <a:off x="3911549" y="5084159"/>
            <a:ext cx="3661984" cy="369332"/>
          </a:xfrm>
          <a:prstGeom prst="rect">
            <a:avLst/>
          </a:prstGeom>
          <a:solidFill>
            <a:srgbClr val="FFFFCC"/>
          </a:solidFill>
          <a:ln w="381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Concept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11159-277E-B860-14F9-06B6E69FCF31}"/>
              </a:ext>
            </a:extLst>
          </p:cNvPr>
          <p:cNvSpPr txBox="1"/>
          <p:nvPr/>
        </p:nvSpPr>
        <p:spPr>
          <a:xfrm>
            <a:off x="4405068" y="6395902"/>
            <a:ext cx="3661984" cy="369332"/>
          </a:xfrm>
          <a:prstGeom prst="rect">
            <a:avLst/>
          </a:prstGeom>
          <a:solidFill>
            <a:srgbClr val="FFFFCC"/>
          </a:solidFill>
          <a:ln w="381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Emergency Fire Safety Information</a:t>
            </a:r>
          </a:p>
        </p:txBody>
      </p:sp>
      <p:sp>
        <p:nvSpPr>
          <p:cNvPr id="9" name="Plaque 8">
            <a:extLst>
              <a:ext uri="{FF2B5EF4-FFF2-40B4-BE49-F238E27FC236}">
                <a16:creationId xmlns:a16="http://schemas.microsoft.com/office/drawing/2014/main" id="{019B1679-707C-64D0-F5B2-5D0A972CB05D}"/>
              </a:ext>
            </a:extLst>
          </p:cNvPr>
          <p:cNvSpPr/>
          <p:nvPr/>
        </p:nvSpPr>
        <p:spPr>
          <a:xfrm>
            <a:off x="67817" y="4877845"/>
            <a:ext cx="1808865" cy="1980155"/>
          </a:xfrm>
          <a:prstGeom prst="plaque">
            <a:avLst/>
          </a:prstGeom>
          <a:solidFill>
            <a:srgbClr val="FFFF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400" b="1" dirty="0">
                <a:solidFill>
                  <a:srgbClr val="002060"/>
                </a:solidFill>
                <a:highlight>
                  <a:srgbClr val="FFFF00"/>
                </a:highlight>
                <a:latin typeface="Alexandria"/>
              </a:rPr>
              <a:t>Fire Safety Programs</a:t>
            </a:r>
          </a:p>
        </p:txBody>
      </p:sp>
    </p:spTree>
    <p:extLst>
      <p:ext uri="{BB962C8B-B14F-4D97-AF65-F5344CB8AC3E}">
        <p14:creationId xmlns:p14="http://schemas.microsoft.com/office/powerpoint/2010/main" val="285179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22" grpId="0" animBg="1"/>
      <p:bldP spid="12" grpId="0" animBg="1"/>
      <p:bldP spid="16" grpId="0" animBg="1"/>
      <p:bldP spid="17" grpId="0" animBg="1"/>
      <p:bldP spid="19" grpId="0" animBg="1"/>
      <p:bldP spid="21" grpId="0" animBg="1"/>
      <p:bldP spid="3" grpId="0" animBg="1"/>
      <p:bldP spid="7" grpId="0" animBg="1"/>
      <p:bldP spid="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15034</TotalTime>
  <Words>5485</Words>
  <Application>Microsoft Office PowerPoint</Application>
  <PresentationFormat>Widescreen</PresentationFormat>
  <Paragraphs>585</Paragraphs>
  <Slides>47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Weam Agha</cp:lastModifiedBy>
  <cp:revision>98</cp:revision>
  <dcterms:created xsi:type="dcterms:W3CDTF">2023-04-29T09:08:00Z</dcterms:created>
  <dcterms:modified xsi:type="dcterms:W3CDTF">2025-11-11T21:16:15Z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