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8"/>
  </p:notesMasterIdLst>
  <p:sldIdLst>
    <p:sldId id="480" r:id="rId5"/>
    <p:sldId id="303" r:id="rId6"/>
    <p:sldId id="540" r:id="rId7"/>
    <p:sldId id="313" r:id="rId8"/>
    <p:sldId id="558" r:id="rId9"/>
    <p:sldId id="560" r:id="rId10"/>
    <p:sldId id="583" r:id="rId11"/>
    <p:sldId id="495" r:id="rId12"/>
    <p:sldId id="548" r:id="rId13"/>
    <p:sldId id="541" r:id="rId14"/>
    <p:sldId id="542" r:id="rId15"/>
    <p:sldId id="543" r:id="rId16"/>
    <p:sldId id="547" r:id="rId17"/>
    <p:sldId id="544" r:id="rId18"/>
    <p:sldId id="584" r:id="rId19"/>
    <p:sldId id="545" r:id="rId20"/>
    <p:sldId id="546" r:id="rId21"/>
    <p:sldId id="549" r:id="rId22"/>
    <p:sldId id="550" r:id="rId23"/>
    <p:sldId id="551" r:id="rId24"/>
    <p:sldId id="552" r:id="rId25"/>
    <p:sldId id="555" r:id="rId26"/>
    <p:sldId id="556" r:id="rId27"/>
    <p:sldId id="557" r:id="rId28"/>
    <p:sldId id="561" r:id="rId29"/>
    <p:sldId id="585" r:id="rId30"/>
    <p:sldId id="586" r:id="rId31"/>
    <p:sldId id="570" r:id="rId32"/>
    <p:sldId id="569" r:id="rId33"/>
    <p:sldId id="587" r:id="rId34"/>
    <p:sldId id="571" r:id="rId35"/>
    <p:sldId id="572" r:id="rId36"/>
    <p:sldId id="562" r:id="rId37"/>
    <p:sldId id="574" r:id="rId38"/>
    <p:sldId id="588" r:id="rId39"/>
    <p:sldId id="575" r:id="rId40"/>
    <p:sldId id="589" r:id="rId41"/>
    <p:sldId id="573" r:id="rId42"/>
    <p:sldId id="576" r:id="rId43"/>
    <p:sldId id="563" r:id="rId44"/>
    <p:sldId id="577" r:id="rId45"/>
    <p:sldId id="564" r:id="rId46"/>
    <p:sldId id="565" r:id="rId47"/>
    <p:sldId id="566" r:id="rId48"/>
    <p:sldId id="579" r:id="rId49"/>
    <p:sldId id="581" r:id="rId50"/>
    <p:sldId id="582" r:id="rId51"/>
    <p:sldId id="568" r:id="rId52"/>
    <p:sldId id="578" r:id="rId53"/>
    <p:sldId id="559" r:id="rId54"/>
    <p:sldId id="523" r:id="rId55"/>
    <p:sldId id="524"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0"/>
            <p14:sldId id="313"/>
            <p14:sldId id="558"/>
            <p14:sldId id="560"/>
            <p14:sldId id="583"/>
            <p14:sldId id="495"/>
            <p14:sldId id="548"/>
            <p14:sldId id="541"/>
            <p14:sldId id="542"/>
            <p14:sldId id="543"/>
            <p14:sldId id="547"/>
            <p14:sldId id="544"/>
            <p14:sldId id="584"/>
            <p14:sldId id="545"/>
            <p14:sldId id="546"/>
            <p14:sldId id="549"/>
            <p14:sldId id="550"/>
            <p14:sldId id="551"/>
            <p14:sldId id="552"/>
            <p14:sldId id="555"/>
            <p14:sldId id="556"/>
            <p14:sldId id="557"/>
            <p14:sldId id="561"/>
            <p14:sldId id="585"/>
            <p14:sldId id="586"/>
            <p14:sldId id="570"/>
            <p14:sldId id="569"/>
            <p14:sldId id="587"/>
            <p14:sldId id="571"/>
            <p14:sldId id="572"/>
            <p14:sldId id="562"/>
            <p14:sldId id="574"/>
            <p14:sldId id="588"/>
            <p14:sldId id="575"/>
            <p14:sldId id="589"/>
            <p14:sldId id="573"/>
            <p14:sldId id="576"/>
            <p14:sldId id="563"/>
            <p14:sldId id="577"/>
            <p14:sldId id="564"/>
            <p14:sldId id="565"/>
            <p14:sldId id="566"/>
            <p14:sldId id="579"/>
            <p14:sldId id="581"/>
            <p14:sldId id="582"/>
            <p14:sldId id="568"/>
            <p14:sldId id="578"/>
            <p14:sldId id="559"/>
            <p14:sldId id="523"/>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8221"/>
    <a:srgbClr val="669BBC"/>
    <a:srgbClr val="FFD200"/>
    <a:srgbClr val="00AEEF"/>
    <a:srgbClr val="000000"/>
    <a:srgbClr val="FAC748"/>
    <a:srgbClr val="203E5F"/>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3767" autoAdjust="0"/>
  </p:normalViewPr>
  <p:slideViewPr>
    <p:cSldViewPr snapToGrid="0">
      <p:cViewPr varScale="1">
        <p:scale>
          <a:sx n="114" d="100"/>
          <a:sy n="114" d="100"/>
        </p:scale>
        <p:origin x="920"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9/11/26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608821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5487942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33030692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9/11/26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9/11/26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9/11/26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9/11/26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5.xml"/><Relationship Id="rId5" Type="http://schemas.openxmlformats.org/officeDocument/2006/relationships/image" Target="../media/image41.png"/><Relationship Id="rId4" Type="http://schemas.openxmlformats.org/officeDocument/2006/relationships/image" Target="../media/image40.png"/></Relationships>
</file>

<file path=ppt/slides/_rels/slide4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3.xml.rels><?xml version="1.0" encoding="UTF-8" standalone="yes"?>
<Relationships xmlns="http://schemas.openxmlformats.org/package/2006/relationships"><Relationship Id="rId3" Type="http://schemas.openxmlformats.org/officeDocument/2006/relationships/image" Target="../media/image47.svg"/><Relationship Id="rId2" Type="http://schemas.openxmlformats.org/officeDocument/2006/relationships/image" Target="../media/image46.jpeg"/><Relationship Id="rId1" Type="http://schemas.openxmlformats.org/officeDocument/2006/relationships/slideLayout" Target="../slideLayouts/slideLayout16.xml"/><Relationship Id="rId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1798" y="2424037"/>
            <a:ext cx="5626861" cy="646331"/>
          </a:xfrm>
          <a:prstGeom prst="rect">
            <a:avLst/>
          </a:prstGeom>
          <a:noFill/>
        </p:spPr>
        <p:txBody>
          <a:bodyPr wrap="none" rtlCol="0">
            <a:spAutoFit/>
          </a:bodyPr>
          <a:lstStyle/>
          <a:p>
            <a:r>
              <a:rPr lang="ar-SA" sz="3600" b="1" dirty="0">
                <a:solidFill>
                  <a:srgbClr val="00B0F0"/>
                </a:solidFill>
                <a:latin typeface="Alexandria" charset="0"/>
                <a:cs typeface="Alexandria" charset="0"/>
              </a:rPr>
              <a:t>التصوير الصحفي الرقمي</a:t>
            </a:r>
            <a:endParaRPr lang="en-US" sz="36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D2B655D3-E1C4-FB92-15BF-F3F964FB3FAB}"/>
              </a:ext>
            </a:extLst>
          </p:cNvPr>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 name="Rectangle: Rounded Corners 9">
            <a:extLst>
              <a:ext uri="{FF2B5EF4-FFF2-40B4-BE49-F238E27FC236}">
                <a16:creationId xmlns:a16="http://schemas.microsoft.com/office/drawing/2014/main" id="{48E20754-635F-582C-FC70-6D8270AE97AE}"/>
              </a:ext>
            </a:extLst>
          </p:cNvPr>
          <p:cNvSpPr/>
          <p:nvPr/>
        </p:nvSpPr>
        <p:spPr>
          <a:xfrm>
            <a:off x="911762" y="4882702"/>
            <a:ext cx="3516608" cy="529167"/>
          </a:xfrm>
          <a:prstGeom prst="roundRect">
            <a:avLst/>
          </a:prstGeom>
          <a:no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الثانية</a:t>
            </a:r>
            <a:endParaRPr lang="en-US" sz="28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15E7390-56C6-4150-8287-E272B8BDAFFF}"/>
              </a:ext>
            </a:extLst>
          </p:cNvPr>
          <p:cNvSpPr txBox="1"/>
          <p:nvPr/>
        </p:nvSpPr>
        <p:spPr>
          <a:xfrm>
            <a:off x="5263376" y="2864682"/>
            <a:ext cx="6617449" cy="1077218"/>
          </a:xfrm>
          <a:prstGeom prst="rect">
            <a:avLst/>
          </a:prstGeom>
          <a:noFill/>
        </p:spPr>
        <p:txBody>
          <a:bodyPr wrap="square" rtlCol="0">
            <a:spAutoFit/>
          </a:bodyPr>
          <a:lstStyle/>
          <a:p>
            <a:pPr algn="ctr" rtl="1"/>
            <a:r>
              <a:rPr lang="ar-SA" sz="3200" b="1" dirty="0">
                <a:solidFill>
                  <a:srgbClr val="00B0F0"/>
                </a:solidFill>
                <a:latin typeface="Alexandria" charset="0"/>
                <a:cs typeface="Alexandria" charset="0"/>
              </a:rPr>
              <a:t>كاميرا التصوير الفوتوغرافي الرقمية</a:t>
            </a:r>
            <a:endParaRPr lang="en-US" sz="2800" b="1" dirty="0">
              <a:solidFill>
                <a:srgbClr val="00B0F0"/>
              </a:solidFill>
              <a:latin typeface="Alexandria" charset="0"/>
              <a:cs typeface="Alexandria" charset="0"/>
            </a:endParaRPr>
          </a:p>
        </p:txBody>
      </p:sp>
      <p:sp>
        <p:nvSpPr>
          <p:cNvPr id="8" name="Rectangle: Rounded Corners 9">
            <a:extLst>
              <a:ext uri="{FF2B5EF4-FFF2-40B4-BE49-F238E27FC236}">
                <a16:creationId xmlns:a16="http://schemas.microsoft.com/office/drawing/2014/main" id="{B1D0B69C-0253-846E-0861-F3D144E1CE9E}"/>
              </a:ext>
            </a:extLst>
          </p:cNvPr>
          <p:cNvSpPr/>
          <p:nvPr/>
        </p:nvSpPr>
        <p:spPr>
          <a:xfrm>
            <a:off x="7328849" y="475711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الثانية</a:t>
            </a:r>
            <a:endParaRPr lang="en-US" sz="2800" b="1" dirty="0">
              <a:solidFill>
                <a:schemeClr val="tx1"/>
              </a:solidFill>
              <a:latin typeface="Alexandria" charset="0"/>
              <a:cs typeface="Alexandria" charset="0"/>
            </a:endParaRPr>
          </a:p>
        </p:txBody>
      </p:sp>
      <p:sp>
        <p:nvSpPr>
          <p:cNvPr id="14" name="TextBox 13">
            <a:extLst>
              <a:ext uri="{FF2B5EF4-FFF2-40B4-BE49-F238E27FC236}">
                <a16:creationId xmlns:a16="http://schemas.microsoft.com/office/drawing/2014/main" id="{68E6109A-97F6-A8D8-68ED-487A2F75EC9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9" y="1412953"/>
            <a:ext cx="609397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محتويات وأهداف المحاضرة الثانية</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8CF9F06-3E81-0FD7-2E1E-75E02BB8970A}"/>
              </a:ext>
            </a:extLst>
          </p:cNvPr>
          <p:cNvSpPr txBox="1"/>
          <p:nvPr/>
        </p:nvSpPr>
        <p:spPr>
          <a:xfrm>
            <a:off x="3598250" y="2327763"/>
            <a:ext cx="7793650" cy="3967689"/>
          </a:xfrm>
          <a:prstGeom prst="rect">
            <a:avLst/>
          </a:prstGeom>
          <a:noFill/>
        </p:spPr>
        <p:txBody>
          <a:bodyPr wrap="square" rtlCol="0">
            <a:spAutoFit/>
          </a:bodyPr>
          <a:lstStyle/>
          <a:p>
            <a:pPr marL="285750" indent="-285750" algn="just" rtl="1">
              <a:lnSpc>
                <a:spcPts val="2500"/>
              </a:lnSpc>
              <a:spcBef>
                <a:spcPts val="600"/>
              </a:spcBef>
              <a:buFont typeface="Wingdings" pitchFamily="2" charset="2"/>
              <a:buChar char="§"/>
            </a:pPr>
            <a:r>
              <a:rPr lang="ar-SA" dirty="0">
                <a:latin typeface="Alexandria" charset="0"/>
                <a:cs typeface="Alexandria" charset="0"/>
              </a:rPr>
              <a:t>مراجعة على المحاضرة السابقة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الكاميرا الرقمية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أسباب الاعتماد على الكاميرا الرقمية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الكاميرا والعين البشرية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فكرة عمل كاميرا التصوير الرقمي</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اختلاف فكرة الكاميرا الرقمية عن الكاميرا الفيلمية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تسجيل الألوان في الكاميرا الرقمية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أجزاء الكاميرا الرقمية </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أنواع الكاميرات الرقمية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خاتمة</a:t>
            </a:r>
            <a:endParaRPr lang="en-US" dirty="0">
              <a:latin typeface="Alexandria" charset="0"/>
              <a:cs typeface="Alexandria" charset="0"/>
            </a:endParaRPr>
          </a:p>
        </p:txBody>
      </p:sp>
    </p:spTree>
    <p:extLst>
      <p:ext uri="{BB962C8B-B14F-4D97-AF65-F5344CB8AC3E}">
        <p14:creationId xmlns:p14="http://schemas.microsoft.com/office/powerpoint/2010/main" val="16554967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283541" cy="461665"/>
          </a:xfrm>
          <a:prstGeom prst="rect">
            <a:avLst/>
          </a:prstGeom>
          <a:noFill/>
        </p:spPr>
        <p:txBody>
          <a:bodyPr wrap="square" rtlCol="0">
            <a:spAutoFit/>
          </a:bodyPr>
          <a:lstStyle/>
          <a:p>
            <a:pPr marL="0" algn="r" defTabSz="914400" rtl="1" eaLnBrk="1" latinLnBrk="0" hangingPunct="1"/>
            <a:r>
              <a:rPr lang="ar-SA" sz="2400" b="1" dirty="0">
                <a:solidFill>
                  <a:srgbClr val="00B0F0"/>
                </a:solidFill>
                <a:latin typeface="Alexandria" charset="0"/>
                <a:cs typeface="Alexandria" charset="0"/>
              </a:rPr>
              <a:t>مراجعة على أهم نقاط المحاضرة السابقة</a:t>
            </a:r>
            <a:endParaRPr lang="en-US" sz="24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8CF9F06-3E81-0FD7-2E1E-75E02BB8970A}"/>
              </a:ext>
            </a:extLst>
          </p:cNvPr>
          <p:cNvSpPr txBox="1"/>
          <p:nvPr/>
        </p:nvSpPr>
        <p:spPr>
          <a:xfrm>
            <a:off x="3598249" y="2316611"/>
            <a:ext cx="8282575" cy="3890745"/>
          </a:xfrm>
          <a:prstGeom prst="rect">
            <a:avLst/>
          </a:prstGeom>
          <a:noFill/>
        </p:spPr>
        <p:txBody>
          <a:bodyPr wrap="square" rtlCol="0">
            <a:spAutoFit/>
          </a:bodyPr>
          <a:lstStyle/>
          <a:p>
            <a:pPr marL="285750" indent="-285750" algn="just" rtl="1">
              <a:lnSpc>
                <a:spcPts val="2500"/>
              </a:lnSpc>
              <a:spcBef>
                <a:spcPts val="1200"/>
              </a:spcBef>
              <a:buFont typeface="Wingdings" pitchFamily="2" charset="2"/>
              <a:buChar char="§"/>
            </a:pPr>
            <a:r>
              <a:rPr lang="ar-SA" dirty="0">
                <a:latin typeface="Alexandria" charset="0"/>
                <a:cs typeface="Alexandria" charset="0"/>
              </a:rPr>
              <a:t>الصورة الصحفية هي وسيط اتصالي بصري مهم، وهي تجسد جزء من محيطنا الذي نراه ونعيشه، وهي إحدى الدعائم الأساسية في وسائل الإعلام المطبوعة.</a:t>
            </a:r>
          </a:p>
          <a:p>
            <a:pPr marL="285750" indent="-285750" algn="just" rtl="1">
              <a:lnSpc>
                <a:spcPts val="2500"/>
              </a:lnSpc>
              <a:spcBef>
                <a:spcPts val="1200"/>
              </a:spcBef>
              <a:buFont typeface="Wingdings" pitchFamily="2" charset="2"/>
              <a:buChar char="§"/>
            </a:pPr>
            <a:r>
              <a:rPr lang="ar-SA" dirty="0">
                <a:latin typeface="Alexandria" charset="0"/>
                <a:cs typeface="Alexandria" charset="0"/>
              </a:rPr>
              <a:t>يجب أن يكون هناك سبب منطقي في التقاط الصورة الصحفية، فهي تقدم الحقيقة بدون تغيير.</a:t>
            </a:r>
          </a:p>
          <a:p>
            <a:pPr marL="285750" indent="-285750" algn="just" rtl="1">
              <a:lnSpc>
                <a:spcPts val="2500"/>
              </a:lnSpc>
              <a:spcBef>
                <a:spcPts val="1200"/>
              </a:spcBef>
              <a:buFont typeface="Wingdings" pitchFamily="2" charset="2"/>
              <a:buChar char="§"/>
            </a:pPr>
            <a:r>
              <a:rPr lang="ar-SA" dirty="0">
                <a:latin typeface="Alexandria" charset="0"/>
                <a:cs typeface="Alexandria" charset="0"/>
              </a:rPr>
              <a:t>لغة الصورة الفوتوغرافية لغة عالمية يفهمها الجميع باختلاف لغاتهم ومستوياتهم التعليمية والاجتماعية.</a:t>
            </a:r>
          </a:p>
          <a:p>
            <a:pPr marL="285750" indent="-285750" algn="just" rtl="1">
              <a:lnSpc>
                <a:spcPts val="2500"/>
              </a:lnSpc>
              <a:spcBef>
                <a:spcPts val="1200"/>
              </a:spcBef>
              <a:buFont typeface="Wingdings" pitchFamily="2" charset="2"/>
              <a:buChar char="§"/>
            </a:pPr>
            <a:r>
              <a:rPr lang="ar-SA" dirty="0">
                <a:latin typeface="Alexandria" charset="0"/>
                <a:cs typeface="Alexandria" charset="0"/>
              </a:rPr>
              <a:t>تتعدد أنواع الصور الصحفية من حيث الشكل أو الحجم ما بين صور صغيرة، متوسطة، وكبيرة الحجم ولكل حجم دلالة واستخدام.</a:t>
            </a:r>
          </a:p>
          <a:p>
            <a:pPr marL="285750" indent="-285750" algn="just" rtl="1">
              <a:lnSpc>
                <a:spcPts val="2500"/>
              </a:lnSpc>
              <a:spcBef>
                <a:spcPts val="1200"/>
              </a:spcBef>
              <a:buFont typeface="Wingdings" pitchFamily="2" charset="2"/>
              <a:buChar char="§"/>
            </a:pPr>
            <a:r>
              <a:rPr lang="ar-SA" dirty="0">
                <a:latin typeface="Alexandria" charset="0"/>
                <a:cs typeface="Alexandria" charset="0"/>
              </a:rPr>
              <a:t>كما تتنوع الصور الصحفية من حيث المضمون الذي تنقله للجمهور المستهدف.</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3791414" y="1875899"/>
            <a:ext cx="7476071" cy="3903569"/>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تعتبر الكاميرا الرقمية الجيل الجديد من أجهزة التصوير الفوتوغرافي والتي انتشر استخدامها بشكل واسع وأصبحت الشركات في سباق مستمر لإنتاج كاميرات جديدة بإمكانيات متطورة.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يمكننا تعريف التصوير الرقمي </a:t>
            </a:r>
            <a:r>
              <a:rPr lang="en-US" dirty="0">
                <a:latin typeface="Alexandria" charset="0"/>
                <a:cs typeface="Alexandria" charset="0"/>
              </a:rPr>
              <a:t>Digital Photography</a:t>
            </a:r>
            <a:r>
              <a:rPr lang="ar-SA" dirty="0">
                <a:latin typeface="Alexandria" charset="0"/>
                <a:cs typeface="Alexandria" charset="0"/>
              </a:rPr>
              <a:t> بأنه حفظ الصور في صيغة رقمية، أي على هيئة ملفات يمكن عرضها باستخدام الكمبيوتر.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ويمكن عمل ذلك بتصوير مجموعة من الصور باستخدام كاميرا ضوئية عادية ثم تحميض تلك الصور وطباعتها، وباستخدام ماسح ضوئي </a:t>
            </a:r>
            <a:r>
              <a:rPr lang="en-US" dirty="0">
                <a:latin typeface="Alexandria" charset="0"/>
                <a:cs typeface="Alexandria" charset="0"/>
              </a:rPr>
              <a:t>Scanner </a:t>
            </a:r>
            <a:r>
              <a:rPr lang="ar-SA" dirty="0">
                <a:latin typeface="Alexandria" charset="0"/>
                <a:cs typeface="Alexandria" charset="0"/>
              </a:rPr>
              <a:t> يمكننا تحويل تلك الصور إلى ملفات. لكن الطريقة الأسرع والأسهل للحصول على الصور بصيغة رقمية هي استخدام الكاميرات الرقمية </a:t>
            </a:r>
            <a:r>
              <a:rPr lang="en-US" dirty="0">
                <a:latin typeface="Alexandria" charset="0"/>
                <a:cs typeface="Alexandria" charset="0"/>
              </a:rPr>
              <a:t>Digital Camera</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8" name="Picture 4" descr="افضل عدسات الكاميرات التي تم اعلانها في العام 2020 - بروفيلم">
            <a:extLst>
              <a:ext uri="{FF2B5EF4-FFF2-40B4-BE49-F238E27FC236}">
                <a16:creationId xmlns:a16="http://schemas.microsoft.com/office/drawing/2014/main" id="{C0248DEA-859E-9CEB-D671-4BC94E6124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2650759"/>
            <a:ext cx="2866899" cy="23405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993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أسباب تدعو إلى الاتجاه للتصوير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762000" y="2232731"/>
            <a:ext cx="10505486" cy="3086038"/>
          </a:xfrm>
          <a:prstGeom prst="rect">
            <a:avLst/>
          </a:prstGeom>
          <a:noFill/>
        </p:spPr>
        <p:txBody>
          <a:bodyPr wrap="square" rtlCol="0">
            <a:spAutoFit/>
          </a:bodyPr>
          <a:lstStyle/>
          <a:p>
            <a:pPr marL="342900" indent="-342900" algn="just" defTabSz="914400" rtl="1" eaLnBrk="1" latinLnBrk="0" hangingPunct="1">
              <a:lnSpc>
                <a:spcPts val="2800"/>
              </a:lnSpc>
              <a:spcBef>
                <a:spcPts val="600"/>
              </a:spcBef>
              <a:buFont typeface="+mj-lt"/>
              <a:buAutoNum type="arabicPeriod"/>
            </a:pPr>
            <a:r>
              <a:rPr lang="ar-SA" dirty="0">
                <a:latin typeface="Alexandria" charset="0"/>
                <a:cs typeface="Alexandria" charset="0"/>
              </a:rPr>
              <a:t>أنه أقل تكلفة على المدى البعيد، لأنك لن تكون مضطرا لشراء الافلام الضوئية ودفع تكلفة تحميضها.</a:t>
            </a:r>
          </a:p>
          <a:p>
            <a:pPr marL="342900" indent="-342900" algn="just" defTabSz="914400" rtl="1" eaLnBrk="1" latinLnBrk="0" hangingPunct="1">
              <a:lnSpc>
                <a:spcPts val="2800"/>
              </a:lnSpc>
              <a:spcBef>
                <a:spcPts val="600"/>
              </a:spcBef>
              <a:buFont typeface="+mj-lt"/>
              <a:buAutoNum type="arabicPeriod"/>
            </a:pPr>
            <a:r>
              <a:rPr lang="ar-SA" dirty="0">
                <a:latin typeface="Alexandria" charset="0"/>
                <a:cs typeface="Alexandria" charset="0"/>
              </a:rPr>
              <a:t>يوفر الكثير من الوقت لأنك تحصل على الصور مباشرة بمجرد التقاطها بخلاف الكاميرات الضوئية التي تكون مضطراً الى الانتظار حتى تنتهي من تصوير الفيلم بالكامل ثم تحميضه وطباعته لتستطيع استعراض الصور.</a:t>
            </a:r>
          </a:p>
          <a:p>
            <a:pPr marL="342900" indent="-342900" algn="just" defTabSz="914400" rtl="1" eaLnBrk="1" latinLnBrk="0" hangingPunct="1">
              <a:lnSpc>
                <a:spcPts val="2800"/>
              </a:lnSpc>
              <a:spcBef>
                <a:spcPts val="600"/>
              </a:spcBef>
              <a:buFont typeface="+mj-lt"/>
              <a:buAutoNum type="arabicPeriod"/>
            </a:pPr>
            <a:r>
              <a:rPr lang="ar-SA" dirty="0">
                <a:latin typeface="Alexandria" charset="0"/>
                <a:cs typeface="Alexandria" charset="0"/>
              </a:rPr>
              <a:t>في الكثير من الكاميرات الرقمية يمكنك الاطلاع مباشرة على الصورة التي قمت بالتقاطها من خلال شاشة صغيرة داخل الكاميرا ذاتها وبالتالي تستطيع الاطلاع على الصور التي تقوم بالتقاطها والتقاط غيرها إذا وجدت أنها غير جيدة.</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15364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أسباب تدعو إلى الاتجاه للتصوير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762000" y="2210430"/>
            <a:ext cx="10505486" cy="2361609"/>
          </a:xfrm>
          <a:prstGeom prst="rect">
            <a:avLst/>
          </a:prstGeom>
          <a:noFill/>
        </p:spPr>
        <p:txBody>
          <a:bodyPr wrap="square" rtlCol="0">
            <a:spAutoFit/>
          </a:bodyPr>
          <a:lstStyle/>
          <a:p>
            <a:pPr marL="342900" indent="-342900" algn="just" defTabSz="914400" rtl="1" eaLnBrk="1" latinLnBrk="0" hangingPunct="1">
              <a:lnSpc>
                <a:spcPts val="2800"/>
              </a:lnSpc>
              <a:spcBef>
                <a:spcPts val="600"/>
              </a:spcBef>
              <a:buFont typeface="+mj-lt"/>
              <a:buAutoNum type="arabicPeriod" startAt="4"/>
            </a:pPr>
            <a:r>
              <a:rPr lang="ar-SA" dirty="0">
                <a:latin typeface="Alexandria" charset="0"/>
                <a:cs typeface="Alexandria" charset="0"/>
              </a:rPr>
              <a:t>الصور الرقمية لا تحتاج إلى مواد كيميائية كالتي تستخدم في تحميض الصور الضوئية وهي مواد يؤدى التخلص منها إلى الإضرار الشديد بالبيئة.</a:t>
            </a:r>
          </a:p>
          <a:p>
            <a:pPr marL="342900" indent="-342900" algn="just" defTabSz="914400" rtl="1" eaLnBrk="1" latinLnBrk="0" hangingPunct="1">
              <a:lnSpc>
                <a:spcPts val="2800"/>
              </a:lnSpc>
              <a:spcBef>
                <a:spcPts val="600"/>
              </a:spcBef>
              <a:buFont typeface="+mj-lt"/>
              <a:buAutoNum type="arabicPeriod" startAt="4"/>
            </a:pPr>
            <a:r>
              <a:rPr lang="ar-SA" dirty="0">
                <a:latin typeface="Alexandria" charset="0"/>
                <a:cs typeface="Alexandria" charset="0"/>
              </a:rPr>
              <a:t>الكثير من الكاميرات الرقمية تقدم العديد من الإمكانات الإضافية التي تجعل منها أكثر من مجرد كاميرا مثل إمكانية تسجيل لقطات فيديو قصيرة بالصوت والصورة.</a:t>
            </a:r>
          </a:p>
          <a:p>
            <a:pPr marL="342900" indent="-342900" algn="just" defTabSz="914400" rtl="1" eaLnBrk="1" latinLnBrk="0" hangingPunct="1">
              <a:lnSpc>
                <a:spcPts val="2800"/>
              </a:lnSpc>
              <a:spcBef>
                <a:spcPts val="600"/>
              </a:spcBef>
              <a:buFont typeface="+mj-lt"/>
              <a:buAutoNum type="arabicPeriod" startAt="4"/>
            </a:pPr>
            <a:r>
              <a:rPr lang="ar-SA" dirty="0">
                <a:latin typeface="Alexandria" charset="0"/>
                <a:cs typeface="Alexandria" charset="0"/>
              </a:rPr>
              <a:t>بالإضافة إلى التقاط الصور وحفظها وتوزيعها فإن الصور في صيغة رقمية تتيح استخدام ما تشاء من برامج تحرير الصور مثل برنامج </a:t>
            </a:r>
            <a:r>
              <a:rPr lang="en-US" dirty="0">
                <a:latin typeface="Alexandria" charset="0"/>
                <a:cs typeface="Alexandria" charset="0"/>
              </a:rPr>
              <a:t>Photoshop </a:t>
            </a:r>
            <a:r>
              <a:rPr lang="ar-SA" dirty="0">
                <a:latin typeface="Alexandria" charset="0"/>
                <a:cs typeface="Alexandria" charset="0"/>
              </a:rPr>
              <a:t>الشهير لإجراء تعديلات عليها.</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9168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513150" y="1019069"/>
            <a:ext cx="7418250" cy="451406"/>
          </a:xfrm>
          <a:prstGeom prst="rect">
            <a:avLst/>
          </a:prstGeom>
          <a:noFill/>
        </p:spPr>
        <p:txBody>
          <a:bodyPr wrap="square" rtlCol="0">
            <a:spAutoFit/>
          </a:bodyPr>
          <a:lstStyle/>
          <a:p>
            <a:pPr algn="just" rtl="1">
              <a:lnSpc>
                <a:spcPts val="2800"/>
              </a:lnSpc>
              <a:spcBef>
                <a:spcPts val="1200"/>
              </a:spcBef>
            </a:pPr>
            <a:r>
              <a:rPr lang="ar-SA" sz="2800" b="1" dirty="0">
                <a:solidFill>
                  <a:srgbClr val="C00000"/>
                </a:solidFill>
                <a:latin typeface="Alexandria" charset="0"/>
                <a:cs typeface="Alexandria" charset="0"/>
              </a:rPr>
              <a:t>أولا: الكاميرا والعين البشرية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635309" y="2310642"/>
            <a:ext cx="6587572" cy="2008883"/>
          </a:xfrm>
          <a:prstGeom prst="rect">
            <a:avLst/>
          </a:prstGeom>
          <a:noFill/>
        </p:spPr>
        <p:txBody>
          <a:bodyPr wrap="square" rtlCol="0">
            <a:spAutoFit/>
          </a:bodyPr>
          <a:lstStyle/>
          <a:p>
            <a:pPr marL="285750" indent="-285750" algn="just" rtl="1">
              <a:lnSpc>
                <a:spcPts val="2800"/>
              </a:lnSpc>
              <a:spcBef>
                <a:spcPts val="1200"/>
              </a:spcBef>
              <a:buFont typeface="Wingdings" pitchFamily="2" charset="2"/>
              <a:buChar char="§"/>
            </a:pPr>
            <a:r>
              <a:rPr lang="ar-SA" dirty="0">
                <a:latin typeface="Alexandria" charset="0"/>
                <a:cs typeface="Alexandria" charset="0"/>
              </a:rPr>
              <a:t>تشبه الكاميرا العين البشرية فبدون ضوء تنعدم الرؤية، وكذلك تنعدم القدرة العملية على التصوير.</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فلا يمكن لأي عملية تصوير ضوئية أن تتم بدرجة عالية من الجودة دون توفر كمية ونوعية مناسبة من الضوء سواء طبيعيا أو صناعيا.</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person holding a flag and a camera&#10;&#10;Description automatically generated">
            <a:extLst>
              <a:ext uri="{FF2B5EF4-FFF2-40B4-BE49-F238E27FC236}">
                <a16:creationId xmlns:a16="http://schemas.microsoft.com/office/drawing/2014/main" id="{1CDC8087-9C32-B839-91EC-1BC0343BD5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4200" y="2310642"/>
            <a:ext cx="3744188" cy="3013506"/>
          </a:xfrm>
          <a:prstGeom prst="rect">
            <a:avLst/>
          </a:prstGeom>
          <a:ln>
            <a:solidFill>
              <a:srgbClr val="000000"/>
            </a:solidFill>
          </a:ln>
        </p:spPr>
      </p:pic>
    </p:spTree>
    <p:extLst>
      <p:ext uri="{BB962C8B-B14F-4D97-AF65-F5344CB8AC3E}">
        <p14:creationId xmlns:p14="http://schemas.microsoft.com/office/powerpoint/2010/main" val="2631102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418250" cy="451406"/>
          </a:xfrm>
          <a:prstGeom prst="rect">
            <a:avLst/>
          </a:prstGeom>
          <a:noFill/>
        </p:spPr>
        <p:txBody>
          <a:bodyPr wrap="square" rtlCol="0">
            <a:spAutoFit/>
          </a:bodyPr>
          <a:lstStyle/>
          <a:p>
            <a:pPr algn="just" rtl="1">
              <a:lnSpc>
                <a:spcPts val="2800"/>
              </a:lnSpc>
              <a:spcBef>
                <a:spcPts val="1200"/>
              </a:spcBef>
            </a:pPr>
            <a:r>
              <a:rPr lang="ar-SA" sz="2800" b="1" dirty="0">
                <a:solidFill>
                  <a:srgbClr val="C00000"/>
                </a:solidFill>
                <a:latin typeface="Alexandria" charset="0"/>
                <a:cs typeface="Alexandria" charset="0"/>
              </a:rPr>
              <a:t>أولا: الكاميرا والعين البشرية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857389" y="1909352"/>
            <a:ext cx="6376644" cy="3291222"/>
          </a:xfrm>
          <a:prstGeom prst="rect">
            <a:avLst/>
          </a:prstGeom>
          <a:noFill/>
        </p:spPr>
        <p:txBody>
          <a:bodyPr wrap="square" rtlCol="0">
            <a:spAutoFit/>
          </a:bodyPr>
          <a:lstStyle/>
          <a:p>
            <a:pPr algn="just" rtl="1">
              <a:lnSpc>
                <a:spcPts val="2800"/>
              </a:lnSpc>
              <a:spcBef>
                <a:spcPts val="600"/>
              </a:spcBef>
            </a:pPr>
            <a:r>
              <a:rPr lang="ar-SA" dirty="0">
                <a:latin typeface="Alexandria" charset="0"/>
                <a:cs typeface="Alexandria" charset="0"/>
              </a:rPr>
              <a:t>فالكاميرا تقلد عمل العين من خلال أمور عديدة منها أن الضوء الذي يسقط على الأشياء لينعكس على الطبقة الحساسة في الفيلم الحساس أو شرائح ”</a:t>
            </a:r>
            <a:r>
              <a:rPr lang="en-US" dirty="0">
                <a:latin typeface="Alexandria" charset="0"/>
                <a:cs typeface="Alexandria" charset="0"/>
              </a:rPr>
              <a:t>CCD</a:t>
            </a:r>
            <a:r>
              <a:rPr lang="ar-SA" dirty="0">
                <a:latin typeface="Alexandria" charset="0"/>
                <a:cs typeface="Alexandria" charset="0"/>
              </a:rPr>
              <a:t>" داخل الكاميرا، يسقط أيضا على الشبكية في العين البشرية، وكما أن هناك فتحة في الكاميرا تكون مدمجة مع العدسة تتولي تحديد كم الضوء المار إلي الحساس ”</a:t>
            </a:r>
            <a:r>
              <a:rPr lang="en-US" dirty="0">
                <a:latin typeface="Alexandria" charset="0"/>
                <a:cs typeface="Alexandria" charset="0"/>
              </a:rPr>
              <a:t>Sensors</a:t>
            </a:r>
            <a:r>
              <a:rPr lang="ar-SA" dirty="0">
                <a:latin typeface="Alexandria" charset="0"/>
                <a:cs typeface="Alexandria" charset="0"/>
              </a:rPr>
              <a:t>" من خلال التحكم في اتساعها، فإن هذا الأمر نراه أيضا في العين البشرية ويتمثل في بؤبؤ العين. الذي يحدد اتساعه كم الضوء المار إلي الشبكية، وغيرها كثير من المتشابهات بين العين البشرية والكاميرا.</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Picture 10" descr="A diagram of a human eye&#10;&#10;Description automatically generated">
            <a:extLst>
              <a:ext uri="{FF2B5EF4-FFF2-40B4-BE49-F238E27FC236}">
                <a16:creationId xmlns:a16="http://schemas.microsoft.com/office/drawing/2014/main" id="{FB59235F-113D-A322-2455-EF06D34CED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863891"/>
            <a:ext cx="3948533" cy="4058713"/>
          </a:xfrm>
          <a:prstGeom prst="rect">
            <a:avLst/>
          </a:prstGeom>
        </p:spPr>
      </p:pic>
    </p:spTree>
    <p:extLst>
      <p:ext uri="{BB962C8B-B14F-4D97-AF65-F5344CB8AC3E}">
        <p14:creationId xmlns:p14="http://schemas.microsoft.com/office/powerpoint/2010/main" val="2159206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418250" cy="451406"/>
          </a:xfrm>
          <a:prstGeom prst="rect">
            <a:avLst/>
          </a:prstGeom>
          <a:noFill/>
        </p:spPr>
        <p:txBody>
          <a:bodyPr wrap="square" rtlCol="0">
            <a:spAutoFit/>
          </a:bodyPr>
          <a:lstStyle/>
          <a:p>
            <a:pPr algn="just" rtl="1">
              <a:lnSpc>
                <a:spcPts val="2800"/>
              </a:lnSpc>
              <a:spcBef>
                <a:spcPts val="1200"/>
              </a:spcBef>
            </a:pPr>
            <a:r>
              <a:rPr lang="ar-SA" sz="2800" b="1" dirty="0">
                <a:solidFill>
                  <a:srgbClr val="C00000"/>
                </a:solidFill>
                <a:latin typeface="Alexandria" charset="0"/>
                <a:cs typeface="Alexandria" charset="0"/>
              </a:rPr>
              <a:t>أولا: الكاميرا والعين البشرية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762000" y="1976258"/>
            <a:ext cx="10505486" cy="4041427"/>
          </a:xfrm>
          <a:prstGeom prst="rect">
            <a:avLst/>
          </a:prstGeom>
          <a:noFill/>
        </p:spPr>
        <p:txBody>
          <a:bodyPr wrap="square" rtlCol="0">
            <a:spAutoFit/>
          </a:bodyPr>
          <a:lstStyle/>
          <a:p>
            <a:pPr marL="285750" indent="-285750" algn="just" rtl="1">
              <a:lnSpc>
                <a:spcPts val="2600"/>
              </a:lnSpc>
              <a:spcBef>
                <a:spcPts val="1200"/>
              </a:spcBef>
              <a:buFont typeface="Wingdings" pitchFamily="2" charset="2"/>
              <a:buChar char="§"/>
            </a:pPr>
            <a:r>
              <a:rPr lang="ar-SA" dirty="0">
                <a:latin typeface="Alexandria" charset="0"/>
                <a:cs typeface="Alexandria" charset="0"/>
              </a:rPr>
              <a:t>أما رؤية الألوان فهي تتم على أساس أن الأشياء تمتص الأشعة الضوئية المخالفة للونها، وتعكس الأشعة الضوئية المماثلة فقط، ومن ثم نري الأحمر أحمر والأصفر أصفر ... وهكذا أما اللون الأسود فهو يمتص كل الأشعة الساقطة عليه، ومن ثم نراه أسود، في حين أن الأبيض يعكس كل الأشعة فنراه أبيض.</a:t>
            </a:r>
          </a:p>
          <a:p>
            <a:pPr marL="285750" indent="-285750" algn="just" rtl="1">
              <a:lnSpc>
                <a:spcPts val="2600"/>
              </a:lnSpc>
              <a:spcBef>
                <a:spcPts val="1200"/>
              </a:spcBef>
              <a:buFont typeface="Wingdings" pitchFamily="2" charset="2"/>
              <a:buChar char="§"/>
            </a:pPr>
            <a:r>
              <a:rPr lang="ar-SA" dirty="0">
                <a:latin typeface="Alexandria" charset="0"/>
                <a:cs typeface="Alexandria" charset="0"/>
              </a:rPr>
              <a:t>ويأتي الضوء الطبيعي من الشمس في صورة أشعة مرئية وأشعة غير مرئية، وكلا النوعين من الأشعة المرئية وغير المرئية هما جزء من الإشعاع الكهرومغناطيسي، وعين الإنسان حساسة لجزء صغير فقط من طيف الإشعاع الكهرومغناطيسي، وهو ما نطلق عليه الأشعة المرئية أو الطيف المرئي، وهي التي يمكن رؤيتها بالعين المجردة حيث نتعامل معها ليل نهار، وتعرف بألوان الطيف، وتشمل جميع درجات الأشعة المرئية.</a:t>
            </a:r>
          </a:p>
          <a:p>
            <a:pPr marL="285750" indent="-285750" algn="just" rtl="1">
              <a:lnSpc>
                <a:spcPts val="2600"/>
              </a:lnSpc>
              <a:spcBef>
                <a:spcPts val="1200"/>
              </a:spcBef>
              <a:buFont typeface="Wingdings" pitchFamily="2" charset="2"/>
              <a:buChar char="§"/>
            </a:pPr>
            <a:r>
              <a:rPr lang="ar-SA" dirty="0">
                <a:latin typeface="Alexandria" charset="0"/>
                <a:cs typeface="Alexandria" charset="0"/>
              </a:rPr>
              <a:t>تبدأ الحزمة الضوئية باللون الأحمر ذي الطول الموجي الأكبر، وتنتهي باللون الأزرق ذي الطول الموجي الأصغر.</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2917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5080830" cy="523220"/>
          </a:xfrm>
          <a:prstGeom prst="rect">
            <a:avLst/>
          </a:prstGeom>
          <a:noFill/>
        </p:spPr>
        <p:txBody>
          <a:bodyPr wrap="square" rtlCol="0">
            <a:spAutoFit/>
          </a:bodyPr>
          <a:lstStyle/>
          <a:p>
            <a:pPr marL="0" algn="r" defTabSz="914400" rtl="1" eaLnBrk="1" latinLnBrk="0" hangingPunct="1"/>
            <a:r>
              <a:rPr lang="ar-SA" sz="2800" b="1" dirty="0">
                <a:solidFill>
                  <a:srgbClr val="C00000"/>
                </a:solidFill>
                <a:latin typeface="Alexandria" charset="0"/>
                <a:cs typeface="Alexandria" charset="0"/>
              </a:rPr>
              <a:t>الطول الموجي للضوء</a:t>
            </a:r>
            <a:endParaRPr lang="en-US" sz="28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diagram of a spectrum&#10;&#10;Description automatically generated with medium confidence">
            <a:extLst>
              <a:ext uri="{FF2B5EF4-FFF2-40B4-BE49-F238E27FC236}">
                <a16:creationId xmlns:a16="http://schemas.microsoft.com/office/drawing/2014/main" id="{DDD5B104-F4B4-3286-5073-30BDD0A184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07794" y="1784195"/>
            <a:ext cx="6446273" cy="4244250"/>
          </a:xfrm>
          <a:prstGeom prst="rect">
            <a:avLst/>
          </a:prstGeom>
        </p:spPr>
      </p:pic>
    </p:spTree>
    <p:extLst>
      <p:ext uri="{BB962C8B-B14F-4D97-AF65-F5344CB8AC3E}">
        <p14:creationId xmlns:p14="http://schemas.microsoft.com/office/powerpoint/2010/main" val="1887194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751475"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ثانيا: فكرة عمل كاميرا التصوير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835666" y="1820144"/>
            <a:ext cx="6431819" cy="4230710"/>
          </a:xfrm>
          <a:prstGeom prst="rect">
            <a:avLst/>
          </a:prstGeom>
          <a:noFill/>
        </p:spPr>
        <p:txBody>
          <a:bodyPr wrap="square" rtlCol="0">
            <a:spAutoFit/>
          </a:bodyPr>
          <a:lstStyle/>
          <a:p>
            <a:pPr algn="just" rtl="1">
              <a:lnSpc>
                <a:spcPts val="2500"/>
              </a:lnSpc>
              <a:spcBef>
                <a:spcPts val="600"/>
              </a:spcBef>
            </a:pPr>
            <a:r>
              <a:rPr lang="ar-SA" sz="1600" dirty="0">
                <a:latin typeface="Alexandria" charset="0"/>
                <a:cs typeface="Alexandria" charset="0"/>
              </a:rPr>
              <a:t>نظرا للتشابه الكبير بين الكاميرا والعين البشرية فإنه يمكن تعريف الكاميرا بأنها عبارة عن جهاز بصري يتكون أساسا من صندوق له عدسة في جانبه الأمامي وشريحة حساسة في الجانب المقابل، حيث يدخل الضوء المنعكس من المشهد الذي يتم تصويره إلي الكاميرا عبر العدسة التي تتولي تجميع الأشعة الضوئية المنعكسة علي الهدف والمعبرة عنه، ثم تقوم بتمريرها وفق معايير محددة من حيث الكم والزمن إلي الشرائح الرقمية الحساسة للضوء </a:t>
            </a:r>
            <a:r>
              <a:rPr lang="en-US" sz="1600" dirty="0">
                <a:latin typeface="Alexandria" charset="0"/>
                <a:cs typeface="Alexandria" charset="0"/>
              </a:rPr>
              <a:t>CCD/CMOS</a:t>
            </a:r>
            <a:r>
              <a:rPr lang="ar-SA" sz="1600" dirty="0">
                <a:latin typeface="Alexandria" charset="0"/>
                <a:cs typeface="Alexandria" charset="0"/>
              </a:rPr>
              <a:t> أو الحساسات الضوئية وهي عبارة عن شرائح إلكترونية من أشباه الموصلات وتتمثل وظيفتها الأساسية في إنها تستقبل وتتأثر بالضوء الساقط عليها عبر فتحة العدسة المعبر عن الهدف الذي يتم تصويره ثم تقوم هذه الشرائح بتوليد شحنات كهربائية تختلف شدتها باختلاف شدة الضوء الساقط عليها؛ أي تقوم بتحويل الإشارات الضوئية التناظرية الساقطة عليها إلي إشارات كهربائية تناظرية أيضا.</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074" name="Picture 2" descr="slide36">
            <a:extLst>
              <a:ext uri="{FF2B5EF4-FFF2-40B4-BE49-F238E27FC236}">
                <a16:creationId xmlns:a16="http://schemas.microsoft.com/office/drawing/2014/main" id="{551943E0-A432-B62B-0796-E71400DB88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547" y="2141974"/>
            <a:ext cx="3928946" cy="3616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5315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751475"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ثانيا: فكرة عمل كاميرا التصوير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762000" y="2065466"/>
            <a:ext cx="10505486" cy="3804183"/>
          </a:xfrm>
          <a:prstGeom prst="rect">
            <a:avLst/>
          </a:prstGeom>
          <a:noFill/>
        </p:spPr>
        <p:txBody>
          <a:bodyPr wrap="square" rtlCol="0">
            <a:spAutoFit/>
          </a:bodyPr>
          <a:lstStyle/>
          <a:p>
            <a:pPr marL="285750" indent="-285750" algn="just" rtl="1">
              <a:lnSpc>
                <a:spcPts val="2800"/>
              </a:lnSpc>
              <a:spcBef>
                <a:spcPts val="600"/>
              </a:spcBef>
              <a:buFont typeface="Wingdings" pitchFamily="2" charset="2"/>
              <a:buChar char="§"/>
            </a:pPr>
            <a:r>
              <a:rPr lang="ar-SA" dirty="0">
                <a:latin typeface="Alexandria" charset="0"/>
                <a:cs typeface="Alexandria" charset="0"/>
              </a:rPr>
              <a:t>ويلاحظ هنا أن هذه الشرائح الحساسة للضوء غير قادرة على حفظ الصور كما يحدث مع الفيلم في الكاميرات العادية الذي تحفظ عليه الصور كامنة في هيئة تناظرية.</a:t>
            </a:r>
          </a:p>
          <a:p>
            <a:pPr marL="285750" indent="-285750" algn="just" rtl="1">
              <a:lnSpc>
                <a:spcPts val="2800"/>
              </a:lnSpc>
              <a:spcBef>
                <a:spcPts val="600"/>
              </a:spcBef>
              <a:buFont typeface="Wingdings" pitchFamily="2" charset="2"/>
              <a:buChar char="§"/>
            </a:pPr>
            <a:r>
              <a:rPr lang="ar-SA" dirty="0">
                <a:latin typeface="Alexandria" charset="0"/>
                <a:cs typeface="Alexandria" charset="0"/>
              </a:rPr>
              <a:t>بعد ذلك تتجه الإشارات الكهربائية المعبرة عن الصورة داخل الكاميرا الرقمية إلي معالج ”</a:t>
            </a:r>
            <a:r>
              <a:rPr lang="en-US" dirty="0">
                <a:latin typeface="Alexandria" charset="0"/>
                <a:cs typeface="Alexandria" charset="0"/>
              </a:rPr>
              <a:t>Digitizer</a:t>
            </a:r>
            <a:r>
              <a:rPr lang="ar-SA" dirty="0">
                <a:latin typeface="Alexandria" charset="0"/>
                <a:cs typeface="Alexandria" charset="0"/>
              </a:rPr>
              <a:t>" الذي يقوم بدوره بتحويل الإشارات الكهربائية التناظرية إلي إشارات رقمية ”</a:t>
            </a:r>
            <a:r>
              <a:rPr lang="en-US" dirty="0">
                <a:latin typeface="Alexandria" charset="0"/>
                <a:cs typeface="Alexandria" charset="0"/>
              </a:rPr>
              <a:t>Digital Signals</a:t>
            </a:r>
            <a:r>
              <a:rPr lang="ar-SA" dirty="0">
                <a:latin typeface="Alexandria" charset="0"/>
                <a:cs typeface="Alexandria" charset="0"/>
              </a:rPr>
              <a:t>" بحيث يتم تحويل الإشارة الكهربائية التي هي بقوة ”</a:t>
            </a:r>
            <a:r>
              <a:rPr lang="en-US" dirty="0">
                <a:latin typeface="Alexandria" charset="0"/>
                <a:cs typeface="Alexandria" charset="0"/>
              </a:rPr>
              <a:t>2V</a:t>
            </a:r>
            <a:r>
              <a:rPr lang="ar-SA" dirty="0">
                <a:latin typeface="Alexandria" charset="0"/>
                <a:cs typeface="Alexandria" charset="0"/>
              </a:rPr>
              <a:t>" إلي الصفر والإشارة الكهربائية التي هي بقوة ”</a:t>
            </a:r>
            <a:r>
              <a:rPr lang="en-US" dirty="0">
                <a:latin typeface="Alexandria" charset="0"/>
                <a:cs typeface="Alexandria" charset="0"/>
              </a:rPr>
              <a:t>5V</a:t>
            </a:r>
            <a:r>
              <a:rPr lang="ar-SA" dirty="0">
                <a:latin typeface="Alexandria" charset="0"/>
                <a:cs typeface="Alexandria" charset="0"/>
              </a:rPr>
              <a:t>" إلي الواحد، وبذلك تكون قد تحولت الإشارات المعبرة عن الصورة- والتي بدأت ضوئية تناظرية، ثم كهربائية تناظرية – إلي إشارات في هيئة رقمية ”</a:t>
            </a:r>
            <a:r>
              <a:rPr lang="en-US" dirty="0">
                <a:latin typeface="Alexandria" charset="0"/>
                <a:cs typeface="Alexandria" charset="0"/>
              </a:rPr>
              <a:t>Digital Format</a:t>
            </a:r>
            <a:r>
              <a:rPr lang="ar-SA" dirty="0">
                <a:latin typeface="Alexandria" charset="0"/>
                <a:cs typeface="Alexandria" charset="0"/>
              </a:rPr>
              <a:t>" تتكون من تشكيلات رقمية من الصفر والواحد، وتختلف في العدد أو في الترتيب أو في الاثنين معا، تعبيرا عن الاختلافات في الإشارات الأصلية، وتكون بذلك صالحة للتخزين بالذاكرة الرقمية للكاميرا.</a:t>
            </a:r>
          </a:p>
          <a:p>
            <a:pPr marL="285750" indent="-285750" algn="just" rtl="1">
              <a:lnSpc>
                <a:spcPts val="2800"/>
              </a:lnSpc>
              <a:spcBef>
                <a:spcPts val="600"/>
              </a:spcBef>
              <a:buFont typeface="Wingdings" pitchFamily="2" charset="2"/>
              <a:buChar char="§"/>
            </a:pPr>
            <a:r>
              <a:rPr lang="ar-SA" dirty="0">
                <a:latin typeface="Alexandria" charset="0"/>
                <a:cs typeface="Alexandria" charset="0"/>
              </a:rPr>
              <a:t>وعادة ما يتم تخزين الصورة في الذاكرة الداخلية للكاميرا أو الذاكرة الخارجية الملحقة بالكاميرا.</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99940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751475"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ثانيا: فكرة عمل كاميرا التصوير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549698" y="2188130"/>
            <a:ext cx="6717788" cy="3025252"/>
          </a:xfrm>
          <a:prstGeom prst="rect">
            <a:avLst/>
          </a:prstGeom>
          <a:noFill/>
        </p:spPr>
        <p:txBody>
          <a:bodyPr wrap="square" rtlCol="0">
            <a:spAutoFit/>
          </a:bodyPr>
          <a:lstStyle/>
          <a:p>
            <a:pPr marL="285750" indent="-285750" algn="just" rtl="1">
              <a:lnSpc>
                <a:spcPts val="2500"/>
              </a:lnSpc>
              <a:spcBef>
                <a:spcPts val="600"/>
              </a:spcBef>
              <a:buFont typeface="Wingdings" pitchFamily="2" charset="2"/>
              <a:buChar char="§"/>
            </a:pPr>
            <a:r>
              <a:rPr lang="ar-SA" sz="1600" dirty="0">
                <a:latin typeface="Alexandria" charset="0"/>
                <a:cs typeface="Alexandria" charset="0"/>
              </a:rPr>
              <a:t>إذا التصوير الفوتوغرافي مهما تغيرت أشكاله وأنواعه علي مر العصور، لابد أن تكون هناك عدة محددات أو أجزاء أساسية تتمثل في وجود ضوء سواء طبيعيا أو صناعيا، إلي جانب توافر تقنيات مثل العدسة وفتحة العدسة والغالق ..إلخ، فهذه الأمور أساسيات في التصوير الفوتوغرافي سواء كان رقميا أو فيلميا.</a:t>
            </a: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فعندما ينفتح الغالق يمر الضوء المنعكس من علي المشهد من خلال فتحة العدسة "الحدقة" ليكون خيالا/ صورة مقلوبة للمشهد علي سطح الشريحة الحساسة، ثم من خلال المرايا الموجودة يتم رؤية الصورة بشكل معتدل.</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098" name="Picture 2" descr="المحاضرة الثامنة لمقرر التصوير الصحفي .. أجزاء الكاميرا الرقمية.. د.يحيى  المدهون - YouTube">
            <a:extLst>
              <a:ext uri="{FF2B5EF4-FFF2-40B4-BE49-F238E27FC236}">
                <a16:creationId xmlns:a16="http://schemas.microsoft.com/office/drawing/2014/main" id="{CAC5DFD5-CA13-E7E6-274E-DB5DC0CAD03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6311" t="17962" r="6251" b="6340"/>
          <a:stretch/>
        </p:blipFill>
        <p:spPr bwMode="auto">
          <a:xfrm>
            <a:off x="750850" y="2175427"/>
            <a:ext cx="3625184" cy="3323062"/>
          </a:xfrm>
          <a:prstGeom prst="rect">
            <a:avLst/>
          </a:prstGeom>
          <a:noFill/>
          <a:ln>
            <a:solidFill>
              <a:srgbClr val="C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1314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751475"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ثانيا: فكرة عمل كاميرا التصوير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5586760" y="1898200"/>
            <a:ext cx="5680725" cy="1345305"/>
          </a:xfrm>
          <a:prstGeom prst="rect">
            <a:avLst/>
          </a:prstGeom>
          <a:noFill/>
        </p:spPr>
        <p:txBody>
          <a:bodyPr wrap="square" rtlCol="0">
            <a:spAutoFit/>
          </a:bodyPr>
          <a:lstStyle/>
          <a:p>
            <a:pPr marL="285750" indent="-285750" algn="just" rtl="1">
              <a:lnSpc>
                <a:spcPts val="2500"/>
              </a:lnSpc>
              <a:spcBef>
                <a:spcPts val="600"/>
              </a:spcBef>
              <a:buFont typeface="Wingdings" pitchFamily="2" charset="2"/>
              <a:buChar char="§"/>
            </a:pPr>
            <a:r>
              <a:rPr lang="ar-SA" sz="1600" dirty="0">
                <a:latin typeface="Alexandria" charset="0"/>
                <a:cs typeface="Alexandria" charset="0"/>
              </a:rPr>
              <a:t>في الكاميرات الملونة يوجد ثلاث قنوات، قناة واحدة لكل لون من الألوان الأساسية الثلاثة ”</a:t>
            </a:r>
            <a:r>
              <a:rPr lang="en-US" sz="1600" dirty="0">
                <a:latin typeface="Alexandria" charset="0"/>
                <a:cs typeface="Alexandria" charset="0"/>
              </a:rPr>
              <a:t>RGB</a:t>
            </a:r>
            <a:r>
              <a:rPr lang="ar-SA" sz="1600" dirty="0">
                <a:latin typeface="Alexandria" charset="0"/>
                <a:cs typeface="Alexandria" charset="0"/>
              </a:rPr>
              <a:t>"- الأحمر والأخضر والأزرق- المكونة للضوء المنعكس علي المشهد المراد تصويره. </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comparison of rgb and cmyk&#10;&#10;Description automatically generated">
            <a:extLst>
              <a:ext uri="{FF2B5EF4-FFF2-40B4-BE49-F238E27FC236}">
                <a16:creationId xmlns:a16="http://schemas.microsoft.com/office/drawing/2014/main" id="{ABC78376-DD44-22EA-40D3-AC53A42DC445}"/>
              </a:ext>
            </a:extLst>
          </p:cNvPr>
          <p:cNvPicPr>
            <a:picLocks noChangeAspect="1"/>
          </p:cNvPicPr>
          <p:nvPr/>
        </p:nvPicPr>
        <p:blipFill>
          <a:blip r:embed="rId3"/>
          <a:stretch>
            <a:fillRect/>
          </a:stretch>
        </p:blipFill>
        <p:spPr>
          <a:xfrm>
            <a:off x="762000" y="2439606"/>
            <a:ext cx="4405175" cy="3218775"/>
          </a:xfrm>
          <a:prstGeom prst="rect">
            <a:avLst/>
          </a:prstGeom>
          <a:ln>
            <a:solidFill>
              <a:srgbClr val="C00000"/>
            </a:solidFill>
          </a:ln>
        </p:spPr>
      </p:pic>
      <p:pic>
        <p:nvPicPr>
          <p:cNvPr id="8" name="Picture 12" descr="photo_tv_colorinfo_1">
            <a:extLst>
              <a:ext uri="{FF2B5EF4-FFF2-40B4-BE49-F238E27FC236}">
                <a16:creationId xmlns:a16="http://schemas.microsoft.com/office/drawing/2014/main" id="{54CED1C0-BC8C-8004-492B-462DEFE168FE}"/>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438767" y="3239824"/>
            <a:ext cx="4405174" cy="2418557"/>
          </a:xfrm>
          <a:prstGeom prst="rect">
            <a:avLst/>
          </a:prstGeom>
          <a:noFill/>
          <a:ln w="9525">
            <a:solidFill>
              <a:srgbClr val="F5822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6091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954235"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ثالثا: اختلاف بين الكاميرا الرقمية والفيلمية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1153149" y="2489038"/>
            <a:ext cx="10089861" cy="2008883"/>
          </a:xfrm>
          <a:prstGeom prst="rect">
            <a:avLst/>
          </a:prstGeom>
          <a:noFill/>
        </p:spPr>
        <p:txBody>
          <a:bodyPr wrap="square" rtlCol="0">
            <a:spAutoFit/>
          </a:bodyPr>
          <a:lstStyle/>
          <a:p>
            <a:pPr marL="342900" indent="-342900" algn="just" rtl="1">
              <a:lnSpc>
                <a:spcPts val="2800"/>
              </a:lnSpc>
              <a:spcBef>
                <a:spcPts val="1200"/>
              </a:spcBef>
              <a:buAutoNum type="arabicPeriod"/>
            </a:pPr>
            <a:r>
              <a:rPr lang="ar-SA" b="1" dirty="0">
                <a:solidFill>
                  <a:srgbClr val="C00000"/>
                </a:solidFill>
                <a:latin typeface="Alexandria" charset="0"/>
                <a:cs typeface="Alexandria" charset="0"/>
              </a:rPr>
              <a:t>الفيلم الحساس </a:t>
            </a:r>
            <a:r>
              <a:rPr lang="ar-SA" dirty="0">
                <a:latin typeface="Alexandria" charset="0"/>
                <a:cs typeface="Alexandria" charset="0"/>
              </a:rPr>
              <a:t>مقابل الحساسات الضوئية.</a:t>
            </a:r>
          </a:p>
          <a:p>
            <a:pPr marL="342900" indent="-342900" algn="just" rtl="1">
              <a:lnSpc>
                <a:spcPts val="2800"/>
              </a:lnSpc>
              <a:spcBef>
                <a:spcPts val="1200"/>
              </a:spcBef>
              <a:buAutoNum type="arabicPeriod"/>
            </a:pPr>
            <a:r>
              <a:rPr lang="ar-SA" b="1" dirty="0">
                <a:solidFill>
                  <a:srgbClr val="F58221"/>
                </a:solidFill>
                <a:latin typeface="Alexandria" charset="0"/>
                <a:cs typeface="Alexandria" charset="0"/>
              </a:rPr>
              <a:t>كيفية طباعة الصورة</a:t>
            </a:r>
            <a:r>
              <a:rPr lang="ar-SA" dirty="0">
                <a:latin typeface="Alexandria" charset="0"/>
                <a:cs typeface="Alexandria" charset="0"/>
              </a:rPr>
              <a:t>؛ في الكاميرا العادية يتم عكس الصورة علي ورق حساس باستعمال جهاز تكبير شبيه بالفانوس السحري، ثم يتم تظهير الورق الحساس باستعمال مجموعة من المواد الكيميائية، ثم تغسل وتجفف الصورة، أما الصورة الرقمية فهي تطبع عن طريق استعمال طابعات الكمبيوتر المختلفة الأنواع والأحجام.</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24480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26984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رابعا: فكرة عمل المجسات أو الحساسات الضوئية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5263376" y="2243887"/>
            <a:ext cx="6004110" cy="3393878"/>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dirty="0">
                <a:latin typeface="Alexandria" charset="0"/>
                <a:cs typeface="Alexandria" charset="0"/>
              </a:rPr>
              <a:t>يوجد نوعان رئيسيان للشرائح الحساسة للضوء في الكاميرات الرقمية:</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الأول: شرائح </a:t>
            </a:r>
            <a:r>
              <a:rPr lang="en-US" dirty="0">
                <a:latin typeface="Alexandria" charset="0"/>
                <a:cs typeface="Alexandria" charset="0"/>
              </a:rPr>
              <a:t>CCD</a:t>
            </a:r>
            <a:r>
              <a:rPr lang="ar-SA" dirty="0">
                <a:latin typeface="Alexandria" charset="0"/>
                <a:cs typeface="Alexandria" charset="0"/>
              </a:rPr>
              <a:t>”</a:t>
            </a:r>
            <a:r>
              <a:rPr lang="en-US" dirty="0">
                <a:latin typeface="Alexandria" charset="0"/>
                <a:cs typeface="Alexandria" charset="0"/>
              </a:rPr>
              <a:t>Charged Coupled Devices</a:t>
            </a:r>
            <a:r>
              <a:rPr lang="ar-SA" dirty="0">
                <a:latin typeface="Alexandria" charset="0"/>
                <a:cs typeface="Alexandria" charset="0"/>
              </a:rPr>
              <a:t>" </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الثاني: شرائح </a:t>
            </a:r>
            <a:r>
              <a:rPr lang="en-US" dirty="0">
                <a:latin typeface="Alexandria" charset="0"/>
                <a:cs typeface="Alexandria" charset="0"/>
              </a:rPr>
              <a:t>CMOS</a:t>
            </a:r>
            <a:r>
              <a:rPr lang="ar-SA" dirty="0">
                <a:latin typeface="Alexandria" charset="0"/>
                <a:cs typeface="Alexandria" charset="0"/>
              </a:rPr>
              <a:t>”</a:t>
            </a:r>
            <a:r>
              <a:rPr lang="en-US" dirty="0">
                <a:latin typeface="Alexandria" charset="0"/>
                <a:cs typeface="Alexandria" charset="0"/>
              </a:rPr>
              <a:t>Complementary Metal Oxide Semi Conductor</a:t>
            </a:r>
            <a:r>
              <a:rPr lang="ar-SA" dirty="0">
                <a:latin typeface="Alexandria" charset="0"/>
                <a:cs typeface="Alexandria" charset="0"/>
              </a:rPr>
              <a:t>"</a:t>
            </a:r>
          </a:p>
          <a:p>
            <a:pPr marL="0" algn="just" defTabSz="914400" rtl="1" eaLnBrk="1" latinLnBrk="0" hangingPunct="1">
              <a:lnSpc>
                <a:spcPts val="2800"/>
              </a:lnSpc>
              <a:spcBef>
                <a:spcPts val="1200"/>
              </a:spcBef>
            </a:pPr>
            <a:r>
              <a:rPr lang="ar-SA" dirty="0">
                <a:latin typeface="Alexandria" charset="0"/>
                <a:cs typeface="Alexandria" charset="0"/>
              </a:rPr>
              <a:t>وكلا التقنيتين ”</a:t>
            </a:r>
            <a:r>
              <a:rPr lang="en-US" dirty="0">
                <a:latin typeface="Alexandria" charset="0"/>
                <a:cs typeface="Alexandria" charset="0"/>
              </a:rPr>
              <a:t>CCD&amp; CMOS</a:t>
            </a:r>
            <a:r>
              <a:rPr lang="ar-SA" dirty="0">
                <a:latin typeface="Alexandria" charset="0"/>
                <a:cs typeface="Alexandria" charset="0"/>
              </a:rPr>
              <a:t>" تقومان بتحويل فوتونات الضوء إلى إلكترونات؛ أي بتحويل الإشارات الضوئية إلى إشارات كهربائية.</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146" name="Picture 2" descr="مكونات الكاميرا | Photography for dummies, Digital slr camera, Photography">
            <a:extLst>
              <a:ext uri="{FF2B5EF4-FFF2-40B4-BE49-F238E27FC236}">
                <a16:creationId xmlns:a16="http://schemas.microsoft.com/office/drawing/2014/main" id="{2ADF2F24-743E-D4F0-B096-BEFD542D0C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230833"/>
            <a:ext cx="4338862" cy="3588307"/>
          </a:xfrm>
          <a:prstGeom prst="rect">
            <a:avLst/>
          </a:prstGeom>
          <a:noFill/>
          <a:ln>
            <a:solidFill>
              <a:srgbClr val="C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5329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513150" y="1019069"/>
            <a:ext cx="726984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رابعا: فكرة عمل المجسات أو الحساسات الضوئية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6883500" y="2248307"/>
            <a:ext cx="4253369" cy="2932149"/>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dirty="0">
                <a:latin typeface="Alexandria" charset="0"/>
                <a:cs typeface="Alexandria" charset="0"/>
              </a:rPr>
              <a:t>وتتكون الحساسات الضوئية من شبكة مصفوفات ثنائية الأبعاد تحتوي علي الملايين من الخلايا، وكل خلية هي عبارة عن نقطة ضوئية إلكترونية وتسمي البيكسل ”</a:t>
            </a:r>
            <a:r>
              <a:rPr lang="en-US" dirty="0">
                <a:latin typeface="Alexandria" charset="0"/>
                <a:cs typeface="Alexandria" charset="0"/>
              </a:rPr>
              <a:t>Pixel</a:t>
            </a:r>
            <a:r>
              <a:rPr lang="ar-SA" dirty="0">
                <a:latin typeface="Alexandria" charset="0"/>
                <a:cs typeface="Alexandria" charset="0"/>
              </a:rPr>
              <a:t>" وهي اختصار لكلمة ”</a:t>
            </a:r>
            <a:r>
              <a:rPr lang="en-US" dirty="0">
                <a:latin typeface="Alexandria" charset="0"/>
                <a:cs typeface="Alexandria" charset="0"/>
              </a:rPr>
              <a:t>Picture Cells</a:t>
            </a:r>
            <a:r>
              <a:rPr lang="ar-SA" dirty="0">
                <a:latin typeface="Alexandria" charset="0"/>
                <a:cs typeface="Alexandria" charset="0"/>
              </a:rPr>
              <a:t>"، وتشكل المجسات الضوئية ”</a:t>
            </a:r>
            <a:r>
              <a:rPr lang="en-US" dirty="0">
                <a:latin typeface="Alexandria" charset="0"/>
                <a:cs typeface="Alexandria" charset="0"/>
              </a:rPr>
              <a:t>CCD&amp; CMOS</a:t>
            </a:r>
            <a:r>
              <a:rPr lang="ar-SA" dirty="0">
                <a:latin typeface="Alexandria" charset="0"/>
                <a:cs typeface="Alexandria" charset="0"/>
              </a:rPr>
              <a:t>" العنصر الأساسي في صناعة الكاميرات الرقمية.</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170" name="Picture 2" descr="CCD vs CMOS Sensors">
            <a:extLst>
              <a:ext uri="{FF2B5EF4-FFF2-40B4-BE49-F238E27FC236}">
                <a16:creationId xmlns:a16="http://schemas.microsoft.com/office/drawing/2014/main" id="{FE184CE6-29AA-B0BE-9303-5C0DE617560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29639"/>
          <a:stretch/>
        </p:blipFill>
        <p:spPr bwMode="auto">
          <a:xfrm>
            <a:off x="852153" y="2230833"/>
            <a:ext cx="5738217" cy="3423949"/>
          </a:xfrm>
          <a:prstGeom prst="rect">
            <a:avLst/>
          </a:prstGeom>
          <a:noFill/>
          <a:ln>
            <a:solidFill>
              <a:srgbClr val="C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3608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35567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خامسا: كيفية تسجيل الألوان في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942308" y="2132375"/>
            <a:ext cx="10325178" cy="3393878"/>
          </a:xfrm>
          <a:prstGeom prst="rect">
            <a:avLst/>
          </a:prstGeom>
          <a:noFill/>
        </p:spPr>
        <p:txBody>
          <a:bodyPr wrap="square" rtlCol="0">
            <a:spAutoFit/>
          </a:bodyPr>
          <a:lstStyle/>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تعتبر الحساسات الضوئية في الكاميرا الرقمية غير مدركة للألوان، ولا تستطيع أن تميزها؛ لأن وظيفتها هي قياس شدة الضوء وتحويله إلى شحنات كهربية.</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ولكن يتم التقاط الصورة بكامل ألوانها بواسطة استخدام مرشحات ضوئية ”</a:t>
            </a:r>
            <a:r>
              <a:rPr lang="en-US" dirty="0">
                <a:latin typeface="Alexandria" charset="0"/>
                <a:cs typeface="Alexandria" charset="0"/>
              </a:rPr>
              <a:t>Filters</a:t>
            </a:r>
            <a:r>
              <a:rPr lang="ar-SA" dirty="0">
                <a:latin typeface="Alexandria" charset="0"/>
                <a:cs typeface="Alexandria" charset="0"/>
              </a:rPr>
              <a:t>" بحيث يكون لكل لون من الألوان الأساسية الثلاثة ”</a:t>
            </a:r>
            <a:r>
              <a:rPr lang="en-US" dirty="0">
                <a:latin typeface="Alexandria" charset="0"/>
                <a:cs typeface="Alexandria" charset="0"/>
              </a:rPr>
              <a:t>RGB</a:t>
            </a:r>
            <a:r>
              <a:rPr lang="ar-SA" dirty="0">
                <a:latin typeface="Alexandria" charset="0"/>
                <a:cs typeface="Alexandria" charset="0"/>
              </a:rPr>
              <a:t>" مرشح خاص به.</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فمثلا المرشح الأحمر هو عبارة عن شريحة زجاجية ذات لون أحمر تسمح بدخول الأحمر وتمنع باقي الألوان، وكذلك بالنسبة للون الأزرق والأخضر يتم إنتاجهما بواسطة مرشح زرق وآخر أخضر علي التوالي.</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وبمجرد التقاط الكاميرا لأي صورة فإنه يتم تحليل ألوان هذه الصورة إلي الألوان الأساسية الثلاثة ثم يتم تجميعها للحصول علي الصورة بكافة ألوانها.</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48173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513150" y="1019069"/>
            <a:ext cx="7411435"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خامسا: كيفية تسجيل الألوان في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3445727" y="2032017"/>
            <a:ext cx="7821758" cy="3804183"/>
          </a:xfrm>
          <a:prstGeom prst="rect">
            <a:avLst/>
          </a:prstGeom>
          <a:noFill/>
        </p:spPr>
        <p:txBody>
          <a:bodyPr wrap="square" rtlCol="0">
            <a:spAutoFit/>
          </a:bodyPr>
          <a:lstStyle/>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تختلف الكاميرات الرقمية فيما بينها من حيث طريقة التقاط الألوان الأساسية الثلاثة، </a:t>
            </a:r>
            <a:endParaRPr lang="en-US" dirty="0">
              <a:latin typeface="Alexandria" charset="0"/>
              <a:cs typeface="Alexandria" charset="0"/>
            </a:endParaRP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ففي الكاميرات عالية الجودة يتم استخدام ثلاث وحدات منفصلة من شرائح </a:t>
            </a:r>
            <a:r>
              <a:rPr lang="en-US" dirty="0">
                <a:latin typeface="Alexandria" charset="0"/>
                <a:cs typeface="Alexandria" charset="0"/>
              </a:rPr>
              <a:t>CCD</a:t>
            </a:r>
            <a:r>
              <a:rPr lang="ar-SA" dirty="0">
                <a:latin typeface="Alexandria" charset="0"/>
                <a:cs typeface="Alexandria" charset="0"/>
              </a:rPr>
              <a:t> مع تثبيت مرشح لوني فوق كل وحدة من شرائح </a:t>
            </a:r>
            <a:r>
              <a:rPr lang="en-US" dirty="0">
                <a:latin typeface="Alexandria" charset="0"/>
                <a:cs typeface="Alexandria" charset="0"/>
              </a:rPr>
              <a:t>CCD</a:t>
            </a:r>
            <a:r>
              <a:rPr lang="ar-SA" dirty="0">
                <a:latin typeface="Alexandria" charset="0"/>
                <a:cs typeface="Alexandria" charset="0"/>
              </a:rPr>
              <a:t> حتي تتخصص كل وحدة منها برصد اللون الأساسي الخاص بها مع وجود مجزئ للضوء ”</a:t>
            </a:r>
            <a:r>
              <a:rPr lang="en-US" dirty="0">
                <a:latin typeface="Alexandria" charset="0"/>
                <a:cs typeface="Alexandria" charset="0"/>
              </a:rPr>
              <a:t>Beam Splitter</a:t>
            </a:r>
            <a:r>
              <a:rPr lang="ar-SA" dirty="0">
                <a:latin typeface="Alexandria" charset="0"/>
                <a:cs typeface="Alexandria" charset="0"/>
              </a:rPr>
              <a:t>” يستقبل الأشعة النافذة من العدسة والمعبرة عن الهدف الجاري تصويره ليتولى تجزئ الأشعة الضوئية لتسقط علي المرشحات الثلاثة، ثم ينفذ منها ليسقط علي وحدات ال </a:t>
            </a:r>
            <a:r>
              <a:rPr lang="en-US" dirty="0">
                <a:latin typeface="Alexandria" charset="0"/>
                <a:cs typeface="Alexandria" charset="0"/>
              </a:rPr>
              <a:t>CCD</a:t>
            </a:r>
            <a:r>
              <a:rPr lang="ar-SA" dirty="0">
                <a:latin typeface="Alexandria" charset="0"/>
                <a:cs typeface="Alexandria" charset="0"/>
              </a:rPr>
              <a:t> الثلاث، بعدها يتم تجميع الإشارات الصادرة من الوحدات الثلاثة بواسطة المعالج الموجود بالكاميرا لتكوين الصورة الملونة بأكملها.</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descr="undefined">
            <a:extLst>
              <a:ext uri="{FF2B5EF4-FFF2-40B4-BE49-F238E27FC236}">
                <a16:creationId xmlns:a16="http://schemas.microsoft.com/office/drawing/2014/main" id="{5B2FF189-CA46-A959-4293-7565AEA2FA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527" y="2604033"/>
            <a:ext cx="2482965" cy="20668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8403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عملية تجزئة الصورة عبر مجزئ الأشعة الضوئية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942308" y="2143525"/>
            <a:ext cx="10325178" cy="3592715"/>
          </a:xfrm>
          <a:prstGeom prst="rect">
            <a:avLst/>
          </a:prstGeom>
          <a:noFill/>
        </p:spPr>
        <p:txBody>
          <a:bodyPr wrap="square" rtlCol="0">
            <a:spAutoFit/>
          </a:bodyPr>
          <a:lstStyle/>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وتتميز هذه الطريقة في التقاط الألوان الثلاثة الأساسية بالكاميرات الرقمية، بأنها توفر صورا عالية الجودة، ولكن الكاميرات التي تعتمد هذه التقنية أو هذه الطريقة في تسجيل الألوان تكون كبيرة الحجم نسبيا وباهظة الثمن.</a:t>
            </a:r>
          </a:p>
          <a:p>
            <a:pPr marL="0" algn="just" defTabSz="914400" rtl="1" eaLnBrk="1" latinLnBrk="0" hangingPunct="1">
              <a:lnSpc>
                <a:spcPts val="2800"/>
              </a:lnSpc>
              <a:spcBef>
                <a:spcPts val="1200"/>
              </a:spcBef>
            </a:pPr>
            <a:r>
              <a:rPr lang="ar-SA" sz="1600" b="1" dirty="0">
                <a:solidFill>
                  <a:srgbClr val="F58221"/>
                </a:solidFill>
                <a:latin typeface="Alexandria" charset="0"/>
                <a:cs typeface="Alexandria" charset="0"/>
              </a:rPr>
              <a:t>وثمة طريقة ثانية متبعة في التقاط الألوان</a:t>
            </a:r>
            <a:r>
              <a:rPr lang="ar-SA" sz="1600" dirty="0">
                <a:latin typeface="Alexandria" charset="0"/>
                <a:cs typeface="Alexandria" charset="0"/>
              </a:rPr>
              <a:t>، </a:t>
            </a:r>
            <a:endParaRPr lang="en-US" sz="1600" dirty="0">
              <a:latin typeface="Alexandria" charset="0"/>
              <a:cs typeface="Alexandria" charset="0"/>
            </a:endParaRP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وتقوم علي أساس تدوير قرص يحتوي علي المرشحات اللونية الثلاثة أمام وحدة واحدة من شرائح الـ</a:t>
            </a:r>
            <a:r>
              <a:rPr lang="en-US" sz="1600" dirty="0">
                <a:latin typeface="Alexandria" charset="0"/>
                <a:cs typeface="Alexandria" charset="0"/>
              </a:rPr>
              <a:t>CCD</a:t>
            </a:r>
            <a:r>
              <a:rPr lang="ar-SA" sz="1600" dirty="0">
                <a:latin typeface="Alexandria" charset="0"/>
                <a:cs typeface="Alexandria" charset="0"/>
              </a:rPr>
              <a:t>، ويقوم جهاز الـ </a:t>
            </a:r>
            <a:r>
              <a:rPr lang="en-US" sz="1600" dirty="0">
                <a:latin typeface="Alexandria" charset="0"/>
                <a:cs typeface="Alexandria" charset="0"/>
              </a:rPr>
              <a:t>CCD</a:t>
            </a:r>
            <a:r>
              <a:rPr lang="ar-SA" sz="1600" dirty="0">
                <a:latin typeface="Alexandria" charset="0"/>
                <a:cs typeface="Alexandria" charset="0"/>
              </a:rPr>
              <a:t> بتسجيل </a:t>
            </a:r>
            <a:r>
              <a:rPr lang="en-US" sz="1600" dirty="0">
                <a:latin typeface="Alexandria" charset="0"/>
                <a:cs typeface="Alexandria" charset="0"/>
              </a:rPr>
              <a:t>‏</a:t>
            </a:r>
            <a:r>
              <a:rPr lang="en-US" sz="1600" dirty="0" err="1">
                <a:latin typeface="Alexandria" charset="0"/>
                <a:cs typeface="Alexandria" charset="0"/>
              </a:rPr>
              <a:t>ثلاث</a:t>
            </a:r>
            <a:r>
              <a:rPr lang="en-US" sz="1600" dirty="0">
                <a:latin typeface="Alexandria" charset="0"/>
                <a:cs typeface="Alexandria" charset="0"/>
              </a:rPr>
              <a:t> </a:t>
            </a:r>
            <a:r>
              <a:rPr lang="en-US" sz="1600" dirty="0" err="1">
                <a:latin typeface="Alexandria" charset="0"/>
                <a:cs typeface="Alexandria" charset="0"/>
              </a:rPr>
              <a:t>لقطات</a:t>
            </a:r>
            <a:r>
              <a:rPr lang="en-US" sz="1600" dirty="0">
                <a:latin typeface="Alexandria" charset="0"/>
                <a:cs typeface="Alexandria" charset="0"/>
              </a:rPr>
              <a:t> </a:t>
            </a:r>
            <a:r>
              <a:rPr lang="en-US" sz="1600" dirty="0" err="1">
                <a:latin typeface="Alexandria" charset="0"/>
                <a:cs typeface="Alexandria" charset="0"/>
              </a:rPr>
              <a:t>منفصلة</a:t>
            </a:r>
            <a:r>
              <a:rPr lang="en-US" sz="1600" dirty="0">
                <a:latin typeface="Alexandria" charset="0"/>
                <a:cs typeface="Alexandria" charset="0"/>
              </a:rPr>
              <a:t> </a:t>
            </a:r>
            <a:r>
              <a:rPr lang="en-US" sz="1600" dirty="0" err="1">
                <a:latin typeface="Alexandria" charset="0"/>
                <a:cs typeface="Alexandria" charset="0"/>
              </a:rPr>
              <a:t>للصورة</a:t>
            </a:r>
            <a:r>
              <a:rPr lang="ar-SA" sz="1600" dirty="0">
                <a:latin typeface="Alexandria" charset="0"/>
                <a:cs typeface="Alexandria" charset="0"/>
              </a:rPr>
              <a:t> التي يتم تصويرها علي نحو سريع ومتتابع، وتمتاز هذه الطريقة بزنها تستخدم وحدة واحدة من شرائح الـ </a:t>
            </a:r>
            <a:r>
              <a:rPr lang="en-US" sz="1600" dirty="0">
                <a:latin typeface="Alexandria" charset="0"/>
                <a:cs typeface="Alexandria" charset="0"/>
              </a:rPr>
              <a:t>CCD</a:t>
            </a:r>
            <a:r>
              <a:rPr lang="ar-SA" sz="1600" dirty="0">
                <a:latin typeface="Alexandria" charset="0"/>
                <a:cs typeface="Alexandria" charset="0"/>
              </a:rPr>
              <a:t> وبالتالي تكون الكاميرا أخف وزنا وأرخص سعرا من سابقتها ولكن يعيبها أن اللقطات الثلاث لا تؤخذ في نفس اللحظة، مما يستلزم أن تبقي الكاميرا والهدف المراد تصويره ساكنين لبرهة نسبية حتي يتم أخذ القراءات الثلاث، الأمر الذي يجعل هذه الطريقة غير عملية حيث تتطلب تثبيت الكاميرا على حامل كما أنها غير صالحة لتصوير الأهداف المتحركة. </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61647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عملية تجزئة الصورة عبر مجزئ الأشعة الضوئية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942308" y="1875899"/>
            <a:ext cx="10325178" cy="4105611"/>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b="1" dirty="0">
                <a:solidFill>
                  <a:srgbClr val="F58221"/>
                </a:solidFill>
                <a:latin typeface="Alexandria" charset="0"/>
                <a:cs typeface="Alexandria" charset="0"/>
              </a:rPr>
              <a:t>الطريقة الثالثة</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وهي طريقة أكثر عملية واقتصادية من الطريقتين السابقتين وهي المستخدمة لالتقاط الألوان الأساسية في معظم الكاميرات الرقمية، وتقوم علي أساس استخدام مرشح واحد لكنه يعمل بمثابة ثلاثة مرشحات في الوقت ذاته، ولذا فهو يسمي بمصفوفة مرشح الألوان ”</a:t>
            </a:r>
            <a:r>
              <a:rPr lang="en-US" sz="1600" dirty="0">
                <a:latin typeface="Alexandria" charset="0"/>
                <a:cs typeface="Alexandria" charset="0"/>
              </a:rPr>
              <a:t>Color Filtering Array</a:t>
            </a:r>
            <a:r>
              <a:rPr lang="ar-SA" sz="1600" dirty="0">
                <a:latin typeface="Alexandria" charset="0"/>
                <a:cs typeface="Alexandria" charset="0"/>
              </a:rPr>
              <a:t>"، بحيث يتم تثبيت هذا المرشح علي وحدة واحدة أيضا من شرائح الـ </a:t>
            </a:r>
            <a:r>
              <a:rPr lang="en-US" sz="1600" dirty="0">
                <a:latin typeface="Alexandria" charset="0"/>
                <a:cs typeface="Alexandria" charset="0"/>
              </a:rPr>
              <a:t>CCD</a:t>
            </a:r>
            <a:r>
              <a:rPr lang="ar-SA" sz="1600" dirty="0">
                <a:latin typeface="Alexandria" charset="0"/>
                <a:cs typeface="Alexandria" charset="0"/>
              </a:rPr>
              <a:t> وأكثر أنواع هذه النوعية من المرشحات استخداما هو مرشح باير ”</a:t>
            </a:r>
            <a:r>
              <a:rPr lang="en-US" sz="1600" dirty="0">
                <a:latin typeface="Alexandria" charset="0"/>
                <a:cs typeface="Alexandria" charset="0"/>
              </a:rPr>
              <a:t>Bayer Filter Pattern</a:t>
            </a:r>
            <a:r>
              <a:rPr lang="ar-SA" sz="1600" dirty="0">
                <a:latin typeface="Alexandria" charset="0"/>
                <a:cs typeface="Alexandria" charset="0"/>
              </a:rPr>
              <a:t>"، ويتكون من صفين متبادلين: </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أحدهما يعمل بمثابة مرشح لكل من اللون الأخضر والأحمر، والآخر يعمل كمرشح للون الأخضر والأزرق.</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ويلاحظ هنا أن اللون الأخضر مكرر مما يترتب عليه مضاعفة عدد البيكسل الأخضر مقارنة بالأزرق والأحمر، ويأتي ذلك علي أساس أن حساسية العين البشرية لا تكون متساوية بالنسبة للألوان الثلاثة الأساسية، فزيادة اللون الأخضر يجعل الصورة تبدو للعين البشرية وكأنها حقيقية. </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15015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عملية تجزئة الصورة عبر مجزئ الأشعة الضوئية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3780262" y="2054317"/>
            <a:ext cx="7487223" cy="2367892"/>
          </a:xfrm>
          <a:prstGeom prst="rect">
            <a:avLst/>
          </a:prstGeom>
          <a:noFill/>
        </p:spPr>
        <p:txBody>
          <a:bodyPr wrap="square" rtlCol="0">
            <a:spAutoFit/>
          </a:bodyPr>
          <a:lstStyle/>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تمتاز الطريقة الثالثة بزنها تستخدم وحدة واحدة من شرائح الـ </a:t>
            </a:r>
            <a:r>
              <a:rPr lang="en-US" dirty="0">
                <a:latin typeface="Alexandria" charset="0"/>
                <a:cs typeface="Alexandria" charset="0"/>
              </a:rPr>
              <a:t>CCD</a:t>
            </a:r>
            <a:r>
              <a:rPr lang="ar-SA" dirty="0">
                <a:latin typeface="Alexandria" charset="0"/>
                <a:cs typeface="Alexandria" charset="0"/>
              </a:rPr>
              <a:t>، وتستخدم مرشحا واحدا يقوم مقام المرشحات الثلاث في الطريقتين الأولي والثانية.</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كما يتم التقاط الألوان الثلاثة الأساسية في نفس اللحظة، الأمر الذي يجعل الكاميرا أصغر حجما، وأخف وزنا، وأرخص سعرا، ولا تحتاج لاستخدام حامل، وصالحة لتصوير الأهداف الثابتة والمتحركة معا.</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196" name="Picture 4" descr="undefined">
            <a:extLst>
              <a:ext uri="{FF2B5EF4-FFF2-40B4-BE49-F238E27FC236}">
                <a16:creationId xmlns:a16="http://schemas.microsoft.com/office/drawing/2014/main" id="{2A6CE055-BCD5-F55F-097E-42ACEE0A42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388713"/>
            <a:ext cx="2627971" cy="2367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2441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26984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سادسا: المجسات الضوئية والأشعة تحت الحمراء</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942308" y="2065466"/>
            <a:ext cx="10325178" cy="3720955"/>
          </a:xfrm>
          <a:prstGeom prst="rect">
            <a:avLst/>
          </a:prstGeom>
          <a:noFill/>
        </p:spPr>
        <p:txBody>
          <a:bodyPr wrap="square" rtlCol="0">
            <a:spAutoFit/>
          </a:bodyPr>
          <a:lstStyle/>
          <a:p>
            <a:pPr marL="285750" indent="-285750" algn="just" defTabSz="914400" rtl="1" eaLnBrk="1" latinLnBrk="0" hangingPunct="1">
              <a:lnSpc>
                <a:spcPts val="2800"/>
              </a:lnSpc>
              <a:spcBef>
                <a:spcPts val="600"/>
              </a:spcBef>
              <a:buFont typeface="Wingdings" pitchFamily="2" charset="2"/>
              <a:buChar char="§"/>
            </a:pPr>
            <a:r>
              <a:rPr lang="ar-SA" sz="1600" dirty="0">
                <a:latin typeface="Alexandria" charset="0"/>
                <a:cs typeface="Alexandria" charset="0"/>
              </a:rPr>
              <a:t>لعل غالبية المصورين يجهلون إحدى الخصائص المثيرة للمجسات الضوئية بالكاميرا الرقمية والتي تتمثل في قدرة معظم الكاميرات الرقمية علي التصوير في مجال الأشعة تحت الحمراء، ورغم أن هذه الخاصية تعد واحدة من مزايا الكاميرات الرقمية الا أن الشركات المصنعة تتجنب الحديث عنها أو التطرق إليها في الكتيبات الواردة مع الكاميرا، ولعل ذلك يعود إلي ان هذه الخاصية يمكن أن تشكل نقطة ضعف، حيث إن تمكن الكاميرا من التقاط الأشعة تحت الحمراء يتسبب عادة في زيادة مستوي التشويش ”</a:t>
            </a:r>
            <a:r>
              <a:rPr lang="en-US" sz="1600" dirty="0">
                <a:latin typeface="Alexandria" charset="0"/>
                <a:cs typeface="Alexandria" charset="0"/>
              </a:rPr>
              <a:t>Noise</a:t>
            </a:r>
            <a:r>
              <a:rPr lang="ar-SA" sz="1600" dirty="0">
                <a:latin typeface="Alexandria" charset="0"/>
                <a:cs typeface="Alexandria" charset="0"/>
              </a:rPr>
              <a:t>" الأمر الذي يؤثر سلبا علي مستوي جودة الصور العادية.</a:t>
            </a:r>
          </a:p>
          <a:p>
            <a:pPr marL="285750" indent="-285750" algn="just" defTabSz="914400" rtl="1" eaLnBrk="1" latinLnBrk="0" hangingPunct="1">
              <a:lnSpc>
                <a:spcPts val="2800"/>
              </a:lnSpc>
              <a:spcBef>
                <a:spcPts val="600"/>
              </a:spcBef>
              <a:buFont typeface="Wingdings" pitchFamily="2" charset="2"/>
              <a:buChar char="§"/>
            </a:pPr>
            <a:r>
              <a:rPr lang="ar-SA" sz="1600" dirty="0">
                <a:latin typeface="Alexandria" charset="0"/>
                <a:cs typeface="Alexandria" charset="0"/>
              </a:rPr>
              <a:t>وبطريقة بسيطة جدا يمكن للمصور أن يعرف ما اذا كانت الكاميرا تتيح هذه الخاصية أم لا من خلال توجيه أداة التحكم عن بعد لجهاز التليفزيون”</a:t>
            </a:r>
            <a:r>
              <a:rPr lang="en-US" sz="1600" dirty="0">
                <a:latin typeface="Alexandria" charset="0"/>
                <a:cs typeface="Alexandria" charset="0"/>
              </a:rPr>
              <a:t>Remote Control</a:t>
            </a:r>
            <a:r>
              <a:rPr lang="ar-SA" sz="1600" dirty="0">
                <a:latin typeface="Alexandria" charset="0"/>
                <a:cs typeface="Alexandria" charset="0"/>
              </a:rPr>
              <a:t>" باتجاه عدسة الكاميرا مع الضغط علي أحد أزرار الريموت الذي يعمل عادة بالأشعة تحت الحمراء فإذا ظهرت نقطة مضيئة علي الشاشة الخلفية للكاميرا ”</a:t>
            </a:r>
            <a:r>
              <a:rPr lang="en-US" sz="1600" dirty="0">
                <a:latin typeface="Alexandria" charset="0"/>
                <a:cs typeface="Alexandria" charset="0"/>
              </a:rPr>
              <a:t>LCD/Viewfinder</a:t>
            </a:r>
            <a:r>
              <a:rPr lang="ar-SA" sz="1600" dirty="0">
                <a:latin typeface="Alexandria" charset="0"/>
                <a:cs typeface="Alexandria" charset="0"/>
              </a:rPr>
              <a:t>" فهذا معناه أن الكاميرا حساسة للأشعة تحت الحمراء وإذا لم تظهر فهي ليست كذلك.</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333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430950"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نشاط: حاول أن تتعرف على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098" name="Picture 2" descr="Getting to Know the Camera">
            <a:extLst>
              <a:ext uri="{FF2B5EF4-FFF2-40B4-BE49-F238E27FC236}">
                <a16:creationId xmlns:a16="http://schemas.microsoft.com/office/drawing/2014/main" id="{28986573-E595-0922-9FFF-B1EE6FFF86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3300" y="1851701"/>
            <a:ext cx="6470650" cy="3987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4086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5987960" y="1976258"/>
            <a:ext cx="5279526" cy="3445110"/>
          </a:xfrm>
          <a:prstGeom prst="rect">
            <a:avLst/>
          </a:prstGeom>
          <a:noFill/>
        </p:spPr>
        <p:txBody>
          <a:bodyPr wrap="square" rtlCol="0">
            <a:spAutoFit/>
          </a:bodyPr>
          <a:lstStyle/>
          <a:p>
            <a:pPr algn="just" defTabSz="914400" rtl="1" eaLnBrk="1" latinLnBrk="0" hangingPunct="1">
              <a:lnSpc>
                <a:spcPts val="2800"/>
              </a:lnSpc>
              <a:spcBef>
                <a:spcPts val="1200"/>
              </a:spcBef>
            </a:pPr>
            <a:r>
              <a:rPr lang="ar-SA" b="1" dirty="0">
                <a:solidFill>
                  <a:srgbClr val="F58221"/>
                </a:solidFill>
                <a:latin typeface="Alexandria" charset="0"/>
                <a:cs typeface="Alexandria" charset="0"/>
              </a:rPr>
              <a:t>العدسة (</a:t>
            </a:r>
            <a:r>
              <a:rPr lang="en-US" b="1" dirty="0">
                <a:solidFill>
                  <a:srgbClr val="F58221"/>
                </a:solidFill>
                <a:latin typeface="Alexandria" charset="0"/>
                <a:cs typeface="Alexandria" charset="0"/>
              </a:rPr>
              <a:t>Lens</a:t>
            </a:r>
            <a:r>
              <a:rPr lang="ar-SA" b="1" dirty="0">
                <a:solidFill>
                  <a:srgbClr val="F58221"/>
                </a:solidFill>
                <a:latin typeface="Alexandria" charset="0"/>
                <a:cs typeface="Alexandria" charset="0"/>
              </a:rPr>
              <a:t>) </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تعتبر بمثابة عين الكاميرا التي تري بها الأشياء وتتمثل وظيفتها في تجميع الأشعة الضوئية المنعكسة من على الهدف الجاري تصويره والمعبرة عنه في نقطة واحدة تسمي بؤرة العدسة، ثم تمرير تلك الأشعة بشكل مقلوب إلى شرائح ”</a:t>
            </a:r>
            <a:r>
              <a:rPr lang="en-US" dirty="0">
                <a:latin typeface="Alexandria" charset="0"/>
                <a:cs typeface="Alexandria" charset="0"/>
              </a:rPr>
              <a:t>CCD</a:t>
            </a:r>
            <a:r>
              <a:rPr lang="ar-SA" dirty="0">
                <a:latin typeface="Alexandria" charset="0"/>
                <a:cs typeface="Alexandria" charset="0"/>
              </a:rPr>
              <a:t>" يظهر بعد ذلك معتدلا بفضل المرايا العاكسة. العدسة التي يتم استخدامها في الكاميرا الرقمية هي عدسة محدبة.</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266" name="Picture 2" descr="undefined">
            <a:extLst>
              <a:ext uri="{FF2B5EF4-FFF2-40B4-BE49-F238E27FC236}">
                <a16:creationId xmlns:a16="http://schemas.microsoft.com/office/drawing/2014/main" id="{B71B9BF4-B00B-826C-F3A5-442E49AE20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147427"/>
            <a:ext cx="5081239" cy="3734599"/>
          </a:xfrm>
          <a:prstGeom prst="rect">
            <a:avLst/>
          </a:prstGeom>
          <a:noFill/>
          <a:ln>
            <a:solidFill>
              <a:srgbClr val="C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0614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304370" y="1875899"/>
            <a:ext cx="6963115" cy="3881127"/>
          </a:xfrm>
          <a:prstGeom prst="rect">
            <a:avLst/>
          </a:prstGeom>
          <a:noFill/>
        </p:spPr>
        <p:txBody>
          <a:bodyPr wrap="square" rtlCol="0">
            <a:spAutoFit/>
          </a:bodyPr>
          <a:lstStyle/>
          <a:p>
            <a:pPr algn="just" defTabSz="914400" rtl="1" eaLnBrk="1" latinLnBrk="0" hangingPunct="1">
              <a:lnSpc>
                <a:spcPts val="2800"/>
              </a:lnSpc>
              <a:spcBef>
                <a:spcPts val="1200"/>
              </a:spcBef>
            </a:pPr>
            <a:r>
              <a:rPr lang="ar-SA" b="1" dirty="0">
                <a:solidFill>
                  <a:srgbClr val="F58221"/>
                </a:solidFill>
                <a:latin typeface="Alexandria" charset="0"/>
                <a:cs typeface="Alexandria" charset="0"/>
              </a:rPr>
              <a:t>فتحة العدسة (</a:t>
            </a:r>
            <a:r>
              <a:rPr lang="en-US" b="1" dirty="0">
                <a:solidFill>
                  <a:srgbClr val="F58221"/>
                </a:solidFill>
                <a:latin typeface="Alexandria" charset="0"/>
                <a:cs typeface="Alexandria" charset="0"/>
              </a:rPr>
              <a:t>(Aperture</a:t>
            </a:r>
            <a:r>
              <a:rPr lang="ar-SA" b="1" dirty="0">
                <a:solidFill>
                  <a:srgbClr val="F58221"/>
                </a:solidFill>
                <a:latin typeface="Alexandria" charset="0"/>
                <a:cs typeface="Alexandria" charset="0"/>
              </a:rPr>
              <a:t>، </a:t>
            </a:r>
            <a:r>
              <a:rPr lang="ar-SA" b="1" dirty="0" err="1">
                <a:solidFill>
                  <a:srgbClr val="F58221"/>
                </a:solidFill>
                <a:latin typeface="Alexandria" charset="0"/>
                <a:cs typeface="Alexandria" charset="0"/>
              </a:rPr>
              <a:t>الديافراجم</a:t>
            </a:r>
            <a:r>
              <a:rPr lang="ar-SA" b="1" dirty="0">
                <a:solidFill>
                  <a:srgbClr val="F58221"/>
                </a:solidFill>
                <a:latin typeface="Alexandria" charset="0"/>
                <a:cs typeface="Alexandria" charset="0"/>
              </a:rPr>
              <a:t> (</a:t>
            </a:r>
            <a:r>
              <a:rPr lang="en-US" b="1" dirty="0">
                <a:solidFill>
                  <a:srgbClr val="F58221"/>
                </a:solidFill>
                <a:latin typeface="Alexandria" charset="0"/>
                <a:cs typeface="Alexandria" charset="0"/>
              </a:rPr>
              <a:t>Diaphragm</a:t>
            </a:r>
            <a:r>
              <a:rPr lang="ar-SA" b="1" dirty="0">
                <a:solidFill>
                  <a:srgbClr val="F58221"/>
                </a:solidFill>
                <a:latin typeface="Alexandria" charset="0"/>
                <a:cs typeface="Alexandria" charset="0"/>
              </a:rPr>
              <a:t>) </a:t>
            </a:r>
          </a:p>
          <a:p>
            <a:pPr marL="285750" indent="-285750" algn="just" defTabSz="914400" rtl="1" eaLnBrk="1" latinLnBrk="0" hangingPunct="1">
              <a:lnSpc>
                <a:spcPts val="2800"/>
              </a:lnSpc>
              <a:spcBef>
                <a:spcPts val="600"/>
              </a:spcBef>
              <a:buFont typeface="Wingdings" pitchFamily="2" charset="2"/>
              <a:buChar char="§"/>
            </a:pPr>
            <a:r>
              <a:rPr lang="ar-SA" dirty="0">
                <a:latin typeface="Alexandria" charset="0"/>
                <a:cs typeface="Alexandria" charset="0"/>
              </a:rPr>
              <a:t>والتي يمكن تضييقها أو توسيعها للتحكم في كمية الضوء الداخل إلى الكاميرا. وتسمي الحدقة لأنها تشبه حدقة العين البشرية، تضيق أو تتسع حسب كمية الضوء المراد إدخالها إلى الشرائح الحساسة.</a:t>
            </a:r>
          </a:p>
          <a:p>
            <a:pPr marL="285750" indent="-285750" algn="just" defTabSz="914400" rtl="1" eaLnBrk="1" latinLnBrk="0" hangingPunct="1">
              <a:lnSpc>
                <a:spcPts val="2800"/>
              </a:lnSpc>
              <a:spcBef>
                <a:spcPts val="600"/>
              </a:spcBef>
              <a:buFont typeface="Wingdings" pitchFamily="2" charset="2"/>
              <a:buChar char="§"/>
            </a:pPr>
            <a:r>
              <a:rPr lang="ar-SA" dirty="0">
                <a:latin typeface="Alexandria" charset="0"/>
                <a:cs typeface="Alexandria" charset="0"/>
              </a:rPr>
              <a:t>تتكون فتحة العدسة من صفائح معدنية رقيقة جدا تتداخل مع بعضها البعض مكونة شكلا دائريا ذا فتحة مركزية، وتتحكم تلك الصفائح في قطر الفتحة التي يدخل منها الضوء للكاميرا.</a:t>
            </a:r>
          </a:p>
          <a:p>
            <a:pPr marL="285750" indent="-285750" algn="just" defTabSz="914400" rtl="1" eaLnBrk="1" latinLnBrk="0" hangingPunct="1">
              <a:lnSpc>
                <a:spcPts val="2800"/>
              </a:lnSpc>
              <a:spcBef>
                <a:spcPts val="600"/>
              </a:spcBef>
              <a:buFont typeface="Wingdings" pitchFamily="2" charset="2"/>
              <a:buChar char="§"/>
            </a:pPr>
            <a:r>
              <a:rPr lang="ar-SA" dirty="0">
                <a:latin typeface="Alexandria" charset="0"/>
                <a:cs typeface="Alexandria" charset="0"/>
              </a:rPr>
              <a:t>يطلق عليها أيضا ”</a:t>
            </a:r>
            <a:r>
              <a:rPr lang="en-US" dirty="0">
                <a:latin typeface="Alexandria" charset="0"/>
                <a:cs typeface="Alexandria" charset="0"/>
              </a:rPr>
              <a:t>F-stop</a:t>
            </a:r>
            <a:r>
              <a:rPr lang="ar-SA" dirty="0">
                <a:latin typeface="Alexandria" charset="0"/>
                <a:cs typeface="Alexandria" charset="0"/>
              </a:rPr>
              <a:t>"، ”</a:t>
            </a:r>
            <a:r>
              <a:rPr lang="en-US" dirty="0">
                <a:latin typeface="Alexandria" charset="0"/>
                <a:cs typeface="Alexandria" charset="0"/>
              </a:rPr>
              <a:t>F-number</a:t>
            </a:r>
            <a:r>
              <a:rPr lang="ar-SA" dirty="0">
                <a:latin typeface="Alexandria" charset="0"/>
                <a:cs typeface="Alexandria" charset="0"/>
              </a:rPr>
              <a:t>" وهو النسبة بين البعد البؤري للعدسة إلي قطر فتحة العدسة.</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diagram of a cat&#10;&#10;Description automatically generated">
            <a:extLst>
              <a:ext uri="{FF2B5EF4-FFF2-40B4-BE49-F238E27FC236}">
                <a16:creationId xmlns:a16="http://schemas.microsoft.com/office/drawing/2014/main" id="{A8FB0299-2CC4-97B2-61D4-3B8900382ABB}"/>
              </a:ext>
            </a:extLst>
          </p:cNvPr>
          <p:cNvPicPr>
            <a:picLocks noChangeAspect="1"/>
          </p:cNvPicPr>
          <p:nvPr/>
        </p:nvPicPr>
        <p:blipFill rotWithShape="1">
          <a:blip r:embed="rId3"/>
          <a:srcRect t="14397"/>
          <a:stretch/>
        </p:blipFill>
        <p:spPr>
          <a:xfrm>
            <a:off x="729144" y="2689774"/>
            <a:ext cx="3412711" cy="2170181"/>
          </a:xfrm>
          <a:prstGeom prst="rect">
            <a:avLst/>
          </a:prstGeom>
          <a:ln>
            <a:solidFill>
              <a:srgbClr val="C00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extLst>
      <p:ext uri="{BB962C8B-B14F-4D97-AF65-F5344CB8AC3E}">
        <p14:creationId xmlns:p14="http://schemas.microsoft.com/office/powerpoint/2010/main" val="4243421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040983" y="1820144"/>
            <a:ext cx="7226502" cy="4105611"/>
          </a:xfrm>
          <a:prstGeom prst="rect">
            <a:avLst/>
          </a:prstGeom>
          <a:noFill/>
        </p:spPr>
        <p:txBody>
          <a:bodyPr wrap="square" rtlCol="0">
            <a:spAutoFit/>
          </a:bodyPr>
          <a:lstStyle/>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وتوجد علاقة طردية بين قطر فتحة العدسة وكمية الضوء المارة إلي شرائح ”</a:t>
            </a:r>
            <a:r>
              <a:rPr lang="en-US" sz="1600" dirty="0">
                <a:latin typeface="Alexandria" charset="0"/>
                <a:cs typeface="Alexandria" charset="0"/>
              </a:rPr>
              <a:t>CCD</a:t>
            </a:r>
            <a:r>
              <a:rPr lang="ar-SA" sz="1600" dirty="0">
                <a:latin typeface="Alexandria" charset="0"/>
                <a:cs typeface="Alexandria" charset="0"/>
              </a:rPr>
              <a:t>"، فكلما اتسعت فتحة العدسة زادت كمية الضوء والعكس صحيح.</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ولذلك تعد فتحة العدسة من أكثر العوامل المؤثرة في عملية التعريض الضوئي، وكذلك عمق الميدان الظاهرة في الصورة.</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وتتحدد فتحات العدسة علي الحلقة الخاصة بها في الكاميرا بأرقام تسمي الأرقام البؤرية ”</a:t>
            </a:r>
            <a:r>
              <a:rPr lang="en-US" sz="1600" dirty="0">
                <a:latin typeface="Alexandria" charset="0"/>
                <a:cs typeface="Alexandria" charset="0"/>
              </a:rPr>
              <a:t>Focal Numbers</a:t>
            </a:r>
            <a:r>
              <a:rPr lang="ar-SA" sz="1600" dirty="0">
                <a:latin typeface="Alexandria" charset="0"/>
                <a:cs typeface="Alexandria" charset="0"/>
              </a:rPr>
              <a:t>" والقيم النموذجية لفتحة العدسة هي في الغالب كم في الشكل التالي</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وتتناسب فتحة العدسة تناسبا عكسيا مع الرقم البؤري، بمعني أنه كلما كان الرقم أصغر فإن ذلك يعني أن فتحة العدسة تكون أكثر اتساعا، إذ يمثل الرقم ”</a:t>
            </a:r>
            <a:r>
              <a:rPr lang="en-US" sz="1600" dirty="0">
                <a:latin typeface="Alexandria" charset="0"/>
                <a:cs typeface="Alexandria" charset="0"/>
              </a:rPr>
              <a:t>F22</a:t>
            </a:r>
            <a:r>
              <a:rPr lang="ar-SA" sz="1600" dirty="0">
                <a:latin typeface="Alexandria" charset="0"/>
                <a:cs typeface="Alexandria" charset="0"/>
              </a:rPr>
              <a:t>" أضيق فتحة للعدسة، في حين يمثل الرقم ”</a:t>
            </a:r>
            <a:r>
              <a:rPr lang="en-US" sz="1600" dirty="0">
                <a:latin typeface="Alexandria" charset="0"/>
                <a:cs typeface="Alexandria" charset="0"/>
              </a:rPr>
              <a:t>F1.4</a:t>
            </a:r>
            <a:r>
              <a:rPr lang="ar-SA" sz="1600" dirty="0">
                <a:latin typeface="Alexandria" charset="0"/>
                <a:cs typeface="Alexandria" charset="0"/>
              </a:rPr>
              <a:t>”</a:t>
            </a:r>
            <a:r>
              <a:rPr lang="en-US" sz="1600" dirty="0">
                <a:latin typeface="Alexandria" charset="0"/>
                <a:cs typeface="Alexandria" charset="0"/>
              </a:rPr>
              <a:t> </a:t>
            </a:r>
            <a:r>
              <a:rPr lang="ar-SA" sz="1600" dirty="0">
                <a:latin typeface="Alexandria" charset="0"/>
                <a:cs typeface="Alexandria" charset="0"/>
              </a:rPr>
              <a:t>أوسع فتحة للعدسة.</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6" name="Picture 2" descr="Palce u stóp dolar Odbarwiać ما هو فتحة العدسة في الكاميرا magik Płatki  śniadaniowe ulubiony">
            <a:extLst>
              <a:ext uri="{FF2B5EF4-FFF2-40B4-BE49-F238E27FC236}">
                <a16:creationId xmlns:a16="http://schemas.microsoft.com/office/drawing/2014/main" id="{5C3BF800-AE2C-AF6A-47F7-E142881062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4533" y="2446419"/>
            <a:ext cx="3366449" cy="25827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8602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5698272" y="1875899"/>
            <a:ext cx="5569213" cy="3752887"/>
          </a:xfrm>
          <a:prstGeom prst="rect">
            <a:avLst/>
          </a:prstGeom>
          <a:noFill/>
        </p:spPr>
        <p:txBody>
          <a:bodyPr wrap="square" rtlCol="0">
            <a:spAutoFit/>
          </a:bodyPr>
          <a:lstStyle/>
          <a:p>
            <a:pPr algn="just" defTabSz="914400" rtl="1" eaLnBrk="1" latinLnBrk="0" hangingPunct="1">
              <a:lnSpc>
                <a:spcPts val="2800"/>
              </a:lnSpc>
              <a:spcBef>
                <a:spcPts val="1200"/>
              </a:spcBef>
            </a:pPr>
            <a:r>
              <a:rPr lang="ar-SA" b="1" dirty="0">
                <a:solidFill>
                  <a:srgbClr val="F58221"/>
                </a:solidFill>
                <a:latin typeface="Alexandria" charset="0"/>
                <a:cs typeface="Alexandria" charset="0"/>
              </a:rPr>
              <a:t>ضبط الوضوح (</a:t>
            </a:r>
            <a:r>
              <a:rPr lang="en-US" b="1" dirty="0">
                <a:solidFill>
                  <a:srgbClr val="F58221"/>
                </a:solidFill>
                <a:latin typeface="Alexandria" charset="0"/>
                <a:cs typeface="Alexandria" charset="0"/>
              </a:rPr>
              <a:t>Focus</a:t>
            </a:r>
            <a:r>
              <a:rPr lang="ar-SA" b="1" dirty="0">
                <a:solidFill>
                  <a:srgbClr val="F58221"/>
                </a:solidFill>
                <a:latin typeface="Alexandria" charset="0"/>
                <a:cs typeface="Alexandria" charset="0"/>
              </a:rPr>
              <a:t>) </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يعني ضبط المسافة ما بين العدسة والموضوع الجاري تصويره واذا لم تضبط هذه المسافة سوف تظهر الصورة غير واضحة المعالم.</a:t>
            </a:r>
          </a:p>
          <a:p>
            <a:pPr algn="just" defTabSz="914400" rtl="1" eaLnBrk="1" latinLnBrk="0" hangingPunct="1">
              <a:lnSpc>
                <a:spcPts val="2800"/>
              </a:lnSpc>
              <a:spcBef>
                <a:spcPts val="1200"/>
              </a:spcBef>
            </a:pPr>
            <a:r>
              <a:rPr lang="ar-SA" b="1" dirty="0">
                <a:solidFill>
                  <a:srgbClr val="F58221"/>
                </a:solidFill>
                <a:latin typeface="Alexandria" charset="0"/>
                <a:cs typeface="Alexandria" charset="0"/>
              </a:rPr>
              <a:t>الزووم</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وهو تكبير/تقريب الصورة (</a:t>
            </a:r>
            <a:r>
              <a:rPr lang="en-US" dirty="0">
                <a:latin typeface="Alexandria" charset="0"/>
                <a:cs typeface="Alexandria" charset="0"/>
              </a:rPr>
              <a:t>Zoom in</a:t>
            </a:r>
            <a:r>
              <a:rPr lang="ar-SA" dirty="0">
                <a:latin typeface="Alexandria" charset="0"/>
                <a:cs typeface="Alexandria" charset="0"/>
              </a:rPr>
              <a:t>) أي زيادة التركيز علي العنصر الجاري تصويره، بينما يؤدي التصغير (</a:t>
            </a:r>
            <a:r>
              <a:rPr lang="en-US" dirty="0">
                <a:latin typeface="Alexandria" charset="0"/>
                <a:cs typeface="Alexandria" charset="0"/>
              </a:rPr>
              <a:t>Zoom out</a:t>
            </a:r>
            <a:r>
              <a:rPr lang="ar-SA" dirty="0">
                <a:latin typeface="Alexandria" charset="0"/>
                <a:cs typeface="Alexandria" charset="0"/>
              </a:rPr>
              <a:t>) إلي خلق مساحة بالابتعاد عن المشهد الجاري تصويره.</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4" descr="Getting To Know Your Camera: Focusing And Focal Points » Read Now!">
            <a:extLst>
              <a:ext uri="{FF2B5EF4-FFF2-40B4-BE49-F238E27FC236}">
                <a16:creationId xmlns:a16="http://schemas.microsoft.com/office/drawing/2014/main" id="{7D916B50-2842-4B9B-183C-5DD5C155F9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926" y="2119325"/>
            <a:ext cx="4764681" cy="37196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3414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3936379" y="1842446"/>
            <a:ext cx="7342257" cy="4140942"/>
          </a:xfrm>
          <a:prstGeom prst="rect">
            <a:avLst/>
          </a:prstGeom>
          <a:noFill/>
        </p:spPr>
        <p:txBody>
          <a:bodyPr wrap="square" rtlCol="0">
            <a:spAutoFit/>
          </a:bodyPr>
          <a:lstStyle/>
          <a:p>
            <a:pPr algn="just" rtl="1">
              <a:lnSpc>
                <a:spcPts val="2500"/>
              </a:lnSpc>
              <a:spcBef>
                <a:spcPts val="600"/>
              </a:spcBef>
            </a:pPr>
            <a:r>
              <a:rPr lang="ar-SA" b="1" dirty="0">
                <a:solidFill>
                  <a:srgbClr val="F58221"/>
                </a:solidFill>
                <a:latin typeface="Alexandria" charset="0"/>
                <a:cs typeface="Alexandria" charset="0"/>
              </a:rPr>
              <a:t>الغالق (</a:t>
            </a:r>
            <a:r>
              <a:rPr lang="en-US" b="1" dirty="0">
                <a:solidFill>
                  <a:srgbClr val="F58221"/>
                </a:solidFill>
                <a:latin typeface="Alexandria" charset="0"/>
                <a:cs typeface="Alexandria" charset="0"/>
              </a:rPr>
              <a:t>Shutter</a:t>
            </a:r>
            <a:r>
              <a:rPr lang="ar-SA" b="1" dirty="0">
                <a:solidFill>
                  <a:srgbClr val="F58221"/>
                </a:solidFill>
                <a:latin typeface="Alexandria" charset="0"/>
                <a:cs typeface="Alexandria" charset="0"/>
              </a:rPr>
              <a:t>) </a:t>
            </a: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وهو الذي يتم بواسطته التحكم في الفترة الزمنية لدخول الضوء إلى الكاميرا. وهو عبارة عن شرائح من البلاستيك الأسود المعتم، ويوجد في جسم الكاميرا أمام شريحة ”</a:t>
            </a:r>
            <a:r>
              <a:rPr lang="en-US" sz="1600" dirty="0">
                <a:latin typeface="Alexandria" charset="0"/>
                <a:cs typeface="Alexandria" charset="0"/>
              </a:rPr>
              <a:t>CCD</a:t>
            </a:r>
            <a:r>
              <a:rPr lang="ar-SA" sz="1600" dirty="0">
                <a:latin typeface="Alexandria" charset="0"/>
                <a:cs typeface="Alexandria" charset="0"/>
              </a:rPr>
              <a:t>”مباشرة.</a:t>
            </a:r>
            <a:r>
              <a:rPr lang="en-US" sz="1600" dirty="0">
                <a:latin typeface="Alexandria" charset="0"/>
                <a:cs typeface="Alexandria" charset="0"/>
              </a:rPr>
              <a:t> </a:t>
            </a:r>
            <a:endParaRPr lang="ar-SA" sz="1600" dirty="0">
              <a:latin typeface="Alexandria" charset="0"/>
              <a:cs typeface="Alexandria" charset="0"/>
            </a:endParaRP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الوظيفة الأساسية للغالق هي السماح للضوء بالنفاذ إلي شرائح ”</a:t>
            </a:r>
            <a:r>
              <a:rPr lang="en-US" sz="1600" dirty="0">
                <a:latin typeface="Alexandria" charset="0"/>
                <a:cs typeface="Alexandria" charset="0"/>
              </a:rPr>
              <a:t>CCD</a:t>
            </a:r>
            <a:r>
              <a:rPr lang="ar-SA" sz="1600" dirty="0">
                <a:latin typeface="Alexandria" charset="0"/>
                <a:cs typeface="Alexandria" charset="0"/>
              </a:rPr>
              <a:t>" خلال فترة زمنية معينة، فعند الضغط علي زر تحرير الغالق ”</a:t>
            </a:r>
            <a:r>
              <a:rPr lang="en-US" sz="1600" dirty="0">
                <a:latin typeface="Alexandria" charset="0"/>
                <a:cs typeface="Alexandria" charset="0"/>
              </a:rPr>
              <a:t>Shutter Release Button</a:t>
            </a:r>
            <a:r>
              <a:rPr lang="ar-SA" sz="1600" dirty="0">
                <a:latin typeface="Alexandria" charset="0"/>
                <a:cs typeface="Alexandria" charset="0"/>
              </a:rPr>
              <a:t>" يفتح الغالق تاركا المجال للضوء بالنفاذ إلي الشريحة الحساسة للضوء لفترة زمنية محددة، ثم لا يلبث أن يعود إلي سابق عهده ليمنع مرور الضوء إلي شرائح ”</a:t>
            </a:r>
            <a:r>
              <a:rPr lang="en-US" sz="1600" dirty="0">
                <a:latin typeface="Alexandria" charset="0"/>
                <a:cs typeface="Alexandria" charset="0"/>
              </a:rPr>
              <a:t>CCD</a:t>
            </a:r>
            <a:r>
              <a:rPr lang="ar-SA" sz="1600" dirty="0">
                <a:latin typeface="Alexandria" charset="0"/>
                <a:cs typeface="Alexandria" charset="0"/>
              </a:rPr>
              <a:t>". </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سرعة الغالق ”</a:t>
            </a:r>
            <a:r>
              <a:rPr lang="en-US" sz="1600" dirty="0">
                <a:latin typeface="Alexandria" charset="0"/>
                <a:cs typeface="Alexandria" charset="0"/>
              </a:rPr>
              <a:t>Shutter Speed</a:t>
            </a:r>
            <a:r>
              <a:rPr lang="ar-SA" sz="1600" dirty="0">
                <a:latin typeface="Alexandria" charset="0"/>
                <a:cs typeface="Alexandria" charset="0"/>
              </a:rPr>
              <a:t>" وهو الزمن بين فتح الغالق </a:t>
            </a:r>
            <a:r>
              <a:rPr lang="ar-SA" sz="1600" dirty="0" err="1">
                <a:latin typeface="Alexandria" charset="0"/>
                <a:cs typeface="Alexandria" charset="0"/>
              </a:rPr>
              <a:t>وإعاده</a:t>
            </a:r>
            <a:r>
              <a:rPr lang="ar-SA" sz="1600" dirty="0">
                <a:latin typeface="Alexandria" charset="0"/>
                <a:cs typeface="Alexandria" charset="0"/>
              </a:rPr>
              <a:t> غلقه والتي تمثل مقياس لزمن مرور الضوء إلي شرائح ”</a:t>
            </a:r>
            <a:r>
              <a:rPr lang="en-US" sz="1600" dirty="0">
                <a:latin typeface="Alexandria" charset="0"/>
                <a:cs typeface="Alexandria" charset="0"/>
              </a:rPr>
              <a:t>CCD</a:t>
            </a:r>
            <a:r>
              <a:rPr lang="ar-SA" sz="1600" dirty="0">
                <a:latin typeface="Alexandria" charset="0"/>
                <a:cs typeface="Alexandria" charset="0"/>
              </a:rPr>
              <a:t>"، وتحسب هذه السرعة بأرقام محسوبة بجزء من الثانية.</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descr="What is Shutter Speed? Understanding Shutter Speed in Photography">
            <a:extLst>
              <a:ext uri="{FF2B5EF4-FFF2-40B4-BE49-F238E27FC236}">
                <a16:creationId xmlns:a16="http://schemas.microsoft.com/office/drawing/2014/main" id="{EFFF2EFC-00BF-857E-83B6-153938311F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442" y="2221453"/>
            <a:ext cx="3039271" cy="1280032"/>
          </a:xfrm>
          <a:prstGeom prst="rect">
            <a:avLst/>
          </a:prstGeom>
          <a:noFill/>
          <a:ln>
            <a:solidFill>
              <a:srgbClr val="C00000"/>
            </a:solidFill>
          </a:ln>
          <a:extLst>
            <a:ext uri="{909E8E84-426E-40DD-AFC4-6F175D3DCCD1}">
              <a14:hiddenFill xmlns:a14="http://schemas.microsoft.com/office/drawing/2010/main">
                <a:solidFill>
                  <a:srgbClr val="FFFFFF"/>
                </a:solidFill>
              </a14:hiddenFill>
            </a:ext>
          </a:extLst>
        </p:spPr>
      </p:pic>
      <p:pic>
        <p:nvPicPr>
          <p:cNvPr id="8" name="Picture 2" descr="blog.creativelive.com/wp-content/uploads/2018/02/S...">
            <a:extLst>
              <a:ext uri="{FF2B5EF4-FFF2-40B4-BE49-F238E27FC236}">
                <a16:creationId xmlns:a16="http://schemas.microsoft.com/office/drawing/2014/main" id="{B828835F-9D00-78E6-0850-FD1C48EF1F9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442" y="3621542"/>
            <a:ext cx="3039271" cy="2260484"/>
          </a:xfrm>
          <a:prstGeom prst="rect">
            <a:avLst/>
          </a:prstGeom>
          <a:noFill/>
          <a:ln>
            <a:solidFill>
              <a:srgbClr val="C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2521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942308" y="2020862"/>
            <a:ext cx="10325178" cy="3874843"/>
          </a:xfrm>
          <a:prstGeom prst="rect">
            <a:avLst/>
          </a:prstGeom>
          <a:noFill/>
        </p:spPr>
        <p:txBody>
          <a:bodyPr wrap="square" rtlCol="0">
            <a:spAutoFit/>
          </a:bodyPr>
          <a:lstStyle/>
          <a:p>
            <a:pPr marL="285750" indent="-285750" algn="just" defTabSz="914400" rtl="1" eaLnBrk="1" latinLnBrk="0" hangingPunct="1">
              <a:lnSpc>
                <a:spcPts val="2800"/>
              </a:lnSpc>
              <a:spcBef>
                <a:spcPts val="600"/>
              </a:spcBef>
              <a:buFont typeface="Wingdings" pitchFamily="2" charset="2"/>
              <a:buChar char="§"/>
            </a:pPr>
            <a:r>
              <a:rPr lang="ar-SA" sz="1600" dirty="0">
                <a:latin typeface="Alexandria" charset="0"/>
                <a:cs typeface="Alexandria" charset="0"/>
              </a:rPr>
              <a:t>وتعد سرعة الغالق من العوامل المهمة المؤثرة في التعريض الضوئي، إذ توجد علاقة عكسية بين سرعة الغالق وزمن مرور الضوء وكذلك كمية الضوء المارة إلي السطح الحساس للكاميرا، فكلما زادت سرعة الغالق، قل زمن مرور الضوء ومن ثم قلت كمية الضوء المارة إلي شرائح ”</a:t>
            </a:r>
            <a:r>
              <a:rPr lang="en-US" sz="1600" dirty="0">
                <a:latin typeface="Alexandria" charset="0"/>
                <a:cs typeface="Alexandria" charset="0"/>
              </a:rPr>
              <a:t>CCD</a:t>
            </a:r>
            <a:r>
              <a:rPr lang="ar-SA" sz="1600" dirty="0">
                <a:latin typeface="Alexandria" charset="0"/>
                <a:cs typeface="Alexandria" charset="0"/>
              </a:rPr>
              <a:t>"، والعكس صحيح.</a:t>
            </a:r>
          </a:p>
          <a:p>
            <a:pPr marL="285750" indent="-285750" algn="just" defTabSz="914400" rtl="1" eaLnBrk="1" latinLnBrk="0" hangingPunct="1">
              <a:lnSpc>
                <a:spcPts val="2800"/>
              </a:lnSpc>
              <a:spcBef>
                <a:spcPts val="600"/>
              </a:spcBef>
              <a:buFont typeface="Wingdings" pitchFamily="2" charset="2"/>
              <a:buChar char="§"/>
            </a:pPr>
            <a:r>
              <a:rPr lang="ar-SA" sz="1600" dirty="0">
                <a:latin typeface="Alexandria" charset="0"/>
                <a:cs typeface="Alexandria" charset="0"/>
              </a:rPr>
              <a:t>فمثلا زمن مرور الضوء مع السرعة "1/250" ثانية يعادل ضعف الزمن مع السرعة "1/500" ثانية، في حين يعادل نصف الزمن مع السرعة "1/125" ثانية وهكذا.</a:t>
            </a:r>
          </a:p>
          <a:p>
            <a:pPr marL="285750" indent="-285750" algn="just" defTabSz="914400" rtl="1" eaLnBrk="1" latinLnBrk="0" hangingPunct="1">
              <a:lnSpc>
                <a:spcPts val="2800"/>
              </a:lnSpc>
              <a:spcBef>
                <a:spcPts val="600"/>
              </a:spcBef>
              <a:buFont typeface="Wingdings" pitchFamily="2" charset="2"/>
              <a:buChar char="§"/>
            </a:pPr>
            <a:r>
              <a:rPr lang="ar-SA" sz="1600" dirty="0">
                <a:latin typeface="Alexandria" charset="0"/>
                <a:cs typeface="Alexandria" charset="0"/>
              </a:rPr>
              <a:t>وهناك من السرعات البطيئة سرعة يرمز لها بحرف "</a:t>
            </a:r>
            <a:r>
              <a:rPr lang="en-US" sz="1600" dirty="0">
                <a:latin typeface="Alexandria" charset="0"/>
                <a:cs typeface="Alexandria" charset="0"/>
              </a:rPr>
              <a:t>T</a:t>
            </a:r>
            <a:r>
              <a:rPr lang="ar-SA" sz="1600" dirty="0">
                <a:latin typeface="Alexandria" charset="0"/>
                <a:cs typeface="Alexandria" charset="0"/>
              </a:rPr>
              <a:t>" اختصارا لمصطلح ”</a:t>
            </a:r>
            <a:r>
              <a:rPr lang="en-US" sz="1600" dirty="0">
                <a:latin typeface="Alexandria" charset="0"/>
                <a:cs typeface="Alexandria" charset="0"/>
              </a:rPr>
              <a:t>Time Lapse</a:t>
            </a:r>
            <a:r>
              <a:rPr lang="ar-SA" sz="1600" dirty="0">
                <a:latin typeface="Alexandria" charset="0"/>
                <a:cs typeface="Alexandria" charset="0"/>
              </a:rPr>
              <a:t>" وتعرف هذه السرعة بخاصية التصوير الزمني المتتابع، وتتيح إمكانية التقاط سلسلة من الصور للعنصر المراد تصويره عبر فترة زمنية تستغرق دقائق أو ساعات، إذ يتم وضع الكاميرا علي حامل ثلاثي والضغط علي الغالق والكاميرا تستمر في التقاط الصور إلي أن يتم إيقافها بالضغط مرة أخري علي الغالق.</a:t>
            </a:r>
          </a:p>
          <a:p>
            <a:pPr marL="285750" indent="-285750" algn="just" defTabSz="914400" rtl="1" eaLnBrk="1" latinLnBrk="0" hangingPunct="1">
              <a:lnSpc>
                <a:spcPts val="2800"/>
              </a:lnSpc>
              <a:spcBef>
                <a:spcPts val="600"/>
              </a:spcBef>
              <a:buFont typeface="Wingdings" pitchFamily="2" charset="2"/>
              <a:buChar char="§"/>
            </a:pPr>
            <a:r>
              <a:rPr lang="ar-SA" sz="1600" dirty="0">
                <a:latin typeface="Alexandria" charset="0"/>
                <a:cs typeface="Alexandria" charset="0"/>
              </a:rPr>
              <a:t>ويستخدم التصوير الزمني المتتابع متعة رائعة من أجل تصوير تفتح الأزهار، حركة الغيوم، والظل عبر النهار ... إلخ</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70332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942308" y="1875899"/>
            <a:ext cx="10325178" cy="4105676"/>
          </a:xfrm>
          <a:prstGeom prst="rect">
            <a:avLst/>
          </a:prstGeom>
          <a:noFill/>
        </p:spPr>
        <p:txBody>
          <a:bodyPr wrap="square" rtlCol="0">
            <a:spAutoFit/>
          </a:bodyPr>
          <a:lstStyle/>
          <a:p>
            <a:pPr algn="just" defTabSz="914400" rtl="1" eaLnBrk="1" latinLnBrk="0" hangingPunct="1">
              <a:lnSpc>
                <a:spcPts val="2800"/>
              </a:lnSpc>
              <a:spcBef>
                <a:spcPts val="1200"/>
              </a:spcBef>
            </a:pPr>
            <a:r>
              <a:rPr lang="ar-SA" sz="1600" b="1" dirty="0">
                <a:solidFill>
                  <a:srgbClr val="C00000"/>
                </a:solidFill>
                <a:latin typeface="Alexandria" charset="0"/>
                <a:cs typeface="Alexandria" charset="0"/>
              </a:rPr>
              <a:t>سرعة الغالق واهتزاز الكاميرا</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هناك علاقة قوية بين سرعة الغالق واهتزاز الكاميرا، ويحدث الاهتزاز نتيجة إزاحة الكاميرا بالنسبة للموضوع لحظة انفتاح الغالق وتسجيل الصورة على الشرائح الحساسة، مسببا ضياع التفاصيل الدقيقة "</a:t>
            </a:r>
            <a:r>
              <a:rPr lang="en-US" sz="1600" dirty="0">
                <a:latin typeface="Alexandria" charset="0"/>
                <a:cs typeface="Alexandria" charset="0"/>
              </a:rPr>
              <a:t>Sharpness</a:t>
            </a:r>
            <a:r>
              <a:rPr lang="ar-SA" sz="1600" dirty="0">
                <a:latin typeface="Alexandria" charset="0"/>
                <a:cs typeface="Alexandria" charset="0"/>
              </a:rPr>
              <a:t>" وإفساد جودتها.</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هناك ما يعرف بالسرعات اليدوية وتعني الحد الأدنى للسرعة التي لن نكون عندها في حاجة لاستخدام الحامل الثلاثي، ويتمثل في السرعة "1/60"، فبدء من هذه السرعة يمكن أن نصور بأمان دون خوف من اهتزاز الكاميرا، أما مع السرعات الأبطأ من ذلك يجب استخدام الحامل الثلاثي للكاميرا.</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وهناك قاعدة آمنة أيضا في هذا الشأن لتجنب اهتزاز الكاميرا وهي اختيار سرعة غالق أكبر من البعد البؤري المستخدم في تصوير اللقطة؛ فمثلا مع بعد بؤري يعادل 50ملم نختار سرعة غالق "1/60" ثانية، ومع بعد بؤري 200ملم نختار سرعة "1/250" ثانية وهكذا. </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69953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237462" y="1875899"/>
            <a:ext cx="7030023" cy="3951787"/>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sz="1600" b="1" dirty="0">
                <a:solidFill>
                  <a:srgbClr val="F58221"/>
                </a:solidFill>
                <a:latin typeface="Alexandria" charset="0"/>
                <a:cs typeface="Alexandria" charset="0"/>
              </a:rPr>
              <a:t>سرعة الغالق والحركة</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هناك علاقة قوية بين سرعة الغالق والحركة، سواء حركة الهدف أو حركة الكاميرا ذاتها، وتتشعب هذه العلاقة في أكثر من اتجاه، نوضحها في الآتي:</a:t>
            </a:r>
          </a:p>
          <a:p>
            <a:pPr marL="0" algn="just" defTabSz="914400" rtl="1" eaLnBrk="1" latinLnBrk="0" hangingPunct="1">
              <a:lnSpc>
                <a:spcPts val="2800"/>
              </a:lnSpc>
              <a:spcBef>
                <a:spcPts val="1200"/>
              </a:spcBef>
            </a:pPr>
            <a:r>
              <a:rPr lang="ar-SA" sz="1600" dirty="0">
                <a:latin typeface="Alexandria" charset="0"/>
                <a:cs typeface="Alexandria" charset="0"/>
              </a:rPr>
              <a:t>1-عند تصوير أي هدف أو مشهد به حركة فعلية، مع سكون الكاميرا، يستوجب الأمر استخدام سرعة غالق عالية تتناسب وسرعة الهدف، بحيث تستطيع الكاميرا تجميد حركة الهدف الذي يتم تصويره، وكي يبدو الهدف ساكنا لا حراك فيه، وتبدوا الصورة واضحة التفاصيل والمعالم، ولتحقيق ذلك يجب تصوير الأهداف المتحركة بسرعات غالق عالية لا تقل عن سرعة "1/125" ثانية، لأنه لم تصوير الهدف المتحرك بسرعة غالق بطيئة "1/60" مثلا فإن الهدف سيبدو في الصورة مطموسا ”</a:t>
            </a:r>
            <a:r>
              <a:rPr lang="en-US" sz="1600" dirty="0">
                <a:latin typeface="Alexandria" charset="0"/>
                <a:cs typeface="Alexandria" charset="0"/>
              </a:rPr>
              <a:t>Flowing</a:t>
            </a:r>
            <a:r>
              <a:rPr lang="ar-SA" sz="1600" dirty="0">
                <a:latin typeface="Alexandria" charset="0"/>
                <a:cs typeface="Alexandria" charset="0"/>
              </a:rPr>
              <a:t>" وغير واضح التفاصيل</a:t>
            </a:r>
            <a:r>
              <a:rPr lang="en-US" sz="1600" dirty="0">
                <a:latin typeface="Alexandria" charset="0"/>
                <a:cs typeface="Alexandria" charset="0"/>
              </a:rPr>
              <a:t>.</a:t>
            </a:r>
            <a:r>
              <a:rPr lang="ar-SA" sz="1600" dirty="0">
                <a:latin typeface="Alexandria" charset="0"/>
                <a:cs typeface="Alexandria" charset="0"/>
              </a:rPr>
              <a:t> </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descr="Trail Freeride | Enduro motocross, Cool dirt bikes, Enduro motorcycle">
            <a:extLst>
              <a:ext uri="{FF2B5EF4-FFF2-40B4-BE49-F238E27FC236}">
                <a16:creationId xmlns:a16="http://schemas.microsoft.com/office/drawing/2014/main" id="{CCA43411-D452-19C0-ECFF-E45B4104B0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849" y="2100948"/>
            <a:ext cx="3312947" cy="3894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4519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6211188" y="2251448"/>
            <a:ext cx="4850082" cy="2925866"/>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sz="1600" dirty="0">
                <a:latin typeface="Alexandria" charset="0"/>
                <a:cs typeface="Alexandria" charset="0"/>
              </a:rPr>
              <a:t>2- أما إذا كانت الكاميرا هي التي تتحرك والهدف ساكن، كأن يقوم المصور بالتصوير وهو يركب دراجة أو سيارة تنطلق بسرعة، ففي هذه الحالة يجب استخدام سرعات غالق بالغة السرعة، ويجب ألا تقل عن "1/1000" أو أكثر حتى يبدو الهدف جامدا وواضح التفاصيل، إذا حركة الكاميرا وسكون الهدف تتطلب سرعة غالق أعلي، مما لو الهدف هو الذي يتحرك والكاميرا ثابتة.</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294" name="Picture 6">
            <a:extLst>
              <a:ext uri="{FF2B5EF4-FFF2-40B4-BE49-F238E27FC236}">
                <a16:creationId xmlns:a16="http://schemas.microsoft.com/office/drawing/2014/main" id="{241F42A7-FC9C-DEB0-05A5-CE0F22787B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80" y="2141974"/>
            <a:ext cx="5314387" cy="36018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30582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449337" y="1835847"/>
            <a:ext cx="6800355" cy="4003084"/>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sz="1600" dirty="0">
                <a:latin typeface="Alexandria" charset="0"/>
                <a:cs typeface="Alexandria" charset="0"/>
              </a:rPr>
              <a:t>3- ويمكن للمصور أن يخلق تأثيرات خاصة من خلال التحكم في سرعة الغالق مع التصوير في الضوء الطبيعي، فمثلا استخدام سرعة الغالق في إضفاء الحركة علي أهداف ساكنة وتجميد حركة أهداف متحركة في الواقع، ويعرف هذا التأثير ب ”</a:t>
            </a:r>
            <a:r>
              <a:rPr lang="en-US" sz="1600" dirty="0">
                <a:latin typeface="Alexandria" charset="0"/>
                <a:cs typeface="Alexandria" charset="0"/>
              </a:rPr>
              <a:t>Panning</a:t>
            </a:r>
            <a:r>
              <a:rPr lang="ar-SA" sz="1600" dirty="0">
                <a:latin typeface="Alexandria" charset="0"/>
                <a:cs typeface="Alexandria" charset="0"/>
              </a:rPr>
              <a:t>" ويتم من خلال اختيار سرعة غالق بطيئة "1/60" لتصوير هدف متحرك وفي الوقت نفسه يتحرك المصور بالكاميرا حركة مساوية لحركة الهدف، كأن تقوم بتصوير سيارة منطلقة من سيارة منطلقة أيضا بالسرعة ذاتها مع استخدام سرعة غالق بطيئة "1/60"، هنا سيتم تجميد حركة الهدف المتحرك نظرا لحركة الكاميرا المساوية لحركة الهدف في السرعة، ويبدو الهدف في الصورة جامدا لا حراك فيه وواضح التفاصيل في حين تبدو الخلفية هي التي تتحرك فتبدو مطموسة غير واضحة التفاصيل مما يضفي تأثيرا خاصة في الصورة.</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5362" name="Picture 2" descr="مفهوم سرعة الغالق في التصوير الفوتوغرافي shutter speed - المقالات - Xiaomi  Community - Xiaomi">
            <a:extLst>
              <a:ext uri="{FF2B5EF4-FFF2-40B4-BE49-F238E27FC236}">
                <a16:creationId xmlns:a16="http://schemas.microsoft.com/office/drawing/2014/main" id="{F81EBF91-A579-3D2D-2327-A42C7BAD6F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6245" y="2162037"/>
            <a:ext cx="3687337" cy="36230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2030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6332033" y="2195490"/>
            <a:ext cx="4935453" cy="2925866"/>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sz="1600" dirty="0">
                <a:latin typeface="Alexandria" charset="0"/>
                <a:cs typeface="Alexandria" charset="0"/>
              </a:rPr>
              <a:t>4- وعلى عكس الإجراء السابق، يمكن تصوير هدف متحرك في الواقع، بواسطة عدسة ساكنة مع استخدام سرعة غالق بطيئة "1/60" في هذه الحالة سيبدو الهدف متحركا كما هو في الواقع مطموسا وغير واضح التفاصيل في حين تبدو الخلفية الساكنة واضحة التفاصيل. أو تصوير هدف ثابت بكاميرا متحركة مع استخدام سرعة غالق بطيئة "1/60" سيبدو الهدف الساكن متحركا مطموسا غير واضح التفاصيل.</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6386" name="Picture 2">
            <a:extLst>
              <a:ext uri="{FF2B5EF4-FFF2-40B4-BE49-F238E27FC236}">
                <a16:creationId xmlns:a16="http://schemas.microsoft.com/office/drawing/2014/main" id="{B984CEA2-C803-CAE7-194B-DF4575E666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195490"/>
            <a:ext cx="5425313" cy="36241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9703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924514" y="2350125"/>
            <a:ext cx="10325178" cy="2720681"/>
          </a:xfrm>
          <a:prstGeom prst="rect">
            <a:avLst/>
          </a:prstGeom>
          <a:noFill/>
        </p:spPr>
        <p:txBody>
          <a:bodyPr wrap="square" rtlCol="0">
            <a:spAutoFit/>
          </a:bodyPr>
          <a:lstStyle/>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إذا من خلال سرعة الغالق يمكن التحكم في حركة الهدف، فمع الأهداف المتحركة، يمكن للمصور تجميد الحركة في الصورة باختيار سرعة غالق عالية، بحيث يبدو الهدف واضح التفاصيل، أو إظهار الحركة في الصورة عن عمد باختيار سرعة غالق بطيئة بحيث يبدو الهدف مطموسا.</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إذ أن إظهار الحركة في الصورة وجعل الهدف مطموسا لا يعد عيبا في كل الأحوال بل قد يكون جيدا ومطلوبا فمثلا إذا أردت التقاط صورة لسقوط الأمطار علي منطقة ما فإظهار الحركة هنا يسهم في إعطاء الإحساس بغزارة الأمطار وانهمارها بشدة، كذلك إظهار الحركة في صورة لسباق خيول أو سيارات يسهم في إعطاء الإحساس بالسرعة العالية للسباق وهكذا. </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44887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557530" y="1875899"/>
            <a:ext cx="6709955" cy="3951787"/>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sz="1600" b="1" dirty="0">
                <a:solidFill>
                  <a:srgbClr val="C00000"/>
                </a:solidFill>
                <a:latin typeface="Alexandria" charset="0"/>
                <a:cs typeface="Alexandria" charset="0"/>
              </a:rPr>
              <a:t>الشرائح أو المجسات الضوئية ”</a:t>
            </a:r>
            <a:r>
              <a:rPr lang="en-US" sz="1600" b="1" dirty="0">
                <a:solidFill>
                  <a:srgbClr val="C00000"/>
                </a:solidFill>
                <a:latin typeface="Alexandria" charset="0"/>
                <a:cs typeface="Alexandria" charset="0"/>
              </a:rPr>
              <a:t>Sensors</a:t>
            </a:r>
            <a:r>
              <a:rPr lang="ar-SA" sz="1600" b="1" dirty="0">
                <a:solidFill>
                  <a:srgbClr val="C00000"/>
                </a:solidFill>
                <a:latin typeface="Alexandria" charset="0"/>
                <a:cs typeface="Alexandria" charset="0"/>
              </a:rPr>
              <a:t>"</a:t>
            </a:r>
          </a:p>
          <a:p>
            <a:pPr marL="0" algn="just" defTabSz="914400" rtl="1" eaLnBrk="1" latinLnBrk="0" hangingPunct="1">
              <a:lnSpc>
                <a:spcPts val="2800"/>
              </a:lnSpc>
              <a:spcBef>
                <a:spcPts val="1200"/>
              </a:spcBef>
            </a:pPr>
            <a:r>
              <a:rPr lang="ar-SA" sz="1600" dirty="0">
                <a:latin typeface="Alexandria" charset="0"/>
                <a:cs typeface="Alexandria" charset="0"/>
              </a:rPr>
              <a:t>مصفوفة الشحن الضوئي أو الـ</a:t>
            </a:r>
            <a:r>
              <a:rPr lang="en-US" sz="1600" dirty="0">
                <a:latin typeface="Alexandria" charset="0"/>
                <a:cs typeface="Alexandria" charset="0"/>
              </a:rPr>
              <a:t>(Sensor) </a:t>
            </a:r>
            <a:r>
              <a:rPr lang="ar-SA" sz="1600" dirty="0">
                <a:latin typeface="Alexandria" charset="0"/>
                <a:cs typeface="Alexandria" charset="0"/>
              </a:rPr>
              <a:t> هذه الأداة الحساسة للضوء والتي تقوم مقام الفيلم في الكاميرات العادية نوعان هما</a:t>
            </a:r>
            <a:r>
              <a:rPr lang="en-US" sz="1600" dirty="0">
                <a:latin typeface="Alexandria" charset="0"/>
                <a:cs typeface="Alexandria" charset="0"/>
              </a:rPr>
              <a:t>CCD Sensor&amp; (CMOS Sensor) </a:t>
            </a:r>
            <a:r>
              <a:rPr lang="ar-SA" sz="1600" dirty="0">
                <a:latin typeface="Alexandria" charset="0"/>
                <a:cs typeface="Alexandria" charset="0"/>
              </a:rPr>
              <a:t> مصفوفة الشحن الضوئي تمثل الفيلم الرقمي لآلة التصوير، وهي تتكون من عدد كبير جداً من الخلايا الضوئية الصغيرة كل خلية تمثل عنصراً صغيراً جداً من عناصر الصورة </a:t>
            </a:r>
            <a:r>
              <a:rPr lang="en-US" sz="1600" dirty="0">
                <a:latin typeface="Alexandria" charset="0"/>
                <a:cs typeface="Alexandria" charset="0"/>
              </a:rPr>
              <a:t>picture element </a:t>
            </a:r>
            <a:r>
              <a:rPr lang="ar-SA" sz="1600" dirty="0">
                <a:latin typeface="Alexandria" charset="0"/>
                <a:cs typeface="Alexandria" charset="0"/>
              </a:rPr>
              <a:t> أو ما يعرف بالبيكسل </a:t>
            </a:r>
            <a:r>
              <a:rPr lang="en-US" sz="1600" dirty="0">
                <a:latin typeface="Alexandria" charset="0"/>
                <a:cs typeface="Alexandria" charset="0"/>
              </a:rPr>
              <a:t>Pixel</a:t>
            </a:r>
            <a:r>
              <a:rPr lang="ar-SA" sz="1600" dirty="0">
                <a:latin typeface="Alexandria" charset="0"/>
                <a:cs typeface="Alexandria" charset="0"/>
              </a:rPr>
              <a:t> والمصفوفة تستقبل الصورة وتحولها إلى إشارات كهربائية ترسلها إلى المعالج، الذي يتولى بدوره تحويلها إلى بيانات رقمية ويقوم بتخزينها على الوسائط الرقمية المتوفرة.</a:t>
            </a:r>
          </a:p>
          <a:p>
            <a:pPr marL="0" algn="just" defTabSz="914400" rtl="1" eaLnBrk="1" latinLnBrk="0" hangingPunct="1">
              <a:lnSpc>
                <a:spcPts val="2800"/>
              </a:lnSpc>
              <a:spcBef>
                <a:spcPts val="1200"/>
              </a:spcBef>
            </a:pPr>
            <a:endParaRPr lang="ar-SA" sz="1600" dirty="0">
              <a:latin typeface="Alexandria" charset="0"/>
              <a:cs typeface="Alexandria" charset="0"/>
            </a:endParaRP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7410" name="Picture 2" descr="Image Sensor Explained CCD (Charge Coupled Device) - YouTube">
            <a:extLst>
              <a:ext uri="{FF2B5EF4-FFF2-40B4-BE49-F238E27FC236}">
                <a16:creationId xmlns:a16="http://schemas.microsoft.com/office/drawing/2014/main" id="{D005A18A-43EC-2CAE-5276-9BF0D00CAF3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202" b="28943"/>
          <a:stretch/>
        </p:blipFill>
        <p:spPr bwMode="auto">
          <a:xfrm>
            <a:off x="740640" y="2489038"/>
            <a:ext cx="3545020" cy="2782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6760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650058" y="1875899"/>
            <a:ext cx="6617427" cy="3951787"/>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sz="1600" dirty="0">
                <a:latin typeface="Alexandria" charset="0"/>
                <a:cs typeface="Alexandria" charset="0"/>
              </a:rPr>
              <a:t>وفي المواصفات الفنية للكاميرا الرقمية، عادة ما يذكر العدد الكلي للبيكسل في المصفوفة، وهو ما يسمى بالكثافة النقطية للصورة </a:t>
            </a:r>
            <a:r>
              <a:rPr lang="en-US" sz="1600" dirty="0">
                <a:latin typeface="Alexandria" charset="0"/>
                <a:cs typeface="Alexandria" charset="0"/>
              </a:rPr>
              <a:t>Resolution</a:t>
            </a:r>
            <a:r>
              <a:rPr lang="ar-SA" sz="1600" dirty="0">
                <a:latin typeface="Alexandria" charset="0"/>
                <a:cs typeface="Alexandria" charset="0"/>
              </a:rPr>
              <a:t> </a:t>
            </a:r>
          </a:p>
          <a:p>
            <a:pPr marL="0" algn="just" defTabSz="914400" rtl="1" eaLnBrk="1" latinLnBrk="0" hangingPunct="1">
              <a:lnSpc>
                <a:spcPts val="2800"/>
              </a:lnSpc>
              <a:spcBef>
                <a:spcPts val="1200"/>
              </a:spcBef>
            </a:pPr>
            <a:r>
              <a:rPr lang="ar-SA" sz="1600" b="1" dirty="0">
                <a:solidFill>
                  <a:srgbClr val="F58221"/>
                </a:solidFill>
                <a:latin typeface="Alexandria" charset="0"/>
                <a:cs typeface="Alexandria" charset="0"/>
              </a:rPr>
              <a:t>الكثافة النقطية للصورة: </a:t>
            </a:r>
            <a:r>
              <a:rPr lang="en-US" sz="1600" b="1" dirty="0">
                <a:solidFill>
                  <a:srgbClr val="F58221"/>
                </a:solidFill>
                <a:latin typeface="Alexandria" charset="0"/>
                <a:cs typeface="Alexandria" charset="0"/>
              </a:rPr>
              <a:t>Resolution</a:t>
            </a:r>
            <a:r>
              <a:rPr lang="ar-SA" sz="1600" b="1" dirty="0">
                <a:solidFill>
                  <a:srgbClr val="F58221"/>
                </a:solidFill>
                <a:latin typeface="Alexandria" charset="0"/>
                <a:cs typeface="Alexandria" charset="0"/>
              </a:rPr>
              <a:t> </a:t>
            </a:r>
            <a:r>
              <a:rPr lang="ar-SA" sz="1600" dirty="0">
                <a:latin typeface="Alexandria" charset="0"/>
                <a:cs typeface="Alexandria" charset="0"/>
              </a:rPr>
              <a:t>هو مقدار كمية التفاصيل التي تستطيع الكاميرا أن تلتقطها، وهي تقاس بعدد </a:t>
            </a:r>
            <a:r>
              <a:rPr lang="ar-SA" sz="1600" dirty="0" err="1">
                <a:latin typeface="Alexandria" charset="0"/>
                <a:cs typeface="Alexandria" charset="0"/>
              </a:rPr>
              <a:t>البكسل</a:t>
            </a:r>
            <a:r>
              <a:rPr lang="ar-SA" sz="1600" dirty="0">
                <a:latin typeface="Alexandria" charset="0"/>
                <a:cs typeface="Alexandria" charset="0"/>
              </a:rPr>
              <a:t> في الكاميرا، فكلما كان عدد </a:t>
            </a:r>
            <a:r>
              <a:rPr lang="ar-SA" sz="1600" dirty="0" err="1">
                <a:latin typeface="Alexandria" charset="0"/>
                <a:cs typeface="Alexandria" charset="0"/>
              </a:rPr>
              <a:t>البكسل</a:t>
            </a:r>
            <a:r>
              <a:rPr lang="ar-SA" sz="1600" dirty="0">
                <a:latin typeface="Alexandria" charset="0"/>
                <a:cs typeface="Alexandria" charset="0"/>
              </a:rPr>
              <a:t> للكاميرا أكثر كلما كانت أقدر على التقاط تفاصيل أكثر، وأصبح بإمكاننا تكبير الصورة دون أن تكون مشوشة أو غير واضحة.</a:t>
            </a:r>
          </a:p>
          <a:p>
            <a:pPr algn="just" rtl="1">
              <a:lnSpc>
                <a:spcPts val="2800"/>
              </a:lnSpc>
              <a:spcBef>
                <a:spcPts val="1200"/>
              </a:spcBef>
            </a:pPr>
            <a:r>
              <a:rPr lang="ar-SA" sz="1600" b="1" dirty="0">
                <a:solidFill>
                  <a:srgbClr val="C00000"/>
                </a:solidFill>
                <a:latin typeface="Alexandria" charset="0"/>
                <a:cs typeface="Alexandria" charset="0"/>
              </a:rPr>
              <a:t>للتذكير</a:t>
            </a:r>
            <a:r>
              <a:rPr lang="ar-SA" sz="1600" dirty="0">
                <a:latin typeface="Alexandria" charset="0"/>
                <a:cs typeface="Alexandria" charset="0"/>
              </a:rPr>
              <a:t>: الشرائح الحساسة ”</a:t>
            </a:r>
            <a:r>
              <a:rPr lang="en-US" sz="1600" dirty="0">
                <a:latin typeface="Alexandria" charset="0"/>
                <a:cs typeface="Alexandria" charset="0"/>
              </a:rPr>
              <a:t>Sensors</a:t>
            </a:r>
            <a:r>
              <a:rPr lang="ar-SA" sz="1600" dirty="0">
                <a:latin typeface="Alexandria" charset="0"/>
                <a:cs typeface="Alexandria" charset="0"/>
              </a:rPr>
              <a:t>" عبارة عن رقائق مصنوعة من أشباه الموصلات، وهي أحد الأجزاء الأساسية في الكاميرا الرقمية، وهي تحل محل الفيلم في الكاميرا الفيلمية.</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434" name="Picture 2" descr="2.7: الكاميرا - Global">
            <a:extLst>
              <a:ext uri="{FF2B5EF4-FFF2-40B4-BE49-F238E27FC236}">
                <a16:creationId xmlns:a16="http://schemas.microsoft.com/office/drawing/2014/main" id="{4AD5B320-4310-BF3D-34C5-170FAAA895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094" y="2349702"/>
            <a:ext cx="3784776" cy="3346612"/>
          </a:xfrm>
          <a:prstGeom prst="rect">
            <a:avLst/>
          </a:prstGeom>
          <a:noFill/>
          <a:ln>
            <a:solidFill>
              <a:srgbClr val="C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5349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3334214" y="1875899"/>
            <a:ext cx="7933271" cy="3499741"/>
          </a:xfrm>
          <a:prstGeom prst="rect">
            <a:avLst/>
          </a:prstGeom>
          <a:noFill/>
        </p:spPr>
        <p:txBody>
          <a:bodyPr wrap="square" rtlCol="0">
            <a:spAutoFit/>
          </a:bodyPr>
          <a:lstStyle/>
          <a:p>
            <a:pPr marL="0" algn="just" defTabSz="914400" rtl="1" eaLnBrk="1" latinLnBrk="0" hangingPunct="1">
              <a:lnSpc>
                <a:spcPts val="2500"/>
              </a:lnSpc>
              <a:spcBef>
                <a:spcPts val="600"/>
              </a:spcBef>
            </a:pPr>
            <a:r>
              <a:rPr lang="ar-SA" sz="1600" b="1" dirty="0">
                <a:solidFill>
                  <a:srgbClr val="F58221"/>
                </a:solidFill>
                <a:latin typeface="Alexandria" charset="0"/>
                <a:cs typeface="Alexandria" charset="0"/>
              </a:rPr>
              <a:t>شرائح أو حساسات ”</a:t>
            </a:r>
            <a:r>
              <a:rPr lang="en-US" sz="1600" b="1" dirty="0">
                <a:solidFill>
                  <a:srgbClr val="F58221"/>
                </a:solidFill>
                <a:latin typeface="Alexandria" charset="0"/>
                <a:cs typeface="Alexandria" charset="0"/>
              </a:rPr>
              <a:t>CCD</a:t>
            </a:r>
            <a:r>
              <a:rPr lang="ar-SA" sz="1600" b="1" dirty="0">
                <a:solidFill>
                  <a:srgbClr val="F58221"/>
                </a:solidFill>
                <a:latin typeface="Alexandria" charset="0"/>
                <a:cs typeface="Alexandria" charset="0"/>
              </a:rPr>
              <a:t>”</a:t>
            </a:r>
            <a:endParaRPr lang="en-US" sz="1600" b="1" dirty="0">
              <a:solidFill>
                <a:srgbClr val="F58221"/>
              </a:solidFill>
              <a:latin typeface="Alexandria" charset="0"/>
              <a:cs typeface="Alexandria" charset="0"/>
            </a:endParaRP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وهي شرائح إلكترونية تسمي أحيانا بالعين الإلكترونية، وكانت تستخدم في الإنسان الآلي والمراصد الفلكية وكذلك كاميرات تصوير الفيديو وأجهزة المسح الضوئي الإلكتروني ”</a:t>
            </a:r>
            <a:r>
              <a:rPr lang="en-US" sz="1600" dirty="0">
                <a:latin typeface="Alexandria" charset="0"/>
                <a:cs typeface="Alexandria" charset="0"/>
              </a:rPr>
              <a:t>Scanners</a:t>
            </a:r>
            <a:r>
              <a:rPr lang="ar-SA" sz="1600" dirty="0">
                <a:latin typeface="Alexandria" charset="0"/>
                <a:cs typeface="Alexandria" charset="0"/>
              </a:rPr>
              <a:t>" وحديثا في كاميرات التصوير الفوتوغرافي الرقمية. </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وتتكون ”</a:t>
            </a:r>
            <a:r>
              <a:rPr lang="en-US" sz="1600" dirty="0">
                <a:latin typeface="Alexandria" charset="0"/>
                <a:cs typeface="Alexandria" charset="0"/>
              </a:rPr>
              <a:t>CCD</a:t>
            </a:r>
            <a:r>
              <a:rPr lang="ar-SA" sz="1600" dirty="0">
                <a:latin typeface="Alexandria" charset="0"/>
                <a:cs typeface="Alexandria" charset="0"/>
              </a:rPr>
              <a:t>" من شريحة مربعة طول ضلعها لا يزيد عن 3سم وتحتوي على مجسات ضوئية –الديود </a:t>
            </a:r>
            <a:r>
              <a:rPr lang="en-US" sz="1600" dirty="0">
                <a:latin typeface="Alexandria" charset="0"/>
                <a:cs typeface="Alexandria" charset="0"/>
              </a:rPr>
              <a:t>Diode</a:t>
            </a:r>
            <a:r>
              <a:rPr lang="ar-SA" sz="1600" dirty="0">
                <a:latin typeface="Alexandria" charset="0"/>
                <a:cs typeface="Alexandria" charset="0"/>
              </a:rPr>
              <a:t>- من مواد أشباه موصلة ”</a:t>
            </a:r>
            <a:r>
              <a:rPr lang="en-US" sz="1600" dirty="0">
                <a:latin typeface="Alexandria" charset="0"/>
                <a:cs typeface="Alexandria" charset="0"/>
              </a:rPr>
              <a:t>Semiconductors</a:t>
            </a:r>
            <a:r>
              <a:rPr lang="ar-SA" sz="1600" dirty="0">
                <a:latin typeface="Alexandria" charset="0"/>
                <a:cs typeface="Alexandria" charset="0"/>
              </a:rPr>
              <a:t>" مرتبة على شكل صفوف متوازية. </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عندما تتكون الصورة على هذه </a:t>
            </a:r>
            <a:r>
              <a:rPr lang="ar-SA" sz="1600" dirty="0" err="1">
                <a:latin typeface="Alexandria" charset="0"/>
                <a:cs typeface="Alexandria" charset="0"/>
              </a:rPr>
              <a:t>الديودات</a:t>
            </a:r>
            <a:r>
              <a:rPr lang="ar-SA" sz="1600" dirty="0">
                <a:latin typeface="Alexandria" charset="0"/>
                <a:cs typeface="Alexandria" charset="0"/>
              </a:rPr>
              <a:t> يتم تحرير شحنة كهربية تتناسب مع كمية الضوء، فكلما كان الضوء الساقط على الديود كبيرا كانت الشحنة المتحررة كبيرة. وفي النهاية يتم تخزين قيمة عددية "0/1" لكل ديود في الذاكرة المثبتة بالكاميرا.</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9458" name="Picture 2" descr="بكسل: النقاط التي تشكل صورة التلفزيون الخاصة بك">
            <a:extLst>
              <a:ext uri="{FF2B5EF4-FFF2-40B4-BE49-F238E27FC236}">
                <a16:creationId xmlns:a16="http://schemas.microsoft.com/office/drawing/2014/main" id="{3A38DD9C-9849-EBE4-ACD7-FAC700E182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070" y="2689774"/>
            <a:ext cx="2092289" cy="19051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8071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795024" y="1875899"/>
            <a:ext cx="6472461" cy="3884461"/>
          </a:xfrm>
          <a:prstGeom prst="rect">
            <a:avLst/>
          </a:prstGeom>
          <a:noFill/>
        </p:spPr>
        <p:txBody>
          <a:bodyPr wrap="square" rtlCol="0">
            <a:spAutoFit/>
          </a:bodyPr>
          <a:lstStyle/>
          <a:p>
            <a:pPr marL="0" algn="just" defTabSz="914400" rtl="1" eaLnBrk="1" latinLnBrk="0" hangingPunct="1">
              <a:lnSpc>
                <a:spcPts val="2500"/>
              </a:lnSpc>
              <a:spcBef>
                <a:spcPts val="600"/>
              </a:spcBef>
            </a:pPr>
            <a:r>
              <a:rPr lang="en-US" sz="1600" dirty="0">
                <a:latin typeface="Alexandria" charset="0"/>
                <a:cs typeface="Alexandria" charset="0"/>
              </a:rPr>
              <a:t>CCD sensor </a:t>
            </a:r>
            <a:r>
              <a:rPr lang="ar-SA" sz="1600" dirty="0">
                <a:latin typeface="Alexandria" charset="0"/>
                <a:cs typeface="Alexandria" charset="0"/>
              </a:rPr>
              <a:t> هذا الرمز اختصار لكلمة ”جهاز الشحن المزدوج” </a:t>
            </a:r>
            <a:r>
              <a:rPr lang="en-US" sz="1600" dirty="0">
                <a:latin typeface="Alexandria" charset="0"/>
                <a:cs typeface="Alexandria" charset="0"/>
              </a:rPr>
              <a:t>charge coupled device</a:t>
            </a:r>
            <a:endParaRPr lang="ar-SA" sz="1600" dirty="0">
              <a:latin typeface="Alexandria" charset="0"/>
              <a:cs typeface="Alexandria" charset="0"/>
            </a:endParaRPr>
          </a:p>
          <a:p>
            <a:pPr marL="0" algn="just" defTabSz="914400" rtl="1" eaLnBrk="1" latinLnBrk="0" hangingPunct="1">
              <a:lnSpc>
                <a:spcPts val="2500"/>
              </a:lnSpc>
              <a:spcBef>
                <a:spcPts val="600"/>
              </a:spcBef>
            </a:pPr>
            <a:r>
              <a:rPr lang="ar-SA" sz="1600" dirty="0">
                <a:solidFill>
                  <a:srgbClr val="C00000"/>
                </a:solidFill>
                <a:latin typeface="Alexandria" charset="0"/>
                <a:cs typeface="Alexandria" charset="0"/>
              </a:rPr>
              <a:t>سمات هذا الجهاز</a:t>
            </a:r>
          </a:p>
          <a:p>
            <a:pPr marL="342900" indent="-342900" algn="just" defTabSz="914400" rtl="1" eaLnBrk="1" latinLnBrk="0" hangingPunct="1">
              <a:lnSpc>
                <a:spcPts val="2500"/>
              </a:lnSpc>
              <a:spcBef>
                <a:spcPts val="600"/>
              </a:spcBef>
              <a:buFont typeface="+mj-lt"/>
              <a:buAutoNum type="arabicPeriod"/>
            </a:pPr>
            <a:r>
              <a:rPr lang="ar-SA" sz="1600" dirty="0">
                <a:latin typeface="Alexandria" charset="0"/>
                <a:cs typeface="Alexandria" charset="0"/>
              </a:rPr>
              <a:t>أنه الافضل في قياسه لحساسية الضوء حتى في الإضاءة الخافتة.</a:t>
            </a:r>
          </a:p>
          <a:p>
            <a:pPr marL="342900" indent="-342900" algn="just" defTabSz="914400" rtl="1" eaLnBrk="1" latinLnBrk="0" hangingPunct="1">
              <a:lnSpc>
                <a:spcPts val="2500"/>
              </a:lnSpc>
              <a:spcBef>
                <a:spcPts val="600"/>
              </a:spcBef>
              <a:buFont typeface="+mj-lt"/>
              <a:buAutoNum type="arabicPeriod"/>
            </a:pPr>
            <a:r>
              <a:rPr lang="ar-SA" sz="1600" dirty="0">
                <a:latin typeface="Alexandria" charset="0"/>
                <a:cs typeface="Alexandria" charset="0"/>
              </a:rPr>
              <a:t>الأفضل في دقة اللون والحدة، فمستوى الجودة عالية.</a:t>
            </a:r>
          </a:p>
          <a:p>
            <a:pPr marL="342900" indent="-342900" algn="just" defTabSz="914400" rtl="1" eaLnBrk="1" latinLnBrk="0" hangingPunct="1">
              <a:lnSpc>
                <a:spcPts val="2500"/>
              </a:lnSpc>
              <a:spcBef>
                <a:spcPts val="600"/>
              </a:spcBef>
              <a:buFont typeface="+mj-lt"/>
              <a:buAutoNum type="arabicPeriod"/>
            </a:pPr>
            <a:r>
              <a:rPr lang="ar-SA" sz="1600" dirty="0">
                <a:latin typeface="Alexandria" charset="0"/>
                <a:cs typeface="Alexandria" charset="0"/>
              </a:rPr>
              <a:t>انخفاض التشويش الخلفي في الصورة.</a:t>
            </a:r>
          </a:p>
          <a:p>
            <a:pPr marL="0" algn="just" defTabSz="914400" rtl="1" eaLnBrk="1" latinLnBrk="0" hangingPunct="1">
              <a:lnSpc>
                <a:spcPts val="2500"/>
              </a:lnSpc>
              <a:spcBef>
                <a:spcPts val="600"/>
              </a:spcBef>
            </a:pPr>
            <a:r>
              <a:rPr lang="ar-SA" sz="1600" dirty="0">
                <a:solidFill>
                  <a:srgbClr val="C00000"/>
                </a:solidFill>
                <a:latin typeface="Alexandria" charset="0"/>
                <a:cs typeface="Alexandria" charset="0"/>
              </a:rPr>
              <a:t>عيوب الجهاز</a:t>
            </a:r>
          </a:p>
          <a:p>
            <a:pPr marL="342900" indent="-342900" algn="just" defTabSz="914400" rtl="1" eaLnBrk="1" latinLnBrk="0" hangingPunct="1">
              <a:lnSpc>
                <a:spcPts val="2500"/>
              </a:lnSpc>
              <a:spcBef>
                <a:spcPts val="600"/>
              </a:spcBef>
              <a:buFont typeface="+mj-lt"/>
              <a:buAutoNum type="arabicPeriod"/>
            </a:pPr>
            <a:r>
              <a:rPr lang="ar-SA" sz="1600" dirty="0">
                <a:latin typeface="Alexandria" charset="0"/>
                <a:cs typeface="Alexandria" charset="0"/>
              </a:rPr>
              <a:t>عمليات التصنيع والإنتاج باهظة، لذلك الأداة غالية جدا.</a:t>
            </a:r>
          </a:p>
          <a:p>
            <a:pPr marL="342900" indent="-342900" algn="just" defTabSz="914400" rtl="1" eaLnBrk="1" latinLnBrk="0" hangingPunct="1">
              <a:lnSpc>
                <a:spcPts val="2500"/>
              </a:lnSpc>
              <a:spcBef>
                <a:spcPts val="600"/>
              </a:spcBef>
              <a:buFont typeface="+mj-lt"/>
              <a:buAutoNum type="arabicPeriod"/>
            </a:pPr>
            <a:r>
              <a:rPr lang="ar-SA" sz="1600" dirty="0">
                <a:latin typeface="Alexandria" charset="0"/>
                <a:cs typeface="Alexandria" charset="0"/>
              </a:rPr>
              <a:t>معقدة وغالية جدا في الدمج، فهي تحتاج إلى مركبات إضافية.</a:t>
            </a:r>
          </a:p>
          <a:p>
            <a:pPr marL="342900" indent="-342900" algn="just" defTabSz="914400" rtl="1" eaLnBrk="1" latinLnBrk="0" hangingPunct="1">
              <a:lnSpc>
                <a:spcPts val="2500"/>
              </a:lnSpc>
              <a:spcBef>
                <a:spcPts val="600"/>
              </a:spcBef>
              <a:buFont typeface="+mj-lt"/>
              <a:buAutoNum type="arabicPeriod"/>
            </a:pPr>
            <a:r>
              <a:rPr lang="ar-SA" sz="1600" dirty="0">
                <a:latin typeface="Alexandria" charset="0"/>
                <a:cs typeface="Alexandria" charset="0"/>
              </a:rPr>
              <a:t>يستهلك من الطاقة ما يعادل 100 مره أكثر من تقنية </a:t>
            </a:r>
            <a:r>
              <a:rPr lang="en-US" sz="1600" dirty="0">
                <a:latin typeface="Alexandria" charset="0"/>
                <a:cs typeface="Alexandria" charset="0"/>
              </a:rPr>
              <a:t>CMOS</a:t>
            </a:r>
            <a:r>
              <a:rPr lang="ar-SA" sz="1600" dirty="0">
                <a:latin typeface="Alexandria" charset="0"/>
                <a:cs typeface="Alexandria" charset="0"/>
              </a:rPr>
              <a:t>.</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482" name="Picture 2" descr="Hamamatsu Learning Center: Full-Frame CCD Architecture">
            <a:extLst>
              <a:ext uri="{FF2B5EF4-FFF2-40B4-BE49-F238E27FC236}">
                <a16:creationId xmlns:a16="http://schemas.microsoft.com/office/drawing/2014/main" id="{C7D77E30-4208-9271-7DC7-7656815914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510" y="2489038"/>
            <a:ext cx="3103446" cy="27920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1925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3992136" y="1875899"/>
            <a:ext cx="7275349" cy="4128118"/>
          </a:xfrm>
          <a:prstGeom prst="rect">
            <a:avLst/>
          </a:prstGeom>
          <a:noFill/>
        </p:spPr>
        <p:txBody>
          <a:bodyPr wrap="square" rtlCol="0">
            <a:spAutoFit/>
          </a:bodyPr>
          <a:lstStyle/>
          <a:p>
            <a:pPr marL="0" algn="just" defTabSz="914400" rtl="1" eaLnBrk="1" latinLnBrk="0" hangingPunct="1">
              <a:lnSpc>
                <a:spcPts val="2500"/>
              </a:lnSpc>
              <a:spcBef>
                <a:spcPts val="600"/>
              </a:spcBef>
            </a:pPr>
            <a:r>
              <a:rPr lang="en-US" sz="1600" dirty="0">
                <a:latin typeface="Alexandria" charset="0"/>
                <a:cs typeface="Alexandria" charset="0"/>
              </a:rPr>
              <a:t>CMOS sensor </a:t>
            </a:r>
            <a:r>
              <a:rPr lang="ar-SA" sz="1600" dirty="0">
                <a:latin typeface="Alexandria" charset="0"/>
                <a:cs typeface="Alexandria" charset="0"/>
              </a:rPr>
              <a:t> هذا الرمز اختصار لكلمة ”شبه موصل أكسيد المعدن المتمم “ </a:t>
            </a:r>
            <a:r>
              <a:rPr lang="en-US" sz="1600" dirty="0">
                <a:latin typeface="Alexandria" charset="0"/>
                <a:cs typeface="Alexandria" charset="0"/>
              </a:rPr>
              <a:t>complimentary metal oxide semiconductor </a:t>
            </a:r>
          </a:p>
          <a:p>
            <a:pPr marL="0" algn="just" defTabSz="914400" rtl="1" eaLnBrk="1" latinLnBrk="0" hangingPunct="1">
              <a:lnSpc>
                <a:spcPts val="2500"/>
              </a:lnSpc>
              <a:spcBef>
                <a:spcPts val="600"/>
              </a:spcBef>
            </a:pPr>
            <a:r>
              <a:rPr lang="ar-SA" sz="1600" b="1" dirty="0">
                <a:solidFill>
                  <a:srgbClr val="C00000"/>
                </a:solidFill>
                <a:latin typeface="Alexandria" charset="0"/>
                <a:cs typeface="Alexandria" charset="0"/>
              </a:rPr>
              <a:t>سمات هذا الحساس</a:t>
            </a:r>
          </a:p>
          <a:p>
            <a:pPr marL="342900" indent="-342900" algn="just" defTabSz="914400" rtl="1" eaLnBrk="1" latinLnBrk="0" hangingPunct="1">
              <a:lnSpc>
                <a:spcPts val="2500"/>
              </a:lnSpc>
              <a:spcBef>
                <a:spcPts val="600"/>
              </a:spcBef>
              <a:buFont typeface="+mj-lt"/>
              <a:buAutoNum type="arabicPeriod"/>
            </a:pPr>
            <a:r>
              <a:rPr lang="ar-SA" sz="1600" dirty="0">
                <a:latin typeface="Alexandria" charset="0"/>
                <a:cs typeface="Alexandria" charset="0"/>
              </a:rPr>
              <a:t>أسعاره منخفضة بسبب التقنية القياسية حيث إنه يحتوي على أغلب الرقائق مثل رقاقة الذاكرة، مما يجعل هذه التقنية أرخص بكثير عن تقنية </a:t>
            </a:r>
            <a:r>
              <a:rPr lang="en-US" sz="1600" dirty="0">
                <a:latin typeface="Alexandria" charset="0"/>
                <a:cs typeface="Alexandria" charset="0"/>
              </a:rPr>
              <a:t>CCD</a:t>
            </a:r>
            <a:r>
              <a:rPr lang="ar-SA" sz="1600" dirty="0">
                <a:latin typeface="Alexandria" charset="0"/>
                <a:cs typeface="Alexandria" charset="0"/>
              </a:rPr>
              <a:t>.</a:t>
            </a:r>
          </a:p>
          <a:p>
            <a:pPr marL="342900" indent="-342900" algn="just" defTabSz="914400" rtl="1" eaLnBrk="1" latinLnBrk="0" hangingPunct="1">
              <a:lnSpc>
                <a:spcPts val="2500"/>
              </a:lnSpc>
              <a:spcBef>
                <a:spcPts val="600"/>
              </a:spcBef>
              <a:buFont typeface="+mj-lt"/>
              <a:buAutoNum type="arabicPeriod"/>
            </a:pPr>
            <a:r>
              <a:rPr lang="ar-SA" sz="1600" dirty="0">
                <a:latin typeface="Alexandria" charset="0"/>
                <a:cs typeface="Alexandria" charset="0"/>
              </a:rPr>
              <a:t>يمكن إنتاج آلات تصوير بحجم صغير بواسطة جهاز الإحساس في تقنية </a:t>
            </a:r>
            <a:r>
              <a:rPr lang="en-US" sz="1600" dirty="0">
                <a:latin typeface="Alexandria" charset="0"/>
                <a:cs typeface="Alexandria" charset="0"/>
              </a:rPr>
              <a:t>CMOS</a:t>
            </a:r>
            <a:r>
              <a:rPr lang="ar-SA" sz="1600" dirty="0">
                <a:latin typeface="Alexandria" charset="0"/>
                <a:cs typeface="Alexandria" charset="0"/>
              </a:rPr>
              <a:t>.</a:t>
            </a:r>
          </a:p>
          <a:p>
            <a:pPr marL="342900" indent="-342900" algn="just" defTabSz="914400" rtl="1" eaLnBrk="1" latinLnBrk="0" hangingPunct="1">
              <a:lnSpc>
                <a:spcPts val="2500"/>
              </a:lnSpc>
              <a:spcBef>
                <a:spcPts val="600"/>
              </a:spcBef>
              <a:buFont typeface="+mj-lt"/>
              <a:buAutoNum type="arabicPeriod"/>
            </a:pPr>
            <a:r>
              <a:rPr lang="ar-SA" sz="1600" dirty="0">
                <a:latin typeface="Alexandria" charset="0"/>
                <a:cs typeface="Alexandria" charset="0"/>
              </a:rPr>
              <a:t>استهلاكه للطاقة قليل جدا مقارنة بتقنية </a:t>
            </a:r>
            <a:r>
              <a:rPr lang="en-US" sz="1600" dirty="0">
                <a:latin typeface="Alexandria" charset="0"/>
                <a:cs typeface="Alexandria" charset="0"/>
              </a:rPr>
              <a:t>CCD</a:t>
            </a:r>
            <a:r>
              <a:rPr lang="ar-SA" sz="1600" dirty="0">
                <a:latin typeface="Alexandria" charset="0"/>
                <a:cs typeface="Alexandria" charset="0"/>
              </a:rPr>
              <a:t>.</a:t>
            </a:r>
            <a:endParaRPr lang="en-US" sz="1600" dirty="0">
              <a:latin typeface="Alexandria" charset="0"/>
              <a:cs typeface="Alexandria" charset="0"/>
            </a:endParaRPr>
          </a:p>
          <a:p>
            <a:pPr marL="0" algn="just" defTabSz="914400" rtl="1" eaLnBrk="1" latinLnBrk="0" hangingPunct="1">
              <a:lnSpc>
                <a:spcPts val="2500"/>
              </a:lnSpc>
              <a:spcBef>
                <a:spcPts val="600"/>
              </a:spcBef>
            </a:pPr>
            <a:r>
              <a:rPr lang="ar-SA" sz="1600" b="1" dirty="0">
                <a:solidFill>
                  <a:srgbClr val="C00000"/>
                </a:solidFill>
                <a:latin typeface="Alexandria" charset="0"/>
                <a:cs typeface="Alexandria" charset="0"/>
              </a:rPr>
              <a:t>عيوب الجهاز</a:t>
            </a:r>
          </a:p>
          <a:p>
            <a:pPr marL="342900" indent="-342900" algn="just" defTabSz="914400" rtl="1" eaLnBrk="1" latinLnBrk="0" hangingPunct="1">
              <a:lnSpc>
                <a:spcPts val="2500"/>
              </a:lnSpc>
              <a:spcBef>
                <a:spcPts val="600"/>
              </a:spcBef>
              <a:buFont typeface="+mj-lt"/>
              <a:buAutoNum type="arabicPeriod"/>
            </a:pPr>
            <a:r>
              <a:rPr lang="ar-SA" sz="1600" dirty="0">
                <a:latin typeface="Alexandria" charset="0"/>
                <a:cs typeface="Alexandria" charset="0"/>
              </a:rPr>
              <a:t>حساسية هذا الجهاز للإضاءة منخفضة فهو يحتاج إلى بيئة إضاءة معتدلة.</a:t>
            </a:r>
          </a:p>
          <a:p>
            <a:pPr marL="342900" indent="-342900" algn="just" defTabSz="914400" rtl="1" eaLnBrk="1" latinLnBrk="0" hangingPunct="1">
              <a:lnSpc>
                <a:spcPts val="2500"/>
              </a:lnSpc>
              <a:spcBef>
                <a:spcPts val="600"/>
              </a:spcBef>
              <a:buFont typeface="+mj-lt"/>
              <a:buAutoNum type="arabicPeriod"/>
            </a:pPr>
            <a:r>
              <a:rPr lang="ar-SA" sz="1600" dirty="0">
                <a:latin typeface="Alexandria" charset="0"/>
                <a:cs typeface="Alexandria" charset="0"/>
              </a:rPr>
              <a:t>نسبة التشويش عالية مقارنة مع تقنية </a:t>
            </a:r>
            <a:r>
              <a:rPr lang="en-US" sz="1600" dirty="0">
                <a:latin typeface="Alexandria" charset="0"/>
                <a:cs typeface="Alexandria" charset="0"/>
              </a:rPr>
              <a:t>CCD</a:t>
            </a:r>
            <a:endParaRPr lang="ar-SA" sz="1600" dirty="0">
              <a:latin typeface="Alexandria" charset="0"/>
              <a:cs typeface="Alexandria" charset="0"/>
            </a:endParaRP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1506" name="Picture 2" descr="CMOS - Complementary Metal-Oxide-Semiconductor - ServerCake">
            <a:extLst>
              <a:ext uri="{FF2B5EF4-FFF2-40B4-BE49-F238E27FC236}">
                <a16:creationId xmlns:a16="http://schemas.microsoft.com/office/drawing/2014/main" id="{36B054F6-7A12-B860-FCCD-26567D4AF67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261" t="21964" r="11101" b="8705"/>
          <a:stretch/>
        </p:blipFill>
        <p:spPr bwMode="auto">
          <a:xfrm>
            <a:off x="762000" y="2741539"/>
            <a:ext cx="3067621" cy="2430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9681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806176" y="1875899"/>
            <a:ext cx="6461310" cy="3951787"/>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b="1" dirty="0">
                <a:solidFill>
                  <a:srgbClr val="F58221"/>
                </a:solidFill>
                <a:latin typeface="Alexandria" charset="0"/>
                <a:cs typeface="Alexandria" charset="0"/>
              </a:rPr>
              <a:t>محدد الرؤية (</a:t>
            </a:r>
            <a:r>
              <a:rPr lang="en-US" b="1" dirty="0">
                <a:solidFill>
                  <a:srgbClr val="F58221"/>
                </a:solidFill>
                <a:latin typeface="Alexandria" charset="0"/>
                <a:cs typeface="Alexandria" charset="0"/>
              </a:rPr>
              <a:t>View Finder</a:t>
            </a:r>
            <a:r>
              <a:rPr lang="ar-SA" b="1" dirty="0">
                <a:solidFill>
                  <a:srgbClr val="F58221"/>
                </a:solidFill>
                <a:latin typeface="Alexandria" charset="0"/>
                <a:cs typeface="Alexandria" charset="0"/>
              </a:rPr>
              <a:t>)</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وهو عبارة عن نافذة زجاجية تسمح للمصور بالنظر من خلالها بمشاهدة الموضوع المراد تصويره قبل الضغط على زر التقاط الصورة، وتتمثل وظيفته الأساسية في تكوين المشهد ”</a:t>
            </a:r>
            <a:r>
              <a:rPr lang="en-US" sz="1600" dirty="0">
                <a:latin typeface="Alexandria" charset="0"/>
                <a:cs typeface="Alexandria" charset="0"/>
              </a:rPr>
              <a:t>Composing</a:t>
            </a:r>
            <a:r>
              <a:rPr lang="ar-SA" sz="1600" dirty="0">
                <a:latin typeface="Alexandria" charset="0"/>
                <a:cs typeface="Alexandria" charset="0"/>
              </a:rPr>
              <a:t>" الذي يتم تصويره على نحو مبدع وجيد وصحيح.</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وتأتي الكاميرات الرقمية مزودة بشاشة عرض (</a:t>
            </a:r>
            <a:r>
              <a:rPr lang="en-US" sz="1600" dirty="0">
                <a:latin typeface="Alexandria" charset="0"/>
                <a:cs typeface="Alexandria" charset="0"/>
              </a:rPr>
              <a:t>LCD</a:t>
            </a:r>
            <a:r>
              <a:rPr lang="ar-SA" sz="1600" dirty="0">
                <a:latin typeface="Alexandria" charset="0"/>
                <a:cs typeface="Alexandria" charset="0"/>
              </a:rPr>
              <a:t>) وهي عبارة عن شاشة إلكترونية صغيرة تقع على الواجهة الخلفية للكاميرا، وتعرض الأشياء التي تراها العدسة. وتستخدم هذه الشاشة لرؤية المشهد قبل تصويره، مشاهدة الصور التي تم تصويرها، تكوين الصورة، اختيار وضبط الإعدادات، والتركيز البؤري. </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amera and a castle&#10;&#10;Description automatically generated">
            <a:extLst>
              <a:ext uri="{FF2B5EF4-FFF2-40B4-BE49-F238E27FC236}">
                <a16:creationId xmlns:a16="http://schemas.microsoft.com/office/drawing/2014/main" id="{F8588B6C-EA9B-5204-FEDA-17B1C4C69C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2433334"/>
            <a:ext cx="3787698" cy="2759566"/>
          </a:xfrm>
          <a:prstGeom prst="rect">
            <a:avLst/>
          </a:prstGeom>
          <a:ln>
            <a:solidFill>
              <a:srgbClr val="C00000"/>
            </a:solidFill>
          </a:ln>
        </p:spPr>
      </p:pic>
    </p:spTree>
    <p:extLst>
      <p:ext uri="{BB962C8B-B14F-4D97-AF65-F5344CB8AC3E}">
        <p14:creationId xmlns:p14="http://schemas.microsoft.com/office/powerpoint/2010/main" val="2628649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5051502" y="1875899"/>
            <a:ext cx="6215983" cy="3239926"/>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b="1" dirty="0">
                <a:solidFill>
                  <a:srgbClr val="F58221"/>
                </a:solidFill>
                <a:latin typeface="Alexandria" charset="0"/>
                <a:cs typeface="Alexandria" charset="0"/>
              </a:rPr>
              <a:t>البطاريات</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بطاريات الليثيوم هي الخيار الأفضل للكاميرات الرقمية، وتتميز بطاريات الليثيوم بحجمها الخفيف وسرعة الشحن وتحمل العمل لفترات أطول من البطاريات العادية.</a:t>
            </a:r>
            <a:endParaRPr lang="en-US" dirty="0">
              <a:latin typeface="Alexandria" charset="0"/>
              <a:cs typeface="Alexandria" charset="0"/>
            </a:endParaRP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وعند شراء كاميرا رقمية يفضل دائما الكاميرات التي تحتوي على بطاريات قابلة للشحن مع شاحن، ومن المفيد أيضا أن تشتري مجموعة ثانية من البطاريات القابلة للشحن.</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2532" name="Picture 4" descr="Artman NP-F550 Battery 2-Pack and Wall Charger for Sony NP - Import It All">
            <a:extLst>
              <a:ext uri="{FF2B5EF4-FFF2-40B4-BE49-F238E27FC236}">
                <a16:creationId xmlns:a16="http://schemas.microsoft.com/office/drawing/2014/main" id="{66169C6D-ED02-3A9C-62DF-B9F227CC3C6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404" t="8937" b="14965"/>
          <a:stretch/>
        </p:blipFill>
        <p:spPr bwMode="auto">
          <a:xfrm>
            <a:off x="762000" y="2230833"/>
            <a:ext cx="4021874" cy="3395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3553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3824868" y="1875899"/>
            <a:ext cx="7442618" cy="3958071"/>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b="1" dirty="0">
                <a:solidFill>
                  <a:srgbClr val="F58221"/>
                </a:solidFill>
                <a:latin typeface="Alexandria" charset="0"/>
                <a:cs typeface="Alexandria" charset="0"/>
              </a:rPr>
              <a:t>بطاقات حفظ الصور </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بطاقات الذاكرة في الكاميرات الرقمية تقوم مقام الفيلم في التصوير </a:t>
            </a:r>
            <a:r>
              <a:rPr lang="ar-SA" dirty="0" err="1">
                <a:latin typeface="Alexandria" charset="0"/>
                <a:cs typeface="Alexandria" charset="0"/>
              </a:rPr>
              <a:t>التقليدى</a:t>
            </a:r>
            <a:r>
              <a:rPr lang="ar-SA" dirty="0">
                <a:latin typeface="Alexandria" charset="0"/>
                <a:cs typeface="Alexandria" charset="0"/>
              </a:rPr>
              <a:t> حيث تعمل على حفظ الصور، ولكنها تختلف عن الفيلم في كونها قابلة للمحو وإعادة التسجيل. </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بطاقات الذاكرة في الجيل القديم من الكاميرات الرقمية مثبتة بداخلها، وكان لابد من ان يقوم الشخص بتوصيل الكاميرا بواسطة كيبل خاص مباشرة مع الكمبيوتر لتحويل الصور اما الان ومع الجيل الجديد للكاميرات الرقمية فمن الممكن توصيلها الى الكمبيوتر بنفس الطريقة مع امكانية استخدام بطاقات ذاكرة قابلة للنقل وغالبا ما يقوم معظم مصنعين الكاميرات الرقمية بتصنيع بطاقات ذاكرة خاصة بهم.</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3556" name="Picture 4" descr="استعادة بطاقة الذاكرة كاميرا رقمية - استرجاع الصور المحذوفة / صور">
            <a:extLst>
              <a:ext uri="{FF2B5EF4-FFF2-40B4-BE49-F238E27FC236}">
                <a16:creationId xmlns:a16="http://schemas.microsoft.com/office/drawing/2014/main" id="{7C6853AC-9DC5-7574-37F9-8F67993E75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756" y="2684076"/>
            <a:ext cx="2719642" cy="24231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9871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5710033" y="1875899"/>
            <a:ext cx="5557453" cy="3547702"/>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b="1" dirty="0">
                <a:solidFill>
                  <a:srgbClr val="F58221"/>
                </a:solidFill>
                <a:latin typeface="Alexandria" charset="0"/>
                <a:cs typeface="Alexandria" charset="0"/>
              </a:rPr>
              <a:t>بطاقات حفظ الصور </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ويوجد ثماني أنواع من بطاقات الذاكرة:</a:t>
            </a:r>
          </a:p>
          <a:p>
            <a:pPr marL="285750" indent="-285750" algn="just" defTabSz="914400" eaLnBrk="1" latinLnBrk="0" hangingPunct="1">
              <a:lnSpc>
                <a:spcPts val="2800"/>
              </a:lnSpc>
              <a:spcBef>
                <a:spcPts val="1200"/>
              </a:spcBef>
              <a:buFont typeface="Wingdings" pitchFamily="2" charset="2"/>
              <a:buChar char="§"/>
            </a:pPr>
            <a:r>
              <a:rPr lang="ar-SA" dirty="0">
                <a:latin typeface="Alexandria" charset="0"/>
                <a:cs typeface="Alexandria" charset="0"/>
              </a:rPr>
              <a:t> </a:t>
            </a:r>
            <a:r>
              <a:rPr lang="en-US" dirty="0">
                <a:latin typeface="Alexandria" charset="0"/>
                <a:cs typeface="Alexandria" charset="0"/>
              </a:rPr>
              <a:t>Compact Flash, Smart Media, Secure Card, Multimedia Card, Memory Stick, Micro Drive, PCMCIA Card. </a:t>
            </a:r>
            <a:r>
              <a:rPr lang="ar-SA" dirty="0">
                <a:latin typeface="Alexandria" charset="0"/>
                <a:cs typeface="Alexandria" charset="0"/>
              </a:rPr>
              <a:t> </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والبطاقة الأحدث (</a:t>
            </a:r>
            <a:r>
              <a:rPr lang="en-US" dirty="0">
                <a:latin typeface="Alexandria" charset="0"/>
                <a:cs typeface="Alexandria" charset="0"/>
              </a:rPr>
              <a:t>XD-picture</a:t>
            </a:r>
            <a:r>
              <a:rPr lang="ar-SA" dirty="0">
                <a:latin typeface="Alexandria" charset="0"/>
                <a:cs typeface="Alexandria" charset="0"/>
              </a:rPr>
              <a:t>).</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كل كاميرا تقبل نوعاً واحدا أو اثنان من هذه البطاقات.</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lose up of a memory card&#10;&#10;Description automatically generated">
            <a:extLst>
              <a:ext uri="{FF2B5EF4-FFF2-40B4-BE49-F238E27FC236}">
                <a16:creationId xmlns:a16="http://schemas.microsoft.com/office/drawing/2014/main" id="{E1540E0B-01FD-A8AB-68D8-1F692A37533A}"/>
              </a:ext>
            </a:extLst>
          </p:cNvPr>
          <p:cNvPicPr>
            <a:picLocks noChangeAspect="1"/>
          </p:cNvPicPr>
          <p:nvPr/>
        </p:nvPicPr>
        <p:blipFill rotWithShape="1">
          <a:blip r:embed="rId3">
            <a:extLst>
              <a:ext uri="{28A0092B-C50C-407E-A947-70E740481C1C}">
                <a14:useLocalDpi xmlns:a14="http://schemas.microsoft.com/office/drawing/2010/main" val="0"/>
              </a:ext>
            </a:extLst>
          </a:blip>
          <a:srcRect r="3640"/>
          <a:stretch/>
        </p:blipFill>
        <p:spPr>
          <a:xfrm>
            <a:off x="688067" y="2195490"/>
            <a:ext cx="1932470" cy="1416807"/>
          </a:xfrm>
          <a:prstGeom prst="rect">
            <a:avLst/>
          </a:prstGeom>
        </p:spPr>
      </p:pic>
      <p:pic>
        <p:nvPicPr>
          <p:cNvPr id="11" name="Picture 10" descr="A black memory card with a yellow and black logo&#10;&#10;Description automatically generated">
            <a:extLst>
              <a:ext uri="{FF2B5EF4-FFF2-40B4-BE49-F238E27FC236}">
                <a16:creationId xmlns:a16="http://schemas.microsoft.com/office/drawing/2014/main" id="{5921ED8F-2942-46D1-F229-CD67B296F45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66224" y="2039812"/>
            <a:ext cx="2207941" cy="1764656"/>
          </a:xfrm>
          <a:prstGeom prst="rect">
            <a:avLst/>
          </a:prstGeom>
        </p:spPr>
      </p:pic>
      <p:pic>
        <p:nvPicPr>
          <p:cNvPr id="13" name="Picture 12" descr="A close up of a memory card&#10;&#10;Description automatically generated">
            <a:extLst>
              <a:ext uri="{FF2B5EF4-FFF2-40B4-BE49-F238E27FC236}">
                <a16:creationId xmlns:a16="http://schemas.microsoft.com/office/drawing/2014/main" id="{2DED16EE-7566-135F-C572-F0F0FF78ADD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2000" y="3824350"/>
            <a:ext cx="4412165" cy="1964552"/>
          </a:xfrm>
          <a:prstGeom prst="rect">
            <a:avLst/>
          </a:prstGeom>
        </p:spPr>
      </p:pic>
    </p:spTree>
    <p:extLst>
      <p:ext uri="{BB962C8B-B14F-4D97-AF65-F5344CB8AC3E}">
        <p14:creationId xmlns:p14="http://schemas.microsoft.com/office/powerpoint/2010/main" val="2078890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3453092" y="1875899"/>
            <a:ext cx="7814393" cy="2675669"/>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b="1" dirty="0">
                <a:solidFill>
                  <a:srgbClr val="F58221"/>
                </a:solidFill>
                <a:latin typeface="Alexandria" charset="0"/>
                <a:cs typeface="Alexandria" charset="0"/>
              </a:rPr>
              <a:t>قارئ بطاقات الذاكرة </a:t>
            </a:r>
            <a:r>
              <a:rPr lang="en-US" b="1" dirty="0">
                <a:solidFill>
                  <a:srgbClr val="F58221"/>
                </a:solidFill>
                <a:latin typeface="Alexandria" charset="0"/>
                <a:cs typeface="Alexandria" charset="0"/>
              </a:rPr>
              <a:t>Memory Card Reader</a:t>
            </a:r>
            <a:endParaRPr lang="ar-SA" b="1" dirty="0">
              <a:solidFill>
                <a:srgbClr val="F58221"/>
              </a:solidFill>
              <a:latin typeface="Alexandria" charset="0"/>
              <a:cs typeface="Alexandria" charset="0"/>
            </a:endParaRP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معظم الكاميرات الرقمية تخزن الصور على بطاقات الذاكرة، ويمكن تنزيل الصور عن طريق ربط الكاميرا مع جهاز الكمبيوتر مباشرة.</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ولكنه من الأسهل والأسرع تنزيل الصور باستخدام قارئ البطاقات المتعددة والذي يختصر عملية تنزيل الصور بشكل سريع وملحوظ. </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وهو متوفر بوصلة </a:t>
            </a:r>
            <a:r>
              <a:rPr lang="en-US" dirty="0">
                <a:latin typeface="Alexandria" charset="0"/>
                <a:cs typeface="Alexandria" charset="0"/>
              </a:rPr>
              <a:t>USB</a:t>
            </a:r>
            <a:r>
              <a:rPr lang="ar-SA" dirty="0">
                <a:latin typeface="Alexandria" charset="0"/>
                <a:cs typeface="Alexandria" charset="0"/>
              </a:rPr>
              <a:t> </a:t>
            </a:r>
            <a:r>
              <a:rPr lang="en-US" dirty="0">
                <a:latin typeface="Alexandria" charset="0"/>
                <a:cs typeface="Alexandria" charset="0"/>
              </a:rPr>
              <a:t>( Lexar multi-format )</a:t>
            </a:r>
            <a:endParaRPr lang="ar-SA" dirty="0">
              <a:latin typeface="Alexandria" charset="0"/>
              <a:cs typeface="Alexandria" charset="0"/>
            </a:endParaRP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blue and silver device with a yellow and black card&#10;&#10;Description automatically generated">
            <a:extLst>
              <a:ext uri="{FF2B5EF4-FFF2-40B4-BE49-F238E27FC236}">
                <a16:creationId xmlns:a16="http://schemas.microsoft.com/office/drawing/2014/main" id="{D97701DC-8D48-49AF-D024-B7D557A563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8673" y="2851495"/>
            <a:ext cx="2273026" cy="1722639"/>
          </a:xfrm>
          <a:prstGeom prst="rect">
            <a:avLst/>
          </a:prstGeom>
          <a:ln>
            <a:solidFill>
              <a:srgbClr val="F58221"/>
            </a:solidFill>
          </a:ln>
        </p:spPr>
      </p:pic>
    </p:spTree>
    <p:extLst>
      <p:ext uri="{BB962C8B-B14F-4D97-AF65-F5344CB8AC3E}">
        <p14:creationId xmlns:p14="http://schemas.microsoft.com/office/powerpoint/2010/main" val="1816715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ثامنا: أنواع الكاميرات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594302" y="1875899"/>
            <a:ext cx="6673184" cy="4054315"/>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b="1" dirty="0">
                <a:solidFill>
                  <a:srgbClr val="F58221"/>
                </a:solidFill>
                <a:latin typeface="Alexandria" charset="0"/>
                <a:cs typeface="Alexandria" charset="0"/>
              </a:rPr>
              <a:t>1- كاميرات رقمية مدمجة </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وهي كاميرات تستخدم شريحة ضوئية مكان الفيلم وتقوم بحفظ الصور على وسائط حفظ رقمية. </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وقد تطورت هذه الكاميرات بشكل كبير وانتشرت بشكل واسع حول العالم. </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تمتاز بصغر حجمها وإمكانية مشاهدة الصور عند التقاطها كما يمكن استعمال بعضها ككاميرا فيديو بجانب استعمالها كفوتوغرافية.</a:t>
            </a:r>
            <a:endParaRPr lang="en-US" sz="1600" dirty="0">
              <a:latin typeface="Alexandria" charset="0"/>
              <a:cs typeface="Alexandria" charset="0"/>
            </a:endParaRP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التحكم فيها بشكل أتوماتيك "تلقائي"</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مخصصة للهواة ومحبي التصوير.</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6" name="Picture 2" descr="Small &amp; Compact Digital Camera with Zoom | DSC-W830 | Sony Ireland">
            <a:extLst>
              <a:ext uri="{FF2B5EF4-FFF2-40B4-BE49-F238E27FC236}">
                <a16:creationId xmlns:a16="http://schemas.microsoft.com/office/drawing/2014/main" id="{A5FBD74C-CE7D-6AA3-2E11-D50B7827BEC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535" t="9388" r="4318" b="13443"/>
          <a:stretch/>
        </p:blipFill>
        <p:spPr bwMode="auto">
          <a:xfrm>
            <a:off x="723006" y="2418542"/>
            <a:ext cx="3686480" cy="2619018"/>
          </a:xfrm>
          <a:prstGeom prst="rect">
            <a:avLst/>
          </a:prstGeom>
          <a:noFill/>
          <a:ln>
            <a:solidFill>
              <a:srgbClr val="00206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7367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ثامنا: أنواع الكاميرات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5140226" y="1875899"/>
            <a:ext cx="6127259" cy="3695242"/>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b="1" dirty="0">
                <a:solidFill>
                  <a:srgbClr val="F58221"/>
                </a:solidFill>
                <a:latin typeface="Alexandria" charset="0"/>
                <a:cs typeface="Alexandria" charset="0"/>
              </a:rPr>
              <a:t>2- كاميرات رقميه متطورة</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وتتميز عن الكاميرات الرقمية المدمجة بأنها توفر اوضاع تصوير متعددة تتيح للمصور أن يختار فيها التعريض والتركيز المناسب.</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تجمع بين الضبط التلقائي ”</a:t>
            </a:r>
            <a:r>
              <a:rPr lang="en-US" sz="1600" dirty="0">
                <a:latin typeface="Alexandria" charset="0"/>
                <a:cs typeface="Alexandria" charset="0"/>
              </a:rPr>
              <a:t>Auto</a:t>
            </a:r>
            <a:r>
              <a:rPr lang="ar-SA" sz="1600" dirty="0">
                <a:latin typeface="Alexandria" charset="0"/>
                <a:cs typeface="Alexandria" charset="0"/>
              </a:rPr>
              <a:t>" والضبط اليدوي ”</a:t>
            </a:r>
            <a:r>
              <a:rPr lang="en-US" sz="1600" dirty="0">
                <a:latin typeface="Alexandria" charset="0"/>
                <a:cs typeface="Alexandria" charset="0"/>
              </a:rPr>
              <a:t>Manual</a:t>
            </a:r>
            <a:r>
              <a:rPr lang="ar-SA" sz="1600" dirty="0">
                <a:latin typeface="Alexandria" charset="0"/>
                <a:cs typeface="Alexandria" charset="0"/>
              </a:rPr>
              <a:t>"</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كما يتوفر لها بعض الكماليات التي لا تتوفر في الكاميرات المدمجة.</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كاميرات شبه احترافية. </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تجمع بين الفيديو </a:t>
            </a:r>
            <a:r>
              <a:rPr lang="ar-SA" sz="1600" dirty="0" err="1">
                <a:latin typeface="Alexandria" charset="0"/>
                <a:cs typeface="Alexandria" charset="0"/>
              </a:rPr>
              <a:t>والفوتوغرافيا</a:t>
            </a:r>
            <a:endParaRPr lang="ar-SA" sz="1600" dirty="0">
              <a:latin typeface="Alexandria" charset="0"/>
              <a:cs typeface="Alexandria" charset="0"/>
            </a:endParaRP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Semi-Professional Compact 4K Digital Camera | TechShack | Semi Pro">
            <a:extLst>
              <a:ext uri="{FF2B5EF4-FFF2-40B4-BE49-F238E27FC236}">
                <a16:creationId xmlns:a16="http://schemas.microsoft.com/office/drawing/2014/main" id="{9EFEC7AB-3EAA-7EDF-3977-74BF637B6FF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621" t="6504" r="8490" b="17073"/>
          <a:stretch/>
        </p:blipFill>
        <p:spPr bwMode="auto">
          <a:xfrm>
            <a:off x="835307" y="2146000"/>
            <a:ext cx="4086892" cy="37811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7982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ثامنا: أنواع الكاميرات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939990" y="1875899"/>
            <a:ext cx="6327495" cy="3547766"/>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b="1" dirty="0">
                <a:solidFill>
                  <a:srgbClr val="F58221"/>
                </a:solidFill>
                <a:latin typeface="Alexandria" charset="0"/>
                <a:cs typeface="Alexandria" charset="0"/>
              </a:rPr>
              <a:t>3- كاميرات </a:t>
            </a:r>
            <a:r>
              <a:rPr lang="en-US" b="1" dirty="0">
                <a:solidFill>
                  <a:srgbClr val="F58221"/>
                </a:solidFill>
                <a:latin typeface="Alexandria" charset="0"/>
                <a:cs typeface="Alexandria" charset="0"/>
              </a:rPr>
              <a:t>DSLR</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وهي كـاميرات أحاديـة العدسـة، تحفظ الصور على وسائط الحفظ الرقمية بدلا من الأفلام ويمكنها عرض الصور بعد التقاطها، كما أنه يمكن تغيير</a:t>
            </a:r>
            <a:r>
              <a:rPr lang="en-US" dirty="0">
                <a:latin typeface="Alexandria" charset="0"/>
                <a:cs typeface="Alexandria" charset="0"/>
              </a:rPr>
              <a:t>ISO </a:t>
            </a:r>
            <a:r>
              <a:rPr lang="ar-SA" dirty="0">
                <a:latin typeface="Alexandria" charset="0"/>
                <a:cs typeface="Alexandria" charset="0"/>
              </a:rPr>
              <a:t> وتعديل التباين اللوني فيها، ويوجد بها العديد من المميزات.</a:t>
            </a:r>
            <a:endParaRPr lang="en-US" dirty="0">
              <a:latin typeface="Alexandria" charset="0"/>
              <a:cs typeface="Alexandria" charset="0"/>
            </a:endParaRP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كاميرا احترافية.</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تجمع بين الفيديو </a:t>
            </a:r>
            <a:r>
              <a:rPr lang="ar-SA" dirty="0" err="1">
                <a:latin typeface="Alexandria" charset="0"/>
                <a:cs typeface="Alexandria" charset="0"/>
              </a:rPr>
              <a:t>الفوتوغرافيا</a:t>
            </a:r>
            <a:endParaRPr lang="ar-SA" dirty="0">
              <a:latin typeface="Alexandria" charset="0"/>
              <a:cs typeface="Alexandria" charset="0"/>
            </a:endParaRP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مرتفعة التكاليف</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074" name="Picture 2" descr="Canon EOS R Canon 5D Mk IV Which One Should You Choose?, 55% OFF">
            <a:extLst>
              <a:ext uri="{FF2B5EF4-FFF2-40B4-BE49-F238E27FC236}">
                <a16:creationId xmlns:a16="http://schemas.microsoft.com/office/drawing/2014/main" id="{752A3C7F-CB91-C1FA-57E4-14274149FB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607" y="2461212"/>
            <a:ext cx="4066056" cy="3145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8503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885708" cy="430887"/>
          </a:xfrm>
          <a:prstGeom prst="rect">
            <a:avLst/>
          </a:prstGeom>
          <a:noFill/>
        </p:spPr>
        <p:txBody>
          <a:bodyPr wrap="square" rtlCol="0">
            <a:spAutoFit/>
          </a:bodyPr>
          <a:lstStyle/>
          <a:p>
            <a:pPr algn="r" rtl="1"/>
            <a:r>
              <a:rPr lang="ar-SA" sz="2200" b="1" dirty="0">
                <a:solidFill>
                  <a:srgbClr val="00B0F0"/>
                </a:solidFill>
                <a:latin typeface="Alexandria" charset="0"/>
                <a:cs typeface="Alexandria" charset="0"/>
              </a:rPr>
              <a:t>خاتمة وملخص بالنقاط الرئيسية بالمحاضرة الثانية</a:t>
            </a:r>
            <a:endParaRPr lang="en-US" sz="22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DA4FF333-2B28-8338-13D9-DDB203409429}"/>
              </a:ext>
            </a:extLst>
          </p:cNvPr>
          <p:cNvSpPr txBox="1"/>
          <p:nvPr/>
        </p:nvSpPr>
        <p:spPr>
          <a:xfrm>
            <a:off x="4527398" y="2079651"/>
            <a:ext cx="7060092" cy="3669594"/>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الكاميرا الرقمية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أسباب الاعتماد على الكاميرا الرقمية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الكاميرا والعين البشرية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فكرة عمل كاميرا التصوير الرقمي</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اختلاف فكرة الكاميرا الرقمية عن الكاميرا الفيلمية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تسجيل الألوان في الكاميرا الرقمية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أجزاء الكاميرا الرقمية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أنواع الكاميرات الرقمية</a:t>
            </a:r>
          </a:p>
        </p:txBody>
      </p:sp>
    </p:spTree>
    <p:extLst>
      <p:ext uri="{BB962C8B-B14F-4D97-AF65-F5344CB8AC3E}">
        <p14:creationId xmlns:p14="http://schemas.microsoft.com/office/powerpoint/2010/main" val="70150806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516914"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مصادر ومراجع للاستزادة فقط</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BCFB8F3-0C65-7899-76EA-468D93123E84}"/>
              </a:ext>
            </a:extLst>
          </p:cNvPr>
          <p:cNvSpPr txBox="1"/>
          <p:nvPr/>
        </p:nvSpPr>
        <p:spPr>
          <a:xfrm>
            <a:off x="3598250" y="2469628"/>
            <a:ext cx="8417320" cy="3547766"/>
          </a:xfrm>
          <a:prstGeom prst="rect">
            <a:avLst/>
          </a:prstGeom>
          <a:noFill/>
        </p:spPr>
        <p:txBody>
          <a:bodyPr wrap="square" rtlCol="0">
            <a:spAutoFit/>
          </a:bodyPr>
          <a:lstStyle/>
          <a:p>
            <a:pPr marL="285750" indent="-285750" algn="just" rtl="1">
              <a:lnSpc>
                <a:spcPts val="2800"/>
              </a:lnSpc>
              <a:spcBef>
                <a:spcPts val="1200"/>
              </a:spcBef>
              <a:buFont typeface="Wingdings" pitchFamily="2" charset="2"/>
              <a:buChar char="§"/>
            </a:pPr>
            <a:r>
              <a:rPr lang="ar-SA" dirty="0">
                <a:latin typeface="Alexandria" charset="0"/>
                <a:cs typeface="Alexandria" charset="0"/>
              </a:rPr>
              <a:t>النجار، سعيد الغريب. (2017). التصوير الصحفي </a:t>
            </a:r>
            <a:r>
              <a:rPr lang="ar-SA" dirty="0" err="1">
                <a:latin typeface="Alexandria" charset="0"/>
                <a:cs typeface="Alexandria" charset="0"/>
              </a:rPr>
              <a:t>الفيلمي</a:t>
            </a:r>
            <a:r>
              <a:rPr lang="ar-SA" dirty="0">
                <a:latin typeface="Alexandria" charset="0"/>
                <a:cs typeface="Alexandria" charset="0"/>
              </a:rPr>
              <a:t> والرقمي. الدار المصرية اللبنانية.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البرغوثي، سامح. (2015). التصوير الفوتوغرافي بين العلم والفن. دار أمجد للنشر والتوزيع.</a:t>
            </a:r>
            <a:endParaRPr lang="en-US" dirty="0">
              <a:latin typeface="Alexandria" charset="0"/>
              <a:cs typeface="Alexandria" charset="0"/>
            </a:endParaRPr>
          </a:p>
          <a:p>
            <a:pPr marL="285750" indent="-285750" algn="just">
              <a:lnSpc>
                <a:spcPts val="2800"/>
              </a:lnSpc>
              <a:spcBef>
                <a:spcPts val="1200"/>
              </a:spcBef>
              <a:buFont typeface="Wingdings" pitchFamily="2" charset="2"/>
              <a:buChar char="§"/>
            </a:pPr>
            <a:r>
              <a:rPr lang="en-US" dirty="0">
                <a:latin typeface="Alexandria" charset="0"/>
                <a:cs typeface="Alexandria" charset="0"/>
              </a:rPr>
              <a:t>Tarrant, J. (2018). Understanding Digital Cameras: Getting the Best Image from Capture to Output. Focal.</a:t>
            </a:r>
          </a:p>
          <a:p>
            <a:pPr marL="285750" indent="-285750" algn="just">
              <a:lnSpc>
                <a:spcPts val="2800"/>
              </a:lnSpc>
              <a:spcBef>
                <a:spcPts val="1200"/>
              </a:spcBef>
              <a:buFont typeface="Wingdings" pitchFamily="2" charset="2"/>
              <a:buChar char="§"/>
            </a:pPr>
            <a:r>
              <a:rPr lang="en-US" dirty="0">
                <a:latin typeface="Alexandria" charset="0"/>
                <a:cs typeface="Alexandria" charset="0"/>
              </a:rPr>
              <a:t>Tarrant, J. (2016). Digital Camera Techniques. Taylor &amp; Francis.</a:t>
            </a:r>
          </a:p>
          <a:p>
            <a:pPr algn="just" rtl="1">
              <a:lnSpc>
                <a:spcPts val="2800"/>
              </a:lnSpc>
              <a:spcBef>
                <a:spcPts val="1200"/>
              </a:spcBef>
            </a:pPr>
            <a:endParaRPr lang="ar-SA" dirty="0">
              <a:latin typeface="Alexandria" charset="0"/>
              <a:cs typeface="Alexandria" charset="0"/>
            </a:endParaRPr>
          </a:p>
        </p:txBody>
      </p:sp>
    </p:spTree>
    <p:extLst>
      <p:ext uri="{BB962C8B-B14F-4D97-AF65-F5344CB8AC3E}">
        <p14:creationId xmlns:p14="http://schemas.microsoft.com/office/powerpoint/2010/main" val="240860643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2EC55D7D-33A9-4C5D-9386-C799BDA0E7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7882</TotalTime>
  <Words>4765</Words>
  <Application>Microsoft Macintosh PowerPoint</Application>
  <PresentationFormat>Widescreen</PresentationFormat>
  <Paragraphs>332</Paragraphs>
  <Slides>53</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53</vt:i4>
      </vt:variant>
    </vt:vector>
  </HeadingPairs>
  <TitlesOfParts>
    <vt:vector size="60"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Khalifa</cp:lastModifiedBy>
  <cp:revision>295</cp:revision>
  <dcterms:created xsi:type="dcterms:W3CDTF">2023-04-29T09:08:00Z</dcterms:created>
  <dcterms:modified xsi:type="dcterms:W3CDTF">2026-09-11T13:18:57Z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