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9.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47.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28.xml" ContentType="application/vnd.openxmlformats-officedocument.presentationml.slide+xml"/>
  <Override PartName="/ppt/slides/slide13.xml" ContentType="application/vnd.openxmlformats-officedocument.presentationml.slide+xml"/>
  <Override PartName="/ppt/slides/slide11.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12.xml" ContentType="application/vnd.openxmlformats-officedocument.presentationml.slide+xml"/>
  <Override PartName="/ppt/slides/slide7.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579" r:id="rId2"/>
    <p:sldId id="580" r:id="rId3"/>
    <p:sldId id="521" r:id="rId4"/>
    <p:sldId id="313" r:id="rId5"/>
    <p:sldId id="570" r:id="rId6"/>
    <p:sldId id="571" r:id="rId7"/>
    <p:sldId id="491" r:id="rId8"/>
    <p:sldId id="529" r:id="rId9"/>
    <p:sldId id="492" r:id="rId10"/>
    <p:sldId id="574" r:id="rId11"/>
    <p:sldId id="490" r:id="rId12"/>
    <p:sldId id="575" r:id="rId13"/>
    <p:sldId id="493" r:id="rId14"/>
    <p:sldId id="531" r:id="rId15"/>
    <p:sldId id="495" r:id="rId16"/>
    <p:sldId id="554" r:id="rId17"/>
    <p:sldId id="532" r:id="rId18"/>
    <p:sldId id="496" r:id="rId19"/>
    <p:sldId id="555" r:id="rId20"/>
    <p:sldId id="556" r:id="rId21"/>
    <p:sldId id="535" r:id="rId22"/>
    <p:sldId id="557" r:id="rId23"/>
    <p:sldId id="558" r:id="rId24"/>
    <p:sldId id="559" r:id="rId25"/>
    <p:sldId id="536" r:id="rId26"/>
    <p:sldId id="560" r:id="rId27"/>
    <p:sldId id="561" r:id="rId28"/>
    <p:sldId id="562" r:id="rId29"/>
    <p:sldId id="563" r:id="rId30"/>
    <p:sldId id="551" r:id="rId31"/>
    <p:sldId id="552" r:id="rId32"/>
    <p:sldId id="553" r:id="rId33"/>
    <p:sldId id="256" r:id="rId34"/>
    <p:sldId id="567" r:id="rId35"/>
    <p:sldId id="481" r:id="rId36"/>
    <p:sldId id="522" r:id="rId37"/>
    <p:sldId id="483" r:id="rId38"/>
    <p:sldId id="484" r:id="rId39"/>
    <p:sldId id="485" r:id="rId40"/>
    <p:sldId id="568" r:id="rId41"/>
    <p:sldId id="569" r:id="rId42"/>
    <p:sldId id="573" r:id="rId43"/>
    <p:sldId id="572" r:id="rId44"/>
    <p:sldId id="576" r:id="rId45"/>
    <p:sldId id="577" r:id="rId46"/>
    <p:sldId id="578" r:id="rId47"/>
    <p:sldId id="581"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9"/>
            <p14:sldId id="580"/>
            <p14:sldId id="521"/>
            <p14:sldId id="313"/>
            <p14:sldId id="570"/>
            <p14:sldId id="571"/>
            <p14:sldId id="491"/>
            <p14:sldId id="529"/>
            <p14:sldId id="492"/>
            <p14:sldId id="574"/>
            <p14:sldId id="490"/>
            <p14:sldId id="575"/>
            <p14:sldId id="493"/>
            <p14:sldId id="531"/>
            <p14:sldId id="495"/>
            <p14:sldId id="554"/>
            <p14:sldId id="532"/>
            <p14:sldId id="496"/>
            <p14:sldId id="555"/>
            <p14:sldId id="556"/>
            <p14:sldId id="535"/>
            <p14:sldId id="557"/>
            <p14:sldId id="558"/>
            <p14:sldId id="559"/>
            <p14:sldId id="536"/>
            <p14:sldId id="560"/>
            <p14:sldId id="561"/>
            <p14:sldId id="562"/>
            <p14:sldId id="563"/>
            <p14:sldId id="551"/>
            <p14:sldId id="552"/>
            <p14:sldId id="553"/>
            <p14:sldId id="256"/>
            <p14:sldId id="567"/>
            <p14:sldId id="481"/>
            <p14:sldId id="522"/>
            <p14:sldId id="483"/>
            <p14:sldId id="484"/>
            <p14:sldId id="485"/>
            <p14:sldId id="568"/>
            <p14:sldId id="569"/>
            <p14:sldId id="573"/>
            <p14:sldId id="572"/>
            <p14:sldId id="576"/>
            <p14:sldId id="577"/>
            <p14:sldId id="578"/>
            <p14:sldId id="58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669BBC"/>
    <a:srgbClr val="2D3956"/>
    <a:srgbClr val="8E5A6D"/>
    <a:srgbClr val="FAC748"/>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55" autoAdjust="0"/>
    <p:restoredTop sz="93702" autoAdjust="0"/>
  </p:normalViewPr>
  <p:slideViewPr>
    <p:cSldViewPr snapToGrid="0">
      <p:cViewPr>
        <p:scale>
          <a:sx n="100" d="100"/>
          <a:sy n="100" d="100"/>
        </p:scale>
        <p:origin x="944" y="2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26" Type="http://schemas.openxmlformats.org/officeDocument/2006/relationships/slide" Target="slides/slide25.xml"/><Relationship Id="rId50" Type="http://schemas.openxmlformats.org/officeDocument/2006/relationships/presProps" Target="presProps.xml"/><Relationship Id="rId42" Type="http://schemas.openxmlformats.org/officeDocument/2006/relationships/slide" Target="slides/slide41.xml"/><Relationship Id="rId47" Type="http://schemas.openxmlformats.org/officeDocument/2006/relationships/slide" Target="slides/slide46.xml"/><Relationship Id="rId34" Type="http://schemas.openxmlformats.org/officeDocument/2006/relationships/slide" Target="slides/slide33.xml"/><Relationship Id="rId21" Type="http://schemas.openxmlformats.org/officeDocument/2006/relationships/slide" Target="slides/slide20.xml"/><Relationship Id="rId55" Type="http://schemas.openxmlformats.org/officeDocument/2006/relationships/customXml" Target="../customXml/item2.xml"/><Relationship Id="rId7" Type="http://schemas.openxmlformats.org/officeDocument/2006/relationships/slide" Target="slides/slide6.xml"/><Relationship Id="rId16" Type="http://schemas.openxmlformats.org/officeDocument/2006/relationships/slide" Target="slides/slide15.xml"/><Relationship Id="rId2" Type="http://schemas.openxmlformats.org/officeDocument/2006/relationships/slide" Target="slides/slide1.xml"/><Relationship Id="rId29" Type="http://schemas.openxmlformats.org/officeDocument/2006/relationships/slide" Target="slides/slide28.xml"/><Relationship Id="rId53" Type="http://schemas.openxmlformats.org/officeDocument/2006/relationships/tableStyles" Target="tableStyles.xml"/><Relationship Id="rId40" Type="http://schemas.openxmlformats.org/officeDocument/2006/relationships/slide" Target="slides/slide39.xml"/><Relationship Id="rId45" Type="http://schemas.openxmlformats.org/officeDocument/2006/relationships/slide" Target="slides/slide44.xml"/><Relationship Id="rId32" Type="http://schemas.openxmlformats.org/officeDocument/2006/relationships/slide" Target="slides/slide31.xml"/><Relationship Id="rId37" Type="http://schemas.openxmlformats.org/officeDocument/2006/relationships/slide" Target="slides/slide36.xml"/><Relationship Id="rId24" Type="http://schemas.openxmlformats.org/officeDocument/2006/relationships/slide" Target="slides/slide23.xml"/><Relationship Id="rId11" Type="http://schemas.openxmlformats.org/officeDocument/2006/relationships/slide" Target="slides/slide10.xml"/><Relationship Id="rId5" Type="http://schemas.openxmlformats.org/officeDocument/2006/relationships/slide" Target="slides/slide4.xml"/><Relationship Id="rId19" Type="http://schemas.openxmlformats.org/officeDocument/2006/relationships/slide" Target="slides/slide18.xml"/><Relationship Id="rId52" Type="http://schemas.openxmlformats.org/officeDocument/2006/relationships/theme" Target="theme/theme1.xml"/><Relationship Id="rId44" Type="http://schemas.openxmlformats.org/officeDocument/2006/relationships/slide" Target="slides/slide43.xml"/><Relationship Id="rId31" Type="http://schemas.openxmlformats.org/officeDocument/2006/relationships/slide" Target="slides/slide30.xml"/><Relationship Id="rId10" Type="http://schemas.openxmlformats.org/officeDocument/2006/relationships/slide" Target="slides/slide9.xml"/><Relationship Id="rId14" Type="http://schemas.openxmlformats.org/officeDocument/2006/relationships/slide" Target="slides/slide13.xml"/><Relationship Id="rId43" Type="http://schemas.openxmlformats.org/officeDocument/2006/relationships/slide" Target="slides/slide42.xml"/><Relationship Id="rId48" Type="http://schemas.openxmlformats.org/officeDocument/2006/relationships/slide" Target="slides/slide47.xml"/><Relationship Id="rId4" Type="http://schemas.openxmlformats.org/officeDocument/2006/relationships/slide" Target="slides/slide3.xml"/><Relationship Id="rId9" Type="http://schemas.openxmlformats.org/officeDocument/2006/relationships/slide" Target="slides/slide8.xml"/><Relationship Id="rId30" Type="http://schemas.openxmlformats.org/officeDocument/2006/relationships/slide" Target="slides/slide29.xml"/><Relationship Id="rId35" Type="http://schemas.openxmlformats.org/officeDocument/2006/relationships/slide" Target="slides/slide34.xml"/><Relationship Id="rId22" Type="http://schemas.openxmlformats.org/officeDocument/2006/relationships/slide" Target="slides/slide21.xml"/><Relationship Id="rId27" Type="http://schemas.openxmlformats.org/officeDocument/2006/relationships/slide" Target="slides/slide26.xml"/><Relationship Id="rId56" Type="http://schemas.openxmlformats.org/officeDocument/2006/relationships/customXml" Target="../customXml/item3.xml"/><Relationship Id="rId51"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7" Type="http://schemas.openxmlformats.org/officeDocument/2006/relationships/slide" Target="slides/slide16.xml"/><Relationship Id="rId46" Type="http://schemas.openxmlformats.org/officeDocument/2006/relationships/slide" Target="slides/slide45.xml"/><Relationship Id="rId33" Type="http://schemas.openxmlformats.org/officeDocument/2006/relationships/slide" Target="slides/slide32.xml"/><Relationship Id="rId38" Type="http://schemas.openxmlformats.org/officeDocument/2006/relationships/slide" Target="slides/slide37.xml"/><Relationship Id="rId25" Type="http://schemas.openxmlformats.org/officeDocument/2006/relationships/slide" Target="slides/slide24.xml"/><Relationship Id="rId12" Type="http://schemas.openxmlformats.org/officeDocument/2006/relationships/slide" Target="slides/slide11.xml"/><Relationship Id="rId41" Type="http://schemas.openxmlformats.org/officeDocument/2006/relationships/slide" Target="slides/slide40.xml"/><Relationship Id="rId20" Type="http://schemas.openxmlformats.org/officeDocument/2006/relationships/slide" Target="slides/slide19.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49" Type="http://schemas.openxmlformats.org/officeDocument/2006/relationships/notesMaster" Target="notesMasters/notesMaster1.xml"/><Relationship Id="rId36" Type="http://schemas.openxmlformats.org/officeDocument/2006/relationships/slide" Target="slides/slide35.xml"/><Relationship Id="rId23" Type="http://schemas.openxmlformats.org/officeDocument/2006/relationships/slide" Target="slides/slide22.xml"/><Relationship Id="rId28" Type="http://schemas.openxmlformats.org/officeDocument/2006/relationships/slide" Target="slides/slide2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5/5/25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0737846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7818281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9973518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006072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4386324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251515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5/5/25</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5/5/25</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5/5/25</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5/5/25</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5/5/25</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5/5/25</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5/5/25</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5/5/25</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5/5/25</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5/5/25</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5/5/25</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93325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15865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theme" Target="../theme/theme1.xml"/><Relationship Id="rId17"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5/5/25</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8" r:id="rId14"/>
    <p:sldLayoutId id="214748366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png"/><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jpeg"/><Relationship Id="rId5" Type="http://schemas.openxmlformats.org/officeDocument/2006/relationships/image" Target="../media/image6.png"/><Relationship Id="rId1" Type="http://schemas.openxmlformats.org/officeDocument/2006/relationships/slideLayout" Target="../slideLayouts/slideLayout1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6.png"/><Relationship Id="rId1" Type="http://schemas.openxmlformats.org/officeDocument/2006/relationships/slideLayout" Target="../slideLayouts/slideLayout1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6.png"/><Relationship Id="rId1" Type="http://schemas.openxmlformats.org/officeDocument/2006/relationships/slideLayout" Target="../slideLayouts/slideLayout1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6.png"/><Relationship Id="rId1" Type="http://schemas.openxmlformats.org/officeDocument/2006/relationships/slideLayout" Target="../slideLayouts/slideLayout1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6.png"/><Relationship Id="rId1" Type="http://schemas.openxmlformats.org/officeDocument/2006/relationships/slideLayout" Target="../slideLayouts/slideLayout1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png"/><Relationship Id="rId3"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9.PNG"/><Relationship Id="rId3"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4"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2.png"/><Relationship Id="rId3"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3.jpg"/><Relationship Id="rId3" Type="http://schemas.openxmlformats.org/officeDocument/2006/relationships/image" Target="../media/image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png"/><Relationship Id="rId3" Type="http://schemas.openxmlformats.org/officeDocument/2006/relationships/image" Target="../media/image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15.png"/><Relationship Id="rId4" Type="http://schemas.openxmlformats.org/officeDocument/2006/relationships/image" Target="../media/image12.svg"/><Relationship Id="rId5" Type="http://schemas.openxmlformats.org/officeDocument/2006/relationships/image" Target="../media/image16.png"/><Relationship Id="rId1" Type="http://schemas.openxmlformats.org/officeDocument/2006/relationships/slideLayout" Target="../slideLayouts/slideLayout15.xml"/><Relationship Id="rId2" Type="http://schemas.openxmlformats.org/officeDocument/2006/relationships/image" Target="../media/image1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4" y="126610"/>
            <a:ext cx="5790569" cy="654147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553353" y="56231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a:t>
            </a:r>
            <a:r>
              <a:rPr lang="en-US" sz="2800" b="1" dirty="0" smtClean="0">
                <a:solidFill>
                  <a:srgbClr val="2D3956"/>
                </a:solidFill>
                <a:latin typeface="Tajawal Medium" panose="00000600000000000000" pitchFamily="2" charset="-78"/>
                <a:cs typeface="Tajawal Medium" panose="00000600000000000000" pitchFamily="2" charset="-78"/>
              </a:rPr>
              <a:t>10</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14" name="Oval 13"/>
          <p:cNvSpPr/>
          <p:nvPr/>
        </p:nvSpPr>
        <p:spPr>
          <a:xfrm>
            <a:off x="6273301" y="348049"/>
            <a:ext cx="5644654" cy="609859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xmlns="" id="{1BBD67B8-DB49-942C-018D-7F74C671F260}"/>
              </a:ext>
            </a:extLst>
          </p:cNvPr>
          <p:cNvSpPr txBox="1"/>
          <p:nvPr/>
        </p:nvSpPr>
        <p:spPr>
          <a:xfrm>
            <a:off x="981177" y="3438593"/>
            <a:ext cx="4710781"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Prepared by Dr. Ibrahim Siam </a:t>
            </a:r>
          </a:p>
        </p:txBody>
      </p:sp>
      <p:sp>
        <p:nvSpPr>
          <p:cNvPr id="10" name="TextBox 9">
            <a:extLst>
              <a:ext uri="{FF2B5EF4-FFF2-40B4-BE49-F238E27FC236}">
                <a16:creationId xmlns:a16="http://schemas.microsoft.com/office/drawing/2014/main" xmlns="" id="{16E4CC76-2D0D-6204-3FBC-B0856D8E8836}"/>
              </a:ext>
            </a:extLst>
          </p:cNvPr>
          <p:cNvSpPr txBox="1"/>
          <p:nvPr/>
        </p:nvSpPr>
        <p:spPr>
          <a:xfrm>
            <a:off x="931357" y="2048054"/>
            <a:ext cx="4760601" cy="1200329"/>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Corporate Entrepreneurship and Innovation</a:t>
            </a:r>
          </a:p>
        </p:txBody>
      </p:sp>
      <p:sp>
        <p:nvSpPr>
          <p:cNvPr id="12" name="TextBox 11">
            <a:extLst>
              <a:ext uri="{FF2B5EF4-FFF2-40B4-BE49-F238E27FC236}">
                <a16:creationId xmlns:a16="http://schemas.microsoft.com/office/drawing/2014/main" xmlns="" id="{FA59789B-D841-DB76-25B9-1348B202C2B5}"/>
              </a:ext>
            </a:extLst>
          </p:cNvPr>
          <p:cNvSpPr txBox="1"/>
          <p:nvPr/>
        </p:nvSpPr>
        <p:spPr>
          <a:xfrm>
            <a:off x="2039815" y="4217110"/>
            <a:ext cx="2844950" cy="830997"/>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ENT628</a:t>
            </a:r>
          </a:p>
          <a:p>
            <a:pPr algn="ctr"/>
            <a:r>
              <a:rPr lang="en-US" sz="24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0058470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632008" y="2785710"/>
            <a:ext cx="4180953" cy="954107"/>
          </a:xfrm>
          <a:prstGeom prst="rect">
            <a:avLst/>
          </a:prstGeom>
          <a:noFill/>
        </p:spPr>
        <p:txBody>
          <a:bodyPr wrap="none" rtlCol="0">
            <a:spAutoFit/>
          </a:bodyPr>
          <a:lstStyle/>
          <a:p>
            <a:pPr algn="ctr"/>
            <a:r>
              <a:rPr lang="en-US" sz="2800" dirty="0">
                <a:solidFill>
                  <a:srgbClr val="00AEEF"/>
                </a:solidFill>
                <a:latin typeface="Tajawal Medium" panose="00000600000000000000" pitchFamily="2" charset="-78"/>
                <a:cs typeface="Tajawal Medium" panose="00000600000000000000" pitchFamily="2" charset="-78"/>
              </a:rPr>
              <a:t>Corporate </a:t>
            </a:r>
            <a:r>
              <a:rPr lang="en-US" sz="2800" dirty="0" smtClean="0">
                <a:solidFill>
                  <a:srgbClr val="00AEEF"/>
                </a:solidFill>
                <a:latin typeface="Tajawal Medium" panose="00000600000000000000" pitchFamily="2" charset="-78"/>
                <a:cs typeface="Tajawal Medium" panose="00000600000000000000" pitchFamily="2" charset="-78"/>
              </a:rPr>
              <a:t>Entrepreneurship</a:t>
            </a:r>
            <a:endParaRPr lang="ar-SA" sz="2800" dirty="0" smtClean="0">
              <a:solidFill>
                <a:srgbClr val="00AEEF"/>
              </a:solidFill>
              <a:latin typeface="Tajawal Medium" panose="00000600000000000000" pitchFamily="2" charset="-78"/>
              <a:cs typeface="Tajawal Medium" panose="00000600000000000000" pitchFamily="2" charset="-78"/>
            </a:endParaRPr>
          </a:p>
          <a:p>
            <a:pPr algn="ctr"/>
            <a:r>
              <a:rPr lang="en-US" sz="2800" dirty="0" smtClean="0">
                <a:solidFill>
                  <a:srgbClr val="00AEEF"/>
                </a:solidFill>
                <a:latin typeface="Tajawal Medium" panose="00000600000000000000" pitchFamily="2" charset="-78"/>
                <a:cs typeface="Tajawal Medium" panose="00000600000000000000" pitchFamily="2" charset="-78"/>
              </a:rPr>
              <a:t> </a:t>
            </a:r>
            <a:r>
              <a:rPr lang="en-US" sz="2800" dirty="0">
                <a:solidFill>
                  <a:srgbClr val="00AEEF"/>
                </a:solidFill>
                <a:latin typeface="Tajawal Medium" panose="00000600000000000000" pitchFamily="2" charset="-78"/>
                <a:cs typeface="Tajawal Medium" panose="00000600000000000000" pitchFamily="2" charset="-78"/>
              </a:rPr>
              <a:t>and Innovation</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Alexandria" charset="0"/>
                <a:cs typeface="Alexandria" charset="0"/>
              </a:rPr>
              <a:t>Lecture 10</a:t>
            </a:r>
            <a:endParaRPr lang="en-US" sz="2800" b="1" dirty="0">
              <a:solidFill>
                <a:schemeClr val="tx1"/>
              </a:solidFill>
              <a:latin typeface="Alexandria" charset="0"/>
              <a:cs typeface="Alexandria" charset="0"/>
            </a:endParaRPr>
          </a:p>
        </p:txBody>
      </p:sp>
      <p:sp>
        <p:nvSpPr>
          <p:cNvPr id="11" name="TextBox 10"/>
          <p:cNvSpPr txBox="1"/>
          <p:nvPr/>
        </p:nvSpPr>
        <p:spPr>
          <a:xfrm>
            <a:off x="7091054" y="4802552"/>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dirty="0">
                <a:solidFill>
                  <a:srgbClr val="00AEEF"/>
                </a:solidFill>
                <a:latin typeface="Tajawal Medium" panose="00000600000000000000" pitchFamily="2" charset="-78"/>
                <a:cs typeface="Tajawal Medium" panose="00000600000000000000" pitchFamily="2" charset="-78"/>
              </a:rPr>
              <a:t>Dr. Ibrahim Siam</a:t>
            </a:r>
            <a:endParaRPr lang="en-US" sz="2800" b="1" dirty="0">
              <a:solidFill>
                <a:srgbClr val="00AEEF"/>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823902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280" y="3520719"/>
            <a:ext cx="3951100"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525940" y="1436333"/>
            <a:ext cx="6436032" cy="954107"/>
          </a:xfrm>
          <a:prstGeom prst="rect">
            <a:avLst/>
          </a:prstGeom>
          <a:noFill/>
        </p:spPr>
        <p:txBody>
          <a:bodyPr wrap="square" rtlCol="0">
            <a:spAutoFit/>
          </a:bodyPr>
          <a:lstStyle>
            <a:defPPr>
              <a:defRPr lang="en-US"/>
            </a:defPPr>
            <a:lvl1pPr>
              <a:defRPr sz="2800" b="1"/>
            </a:lvl1pPr>
          </a:lstStyle>
          <a:p>
            <a:pPr algn="ctr"/>
            <a:r>
              <a:rPr lang="en-US" dirty="0"/>
              <a:t>Shareholder value in the multi-product/market firm</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783722"/>
            <a:ext cx="7728537" cy="2923877"/>
          </a:xfrm>
          <a:prstGeom prst="rect">
            <a:avLst/>
          </a:prstGeom>
          <a:noFill/>
        </p:spPr>
        <p:txBody>
          <a:bodyPr wrap="square" rtlCol="0">
            <a:spAutoFit/>
          </a:bodyPr>
          <a:lstStyle/>
          <a:p>
            <a:pPr>
              <a:spcBef>
                <a:spcPct val="0"/>
              </a:spcBef>
              <a:tabLst>
                <a:tab pos="435610" algn="l"/>
                <a:tab pos="4808855" algn="r"/>
              </a:tabLst>
            </a:pPr>
            <a:r>
              <a:rPr lang="en-US" sz="2000" b="1" u="sng" dirty="0" smtClean="0"/>
              <a:t>CONTENTS</a:t>
            </a:r>
          </a:p>
          <a:p>
            <a:pPr>
              <a:spcBef>
                <a:spcPct val="0"/>
              </a:spcBef>
              <a:tabLst>
                <a:tab pos="435610" algn="l"/>
                <a:tab pos="4808855" algn="r"/>
              </a:tabLst>
            </a:pPr>
            <a:endParaRPr lang="en-US" sz="2000" b="1" u="sng" dirty="0"/>
          </a:p>
          <a:p>
            <a:pPr marL="742950" lvl="1" indent="-285750">
              <a:buFont typeface="Arial" panose="020B0604020202020204" pitchFamily="34" charset="0"/>
              <a:buChar char="•"/>
            </a:pPr>
            <a:r>
              <a:rPr lang="en-US" dirty="0"/>
              <a:t>The multi-product/market firm</a:t>
            </a:r>
          </a:p>
          <a:p>
            <a:pPr marL="742950" lvl="1" indent="-285750">
              <a:buFont typeface="Arial" panose="020B0604020202020204" pitchFamily="34" charset="0"/>
              <a:buChar char="•"/>
            </a:pPr>
            <a:r>
              <a:rPr lang="en-US" dirty="0"/>
              <a:t>The product/market portfolio</a:t>
            </a:r>
          </a:p>
          <a:p>
            <a:pPr marL="742950" lvl="1" indent="-285750">
              <a:buFont typeface="Arial" panose="020B0604020202020204" pitchFamily="34" charset="0"/>
              <a:buChar char="•"/>
            </a:pPr>
            <a:r>
              <a:rPr lang="en-US" dirty="0"/>
              <a:t>Cash how and the product/market portfolio</a:t>
            </a:r>
          </a:p>
          <a:p>
            <a:pPr marL="742950" lvl="1" indent="-285750">
              <a:buFont typeface="Arial" panose="020B0604020202020204" pitchFamily="34" charset="0"/>
              <a:buChar char="•"/>
            </a:pPr>
            <a:r>
              <a:rPr lang="en-US" dirty="0"/>
              <a:t>A </a:t>
            </a:r>
            <a:r>
              <a:rPr lang="en-US" dirty="0" smtClean="0"/>
              <a:t>Pergola </a:t>
            </a:r>
            <a:r>
              <a:rPr lang="en-US" dirty="0"/>
              <a:t>approach to risk</a:t>
            </a:r>
          </a:p>
          <a:p>
            <a:pPr marL="742950" lvl="1" indent="-285750">
              <a:buFont typeface="Arial" panose="020B0604020202020204" pitchFamily="34" charset="0"/>
              <a:buChar char="•"/>
            </a:pPr>
            <a:r>
              <a:rPr lang="en-US" dirty="0"/>
              <a:t>Multi-product/markets and conglomerates</a:t>
            </a:r>
          </a:p>
          <a:p>
            <a:pPr marL="742950" lvl="1" indent="-285750">
              <a:buFont typeface="Arial" panose="020B0604020202020204" pitchFamily="34" charset="0"/>
              <a:buChar char="•"/>
            </a:pPr>
            <a:r>
              <a:rPr lang="en-US" dirty="0"/>
              <a:t>shareholder value and diversification</a:t>
            </a:r>
          </a:p>
          <a:p>
            <a:pPr marL="742950" lvl="1" indent="-285750">
              <a:buFont typeface="Arial" panose="020B0604020202020204" pitchFamily="34" charset="0"/>
              <a:buChar char="•"/>
            </a:pPr>
            <a:r>
              <a:rPr lang="en-US" dirty="0"/>
              <a:t>shareholder value in conglomerates</a:t>
            </a:r>
          </a:p>
          <a:p>
            <a:pPr marL="742950" lvl="1" indent="-285750">
              <a:buFont typeface="Arial" panose="020B0604020202020204" pitchFamily="34" charset="0"/>
              <a:buChar char="•"/>
            </a:pPr>
            <a:r>
              <a:rPr lang="en-US" dirty="0"/>
              <a:t>Organization structure and product/market portfolios</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15</a:t>
            </a:r>
            <a:endParaRPr lang="en-US" sz="1200" b="1" dirty="0">
              <a:solidFill>
                <a:schemeClr val="bg1"/>
              </a:solidFill>
              <a:latin typeface="Tajawal Medium" panose="00000600000000000000" pitchFamily="2" charset="-78"/>
              <a:cs typeface="Tajawal Medium" panose="00000600000000000000" pitchFamily="2" charset="-78"/>
            </a:endParaRP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651001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32248" y="3427420"/>
            <a:ext cx="4128900" cy="237666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540287" y="1597406"/>
            <a:ext cx="6436032" cy="523220"/>
          </a:xfrm>
          <a:prstGeom prst="rect">
            <a:avLst/>
          </a:prstGeom>
          <a:noFill/>
        </p:spPr>
        <p:txBody>
          <a:bodyPr wrap="square" rtlCol="0">
            <a:spAutoFit/>
          </a:bodyPr>
          <a:lstStyle>
            <a:defPPr>
              <a:defRPr lang="en-US"/>
            </a:defPPr>
            <a:lvl1pPr>
              <a:defRPr sz="2800" b="1"/>
            </a:lvl1pPr>
          </a:lstStyle>
          <a:p>
            <a:pPr algn="ctr"/>
            <a:r>
              <a:rPr lang="en-US" dirty="0"/>
              <a:t>Venture Teams And Entrepreneurs</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24607" y="2775984"/>
            <a:ext cx="8867393" cy="3108543"/>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dirty="0"/>
              <a:t>LEARNING  OUTCOMES </a:t>
            </a:r>
            <a:endParaRPr lang="en-US" sz="2000" b="1" dirty="0" smtClean="0"/>
          </a:p>
          <a:p>
            <a:pPr>
              <a:spcBef>
                <a:spcPct val="0"/>
              </a:spcBef>
              <a:tabLst>
                <a:tab pos="435610" algn="l"/>
                <a:tab pos="4808855" algn="r"/>
              </a:tabLst>
            </a:pPr>
            <a:endParaRPr lang="en-US" sz="2000" b="1" dirty="0" smtClean="0"/>
          </a:p>
          <a:p>
            <a:pPr marL="742950" lvl="1" indent="-285750">
              <a:buFont typeface="Arial" panose="020B0604020202020204" pitchFamily="34" charset="0"/>
              <a:buChar char="•"/>
            </a:pPr>
            <a:r>
              <a:rPr lang="en-US" sz="2000" dirty="0"/>
              <a:t>Understand and explain the role of </a:t>
            </a:r>
            <a:r>
              <a:rPr lang="en-US" dirty="0"/>
              <a:t>The multi-product/market firm</a:t>
            </a:r>
          </a:p>
          <a:p>
            <a:pPr marL="742950" lvl="1" indent="-285750">
              <a:buFont typeface="Arial" panose="020B0604020202020204" pitchFamily="34" charset="0"/>
              <a:buChar char="•"/>
            </a:pPr>
            <a:r>
              <a:rPr lang="en-US" sz="2000" dirty="0" smtClean="0"/>
              <a:t>Understand </a:t>
            </a:r>
            <a:r>
              <a:rPr lang="en-US" sz="2000" dirty="0"/>
              <a:t>and explain the </a:t>
            </a:r>
            <a:r>
              <a:rPr lang="en-US" dirty="0"/>
              <a:t>Cash how and the product/market portfolio</a:t>
            </a:r>
          </a:p>
          <a:p>
            <a:pPr marL="742950" lvl="1" indent="-285750">
              <a:buFont typeface="Arial" panose="020B0604020202020204" pitchFamily="34" charset="0"/>
              <a:buChar char="•"/>
            </a:pPr>
            <a:r>
              <a:rPr lang="en-US" sz="2000" dirty="0" smtClean="0"/>
              <a:t>Understand </a:t>
            </a:r>
            <a:r>
              <a:rPr lang="en-US" sz="2000" dirty="0"/>
              <a:t>and explain the basis </a:t>
            </a:r>
            <a:r>
              <a:rPr lang="en-US" dirty="0"/>
              <a:t>Multi-product/markets and conglomerates</a:t>
            </a:r>
          </a:p>
          <a:p>
            <a:endParaRPr lang="en-US" dirty="0"/>
          </a:p>
          <a:p>
            <a:endParaRPr lang="en-US" sz="2400" dirty="0"/>
          </a:p>
          <a:p>
            <a:pPr marL="742950" lvl="1" indent="-285750">
              <a:buClr>
                <a:srgbClr val="2B2F36"/>
              </a:buClr>
              <a:buSzPts val="1050"/>
            </a:pPr>
            <a:endParaRPr lang="en-US" dirty="0"/>
          </a:p>
          <a:p>
            <a:pPr>
              <a:spcBef>
                <a:spcPct val="0"/>
              </a:spcBef>
              <a:tabLst>
                <a:tab pos="435610" algn="l"/>
                <a:tab pos="4808855" algn="r"/>
              </a:tabLst>
            </a:pPr>
            <a:endParaRPr lang="en-US" dirty="0"/>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15</a:t>
            </a:r>
          </a:p>
        </p:txBody>
      </p:sp>
      <p:grpSp>
        <p:nvGrpSpPr>
          <p:cNvPr id="3" name="Group 3"/>
          <p:cNvGrpSpPr>
            <a:grpSpLocks/>
          </p:cNvGrpSpPr>
          <p:nvPr/>
        </p:nvGrpSpPr>
        <p:grpSpPr bwMode="auto">
          <a:xfrm>
            <a:off x="1736725" y="660400"/>
            <a:ext cx="476250" cy="1588"/>
            <a:chOff x="2735" y="319"/>
            <a:chExt cx="749" cy="2"/>
          </a:xfrm>
        </p:grpSpPr>
        <p:sp>
          <p:nvSpPr>
            <p:cNvPr id="4" name="Freeform 4"/>
            <p:cNvSpPr>
              <a:spLocks/>
            </p:cNvSpPr>
            <p:nvPr/>
          </p:nvSpPr>
          <p:spPr bwMode="auto">
            <a:xfrm>
              <a:off x="2735" y="319"/>
              <a:ext cx="749" cy="2"/>
            </a:xfrm>
            <a:custGeom>
              <a:avLst/>
              <a:gdLst>
                <a:gd name="T0" fmla="+- 0 2735 2735"/>
                <a:gd name="T1" fmla="*/ T0 w 749"/>
                <a:gd name="T2" fmla="+- 0 3483 2735"/>
                <a:gd name="T3" fmla="*/ T2 w 749"/>
              </a:gdLst>
              <a:ahLst/>
              <a:cxnLst>
                <a:cxn ang="0">
                  <a:pos x="T1" y="0"/>
                </a:cxn>
                <a:cxn ang="0">
                  <a:pos x="T3" y="0"/>
                </a:cxn>
              </a:cxnLst>
              <a:rect l="0" t="0" r="r" b="b"/>
              <a:pathLst>
                <a:path w="749">
                  <a:moveTo>
                    <a:pt x="0" y="0"/>
                  </a:moveTo>
                  <a:lnTo>
                    <a:pt x="748" y="0"/>
                  </a:lnTo>
                </a:path>
              </a:pathLst>
            </a:custGeom>
            <a:noFill/>
            <a:ln w="6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
          <p:cNvGrpSpPr>
            <a:grpSpLocks/>
          </p:cNvGrpSpPr>
          <p:nvPr/>
        </p:nvGrpSpPr>
        <p:grpSpPr bwMode="auto">
          <a:xfrm>
            <a:off x="4157663" y="657225"/>
            <a:ext cx="2149475" cy="1588"/>
            <a:chOff x="6548" y="314"/>
            <a:chExt cx="3384" cy="2"/>
          </a:xfrm>
        </p:grpSpPr>
        <p:sp>
          <p:nvSpPr>
            <p:cNvPr id="7" name="Freeform 2"/>
            <p:cNvSpPr>
              <a:spLocks/>
            </p:cNvSpPr>
            <p:nvPr/>
          </p:nvSpPr>
          <p:spPr bwMode="auto">
            <a:xfrm>
              <a:off x="6548" y="314"/>
              <a:ext cx="3384" cy="2"/>
            </a:xfrm>
            <a:custGeom>
              <a:avLst/>
              <a:gdLst>
                <a:gd name="T0" fmla="+- 0 6548 6548"/>
                <a:gd name="T1" fmla="*/ T0 w 3384"/>
                <a:gd name="T2" fmla="+- 0 9931 6548"/>
                <a:gd name="T3" fmla="*/ T2 w 3384"/>
              </a:gdLst>
              <a:ahLst/>
              <a:cxnLst>
                <a:cxn ang="0">
                  <a:pos x="T1" y="0"/>
                </a:cxn>
                <a:cxn ang="0">
                  <a:pos x="T3" y="0"/>
                </a:cxn>
              </a:cxnLst>
              <a:rect l="0" t="0" r="r" b="b"/>
              <a:pathLst>
                <a:path w="3384">
                  <a:moveTo>
                    <a:pt x="0" y="0"/>
                  </a:moveTo>
                  <a:lnTo>
                    <a:pt x="3383" y="0"/>
                  </a:lnTo>
                </a:path>
              </a:pathLst>
            </a:custGeom>
            <a:noFill/>
            <a:ln w="19014">
              <a:solidFill>
                <a:srgbClr val="D4D8E4"/>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110887" y="3392913"/>
            <a:ext cx="4116200" cy="243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525940" y="1436333"/>
            <a:ext cx="6436032" cy="523220"/>
          </a:xfrm>
          <a:prstGeom prst="rect">
            <a:avLst/>
          </a:prstGeom>
          <a:noFill/>
        </p:spPr>
        <p:txBody>
          <a:bodyPr wrap="square" rtlCol="0">
            <a:spAutoFit/>
          </a:bodyPr>
          <a:lstStyle>
            <a:defPPr>
              <a:defRPr lang="en-US"/>
            </a:defPPr>
            <a:lvl1pPr>
              <a:defRPr sz="2800" b="1"/>
            </a:lvl1pPr>
          </a:lstStyle>
          <a:p>
            <a:pPr algn="ctr"/>
            <a:r>
              <a:rPr lang="en-US" dirty="0"/>
              <a:t>The </a:t>
            </a:r>
            <a:r>
              <a:rPr lang="en-US" dirty="0" smtClean="0"/>
              <a:t>Corporate </a:t>
            </a:r>
            <a:r>
              <a:rPr lang="en-US" dirty="0"/>
              <a:t>Entrepreneurship Audit</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495260" y="2763567"/>
            <a:ext cx="7728537" cy="2369880"/>
          </a:xfrm>
          <a:prstGeom prst="rect">
            <a:avLst/>
          </a:prstGeom>
          <a:noFill/>
        </p:spPr>
        <p:txBody>
          <a:bodyPr wrap="square" rtlCol="0">
            <a:spAutoFit/>
          </a:bodyPr>
          <a:lstStyle/>
          <a:p>
            <a:pPr>
              <a:spcBef>
                <a:spcPct val="0"/>
              </a:spcBef>
              <a:tabLst>
                <a:tab pos="435610" algn="l"/>
                <a:tab pos="4808855" algn="r"/>
              </a:tabLst>
            </a:pPr>
            <a:r>
              <a:rPr lang="en-US" sz="2000" b="1" u="sng" dirty="0" smtClean="0"/>
              <a:t>CONTENTS</a:t>
            </a:r>
          </a:p>
          <a:p>
            <a:pPr>
              <a:spcBef>
                <a:spcPct val="0"/>
              </a:spcBef>
              <a:tabLst>
                <a:tab pos="435610" algn="l"/>
                <a:tab pos="4808855" algn="r"/>
              </a:tabLst>
            </a:pPr>
            <a:endParaRPr lang="en-US" sz="2000" b="1" u="sng" dirty="0"/>
          </a:p>
          <a:p>
            <a:pPr marL="742950" lvl="1" indent="-285750">
              <a:buFont typeface="Arial" panose="020B0604020202020204" pitchFamily="34" charset="0"/>
              <a:buChar char="•"/>
            </a:pPr>
            <a:r>
              <a:rPr lang="en-US" dirty="0"/>
              <a:t>Entrepreneurial characteristics </a:t>
            </a:r>
          </a:p>
          <a:p>
            <a:pPr marL="742950" lvl="1" indent="-285750">
              <a:buFont typeface="Arial" panose="020B0604020202020204" pitchFamily="34" charset="0"/>
              <a:buChar char="•"/>
            </a:pPr>
            <a:r>
              <a:rPr lang="en-US" dirty="0"/>
              <a:t>Cultural characteristics of an entrepreneurial organization</a:t>
            </a:r>
          </a:p>
          <a:p>
            <a:pPr marL="742950" lvl="1" indent="-285750">
              <a:buFont typeface="Arial" panose="020B0604020202020204" pitchFamily="34" charset="0"/>
              <a:buChar char="•"/>
            </a:pPr>
            <a:r>
              <a:rPr lang="en-US" dirty="0"/>
              <a:t>Structural characteristics of an entrepreneurial organization</a:t>
            </a:r>
          </a:p>
          <a:p>
            <a:pPr marL="742950" lvl="1" indent="-285750">
              <a:buFont typeface="Arial" panose="020B0604020202020204" pitchFamily="34" charset="0"/>
              <a:buChar char="•"/>
            </a:pPr>
            <a:r>
              <a:rPr lang="en-US" dirty="0"/>
              <a:t>Leadership characteristics for an entrepreneurial organization</a:t>
            </a:r>
          </a:p>
          <a:p>
            <a:pPr marL="742950" lvl="1" indent="-285750">
              <a:buFont typeface="Arial" panose="020B0604020202020204" pitchFamily="34" charset="0"/>
              <a:buChar char="•"/>
            </a:pPr>
            <a:r>
              <a:rPr lang="en-US" dirty="0"/>
              <a:t>Strategies for an Entrepreneurial Organization</a:t>
            </a:r>
          </a:p>
          <a:p>
            <a:pPr marL="742950" lvl="1" indent="-285750">
              <a:buFont typeface="Arial" panose="020B0604020202020204" pitchFamily="34" charset="0"/>
              <a:buChar char="•"/>
            </a:pPr>
            <a:r>
              <a:rPr lang="en-US" dirty="0"/>
              <a:t>Environment for the entrepreneurial organization</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16</a:t>
            </a:r>
            <a:endParaRPr lang="en-US" sz="1200" b="1" dirty="0">
              <a:solidFill>
                <a:schemeClr val="bg1"/>
              </a:solidFill>
              <a:latin typeface="Tajawal Medium" panose="00000600000000000000" pitchFamily="2" charset="-78"/>
              <a:cs typeface="Tajawal Medium" panose="00000600000000000000" pitchFamily="2" charset="-78"/>
            </a:endParaRP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147889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36441" y="3375141"/>
            <a:ext cx="4011106" cy="236342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984247" y="1268147"/>
            <a:ext cx="6436032" cy="523220"/>
          </a:xfrm>
          <a:prstGeom prst="rect">
            <a:avLst/>
          </a:prstGeom>
          <a:noFill/>
        </p:spPr>
        <p:txBody>
          <a:bodyPr wrap="square" rtlCol="0">
            <a:spAutoFit/>
          </a:bodyPr>
          <a:lstStyle>
            <a:defPPr>
              <a:defRPr lang="en-US"/>
            </a:defPPr>
            <a:lvl1pPr>
              <a:defRPr sz="2800" b="1"/>
            </a:lvl1pPr>
          </a:lstStyle>
          <a:p>
            <a:pPr algn="ctr"/>
            <a:r>
              <a:rPr lang="en-US" dirty="0"/>
              <a:t>Venture Teams And Entrepreneurs</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240160" y="2715548"/>
            <a:ext cx="8867393" cy="3108543"/>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dirty="0"/>
              <a:t>LEARNING  OUTCOMES </a:t>
            </a:r>
            <a:endParaRPr lang="en-US" sz="2000" b="1" dirty="0" smtClean="0"/>
          </a:p>
          <a:p>
            <a:pPr>
              <a:spcBef>
                <a:spcPct val="0"/>
              </a:spcBef>
              <a:tabLst>
                <a:tab pos="435610" algn="l"/>
                <a:tab pos="4808855" algn="r"/>
              </a:tabLst>
            </a:pPr>
            <a:endParaRPr lang="en-US" sz="2000" b="1" dirty="0"/>
          </a:p>
          <a:p>
            <a:pPr marL="342900" indent="-342900">
              <a:spcBef>
                <a:spcPct val="0"/>
              </a:spcBef>
              <a:buFont typeface="Arial" panose="020B0604020202020204" pitchFamily="34" charset="0"/>
              <a:buChar char="•"/>
              <a:tabLst>
                <a:tab pos="435610" algn="l"/>
                <a:tab pos="4808855" algn="r"/>
              </a:tabLst>
            </a:pPr>
            <a:r>
              <a:rPr lang="en-US" sz="2000" dirty="0" smtClean="0"/>
              <a:t>Understand </a:t>
            </a:r>
            <a:r>
              <a:rPr lang="en-US" sz="2000" dirty="0"/>
              <a:t>and explain </a:t>
            </a:r>
            <a:r>
              <a:rPr lang="en-US" dirty="0"/>
              <a:t>Entrepreneurial characteristics </a:t>
            </a:r>
            <a:r>
              <a:rPr lang="en-US" dirty="0" smtClean="0"/>
              <a:t>Cultural </a:t>
            </a:r>
            <a:r>
              <a:rPr lang="en-US" dirty="0"/>
              <a:t>characteristics of an entrepreneurial </a:t>
            </a:r>
            <a:r>
              <a:rPr lang="en-US" dirty="0" smtClean="0"/>
              <a:t>organization</a:t>
            </a:r>
          </a:p>
          <a:p>
            <a:pPr marL="342900" indent="-342900">
              <a:spcBef>
                <a:spcPct val="0"/>
              </a:spcBef>
              <a:buFont typeface="Arial" panose="020B0604020202020204" pitchFamily="34" charset="0"/>
              <a:buChar char="•"/>
              <a:tabLst>
                <a:tab pos="435610" algn="l"/>
                <a:tab pos="4808855" algn="r"/>
              </a:tabLst>
            </a:pPr>
            <a:r>
              <a:rPr lang="en-US" sz="2000" dirty="0" smtClean="0"/>
              <a:t>continuous</a:t>
            </a:r>
            <a:r>
              <a:rPr lang="en-US" sz="2000" dirty="0"/>
              <a:t>, </a:t>
            </a:r>
            <a:r>
              <a:rPr lang="en-US" dirty="0"/>
              <a:t>Structural characteristics of an entrepreneurial </a:t>
            </a:r>
            <a:r>
              <a:rPr lang="en-US" dirty="0" smtClean="0"/>
              <a:t>organization</a:t>
            </a:r>
          </a:p>
          <a:p>
            <a:pPr marL="342900" indent="-342900">
              <a:spcBef>
                <a:spcPct val="0"/>
              </a:spcBef>
              <a:buFont typeface="Arial" panose="020B0604020202020204" pitchFamily="34" charset="0"/>
              <a:buChar char="•"/>
              <a:tabLst>
                <a:tab pos="435610" algn="l"/>
                <a:tab pos="4808855" algn="r"/>
              </a:tabLst>
            </a:pPr>
            <a:r>
              <a:rPr lang="en-US" sz="2000" dirty="0" smtClean="0"/>
              <a:t>Critically </a:t>
            </a:r>
            <a:r>
              <a:rPr lang="en-US" sz="2000" dirty="0"/>
              <a:t>analyze the </a:t>
            </a:r>
            <a:r>
              <a:rPr lang="en-US" dirty="0"/>
              <a:t>Environment for the entrepreneurial organization</a:t>
            </a:r>
          </a:p>
          <a:p>
            <a:endParaRPr lang="en-US" sz="2400" dirty="0"/>
          </a:p>
          <a:p>
            <a:pPr marL="742950" lvl="1" indent="-285750">
              <a:buClr>
                <a:srgbClr val="2B2F36"/>
              </a:buClr>
              <a:buSzPts val="1050"/>
            </a:pPr>
            <a:endParaRPr lang="en-US" dirty="0"/>
          </a:p>
          <a:p>
            <a:pPr>
              <a:spcBef>
                <a:spcPct val="0"/>
              </a:spcBef>
              <a:tabLst>
                <a:tab pos="435610" algn="l"/>
                <a:tab pos="4808855" algn="r"/>
              </a:tabLst>
            </a:pPr>
            <a:endParaRPr lang="en-US" dirty="0"/>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16</a:t>
            </a:r>
          </a:p>
        </p:txBody>
      </p:sp>
      <p:grpSp>
        <p:nvGrpSpPr>
          <p:cNvPr id="3" name="Group 3"/>
          <p:cNvGrpSpPr>
            <a:grpSpLocks/>
          </p:cNvGrpSpPr>
          <p:nvPr/>
        </p:nvGrpSpPr>
        <p:grpSpPr bwMode="auto">
          <a:xfrm>
            <a:off x="1736725" y="660400"/>
            <a:ext cx="476250" cy="1588"/>
            <a:chOff x="2735" y="319"/>
            <a:chExt cx="749" cy="2"/>
          </a:xfrm>
        </p:grpSpPr>
        <p:sp>
          <p:nvSpPr>
            <p:cNvPr id="4" name="Freeform 4"/>
            <p:cNvSpPr>
              <a:spLocks/>
            </p:cNvSpPr>
            <p:nvPr/>
          </p:nvSpPr>
          <p:spPr bwMode="auto">
            <a:xfrm>
              <a:off x="2735" y="319"/>
              <a:ext cx="749" cy="2"/>
            </a:xfrm>
            <a:custGeom>
              <a:avLst/>
              <a:gdLst>
                <a:gd name="T0" fmla="+- 0 2735 2735"/>
                <a:gd name="T1" fmla="*/ T0 w 749"/>
                <a:gd name="T2" fmla="+- 0 3483 2735"/>
                <a:gd name="T3" fmla="*/ T2 w 749"/>
              </a:gdLst>
              <a:ahLst/>
              <a:cxnLst>
                <a:cxn ang="0">
                  <a:pos x="T1" y="0"/>
                </a:cxn>
                <a:cxn ang="0">
                  <a:pos x="T3" y="0"/>
                </a:cxn>
              </a:cxnLst>
              <a:rect l="0" t="0" r="r" b="b"/>
              <a:pathLst>
                <a:path w="749">
                  <a:moveTo>
                    <a:pt x="0" y="0"/>
                  </a:moveTo>
                  <a:lnTo>
                    <a:pt x="748" y="0"/>
                  </a:lnTo>
                </a:path>
              </a:pathLst>
            </a:custGeom>
            <a:noFill/>
            <a:ln w="6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
          <p:cNvGrpSpPr>
            <a:grpSpLocks/>
          </p:cNvGrpSpPr>
          <p:nvPr/>
        </p:nvGrpSpPr>
        <p:grpSpPr bwMode="auto">
          <a:xfrm>
            <a:off x="4157663" y="657225"/>
            <a:ext cx="2149475" cy="1588"/>
            <a:chOff x="6548" y="314"/>
            <a:chExt cx="3384" cy="2"/>
          </a:xfrm>
        </p:grpSpPr>
        <p:sp>
          <p:nvSpPr>
            <p:cNvPr id="7" name="Freeform 2"/>
            <p:cNvSpPr>
              <a:spLocks/>
            </p:cNvSpPr>
            <p:nvPr/>
          </p:nvSpPr>
          <p:spPr bwMode="auto">
            <a:xfrm>
              <a:off x="6548" y="314"/>
              <a:ext cx="3384" cy="2"/>
            </a:xfrm>
            <a:custGeom>
              <a:avLst/>
              <a:gdLst>
                <a:gd name="T0" fmla="+- 0 6548 6548"/>
                <a:gd name="T1" fmla="*/ T0 w 3384"/>
                <a:gd name="T2" fmla="+- 0 9931 6548"/>
                <a:gd name="T3" fmla="*/ T2 w 3384"/>
              </a:gdLst>
              <a:ahLst/>
              <a:cxnLst>
                <a:cxn ang="0">
                  <a:pos x="T1" y="0"/>
                </a:cxn>
                <a:cxn ang="0">
                  <a:pos x="T3" y="0"/>
                </a:cxn>
              </a:cxnLst>
              <a:rect l="0" t="0" r="r" b="b"/>
              <a:pathLst>
                <a:path w="3384">
                  <a:moveTo>
                    <a:pt x="0" y="0"/>
                  </a:moveTo>
                  <a:lnTo>
                    <a:pt x="3383" y="0"/>
                  </a:lnTo>
                </a:path>
              </a:pathLst>
            </a:custGeom>
            <a:noFill/>
            <a:ln w="19014">
              <a:solidFill>
                <a:srgbClr val="D4D8E4"/>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223071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661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722954" y="141078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08158" y="1628506"/>
            <a:ext cx="9345750" cy="45168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87627" y="2002724"/>
            <a:ext cx="8786813"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Most large firms have a portfolio of different </a:t>
            </a:r>
            <a:r>
              <a:rPr lang="en-US" sz="2000" dirty="0">
                <a:solidFill>
                  <a:schemeClr val="accent2"/>
                </a:solidFill>
              </a:rPr>
              <a:t>product/market offerings</a:t>
            </a:r>
            <a:r>
              <a:rPr lang="en-US" sz="2000" dirty="0"/>
              <a:t>. </a:t>
            </a:r>
            <a:r>
              <a:rPr lang="en-US" sz="2000" dirty="0" smtClean="0"/>
              <a:t>	Even </a:t>
            </a:r>
            <a:r>
              <a:rPr lang="en-US" sz="2000" dirty="0"/>
              <a:t>as successive waves of innovation might bring in new products or new markets, however, the old product/market offerings still need to be managed — and innovation, albeit probably only incremental — continues to have a part to play.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b="1" dirty="0" smtClean="0">
                <a:solidFill>
                  <a:srgbClr val="FF0000"/>
                </a:solidFill>
              </a:rPr>
              <a:t>Having </a:t>
            </a:r>
            <a:r>
              <a:rPr lang="en-US" sz="2000" b="1" dirty="0">
                <a:solidFill>
                  <a:srgbClr val="FF0000"/>
                </a:solidFill>
              </a:rPr>
              <a:t>a product/market portfolio creates managerial complexity with each product/market offering potentially at a different stage in its life- cycle and with its own business model and marketing strategy</a:t>
            </a:r>
            <a:r>
              <a:rPr lang="en-US" sz="2000" dirty="0"/>
              <a:t>. That complexity increases again if the business is multinational and operates in a number of countries.</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The multi-product/market firm</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12251363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2733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33534" y="142754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573806"/>
            <a:ext cx="9345750" cy="4659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40" y="1673350"/>
            <a:ext cx="8773300" cy="4524315"/>
          </a:xfrm>
          <a:prstGeom prst="rect">
            <a:avLst/>
          </a:prstGeom>
          <a:noFill/>
        </p:spPr>
        <p:txBody>
          <a:bodyPr wrap="square" rtlCol="0">
            <a:spAutoFit/>
          </a:bodyPr>
          <a:lstStyle/>
          <a:p>
            <a:pPr marL="285750" lvl="1" indent="-285750">
              <a:buFont typeface="Arial" panose="020B0604020202020204" pitchFamily="34" charset="0"/>
              <a:buChar char="•"/>
            </a:pPr>
            <a:r>
              <a:rPr lang="en-US" b="1" dirty="0" smtClean="0">
                <a:solidFill>
                  <a:srgbClr val="FF0000"/>
                </a:solidFill>
              </a:rPr>
              <a:t>If </a:t>
            </a:r>
            <a:r>
              <a:rPr lang="en-US" b="1" dirty="0">
                <a:solidFill>
                  <a:srgbClr val="FF0000"/>
                </a:solidFill>
              </a:rPr>
              <a:t>the product/market range becomes so diverse that the company effectively operates in different industries, it is said to be a conglomerate. </a:t>
            </a:r>
          </a:p>
          <a:p>
            <a:pPr marL="285750" lvl="1" indent="-285750">
              <a:buFont typeface="Arial" panose="020B0604020202020204" pitchFamily="34" charset="0"/>
              <a:buChar char="•"/>
            </a:pPr>
            <a:endParaRPr lang="en-US" dirty="0"/>
          </a:p>
          <a:p>
            <a:pPr marL="285750" lvl="1" indent="-285750">
              <a:buFont typeface="Arial" panose="020B0604020202020204" pitchFamily="34" charset="0"/>
              <a:buChar char="•"/>
            </a:pPr>
            <a:r>
              <a:rPr lang="en-US" dirty="0"/>
              <a:t>This can happen because the company, either intentionally or unintentionally, follows the strategy of diversification. This can result from radical, disruptive innovations that create opportunities to develop whole new industries. Whilst a multi-product/market firm might be organized along divisional lines, if it becomes a conglomerate it is far more likely to operate as a parent company (a holding-company with a head office) and subsidiaries</a:t>
            </a:r>
            <a:r>
              <a:rPr lang="en-US" dirty="0" smtClean="0"/>
              <a:t>.</a:t>
            </a:r>
          </a:p>
          <a:p>
            <a:pPr marL="285750" lvl="1" indent="-285750">
              <a:buFont typeface="Arial" panose="020B0604020202020204" pitchFamily="34" charset="0"/>
              <a:buChar char="•"/>
            </a:pPr>
            <a:endParaRPr lang="en-US" dirty="0"/>
          </a:p>
          <a:p>
            <a:pPr marL="285750" lvl="1" indent="-285750">
              <a:buFont typeface="Arial" panose="020B0604020202020204" pitchFamily="34" charset="0"/>
              <a:buChar char="•"/>
            </a:pPr>
            <a:r>
              <a:rPr lang="en-US" dirty="0"/>
              <a:t>This chapter will provide some tools to help manage the complexity of a portfolio of products and markets. It looks at some issues surrounding public companies and their stock market valuation. In particular, it looks at how an entrepreneurial firm that expands into emerging products and markets can create and sustain shareholder value — even if it becomes a conglomerate — by minimizing risk and maximizing opportunity. It also explores how new product/market developments might be organized within the organization so as to maximize shareholder value.</a:t>
            </a:r>
            <a:endParaRPr lang="en-US" dirty="0" smtClean="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684240"/>
            <a:ext cx="7777461" cy="523220"/>
          </a:xfrm>
          <a:prstGeom prst="rect">
            <a:avLst/>
          </a:prstGeom>
          <a:noFill/>
        </p:spPr>
        <p:txBody>
          <a:bodyPr wrap="square" rtlCol="0">
            <a:spAutoFit/>
          </a:bodyPr>
          <a:lstStyle/>
          <a:p>
            <a:r>
              <a:rPr lang="en-US" sz="2800" b="1" dirty="0"/>
              <a:t>The multi-product/market firm</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4247340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269797" y="50387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19481" y="163264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3508" y="1854146"/>
            <a:ext cx="8263482" cy="2554545"/>
          </a:xfrm>
          <a:prstGeom prst="rect">
            <a:avLst/>
          </a:prstGeom>
          <a:noFill/>
        </p:spPr>
        <p:txBody>
          <a:bodyPr wrap="square" rtlCol="0">
            <a:spAutoFit/>
          </a:bodyPr>
          <a:lstStyle/>
          <a:p>
            <a:pPr marL="0" lvl="1" algn="ctr"/>
            <a:r>
              <a:rPr lang="en-US" sz="2000" b="1" dirty="0"/>
              <a:t>Creating a portfolio of different product/market offerings may add managerial complexity but it can offer some advantages. We saw in Case insight S.4 how Google, the core business of Alphabet, was a cash generator that financed its other innovation activities. Within Google, there are a number of product/market offerings such as Search, Ads, Android, </a:t>
            </a:r>
            <a:r>
              <a:rPr lang="en-US" sz="2000" b="1" dirty="0" err="1"/>
              <a:t>YouTnbe</a:t>
            </a:r>
            <a:r>
              <a:rPr lang="en-US" sz="2000" b="1" dirty="0"/>
              <a:t>, Apps, Cloud Computing and Maps, each with its own business model and marketing strategy, which is coordinated across all the Alphabet subsidiaries by head office</a:t>
            </a:r>
            <a:r>
              <a:rPr lang="en-US" sz="2000" b="1" u="sng" dirty="0">
                <a:solidFill>
                  <a:srgbClr val="C00000"/>
                </a:solidFill>
              </a:rPr>
              <a:t>.</a:t>
            </a:r>
            <a:endParaRPr lang="en-GB" sz="2400" b="1"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The multi-product/market </a:t>
            </a:r>
            <a:r>
              <a:rPr lang="en-US" sz="2800" b="1" dirty="0" smtClean="0"/>
              <a:t>firm Case study </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03348" y="4586237"/>
            <a:ext cx="2857500" cy="1280826"/>
          </a:xfrm>
          <a:prstGeom prst="rect">
            <a:avLst/>
          </a:prstGeom>
        </p:spPr>
      </p:pic>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29074182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144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874320" y="16226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The Product/Market Portfolio</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 xmlns:a16="http://schemas.microsoft.com/office/drawing/2014/main" id="{6083F8E2-699C-9C01-0329-7C9299434C08}"/>
              </a:ext>
            </a:extLst>
          </p:cNvPr>
          <p:cNvSpPr txBox="1"/>
          <p:nvPr/>
        </p:nvSpPr>
        <p:spPr>
          <a:xfrm>
            <a:off x="1626706" y="1911547"/>
            <a:ext cx="8296439" cy="1015663"/>
          </a:xfrm>
          <a:prstGeom prst="rect">
            <a:avLst/>
          </a:prstGeom>
          <a:noFill/>
        </p:spPr>
        <p:txBody>
          <a:bodyPr wrap="square" rtlCol="0">
            <a:spAutoFit/>
          </a:bodyPr>
          <a:lstStyle/>
          <a:p>
            <a:pPr algn="just"/>
            <a:r>
              <a:rPr lang="en-US" sz="2000" b="1" u="sng" dirty="0">
                <a:solidFill>
                  <a:srgbClr val="FF0000"/>
                </a:solidFill>
              </a:rPr>
              <a:t>The growth-share matrix </a:t>
            </a:r>
            <a:r>
              <a:rPr lang="en-US" sz="2000" b="1" dirty="0">
                <a:solidFill>
                  <a:srgbClr val="FF0000"/>
                </a:solidFill>
              </a:rPr>
              <a:t>is a simple tool for showing the important issues facing products at different stages of their life and the implications for strategy.</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78976" y="3194814"/>
            <a:ext cx="6936438" cy="2575801"/>
          </a:xfrm>
          <a:prstGeom prst="rect">
            <a:avLst/>
          </a:prstGeom>
        </p:spPr>
      </p:pic>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122111595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302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3176" y="1584767"/>
            <a:ext cx="1033966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4" y="1691921"/>
            <a:ext cx="10122993" cy="4185761"/>
          </a:xfrm>
          <a:prstGeom prst="rect">
            <a:avLst/>
          </a:prstGeom>
          <a:noFill/>
        </p:spPr>
        <p:txBody>
          <a:bodyPr wrap="square" rtlCol="0">
            <a:spAutoFit/>
          </a:bodyPr>
          <a:lstStyle/>
          <a:p>
            <a:r>
              <a:rPr lang="en-US" sz="1900" dirty="0"/>
              <a:t>The vertical axis measures the market attractiveness — the growth and profit potential (rather than the historic growth rate) of the </a:t>
            </a:r>
            <a:r>
              <a:rPr lang="en-US" sz="1900" dirty="0" smtClean="0"/>
              <a:t>market.</a:t>
            </a:r>
          </a:p>
          <a:p>
            <a:r>
              <a:rPr lang="en-US" sz="1900" dirty="0" smtClean="0"/>
              <a:t>The </a:t>
            </a:r>
            <a:r>
              <a:rPr lang="en-US" sz="1900" dirty="0"/>
              <a:t>horizontal axis measures the strength of the product/service in this market — its sales, relative market share etc. A product/service is launched into an attractive market (other- wise why do it?), but its market position is likely to be weak to start with This is called a Problem </a:t>
            </a:r>
            <a:r>
              <a:rPr lang="en-US" sz="1900" dirty="0" err="1"/>
              <a:t>Ould</a:t>
            </a:r>
            <a:r>
              <a:rPr lang="en-US" sz="1900" dirty="0" smtClean="0"/>
              <a:t>.</a:t>
            </a:r>
          </a:p>
          <a:p>
            <a:endParaRPr lang="en-US" sz="1900" dirty="0"/>
          </a:p>
          <a:p>
            <a:r>
              <a:rPr lang="en-US" sz="1900" dirty="0" smtClean="0"/>
              <a:t> </a:t>
            </a:r>
            <a:r>
              <a:rPr lang="en-US" sz="1900" dirty="0"/>
              <a:t>If the market continues to be attractive, sales will grow and its market position will strengthen. This is called a Stan Eventually, however, the market will mature, becoming less attractive, and the product/service will become a Cash Cow — a market leader with a lot of stability, but little potential for additional growth because it is approaching the end of its life. Eventually, it will become a Dog and its life will be terminated. Sometimes the market a product is launched into proves to be unattractive — then its life is very short as it becomes a Dog. A Cash Dog might prolong its </a:t>
            </a:r>
            <a:r>
              <a:rPr lang="en-US" sz="1900" dirty="0" err="1"/>
              <a:t>lifé</a:t>
            </a:r>
            <a:r>
              <a:rPr lang="en-US" sz="1900" dirty="0"/>
              <a:t> because it covers its costs, at least for a time. The arrows show the trajectory of travel in the matrix and the size of the circle represents the value or volume of sale</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4115233" y="798165"/>
            <a:ext cx="7777461" cy="523220"/>
          </a:xfrm>
          <a:prstGeom prst="rect">
            <a:avLst/>
          </a:prstGeom>
          <a:noFill/>
        </p:spPr>
        <p:txBody>
          <a:bodyPr wrap="square" rtlCol="0">
            <a:spAutoFit/>
          </a:bodyPr>
          <a:lstStyle/>
          <a:p>
            <a:r>
              <a:rPr lang="en-US" sz="2800" b="1" dirty="0" smtClean="0"/>
              <a:t>The Product/Market Portfolio</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25601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395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961756" y="132256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3176" y="158476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911848" y="679508"/>
            <a:ext cx="7777461" cy="523220"/>
          </a:xfrm>
          <a:prstGeom prst="rect">
            <a:avLst/>
          </a:prstGeom>
          <a:noFill/>
        </p:spPr>
        <p:txBody>
          <a:bodyPr wrap="square" rtlCol="0">
            <a:spAutoFit/>
          </a:bodyPr>
          <a:lstStyle/>
          <a:p>
            <a:r>
              <a:rPr lang="en-US" sz="2800" b="1" dirty="0" smtClean="0"/>
              <a:t>Cash Flows And The Product/Market Portfolio</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92539" y="2145803"/>
            <a:ext cx="9240353" cy="2246769"/>
          </a:xfrm>
          <a:prstGeom prst="rect">
            <a:avLst/>
          </a:prstGeom>
          <a:noFill/>
        </p:spPr>
        <p:txBody>
          <a:bodyPr wrap="square" rtlCol="0">
            <a:spAutoFit/>
          </a:bodyPr>
          <a:lstStyle/>
          <a:p>
            <a:pPr algn="ctr"/>
            <a:r>
              <a:rPr lang="en-US" sz="2000" dirty="0"/>
              <a:t>As a product moves through this matrix there are implications for cash flow and the different business skills required. it is the entrepreneurial and marketing skills that are of the most value. This phase consumer cash for development and promotional costs at a rate of knot, while at the same time generating little cash by way of revenues.</a:t>
            </a:r>
          </a:p>
          <a:p>
            <a:pPr algn="ctr"/>
            <a:endParaRPr lang="en-US" sz="2000" dirty="0"/>
          </a:p>
          <a:p>
            <a:pPr algn="ctr"/>
            <a:r>
              <a:rPr lang="en-US" sz="2000" dirty="0">
                <a:solidFill>
                  <a:schemeClr val="accent2"/>
                </a:solidFill>
              </a:rPr>
              <a:t>Their skills are also important and marketing costs will continue to be high but at least the product should be generating revenues that will at least meet these costs. </a:t>
            </a:r>
          </a:p>
        </p:txBody>
      </p:sp>
      <p:pic>
        <p:nvPicPr>
          <p:cNvPr id="1032" name="Image 2195"/>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1031" name="Image 2196"/>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1030" name="Image 2197"/>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1029" name="Image 2198"/>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Image 2199"/>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1027" name="Image 2200"/>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1026" name="Image 220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1025" name="Image 2202"/>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26983028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269797" y="51381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49846" y="153521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08056" y="1670132"/>
            <a:ext cx="7164419" cy="4093428"/>
          </a:xfrm>
          <a:prstGeom prst="rect">
            <a:avLst/>
          </a:prstGeom>
          <a:noFill/>
        </p:spPr>
        <p:txBody>
          <a:bodyPr wrap="square" rtlCol="0">
            <a:spAutoFit/>
          </a:bodyPr>
          <a:lstStyle/>
          <a:p>
            <a:pPr algn="just"/>
            <a:r>
              <a:rPr lang="en-US" sz="2000" dirty="0">
                <a:solidFill>
                  <a:schemeClr val="accent2"/>
                </a:solidFill>
              </a:rPr>
              <a:t>There is no clear distinction between a company operating in diverse products/markets and a conglomerate</a:t>
            </a:r>
            <a:r>
              <a:rPr lang="en-US" sz="2000" dirty="0"/>
              <a:t>, which </a:t>
            </a:r>
            <a:r>
              <a:rPr lang="en-US" sz="2000" dirty="0" smtClean="0"/>
              <a:t>is </a:t>
            </a:r>
            <a:r>
              <a:rPr lang="en-US" sz="2000" dirty="0"/>
              <a:t>said to operate in different industries. The distinction revolved around the degree of connection between the different markets and when they are sufficiently distinct to become separate industries. </a:t>
            </a:r>
            <a:endParaRPr lang="en-US" sz="2000" dirty="0" smtClean="0"/>
          </a:p>
          <a:p>
            <a:pPr algn="just"/>
            <a:endParaRPr lang="en-US" sz="2000" dirty="0"/>
          </a:p>
          <a:p>
            <a:pPr algn="just"/>
            <a:r>
              <a:rPr lang="en-US" sz="2000" dirty="0" smtClean="0"/>
              <a:t>However</a:t>
            </a:r>
            <a:r>
              <a:rPr lang="en-US" sz="2000" dirty="0"/>
              <a:t>, the new era of </a:t>
            </a:r>
            <a:r>
              <a:rPr lang="en-US" sz="2000" dirty="0">
                <a:solidFill>
                  <a:schemeClr val="accent2"/>
                </a:solidFill>
              </a:rPr>
              <a:t>technology is blurring these boundaries</a:t>
            </a:r>
            <a:r>
              <a:rPr lang="en-US" sz="2000" dirty="0"/>
              <a:t>. </a:t>
            </a:r>
            <a:r>
              <a:rPr lang="en-US" sz="2000" dirty="0">
                <a:solidFill>
                  <a:srgbClr val="FF0000"/>
                </a:solidFill>
              </a:rPr>
              <a:t>Hardware and software </a:t>
            </a:r>
            <a:r>
              <a:rPr lang="en-US" sz="2000" dirty="0"/>
              <a:t>are increasingly linked, with the US tech giants (Alphabet, Amazon, Apple, Facebook, and Microsoft) able to offer virtual and physical, goods, and services, marketed(in real-time) using algorithms based on information they have gained from intelligent systems embedded in the software we are using (cookies).</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Multi-product/Markets And Conglomerates</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877874"/>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72475" y="1610862"/>
            <a:ext cx="3361657" cy="3878122"/>
          </a:xfrm>
          <a:prstGeom prst="rect">
            <a:avLst/>
          </a:prstGeom>
        </p:spPr>
      </p:pic>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71144080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2583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54427" y="1593353"/>
            <a:ext cx="9529649" cy="45609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26065" y="1766187"/>
            <a:ext cx="8773300" cy="4093428"/>
          </a:xfrm>
          <a:prstGeom prst="rect">
            <a:avLst/>
          </a:prstGeom>
          <a:noFill/>
        </p:spPr>
        <p:txBody>
          <a:bodyPr wrap="square" rtlCol="0">
            <a:spAutoFit/>
          </a:bodyPr>
          <a:lstStyle/>
          <a:p>
            <a:pPr algn="just"/>
            <a:r>
              <a:rPr lang="en-US" sz="2000" dirty="0"/>
              <a:t>Today, they can come out of a strategy of promoting innovation as radical innovations pawn new-to-the-world industries. Diversification through the acquisition of other companies was a major feature of post-war Western corporate </a:t>
            </a:r>
            <a:r>
              <a:rPr lang="en-US" sz="2000" dirty="0" smtClean="0"/>
              <a:t>activity </a:t>
            </a:r>
            <a:r>
              <a:rPr lang="en-US" sz="2000" dirty="0"/>
              <a:t>until the 1980s. Conglomerates became popular because it was thought that they would reduce risk and therefore increase shareholder value. </a:t>
            </a:r>
          </a:p>
          <a:p>
            <a:pPr algn="just"/>
            <a:endParaRPr lang="en-US" sz="2000" dirty="0"/>
          </a:p>
          <a:p>
            <a:pPr algn="just"/>
            <a:r>
              <a:rPr lang="en-US" sz="2000" b="1" dirty="0">
                <a:solidFill>
                  <a:srgbClr val="FF0000"/>
                </a:solidFill>
              </a:rPr>
              <a:t>D</a:t>
            </a:r>
            <a:r>
              <a:rPr lang="en-US" sz="2000" b="1" dirty="0" smtClean="0">
                <a:solidFill>
                  <a:srgbClr val="FF0000"/>
                </a:solidFill>
              </a:rPr>
              <a:t>ifferent </a:t>
            </a:r>
            <a:r>
              <a:rPr lang="en-US" sz="2000" b="1" dirty="0">
                <a:solidFill>
                  <a:srgbClr val="FF0000"/>
                </a:solidFill>
              </a:rPr>
              <a:t>products/markets have different cycles of growth and decline; by combining them, you can reduce or smooth the effect of these differences</a:t>
            </a:r>
            <a:r>
              <a:rPr lang="en-US" sz="2000" dirty="0"/>
              <a:t>, particularly upon the overall cash flow of the organization this form of risk reduction appealed to managers, whose jobs depended on the company continuing to operate. These acquisitions were often financed by high levels of borrowing. But the great conglomerate-merger wave did not generally lead to improvements in performance for the firms that were involved.</a:t>
            </a:r>
            <a:endParaRPr lang="en-US" sz="2000" dirty="0" smtClean="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Multi-product/Markets And Conglomerates</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894315"/>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11165406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85938" y="50387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03924"/>
            <a:ext cx="9345750" cy="44958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Shareholder Value And Diversification</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 xmlns:a16="http://schemas.microsoft.com/office/drawing/2014/main" id="{6083F8E2-699C-9C01-0329-7C9299434C08}"/>
              </a:ext>
            </a:extLst>
          </p:cNvPr>
          <p:cNvSpPr txBox="1"/>
          <p:nvPr/>
        </p:nvSpPr>
        <p:spPr>
          <a:xfrm>
            <a:off x="1149846" y="1732643"/>
            <a:ext cx="8773300" cy="3785652"/>
          </a:xfrm>
          <a:prstGeom prst="rect">
            <a:avLst/>
          </a:prstGeom>
          <a:noFill/>
        </p:spPr>
        <p:txBody>
          <a:bodyPr wrap="square" rtlCol="0">
            <a:spAutoFit/>
          </a:bodyPr>
          <a:lstStyle/>
          <a:p>
            <a:pPr algn="just"/>
            <a:r>
              <a:rPr lang="en-US" sz="2000" dirty="0"/>
              <a:t>The problem is that, although it is traditionally viewed as risky, diversification is central to the process of corporate evolution — whether through incremental or radical shifts in products/markets. As products come to the end of their natural life cycles, the longevity of any particular organization will depend on its ability to innovate and in so doing eventually redefine the business it is in, applying existing capabilities to developing new products and markets, perhaps even new industries, and buying-in those capabilities when necessary. </a:t>
            </a:r>
            <a:endParaRPr lang="en-US" sz="2000" dirty="0" smtClean="0"/>
          </a:p>
          <a:p>
            <a:pPr algn="just"/>
            <a:endParaRPr lang="en-US" sz="2000" dirty="0"/>
          </a:p>
          <a:p>
            <a:pPr algn="just"/>
            <a:r>
              <a:rPr lang="en-US" sz="2000" b="1" dirty="0" smtClean="0">
                <a:solidFill>
                  <a:srgbClr val="FF0000"/>
                </a:solidFill>
              </a:rPr>
              <a:t>And </a:t>
            </a:r>
            <a:r>
              <a:rPr lang="en-US" sz="2000" b="1" dirty="0">
                <a:solidFill>
                  <a:srgbClr val="FF0000"/>
                </a:solidFill>
              </a:rPr>
              <a:t>opportunities for diversification are the natural outcomes of internal and/or external corporate venturing within a firm with an entrepreneurial architecture. The challenge is to make clear how diversification can create shareholder value.</a:t>
            </a:r>
          </a:p>
          <a:p>
            <a:pPr algn="just"/>
            <a:endParaRPr lang="en-US" sz="2000" dirty="0"/>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400018747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23475" y="52685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20834" y="145783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86076"/>
            <a:ext cx="9345750" cy="44958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698548" y="666026"/>
            <a:ext cx="7777461" cy="523220"/>
          </a:xfrm>
          <a:prstGeom prst="rect">
            <a:avLst/>
          </a:prstGeom>
          <a:noFill/>
        </p:spPr>
        <p:txBody>
          <a:bodyPr wrap="square" rtlCol="0">
            <a:spAutoFit/>
          </a:bodyPr>
          <a:lstStyle/>
          <a:p>
            <a:r>
              <a:rPr lang="en-US" sz="2800" b="1" dirty="0"/>
              <a:t>Shareholder Value And Diversification</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 xmlns:a16="http://schemas.microsoft.com/office/drawing/2014/main" id="{6083F8E2-699C-9C01-0329-7C9299434C08}"/>
              </a:ext>
            </a:extLst>
          </p:cNvPr>
          <p:cNvSpPr txBox="1"/>
          <p:nvPr/>
        </p:nvSpPr>
        <p:spPr>
          <a:xfrm>
            <a:off x="1046855" y="2424046"/>
            <a:ext cx="9238735" cy="2246769"/>
          </a:xfrm>
          <a:prstGeom prst="rect">
            <a:avLst/>
          </a:prstGeom>
          <a:noFill/>
        </p:spPr>
        <p:txBody>
          <a:bodyPr wrap="square" rtlCol="0">
            <a:spAutoFit/>
          </a:bodyPr>
          <a:lstStyle/>
          <a:p>
            <a:pPr algn="just"/>
            <a:r>
              <a:rPr lang="en-US" sz="2000" dirty="0"/>
              <a:t>The arguments against diversification revolve around risk and not straying from a firm's core skills, knowledge, and capabilities, applied to a relevant market. However, products, markets and society are changing rapidly and in this context, shareholder value can indeed be created in a systematic process that includes diversification.</a:t>
            </a:r>
          </a:p>
          <a:p>
            <a:pPr algn="just"/>
            <a:endParaRPr lang="en-US" sz="2000" b="1" u="sng" dirty="0"/>
          </a:p>
          <a:p>
            <a:pPr algn="just"/>
            <a:r>
              <a:rPr lang="en-US" sz="2000" b="1" u="sng" dirty="0"/>
              <a:t> Listed below are the ways in which an entrepreneurial multi-product/market business (a conglomerate) can create real value for its shareholders:</a:t>
            </a:r>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5942017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95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45161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3408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Shareholder Value And Diversification</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 xmlns:a16="http://schemas.microsoft.com/office/drawing/2014/main" id="{6083F8E2-699C-9C01-0329-7C9299434C08}"/>
              </a:ext>
            </a:extLst>
          </p:cNvPr>
          <p:cNvSpPr txBox="1"/>
          <p:nvPr/>
        </p:nvSpPr>
        <p:spPr>
          <a:xfrm>
            <a:off x="1182110" y="2195514"/>
            <a:ext cx="8773300" cy="2862322"/>
          </a:xfrm>
          <a:prstGeom prst="rect">
            <a:avLst/>
          </a:prstGeom>
          <a:noFill/>
        </p:spPr>
        <p:txBody>
          <a:bodyPr wrap="square" rtlCol="0">
            <a:spAutoFit/>
          </a:bodyPr>
          <a:lstStyle/>
          <a:p>
            <a:pPr algn="just"/>
            <a:r>
              <a:rPr lang="en-US" sz="2000" b="1" dirty="0">
                <a:solidFill>
                  <a:srgbClr val="FF0000"/>
                </a:solidFill>
              </a:rPr>
              <a:t> The distinctive capabilities of a firm with an entrepreneurial architecture relate to its ability to innovate, again and again</a:t>
            </a:r>
            <a:r>
              <a:rPr lang="en-US" sz="2000" dirty="0">
                <a:solidFill>
                  <a:srgbClr val="FF0000"/>
                </a:solidFill>
              </a:rPr>
              <a:t>. </a:t>
            </a:r>
            <a:endParaRPr lang="en-US" sz="2000" dirty="0" smtClean="0">
              <a:solidFill>
                <a:srgbClr val="FF0000"/>
              </a:solidFill>
            </a:endParaRPr>
          </a:p>
          <a:p>
            <a:pPr algn="just"/>
            <a:endParaRPr lang="en-US" sz="2000" dirty="0"/>
          </a:p>
          <a:p>
            <a:pPr algn="just"/>
            <a:r>
              <a:rPr lang="en-US" sz="2000" dirty="0" smtClean="0"/>
              <a:t>These </a:t>
            </a:r>
            <a:r>
              <a:rPr lang="en-US" sz="2000" dirty="0"/>
              <a:t>capabilities can be extended across more products or services. In effect, the firm's core business is innovation through both internal and external corporate venturing, including acquisitions. Operationally related innovations can be integrated into existing operations or licensed out to other firms depending on their strategic importance thereby creating shareholder value. Those innovations that are not can be spun off and sold, also creating shareholder value.</a:t>
            </a:r>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200567785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86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1546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1158" y="1696074"/>
            <a:ext cx="8773300" cy="4093428"/>
          </a:xfrm>
          <a:prstGeom prst="rect">
            <a:avLst/>
          </a:prstGeom>
          <a:noFill/>
        </p:spPr>
        <p:txBody>
          <a:bodyPr wrap="square" rtlCol="0">
            <a:spAutoFit/>
          </a:bodyPr>
          <a:lstStyle/>
          <a:p>
            <a:pPr algn="just"/>
            <a:r>
              <a:rPr lang="en-US" sz="2000" b="1" dirty="0">
                <a:solidFill>
                  <a:srgbClr val="FF0000"/>
                </a:solidFill>
              </a:rPr>
              <a:t> Markets are changing rapidly and new product/market opportunities are emerging, particularly with regard to new technologies</a:t>
            </a:r>
            <a:r>
              <a:rPr lang="en-US" sz="2000" dirty="0" smtClean="0">
                <a:solidFill>
                  <a:srgbClr val="FF0000"/>
                </a:solidFill>
              </a:rPr>
              <a:t>.</a:t>
            </a:r>
          </a:p>
          <a:p>
            <a:pPr algn="just"/>
            <a:endParaRPr lang="en-US" sz="2000" dirty="0"/>
          </a:p>
          <a:p>
            <a:pPr algn="just"/>
            <a:r>
              <a:rPr lang="en-US" sz="2000" dirty="0" smtClean="0"/>
              <a:t> </a:t>
            </a:r>
            <a:r>
              <a:rPr lang="en-US" sz="2000" dirty="0">
                <a:solidFill>
                  <a:srgbClr val="FF0000"/>
                </a:solidFill>
              </a:rPr>
              <a:t>Radical innovation creates the product/ markets of the future, not the past, meaning that the core skills, knowledge and capabilities needed to exploit them have still to be determined. </a:t>
            </a:r>
            <a:endParaRPr lang="en-US" sz="2000" dirty="0" smtClean="0">
              <a:solidFill>
                <a:srgbClr val="FF0000"/>
              </a:solidFill>
            </a:endParaRPr>
          </a:p>
          <a:p>
            <a:pPr algn="just"/>
            <a:endParaRPr lang="en-US" sz="2000" dirty="0">
              <a:solidFill>
                <a:srgbClr val="FF0000"/>
              </a:solidFill>
            </a:endParaRPr>
          </a:p>
          <a:p>
            <a:pPr algn="just"/>
            <a:r>
              <a:rPr lang="en-US" sz="2000" dirty="0" smtClean="0">
                <a:solidFill>
                  <a:srgbClr val="FF0000"/>
                </a:solidFill>
              </a:rPr>
              <a:t>An </a:t>
            </a:r>
            <a:r>
              <a:rPr lang="en-US" sz="2000" dirty="0">
                <a:solidFill>
                  <a:srgbClr val="FF0000"/>
                </a:solidFill>
              </a:rPr>
              <a:t>innovating firm with an entrepreneurial architecture should be able to combine its portfolio of core competencies in various ways to meet opportunities</a:t>
            </a:r>
            <a:r>
              <a:rPr lang="en-US" sz="2000" dirty="0" smtClean="0">
                <a:solidFill>
                  <a:srgbClr val="FF0000"/>
                </a:solidFill>
              </a:rPr>
              <a:t>.</a:t>
            </a:r>
          </a:p>
          <a:p>
            <a:pPr algn="just"/>
            <a:endParaRPr lang="en-US" sz="2000" dirty="0"/>
          </a:p>
          <a:p>
            <a:pPr algn="just"/>
            <a:r>
              <a:rPr lang="en-US" sz="2000" dirty="0" smtClean="0"/>
              <a:t>Furthermore</a:t>
            </a:r>
            <a:r>
              <a:rPr lang="en-US" sz="2000" dirty="0"/>
              <a:t>, it will have first-mover advantage and be well placed to dominate the new product/market (industry) it creates, exploit its monopoly or oligopoly position and create shareholder super-value.</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Shareholder Value And Diversification</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425093483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55363" y="49937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43694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790201" y="1632647"/>
            <a:ext cx="9858102" cy="45609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Shareholder Value And Diversification</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 xmlns:a16="http://schemas.microsoft.com/office/drawing/2014/main" id="{6083F8E2-699C-9C01-0329-7C9299434C08}"/>
              </a:ext>
            </a:extLst>
          </p:cNvPr>
          <p:cNvSpPr txBox="1"/>
          <p:nvPr/>
        </p:nvSpPr>
        <p:spPr>
          <a:xfrm>
            <a:off x="941553" y="1977104"/>
            <a:ext cx="9625345" cy="2246769"/>
          </a:xfrm>
          <a:prstGeom prst="rect">
            <a:avLst/>
          </a:prstGeom>
          <a:noFill/>
        </p:spPr>
        <p:txBody>
          <a:bodyPr wrap="square" rtlCol="0">
            <a:spAutoFit/>
          </a:bodyPr>
          <a:lstStyle/>
          <a:p>
            <a:pPr algn="just"/>
            <a:r>
              <a:rPr lang="en-US" sz="2000" b="1" dirty="0"/>
              <a:t>An </a:t>
            </a:r>
            <a:r>
              <a:rPr lang="en-US" sz="2000" b="1" dirty="0">
                <a:solidFill>
                  <a:schemeClr val="accent2"/>
                </a:solidFill>
              </a:rPr>
              <a:t>aggressive acquisition strategy </a:t>
            </a:r>
            <a:r>
              <a:rPr lang="en-US" sz="2000" b="1" dirty="0"/>
              <a:t>can be combined with internally generated innovations to produce diversification creep, minimizing the risks associated with new product/market development</a:t>
            </a:r>
            <a:r>
              <a:rPr lang="en-US" sz="2000" dirty="0" smtClean="0"/>
              <a:t>.</a:t>
            </a:r>
          </a:p>
          <a:p>
            <a:pPr algn="just"/>
            <a:r>
              <a:rPr lang="en-US" sz="2000" dirty="0" smtClean="0"/>
              <a:t> </a:t>
            </a:r>
            <a:r>
              <a:rPr lang="en-US" sz="2000" dirty="0"/>
              <a:t>The speed at which an acquisition can be executed allows rapid entry to these new product/market opportunities. By combining incremental and radical innovation, internal and external corporate venturing, and adopting a portfolio approach to product and business organization the risks associated with diversification can be minimized.</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16465" y="4350295"/>
            <a:ext cx="2857500" cy="1600200"/>
          </a:xfrm>
          <a:prstGeom prst="rect">
            <a:avLst/>
          </a:prstGeom>
        </p:spPr>
      </p:pic>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52196534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348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35907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49411" y="1615708"/>
            <a:ext cx="9609627"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Shareholder Value In Conglomerates</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 xmlns:a16="http://schemas.microsoft.com/office/drawing/2014/main"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Investors are increasingly understanding of lengthy periods of low or no profit for companies with proprietary technology or companies (such as </a:t>
            </a:r>
            <a:r>
              <a:rPr lang="en-US" sz="2000" dirty="0" err="1"/>
              <a:t>Uber</a:t>
            </a:r>
            <a:r>
              <a:rPr lang="en-US" sz="2000" dirty="0"/>
              <a:t> and </a:t>
            </a:r>
            <a:r>
              <a:rPr lang="en-US" sz="2000" dirty="0" err="1"/>
              <a:t>Airbnb</a:t>
            </a:r>
            <a:r>
              <a:rPr lang="en-US" sz="2000" dirty="0"/>
              <a:t>) which might be creating new, enormous industries that they are able to dominate and then benefit from monopoly or oligopoly profits.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In developing into conglomerates, the tech giants have often deployed both strategies. They have also found both economies of scale and scope to add further value for shareholders. The scale and scope of their activities are allowing them to dominate markets, wield excessive market power, and stifle competition, often buying out local competitors.</a:t>
            </a:r>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210522489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48883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67493"/>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61443" y="2157873"/>
            <a:ext cx="8773300" cy="1938992"/>
          </a:xfrm>
          <a:prstGeom prst="rect">
            <a:avLst/>
          </a:prstGeom>
          <a:noFill/>
        </p:spPr>
        <p:txBody>
          <a:bodyPr wrap="square" rtlCol="0">
            <a:spAutoFit/>
          </a:bodyPr>
          <a:lstStyle/>
          <a:p>
            <a:pPr algn="ctr"/>
            <a:r>
              <a:rPr lang="en-US" sz="2000" b="1" dirty="0"/>
              <a:t> For example, in 2017 Google was fined C2.4 billion by the EU Antitrust Commission for abusing its market position through promoting its own shopping service in search results. The following year, it was fined a further £4.34 billion for using its Android operating system to restrict competition by requiring smartphone and tablet manufacturers that use Android to exclusively pre-install several of Google's own applications (e.g., its search engine).</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Shareholder Value In Conglomerates</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70710" y="4281359"/>
            <a:ext cx="2857500" cy="1600200"/>
          </a:xfrm>
          <a:prstGeom prst="rect">
            <a:avLst/>
          </a:prstGeom>
        </p:spPr>
      </p:pic>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146532392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632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482999"/>
            <a:ext cx="4128422" cy="467873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026922" y="1632647"/>
            <a:ext cx="9345750" cy="44398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40" y="1655415"/>
            <a:ext cx="9131260" cy="440120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This look has argued that the organizational architecture of an operating unit will be a key determinant. In particular, </a:t>
            </a:r>
            <a:r>
              <a:rPr lang="en-US" sz="2000" dirty="0">
                <a:solidFill>
                  <a:srgbClr val="FF0000"/>
                </a:solidFill>
              </a:rPr>
              <a:t>entrepreneurial architecture will be a key source of </a:t>
            </a:r>
            <a:r>
              <a:rPr lang="en-US" sz="2000" dirty="0" smtClean="0">
                <a:solidFill>
                  <a:srgbClr val="FF0000"/>
                </a:solidFill>
              </a:rPr>
              <a:t>competitive </a:t>
            </a:r>
            <a:r>
              <a:rPr lang="en-US" sz="2000" dirty="0">
                <a:solidFill>
                  <a:srgbClr val="FF0000"/>
                </a:solidFill>
              </a:rPr>
              <a:t>advantage in a highly competitive and changing market. </a:t>
            </a:r>
            <a:r>
              <a:rPr lang="en-US" sz="2000" dirty="0"/>
              <a:t>Although </a:t>
            </a:r>
            <a:r>
              <a:rPr lang="en-US" sz="2000" dirty="0" smtClean="0"/>
              <a:t>innovation </a:t>
            </a:r>
            <a:r>
              <a:rPr lang="en-US" sz="2000" dirty="0"/>
              <a:t>will be part of the fabric of the organization, different forms of </a:t>
            </a:r>
            <a:r>
              <a:rPr lang="en-US" sz="2000" dirty="0" smtClean="0"/>
              <a:t>innovation </a:t>
            </a:r>
            <a:r>
              <a:rPr lang="en-US" sz="2000" dirty="0"/>
              <a:t>may well require different organizational structures to encourage their development</a:t>
            </a:r>
            <a:r>
              <a:rPr lang="en-US" sz="2000" dirty="0" smtClean="0"/>
              <a:t>.</a:t>
            </a:r>
          </a:p>
          <a:p>
            <a:pPr marL="342900" indent="-342900" algn="just">
              <a:buFont typeface="Arial" panose="020B0604020202020204" pitchFamily="34" charset="0"/>
              <a:buChar char="•"/>
            </a:pPr>
            <a:endParaRPr lang="en-US" sz="2000" dirty="0">
              <a:solidFill>
                <a:srgbClr val="FF0000"/>
              </a:solidFill>
            </a:endParaRPr>
          </a:p>
          <a:p>
            <a:pPr marL="342900" indent="-342900" algn="just">
              <a:buFont typeface="Arial" panose="020B0604020202020204" pitchFamily="34" charset="0"/>
              <a:buChar char="•"/>
            </a:pPr>
            <a:r>
              <a:rPr lang="en-US" sz="2000" dirty="0">
                <a:solidFill>
                  <a:srgbClr val="FF0000"/>
                </a:solidFill>
              </a:rPr>
              <a:t>Diverse product/market portfolios can insulate a company from the risks associated with individual markets</a:t>
            </a:r>
            <a:r>
              <a:rPr lang="en-US" sz="2000" dirty="0" smtClean="0">
                <a:solidFill>
                  <a:srgbClr val="FF0000"/>
                </a:solidFill>
              </a:rPr>
              <a:t>.</a:t>
            </a:r>
          </a:p>
          <a:p>
            <a:pPr marL="342900" indent="-342900" algn="just">
              <a:buFont typeface="Arial" panose="020B0604020202020204" pitchFamily="34" charset="0"/>
              <a:buChar char="•"/>
            </a:pPr>
            <a:endParaRPr lang="en-US" sz="2000" dirty="0" smtClean="0">
              <a:solidFill>
                <a:srgbClr val="FF0000"/>
              </a:solidFill>
            </a:endParaRPr>
          </a:p>
          <a:p>
            <a:pPr marL="342900" indent="-342900" algn="just">
              <a:buFont typeface="Arial" panose="020B0604020202020204" pitchFamily="34" charset="0"/>
              <a:buChar char="•"/>
            </a:pPr>
            <a:r>
              <a:rPr lang="en-US" sz="2000" dirty="0" smtClean="0">
                <a:solidFill>
                  <a:srgbClr val="FF0000"/>
                </a:solidFill>
              </a:rPr>
              <a:t> </a:t>
            </a:r>
            <a:r>
              <a:rPr lang="en-US" sz="2000" dirty="0" smtClean="0"/>
              <a:t>As </a:t>
            </a:r>
            <a:r>
              <a:rPr lang="en-US" sz="2000" dirty="0"/>
              <a:t>we have seen, a balanced portfolio can also provide the cash flow to finance innovation, and that can insulate it from the demands of the stock market. Having a portfolio of different product/market offerings begs the question as to how they might be organized.</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954107"/>
          </a:xfrm>
          <a:prstGeom prst="rect">
            <a:avLst/>
          </a:prstGeom>
          <a:noFill/>
        </p:spPr>
        <p:txBody>
          <a:bodyPr wrap="square" rtlCol="0">
            <a:spAutoFit/>
          </a:bodyPr>
          <a:lstStyle/>
          <a:p>
            <a:r>
              <a:rPr lang="en-US" sz="2800" b="1" dirty="0" smtClean="0"/>
              <a:t>Organization Structure And Product/Market</a:t>
            </a:r>
          </a:p>
          <a:p>
            <a:r>
              <a:rPr lang="en-US" sz="2800" b="1" dirty="0" smtClean="0"/>
              <a:t>Portfolios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264337540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48883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892042" y="168689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46809" y="2272287"/>
            <a:ext cx="9191799" cy="286232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 entrepreneurial architecture comprises </a:t>
            </a:r>
            <a:r>
              <a:rPr lang="en-US" sz="2000" dirty="0">
                <a:solidFill>
                  <a:srgbClr val="FF0000"/>
                </a:solidFill>
              </a:rPr>
              <a:t>four elements or pillars</a:t>
            </a:r>
            <a:r>
              <a:rPr lang="en-US" sz="2000" dirty="0"/>
              <a:t>: </a:t>
            </a:r>
            <a:r>
              <a:rPr lang="en-US" sz="2000" dirty="0">
                <a:solidFill>
                  <a:srgbClr val="FF0000"/>
                </a:solidFill>
              </a:rPr>
              <a:t>leadership and management, culture, structures and strategies.</a:t>
            </a:r>
            <a:r>
              <a:rPr lang="en-US" sz="2000" dirty="0"/>
              <a:t> </a:t>
            </a:r>
            <a:r>
              <a:rPr lang="en-US" sz="2000" b="1" u="sng" dirty="0"/>
              <a:t>Combined</a:t>
            </a:r>
            <a:r>
              <a:rPr lang="en-US" sz="2000" dirty="0"/>
              <a:t> so as to match the challenges of </a:t>
            </a:r>
            <a:r>
              <a:rPr lang="en-US" sz="2000" b="1" u="sng" dirty="0">
                <a:solidFill>
                  <a:srgbClr val="FF0000"/>
                </a:solidFill>
              </a:rPr>
              <a:t>the competitive environment</a:t>
            </a:r>
            <a:r>
              <a:rPr lang="en-US" sz="2000" dirty="0"/>
              <a:t>, they form a powerful force to develop sustainable competitive advantage and in particular the ability to innovate continuously. </a:t>
            </a:r>
            <a:endParaRPr lang="en-US" sz="2000" dirty="0" smtClean="0"/>
          </a:p>
          <a:p>
            <a:pPr marL="342900" indent="-342900" algn="just">
              <a:buFont typeface="Arial" panose="020B0604020202020204" pitchFamily="34" charset="0"/>
              <a:buChar char="•"/>
            </a:pPr>
            <a:r>
              <a:rPr lang="en-US" sz="2000" dirty="0" smtClean="0"/>
              <a:t>Kay </a:t>
            </a:r>
            <a:r>
              <a:rPr lang="en-US" sz="2000" dirty="0"/>
              <a:t>(1995) identified three capabilities that he said formed the basis for sustainable competitive advantage. All three may be viewed as part of the entrepreneurial architecture defined in this book. </a:t>
            </a:r>
          </a:p>
          <a:p>
            <a:pPr marL="342900" indent="-342900" algn="just">
              <a:buFont typeface="Arial" panose="020B0604020202020204" pitchFamily="34" charset="0"/>
              <a:buChar char="•"/>
            </a:pPr>
            <a:endParaRPr lang="en-US" sz="2000"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Entrepreneurial Architecture</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74723622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49985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58069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49832" y="1586602"/>
            <a:ext cx="8773300" cy="4093428"/>
          </a:xfrm>
          <a:prstGeom prst="rect">
            <a:avLst/>
          </a:prstGeom>
          <a:noFill/>
        </p:spPr>
        <p:txBody>
          <a:bodyPr wrap="square" rtlCol="0">
            <a:spAutoFit/>
          </a:bodyPr>
          <a:lstStyle/>
          <a:p>
            <a:pPr algn="just"/>
            <a:r>
              <a:rPr lang="en-US" sz="2000" b="1" u="sng" dirty="0"/>
              <a:t>The three capabilities are:</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Reputation</a:t>
            </a:r>
            <a:r>
              <a:rPr lang="en-US" sz="2000" dirty="0"/>
              <a:t> — This is often encapsulated in brand identity but equally can be communicated through the relationships embedded in the architecture.</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The way the organization innovates </a:t>
            </a:r>
            <a:r>
              <a:rPr lang="en-US" sz="2000" dirty="0"/>
              <a:t>— This is one of the defining characteristics of the organization's entrepreneurial architecture enabling innovation to take place again and again and again.</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The organization's strategic assets </a:t>
            </a:r>
            <a:r>
              <a:rPr lang="en-US" sz="2000" dirty="0"/>
              <a:t>— These are the ones to which competitors do not have access. However, the most valuable is likely to be its entrepreneurial architecture because it is a multilevel activity and therefore difficult to copy.</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Entrepreneurial Architecture</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368814288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51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55566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853237" y="1806030"/>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6" y="2006296"/>
            <a:ext cx="8752532" cy="2554545"/>
          </a:xfrm>
          <a:prstGeom prst="rect">
            <a:avLst/>
          </a:prstGeom>
          <a:noFill/>
        </p:spPr>
        <p:txBody>
          <a:bodyPr wrap="square" rtlCol="0">
            <a:spAutoFit/>
          </a:bodyPr>
          <a:lstStyle/>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We have characterized the entrepreneurial environment as </a:t>
            </a:r>
            <a:r>
              <a:rPr lang="en-US" sz="2000" dirty="0">
                <a:solidFill>
                  <a:schemeClr val="accent2"/>
                </a:solidFill>
              </a:rPr>
              <a:t>highly competitive</a:t>
            </a:r>
            <a:r>
              <a:rPr lang="en-US" sz="2000" dirty="0"/>
              <a:t>, one of rapid change and uncertainty where speed of response and innovation are vital and knowledge and learning are of paramount importance. Where a multi-product, multimarket business has different organizational needs in its various operating divisions or subsidiaries, what is important is that the overarching structure linking the operating divisions or subsidiaries has an </a:t>
            </a:r>
            <a:r>
              <a:rPr lang="en-US" sz="2000" dirty="0" smtClean="0"/>
              <a:t>entrepreneurial </a:t>
            </a:r>
            <a:r>
              <a:rPr lang="en-US" sz="2000" dirty="0"/>
              <a:t>architecture.</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13851" y="601554"/>
            <a:ext cx="7777461" cy="954107"/>
          </a:xfrm>
          <a:prstGeom prst="rect">
            <a:avLst/>
          </a:prstGeom>
          <a:noFill/>
        </p:spPr>
        <p:txBody>
          <a:bodyPr wrap="square" rtlCol="0">
            <a:spAutoFit/>
          </a:bodyPr>
          <a:lstStyle/>
          <a:p>
            <a:r>
              <a:rPr lang="en-US" sz="2800" b="1" dirty="0" smtClean="0"/>
              <a:t>Cultural Characteristics Of An Entrepreneurial</a:t>
            </a:r>
          </a:p>
          <a:p>
            <a:r>
              <a:rPr lang="en-US" sz="2800" b="1" dirty="0" smtClean="0"/>
              <a:t>Organization</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357705738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086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20486" y="1605420"/>
            <a:ext cx="959753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54516" y="1619084"/>
            <a:ext cx="9329469" cy="3477875"/>
          </a:xfrm>
          <a:prstGeom prst="rect">
            <a:avLst/>
          </a:prstGeom>
          <a:noFill/>
        </p:spPr>
        <p:txBody>
          <a:bodyPr wrap="square" rtlCol="0">
            <a:spAutoFit/>
          </a:bodyPr>
          <a:lstStyle/>
          <a:p>
            <a:pPr algn="just"/>
            <a:r>
              <a:rPr lang="en-US" sz="2000" dirty="0"/>
              <a:t>Establishing an appropriate corporate culture is vital if you want to develop an entrepreneurial organization. Based on values, norms, and beliefs, influences individual and social behavioral norms.</a:t>
            </a:r>
          </a:p>
          <a:p>
            <a:pPr algn="just"/>
            <a:endParaRPr lang="en-US" sz="2000" dirty="0"/>
          </a:p>
          <a:p>
            <a:pPr algn="just"/>
            <a:r>
              <a:rPr lang="en-US" sz="2000" dirty="0"/>
              <a:t> The culture should see change as the norm, certainly not something to be feared Above all, it should value strong relationships, creativity, innovation, empowerment, measured risk-taking through experimentation, and continual learning.</a:t>
            </a:r>
          </a:p>
          <a:p>
            <a:pPr algn="just"/>
            <a:endParaRPr lang="en-US" sz="2000" dirty="0"/>
          </a:p>
          <a:p>
            <a:pPr algn="just"/>
            <a:r>
              <a:rPr lang="en-US" sz="2000" dirty="0"/>
              <a:t> It should value relationships sufficiently to generate a strong sense of group identity. It should have confidence in its future. It should be egalitarian but slightly anti-authoritarian — always daring to be different.</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Product/ Market Expansion</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22220" y="895256"/>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202380645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820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1954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732643"/>
            <a:ext cx="8773300" cy="3785652"/>
          </a:xfrm>
          <a:prstGeom prst="rect">
            <a:avLst/>
          </a:prstGeom>
          <a:noFill/>
        </p:spPr>
        <p:txBody>
          <a:bodyPr wrap="square" rtlCol="0">
            <a:spAutoFit/>
          </a:bodyPr>
          <a:lstStyle/>
          <a:p>
            <a:pPr algn="just"/>
            <a:r>
              <a:rPr lang="en-US" sz="2000" dirty="0"/>
              <a:t>It will tolerate mistakes and should encourage learning from them. Individuals should feel empowered and motivated to make decisions for the good of the organization. Indeed, decision-making will be delegated down, as far as possible, and information will be shared rather than hoarded There will be an attitude around the achievement of that value.</a:t>
            </a:r>
          </a:p>
          <a:p>
            <a:pPr algn="just"/>
            <a:endParaRPr lang="en-US" sz="2000" dirty="0"/>
          </a:p>
          <a:p>
            <a:pPr algn="just"/>
            <a:r>
              <a:rPr lang="en-US" sz="2000" dirty="0"/>
              <a:t>A strong organizational culture is particularly necessary because of the informal organizational structure and loose management control. The culture needs to build a strong identity (</a:t>
            </a:r>
            <a:r>
              <a:rPr lang="en-US" sz="2000" dirty="0" err="1"/>
              <a:t>Hofstede's</a:t>
            </a:r>
            <a:r>
              <a:rPr lang="en-US" sz="2000" dirty="0"/>
              <a:t> in-group). This can be built around the vision of the organization as well as its recognizable values, norms, and beliefs. It needs to be consistent with the leadership and management style adopted within the organization.</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Product/ Market Expansion</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70109331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671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65816"/>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13821" y="2348545"/>
            <a:ext cx="8797788" cy="3170099"/>
          </a:xfrm>
          <a:prstGeom prst="rect">
            <a:avLst/>
          </a:prstGeom>
          <a:noFill/>
        </p:spPr>
        <p:txBody>
          <a:bodyPr wrap="square" rtlCol="0">
            <a:spAutoFit/>
          </a:bodyPr>
          <a:lstStyle/>
          <a:p>
            <a:pPr algn="just"/>
            <a:r>
              <a:rPr lang="en-US" sz="2000" b="1" dirty="0"/>
              <a:t>In </a:t>
            </a:r>
            <a:r>
              <a:rPr lang="en-US" sz="2000" b="1" dirty="0" err="1"/>
              <a:t>Hofstede's</a:t>
            </a:r>
            <a:r>
              <a:rPr lang="en-US" sz="2000" b="1" dirty="0"/>
              <a:t> dimensions, the organizational culture should exhibit:</a:t>
            </a:r>
          </a:p>
          <a:p>
            <a:pPr algn="just"/>
            <a:endParaRPr lang="en-US" sz="2000" dirty="0"/>
          </a:p>
          <a:p>
            <a:pPr algn="just"/>
            <a:r>
              <a:rPr lang="en-US" sz="2000" dirty="0"/>
              <a:t>  Balance between individualism and collectivism, implying that whilst individual initiative is valued so too are cooperative relationships and networks with a strong sense </a:t>
            </a:r>
            <a:r>
              <a:rPr lang="en-US" sz="2000" dirty="0" smtClean="0"/>
              <a:t>of in-group</a:t>
            </a:r>
            <a:r>
              <a:rPr lang="en-US" sz="2000" dirty="0"/>
              <a:t>, and a clear identity and a feeling of competition against ‘out-groups’;</a:t>
            </a:r>
          </a:p>
          <a:p>
            <a:pPr algn="just"/>
            <a:endParaRPr lang="en-US" sz="2000" dirty="0"/>
          </a:p>
          <a:p>
            <a:pPr algn="just"/>
            <a:r>
              <a:rPr lang="en-US" sz="2000" dirty="0"/>
              <a:t>  Low power distance, implying an egalitarian organization with Oat structures and open and informal relationships and open, unrestricted </a:t>
            </a:r>
            <a:r>
              <a:rPr lang="en-US" sz="2000" dirty="0" smtClean="0"/>
              <a:t>information.</a:t>
            </a:r>
            <a:endParaRPr lang="en-US" sz="2000" dirty="0"/>
          </a:p>
          <a:p>
            <a:pPr algn="just"/>
            <a:r>
              <a:rPr lang="en-US" sz="2000" dirty="0"/>
              <a:t>  </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Product/ Market Expansion</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302006148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23475" y="52657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26714" y="139481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7419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09955" y="1955624"/>
            <a:ext cx="8773300" cy="3170099"/>
          </a:xfrm>
          <a:prstGeom prst="rect">
            <a:avLst/>
          </a:prstGeom>
          <a:noFill/>
        </p:spPr>
        <p:txBody>
          <a:bodyPr wrap="square" rtlCol="0">
            <a:spAutoFit/>
          </a:bodyPr>
          <a:lstStyle/>
          <a:p>
            <a:pPr algn="just"/>
            <a:endParaRPr lang="en-US" sz="2000" dirty="0" smtClean="0"/>
          </a:p>
          <a:p>
            <a:pPr algn="just"/>
            <a:r>
              <a:rPr lang="en-US" sz="2000" b="1" dirty="0"/>
              <a:t>In </a:t>
            </a:r>
            <a:r>
              <a:rPr lang="en-US" sz="2000" b="1" dirty="0" err="1"/>
              <a:t>Hofstede's</a:t>
            </a:r>
            <a:r>
              <a:rPr lang="en-US" sz="2000" b="1" dirty="0"/>
              <a:t> dimensions, the organizational culture should exhibit:</a:t>
            </a:r>
          </a:p>
          <a:p>
            <a:pPr algn="just"/>
            <a:endParaRPr lang="en-US" sz="2000" dirty="0"/>
          </a:p>
          <a:p>
            <a:pPr algn="just"/>
            <a:r>
              <a:rPr lang="en-US" sz="2000" dirty="0" smtClean="0"/>
              <a:t>Low </a:t>
            </a:r>
            <a:r>
              <a:rPr lang="en-US" sz="2000" dirty="0"/>
              <a:t>uncertainty avoidance, implying a tolerance of risk and ambiguity, a preference for </a:t>
            </a:r>
            <a:r>
              <a:rPr lang="en-US" sz="2000" dirty="0" err="1"/>
              <a:t>Oexibility</a:t>
            </a:r>
            <a:r>
              <a:rPr lang="en-US" sz="2000" dirty="0"/>
              <a:t> and an empowered culture that rewards personal and team initiative;</a:t>
            </a:r>
          </a:p>
          <a:p>
            <a:pPr algn="just"/>
            <a:endParaRPr lang="en-US" sz="2000" dirty="0"/>
          </a:p>
          <a:p>
            <a:pPr algn="just"/>
            <a:r>
              <a:rPr lang="en-US" sz="2000" dirty="0"/>
              <a:t>  The balance between masculine and feminine dimensions, implying encouragement to build a culture of achievement against out-groups through cooperation, networks and relationships within the in-group.</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Product/ Market </a:t>
            </a:r>
            <a:r>
              <a:rPr lang="en-US" sz="2800" b="1" dirty="0" smtClean="0"/>
              <a:t>Expansion</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345173867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2657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4637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73264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New Venture Creation Framework</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graphicFrame>
        <p:nvGraphicFramePr>
          <p:cNvPr id="5" name="Table 4"/>
          <p:cNvGraphicFramePr>
            <a:graphicFrameLocks noGrp="1"/>
          </p:cNvGraphicFramePr>
          <p:nvPr>
            <p:extLst>
              <p:ext uri="{D42A27DB-BD31-4B8C-83A1-F6EECF244321}">
                <p14:modId xmlns:p14="http://schemas.microsoft.com/office/powerpoint/2010/main" val="3353966840"/>
              </p:ext>
            </p:extLst>
          </p:nvPr>
        </p:nvGraphicFramePr>
        <p:xfrm>
          <a:off x="1631950" y="2105554"/>
          <a:ext cx="8128000" cy="2966720"/>
        </p:xfrm>
        <a:graphic>
          <a:graphicData uri="http://schemas.openxmlformats.org/drawingml/2006/table">
            <a:tbl>
              <a:tblPr firstRow="1" bandRow="1">
                <a:tableStyleId>{5C22544A-7EE6-4342-B048-85BDC9FD1C3A}</a:tableStyleId>
              </a:tblPr>
              <a:tblGrid>
                <a:gridCol w="8128000"/>
              </a:tblGrid>
              <a:tr h="370840">
                <a:tc>
                  <a:txBody>
                    <a:bodyPr/>
                    <a:lstStyle/>
                    <a:p>
                      <a:r>
                        <a:rPr lang="en-US" dirty="0" smtClean="0"/>
                        <a:t>Cultural characteristics of an entrepreneurial organization</a:t>
                      </a:r>
                      <a:endParaRPr lang="en-US" dirty="0"/>
                    </a:p>
                  </a:txBody>
                  <a:tcPr/>
                </a:tc>
              </a:tr>
              <a:tr h="370840">
                <a:tc>
                  <a:txBody>
                    <a:bodyPr/>
                    <a:lstStyle/>
                    <a:p>
                      <a:r>
                        <a:rPr lang="en-US" sz="1800" kern="1200" dirty="0" smtClean="0">
                          <a:solidFill>
                            <a:schemeClr val="dk1"/>
                          </a:solidFill>
                          <a:effectLst/>
                          <a:latin typeface="+mn-lt"/>
                          <a:ea typeface="+mn-ea"/>
                          <a:cs typeface="+mn-cs"/>
                        </a:rPr>
                        <a:t>The organization </a:t>
                      </a:r>
                      <a:r>
                        <a:rPr lang="en-US" sz="1800" b="1" kern="1200" dirty="0" smtClean="0">
                          <a:solidFill>
                            <a:schemeClr val="dk1"/>
                          </a:solidFill>
                          <a:effectLst/>
                          <a:latin typeface="+mn-lt"/>
                          <a:ea typeface="+mn-ea"/>
                          <a:cs typeface="+mn-cs"/>
                        </a:rPr>
                        <a:t>encourages </a:t>
                      </a:r>
                      <a:r>
                        <a:rPr lang="en-US" sz="1800" kern="1200" dirty="0" smtClean="0">
                          <a:solidFill>
                            <a:schemeClr val="dk1"/>
                          </a:solidFill>
                          <a:effectLst/>
                          <a:latin typeface="+mn-lt"/>
                          <a:ea typeface="+mn-ea"/>
                          <a:cs typeface="+mn-cs"/>
                        </a:rPr>
                        <a:t>entrepreneurial risk-toking.</a:t>
                      </a:r>
                      <a:endParaRPr lang="en-US"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 </a:t>
                      </a:r>
                      <a:r>
                        <a:rPr lang="en-US" sz="1800" b="1" kern="1200" dirty="0" smtClean="0">
                          <a:solidFill>
                            <a:schemeClr val="dk1"/>
                          </a:solidFill>
                          <a:effectLst/>
                          <a:latin typeface="+mn-lt"/>
                          <a:ea typeface="+mn-ea"/>
                          <a:cs typeface="+mn-cs"/>
                        </a:rPr>
                        <a:t>organization is on empowering one.</a:t>
                      </a:r>
                      <a:endParaRPr lang="en-US" sz="1800" kern="1200" dirty="0" smtClean="0">
                        <a:solidFill>
                          <a:schemeClr val="dk1"/>
                        </a:solidFill>
                        <a:effectLst/>
                        <a:latin typeface="+mn-lt"/>
                        <a:ea typeface="+mn-ea"/>
                        <a:cs typeface="+mn-cs"/>
                      </a:endParaRP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 </a:t>
                      </a:r>
                      <a:r>
                        <a:rPr lang="en-US" sz="1800" b="1" kern="1200" dirty="0" smtClean="0">
                          <a:solidFill>
                            <a:schemeClr val="dk1"/>
                          </a:solidFill>
                          <a:effectLst/>
                          <a:latin typeface="+mn-lt"/>
                          <a:ea typeface="+mn-ea"/>
                          <a:cs typeface="+mn-cs"/>
                        </a:rPr>
                        <a:t>organization sees change as </a:t>
                      </a:r>
                      <a:r>
                        <a:rPr lang="en-US" sz="1800" kern="1200" dirty="0" smtClean="0">
                          <a:solidFill>
                            <a:schemeClr val="dk1"/>
                          </a:solidFill>
                          <a:effectLst/>
                          <a:latin typeface="+mn-lt"/>
                          <a:ea typeface="+mn-ea"/>
                          <a:cs typeface="+mn-cs"/>
                        </a:rPr>
                        <a:t>normal.</a:t>
                      </a: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 organization encourages staff to build relationships at all levels.</a:t>
                      </a:r>
                    </a:p>
                  </a:txBody>
                  <a:tcPr/>
                </a:tc>
              </a:tr>
              <a:tr h="370840">
                <a:tc>
                  <a:txBody>
                    <a:bodyPr/>
                    <a:lstStyle/>
                    <a:p>
                      <a:r>
                        <a:rPr lang="en-US" sz="1800" kern="1200" dirty="0" smtClean="0">
                          <a:solidFill>
                            <a:schemeClr val="dk1"/>
                          </a:solidFill>
                          <a:effectLst/>
                          <a:latin typeface="+mn-lt"/>
                          <a:ea typeface="+mn-ea"/>
                          <a:cs typeface="+mn-cs"/>
                        </a:rPr>
                        <a:t>The organization encourages creativity and innovation</a:t>
                      </a:r>
                      <a:endParaRPr lang="en-US" dirty="0"/>
                    </a:p>
                  </a:txBody>
                  <a:tcPr/>
                </a:tc>
              </a:tr>
              <a:tr h="370840">
                <a:tc>
                  <a:txBody>
                    <a:bodyPr/>
                    <a:lstStyle/>
                    <a:p>
                      <a:r>
                        <a:rPr lang="en-US" sz="1800" kern="1200" dirty="0" smtClean="0">
                          <a:solidFill>
                            <a:schemeClr val="dk1"/>
                          </a:solidFill>
                          <a:effectLst/>
                          <a:latin typeface="+mn-lt"/>
                          <a:ea typeface="+mn-ea"/>
                          <a:cs typeface="+mn-cs"/>
                        </a:rPr>
                        <a:t>The organization encourages continuous innovation</a:t>
                      </a:r>
                      <a:endParaRPr lang="en-US"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 organization is egalitarian.</a:t>
                      </a:r>
                    </a:p>
                  </a:txBody>
                  <a:tcPr/>
                </a:tc>
              </a:tr>
            </a:tbl>
          </a:graphicData>
        </a:graphic>
      </p:graphicFrame>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136441365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29649" y="51323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35907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364043" y="1632647"/>
            <a:ext cx="9345750" cy="4287616"/>
          </a:xfrm>
          <a:prstGeom prst="roundRect">
            <a:avLst>
              <a:gd name="adj" fmla="val 5844"/>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650268" y="1644584"/>
            <a:ext cx="8773300" cy="4093428"/>
          </a:xfrm>
          <a:prstGeom prst="rect">
            <a:avLst/>
          </a:prstGeom>
          <a:noFill/>
          <a:ln>
            <a:solidFill>
              <a:srgbClr val="00B0F0"/>
            </a:solidFill>
          </a:ln>
        </p:spPr>
        <p:txBody>
          <a:bodyPr wrap="square" rtlCol="0">
            <a:spAutoFit/>
          </a:bodyPr>
          <a:lstStyle/>
          <a:p>
            <a:pPr algn="just"/>
            <a:r>
              <a:rPr lang="en-US" sz="2000" dirty="0">
                <a:solidFill>
                  <a:srgbClr val="FF0000"/>
                </a:solidFill>
              </a:rPr>
              <a:t>Structure is needed to create order within an organization but the most appropriate one depends on many other factors, such as the nature of its tasks or operations and the culture it wishes to encourage. </a:t>
            </a:r>
          </a:p>
          <a:p>
            <a:pPr algn="just"/>
            <a:endParaRPr lang="en-US" sz="2000" dirty="0"/>
          </a:p>
          <a:p>
            <a:pPr algn="just"/>
            <a:r>
              <a:rPr lang="en-US" sz="2000" dirty="0"/>
              <a:t>There is no single ‘best’ structure. Entrepreneurial organizations typically face a high degree of environmental uncertainty and turbulence.</a:t>
            </a:r>
          </a:p>
          <a:p>
            <a:pPr algn="just"/>
            <a:endParaRPr lang="en-US" sz="2000" dirty="0"/>
          </a:p>
          <a:p>
            <a:pPr algn="just"/>
            <a:r>
              <a:rPr lang="en-US" sz="2000" dirty="0"/>
              <a:t>If the tasks or operations they need to undertake are complex, they are best served by an organic organizational structure that may well change and evolve in different situations. An organic structure is like a spider's web made up of smaller spider's webs — teams working with other teams — with membership based upon expertise, not role, and each with considerable autonomy. It works well with an empowered, entrepreneurial culture.</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483206" y="605269"/>
            <a:ext cx="7777461" cy="954107"/>
          </a:xfrm>
          <a:prstGeom prst="rect">
            <a:avLst/>
          </a:prstGeom>
          <a:noFill/>
        </p:spPr>
        <p:txBody>
          <a:bodyPr wrap="square" rtlCol="0">
            <a:spAutoFit/>
          </a:bodyPr>
          <a:lstStyle/>
          <a:p>
            <a:r>
              <a:rPr lang="en-US" sz="2800" b="1" dirty="0" smtClean="0"/>
              <a:t>Structural Characteristics Of An Entrepreneurial Organization</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69488296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41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4159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11653"/>
            <a:ext cx="9345750"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89970" y="1716741"/>
            <a:ext cx="9195620" cy="4093428"/>
          </a:xfrm>
          <a:prstGeom prst="rect">
            <a:avLst/>
          </a:prstGeom>
          <a:noFill/>
        </p:spPr>
        <p:txBody>
          <a:bodyPr wrap="square" rtlCol="0">
            <a:spAutoFit/>
          </a:bodyPr>
          <a:lstStyle/>
          <a:p>
            <a:pPr algn="just"/>
            <a:r>
              <a:rPr lang="en-US" sz="2000" dirty="0"/>
              <a:t>The common themes are that an entrepreneurial structure must be </a:t>
            </a:r>
            <a:r>
              <a:rPr lang="en-US" sz="2000" dirty="0" smtClean="0"/>
              <a:t>flexible </a:t>
            </a:r>
            <a:r>
              <a:rPr lang="en-US" sz="2000" dirty="0"/>
              <a:t>to fit changing circumstances, with structures within structures that encourage smaller, often informal, organic structures to develop, each with considerable autonomy </a:t>
            </a:r>
          </a:p>
          <a:p>
            <a:pPr algn="just"/>
            <a:r>
              <a:rPr lang="en-US" sz="2000" dirty="0"/>
              <a:t>As the levels of formal hierarchy are reduced, the managerial span of control will widen, with an emphasis on getting things done</a:t>
            </a:r>
            <a:r>
              <a:rPr lang="en-US" sz="2000" dirty="0" smtClean="0"/>
              <a:t>.</a:t>
            </a:r>
          </a:p>
          <a:p>
            <a:pPr algn="just"/>
            <a:endParaRPr lang="en-US" sz="2000" dirty="0" smtClean="0"/>
          </a:p>
          <a:p>
            <a:pPr algn="just"/>
            <a:r>
              <a:rPr lang="en-US" sz="2000" dirty="0" smtClean="0"/>
              <a:t> </a:t>
            </a:r>
            <a:r>
              <a:rPr lang="en-US" sz="2000" dirty="0"/>
              <a:t>The processes underlying how the different levels of hierarchy interact and communicate are just as important as the structure itself They should encourage rapid, open, effective communication across and throughout the organization, so that decision-making can be delegated as much as possible, giving staff greater autonomy and looser control, albeit with greater accountability. Structures, behaviors, even controls are likely to be more informal than formal, based on strong relationships. It certainly will not be bureaucratic in any way. </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638853" y="657546"/>
            <a:ext cx="7777461" cy="954107"/>
          </a:xfrm>
          <a:prstGeom prst="rect">
            <a:avLst/>
          </a:prstGeom>
          <a:noFill/>
        </p:spPr>
        <p:txBody>
          <a:bodyPr wrap="square" rtlCol="0">
            <a:spAutoFit/>
          </a:bodyPr>
          <a:lstStyle/>
          <a:p>
            <a:r>
              <a:rPr lang="en-US" sz="2800" b="1" dirty="0"/>
              <a:t>Structural Characteristics Of An Entrepreneurial Organization</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182368099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23475" y="51108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36736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591917"/>
            <a:ext cx="9345750" cy="44600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44843" y="1850638"/>
            <a:ext cx="9135744" cy="4093428"/>
          </a:xfrm>
          <a:prstGeom prst="rect">
            <a:avLst/>
          </a:prstGeom>
          <a:noFill/>
        </p:spPr>
        <p:txBody>
          <a:bodyPr wrap="square" rtlCol="0">
            <a:spAutoFit/>
          </a:bodyPr>
          <a:lstStyle/>
          <a:p>
            <a:pPr algn="ctr"/>
            <a:r>
              <a:rPr lang="en-US" sz="2000" b="1" dirty="0"/>
              <a:t>Entrepreneurial organizations are likely to exhibit other organizational characteristics or forms:</a:t>
            </a:r>
          </a:p>
          <a:p>
            <a:pPr algn="just"/>
            <a:endParaRPr lang="en-US" sz="2000" dirty="0"/>
          </a:p>
          <a:p>
            <a:pPr marL="342900" indent="-342900" algn="just">
              <a:buFont typeface="Arial" panose="020B0604020202020204" pitchFamily="34" charset="0"/>
              <a:buChar char="•"/>
            </a:pPr>
            <a:r>
              <a:rPr lang="en-US" sz="2000" dirty="0"/>
              <a:t>  Structures to encourage and facilitate </a:t>
            </a:r>
            <a:r>
              <a:rPr lang="en-US" sz="2000" dirty="0" err="1" smtClean="0"/>
              <a:t>intrapreneurship</a:t>
            </a:r>
            <a:r>
              <a:rPr lang="en-US" sz="2000" dirty="0" smtClean="0"/>
              <a:t>, </a:t>
            </a:r>
            <a:r>
              <a:rPr lang="en-US" sz="2000" dirty="0"/>
              <a:t>including project and </a:t>
            </a:r>
            <a:r>
              <a:rPr lang="en-US" sz="2000" dirty="0" smtClean="0"/>
              <a:t>venture teams</a:t>
            </a:r>
            <a:r>
              <a:rPr lang="en-US" sz="2000" dirty="0"/>
              <a:t>;</a:t>
            </a:r>
          </a:p>
          <a:p>
            <a:pPr marL="342900" indent="-342900" algn="just">
              <a:buFont typeface="Arial" panose="020B0604020202020204" pitchFamily="34" charset="0"/>
              <a:buChar char="•"/>
            </a:pPr>
            <a:r>
              <a:rPr lang="en-US" sz="2000" dirty="0"/>
              <a:t>  Facilities that can be used </a:t>
            </a:r>
            <a:r>
              <a:rPr lang="en-US" sz="2000" dirty="0" smtClean="0"/>
              <a:t>to encourage </a:t>
            </a:r>
            <a:r>
              <a:rPr lang="en-US" sz="2000" dirty="0"/>
              <a:t>creative thinking and project </a:t>
            </a:r>
            <a:r>
              <a:rPr lang="en-US" sz="2000" dirty="0" smtClean="0"/>
              <a:t>experimentation and </a:t>
            </a:r>
            <a:r>
              <a:rPr lang="en-US" sz="2000" dirty="0"/>
              <a:t>development;</a:t>
            </a:r>
          </a:p>
          <a:p>
            <a:pPr marL="342900" indent="-342900" algn="just">
              <a:buFont typeface="Arial" panose="020B0604020202020204" pitchFamily="34" charset="0"/>
              <a:buChar char="•"/>
            </a:pPr>
            <a:r>
              <a:rPr lang="en-US" sz="2000" dirty="0"/>
              <a:t>  Structures to encourage and facilitate internal and external corporate venturing;</a:t>
            </a:r>
          </a:p>
          <a:p>
            <a:pPr marL="342900" indent="-342900" algn="just">
              <a:buFont typeface="Arial" panose="020B0604020202020204" pitchFamily="34" charset="0"/>
              <a:buChar char="•"/>
            </a:pPr>
            <a:r>
              <a:rPr lang="en-US" sz="2000" dirty="0"/>
              <a:t>  Participation in numerous formal and informal, real and virtual networks, including crowdsourcing and open innovation;</a:t>
            </a:r>
          </a:p>
          <a:p>
            <a:pPr marL="342900" indent="-342900" algn="just">
              <a:buFont typeface="Arial" panose="020B0604020202020204" pitchFamily="34" charset="0"/>
              <a:buChar char="•"/>
            </a:pPr>
            <a:r>
              <a:rPr lang="en-US" sz="2000" dirty="0"/>
              <a:t>  Strategic alliances/partnerships and joint ventures with other organizations, </a:t>
            </a:r>
            <a:r>
              <a:rPr lang="en-US" sz="2000" dirty="0" smtClean="0"/>
              <a:t>including licensing </a:t>
            </a:r>
            <a:r>
              <a:rPr lang="en-US" sz="2000" dirty="0"/>
              <a:t>of technologies etc.;</a:t>
            </a:r>
          </a:p>
          <a:p>
            <a:pPr marL="342900" indent="-342900" algn="just">
              <a:buFont typeface="Arial" panose="020B0604020202020204" pitchFamily="34" charset="0"/>
              <a:buChar char="•"/>
            </a:pPr>
            <a:r>
              <a:rPr lang="en-US" sz="2000" dirty="0"/>
              <a:t>  Relatively autonomous Strategic Business Units and a track record of spin-offs.</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674050" y="686203"/>
            <a:ext cx="7188919" cy="523220"/>
          </a:xfrm>
          <a:prstGeom prst="rect">
            <a:avLst/>
          </a:prstGeom>
          <a:noFill/>
        </p:spPr>
        <p:txBody>
          <a:bodyPr wrap="square" rtlCol="0">
            <a:spAutoFit/>
          </a:bodyPr>
          <a:lstStyle/>
          <a:p>
            <a:r>
              <a:rPr lang="en-US" sz="2800" b="1" dirty="0"/>
              <a:t>Developing Existing Products And Markets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2655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780358" y="134912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8147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674050" y="686203"/>
            <a:ext cx="7188919" cy="523220"/>
          </a:xfrm>
          <a:prstGeom prst="rect">
            <a:avLst/>
          </a:prstGeom>
          <a:noFill/>
        </p:spPr>
        <p:txBody>
          <a:bodyPr wrap="square" rtlCol="0">
            <a:spAutoFit/>
          </a:bodyPr>
          <a:lstStyle/>
          <a:p>
            <a:r>
              <a:rPr lang="en-US" sz="2800" b="1" dirty="0" smtClean="0"/>
              <a:t>Finding New Markets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1696001089"/>
              </p:ext>
            </p:extLst>
          </p:nvPr>
        </p:nvGraphicFramePr>
        <p:xfrm>
          <a:off x="1574800" y="2105553"/>
          <a:ext cx="8128000" cy="3337560"/>
        </p:xfrm>
        <a:graphic>
          <a:graphicData uri="http://schemas.openxmlformats.org/drawingml/2006/table">
            <a:tbl>
              <a:tblPr firstRow="1" bandRow="1">
                <a:tableStyleId>{5C22544A-7EE6-4342-B048-85BDC9FD1C3A}</a:tableStyleId>
              </a:tblPr>
              <a:tblGrid>
                <a:gridCol w="8128000"/>
              </a:tblGrid>
              <a:tr h="370840">
                <a:tc>
                  <a:txBody>
                    <a:bodyPr/>
                    <a:lstStyle/>
                    <a:p>
                      <a:r>
                        <a:rPr lang="en-US" sz="1800" b="1" kern="1200" dirty="0" smtClean="0">
                          <a:solidFill>
                            <a:schemeClr val="lt1"/>
                          </a:solidFill>
                          <a:effectLst/>
                          <a:latin typeface="+mn-lt"/>
                          <a:ea typeface="+mn-ea"/>
                          <a:cs typeface="+mn-cs"/>
                        </a:rPr>
                        <a:t>Structural characteristics of an entrepreneurial organization</a:t>
                      </a:r>
                      <a:endParaRPr lang="en-US" dirty="0"/>
                    </a:p>
                  </a:txBody>
                  <a:tcPr/>
                </a:tc>
              </a:tr>
              <a:tr h="370840">
                <a:tc>
                  <a:txBody>
                    <a:bodyPr/>
                    <a:lstStyle/>
                    <a:p>
                      <a:r>
                        <a:rPr lang="en-US" sz="1800" kern="1200" dirty="0" smtClean="0">
                          <a:solidFill>
                            <a:schemeClr val="dk1"/>
                          </a:solidFill>
                          <a:effectLst/>
                          <a:latin typeface="+mn-lt"/>
                          <a:ea typeface="+mn-ea"/>
                          <a:cs typeface="+mn-cs"/>
                        </a:rPr>
                        <a:t>The senior management team (head office) ore organized organically</a:t>
                      </a:r>
                      <a:endParaRPr lang="en-US" dirty="0"/>
                    </a:p>
                  </a:txBody>
                  <a:tcPr/>
                </a:tc>
              </a:tr>
              <a:tr h="370840">
                <a:tc>
                  <a:txBody>
                    <a:bodyPr/>
                    <a:lstStyle/>
                    <a:p>
                      <a:r>
                        <a:rPr lang="en-US" sz="1800" kern="1200" dirty="0" smtClean="0">
                          <a:solidFill>
                            <a:schemeClr val="dk1"/>
                          </a:solidFill>
                          <a:effectLst/>
                          <a:latin typeface="+mn-lt"/>
                          <a:ea typeface="+mn-ea"/>
                          <a:cs typeface="+mn-cs"/>
                        </a:rPr>
                        <a:t>the organization is broken down into small sub-structures</a:t>
                      </a:r>
                      <a:endParaRPr lang="en-US" dirty="0"/>
                    </a:p>
                  </a:txBody>
                  <a:tcPr/>
                </a:tc>
              </a:tr>
              <a:tr h="370840">
                <a:tc>
                  <a:txBody>
                    <a:bodyPr/>
                    <a:lstStyle/>
                    <a:p>
                      <a:r>
                        <a:rPr lang="en-US" sz="1800" kern="1200" dirty="0" smtClean="0">
                          <a:solidFill>
                            <a:schemeClr val="dk1"/>
                          </a:solidFill>
                          <a:effectLst/>
                          <a:latin typeface="+mn-lt"/>
                          <a:ea typeface="+mn-ea"/>
                          <a:cs typeface="+mn-cs"/>
                        </a:rPr>
                        <a:t>the organization is not hierarchical</a:t>
                      </a:r>
                      <a:endParaRPr lang="en-US" dirty="0"/>
                    </a:p>
                  </a:txBody>
                  <a:tcPr/>
                </a:tc>
              </a:tr>
              <a:tr h="370840">
                <a:tc>
                  <a:txBody>
                    <a:bodyPr/>
                    <a:lstStyle/>
                    <a:p>
                      <a:r>
                        <a:rPr lang="en-US" sz="1800" kern="1200" dirty="0" smtClean="0">
                          <a:solidFill>
                            <a:schemeClr val="dk1"/>
                          </a:solidFill>
                          <a:effectLst/>
                          <a:latin typeface="+mn-lt"/>
                          <a:ea typeface="+mn-ea"/>
                          <a:cs typeface="+mn-cs"/>
                        </a:rPr>
                        <a:t>the organization is not bureaucratic</a:t>
                      </a:r>
                      <a:endParaRPr lang="en-US" dirty="0"/>
                    </a:p>
                  </a:txBody>
                  <a:tcPr/>
                </a:tc>
              </a:tr>
              <a:tr h="370840">
                <a:tc>
                  <a:txBody>
                    <a:bodyPr/>
                    <a:lstStyle/>
                    <a:p>
                      <a:r>
                        <a:rPr lang="en-US" sz="1800" kern="1200" dirty="0" smtClean="0">
                          <a:solidFill>
                            <a:schemeClr val="dk1"/>
                          </a:solidFill>
                          <a:effectLst/>
                          <a:latin typeface="+mn-lt"/>
                          <a:ea typeface="+mn-ea"/>
                          <a:cs typeface="+mn-cs"/>
                        </a:rPr>
                        <a:t>the organization structure is flexible</a:t>
                      </a:r>
                      <a:endParaRPr lang="en-US" dirty="0"/>
                    </a:p>
                  </a:txBody>
                  <a:tcPr/>
                </a:tc>
              </a:tr>
              <a:tr h="370840">
                <a:tc>
                  <a:txBody>
                    <a:bodyPr/>
                    <a:lstStyle/>
                    <a:p>
                      <a:r>
                        <a:rPr lang="en-US" sz="1800" kern="1200" dirty="0" smtClean="0">
                          <a:solidFill>
                            <a:schemeClr val="dk1"/>
                          </a:solidFill>
                          <a:effectLst/>
                          <a:latin typeface="+mn-lt"/>
                          <a:ea typeface="+mn-ea"/>
                          <a:cs typeface="+mn-cs"/>
                        </a:rPr>
                        <a:t>there is loose organizational control but tight accountability</a:t>
                      </a:r>
                      <a:endParaRPr lang="en-US"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there is a new venture unit, department and/or division.</a:t>
                      </a: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Structures encourage </a:t>
                      </a:r>
                      <a:r>
                        <a:rPr lang="en-US" sz="1800" kern="1200" dirty="0" err="1" smtClean="0">
                          <a:solidFill>
                            <a:schemeClr val="dk1"/>
                          </a:solidFill>
                          <a:effectLst/>
                          <a:latin typeface="+mn-lt"/>
                          <a:ea typeface="+mn-ea"/>
                          <a:cs typeface="+mn-cs"/>
                        </a:rPr>
                        <a:t>intropreneurship</a:t>
                      </a:r>
                      <a:r>
                        <a:rPr lang="en-US" sz="1800" kern="1200" dirty="0" smtClean="0">
                          <a:solidFill>
                            <a:schemeClr val="dk1"/>
                          </a:solidFill>
                          <a:effectLst/>
                          <a:latin typeface="+mn-lt"/>
                          <a:ea typeface="+mn-ea"/>
                          <a:cs typeface="+mn-cs"/>
                        </a:rPr>
                        <a:t>.</a:t>
                      </a:r>
                    </a:p>
                  </a:txBody>
                  <a:tcPr/>
                </a:tc>
              </a:tr>
            </a:tbl>
          </a:graphicData>
        </a:graphic>
      </p:graphicFrame>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332068206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52281" y="51186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46136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828320" y="1675640"/>
            <a:ext cx="9732285" cy="45609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16214" y="2103858"/>
            <a:ext cx="9156499" cy="3170099"/>
          </a:xfrm>
          <a:prstGeom prst="rect">
            <a:avLst/>
          </a:prstGeom>
          <a:noFill/>
        </p:spPr>
        <p:txBody>
          <a:bodyPr wrap="square" rtlCol="0">
            <a:spAutoFit/>
          </a:bodyPr>
          <a:lstStyle/>
          <a:p>
            <a:pPr lvl="0" algn="justLow"/>
            <a:r>
              <a:rPr lang="en-US" sz="2000" dirty="0">
                <a:solidFill>
                  <a:srgbClr val="FF0000"/>
                </a:solidFill>
              </a:rPr>
              <a:t>E</a:t>
            </a:r>
            <a:r>
              <a:rPr lang="en-US" sz="2000" dirty="0" smtClean="0">
                <a:solidFill>
                  <a:srgbClr val="FF0000"/>
                </a:solidFill>
              </a:rPr>
              <a:t>ffective </a:t>
            </a:r>
            <a:r>
              <a:rPr lang="en-US" sz="2000" dirty="0">
                <a:solidFill>
                  <a:srgbClr val="FF0000"/>
                </a:solidFill>
              </a:rPr>
              <a:t>leadership and management styles depend upon a range of contextual factors, including group, task, and situation</a:t>
            </a:r>
            <a:r>
              <a:rPr lang="en-US" sz="2000" dirty="0" smtClean="0"/>
              <a:t>.</a:t>
            </a:r>
          </a:p>
          <a:p>
            <a:pPr lvl="0" algn="justLow"/>
            <a:endParaRPr lang="en-US" sz="2000" dirty="0"/>
          </a:p>
          <a:p>
            <a:pPr lvl="0" algn="justLow"/>
            <a:r>
              <a:rPr lang="en-US" sz="2000" dirty="0" smtClean="0"/>
              <a:t> </a:t>
            </a:r>
            <a:r>
              <a:rPr lang="en-US" sz="2000" dirty="0"/>
              <a:t>Whilst there is, therefore, no blueprint for success, we have characterized good leadership in an entrepreneurial environment as visionary, and transformational but distributed (team-based). The high-level leadership team ideally comprises just half a dozen executives who trust each other, share information, and cover for each other. That model is replicated across the entire organization. To be effective, leaders need to have good emotional intelligence — both self- and social awareness as well as good social skills. </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13851" y="609548"/>
            <a:ext cx="7578627" cy="954107"/>
          </a:xfrm>
          <a:prstGeom prst="rect">
            <a:avLst/>
          </a:prstGeom>
          <a:noFill/>
        </p:spPr>
        <p:txBody>
          <a:bodyPr wrap="square" rtlCol="0">
            <a:spAutoFit/>
          </a:bodyPr>
          <a:lstStyle/>
          <a:p>
            <a:r>
              <a:rPr lang="en-US" sz="2800" b="1" dirty="0" smtClean="0"/>
              <a:t>Leadership Characteristics For An Entrepreneurial Organization</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379124475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482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758617" y="162882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40" y="1946639"/>
            <a:ext cx="8983305" cy="3477875"/>
          </a:xfrm>
          <a:prstGeom prst="rect">
            <a:avLst/>
          </a:prstGeom>
          <a:noFill/>
        </p:spPr>
        <p:txBody>
          <a:bodyPr wrap="square" rtlCol="0">
            <a:spAutoFit/>
          </a:bodyPr>
          <a:lstStyle/>
          <a:p>
            <a:pPr lvl="0" algn="just"/>
            <a:r>
              <a:rPr lang="en-US" sz="2000" dirty="0" smtClean="0"/>
              <a:t>characteristics </a:t>
            </a:r>
            <a:r>
              <a:rPr lang="en-US" sz="2000" dirty="0"/>
              <a:t>of a good leader in an entrepreneurial organization are set out below</a:t>
            </a:r>
            <a:r>
              <a:rPr lang="en-US" sz="2000" dirty="0" smtClean="0"/>
              <a:t>:</a:t>
            </a:r>
          </a:p>
          <a:p>
            <a:pPr lvl="0" algn="just"/>
            <a:endParaRPr lang="en-US" sz="2000" dirty="0" smtClean="0"/>
          </a:p>
          <a:p>
            <a:pPr lvl="0" algn="just"/>
            <a:r>
              <a:rPr lang="en-US" sz="2000" dirty="0" smtClean="0"/>
              <a:t>1-</a:t>
            </a:r>
            <a:r>
              <a:rPr lang="en-US" sz="2000" dirty="0" smtClean="0">
                <a:solidFill>
                  <a:srgbClr val="FF0000"/>
                </a:solidFill>
              </a:rPr>
              <a:t> Visionary </a:t>
            </a:r>
            <a:r>
              <a:rPr lang="en-US" sz="2000" dirty="0"/>
              <a:t>— They should be driven by a strong vision, underpinned by equally strong values. However, this vision should be grounded in sufficient reality to make the vision appear achievable, albeit causing some tension</a:t>
            </a:r>
            <a:r>
              <a:rPr lang="en-US" sz="2000" dirty="0" smtClean="0"/>
              <a:t>.</a:t>
            </a:r>
          </a:p>
          <a:p>
            <a:pPr lvl="0" algn="just"/>
            <a:endParaRPr lang="en-US" sz="2000" dirty="0"/>
          </a:p>
          <a:p>
            <a:pPr lvl="0" algn="just"/>
            <a:r>
              <a:rPr lang="en-US" sz="2000" dirty="0" smtClean="0"/>
              <a:t>2- </a:t>
            </a:r>
            <a:r>
              <a:rPr lang="en-US" sz="2000" dirty="0" smtClean="0">
                <a:solidFill>
                  <a:srgbClr val="FF0000"/>
                </a:solidFill>
              </a:rPr>
              <a:t>Good </a:t>
            </a:r>
            <a:r>
              <a:rPr lang="en-US" sz="2000" dirty="0">
                <a:solidFill>
                  <a:srgbClr val="FF0000"/>
                </a:solidFill>
              </a:rPr>
              <a:t>communicator/motivator </a:t>
            </a:r>
            <a:r>
              <a:rPr lang="en-US" sz="2000" dirty="0"/>
              <a:t>— They should be able to communicate this vision effectively, through many mechanisms, but particularly informal influence. They should lead by example — ’ walking the talk! They should, somehow, embody the vision and values that they have for the organization. Staff motivation should be underpinned by loyalty to both the leader and the organization.</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469351" y="628360"/>
            <a:ext cx="7646757" cy="954107"/>
          </a:xfrm>
          <a:prstGeom prst="rect">
            <a:avLst/>
          </a:prstGeom>
          <a:noFill/>
        </p:spPr>
        <p:txBody>
          <a:bodyPr wrap="square" rtlCol="0">
            <a:spAutoFit/>
          </a:bodyPr>
          <a:lstStyle/>
          <a:p>
            <a:r>
              <a:rPr lang="en-US" sz="2800" b="1" dirty="0"/>
              <a:t>Leadership Characteristics For An Entrepreneurial Organization</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423163847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604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3" y="14829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842237" y="17745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749717" y="2093613"/>
            <a:ext cx="9173427"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smtClean="0"/>
              <a:t>3- </a:t>
            </a:r>
            <a:r>
              <a:rPr lang="en-US" sz="2000" dirty="0" smtClean="0">
                <a:solidFill>
                  <a:srgbClr val="FF0000"/>
                </a:solidFill>
              </a:rPr>
              <a:t>Strategic </a:t>
            </a:r>
            <a:r>
              <a:rPr lang="en-US" sz="2000" dirty="0">
                <a:solidFill>
                  <a:srgbClr val="FF0000"/>
                </a:solidFill>
              </a:rPr>
              <a:t>thinker and learner </a:t>
            </a:r>
            <a:r>
              <a:rPr lang="en-US" sz="2000" dirty="0"/>
              <a:t>— They should be a strategic thinker, able to rise above day-to-day crises and see the bigger picture, perpetually scanning the environment for both opportunities and risks. They should be a strategic learner, trying to find patterns in the environment over time and looking for complex interactions so as to understand the underlying causes that give clues about the opportunities and risks.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4- </a:t>
            </a:r>
            <a:r>
              <a:rPr lang="en-US" sz="2000" dirty="0" smtClean="0">
                <a:solidFill>
                  <a:srgbClr val="FF0000"/>
                </a:solidFill>
              </a:rPr>
              <a:t>Emotionally </a:t>
            </a:r>
            <a:r>
              <a:rPr lang="en-US" sz="2000" dirty="0">
                <a:solidFill>
                  <a:srgbClr val="FF0000"/>
                </a:solidFill>
              </a:rPr>
              <a:t>intelligent with strong interpersonal skills </a:t>
            </a:r>
            <a:r>
              <a:rPr lang="en-US" sz="2000" dirty="0"/>
              <a:t>— They should be able to listen, to influence others rather than to direct, and therefore be able to manage ’with a light touch They should be adept at reconciling conflict and dealing with ambiguity and uncertainty. To be emotionally intelligent, they should be self-aware and reflective. They also need to exercise a degree of </a:t>
            </a:r>
            <a:r>
              <a:rPr lang="en-US" sz="2000" dirty="0" smtClean="0"/>
              <a:t>self-management</a:t>
            </a:r>
            <a:endParaRPr lang="en-US" sz="2000"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13895" y="745718"/>
            <a:ext cx="7188919" cy="954107"/>
          </a:xfrm>
          <a:prstGeom prst="rect">
            <a:avLst/>
          </a:prstGeom>
          <a:noFill/>
        </p:spPr>
        <p:txBody>
          <a:bodyPr wrap="square" rtlCol="0">
            <a:spAutoFit/>
          </a:bodyPr>
          <a:lstStyle/>
          <a:p>
            <a:r>
              <a:rPr lang="en-US" sz="2800" b="1" dirty="0"/>
              <a:t>Leadership Characteristics For An Entrepreneurial Organization</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274334065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22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961756" y="14829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812881" y="1615207"/>
            <a:ext cx="9345750" cy="46046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24572" y="1739003"/>
            <a:ext cx="8976287" cy="4093428"/>
          </a:xfrm>
          <a:prstGeom prst="rect">
            <a:avLst/>
          </a:prstGeom>
          <a:noFill/>
        </p:spPr>
        <p:txBody>
          <a:bodyPr wrap="square" rtlCol="0">
            <a:spAutoFit/>
          </a:bodyPr>
          <a:lstStyle/>
          <a:p>
            <a:pPr algn="just"/>
            <a:r>
              <a:rPr lang="en-US" sz="2000" dirty="0"/>
              <a:t>5- </a:t>
            </a:r>
            <a:r>
              <a:rPr lang="en-US" sz="2000" dirty="0">
                <a:solidFill>
                  <a:srgbClr val="FF0000"/>
                </a:solidFill>
              </a:rPr>
              <a:t>Relationship builder </a:t>
            </a:r>
            <a:r>
              <a:rPr lang="en-US" sz="2000" dirty="0"/>
              <a:t>— They should be adept at using their emotional intelligence and interpersonal skills to build strong personal relationships with all the stakeholders in the organization. </a:t>
            </a:r>
          </a:p>
          <a:p>
            <a:pPr algn="just"/>
            <a:endParaRPr lang="en-US" sz="2000" dirty="0"/>
          </a:p>
          <a:p>
            <a:pPr algn="just"/>
            <a:r>
              <a:rPr lang="en-US" sz="2000" dirty="0"/>
              <a:t>6- </a:t>
            </a:r>
            <a:r>
              <a:rPr lang="en-US" sz="2000" dirty="0">
                <a:solidFill>
                  <a:srgbClr val="FF0000"/>
                </a:solidFill>
              </a:rPr>
              <a:t>Team player </a:t>
            </a:r>
            <a:r>
              <a:rPr lang="en-US" sz="2000" dirty="0"/>
              <a:t>— They should value team working and be a team player, willing to share information and delegate to the team. They should have built a cohesive, open, and trusting top management team, although that might comprise just three or four individuals who share knowledge. </a:t>
            </a:r>
          </a:p>
          <a:p>
            <a:pPr algn="just"/>
            <a:endParaRPr lang="en-US" sz="2000" dirty="0"/>
          </a:p>
          <a:p>
            <a:pPr algn="just"/>
            <a:r>
              <a:rPr lang="en-US" sz="2000" dirty="0"/>
              <a:t>7- </a:t>
            </a:r>
            <a:r>
              <a:rPr lang="en-US" sz="2000" dirty="0">
                <a:solidFill>
                  <a:srgbClr val="FF0000"/>
                </a:solidFill>
              </a:rPr>
              <a:t>Builder of confidence </a:t>
            </a:r>
            <a:r>
              <a:rPr lang="en-US" sz="2000" dirty="0"/>
              <a:t>— They should be able to encourage organizational self-confidence and self-efficacy in the face of uncertainty and risk-taking. They should be able to inspire others to share their visions and dreams through their emotional intelligence and ability to build relationships.</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2206" y="582721"/>
            <a:ext cx="7188919" cy="954107"/>
          </a:xfrm>
          <a:prstGeom prst="rect">
            <a:avLst/>
          </a:prstGeom>
          <a:noFill/>
        </p:spPr>
        <p:txBody>
          <a:bodyPr wrap="square" rtlCol="0">
            <a:spAutoFit/>
          </a:bodyPr>
          <a:lstStyle/>
          <a:p>
            <a:r>
              <a:rPr lang="en-US" sz="2800" b="1" dirty="0"/>
              <a:t>Leadership Characteristics For An Entrepreneurial Organization</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225461764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657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26737" y="15306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850940" y="177218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954107"/>
          </a:xfrm>
          <a:prstGeom prst="rect">
            <a:avLst/>
          </a:prstGeom>
          <a:noFill/>
        </p:spPr>
        <p:txBody>
          <a:bodyPr wrap="square" rtlCol="0">
            <a:spAutoFit/>
          </a:bodyPr>
          <a:lstStyle/>
          <a:p>
            <a:r>
              <a:rPr lang="en-US" sz="2800" b="1" dirty="0"/>
              <a:t>Leadership Characteristics For An Entrepreneurial Organization</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graphicFrame>
        <p:nvGraphicFramePr>
          <p:cNvPr id="3" name="Table 2"/>
          <p:cNvGraphicFramePr>
            <a:graphicFrameLocks noGrp="1"/>
          </p:cNvGraphicFramePr>
          <p:nvPr>
            <p:extLst>
              <p:ext uri="{D42A27DB-BD31-4B8C-83A1-F6EECF244321}">
                <p14:modId xmlns:p14="http://schemas.microsoft.com/office/powerpoint/2010/main" val="1992498298"/>
              </p:ext>
            </p:extLst>
          </p:nvPr>
        </p:nvGraphicFramePr>
        <p:xfrm>
          <a:off x="1590972" y="2230536"/>
          <a:ext cx="8128000" cy="3235960"/>
        </p:xfrm>
        <a:graphic>
          <a:graphicData uri="http://schemas.openxmlformats.org/drawingml/2006/table">
            <a:tbl>
              <a:tblPr firstRow="1" bandRow="1">
                <a:tableStyleId>{5C22544A-7EE6-4342-B048-85BDC9FD1C3A}</a:tableStyleId>
              </a:tblPr>
              <a:tblGrid>
                <a:gridCol w="8128000"/>
              </a:tblGrid>
              <a:tr h="370840">
                <a:tc>
                  <a:txBody>
                    <a:bodyPr/>
                    <a:lstStyle/>
                    <a:p>
                      <a:r>
                        <a:rPr lang="en-US" sz="1800" b="1" kern="1200" dirty="0" smtClean="0">
                          <a:solidFill>
                            <a:schemeClr val="lt1"/>
                          </a:solidFill>
                          <a:effectLst/>
                          <a:latin typeface="+mn-lt"/>
                          <a:ea typeface="+mn-ea"/>
                          <a:cs typeface="+mn-cs"/>
                        </a:rPr>
                        <a:t>Leadership characteristics of an entrepreneurial organization</a:t>
                      </a:r>
                      <a:endParaRPr lang="en-US"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There is a clear vision for the</a:t>
                      </a:r>
                      <a:r>
                        <a:rPr lang="en-US" sz="1800" kern="1200" baseline="0" dirty="0" smtClean="0">
                          <a:solidFill>
                            <a:schemeClr val="dk1"/>
                          </a:solidFill>
                          <a:effectLst/>
                          <a:latin typeface="+mn-lt"/>
                          <a:ea typeface="+mn-ea"/>
                          <a:cs typeface="+mn-cs"/>
                        </a:rPr>
                        <a:t> </a:t>
                      </a:r>
                      <a:r>
                        <a:rPr lang="en-US" sz="1800" kern="1200" dirty="0" smtClean="0">
                          <a:solidFill>
                            <a:schemeClr val="dk1"/>
                          </a:solidFill>
                          <a:effectLst/>
                          <a:latin typeface="+mn-lt"/>
                          <a:ea typeface="+mn-ea"/>
                          <a:cs typeface="+mn-cs"/>
                        </a:rPr>
                        <a:t> organization.</a:t>
                      </a:r>
                    </a:p>
                  </a:txBody>
                  <a:tcPr/>
                </a:tc>
              </a:tr>
              <a:tr h="370840">
                <a:tc>
                  <a:txBody>
                    <a:bodyPr/>
                    <a:lstStyle/>
                    <a:p>
                      <a:r>
                        <a:rPr lang="en-US" sz="1800" kern="1200" dirty="0" smtClean="0">
                          <a:solidFill>
                            <a:schemeClr val="dk1"/>
                          </a:solidFill>
                          <a:effectLst/>
                          <a:latin typeface="+mn-lt"/>
                          <a:ea typeface="+mn-ea"/>
                          <a:cs typeface="+mn-cs"/>
                        </a:rPr>
                        <a:t>Senior managers model the vision and values of the organization — they walk-the-talk.</a:t>
                      </a:r>
                      <a:endParaRPr lang="en-US"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 vision for the organization is clearly communicated.</a:t>
                      </a:r>
                    </a:p>
                  </a:txBody>
                  <a:tcPr/>
                </a:tc>
              </a:tr>
              <a:tr h="370840">
                <a:tc>
                  <a:txBody>
                    <a:bodyPr/>
                    <a:lstStyle/>
                    <a:p>
                      <a:r>
                        <a:rPr lang="en-US" sz="1800" kern="1200" dirty="0" smtClean="0">
                          <a:solidFill>
                            <a:schemeClr val="dk1"/>
                          </a:solidFill>
                          <a:effectLst/>
                          <a:latin typeface="+mn-lt"/>
                          <a:ea typeface="+mn-ea"/>
                          <a:cs typeface="+mn-cs"/>
                        </a:rPr>
                        <a:t>there ore clear values underpinning everything the organization does</a:t>
                      </a:r>
                      <a:endParaRPr lang="en-US"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there is a clear strategy for achieving the vision.</a:t>
                      </a: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 vision is realistic and achievable but stretching.</a:t>
                      </a: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 organization has strategic options for the future.</a:t>
                      </a:r>
                    </a:p>
                  </a:txBody>
                  <a:tcPr/>
                </a:tc>
              </a:tr>
            </a:tbl>
          </a:graphicData>
        </a:graphic>
      </p:graphicFrame>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388239369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355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40783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789030" y="160629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Strategies For An Entrepreneurial Organization</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 xmlns:a16="http://schemas.microsoft.com/office/drawing/2014/main" id="{6083F8E2-699C-9C01-0329-7C9299434C08}"/>
              </a:ext>
            </a:extLst>
          </p:cNvPr>
          <p:cNvSpPr txBox="1"/>
          <p:nvPr/>
        </p:nvSpPr>
        <p:spPr>
          <a:xfrm>
            <a:off x="1090649" y="1716156"/>
            <a:ext cx="9044131" cy="3785652"/>
          </a:xfrm>
          <a:prstGeom prst="rect">
            <a:avLst/>
          </a:prstGeom>
          <a:noFill/>
        </p:spPr>
        <p:txBody>
          <a:bodyPr wrap="square" rtlCol="0">
            <a:spAutoFit/>
          </a:bodyPr>
          <a:lstStyle/>
          <a:p>
            <a:pPr algn="just"/>
            <a:r>
              <a:rPr lang="en-US" sz="2000" dirty="0"/>
              <a:t>The strategies that an organization pursues are particular to its situation and difficult to generalize. However, an entrepreneurial organization faces a complex and inherently unpredictable environment and is likely to develop a strategy in a certain way and to be pursuing a number of typical strategies. </a:t>
            </a:r>
            <a:endParaRPr lang="en-US" sz="2000" dirty="0" smtClean="0"/>
          </a:p>
          <a:p>
            <a:pPr algn="just"/>
            <a:endParaRPr lang="en-US" sz="2000" dirty="0"/>
          </a:p>
          <a:p>
            <a:pPr algn="just"/>
            <a:r>
              <a:rPr lang="en-US" sz="2000" b="1" u="sng" dirty="0" smtClean="0"/>
              <a:t>These </a:t>
            </a:r>
            <a:r>
              <a:rPr lang="en-US" sz="2000" b="1" u="sng" dirty="0"/>
              <a:t>are the common themes</a:t>
            </a:r>
            <a:r>
              <a:rPr lang="en-US" sz="2000" b="1" u="sng" dirty="0" smtClean="0"/>
              <a:t>:</a:t>
            </a:r>
          </a:p>
          <a:p>
            <a:pPr algn="just"/>
            <a:endParaRPr lang="en-US" sz="2000" dirty="0" smtClean="0"/>
          </a:p>
          <a:p>
            <a:pPr algn="just"/>
            <a:r>
              <a:rPr lang="en-US" sz="2000" dirty="0"/>
              <a:t>The strategies that an organization pursues are particular to its situation and difficult to generalize. However, an entrepreneurial organization faces a complex and inherently unpredictable environment and is likely to develop a strategy in a certain way and to be pursuing a number of typical strategies. These are the common themes:</a:t>
            </a:r>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254450645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23475" y="521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917256" y="140005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4970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Strategies For An Entrepreneurial Organization</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 xmlns:a16="http://schemas.microsoft.com/office/drawing/2014/main" id="{6083F8E2-699C-9C01-0329-7C9299434C08}"/>
              </a:ext>
            </a:extLst>
          </p:cNvPr>
          <p:cNvSpPr txBox="1"/>
          <p:nvPr/>
        </p:nvSpPr>
        <p:spPr>
          <a:xfrm>
            <a:off x="1124571" y="1996152"/>
            <a:ext cx="8976287" cy="2246769"/>
          </a:xfrm>
          <a:prstGeom prst="rect">
            <a:avLst/>
          </a:prstGeom>
          <a:noFill/>
        </p:spPr>
        <p:txBody>
          <a:bodyPr wrap="square" rtlCol="0">
            <a:spAutoFit/>
          </a:bodyPr>
          <a:lstStyle/>
          <a:p>
            <a:pPr algn="just"/>
            <a:r>
              <a:rPr lang="en-US" sz="2000" dirty="0"/>
              <a:t>Decision-making will tend to be decentralized, incremental, and adaptive, so as to maintain maximum flexibility. But it should be underpinned by a strong vision and an understanding of the strategies being adopted to achieve the vision. There may be some simple rules that provide guidance, but staff will know enough about the organization and be motivated to do the best they can. Mistakes will be tolerated and learned from. In this way, the organization will be able to respond speedily to opportunities or threats</a:t>
            </a:r>
            <a:r>
              <a:rPr lang="en-US" sz="2000" dirty="0">
                <a:solidFill>
                  <a:srgbClr val="FF0000"/>
                </a:solidFill>
              </a:rPr>
              <a:t>.</a:t>
            </a:r>
            <a:endParaRPr lang="en-US" sz="2000" dirty="0"/>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111809212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23475" y="50820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754636" y="13873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1098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a:t>Strategies For An Entrepreneurial Organization</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 xmlns:a16="http://schemas.microsoft.com/office/drawing/2014/main" id="{6083F8E2-699C-9C01-0329-7C9299434C08}"/>
              </a:ext>
            </a:extLst>
          </p:cNvPr>
          <p:cNvSpPr txBox="1"/>
          <p:nvPr/>
        </p:nvSpPr>
        <p:spPr>
          <a:xfrm>
            <a:off x="1149846" y="1726797"/>
            <a:ext cx="8976287" cy="2862322"/>
          </a:xfrm>
          <a:prstGeom prst="rect">
            <a:avLst/>
          </a:prstGeom>
          <a:noFill/>
        </p:spPr>
        <p:txBody>
          <a:bodyPr wrap="square" rtlCol="0">
            <a:spAutoFit/>
          </a:bodyPr>
          <a:lstStyle/>
          <a:p>
            <a:pPr algn="just"/>
            <a:r>
              <a:rPr lang="en-US" sz="2000" dirty="0"/>
              <a:t>The organization will understand its strengths and its core competencies at both corporate and business levels. At the corporate level, a major strategic imperative will be the continuing development of its entrepreneurial architecture, and all that entails. If it is pursuing a policy of acquisition this should be part of a coherent strategy (for example, as part of buying into new markets, product developments, or developing industries). If it is a multi-product multi-market business, it will create value by operating effectively and creating synergistic linkages across all the operating units unifying diverse management and sharing resources, capabilities, and knowledge more effectively than might otherwise be the case</a:t>
            </a:r>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358467972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236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41565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70998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Corporate-level  Strategic  Review</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 xmlns:a16="http://schemas.microsoft.com/office/drawing/2014/main" id="{6083F8E2-699C-9C01-0329-7C9299434C08}"/>
              </a:ext>
            </a:extLst>
          </p:cNvPr>
          <p:cNvSpPr txBox="1"/>
          <p:nvPr/>
        </p:nvSpPr>
        <p:spPr>
          <a:xfrm>
            <a:off x="1109921" y="2401492"/>
            <a:ext cx="8976287" cy="2246769"/>
          </a:xfrm>
          <a:prstGeom prst="rect">
            <a:avLst/>
          </a:prstGeom>
          <a:noFill/>
        </p:spPr>
        <p:txBody>
          <a:bodyPr wrap="square" rtlCol="0">
            <a:spAutoFit/>
          </a:bodyPr>
          <a:lstStyle/>
          <a:p>
            <a:pPr algn="just"/>
            <a:r>
              <a:rPr lang="en-US" sz="2000" dirty="0"/>
              <a:t>There should be a strategy to encourage innovation. Strategies to encourage innovation are likely to include internal and external corporate venturing, networking, strategic alliances/partnerships and joint ventures. There should be a strategy for mitigating the risks associated with innovation, particularly disruptive innovation, such as experimentation, limited launches, joint ventures and compartmentalization. The organization should take a portfolio approach to its innovative activities</a:t>
            </a:r>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192451401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820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4562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Corporate-level  Strategic  Review</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4059383537"/>
              </p:ext>
            </p:extLst>
          </p:nvPr>
        </p:nvGraphicFramePr>
        <p:xfrm>
          <a:off x="1489075" y="1934104"/>
          <a:ext cx="8128000" cy="2966720"/>
        </p:xfrm>
        <a:graphic>
          <a:graphicData uri="http://schemas.openxmlformats.org/drawingml/2006/table">
            <a:tbl>
              <a:tblPr firstRow="1" bandRow="1">
                <a:tableStyleId>{5C22544A-7EE6-4342-B048-85BDC9FD1C3A}</a:tableStyleId>
              </a:tblPr>
              <a:tblGrid>
                <a:gridCol w="8128000"/>
              </a:tblGrid>
              <a:tr h="370840">
                <a:tc>
                  <a:txBody>
                    <a:bodyPr/>
                    <a:lstStyle/>
                    <a:p>
                      <a:r>
                        <a:rPr lang="en-US" sz="1800" b="1" kern="1200" dirty="0" smtClean="0">
                          <a:solidFill>
                            <a:schemeClr val="lt1"/>
                          </a:solidFill>
                          <a:effectLst/>
                          <a:latin typeface="+mn-lt"/>
                          <a:ea typeface="+mn-ea"/>
                          <a:cs typeface="+mn-cs"/>
                        </a:rPr>
                        <a:t>Characteristics of strategies likely to be seen in on entrepreneurial organization</a:t>
                      </a:r>
                      <a:endParaRPr lang="en-US" dirty="0"/>
                    </a:p>
                  </a:txBody>
                  <a:tcPr/>
                </a:tc>
              </a:tr>
              <a:tr h="370840">
                <a:tc>
                  <a:txBody>
                    <a:bodyPr/>
                    <a:lstStyle/>
                    <a:p>
                      <a:r>
                        <a:rPr lang="en-US" sz="1800" kern="1200" dirty="0" smtClean="0">
                          <a:solidFill>
                            <a:schemeClr val="dk1"/>
                          </a:solidFill>
                          <a:effectLst/>
                          <a:latin typeface="+mn-lt"/>
                          <a:ea typeface="+mn-ea"/>
                          <a:cs typeface="+mn-cs"/>
                        </a:rPr>
                        <a:t>there ore clear values underpinning everything the organization </a:t>
                      </a:r>
                      <a:endParaRPr lang="en-US" dirty="0"/>
                    </a:p>
                  </a:txBody>
                  <a:tcPr/>
                </a:tc>
              </a:tr>
              <a:tr h="370840">
                <a:tc>
                  <a:txBody>
                    <a:bodyPr/>
                    <a:lstStyle/>
                    <a:p>
                      <a:r>
                        <a:rPr lang="en-US" sz="1800" kern="1200" dirty="0" smtClean="0">
                          <a:solidFill>
                            <a:schemeClr val="dk1"/>
                          </a:solidFill>
                          <a:effectLst/>
                          <a:latin typeface="+mn-lt"/>
                          <a:ea typeface="+mn-ea"/>
                          <a:cs typeface="+mn-cs"/>
                        </a:rPr>
                        <a:t>the vision is realistic and achievable but stretching</a:t>
                      </a:r>
                      <a:endParaRPr lang="en-US" dirty="0"/>
                    </a:p>
                  </a:txBody>
                  <a:tcPr/>
                </a:tc>
              </a:tr>
              <a:tr h="370840">
                <a:tc>
                  <a:txBody>
                    <a:bodyPr/>
                    <a:lstStyle/>
                    <a:p>
                      <a:r>
                        <a:rPr lang="en-US" sz="1800" kern="1200" dirty="0" smtClean="0">
                          <a:solidFill>
                            <a:schemeClr val="dk1"/>
                          </a:solidFill>
                          <a:effectLst/>
                          <a:latin typeface="+mn-lt"/>
                          <a:ea typeface="+mn-ea"/>
                          <a:cs typeface="+mn-cs"/>
                        </a:rPr>
                        <a:t>Staff ore encouraged to spot commercial opportunities for the organization.</a:t>
                      </a:r>
                      <a:endParaRPr lang="en-US"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there ore strategic options for the future.</a:t>
                      </a:r>
                    </a:p>
                  </a:txBody>
                  <a:tcPr/>
                </a:tc>
              </a:tr>
              <a:tr h="370840">
                <a:tc>
                  <a:txBody>
                    <a:bodyPr/>
                    <a:lstStyle/>
                    <a:p>
                      <a:r>
                        <a:rPr lang="en-US" sz="1800" kern="1200" dirty="0" smtClean="0">
                          <a:solidFill>
                            <a:schemeClr val="dk1"/>
                          </a:solidFill>
                          <a:effectLst/>
                          <a:latin typeface="+mn-lt"/>
                          <a:ea typeface="+mn-ea"/>
                          <a:cs typeface="+mn-cs"/>
                        </a:rPr>
                        <a:t>there is on understanding of the organization's core competencies</a:t>
                      </a:r>
                      <a:endParaRPr lang="en-US"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Encouraging entrepreneurship is central to the organization strategy.</a:t>
                      </a:r>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there ore strategies and structures to get customer feedback.</a:t>
                      </a:r>
                    </a:p>
                  </a:txBody>
                  <a:tcPr/>
                </a:tc>
              </a:tr>
            </a:tbl>
          </a:graphicData>
        </a:graphic>
      </p:graphicFrame>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245601227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820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795434" y="130217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813464" y="164722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583653" cy="523220"/>
          </a:xfrm>
          <a:prstGeom prst="rect">
            <a:avLst/>
          </a:prstGeom>
          <a:noFill/>
        </p:spPr>
        <p:txBody>
          <a:bodyPr wrap="square" rtlCol="0">
            <a:spAutoFit/>
          </a:bodyPr>
          <a:lstStyle/>
          <a:p>
            <a:r>
              <a:rPr lang="en-US" sz="2800" b="1" dirty="0" smtClean="0"/>
              <a:t>Environment For An Entrepreneurial Organization</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 xmlns:a16="http://schemas.microsoft.com/office/drawing/2014/main" id="{6083F8E2-699C-9C01-0329-7C9299434C08}"/>
              </a:ext>
            </a:extLst>
          </p:cNvPr>
          <p:cNvSpPr txBox="1"/>
          <p:nvPr/>
        </p:nvSpPr>
        <p:spPr>
          <a:xfrm>
            <a:off x="1182927" y="2018104"/>
            <a:ext cx="8976287" cy="3170099"/>
          </a:xfrm>
          <a:prstGeom prst="rect">
            <a:avLst/>
          </a:prstGeom>
          <a:noFill/>
        </p:spPr>
        <p:txBody>
          <a:bodyPr wrap="square" rtlCol="0">
            <a:spAutoFit/>
          </a:bodyPr>
          <a:lstStyle/>
          <a:p>
            <a:pPr algn="just"/>
            <a:r>
              <a:rPr lang="en-US" sz="2000" dirty="0" smtClean="0"/>
              <a:t>Entrepreneurial </a:t>
            </a:r>
            <a:r>
              <a:rPr lang="en-US" sz="2000" dirty="0"/>
              <a:t>firms thrive in environments of change, chaos, complexity, competition, uncertainty, and even contradiction. Their interconnectedness tends to amplify small initial changes. This rapid, continuous interconnected change makes for instability and unpredictability and it means that traditional forms of strategic planning no longer work. These sorts of markets are likely to be characterized by rapid technological change in markets where this is important and valued by customers — for example, because of their need for knowledge and information. Such markets offer considerable first-mover advantage and reinforce the importance of a rapid response to developments. Markets might be highly price-sensitive, with low barriers to entry and high economies of scale. </a:t>
            </a:r>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184340730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820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79978" y="132684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5918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583653" cy="523220"/>
          </a:xfrm>
          <a:prstGeom prst="rect">
            <a:avLst/>
          </a:prstGeom>
          <a:noFill/>
        </p:spPr>
        <p:txBody>
          <a:bodyPr wrap="square" rtlCol="0">
            <a:spAutoFit/>
          </a:bodyPr>
          <a:lstStyle/>
          <a:p>
            <a:r>
              <a:rPr lang="en-US" sz="2800" b="1" dirty="0" smtClean="0"/>
              <a:t>Environment For An Entrepreneurial Organization</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89648"/>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121281037"/>
              </p:ext>
            </p:extLst>
          </p:nvPr>
        </p:nvGraphicFramePr>
        <p:xfrm>
          <a:off x="1474787" y="2005541"/>
          <a:ext cx="8128000" cy="2865120"/>
        </p:xfrm>
        <a:graphic>
          <a:graphicData uri="http://schemas.openxmlformats.org/drawingml/2006/table">
            <a:tbl>
              <a:tblPr firstRow="1" bandRow="1">
                <a:tableStyleId>{5C22544A-7EE6-4342-B048-85BDC9FD1C3A}</a:tableStyleId>
              </a:tblPr>
              <a:tblGrid>
                <a:gridCol w="8128000"/>
              </a:tblGrid>
              <a:tr h="370840">
                <a:tc>
                  <a:txBody>
                    <a:bodyPr/>
                    <a:lstStyle/>
                    <a:p>
                      <a:r>
                        <a:rPr lang="en-US" sz="1800" b="1" kern="1200" dirty="0" smtClean="0">
                          <a:solidFill>
                            <a:schemeClr val="lt1"/>
                          </a:solidFill>
                          <a:effectLst/>
                          <a:latin typeface="+mn-lt"/>
                          <a:ea typeface="+mn-ea"/>
                          <a:cs typeface="+mn-cs"/>
                        </a:rPr>
                        <a:t>Characteristics of on environment where an entrepreneurial architecture would be beneficial</a:t>
                      </a:r>
                      <a:r>
                        <a:rPr lang="en-US" sz="1800" b="1" kern="1200" baseline="0" dirty="0" smtClean="0">
                          <a:solidFill>
                            <a:schemeClr val="lt1"/>
                          </a:solidFill>
                          <a:effectLst/>
                          <a:latin typeface="+mn-lt"/>
                          <a:ea typeface="+mn-ea"/>
                          <a:cs typeface="+mn-cs"/>
                        </a:rPr>
                        <a:t> </a:t>
                      </a:r>
                      <a:endParaRPr lang="en-US" dirty="0"/>
                    </a:p>
                  </a:txBody>
                  <a:tcPr/>
                </a:tc>
              </a:tr>
              <a:tr h="370840">
                <a:tc>
                  <a:txBody>
                    <a:bodyPr/>
                    <a:lstStyle/>
                    <a:p>
                      <a:r>
                        <a:rPr lang="en-US" dirty="0" smtClean="0"/>
                        <a:t>the commercial environment is highly competitive.</a:t>
                      </a:r>
                    </a:p>
                  </a:txBody>
                  <a:tcPr/>
                </a:tc>
              </a:tr>
              <a:tr h="370840">
                <a:tc>
                  <a:txBody>
                    <a:bodyPr/>
                    <a:lstStyle/>
                    <a:p>
                      <a:r>
                        <a:rPr lang="en-US" dirty="0" smtClean="0"/>
                        <a:t>the commercial environment is unstable and unpredictable.</a:t>
                      </a:r>
                      <a:endParaRPr lang="en-US" dirty="0"/>
                    </a:p>
                  </a:txBody>
                  <a:tcPr/>
                </a:tc>
              </a:tr>
              <a:tr h="370840">
                <a:tc>
                  <a:txBody>
                    <a:bodyPr/>
                    <a:lstStyle/>
                    <a:p>
                      <a:r>
                        <a:rPr lang="en-US" dirty="0" smtClean="0"/>
                        <a:t> the commercial environment changes rapidly and continuously.</a:t>
                      </a:r>
                      <a:endParaRPr lang="en-US" dirty="0"/>
                    </a:p>
                  </a:txBody>
                  <a:tcPr/>
                </a:tc>
              </a:tr>
              <a:tr h="370840">
                <a:tc>
                  <a:txBody>
                    <a:bodyPr/>
                    <a:lstStyle/>
                    <a:p>
                      <a:r>
                        <a:rPr lang="en-US" dirty="0" smtClean="0"/>
                        <a:t>Technological change is rapid and strongly influences the market</a:t>
                      </a:r>
                      <a:endParaRPr lang="en-US" dirty="0"/>
                    </a:p>
                  </a:txBody>
                  <a:tcPr/>
                </a:tc>
              </a:tr>
              <a:tr h="370840">
                <a:tc>
                  <a:txBody>
                    <a:bodyPr/>
                    <a:lstStyle/>
                    <a:p>
                      <a:r>
                        <a:rPr lang="en-US" dirty="0" smtClean="0"/>
                        <a:t>future is highly uncertain.</a:t>
                      </a:r>
                      <a:endParaRPr lang="en-US" dirty="0"/>
                    </a:p>
                  </a:txBody>
                  <a:tcPr/>
                </a:tc>
              </a:tr>
              <a:tr h="370840">
                <a:tc>
                  <a:txBody>
                    <a:bodyPr/>
                    <a:lstStyle/>
                    <a:p>
                      <a:r>
                        <a:rPr lang="en-US" dirty="0" smtClean="0"/>
                        <a:t>Innovation is valued by customers.</a:t>
                      </a:r>
                      <a:endParaRPr lang="en-US" dirty="0"/>
                    </a:p>
                  </a:txBody>
                  <a:tcPr/>
                </a:tc>
              </a:tr>
            </a:tbl>
          </a:graphicData>
        </a:graphic>
      </p:graphicFrame>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263331359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357144" y="33600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1453995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6EAF310-32F0-4210-9DBD-D617DA7A5E3E}"/>
</file>

<file path=customXml/itemProps2.xml><?xml version="1.0" encoding="utf-8"?>
<ds:datastoreItem xmlns:ds="http://schemas.openxmlformats.org/officeDocument/2006/customXml" ds:itemID="{600C48DB-0709-4AB1-867D-3C27D33CDFBD}"/>
</file>

<file path=customXml/itemProps3.xml><?xml version="1.0" encoding="utf-8"?>
<ds:datastoreItem xmlns:ds="http://schemas.openxmlformats.org/officeDocument/2006/customXml" ds:itemID="{BC1EB0F6-3DE5-4D14-984C-16B999598CA2}"/>
</file>

<file path=docProps/app.xml><?xml version="1.0" encoding="utf-8"?>
<Properties xmlns="http://schemas.openxmlformats.org/officeDocument/2006/extended-properties" xmlns:vt="http://schemas.openxmlformats.org/officeDocument/2006/docPropsVTypes">
  <Template/>
  <TotalTime>19020</TotalTime>
  <Words>4786</Words>
  <Application>Microsoft Macintosh PowerPoint</Application>
  <PresentationFormat>Widescreen</PresentationFormat>
  <Paragraphs>371</Paragraphs>
  <Slides>47</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Alexandria</vt:lpstr>
      <vt:lpstr>Calibri</vt:lpstr>
      <vt:lpstr>Calibri Light</vt:lpstr>
      <vt:lpstr>Roboto Light</vt:lpstr>
      <vt:lpstr>Tajawal Medium</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ibrahem.siam@yahoo.com</cp:lastModifiedBy>
  <cp:revision>250</cp:revision>
  <cp:lastPrinted>2025-05-05T15:23:47Z</cp:lastPrinted>
  <dcterms:created xsi:type="dcterms:W3CDTF">2023-04-29T09:08:23Z</dcterms:created>
  <dcterms:modified xsi:type="dcterms:W3CDTF">2025-05-05T15:23:53Z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