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4"/>
  </p:notesMasterIdLst>
  <p:sldIdLst>
    <p:sldId id="303" r:id="rId5"/>
    <p:sldId id="529" r:id="rId6"/>
    <p:sldId id="484" r:id="rId7"/>
    <p:sldId id="531" r:id="rId8"/>
    <p:sldId id="532" r:id="rId9"/>
    <p:sldId id="536" r:id="rId10"/>
    <p:sldId id="537" r:id="rId11"/>
    <p:sldId id="540" r:id="rId12"/>
    <p:sldId id="541" r:id="rId13"/>
    <p:sldId id="542" r:id="rId14"/>
    <p:sldId id="489" r:id="rId15"/>
    <p:sldId id="488" r:id="rId16"/>
    <p:sldId id="534" r:id="rId17"/>
    <p:sldId id="539" r:id="rId18"/>
    <p:sldId id="491" r:id="rId19"/>
    <p:sldId id="483" r:id="rId20"/>
    <p:sldId id="538" r:id="rId21"/>
    <p:sldId id="528" r:id="rId22"/>
    <p:sldId id="349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529"/>
            <p14:sldId id="484"/>
            <p14:sldId id="531"/>
            <p14:sldId id="532"/>
            <p14:sldId id="536"/>
            <p14:sldId id="537"/>
            <p14:sldId id="540"/>
            <p14:sldId id="541"/>
            <p14:sldId id="542"/>
            <p14:sldId id="489"/>
            <p14:sldId id="488"/>
            <p14:sldId id="534"/>
            <p14:sldId id="539"/>
            <p14:sldId id="491"/>
            <p14:sldId id="483"/>
            <p14:sldId id="538"/>
            <p14:sldId id="528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50" d="100"/>
          <a:sy n="50" d="100"/>
        </p:scale>
        <p:origin x="787" y="2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5/25/2024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5/25/2024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5/25/2024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5/25/2024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  <p:sldLayoutId id="2147483666" r:id="rId13"/>
    <p:sldLayoutId id="2147483667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4.png"/><Relationship Id="rId4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59992" y="-94935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Badur elgasim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5345648" y="3616865"/>
            <a:ext cx="631765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70C0"/>
                </a:solidFill>
                <a:latin typeface="Simplified Arabic" panose="02020603050405020304" pitchFamily="18" charset="-78"/>
                <a:cs typeface="Simplified Arabic" panose="02020603050405020304" pitchFamily="18" charset="-78"/>
              </a:rPr>
              <a:t>MGM 506</a:t>
            </a:r>
          </a:p>
          <a:p>
            <a:r>
              <a:rPr lang="en-US" sz="2800" b="1" dirty="0" smtClean="0">
                <a:solidFill>
                  <a:srgbClr val="0070C0"/>
                </a:solidFill>
                <a:latin typeface="Simplified Arabic" panose="02020603050405020304" pitchFamily="18" charset="-78"/>
                <a:cs typeface="Simplified Arabic" panose="02020603050405020304" pitchFamily="18" charset="-78"/>
              </a:rPr>
              <a:t>International Business Management </a:t>
            </a:r>
            <a:endParaRPr lang="en-US" sz="2800" b="1" dirty="0">
              <a:solidFill>
                <a:srgbClr val="0070C0"/>
              </a:solidFill>
              <a:latin typeface="Simplified Arabic" panose="02020603050405020304" pitchFamily="18" charset="-78"/>
              <a:cs typeface="Simplified Arabic" panose="02020603050405020304" pitchFamily="18" charset="-78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327670" y="4646291"/>
            <a:ext cx="383381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Simplified Arabic" panose="02020603050405020304" pitchFamily="18" charset="-78"/>
                <a:cs typeface="Simplified Arabic" panose="02020603050405020304" pitchFamily="18" charset="-78"/>
              </a:rPr>
              <a:t>Orientation Lecture</a:t>
            </a:r>
            <a:endParaRPr lang="ar-SA" sz="2800" b="1" dirty="0" smtClean="0">
              <a:latin typeface="Simplified Arabic" panose="02020603050405020304" pitchFamily="18" charset="-78"/>
              <a:cs typeface="Simplified Arabic" panose="02020603050405020304" pitchFamily="18" charset="-78"/>
            </a:endParaRPr>
          </a:p>
          <a:p>
            <a:r>
              <a:rPr lang="ar-SA" sz="2800" b="1" dirty="0" smtClean="0">
                <a:latin typeface="Simplified Arabic" panose="02020603050405020304" pitchFamily="18" charset="-78"/>
                <a:cs typeface="Simplified Arabic" panose="02020603050405020304" pitchFamily="18" charset="-78"/>
              </a:rPr>
              <a:t>محاضرة توجيهية</a:t>
            </a:r>
            <a:endParaRPr lang="en-US" sz="2800" b="1" dirty="0" smtClean="0">
              <a:latin typeface="Simplified Arabic" panose="02020603050405020304" pitchFamily="18" charset="-78"/>
              <a:cs typeface="Simplified Arabic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85217" y="1381275"/>
            <a:ext cx="11678037" cy="487130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ar-SA" sz="4000" dirty="0" smtClean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ar-SA" sz="40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ar-SA" sz="4000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طلابنا الاعزاء </a:t>
            </a:r>
            <a:endParaRPr lang="en-US" sz="40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7955" y="1726128"/>
            <a:ext cx="9052560" cy="2952750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87680" y="224134"/>
            <a:ext cx="1751219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latin typeface="Times New Roman" panose="02020603050405020304" pitchFamily="18" charset="0"/>
                <a:ea typeface="Roboto Light" panose="02000000000000000000" pitchFamily="2" charset="0"/>
                <a:cs typeface="Times New Roman" panose="02020603050405020304" pitchFamily="18" charset="0"/>
              </a:rPr>
              <a:t>Orientation Lecture</a:t>
            </a:r>
            <a:endParaRPr lang="en-US" sz="2400" b="1" dirty="0">
              <a:latin typeface="Times New Roman" panose="02020603050405020304" pitchFamily="18" charset="0"/>
              <a:ea typeface="Roboto Light" panose="02000000000000000000" pitchFamily="2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5590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37161" y="1798104"/>
            <a:ext cx="1184683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536730" y="2740624"/>
            <a:ext cx="100645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/>
              <a:t>The Changing Profile of the Global Business Environment</a:t>
            </a:r>
          </a:p>
        </p:txBody>
      </p:sp>
      <p:sp>
        <p:nvSpPr>
          <p:cNvPr id="13" name="Rectangle 12"/>
          <p:cNvSpPr/>
          <p:nvPr/>
        </p:nvSpPr>
        <p:spPr>
          <a:xfrm>
            <a:off x="511950" y="4289563"/>
            <a:ext cx="819537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200" b="1" dirty="0"/>
              <a:t>The Imperatives of Globalization of </a:t>
            </a:r>
            <a:r>
              <a:rPr lang="en-US" sz="3200" b="1" dirty="0" smtClean="0"/>
              <a:t>Business</a:t>
            </a:r>
            <a:endParaRPr lang="en-US" sz="3200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511950" y="5174927"/>
            <a:ext cx="76582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/>
              <a:t>Theories of International Trade</a:t>
            </a:r>
            <a:endParaRPr lang="en-US" sz="3200" b="1" dirty="0"/>
          </a:p>
        </p:txBody>
      </p:sp>
      <p:sp>
        <p:nvSpPr>
          <p:cNvPr id="16" name="Rectangle 15"/>
          <p:cNvSpPr/>
          <p:nvPr/>
        </p:nvSpPr>
        <p:spPr>
          <a:xfrm>
            <a:off x="511950" y="3478389"/>
            <a:ext cx="1142093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/>
              <a:t>M</a:t>
            </a:r>
            <a:r>
              <a:rPr lang="en-US" sz="3200" b="1" dirty="0" smtClean="0"/>
              <a:t>ajor </a:t>
            </a:r>
            <a:r>
              <a:rPr lang="en-US" sz="3200" b="1" dirty="0"/>
              <a:t>factors underline the significance of international business 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36730" y="1923690"/>
            <a:ext cx="63424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/>
              <a:t>Overview of international business</a:t>
            </a:r>
            <a:endParaRPr lang="en-US" sz="3200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314581" y="667303"/>
            <a:ext cx="59078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/>
              <a:t>Learning Objectives</a:t>
            </a:r>
            <a:endParaRPr 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3252819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37161" y="1798104"/>
            <a:ext cx="1184683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350108" y="2230938"/>
            <a:ext cx="1142093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 smtClean="0"/>
              <a:t> Problems </a:t>
            </a:r>
            <a:r>
              <a:rPr lang="en-US" sz="3200" b="1" dirty="0"/>
              <a:t>of corruption and bribery and their effect on </a:t>
            </a:r>
            <a:r>
              <a:rPr lang="en-US" sz="3200" b="1" dirty="0" smtClean="0"/>
              <a:t> international management</a:t>
            </a:r>
            <a:endParaRPr lang="en-US" sz="3200" b="1" dirty="0"/>
          </a:p>
        </p:txBody>
      </p:sp>
      <p:sp>
        <p:nvSpPr>
          <p:cNvPr id="9" name="Rectangle 8"/>
          <p:cNvSpPr/>
          <p:nvPr/>
        </p:nvSpPr>
        <p:spPr>
          <a:xfrm>
            <a:off x="493063" y="3760954"/>
            <a:ext cx="878529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 smtClean="0"/>
              <a:t>The </a:t>
            </a:r>
            <a:r>
              <a:rPr lang="en-US" sz="3200" b="1" dirty="0"/>
              <a:t>problems of expanding free trade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11950" y="4599863"/>
            <a:ext cx="874752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/>
              <a:t>Explain Culture definition and culture components</a:t>
            </a:r>
            <a:endParaRPr lang="en-US" sz="3200" b="1" dirty="0"/>
          </a:p>
        </p:txBody>
      </p:sp>
      <p:sp>
        <p:nvSpPr>
          <p:cNvPr id="12" name="Rectangle 11"/>
          <p:cNvSpPr/>
          <p:nvPr/>
        </p:nvSpPr>
        <p:spPr>
          <a:xfrm>
            <a:off x="511950" y="5345048"/>
            <a:ext cx="45354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en-US" sz="3200" b="1" dirty="0"/>
              <a:t>Six Dimensions of Culture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14581" y="667303"/>
            <a:ext cx="59078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/>
              <a:t>Learning Objectives</a:t>
            </a:r>
            <a:endParaRPr 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3439950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37161" y="1345306"/>
            <a:ext cx="11846830" cy="482321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310352" y="1848052"/>
            <a:ext cx="820455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/>
              <a:t>Micro and Macro International Communication</a:t>
            </a:r>
          </a:p>
        </p:txBody>
      </p:sp>
      <p:sp>
        <p:nvSpPr>
          <p:cNvPr id="9" name="Rectangle 8"/>
          <p:cNvSpPr/>
          <p:nvPr/>
        </p:nvSpPr>
        <p:spPr>
          <a:xfrm>
            <a:off x="310352" y="2697335"/>
            <a:ext cx="782162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/>
              <a:t>components of the communication process </a:t>
            </a:r>
            <a:endParaRPr lang="en-US" sz="3200" dirty="0"/>
          </a:p>
        </p:txBody>
      </p:sp>
      <p:sp>
        <p:nvSpPr>
          <p:cNvPr id="11" name="Rectangle 10"/>
          <p:cNvSpPr/>
          <p:nvPr/>
        </p:nvSpPr>
        <p:spPr>
          <a:xfrm>
            <a:off x="310352" y="3715896"/>
            <a:ext cx="589597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smtClean="0"/>
              <a:t>Negotiation concept and its types</a:t>
            </a:r>
            <a:endParaRPr lang="en-US" sz="3200" dirty="0"/>
          </a:p>
        </p:txBody>
      </p:sp>
      <p:sp>
        <p:nvSpPr>
          <p:cNvPr id="12" name="Rectangle 11"/>
          <p:cNvSpPr/>
          <p:nvPr/>
        </p:nvSpPr>
        <p:spPr>
          <a:xfrm>
            <a:off x="310352" y="4649818"/>
            <a:ext cx="4114333" cy="584775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>
            <a:spAutoFit/>
          </a:bodyPr>
          <a:lstStyle/>
          <a:p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Planning definition 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14581" y="667303"/>
            <a:ext cx="59078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/>
              <a:t>Learning Objectives</a:t>
            </a:r>
            <a:endParaRPr 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689698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37161" y="1590362"/>
            <a:ext cx="1184683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363252" y="2242584"/>
            <a:ext cx="5494068" cy="523220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</p:spPr>
        <p:txBody>
          <a:bodyPr wrap="none">
            <a:spAutoFit/>
          </a:bodyPr>
          <a:lstStyle/>
          <a:p>
            <a:r>
              <a:rPr lang="en-US" sz="2800" b="1" dirty="0"/>
              <a:t>International Business Environment</a:t>
            </a:r>
          </a:p>
        </p:txBody>
      </p:sp>
      <p:sp>
        <p:nvSpPr>
          <p:cNvPr id="14" name="Rectangle 13"/>
          <p:cNvSpPr/>
          <p:nvPr/>
        </p:nvSpPr>
        <p:spPr>
          <a:xfrm>
            <a:off x="363252" y="3010860"/>
            <a:ext cx="6627584" cy="461665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none">
            <a:spAutoFit/>
          </a:bodyPr>
          <a:lstStyle/>
          <a:p>
            <a:r>
              <a:rPr lang="en-US" sz="2400" b="1" dirty="0"/>
              <a:t>D</a:t>
            </a:r>
            <a:r>
              <a:rPr lang="en-US" sz="2400" b="1" dirty="0" smtClean="0"/>
              <a:t>ifferent </a:t>
            </a:r>
            <a:r>
              <a:rPr lang="en-US" sz="2400" b="1" dirty="0"/>
              <a:t>approaches to host government relations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63252" y="3663082"/>
            <a:ext cx="6406754" cy="523220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none">
            <a:spAutoFit/>
          </a:bodyPr>
          <a:lstStyle/>
          <a:p>
            <a:pPr algn="just"/>
            <a:r>
              <a:rPr lang="en-US" sz="2800" b="1" dirty="0"/>
              <a:t>The </a:t>
            </a:r>
            <a:r>
              <a:rPr lang="en-US" sz="2800" b="1" dirty="0" smtClean="0"/>
              <a:t>Competition in Business environment</a:t>
            </a:r>
            <a:endParaRPr lang="en-US" sz="2800" b="1" dirty="0"/>
          </a:p>
        </p:txBody>
      </p:sp>
      <p:sp>
        <p:nvSpPr>
          <p:cNvPr id="16" name="Rectangle 15"/>
          <p:cNvSpPr/>
          <p:nvPr/>
        </p:nvSpPr>
        <p:spPr>
          <a:xfrm>
            <a:off x="363252" y="4550318"/>
            <a:ext cx="6670288" cy="523220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none">
            <a:spAutoFit/>
          </a:bodyPr>
          <a:lstStyle/>
          <a:p>
            <a:r>
              <a:rPr lang="en-US" sz="2800" b="1" dirty="0"/>
              <a:t>General Understanding of Strategic Alliance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14581" y="667303"/>
            <a:ext cx="59078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/>
              <a:t>Learning Objectives</a:t>
            </a:r>
            <a:endParaRPr 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4052587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3995" y="1605635"/>
            <a:ext cx="1184683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 smtClean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 smtClean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 smtClean="0">
              <a:solidFill>
                <a:schemeClr val="tx1"/>
              </a:solidFill>
            </a:endParaRPr>
          </a:p>
          <a:p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</a:p>
          <a:p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Purpose 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Functions of the Control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Process</a:t>
            </a:r>
          </a:p>
          <a:p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Control 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Mechanisms Control Approaches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248092" y="1982838"/>
            <a:ext cx="7250575" cy="523220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none">
            <a:spAutoFit/>
          </a:bodyPr>
          <a:lstStyle/>
          <a:p>
            <a:r>
              <a:rPr lang="en-US" sz="2800" b="1" dirty="0"/>
              <a:t>Challenging issues and risks of strategic alliance</a:t>
            </a:r>
          </a:p>
        </p:txBody>
      </p:sp>
      <p:sp>
        <p:nvSpPr>
          <p:cNvPr id="14" name="Rectangle 13"/>
          <p:cNvSpPr/>
          <p:nvPr/>
        </p:nvSpPr>
        <p:spPr>
          <a:xfrm>
            <a:off x="248092" y="2928919"/>
            <a:ext cx="10957487" cy="523220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none">
            <a:spAutoFit/>
          </a:bodyPr>
          <a:lstStyle/>
          <a:p>
            <a:r>
              <a:rPr lang="en-US" sz="2800" b="1" dirty="0"/>
              <a:t>Definition and Functions of Organizing </a:t>
            </a:r>
            <a:r>
              <a:rPr lang="en-US" sz="2800" b="1" dirty="0" smtClean="0"/>
              <a:t>the </a:t>
            </a:r>
            <a:r>
              <a:rPr lang="en-US" sz="2800" b="1" dirty="0"/>
              <a:t>Organization of Multinational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63252" y="3776813"/>
            <a:ext cx="6391878" cy="523220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none">
            <a:spAutoFit/>
          </a:bodyPr>
          <a:lstStyle/>
          <a:p>
            <a:r>
              <a:rPr lang="en-US" sz="2800" b="1" dirty="0"/>
              <a:t>Factors Influencing the Structure of MNCs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14581" y="667303"/>
            <a:ext cx="59078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/>
              <a:t>Learning Objectives</a:t>
            </a:r>
            <a:endParaRPr 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358214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74320" y="1188719"/>
            <a:ext cx="11606505" cy="550402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b="1" dirty="0"/>
              <a:t>the American culture has traditionally placed higher values on democratic than on authoritarian leadership, certain biases can be detected in the research on the effects of these leadership styles. A great deal of research is designed to prove that democracy is superior to autocracy, rather than to test that proportion.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87680" y="224134"/>
            <a:ext cx="1751219" cy="964586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latin typeface="Times New Roman" panose="02020603050405020304" pitchFamily="18" charset="0"/>
                <a:ea typeface="Roboto Light" panose="02000000000000000000" pitchFamily="2" charset="0"/>
                <a:cs typeface="Times New Roman" panose="02020603050405020304" pitchFamily="18" charset="0"/>
              </a:rPr>
              <a:t>Orientation Lecture</a:t>
            </a:r>
            <a:endParaRPr lang="en-US" sz="2400" b="1" dirty="0">
              <a:latin typeface="Times New Roman" panose="02020603050405020304" pitchFamily="18" charset="0"/>
              <a:ea typeface="Roboto Light" panose="02000000000000000000" pitchFamily="2" charset="0"/>
              <a:cs typeface="Times New Roman" panose="02020603050405020304" pitchFamily="18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21" y="1188720"/>
            <a:ext cx="11606504" cy="5504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1856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81437" y="1188720"/>
            <a:ext cx="11399388" cy="530089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b="1" dirty="0"/>
              <a:t>the American culture has traditionally placed higher values on democratic than on authoritarian leadership, certain biases can be detected in the research on the effects of these leadership styles. A great deal of research is designed to prove that democracy is superior to autocracy, rather than to test that proportion.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87680" y="224134"/>
            <a:ext cx="1751219" cy="964586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latin typeface="Times New Roman" panose="02020603050405020304" pitchFamily="18" charset="0"/>
                <a:ea typeface="Roboto Light" panose="02000000000000000000" pitchFamily="2" charset="0"/>
                <a:cs typeface="Times New Roman" panose="02020603050405020304" pitchFamily="18" charset="0"/>
              </a:rPr>
              <a:t>Orientation Lecture</a:t>
            </a:r>
            <a:endParaRPr lang="en-US" sz="2400" b="1" dirty="0">
              <a:latin typeface="Times New Roman" panose="02020603050405020304" pitchFamily="18" charset="0"/>
              <a:ea typeface="Roboto Light" panose="02000000000000000000" pitchFamily="2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437" y="1188720"/>
            <a:ext cx="11399388" cy="53008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1394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807720" y="1283987"/>
            <a:ext cx="10637520" cy="54087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720" y="1268799"/>
            <a:ext cx="10637520" cy="5423942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87680" y="224134"/>
            <a:ext cx="1751219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latin typeface="Times New Roman" panose="02020603050405020304" pitchFamily="18" charset="0"/>
                <a:ea typeface="Roboto Light" panose="02000000000000000000" pitchFamily="2" charset="0"/>
                <a:cs typeface="Times New Roman" panose="02020603050405020304" pitchFamily="18" charset="0"/>
              </a:rPr>
              <a:t>Orientation Lecture</a:t>
            </a:r>
            <a:endParaRPr lang="en-US" sz="2400" b="1" dirty="0">
              <a:latin typeface="Times New Roman" panose="02020603050405020304" pitchFamily="18" charset="0"/>
              <a:ea typeface="Roboto Light" panose="02000000000000000000" pitchFamily="2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5134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19508" y="1739786"/>
            <a:ext cx="9763125" cy="36195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87680" y="224134"/>
            <a:ext cx="1751219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latin typeface="Times New Roman" panose="02020603050405020304" pitchFamily="18" charset="0"/>
                <a:ea typeface="Roboto Light" panose="02000000000000000000" pitchFamily="2" charset="0"/>
                <a:cs typeface="Times New Roman" panose="02020603050405020304" pitchFamily="18" charset="0"/>
              </a:rPr>
              <a:t>Orientation Lecture</a:t>
            </a:r>
            <a:endParaRPr lang="en-US" sz="2400" b="1" dirty="0">
              <a:latin typeface="Times New Roman" panose="02020603050405020304" pitchFamily="18" charset="0"/>
              <a:ea typeface="Roboto Light" panose="02000000000000000000" pitchFamily="2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0149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89559" y="1390134"/>
            <a:ext cx="11694431" cy="499542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 flipH="1">
            <a:off x="487680" y="1475928"/>
            <a:ext cx="11393143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جميع </a:t>
            </a:r>
            <a:r>
              <a:rPr lang="ar-SA" sz="3200" b="1" dirty="0" smtClean="0"/>
              <a:t>الاوقات </a:t>
            </a:r>
            <a:r>
              <a:rPr lang="ar-SA" sz="3200" b="1" dirty="0"/>
              <a:t>المعلنة للمحاضرات وحلقات النقاش هي بتوقيت مكة </a:t>
            </a:r>
            <a:r>
              <a:rPr lang="ar-SA" sz="3200" b="1" dirty="0" smtClean="0"/>
              <a:t>المكرمة</a:t>
            </a:r>
          </a:p>
          <a:p>
            <a:pPr algn="r" rtl="1"/>
            <a:endParaRPr lang="ar-SA" sz="3200" b="1" dirty="0"/>
          </a:p>
          <a:p>
            <a:pPr algn="r" rtl="1"/>
            <a:r>
              <a:rPr lang="ar-SA" sz="3200" b="1" dirty="0" smtClean="0"/>
              <a:t> </a:t>
            </a:r>
            <a:r>
              <a:rPr lang="ar-SA" sz="3200" b="1" dirty="0"/>
              <a:t>--حلقات النقاش و هي حلقات أسبوعية اختيارية للطالب وغرضها مناقشة ما تم طرحه في المحاضرة المسجلة لهذا </a:t>
            </a:r>
            <a:r>
              <a:rPr lang="ar-SA" sz="3200" b="1" dirty="0" smtClean="0"/>
              <a:t>االاسبوع</a:t>
            </a:r>
            <a:r>
              <a:rPr lang="ar-SA" sz="3200" dirty="0" smtClean="0">
                <a:solidFill>
                  <a:srgbClr val="002060"/>
                </a:solidFill>
              </a:rPr>
              <a:t>..</a:t>
            </a:r>
          </a:p>
          <a:p>
            <a:pPr algn="r" rtl="1"/>
            <a:endParaRPr lang="en-US" sz="3200" b="1" dirty="0" smtClean="0">
              <a:cs typeface="+mj-cs"/>
            </a:endParaRPr>
          </a:p>
          <a:p>
            <a:pPr algn="r" rtl="1"/>
            <a:r>
              <a:rPr lang="ar-SA" sz="3200" b="1" dirty="0" smtClean="0">
                <a:cs typeface="+mj-cs"/>
              </a:rPr>
              <a:t>حلقة النقاش </a:t>
            </a:r>
          </a:p>
          <a:p>
            <a:pPr algn="r" rtl="1"/>
            <a:endParaRPr lang="ar-SA" sz="3200" b="1" dirty="0">
              <a:cs typeface="+mj-cs"/>
            </a:endParaRPr>
          </a:p>
          <a:p>
            <a:pPr algn="r" rtl="1"/>
            <a:r>
              <a:rPr lang="ar-SA" sz="3200" b="1" dirty="0" smtClean="0">
                <a:cs typeface="+mj-cs"/>
              </a:rPr>
              <a:t>يوم الثلاثاء من كل اسبوع </a:t>
            </a:r>
          </a:p>
          <a:p>
            <a:pPr algn="r" rtl="1"/>
            <a:endParaRPr lang="ar-SA" sz="3200" b="1" dirty="0">
              <a:cs typeface="+mj-cs"/>
            </a:endParaRPr>
          </a:p>
          <a:p>
            <a:pPr algn="r" rtl="1"/>
            <a:r>
              <a:rPr lang="ar-SA" sz="3200" b="1" dirty="0" smtClean="0">
                <a:cs typeface="+mj-cs"/>
              </a:rPr>
              <a:t>من الساعة 08:30 </a:t>
            </a:r>
            <a:r>
              <a:rPr lang="ar-SA" sz="3200" b="1" smtClean="0">
                <a:cs typeface="+mj-cs"/>
              </a:rPr>
              <a:t>الي 09:30 </a:t>
            </a:r>
            <a:r>
              <a:rPr lang="ar-SA" sz="3200" b="1" dirty="0" smtClean="0">
                <a:cs typeface="+mj-cs"/>
              </a:rPr>
              <a:t>مساء بتوقيت مكة المكرمة</a:t>
            </a:r>
            <a:endParaRPr lang="en-US" sz="3200" b="1" dirty="0">
              <a:cs typeface="+mj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87680" y="224134"/>
            <a:ext cx="1751219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latin typeface="Times New Roman" panose="02020603050405020304" pitchFamily="18" charset="0"/>
                <a:ea typeface="Roboto Light" panose="02000000000000000000" pitchFamily="2" charset="0"/>
                <a:cs typeface="Times New Roman" panose="02020603050405020304" pitchFamily="18" charset="0"/>
              </a:rPr>
              <a:t>Orientation Lecture</a:t>
            </a:r>
            <a:endParaRPr lang="en-US" sz="2400" b="1" dirty="0">
              <a:latin typeface="Times New Roman" panose="02020603050405020304" pitchFamily="18" charset="0"/>
              <a:ea typeface="Roboto Light" panose="02000000000000000000" pitchFamily="2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7192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807720" y="1283987"/>
            <a:ext cx="10637520" cy="54087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" y="1466850"/>
            <a:ext cx="10363200" cy="392430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87680" y="224134"/>
            <a:ext cx="1751219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latin typeface="Times New Roman" panose="02020603050405020304" pitchFamily="18" charset="0"/>
                <a:ea typeface="Roboto Light" panose="02000000000000000000" pitchFamily="2" charset="0"/>
                <a:cs typeface="Times New Roman" panose="02020603050405020304" pitchFamily="18" charset="0"/>
              </a:rPr>
              <a:t>Orientation Lecture</a:t>
            </a:r>
            <a:endParaRPr lang="en-US" sz="2400" b="1" dirty="0">
              <a:latin typeface="Times New Roman" panose="02020603050405020304" pitchFamily="18" charset="0"/>
              <a:ea typeface="Roboto Light" panose="02000000000000000000" pitchFamily="2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1377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807720" y="1283987"/>
            <a:ext cx="10637520" cy="54087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895168" y="2663467"/>
            <a:ext cx="930623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/>
            <a:r>
              <a:rPr lang="ar-SA" sz="3600" b="1" dirty="0">
                <a:cs typeface="+mj-cs"/>
              </a:rPr>
              <a:t>اللغة </a:t>
            </a:r>
            <a:r>
              <a:rPr lang="ar-SA" sz="3600" b="1" dirty="0" smtClean="0">
                <a:cs typeface="+mj-cs"/>
              </a:rPr>
              <a:t>الاساسية </a:t>
            </a:r>
            <a:r>
              <a:rPr lang="ar-SA" sz="3600" b="1" dirty="0">
                <a:cs typeface="+mj-cs"/>
              </a:rPr>
              <a:t>في المحاضرات هي اللغة </a:t>
            </a:r>
            <a:r>
              <a:rPr lang="ar-SA" sz="3600" b="1" dirty="0" smtClean="0">
                <a:cs typeface="+mj-cs"/>
              </a:rPr>
              <a:t>الانجليزية</a:t>
            </a:r>
            <a:endParaRPr lang="en-US" sz="3600" b="1" dirty="0" smtClean="0">
              <a:cs typeface="+mj-cs"/>
            </a:endParaRPr>
          </a:p>
          <a:p>
            <a:pPr algn="just" rtl="1"/>
            <a:endParaRPr lang="en-US" sz="3600" b="1" dirty="0">
              <a:cs typeface="+mj-cs"/>
            </a:endParaRPr>
          </a:p>
          <a:p>
            <a:pPr algn="just" rtl="1"/>
            <a:r>
              <a:rPr lang="ar-SA" sz="3600" b="1" dirty="0" smtClean="0">
                <a:cs typeface="+mj-cs"/>
              </a:rPr>
              <a:t>الاختبارات </a:t>
            </a:r>
            <a:r>
              <a:rPr lang="ar-SA" sz="3600" b="1" dirty="0">
                <a:cs typeface="+mj-cs"/>
              </a:rPr>
              <a:t>باللغة </a:t>
            </a:r>
            <a:r>
              <a:rPr lang="ar-SA" sz="3600" b="1" dirty="0" smtClean="0">
                <a:cs typeface="+mj-cs"/>
              </a:rPr>
              <a:t>الانجليزية </a:t>
            </a:r>
            <a:r>
              <a:rPr lang="ar-SA" sz="3600" b="1" dirty="0">
                <a:cs typeface="+mj-cs"/>
              </a:rPr>
              <a:t>مع وجود ترجمة للسؤال</a:t>
            </a:r>
            <a:endParaRPr lang="en-US" sz="3600" b="1" dirty="0">
              <a:cs typeface="+mj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87680" y="224134"/>
            <a:ext cx="1751219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latin typeface="Times New Roman" panose="02020603050405020304" pitchFamily="18" charset="0"/>
                <a:ea typeface="Roboto Light" panose="02000000000000000000" pitchFamily="2" charset="0"/>
                <a:cs typeface="Times New Roman" panose="02020603050405020304" pitchFamily="18" charset="0"/>
              </a:rPr>
              <a:t>Orientation Lecture</a:t>
            </a:r>
            <a:endParaRPr lang="en-US" sz="2400" b="1" dirty="0">
              <a:latin typeface="Times New Roman" panose="02020603050405020304" pitchFamily="18" charset="0"/>
              <a:ea typeface="Roboto Light" panose="02000000000000000000" pitchFamily="2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1996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7280" y="1573034"/>
            <a:ext cx="10812720" cy="4581525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87680" y="224134"/>
            <a:ext cx="1751219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latin typeface="Times New Roman" panose="02020603050405020304" pitchFamily="18" charset="0"/>
                <a:ea typeface="Roboto Light" panose="02000000000000000000" pitchFamily="2" charset="0"/>
                <a:cs typeface="Times New Roman" panose="02020603050405020304" pitchFamily="18" charset="0"/>
              </a:rPr>
              <a:t>Orientation Lecture</a:t>
            </a:r>
            <a:endParaRPr lang="en-US" sz="2400" b="1" dirty="0">
              <a:latin typeface="Times New Roman" panose="02020603050405020304" pitchFamily="18" charset="0"/>
              <a:ea typeface="Roboto Light" panose="02000000000000000000" pitchFamily="2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0074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541080" y="198753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655320" y="2551837"/>
            <a:ext cx="1059180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/>
            <a:r>
              <a:rPr lang="ar-SA" sz="2800" b="1" dirty="0">
                <a:cs typeface="+mj-cs"/>
              </a:rPr>
              <a:t>سيتم </a:t>
            </a:r>
            <a:r>
              <a:rPr lang="ar-SA" sz="2800" b="1" dirty="0" smtClean="0">
                <a:cs typeface="+mj-cs"/>
              </a:rPr>
              <a:t>الاختبار </a:t>
            </a:r>
            <a:r>
              <a:rPr lang="ar-SA" sz="2800" b="1" dirty="0">
                <a:cs typeface="+mj-cs"/>
              </a:rPr>
              <a:t>القصير علي المنصة التعليمية </a:t>
            </a:r>
            <a:r>
              <a:rPr lang="en-US" sz="2800" b="1" dirty="0">
                <a:cs typeface="+mj-cs"/>
              </a:rPr>
              <a:t>Moodle </a:t>
            </a:r>
            <a:r>
              <a:rPr lang="ar-SA" sz="2800" b="1" dirty="0">
                <a:cs typeface="+mj-cs"/>
              </a:rPr>
              <a:t>كل يوم سبت في تمام الساعة 10 مساء بتوقيت مكة المكرمة ويغلق في السبت الذي يليه في تمام الساعة التاسعة مساء بتوقيت مكة المكرمة. </a:t>
            </a:r>
            <a:endParaRPr lang="ar-SA" sz="2800" b="1" dirty="0" smtClean="0">
              <a:cs typeface="+mj-cs"/>
            </a:endParaRPr>
          </a:p>
          <a:p>
            <a:pPr algn="just" rtl="1"/>
            <a:r>
              <a:rPr lang="ar-SA" sz="2800" b="1" dirty="0" smtClean="0">
                <a:cs typeface="+mj-cs"/>
              </a:rPr>
              <a:t>-- </a:t>
            </a:r>
            <a:r>
              <a:rPr lang="ar-SA" sz="2800" b="1" dirty="0">
                <a:cs typeface="+mj-cs"/>
              </a:rPr>
              <a:t>أسئلة </a:t>
            </a:r>
            <a:r>
              <a:rPr lang="ar-SA" sz="2800" b="1" dirty="0" smtClean="0">
                <a:cs typeface="+mj-cs"/>
              </a:rPr>
              <a:t>الاختبار </a:t>
            </a:r>
            <a:r>
              <a:rPr lang="ar-SA" sz="2800" b="1" dirty="0">
                <a:cs typeface="+mj-cs"/>
              </a:rPr>
              <a:t>القصير </a:t>
            </a:r>
            <a:r>
              <a:rPr lang="ar-SA" sz="2800" b="1" dirty="0" smtClean="0">
                <a:cs typeface="+mj-cs"/>
              </a:rPr>
              <a:t>ر</a:t>
            </a:r>
            <a:r>
              <a:rPr lang="en-US" sz="2800" b="1" dirty="0" smtClean="0">
                <a:cs typeface="+mj-cs"/>
              </a:rPr>
              <a:t>false </a:t>
            </a:r>
            <a:r>
              <a:rPr lang="en-US" sz="2800" b="1" dirty="0">
                <a:cs typeface="+mj-cs"/>
              </a:rPr>
              <a:t>&amp; true / Matching/ MCQ / </a:t>
            </a:r>
            <a:r>
              <a:rPr lang="ar-SA" sz="2800" b="1" dirty="0" smtClean="0">
                <a:cs typeface="+mj-cs"/>
              </a:rPr>
              <a:t>أسئلة </a:t>
            </a:r>
            <a:r>
              <a:rPr lang="ar-SA" sz="2800" b="1" dirty="0">
                <a:cs typeface="+mj-cs"/>
              </a:rPr>
              <a:t>صوتية </a:t>
            </a:r>
            <a:endParaRPr lang="en-US" sz="2800" b="1" dirty="0" smtClean="0">
              <a:cs typeface="+mj-cs"/>
            </a:endParaRPr>
          </a:p>
          <a:p>
            <a:pPr algn="just" rtl="1"/>
            <a:r>
              <a:rPr lang="ar-SA" sz="2800" b="1" dirty="0" smtClean="0">
                <a:cs typeface="+mj-cs"/>
              </a:rPr>
              <a:t>-- تعد</a:t>
            </a:r>
            <a:r>
              <a:rPr lang="en-US" sz="2800" b="1" dirty="0" smtClean="0">
                <a:cs typeface="+mj-cs"/>
              </a:rPr>
              <a:t> </a:t>
            </a:r>
            <a:r>
              <a:rPr lang="ar-SA" sz="2800" b="1" dirty="0" smtClean="0">
                <a:cs typeface="+mj-cs"/>
              </a:rPr>
              <a:t>الاجابة </a:t>
            </a:r>
            <a:r>
              <a:rPr lang="ar-SA" sz="2800" b="1" dirty="0">
                <a:cs typeface="+mj-cs"/>
              </a:rPr>
              <a:t>علي </a:t>
            </a:r>
            <a:r>
              <a:rPr lang="ar-SA" sz="2800" b="1" dirty="0" smtClean="0">
                <a:cs typeface="+mj-cs"/>
              </a:rPr>
              <a:t>الاختبار </a:t>
            </a:r>
            <a:r>
              <a:rPr lang="ar-SA" sz="2800" b="1" dirty="0">
                <a:cs typeface="+mj-cs"/>
              </a:rPr>
              <a:t>القصير بمثابة الحضور للطالب</a:t>
            </a:r>
            <a:r>
              <a:rPr lang="ar-SA" sz="2800" b="1" dirty="0" smtClean="0">
                <a:cs typeface="+mj-cs"/>
              </a:rPr>
              <a:t>.</a:t>
            </a:r>
          </a:p>
          <a:p>
            <a:pPr algn="just" rtl="1"/>
            <a:r>
              <a:rPr lang="ar-SA" sz="2800" b="1" dirty="0" smtClean="0">
                <a:cs typeface="+mj-cs"/>
              </a:rPr>
              <a:t> </a:t>
            </a:r>
            <a:r>
              <a:rPr lang="ar-SA" sz="2800" b="1" dirty="0">
                <a:cs typeface="+mj-cs"/>
              </a:rPr>
              <a:t>-- </a:t>
            </a:r>
            <a:r>
              <a:rPr lang="ar-SA" sz="2800" b="1" dirty="0" smtClean="0">
                <a:cs typeface="+mj-cs"/>
              </a:rPr>
              <a:t>الاختبار </a:t>
            </a:r>
            <a:r>
              <a:rPr lang="ar-SA" sz="2800" b="1" dirty="0">
                <a:cs typeface="+mj-cs"/>
              </a:rPr>
              <a:t>القصير من ٨ اسئلة. -- فترة السماحية </a:t>
            </a:r>
            <a:r>
              <a:rPr lang="ar-SA" sz="2800" b="1" dirty="0" smtClean="0">
                <a:cs typeface="+mj-cs"/>
              </a:rPr>
              <a:t>للاختبار </a:t>
            </a:r>
            <a:r>
              <a:rPr lang="ar-SA" sz="2800" b="1" dirty="0">
                <a:cs typeface="+mj-cs"/>
              </a:rPr>
              <a:t>القصير ٢٤ دقيقة. </a:t>
            </a:r>
            <a:endParaRPr lang="ar-SA" sz="2800" b="1" dirty="0" smtClean="0">
              <a:cs typeface="+mj-cs"/>
            </a:endParaRPr>
          </a:p>
          <a:p>
            <a:pPr algn="just" rtl="1"/>
            <a:r>
              <a:rPr lang="ar-SA" sz="2800" b="1" dirty="0" smtClean="0">
                <a:cs typeface="+mj-cs"/>
              </a:rPr>
              <a:t>--</a:t>
            </a:r>
            <a:r>
              <a:rPr lang="ar-SA" sz="2800" b="1" dirty="0">
                <a:cs typeface="+mj-cs"/>
              </a:rPr>
              <a:t>كلمة المرورثابتة لكل االختبارات </a:t>
            </a:r>
            <a:r>
              <a:rPr lang="ar-SA" sz="2800" b="1" dirty="0" smtClean="0">
                <a:cs typeface="+mj-cs"/>
              </a:rPr>
              <a:t>وهي</a:t>
            </a:r>
            <a:r>
              <a:rPr lang="en-US" sz="2800" b="1" dirty="0">
                <a:cs typeface="+mj-cs"/>
              </a:rPr>
              <a:t>agree </a:t>
            </a:r>
            <a:r>
              <a:rPr lang="ar-SA" sz="2800" b="1" dirty="0" smtClean="0">
                <a:cs typeface="+mj-cs"/>
              </a:rPr>
              <a:t> </a:t>
            </a:r>
            <a:endParaRPr lang="en-US" sz="2800" b="1" dirty="0">
              <a:cs typeface="+mj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87680" y="224134"/>
            <a:ext cx="1751219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latin typeface="Times New Roman" panose="02020603050405020304" pitchFamily="18" charset="0"/>
                <a:ea typeface="Roboto Light" panose="02000000000000000000" pitchFamily="2" charset="0"/>
                <a:cs typeface="Times New Roman" panose="02020603050405020304" pitchFamily="18" charset="0"/>
              </a:rPr>
              <a:t>Orientation Lecture</a:t>
            </a:r>
            <a:endParaRPr lang="en-US" sz="2400" b="1" dirty="0">
              <a:latin typeface="Times New Roman" panose="02020603050405020304" pitchFamily="18" charset="0"/>
              <a:ea typeface="Roboto Light" panose="02000000000000000000" pitchFamily="2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5310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37161" y="1798104"/>
            <a:ext cx="1184683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865119" y="2052935"/>
            <a:ext cx="8832825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/>
            <a:r>
              <a:rPr lang="en-US" sz="3200" b="1" dirty="0">
                <a:cs typeface="+mj-cs"/>
              </a:rPr>
              <a:t>FINAL EXAMS </a:t>
            </a:r>
            <a:r>
              <a:rPr lang="en-US" sz="3200" b="1" dirty="0" smtClean="0">
                <a:cs typeface="+mj-cs"/>
              </a:rPr>
              <a:t>–</a:t>
            </a:r>
            <a:endParaRPr lang="ar-SA" sz="3200" b="1" dirty="0" smtClean="0">
              <a:cs typeface="+mj-cs"/>
            </a:endParaRPr>
          </a:p>
          <a:p>
            <a:pPr algn="just" rtl="1"/>
            <a:endParaRPr lang="ar-SA" sz="3200" b="1" dirty="0" smtClean="0">
              <a:cs typeface="+mj-cs"/>
            </a:endParaRPr>
          </a:p>
          <a:p>
            <a:pPr algn="just" rtl="1"/>
            <a:r>
              <a:rPr lang="en-US" sz="3200" b="1" dirty="0" smtClean="0">
                <a:cs typeface="+mj-cs"/>
              </a:rPr>
              <a:t> </a:t>
            </a:r>
            <a:r>
              <a:rPr lang="ar-SA" sz="3200" b="1" dirty="0" smtClean="0">
                <a:cs typeface="+mj-cs"/>
              </a:rPr>
              <a:t>الاختبار </a:t>
            </a:r>
            <a:r>
              <a:rPr lang="ar-SA" sz="3200" b="1" dirty="0">
                <a:cs typeface="+mj-cs"/>
              </a:rPr>
              <a:t>النهائي سيكون من </a:t>
            </a:r>
            <a:r>
              <a:rPr lang="ar-SA" sz="3200" b="1" dirty="0" smtClean="0">
                <a:cs typeface="+mj-cs"/>
              </a:rPr>
              <a:t>خلال </a:t>
            </a:r>
            <a:r>
              <a:rPr lang="ar-SA" sz="3200" b="1" dirty="0">
                <a:cs typeface="+mj-cs"/>
              </a:rPr>
              <a:t>المنصة التعلمية </a:t>
            </a:r>
            <a:r>
              <a:rPr lang="en-US" sz="3200" b="1" dirty="0" smtClean="0">
                <a:cs typeface="+mj-cs"/>
              </a:rPr>
              <a:t>Moodle – </a:t>
            </a:r>
            <a:endParaRPr lang="ar-SA" sz="3200" b="1" dirty="0" smtClean="0">
              <a:cs typeface="+mj-cs"/>
            </a:endParaRPr>
          </a:p>
          <a:p>
            <a:pPr algn="just" rtl="1"/>
            <a:endParaRPr lang="ar-SA" sz="3200" b="1" dirty="0">
              <a:cs typeface="+mj-cs"/>
            </a:endParaRPr>
          </a:p>
          <a:p>
            <a:pPr algn="just" rtl="1"/>
            <a:r>
              <a:rPr lang="ar-SA" sz="3200" b="1" dirty="0" smtClean="0">
                <a:cs typeface="+mj-cs"/>
              </a:rPr>
              <a:t>أسئلة الاختبار النهائي </a:t>
            </a:r>
            <a:r>
              <a:rPr lang="en-US" sz="3200" b="1" dirty="0">
                <a:cs typeface="+mj-cs"/>
              </a:rPr>
              <a:t>false &amp; true </a:t>
            </a:r>
            <a:r>
              <a:rPr lang="en-US" sz="3200" b="1" dirty="0" smtClean="0">
                <a:cs typeface="+mj-cs"/>
              </a:rPr>
              <a:t>/ </a:t>
            </a:r>
            <a:r>
              <a:rPr lang="en-US" sz="3200" b="1" dirty="0">
                <a:cs typeface="+mj-cs"/>
              </a:rPr>
              <a:t>MCQ / </a:t>
            </a:r>
            <a:r>
              <a:rPr lang="ar-SA" sz="3200" b="1" dirty="0">
                <a:cs typeface="+mj-cs"/>
              </a:rPr>
              <a:t>أسئلة </a:t>
            </a:r>
            <a:r>
              <a:rPr lang="ar-SA" sz="3200" b="1" dirty="0" smtClean="0">
                <a:cs typeface="+mj-cs"/>
              </a:rPr>
              <a:t>صوتية</a:t>
            </a:r>
          </a:p>
          <a:p>
            <a:pPr algn="just" rtl="1"/>
            <a:endParaRPr lang="ar-SA" sz="3200" b="1" dirty="0">
              <a:cs typeface="+mj-cs"/>
            </a:endParaRPr>
          </a:p>
          <a:p>
            <a:pPr algn="just" rtl="1"/>
            <a:r>
              <a:rPr lang="ar-SA" sz="3200" b="1" dirty="0" smtClean="0">
                <a:cs typeface="+mj-cs"/>
              </a:rPr>
              <a:t> --الاختبار </a:t>
            </a:r>
            <a:r>
              <a:rPr lang="ar-SA" sz="3200" b="1" dirty="0">
                <a:cs typeface="+mj-cs"/>
              </a:rPr>
              <a:t>النهائي من ٢٠ درجة. </a:t>
            </a:r>
            <a:endParaRPr lang="en-US" sz="3200" b="1" dirty="0">
              <a:cs typeface="+mj-cs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87680" y="224134"/>
            <a:ext cx="1751219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latin typeface="Times New Roman" panose="02020603050405020304" pitchFamily="18" charset="0"/>
                <a:ea typeface="Roboto Light" panose="02000000000000000000" pitchFamily="2" charset="0"/>
                <a:cs typeface="Times New Roman" panose="02020603050405020304" pitchFamily="18" charset="0"/>
              </a:rPr>
              <a:t>Orientation Lecture</a:t>
            </a:r>
            <a:endParaRPr lang="en-US" sz="2400" b="1" dirty="0">
              <a:latin typeface="Times New Roman" panose="02020603050405020304" pitchFamily="18" charset="0"/>
              <a:ea typeface="Roboto Light" panose="02000000000000000000" pitchFamily="2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3610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305630" y="910925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Reference </a:t>
            </a:r>
            <a:endParaRPr lang="en-US" sz="28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Content Placeholder 2"/>
          <p:cNvSpPr txBox="1">
            <a:spLocks/>
          </p:cNvSpPr>
          <p:nvPr/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b="1" dirty="0" smtClean="0"/>
              <a:t>Resources: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dirty="0" smtClean="0"/>
              <a:t>Kamal </a:t>
            </a:r>
            <a:r>
              <a:rPr lang="en-US" dirty="0" err="1" smtClean="0"/>
              <a:t>Fatehi</a:t>
            </a:r>
            <a:r>
              <a:rPr lang="en-US" dirty="0" smtClean="0"/>
              <a:t>  &amp;  </a:t>
            </a:r>
            <a:r>
              <a:rPr lang="en-US" dirty="0" err="1" smtClean="0"/>
              <a:t>Jeongho</a:t>
            </a:r>
            <a:r>
              <a:rPr lang="en-US" dirty="0" smtClean="0"/>
              <a:t> Choi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dirty="0" smtClean="0"/>
              <a:t>International Business Management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dirty="0" smtClean="0"/>
              <a:t>Succeeding in a Culturally Diverse World, Second Edition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dirty="0" smtClean="0"/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504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0f9785fd1d49e811b461e4a4d070eb6a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dcd5f44a92ed3da2b367a658c54edbe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676C8CA-7574-4CBF-8662-85342A341A42}">
  <ds:schemaRefs>
    <ds:schemaRef ds:uri="http://schemas.microsoft.com/office/infopath/2007/PartnerControls"/>
    <ds:schemaRef ds:uri="http://purl.org/dc/terms/"/>
    <ds:schemaRef ds:uri="http://schemas.microsoft.com/office/2006/documentManagement/types"/>
    <ds:schemaRef ds:uri="http://schemas.openxmlformats.org/package/2006/metadata/core-properties"/>
    <ds:schemaRef ds:uri="49100919-8a76-4266-be0c-7dc583902cb4"/>
    <ds:schemaRef ds:uri="http://purl.org/dc/elements/1.1/"/>
    <ds:schemaRef ds:uri="d13aca44-ef33-4cf4-9980-7f0b00e6eeb9"/>
    <ds:schemaRef ds:uri="http://schemas.microsoft.com/office/2006/metadata/propertie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B35D763E-B631-4FC8-923E-5EE91F3103D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953D223-CEE4-4144-99A6-AB7D716B585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933</TotalTime>
  <Words>474</Words>
  <Application>Microsoft Office PowerPoint</Application>
  <PresentationFormat>Widescreen</PresentationFormat>
  <Paragraphs>113</Paragraphs>
  <Slides>19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6" baseType="lpstr">
      <vt:lpstr>Arial</vt:lpstr>
      <vt:lpstr>Calibri</vt:lpstr>
      <vt:lpstr>Calibri Light</vt:lpstr>
      <vt:lpstr>Roboto Light</vt:lpstr>
      <vt:lpstr>Simplified Arabic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Maher</cp:lastModifiedBy>
  <cp:revision>59</cp:revision>
  <dcterms:created xsi:type="dcterms:W3CDTF">2023-04-29T09:08:23Z</dcterms:created>
  <dcterms:modified xsi:type="dcterms:W3CDTF">2024-05-25T03:50:18Z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