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303" r:id="rId2"/>
    <p:sldId id="276" r:id="rId3"/>
    <p:sldId id="929" r:id="rId4"/>
    <p:sldId id="930" r:id="rId5"/>
    <p:sldId id="931" r:id="rId6"/>
    <p:sldId id="932" r:id="rId7"/>
    <p:sldId id="933" r:id="rId8"/>
    <p:sldId id="934" r:id="rId9"/>
    <p:sldId id="935" r:id="rId10"/>
    <p:sldId id="936" r:id="rId11"/>
    <p:sldId id="937" r:id="rId12"/>
    <p:sldId id="939" r:id="rId13"/>
    <p:sldId id="940" r:id="rId14"/>
    <p:sldId id="941" r:id="rId15"/>
    <p:sldId id="942" r:id="rId16"/>
    <p:sldId id="943" r:id="rId17"/>
    <p:sldId id="944" r:id="rId18"/>
    <p:sldId id="945" r:id="rId19"/>
    <p:sldId id="946" r:id="rId20"/>
    <p:sldId id="947" r:id="rId21"/>
    <p:sldId id="948" r:id="rId22"/>
    <p:sldId id="949" r:id="rId23"/>
    <p:sldId id="950" r:id="rId24"/>
    <p:sldId id="951" r:id="rId25"/>
    <p:sldId id="952" r:id="rId26"/>
    <p:sldId id="953" r:id="rId27"/>
    <p:sldId id="954" r:id="rId28"/>
    <p:sldId id="955" r:id="rId29"/>
    <p:sldId id="956" r:id="rId30"/>
    <p:sldId id="957" r:id="rId31"/>
    <p:sldId id="958" r:id="rId32"/>
    <p:sldId id="959" r:id="rId33"/>
    <p:sldId id="960" r:id="rId34"/>
    <p:sldId id="961" r:id="rId35"/>
    <p:sldId id="962" r:id="rId36"/>
    <p:sldId id="963" r:id="rId37"/>
    <p:sldId id="964" r:id="rId38"/>
    <p:sldId id="965"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929"/>
            <p14:sldId id="930"/>
            <p14:sldId id="931"/>
            <p14:sldId id="932"/>
            <p14:sldId id="933"/>
            <p14:sldId id="934"/>
            <p14:sldId id="935"/>
            <p14:sldId id="936"/>
            <p14:sldId id="937"/>
            <p14:sldId id="939"/>
            <p14:sldId id="940"/>
            <p14:sldId id="941"/>
            <p14:sldId id="942"/>
            <p14:sldId id="943"/>
            <p14:sldId id="944"/>
            <p14:sldId id="945"/>
            <p14:sldId id="946"/>
            <p14:sldId id="947"/>
            <p14:sldId id="948"/>
            <p14:sldId id="949"/>
            <p14:sldId id="950"/>
            <p14:sldId id="951"/>
            <p14:sldId id="952"/>
            <p14:sldId id="953"/>
            <p14:sldId id="954"/>
            <p14:sldId id="955"/>
            <p14:sldId id="956"/>
            <p14:sldId id="957"/>
            <p14:sldId id="958"/>
            <p14:sldId id="959"/>
            <p14:sldId id="960"/>
            <p14:sldId id="961"/>
            <p14:sldId id="962"/>
            <p14:sldId id="963"/>
            <p14:sldId id="964"/>
            <p14:sldId id="9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5.sv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Fundamentals of </a:t>
            </a:r>
          </a:p>
          <a:p>
            <a:r>
              <a:rPr lang="en-US" sz="4400" b="1" dirty="0">
                <a:solidFill>
                  <a:srgbClr val="00B0F0"/>
                </a:solidFill>
                <a:latin typeface="Times New Roman" panose="02020603050405020304" pitchFamily="18" charset="0"/>
                <a:cs typeface="Times New Roman" panose="02020603050405020304" pitchFamily="18" charset="0"/>
              </a:rPr>
              <a:t>Risk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p:cNvSpPr txBox="1"/>
          <p:nvPr/>
        </p:nvSpPr>
        <p:spPr>
          <a:xfrm>
            <a:off x="6370224" y="4802552"/>
            <a:ext cx="112562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PMG510</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Organization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17C663D9-DEE9-1D71-ECB6-ADA93623176A}"/>
              </a:ext>
            </a:extLst>
          </p:cNvPr>
          <p:cNvSpPr txBox="1">
            <a:spLocks/>
          </p:cNvSpPr>
          <p:nvPr/>
        </p:nvSpPr>
        <p:spPr>
          <a:xfrm>
            <a:off x="1797736" y="2559968"/>
            <a:ext cx="8267449" cy="281457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Risk management and  business models</a:t>
            </a:r>
          </a:p>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business models and sustainability</a:t>
            </a:r>
          </a:p>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Ethics and corporate governance</a:t>
            </a:r>
          </a:p>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CSR and risk management</a:t>
            </a:r>
          </a:p>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Supply chain and ethical trading</a:t>
            </a:r>
          </a:p>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Importance of reputation</a:t>
            </a:r>
          </a:p>
          <a:p>
            <a:pPr marR="0" lvl="0" algn="l" defTabSz="914400" rtl="0" eaLnBrk="1" fontAlgn="auto" latinLnBrk="0" hangingPunct="1">
              <a:lnSpc>
                <a:spcPct val="150000"/>
              </a:lnSpc>
              <a:spcBef>
                <a:spcPct val="0"/>
              </a:spcBef>
              <a:spcAft>
                <a:spcPts val="0"/>
              </a:spcAft>
              <a:buClrTx/>
              <a:buSzTx/>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150000"/>
              </a:lnSpc>
              <a:spcBef>
                <a:spcPct val="0"/>
              </a:spcBef>
              <a:spcAft>
                <a:spcPts val="0"/>
              </a:spcAft>
              <a:buClrTx/>
              <a:buSzTx/>
              <a:buFontTx/>
              <a:buNone/>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150000"/>
              </a:lnSpc>
              <a:spcBef>
                <a:spcPct val="0"/>
              </a:spcBef>
              <a:spcAft>
                <a:spcPts val="0"/>
              </a:spcAft>
              <a:buClrTx/>
              <a:buSzTx/>
              <a:buFontTx/>
              <a:buNone/>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635504" y="206003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and  business models</a:t>
            </a:r>
          </a:p>
        </p:txBody>
      </p:sp>
      <p:sp>
        <p:nvSpPr>
          <p:cNvPr id="9" name="TextBox 8">
            <a:extLst>
              <a:ext uri="{FF2B5EF4-FFF2-40B4-BE49-F238E27FC236}">
                <a16:creationId xmlns:a16="http://schemas.microsoft.com/office/drawing/2014/main" id="{44087E67-2050-4E63-8261-F942AC80024A}"/>
              </a:ext>
            </a:extLst>
          </p:cNvPr>
          <p:cNvSpPr txBox="1"/>
          <p:nvPr/>
        </p:nvSpPr>
        <p:spPr>
          <a:xfrm>
            <a:off x="942308" y="2605744"/>
            <a:ext cx="10420078" cy="327628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Each component of the business model can be subjected to a risk assessment.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model represents how the organization fulfils its vision and mission statement, as well as its aims and objectives.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Although the offering is at the heart of the business model,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starting point is often an assessment of the customer segment at which the offering will be targeted.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Risks are associated with identifying and securing customers and providing customer service and support. </a:t>
            </a:r>
          </a:p>
        </p:txBody>
      </p:sp>
    </p:spTree>
    <p:extLst>
      <p:ext uri="{BB962C8B-B14F-4D97-AF65-F5344CB8AC3E}">
        <p14:creationId xmlns:p14="http://schemas.microsoft.com/office/powerpoint/2010/main" val="8113956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644536" y="219397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and  business models</a:t>
            </a:r>
          </a:p>
        </p:txBody>
      </p:sp>
      <p:sp>
        <p:nvSpPr>
          <p:cNvPr id="9" name="TextBox 8">
            <a:extLst>
              <a:ext uri="{FF2B5EF4-FFF2-40B4-BE49-F238E27FC236}">
                <a16:creationId xmlns:a16="http://schemas.microsoft.com/office/drawing/2014/main" id="{44087E67-2050-4E63-8261-F942AC80024A}"/>
              </a:ext>
            </a:extLst>
          </p:cNvPr>
          <p:cNvSpPr txBox="1"/>
          <p:nvPr/>
        </p:nvSpPr>
        <p:spPr>
          <a:xfrm>
            <a:off x="918734" y="2937465"/>
            <a:ext cx="10420078" cy="18912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Reputation is often a feature of the sector within which the organization operates. Reputation is often considered to be the most important aspect of any organization.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Reputation also has a sustainability component in that an organization will wish to sustain and/or enhance its reputation.</a:t>
            </a:r>
          </a:p>
        </p:txBody>
      </p:sp>
    </p:spTree>
    <p:extLst>
      <p:ext uri="{BB962C8B-B14F-4D97-AF65-F5344CB8AC3E}">
        <p14:creationId xmlns:p14="http://schemas.microsoft.com/office/powerpoint/2010/main" val="17945322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644536" y="219397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business models and sustainability</a:t>
            </a:r>
          </a:p>
        </p:txBody>
      </p:sp>
      <p:sp>
        <p:nvSpPr>
          <p:cNvPr id="9" name="TextBox 8">
            <a:extLst>
              <a:ext uri="{FF2B5EF4-FFF2-40B4-BE49-F238E27FC236}">
                <a16:creationId xmlns:a16="http://schemas.microsoft.com/office/drawing/2014/main" id="{44087E67-2050-4E63-8261-F942AC80024A}"/>
              </a:ext>
            </a:extLst>
          </p:cNvPr>
          <p:cNvSpPr txBox="1"/>
          <p:nvPr/>
        </p:nvSpPr>
        <p:spPr>
          <a:xfrm>
            <a:off x="918734" y="2937465"/>
            <a:ext cx="10420078" cy="142962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 business models have to be sustainable, and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is normally represented by financial sustainability of resources and the need to balance expenditure against revenue streams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Sustainability has a wider context and has grown to include environmental considerations.</a:t>
            </a:r>
          </a:p>
        </p:txBody>
      </p:sp>
    </p:spTree>
    <p:extLst>
      <p:ext uri="{BB962C8B-B14F-4D97-AF65-F5344CB8AC3E}">
        <p14:creationId xmlns:p14="http://schemas.microsoft.com/office/powerpoint/2010/main" val="40772288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644536" y="219397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business models and sustainability</a:t>
            </a:r>
          </a:p>
        </p:txBody>
      </p:sp>
      <p:sp>
        <p:nvSpPr>
          <p:cNvPr id="9" name="TextBox 8">
            <a:extLst>
              <a:ext uri="{FF2B5EF4-FFF2-40B4-BE49-F238E27FC236}">
                <a16:creationId xmlns:a16="http://schemas.microsoft.com/office/drawing/2014/main" id="{44087E67-2050-4E63-8261-F942AC80024A}"/>
              </a:ext>
            </a:extLst>
          </p:cNvPr>
          <p:cNvSpPr txBox="1"/>
          <p:nvPr/>
        </p:nvSpPr>
        <p:spPr>
          <a:xfrm>
            <a:off x="918734" y="2937465"/>
            <a:ext cx="10420078" cy="281461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order to contribute to climate change sustainability, there is scope to address the business model to make this contribution.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scope of the sustainability requirements of the organization and its business model will need to be included in the risk assessment.</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Assessment of the business model will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focus on the hazards or operational risks, together with compliance risks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order to achieve an effective and efficient business model, operational risks will need to be mitigated and compliance risks will need to be minimized.</a:t>
            </a:r>
          </a:p>
        </p:txBody>
      </p:sp>
    </p:spTree>
    <p:extLst>
      <p:ext uri="{BB962C8B-B14F-4D97-AF65-F5344CB8AC3E}">
        <p14:creationId xmlns:p14="http://schemas.microsoft.com/office/powerpoint/2010/main" val="26034743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2346765" y="1883391"/>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business models and sustainability</a:t>
            </a:r>
          </a:p>
        </p:txBody>
      </p:sp>
      <p:sp>
        <p:nvSpPr>
          <p:cNvPr id="9" name="TextBox 8">
            <a:extLst>
              <a:ext uri="{FF2B5EF4-FFF2-40B4-BE49-F238E27FC236}">
                <a16:creationId xmlns:a16="http://schemas.microsoft.com/office/drawing/2014/main" id="{44087E67-2050-4E63-8261-F942AC80024A}"/>
              </a:ext>
            </a:extLst>
          </p:cNvPr>
          <p:cNvSpPr txBox="1"/>
          <p:nvPr/>
        </p:nvSpPr>
        <p:spPr>
          <a:xfrm>
            <a:off x="811160" y="2345056"/>
            <a:ext cx="10691199" cy="373031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Having identified the business model and undertaken a risk assessment, an organization will then need to decide whether the existing business model is sustainable.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it is considered that there is scope to improve the business model, a new or modified business model will need to be identified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Achieving this enhanced business model becomes the strategy of the organization. The means by which the business model is modified to achieve the strategy can be considered to be the tactics of the organization and these tactics will be implemented by way of projects and/or programs of work that achieve the required changes.</a:t>
            </a:r>
          </a:p>
        </p:txBody>
      </p:sp>
    </p:spTree>
    <p:extLst>
      <p:ext uri="{BB962C8B-B14F-4D97-AF65-F5344CB8AC3E}">
        <p14:creationId xmlns:p14="http://schemas.microsoft.com/office/powerpoint/2010/main" val="31320589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business models and sustainability</a:t>
            </a:r>
          </a:p>
        </p:txBody>
      </p:sp>
      <p:sp>
        <p:nvSpPr>
          <p:cNvPr id="9" name="TextBox 8">
            <a:extLst>
              <a:ext uri="{FF2B5EF4-FFF2-40B4-BE49-F238E27FC236}">
                <a16:creationId xmlns:a16="http://schemas.microsoft.com/office/drawing/2014/main" id="{44087E67-2050-4E63-8261-F942AC80024A}"/>
              </a:ext>
            </a:extLst>
          </p:cNvPr>
          <p:cNvSpPr txBox="1"/>
          <p:nvPr/>
        </p:nvSpPr>
        <p:spPr>
          <a:xfrm>
            <a:off x="942309" y="2875687"/>
            <a:ext cx="10177976" cy="234532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component of a successful business model is that it is successful in recruiting new customers and draws the customer into a deeper relationship with the organization, so that the relationship is sustained and becomes more secure.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Enhancements to the business model, therefore, need to not only recruit additional customers, but also retain existing customers at a constantly increasing level of customer satisfaction</a:t>
            </a:r>
            <a:r>
              <a:rPr lang="en-US" sz="2000" kern="0" dirty="0">
                <a:solidFill>
                  <a:prstClr val="black"/>
                </a:solidFill>
                <a:latin typeface="Times New Roman" panose="02020603050405020304" pitchFamily="18" charset="0"/>
                <a:cs typeface="Times New Roman" panose="02020603050405020304" pitchFamily="18" charset="0"/>
              </a:rPr>
              <a:t>.</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59469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Ethics and corporate governance</a:t>
            </a:r>
          </a:p>
        </p:txBody>
      </p:sp>
      <p:sp>
        <p:nvSpPr>
          <p:cNvPr id="9" name="TextBox 8">
            <a:extLst>
              <a:ext uri="{FF2B5EF4-FFF2-40B4-BE49-F238E27FC236}">
                <a16:creationId xmlns:a16="http://schemas.microsoft.com/office/drawing/2014/main" id="{44087E67-2050-4E63-8261-F942AC80024A}"/>
              </a:ext>
            </a:extLst>
          </p:cNvPr>
          <p:cNvSpPr txBox="1"/>
          <p:nvPr/>
        </p:nvSpPr>
        <p:spPr>
          <a:xfrm>
            <a:off x="942309" y="2875687"/>
            <a:ext cx="10177976" cy="18912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 types of organizations should be aware that good corporate social responsibility standards can enhance reputation and build stakeholder value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Conversely, incidents, events and losses associated with poor standards of social responsibility can create bad publicity and destroy stakeholder value.</a:t>
            </a:r>
          </a:p>
        </p:txBody>
      </p:sp>
    </p:spTree>
    <p:extLst>
      <p:ext uri="{BB962C8B-B14F-4D97-AF65-F5344CB8AC3E}">
        <p14:creationId xmlns:p14="http://schemas.microsoft.com/office/powerpoint/2010/main" val="35806104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Ethics and corporate governance</a:t>
            </a:r>
          </a:p>
        </p:txBody>
      </p:sp>
      <p:sp>
        <p:nvSpPr>
          <p:cNvPr id="9" name="TextBox 8">
            <a:extLst>
              <a:ext uri="{FF2B5EF4-FFF2-40B4-BE49-F238E27FC236}">
                <a16:creationId xmlns:a16="http://schemas.microsoft.com/office/drawing/2014/main" id="{44087E67-2050-4E63-8261-F942AC80024A}"/>
              </a:ext>
            </a:extLst>
          </p:cNvPr>
          <p:cNvSpPr txBox="1"/>
          <p:nvPr/>
        </p:nvSpPr>
        <p:spPr>
          <a:xfrm>
            <a:off x="942308" y="2767027"/>
            <a:ext cx="10443446" cy="2991653"/>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b="1" dirty="0">
                <a:latin typeface="Times New Roman" panose="02020603050405020304" pitchFamily="18" charset="0"/>
                <a:cs typeface="Times New Roman" panose="02020603050405020304" pitchFamily="18" charset="0"/>
              </a:rPr>
              <a:t>The importance of good standards of corporate social responsibility is widely recognized and achieving good standards can enhance the organization by:</a:t>
            </a:r>
          </a:p>
          <a:p>
            <a:pPr marR="0" lvl="0" algn="just" defTabSz="914400" eaLnBrk="1" fontAlgn="auto" latinLnBrk="0" hangingPunct="1">
              <a:lnSpc>
                <a:spcPct val="150000"/>
              </a:lnSpc>
              <a:spcBef>
                <a:spcPts val="0"/>
              </a:spcBef>
              <a:spcAft>
                <a:spcPts val="0"/>
              </a:spcAft>
              <a:buClrTx/>
              <a:buSzTx/>
              <a:tabLst/>
              <a:defRPr/>
            </a:pPr>
            <a:endParaRPr lang="en-US" sz="800" b="1" dirty="0">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protecting and enhancing reputation, brand and trust;</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attracting, motivating and retaining talent;</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managing and mitigating risk;</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improving operational and cost efficiency;</a:t>
            </a:r>
          </a:p>
        </p:txBody>
      </p:sp>
    </p:spTree>
    <p:extLst>
      <p:ext uri="{BB962C8B-B14F-4D97-AF65-F5344CB8AC3E}">
        <p14:creationId xmlns:p14="http://schemas.microsoft.com/office/powerpoint/2010/main" val="3508532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Ethics and corporate governance</a:t>
            </a:r>
          </a:p>
        </p:txBody>
      </p:sp>
      <p:sp>
        <p:nvSpPr>
          <p:cNvPr id="9" name="TextBox 8">
            <a:extLst>
              <a:ext uri="{FF2B5EF4-FFF2-40B4-BE49-F238E27FC236}">
                <a16:creationId xmlns:a16="http://schemas.microsoft.com/office/drawing/2014/main" id="{44087E67-2050-4E63-8261-F942AC80024A}"/>
              </a:ext>
            </a:extLst>
          </p:cNvPr>
          <p:cNvSpPr txBox="1"/>
          <p:nvPr/>
        </p:nvSpPr>
        <p:spPr>
          <a:xfrm>
            <a:off x="1053764" y="3023307"/>
            <a:ext cx="10443446" cy="18836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000" dirty="0">
                <a:latin typeface="Times New Roman" panose="02020603050405020304" pitchFamily="18" charset="0"/>
                <a:cs typeface="Times New Roman" panose="02020603050405020304" pitchFamily="18" charset="0"/>
              </a:rPr>
              <a:t>giving the business a license to operate;</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000" dirty="0">
                <a:latin typeface="Times New Roman" panose="02020603050405020304" pitchFamily="18" charset="0"/>
                <a:cs typeface="Times New Roman" panose="02020603050405020304" pitchFamily="18" charset="0"/>
              </a:rPr>
              <a:t>developing new business opportunities;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000" dirty="0">
                <a:latin typeface="Times New Roman" panose="02020603050405020304" pitchFamily="18" charset="0"/>
                <a:cs typeface="Times New Roman" panose="02020603050405020304" pitchFamily="18" charset="0"/>
              </a:rPr>
              <a:t>creating a more secure and prosperous operating environment.</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4808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Ethics and corporate governance</a:t>
            </a:r>
          </a:p>
        </p:txBody>
      </p:sp>
      <p:sp>
        <p:nvSpPr>
          <p:cNvPr id="9" name="TextBox 8">
            <a:extLst>
              <a:ext uri="{FF2B5EF4-FFF2-40B4-BE49-F238E27FC236}">
                <a16:creationId xmlns:a16="http://schemas.microsoft.com/office/drawing/2014/main" id="{44087E67-2050-4E63-8261-F942AC80024A}"/>
              </a:ext>
            </a:extLst>
          </p:cNvPr>
          <p:cNvSpPr txBox="1"/>
          <p:nvPr/>
        </p:nvSpPr>
        <p:spPr>
          <a:xfrm>
            <a:off x="1053764" y="3023307"/>
            <a:ext cx="10443446" cy="234532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There are a variety of definitions available for corporate social responsibility. It is generally accepted that CSR is a wide-ranging agenda that involves </a:t>
            </a:r>
            <a:r>
              <a:rPr lang="en-US" sz="2000" b="1" dirty="0">
                <a:latin typeface="Times New Roman" panose="02020603050405020304" pitchFamily="18" charset="0"/>
                <a:cs typeface="Times New Roman" panose="02020603050405020304" pitchFamily="18" charset="0"/>
              </a:rPr>
              <a:t>organizations looking at how to improve their social, environmental and local economic impact and their influence on society and human rights.</a:t>
            </a:r>
            <a:r>
              <a:rPr lang="en-US" sz="2000" dirty="0">
                <a:latin typeface="Times New Roman" panose="02020603050405020304" pitchFamily="18" charset="0"/>
                <a:cs typeface="Times New Roman" panose="02020603050405020304" pitchFamily="18" charset="0"/>
              </a:rPr>
              <a:t> The CSR agenda also extends to consideration of fair-trade issues and the elimination of corruption.</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12900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Ethics and corporate governance</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3061405"/>
            <a:ext cx="10443446" cy="142962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Before corporate social responsibility became a widely used term, several organizations used to refer to social, ethical and environmental (SEE) concerns. The CSR agenda includes all of the issues previously included in the SEE agenda.</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16434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Ethics and corporate governance</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3061405"/>
            <a:ext cx="10443446" cy="142962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There is no doubt that </a:t>
            </a:r>
            <a:r>
              <a:rPr lang="en-US" sz="2000" b="1" dirty="0">
                <a:latin typeface="Times New Roman" panose="02020603050405020304" pitchFamily="18" charset="0"/>
                <a:cs typeface="Times New Roman" panose="02020603050405020304" pitchFamily="18" charset="0"/>
              </a:rPr>
              <a:t>CSR is an issue for large multinational companies as well as for small, locally based businesses and the public sector</a:t>
            </a:r>
            <a:r>
              <a:rPr lang="en-US" sz="2000" dirty="0">
                <a:latin typeface="Times New Roman" panose="02020603050405020304" pitchFamily="18" charset="0"/>
                <a:cs typeface="Times New Roman" panose="02020603050405020304" pitchFamily="18" charset="0"/>
              </a:rPr>
              <a:t>. Indeed, it is relevant to all types of organizations, including charities.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84792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Ethics and corporate governance</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3061405"/>
            <a:ext cx="10443446" cy="23529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b="1" dirty="0">
                <a:latin typeface="Times New Roman" panose="02020603050405020304" pitchFamily="18" charset="0"/>
                <a:cs typeface="Times New Roman" panose="02020603050405020304" pitchFamily="18" charset="0"/>
              </a:rPr>
              <a:t>The European Commission definition of corporate social responsibility is as follows:</a:t>
            </a:r>
          </a:p>
          <a:p>
            <a:pPr marR="0" lvl="0" algn="just" defTabSz="914400" eaLnBrk="1" fontAlgn="auto" latinLnBrk="0" hangingPunct="1">
              <a:lnSpc>
                <a:spcPct val="150000"/>
              </a:lnSpc>
              <a:spcBef>
                <a:spcPts val="0"/>
              </a:spcBef>
              <a:spcAft>
                <a:spcPts val="0"/>
              </a:spcAft>
              <a:buClrTx/>
              <a:buSzTx/>
              <a:tabLst/>
              <a:defRPr/>
            </a:pPr>
            <a:r>
              <a:rPr lang="en-US" sz="2000" i="1" dirty="0">
                <a:latin typeface="Times New Roman" panose="02020603050405020304" pitchFamily="18" charset="0"/>
                <a:cs typeface="Times New Roman" panose="02020603050405020304" pitchFamily="18" charset="0"/>
              </a:rPr>
              <a:t>“Corporate Social Responsibility is the concept that an enterprise is accountable for its impact on all relevant stakeholders. It is the continuing commitment by business to behave fairly and responsibly and contribute to economic development, while improving the quality of life of the workforce and their families, as well as of the local community and society at large”.</a:t>
            </a:r>
            <a:endPar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10724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3061405"/>
            <a:ext cx="10443446" cy="189128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The range of topics and scope of issues covered by CSR extends from health and safety concerns to broader considerations related to employees, customers, suppliers, the community, the environment and products/services provided by the organization. Both the CSR and risk management agendas are very broad, and they have significant overlap.</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75709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3061405"/>
            <a:ext cx="10443446" cy="23529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Many of the issues are risk-based subjects, including health and safety at work and environmental impact. However, management of these issues simply as risks will fail to fully address the CSR agenda. Nevertheless, this is a good starting point. </a:t>
            </a:r>
            <a:r>
              <a:rPr lang="en-US" sz="2000" b="1" dirty="0">
                <a:latin typeface="Times New Roman" panose="02020603050405020304" pitchFamily="18" charset="0"/>
                <a:cs typeface="Times New Roman" panose="02020603050405020304" pitchFamily="18" charset="0"/>
              </a:rPr>
              <a:t>Many risk assessment workshops consider corporate social responsibility and social, ethical and environmental considerations within the topics that are evaluated.</a:t>
            </a: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60221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73C8392-7EB1-FE00-61BF-71FA19241C31}"/>
              </a:ext>
            </a:extLst>
          </p:cNvPr>
          <p:cNvPicPr>
            <a:picLocks noChangeAspect="1"/>
          </p:cNvPicPr>
          <p:nvPr/>
        </p:nvPicPr>
        <p:blipFill>
          <a:blip r:embed="rId3"/>
          <a:stretch>
            <a:fillRect/>
          </a:stretch>
        </p:blipFill>
        <p:spPr>
          <a:xfrm>
            <a:off x="2556847" y="2025921"/>
            <a:ext cx="7981675" cy="3870782"/>
          </a:xfrm>
          <a:prstGeom prst="rect">
            <a:avLst/>
          </a:prstGeom>
        </p:spPr>
      </p:pic>
    </p:spTree>
    <p:extLst>
      <p:ext uri="{BB962C8B-B14F-4D97-AF65-F5344CB8AC3E}">
        <p14:creationId xmlns:p14="http://schemas.microsoft.com/office/powerpoint/2010/main" val="21849561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2785648"/>
            <a:ext cx="10443446" cy="281461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Health and safety: </a:t>
            </a:r>
            <a:r>
              <a:rPr lang="en-US" sz="2000" dirty="0">
                <a:latin typeface="Times New Roman" panose="02020603050405020304" pitchFamily="18" charset="0"/>
                <a:cs typeface="Times New Roman" panose="02020603050405020304" pitchFamily="18" charset="0"/>
              </a:rPr>
              <a:t>Commitment to a program of activities to achieve continuous improvement in health and safety performance.</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Employees:</a:t>
            </a:r>
            <a:r>
              <a:rPr lang="en-US" sz="2000" dirty="0">
                <a:latin typeface="Times New Roman" panose="02020603050405020304" pitchFamily="18" charset="0"/>
                <a:cs typeface="Times New Roman" panose="02020603050405020304" pitchFamily="18" charset="0"/>
              </a:rPr>
              <a:t> Aim to deliver a competitive and fair employment environment and the opportunity to develop and advance – subject to personal performance</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Customers:</a:t>
            </a:r>
            <a:r>
              <a:rPr lang="en-US" sz="2000" dirty="0">
                <a:latin typeface="Times New Roman" panose="02020603050405020304" pitchFamily="18" charset="0"/>
                <a:cs typeface="Times New Roman" panose="02020603050405020304" pitchFamily="18" charset="0"/>
              </a:rPr>
              <a:t> Strive to provide high-quality service and products and good value for money in all dealings with customers</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27528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2785648"/>
            <a:ext cx="10443446" cy="281461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Environment:</a:t>
            </a:r>
            <a:r>
              <a:rPr lang="en-US" sz="2000" dirty="0">
                <a:latin typeface="Times New Roman" panose="02020603050405020304" pitchFamily="18" charset="0"/>
                <a:cs typeface="Times New Roman" panose="02020603050405020304" pitchFamily="18" charset="0"/>
              </a:rPr>
              <a:t> Reduce impact on the environment, including factors contributing to climate change, through a commitment of continual improvement.</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Suppliers:</a:t>
            </a:r>
            <a:r>
              <a:rPr lang="en-US" sz="2000" dirty="0">
                <a:latin typeface="Times New Roman" panose="02020603050405020304" pitchFamily="18" charset="0"/>
                <a:cs typeface="Times New Roman" panose="02020603050405020304" pitchFamily="18" charset="0"/>
              </a:rPr>
              <a:t> Work with suppliers to ensure that worker welfare/</a:t>
            </a:r>
            <a:r>
              <a:rPr lang="en-US" sz="2000" dirty="0" err="1">
                <a:latin typeface="Times New Roman" panose="02020603050405020304" pitchFamily="18" charset="0"/>
                <a:cs typeface="Times New Roman" panose="02020603050405020304" pitchFamily="18" charset="0"/>
              </a:rPr>
              <a:t>labour</a:t>
            </a:r>
            <a:r>
              <a:rPr lang="en-US" sz="2000" dirty="0">
                <a:latin typeface="Times New Roman" panose="02020603050405020304" pitchFamily="18" charset="0"/>
                <a:cs typeface="Times New Roman" panose="02020603050405020304" pitchFamily="18" charset="0"/>
              </a:rPr>
              <a:t> conditions and environmental practices meet recognized standards.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Community:</a:t>
            </a:r>
            <a:r>
              <a:rPr lang="en-US" sz="2000" dirty="0">
                <a:latin typeface="Times New Roman" panose="02020603050405020304" pitchFamily="18" charset="0"/>
                <a:cs typeface="Times New Roman" panose="02020603050405020304" pitchFamily="18" charset="0"/>
              </a:rPr>
              <a:t> Aim to be a responsible corporate citizen through support for appropriate non-political and non-sectarian projects, organizations and charities</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5063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942308" y="3224151"/>
            <a:ext cx="10443446" cy="9679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Products/services: </a:t>
            </a:r>
            <a:r>
              <a:rPr lang="en-US" sz="2000" dirty="0">
                <a:latin typeface="Times New Roman" panose="02020603050405020304" pitchFamily="18" charset="0"/>
                <a:cs typeface="Times New Roman" panose="02020603050405020304" pitchFamily="18" charset="0"/>
              </a:rPr>
              <a:t>Designed not to unintentionally or by design cause death, injury, ill-health or social disruption, hardship or detriment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9219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765153" y="2881564"/>
            <a:ext cx="10443446" cy="23529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When assessing the CSR agenda, risk managers should take the opportunity to bring risk management tools and techniques to a broader agenda. The risk management approach of risk assessment, identification of control measures and auditing of compliance is an approach that can be transferred to corporate social responsibility and, indeed, to the broader corporate governance agenda.</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78740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2883834"/>
            <a:ext cx="10443446" cy="189128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b="1" dirty="0">
                <a:latin typeface="Times New Roman" panose="02020603050405020304" pitchFamily="18" charset="0"/>
                <a:cs typeface="Times New Roman" panose="02020603050405020304" pitchFamily="18" charset="0"/>
              </a:rPr>
              <a:t>Most organizations consider CSR to be a reputational issue and see the component parts of CSR as hazard risks</a:t>
            </a:r>
            <a:r>
              <a:rPr lang="en-US" sz="2000" dirty="0">
                <a:latin typeface="Times New Roman" panose="02020603050405020304" pitchFamily="18" charset="0"/>
                <a:cs typeface="Times New Roman" panose="02020603050405020304" pitchFamily="18" charset="0"/>
              </a:rPr>
              <a:t>. Such organizations will consider that they need to reform their core processes and procedures in order to comply with these requirements. This may well be an accurate starting point for many organizations.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10124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2883834"/>
            <a:ext cx="10443446" cy="23529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b="1" dirty="0">
                <a:latin typeface="Times New Roman" panose="02020603050405020304" pitchFamily="18" charset="0"/>
                <a:cs typeface="Times New Roman" panose="02020603050405020304" pitchFamily="18" charset="0"/>
              </a:rPr>
              <a:t>As with other areas of risk management, organizations should seek to develop their level of sophistication in relation to CSR.</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Having got to the stage of complying with the CSR obligations, organizations should then look at the opportunities that are available.</a:t>
            </a:r>
            <a:r>
              <a:rPr lang="en-US" sz="2000" dirty="0">
                <a:latin typeface="Times New Roman" panose="02020603050405020304" pitchFamily="18" charset="0"/>
                <a:cs typeface="Times New Roman" panose="02020603050405020304" pitchFamily="18" charset="0"/>
              </a:rPr>
              <a:t> For example, it is now commonplace for supermarkets to offer goods that have been procured on a ‘fair trade’ basis and gain additional sales from offering this range of products.</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11823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2883834"/>
            <a:ext cx="10443446" cy="23529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Corporate social responsibility is an area of concern where it is likely that public opinion will be ahead of the thinking within many organizations. CSR issues therefore represent a great opportunity for an organization to develop corporate social responsibility plans and actions that respond to public opinion. Treating the CSR agenda as a dynamic, proactive set of issues will enable the organization to gain reputational advantage.</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58262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2883834"/>
            <a:ext cx="10443446" cy="281461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Many organizations have stakeholders that they do not necessarily want. This is certainly the case for several energy companies. Exploration for oil, coal and minerals is carefully scrutinized by environmental pressure groups. Even if they are ‘unwanted stakeholders’, environmental pressure groups are valid stakeholders in these organizations and can bring a considerable influence to bear on their activities. Environmental pressure groups have demands that are firmly within the CSR agenda.</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25071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2346765" y="1883818"/>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2251165"/>
            <a:ext cx="10628083" cy="3737946"/>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An example of the impact that a pressure group can exert is demonstrated by the impact of the ‘Black Lives Matter’ movement on many global corporations following the death of George Floyd in the USA, on camera. Walmart, Disney, and Facebook pledged donations to organizations such as the National Association for the Advancement of Colored People or launched diversity initiatives. Many organizations felt compelled to comment, from the financial community, such as Blackrock, the Investment giant and JP Morgan Chase, to the leisure sector where Lego ‘told online affiliates to remove links to 31 mainly police-themed products, as part of its own stand “against racism and inequality”’.</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92155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Supply chain and ethical trading</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281461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b="1" dirty="0">
                <a:latin typeface="Times New Roman" panose="02020603050405020304" pitchFamily="18" charset="0"/>
                <a:cs typeface="Times New Roman" panose="02020603050405020304" pitchFamily="18" charset="0"/>
              </a:rPr>
              <a:t>Failure to ensure appropriate ethical behavior is increasingly recognized as a major business risk</a:t>
            </a:r>
            <a:r>
              <a:rPr lang="en-US" sz="2000" dirty="0">
                <a:latin typeface="Times New Roman" panose="02020603050405020304" pitchFamily="18" charset="0"/>
                <a:cs typeface="Times New Roman" panose="02020603050405020304" pitchFamily="18" charset="0"/>
              </a:rPr>
              <a:t>. Social media and press reports describing bribery and other forms of dishonesty have serious consequences for corporate reputation and future profits. The ease of access to information on the internet can result in organizations being investigated and exposed for unethical trading and/or unfair treatment of suppliers. Similarly, the dissemination and rapid spread of reports that achieve ‘viral’ status can be alarming.</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1352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Supply chain and ethical trading</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189128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b="1" dirty="0">
                <a:latin typeface="Times New Roman" panose="02020603050405020304" pitchFamily="18" charset="0"/>
                <a:cs typeface="Times New Roman" panose="02020603050405020304" pitchFamily="18" charset="0"/>
              </a:rPr>
              <a:t>If the unethical behavior extends into illegal activity, this can undermine the organization itself</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Illegal behavior and condoning actions that are outside the governance rules of the organization can have serious consequences</a:t>
            </a:r>
            <a:r>
              <a:rPr lang="en-US" sz="2000" dirty="0">
                <a:latin typeface="Times New Roman" panose="02020603050405020304" pitchFamily="18" charset="0"/>
                <a:cs typeface="Times New Roman" panose="02020603050405020304" pitchFamily="18" charset="0"/>
              </a:rPr>
              <a:t>. The perceived need to bribe officials in certain territories is both unethical and illegal.</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26284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Supply chain and ethical trading</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281461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There are several areas where unethical trading can result in damage to reputation, the loss of future profitability and a refusal on the part of the customers and suppliers to deal with the organization. These issues include:</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failure to comply with rules and regulations;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trading with undesirable overseas governments;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excessive payments to political parties;</a:t>
            </a:r>
          </a:p>
        </p:txBody>
      </p:sp>
    </p:spTree>
    <p:extLst>
      <p:ext uri="{BB962C8B-B14F-4D97-AF65-F5344CB8AC3E}">
        <p14:creationId xmlns:p14="http://schemas.microsoft.com/office/powerpoint/2010/main" val="14503240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Supply chain and ethical trading</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18912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000" dirty="0">
                <a:latin typeface="Times New Roman" panose="02020603050405020304" pitchFamily="18" charset="0"/>
                <a:cs typeface="Times New Roman" panose="02020603050405020304" pitchFamily="18" charset="0"/>
              </a:rPr>
              <a:t>tax evasion or dubious tax arrangements;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000" dirty="0">
                <a:latin typeface="Times New Roman" panose="02020603050405020304" pitchFamily="18" charset="0"/>
                <a:cs typeface="Times New Roman" panose="02020603050405020304" pitchFamily="18" charset="0"/>
              </a:rPr>
              <a:t>inappropriate criticism of competitors;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000" dirty="0">
                <a:latin typeface="Times New Roman" panose="02020603050405020304" pitchFamily="18" charset="0"/>
                <a:cs typeface="Times New Roman" panose="02020603050405020304" pitchFamily="18" charset="0"/>
              </a:rPr>
              <a:t>false allegations against competitors;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000" dirty="0">
                <a:latin typeface="Times New Roman" panose="02020603050405020304" pitchFamily="18" charset="0"/>
                <a:cs typeface="Times New Roman" panose="02020603050405020304" pitchFamily="18" charset="0"/>
              </a:rPr>
              <a:t>unethical alliances with competitors.</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21286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Supply chain and ethical trading</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23529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Another feature of the supply chain that may result in allegations of unethical trading relates to the </a:t>
            </a:r>
            <a:r>
              <a:rPr lang="en-US" sz="2000" b="1" dirty="0">
                <a:latin typeface="Times New Roman" panose="02020603050405020304" pitchFamily="18" charset="0"/>
                <a:cs typeface="Times New Roman" panose="02020603050405020304" pitchFamily="18" charset="0"/>
              </a:rPr>
              <a:t>sourcing of products produced in socially unacceptable working conditions.</a:t>
            </a:r>
            <a:r>
              <a:rPr lang="en-US" sz="2000" dirty="0">
                <a:latin typeface="Times New Roman" panose="02020603050405020304" pitchFamily="18" charset="0"/>
                <a:cs typeface="Times New Roman" panose="02020603050405020304" pitchFamily="18" charset="0"/>
              </a:rPr>
              <a:t> Also, </a:t>
            </a:r>
            <a:r>
              <a:rPr lang="en-US" sz="2000" b="1" dirty="0">
                <a:latin typeface="Times New Roman" panose="02020603050405020304" pitchFamily="18" charset="0"/>
                <a:cs typeface="Times New Roman" panose="02020603050405020304" pitchFamily="18" charset="0"/>
              </a:rPr>
              <a:t>the quality of products and failure to provide value for money can result in damage to reputation and may be associated with unethical trading</a:t>
            </a:r>
            <a:r>
              <a:rPr lang="en-US" sz="2000" dirty="0">
                <a:latin typeface="Times New Roman" panose="02020603050405020304" pitchFamily="18" charset="0"/>
                <a:cs typeface="Times New Roman" panose="02020603050405020304" pitchFamily="18" charset="0"/>
              </a:rPr>
              <a:t>. Goods that fall short of current safety standards can result in serious adverse publicity and damage to reputation.</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44419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Importance of reputation</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142962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Reputation is fundamentally important to organizations and they should make sure that they understand the basis of their reputation. Reputation is based on the size, nature and complexity of an organization, but it is useful to put more structure into what makes a good reputation.</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25349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DB4A949-2A80-903B-BB9D-8BC68442E7B7}"/>
              </a:ext>
            </a:extLst>
          </p:cNvPr>
          <p:cNvPicPr>
            <a:picLocks noChangeAspect="1"/>
          </p:cNvPicPr>
          <p:nvPr/>
        </p:nvPicPr>
        <p:blipFill>
          <a:blip r:embed="rId3"/>
          <a:stretch>
            <a:fillRect/>
          </a:stretch>
        </p:blipFill>
        <p:spPr>
          <a:xfrm>
            <a:off x="2513149" y="2083970"/>
            <a:ext cx="8305800" cy="3857485"/>
          </a:xfrm>
          <a:prstGeom prst="rect">
            <a:avLst/>
          </a:prstGeom>
        </p:spPr>
      </p:pic>
    </p:spTree>
    <p:extLst>
      <p:ext uri="{BB962C8B-B14F-4D97-AF65-F5344CB8AC3E}">
        <p14:creationId xmlns:p14="http://schemas.microsoft.com/office/powerpoint/2010/main" val="31184389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Importance of reputation</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18912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Capabilities:</a:t>
            </a:r>
            <a:r>
              <a:rPr lang="en-US" sz="2000" dirty="0">
                <a:latin typeface="Times New Roman" panose="02020603050405020304" pitchFamily="18" charset="0"/>
                <a:cs typeface="Times New Roman" panose="02020603050405020304" pitchFamily="18" charset="0"/>
              </a:rPr>
              <a:t> Does the organization have a clear purpose or resolve, together with the commitment, vision, capabilities and resources to deliver that purpose?</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Activities:</a:t>
            </a:r>
            <a:r>
              <a:rPr lang="en-US" sz="2000" dirty="0">
                <a:latin typeface="Times New Roman" panose="02020603050405020304" pitchFamily="18" charset="0"/>
                <a:cs typeface="Times New Roman" panose="02020603050405020304" pitchFamily="18" charset="0"/>
              </a:rPr>
              <a:t> Which sector and what activities does the organization undertake, and does it have the financial resources and stability to support those activities?</a:t>
            </a:r>
          </a:p>
        </p:txBody>
      </p:sp>
    </p:spTree>
    <p:extLst>
      <p:ext uri="{BB962C8B-B14F-4D97-AF65-F5344CB8AC3E}">
        <p14:creationId xmlns:p14="http://schemas.microsoft.com/office/powerpoint/2010/main" val="34153820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Importance of reputation</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18912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Standards: </a:t>
            </a:r>
            <a:r>
              <a:rPr lang="en-US" sz="2000" dirty="0">
                <a:latin typeface="Times New Roman" panose="02020603050405020304" pitchFamily="18" charset="0"/>
                <a:cs typeface="Times New Roman" panose="02020603050405020304" pitchFamily="18" charset="0"/>
              </a:rPr>
              <a:t>What range of services or products does the organization offer, and what are the standards of quality, delivery, support, execution, innovation and investment?</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Ethics:</a:t>
            </a:r>
            <a:r>
              <a:rPr lang="en-US" sz="2000" dirty="0">
                <a:latin typeface="Times New Roman" panose="02020603050405020304" pitchFamily="18" charset="0"/>
                <a:cs typeface="Times New Roman" panose="02020603050405020304" pitchFamily="18" charset="0"/>
              </a:rPr>
              <a:t> Does the organization adhere to appropriate CSR, integrity, values and governance, and continuously monitor performance to learn and achieve improvements?</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62881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Importance of reputation</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23529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The use of a chart, such as that shown in Figure 21.2, will enable the organization to map its overall reputation, within the context of the sector in which it operates. For each of the four segments, or eight attributes, an organization should be able to plot its current status in a ranking of 1 to 4, representing poor, adequate, good and excellent. It will then be possible for the organization to identify the sectors that represent the greatest threats to its reputation.</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68267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A05E889-A002-3F5D-1D25-D81C9A17D9CD}"/>
              </a:ext>
            </a:extLst>
          </p:cNvPr>
          <p:cNvPicPr>
            <a:picLocks noChangeAspect="1"/>
          </p:cNvPicPr>
          <p:nvPr/>
        </p:nvPicPr>
        <p:blipFill>
          <a:blip r:embed="rId3"/>
          <a:stretch>
            <a:fillRect/>
          </a:stretch>
        </p:blipFill>
        <p:spPr>
          <a:xfrm>
            <a:off x="2703871" y="1986044"/>
            <a:ext cx="7696200" cy="3852887"/>
          </a:xfrm>
          <a:prstGeom prst="rect">
            <a:avLst/>
          </a:prstGeom>
        </p:spPr>
      </p:pic>
    </p:spTree>
    <p:extLst>
      <p:ext uri="{BB962C8B-B14F-4D97-AF65-F5344CB8AC3E}">
        <p14:creationId xmlns:p14="http://schemas.microsoft.com/office/powerpoint/2010/main" val="426556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B6FCCA0-9A06-4EED-8DAF-84CEFDD50974}"/>
</file>

<file path=customXml/itemProps2.xml><?xml version="1.0" encoding="utf-8"?>
<ds:datastoreItem xmlns:ds="http://schemas.openxmlformats.org/officeDocument/2006/customXml" ds:itemID="{C1F6B2C5-E0F0-4AF7-BA19-7F33A7EF1AE5}"/>
</file>

<file path=customXml/itemProps3.xml><?xml version="1.0" encoding="utf-8"?>
<ds:datastoreItem xmlns:ds="http://schemas.openxmlformats.org/officeDocument/2006/customXml" ds:itemID="{43055099-AA99-49F5-A782-89252312FB9D}"/>
</file>

<file path=docProps/app.xml><?xml version="1.0" encoding="utf-8"?>
<Properties xmlns="http://schemas.openxmlformats.org/officeDocument/2006/extended-properties" xmlns:vt="http://schemas.openxmlformats.org/officeDocument/2006/docPropsVTypes">
  <TotalTime>642</TotalTime>
  <Words>2720</Words>
  <Application>Microsoft Office PowerPoint</Application>
  <PresentationFormat>Widescreen</PresentationFormat>
  <Paragraphs>259</Paragraphs>
  <Slides>39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139</cp:revision>
  <dcterms:created xsi:type="dcterms:W3CDTF">2023-04-29T09:08:00Z</dcterms:created>
  <dcterms:modified xsi:type="dcterms:W3CDTF">2024-03-21T00:01:53Z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