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0"/>
  </p:notesMasterIdLst>
  <p:sldIdLst>
    <p:sldId id="256" r:id="rId2"/>
    <p:sldId id="262" r:id="rId3"/>
    <p:sldId id="307" r:id="rId4"/>
    <p:sldId id="311" r:id="rId5"/>
    <p:sldId id="306" r:id="rId6"/>
    <p:sldId id="308" r:id="rId7"/>
    <p:sldId id="312" r:id="rId8"/>
    <p:sldId id="313" r:id="rId9"/>
    <p:sldId id="314" r:id="rId10"/>
    <p:sldId id="315" r:id="rId11"/>
    <p:sldId id="305" r:id="rId12"/>
    <p:sldId id="316" r:id="rId13"/>
    <p:sldId id="319" r:id="rId14"/>
    <p:sldId id="317" r:id="rId15"/>
    <p:sldId id="318" r:id="rId16"/>
    <p:sldId id="268" r:id="rId17"/>
    <p:sldId id="321" r:id="rId18"/>
    <p:sldId id="330" r:id="rId19"/>
    <p:sldId id="329" r:id="rId20"/>
    <p:sldId id="331" r:id="rId21"/>
    <p:sldId id="332" r:id="rId22"/>
    <p:sldId id="333" r:id="rId23"/>
    <p:sldId id="334" r:id="rId24"/>
    <p:sldId id="335" r:id="rId25"/>
    <p:sldId id="336" r:id="rId26"/>
    <p:sldId id="337" r:id="rId27"/>
    <p:sldId id="339" r:id="rId28"/>
    <p:sldId id="322" r:id="rId29"/>
    <p:sldId id="325" r:id="rId30"/>
    <p:sldId id="340" r:id="rId31"/>
    <p:sldId id="326" r:id="rId32"/>
    <p:sldId id="341" r:id="rId33"/>
    <p:sldId id="342" r:id="rId34"/>
    <p:sldId id="343" r:id="rId35"/>
    <p:sldId id="344" r:id="rId36"/>
    <p:sldId id="345" r:id="rId37"/>
    <p:sldId id="347" r:id="rId38"/>
    <p:sldId id="348" r:id="rId39"/>
    <p:sldId id="349" r:id="rId40"/>
    <p:sldId id="323" r:id="rId41"/>
    <p:sldId id="327" r:id="rId42"/>
    <p:sldId id="350" r:id="rId43"/>
    <p:sldId id="351" r:id="rId44"/>
    <p:sldId id="352" r:id="rId45"/>
    <p:sldId id="353" r:id="rId46"/>
    <p:sldId id="320" r:id="rId47"/>
    <p:sldId id="328" r:id="rId48"/>
    <p:sldId id="26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5A9E7"/>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5" d="100"/>
          <a:sy n="65" d="100"/>
        </p:scale>
        <p:origin x="84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US"/>
        </a:p>
      </dgm:t>
    </dgm:pt>
    <dgm:pt modelId="{186C2DC1-EF1A-4BF0-B4C9-47110930BB29}">
      <dgm:prSet/>
      <dgm:spPr/>
      <dgm:t>
        <a:bodyPr/>
        <a:lstStyle/>
        <a:p>
          <a:r>
            <a:rPr lang="en-US" dirty="0"/>
            <a:t>IT And The ERM Framework</a:t>
          </a:r>
        </a:p>
      </dgm:t>
    </dgm:pt>
    <dgm:pt modelId="{BDFABE90-35CE-4AB4-AA75-963906C64C53}" type="parTrans" cxnId="{8CBF4CD0-4938-4818-861B-A1FF9F8C68CE}">
      <dgm:prSet/>
      <dgm:spPr/>
      <dgm:t>
        <a:bodyPr/>
        <a:lstStyle/>
        <a:p>
          <a:endParaRPr lang="en-US" dirty="0"/>
        </a:p>
      </dgm:t>
    </dgm:pt>
    <dgm:pt modelId="{960FEC72-6B61-48E5-9DE9-C44B04770902}" type="sibTrans" cxnId="{8CBF4CD0-4938-4818-861B-A1FF9F8C68CE}">
      <dgm:prSet/>
      <dgm:spPr/>
      <dgm:t>
        <a:bodyPr/>
        <a:lstStyle/>
        <a:p>
          <a:endParaRPr lang="en-US" dirty="0"/>
        </a:p>
      </dgm:t>
    </dgm:pt>
    <dgm:pt modelId="{C7D740BD-D243-48D4-ACF3-62A0FA03A546}">
      <dgm:prSet/>
      <dgm:spPr/>
      <dgm:t>
        <a:bodyPr/>
        <a:lstStyle/>
        <a:p>
          <a:r>
            <a:rPr lang="en-US" dirty="0"/>
            <a:t>IT Application Systems Risks</a:t>
          </a:r>
        </a:p>
      </dgm:t>
    </dgm:pt>
    <dgm:pt modelId="{6C4D2921-BB83-42F3-B2F5-AA964E4ED0E6}" type="parTrans" cxnId="{0D5B96D2-4A85-4D8D-89C6-D681B22DC456}">
      <dgm:prSet/>
      <dgm:spPr/>
      <dgm:t>
        <a:bodyPr/>
        <a:lstStyle/>
        <a:p>
          <a:endParaRPr lang="en-US" dirty="0"/>
        </a:p>
      </dgm:t>
    </dgm:pt>
    <dgm:pt modelId="{79D1F487-A95D-4271-86B5-EB6C8862F750}" type="sibTrans" cxnId="{0D5B96D2-4A85-4D8D-89C6-D681B22DC456}">
      <dgm:prSet/>
      <dgm:spPr/>
      <dgm:t>
        <a:bodyPr/>
        <a:lstStyle/>
        <a:p>
          <a:endParaRPr lang="en-US" dirty="0"/>
        </a:p>
      </dgm:t>
    </dgm:pt>
    <dgm:pt modelId="{86E4830E-081E-4653-97C1-09CA902EEDD1}">
      <dgm:prSet/>
      <dgm:spPr/>
      <dgm:t>
        <a:bodyPr/>
        <a:lstStyle/>
        <a:p>
          <a:r>
            <a:rPr lang="en-US" dirty="0"/>
            <a:t>Effective IT Continuity Planning</a:t>
          </a:r>
        </a:p>
      </dgm:t>
    </dgm:pt>
    <dgm:pt modelId="{852D14FE-F6A4-4D18-98C2-BF1961B8095D}" type="parTrans" cxnId="{0456E117-C143-4CAF-BE1E-910F8751D8A5}">
      <dgm:prSet/>
      <dgm:spPr/>
      <dgm:t>
        <a:bodyPr/>
        <a:lstStyle/>
        <a:p>
          <a:endParaRPr lang="en-US" dirty="0"/>
        </a:p>
      </dgm:t>
    </dgm:pt>
    <dgm:pt modelId="{4F522934-4A53-48AE-A270-84C93756C039}" type="sibTrans" cxnId="{0456E117-C143-4CAF-BE1E-910F8751D8A5}">
      <dgm:prSet/>
      <dgm:spPr/>
      <dgm:t>
        <a:bodyPr/>
        <a:lstStyle/>
        <a:p>
          <a:endParaRPr lang="en-US" dirty="0"/>
        </a:p>
      </dgm:t>
    </dgm:pt>
    <dgm:pt modelId="{624739C3-D523-4029-B261-5C2C4429D9A6}">
      <dgm:prSet/>
      <dgm:spPr/>
      <dgm:t>
        <a:bodyPr/>
        <a:lstStyle/>
        <a:p>
          <a:r>
            <a:rPr lang="en-US" dirty="0"/>
            <a:t>Worms, Viruses, And System Network Risks</a:t>
          </a:r>
        </a:p>
      </dgm:t>
    </dgm:pt>
    <dgm:pt modelId="{5E8C4247-5350-47CB-9927-1BB194E5F5F0}" type="parTrans" cxnId="{8630CC14-64E6-4419-B2FC-D24153DF6027}">
      <dgm:prSet/>
      <dgm:spPr/>
      <dgm:t>
        <a:bodyPr/>
        <a:lstStyle/>
        <a:p>
          <a:endParaRPr lang="en-US" dirty="0"/>
        </a:p>
      </dgm:t>
    </dgm:pt>
    <dgm:pt modelId="{E6B26D9B-42BA-48AF-B912-37E9B7C0ADF9}" type="sibTrans" cxnId="{8630CC14-64E6-4419-B2FC-D24153DF6027}">
      <dgm:prSet/>
      <dgm:spPr/>
      <dgm:t>
        <a:bodyPr/>
        <a:lstStyle/>
        <a:p>
          <a:endParaRPr lang="en-US" dirty="0"/>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dgm:spPr/>
    </dgm:pt>
    <dgm:pt modelId="{4415ED17-40F4-4D23-8C58-2D632869BCCD}" type="pres">
      <dgm:prSet presAssocID="{6141646F-D791-4CA2-A717-C4D765645C71}" presName="linearProcess" presStyleCnt="0"/>
      <dgm:spPr/>
    </dgm:pt>
    <dgm:pt modelId="{11E0223E-2841-4FFF-AE2D-A97307EA3FF0}" type="pres">
      <dgm:prSet presAssocID="{186C2DC1-EF1A-4BF0-B4C9-47110930BB29}" presName="textNode" presStyleLbl="node1" presStyleIdx="0" presStyleCnt="4">
        <dgm:presLayoutVars>
          <dgm:bulletEnabled val="1"/>
        </dgm:presLayoutVars>
      </dgm:prSet>
      <dgm:spPr/>
    </dgm:pt>
    <dgm:pt modelId="{830DB13F-C211-4FC8-9A73-EEC41DB421EE}" type="pres">
      <dgm:prSet presAssocID="{960FEC72-6B61-48E5-9DE9-C44B04770902}" presName="sibTrans" presStyleCnt="0"/>
      <dgm:spPr/>
    </dgm:pt>
    <dgm:pt modelId="{34C431D1-D978-480B-80ED-812597574604}" type="pres">
      <dgm:prSet presAssocID="{C7D740BD-D243-48D4-ACF3-62A0FA03A546}" presName="textNode" presStyleLbl="node1" presStyleIdx="1" presStyleCnt="4">
        <dgm:presLayoutVars>
          <dgm:bulletEnabled val="1"/>
        </dgm:presLayoutVars>
      </dgm:prSet>
      <dgm:spPr/>
    </dgm:pt>
    <dgm:pt modelId="{E67614F6-A794-4345-86E2-E64FA1ACBDFA}" type="pres">
      <dgm:prSet presAssocID="{79D1F487-A95D-4271-86B5-EB6C8862F750}" presName="sibTrans" presStyleCnt="0"/>
      <dgm:spPr/>
    </dgm:pt>
    <dgm:pt modelId="{5E0978EF-607E-4146-8BF9-1D65CD16C01D}" type="pres">
      <dgm:prSet presAssocID="{86E4830E-081E-4653-97C1-09CA902EEDD1}" presName="textNode" presStyleLbl="node1" presStyleIdx="2" presStyleCnt="4">
        <dgm:presLayoutVars>
          <dgm:bulletEnabled val="1"/>
        </dgm:presLayoutVars>
      </dgm:prSet>
      <dgm:spPr/>
    </dgm:pt>
    <dgm:pt modelId="{5106204F-C65C-4145-9A17-F69A9451538D}" type="pres">
      <dgm:prSet presAssocID="{4F522934-4A53-48AE-A270-84C93756C039}" presName="sibTrans" presStyleCnt="0"/>
      <dgm:spPr/>
    </dgm:pt>
    <dgm:pt modelId="{BCC480EF-0012-42D4-B035-45E90BB92250}" type="pres">
      <dgm:prSet presAssocID="{624739C3-D523-4029-B261-5C2C4429D9A6}" presName="textNode" presStyleLbl="node1" presStyleIdx="3" presStyleCnt="4">
        <dgm:presLayoutVars>
          <dgm:bulletEnabled val="1"/>
        </dgm:presLayoutVars>
      </dgm:prSet>
      <dgm:spPr/>
    </dgm:pt>
  </dgm:ptLst>
  <dgm:cxnLst>
    <dgm:cxn modelId="{137A8F03-D961-4D1C-8E0A-EF1A7C61F929}" type="presOf" srcId="{86E4830E-081E-4653-97C1-09CA902EEDD1}" destId="{5E0978EF-607E-4146-8BF9-1D65CD16C01D}" srcOrd="0" destOrd="0" presId="urn:microsoft.com/office/officeart/2005/8/layout/hProcess9"/>
    <dgm:cxn modelId="{8630CC14-64E6-4419-B2FC-D24153DF6027}" srcId="{6141646F-D791-4CA2-A717-C4D765645C71}" destId="{624739C3-D523-4029-B261-5C2C4429D9A6}" srcOrd="3" destOrd="0" parTransId="{5E8C4247-5350-47CB-9927-1BB194E5F5F0}" sibTransId="{E6B26D9B-42BA-48AF-B912-37E9B7C0ADF9}"/>
    <dgm:cxn modelId="{0456E117-C143-4CAF-BE1E-910F8751D8A5}" srcId="{6141646F-D791-4CA2-A717-C4D765645C71}" destId="{86E4830E-081E-4653-97C1-09CA902EEDD1}" srcOrd="2" destOrd="0" parTransId="{852D14FE-F6A4-4D18-98C2-BF1961B8095D}" sibTransId="{4F522934-4A53-48AE-A270-84C93756C039}"/>
    <dgm:cxn modelId="{E6D8A89B-0960-49AC-83E5-F2F35822A0D9}" type="presOf" srcId="{186C2DC1-EF1A-4BF0-B4C9-47110930BB29}" destId="{11E0223E-2841-4FFF-AE2D-A97307EA3FF0}"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8CBF4CD0-4938-4818-861B-A1FF9F8C68CE}" srcId="{6141646F-D791-4CA2-A717-C4D765645C71}" destId="{186C2DC1-EF1A-4BF0-B4C9-47110930BB29}" srcOrd="0" destOrd="0" parTransId="{BDFABE90-35CE-4AB4-AA75-963906C64C53}" sibTransId="{960FEC72-6B61-48E5-9DE9-C44B04770902}"/>
    <dgm:cxn modelId="{0D5B96D2-4A85-4D8D-89C6-D681B22DC456}" srcId="{6141646F-D791-4CA2-A717-C4D765645C71}" destId="{C7D740BD-D243-48D4-ACF3-62A0FA03A546}" srcOrd="1" destOrd="0" parTransId="{6C4D2921-BB83-42F3-B2F5-AA964E4ED0E6}" sibTransId="{79D1F487-A95D-4271-86B5-EB6C8862F750}"/>
    <dgm:cxn modelId="{7302FFD3-F4DB-4F9E-A806-516338187381}" type="presOf" srcId="{624739C3-D523-4029-B261-5C2C4429D9A6}" destId="{BCC480EF-0012-42D4-B035-45E90BB92250}" srcOrd="0" destOrd="0" presId="urn:microsoft.com/office/officeart/2005/8/layout/hProcess9"/>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B798007A-7DC0-45D5-BB28-D599D9358DAB}" type="presParOf" srcId="{4415ED17-40F4-4D23-8C58-2D632869BCCD}" destId="{11E0223E-2841-4FFF-AE2D-A97307EA3FF0}" srcOrd="0" destOrd="0" presId="urn:microsoft.com/office/officeart/2005/8/layout/hProcess9"/>
    <dgm:cxn modelId="{2DBFB0F1-805B-4413-84FA-17F2E96B428E}" type="presParOf" srcId="{4415ED17-40F4-4D23-8C58-2D632869BCCD}" destId="{830DB13F-C211-4FC8-9A73-EEC41DB421EE}" srcOrd="1" destOrd="0" presId="urn:microsoft.com/office/officeart/2005/8/layout/hProcess9"/>
    <dgm:cxn modelId="{02D28071-E6CC-4372-A149-4A499C66C684}" type="presParOf" srcId="{4415ED17-40F4-4D23-8C58-2D632869BCCD}" destId="{34C431D1-D978-480B-80ED-812597574604}" srcOrd="2" destOrd="0" presId="urn:microsoft.com/office/officeart/2005/8/layout/hProcess9"/>
    <dgm:cxn modelId="{E9079B8A-3CAC-4A3C-9587-56422FEAF103}" type="presParOf" srcId="{4415ED17-40F4-4D23-8C58-2D632869BCCD}" destId="{E67614F6-A794-4345-86E2-E64FA1ACBDFA}" srcOrd="3" destOrd="0" presId="urn:microsoft.com/office/officeart/2005/8/layout/hProcess9"/>
    <dgm:cxn modelId="{38F927E7-5EEA-4905-A590-782336A395F9}" type="presParOf" srcId="{4415ED17-40F4-4D23-8C58-2D632869BCCD}" destId="{5E0978EF-607E-4146-8BF9-1D65CD16C01D}" srcOrd="4" destOrd="0" presId="urn:microsoft.com/office/officeart/2005/8/layout/hProcess9"/>
    <dgm:cxn modelId="{B896743A-6E66-4E59-B9BE-9EEADCE94EC3}" type="presParOf" srcId="{4415ED17-40F4-4D23-8C58-2D632869BCCD}" destId="{5106204F-C65C-4145-9A17-F69A9451538D}" srcOrd="5" destOrd="0" presId="urn:microsoft.com/office/officeart/2005/8/layout/hProcess9"/>
    <dgm:cxn modelId="{D39E3CBA-9D2C-43CB-AC0A-BC5B717FF240}" type="presParOf" srcId="{4415ED17-40F4-4D23-8C58-2D632869BCCD}" destId="{BCC480EF-0012-42D4-B035-45E90BB92250}"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624334" y="0"/>
          <a:ext cx="7075785" cy="4509222"/>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E0223E-2841-4FFF-AE2D-A97307EA3FF0}">
      <dsp:nvSpPr>
        <dsp:cNvPr id="0" name=""/>
        <dsp:cNvSpPr/>
      </dsp:nvSpPr>
      <dsp:spPr>
        <a:xfrm>
          <a:off x="4166" y="1352766"/>
          <a:ext cx="2003884" cy="18036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IT And The ERM Framework</a:t>
          </a:r>
        </a:p>
      </dsp:txBody>
      <dsp:txXfrm>
        <a:off x="92215" y="1440815"/>
        <a:ext cx="1827786" cy="1627590"/>
      </dsp:txXfrm>
    </dsp:sp>
    <dsp:sp modelId="{34C431D1-D978-480B-80ED-812597574604}">
      <dsp:nvSpPr>
        <dsp:cNvPr id="0" name=""/>
        <dsp:cNvSpPr/>
      </dsp:nvSpPr>
      <dsp:spPr>
        <a:xfrm>
          <a:off x="2108245" y="1352766"/>
          <a:ext cx="2003884" cy="180368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IT Application Systems Risks</a:t>
          </a:r>
        </a:p>
      </dsp:txBody>
      <dsp:txXfrm>
        <a:off x="2196294" y="1440815"/>
        <a:ext cx="1827786" cy="1627590"/>
      </dsp:txXfrm>
    </dsp:sp>
    <dsp:sp modelId="{5E0978EF-607E-4146-8BF9-1D65CD16C01D}">
      <dsp:nvSpPr>
        <dsp:cNvPr id="0" name=""/>
        <dsp:cNvSpPr/>
      </dsp:nvSpPr>
      <dsp:spPr>
        <a:xfrm>
          <a:off x="4212324" y="1352766"/>
          <a:ext cx="2003884" cy="1803688"/>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Effective IT Continuity Planning</a:t>
          </a:r>
        </a:p>
      </dsp:txBody>
      <dsp:txXfrm>
        <a:off x="4300373" y="1440815"/>
        <a:ext cx="1827786" cy="1627590"/>
      </dsp:txXfrm>
    </dsp:sp>
    <dsp:sp modelId="{BCC480EF-0012-42D4-B035-45E90BB92250}">
      <dsp:nvSpPr>
        <dsp:cNvPr id="0" name=""/>
        <dsp:cNvSpPr/>
      </dsp:nvSpPr>
      <dsp:spPr>
        <a:xfrm>
          <a:off x="6316403" y="1352766"/>
          <a:ext cx="2003884" cy="180368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Worms, Viruses, And System Network Risks</a:t>
          </a:r>
        </a:p>
      </dsp:txBody>
      <dsp:txXfrm>
        <a:off x="6404452" y="1440815"/>
        <a:ext cx="1827786" cy="162759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482FB2-0F4B-4DB5-9B88-2A6C265E8895}" type="datetimeFigureOut">
              <a:rPr lang="en-US" smtClean="0"/>
              <a:t>11/19/2021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6612BA-AF4E-4C10-98D8-08BB9560BB3C}" type="slidenum">
              <a:rPr lang="en-US" smtClean="0"/>
              <a:t>‹#›</a:t>
            </a:fld>
            <a:endParaRPr lang="en-US"/>
          </a:p>
        </p:txBody>
      </p:sp>
    </p:spTree>
    <p:extLst>
      <p:ext uri="{BB962C8B-B14F-4D97-AF65-F5344CB8AC3E}">
        <p14:creationId xmlns:p14="http://schemas.microsoft.com/office/powerpoint/2010/main" val="2452647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0DD84C-1E32-4302-A681-039E6AD7246C}" type="datetime1">
              <a:rPr lang="en-US" smtClean="0"/>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868" y="1667741"/>
            <a:ext cx="1157268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B8AB6BC4-EA6F-4C6C-9195-F444EF55F6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289" y="6176963"/>
            <a:ext cx="781679" cy="700968"/>
          </a:xfrm>
          <a:prstGeom prst="rect">
            <a:avLst/>
          </a:prstGeom>
        </p:spPr>
      </p:pic>
      <p:pic>
        <p:nvPicPr>
          <p:cNvPr id="8" name="Picture 7">
            <a:extLst>
              <a:ext uri="{FF2B5EF4-FFF2-40B4-BE49-F238E27FC236}">
                <a16:creationId xmlns:a16="http://schemas.microsoft.com/office/drawing/2014/main" id="{3B527B3B-A9BD-4831-A6ED-6433F76F3E64}"/>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9" name="Picture 8">
            <a:extLst>
              <a:ext uri="{FF2B5EF4-FFF2-40B4-BE49-F238E27FC236}">
                <a16:creationId xmlns:a16="http://schemas.microsoft.com/office/drawing/2014/main" id="{A843FBBC-BFEC-436B-9FE4-88B8FF99C105}"/>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A53A87E9-9A91-4B91-8E1C-1518D00795B5}"/>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1" name="TextBox 10">
            <a:extLst>
              <a:ext uri="{FF2B5EF4-FFF2-40B4-BE49-F238E27FC236}">
                <a16:creationId xmlns:a16="http://schemas.microsoft.com/office/drawing/2014/main" id="{44733943-607A-447B-B418-263698E830E6}"/>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C05BF01-B5F7-4F09-AFFE-CFFE46D86860}"/>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4" name="Group 4">
            <a:extLst>
              <a:ext uri="{FF2B5EF4-FFF2-40B4-BE49-F238E27FC236}">
                <a16:creationId xmlns:a16="http://schemas.microsoft.com/office/drawing/2014/main" id="{082EDD82-D3DE-4222-9AEB-F22F8B348C97}"/>
              </a:ext>
            </a:extLst>
          </p:cNvPr>
          <p:cNvGrpSpPr>
            <a:grpSpLocks noChangeAspect="1"/>
          </p:cNvGrpSpPr>
          <p:nvPr userDrawn="1"/>
        </p:nvGrpSpPr>
        <p:grpSpPr bwMode="auto">
          <a:xfrm>
            <a:off x="0" y="12677"/>
            <a:ext cx="11999912" cy="1633538"/>
            <a:chOff x="-8" y="-18"/>
            <a:chExt cx="7559" cy="1029"/>
          </a:xfrm>
        </p:grpSpPr>
        <p:sp>
          <p:nvSpPr>
            <p:cNvPr id="15" name="AutoShape 3">
              <a:extLst>
                <a:ext uri="{FF2B5EF4-FFF2-40B4-BE49-F238E27FC236}">
                  <a16:creationId xmlns:a16="http://schemas.microsoft.com/office/drawing/2014/main" id="{2D5B6F2B-D3E5-49B0-AB9D-7628B123E370}"/>
                </a:ext>
              </a:extLst>
            </p:cNvPr>
            <p:cNvSpPr>
              <a:spLocks noChangeAspect="1" noChangeArrowheads="1" noTextEdit="1"/>
            </p:cNvSpPr>
            <p:nvPr/>
          </p:nvSpPr>
          <p:spPr bwMode="auto">
            <a:xfrm>
              <a:off x="7" y="-18"/>
              <a:ext cx="6005" cy="1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10A03B44-EEFC-460B-94AE-0A6A901222CC}"/>
                </a:ext>
              </a:extLst>
            </p:cNvPr>
            <p:cNvSpPr>
              <a:spLocks/>
            </p:cNvSpPr>
            <p:nvPr/>
          </p:nvSpPr>
          <p:spPr bwMode="auto">
            <a:xfrm>
              <a:off x="129" y="-17"/>
              <a:ext cx="1541" cy="102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6">
              <a:extLst>
                <a:ext uri="{FF2B5EF4-FFF2-40B4-BE49-F238E27FC236}">
                  <a16:creationId xmlns:a16="http://schemas.microsoft.com/office/drawing/2014/main" id="{9A0484C2-1413-4C37-9958-585CBBC49154}"/>
                </a:ext>
              </a:extLst>
            </p:cNvPr>
            <p:cNvSpPr>
              <a:spLocks/>
            </p:cNvSpPr>
            <p:nvPr/>
          </p:nvSpPr>
          <p:spPr bwMode="auto">
            <a:xfrm>
              <a:off x="61" y="-17"/>
              <a:ext cx="1541" cy="102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7">
              <a:extLst>
                <a:ext uri="{FF2B5EF4-FFF2-40B4-BE49-F238E27FC236}">
                  <a16:creationId xmlns:a16="http://schemas.microsoft.com/office/drawing/2014/main" id="{1DA5C8F8-F1AD-4AA4-8364-AA211608C7FA}"/>
                </a:ext>
              </a:extLst>
            </p:cNvPr>
            <p:cNvSpPr>
              <a:spLocks/>
            </p:cNvSpPr>
            <p:nvPr/>
          </p:nvSpPr>
          <p:spPr bwMode="auto">
            <a:xfrm>
              <a:off x="938" y="264"/>
              <a:ext cx="6613" cy="528"/>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8">
              <a:extLst>
                <a:ext uri="{FF2B5EF4-FFF2-40B4-BE49-F238E27FC236}">
                  <a16:creationId xmlns:a16="http://schemas.microsoft.com/office/drawing/2014/main" id="{DE9E4DAE-439C-40F3-BA03-C5911758AF87}"/>
                </a:ext>
              </a:extLst>
            </p:cNvPr>
            <p:cNvSpPr>
              <a:spLocks/>
            </p:cNvSpPr>
            <p:nvPr/>
          </p:nvSpPr>
          <p:spPr bwMode="auto">
            <a:xfrm>
              <a:off x="-8" y="-17"/>
              <a:ext cx="1556" cy="10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1" name="TextBox 20">
            <a:extLst>
              <a:ext uri="{FF2B5EF4-FFF2-40B4-BE49-F238E27FC236}">
                <a16:creationId xmlns:a16="http://schemas.microsoft.com/office/drawing/2014/main" id="{0F3F4508-55FE-4BAA-9D0B-AA9E68593745}"/>
              </a:ext>
            </a:extLst>
          </p:cNvPr>
          <p:cNvSpPr txBox="1"/>
          <p:nvPr userDrawn="1"/>
        </p:nvSpPr>
        <p:spPr>
          <a:xfrm>
            <a:off x="38279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10</a:t>
            </a:r>
          </a:p>
        </p:txBody>
      </p:sp>
      <p:sp>
        <p:nvSpPr>
          <p:cNvPr id="2" name="Title 1"/>
          <p:cNvSpPr>
            <a:spLocks noGrp="1"/>
          </p:cNvSpPr>
          <p:nvPr>
            <p:ph type="title"/>
          </p:nvPr>
        </p:nvSpPr>
        <p:spPr>
          <a:xfrm>
            <a:off x="2470150" y="365126"/>
            <a:ext cx="9212334"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Slide Number Placeholder 1">
            <a:extLst>
              <a:ext uri="{FF2B5EF4-FFF2-40B4-BE49-F238E27FC236}">
                <a16:creationId xmlns:a16="http://schemas.microsoft.com/office/drawing/2014/main" id="{4668D91C-A202-4D35-8C8A-BABCAC3A0B9D}"/>
              </a:ext>
            </a:extLst>
          </p:cNvPr>
          <p:cNvSpPr>
            <a:spLocks noGrp="1"/>
          </p:cNvSpPr>
          <p:nvPr>
            <p:ph type="sldNum" sz="quarter" idx="12"/>
          </p:nvPr>
        </p:nvSpPr>
        <p:spPr>
          <a:xfrm>
            <a:off x="11013739" y="6582714"/>
            <a:ext cx="1166972" cy="204838"/>
          </a:xfrm>
        </p:spPr>
        <p:txBody>
          <a:bodyPr/>
          <a:lstStyle/>
          <a:p>
            <a:r>
              <a:rPr lang="en-US" dirty="0"/>
              <a:t>L10 - </a:t>
            </a:r>
            <a:fld id="{FDED41F8-FC0F-4085-8150-313B6CF05213}" type="slidenum">
              <a:rPr lang="en-US" smtClean="0"/>
              <a:pPr/>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BC813C5-9562-4BF8-B0B1-CE9C0B6FD872}"/>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55012F13-B1CF-47A4-9C02-3AB29C83D1A5}"/>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EA91084-0378-4C05-9973-D14BCE781232}"/>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526BC8B-BFA4-45C9-8BDA-3FC2CE5A558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5" name="Picture 14">
            <a:extLst>
              <a:ext uri="{FF2B5EF4-FFF2-40B4-BE49-F238E27FC236}">
                <a16:creationId xmlns:a16="http://schemas.microsoft.com/office/drawing/2014/main" id="{E9B43A68-9E7F-46AA-9EF3-53BE8FE65CC5}"/>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16" name="Picture 15">
            <a:extLst>
              <a:ext uri="{FF2B5EF4-FFF2-40B4-BE49-F238E27FC236}">
                <a16:creationId xmlns:a16="http://schemas.microsoft.com/office/drawing/2014/main" id="{642F49CE-EAA2-41D6-BB3E-C1DC5A5ED057}"/>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7" name="Picture 16">
            <a:extLst>
              <a:ext uri="{FF2B5EF4-FFF2-40B4-BE49-F238E27FC236}">
                <a16:creationId xmlns:a16="http://schemas.microsoft.com/office/drawing/2014/main" id="{C7497FFD-E5A8-4229-A426-C5D671244CE4}"/>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8" name="TextBox 17">
            <a:extLst>
              <a:ext uri="{FF2B5EF4-FFF2-40B4-BE49-F238E27FC236}">
                <a16:creationId xmlns:a16="http://schemas.microsoft.com/office/drawing/2014/main" id="{43EF2447-7FCC-48A1-9BEA-CCF4433AA6FD}"/>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C4D42BE8-817D-455D-AD46-325B65A0D7B4}"/>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0" name="AutoShape 3">
            <a:extLst>
              <a:ext uri="{FF2B5EF4-FFF2-40B4-BE49-F238E27FC236}">
                <a16:creationId xmlns:a16="http://schemas.microsoft.com/office/drawing/2014/main" id="{A66D9959-0770-4C98-86D8-950246DA0206}"/>
              </a:ext>
            </a:extLst>
          </p:cNvPr>
          <p:cNvSpPr>
            <a:spLocks noChangeAspect="1" noChangeArrowheads="1" noTextEdit="1"/>
          </p:cNvSpPr>
          <p:nvPr userDrawn="1"/>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5">
            <a:extLst>
              <a:ext uri="{FF2B5EF4-FFF2-40B4-BE49-F238E27FC236}">
                <a16:creationId xmlns:a16="http://schemas.microsoft.com/office/drawing/2014/main" id="{B2C4689D-41A3-4D8C-834D-3F01AF6B8C72}"/>
              </a:ext>
            </a:extLst>
          </p:cNvPr>
          <p:cNvSpPr>
            <a:spLocks/>
          </p:cNvSpPr>
          <p:nvPr userDrawn="1"/>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6">
            <a:extLst>
              <a:ext uri="{FF2B5EF4-FFF2-40B4-BE49-F238E27FC236}">
                <a16:creationId xmlns:a16="http://schemas.microsoft.com/office/drawing/2014/main" id="{0C1AFEFC-8923-4E8C-BEE5-74CFE6240105}"/>
              </a:ext>
            </a:extLst>
          </p:cNvPr>
          <p:cNvSpPr>
            <a:spLocks/>
          </p:cNvSpPr>
          <p:nvPr userDrawn="1"/>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02BB2FC4-5D30-466B-A155-B991994CFA6E}"/>
              </a:ext>
            </a:extLst>
          </p:cNvPr>
          <p:cNvSpPr>
            <a:spLocks/>
          </p:cNvSpPr>
          <p:nvPr userDrawn="1"/>
        </p:nvSpPr>
        <p:spPr bwMode="auto">
          <a:xfrm>
            <a:off x="158967" y="1361858"/>
            <a:ext cx="8220075" cy="2089305"/>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8">
            <a:extLst>
              <a:ext uri="{FF2B5EF4-FFF2-40B4-BE49-F238E27FC236}">
                <a16:creationId xmlns:a16="http://schemas.microsoft.com/office/drawing/2014/main" id="{798556A1-4E2E-431C-AA80-4D8249485776}"/>
              </a:ext>
            </a:extLst>
          </p:cNvPr>
          <p:cNvSpPr>
            <a:spLocks/>
          </p:cNvSpPr>
          <p:nvPr userDrawn="1"/>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TextBox 24">
            <a:extLst>
              <a:ext uri="{FF2B5EF4-FFF2-40B4-BE49-F238E27FC236}">
                <a16:creationId xmlns:a16="http://schemas.microsoft.com/office/drawing/2014/main" id="{CD699928-30F6-4573-97E2-7FF0799D3784}"/>
              </a:ext>
            </a:extLst>
          </p:cNvPr>
          <p:cNvSpPr txBox="1"/>
          <p:nvPr userDrawn="1"/>
        </p:nvSpPr>
        <p:spPr>
          <a:xfrm>
            <a:off x="414264" y="283705"/>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p>
        </p:txBody>
      </p:sp>
      <p:sp>
        <p:nvSpPr>
          <p:cNvPr id="26" name="Title 1">
            <a:extLst>
              <a:ext uri="{FF2B5EF4-FFF2-40B4-BE49-F238E27FC236}">
                <a16:creationId xmlns:a16="http://schemas.microsoft.com/office/drawing/2014/main" id="{D4635F51-FE41-463D-A2F6-E52B7C744EC4}"/>
              </a:ext>
            </a:extLst>
          </p:cNvPr>
          <p:cNvSpPr>
            <a:spLocks noGrp="1"/>
          </p:cNvSpPr>
          <p:nvPr>
            <p:ph type="title"/>
          </p:nvPr>
        </p:nvSpPr>
        <p:spPr>
          <a:xfrm>
            <a:off x="622775" y="1894307"/>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7" name="Content Placeholder 2">
            <a:extLst>
              <a:ext uri="{FF2B5EF4-FFF2-40B4-BE49-F238E27FC236}">
                <a16:creationId xmlns:a16="http://schemas.microsoft.com/office/drawing/2014/main" id="{D221EDBF-8D74-4315-A00A-7D5DFAA14904}"/>
              </a:ext>
            </a:extLst>
          </p:cNvPr>
          <p:cNvSpPr>
            <a:spLocks noGrp="1"/>
          </p:cNvSpPr>
          <p:nvPr>
            <p:ph idx="1"/>
          </p:nvPr>
        </p:nvSpPr>
        <p:spPr>
          <a:xfrm>
            <a:off x="272016" y="3746311"/>
            <a:ext cx="8324454" cy="2383473"/>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8" name="Picture 27">
            <a:extLst>
              <a:ext uri="{FF2B5EF4-FFF2-40B4-BE49-F238E27FC236}">
                <a16:creationId xmlns:a16="http://schemas.microsoft.com/office/drawing/2014/main" id="{A1F5BD7C-0369-428C-A7CC-AA571F565F81}"/>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14" name="Picture 13">
            <a:extLst>
              <a:ext uri="{FF2B5EF4-FFF2-40B4-BE49-F238E27FC236}">
                <a16:creationId xmlns:a16="http://schemas.microsoft.com/office/drawing/2014/main" id="{B15BD7CC-5728-48DA-A14E-9BA5826320EA}"/>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898469" y="2328678"/>
            <a:ext cx="3021515" cy="2709534"/>
          </a:xfrm>
          <a:prstGeom prst="rect">
            <a:avLst/>
          </a:prstGeom>
        </p:spPr>
      </p:pic>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927C8C4-DED1-4D72-B308-DEC1A1C5148B}" type="datetime1">
              <a:rPr lang="en-US" smtClean="0"/>
              <a:t>11/19/2021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EFEF790-AF7F-4B38-B4F5-230FE77BA304}" type="datetime1">
              <a:rPr lang="en-US" smtClean="0"/>
              <a:t>11/19/2021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D09D0EE-0F2A-43B8-A197-D876580607DB}" type="datetime1">
              <a:rPr lang="en-US" smtClean="0"/>
              <a:t>11/19/2021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9320284" y="6407434"/>
            <a:ext cx="2743200" cy="365125"/>
          </a:xfrm>
        </p:spPr>
        <p:txBody>
          <a:bodyPr/>
          <a:lstStyle/>
          <a:p>
            <a:r>
              <a:rPr lang="en-US" dirty="0"/>
              <a:t>L10 - </a:t>
            </a:r>
            <a:fld id="{FDED41F8-FC0F-4085-8150-313B6CF05213}" type="slidenum">
              <a:rPr lang="en-US" smtClean="0"/>
              <a:pPr/>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4" name="Slide Number Placeholder 3"/>
          <p:cNvSpPr>
            <a:spLocks noGrp="1"/>
          </p:cNvSpPr>
          <p:nvPr>
            <p:ph type="sldNum" sz="quarter" idx="12"/>
          </p:nvPr>
        </p:nvSpPr>
        <p:spPr>
          <a:xfrm>
            <a:off x="11013739" y="6582714"/>
            <a:ext cx="1166972" cy="204838"/>
          </a:xfrm>
        </p:spPr>
        <p:txBody>
          <a:bodyPr/>
          <a:lstStyle/>
          <a:p>
            <a:r>
              <a:rPr lang="en-US" dirty="0"/>
              <a:t>L10 - </a:t>
            </a:r>
            <a:fld id="{FDED41F8-FC0F-4085-8150-313B6CF05213}" type="slidenum">
              <a:rPr lang="en-US" smtClean="0"/>
              <a:pPr/>
              <a:t>‹#›</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5"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390839" y="251650"/>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10</a:t>
            </a: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0"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6" y="1667741"/>
            <a:ext cx="832445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6191286"/>
            <a:ext cx="78167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0" y="1628070"/>
            <a:ext cx="2673614"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300C5A8-0174-4B53-B38F-5F00C4121D25}" type="datetime1">
              <a:rPr lang="en-US" smtClean="0"/>
              <a:t>11/19/2021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3B0F7C4-D28A-4E81-A93F-D59E8C9C1FEE}" type="datetime1">
              <a:rPr lang="en-US" smtClean="0"/>
              <a:t>11/19/2021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F64428-3995-41BC-99B0-C7FE91D82EB7}" type="datetime1">
              <a:rPr lang="en-US" smtClean="0"/>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76AF853-BCDA-4204-8805-133F80F7850B}" type="datetime1">
              <a:rPr lang="en-US" smtClean="0"/>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57B739-8E3A-4247-9182-FB18089E66F7}" type="datetime1">
              <a:rPr lang="en-US" smtClean="0"/>
              <a:t>11/19/2021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t>L10 - </a:t>
            </a:r>
            <a:fld id="{FDED41F8-FC0F-4085-8150-313B6CF05213}" type="slidenum">
              <a:rPr lang="en-US" smtClean="0"/>
              <a:pPr/>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2.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5703" y="264954"/>
            <a:ext cx="7223901" cy="1972334"/>
          </a:xfrm>
          <a:prstGeom prst="rect">
            <a:avLst/>
          </a:prstGeom>
        </p:spPr>
      </p:pic>
      <p:pic>
        <p:nvPicPr>
          <p:cNvPr id="13" name="Picture 12"/>
          <p:cNvPicPr>
            <a:picLocks noChangeAspect="1"/>
          </p:cNvPicPr>
          <p:nvPr/>
        </p:nvPicPr>
        <p:blipFill>
          <a:blip r:embed="rId6"/>
          <a:stretch>
            <a:fillRect/>
          </a:stretch>
        </p:blipFill>
        <p:spPr>
          <a:xfrm>
            <a:off x="6276609" y="3180121"/>
            <a:ext cx="5882401" cy="1972334"/>
          </a:xfrm>
          <a:prstGeom prst="rect">
            <a:avLst/>
          </a:prstGeom>
        </p:spPr>
      </p:pic>
      <p:sp>
        <p:nvSpPr>
          <p:cNvPr id="14" name="TextBox 13"/>
          <p:cNvSpPr txBox="1"/>
          <p:nvPr/>
        </p:nvSpPr>
        <p:spPr>
          <a:xfrm>
            <a:off x="30496" y="544336"/>
            <a:ext cx="7124514" cy="1384995"/>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PMG 611</a:t>
            </a:r>
          </a:p>
          <a:p>
            <a:r>
              <a:rPr lang="en-US" sz="2800" dirty="0">
                <a:solidFill>
                  <a:schemeClr val="bg1"/>
                </a:solidFill>
                <a:latin typeface="Tajawal Medium" panose="00000600000000000000" pitchFamily="2" charset="-78"/>
                <a:cs typeface="Tajawal Medium" panose="00000600000000000000" pitchFamily="2" charset="-78"/>
              </a:rPr>
              <a:t>Enterprise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Abdullah Jameel Halawany</a:t>
            </a:r>
          </a:p>
        </p:txBody>
      </p:sp>
      <p:sp>
        <p:nvSpPr>
          <p:cNvPr id="16" name="TextBox 15"/>
          <p:cNvSpPr txBox="1"/>
          <p:nvPr/>
        </p:nvSpPr>
        <p:spPr>
          <a:xfrm>
            <a:off x="6500813" y="3419198"/>
            <a:ext cx="5658197" cy="1384995"/>
          </a:xfrm>
          <a:prstGeom prst="rect">
            <a:avLst/>
          </a:prstGeom>
          <a:noFill/>
        </p:spPr>
        <p:txBody>
          <a:bodyPr wrap="square" rtlCol="0" anchor="ctr">
            <a:spAutoFit/>
          </a:bodyPr>
          <a:lstStyle/>
          <a:p>
            <a:r>
              <a:rPr lang="en-US" sz="2800" dirty="0">
                <a:solidFill>
                  <a:schemeClr val="bg1"/>
                </a:solidFill>
                <a:cs typeface="Tajawal Medium" panose="00000600000000000000" pitchFamily="2" charset="-78"/>
              </a:rPr>
              <a:t>Lecture 10</a:t>
            </a:r>
          </a:p>
          <a:p>
            <a:r>
              <a:rPr lang="en-US" sz="2800" dirty="0">
                <a:solidFill>
                  <a:schemeClr val="bg1"/>
                </a:solidFill>
                <a:latin typeface="Tajawal Medium" panose="00000600000000000000" pitchFamily="2" charset="-78"/>
                <a:cs typeface="Tajawal Medium" panose="00000600000000000000" pitchFamily="2" charset="-78"/>
              </a:rPr>
              <a:t>Cybersecurity and Information Technology and ERM</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D4991E8-0CD4-410B-8AD2-C8640D39D587}"/>
              </a:ext>
            </a:extLst>
          </p:cNvPr>
          <p:cNvSpPr>
            <a:spLocks noGrp="1"/>
          </p:cNvSpPr>
          <p:nvPr>
            <p:ph type="title"/>
          </p:nvPr>
        </p:nvSpPr>
        <p:spPr/>
        <p:txBody>
          <a:bodyPr/>
          <a:lstStyle/>
          <a:p>
            <a:r>
              <a:rPr lang="en-US" dirty="0"/>
              <a:t>Session Outline</a:t>
            </a:r>
          </a:p>
        </p:txBody>
      </p:sp>
      <p:graphicFrame>
        <p:nvGraphicFramePr>
          <p:cNvPr id="2" name="Content Placeholder 1">
            <a:extLst>
              <a:ext uri="{FF2B5EF4-FFF2-40B4-BE49-F238E27FC236}">
                <a16:creationId xmlns:a16="http://schemas.microsoft.com/office/drawing/2014/main" id="{999ED87C-4618-4037-9F44-228C7CC008BD}"/>
              </a:ext>
            </a:extLst>
          </p:cNvPr>
          <p:cNvGraphicFramePr>
            <a:graphicFrameLocks noGrp="1"/>
          </p:cNvGraphicFramePr>
          <p:nvPr>
            <p:ph idx="1"/>
            <p:extLst>
              <p:ext uri="{D42A27DB-BD31-4B8C-83A1-F6EECF244321}">
                <p14:modId xmlns:p14="http://schemas.microsoft.com/office/powerpoint/2010/main" val="2146634331"/>
              </p:ext>
            </p:extLst>
          </p:nvPr>
        </p:nvGraphicFramePr>
        <p:xfrm>
          <a:off x="272016" y="1667741"/>
          <a:ext cx="8324454" cy="450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Content Placeholder 8">
            <a:extLst>
              <a:ext uri="{FF2B5EF4-FFF2-40B4-BE49-F238E27FC236}">
                <a16:creationId xmlns:a16="http://schemas.microsoft.com/office/drawing/2014/main" id="{C18D56AF-D231-4BFD-A0B8-C5A801164EE6}"/>
              </a:ext>
            </a:extLst>
          </p:cNvPr>
          <p:cNvSpPr>
            <a:spLocks noGrp="1"/>
          </p:cNvSpPr>
          <p:nvPr>
            <p:ph idx="13"/>
          </p:nvPr>
        </p:nvSpPr>
        <p:spPr/>
        <p:txBody>
          <a:bodyPr>
            <a:normAutofit/>
          </a:bodyPr>
          <a:lstStyle/>
          <a:p>
            <a:r>
              <a:rPr lang="en-US" sz="3600" dirty="0"/>
              <a:t>Session Outline</a:t>
            </a:r>
          </a:p>
        </p:txBody>
      </p:sp>
      <p:pic>
        <p:nvPicPr>
          <p:cNvPr id="12" name="Picture 11">
            <a:extLst>
              <a:ext uri="{FF2B5EF4-FFF2-40B4-BE49-F238E27FC236}">
                <a16:creationId xmlns:a16="http://schemas.microsoft.com/office/drawing/2014/main" id="{73335B20-E458-476C-AC7C-1BB94BA4A00D}"/>
              </a:ext>
            </a:extLst>
          </p:cNvPr>
          <p:cNvPicPr>
            <a:picLocks noChangeAspect="1"/>
          </p:cNvPicPr>
          <p:nvPr/>
        </p:nvPicPr>
        <p:blipFill>
          <a:blip r:embed="rId7"/>
          <a:stretch>
            <a:fillRect/>
          </a:stretch>
        </p:blipFill>
        <p:spPr>
          <a:xfrm>
            <a:off x="9042500" y="3052453"/>
            <a:ext cx="2673614" cy="1660455"/>
          </a:xfrm>
          <a:prstGeom prst="rect">
            <a:avLst/>
          </a:prstGeom>
        </p:spPr>
      </p:pic>
    </p:spTree>
    <p:extLst>
      <p:ext uri="{BB962C8B-B14F-4D97-AF65-F5344CB8AC3E}">
        <p14:creationId xmlns:p14="http://schemas.microsoft.com/office/powerpoint/2010/main" val="3619871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p:txBody>
          <a:bodyPr>
            <a:normAutofit/>
          </a:bodyPr>
          <a:lstStyle/>
          <a:p>
            <a:r>
              <a:rPr lang="en-US" sz="4800" dirty="0"/>
              <a:t>Introduction</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994399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86CE715F-7004-4F84-9308-0DD48B0F1FAE}"/>
              </a:ext>
            </a:extLst>
          </p:cNvPr>
          <p:cNvSpPr>
            <a:spLocks noGrp="1"/>
          </p:cNvSpPr>
          <p:nvPr>
            <p:ph idx="1"/>
          </p:nvPr>
        </p:nvSpPr>
        <p:spPr/>
        <p:txBody>
          <a:bodyPr>
            <a:normAutofit lnSpcReduction="10000"/>
          </a:bodyPr>
          <a:lstStyle/>
          <a:p>
            <a:pPr>
              <a:lnSpc>
                <a:spcPct val="200000"/>
              </a:lnSpc>
            </a:pPr>
            <a:r>
              <a:rPr lang="en-US" dirty="0"/>
              <a:t>IT is so pervasive in all business and operations processes.</a:t>
            </a:r>
          </a:p>
          <a:p>
            <a:pPr>
              <a:lnSpc>
                <a:spcPct val="200000"/>
              </a:lnSpc>
            </a:pPr>
            <a:r>
              <a:rPr lang="en-US" dirty="0"/>
              <a:t>IT is also a challenging area for understanding risks and developing appropriate risk responses.</a:t>
            </a:r>
          </a:p>
          <a:p>
            <a:pPr>
              <a:lnSpc>
                <a:spcPct val="200000"/>
              </a:lnSpc>
            </a:pPr>
            <a:r>
              <a:rPr lang="en-US" dirty="0"/>
              <a:t>As has been the pattern over the years, no matter how strong are the designed and implemented internal controls—particularly those that are software based—someone will find a way to violate and get around them.</a:t>
            </a:r>
          </a:p>
        </p:txBody>
      </p:sp>
      <p:sp>
        <p:nvSpPr>
          <p:cNvPr id="6" name="Title 5">
            <a:extLst>
              <a:ext uri="{FF2B5EF4-FFF2-40B4-BE49-F238E27FC236}">
                <a16:creationId xmlns:a16="http://schemas.microsoft.com/office/drawing/2014/main" id="{1E24D925-ACC3-4082-A8C0-1A1E580D738B}"/>
              </a:ext>
            </a:extLst>
          </p:cNvPr>
          <p:cNvSpPr>
            <a:spLocks noGrp="1"/>
          </p:cNvSpPr>
          <p:nvPr>
            <p:ph type="title"/>
          </p:nvPr>
        </p:nvSpPr>
        <p:spPr/>
        <p:txBody>
          <a:bodyPr/>
          <a:lstStyle/>
          <a:p>
            <a:r>
              <a:rPr lang="en-US" dirty="0"/>
              <a:t>Introduction</a:t>
            </a:r>
          </a:p>
        </p:txBody>
      </p:sp>
      <p:sp>
        <p:nvSpPr>
          <p:cNvPr id="2" name="Slide Number Placeholder 1">
            <a:extLst>
              <a:ext uri="{FF2B5EF4-FFF2-40B4-BE49-F238E27FC236}">
                <a16:creationId xmlns:a16="http://schemas.microsoft.com/office/drawing/2014/main" id="{B022E6D6-3617-42A5-A317-772B628BFEB2}"/>
              </a:ext>
            </a:extLst>
          </p:cNvPr>
          <p:cNvSpPr>
            <a:spLocks noGrp="1"/>
          </p:cNvSpPr>
          <p:nvPr>
            <p:ph type="sldNum" sz="quarter" idx="12"/>
          </p:nvPr>
        </p:nvSpPr>
        <p:spPr/>
        <p:txBody>
          <a:bodyPr/>
          <a:lstStyle/>
          <a:p>
            <a:r>
              <a:rPr lang="en-US"/>
              <a:t>L10 - </a:t>
            </a:r>
            <a:fld id="{FDED41F8-FC0F-4085-8150-313B6CF05213}" type="slidenum">
              <a:rPr lang="en-US" smtClean="0"/>
              <a:pPr/>
              <a:t>4</a:t>
            </a:fld>
            <a:endParaRPr lang="en-US" dirty="0"/>
          </a:p>
        </p:txBody>
      </p:sp>
    </p:spTree>
    <p:extLst>
      <p:ext uri="{BB962C8B-B14F-4D97-AF65-F5344CB8AC3E}">
        <p14:creationId xmlns:p14="http://schemas.microsoft.com/office/powerpoint/2010/main" val="2685019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86CE715F-7004-4F84-9308-0DD48B0F1FAE}"/>
              </a:ext>
            </a:extLst>
          </p:cNvPr>
          <p:cNvSpPr>
            <a:spLocks noGrp="1"/>
          </p:cNvSpPr>
          <p:nvPr>
            <p:ph idx="1"/>
          </p:nvPr>
        </p:nvSpPr>
        <p:spPr/>
        <p:txBody>
          <a:bodyPr/>
          <a:lstStyle/>
          <a:p>
            <a:pPr>
              <a:lnSpc>
                <a:spcPct val="200000"/>
              </a:lnSpc>
            </a:pPr>
            <a:r>
              <a:rPr lang="en-US" dirty="0"/>
              <a:t>Because of the complexity in building and maintaining Information Technology (IT) systems, their network interconnections, and all types of applications, Risk Management has been a very important consideration in all aspects of IT processes.</a:t>
            </a:r>
          </a:p>
          <a:p>
            <a:pPr>
              <a:lnSpc>
                <a:spcPct val="200000"/>
              </a:lnSpc>
            </a:pPr>
            <a:r>
              <a:rPr lang="en-US" dirty="0"/>
              <a:t>One does not have to have been a participant or observer of IT hardware and software projects for that many years to have observed many IT projects that were launched with high expectations but subsequently failed for any of a variety of reasons.</a:t>
            </a:r>
          </a:p>
        </p:txBody>
      </p:sp>
      <p:sp>
        <p:nvSpPr>
          <p:cNvPr id="6" name="Title 5">
            <a:extLst>
              <a:ext uri="{FF2B5EF4-FFF2-40B4-BE49-F238E27FC236}">
                <a16:creationId xmlns:a16="http://schemas.microsoft.com/office/drawing/2014/main" id="{1E24D925-ACC3-4082-A8C0-1A1E580D738B}"/>
              </a:ext>
            </a:extLst>
          </p:cNvPr>
          <p:cNvSpPr>
            <a:spLocks noGrp="1"/>
          </p:cNvSpPr>
          <p:nvPr>
            <p:ph type="title"/>
          </p:nvPr>
        </p:nvSpPr>
        <p:spPr/>
        <p:txBody>
          <a:bodyPr/>
          <a:lstStyle/>
          <a:p>
            <a:r>
              <a:rPr lang="en-US" dirty="0"/>
              <a:t>Introduction</a:t>
            </a:r>
          </a:p>
        </p:txBody>
      </p:sp>
      <p:sp>
        <p:nvSpPr>
          <p:cNvPr id="2" name="Slide Number Placeholder 1">
            <a:extLst>
              <a:ext uri="{FF2B5EF4-FFF2-40B4-BE49-F238E27FC236}">
                <a16:creationId xmlns:a16="http://schemas.microsoft.com/office/drawing/2014/main" id="{B022E6D6-3617-42A5-A317-772B628BFEB2}"/>
              </a:ext>
            </a:extLst>
          </p:cNvPr>
          <p:cNvSpPr>
            <a:spLocks noGrp="1"/>
          </p:cNvSpPr>
          <p:nvPr>
            <p:ph type="sldNum" sz="quarter" idx="12"/>
          </p:nvPr>
        </p:nvSpPr>
        <p:spPr/>
        <p:txBody>
          <a:bodyPr/>
          <a:lstStyle/>
          <a:p>
            <a:r>
              <a:rPr lang="en-US"/>
              <a:t>L10 - </a:t>
            </a:r>
            <a:fld id="{FDED41F8-FC0F-4085-8150-313B6CF05213}" type="slidenum">
              <a:rPr lang="en-US" smtClean="0"/>
              <a:pPr/>
              <a:t>5</a:t>
            </a:fld>
            <a:endParaRPr lang="en-US" dirty="0"/>
          </a:p>
        </p:txBody>
      </p:sp>
    </p:spTree>
    <p:extLst>
      <p:ext uri="{BB962C8B-B14F-4D97-AF65-F5344CB8AC3E}">
        <p14:creationId xmlns:p14="http://schemas.microsoft.com/office/powerpoint/2010/main" val="894979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86CE715F-7004-4F84-9308-0DD48B0F1FAE}"/>
              </a:ext>
            </a:extLst>
          </p:cNvPr>
          <p:cNvSpPr>
            <a:spLocks noGrp="1"/>
          </p:cNvSpPr>
          <p:nvPr>
            <p:ph idx="1"/>
          </p:nvPr>
        </p:nvSpPr>
        <p:spPr/>
        <p:txBody>
          <a:bodyPr/>
          <a:lstStyle/>
          <a:p>
            <a:pPr>
              <a:lnSpc>
                <a:spcPct val="250000"/>
              </a:lnSpc>
            </a:pPr>
            <a:r>
              <a:rPr lang="en-US" dirty="0"/>
              <a:t>Just as people involved in marketing often have overly high expectations that some new initiative will succeed, IT processes often have high, positive expectations but ignore the many business and technology risks associated with IT systems.</a:t>
            </a:r>
          </a:p>
          <a:p>
            <a:pPr>
              <a:lnSpc>
                <a:spcPct val="250000"/>
              </a:lnSpc>
            </a:pPr>
            <a:r>
              <a:rPr lang="en-US" dirty="0"/>
              <a:t>Digital transformation era. </a:t>
            </a:r>
          </a:p>
        </p:txBody>
      </p:sp>
      <p:sp>
        <p:nvSpPr>
          <p:cNvPr id="6" name="Title 5">
            <a:extLst>
              <a:ext uri="{FF2B5EF4-FFF2-40B4-BE49-F238E27FC236}">
                <a16:creationId xmlns:a16="http://schemas.microsoft.com/office/drawing/2014/main" id="{1E24D925-ACC3-4082-A8C0-1A1E580D738B}"/>
              </a:ext>
            </a:extLst>
          </p:cNvPr>
          <p:cNvSpPr>
            <a:spLocks noGrp="1"/>
          </p:cNvSpPr>
          <p:nvPr>
            <p:ph type="title"/>
          </p:nvPr>
        </p:nvSpPr>
        <p:spPr/>
        <p:txBody>
          <a:bodyPr/>
          <a:lstStyle/>
          <a:p>
            <a:r>
              <a:rPr lang="en-US" dirty="0"/>
              <a:t>Introduction</a:t>
            </a:r>
          </a:p>
        </p:txBody>
      </p:sp>
      <p:sp>
        <p:nvSpPr>
          <p:cNvPr id="2" name="Slide Number Placeholder 1">
            <a:extLst>
              <a:ext uri="{FF2B5EF4-FFF2-40B4-BE49-F238E27FC236}">
                <a16:creationId xmlns:a16="http://schemas.microsoft.com/office/drawing/2014/main" id="{B022E6D6-3617-42A5-A317-772B628BFEB2}"/>
              </a:ext>
            </a:extLst>
          </p:cNvPr>
          <p:cNvSpPr>
            <a:spLocks noGrp="1"/>
          </p:cNvSpPr>
          <p:nvPr>
            <p:ph type="sldNum" sz="quarter" idx="12"/>
          </p:nvPr>
        </p:nvSpPr>
        <p:spPr/>
        <p:txBody>
          <a:bodyPr/>
          <a:lstStyle/>
          <a:p>
            <a:r>
              <a:rPr lang="en-US"/>
              <a:t>L10 - </a:t>
            </a:r>
            <a:fld id="{FDED41F8-FC0F-4085-8150-313B6CF05213}" type="slidenum">
              <a:rPr lang="en-US" smtClean="0"/>
              <a:pPr/>
              <a:t>6</a:t>
            </a:fld>
            <a:endParaRPr lang="en-US" dirty="0"/>
          </a:p>
        </p:txBody>
      </p:sp>
    </p:spTree>
    <p:extLst>
      <p:ext uri="{BB962C8B-B14F-4D97-AF65-F5344CB8AC3E}">
        <p14:creationId xmlns:p14="http://schemas.microsoft.com/office/powerpoint/2010/main" val="36019542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4F2E2E2D-3AFA-4700-8342-46CDD4215B76}"/>
              </a:ext>
            </a:extLst>
          </p:cNvPr>
          <p:cNvSpPr>
            <a:spLocks noGrp="1"/>
          </p:cNvSpPr>
          <p:nvPr>
            <p:ph idx="1"/>
          </p:nvPr>
        </p:nvSpPr>
        <p:spPr/>
        <p:txBody>
          <a:bodyPr>
            <a:normAutofit/>
          </a:bodyPr>
          <a:lstStyle/>
          <a:p>
            <a:pPr>
              <a:lnSpc>
                <a:spcPct val="250000"/>
              </a:lnSpc>
            </a:pPr>
            <a:r>
              <a:rPr lang="en-US" dirty="0"/>
              <a:t>90% of organizations in North American that are engaged in Digital Transformation acknowledge their risk profiles have expanded due to their digital initiatives. </a:t>
            </a:r>
          </a:p>
          <a:p>
            <a:pPr>
              <a:lnSpc>
                <a:spcPct val="250000"/>
              </a:lnSpc>
            </a:pPr>
            <a:r>
              <a:rPr lang="en-US" dirty="0"/>
              <a:t>Managing </a:t>
            </a:r>
            <a:r>
              <a:rPr lang="en-US" b="1" i="1" dirty="0">
                <a:solidFill>
                  <a:srgbClr val="FF9518"/>
                </a:solidFill>
              </a:rPr>
              <a:t>Cybersecurity Risks </a:t>
            </a:r>
            <a:r>
              <a:rPr lang="en-US" dirty="0"/>
              <a:t>is the top risk management objective for decision makers at organizations engaged in Digital Transformation.</a:t>
            </a:r>
          </a:p>
        </p:txBody>
      </p:sp>
      <p:sp>
        <p:nvSpPr>
          <p:cNvPr id="4" name="Title 3">
            <a:extLst>
              <a:ext uri="{FF2B5EF4-FFF2-40B4-BE49-F238E27FC236}">
                <a16:creationId xmlns:a16="http://schemas.microsoft.com/office/drawing/2014/main" id="{2D15226A-7114-4BB1-94E5-BB5F54C86A6D}"/>
              </a:ext>
            </a:extLst>
          </p:cNvPr>
          <p:cNvSpPr>
            <a:spLocks noGrp="1"/>
          </p:cNvSpPr>
          <p:nvPr>
            <p:ph type="title"/>
          </p:nvPr>
        </p:nvSpPr>
        <p:spPr/>
        <p:txBody>
          <a:bodyPr/>
          <a:lstStyle/>
          <a:p>
            <a:r>
              <a:rPr lang="en-US" dirty="0"/>
              <a:t>Introduction</a:t>
            </a:r>
          </a:p>
        </p:txBody>
      </p:sp>
      <p:sp>
        <p:nvSpPr>
          <p:cNvPr id="6" name="Slide Number Placeholder 1">
            <a:extLst>
              <a:ext uri="{FF2B5EF4-FFF2-40B4-BE49-F238E27FC236}">
                <a16:creationId xmlns:a16="http://schemas.microsoft.com/office/drawing/2014/main" id="{1865B63F-F83B-4AAF-BFAA-1B2D4F2D7E97}"/>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7</a:t>
            </a:fld>
            <a:endParaRPr lang="en-US" dirty="0"/>
          </a:p>
        </p:txBody>
      </p:sp>
    </p:spTree>
    <p:extLst>
      <p:ext uri="{BB962C8B-B14F-4D97-AF65-F5344CB8AC3E}">
        <p14:creationId xmlns:p14="http://schemas.microsoft.com/office/powerpoint/2010/main" val="1280607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4F2E2E2D-3AFA-4700-8342-46CDD4215B76}"/>
              </a:ext>
            </a:extLst>
          </p:cNvPr>
          <p:cNvSpPr>
            <a:spLocks noGrp="1"/>
          </p:cNvSpPr>
          <p:nvPr>
            <p:ph idx="1"/>
          </p:nvPr>
        </p:nvSpPr>
        <p:spPr/>
        <p:txBody>
          <a:bodyPr>
            <a:normAutofit/>
          </a:bodyPr>
          <a:lstStyle/>
          <a:p>
            <a:pPr>
              <a:lnSpc>
                <a:spcPct val="250000"/>
              </a:lnSpc>
            </a:pPr>
            <a:r>
              <a:rPr lang="en-US" dirty="0"/>
              <a:t>On any given day, there are numerous media reports about signiﬁcant cyber incidents.</a:t>
            </a:r>
          </a:p>
          <a:p>
            <a:pPr>
              <a:lnSpc>
                <a:spcPct val="250000"/>
              </a:lnSpc>
            </a:pPr>
            <a:r>
              <a:rPr lang="en-US" dirty="0"/>
              <a:t>Organizations of all types and sizes are susceptible to cyber attacks. </a:t>
            </a:r>
          </a:p>
          <a:p>
            <a:pPr>
              <a:lnSpc>
                <a:spcPct val="250000"/>
              </a:lnSpc>
            </a:pPr>
            <a:r>
              <a:rPr lang="en-US" dirty="0"/>
              <a:t>Which data, systems, and assets are of value at any particular point in time depends on the cyber attacker’s motives. </a:t>
            </a:r>
          </a:p>
        </p:txBody>
      </p:sp>
      <p:sp>
        <p:nvSpPr>
          <p:cNvPr id="4" name="Title 3">
            <a:extLst>
              <a:ext uri="{FF2B5EF4-FFF2-40B4-BE49-F238E27FC236}">
                <a16:creationId xmlns:a16="http://schemas.microsoft.com/office/drawing/2014/main" id="{2D15226A-7114-4BB1-94E5-BB5F54C86A6D}"/>
              </a:ext>
            </a:extLst>
          </p:cNvPr>
          <p:cNvSpPr>
            <a:spLocks noGrp="1"/>
          </p:cNvSpPr>
          <p:nvPr>
            <p:ph type="title"/>
          </p:nvPr>
        </p:nvSpPr>
        <p:spPr/>
        <p:txBody>
          <a:bodyPr/>
          <a:lstStyle/>
          <a:p>
            <a:r>
              <a:rPr lang="en-US" dirty="0"/>
              <a:t>Introduction</a:t>
            </a:r>
          </a:p>
        </p:txBody>
      </p:sp>
      <p:sp>
        <p:nvSpPr>
          <p:cNvPr id="6" name="Slide Number Placeholder 1">
            <a:extLst>
              <a:ext uri="{FF2B5EF4-FFF2-40B4-BE49-F238E27FC236}">
                <a16:creationId xmlns:a16="http://schemas.microsoft.com/office/drawing/2014/main" id="{30A9F0ED-EDF8-4C63-A81C-D7B793B770A5}"/>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8</a:t>
            </a:fld>
            <a:endParaRPr lang="en-US" dirty="0"/>
          </a:p>
        </p:txBody>
      </p:sp>
    </p:spTree>
    <p:extLst>
      <p:ext uri="{BB962C8B-B14F-4D97-AF65-F5344CB8AC3E}">
        <p14:creationId xmlns:p14="http://schemas.microsoft.com/office/powerpoint/2010/main" val="30864558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4F2E2E2D-3AFA-4700-8342-46CDD4215B76}"/>
              </a:ext>
            </a:extLst>
          </p:cNvPr>
          <p:cNvSpPr>
            <a:spLocks noGrp="1"/>
          </p:cNvSpPr>
          <p:nvPr>
            <p:ph idx="1"/>
          </p:nvPr>
        </p:nvSpPr>
        <p:spPr/>
        <p:txBody>
          <a:bodyPr>
            <a:normAutofit/>
          </a:bodyPr>
          <a:lstStyle/>
          <a:p>
            <a:pPr>
              <a:lnSpc>
                <a:spcPct val="250000"/>
              </a:lnSpc>
            </a:pPr>
            <a:r>
              <a:rPr lang="en-US" dirty="0"/>
              <a:t>As long as cyber incidents continue to have a negative impact on the reputation and ﬁnancial well-being of victim companies and continue to draw </a:t>
            </a:r>
            <a:r>
              <a:rPr lang="en-US" b="1" i="1" dirty="0">
                <a:solidFill>
                  <a:srgbClr val="FF0000"/>
                </a:solidFill>
              </a:rPr>
              <a:t>additional regulatory </a:t>
            </a:r>
            <a:r>
              <a:rPr lang="en-US" dirty="0"/>
              <a:t>and legal scrutiny, cyber breaches will continue to be high proﬁle events that draw a substantial amount of negative press.</a:t>
            </a:r>
          </a:p>
        </p:txBody>
      </p:sp>
      <p:sp>
        <p:nvSpPr>
          <p:cNvPr id="4" name="Title 3">
            <a:extLst>
              <a:ext uri="{FF2B5EF4-FFF2-40B4-BE49-F238E27FC236}">
                <a16:creationId xmlns:a16="http://schemas.microsoft.com/office/drawing/2014/main" id="{2D15226A-7114-4BB1-94E5-BB5F54C86A6D}"/>
              </a:ext>
            </a:extLst>
          </p:cNvPr>
          <p:cNvSpPr>
            <a:spLocks noGrp="1"/>
          </p:cNvSpPr>
          <p:nvPr>
            <p:ph type="title"/>
          </p:nvPr>
        </p:nvSpPr>
        <p:spPr/>
        <p:txBody>
          <a:bodyPr/>
          <a:lstStyle/>
          <a:p>
            <a:r>
              <a:rPr lang="en-US" dirty="0"/>
              <a:t>Introduction</a:t>
            </a:r>
          </a:p>
        </p:txBody>
      </p:sp>
      <p:sp>
        <p:nvSpPr>
          <p:cNvPr id="6" name="Slide Number Placeholder 1">
            <a:extLst>
              <a:ext uri="{FF2B5EF4-FFF2-40B4-BE49-F238E27FC236}">
                <a16:creationId xmlns:a16="http://schemas.microsoft.com/office/drawing/2014/main" id="{93A8F4DF-EDDA-4FEB-A1E6-D47F37E85A22}"/>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9</a:t>
            </a:fld>
            <a:endParaRPr lang="en-US" dirty="0"/>
          </a:p>
        </p:txBody>
      </p:sp>
    </p:spTree>
    <p:extLst>
      <p:ext uri="{BB962C8B-B14F-4D97-AF65-F5344CB8AC3E}">
        <p14:creationId xmlns:p14="http://schemas.microsoft.com/office/powerpoint/2010/main" val="753818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4F2E2E2D-3AFA-4700-8342-46CDD4215B76}"/>
              </a:ext>
            </a:extLst>
          </p:cNvPr>
          <p:cNvSpPr>
            <a:spLocks noGrp="1"/>
          </p:cNvSpPr>
          <p:nvPr>
            <p:ph idx="1"/>
          </p:nvPr>
        </p:nvSpPr>
        <p:spPr/>
        <p:txBody>
          <a:bodyPr>
            <a:normAutofit fontScale="92500"/>
          </a:bodyPr>
          <a:lstStyle/>
          <a:p>
            <a:pPr>
              <a:lnSpc>
                <a:spcPct val="250000"/>
              </a:lnSpc>
            </a:pPr>
            <a:r>
              <a:rPr lang="en-US" dirty="0"/>
              <a:t>Digital incidents are now costing small businesses $200,000 on average, according to insurance carrier </a:t>
            </a:r>
            <a:r>
              <a:rPr lang="en-US" dirty="0" err="1"/>
              <a:t>Hiscox</a:t>
            </a:r>
            <a:r>
              <a:rPr lang="en-US" dirty="0"/>
              <a:t>, and 60% going out of business within six months of being victimized. </a:t>
            </a:r>
          </a:p>
          <a:p>
            <a:pPr>
              <a:lnSpc>
                <a:spcPct val="250000"/>
              </a:lnSpc>
            </a:pPr>
            <a:r>
              <a:rPr lang="en-US" dirty="0"/>
              <a:t>The frequency with which these attacks are happening is also increasing, with more than half of all small businesses having suffered a breach and 4 in 10 having experienced multiple incidents.</a:t>
            </a:r>
          </a:p>
        </p:txBody>
      </p:sp>
      <p:sp>
        <p:nvSpPr>
          <p:cNvPr id="4" name="Title 3">
            <a:extLst>
              <a:ext uri="{FF2B5EF4-FFF2-40B4-BE49-F238E27FC236}">
                <a16:creationId xmlns:a16="http://schemas.microsoft.com/office/drawing/2014/main" id="{2D15226A-7114-4BB1-94E5-BB5F54C86A6D}"/>
              </a:ext>
            </a:extLst>
          </p:cNvPr>
          <p:cNvSpPr>
            <a:spLocks noGrp="1"/>
          </p:cNvSpPr>
          <p:nvPr>
            <p:ph type="title"/>
          </p:nvPr>
        </p:nvSpPr>
        <p:spPr/>
        <p:txBody>
          <a:bodyPr/>
          <a:lstStyle/>
          <a:p>
            <a:r>
              <a:rPr lang="en-US" dirty="0"/>
              <a:t>Introduction</a:t>
            </a:r>
          </a:p>
        </p:txBody>
      </p:sp>
      <p:sp>
        <p:nvSpPr>
          <p:cNvPr id="6" name="Slide Number Placeholder 1">
            <a:extLst>
              <a:ext uri="{FF2B5EF4-FFF2-40B4-BE49-F238E27FC236}">
                <a16:creationId xmlns:a16="http://schemas.microsoft.com/office/drawing/2014/main" id="{7A9FDA03-28C9-4968-A36B-780A4069D4E2}"/>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10</a:t>
            </a:fld>
            <a:endParaRPr lang="en-US" dirty="0"/>
          </a:p>
        </p:txBody>
      </p:sp>
    </p:spTree>
    <p:extLst>
      <p:ext uri="{BB962C8B-B14F-4D97-AF65-F5344CB8AC3E}">
        <p14:creationId xmlns:p14="http://schemas.microsoft.com/office/powerpoint/2010/main" val="20539927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a:xfrm>
            <a:off x="272016" y="1908594"/>
            <a:ext cx="7792563" cy="1054242"/>
          </a:xfrm>
        </p:spPr>
        <p:txBody>
          <a:bodyPr>
            <a:normAutofit/>
          </a:bodyPr>
          <a:lstStyle/>
          <a:p>
            <a:r>
              <a:rPr lang="en-US" sz="4400" dirty="0"/>
              <a:t>IT And The COSO Erm Framework</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338325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15226A-7114-4BB1-94E5-BB5F54C86A6D}"/>
              </a:ext>
            </a:extLst>
          </p:cNvPr>
          <p:cNvSpPr>
            <a:spLocks noGrp="1"/>
          </p:cNvSpPr>
          <p:nvPr>
            <p:ph type="title"/>
          </p:nvPr>
        </p:nvSpPr>
        <p:spPr/>
        <p:txBody>
          <a:bodyPr/>
          <a:lstStyle/>
          <a:p>
            <a:r>
              <a:rPr lang="en-US" dirty="0"/>
              <a:t>IT And The COSO Erm Framework</a:t>
            </a:r>
          </a:p>
        </p:txBody>
      </p:sp>
      <p:sp>
        <p:nvSpPr>
          <p:cNvPr id="7" name="Content Placeholder 6">
            <a:extLst>
              <a:ext uri="{FF2B5EF4-FFF2-40B4-BE49-F238E27FC236}">
                <a16:creationId xmlns:a16="http://schemas.microsoft.com/office/drawing/2014/main" id="{6802DA64-350E-4BD7-9D18-92D70A9AE385}"/>
              </a:ext>
            </a:extLst>
          </p:cNvPr>
          <p:cNvSpPr>
            <a:spLocks noGrp="1"/>
          </p:cNvSpPr>
          <p:nvPr>
            <p:ph idx="1"/>
          </p:nvPr>
        </p:nvSpPr>
        <p:spPr>
          <a:xfrm>
            <a:off x="300868" y="1528762"/>
            <a:ext cx="11572684" cy="4829175"/>
          </a:xfrm>
        </p:spPr>
        <p:txBody>
          <a:bodyPr>
            <a:normAutofit/>
          </a:bodyPr>
          <a:lstStyle/>
          <a:p>
            <a:r>
              <a:rPr lang="en-US" dirty="0"/>
              <a:t>Information systems general controls include hardware, software, and administrative control procedures that apply to all systems and applications, including:</a:t>
            </a:r>
          </a:p>
          <a:p>
            <a:pPr lvl="1"/>
            <a:r>
              <a:rPr lang="en-US" dirty="0"/>
              <a:t>Reliability of information systems processing</a:t>
            </a:r>
          </a:p>
          <a:p>
            <a:pPr lvl="1"/>
            <a:r>
              <a:rPr lang="en-US" dirty="0"/>
              <a:t>Integrity of programs, including configuration management</a:t>
            </a:r>
          </a:p>
          <a:p>
            <a:pPr lvl="1"/>
            <a:r>
              <a:rPr lang="en-US" dirty="0"/>
              <a:t>Controls of the proper development and implementation of systems.</a:t>
            </a:r>
          </a:p>
          <a:p>
            <a:pPr lvl="1"/>
            <a:r>
              <a:rPr lang="en-US" dirty="0"/>
              <a:t>Continuity of processing</a:t>
            </a:r>
          </a:p>
          <a:p>
            <a:pPr lvl="1"/>
            <a:r>
              <a:rPr lang="en-US" dirty="0"/>
              <a:t>Controls of Application Inputs</a:t>
            </a:r>
          </a:p>
          <a:p>
            <a:pPr lvl="1"/>
            <a:r>
              <a:rPr lang="en-US" dirty="0"/>
              <a:t>Self-balancing and other financial and data controls</a:t>
            </a:r>
          </a:p>
          <a:p>
            <a:pPr lvl="1"/>
            <a:r>
              <a:rPr lang="en-US" dirty="0"/>
              <a:t>Application output components</a:t>
            </a:r>
          </a:p>
        </p:txBody>
      </p:sp>
      <p:sp>
        <p:nvSpPr>
          <p:cNvPr id="8" name="Slide Number Placeholder 1">
            <a:extLst>
              <a:ext uri="{FF2B5EF4-FFF2-40B4-BE49-F238E27FC236}">
                <a16:creationId xmlns:a16="http://schemas.microsoft.com/office/drawing/2014/main" id="{926A1A51-3EDE-4FE5-B259-49E84D524E03}"/>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12</a:t>
            </a:fld>
            <a:endParaRPr lang="en-US" dirty="0"/>
          </a:p>
        </p:txBody>
      </p:sp>
    </p:spTree>
    <p:extLst>
      <p:ext uri="{BB962C8B-B14F-4D97-AF65-F5344CB8AC3E}">
        <p14:creationId xmlns:p14="http://schemas.microsoft.com/office/powerpoint/2010/main" val="2819912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descr="A picture containing diagram&#10;&#10;Description automatically generated">
            <a:extLst>
              <a:ext uri="{FF2B5EF4-FFF2-40B4-BE49-F238E27FC236}">
                <a16:creationId xmlns:a16="http://schemas.microsoft.com/office/drawing/2014/main" id="{832175EC-02B1-453E-AA6A-EC0BF55380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8780" y="1697405"/>
            <a:ext cx="11514440" cy="4431933"/>
          </a:xfrm>
          <a:prstGeom prst="rect">
            <a:avLst/>
          </a:prstGeom>
          <a:ln>
            <a:noFill/>
          </a:ln>
          <a:effectLst>
            <a:outerShdw blurRad="292100" dist="139700" dir="2700000" algn="tl" rotWithShape="0">
              <a:srgbClr val="333333">
                <a:alpha val="65000"/>
              </a:srgbClr>
            </a:outerShdw>
          </a:effectLst>
        </p:spPr>
      </p:pic>
      <p:sp>
        <p:nvSpPr>
          <p:cNvPr id="4" name="Title 3">
            <a:extLst>
              <a:ext uri="{FF2B5EF4-FFF2-40B4-BE49-F238E27FC236}">
                <a16:creationId xmlns:a16="http://schemas.microsoft.com/office/drawing/2014/main" id="{2D15226A-7114-4BB1-94E5-BB5F54C86A6D}"/>
              </a:ext>
            </a:extLst>
          </p:cNvPr>
          <p:cNvSpPr>
            <a:spLocks noGrp="1"/>
          </p:cNvSpPr>
          <p:nvPr>
            <p:ph type="title"/>
          </p:nvPr>
        </p:nvSpPr>
        <p:spPr/>
        <p:txBody>
          <a:bodyPr/>
          <a:lstStyle/>
          <a:p>
            <a:r>
              <a:rPr lang="en-US" dirty="0"/>
              <a:t>IT And The COSO Erm Framework</a:t>
            </a:r>
          </a:p>
        </p:txBody>
      </p:sp>
      <p:sp>
        <p:nvSpPr>
          <p:cNvPr id="5" name="Slide Number Placeholder 1">
            <a:extLst>
              <a:ext uri="{FF2B5EF4-FFF2-40B4-BE49-F238E27FC236}">
                <a16:creationId xmlns:a16="http://schemas.microsoft.com/office/drawing/2014/main" id="{9C7371B1-8E0B-4E6D-AC16-9A7BE780BF10}"/>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13</a:t>
            </a:fld>
            <a:endParaRPr lang="en-US" dirty="0"/>
          </a:p>
        </p:txBody>
      </p:sp>
    </p:spTree>
    <p:extLst>
      <p:ext uri="{BB962C8B-B14F-4D97-AF65-F5344CB8AC3E}">
        <p14:creationId xmlns:p14="http://schemas.microsoft.com/office/powerpoint/2010/main" val="85713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15226A-7114-4BB1-94E5-BB5F54C86A6D}"/>
              </a:ext>
            </a:extLst>
          </p:cNvPr>
          <p:cNvSpPr>
            <a:spLocks noGrp="1"/>
          </p:cNvSpPr>
          <p:nvPr>
            <p:ph type="title"/>
          </p:nvPr>
        </p:nvSpPr>
        <p:spPr/>
        <p:txBody>
          <a:bodyPr/>
          <a:lstStyle/>
          <a:p>
            <a:r>
              <a:rPr lang="en-US" dirty="0"/>
              <a:t>IT And The COSO Erm Framework</a:t>
            </a:r>
          </a:p>
        </p:txBody>
      </p:sp>
      <p:sp>
        <p:nvSpPr>
          <p:cNvPr id="5" name="Content Placeholder 4">
            <a:extLst>
              <a:ext uri="{FF2B5EF4-FFF2-40B4-BE49-F238E27FC236}">
                <a16:creationId xmlns:a16="http://schemas.microsoft.com/office/drawing/2014/main" id="{C146D65C-8AE4-44B8-88C0-7AD6D7794BBC}"/>
              </a:ext>
            </a:extLst>
          </p:cNvPr>
          <p:cNvSpPr>
            <a:spLocks noGrp="1"/>
          </p:cNvSpPr>
          <p:nvPr>
            <p:ph idx="1"/>
          </p:nvPr>
        </p:nvSpPr>
        <p:spPr>
          <a:xfrm>
            <a:off x="300868" y="1419368"/>
            <a:ext cx="11572684" cy="4895707"/>
          </a:xfrm>
        </p:spPr>
        <p:txBody>
          <a:bodyPr>
            <a:normAutofit lnSpcReduction="10000"/>
          </a:bodyPr>
          <a:lstStyle/>
          <a:p>
            <a:r>
              <a:rPr lang="en-US" i="1" dirty="0">
                <a:solidFill>
                  <a:srgbClr val="0070C0"/>
                </a:solidFill>
              </a:rPr>
              <a:t>Governance and Culture </a:t>
            </a:r>
            <a:r>
              <a:rPr lang="en-US" dirty="0"/>
              <a:t>(sets the entity’s tone, reinforcing the importance of cyber vigilance and establishing oversight responsibilities for the entity)</a:t>
            </a:r>
          </a:p>
          <a:p>
            <a:r>
              <a:rPr lang="en-US" i="1" dirty="0">
                <a:solidFill>
                  <a:srgbClr val="C00000"/>
                </a:solidFill>
              </a:rPr>
              <a:t>Strategy and Objective-Setting </a:t>
            </a:r>
            <a:r>
              <a:rPr lang="en-US" dirty="0"/>
              <a:t>(Cyber risk management should integrated)</a:t>
            </a:r>
          </a:p>
          <a:p>
            <a:r>
              <a:rPr lang="en-US" i="1" dirty="0">
                <a:solidFill>
                  <a:srgbClr val="00B050"/>
                </a:solidFill>
              </a:rPr>
              <a:t>Performance</a:t>
            </a:r>
            <a:r>
              <a:rPr lang="en-US" dirty="0"/>
              <a:t> (identifies and assesses cyber risks that may affect the achievement of that strategy and business objectives)</a:t>
            </a:r>
          </a:p>
          <a:p>
            <a:r>
              <a:rPr lang="en-US" i="1" dirty="0">
                <a:solidFill>
                  <a:srgbClr val="FF9518"/>
                </a:solidFill>
              </a:rPr>
              <a:t>Review and Revision </a:t>
            </a:r>
            <a:r>
              <a:rPr lang="en-US" dirty="0"/>
              <a:t>(reviewing cyber risk management capabilities and practices, and the entity’s performance relative to its targets)</a:t>
            </a:r>
          </a:p>
          <a:p>
            <a:r>
              <a:rPr lang="en-US" i="1" dirty="0">
                <a:solidFill>
                  <a:srgbClr val="FFC000"/>
                </a:solidFill>
              </a:rPr>
              <a:t>Information, Communication, and Reporting</a:t>
            </a:r>
          </a:p>
        </p:txBody>
      </p:sp>
      <p:sp>
        <p:nvSpPr>
          <p:cNvPr id="6" name="Slide Number Placeholder 1">
            <a:extLst>
              <a:ext uri="{FF2B5EF4-FFF2-40B4-BE49-F238E27FC236}">
                <a16:creationId xmlns:a16="http://schemas.microsoft.com/office/drawing/2014/main" id="{3E4F18C8-FDA8-4C15-9E5B-AEAC4C4BD75D}"/>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14</a:t>
            </a:fld>
            <a:endParaRPr lang="en-US" dirty="0"/>
          </a:p>
        </p:txBody>
      </p:sp>
    </p:spTree>
    <p:extLst>
      <p:ext uri="{BB962C8B-B14F-4D97-AF65-F5344CB8AC3E}">
        <p14:creationId xmlns:p14="http://schemas.microsoft.com/office/powerpoint/2010/main" val="27511638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15226A-7114-4BB1-94E5-BB5F54C86A6D}"/>
              </a:ext>
            </a:extLst>
          </p:cNvPr>
          <p:cNvSpPr>
            <a:spLocks noGrp="1"/>
          </p:cNvSpPr>
          <p:nvPr>
            <p:ph type="title"/>
          </p:nvPr>
        </p:nvSpPr>
        <p:spPr/>
        <p:txBody>
          <a:bodyPr/>
          <a:lstStyle/>
          <a:p>
            <a:r>
              <a:rPr lang="en-US" dirty="0"/>
              <a:t>IT And The COSO Erm Framework</a:t>
            </a:r>
          </a:p>
        </p:txBody>
      </p:sp>
      <p:sp>
        <p:nvSpPr>
          <p:cNvPr id="5" name="Content Placeholder 4">
            <a:extLst>
              <a:ext uri="{FF2B5EF4-FFF2-40B4-BE49-F238E27FC236}">
                <a16:creationId xmlns:a16="http://schemas.microsoft.com/office/drawing/2014/main" id="{C146D65C-8AE4-44B8-88C0-7AD6D7794BBC}"/>
              </a:ext>
            </a:extLst>
          </p:cNvPr>
          <p:cNvSpPr>
            <a:spLocks noGrp="1"/>
          </p:cNvSpPr>
          <p:nvPr>
            <p:ph idx="1"/>
          </p:nvPr>
        </p:nvSpPr>
        <p:spPr>
          <a:xfrm>
            <a:off x="309658" y="1553187"/>
            <a:ext cx="11572684" cy="4895707"/>
          </a:xfrm>
        </p:spPr>
        <p:txBody>
          <a:bodyPr>
            <a:normAutofit lnSpcReduction="10000"/>
          </a:bodyPr>
          <a:lstStyle/>
          <a:p>
            <a:r>
              <a:rPr lang="en-US" i="1" dirty="0">
                <a:solidFill>
                  <a:srgbClr val="0070C0"/>
                </a:solidFill>
              </a:rPr>
              <a:t>Governance and Culture </a:t>
            </a:r>
            <a:r>
              <a:rPr lang="en-US" dirty="0"/>
              <a:t>(sets the entity’s tone, reinforcing the importance of cyber vigilance and establishing oversight responsibilities for the entity)</a:t>
            </a:r>
          </a:p>
          <a:p>
            <a:r>
              <a:rPr lang="en-US" i="1" dirty="0">
                <a:solidFill>
                  <a:srgbClr val="C00000"/>
                </a:solidFill>
              </a:rPr>
              <a:t>Strategy and Objective-Setting </a:t>
            </a:r>
            <a:r>
              <a:rPr lang="en-US" dirty="0"/>
              <a:t>(Cyber risk management should integrated)</a:t>
            </a:r>
          </a:p>
          <a:p>
            <a:r>
              <a:rPr lang="en-US" i="1" dirty="0">
                <a:solidFill>
                  <a:srgbClr val="00B050"/>
                </a:solidFill>
              </a:rPr>
              <a:t>Performance</a:t>
            </a:r>
            <a:r>
              <a:rPr lang="en-US" dirty="0"/>
              <a:t> (identifies and assesses cyber risks that may affect the achievement of that strategy and business objectives)</a:t>
            </a:r>
          </a:p>
          <a:p>
            <a:r>
              <a:rPr lang="en-US" i="1" dirty="0">
                <a:solidFill>
                  <a:srgbClr val="FF9518"/>
                </a:solidFill>
              </a:rPr>
              <a:t>Review and Revision </a:t>
            </a:r>
            <a:r>
              <a:rPr lang="en-US" dirty="0"/>
              <a:t>(reviewing cyber risk management capabilities and practices, and the entity’s performance relative to its targets)</a:t>
            </a:r>
          </a:p>
          <a:p>
            <a:r>
              <a:rPr lang="en-US" i="1" dirty="0">
                <a:solidFill>
                  <a:srgbClr val="FFC000"/>
                </a:solidFill>
              </a:rPr>
              <a:t>Information, Communication, and Reporting</a:t>
            </a:r>
          </a:p>
        </p:txBody>
      </p:sp>
      <p:sp>
        <p:nvSpPr>
          <p:cNvPr id="6" name="Slide Number Placeholder 1">
            <a:extLst>
              <a:ext uri="{FF2B5EF4-FFF2-40B4-BE49-F238E27FC236}">
                <a16:creationId xmlns:a16="http://schemas.microsoft.com/office/drawing/2014/main" id="{86003C12-19D1-445E-BFAA-DF0079432CF1}"/>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15</a:t>
            </a:fld>
            <a:endParaRPr lang="en-US" dirty="0"/>
          </a:p>
        </p:txBody>
      </p:sp>
    </p:spTree>
    <p:extLst>
      <p:ext uri="{BB962C8B-B14F-4D97-AF65-F5344CB8AC3E}">
        <p14:creationId xmlns:p14="http://schemas.microsoft.com/office/powerpoint/2010/main" val="35989578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7" y="1703237"/>
            <a:ext cx="7431537" cy="1534693"/>
          </a:xfrm>
        </p:spPr>
        <p:txBody>
          <a:bodyPr>
            <a:normAutofit fontScale="90000"/>
          </a:bodyPr>
          <a:lstStyle/>
          <a:p>
            <a:r>
              <a:rPr lang="en-US" sz="5400" dirty="0"/>
              <a:t>IT Application Systems Risks</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1988912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a:xfrm>
            <a:off x="300868" y="1528763"/>
            <a:ext cx="11572684" cy="4648200"/>
          </a:xfrm>
        </p:spPr>
        <p:txBody>
          <a:bodyPr>
            <a:normAutofit lnSpcReduction="10000"/>
          </a:bodyPr>
          <a:lstStyle/>
          <a:p>
            <a:r>
              <a:rPr lang="en-US" dirty="0"/>
              <a:t>IT applications are pervasive and can contain many risks. </a:t>
            </a:r>
          </a:p>
          <a:p>
            <a:r>
              <a:rPr lang="en-US" dirty="0"/>
              <a:t>They may represent software routines that have been custom developed by an enterprise, purchased software products, or software that is embedded in many other tools and products.</a:t>
            </a:r>
          </a:p>
          <a:p>
            <a:r>
              <a:rPr lang="en-US" dirty="0"/>
              <a:t>Some of the areas where an enterprise faces risks with its application systems include situations when a project is poorly planned and misses schedule or budget targets. </a:t>
            </a:r>
          </a:p>
          <a:p>
            <a:r>
              <a:rPr lang="en-US" dirty="0"/>
              <a:t>Other risk areas are when there are integrity and performance problems, or when there are just ‘‘bugs’’ in the application.</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dirty="0"/>
              <a:t>IT Application Systems Risks</a:t>
            </a:r>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17</a:t>
            </a:fld>
            <a:endParaRPr lang="en-US" dirty="0"/>
          </a:p>
        </p:txBody>
      </p:sp>
    </p:spTree>
    <p:extLst>
      <p:ext uri="{BB962C8B-B14F-4D97-AF65-F5344CB8AC3E}">
        <p14:creationId xmlns:p14="http://schemas.microsoft.com/office/powerpoint/2010/main" val="834881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a:xfrm>
            <a:off x="300868" y="1528763"/>
            <a:ext cx="11572684" cy="4648200"/>
          </a:xfrm>
        </p:spPr>
        <p:txBody>
          <a:bodyPr>
            <a:normAutofit/>
          </a:bodyPr>
          <a:lstStyle/>
          <a:p>
            <a:r>
              <a:rPr lang="en-US" dirty="0"/>
              <a:t>Failures here can cause problems or even embarrassments for an enterprise.</a:t>
            </a:r>
          </a:p>
          <a:p>
            <a:r>
              <a:rPr lang="en-US" dirty="0"/>
              <a:t>A new application may be launched where only a limited set of conditions may have been tested.</a:t>
            </a:r>
          </a:p>
          <a:p>
            <a:r>
              <a:rPr lang="en-US" dirty="0"/>
              <a:t>Increased variation of transactions or volume of transactions.</a:t>
            </a:r>
          </a:p>
          <a:p>
            <a:r>
              <a:rPr lang="en-US" dirty="0"/>
              <a:t>Whether it is a space launch rocket or a customer billing application, the causes for many if not most IT applications failures can be traced to poor design and testing processes.</a:t>
            </a:r>
          </a:p>
          <a:p>
            <a:r>
              <a:rPr lang="en-US" b="1" i="1" dirty="0">
                <a:solidFill>
                  <a:srgbClr val="FF0000"/>
                </a:solidFill>
              </a:rPr>
              <a:t>Adequate procedures and other good processes in place can limit those risks.</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dirty="0"/>
              <a:t>IT Application Systems Risks</a:t>
            </a:r>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18</a:t>
            </a:fld>
            <a:endParaRPr lang="en-US" dirty="0"/>
          </a:p>
        </p:txBody>
      </p:sp>
    </p:spTree>
    <p:extLst>
      <p:ext uri="{BB962C8B-B14F-4D97-AF65-F5344CB8AC3E}">
        <p14:creationId xmlns:p14="http://schemas.microsoft.com/office/powerpoint/2010/main" val="3896571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a:xfrm>
            <a:off x="300868" y="1528763"/>
            <a:ext cx="11572684" cy="4648200"/>
          </a:xfrm>
        </p:spPr>
        <p:txBody>
          <a:bodyPr>
            <a:normAutofit/>
          </a:bodyPr>
          <a:lstStyle/>
          <a:p>
            <a:pPr>
              <a:lnSpc>
                <a:spcPct val="250000"/>
              </a:lnSpc>
            </a:pPr>
            <a:r>
              <a:rPr lang="en-US" dirty="0"/>
              <a:t>Enterprise management would decide they needed some type of specific application and would proceed to use their own in-house programming resources to build it. </a:t>
            </a:r>
          </a:p>
          <a:p>
            <a:pPr>
              <a:lnSpc>
                <a:spcPct val="250000"/>
              </a:lnSpc>
            </a:pPr>
            <a:r>
              <a:rPr lang="en-US" dirty="0"/>
              <a:t>While some standard applications such as payroll and fixed asset applications have been offered by outside vendors and installed as purchased software for many years, many others have been built in-house by enterprise IT development resources.</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dirty="0"/>
              <a:t>Application Development and Acquisition Risks</a:t>
            </a:r>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19</a:t>
            </a:fld>
            <a:endParaRPr lang="en-US" dirty="0"/>
          </a:p>
        </p:txBody>
      </p:sp>
    </p:spTree>
    <p:extLst>
      <p:ext uri="{BB962C8B-B14F-4D97-AF65-F5344CB8AC3E}">
        <p14:creationId xmlns:p14="http://schemas.microsoft.com/office/powerpoint/2010/main" val="1828929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a:xfrm>
            <a:off x="300868" y="1528763"/>
            <a:ext cx="11572684" cy="4648200"/>
          </a:xfrm>
        </p:spPr>
        <p:txBody>
          <a:bodyPr>
            <a:normAutofit/>
          </a:bodyPr>
          <a:lstStyle/>
          <a:p>
            <a:r>
              <a:rPr lang="en-US" dirty="0"/>
              <a:t>There are risks associated with any new application development effort along with a somewhat different set of risks, depending whether the application is based on essentially purchased software or built by in-house enterprise resources.</a:t>
            </a:r>
          </a:p>
          <a:p>
            <a:r>
              <a:rPr lang="en-US" dirty="0"/>
              <a:t>Purchased applications typically take a large amount of tailoring work to install, and most in-house developed applications always use purchased software building blocks. </a:t>
            </a:r>
          </a:p>
          <a:p>
            <a:r>
              <a:rPr lang="en-US" dirty="0"/>
              <a:t>With the possible exception of some desktop system applications, most require some degree of application development work.</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dirty="0"/>
              <a:t>Application Development and Acquisition Risks</a:t>
            </a:r>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20</a:t>
            </a:fld>
            <a:endParaRPr lang="en-US" dirty="0"/>
          </a:p>
        </p:txBody>
      </p:sp>
    </p:spTree>
    <p:extLst>
      <p:ext uri="{BB962C8B-B14F-4D97-AF65-F5344CB8AC3E}">
        <p14:creationId xmlns:p14="http://schemas.microsoft.com/office/powerpoint/2010/main" val="20516495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p:txBody>
          <a:bodyPr/>
          <a:lstStyle/>
          <a:p>
            <a:r>
              <a:rPr lang="en-US"/>
              <a:t>L10 - </a:t>
            </a:r>
            <a:fld id="{FDED41F8-FC0F-4085-8150-313B6CF05213}" type="slidenum">
              <a:rPr lang="en-US" smtClean="0"/>
              <a:pPr/>
              <a:t>21</a:t>
            </a:fld>
            <a:endParaRPr lang="en-US" dirty="0"/>
          </a:p>
        </p:txBody>
      </p:sp>
      <p:sp>
        <p:nvSpPr>
          <p:cNvPr id="2" name="Content Placeholder 1">
            <a:extLst>
              <a:ext uri="{FF2B5EF4-FFF2-40B4-BE49-F238E27FC236}">
                <a16:creationId xmlns:a16="http://schemas.microsoft.com/office/drawing/2014/main" id="{603564AA-3831-48A0-8C6C-6E504BAC0E91}"/>
              </a:ext>
            </a:extLst>
          </p:cNvPr>
          <p:cNvSpPr>
            <a:spLocks noGrp="1"/>
          </p:cNvSpPr>
          <p:nvPr>
            <p:ph idx="13"/>
          </p:nvPr>
        </p:nvSpPr>
        <p:spPr/>
        <p:txBody>
          <a:bodyPr>
            <a:normAutofit/>
          </a:bodyPr>
          <a:lstStyle/>
          <a:p>
            <a:r>
              <a:rPr lang="en-US" sz="3200" dirty="0"/>
              <a:t>System Development Life Cycle Waterfall Development Processes</a:t>
            </a:r>
          </a:p>
        </p:txBody>
      </p:sp>
      <p:sp>
        <p:nvSpPr>
          <p:cNvPr id="7" name="Title 6">
            <a:extLst>
              <a:ext uri="{FF2B5EF4-FFF2-40B4-BE49-F238E27FC236}">
                <a16:creationId xmlns:a16="http://schemas.microsoft.com/office/drawing/2014/main" id="{D8A303B3-8377-4859-A32C-38A4814CC9BB}"/>
              </a:ext>
            </a:extLst>
          </p:cNvPr>
          <p:cNvSpPr>
            <a:spLocks noGrp="1"/>
          </p:cNvSpPr>
          <p:nvPr>
            <p:ph type="title"/>
          </p:nvPr>
        </p:nvSpPr>
        <p:spPr/>
        <p:txBody>
          <a:bodyPr/>
          <a:lstStyle/>
          <a:p>
            <a:endParaRPr lang="en-US"/>
          </a:p>
        </p:txBody>
      </p:sp>
      <p:pic>
        <p:nvPicPr>
          <p:cNvPr id="11" name="Content Placeholder 10" descr="Diagram&#10;&#10;Description automatically generated">
            <a:extLst>
              <a:ext uri="{FF2B5EF4-FFF2-40B4-BE49-F238E27FC236}">
                <a16:creationId xmlns:a16="http://schemas.microsoft.com/office/drawing/2014/main" id="{46951841-9AC2-4937-9B19-82327441E47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77950" y="85646"/>
            <a:ext cx="5899355" cy="672811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567832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3679E1E-D1A9-4C1C-880A-FD2F0283FC32}"/>
              </a:ext>
            </a:extLst>
          </p:cNvPr>
          <p:cNvSpPr>
            <a:spLocks noGrp="1"/>
          </p:cNvSpPr>
          <p:nvPr>
            <p:ph idx="1"/>
          </p:nvPr>
        </p:nvSpPr>
        <p:spPr/>
        <p:txBody>
          <a:bodyPr>
            <a:normAutofit fontScale="92500"/>
          </a:bodyPr>
          <a:lstStyle/>
          <a:p>
            <a:r>
              <a:rPr lang="en-US" dirty="0"/>
              <a:t>All-function applications called </a:t>
            </a:r>
            <a:r>
              <a:rPr lang="en-US" i="1" dirty="0">
                <a:solidFill>
                  <a:srgbClr val="FF9518"/>
                </a:solidFill>
              </a:rPr>
              <a:t>Enterprise Resource Planning </a:t>
            </a:r>
            <a:r>
              <a:rPr lang="en-US" dirty="0"/>
              <a:t>(</a:t>
            </a:r>
            <a:r>
              <a:rPr lang="en-US" b="1" i="1" dirty="0">
                <a:solidFill>
                  <a:srgbClr val="FF9518"/>
                </a:solidFill>
              </a:rPr>
              <a:t>ERP</a:t>
            </a:r>
            <a:r>
              <a:rPr lang="en-US" dirty="0"/>
              <a:t>) applications.</a:t>
            </a:r>
          </a:p>
          <a:p>
            <a:r>
              <a:rPr lang="en-US" dirty="0"/>
              <a:t>The concept behind these applications is that a change to one module, such as an inventory adjustment, will be reflected in related applications such as the general ledger and the bill of material. </a:t>
            </a:r>
          </a:p>
          <a:p>
            <a:r>
              <a:rPr lang="en-US" dirty="0"/>
              <a:t>These kinds of purchased ERP applications are not easy to install. </a:t>
            </a:r>
          </a:p>
          <a:p>
            <a:r>
              <a:rPr lang="en-US" dirty="0"/>
              <a:t>They typically </a:t>
            </a:r>
            <a:r>
              <a:rPr lang="en-US" i="1" dirty="0">
                <a:solidFill>
                  <a:srgbClr val="0070C0"/>
                </a:solidFill>
              </a:rPr>
              <a:t>require massive changes </a:t>
            </a:r>
            <a:r>
              <a:rPr lang="en-US" dirty="0"/>
              <a:t>to existing processes to better match business operations to the ERP software application as well as some parameter-driven changes to the ERP to make it a better business fit.</a:t>
            </a:r>
          </a:p>
        </p:txBody>
      </p:sp>
      <p:sp>
        <p:nvSpPr>
          <p:cNvPr id="6" name="Title 5">
            <a:extLst>
              <a:ext uri="{FF2B5EF4-FFF2-40B4-BE49-F238E27FC236}">
                <a16:creationId xmlns:a16="http://schemas.microsoft.com/office/drawing/2014/main" id="{260DB9EA-DB00-4C62-A994-A65BBACB41EA}"/>
              </a:ext>
            </a:extLst>
          </p:cNvPr>
          <p:cNvSpPr>
            <a:spLocks noGrp="1"/>
          </p:cNvSpPr>
          <p:nvPr>
            <p:ph type="title"/>
          </p:nvPr>
        </p:nvSpPr>
        <p:spPr/>
        <p:txBody>
          <a:bodyPr/>
          <a:lstStyle/>
          <a:p>
            <a:r>
              <a:rPr lang="en-US" dirty="0"/>
              <a:t>Purchased Software Application Risks</a:t>
            </a:r>
          </a:p>
        </p:txBody>
      </p:sp>
      <p:sp>
        <p:nvSpPr>
          <p:cNvPr id="2" name="Slide Number Placeholder 1">
            <a:extLst>
              <a:ext uri="{FF2B5EF4-FFF2-40B4-BE49-F238E27FC236}">
                <a16:creationId xmlns:a16="http://schemas.microsoft.com/office/drawing/2014/main" id="{E588A6D9-EB40-465E-9FAE-2189B3D9F1E5}"/>
              </a:ext>
            </a:extLst>
          </p:cNvPr>
          <p:cNvSpPr>
            <a:spLocks noGrp="1"/>
          </p:cNvSpPr>
          <p:nvPr>
            <p:ph type="sldNum" sz="quarter" idx="12"/>
          </p:nvPr>
        </p:nvSpPr>
        <p:spPr/>
        <p:txBody>
          <a:bodyPr/>
          <a:lstStyle/>
          <a:p>
            <a:r>
              <a:rPr lang="en-US"/>
              <a:t>L10 - </a:t>
            </a:r>
            <a:fld id="{FDED41F8-FC0F-4085-8150-313B6CF05213}" type="slidenum">
              <a:rPr lang="en-US" smtClean="0"/>
              <a:pPr/>
              <a:t>22</a:t>
            </a:fld>
            <a:endParaRPr lang="en-US" dirty="0"/>
          </a:p>
        </p:txBody>
      </p:sp>
    </p:spTree>
    <p:extLst>
      <p:ext uri="{BB962C8B-B14F-4D97-AF65-F5344CB8AC3E}">
        <p14:creationId xmlns:p14="http://schemas.microsoft.com/office/powerpoint/2010/main" val="30786327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3679E1E-D1A9-4C1C-880A-FD2F0283FC32}"/>
              </a:ext>
            </a:extLst>
          </p:cNvPr>
          <p:cNvSpPr>
            <a:spLocks noGrp="1"/>
          </p:cNvSpPr>
          <p:nvPr>
            <p:ph idx="1"/>
          </p:nvPr>
        </p:nvSpPr>
        <p:spPr/>
        <p:txBody>
          <a:bodyPr>
            <a:normAutofit/>
          </a:bodyPr>
          <a:lstStyle/>
          <a:p>
            <a:pPr>
              <a:lnSpc>
                <a:spcPct val="250000"/>
              </a:lnSpc>
            </a:pPr>
            <a:r>
              <a:rPr lang="en-US" dirty="0"/>
              <a:t>An ERP system typically requires a long time period for its implementation with a need for specialized staff training and outside consultants.</a:t>
            </a:r>
          </a:p>
          <a:p>
            <a:pPr>
              <a:lnSpc>
                <a:spcPct val="250000"/>
              </a:lnSpc>
            </a:pPr>
            <a:r>
              <a:rPr lang="en-US" dirty="0"/>
              <a:t>Failure to select the appropriate software vendors can present major risks to any contracted software product.</a:t>
            </a:r>
          </a:p>
        </p:txBody>
      </p:sp>
      <p:sp>
        <p:nvSpPr>
          <p:cNvPr id="6" name="Title 5">
            <a:extLst>
              <a:ext uri="{FF2B5EF4-FFF2-40B4-BE49-F238E27FC236}">
                <a16:creationId xmlns:a16="http://schemas.microsoft.com/office/drawing/2014/main" id="{260DB9EA-DB00-4C62-A994-A65BBACB41EA}"/>
              </a:ext>
            </a:extLst>
          </p:cNvPr>
          <p:cNvSpPr>
            <a:spLocks noGrp="1"/>
          </p:cNvSpPr>
          <p:nvPr>
            <p:ph type="title"/>
          </p:nvPr>
        </p:nvSpPr>
        <p:spPr/>
        <p:txBody>
          <a:bodyPr/>
          <a:lstStyle/>
          <a:p>
            <a:r>
              <a:rPr lang="en-US" dirty="0"/>
              <a:t>Purchased Software Application Risks</a:t>
            </a:r>
          </a:p>
        </p:txBody>
      </p:sp>
      <p:sp>
        <p:nvSpPr>
          <p:cNvPr id="2" name="Slide Number Placeholder 1">
            <a:extLst>
              <a:ext uri="{FF2B5EF4-FFF2-40B4-BE49-F238E27FC236}">
                <a16:creationId xmlns:a16="http://schemas.microsoft.com/office/drawing/2014/main" id="{E588A6D9-EB40-465E-9FAE-2189B3D9F1E5}"/>
              </a:ext>
            </a:extLst>
          </p:cNvPr>
          <p:cNvSpPr>
            <a:spLocks noGrp="1"/>
          </p:cNvSpPr>
          <p:nvPr>
            <p:ph type="sldNum" sz="quarter" idx="12"/>
          </p:nvPr>
        </p:nvSpPr>
        <p:spPr/>
        <p:txBody>
          <a:bodyPr/>
          <a:lstStyle/>
          <a:p>
            <a:r>
              <a:rPr lang="en-US"/>
              <a:t>L10 - </a:t>
            </a:r>
            <a:fld id="{FDED41F8-FC0F-4085-8150-313B6CF05213}" type="slidenum">
              <a:rPr lang="en-US" smtClean="0"/>
              <a:pPr/>
              <a:t>23</a:t>
            </a:fld>
            <a:endParaRPr lang="en-US" dirty="0"/>
          </a:p>
        </p:txBody>
      </p:sp>
    </p:spTree>
    <p:extLst>
      <p:ext uri="{BB962C8B-B14F-4D97-AF65-F5344CB8AC3E}">
        <p14:creationId xmlns:p14="http://schemas.microsoft.com/office/powerpoint/2010/main" val="34981668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3679E1E-D1A9-4C1C-880A-FD2F0283FC32}"/>
              </a:ext>
            </a:extLst>
          </p:cNvPr>
          <p:cNvSpPr>
            <a:spLocks noGrp="1"/>
          </p:cNvSpPr>
          <p:nvPr>
            <p:ph idx="1"/>
          </p:nvPr>
        </p:nvSpPr>
        <p:spPr>
          <a:xfrm>
            <a:off x="300868" y="1514475"/>
            <a:ext cx="11572684" cy="4662488"/>
          </a:xfrm>
        </p:spPr>
        <p:txBody>
          <a:bodyPr>
            <a:normAutofit/>
          </a:bodyPr>
          <a:lstStyle/>
          <a:p>
            <a:r>
              <a:rPr lang="en-US" dirty="0"/>
              <a:t>Software Product Feasibility/Compatibility</a:t>
            </a:r>
          </a:p>
          <a:p>
            <a:r>
              <a:rPr lang="en-US" dirty="0"/>
              <a:t>Product History</a:t>
            </a:r>
          </a:p>
          <a:p>
            <a:r>
              <a:rPr lang="en-US" dirty="0"/>
              <a:t>Vendor Background</a:t>
            </a:r>
          </a:p>
          <a:p>
            <a:r>
              <a:rPr lang="en-US" dirty="0"/>
              <a:t>Customer &amp; Trade References</a:t>
            </a:r>
          </a:p>
          <a:p>
            <a:r>
              <a:rPr lang="en-US" dirty="0"/>
              <a:t>Revision Practices</a:t>
            </a:r>
          </a:p>
          <a:p>
            <a:r>
              <a:rPr lang="en-US" dirty="0"/>
              <a:t>Product Documentation &amp; Training</a:t>
            </a:r>
          </a:p>
          <a:p>
            <a:r>
              <a:rPr lang="en-US" dirty="0"/>
              <a:t>Product Customer Support</a:t>
            </a:r>
          </a:p>
        </p:txBody>
      </p:sp>
      <p:sp>
        <p:nvSpPr>
          <p:cNvPr id="6" name="Title 5">
            <a:extLst>
              <a:ext uri="{FF2B5EF4-FFF2-40B4-BE49-F238E27FC236}">
                <a16:creationId xmlns:a16="http://schemas.microsoft.com/office/drawing/2014/main" id="{260DB9EA-DB00-4C62-A994-A65BBACB41EA}"/>
              </a:ext>
            </a:extLst>
          </p:cNvPr>
          <p:cNvSpPr>
            <a:spLocks noGrp="1"/>
          </p:cNvSpPr>
          <p:nvPr>
            <p:ph type="title"/>
          </p:nvPr>
        </p:nvSpPr>
        <p:spPr>
          <a:xfrm>
            <a:off x="2342202" y="353472"/>
            <a:ext cx="9531350" cy="1054242"/>
          </a:xfrm>
        </p:spPr>
        <p:txBody>
          <a:bodyPr>
            <a:normAutofit fontScale="90000"/>
          </a:bodyPr>
          <a:lstStyle/>
          <a:p>
            <a:r>
              <a:rPr lang="en-US" dirty="0"/>
              <a:t>Purchased Software Contract Guidelines to Reduce Risks</a:t>
            </a:r>
          </a:p>
        </p:txBody>
      </p:sp>
      <p:sp>
        <p:nvSpPr>
          <p:cNvPr id="2" name="Slide Number Placeholder 1">
            <a:extLst>
              <a:ext uri="{FF2B5EF4-FFF2-40B4-BE49-F238E27FC236}">
                <a16:creationId xmlns:a16="http://schemas.microsoft.com/office/drawing/2014/main" id="{E588A6D9-EB40-465E-9FAE-2189B3D9F1E5}"/>
              </a:ext>
            </a:extLst>
          </p:cNvPr>
          <p:cNvSpPr>
            <a:spLocks noGrp="1"/>
          </p:cNvSpPr>
          <p:nvPr>
            <p:ph type="sldNum" sz="quarter" idx="12"/>
          </p:nvPr>
        </p:nvSpPr>
        <p:spPr/>
        <p:txBody>
          <a:bodyPr/>
          <a:lstStyle/>
          <a:p>
            <a:r>
              <a:rPr lang="en-US"/>
              <a:t>L10 - </a:t>
            </a:r>
            <a:fld id="{FDED41F8-FC0F-4085-8150-313B6CF05213}" type="slidenum">
              <a:rPr lang="en-US" smtClean="0"/>
              <a:pPr/>
              <a:t>24</a:t>
            </a:fld>
            <a:endParaRPr lang="en-US" dirty="0"/>
          </a:p>
        </p:txBody>
      </p:sp>
    </p:spTree>
    <p:extLst>
      <p:ext uri="{BB962C8B-B14F-4D97-AF65-F5344CB8AC3E}">
        <p14:creationId xmlns:p14="http://schemas.microsoft.com/office/powerpoint/2010/main" val="32037130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3679E1E-D1A9-4C1C-880A-FD2F0283FC32}"/>
              </a:ext>
            </a:extLst>
          </p:cNvPr>
          <p:cNvSpPr>
            <a:spLocks noGrp="1"/>
          </p:cNvSpPr>
          <p:nvPr>
            <p:ph idx="1"/>
          </p:nvPr>
        </p:nvSpPr>
        <p:spPr/>
        <p:txBody>
          <a:bodyPr>
            <a:normAutofit fontScale="92500"/>
          </a:bodyPr>
          <a:lstStyle/>
          <a:p>
            <a:r>
              <a:rPr lang="en-US" dirty="0"/>
              <a:t>Enterprises often decided they had to develop applications because of what they argued were their unique needs.</a:t>
            </a:r>
          </a:p>
          <a:p>
            <a:r>
              <a:rPr lang="en-US" dirty="0"/>
              <a:t>There is not a strict dividing line between applications purchased from software vendors and those developed in-house. </a:t>
            </a:r>
          </a:p>
          <a:p>
            <a:r>
              <a:rPr lang="en-US" dirty="0"/>
              <a:t>The reality is that the software development process does not fit totally on one side of this divide or the other. </a:t>
            </a:r>
          </a:p>
          <a:p>
            <a:r>
              <a:rPr lang="en-US" b="1" i="1" dirty="0">
                <a:solidFill>
                  <a:srgbClr val="FF0000"/>
                </a:solidFill>
              </a:rPr>
              <a:t>Risks can be limited through good SDLC procedures supported by strong project management practices.</a:t>
            </a:r>
          </a:p>
        </p:txBody>
      </p:sp>
      <p:sp>
        <p:nvSpPr>
          <p:cNvPr id="6" name="Title 5">
            <a:extLst>
              <a:ext uri="{FF2B5EF4-FFF2-40B4-BE49-F238E27FC236}">
                <a16:creationId xmlns:a16="http://schemas.microsoft.com/office/drawing/2014/main" id="{260DB9EA-DB00-4C62-A994-A65BBACB41EA}"/>
              </a:ext>
            </a:extLst>
          </p:cNvPr>
          <p:cNvSpPr>
            <a:spLocks noGrp="1"/>
          </p:cNvSpPr>
          <p:nvPr>
            <p:ph type="title"/>
          </p:nvPr>
        </p:nvSpPr>
        <p:spPr/>
        <p:txBody>
          <a:bodyPr/>
          <a:lstStyle/>
          <a:p>
            <a:r>
              <a:rPr lang="en-US" dirty="0"/>
              <a:t>In-House Developed Software Application Risks</a:t>
            </a:r>
          </a:p>
        </p:txBody>
      </p:sp>
      <p:sp>
        <p:nvSpPr>
          <p:cNvPr id="2" name="Slide Number Placeholder 1">
            <a:extLst>
              <a:ext uri="{FF2B5EF4-FFF2-40B4-BE49-F238E27FC236}">
                <a16:creationId xmlns:a16="http://schemas.microsoft.com/office/drawing/2014/main" id="{E588A6D9-EB40-465E-9FAE-2189B3D9F1E5}"/>
              </a:ext>
            </a:extLst>
          </p:cNvPr>
          <p:cNvSpPr>
            <a:spLocks noGrp="1"/>
          </p:cNvSpPr>
          <p:nvPr>
            <p:ph type="sldNum" sz="quarter" idx="12"/>
          </p:nvPr>
        </p:nvSpPr>
        <p:spPr/>
        <p:txBody>
          <a:bodyPr/>
          <a:lstStyle/>
          <a:p>
            <a:r>
              <a:rPr lang="en-US"/>
              <a:t>L10 - </a:t>
            </a:r>
            <a:fld id="{FDED41F8-FC0F-4085-8150-313B6CF05213}" type="slidenum">
              <a:rPr lang="en-US" smtClean="0"/>
              <a:pPr/>
              <a:t>25</a:t>
            </a:fld>
            <a:endParaRPr lang="en-US" dirty="0"/>
          </a:p>
        </p:txBody>
      </p:sp>
    </p:spTree>
    <p:extLst>
      <p:ext uri="{BB962C8B-B14F-4D97-AF65-F5344CB8AC3E}">
        <p14:creationId xmlns:p14="http://schemas.microsoft.com/office/powerpoint/2010/main" val="41275789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63DCCCF-BBD7-4A85-A10C-4E979D417BA8}"/>
              </a:ext>
            </a:extLst>
          </p:cNvPr>
          <p:cNvSpPr>
            <a:spLocks noGrp="1"/>
          </p:cNvSpPr>
          <p:nvPr>
            <p:ph idx="1"/>
          </p:nvPr>
        </p:nvSpPr>
        <p:spPr/>
        <p:txBody>
          <a:bodyPr>
            <a:normAutofit/>
          </a:bodyPr>
          <a:lstStyle/>
          <a:p>
            <a:r>
              <a:rPr lang="en-US" dirty="0"/>
              <a:t>It is necessary to test all new applications before placing them into production. </a:t>
            </a:r>
          </a:p>
          <a:p>
            <a:r>
              <a:rPr lang="en-US" dirty="0"/>
              <a:t>An enterprise can face a major risk to the quality and integrity of its IT applications if new applications are not fully tested. </a:t>
            </a:r>
          </a:p>
          <a:p>
            <a:r>
              <a:rPr lang="en-US" dirty="0"/>
              <a:t>This testing process should take place at an application level and for overall systems.</a:t>
            </a:r>
          </a:p>
          <a:p>
            <a:r>
              <a:rPr lang="en-US" dirty="0"/>
              <a:t>IT testing required strong procedures in place for developing testing plans and for reviewing the results of those testing activities, including specified pass/fail criteria over the results of this testing.</a:t>
            </a:r>
          </a:p>
        </p:txBody>
      </p:sp>
      <p:sp>
        <p:nvSpPr>
          <p:cNvPr id="3" name="Title 2">
            <a:extLst>
              <a:ext uri="{FF2B5EF4-FFF2-40B4-BE49-F238E27FC236}">
                <a16:creationId xmlns:a16="http://schemas.microsoft.com/office/drawing/2014/main" id="{722B2725-70AC-49DE-B006-70B9BF0EFE91}"/>
              </a:ext>
            </a:extLst>
          </p:cNvPr>
          <p:cNvSpPr>
            <a:spLocks noGrp="1"/>
          </p:cNvSpPr>
          <p:nvPr>
            <p:ph type="title"/>
          </p:nvPr>
        </p:nvSpPr>
        <p:spPr/>
        <p:txBody>
          <a:bodyPr/>
          <a:lstStyle/>
          <a:p>
            <a:r>
              <a:rPr lang="en-US" dirty="0"/>
              <a:t>Software and Application Systems Testing</a:t>
            </a:r>
          </a:p>
        </p:txBody>
      </p:sp>
      <p:sp>
        <p:nvSpPr>
          <p:cNvPr id="4" name="Slide Number Placeholder 3">
            <a:extLst>
              <a:ext uri="{FF2B5EF4-FFF2-40B4-BE49-F238E27FC236}">
                <a16:creationId xmlns:a16="http://schemas.microsoft.com/office/drawing/2014/main" id="{0D1ECCEE-A4A8-44FE-91D3-95AE9E0F7097}"/>
              </a:ext>
            </a:extLst>
          </p:cNvPr>
          <p:cNvSpPr>
            <a:spLocks noGrp="1"/>
          </p:cNvSpPr>
          <p:nvPr>
            <p:ph type="sldNum" sz="quarter" idx="12"/>
          </p:nvPr>
        </p:nvSpPr>
        <p:spPr/>
        <p:txBody>
          <a:bodyPr/>
          <a:lstStyle/>
          <a:p>
            <a:r>
              <a:rPr lang="en-US"/>
              <a:t>L10 - </a:t>
            </a:r>
            <a:fld id="{FDED41F8-FC0F-4085-8150-313B6CF05213}" type="slidenum">
              <a:rPr lang="en-US" smtClean="0"/>
              <a:pPr/>
              <a:t>26</a:t>
            </a:fld>
            <a:endParaRPr lang="en-US" dirty="0"/>
          </a:p>
        </p:txBody>
      </p:sp>
    </p:spTree>
    <p:extLst>
      <p:ext uri="{BB962C8B-B14F-4D97-AF65-F5344CB8AC3E}">
        <p14:creationId xmlns:p14="http://schemas.microsoft.com/office/powerpoint/2010/main" val="2980539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63DCCCF-BBD7-4A85-A10C-4E979D417BA8}"/>
              </a:ext>
            </a:extLst>
          </p:cNvPr>
          <p:cNvSpPr>
            <a:spLocks noGrp="1"/>
          </p:cNvSpPr>
          <p:nvPr>
            <p:ph idx="1"/>
          </p:nvPr>
        </p:nvSpPr>
        <p:spPr>
          <a:xfrm>
            <a:off x="300868" y="1419368"/>
            <a:ext cx="11572684" cy="4757595"/>
          </a:xfrm>
        </p:spPr>
        <p:txBody>
          <a:bodyPr>
            <a:normAutofit/>
          </a:bodyPr>
          <a:lstStyle/>
          <a:p>
            <a:pPr>
              <a:lnSpc>
                <a:spcPct val="200000"/>
              </a:lnSpc>
            </a:pPr>
            <a:r>
              <a:rPr lang="en-US" sz="2400" dirty="0"/>
              <a:t>The type of testing performed will vary depending on the features, objectives, and controls of the application being reviewed. </a:t>
            </a:r>
          </a:p>
          <a:p>
            <a:pPr>
              <a:lnSpc>
                <a:spcPct val="200000"/>
              </a:lnSpc>
            </a:pPr>
            <a:r>
              <a:rPr lang="en-US" sz="2400" dirty="0"/>
              <a:t>This testing should be performed by the application developers, or IT audit. </a:t>
            </a:r>
          </a:p>
          <a:p>
            <a:pPr>
              <a:lnSpc>
                <a:spcPct val="200000"/>
              </a:lnSpc>
            </a:pPr>
            <a:r>
              <a:rPr lang="en-US" sz="2400" i="1" dirty="0">
                <a:solidFill>
                  <a:srgbClr val="FF9518"/>
                </a:solidFill>
              </a:rPr>
              <a:t>In order to provide sufficient testing activities to minimize risks, the results of the testing should be well documented so that any outside reviewers could assess the adequacy of this testing activity.</a:t>
            </a:r>
          </a:p>
        </p:txBody>
      </p:sp>
      <p:sp>
        <p:nvSpPr>
          <p:cNvPr id="3" name="Title 2">
            <a:extLst>
              <a:ext uri="{FF2B5EF4-FFF2-40B4-BE49-F238E27FC236}">
                <a16:creationId xmlns:a16="http://schemas.microsoft.com/office/drawing/2014/main" id="{722B2725-70AC-49DE-B006-70B9BF0EFE91}"/>
              </a:ext>
            </a:extLst>
          </p:cNvPr>
          <p:cNvSpPr>
            <a:spLocks noGrp="1"/>
          </p:cNvSpPr>
          <p:nvPr>
            <p:ph type="title"/>
          </p:nvPr>
        </p:nvSpPr>
        <p:spPr/>
        <p:txBody>
          <a:bodyPr/>
          <a:lstStyle/>
          <a:p>
            <a:r>
              <a:rPr lang="en-US" dirty="0"/>
              <a:t>Software and Application Systems Testing</a:t>
            </a:r>
          </a:p>
        </p:txBody>
      </p:sp>
      <p:sp>
        <p:nvSpPr>
          <p:cNvPr id="4" name="Slide Number Placeholder 3">
            <a:extLst>
              <a:ext uri="{FF2B5EF4-FFF2-40B4-BE49-F238E27FC236}">
                <a16:creationId xmlns:a16="http://schemas.microsoft.com/office/drawing/2014/main" id="{0D1ECCEE-A4A8-44FE-91D3-95AE9E0F7097}"/>
              </a:ext>
            </a:extLst>
          </p:cNvPr>
          <p:cNvSpPr>
            <a:spLocks noGrp="1"/>
          </p:cNvSpPr>
          <p:nvPr>
            <p:ph type="sldNum" sz="quarter" idx="12"/>
          </p:nvPr>
        </p:nvSpPr>
        <p:spPr/>
        <p:txBody>
          <a:bodyPr/>
          <a:lstStyle/>
          <a:p>
            <a:r>
              <a:rPr lang="en-US"/>
              <a:t>L10 - </a:t>
            </a:r>
            <a:fld id="{FDED41F8-FC0F-4085-8150-313B6CF05213}" type="slidenum">
              <a:rPr lang="en-US" smtClean="0"/>
              <a:pPr/>
              <a:t>27</a:t>
            </a:fld>
            <a:endParaRPr lang="en-US" dirty="0"/>
          </a:p>
        </p:txBody>
      </p:sp>
    </p:spTree>
    <p:extLst>
      <p:ext uri="{BB962C8B-B14F-4D97-AF65-F5344CB8AC3E}">
        <p14:creationId xmlns:p14="http://schemas.microsoft.com/office/powerpoint/2010/main" val="15526821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272016" y="1688949"/>
            <a:ext cx="7945888" cy="1534693"/>
          </a:xfrm>
        </p:spPr>
        <p:txBody>
          <a:bodyPr>
            <a:normAutofit fontScale="90000"/>
          </a:bodyPr>
          <a:lstStyle/>
          <a:p>
            <a:r>
              <a:rPr lang="en-US" sz="5400" dirty="0"/>
              <a:t>Effective IT Continuity Planning</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0487363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p:txBody>
          <a:bodyPr>
            <a:normAutofit/>
          </a:bodyPr>
          <a:lstStyle/>
          <a:p>
            <a:pPr>
              <a:lnSpc>
                <a:spcPct val="250000"/>
              </a:lnSpc>
            </a:pPr>
            <a:r>
              <a:rPr lang="en-US" dirty="0"/>
              <a:t>Just as we rely on electrical power and clean water resources to be in operation, an enterprise today depends on its IT systems to operate continuously and effectively.</a:t>
            </a:r>
          </a:p>
          <a:p>
            <a:pPr>
              <a:lnSpc>
                <a:spcPct val="250000"/>
              </a:lnSpc>
            </a:pPr>
            <a:r>
              <a:rPr lang="en-US" dirty="0"/>
              <a:t>Enterprise is largely responsible for the operation of its own IT resources. </a:t>
            </a:r>
          </a:p>
          <a:p>
            <a:pPr>
              <a:lnSpc>
                <a:spcPct val="250000"/>
              </a:lnSpc>
            </a:pPr>
            <a:r>
              <a:rPr lang="en-US" dirty="0"/>
              <a:t>An enterprise faces numerous risks around its IT assets. </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dirty="0"/>
              <a:t>Effective IT Continuity Planning</a:t>
            </a:r>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29</a:t>
            </a:fld>
            <a:endParaRPr lang="en-US" dirty="0"/>
          </a:p>
        </p:txBody>
      </p:sp>
    </p:spTree>
    <p:extLst>
      <p:ext uri="{BB962C8B-B14F-4D97-AF65-F5344CB8AC3E}">
        <p14:creationId xmlns:p14="http://schemas.microsoft.com/office/powerpoint/2010/main" val="32377984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p:txBody>
          <a:bodyPr>
            <a:normAutofit/>
          </a:bodyPr>
          <a:lstStyle/>
          <a:p>
            <a:pPr>
              <a:lnSpc>
                <a:spcPct val="250000"/>
              </a:lnSpc>
            </a:pPr>
            <a:r>
              <a:rPr lang="en-US" dirty="0"/>
              <a:t>There typically is not one major or central computer facility for handling major automated applications but a wide range of desktop devices, servers, and other computer systems connected through often very complex wireless communications, storage management networks, and links to the Internet.</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dirty="0"/>
              <a:t>Effective IT Continuity Planning</a:t>
            </a:r>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30</a:t>
            </a:fld>
            <a:endParaRPr lang="en-US" dirty="0"/>
          </a:p>
        </p:txBody>
      </p:sp>
    </p:spTree>
    <p:extLst>
      <p:ext uri="{BB962C8B-B14F-4D97-AF65-F5344CB8AC3E}">
        <p14:creationId xmlns:p14="http://schemas.microsoft.com/office/powerpoint/2010/main" val="41995655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a:xfrm>
            <a:off x="300868" y="1419368"/>
            <a:ext cx="11572684" cy="4757595"/>
          </a:xfrm>
        </p:spPr>
        <p:txBody>
          <a:bodyPr>
            <a:normAutofit fontScale="92500"/>
          </a:bodyPr>
          <a:lstStyle/>
          <a:p>
            <a:pPr>
              <a:lnSpc>
                <a:spcPct val="200000"/>
              </a:lnSpc>
            </a:pPr>
            <a:r>
              <a:rPr lang="en-US" dirty="0"/>
              <a:t>An enterprise can face a major risk if they lose the ability to access and use their key IT systems for even a relatively short period of time. </a:t>
            </a:r>
          </a:p>
          <a:p>
            <a:pPr>
              <a:lnSpc>
                <a:spcPct val="200000"/>
              </a:lnSpc>
            </a:pPr>
            <a:r>
              <a:rPr lang="en-US" dirty="0"/>
              <a:t>To limit those risks, there is a need to have procedures in place to promptly restore their operations. </a:t>
            </a:r>
          </a:p>
          <a:p>
            <a:pPr>
              <a:lnSpc>
                <a:spcPct val="200000"/>
              </a:lnSpc>
            </a:pPr>
            <a:r>
              <a:rPr lang="en-US" dirty="0"/>
              <a:t>Systems today support many enterprise operations, and the concept of having tools and procedures in place to rapidly restore overall business operations is called </a:t>
            </a:r>
            <a:r>
              <a:rPr lang="en-US" b="1" i="1" dirty="0"/>
              <a:t>Continuity Planning</a:t>
            </a:r>
            <a:r>
              <a:rPr lang="en-US" dirty="0"/>
              <a:t>.</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a:t>Effective IT Continuity Planning</a:t>
            </a:r>
            <a:endParaRPr lang="en-US" dirty="0"/>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31</a:t>
            </a:fld>
            <a:endParaRPr lang="en-US" dirty="0"/>
          </a:p>
        </p:txBody>
      </p:sp>
    </p:spTree>
    <p:extLst>
      <p:ext uri="{BB962C8B-B14F-4D97-AF65-F5344CB8AC3E}">
        <p14:creationId xmlns:p14="http://schemas.microsoft.com/office/powerpoint/2010/main" val="9995309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p:txBody>
          <a:bodyPr>
            <a:normAutofit/>
          </a:bodyPr>
          <a:lstStyle/>
          <a:p>
            <a:pPr>
              <a:lnSpc>
                <a:spcPct val="200000"/>
              </a:lnSpc>
            </a:pPr>
            <a:r>
              <a:rPr lang="en-US" dirty="0"/>
              <a:t>In the event of an unexpected outage, the IT systems should be restored and operating as quickly and efficiently as possible in order to support and </a:t>
            </a:r>
            <a:r>
              <a:rPr lang="en-US" i="1" dirty="0">
                <a:solidFill>
                  <a:srgbClr val="C00000"/>
                </a:solidFill>
              </a:rPr>
              <a:t>restore the business processes</a:t>
            </a:r>
            <a:r>
              <a:rPr lang="en-US" dirty="0"/>
              <a:t>.</a:t>
            </a:r>
          </a:p>
          <a:p>
            <a:pPr>
              <a:lnSpc>
                <a:spcPct val="200000"/>
              </a:lnSpc>
            </a:pPr>
            <a:r>
              <a:rPr lang="en-US" dirty="0"/>
              <a:t>Enterprise should also be concerned about the continued and high availability of its IT resources.</a:t>
            </a:r>
          </a:p>
          <a:p>
            <a:pPr>
              <a:lnSpc>
                <a:spcPct val="200000"/>
              </a:lnSpc>
            </a:pPr>
            <a:r>
              <a:rPr lang="en-US" dirty="0"/>
              <a:t>Any form of computer systems downtime can be very costly to an enterprise.</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a:t>Effective IT Continuity Planning</a:t>
            </a:r>
            <a:endParaRPr lang="en-US" dirty="0"/>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32</a:t>
            </a:fld>
            <a:endParaRPr lang="en-US" dirty="0"/>
          </a:p>
        </p:txBody>
      </p:sp>
    </p:spTree>
    <p:extLst>
      <p:ext uri="{BB962C8B-B14F-4D97-AF65-F5344CB8AC3E}">
        <p14:creationId xmlns:p14="http://schemas.microsoft.com/office/powerpoint/2010/main" val="1213283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p:txBody>
          <a:bodyPr>
            <a:normAutofit lnSpcReduction="10000"/>
          </a:bodyPr>
          <a:lstStyle/>
          <a:p>
            <a:pPr>
              <a:lnSpc>
                <a:spcPct val="200000"/>
              </a:lnSpc>
            </a:pPr>
            <a:r>
              <a:rPr lang="en-US" dirty="0"/>
              <a:t>For example, the Disaster Recovery Institute5 estimated some years ago that the average hourly impact of an hour of systems downtime is $89,500 for an airline reservations system or $2.6 million for a credit card authorization provider, among others. </a:t>
            </a:r>
          </a:p>
          <a:p>
            <a:pPr>
              <a:lnSpc>
                <a:spcPct val="200000"/>
              </a:lnSpc>
            </a:pPr>
            <a:r>
              <a:rPr lang="en-US" dirty="0"/>
              <a:t>Beyond just estimates, eBay’s Internet auction site went down for 22 hours in August 1999. </a:t>
            </a:r>
          </a:p>
          <a:p>
            <a:pPr>
              <a:lnSpc>
                <a:spcPct val="200000"/>
              </a:lnSpc>
            </a:pPr>
            <a:r>
              <a:rPr lang="en-US" dirty="0"/>
              <a:t>This caused $4 million in lost fees and a $5 billion drop in eBay’s stock market value.</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a:t>Effective IT Continuity Planning</a:t>
            </a:r>
            <a:endParaRPr lang="en-US" dirty="0"/>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33</a:t>
            </a:fld>
            <a:endParaRPr lang="en-US" dirty="0"/>
          </a:p>
        </p:txBody>
      </p:sp>
    </p:spTree>
    <p:extLst>
      <p:ext uri="{BB962C8B-B14F-4D97-AF65-F5344CB8AC3E}">
        <p14:creationId xmlns:p14="http://schemas.microsoft.com/office/powerpoint/2010/main" val="25451423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p:txBody>
          <a:bodyPr>
            <a:normAutofit fontScale="92500"/>
          </a:bodyPr>
          <a:lstStyle/>
          <a:p>
            <a:r>
              <a:rPr lang="en-US" dirty="0"/>
              <a:t>To minimize risks, enterprises need to think through these various possible situations in advance. </a:t>
            </a:r>
          </a:p>
          <a:p>
            <a:r>
              <a:rPr lang="en-US" dirty="0"/>
              <a:t>Two types of emergency incidents are significant. </a:t>
            </a:r>
          </a:p>
          <a:p>
            <a:r>
              <a:rPr lang="en-US" dirty="0"/>
              <a:t>The first is the risk of a fire-in-the-building type of emergency incident. </a:t>
            </a:r>
          </a:p>
          <a:p>
            <a:r>
              <a:rPr lang="en-US" dirty="0"/>
              <a:t>The supporting emergency response plan here would include posted fire exits and past experience with frequent fire drills. </a:t>
            </a:r>
          </a:p>
          <a:p>
            <a:r>
              <a:rPr lang="en-US" b="1" i="1" dirty="0">
                <a:solidFill>
                  <a:srgbClr val="C00000"/>
                </a:solidFill>
              </a:rPr>
              <a:t>This type of emergency response plan should cover all enterprise operations, not just IT systems, and should be regularly tested.</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a:t>Effective IT Continuity Planning</a:t>
            </a:r>
            <a:endParaRPr lang="en-US" dirty="0"/>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34</a:t>
            </a:fld>
            <a:endParaRPr lang="en-US" dirty="0"/>
          </a:p>
        </p:txBody>
      </p:sp>
    </p:spTree>
    <p:extLst>
      <p:ext uri="{BB962C8B-B14F-4D97-AF65-F5344CB8AC3E}">
        <p14:creationId xmlns:p14="http://schemas.microsoft.com/office/powerpoint/2010/main" val="27891077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p:txBody>
          <a:bodyPr>
            <a:normAutofit/>
          </a:bodyPr>
          <a:lstStyle/>
          <a:p>
            <a:r>
              <a:rPr lang="en-US" dirty="0"/>
              <a:t>The second level of emergency response plan covers specific individual incidents that </a:t>
            </a:r>
            <a:r>
              <a:rPr lang="en-US" b="1" i="1" dirty="0"/>
              <a:t>may or may not turn out to be significant</a:t>
            </a:r>
            <a:r>
              <a:rPr lang="en-US" dirty="0"/>
              <a:t> but must be corrected at once followed by an investigation and a plan of corrective action to prevent further incidents.</a:t>
            </a:r>
          </a:p>
          <a:p>
            <a:r>
              <a:rPr lang="en-US" dirty="0"/>
              <a:t>These are called emergency incidents</a:t>
            </a:r>
          </a:p>
          <a:p>
            <a:pPr lvl="1"/>
            <a:r>
              <a:rPr lang="en-US" sz="2400" dirty="0"/>
              <a:t>Security Breaches or</a:t>
            </a:r>
          </a:p>
          <a:p>
            <a:pPr lvl="1"/>
            <a:r>
              <a:rPr lang="en-US" sz="2400" dirty="0"/>
              <a:t>Theft of hardware or software</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a:t>Effective IT Continuity Planning</a:t>
            </a:r>
            <a:endParaRPr lang="en-US" dirty="0"/>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35</a:t>
            </a:fld>
            <a:endParaRPr lang="en-US" dirty="0"/>
          </a:p>
        </p:txBody>
      </p:sp>
    </p:spTree>
    <p:extLst>
      <p:ext uri="{BB962C8B-B14F-4D97-AF65-F5344CB8AC3E}">
        <p14:creationId xmlns:p14="http://schemas.microsoft.com/office/powerpoint/2010/main" val="33099600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a:xfrm>
            <a:off x="300868" y="1419368"/>
            <a:ext cx="11572684" cy="4757595"/>
          </a:xfrm>
        </p:spPr>
        <p:txBody>
          <a:bodyPr>
            <a:normAutofit/>
          </a:bodyPr>
          <a:lstStyle/>
          <a:p>
            <a:pPr>
              <a:lnSpc>
                <a:spcPct val="200000"/>
              </a:lnSpc>
            </a:pPr>
            <a:r>
              <a:rPr lang="en-US" sz="2400" dirty="0"/>
              <a:t>A good emergency incident response plan should be acted on quickly to minimize the effects of any further breaches. </a:t>
            </a:r>
          </a:p>
          <a:p>
            <a:pPr>
              <a:lnSpc>
                <a:spcPct val="200000"/>
              </a:lnSpc>
            </a:pPr>
            <a:r>
              <a:rPr lang="en-US" sz="2400" dirty="0"/>
              <a:t>It should also be formulated to reduce any negative publicity and to focus attention on quick reaction time. </a:t>
            </a:r>
          </a:p>
          <a:p>
            <a:pPr>
              <a:lnSpc>
                <a:spcPct val="200000"/>
              </a:lnSpc>
            </a:pPr>
            <a:r>
              <a:rPr lang="en-US" sz="2400" b="1" i="1" dirty="0">
                <a:solidFill>
                  <a:srgbClr val="FF9518"/>
                </a:solidFill>
              </a:rPr>
              <a:t>Rather than just an IT-related plan, all appropriate levels of enterprise operations should be covered.</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a:t>Effective IT Continuity Planning</a:t>
            </a:r>
            <a:endParaRPr lang="en-US" dirty="0"/>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36</a:t>
            </a:fld>
            <a:endParaRPr lang="en-US" dirty="0"/>
          </a:p>
        </p:txBody>
      </p:sp>
    </p:spTree>
    <p:extLst>
      <p:ext uri="{BB962C8B-B14F-4D97-AF65-F5344CB8AC3E}">
        <p14:creationId xmlns:p14="http://schemas.microsoft.com/office/powerpoint/2010/main" val="15383209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a:xfrm>
            <a:off x="300868" y="1505096"/>
            <a:ext cx="11572684" cy="4757595"/>
          </a:xfrm>
        </p:spPr>
        <p:txBody>
          <a:bodyPr>
            <a:normAutofit/>
          </a:bodyPr>
          <a:lstStyle/>
          <a:p>
            <a:pPr>
              <a:lnSpc>
                <a:spcPct val="250000"/>
              </a:lnSpc>
            </a:pPr>
            <a:r>
              <a:rPr lang="en-US" sz="2400" dirty="0"/>
              <a:t>An enterprise’s risk management function should work with their IT operations to develop appropriate emergency response plans that will exist at a total facility level, such as a fire escape plan, and at an individual level, such as a plan to respond to a security breach. To reduce risks, these plans should be regularly updated and tested.</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a:t>Effective IT Continuity Planning</a:t>
            </a:r>
            <a:endParaRPr lang="en-US" dirty="0"/>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37</a:t>
            </a:fld>
            <a:endParaRPr lang="en-US" dirty="0"/>
          </a:p>
        </p:txBody>
      </p:sp>
    </p:spTree>
    <p:extLst>
      <p:ext uri="{BB962C8B-B14F-4D97-AF65-F5344CB8AC3E}">
        <p14:creationId xmlns:p14="http://schemas.microsoft.com/office/powerpoint/2010/main" val="23187085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a:xfrm>
            <a:off x="300868" y="1419368"/>
            <a:ext cx="11572684" cy="4843323"/>
          </a:xfrm>
        </p:spPr>
        <p:txBody>
          <a:bodyPr>
            <a:normAutofit fontScale="92500"/>
          </a:bodyPr>
          <a:lstStyle/>
          <a:p>
            <a:pPr>
              <a:lnSpc>
                <a:spcPct val="220000"/>
              </a:lnSpc>
            </a:pPr>
            <a:r>
              <a:rPr lang="en-US" sz="2400" dirty="0"/>
              <a:t>Beyond an emergency response plan, an enterprise needs to develop a set of IT continuity plans.</a:t>
            </a:r>
          </a:p>
          <a:p>
            <a:pPr>
              <a:lnSpc>
                <a:spcPct val="220000"/>
              </a:lnSpc>
            </a:pPr>
            <a:r>
              <a:rPr lang="en-US" sz="2400" dirty="0"/>
              <a:t>This type of plan is an outline of the steps necessary to help an enterprise recover from major service disruptions, whether a fire type of emergency, a computer or network equipment failure, or any other form of major disruption. </a:t>
            </a:r>
          </a:p>
          <a:p>
            <a:pPr>
              <a:lnSpc>
                <a:spcPct val="220000"/>
              </a:lnSpc>
            </a:pPr>
            <a:r>
              <a:rPr lang="en-US" sz="2400" dirty="0"/>
              <a:t>The goal of such a plan is to help an enterprise reduce the risk of a disaster outage or extended service interruption to an acceptable level and to bring business operations back. </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a:t>Effective IT Continuity Planning</a:t>
            </a:r>
            <a:endParaRPr lang="en-US" dirty="0"/>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38</a:t>
            </a:fld>
            <a:endParaRPr lang="en-US" dirty="0"/>
          </a:p>
        </p:txBody>
      </p:sp>
    </p:spTree>
    <p:extLst>
      <p:ext uri="{BB962C8B-B14F-4D97-AF65-F5344CB8AC3E}">
        <p14:creationId xmlns:p14="http://schemas.microsoft.com/office/powerpoint/2010/main" val="27974608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a:xfrm>
            <a:off x="300868" y="1505096"/>
            <a:ext cx="11572684" cy="4757595"/>
          </a:xfrm>
        </p:spPr>
        <p:txBody>
          <a:bodyPr>
            <a:normAutofit lnSpcReduction="10000"/>
          </a:bodyPr>
          <a:lstStyle/>
          <a:p>
            <a:pPr>
              <a:lnSpc>
                <a:spcPct val="200000"/>
              </a:lnSpc>
            </a:pPr>
            <a:r>
              <a:rPr lang="en-US" sz="2400" dirty="0"/>
              <a:t>This type of continuity plan represents a change in emphasis from what IT professionals once called disaster recovery plans. </a:t>
            </a:r>
          </a:p>
          <a:p>
            <a:pPr>
              <a:lnSpc>
                <a:spcPct val="200000"/>
              </a:lnSpc>
            </a:pPr>
            <a:r>
              <a:rPr lang="en-US" sz="2400" dirty="0"/>
              <a:t>That older emphasis was to get data processing operations working while the continuity plan emphasizes needs of the business unit. </a:t>
            </a:r>
          </a:p>
          <a:p>
            <a:pPr>
              <a:lnSpc>
                <a:spcPct val="200000"/>
              </a:lnSpc>
            </a:pPr>
            <a:r>
              <a:rPr lang="en-US" sz="2400" dirty="0"/>
              <a:t>Today, these plans have been redesigned to broaden them and to reduce risks. </a:t>
            </a:r>
          </a:p>
          <a:p>
            <a:pPr>
              <a:lnSpc>
                <a:spcPct val="200000"/>
              </a:lnSpc>
            </a:pPr>
            <a:r>
              <a:rPr lang="en-US" sz="2400" dirty="0"/>
              <a:t>They are frequently called </a:t>
            </a:r>
            <a:r>
              <a:rPr lang="en-US" sz="2400" b="1" i="1" dirty="0">
                <a:solidFill>
                  <a:srgbClr val="0070C0"/>
                </a:solidFill>
              </a:rPr>
              <a:t>Business Continuity Plans</a:t>
            </a:r>
            <a:r>
              <a:rPr lang="en-US" sz="2400" dirty="0"/>
              <a:t> (BCPs).</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a:t>Effective IT Continuity Planning</a:t>
            </a:r>
            <a:endParaRPr lang="en-US" dirty="0"/>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39</a:t>
            </a:fld>
            <a:endParaRPr lang="en-US" dirty="0"/>
          </a:p>
        </p:txBody>
      </p:sp>
    </p:spTree>
    <p:extLst>
      <p:ext uri="{BB962C8B-B14F-4D97-AF65-F5344CB8AC3E}">
        <p14:creationId xmlns:p14="http://schemas.microsoft.com/office/powerpoint/2010/main" val="5970077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7" y="1703237"/>
            <a:ext cx="7574413" cy="1534693"/>
          </a:xfrm>
        </p:spPr>
        <p:txBody>
          <a:bodyPr>
            <a:normAutofit fontScale="90000"/>
          </a:bodyPr>
          <a:lstStyle/>
          <a:p>
            <a:r>
              <a:rPr lang="en-US" sz="5400" dirty="0"/>
              <a:t>Worms, Viruses, And System Network Risks</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8261425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p:txBody>
          <a:bodyPr/>
          <a:lstStyle/>
          <a:p>
            <a:r>
              <a:rPr lang="en-US" dirty="0"/>
              <a:t>An enterprise’s IT operation today consists of much more than just its IT equipment and resources within offices and plants.</a:t>
            </a:r>
          </a:p>
          <a:p>
            <a:r>
              <a:rPr lang="en-US" dirty="0"/>
              <a:t>It also includes a wide variety of other facilities connected through the Internet and other often-wireless networked resources. </a:t>
            </a:r>
          </a:p>
          <a:p>
            <a:r>
              <a:rPr lang="en-US" dirty="0"/>
              <a:t>Even if an enterprise effectively prohibits the regular use of the Internet during regular working sessions, we are all effectively connected to these networks today.</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dirty="0"/>
              <a:t>Worms, Viruses, And System Network Risks</a:t>
            </a:r>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41</a:t>
            </a:fld>
            <a:endParaRPr lang="en-US" dirty="0"/>
          </a:p>
        </p:txBody>
      </p:sp>
    </p:spTree>
    <p:extLst>
      <p:ext uri="{BB962C8B-B14F-4D97-AF65-F5344CB8AC3E}">
        <p14:creationId xmlns:p14="http://schemas.microsoft.com/office/powerpoint/2010/main" val="39676788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a:xfrm>
            <a:off x="300868" y="1419368"/>
            <a:ext cx="11572684" cy="4757595"/>
          </a:xfrm>
        </p:spPr>
        <p:txBody>
          <a:bodyPr>
            <a:normAutofit/>
          </a:bodyPr>
          <a:lstStyle/>
          <a:p>
            <a:pPr>
              <a:lnSpc>
                <a:spcPct val="200000"/>
              </a:lnSpc>
            </a:pPr>
            <a:r>
              <a:rPr lang="en-US" dirty="0"/>
              <a:t>Communications with many banks, access to government reports, and even ordering certain parts and supplies requires Internet access. </a:t>
            </a:r>
          </a:p>
          <a:p>
            <a:pPr>
              <a:lnSpc>
                <a:spcPct val="200000"/>
              </a:lnSpc>
            </a:pPr>
            <a:r>
              <a:rPr lang="en-US" dirty="0"/>
              <a:t>These interconnections contain many risks in terms of exposures to what have become known as worms, viruses, and other types of malignant software code threats that can cause peril for all types of programs and networked computer systems, ranging from a home office desktop to a large central system.</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dirty="0"/>
              <a:t>Worms, Viruses, And System Network Risks</a:t>
            </a:r>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42</a:t>
            </a:fld>
            <a:endParaRPr lang="en-US" dirty="0"/>
          </a:p>
        </p:txBody>
      </p:sp>
    </p:spTree>
    <p:extLst>
      <p:ext uri="{BB962C8B-B14F-4D97-AF65-F5344CB8AC3E}">
        <p14:creationId xmlns:p14="http://schemas.microsoft.com/office/powerpoint/2010/main" val="38759595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a:xfrm>
            <a:off x="300868" y="1419368"/>
            <a:ext cx="11572684" cy="4757595"/>
          </a:xfrm>
        </p:spPr>
        <p:txBody>
          <a:bodyPr>
            <a:normAutofit/>
          </a:bodyPr>
          <a:lstStyle/>
          <a:p>
            <a:pPr>
              <a:lnSpc>
                <a:spcPct val="200000"/>
              </a:lnSpc>
            </a:pPr>
            <a:r>
              <a:rPr lang="en-US" dirty="0"/>
              <a:t>An enterprise needs to recognize the threat of what is often called cybercrime and needs to take steps to protect from these threats. </a:t>
            </a:r>
          </a:p>
          <a:p>
            <a:pPr>
              <a:lnSpc>
                <a:spcPct val="200000"/>
              </a:lnSpc>
            </a:pPr>
            <a:r>
              <a:rPr lang="en-US" dirty="0"/>
              <a:t>Establishing effective controls is a challenge.</a:t>
            </a:r>
          </a:p>
          <a:p>
            <a:pPr>
              <a:lnSpc>
                <a:spcPct val="200000"/>
              </a:lnSpc>
            </a:pPr>
            <a:r>
              <a:rPr lang="en-US" dirty="0"/>
              <a:t>Enterprise can reduce its risks and the threat of cybercrime by:</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dirty="0"/>
              <a:t>Worms, Viruses, And System Network Risks</a:t>
            </a:r>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43</a:t>
            </a:fld>
            <a:endParaRPr lang="en-US" dirty="0"/>
          </a:p>
        </p:txBody>
      </p:sp>
    </p:spTree>
    <p:extLst>
      <p:ext uri="{BB962C8B-B14F-4D97-AF65-F5344CB8AC3E}">
        <p14:creationId xmlns:p14="http://schemas.microsoft.com/office/powerpoint/2010/main" val="945657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a:xfrm>
            <a:off x="156078" y="1409986"/>
            <a:ext cx="11879843" cy="4757595"/>
          </a:xfrm>
        </p:spPr>
        <p:txBody>
          <a:bodyPr>
            <a:normAutofit fontScale="92500"/>
          </a:bodyPr>
          <a:lstStyle/>
          <a:p>
            <a:pPr>
              <a:lnSpc>
                <a:spcPct val="200000"/>
              </a:lnSpc>
            </a:pPr>
            <a:r>
              <a:rPr lang="en-US" b="1" i="1" dirty="0">
                <a:solidFill>
                  <a:srgbClr val="FF9518"/>
                </a:solidFill>
              </a:rPr>
              <a:t>Following ‘‘Best Practices’’ in Establishing and Maintaining an Effective IT Security System.</a:t>
            </a:r>
          </a:p>
          <a:p>
            <a:pPr>
              <a:lnSpc>
                <a:spcPct val="200000"/>
              </a:lnSpc>
            </a:pPr>
            <a:r>
              <a:rPr lang="en-US" dirty="0"/>
              <a:t>Regular systems of security maintenance should be established, including the regular updating of operating systems and software, </a:t>
            </a:r>
          </a:p>
          <a:p>
            <a:pPr>
              <a:lnSpc>
                <a:spcPct val="200000"/>
              </a:lnSpc>
            </a:pPr>
            <a:r>
              <a:rPr lang="en-US" dirty="0"/>
              <a:t>Enforcement of password policies, disabling unnecessary services, installation and updating of antivirus software on a very frequent basis, and the use of intrusion detection systems and firewalls. </a:t>
            </a:r>
          </a:p>
          <a:p>
            <a:pPr>
              <a:lnSpc>
                <a:spcPct val="200000"/>
              </a:lnSpc>
            </a:pPr>
            <a:r>
              <a:rPr lang="en-US" b="1" i="1" dirty="0">
                <a:solidFill>
                  <a:srgbClr val="0070C0"/>
                </a:solidFill>
              </a:rPr>
              <a:t>Prevention is always the best cure.</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dirty="0"/>
              <a:t>Worms, Viruses, And System Network Risks</a:t>
            </a:r>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44</a:t>
            </a:fld>
            <a:endParaRPr lang="en-US" dirty="0"/>
          </a:p>
        </p:txBody>
      </p:sp>
    </p:spTree>
    <p:extLst>
      <p:ext uri="{BB962C8B-B14F-4D97-AF65-F5344CB8AC3E}">
        <p14:creationId xmlns:p14="http://schemas.microsoft.com/office/powerpoint/2010/main" val="18349502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a:xfrm>
            <a:off x="156078" y="1409986"/>
            <a:ext cx="11879843" cy="4757595"/>
          </a:xfrm>
        </p:spPr>
        <p:txBody>
          <a:bodyPr>
            <a:normAutofit/>
          </a:bodyPr>
          <a:lstStyle/>
          <a:p>
            <a:pPr>
              <a:lnSpc>
                <a:spcPct val="200000"/>
              </a:lnSpc>
            </a:pPr>
            <a:r>
              <a:rPr lang="en-US" b="1" i="1" dirty="0">
                <a:solidFill>
                  <a:srgbClr val="FF9518"/>
                </a:solidFill>
              </a:rPr>
              <a:t>Remaining on High Alert.</a:t>
            </a:r>
          </a:p>
          <a:p>
            <a:pPr>
              <a:lnSpc>
                <a:spcPct val="200000"/>
              </a:lnSpc>
            </a:pPr>
            <a:r>
              <a:rPr lang="en-US" dirty="0"/>
              <a:t> Frequent scanning of Internet logs and incoming and outgoing e-mail should be performed regularly, and any suspicious activity should be looked into and reported to the local authorities, if necessary. </a:t>
            </a:r>
          </a:p>
          <a:p>
            <a:pPr>
              <a:lnSpc>
                <a:spcPct val="200000"/>
              </a:lnSpc>
            </a:pPr>
            <a:r>
              <a:rPr lang="en-US" dirty="0"/>
              <a:t>An emergency incident plan could be established as well, in case any system is temporarily or permanently disabled by a virus.</a:t>
            </a:r>
            <a:endParaRPr lang="en-US" b="1" i="1" dirty="0">
              <a:solidFill>
                <a:srgbClr val="0070C0"/>
              </a:solidFill>
            </a:endParaRP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dirty="0"/>
              <a:t>Worms, Viruses, And System Network Risks</a:t>
            </a:r>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45</a:t>
            </a:fld>
            <a:endParaRPr lang="en-US" dirty="0"/>
          </a:p>
        </p:txBody>
      </p:sp>
    </p:spTree>
    <p:extLst>
      <p:ext uri="{BB962C8B-B14F-4D97-AF65-F5344CB8AC3E}">
        <p14:creationId xmlns:p14="http://schemas.microsoft.com/office/powerpoint/2010/main" val="40124777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a:bodyPr>
          <a:lstStyle/>
          <a:p>
            <a:r>
              <a:rPr lang="en-US" sz="6600" dirty="0"/>
              <a:t>Summary</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2269038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A3C39349-D2A6-44F6-A32F-D7CD17D08ED0}"/>
              </a:ext>
            </a:extLst>
          </p:cNvPr>
          <p:cNvSpPr>
            <a:spLocks noGrp="1"/>
          </p:cNvSpPr>
          <p:nvPr>
            <p:ph idx="1"/>
          </p:nvPr>
        </p:nvSpPr>
        <p:spPr/>
        <p:txBody>
          <a:bodyPr/>
          <a:lstStyle/>
          <a:p>
            <a:pPr>
              <a:lnSpc>
                <a:spcPct val="200000"/>
              </a:lnSpc>
            </a:pPr>
            <a:r>
              <a:rPr lang="en-US" dirty="0"/>
              <a:t>IT processes play a significant role in the operations of any enterprise and certainly are a major factor when assessing and understanding relative risks. </a:t>
            </a:r>
          </a:p>
          <a:p>
            <a:pPr>
              <a:lnSpc>
                <a:spcPct val="200000"/>
              </a:lnSpc>
            </a:pPr>
            <a:r>
              <a:rPr lang="en-US" dirty="0"/>
              <a:t>This chapter has highlighted only three broad IT areas—the application development process, IT continuity plans, and malicious network programs—where an enterprise can face some significant IT risks.</a:t>
            </a:r>
          </a:p>
        </p:txBody>
      </p:sp>
      <p:sp>
        <p:nvSpPr>
          <p:cNvPr id="4" name="Title 3">
            <a:extLst>
              <a:ext uri="{FF2B5EF4-FFF2-40B4-BE49-F238E27FC236}">
                <a16:creationId xmlns:a16="http://schemas.microsoft.com/office/drawing/2014/main" id="{DCBB2A9D-2F89-4947-9522-194638342F03}"/>
              </a:ext>
            </a:extLst>
          </p:cNvPr>
          <p:cNvSpPr>
            <a:spLocks noGrp="1"/>
          </p:cNvSpPr>
          <p:nvPr>
            <p:ph type="title"/>
          </p:nvPr>
        </p:nvSpPr>
        <p:spPr/>
        <p:txBody>
          <a:bodyPr/>
          <a:lstStyle/>
          <a:p>
            <a:r>
              <a:rPr lang="en-US" dirty="0"/>
              <a:t>IT And Effective ERM Processes</a:t>
            </a:r>
          </a:p>
        </p:txBody>
      </p:sp>
      <p:sp>
        <p:nvSpPr>
          <p:cNvPr id="6" name="Slide Number Placeholder 1">
            <a:extLst>
              <a:ext uri="{FF2B5EF4-FFF2-40B4-BE49-F238E27FC236}">
                <a16:creationId xmlns:a16="http://schemas.microsoft.com/office/drawing/2014/main" id="{8949E388-D9DD-4A28-8366-2AC9393C027C}"/>
              </a:ext>
            </a:extLst>
          </p:cNvPr>
          <p:cNvSpPr>
            <a:spLocks noGrp="1"/>
          </p:cNvSpPr>
          <p:nvPr>
            <p:ph type="sldNum" sz="quarter" idx="12"/>
          </p:nvPr>
        </p:nvSpPr>
        <p:spPr>
          <a:xfrm>
            <a:off x="11013739" y="6582714"/>
            <a:ext cx="1166972" cy="204838"/>
          </a:xfrm>
        </p:spPr>
        <p:txBody>
          <a:bodyPr/>
          <a:lstStyle/>
          <a:p>
            <a:r>
              <a:rPr lang="en-US"/>
              <a:t>L10 - </a:t>
            </a:r>
            <a:fld id="{FDED41F8-FC0F-4085-8150-313B6CF05213}" type="slidenum">
              <a:rPr lang="en-US" smtClean="0"/>
              <a:pPr/>
              <a:t>47</a:t>
            </a:fld>
            <a:endParaRPr lang="en-US" dirty="0"/>
          </a:p>
        </p:txBody>
      </p:sp>
    </p:spTree>
    <p:extLst>
      <p:ext uri="{BB962C8B-B14F-4D97-AF65-F5344CB8AC3E}">
        <p14:creationId xmlns:p14="http://schemas.microsoft.com/office/powerpoint/2010/main" val="51470193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F2D79B7-899F-4AF6-84E8-C1C8505928A1}"/>
              </a:ext>
            </a:extLst>
          </p:cNvPr>
          <p:cNvSpPr>
            <a:spLocks noGrp="1"/>
          </p:cNvSpPr>
          <p:nvPr>
            <p:ph type="title"/>
          </p:nvPr>
        </p:nvSpPr>
        <p:spPr/>
        <p:txBody>
          <a:bodyPr/>
          <a:lstStyle/>
          <a:p>
            <a:r>
              <a:rPr lang="en-US" dirty="0"/>
              <a:t>References </a:t>
            </a:r>
          </a:p>
        </p:txBody>
      </p:sp>
      <p:sp>
        <p:nvSpPr>
          <p:cNvPr id="6" name="Content Placeholder 5">
            <a:extLst>
              <a:ext uri="{FF2B5EF4-FFF2-40B4-BE49-F238E27FC236}">
                <a16:creationId xmlns:a16="http://schemas.microsoft.com/office/drawing/2014/main" id="{35D1E37B-1082-42CF-B292-2B18B071FB68}"/>
              </a:ext>
            </a:extLst>
          </p:cNvPr>
          <p:cNvSpPr>
            <a:spLocks noGrp="1"/>
          </p:cNvSpPr>
          <p:nvPr>
            <p:ph idx="1"/>
          </p:nvPr>
        </p:nvSpPr>
        <p:spPr>
          <a:xfrm>
            <a:off x="272016" y="3603008"/>
            <a:ext cx="8324454" cy="2770495"/>
          </a:xfrm>
        </p:spPr>
        <p:txBody>
          <a:bodyPr>
            <a:normAutofit/>
          </a:bodyPr>
          <a:lstStyle/>
          <a:p>
            <a:pPr>
              <a:lnSpc>
                <a:spcPct val="200000"/>
              </a:lnSpc>
            </a:pPr>
            <a:r>
              <a:rPr lang="en-US" sz="2000" dirty="0"/>
              <a:t>COSO Enterprise Risk Management: Establishing Effective Governance, Risk, and Compliance Processes. </a:t>
            </a:r>
            <a:r>
              <a:rPr lang="en-US" sz="2000" i="1" dirty="0"/>
              <a:t>Robert R. Moeller</a:t>
            </a:r>
            <a:r>
              <a:rPr lang="en-US" sz="2000" dirty="0"/>
              <a:t>.</a:t>
            </a:r>
          </a:p>
        </p:txBody>
      </p:sp>
    </p:spTree>
    <p:extLst>
      <p:ext uri="{BB962C8B-B14F-4D97-AF65-F5344CB8AC3E}">
        <p14:creationId xmlns:p14="http://schemas.microsoft.com/office/powerpoint/2010/main" val="16415484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4361</TotalTime>
  <Words>2818</Words>
  <Application>Microsoft Office PowerPoint</Application>
  <PresentationFormat>Widescreen</PresentationFormat>
  <Paragraphs>218</Paragraphs>
  <Slides>48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Calibri</vt:lpstr>
      <vt:lpstr>Calibri Light</vt:lpstr>
      <vt:lpstr>Tajawal Medium</vt:lpstr>
      <vt:lpstr>Office Theme</vt:lpstr>
      <vt:lpstr>PowerPoint Presentation</vt:lpstr>
      <vt:lpstr>Session Outline</vt:lpstr>
      <vt:lpstr>Introduction</vt:lpstr>
      <vt:lpstr>Introduction</vt:lpstr>
      <vt:lpstr>Introduction</vt:lpstr>
      <vt:lpstr>Introduction</vt:lpstr>
      <vt:lpstr>Introduction</vt:lpstr>
      <vt:lpstr>Introduction</vt:lpstr>
      <vt:lpstr>Introduction</vt:lpstr>
      <vt:lpstr>Introduction</vt:lpstr>
      <vt:lpstr>IT And The COSO Erm Framework</vt:lpstr>
      <vt:lpstr>IT And The COSO Erm Framework</vt:lpstr>
      <vt:lpstr>IT And The COSO Erm Framework</vt:lpstr>
      <vt:lpstr>IT And The COSO Erm Framework</vt:lpstr>
      <vt:lpstr>IT And The COSO Erm Framework</vt:lpstr>
      <vt:lpstr>IT Application Systems Risks</vt:lpstr>
      <vt:lpstr>IT Application Systems Risks</vt:lpstr>
      <vt:lpstr>IT Application Systems Risks</vt:lpstr>
      <vt:lpstr>Application Development and Acquisition Risks</vt:lpstr>
      <vt:lpstr>Application Development and Acquisition Risks</vt:lpstr>
      <vt:lpstr>PowerPoint Presentation</vt:lpstr>
      <vt:lpstr>Purchased Software Application Risks</vt:lpstr>
      <vt:lpstr>Purchased Software Application Risks</vt:lpstr>
      <vt:lpstr>Purchased Software Contract Guidelines to Reduce Risks</vt:lpstr>
      <vt:lpstr>In-House Developed Software Application Risks</vt:lpstr>
      <vt:lpstr>Software and Application Systems Testing</vt:lpstr>
      <vt:lpstr>Software and Application Systems Testing</vt:lpstr>
      <vt:lpstr>Effective IT Continuity Planning</vt:lpstr>
      <vt:lpstr>Effective IT Continuity Planning</vt:lpstr>
      <vt:lpstr>Effective IT Continuity Planning</vt:lpstr>
      <vt:lpstr>Effective IT Continuity Planning</vt:lpstr>
      <vt:lpstr>Effective IT Continuity Planning</vt:lpstr>
      <vt:lpstr>Effective IT Continuity Planning</vt:lpstr>
      <vt:lpstr>Effective IT Continuity Planning</vt:lpstr>
      <vt:lpstr>Effective IT Continuity Planning</vt:lpstr>
      <vt:lpstr>Effective IT Continuity Planning</vt:lpstr>
      <vt:lpstr>Effective IT Continuity Planning</vt:lpstr>
      <vt:lpstr>Effective IT Continuity Planning</vt:lpstr>
      <vt:lpstr>Effective IT Continuity Planning</vt:lpstr>
      <vt:lpstr>Worms, Viruses, And System Network Risks</vt:lpstr>
      <vt:lpstr>Worms, Viruses, And System Network Risks</vt:lpstr>
      <vt:lpstr>Worms, Viruses, And System Network Risks</vt:lpstr>
      <vt:lpstr>Worms, Viruses, And System Network Risks</vt:lpstr>
      <vt:lpstr>Worms, Viruses, And System Network Risks</vt:lpstr>
      <vt:lpstr>Worms, Viruses, And System Network Risks</vt:lpstr>
      <vt:lpstr>Summary</vt:lpstr>
      <vt:lpstr>IT And Effective ERM Processes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Abdullah Jameel Yousuf Halawany</cp:lastModifiedBy>
  <cp:revision>45</cp:revision>
  <dcterms:created xsi:type="dcterms:W3CDTF">2021-08-03T13:03:26Z</dcterms:created>
  <dcterms:modified xsi:type="dcterms:W3CDTF">2021-11-18T22:02:58Z</dcterms:modified>
</cp:coreProperties>
</file>