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A2A444DC-F909-46DD-99D3-BDE85F0C206C}" type="datetimeFigureOut">
              <a:rPr lang="ar-SA" smtClean="0"/>
              <a:t>14/01/1445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7E401FA-2BFC-4724-8878-37D277CB6C13}" type="slidenum">
              <a:rPr lang="ar-SA" smtClean="0"/>
              <a:t>‹#›</a:t>
            </a:fld>
            <a:endParaRPr lang="ar-SA"/>
          </a:p>
        </p:txBody>
      </p:sp>
    </p:spTree>
    <p:extLst>
      <p:ext uri="{BB962C8B-B14F-4D97-AF65-F5344CB8AC3E}">
        <p14:creationId xmlns:p14="http://schemas.microsoft.com/office/powerpoint/2010/main" val="245954266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60B5BA94-6ABD-44F8-B392-49E7BAC2A7C8}" type="slidenum">
              <a:rPr lang="ar-SA" smtClean="0"/>
              <a:t>3</a:t>
            </a:fld>
            <a:endParaRPr lang="ar-SA"/>
          </a:p>
        </p:txBody>
      </p:sp>
    </p:spTree>
    <p:extLst>
      <p:ext uri="{BB962C8B-B14F-4D97-AF65-F5344CB8AC3E}">
        <p14:creationId xmlns:p14="http://schemas.microsoft.com/office/powerpoint/2010/main" val="33111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endParaRPr lang="ar-SA" dirty="0"/>
          </a:p>
        </p:txBody>
      </p:sp>
      <p:sp>
        <p:nvSpPr>
          <p:cNvPr id="4" name="عنصر نائب لرقم الشريحة 3"/>
          <p:cNvSpPr>
            <a:spLocks noGrp="1"/>
          </p:cNvSpPr>
          <p:nvPr>
            <p:ph type="sldNum" sz="quarter" idx="10"/>
          </p:nvPr>
        </p:nvSpPr>
        <p:spPr/>
        <p:txBody>
          <a:bodyPr/>
          <a:lstStyle/>
          <a:p>
            <a:fld id="{5AF96E4B-C635-417D-958B-852725BEA22E}" type="slidenum">
              <a:rPr lang="ar-SA" smtClean="0"/>
              <a:t>17</a:t>
            </a:fld>
            <a:endParaRPr lang="ar-SA"/>
          </a:p>
        </p:txBody>
      </p:sp>
    </p:spTree>
    <p:extLst>
      <p:ext uri="{BB962C8B-B14F-4D97-AF65-F5344CB8AC3E}">
        <p14:creationId xmlns:p14="http://schemas.microsoft.com/office/powerpoint/2010/main" val="11046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67FF31F0-D37E-4ED5-B8B9-F487E2DDB61D}" type="datetimeFigureOut">
              <a:rPr lang="ar-SA" smtClean="0"/>
              <a:t>14/01/1445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2364732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67FF31F0-D37E-4ED5-B8B9-F487E2DDB61D}" type="datetimeFigureOut">
              <a:rPr lang="ar-SA" smtClean="0"/>
              <a:t>14/01/1445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2586712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67FF31F0-D37E-4ED5-B8B9-F487E2DDB61D}" type="datetimeFigureOut">
              <a:rPr lang="ar-SA" smtClean="0"/>
              <a:t>14/01/1445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4182274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67FF31F0-D37E-4ED5-B8B9-F487E2DDB61D}" type="datetimeFigureOut">
              <a:rPr lang="ar-SA" smtClean="0"/>
              <a:t>14/01/1445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29542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67FF31F0-D37E-4ED5-B8B9-F487E2DDB61D}" type="datetimeFigureOut">
              <a:rPr lang="ar-SA" smtClean="0"/>
              <a:t>14/01/1445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958355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67FF31F0-D37E-4ED5-B8B9-F487E2DDB61D}" type="datetimeFigureOut">
              <a:rPr lang="ar-SA" smtClean="0"/>
              <a:t>14/01/1445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2611693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67FF31F0-D37E-4ED5-B8B9-F487E2DDB61D}" type="datetimeFigureOut">
              <a:rPr lang="ar-SA" smtClean="0"/>
              <a:t>14/01/1445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2861414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67FF31F0-D37E-4ED5-B8B9-F487E2DDB61D}" type="datetimeFigureOut">
              <a:rPr lang="ar-SA" smtClean="0"/>
              <a:t>14/01/1445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185661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67FF31F0-D37E-4ED5-B8B9-F487E2DDB61D}" type="datetimeFigureOut">
              <a:rPr lang="ar-SA" smtClean="0"/>
              <a:t>14/01/1445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3433991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67FF31F0-D37E-4ED5-B8B9-F487E2DDB61D}" type="datetimeFigureOut">
              <a:rPr lang="ar-SA" smtClean="0"/>
              <a:t>14/01/1445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2293759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67FF31F0-D37E-4ED5-B8B9-F487E2DDB61D}" type="datetimeFigureOut">
              <a:rPr lang="ar-SA" smtClean="0"/>
              <a:t>14/01/1445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F32702A6-2FFD-4506-ADB1-BD70C3396F8E}" type="slidenum">
              <a:rPr lang="ar-SA" smtClean="0"/>
              <a:t>‹#›</a:t>
            </a:fld>
            <a:endParaRPr lang="ar-SA"/>
          </a:p>
        </p:txBody>
      </p:sp>
    </p:spTree>
    <p:extLst>
      <p:ext uri="{BB962C8B-B14F-4D97-AF65-F5344CB8AC3E}">
        <p14:creationId xmlns:p14="http://schemas.microsoft.com/office/powerpoint/2010/main" val="188308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7FF31F0-D37E-4ED5-B8B9-F487E2DDB61D}" type="datetimeFigureOut">
              <a:rPr lang="ar-SA" smtClean="0"/>
              <a:t>14/01/1445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32702A6-2FFD-4506-ADB1-BD70C3396F8E}" type="slidenum">
              <a:rPr lang="ar-SA" smtClean="0"/>
              <a:t>‹#›</a:t>
            </a:fld>
            <a:endParaRPr lang="ar-SA"/>
          </a:p>
        </p:txBody>
      </p:sp>
    </p:spTree>
    <p:extLst>
      <p:ext uri="{BB962C8B-B14F-4D97-AF65-F5344CB8AC3E}">
        <p14:creationId xmlns:p14="http://schemas.microsoft.com/office/powerpoint/2010/main" val="318185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8.svg"/><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5.png"/><Relationship Id="rId10" Type="http://schemas.openxmlformats.org/officeDocument/2006/relationships/image" Target="../media/image8.sv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9.png"/><Relationship Id="rId10" Type="http://schemas.openxmlformats.org/officeDocument/2006/relationships/image" Target="../media/image8.svg"/><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2.png"/><Relationship Id="rId10" Type="http://schemas.openxmlformats.org/officeDocument/2006/relationships/image" Target="../media/image8.svg"/><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8.png"/><Relationship Id="rId10" Type="http://schemas.openxmlformats.org/officeDocument/2006/relationships/image" Target="../media/image8.svg"/><Relationship Id="rId9" Type="http://schemas.openxmlformats.org/officeDocument/2006/relationships/image" Target="../media/image1.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0.png"/><Relationship Id="rId10" Type="http://schemas.openxmlformats.org/officeDocument/2006/relationships/image" Target="../media/image8.svg"/><Relationship Id="rId9"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3.png"/><Relationship Id="rId10" Type="http://schemas.openxmlformats.org/officeDocument/2006/relationships/image" Target="../media/image8.svg"/><Relationship Id="rId9"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3.png"/><Relationship Id="rId10" Type="http://schemas.openxmlformats.org/officeDocument/2006/relationships/image" Target="../media/image8.svg"/><Relationship Id="rId9"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4.png"/><Relationship Id="rId10"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 xmlns:a16="http://schemas.microsoft.com/office/drawing/2014/main" id="{6D34B332-A224-F9C2-4FCE-5377D8EB46DF}"/>
              </a:ext>
            </a:extLst>
          </p:cNvPr>
          <p:cNvPicPr>
            <a:picLocks noChangeAspect="1"/>
          </p:cNvPicPr>
          <p:nvPr/>
        </p:nvPicPr>
        <p:blipFill>
          <a:blip r:embed="rId2">
            <a:extLst>
              <a:ext uri="{96DAC541-7B7A-43D3-8B79-37D633B846F1}">
                <asvg:svgBlip xmlns="" xmlns:asvg="http://schemas.microsoft.com/office/drawing/2016/SVG/main" r:embed="rId10"/>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 xmlns:a16="http://schemas.microsoft.com/office/drawing/2014/main"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13" name="Rectangle: Rounded Corners 33">
            <a:extLst>
              <a:ext uri="{FF2B5EF4-FFF2-40B4-BE49-F238E27FC236}">
                <a16:creationId xmlns="" xmlns:a16="http://schemas.microsoft.com/office/drawing/2014/main" id="{15C30772-0DD8-7BE1-E943-20DE696CFBEA}"/>
              </a:ext>
            </a:extLst>
          </p:cNvPr>
          <p:cNvSpPr/>
          <p:nvPr/>
        </p:nvSpPr>
        <p:spPr>
          <a:xfrm>
            <a:off x="4752373" y="4509120"/>
            <a:ext cx="4176464" cy="1309391"/>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8</a:t>
            </a:r>
            <a:endParaRPr lang="en-US" sz="2800" b="1" dirty="0">
              <a:solidFill>
                <a:srgbClr val="FF0000"/>
              </a:solidFill>
            </a:endParaRPr>
          </a:p>
          <a:p>
            <a:pPr algn="ctr"/>
            <a:r>
              <a:rPr lang="en-US" sz="2000" b="1" dirty="0" smtClean="0">
                <a:solidFill>
                  <a:srgbClr val="FF0000"/>
                </a:solidFill>
              </a:rPr>
              <a:t>Analyzing Project Processes</a:t>
            </a:r>
            <a:endParaRPr lang="en-US" sz="2000" b="1" dirty="0">
              <a:solidFill>
                <a:srgbClr val="FF0000"/>
              </a:solidFill>
              <a:cs typeface="Tajawal Medium" panose="00000600000000000000" pitchFamily="2" charset="-78"/>
            </a:endParaRPr>
          </a:p>
        </p:txBody>
      </p:sp>
      <p:pic>
        <p:nvPicPr>
          <p:cNvPr id="14" name="Picture 32">
            <a:extLst>
              <a:ext uri="{FF2B5EF4-FFF2-40B4-BE49-F238E27FC236}">
                <a16:creationId xmlns="" xmlns:a16="http://schemas.microsoft.com/office/drawing/2014/main"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 xmlns:a16="http://schemas.microsoft.com/office/drawing/2014/main"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 xmlns:a16="http://schemas.microsoft.com/office/drawing/2014/main"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20"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6961298"/>
      </p:ext>
    </p:extLst>
  </p:cSld>
  <p:clrMapOvr>
    <a:masterClrMapping/>
  </p:clrMapOvr>
  <mc:AlternateContent xmlns:mc="http://schemas.openxmlformats.org/markup-compatibility/2006" xmlns:p14="http://schemas.microsoft.com/office/powerpoint/2010/main">
    <mc:Choice Requires="p14">
      <p:transition spd="slow" p14:dur="2000" advTm="64751"/>
    </mc:Choice>
    <mc:Fallback xmlns="">
      <p:transition spd="slow" advTm="6475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2142546405"/>
              </p:ext>
            </p:extLst>
          </p:nvPr>
        </p:nvGraphicFramePr>
        <p:xfrm>
          <a:off x="393701" y="2420888"/>
          <a:ext cx="4538340" cy="2019031"/>
        </p:xfrm>
        <a:graphic>
          <a:graphicData uri="http://schemas.openxmlformats.org/drawingml/2006/table">
            <a:tbl>
              <a:tblPr rtl="1" firstRow="1" bandRow="1">
                <a:tableStyleId>{5C22544A-7EE6-4342-B048-85BDC9FD1C3A}</a:tableStyleId>
              </a:tblPr>
              <a:tblGrid>
                <a:gridCol w="4538340"/>
              </a:tblGrid>
              <a:tr h="489821">
                <a:tc>
                  <a:txBody>
                    <a:bodyPr/>
                    <a:lstStyle/>
                    <a:p>
                      <a:pPr marL="342900" indent="-342900" algn="l" rtl="0">
                        <a:buAutoNum type="arabicPeriod"/>
                      </a:pPr>
                      <a:r>
                        <a:rPr lang="en-US" sz="2000" dirty="0" smtClean="0">
                          <a:solidFill>
                            <a:srgbClr val="C00000"/>
                          </a:solidFill>
                        </a:rPr>
                        <a:t>Analyzing Project Processes.</a:t>
                      </a:r>
                      <a:endParaRPr lang="en-US" sz="2000" b="1" kern="1200" dirty="0" smtClean="0">
                        <a:solidFill>
                          <a:srgbClr val="C00000"/>
                        </a:solidFill>
                        <a:latin typeface="+mn-lt"/>
                        <a:ea typeface="+mn-ea"/>
                        <a:cs typeface="+mn-cs"/>
                      </a:endParaRPr>
                    </a:p>
                  </a:txBody>
                  <a:tcPr>
                    <a:solidFill>
                      <a:schemeClr val="accent3">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1-</a:t>
                      </a:r>
                      <a:r>
                        <a:rPr lang="en-US" sz="2000" baseline="0" dirty="0" smtClean="0"/>
                        <a:t> </a:t>
                      </a:r>
                      <a:r>
                        <a:rPr lang="en-US" sz="2000" dirty="0" smtClean="0"/>
                        <a:t>Tools for Analyzing Processes .</a:t>
                      </a:r>
                      <a:endParaRPr lang="en-US" sz="2000" b="1" dirty="0" smtClean="0">
                        <a:solidFill>
                          <a:srgbClr val="C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 2.1 </a:t>
                      </a:r>
                      <a:r>
                        <a:rPr lang="en-US" sz="2000" b="1" baseline="0" dirty="0" smtClean="0">
                          <a:solidFill>
                            <a:srgbClr val="C00000"/>
                          </a:solidFill>
                        </a:rPr>
                        <a:t> </a:t>
                      </a:r>
                      <a:r>
                        <a:rPr lang="en-US" sz="2000" dirty="0" smtClean="0"/>
                        <a:t>Cause and Effect Diagrams</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2.2 Pillar Diagrams</a:t>
                      </a:r>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Summary</a:t>
                      </a:r>
                      <a:endParaRPr lang="ar-SA" sz="2000" b="1" dirty="0" smtClean="0">
                        <a:solidFill>
                          <a:srgbClr val="C00000"/>
                        </a:solidFill>
                      </a:endParaRPr>
                    </a:p>
                  </a:txBody>
                  <a:tcPr>
                    <a:solidFill>
                      <a:schemeClr val="accent3">
                        <a:lumMod val="40000"/>
                        <a:lumOff val="6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696" y="1100667"/>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95209" y="2339224"/>
            <a:ext cx="3593703"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4593186"/>
      </p:ext>
    </p:extLst>
  </p:cSld>
  <p:clrMapOvr>
    <a:masterClrMapping/>
  </p:clrMapOvr>
  <mc:AlternateContent xmlns:mc="http://schemas.openxmlformats.org/markup-compatibility/2006" xmlns:p14="http://schemas.microsoft.com/office/powerpoint/2010/main">
    <mc:Choice Requires="p14">
      <p:transition spd="slow" p14:dur="2000" advTm="67853"/>
    </mc:Choice>
    <mc:Fallback xmlns="">
      <p:transition spd="slow" advTm="6785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10" name="مستطيل 9"/>
          <p:cNvSpPr/>
          <p:nvPr/>
        </p:nvSpPr>
        <p:spPr>
          <a:xfrm>
            <a:off x="2090579" y="1643999"/>
            <a:ext cx="4872231" cy="584775"/>
          </a:xfrm>
          <a:prstGeom prst="rect">
            <a:avLst/>
          </a:prstGeom>
        </p:spPr>
        <p:txBody>
          <a:bodyPr wrap="none">
            <a:spAutoFit/>
          </a:bodyPr>
          <a:lstStyle/>
          <a:p>
            <a:r>
              <a:rPr lang="en-US" sz="3200" b="1" dirty="0" smtClean="0">
                <a:solidFill>
                  <a:srgbClr val="C00000"/>
                </a:solidFill>
              </a:rPr>
              <a:t>Analyzing Project Processes</a:t>
            </a:r>
            <a:endParaRPr lang="ar-SA" sz="3200" b="1" dirty="0">
              <a:solidFill>
                <a:srgbClr val="C00000"/>
              </a:solidFill>
            </a:endParaRPr>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9591" y="2228774"/>
            <a:ext cx="7272807" cy="3432474"/>
          </a:xfrm>
          <a:prstGeom prst="rect">
            <a:avLst/>
          </a:prstGeom>
          <a:noFill/>
          <a:ln>
            <a:noFill/>
          </a:ln>
          <a:effectLst>
            <a:outerShdw dist="35921" dir="2700000" algn="ctr" rotWithShape="0">
              <a:schemeClr val="bg2"/>
            </a:outerShdw>
            <a:softEdge rad="762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6219024"/>
      </p:ext>
    </p:extLst>
  </p:cSld>
  <p:clrMapOvr>
    <a:masterClrMapping/>
  </p:clrMapOvr>
  <mc:AlternateContent xmlns:mc="http://schemas.openxmlformats.org/markup-compatibility/2006" xmlns:p14="http://schemas.microsoft.com/office/powerpoint/2010/main">
    <mc:Choice Requires="p14">
      <p:transition spd="slow" p14:dur="2000" advTm="72267"/>
    </mc:Choice>
    <mc:Fallback xmlns="">
      <p:transition spd="slow" advTm="7226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549359" y="1844824"/>
            <a:ext cx="4040762" cy="3693319"/>
          </a:xfrm>
          <a:prstGeom prst="rect">
            <a:avLst/>
          </a:prstGeom>
        </p:spPr>
        <p:txBody>
          <a:bodyPr wrap="square">
            <a:spAutoFit/>
          </a:bodyPr>
          <a:lstStyle/>
          <a:p>
            <a:pPr algn="l" rtl="0"/>
            <a:r>
              <a:rPr lang="en-US" dirty="0" smtClean="0"/>
              <a:t>Having achieved an understanding of data and processes, project managers are ready to analyze processes and solve problems. </a:t>
            </a:r>
            <a:r>
              <a:rPr lang="en-US" dirty="0" smtClean="0">
                <a:solidFill>
                  <a:srgbClr val="C00000"/>
                </a:solidFill>
              </a:rPr>
              <a:t>Merely understanding a process is not a sufficient basis for taking action. </a:t>
            </a:r>
            <a:r>
              <a:rPr lang="en-US" dirty="0" smtClean="0"/>
              <a:t>Action without analysis is limited to trial and error, or guesswork about what the boss wants. </a:t>
            </a:r>
            <a:r>
              <a:rPr lang="en-US" b="1" dirty="0" smtClean="0">
                <a:solidFill>
                  <a:srgbClr val="C00000"/>
                </a:solidFill>
              </a:rPr>
              <a:t>None of these approaches is likely to yield happy results</a:t>
            </a:r>
            <a:r>
              <a:rPr lang="en-US" dirty="0" smtClean="0"/>
              <a:t>. </a:t>
            </a:r>
            <a:r>
              <a:rPr lang="en-US" b="1" dirty="0" smtClean="0">
                <a:solidFill>
                  <a:srgbClr val="C00000"/>
                </a:solidFill>
              </a:rPr>
              <a:t>Analysis is necessary to determine the system interaction aspects of the process and cause-effect relationships.</a:t>
            </a:r>
            <a:endParaRPr lang="ar-SA" b="1" dirty="0">
              <a:solidFill>
                <a:srgbClr val="C00000"/>
              </a:solidFill>
            </a:endParaRPr>
          </a:p>
        </p:txBody>
      </p:sp>
      <p:sp>
        <p:nvSpPr>
          <p:cNvPr id="8" name="مستطيل 7"/>
          <p:cNvSpPr/>
          <p:nvPr/>
        </p:nvSpPr>
        <p:spPr>
          <a:xfrm>
            <a:off x="3188079" y="1156102"/>
            <a:ext cx="3118418" cy="400110"/>
          </a:xfrm>
          <a:prstGeom prst="rect">
            <a:avLst/>
          </a:prstGeom>
        </p:spPr>
        <p:txBody>
          <a:bodyPr wrap="none">
            <a:spAutoFit/>
          </a:bodyPr>
          <a:lstStyle/>
          <a:p>
            <a:r>
              <a:rPr lang="en-US" sz="2000" b="1" dirty="0" smtClean="0">
                <a:solidFill>
                  <a:srgbClr val="C00000"/>
                </a:solidFill>
              </a:rPr>
              <a:t>Analyzing Project Processes</a:t>
            </a:r>
            <a:endParaRPr lang="ar-SA" sz="2000" b="1" dirty="0">
              <a:solidFill>
                <a:srgbClr val="C00000"/>
              </a:solidFill>
            </a:endParaRPr>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9992" y="1916832"/>
            <a:ext cx="4184427" cy="31623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3590124"/>
      </p:ext>
    </p:extLst>
  </p:cSld>
  <p:clrMapOvr>
    <a:masterClrMapping/>
  </p:clrMapOvr>
  <mc:AlternateContent xmlns:mc="http://schemas.openxmlformats.org/markup-compatibility/2006" xmlns:p14="http://schemas.microsoft.com/office/powerpoint/2010/main">
    <mc:Choice Requires="p14">
      <p:transition spd="slow" p14:dur="2000" advTm="174291"/>
    </mc:Choice>
    <mc:Fallback xmlns="">
      <p:transition spd="slow" advTm="17429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11" name="مستطيل 10"/>
          <p:cNvSpPr/>
          <p:nvPr/>
        </p:nvSpPr>
        <p:spPr>
          <a:xfrm>
            <a:off x="580841" y="2141939"/>
            <a:ext cx="2514921" cy="3416320"/>
          </a:xfrm>
          <a:prstGeom prst="rect">
            <a:avLst/>
          </a:prstGeom>
        </p:spPr>
        <p:txBody>
          <a:bodyPr wrap="square">
            <a:spAutoFit/>
          </a:bodyPr>
          <a:lstStyle/>
          <a:p>
            <a:pPr algn="l" rtl="0"/>
            <a:r>
              <a:rPr lang="en-US" sz="2400" dirty="0" smtClean="0"/>
              <a:t>Two tools are helpful in analyzing processes. </a:t>
            </a:r>
          </a:p>
          <a:p>
            <a:pPr algn="l" rtl="0"/>
            <a:r>
              <a:rPr lang="en-US" sz="2400" dirty="0" smtClean="0"/>
              <a:t>One is a classic tool, proven over many years of effective use.</a:t>
            </a:r>
          </a:p>
          <a:p>
            <a:pPr algn="l" rtl="0"/>
            <a:r>
              <a:rPr lang="en-US" sz="2400" dirty="0" smtClean="0"/>
              <a:t> The other is new.</a:t>
            </a:r>
            <a:endParaRPr lang="ar-SA" sz="2400" dirty="0"/>
          </a:p>
        </p:txBody>
      </p:sp>
      <p:sp>
        <p:nvSpPr>
          <p:cNvPr id="12" name="مستطيل 11"/>
          <p:cNvSpPr/>
          <p:nvPr/>
        </p:nvSpPr>
        <p:spPr>
          <a:xfrm>
            <a:off x="2259430" y="1417935"/>
            <a:ext cx="3956532" cy="461665"/>
          </a:xfrm>
          <a:prstGeom prst="rect">
            <a:avLst/>
          </a:prstGeom>
        </p:spPr>
        <p:txBody>
          <a:bodyPr wrap="none">
            <a:spAutoFit/>
          </a:bodyPr>
          <a:lstStyle/>
          <a:p>
            <a:r>
              <a:rPr lang="en-US" sz="2400" b="1" dirty="0" smtClean="0">
                <a:solidFill>
                  <a:srgbClr val="C00000"/>
                </a:solidFill>
              </a:rPr>
              <a:t>Tools for Analyzing Processes </a:t>
            </a:r>
            <a:endParaRPr lang="ar-SA" sz="2400" b="1" dirty="0">
              <a:solidFill>
                <a:srgbClr val="C00000"/>
              </a:solidFill>
            </a:endParaRPr>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9992" y="2112151"/>
            <a:ext cx="3761159" cy="2002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427985" y="4221089"/>
            <a:ext cx="3760536" cy="2073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سهم مسنن إلى اليمين 13"/>
          <p:cNvSpPr/>
          <p:nvPr/>
        </p:nvSpPr>
        <p:spPr>
          <a:xfrm>
            <a:off x="2915816" y="3728271"/>
            <a:ext cx="1512168" cy="243656"/>
          </a:xfrm>
          <a:prstGeom prst="notch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2" name="سهم مسنن إلى اليمين 21"/>
          <p:cNvSpPr/>
          <p:nvPr/>
        </p:nvSpPr>
        <p:spPr>
          <a:xfrm>
            <a:off x="2843808" y="5257894"/>
            <a:ext cx="1584177" cy="243656"/>
          </a:xfrm>
          <a:prstGeom prst="notch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197721228"/>
      </p:ext>
    </p:extLst>
  </p:cSld>
  <p:clrMapOvr>
    <a:masterClrMapping/>
  </p:clrMapOvr>
  <mc:AlternateContent xmlns:mc="http://schemas.openxmlformats.org/markup-compatibility/2006" xmlns:p14="http://schemas.microsoft.com/office/powerpoint/2010/main">
    <mc:Choice Requires="p14">
      <p:transition spd="slow" p14:dur="2000" advTm="98845"/>
    </mc:Choice>
    <mc:Fallback xmlns="">
      <p:transition spd="slow" advTm="9884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421855" y="1340768"/>
            <a:ext cx="2664296" cy="4247317"/>
          </a:xfrm>
          <a:prstGeom prst="rect">
            <a:avLst/>
          </a:prstGeom>
        </p:spPr>
        <p:txBody>
          <a:bodyPr wrap="square">
            <a:spAutoFit/>
          </a:bodyPr>
          <a:lstStyle/>
          <a:p>
            <a:pPr algn="l" rtl="0"/>
            <a:r>
              <a:rPr lang="en-US" b="1" dirty="0" smtClean="0">
                <a:solidFill>
                  <a:srgbClr val="C00000"/>
                </a:solidFill>
              </a:rPr>
              <a:t>Cause and Effect Diagrams</a:t>
            </a:r>
          </a:p>
          <a:p>
            <a:pPr algn="l" rtl="0"/>
            <a:r>
              <a:rPr lang="en-US" dirty="0" smtClean="0"/>
              <a:t> This diagram is sometimes called a “fishbone diagram” because of its shape and sometimes called an “Ishikawa diagram” in honor of its developer, Dr. Kaoru Ishikawa. It is used to identify, explore, and graphically display all possible causes related to a problem, including root causes. </a:t>
            </a:r>
            <a:endParaRPr lang="ar-SA" dirty="0"/>
          </a:p>
        </p:txBody>
      </p:sp>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131840" y="1340768"/>
            <a:ext cx="5775843"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6205535"/>
      </p:ext>
    </p:extLst>
  </p:cSld>
  <p:clrMapOvr>
    <a:masterClrMapping/>
  </p:clrMapOvr>
  <mc:AlternateContent xmlns:mc="http://schemas.openxmlformats.org/markup-compatibility/2006" xmlns:p14="http://schemas.microsoft.com/office/powerpoint/2010/main">
    <mc:Choice Requires="p14">
      <p:transition spd="slow" p14:dur="2000" advTm="145844"/>
    </mc:Choice>
    <mc:Fallback xmlns="">
      <p:transition spd="slow" advTm="14584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1440"/>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1484784"/>
            <a:ext cx="2808312" cy="3693319"/>
          </a:xfrm>
          <a:prstGeom prst="rect">
            <a:avLst/>
          </a:prstGeom>
        </p:spPr>
        <p:txBody>
          <a:bodyPr wrap="square">
            <a:spAutoFit/>
          </a:bodyPr>
          <a:lstStyle/>
          <a:p>
            <a:pPr algn="l" rtl="0"/>
            <a:r>
              <a:rPr lang="en-US" dirty="0" smtClean="0"/>
              <a:t>A cause and effect diagram is a powerful tool for </a:t>
            </a:r>
            <a:r>
              <a:rPr lang="en-US" b="1" dirty="0" smtClean="0">
                <a:solidFill>
                  <a:srgbClr val="C00000"/>
                </a:solidFill>
              </a:rPr>
              <a:t>analyzing a single problem </a:t>
            </a:r>
            <a:r>
              <a:rPr lang="en-US" dirty="0" smtClean="0"/>
              <a:t>and identifying all the possible causes. Sometimes a project team may want to analyze a situation in which multiple problems are related to multiple causes, all of which are generally known or can be identified readily and exist in limited number.</a:t>
            </a:r>
            <a:endParaRPr lang="ar-SA" dirty="0"/>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75856" y="1492002"/>
            <a:ext cx="5633417" cy="4169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201375"/>
      </p:ext>
    </p:extLst>
  </p:cSld>
  <p:clrMapOvr>
    <a:masterClrMapping/>
  </p:clrMapOvr>
  <mc:AlternateContent xmlns:mc="http://schemas.openxmlformats.org/markup-compatibility/2006" xmlns:p14="http://schemas.microsoft.com/office/powerpoint/2010/main">
    <mc:Choice Requires="p14">
      <p:transition spd="slow" p14:dur="2000" advTm="119357"/>
    </mc:Choice>
    <mc:Fallback xmlns="">
      <p:transition spd="slow" advTm="11935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558627" y="1604259"/>
            <a:ext cx="3096344" cy="3693319"/>
          </a:xfrm>
          <a:prstGeom prst="rect">
            <a:avLst/>
          </a:prstGeom>
        </p:spPr>
        <p:txBody>
          <a:bodyPr wrap="square">
            <a:spAutoFit/>
          </a:bodyPr>
          <a:lstStyle/>
          <a:p>
            <a:pPr algn="l" rtl="0"/>
            <a:r>
              <a:rPr lang="en-US" b="1" dirty="0" smtClean="0">
                <a:solidFill>
                  <a:srgbClr val="C00000"/>
                </a:solidFill>
              </a:rPr>
              <a:t>Using a cause and effect diagram includes four steps</a:t>
            </a:r>
            <a:r>
              <a:rPr lang="en-US" dirty="0" smtClean="0"/>
              <a:t>:</a:t>
            </a:r>
          </a:p>
          <a:p>
            <a:pPr marL="342900" indent="-342900" algn="l" rtl="0">
              <a:buAutoNum type="arabicPeriod"/>
            </a:pPr>
            <a:r>
              <a:rPr lang="en-US" b="1" dirty="0" smtClean="0">
                <a:solidFill>
                  <a:srgbClr val="C00000"/>
                </a:solidFill>
              </a:rPr>
              <a:t>Identify and define the problem</a:t>
            </a:r>
            <a:r>
              <a:rPr lang="en-US" dirty="0" smtClean="0"/>
              <a:t>. Determine the extent of the problem to be addressed</a:t>
            </a:r>
            <a:r>
              <a:rPr lang="en-US" b="1" dirty="0" smtClean="0">
                <a:solidFill>
                  <a:srgbClr val="C00000"/>
                </a:solidFill>
              </a:rPr>
              <a:t>. It is important to establish specific and limited boundaries that will focus the analysis and avoid an overly broad approach that may include multiple problems</a:t>
            </a:r>
            <a:r>
              <a:rPr lang="en-US" dirty="0" smtClean="0"/>
              <a:t>. </a:t>
            </a:r>
          </a:p>
        </p:txBody>
      </p:sp>
      <p:pic>
        <p:nvPicPr>
          <p:cNvPr id="5123"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94806" y="3486493"/>
            <a:ext cx="2984374" cy="2534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570131" y="1340768"/>
            <a:ext cx="1662444" cy="1648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3713106"/>
      </p:ext>
    </p:extLst>
  </p:cSld>
  <p:clrMapOvr>
    <a:masterClrMapping/>
  </p:clrMapOvr>
  <mc:AlternateContent xmlns:mc="http://schemas.openxmlformats.org/markup-compatibility/2006" xmlns:p14="http://schemas.microsoft.com/office/powerpoint/2010/main">
    <mc:Choice Requires="p14">
      <p:transition spd="slow" p14:dur="2000" advTm="122798"/>
    </mc:Choice>
    <mc:Fallback xmlns="">
      <p:transition spd="slow" advTm="1227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9" name="مستطيل 8"/>
          <p:cNvSpPr/>
          <p:nvPr/>
        </p:nvSpPr>
        <p:spPr>
          <a:xfrm>
            <a:off x="611560" y="1988840"/>
            <a:ext cx="3528392" cy="3416320"/>
          </a:xfrm>
          <a:prstGeom prst="rect">
            <a:avLst/>
          </a:prstGeom>
        </p:spPr>
        <p:txBody>
          <a:bodyPr wrap="square">
            <a:spAutoFit/>
          </a:bodyPr>
          <a:lstStyle/>
          <a:p>
            <a:pPr algn="l" rtl="0"/>
            <a:r>
              <a:rPr lang="en-US" b="1" dirty="0" smtClean="0">
                <a:solidFill>
                  <a:srgbClr val="C00000"/>
                </a:solidFill>
              </a:rPr>
              <a:t>2- Identify major categories for causes</a:t>
            </a:r>
            <a:r>
              <a:rPr lang="en-US" dirty="0" smtClean="0"/>
              <a:t>. Causes constitute a unique set for individual problems. General models for causes may be useful as a start (for example, people, policies, procedures, and equipment), but each analysis effort must consider causes relevant to the specific problem, not simply a predefined set that may well be incomplete.</a:t>
            </a:r>
            <a:endParaRPr lang="ar-SA" dirty="0" smtClean="0"/>
          </a:p>
          <a:p>
            <a:pPr algn="l" rtl="0"/>
            <a:endParaRPr lang="en-US" dirty="0" smtClean="0"/>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13777" y="1340768"/>
            <a:ext cx="2099109"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67944" y="3356992"/>
            <a:ext cx="4771095" cy="2342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8901408"/>
      </p:ext>
    </p:extLst>
  </p:cSld>
  <p:clrMapOvr>
    <a:masterClrMapping/>
  </p:clrMapOvr>
  <mc:AlternateContent xmlns:mc="http://schemas.openxmlformats.org/markup-compatibility/2006" xmlns:p14="http://schemas.microsoft.com/office/powerpoint/2010/main">
    <mc:Choice Requires="p14">
      <p:transition spd="slow" p14:dur="2000" advTm="123835"/>
    </mc:Choice>
    <mc:Fallback xmlns="">
      <p:transition spd="slow" advTm="12383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9" name="مستطيل 8"/>
          <p:cNvSpPr/>
          <p:nvPr/>
        </p:nvSpPr>
        <p:spPr>
          <a:xfrm>
            <a:off x="716904" y="1484784"/>
            <a:ext cx="3085049" cy="4247317"/>
          </a:xfrm>
          <a:prstGeom prst="rect">
            <a:avLst/>
          </a:prstGeom>
        </p:spPr>
        <p:txBody>
          <a:bodyPr wrap="square">
            <a:spAutoFit/>
          </a:bodyPr>
          <a:lstStyle/>
          <a:p>
            <a:pPr algn="l" rtl="0"/>
            <a:r>
              <a:rPr lang="en-US" dirty="0" smtClean="0"/>
              <a:t>3. </a:t>
            </a:r>
            <a:r>
              <a:rPr lang="en-US" b="1" dirty="0" smtClean="0">
                <a:solidFill>
                  <a:srgbClr val="C00000"/>
                </a:solidFill>
              </a:rPr>
              <a:t>Decompose major causes down several levels. </a:t>
            </a:r>
            <a:r>
              <a:rPr lang="en-US" dirty="0" smtClean="0"/>
              <a:t>Carefully analyze each cause and determine what aspects or elements within that category might contribute to the problem being analyzed. Then analyze each aspect or element to determine what sub elements might contribute to the problem. Then analyze each sub element, and so on until the project team is comfortable that analysis is complete. </a:t>
            </a:r>
          </a:p>
        </p:txBody>
      </p:sp>
      <p:pic>
        <p:nvPicPr>
          <p:cNvPr id="717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01344" y="3060564"/>
            <a:ext cx="4283075" cy="272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367616" y="1052736"/>
            <a:ext cx="2145331" cy="2006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7570999"/>
      </p:ext>
    </p:extLst>
  </p:cSld>
  <p:clrMapOvr>
    <a:masterClrMapping/>
  </p:clrMapOvr>
  <mc:AlternateContent xmlns:mc="http://schemas.openxmlformats.org/markup-compatibility/2006" xmlns:p14="http://schemas.microsoft.com/office/powerpoint/2010/main">
    <mc:Choice Requires="p14">
      <p:transition spd="slow" p14:dur="2000" advTm="94817"/>
    </mc:Choice>
    <mc:Fallback xmlns="">
      <p:transition spd="slow" advTm="9481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13" name="مستطيل 12"/>
          <p:cNvSpPr/>
          <p:nvPr/>
        </p:nvSpPr>
        <p:spPr>
          <a:xfrm>
            <a:off x="459812" y="2060848"/>
            <a:ext cx="3528392" cy="3139321"/>
          </a:xfrm>
          <a:prstGeom prst="rect">
            <a:avLst/>
          </a:prstGeom>
        </p:spPr>
        <p:txBody>
          <a:bodyPr wrap="square">
            <a:spAutoFit/>
          </a:bodyPr>
          <a:lstStyle/>
          <a:p>
            <a:pPr algn="l" rtl="0"/>
            <a:r>
              <a:rPr lang="en-US" dirty="0" smtClean="0"/>
              <a:t>4</a:t>
            </a:r>
            <a:r>
              <a:rPr lang="en-US" b="1" dirty="0" smtClean="0">
                <a:solidFill>
                  <a:srgbClr val="C00000"/>
                </a:solidFill>
              </a:rPr>
              <a:t>. Identify root causes</a:t>
            </a:r>
            <a:r>
              <a:rPr lang="en-US" dirty="0" smtClean="0"/>
              <a:t>. Review the diagram and identify multiple occurrences of causes. For example, in a diagram with four categories, the sub element “budget” may occur at several levels within each category. Multiple occurrences indicate a root cause; that is, a single cause that has many instances of effect throughout the process.</a:t>
            </a:r>
            <a:endParaRPr lang="ar-SA" dirty="0"/>
          </a:p>
        </p:txBody>
      </p:sp>
      <p:pic>
        <p:nvPicPr>
          <p:cNvPr id="8194"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652120" y="1604259"/>
            <a:ext cx="1741488"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10336" y="3212976"/>
            <a:ext cx="4130402" cy="212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8040415"/>
      </p:ext>
    </p:extLst>
  </p:cSld>
  <p:clrMapOvr>
    <a:masterClrMapping/>
  </p:clrMapOvr>
  <mc:AlternateContent xmlns:mc="http://schemas.openxmlformats.org/markup-compatibility/2006" xmlns:p14="http://schemas.microsoft.com/office/powerpoint/2010/main">
    <mc:Choice Requires="p14">
      <p:transition spd="slow" p14:dur="2000" advTm="222358"/>
    </mc:Choice>
    <mc:Fallback xmlns="">
      <p:transition spd="slow" advTm="22235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9" name="مستطيل 8"/>
          <p:cNvSpPr/>
          <p:nvPr/>
        </p:nvSpPr>
        <p:spPr>
          <a:xfrm>
            <a:off x="469012" y="1586375"/>
            <a:ext cx="2952328" cy="3416320"/>
          </a:xfrm>
          <a:prstGeom prst="rect">
            <a:avLst/>
          </a:prstGeom>
        </p:spPr>
        <p:txBody>
          <a:bodyPr wrap="square">
            <a:spAutoFit/>
          </a:bodyPr>
          <a:lstStyle/>
          <a:p>
            <a:pPr algn="l" rtl="0"/>
            <a:r>
              <a:rPr lang="en-US" dirty="0" smtClean="0"/>
              <a:t>A basic model for cause and effect diagrams is shown here. The image shows why the diagram is sometimes </a:t>
            </a:r>
            <a:r>
              <a:rPr lang="en-US" b="1" dirty="0" smtClean="0">
                <a:solidFill>
                  <a:srgbClr val="C00000"/>
                </a:solidFill>
              </a:rPr>
              <a:t>called a fishbone diagram. </a:t>
            </a:r>
            <a:r>
              <a:rPr lang="en-US" dirty="0" smtClean="0"/>
              <a:t>The problem identified in the box on the right is the head of the fish. The centerline is the backbone of the fish, and the lines that connect the category boxes to the centerline are the ribs.</a:t>
            </a:r>
            <a:endParaRPr lang="ar-SA" dirty="0"/>
          </a:p>
        </p:txBody>
      </p:sp>
      <p:pic>
        <p:nvPicPr>
          <p:cNvPr id="92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07904" y="1844824"/>
            <a:ext cx="5184575"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2529854"/>
      </p:ext>
    </p:extLst>
  </p:cSld>
  <p:clrMapOvr>
    <a:masterClrMapping/>
  </p:clrMapOvr>
  <mc:AlternateContent xmlns:mc="http://schemas.openxmlformats.org/markup-compatibility/2006" xmlns:p14="http://schemas.microsoft.com/office/powerpoint/2010/main">
    <mc:Choice Requires="p14">
      <p:transition spd="slow" p14:dur="2000" advTm="105340"/>
    </mc:Choice>
    <mc:Fallback xmlns="">
      <p:transition spd="slow" advTm="10534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1024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419872" y="1604260"/>
            <a:ext cx="5328592" cy="3552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611560" y="1700808"/>
            <a:ext cx="2520280" cy="3139321"/>
          </a:xfrm>
          <a:prstGeom prst="rect">
            <a:avLst/>
          </a:prstGeom>
        </p:spPr>
        <p:txBody>
          <a:bodyPr wrap="square">
            <a:spAutoFit/>
          </a:bodyPr>
          <a:lstStyle/>
          <a:p>
            <a:pPr algn="l" rtl="0"/>
            <a:r>
              <a:rPr lang="en-US" dirty="0" smtClean="0"/>
              <a:t>As an example of applying the model, consider the matter of charge code number errors in monthly status reports. Because this source offers the greatest opportunity for improvement, the project team decides to address it first.</a:t>
            </a:r>
            <a:endParaRPr lang="ar-SA" dirty="0"/>
          </a:p>
        </p:txBody>
      </p:sp>
    </p:spTree>
    <p:extLst>
      <p:ext uri="{BB962C8B-B14F-4D97-AF65-F5344CB8AC3E}">
        <p14:creationId xmlns:p14="http://schemas.microsoft.com/office/powerpoint/2010/main" val="2092046870"/>
      </p:ext>
    </p:extLst>
  </p:cSld>
  <p:clrMapOvr>
    <a:masterClrMapping/>
  </p:clrMapOvr>
  <mc:AlternateContent xmlns:mc="http://schemas.openxmlformats.org/markup-compatibility/2006" xmlns:p14="http://schemas.microsoft.com/office/powerpoint/2010/main">
    <mc:Choice Requires="p14">
      <p:transition spd="slow" p14:dur="2000" advTm="79845"/>
    </mc:Choice>
    <mc:Fallback xmlns="">
      <p:transition spd="slow" advTm="7984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454920" y="1461126"/>
            <a:ext cx="3609020" cy="4524315"/>
          </a:xfrm>
          <a:prstGeom prst="rect">
            <a:avLst/>
          </a:prstGeom>
        </p:spPr>
        <p:txBody>
          <a:bodyPr wrap="square">
            <a:spAutoFit/>
          </a:bodyPr>
          <a:lstStyle/>
          <a:p>
            <a:pPr algn="l" rtl="0"/>
            <a:r>
              <a:rPr lang="en-US" dirty="0" smtClean="0"/>
              <a:t>The team establishes “charge code number errors” as the problem and identifies four categories of possible cause:</a:t>
            </a:r>
          </a:p>
          <a:p>
            <a:pPr algn="l" rtl="0"/>
            <a:r>
              <a:rPr lang="en-US" dirty="0" smtClean="0"/>
              <a:t> 1</a:t>
            </a:r>
            <a:r>
              <a:rPr lang="en-US" dirty="0" smtClean="0">
                <a:solidFill>
                  <a:srgbClr val="C00000"/>
                </a:solidFill>
              </a:rPr>
              <a:t>. People </a:t>
            </a:r>
            <a:r>
              <a:rPr lang="en-US" dirty="0" smtClean="0"/>
              <a:t>— Human error may be a contributing source.</a:t>
            </a:r>
          </a:p>
          <a:p>
            <a:pPr algn="l" rtl="0"/>
            <a:r>
              <a:rPr lang="en-US" dirty="0" smtClean="0"/>
              <a:t> 2. </a:t>
            </a:r>
            <a:r>
              <a:rPr lang="en-US" dirty="0" smtClean="0">
                <a:solidFill>
                  <a:srgbClr val="C00000"/>
                </a:solidFill>
              </a:rPr>
              <a:t>Policies</a:t>
            </a:r>
            <a:r>
              <a:rPr lang="en-US" dirty="0" smtClean="0"/>
              <a:t> — Requirements established by management may also contribute. </a:t>
            </a:r>
          </a:p>
          <a:p>
            <a:pPr algn="l" rtl="0"/>
            <a:r>
              <a:rPr lang="en-US" dirty="0" smtClean="0"/>
              <a:t>3</a:t>
            </a:r>
            <a:r>
              <a:rPr lang="en-US" dirty="0" smtClean="0">
                <a:solidFill>
                  <a:srgbClr val="C00000"/>
                </a:solidFill>
              </a:rPr>
              <a:t>. Procedures </a:t>
            </a:r>
            <a:r>
              <a:rPr lang="en-US" dirty="0" smtClean="0"/>
              <a:t>— The manner in which policies are carried out may generate errors. </a:t>
            </a:r>
          </a:p>
          <a:p>
            <a:pPr algn="l" rtl="0"/>
            <a:r>
              <a:rPr lang="en-US" dirty="0" smtClean="0"/>
              <a:t>4. </a:t>
            </a:r>
            <a:r>
              <a:rPr lang="en-US" dirty="0" smtClean="0">
                <a:solidFill>
                  <a:srgbClr val="C00000"/>
                </a:solidFill>
              </a:rPr>
              <a:t>Equipment</a:t>
            </a:r>
            <a:r>
              <a:rPr lang="en-US" dirty="0" smtClean="0"/>
              <a:t> — The computers and other aspects of automated and manual systems may contribute to errors.</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69280" y="1484784"/>
            <a:ext cx="4658820"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88089"/>
      </p:ext>
    </p:extLst>
  </p:cSld>
  <p:clrMapOvr>
    <a:masterClrMapping/>
  </p:clrMapOvr>
  <mc:AlternateContent xmlns:mc="http://schemas.openxmlformats.org/markup-compatibility/2006" xmlns:p14="http://schemas.microsoft.com/office/powerpoint/2010/main">
    <mc:Choice Requires="p14">
      <p:transition spd="slow" p14:dur="2000" advTm="105868"/>
    </mc:Choice>
    <mc:Fallback xmlns="">
      <p:transition spd="slow" advTm="10586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9" name="مستطيل 8"/>
          <p:cNvSpPr/>
          <p:nvPr/>
        </p:nvSpPr>
        <p:spPr>
          <a:xfrm>
            <a:off x="477276" y="1268760"/>
            <a:ext cx="3518660" cy="4247317"/>
          </a:xfrm>
          <a:prstGeom prst="rect">
            <a:avLst/>
          </a:prstGeom>
        </p:spPr>
        <p:txBody>
          <a:bodyPr wrap="square">
            <a:spAutoFit/>
          </a:bodyPr>
          <a:lstStyle/>
          <a:p>
            <a:pPr algn="l" rtl="0"/>
            <a:r>
              <a:rPr lang="en-US" dirty="0" smtClean="0"/>
              <a:t>The real work — and the real benefit — comes next as the team analyzes one category at a time and decomposes it down several levels of cause. </a:t>
            </a:r>
          </a:p>
          <a:p>
            <a:pPr algn="l" rtl="0"/>
            <a:r>
              <a:rPr lang="en-US" dirty="0" smtClean="0"/>
              <a:t>The team focuses on each category individually and does not jump from category to category, as possible inter category relationships might arise. The goal is complete and deep analysis of possible causes within categories. The Figure shows the decomposition of the “people” category.</a:t>
            </a:r>
            <a:endParaRPr lang="ar-SA" dirty="0"/>
          </a:p>
        </p:txBody>
      </p:sp>
      <p:pic>
        <p:nvPicPr>
          <p:cNvPr id="1126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67944" y="1484784"/>
            <a:ext cx="4860156"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2702218"/>
      </p:ext>
    </p:extLst>
  </p:cSld>
  <p:clrMapOvr>
    <a:masterClrMapping/>
  </p:clrMapOvr>
  <mc:AlternateContent xmlns:mc="http://schemas.openxmlformats.org/markup-compatibility/2006" xmlns:p14="http://schemas.microsoft.com/office/powerpoint/2010/main">
    <mc:Choice Requires="p14">
      <p:transition spd="slow" p14:dur="2000" advTm="168825"/>
    </mc:Choice>
    <mc:Fallback xmlns="">
      <p:transition spd="slow" advTm="16882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4687" y="-59537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528" y="1589469"/>
            <a:ext cx="3528392" cy="3416320"/>
          </a:xfrm>
          <a:prstGeom prst="rect">
            <a:avLst/>
          </a:prstGeom>
        </p:spPr>
        <p:txBody>
          <a:bodyPr wrap="square">
            <a:spAutoFit/>
          </a:bodyPr>
          <a:lstStyle/>
          <a:p>
            <a:pPr algn="l" rtl="0"/>
            <a:r>
              <a:rPr lang="en-US" dirty="0" smtClean="0"/>
              <a:t>The project team first analyzed the “people” category to determine what people issues might be a cause of charge code number errors. They identified four possible causes: simple mistakes, bad training, misunderstandings, and cover-ups. Continuing the decomposition process, the team examined each one of these four causes and identified possible causes for each:</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69280" y="1484784"/>
            <a:ext cx="4658820"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6374538"/>
      </p:ext>
    </p:extLst>
  </p:cSld>
  <p:clrMapOvr>
    <a:masterClrMapping/>
  </p:clrMapOvr>
  <mc:AlternateContent xmlns:mc="http://schemas.openxmlformats.org/markup-compatibility/2006" xmlns:p14="http://schemas.microsoft.com/office/powerpoint/2010/main">
    <mc:Choice Requires="p14">
      <p:transition spd="slow" p14:dur="2000" advTm="106832"/>
    </mc:Choice>
    <mc:Fallback xmlns="">
      <p:transition spd="slow" advTm="10683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7" y="-603942"/>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539552" y="1194667"/>
            <a:ext cx="3672408" cy="4801314"/>
          </a:xfrm>
          <a:prstGeom prst="rect">
            <a:avLst/>
          </a:prstGeom>
        </p:spPr>
        <p:txBody>
          <a:bodyPr wrap="square">
            <a:spAutoFit/>
          </a:bodyPr>
          <a:lstStyle/>
          <a:p>
            <a:pPr marL="342900" indent="-342900" algn="l" rtl="0">
              <a:buAutoNum type="arabicPeriod"/>
            </a:pPr>
            <a:r>
              <a:rPr lang="en-US" dirty="0" smtClean="0"/>
              <a:t>Simple mistakes — People could be careless and unintentionally enter a wrong number, perhaps by striking the wrong key on the keyboard when entering data into the automated accounting system. Or people could be rushed and make errors when trying to accomplish the data entry too quickly. </a:t>
            </a:r>
          </a:p>
          <a:p>
            <a:pPr marL="342900" indent="-342900" algn="l" rtl="0">
              <a:buAutoNum type="arabicPeriod"/>
            </a:pPr>
            <a:r>
              <a:rPr lang="en-US" dirty="0" smtClean="0"/>
              <a:t>Bad training — It may be that people never completed essential training because they had no available time to attend training. Or perhaps training was never offered because funds were not available.</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69280" y="1484784"/>
            <a:ext cx="4658820"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168435"/>
      </p:ext>
    </p:extLst>
  </p:cSld>
  <p:clrMapOvr>
    <a:masterClrMapping/>
  </p:clrMapOvr>
  <mc:AlternateContent xmlns:mc="http://schemas.openxmlformats.org/markup-compatibility/2006" xmlns:p14="http://schemas.microsoft.com/office/powerpoint/2010/main">
    <mc:Choice Requires="p14">
      <p:transition spd="slow" p14:dur="2000" advTm="158800"/>
    </mc:Choice>
    <mc:Fallback xmlns="">
      <p:transition spd="slow" advTm="1588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539552" y="1412776"/>
            <a:ext cx="3384376" cy="4247317"/>
          </a:xfrm>
          <a:prstGeom prst="rect">
            <a:avLst/>
          </a:prstGeom>
        </p:spPr>
        <p:txBody>
          <a:bodyPr wrap="square">
            <a:spAutoFit/>
          </a:bodyPr>
          <a:lstStyle/>
          <a:p>
            <a:pPr algn="l" rtl="0"/>
            <a:r>
              <a:rPr lang="en-US" dirty="0" smtClean="0"/>
              <a:t>3. Misunderstandings — People may have used and reported erroneous charge codes because they misunderstood exactly what code they were allowed to use. Or they may have received unclear guidance and used the code they thought was most appropriate. </a:t>
            </a:r>
          </a:p>
          <a:p>
            <a:pPr algn="l" rtl="0"/>
            <a:r>
              <a:rPr lang="en-US" dirty="0" smtClean="0"/>
              <a:t>4. Cover-ups — People may have made errors and knew they made errors, but did not report and correct the errors because they were embarrassed by their mistake or afraid of being punished.</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51920" y="1484784"/>
            <a:ext cx="5184576"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5902096"/>
      </p:ext>
    </p:extLst>
  </p:cSld>
  <p:clrMapOvr>
    <a:masterClrMapping/>
  </p:clrMapOvr>
  <mc:AlternateContent xmlns:mc="http://schemas.openxmlformats.org/markup-compatibility/2006" xmlns:p14="http://schemas.microsoft.com/office/powerpoint/2010/main">
    <mc:Choice Requires="p14">
      <p:transition spd="slow" p14:dur="2000" advTm="117334"/>
    </mc:Choice>
    <mc:Fallback xmlns="">
      <p:transition spd="slow" advTm="11733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611560" y="1700808"/>
            <a:ext cx="3024336" cy="3416320"/>
          </a:xfrm>
          <a:prstGeom prst="rect">
            <a:avLst/>
          </a:prstGeom>
        </p:spPr>
        <p:txBody>
          <a:bodyPr wrap="square">
            <a:spAutoFit/>
          </a:bodyPr>
          <a:lstStyle/>
          <a:p>
            <a:pPr algn="l" rtl="0"/>
            <a:r>
              <a:rPr lang="en-US" dirty="0" smtClean="0"/>
              <a:t>Then, continuing decomposition, the team looks at each one of the newly identified causes and identifies possible causes for it. The previous Figure shows that unclear guidance, which may be a cause of misunderstandings, may be caused by people making assumptions about what other people know.</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39952" y="1484784"/>
            <a:ext cx="4658820"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1392102"/>
      </p:ext>
    </p:extLst>
  </p:cSld>
  <p:clrMapOvr>
    <a:masterClrMapping/>
  </p:clrMapOvr>
  <mc:AlternateContent xmlns:mc="http://schemas.openxmlformats.org/markup-compatibility/2006" xmlns:p14="http://schemas.microsoft.com/office/powerpoint/2010/main">
    <mc:Choice Requires="p14">
      <p:transition spd="slow" p14:dur="2000" advTm="98312"/>
    </mc:Choice>
    <mc:Fallback xmlns="">
      <p:transition spd="slow" advTm="9831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649393" y="1844824"/>
            <a:ext cx="2626463" cy="2862322"/>
          </a:xfrm>
          <a:prstGeom prst="rect">
            <a:avLst/>
          </a:prstGeom>
        </p:spPr>
        <p:txBody>
          <a:bodyPr wrap="square">
            <a:spAutoFit/>
          </a:bodyPr>
          <a:lstStyle/>
          <a:p>
            <a:pPr algn="l" rtl="0"/>
            <a:r>
              <a:rPr lang="en-US" dirty="0" smtClean="0"/>
              <a:t>Some teams find it easier to prepare an indented list first, then draw the diagram. This approach allows the team to probe and explore — to go back and forth, to add and delete — before putting the results on paper as a final diagram.</a:t>
            </a:r>
            <a:endParaRPr lang="ar-SA" dirty="0"/>
          </a:p>
        </p:txBody>
      </p:sp>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1206" y="1790699"/>
            <a:ext cx="3643313"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2413773"/>
      </p:ext>
    </p:extLst>
  </p:cSld>
  <p:clrMapOvr>
    <a:masterClrMapping/>
  </p:clrMapOvr>
  <mc:AlternateContent xmlns:mc="http://schemas.openxmlformats.org/markup-compatibility/2006" xmlns:p14="http://schemas.microsoft.com/office/powerpoint/2010/main">
    <mc:Choice Requires="p14">
      <p:transition spd="slow" p14:dur="2000" advTm="80841"/>
    </mc:Choice>
    <mc:Fallback xmlns="">
      <p:transition spd="slow" advTm="8084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539552" y="1604259"/>
            <a:ext cx="3960440" cy="3970318"/>
          </a:xfrm>
          <a:prstGeom prst="rect">
            <a:avLst/>
          </a:prstGeom>
        </p:spPr>
        <p:txBody>
          <a:bodyPr wrap="square">
            <a:spAutoFit/>
          </a:bodyPr>
          <a:lstStyle/>
          <a:p>
            <a:pPr algn="l" rtl="0"/>
            <a:r>
              <a:rPr lang="en-US" dirty="0" smtClean="0"/>
              <a:t>After the diagram is complete, the team reviews it, looking for repeated entries. </a:t>
            </a:r>
            <a:r>
              <a:rPr lang="en-US" b="1" dirty="0" smtClean="0">
                <a:solidFill>
                  <a:srgbClr val="C00000"/>
                </a:solidFill>
              </a:rPr>
              <a:t>Multiple occurrences suggest root causes</a:t>
            </a:r>
            <a:r>
              <a:rPr lang="en-US" dirty="0" smtClean="0"/>
              <a:t>. If, for example, “no budget” occurs in multiple locations across all categories, </a:t>
            </a:r>
            <a:r>
              <a:rPr lang="en-US" b="1" dirty="0" smtClean="0">
                <a:solidFill>
                  <a:srgbClr val="C00000"/>
                </a:solidFill>
              </a:rPr>
              <a:t>a lack of funding may be a root cause that, </a:t>
            </a:r>
            <a:r>
              <a:rPr lang="en-US" dirty="0" smtClean="0"/>
              <a:t>if eliminated, will have significant improvement effect on the problem being analyzed. Beyond root causes, the project team now has a comprehensive view of how things can go wrong. This information may be a basis for further focused data collection or a foundation for corrective action.</a:t>
            </a:r>
            <a:endParaRPr lang="ar-SA"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9992" y="2176463"/>
            <a:ext cx="4176464" cy="2408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0811225"/>
      </p:ext>
    </p:extLst>
  </p:cSld>
  <p:clrMapOvr>
    <a:masterClrMapping/>
  </p:clrMapOvr>
  <mc:AlternateContent xmlns:mc="http://schemas.openxmlformats.org/markup-compatibility/2006" xmlns:p14="http://schemas.microsoft.com/office/powerpoint/2010/main">
    <mc:Choice Requires="p14">
      <p:transition spd="slow" p14:dur="2000" advTm="141850"/>
    </mc:Choice>
    <mc:Fallback xmlns="">
      <p:transition spd="slow" advTm="14185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67543" y="1340768"/>
            <a:ext cx="4903505" cy="4524315"/>
          </a:xfrm>
          <a:prstGeom prst="rect">
            <a:avLst/>
          </a:prstGeom>
        </p:spPr>
        <p:txBody>
          <a:bodyPr wrap="square">
            <a:spAutoFit/>
          </a:bodyPr>
          <a:lstStyle/>
          <a:p>
            <a:pPr algn="l" rtl="0" fontAlgn="base"/>
            <a:r>
              <a:rPr lang="en-US" b="1" dirty="0">
                <a:solidFill>
                  <a:srgbClr val="C00000"/>
                </a:solidFill>
              </a:rPr>
              <a:t>When to use an Ishikawa Diagram?</a:t>
            </a:r>
          </a:p>
          <a:p>
            <a:pPr marL="285750" indent="-285750" algn="l" rtl="0" fontAlgn="base">
              <a:buFontTx/>
              <a:buChar char="-"/>
            </a:pPr>
            <a:r>
              <a:rPr lang="en-US" dirty="0" smtClean="0"/>
              <a:t>Problem-solving </a:t>
            </a:r>
            <a:r>
              <a:rPr lang="en-US" dirty="0"/>
              <a:t>to focus </a:t>
            </a:r>
            <a:r>
              <a:rPr lang="en-US" dirty="0" smtClean="0"/>
              <a:t>on the Quality problem. </a:t>
            </a:r>
          </a:p>
          <a:p>
            <a:pPr marL="285750" indent="-285750" algn="l" rtl="0" fontAlgn="base">
              <a:buFontTx/>
              <a:buChar char="-"/>
            </a:pPr>
            <a:r>
              <a:rPr lang="en-US" dirty="0" smtClean="0"/>
              <a:t>To </a:t>
            </a:r>
            <a:r>
              <a:rPr lang="en-US" dirty="0"/>
              <a:t>sort out interactions among factors for a </a:t>
            </a:r>
            <a:r>
              <a:rPr lang="en-US" dirty="0" smtClean="0"/>
              <a:t>cause.</a:t>
            </a:r>
          </a:p>
          <a:p>
            <a:pPr marL="285750" indent="-285750" algn="l" rtl="0" fontAlgn="base">
              <a:buFontTx/>
              <a:buChar char="-"/>
            </a:pPr>
            <a:r>
              <a:rPr lang="en-US" dirty="0" smtClean="0"/>
              <a:t>To </a:t>
            </a:r>
            <a:r>
              <a:rPr lang="en-US" dirty="0"/>
              <a:t>analyze existing problems</a:t>
            </a:r>
            <a:r>
              <a:rPr lang="en-US" dirty="0" smtClean="0"/>
              <a:t>.</a:t>
            </a:r>
          </a:p>
          <a:p>
            <a:pPr marL="285750" indent="-285750" algn="l" rtl="0" fontAlgn="base">
              <a:buFontTx/>
              <a:buChar char="-"/>
            </a:pPr>
            <a:endParaRPr lang="en-US" dirty="0" smtClean="0"/>
          </a:p>
          <a:p>
            <a:pPr algn="l" rtl="0" fontAlgn="base"/>
            <a:r>
              <a:rPr lang="en-US" b="1" dirty="0">
                <a:solidFill>
                  <a:srgbClr val="C00000"/>
                </a:solidFill>
              </a:rPr>
              <a:t>Why use the Ishikawa Diagram?</a:t>
            </a:r>
          </a:p>
          <a:p>
            <a:pPr algn="l" rtl="0" fontAlgn="base"/>
            <a:r>
              <a:rPr lang="en-US" dirty="0" smtClean="0"/>
              <a:t>- Helps </a:t>
            </a:r>
            <a:r>
              <a:rPr lang="en-US" dirty="0"/>
              <a:t>to determine the Root Cause of a Problem.</a:t>
            </a:r>
          </a:p>
          <a:p>
            <a:pPr algn="l" rtl="0" fontAlgn="base"/>
            <a:r>
              <a:rPr lang="en-US" dirty="0" smtClean="0"/>
              <a:t>- To </a:t>
            </a:r>
            <a:r>
              <a:rPr lang="en-US" dirty="0"/>
              <a:t>identify the Key Inputs </a:t>
            </a:r>
            <a:r>
              <a:rPr lang="en-US" dirty="0" smtClean="0"/>
              <a:t>variables. Primary</a:t>
            </a:r>
            <a:r>
              <a:rPr lang="en-US" dirty="0"/>
              <a:t>, Secondary and Tertiary causes.</a:t>
            </a:r>
          </a:p>
          <a:p>
            <a:pPr algn="l" rtl="0" fontAlgn="base"/>
            <a:r>
              <a:rPr lang="en-US" dirty="0" smtClean="0"/>
              <a:t>- Helps </a:t>
            </a:r>
            <a:r>
              <a:rPr lang="en-US" dirty="0"/>
              <a:t>in identifying the possible cause for variation present in a process.</a:t>
            </a:r>
          </a:p>
          <a:p>
            <a:pPr algn="l" rtl="0" fontAlgn="base"/>
            <a:r>
              <a:rPr lang="en-US" dirty="0" smtClean="0"/>
              <a:t>- Increases </a:t>
            </a:r>
            <a:r>
              <a:rPr lang="en-US" dirty="0"/>
              <a:t>knowledge of a process and its factors.</a:t>
            </a:r>
          </a:p>
          <a:p>
            <a:pPr algn="l" rtl="0" fontAlgn="base"/>
            <a:r>
              <a:rPr lang="en-US" dirty="0" smtClean="0"/>
              <a:t>- Helps </a:t>
            </a:r>
            <a:r>
              <a:rPr lang="en-US" dirty="0"/>
              <a:t>to identify areas for data collection.</a:t>
            </a:r>
          </a:p>
          <a:p>
            <a:pPr algn="l" rtl="0" fontAlgn="base"/>
            <a:endParaRPr lang="en-US" dirty="0"/>
          </a:p>
        </p:txBody>
      </p:sp>
      <p:pic>
        <p:nvPicPr>
          <p:cNvPr id="1433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92080" y="1604259"/>
            <a:ext cx="3423043" cy="3640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5347015"/>
      </p:ext>
    </p:extLst>
  </p:cSld>
  <p:clrMapOvr>
    <a:masterClrMapping/>
  </p:clrMapOvr>
  <mc:AlternateContent xmlns:mc="http://schemas.openxmlformats.org/markup-compatibility/2006" xmlns:p14="http://schemas.microsoft.com/office/powerpoint/2010/main">
    <mc:Choice Requires="p14">
      <p:transition spd="slow" p14:dur="2000" advTm="117313"/>
    </mc:Choice>
    <mc:Fallback xmlns="">
      <p:transition spd="slow" advTm="1173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87221" y="1844824"/>
            <a:ext cx="3744416" cy="3416320"/>
          </a:xfrm>
          <a:prstGeom prst="rect">
            <a:avLst/>
          </a:prstGeom>
        </p:spPr>
        <p:txBody>
          <a:bodyPr wrap="square">
            <a:spAutoFit/>
          </a:bodyPr>
          <a:lstStyle/>
          <a:p>
            <a:pPr algn="l" rtl="0" fontAlgn="base"/>
            <a:r>
              <a:rPr lang="en-US" b="1" dirty="0">
                <a:solidFill>
                  <a:srgbClr val="C00000"/>
                </a:solidFill>
              </a:rPr>
              <a:t>Benefits of “Fishbone Diagram“</a:t>
            </a:r>
          </a:p>
          <a:p>
            <a:pPr marL="285750" indent="-285750" algn="l" rtl="0" fontAlgn="base">
              <a:buFont typeface="Arial" panose="020B0604020202020204" pitchFamily="34" charset="0"/>
              <a:buChar char="•"/>
            </a:pPr>
            <a:r>
              <a:rPr lang="en-US" dirty="0"/>
              <a:t>Focus is on </a:t>
            </a:r>
            <a:r>
              <a:rPr lang="en-US" b="1" dirty="0"/>
              <a:t>‘Causes’</a:t>
            </a:r>
            <a:r>
              <a:rPr lang="en-US" dirty="0"/>
              <a:t> rather than on </a:t>
            </a:r>
            <a:r>
              <a:rPr lang="en-US" b="1" dirty="0" smtClean="0"/>
              <a:t>assumptions.</a:t>
            </a:r>
            <a:endParaRPr lang="en-US" dirty="0"/>
          </a:p>
          <a:p>
            <a:pPr marL="285750" indent="-285750" algn="l" rtl="0" fontAlgn="base">
              <a:buFont typeface="Arial" panose="020B0604020202020204" pitchFamily="34" charset="0"/>
              <a:buChar char="•"/>
            </a:pPr>
            <a:r>
              <a:rPr lang="en-US" dirty="0"/>
              <a:t>Break problems down into small pieces to find the real root cause.</a:t>
            </a:r>
          </a:p>
          <a:p>
            <a:pPr marL="285750" indent="-285750" algn="l" rtl="0" fontAlgn="base">
              <a:buFont typeface="Arial" panose="020B0604020202020204" pitchFamily="34" charset="0"/>
              <a:buChar char="•"/>
            </a:pPr>
            <a:r>
              <a:rPr lang="en-US" dirty="0"/>
              <a:t>Increase people involvement &amp; teamwork.</a:t>
            </a:r>
          </a:p>
          <a:p>
            <a:pPr marL="285750" indent="-285750" algn="l" rtl="0" fontAlgn="base">
              <a:buFont typeface="Arial" panose="020B0604020202020204" pitchFamily="34" charset="0"/>
              <a:buChar char="•"/>
            </a:pPr>
            <a:r>
              <a:rPr lang="en-US" dirty="0"/>
              <a:t>Improves team performance &amp; effectiveness.</a:t>
            </a:r>
          </a:p>
          <a:p>
            <a:pPr marL="285750" indent="-285750" algn="l" rtl="0" fontAlgn="base">
              <a:buFont typeface="Arial" panose="020B0604020202020204" pitchFamily="34" charset="0"/>
              <a:buChar char="•"/>
            </a:pPr>
            <a:r>
              <a:rPr lang="en-US" dirty="0"/>
              <a:t>Improves process knowledge.</a:t>
            </a:r>
          </a:p>
          <a:p>
            <a:pPr marL="285750" indent="-285750" algn="l" rtl="0" fontAlgn="base">
              <a:buFont typeface="Arial" panose="020B0604020202020204" pitchFamily="34" charset="0"/>
              <a:buChar char="•"/>
            </a:pPr>
            <a:r>
              <a:rPr lang="en-US" dirty="0"/>
              <a:t>A common understanding of factors causing the problem.</a:t>
            </a:r>
          </a:p>
        </p:txBody>
      </p:sp>
      <p:pic>
        <p:nvPicPr>
          <p:cNvPr id="1536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83968" y="2036603"/>
            <a:ext cx="4495800" cy="2827337"/>
          </a:xfrm>
          <a:prstGeom prst="rect">
            <a:avLst/>
          </a:prstGeom>
          <a:noFill/>
          <a:ln>
            <a:noFill/>
          </a:ln>
          <a:effectLst>
            <a:glow rad="127000">
              <a:schemeClr val="accent1">
                <a:alpha val="24000"/>
              </a:schemeClr>
            </a:glow>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7475120"/>
      </p:ext>
    </p:extLst>
  </p:cSld>
  <p:clrMapOvr>
    <a:masterClrMapping/>
  </p:clrMapOvr>
  <mc:AlternateContent xmlns:mc="http://schemas.openxmlformats.org/markup-compatibility/2006" xmlns:p14="http://schemas.microsoft.com/office/powerpoint/2010/main">
    <mc:Choice Requires="p14">
      <p:transition spd="slow" p14:dur="2000" advTm="116710"/>
    </mc:Choice>
    <mc:Fallback xmlns="">
      <p:transition spd="slow" advTm="11671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1153441" y="1556792"/>
            <a:ext cx="6848350" cy="1015663"/>
          </a:xfrm>
          <a:prstGeom prst="rect">
            <a:avLst/>
          </a:prstGeom>
        </p:spPr>
        <p:txBody>
          <a:bodyPr wrap="none">
            <a:spAutoFit/>
          </a:bodyPr>
          <a:lstStyle/>
          <a:p>
            <a:r>
              <a:rPr lang="en-US" sz="6000" dirty="0" smtClean="0">
                <a:solidFill>
                  <a:srgbClr val="C00000"/>
                </a:solidFill>
                <a:latin typeface="Algerian" panose="04020705040A02060702" pitchFamily="82" charset="0"/>
              </a:rPr>
              <a:t>Pillar Diagrams</a:t>
            </a:r>
            <a:endParaRPr lang="ar-SA" sz="6000" dirty="0">
              <a:solidFill>
                <a:srgbClr val="C00000"/>
              </a:solidFill>
              <a:latin typeface="Algerian" panose="04020705040A02060702" pitchFamily="82" charset="0"/>
            </a:endParaRPr>
          </a:p>
        </p:txBody>
      </p:sp>
      <p:pic>
        <p:nvPicPr>
          <p:cNvPr id="1638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99469" y="2924944"/>
            <a:ext cx="6696744"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5385328"/>
      </p:ext>
    </p:extLst>
  </p:cSld>
  <p:clrMapOvr>
    <a:masterClrMapping/>
  </p:clrMapOvr>
  <mc:AlternateContent xmlns:mc="http://schemas.openxmlformats.org/markup-compatibility/2006" xmlns:p14="http://schemas.microsoft.com/office/powerpoint/2010/main">
    <mc:Choice Requires="p14">
      <p:transition spd="slow" p14:dur="2000" advTm="44345"/>
    </mc:Choice>
    <mc:Fallback xmlns="">
      <p:transition spd="slow" advTm="4434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550243" y="1700808"/>
            <a:ext cx="3600400" cy="3970318"/>
          </a:xfrm>
          <a:prstGeom prst="rect">
            <a:avLst/>
          </a:prstGeom>
        </p:spPr>
        <p:txBody>
          <a:bodyPr wrap="square">
            <a:spAutoFit/>
          </a:bodyPr>
          <a:lstStyle/>
          <a:p>
            <a:pPr algn="l" rtl="0"/>
            <a:endParaRPr lang="en-US" dirty="0" smtClean="0"/>
          </a:p>
          <a:p>
            <a:pPr algn="l" rtl="0"/>
            <a:r>
              <a:rPr lang="en-US" dirty="0" smtClean="0"/>
              <a:t>A </a:t>
            </a:r>
            <a:r>
              <a:rPr lang="en-US" dirty="0"/>
              <a:t>pillar diagram (a new quality tool introduced here for the first time) </a:t>
            </a:r>
            <a:r>
              <a:rPr lang="en-US" dirty="0" smtClean="0"/>
              <a:t>is </a:t>
            </a:r>
            <a:r>
              <a:rPr lang="en-US" dirty="0"/>
              <a:t>a combination of a </a:t>
            </a:r>
            <a:r>
              <a:rPr lang="en-US" b="1" dirty="0">
                <a:solidFill>
                  <a:srgbClr val="C00000"/>
                </a:solidFill>
              </a:rPr>
              <a:t>cause and effect diagram</a:t>
            </a:r>
            <a:r>
              <a:rPr lang="en-US" dirty="0"/>
              <a:t> and another quality tool, </a:t>
            </a:r>
            <a:r>
              <a:rPr lang="en-US" b="1" dirty="0">
                <a:solidFill>
                  <a:srgbClr val="C00000"/>
                </a:solidFill>
              </a:rPr>
              <a:t>the interrelationship digraph.</a:t>
            </a:r>
          </a:p>
          <a:p>
            <a:pPr algn="l" rtl="0"/>
            <a:r>
              <a:rPr lang="en-US" dirty="0"/>
              <a:t>It addresses multiple problems (</a:t>
            </a:r>
            <a:r>
              <a:rPr lang="en-US" b="1" dirty="0">
                <a:solidFill>
                  <a:srgbClr val="C00000"/>
                </a:solidFill>
              </a:rPr>
              <a:t>a cause and effect diagram addresses just one</a:t>
            </a:r>
            <a:r>
              <a:rPr lang="en-US" dirty="0"/>
              <a:t>) and it shows relationships among a limited set of causes and results. </a:t>
            </a:r>
            <a:r>
              <a:rPr lang="en-US" b="1" dirty="0">
                <a:solidFill>
                  <a:srgbClr val="C00000"/>
                </a:solidFill>
              </a:rPr>
              <a:t>An interrelationship digraph is used to determine relationships among all contributing elements of a system</a:t>
            </a:r>
            <a:r>
              <a:rPr lang="en-US" b="1" dirty="0" smtClean="0">
                <a:solidFill>
                  <a:srgbClr val="C00000"/>
                </a:solidFill>
              </a:rPr>
              <a:t>.</a:t>
            </a:r>
            <a:endParaRPr lang="ar-SA" b="1" dirty="0">
              <a:solidFill>
                <a:srgbClr val="C00000"/>
              </a:solidFill>
            </a:endParaRPr>
          </a:p>
        </p:txBody>
      </p:sp>
      <p:pic>
        <p:nvPicPr>
          <p:cNvPr id="174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2143124"/>
            <a:ext cx="4392488" cy="2942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2475401" y="988200"/>
            <a:ext cx="3841116" cy="523220"/>
          </a:xfrm>
          <a:prstGeom prst="rect">
            <a:avLst/>
          </a:prstGeom>
        </p:spPr>
        <p:txBody>
          <a:bodyPr wrap="none">
            <a:spAutoFit/>
          </a:bodyPr>
          <a:lstStyle/>
          <a:p>
            <a:r>
              <a:rPr lang="en-US" sz="2800" b="1" dirty="0" smtClean="0">
                <a:solidFill>
                  <a:srgbClr val="C00000"/>
                </a:solidFill>
              </a:rPr>
              <a:t>What is A pillar diagram </a:t>
            </a:r>
            <a:endParaRPr lang="ar-SA" sz="2800" b="1" dirty="0">
              <a:solidFill>
                <a:srgbClr val="C00000"/>
              </a:solidFill>
            </a:endParaRPr>
          </a:p>
        </p:txBody>
      </p:sp>
    </p:spTree>
    <p:extLst>
      <p:ext uri="{BB962C8B-B14F-4D97-AF65-F5344CB8AC3E}">
        <p14:creationId xmlns:p14="http://schemas.microsoft.com/office/powerpoint/2010/main" val="2036648762"/>
      </p:ext>
    </p:extLst>
  </p:cSld>
  <p:clrMapOvr>
    <a:masterClrMapping/>
  </p:clrMapOvr>
  <mc:AlternateContent xmlns:mc="http://schemas.openxmlformats.org/markup-compatibility/2006" xmlns:p14="http://schemas.microsoft.com/office/powerpoint/2010/main">
    <mc:Choice Requires="p14">
      <p:transition spd="slow" p14:dur="2000" advTm="120919"/>
    </mc:Choice>
    <mc:Fallback xmlns="">
      <p:transition spd="slow" advTm="12091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539551" y="1484784"/>
            <a:ext cx="8159141" cy="3970318"/>
          </a:xfrm>
          <a:prstGeom prst="rect">
            <a:avLst/>
          </a:prstGeom>
        </p:spPr>
        <p:txBody>
          <a:bodyPr wrap="square">
            <a:spAutoFit/>
          </a:bodyPr>
          <a:lstStyle/>
          <a:p>
            <a:pPr algn="l" rtl="0"/>
            <a:r>
              <a:rPr lang="en-US" b="1" dirty="0">
                <a:solidFill>
                  <a:srgbClr val="C00000"/>
                </a:solidFill>
              </a:rPr>
              <a:t>An interrelationship digraph:</a:t>
            </a:r>
          </a:p>
          <a:p>
            <a:pPr marL="285750" indent="-285750" algn="l" rtl="0">
              <a:buFont typeface="Arial" panose="020B0604020202020204" pitchFamily="34" charset="0"/>
              <a:buChar char="•"/>
            </a:pPr>
            <a:r>
              <a:rPr lang="en-US" dirty="0"/>
              <a:t>Encourages team members to think in multiple directions rather than linearly</a:t>
            </a:r>
          </a:p>
          <a:p>
            <a:pPr marL="285750" indent="-285750" algn="l" rtl="0">
              <a:buFont typeface="Arial" panose="020B0604020202020204" pitchFamily="34" charset="0"/>
              <a:buChar char="•"/>
            </a:pPr>
            <a:r>
              <a:rPr lang="en-US" dirty="0"/>
              <a:t>Explores the cause and effect relationships among all the </a:t>
            </a:r>
            <a:r>
              <a:rPr lang="en-US" dirty="0" smtClean="0"/>
              <a:t>issues.</a:t>
            </a:r>
            <a:endParaRPr lang="en-US" dirty="0"/>
          </a:p>
          <a:p>
            <a:pPr marL="285750" indent="-285750" algn="l" rtl="0">
              <a:buFont typeface="Arial" panose="020B0604020202020204" pitchFamily="34" charset="0"/>
              <a:buChar char="•"/>
            </a:pPr>
            <a:r>
              <a:rPr lang="en-US" dirty="0"/>
              <a:t>Allows key issues to emerge naturally rather than to be forced by a dominant or powerful team </a:t>
            </a:r>
            <a:r>
              <a:rPr lang="en-US" dirty="0" smtClean="0"/>
              <a:t>member.</a:t>
            </a:r>
            <a:endParaRPr lang="en-US" dirty="0"/>
          </a:p>
          <a:p>
            <a:pPr marL="285750" indent="-285750" algn="l" rtl="0">
              <a:buFont typeface="Arial" panose="020B0604020202020204" pitchFamily="34" charset="0"/>
              <a:buChar char="•"/>
            </a:pPr>
            <a:r>
              <a:rPr lang="en-US" dirty="0"/>
              <a:t>Systematically surfaces the basic assumptions and reasons for disagreements among team </a:t>
            </a:r>
            <a:r>
              <a:rPr lang="en-US" dirty="0" smtClean="0"/>
              <a:t>members.</a:t>
            </a:r>
            <a:endParaRPr lang="en-US" dirty="0"/>
          </a:p>
          <a:p>
            <a:pPr marL="285750" indent="-285750" algn="l" rtl="0">
              <a:buFont typeface="Arial" panose="020B0604020202020204" pitchFamily="34" charset="0"/>
              <a:buChar char="•"/>
            </a:pPr>
            <a:r>
              <a:rPr lang="en-US" dirty="0"/>
              <a:t>Allows a team to identify root cause(s) even when credible data does not </a:t>
            </a:r>
            <a:r>
              <a:rPr lang="en-US" dirty="0" smtClean="0"/>
              <a:t>exist.</a:t>
            </a:r>
            <a:endParaRPr lang="en-US" dirty="0"/>
          </a:p>
          <a:p>
            <a:pPr algn="l" rtl="0"/>
            <a:r>
              <a:rPr lang="en-US" b="1" dirty="0">
                <a:solidFill>
                  <a:srgbClr val="C00000"/>
                </a:solidFill>
              </a:rPr>
              <a:t>When to use an interrelationship </a:t>
            </a:r>
            <a:r>
              <a:rPr lang="en-US" b="1" dirty="0" smtClean="0">
                <a:solidFill>
                  <a:srgbClr val="C00000"/>
                </a:solidFill>
              </a:rPr>
              <a:t>digraph?</a:t>
            </a:r>
            <a:endParaRPr lang="en-US" b="1" dirty="0">
              <a:solidFill>
                <a:srgbClr val="C00000"/>
              </a:solidFill>
            </a:endParaRPr>
          </a:p>
          <a:p>
            <a:pPr marL="285750" indent="-285750" algn="l" rtl="0">
              <a:buFont typeface="Arial" panose="020B0604020202020204" pitchFamily="34" charset="0"/>
              <a:buChar char="•"/>
            </a:pPr>
            <a:r>
              <a:rPr lang="en-US" dirty="0"/>
              <a:t>When trying to understand links between ideas or cause-and-effect relationships</a:t>
            </a:r>
          </a:p>
          <a:p>
            <a:pPr marL="285750" indent="-285750" algn="l" rtl="0">
              <a:buFont typeface="Arial" panose="020B0604020202020204" pitchFamily="34" charset="0"/>
              <a:buChar char="•"/>
            </a:pPr>
            <a:r>
              <a:rPr lang="en-US" dirty="0"/>
              <a:t>When a complex issue is being analyzed for </a:t>
            </a:r>
            <a:r>
              <a:rPr lang="en-US" dirty="0" smtClean="0"/>
              <a:t>causes.</a:t>
            </a:r>
            <a:endParaRPr lang="en-US" dirty="0"/>
          </a:p>
          <a:p>
            <a:pPr marL="285750" indent="-285750" algn="l" rtl="0">
              <a:buFont typeface="Arial" panose="020B0604020202020204" pitchFamily="34" charset="0"/>
              <a:buChar char="•"/>
            </a:pPr>
            <a:r>
              <a:rPr lang="en-US" dirty="0"/>
              <a:t>When a complex solution is being </a:t>
            </a:r>
            <a:r>
              <a:rPr lang="en-US" dirty="0" smtClean="0"/>
              <a:t>implemented.</a:t>
            </a:r>
            <a:endParaRPr lang="en-US" dirty="0"/>
          </a:p>
          <a:p>
            <a:pPr marL="285750" indent="-285750" algn="l" rtl="0">
              <a:buFont typeface="Arial" panose="020B0604020202020204" pitchFamily="34" charset="0"/>
              <a:buChar char="•"/>
            </a:pPr>
            <a:r>
              <a:rPr lang="en-US" dirty="0"/>
              <a:t>After generating an </a:t>
            </a:r>
            <a:r>
              <a:rPr lang="en-US" b="1" u="sng" dirty="0"/>
              <a:t>affinity diagram</a:t>
            </a:r>
            <a:r>
              <a:rPr lang="en-US" dirty="0"/>
              <a:t>, </a:t>
            </a:r>
            <a:r>
              <a:rPr lang="en-US" b="1" u="sng" dirty="0">
                <a:solidFill>
                  <a:srgbClr val="C00000"/>
                </a:solidFill>
              </a:rPr>
              <a:t>fishbone diagram</a:t>
            </a:r>
            <a:r>
              <a:rPr lang="en-US" dirty="0"/>
              <a:t>, or </a:t>
            </a:r>
            <a:r>
              <a:rPr lang="en-US" b="1" u="sng" dirty="0"/>
              <a:t>tree diagram</a:t>
            </a:r>
            <a:r>
              <a:rPr lang="en-US" dirty="0"/>
              <a:t>, to more completely explore the relations of </a:t>
            </a:r>
            <a:r>
              <a:rPr lang="en-US" dirty="0" smtClean="0"/>
              <a:t>ideas.</a:t>
            </a:r>
            <a:endParaRPr lang="en-US" dirty="0"/>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28421" y="1006989"/>
            <a:ext cx="35814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8791622"/>
      </p:ext>
    </p:extLst>
  </p:cSld>
  <p:clrMapOvr>
    <a:masterClrMapping/>
  </p:clrMapOvr>
  <mc:AlternateContent xmlns:mc="http://schemas.openxmlformats.org/markup-compatibility/2006" xmlns:p14="http://schemas.microsoft.com/office/powerpoint/2010/main">
    <mc:Choice Requires="p14">
      <p:transition spd="slow" p14:dur="2000" advTm="187814"/>
    </mc:Choice>
    <mc:Fallback xmlns="">
      <p:transition spd="slow" advTm="18781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9965"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51520" y="1052736"/>
            <a:ext cx="3875434" cy="5078313"/>
          </a:xfrm>
          <a:prstGeom prst="rect">
            <a:avLst/>
          </a:prstGeom>
        </p:spPr>
        <p:txBody>
          <a:bodyPr wrap="square">
            <a:spAutoFit/>
          </a:bodyPr>
          <a:lstStyle/>
          <a:p>
            <a:pPr algn="l" rtl="0"/>
            <a:r>
              <a:rPr lang="en-US" b="1" dirty="0" smtClean="0">
                <a:solidFill>
                  <a:srgbClr val="C00000"/>
                </a:solidFill>
              </a:rPr>
              <a:t>To create a pillar diagram: </a:t>
            </a:r>
          </a:p>
          <a:p>
            <a:pPr algn="l" rtl="0"/>
            <a:r>
              <a:rPr lang="en-US" dirty="0" smtClean="0"/>
              <a:t>1- Build the pillars by identifying results, then causes. Results and causes are represented by boxes stacked on top of one another, resembling a pillar.</a:t>
            </a:r>
          </a:p>
          <a:p>
            <a:pPr algn="l" rtl="0"/>
            <a:r>
              <a:rPr lang="en-US" dirty="0" smtClean="0"/>
              <a:t>2- Connect causes to relevant results using arrows. Analyze each cause against each result in successive pair-wise comparisons. If there is a relevant relationship from the cause to the result, connect the cause box to the result box with an arrow. </a:t>
            </a:r>
          </a:p>
          <a:p>
            <a:pPr algn="l" rtl="0"/>
            <a:r>
              <a:rPr lang="en-US" dirty="0" smtClean="0"/>
              <a:t>3- Count the “out” arrows for each cause. </a:t>
            </a:r>
          </a:p>
          <a:p>
            <a:pPr algn="l" rtl="0"/>
            <a:r>
              <a:rPr lang="en-US" dirty="0" smtClean="0"/>
              <a:t>4- Identify root causes. Causes with the most arrows are root causes; that is, causes that influence the most results.</a:t>
            </a:r>
            <a:endParaRPr lang="ar-SA" dirty="0" smtClean="0"/>
          </a:p>
          <a:p>
            <a:pPr marL="342900" indent="-342900" algn="l" rtl="0">
              <a:buAutoNum type="arabicPeriod"/>
            </a:pPr>
            <a:endParaRPr lang="en-US" dirty="0" smtClean="0"/>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26954" y="1549524"/>
            <a:ext cx="5025777"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3307317"/>
      </p:ext>
    </p:extLst>
  </p:cSld>
  <p:clrMapOvr>
    <a:masterClrMapping/>
  </p:clrMapOvr>
  <mc:AlternateContent xmlns:mc="http://schemas.openxmlformats.org/markup-compatibility/2006" xmlns:p14="http://schemas.microsoft.com/office/powerpoint/2010/main">
    <mc:Choice Requires="p14">
      <p:transition spd="slow" p14:dur="2000" advTm="215819"/>
    </mc:Choice>
    <mc:Fallback xmlns="">
      <p:transition spd="slow" advTm="21581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2150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1909" y="1268761"/>
            <a:ext cx="8718563"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0206921"/>
      </p:ext>
    </p:extLst>
  </p:cSld>
  <p:clrMapOvr>
    <a:masterClrMapping/>
  </p:clrMapOvr>
  <mc:AlternateContent xmlns:mc="http://schemas.openxmlformats.org/markup-compatibility/2006" xmlns:p14="http://schemas.microsoft.com/office/powerpoint/2010/main">
    <mc:Choice Requires="p14">
      <p:transition spd="slow" p14:dur="2000" advTm="173834"/>
    </mc:Choice>
    <mc:Fallback xmlns="">
      <p:transition spd="slow" advTm="17383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2560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52638" y="1055390"/>
            <a:ext cx="5037137" cy="114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683568" y="2274838"/>
            <a:ext cx="7920880" cy="3416320"/>
          </a:xfrm>
          <a:prstGeom prst="rect">
            <a:avLst/>
          </a:prstGeom>
        </p:spPr>
        <p:txBody>
          <a:bodyPr wrap="square">
            <a:spAutoFit/>
          </a:bodyPr>
          <a:lstStyle/>
          <a:p>
            <a:pPr algn="l" rtl="0"/>
            <a:r>
              <a:rPr lang="en-US" dirty="0" smtClean="0"/>
              <a:t>◆ Analyzing processes is an essential step before taking improvement action. </a:t>
            </a:r>
          </a:p>
          <a:p>
            <a:pPr algn="l" rtl="0"/>
            <a:r>
              <a:rPr lang="en-US" dirty="0" smtClean="0"/>
              <a:t>◆ A cause and effect diagram is used to identify, explore, and graphically display all possible causes related to a single problem. It is sometimes called a fishbone diagram because of its distinctive shape or an Ishikawa diagram in honor of its inventor.</a:t>
            </a:r>
          </a:p>
          <a:p>
            <a:pPr algn="l" rtl="0"/>
            <a:r>
              <a:rPr lang="en-US" dirty="0" smtClean="0"/>
              <a:t>◆ A cause and effect diagram includes several categories of causes, determined by the problem being analyzed. Basic categories useful to project managers for analyzing processes include people, policies, procedures, and equipment. Categories are decomposed down several levels in a treelike structure. ◆ In a cause and effect diagram, multiple occurrences of a single cause suggest it is a root cause. Eliminating root causes will have significant improvement effect across the process. </a:t>
            </a:r>
            <a:endParaRPr lang="ar-SA" dirty="0"/>
          </a:p>
        </p:txBody>
      </p:sp>
    </p:spTree>
    <p:extLst>
      <p:ext uri="{BB962C8B-B14F-4D97-AF65-F5344CB8AC3E}">
        <p14:creationId xmlns:p14="http://schemas.microsoft.com/office/powerpoint/2010/main" val="3757309371"/>
      </p:ext>
    </p:extLst>
  </p:cSld>
  <p:clrMapOvr>
    <a:masterClrMapping/>
  </p:clrMapOvr>
  <mc:AlternateContent xmlns:mc="http://schemas.openxmlformats.org/markup-compatibility/2006" xmlns:p14="http://schemas.microsoft.com/office/powerpoint/2010/main">
    <mc:Choice Requires="p14">
      <p:transition spd="slow" p14:dur="2000" advTm="84825"/>
    </mc:Choice>
    <mc:Fallback xmlns="">
      <p:transition spd="slow" advTm="848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2204864"/>
            <a:ext cx="7704855" cy="3416320"/>
          </a:xfrm>
          <a:prstGeom prst="rect">
            <a:avLst/>
          </a:prstGeom>
        </p:spPr>
        <p:txBody>
          <a:bodyPr wrap="square">
            <a:spAutoFit/>
          </a:bodyPr>
          <a:lstStyle/>
          <a:p>
            <a:pPr algn="l" rtl="0"/>
            <a:r>
              <a:rPr lang="en-US" dirty="0" smtClean="0"/>
              <a:t>◆ Cause and effect diagrams may be constructed graphically or may be prepared first as an indented list, with the graphic being constructed after all causes have been identified. </a:t>
            </a:r>
          </a:p>
          <a:p>
            <a:pPr algn="l" rtl="0"/>
            <a:r>
              <a:rPr lang="en-US" dirty="0" smtClean="0"/>
              <a:t>◆ A pillar diagram is a new quality tool that may be used to identify root causes related to multiple results. </a:t>
            </a:r>
          </a:p>
          <a:p>
            <a:pPr algn="l" rtl="0"/>
            <a:r>
              <a:rPr lang="en-US" dirty="0" smtClean="0"/>
              <a:t>◆ A pillar diagram is created by graphically stacking multiple results and causes in columns that resemble pillars. Causes are then analyzed against each result. If a relationship exists, arrows are drawn from the cause to the result. </a:t>
            </a:r>
          </a:p>
          <a:p>
            <a:pPr algn="l" rtl="0"/>
            <a:r>
              <a:rPr lang="en-US" dirty="0" smtClean="0"/>
              <a:t>◆ Causes with the highest number of “out” arrows” are the most significant causes, those that have the most influence on results. </a:t>
            </a:r>
          </a:p>
          <a:p>
            <a:pPr algn="l" rtl="0"/>
            <a:r>
              <a:rPr lang="en-US" dirty="0" smtClean="0"/>
              <a:t>◆ Pillar diagrams address causes and their influence on results. They do not address the value of results.</a:t>
            </a: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91680" y="951810"/>
            <a:ext cx="5688632" cy="1253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8812044"/>
      </p:ext>
    </p:extLst>
  </p:cSld>
  <p:clrMapOvr>
    <a:masterClrMapping/>
  </p:clrMapOvr>
  <mc:AlternateContent xmlns:mc="http://schemas.openxmlformats.org/markup-compatibility/2006" xmlns:p14="http://schemas.microsoft.com/office/powerpoint/2010/main">
    <mc:Choice Requires="p14">
      <p:transition spd="slow" p14:dur="2000" advTm="38827"/>
    </mc:Choice>
    <mc:Fallback xmlns="">
      <p:transition spd="slow" advTm="3882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4140030"/>
      </p:ext>
    </p:extLst>
  </p:cSld>
  <p:clrMapOvr>
    <a:masterClrMapping/>
  </p:clrMapOvr>
  <mc:AlternateContent xmlns:mc="http://schemas.openxmlformats.org/markup-compatibility/2006" xmlns:p14="http://schemas.microsoft.com/office/powerpoint/2010/main">
    <mc:Choice Requires="p14">
      <p:transition spd="slow" p14:dur="2000" advTm="84263"/>
    </mc:Choice>
    <mc:Fallback xmlns="">
      <p:transition spd="slow" advTm="84263"/>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1840</Words>
  <Application>Microsoft Office PowerPoint</Application>
  <PresentationFormat>عرض على الشاشة (3:4)‏</PresentationFormat>
  <Paragraphs>91</Paragraphs>
  <Slides>31</Slides>
  <Notes>2</Notes>
  <HiddenSlides>0</HiddenSlides>
  <MMClips>0</MMClips>
  <ScaleCrop>false</ScaleCrop>
  <HeadingPairs>
    <vt:vector size="4" baseType="variant">
      <vt:variant>
        <vt:lpstr>نسق</vt:lpstr>
      </vt:variant>
      <vt:variant>
        <vt:i4>1</vt:i4>
      </vt:variant>
      <vt:variant>
        <vt:lpstr>عناوين الشرائح</vt:lpstr>
      </vt:variant>
      <vt:variant>
        <vt:i4>31</vt:i4>
      </vt:variant>
    </vt:vector>
  </HeadingPairs>
  <TitlesOfParts>
    <vt:vector size="32"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1</cp:revision>
  <dcterms:created xsi:type="dcterms:W3CDTF">2023-07-31T08:44:27Z</dcterms:created>
  <dcterms:modified xsi:type="dcterms:W3CDTF">2023-07-31T08:47:42Z</dcterms:modified>
</cp:coreProperties>
</file>