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303" r:id="rId2"/>
    <p:sldId id="271" r:id="rId3"/>
    <p:sldId id="313" r:id="rId4"/>
    <p:sldId id="501" r:id="rId5"/>
    <p:sldId id="502" r:id="rId6"/>
    <p:sldId id="519" r:id="rId7"/>
    <p:sldId id="503" r:id="rId8"/>
    <p:sldId id="504" r:id="rId9"/>
    <p:sldId id="515" r:id="rId10"/>
    <p:sldId id="505" r:id="rId11"/>
    <p:sldId id="506" r:id="rId12"/>
    <p:sldId id="507" r:id="rId13"/>
    <p:sldId id="508" r:id="rId14"/>
    <p:sldId id="520" r:id="rId15"/>
    <p:sldId id="521" r:id="rId16"/>
    <p:sldId id="509" r:id="rId17"/>
    <p:sldId id="510" r:id="rId18"/>
    <p:sldId id="511" r:id="rId19"/>
    <p:sldId id="522" r:id="rId20"/>
    <p:sldId id="512" r:id="rId21"/>
    <p:sldId id="514" r:id="rId22"/>
    <p:sldId id="513" r:id="rId23"/>
    <p:sldId id="523" r:id="rId24"/>
    <p:sldId id="516" r:id="rId25"/>
    <p:sldId id="517" r:id="rId26"/>
    <p:sldId id="518" r:id="rId27"/>
    <p:sldId id="524" r:id="rId28"/>
    <p:sldId id="525" r:id="rId29"/>
    <p:sldId id="526" r:id="rId30"/>
    <p:sldId id="527" r:id="rId31"/>
    <p:sldId id="528" r:id="rId32"/>
    <p:sldId id="529" r:id="rId33"/>
    <p:sldId id="531" r:id="rId34"/>
    <p:sldId id="534" r:id="rId35"/>
    <p:sldId id="535" r:id="rId36"/>
    <p:sldId id="530" r:id="rId37"/>
    <p:sldId id="536" r:id="rId38"/>
    <p:sldId id="532" r:id="rId39"/>
    <p:sldId id="533" r:id="rId40"/>
    <p:sldId id="537" r:id="rId41"/>
    <p:sldId id="481"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501"/>
            <p14:sldId id="502"/>
            <p14:sldId id="519"/>
            <p14:sldId id="503"/>
            <p14:sldId id="504"/>
            <p14:sldId id="515"/>
            <p14:sldId id="505"/>
            <p14:sldId id="506"/>
            <p14:sldId id="507"/>
            <p14:sldId id="508"/>
            <p14:sldId id="520"/>
            <p14:sldId id="521"/>
            <p14:sldId id="509"/>
            <p14:sldId id="510"/>
            <p14:sldId id="511"/>
            <p14:sldId id="522"/>
            <p14:sldId id="512"/>
            <p14:sldId id="514"/>
            <p14:sldId id="513"/>
            <p14:sldId id="523"/>
            <p14:sldId id="516"/>
            <p14:sldId id="517"/>
            <p14:sldId id="518"/>
            <p14:sldId id="524"/>
            <p14:sldId id="525"/>
            <p14:sldId id="526"/>
            <p14:sldId id="527"/>
            <p14:sldId id="528"/>
            <p14:sldId id="529"/>
            <p14:sldId id="531"/>
            <p14:sldId id="534"/>
            <p14:sldId id="535"/>
            <p14:sldId id="530"/>
            <p14:sldId id="536"/>
            <p14:sldId id="532"/>
            <p14:sldId id="533"/>
            <p14:sldId id="537"/>
            <p14:sldId id="48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1" d="100"/>
          <a:sy n="61" d="100"/>
        </p:scale>
        <p:origin x="99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5.xml"/><Relationship Id="rId4" Type="http://schemas.microsoft.com/office/2007/relationships/hdphoto" Target="../media/hdphoto1.wdp"/></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19.png"/></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5.xml"/><Relationship Id="rId5" Type="http://schemas.openxmlformats.org/officeDocument/2006/relationships/image" Target="../media/image11.png"/><Relationship Id="rId4" Type="http://schemas.microsoft.com/office/2007/relationships/hdphoto" Target="../media/hdphoto2.wdp"/></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15.xml"/><Relationship Id="rId5" Type="http://schemas.openxmlformats.org/officeDocument/2006/relationships/image" Target="../media/image22.png"/><Relationship Id="rId4" Type="http://schemas.openxmlformats.org/officeDocument/2006/relationships/image" Target="../media/image19.png"/></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8" Type="http://schemas.openxmlformats.org/officeDocument/2006/relationships/image" Target="../media/image25.jpg"/><Relationship Id="rId3" Type="http://schemas.openxmlformats.org/officeDocument/2006/relationships/image" Target="../media/image23.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11255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338629" y="2791066"/>
            <a:ext cx="3719288"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الاتصالات التنظيمية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a:solidFill>
                  <a:schemeClr val="tx1"/>
                </a:solidFill>
                <a:latin typeface="Times New Roman" panose="02020603050405020304" pitchFamily="18" charset="0"/>
                <a:cs typeface="Times New Roman" panose="02020603050405020304" pitchFamily="18" charset="0"/>
              </a:rPr>
              <a:t>7</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Hala Elalfy </a:t>
            </a:r>
            <a:r>
              <a:rPr lang="en-US" sz="2800" b="1" dirty="0" err="1">
                <a:solidFill>
                  <a:srgbClr val="00B0F0"/>
                </a:solidFill>
                <a:latin typeface="Times New Roman" panose="02020603050405020304" pitchFamily="18" charset="0"/>
                <a:cs typeface="Times New Roman" panose="02020603050405020304" pitchFamily="18" charset="0"/>
              </a:rPr>
              <a:t>Fawzy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FE48CABE-8E1B-4086-79F8-D7B537B23462}"/>
              </a:ext>
            </a:extLst>
          </p:cNvPr>
          <p:cNvSpPr txBox="1"/>
          <p:nvPr/>
        </p:nvSpPr>
        <p:spPr>
          <a:xfrm>
            <a:off x="7124145" y="4857502"/>
            <a:ext cx="2156360" cy="707886"/>
          </a:xfrm>
          <a:prstGeom prst="rect">
            <a:avLst/>
          </a:prstGeom>
          <a:noFill/>
        </p:spPr>
        <p:txBody>
          <a:bodyPr wrap="none" rtlCol="0">
            <a:spAutoFit/>
          </a:bodyPr>
          <a:lstStyle/>
          <a:p>
            <a:r>
              <a:rPr lang="en-GB" sz="2000" b="1" dirty="0" err="1">
                <a:effectLst/>
                <a:latin typeface="Arial" panose="020B0604020202020204" pitchFamily="34" charset="0"/>
                <a:ea typeface="Times New Roman" panose="02020603050405020304" pitchFamily="18" charset="0"/>
                <a:cs typeface="Times New Roman" panose="02020603050405020304" pitchFamily="18" charset="0"/>
              </a:rPr>
              <a:t>PRL</a:t>
            </a:r>
            <a:r>
              <a:rPr lang="en-GB" sz="2000" b="1" dirty="0">
                <a:effectLst/>
                <a:latin typeface="Arial" panose="020B0604020202020204" pitchFamily="34" charset="0"/>
                <a:ea typeface="Times New Roman" panose="02020603050405020304" pitchFamily="18" charset="0"/>
                <a:cs typeface="Times New Roman" panose="02020603050405020304" pitchFamily="18" charset="0"/>
              </a:rPr>
              <a:t> 61</a:t>
            </a:r>
            <a:r>
              <a:rPr lang="ar-EG" sz="2000" b="1" dirty="0">
                <a:effectLst/>
                <a:latin typeface="Arial" panose="020B0604020202020204" pitchFamily="34" charset="0"/>
                <a:ea typeface="Times New Roman" panose="02020603050405020304" pitchFamily="18" charset="0"/>
                <a:cs typeface="Times New Roman" panose="02020603050405020304" pitchFamily="18" charset="0"/>
              </a:rPr>
              <a:t>5</a:t>
            </a:r>
            <a:endParaRPr lang="ar-EG" sz="2000" b="1" dirty="0">
              <a:latin typeface="Times New Roman" panose="02020603050405020304" pitchFamily="18" charset="0"/>
              <a:cs typeface="Times New Roman" panose="02020603050405020304" pitchFamily="18" charset="0"/>
            </a:endParaRPr>
          </a:p>
          <a:p>
            <a:r>
              <a:rPr lang="ar-EG" sz="2000" b="1" dirty="0">
                <a:latin typeface="Times New Roman" panose="02020603050405020304" pitchFamily="18" charset="0"/>
                <a:cs typeface="Times New Roman" panose="02020603050405020304" pitchFamily="18" charset="0"/>
              </a:rPr>
              <a:t>ماجستير العلاقات العامة</a:t>
            </a:r>
            <a:endParaRPr lang="en-US"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752476" y="1569244"/>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5138185" cy="584775"/>
          </a:xfrm>
          <a:prstGeom prst="rect">
            <a:avLst/>
          </a:prstGeom>
          <a:noFill/>
        </p:spPr>
        <p:txBody>
          <a:bodyPr wrap="square" rtlCol="0">
            <a:spAutoFit/>
          </a:bodyPr>
          <a:lstStyle/>
          <a:p>
            <a:pPr algn="ctr"/>
            <a:r>
              <a:rPr lang="ar-SA" sz="3200" b="1" dirty="0">
                <a:solidFill>
                  <a:srgbClr val="00B0F0"/>
                </a:solidFill>
                <a:latin typeface="Times New Roman" panose="02020603050405020304" pitchFamily="18" charset="0"/>
                <a:cs typeface="Times New Roman" panose="02020603050405020304" pitchFamily="18" charset="0"/>
              </a:rPr>
              <a:t>نماذج ونظريات الاتصال التنظيمي</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7304252" y="1296559"/>
            <a:ext cx="4113898" cy="523220"/>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محتويات الفصل</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385542"/>
          </a:xfrm>
          <a:prstGeom prst="rect">
            <a:avLst/>
          </a:prstGeom>
          <a:noFill/>
        </p:spPr>
        <p:txBody>
          <a:bodyPr wrap="square" rtlCol="0">
            <a:spAutoFit/>
          </a:bodyPr>
          <a:lstStyle/>
          <a:p>
            <a:pPr marL="342900" marR="459740" lvl="0" indent="-342900" algn="r" rtl="1">
              <a:buFont typeface="Wingdings" panose="05000000000000000000" pitchFamily="2" charset="2"/>
              <a:buChar char=""/>
            </a:pP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أولا النماذج: </a:t>
            </a:r>
          </a:p>
          <a:p>
            <a:pPr marR="459740" lvl="0" algn="ctr" rtl="1"/>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(النموذج التقليدي- نموذج الاتصال الرمزي- النموذج </a:t>
            </a:r>
            <a:r>
              <a:rPr lang="ar-EG" sz="2800" dirty="0" err="1">
                <a:solidFill>
                  <a:schemeClr val="bg1"/>
                </a:solidFill>
                <a:latin typeface="Arial" panose="020B0604020202020204" pitchFamily="34" charset="0"/>
                <a:ea typeface="Calibri" panose="020F0502020204030204" pitchFamily="34" charset="0"/>
                <a:cs typeface="Simplified Arabic" panose="02020603050405020304" pitchFamily="18" charset="-78"/>
              </a:rPr>
              <a:t>الموقفي</a:t>
            </a: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 الاتصال </a:t>
            </a:r>
            <a:r>
              <a:rPr lang="ar-EG" sz="2800" dirty="0" err="1">
                <a:solidFill>
                  <a:schemeClr val="bg1"/>
                </a:solidFill>
                <a:latin typeface="Arial" panose="020B0604020202020204" pitchFamily="34" charset="0"/>
                <a:ea typeface="Calibri" panose="020F0502020204030204" pitchFamily="34" charset="0"/>
                <a:cs typeface="Simplified Arabic" panose="02020603050405020304" pitchFamily="18" charset="-78"/>
              </a:rPr>
              <a:t>الإقناعي</a:t>
            </a: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a:t>
            </a:r>
          </a:p>
          <a:p>
            <a:pPr marR="459740" lvl="0" algn="ctr" rtl="1"/>
            <a:endPar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endParaRPr>
          </a:p>
          <a:p>
            <a:pPr marL="342900" marR="459740" lvl="0" indent="-342900" algn="r" rtl="1">
              <a:buFont typeface="Wingdings" panose="05000000000000000000" pitchFamily="2" charset="2"/>
              <a:buChar char=""/>
            </a:pP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ثانيا النظريات:</a:t>
            </a:r>
          </a:p>
          <a:p>
            <a:pPr marR="459740" lvl="0" algn="ctr" rtl="1"/>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 (النظرية التطورية- النظرية النقدية- النظرية البنائية الوظيفية- النظرية السلوكية- نظرية العلاقات الإنسانية).</a:t>
            </a:r>
          </a:p>
          <a:p>
            <a:pPr marL="342900" marR="459740" lvl="0" indent="-342900" algn="r" rtl="1">
              <a:buFont typeface="Wingdings" panose="05000000000000000000" pitchFamily="2" charset="2"/>
              <a:buChar char=""/>
            </a:pPr>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16320"/>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تعتبر العلاقات العامة من الجوانب الحيوية والأساسية في نجاح أي منظمة أو مؤسسة. وتوفير التواصل الفعال والمؤثر مع الجمهور والموظفين والشركاء التجاريين والمجتمع المحيط يعد أمرًا حاسمًا لتحقيق الأهداف المؤسسية وبناء سمعة إيجابية. وفي هذا السياق، تقوم دراسة نماذج ونظريات الاتصال التنظيمي بدور حيوي في تعزيز فهمنا لعملية الاتصال وتحسينها في مجال العلاقات العامة.</a:t>
            </a:r>
          </a:p>
          <a:p>
            <a:pPr marL="342900" indent="-342900" algn="just" rtl="1">
              <a:buFont typeface="Arial" panose="020B0604020202020204" pitchFamily="34" charset="0"/>
              <a:buChar char="•"/>
            </a:pPr>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إن فهم العلاقات العامة يتطلب دراسة متعمقة للاتصال التنظيمي، حيث يتم التركيز على العوامل التي تؤثر في تبادل المعلومات والمفاهيم بين المنظمة وجمهورها المستهدف. تساعدنا النماذج والنظريات في هذا المجال على فهم ديناميكيات الاتصال وتحليلها بشكل أفضل، وتوجيه جهودنا نحو تحسين أداء وفعالية العلاقات العامة.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مقدمة</a:t>
            </a:r>
            <a:endParaRPr lang="en-US" sz="4000" b="1" dirty="0"/>
          </a:p>
        </p:txBody>
      </p:sp>
      <p:pic>
        <p:nvPicPr>
          <p:cNvPr id="4" name="Picture 3">
            <a:extLst>
              <a:ext uri="{FF2B5EF4-FFF2-40B4-BE49-F238E27FC236}">
                <a16:creationId xmlns:a16="http://schemas.microsoft.com/office/drawing/2014/main" id="{B1B0B6CC-7357-97B9-6CEE-E28CBF7778CE}"/>
              </a:ext>
            </a:extLst>
          </p:cNvPr>
          <p:cNvPicPr>
            <a:picLocks noChangeAspect="1"/>
          </p:cNvPicPr>
          <p:nvPr/>
        </p:nvPicPr>
        <p:blipFill>
          <a:blip r:embed="rId3"/>
          <a:stretch>
            <a:fillRect/>
          </a:stretch>
        </p:blipFill>
        <p:spPr>
          <a:xfrm>
            <a:off x="7490004" y="534679"/>
            <a:ext cx="1018120" cy="1030313"/>
          </a:xfrm>
          <a:prstGeom prst="rect">
            <a:avLst/>
          </a:prstGeom>
        </p:spPr>
      </p:pic>
      <p:pic>
        <p:nvPicPr>
          <p:cNvPr id="7" name="Picture 6">
            <a:extLst>
              <a:ext uri="{FF2B5EF4-FFF2-40B4-BE49-F238E27FC236}">
                <a16:creationId xmlns:a16="http://schemas.microsoft.com/office/drawing/2014/main" id="{1A8FD774-5A54-3871-3500-97FAE4096839}"/>
              </a:ext>
            </a:extLst>
          </p:cNvPr>
          <p:cNvPicPr>
            <a:picLocks noChangeAspect="1"/>
          </p:cNvPicPr>
          <p:nvPr/>
        </p:nvPicPr>
        <p:blipFill>
          <a:blip r:embed="rId3"/>
          <a:stretch>
            <a:fillRect/>
          </a:stretch>
        </p:blipFill>
        <p:spPr>
          <a:xfrm>
            <a:off x="3121572" y="372054"/>
            <a:ext cx="1018120" cy="1030313"/>
          </a:xfrm>
          <a:prstGeom prst="rect">
            <a:avLst/>
          </a:prstGeom>
        </p:spPr>
      </p:pic>
    </p:spTree>
    <p:extLst>
      <p:ext uri="{BB962C8B-B14F-4D97-AF65-F5344CB8AC3E}">
        <p14:creationId xmlns:p14="http://schemas.microsoft.com/office/powerpoint/2010/main" val="1142408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357211"/>
            <a:ext cx="10541000" cy="3724096"/>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أحد الأسباب الرئيسية لأهمية دراسة نماذج ونظريات الاتصال التنظيمي في مجال العلاقات العامة هو أنها تساعدنا في فهم سلوك الأفراد والمجموعات داخل المنظمة وكيفية تأثير هذا السلوك على العلاقات العامة. فعلى سبيل المثال، نماذج مثل نموذج التواصل العمودي والأفقي تساعدنا في فهم كيفية تدفق المعلومات والتواصل بين الموظفين والإدارة، مما يؤثر في تكوين صورة العموم عن المنظمة.</a:t>
            </a:r>
          </a:p>
          <a:p>
            <a:pPr marL="342900" indent="-342900" algn="just" rtl="1">
              <a:buFont typeface="Arial" panose="020B0604020202020204" pitchFamily="34" charset="0"/>
              <a:buChar char="•"/>
            </a:pPr>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بالإضافة إلى ذلك، دراسة نماذج ونظريات الاتصال التنظيمي تساعدنا في فهم تأثير الثقافة التنظيمية والقيم والمعتقدات على الاتصال العام وبناء العلاقات. فمفهوم مثل نظرية المبادئ السبع للاتصال يركز على القيم الأساسية التي يجب توفرها في عملية الاتصال الفعال، وهذا يساهم في تشكيل صورة إيجابية للمنظمة في أذهان الجمهور.</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أهمية دراسة النماذج والنظريات</a:t>
            </a:r>
            <a:endParaRPr lang="en-US" sz="4000" b="1" dirty="0"/>
          </a:p>
        </p:txBody>
      </p:sp>
      <p:pic>
        <p:nvPicPr>
          <p:cNvPr id="4" name="Picture 3">
            <a:extLst>
              <a:ext uri="{FF2B5EF4-FFF2-40B4-BE49-F238E27FC236}">
                <a16:creationId xmlns:a16="http://schemas.microsoft.com/office/drawing/2014/main" id="{D185ABA6-4A61-9324-728D-0D219315E1A1}"/>
              </a:ext>
            </a:extLst>
          </p:cNvPr>
          <p:cNvPicPr>
            <a:picLocks noChangeAspect="1"/>
          </p:cNvPicPr>
          <p:nvPr/>
        </p:nvPicPr>
        <p:blipFill>
          <a:blip r:embed="rId3"/>
          <a:stretch>
            <a:fillRect/>
          </a:stretch>
        </p:blipFill>
        <p:spPr>
          <a:xfrm>
            <a:off x="10701418" y="1263116"/>
            <a:ext cx="1261981" cy="1274174"/>
          </a:xfrm>
          <a:prstGeom prst="rect">
            <a:avLst/>
          </a:prstGeom>
        </p:spPr>
      </p:pic>
      <p:pic>
        <p:nvPicPr>
          <p:cNvPr id="7" name="Picture 6">
            <a:extLst>
              <a:ext uri="{FF2B5EF4-FFF2-40B4-BE49-F238E27FC236}">
                <a16:creationId xmlns:a16="http://schemas.microsoft.com/office/drawing/2014/main" id="{6BE42EBB-6F82-66B5-8099-B9FA50B98B5C}"/>
              </a:ext>
            </a:extLst>
          </p:cNvPr>
          <p:cNvPicPr>
            <a:picLocks noChangeAspect="1"/>
          </p:cNvPicPr>
          <p:nvPr/>
        </p:nvPicPr>
        <p:blipFill>
          <a:blip r:embed="rId3"/>
          <a:stretch>
            <a:fillRect/>
          </a:stretch>
        </p:blipFill>
        <p:spPr>
          <a:xfrm>
            <a:off x="131009" y="5418820"/>
            <a:ext cx="1261981" cy="1274174"/>
          </a:xfrm>
          <a:prstGeom prst="rect">
            <a:avLst/>
          </a:prstGeom>
        </p:spPr>
      </p:pic>
    </p:spTree>
    <p:extLst>
      <p:ext uri="{BB962C8B-B14F-4D97-AF65-F5344CB8AC3E}">
        <p14:creationId xmlns:p14="http://schemas.microsoft.com/office/powerpoint/2010/main" val="1176287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357211"/>
            <a:ext cx="10541000" cy="3416320"/>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علاوة على ذلك، نماذج ونظريات الاتصال التنظيمي تساهم في تحسين استراتيجيات الاتصال وتطوير المهارات اللازمة للعاملين في مجال العلاقات العامة. فهي توفر إطارًا نظريًا وأدوات تحليلية تساعد المتخصصين في العلاقات العامة على تحليل وتقييم العملية التواصلية وتطوير استراتيجيات فعالة للتواصل مع الجمهور.</a:t>
            </a:r>
          </a:p>
          <a:p>
            <a:pPr marL="342900" indent="-342900" algn="just" rtl="1">
              <a:buFont typeface="Arial" panose="020B0604020202020204" pitchFamily="34" charset="0"/>
              <a:buChar char="•"/>
            </a:pPr>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باختصار، دراسة نماذج ونظريات الاتصال التنظيمي في مجال العلاقات العامة تعزز فهمنا لعملية الاتصال وتمكننا من تحسينها وتطوير استراتيجيات العلاقات العامة. وبالاستناد إلى هذه النماذج والنظريات، يمكننا بناء علاقات قوية ومثمرة مع الجمهور وتحقيق أهدافنا المؤسسية بطرق فعالة ومؤثرة.</a:t>
            </a: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أهمية دراسة النماذج والنظريات</a:t>
            </a:r>
            <a:endParaRPr lang="en-US" sz="4000" b="1" dirty="0"/>
          </a:p>
        </p:txBody>
      </p:sp>
      <p:pic>
        <p:nvPicPr>
          <p:cNvPr id="4" name="Picture 3">
            <a:extLst>
              <a:ext uri="{FF2B5EF4-FFF2-40B4-BE49-F238E27FC236}">
                <a16:creationId xmlns:a16="http://schemas.microsoft.com/office/drawing/2014/main" id="{00FA0199-CA66-A38B-50FF-B90B23A974C8}"/>
              </a:ext>
            </a:extLst>
          </p:cNvPr>
          <p:cNvPicPr>
            <a:picLocks noChangeAspect="1"/>
          </p:cNvPicPr>
          <p:nvPr/>
        </p:nvPicPr>
        <p:blipFill>
          <a:blip r:embed="rId3"/>
          <a:stretch>
            <a:fillRect/>
          </a:stretch>
        </p:blipFill>
        <p:spPr>
          <a:xfrm>
            <a:off x="10762430" y="5283911"/>
            <a:ext cx="1335140" cy="1341236"/>
          </a:xfrm>
          <a:prstGeom prst="rect">
            <a:avLst/>
          </a:prstGeom>
        </p:spPr>
      </p:pic>
      <p:pic>
        <p:nvPicPr>
          <p:cNvPr id="7" name="Picture 6">
            <a:extLst>
              <a:ext uri="{FF2B5EF4-FFF2-40B4-BE49-F238E27FC236}">
                <a16:creationId xmlns:a16="http://schemas.microsoft.com/office/drawing/2014/main" id="{BD152CE4-5CBA-5754-D6B7-EDD468697E92}"/>
              </a:ext>
            </a:extLst>
          </p:cNvPr>
          <p:cNvPicPr>
            <a:picLocks noChangeAspect="1"/>
          </p:cNvPicPr>
          <p:nvPr/>
        </p:nvPicPr>
        <p:blipFill>
          <a:blip r:embed="rId3"/>
          <a:stretch>
            <a:fillRect/>
          </a:stretch>
        </p:blipFill>
        <p:spPr>
          <a:xfrm rot="1764056">
            <a:off x="274738" y="5305005"/>
            <a:ext cx="1335140" cy="1341236"/>
          </a:xfrm>
          <a:prstGeom prst="rect">
            <a:avLst/>
          </a:prstGeom>
        </p:spPr>
      </p:pic>
    </p:spTree>
    <p:extLst>
      <p:ext uri="{BB962C8B-B14F-4D97-AF65-F5344CB8AC3E}">
        <p14:creationId xmlns:p14="http://schemas.microsoft.com/office/powerpoint/2010/main" val="24196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تتميز النظرية بأنها تشرح الظاهرة بشكل كامل وتوضح العلاقات بين المتغيرات المختلفة التي تؤثر فيها. أما النموذج فهو تمثيل مبسط لظاهرة ما، ويستخدم لتوضيح العلاقات بين المتغيرات وتوقع النتائج المحتملة. ويمكن استخدام النموذج لتحليل البيانات وتوقع النتائج في ظروف مختلفة. وبشكل عام، يمكن القول إن النظرية هي تفسير شامل لظاهرة ما، في حين أن النموذج هو تمثيل مبسط لهذه الظاهرة يستخدم لتوضيح العلاقات بين المتغيرات وتوقع النتائج المحتملة. </a:t>
            </a:r>
            <a:endParaRPr lang="ar-SA"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الفرق بين النموذج والنظرية</a:t>
            </a:r>
            <a:endParaRPr lang="en-US" sz="4000" b="1" dirty="0"/>
          </a:p>
        </p:txBody>
      </p:sp>
      <p:pic>
        <p:nvPicPr>
          <p:cNvPr id="4" name="Picture 3">
            <a:extLst>
              <a:ext uri="{FF2B5EF4-FFF2-40B4-BE49-F238E27FC236}">
                <a16:creationId xmlns:a16="http://schemas.microsoft.com/office/drawing/2014/main" id="{ABC70E08-BD38-5CA9-5D49-B3AA7E492C9B}"/>
              </a:ext>
            </a:extLst>
          </p:cNvPr>
          <p:cNvPicPr>
            <a:picLocks noChangeAspect="1"/>
          </p:cNvPicPr>
          <p:nvPr/>
        </p:nvPicPr>
        <p:blipFill>
          <a:blip r:embed="rId3"/>
          <a:stretch>
            <a:fillRect/>
          </a:stretch>
        </p:blipFill>
        <p:spPr>
          <a:xfrm>
            <a:off x="8496479" y="579238"/>
            <a:ext cx="786452" cy="786452"/>
          </a:xfrm>
          <a:prstGeom prst="rect">
            <a:avLst/>
          </a:prstGeom>
        </p:spPr>
      </p:pic>
      <p:pic>
        <p:nvPicPr>
          <p:cNvPr id="7" name="Picture 6">
            <a:extLst>
              <a:ext uri="{FF2B5EF4-FFF2-40B4-BE49-F238E27FC236}">
                <a16:creationId xmlns:a16="http://schemas.microsoft.com/office/drawing/2014/main" id="{161134BC-6726-DDA5-A02E-A9F306DDFC3E}"/>
              </a:ext>
            </a:extLst>
          </p:cNvPr>
          <p:cNvPicPr>
            <a:picLocks noChangeAspect="1"/>
          </p:cNvPicPr>
          <p:nvPr/>
        </p:nvPicPr>
        <p:blipFill>
          <a:blip r:embed="rId3"/>
          <a:stretch>
            <a:fillRect/>
          </a:stretch>
        </p:blipFill>
        <p:spPr>
          <a:xfrm>
            <a:off x="2629584" y="650282"/>
            <a:ext cx="786452" cy="786452"/>
          </a:xfrm>
          <a:prstGeom prst="rect">
            <a:avLst/>
          </a:prstGeom>
        </p:spPr>
      </p:pic>
    </p:spTree>
    <p:extLst>
      <p:ext uri="{BB962C8B-B14F-4D97-AF65-F5344CB8AC3E}">
        <p14:creationId xmlns:p14="http://schemas.microsoft.com/office/powerpoint/2010/main" val="37945581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795764"/>
            <a:ext cx="10541000" cy="4278094"/>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b="1" dirty="0">
                <a:solidFill>
                  <a:srgbClr val="FF0000"/>
                </a:solidFill>
                <a:latin typeface="Times New Roman" panose="02020603050405020304" pitchFamily="18" charset="0"/>
                <a:cs typeface="Times New Roman" panose="02020603050405020304" pitchFamily="18" charset="0"/>
              </a:rPr>
              <a:t>**النظرية:**</a:t>
            </a:r>
          </a:p>
          <a:p>
            <a:pPr marL="520700" indent="-5207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تعتبر النظرية تفسيرًا شاملاً ومنطقيًا لظاهرة ما، وتعتمد على الأدلة والتجارب المتاحة</a:t>
            </a:r>
          </a:p>
          <a:p>
            <a:pPr marL="520700" indent="-5207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تشرح الظاهرة بشكل كامل وتوضح العلاقات بين المتغيرات المختلفة التي تؤثر فيها </a:t>
            </a:r>
          </a:p>
          <a:p>
            <a:pPr marL="520700" indent="-5207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تعتبر النظرية أحد أهم أدوات الفهم والتفسير في البحث العلمي.</a:t>
            </a:r>
          </a:p>
          <a:p>
            <a:pPr marL="342900" indent="-342900" algn="just" rtl="1">
              <a:buFont typeface="Arial" panose="020B0604020202020204" pitchFamily="34" charset="0"/>
              <a:buChar char="•"/>
            </a:pPr>
            <a:r>
              <a:rPr lang="ar-SA" sz="2800" b="1" dirty="0">
                <a:solidFill>
                  <a:srgbClr val="FF0000"/>
                </a:solidFill>
                <a:latin typeface="Times New Roman" panose="02020603050405020304" pitchFamily="18" charset="0"/>
                <a:cs typeface="Times New Roman" panose="02020603050405020304" pitchFamily="18" charset="0"/>
              </a:rPr>
              <a:t>**النموذج:**</a:t>
            </a:r>
          </a:p>
          <a:p>
            <a:pPr marL="630238" indent="-630238"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يعتبر النموذج تمثيلًا مبسطًا لظاهرة ما، ويستخدم لتوضيح العلاقات بين المتغيرات وتوقع النتائج المحتملة </a:t>
            </a:r>
          </a:p>
          <a:p>
            <a:pPr marL="630238" indent="-630238"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يساعد النموذج في تجسيد الظواهر المعقدة بشكل مبسط وفهمها بشكل أفضل.</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بشكل عام، يمكن القول إن النظرية تعتبر تفسيرًا شاملاً لظاهرة ما، في حين أن النموذج يعتبر تمثيلًا مبسطًا يستخدم لتوضيح العلاقات وتوقع النتائج المحتملة في البحث العلمي.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الفرق بين النموذج والنظرية في البحث العلمي</a:t>
            </a:r>
            <a:endParaRPr lang="en-US" sz="4000" b="1" dirty="0"/>
          </a:p>
        </p:txBody>
      </p:sp>
      <p:pic>
        <p:nvPicPr>
          <p:cNvPr id="4" name="Picture 3">
            <a:extLst>
              <a:ext uri="{FF2B5EF4-FFF2-40B4-BE49-F238E27FC236}">
                <a16:creationId xmlns:a16="http://schemas.microsoft.com/office/drawing/2014/main" id="{DED5B7CC-5924-3DBF-3638-D47EF067EB00}"/>
              </a:ext>
            </a:extLst>
          </p:cNvPr>
          <p:cNvPicPr>
            <a:picLocks noChangeAspect="1"/>
          </p:cNvPicPr>
          <p:nvPr/>
        </p:nvPicPr>
        <p:blipFill>
          <a:blip r:embed="rId3"/>
          <a:stretch>
            <a:fillRect/>
          </a:stretch>
        </p:blipFill>
        <p:spPr>
          <a:xfrm>
            <a:off x="8382948" y="556364"/>
            <a:ext cx="999831" cy="987638"/>
          </a:xfrm>
          <a:prstGeom prst="rect">
            <a:avLst/>
          </a:prstGeom>
        </p:spPr>
      </p:pic>
      <p:pic>
        <p:nvPicPr>
          <p:cNvPr id="7" name="Picture 6">
            <a:extLst>
              <a:ext uri="{FF2B5EF4-FFF2-40B4-BE49-F238E27FC236}">
                <a16:creationId xmlns:a16="http://schemas.microsoft.com/office/drawing/2014/main" id="{D6F9E353-0AAB-DC2D-4518-EF3355217397}"/>
              </a:ext>
            </a:extLst>
          </p:cNvPr>
          <p:cNvPicPr>
            <a:picLocks noChangeAspect="1"/>
          </p:cNvPicPr>
          <p:nvPr/>
        </p:nvPicPr>
        <p:blipFill>
          <a:blip r:embed="rId3"/>
          <a:stretch>
            <a:fillRect/>
          </a:stretch>
        </p:blipFill>
        <p:spPr>
          <a:xfrm>
            <a:off x="2535933" y="400927"/>
            <a:ext cx="999831" cy="987638"/>
          </a:xfrm>
          <a:prstGeom prst="rect">
            <a:avLst/>
          </a:prstGeom>
        </p:spPr>
      </p:pic>
    </p:spTree>
    <p:extLst>
      <p:ext uri="{BB962C8B-B14F-4D97-AF65-F5344CB8AC3E}">
        <p14:creationId xmlns:p14="http://schemas.microsoft.com/office/powerpoint/2010/main" val="27442376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A59852B7-8395-EC9A-4244-F82EC38192F1}"/>
              </a:ext>
            </a:extLst>
          </p:cNvPr>
          <p:cNvPicPr>
            <a:picLocks noChangeAspect="1"/>
          </p:cNvPicPr>
          <p:nvPr/>
        </p:nvPicPr>
        <p:blipFill>
          <a:blip r:embed="rId3"/>
          <a:stretch>
            <a:fillRect/>
          </a:stretch>
        </p:blipFill>
        <p:spPr>
          <a:xfrm>
            <a:off x="2777306" y="2155119"/>
            <a:ext cx="6234261" cy="3239485"/>
          </a:xfrm>
          <a:prstGeom prst="rect">
            <a:avLst/>
          </a:prstGeom>
        </p:spPr>
      </p:pic>
    </p:spTree>
    <p:extLst>
      <p:ext uri="{BB962C8B-B14F-4D97-AF65-F5344CB8AC3E}">
        <p14:creationId xmlns:p14="http://schemas.microsoft.com/office/powerpoint/2010/main" val="24075638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308324"/>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يشير إلى النموذج الذي يعتمد على أساليب وأدوات تقليدية في عمليات الاتصال داخل المؤسسات. وفي سياق البحث العلمي، يمكن أن يشير النموذج التقليدي إلى النماذج القيادية والتنظيمية التقليدية التي تستخدم في دراسة الاتصال التنظيمي.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يعكس الأساليب والممارسات التقليدية التي تستخدم في دراسة وتحليل الاتصال داخل المؤسسات والمنظمات.</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a:solidFill>
            <a:schemeClr val="accent4">
              <a:lumMod val="20000"/>
              <a:lumOff val="80000"/>
            </a:schemeClr>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النموذج التقليدي في الاتصال التنظيمي</a:t>
            </a:r>
            <a:endParaRPr lang="en-US" sz="4000" b="1" dirty="0"/>
          </a:p>
        </p:txBody>
      </p:sp>
      <p:pic>
        <p:nvPicPr>
          <p:cNvPr id="4" name="Picture 3">
            <a:extLst>
              <a:ext uri="{FF2B5EF4-FFF2-40B4-BE49-F238E27FC236}">
                <a16:creationId xmlns:a16="http://schemas.microsoft.com/office/drawing/2014/main" id="{9799F28A-7670-6424-1DA9-B74A9D14965B}"/>
              </a:ext>
            </a:extLst>
          </p:cNvPr>
          <p:cNvPicPr>
            <a:picLocks noChangeAspect="1"/>
          </p:cNvPicPr>
          <p:nvPr/>
        </p:nvPicPr>
        <p:blipFill>
          <a:blip r:embed="rId3"/>
          <a:stretch>
            <a:fillRect/>
          </a:stretch>
        </p:blipFill>
        <p:spPr>
          <a:xfrm>
            <a:off x="10799009" y="1212844"/>
            <a:ext cx="1261981" cy="1274174"/>
          </a:xfrm>
          <a:prstGeom prst="rect">
            <a:avLst/>
          </a:prstGeom>
        </p:spPr>
      </p:pic>
      <p:pic>
        <p:nvPicPr>
          <p:cNvPr id="7" name="Picture 6">
            <a:extLst>
              <a:ext uri="{FF2B5EF4-FFF2-40B4-BE49-F238E27FC236}">
                <a16:creationId xmlns:a16="http://schemas.microsoft.com/office/drawing/2014/main" id="{41522A53-DFFB-8FA3-2587-1B564B3C7286}"/>
              </a:ext>
            </a:extLst>
          </p:cNvPr>
          <p:cNvPicPr>
            <a:picLocks noChangeAspect="1"/>
          </p:cNvPicPr>
          <p:nvPr/>
        </p:nvPicPr>
        <p:blipFill>
          <a:blip r:embed="rId3"/>
          <a:stretch>
            <a:fillRect/>
          </a:stretch>
        </p:blipFill>
        <p:spPr>
          <a:xfrm>
            <a:off x="0" y="5121922"/>
            <a:ext cx="1261981" cy="1274174"/>
          </a:xfrm>
          <a:prstGeom prst="rect">
            <a:avLst/>
          </a:prstGeom>
        </p:spPr>
      </p:pic>
    </p:spTree>
    <p:extLst>
      <p:ext uri="{BB962C8B-B14F-4D97-AF65-F5344CB8AC3E}">
        <p14:creationId xmlns:p14="http://schemas.microsoft.com/office/powerpoint/2010/main" val="29044302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108543"/>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هو نموذج يستخدم في دراسة الاتصال التنظيمي، وهو يركز على العوامل الرمزية والرموز المستخدمة في عملية الاتصال داخل المنظمة. يعتبر هذا النموذج أحد النماذج التحليلية للاتصال التنظيمي، ويساعد في فهم كيفية تبادل المعلومات والرموز بين أفراد المنظمة.</a:t>
            </a:r>
            <a:endParaRPr lang="ar-EG" sz="2800" dirty="0">
              <a:solidFill>
                <a:srgbClr val="2D3956"/>
              </a:solidFill>
              <a:latin typeface="Times New Roman" panose="02020603050405020304" pitchFamily="18" charset="0"/>
              <a:cs typeface="Times New Roman" panose="02020603050405020304" pitchFamily="18" charset="0"/>
            </a:endParaRPr>
          </a:p>
          <a:p>
            <a:pPr algn="just" rtl="1"/>
            <a:endParaRPr lang="ar-EG" sz="28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يساعد نموذج الاتصال الرمزي في فهم تفاعلات الاتصال داخل المنظمة وتحليلها، ويمكن استخدامه لتحسين فعالية الاتصال وتوضيح الاحتياجات والتحديات التي تواجهها المنظمة في هذا الصدد.</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a:solidFill>
            <a:schemeClr val="accent4">
              <a:lumMod val="20000"/>
              <a:lumOff val="80000"/>
            </a:schemeClr>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نموذج الاتصال الرمزي </a:t>
            </a:r>
            <a:endParaRPr lang="en-US" sz="4000" b="1" dirty="0"/>
          </a:p>
        </p:txBody>
      </p:sp>
      <p:pic>
        <p:nvPicPr>
          <p:cNvPr id="4" name="Picture 3">
            <a:extLst>
              <a:ext uri="{FF2B5EF4-FFF2-40B4-BE49-F238E27FC236}">
                <a16:creationId xmlns:a16="http://schemas.microsoft.com/office/drawing/2014/main" id="{ED711B50-74DF-6BFC-7DA3-F1A934BD13C8}"/>
              </a:ext>
            </a:extLst>
          </p:cNvPr>
          <p:cNvPicPr>
            <a:picLocks noChangeAspect="1"/>
          </p:cNvPicPr>
          <p:nvPr/>
        </p:nvPicPr>
        <p:blipFill>
          <a:blip r:embed="rId3"/>
          <a:stretch>
            <a:fillRect/>
          </a:stretch>
        </p:blipFill>
        <p:spPr>
          <a:xfrm>
            <a:off x="10805380" y="1302428"/>
            <a:ext cx="1012024" cy="999831"/>
          </a:xfrm>
          <a:prstGeom prst="rect">
            <a:avLst/>
          </a:prstGeom>
        </p:spPr>
      </p:pic>
      <p:pic>
        <p:nvPicPr>
          <p:cNvPr id="7" name="Picture 6">
            <a:extLst>
              <a:ext uri="{FF2B5EF4-FFF2-40B4-BE49-F238E27FC236}">
                <a16:creationId xmlns:a16="http://schemas.microsoft.com/office/drawing/2014/main" id="{03BC9789-AB99-DD42-47F2-02C9259F0314}"/>
              </a:ext>
            </a:extLst>
          </p:cNvPr>
          <p:cNvPicPr>
            <a:picLocks noChangeAspect="1"/>
          </p:cNvPicPr>
          <p:nvPr/>
        </p:nvPicPr>
        <p:blipFill>
          <a:blip r:embed="rId3"/>
          <a:stretch>
            <a:fillRect/>
          </a:stretch>
        </p:blipFill>
        <p:spPr>
          <a:xfrm>
            <a:off x="247128" y="5385938"/>
            <a:ext cx="1012024" cy="999831"/>
          </a:xfrm>
          <a:prstGeom prst="rect">
            <a:avLst/>
          </a:prstGeom>
        </p:spPr>
      </p:pic>
    </p:spTree>
    <p:extLst>
      <p:ext uri="{BB962C8B-B14F-4D97-AF65-F5344CB8AC3E}">
        <p14:creationId xmlns:p14="http://schemas.microsoft.com/office/powerpoint/2010/main" val="20673734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24096"/>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المرسل</a:t>
            </a:r>
            <a:r>
              <a:rPr lang="ar-EG" sz="2400" dirty="0">
                <a:solidFill>
                  <a:srgbClr val="2D3956"/>
                </a:solidFill>
                <a:latin typeface="Times New Roman" panose="02020603050405020304" pitchFamily="18" charset="0"/>
                <a:cs typeface="Times New Roman" panose="02020603050405020304" pitchFamily="18" charset="0"/>
              </a:rPr>
              <a:t>:</a:t>
            </a:r>
            <a:r>
              <a:rPr lang="ar-SA" sz="2400" dirty="0">
                <a:solidFill>
                  <a:srgbClr val="2D3956"/>
                </a:solidFill>
                <a:latin typeface="Times New Roman" panose="02020603050405020304" pitchFamily="18" charset="0"/>
                <a:cs typeface="Times New Roman" panose="02020603050405020304" pitchFamily="18" charset="0"/>
              </a:rPr>
              <a:t> وهو الشخص أو الجهة التي تقوم بإرسال الرسالة في عملية الاتصال.</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الرسالة</a:t>
            </a:r>
            <a:r>
              <a:rPr lang="ar-EG" sz="2400" dirty="0">
                <a:solidFill>
                  <a:srgbClr val="2D3956"/>
                </a:solidFill>
                <a:latin typeface="Times New Roman" panose="02020603050405020304" pitchFamily="18" charset="0"/>
                <a:cs typeface="Times New Roman" panose="02020603050405020304" pitchFamily="18" charset="0"/>
              </a:rPr>
              <a:t>:</a:t>
            </a:r>
            <a:r>
              <a:rPr lang="ar-SA" sz="2400" dirty="0">
                <a:solidFill>
                  <a:srgbClr val="2D3956"/>
                </a:solidFill>
                <a:latin typeface="Times New Roman" panose="02020603050405020304" pitchFamily="18" charset="0"/>
                <a:cs typeface="Times New Roman" panose="02020603050405020304" pitchFamily="18" charset="0"/>
              </a:rPr>
              <a:t> وتمثل المعلومات أو الأفكار التي يتم نقلها من المرسل إلى المستقبل. تشمل الرسالة الرموز المستخدمة للتعبير عن المعلومات.</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القناة</a:t>
            </a:r>
            <a:r>
              <a:rPr lang="ar-EG" sz="2400" dirty="0">
                <a:solidFill>
                  <a:srgbClr val="2D3956"/>
                </a:solidFill>
                <a:latin typeface="Times New Roman" panose="02020603050405020304" pitchFamily="18" charset="0"/>
                <a:cs typeface="Times New Roman" panose="02020603050405020304" pitchFamily="18" charset="0"/>
              </a:rPr>
              <a:t>:</a:t>
            </a:r>
            <a:r>
              <a:rPr lang="ar-SA" sz="2400" dirty="0">
                <a:solidFill>
                  <a:srgbClr val="2D3956"/>
                </a:solidFill>
                <a:latin typeface="Times New Roman" panose="02020603050405020304" pitchFamily="18" charset="0"/>
                <a:cs typeface="Times New Roman" panose="02020603050405020304" pitchFamily="18" charset="0"/>
              </a:rPr>
              <a:t> وتشير إلى وسيلة الاتصال المستخدمة في نقل الرسالة، مثل البريد الإلكتروني، أو الاجتماعات الشخصية، أو وسائل التواصل الاجتماعي.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المستقبل</a:t>
            </a:r>
            <a:r>
              <a:rPr lang="ar-EG" sz="2400" dirty="0">
                <a:solidFill>
                  <a:srgbClr val="2D3956"/>
                </a:solidFill>
                <a:latin typeface="Times New Roman" panose="02020603050405020304" pitchFamily="18" charset="0"/>
                <a:cs typeface="Times New Roman" panose="02020603050405020304" pitchFamily="18" charset="0"/>
              </a:rPr>
              <a:t>:</a:t>
            </a:r>
            <a:r>
              <a:rPr lang="ar-SA" sz="2400" dirty="0">
                <a:solidFill>
                  <a:srgbClr val="2D3956"/>
                </a:solidFill>
                <a:latin typeface="Times New Roman" panose="02020603050405020304" pitchFamily="18" charset="0"/>
                <a:cs typeface="Times New Roman" panose="02020603050405020304" pitchFamily="18" charset="0"/>
              </a:rPr>
              <a:t> وهو الشخص أو الجهة التي تستقبل الرسالة وتفهمها.</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بالإضافة إلى هذه العناصر الأساسية، يتأثر الاتصال التنظيمي بعوامل أخرى مثل الضوضاء (</a:t>
            </a:r>
            <a:r>
              <a:rPr lang="en-US" sz="2400" dirty="0">
                <a:solidFill>
                  <a:srgbClr val="2D3956"/>
                </a:solidFill>
                <a:latin typeface="Times New Roman" panose="02020603050405020304" pitchFamily="18" charset="0"/>
                <a:cs typeface="Times New Roman" panose="02020603050405020304" pitchFamily="18" charset="0"/>
              </a:rPr>
              <a:t>Noise)، </a:t>
            </a:r>
            <a:r>
              <a:rPr lang="ar-SA" sz="2400" dirty="0">
                <a:solidFill>
                  <a:srgbClr val="2D3956"/>
                </a:solidFill>
                <a:latin typeface="Times New Roman" panose="02020603050405020304" pitchFamily="18" charset="0"/>
                <a:cs typeface="Times New Roman" panose="02020603050405020304" pitchFamily="18" charset="0"/>
              </a:rPr>
              <a:t>والترميز </a:t>
            </a:r>
            <a:r>
              <a:rPr lang="en-US" sz="2400" dirty="0">
                <a:solidFill>
                  <a:srgbClr val="2D3956"/>
                </a:solidFill>
                <a:latin typeface="Times New Roman" panose="02020603050405020304" pitchFamily="18" charset="0"/>
                <a:cs typeface="Times New Roman" panose="02020603050405020304" pitchFamily="18" charset="0"/>
              </a:rPr>
              <a:t>Encoding </a:t>
            </a:r>
            <a:r>
              <a:rPr lang="ar-EG" sz="2400" dirty="0">
                <a:solidFill>
                  <a:srgbClr val="2D3956"/>
                </a:solidFill>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والفك </a:t>
            </a:r>
            <a:r>
              <a:rPr lang="en-US" sz="2400" dirty="0">
                <a:solidFill>
                  <a:srgbClr val="2D3956"/>
                </a:solidFill>
                <a:latin typeface="Times New Roman" panose="02020603050405020304" pitchFamily="18" charset="0"/>
                <a:cs typeface="Times New Roman" panose="02020603050405020304" pitchFamily="18" charset="0"/>
              </a:rPr>
              <a:t>Decoding، </a:t>
            </a:r>
            <a:r>
              <a:rPr lang="ar-SA" sz="2400" dirty="0">
                <a:solidFill>
                  <a:srgbClr val="2D3956"/>
                </a:solidFill>
                <a:latin typeface="Times New Roman" panose="02020603050405020304" pitchFamily="18" charset="0"/>
                <a:cs typeface="Times New Roman" panose="02020603050405020304" pitchFamily="18" charset="0"/>
              </a:rPr>
              <a:t>والسياق</a:t>
            </a:r>
            <a:r>
              <a:rPr lang="en-US" sz="2400" dirty="0">
                <a:solidFill>
                  <a:srgbClr val="2D3956"/>
                </a:solidFill>
                <a:latin typeface="Times New Roman" panose="02020603050405020304" pitchFamily="18" charset="0"/>
                <a:cs typeface="Times New Roman" panose="02020603050405020304" pitchFamily="18" charset="0"/>
              </a:rPr>
              <a:t>Context)</a:t>
            </a:r>
            <a:r>
              <a:rPr lang="ar-EG" sz="2400" dirty="0">
                <a:solidFill>
                  <a:srgbClr val="2D3956"/>
                </a:solidFill>
                <a:latin typeface="Times New Roman" panose="02020603050405020304" pitchFamily="18" charset="0"/>
                <a:cs typeface="Times New Roman" panose="02020603050405020304" pitchFamily="18" charset="0"/>
              </a:rPr>
              <a:t>)</a:t>
            </a:r>
            <a:r>
              <a:rPr lang="en-US" sz="2400" dirty="0">
                <a:solidFill>
                  <a:srgbClr val="2D3956"/>
                </a:solidFill>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والتفاعل </a:t>
            </a:r>
            <a:r>
              <a:rPr lang="en-US" sz="2400" dirty="0">
                <a:solidFill>
                  <a:srgbClr val="2D3956"/>
                </a:solidFill>
                <a:latin typeface="Times New Roman" panose="02020603050405020304" pitchFamily="18" charset="0"/>
                <a:cs typeface="Times New Roman" panose="02020603050405020304" pitchFamily="18" charset="0"/>
              </a:rPr>
              <a:t>Feedback)</a:t>
            </a:r>
            <a:r>
              <a:rPr lang="ar-EG" sz="2400" dirty="0">
                <a:solidFill>
                  <a:srgbClr val="2D3956"/>
                </a:solidFill>
                <a:latin typeface="Times New Roman" panose="02020603050405020304" pitchFamily="18" charset="0"/>
                <a:cs typeface="Times New Roman" panose="02020603050405020304" pitchFamily="18" charset="0"/>
              </a:rPr>
              <a:t>)</a:t>
            </a:r>
            <a:r>
              <a:rPr lang="en-US" sz="2400" dirty="0">
                <a:solidFill>
                  <a:srgbClr val="2D3956"/>
                </a:solidFill>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والتأثير </a:t>
            </a:r>
            <a:r>
              <a:rPr lang="en-US" sz="2400" dirty="0">
                <a:solidFill>
                  <a:srgbClr val="2D3956"/>
                </a:solidFill>
                <a:latin typeface="Times New Roman" panose="02020603050405020304" pitchFamily="18" charset="0"/>
                <a:cs typeface="Times New Roman" panose="02020603050405020304" pitchFamily="18" charset="0"/>
              </a:rPr>
              <a:t>Influence).</a:t>
            </a:r>
            <a:r>
              <a:rPr lang="ar-EG" sz="2400" dirty="0">
                <a:solidFill>
                  <a:srgbClr val="2D3956"/>
                </a:solidFill>
                <a:latin typeface="Times New Roman" panose="02020603050405020304" pitchFamily="18" charset="0"/>
                <a:cs typeface="Times New Roman" panose="02020603050405020304" pitchFamily="18" charset="0"/>
              </a:rPr>
              <a:t>)</a:t>
            </a:r>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يتألف النموذج الرمزي من عناصر رئيسية تشمل</a:t>
            </a:r>
            <a:endParaRPr lang="en-US" sz="4000" b="1" dirty="0"/>
          </a:p>
        </p:txBody>
      </p:sp>
    </p:spTree>
    <p:extLst>
      <p:ext uri="{BB962C8B-B14F-4D97-AF65-F5344CB8AC3E}">
        <p14:creationId xmlns:p14="http://schemas.microsoft.com/office/powerpoint/2010/main" val="29736682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985433"/>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هو نموذج يركز على تحليل التفاعلات الاجتماعية والنفسية التي تحدث في عملية الاتصال داخل المنظمة. يسعى هذا النموذج إلى فهم كيفية تشكل المواقف والتصورات لدى الأفراد وكيف تؤثر على الاتصال والتواصل في السياق التنظيمي.</a:t>
            </a:r>
          </a:p>
          <a:p>
            <a:pPr marL="342900" indent="-342900" algn="just" rtl="1">
              <a:buFont typeface="Arial" panose="020B0604020202020204" pitchFamily="34" charset="0"/>
              <a:buChar char="•"/>
            </a:pPr>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النموذج </a:t>
            </a:r>
            <a:r>
              <a:rPr lang="ar-SA" sz="2400" dirty="0" err="1">
                <a:solidFill>
                  <a:srgbClr val="2D3956"/>
                </a:solidFill>
                <a:latin typeface="Times New Roman" panose="02020603050405020304" pitchFamily="18" charset="0"/>
                <a:cs typeface="Times New Roman" panose="02020603050405020304" pitchFamily="18" charset="0"/>
              </a:rPr>
              <a:t>الموقفي</a:t>
            </a:r>
            <a:r>
              <a:rPr lang="ar-SA" sz="2400" dirty="0">
                <a:solidFill>
                  <a:srgbClr val="2D3956"/>
                </a:solidFill>
                <a:latin typeface="Times New Roman" panose="02020603050405020304" pitchFamily="18" charset="0"/>
                <a:cs typeface="Times New Roman" panose="02020603050405020304" pitchFamily="18" charset="0"/>
              </a:rPr>
              <a:t> يعتبر العوامل النفسية والاجتماعية والثقافية مهمة في فهم الاتصال التنظيمي. يركز على عوامل مثل المعتقدات والقيم والتصورات والشخصية والتوجهات الاجتماعية التي تؤثر على اتصال الأفراد داخل المنظمة</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a:solidFill>
            <a:schemeClr val="accent4">
              <a:lumMod val="20000"/>
              <a:lumOff val="80000"/>
            </a:schemeClr>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النموذج </a:t>
            </a:r>
            <a:r>
              <a:rPr lang="ar-EG" sz="4000" b="1" dirty="0" err="1"/>
              <a:t>الموقفي</a:t>
            </a:r>
            <a:r>
              <a:rPr lang="ar-EG" sz="4000" b="1" dirty="0"/>
              <a:t> في الاتصال التنظيمي</a:t>
            </a:r>
            <a:endParaRPr lang="en-US" sz="4000" b="1" dirty="0"/>
          </a:p>
        </p:txBody>
      </p:sp>
      <p:pic>
        <p:nvPicPr>
          <p:cNvPr id="4" name="Picture 3">
            <a:extLst>
              <a:ext uri="{FF2B5EF4-FFF2-40B4-BE49-F238E27FC236}">
                <a16:creationId xmlns:a16="http://schemas.microsoft.com/office/drawing/2014/main" id="{F7DF47A4-58DF-F68A-927A-2B5DE12FA67F}"/>
              </a:ext>
            </a:extLst>
          </p:cNvPr>
          <p:cNvPicPr>
            <a:picLocks noChangeAspect="1"/>
          </p:cNvPicPr>
          <p:nvPr/>
        </p:nvPicPr>
        <p:blipFill>
          <a:blip r:embed="rId3"/>
          <a:stretch>
            <a:fillRect/>
          </a:stretch>
        </p:blipFill>
        <p:spPr>
          <a:xfrm>
            <a:off x="10856860" y="1058164"/>
            <a:ext cx="1335140" cy="1341236"/>
          </a:xfrm>
          <a:prstGeom prst="rect">
            <a:avLst/>
          </a:prstGeom>
        </p:spPr>
      </p:pic>
      <p:pic>
        <p:nvPicPr>
          <p:cNvPr id="7" name="Picture 6">
            <a:extLst>
              <a:ext uri="{FF2B5EF4-FFF2-40B4-BE49-F238E27FC236}">
                <a16:creationId xmlns:a16="http://schemas.microsoft.com/office/drawing/2014/main" id="{D980435F-1B5D-6A03-41B4-384FE0CBD18F}"/>
              </a:ext>
            </a:extLst>
          </p:cNvPr>
          <p:cNvPicPr>
            <a:picLocks noChangeAspect="1"/>
          </p:cNvPicPr>
          <p:nvPr/>
        </p:nvPicPr>
        <p:blipFill>
          <a:blip r:embed="rId3"/>
          <a:stretch>
            <a:fillRect/>
          </a:stretch>
        </p:blipFill>
        <p:spPr>
          <a:xfrm>
            <a:off x="127000" y="5211408"/>
            <a:ext cx="1335140" cy="1341236"/>
          </a:xfrm>
          <a:prstGeom prst="rect">
            <a:avLst/>
          </a:prstGeom>
        </p:spPr>
      </p:pic>
    </p:spTree>
    <p:extLst>
      <p:ext uri="{BB962C8B-B14F-4D97-AF65-F5344CB8AC3E}">
        <p14:creationId xmlns:p14="http://schemas.microsoft.com/office/powerpoint/2010/main" val="13523390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16101"/>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الموقف الشخصي</a:t>
            </a:r>
            <a:r>
              <a:rPr lang="ar-SA" sz="2400" dirty="0">
                <a:solidFill>
                  <a:srgbClr val="2D3956"/>
                </a:solidFill>
                <a:latin typeface="Times New Roman" panose="02020603050405020304" pitchFamily="18" charset="0"/>
                <a:cs typeface="Times New Roman" panose="02020603050405020304" pitchFamily="18" charset="0"/>
              </a:rPr>
              <a:t>: يشير إلى المواقف والتصورات الفردية للأفراد داخل المنظمة. يتأثر الموقف الشخصي بالعوامل النفسية والاجتماعية والثقافية التي تشكل تصورات الفرد ومعتقداته حول الاتصال.</a:t>
            </a:r>
            <a:endParaRPr lang="en-US"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الموقف التنظيمي</a:t>
            </a:r>
            <a:r>
              <a:rPr lang="ar-SA" sz="2400" dirty="0">
                <a:solidFill>
                  <a:srgbClr val="2D3956"/>
                </a:solidFill>
                <a:latin typeface="Times New Roman" panose="02020603050405020304" pitchFamily="18" charset="0"/>
                <a:cs typeface="Times New Roman" panose="02020603050405020304" pitchFamily="18" charset="0"/>
              </a:rPr>
              <a:t>: يشير إلى الموقف الذي يتخذه الفرد بناءً على دوره وموقعه داخل المنظمة. يمكن أن يؤثر الموقف التنظيمي على طريقة تعامل الفرد مع الاتصال والتواصل ومستوى القوة أو السلطة التي يشعر بها في عملية الاتصال.</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يتألف النموذج </a:t>
            </a:r>
            <a:r>
              <a:rPr lang="ar-EG" sz="4000" b="1" dirty="0" err="1"/>
              <a:t>الموقفي</a:t>
            </a:r>
            <a:r>
              <a:rPr lang="ar-EG" sz="4000" b="1" dirty="0"/>
              <a:t> من العناصر التالية</a:t>
            </a:r>
            <a:endParaRPr lang="en-US" sz="4000" b="1" dirty="0"/>
          </a:p>
        </p:txBody>
      </p:sp>
      <p:pic>
        <p:nvPicPr>
          <p:cNvPr id="4" name="Picture 3">
            <a:extLst>
              <a:ext uri="{FF2B5EF4-FFF2-40B4-BE49-F238E27FC236}">
                <a16:creationId xmlns:a16="http://schemas.microsoft.com/office/drawing/2014/main" id="{159AC897-994A-78DF-40B4-1ACB3DB0EC25}"/>
              </a:ext>
            </a:extLst>
          </p:cNvPr>
          <p:cNvPicPr>
            <a:picLocks noChangeAspect="1"/>
          </p:cNvPicPr>
          <p:nvPr/>
        </p:nvPicPr>
        <p:blipFill>
          <a:blip r:embed="rId3"/>
          <a:stretch>
            <a:fillRect/>
          </a:stretch>
        </p:blipFill>
        <p:spPr>
          <a:xfrm>
            <a:off x="10960143" y="1488983"/>
            <a:ext cx="999831" cy="987638"/>
          </a:xfrm>
          <a:prstGeom prst="rect">
            <a:avLst/>
          </a:prstGeom>
        </p:spPr>
      </p:pic>
      <p:pic>
        <p:nvPicPr>
          <p:cNvPr id="7" name="Picture 6">
            <a:extLst>
              <a:ext uri="{FF2B5EF4-FFF2-40B4-BE49-F238E27FC236}">
                <a16:creationId xmlns:a16="http://schemas.microsoft.com/office/drawing/2014/main" id="{C6A2540B-C211-7D04-2707-3FC0B853D30C}"/>
              </a:ext>
            </a:extLst>
          </p:cNvPr>
          <p:cNvPicPr>
            <a:picLocks noChangeAspect="1"/>
          </p:cNvPicPr>
          <p:nvPr/>
        </p:nvPicPr>
        <p:blipFill>
          <a:blip r:embed="rId3"/>
          <a:stretch>
            <a:fillRect/>
          </a:stretch>
        </p:blipFill>
        <p:spPr>
          <a:xfrm>
            <a:off x="117364" y="5369044"/>
            <a:ext cx="999831" cy="987638"/>
          </a:xfrm>
          <a:prstGeom prst="rect">
            <a:avLst/>
          </a:prstGeom>
        </p:spPr>
      </p:pic>
    </p:spTree>
    <p:extLst>
      <p:ext uri="{BB962C8B-B14F-4D97-AF65-F5344CB8AC3E}">
        <p14:creationId xmlns:p14="http://schemas.microsoft.com/office/powerpoint/2010/main" val="8477439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938992"/>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العوامل الاجتماعية والثقافية: </a:t>
            </a:r>
            <a:r>
              <a:rPr lang="ar-SA" sz="2400" dirty="0">
                <a:solidFill>
                  <a:srgbClr val="2D3956"/>
                </a:solidFill>
                <a:latin typeface="Times New Roman" panose="02020603050405020304" pitchFamily="18" charset="0"/>
                <a:cs typeface="Times New Roman" panose="02020603050405020304" pitchFamily="18" charset="0"/>
              </a:rPr>
              <a:t>تشمل القيم والمعتقدات والتصورات الاجتماعية والثقافية التي تؤثر على الاتصال داخل المنظمة. تشمل هذه العوامل العادات والتقاليد والقوانين والتوجهات الثقافية.</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التواصل الداخلي: </a:t>
            </a:r>
            <a:r>
              <a:rPr lang="ar-SA" sz="2400" dirty="0">
                <a:solidFill>
                  <a:srgbClr val="2D3956"/>
                </a:solidFill>
                <a:latin typeface="Times New Roman" panose="02020603050405020304" pitchFamily="18" charset="0"/>
                <a:cs typeface="Times New Roman" panose="02020603050405020304" pitchFamily="18" charset="0"/>
              </a:rPr>
              <a:t>يشير إلى طرق ووسائل التواصل التي يتم استخدامها داخل المنظمة لنقل المعلومات والرسائل بين الأفراد. يتأثر التواصل الداخلي بالنمط التنظيمي والثقافة التنظيمية وهيكل المنظمة.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يتألف النموذج </a:t>
            </a:r>
            <a:r>
              <a:rPr lang="ar-EG" sz="4000" b="1" dirty="0" err="1"/>
              <a:t>الموقفي</a:t>
            </a:r>
            <a:r>
              <a:rPr lang="ar-EG" sz="4000" b="1" dirty="0"/>
              <a:t> من العناصر التالية</a:t>
            </a:r>
            <a:endParaRPr lang="en-US" sz="4000" b="1" dirty="0"/>
          </a:p>
        </p:txBody>
      </p:sp>
      <p:pic>
        <p:nvPicPr>
          <p:cNvPr id="4" name="Picture 3">
            <a:extLst>
              <a:ext uri="{FF2B5EF4-FFF2-40B4-BE49-F238E27FC236}">
                <a16:creationId xmlns:a16="http://schemas.microsoft.com/office/drawing/2014/main" id="{6FA4E192-CB15-F8CC-8161-C83738FB65A2}"/>
              </a:ext>
            </a:extLst>
          </p:cNvPr>
          <p:cNvPicPr>
            <a:picLocks noChangeAspect="1"/>
          </p:cNvPicPr>
          <p:nvPr/>
        </p:nvPicPr>
        <p:blipFill>
          <a:blip r:embed="rId3"/>
          <a:stretch>
            <a:fillRect/>
          </a:stretch>
        </p:blipFill>
        <p:spPr>
          <a:xfrm>
            <a:off x="10743680" y="1449569"/>
            <a:ext cx="1012024" cy="999831"/>
          </a:xfrm>
          <a:prstGeom prst="rect">
            <a:avLst/>
          </a:prstGeom>
        </p:spPr>
      </p:pic>
      <p:pic>
        <p:nvPicPr>
          <p:cNvPr id="7" name="Picture 6">
            <a:extLst>
              <a:ext uri="{FF2B5EF4-FFF2-40B4-BE49-F238E27FC236}">
                <a16:creationId xmlns:a16="http://schemas.microsoft.com/office/drawing/2014/main" id="{F690CEEA-EF52-5836-939F-AC7B64CEC997}"/>
              </a:ext>
            </a:extLst>
          </p:cNvPr>
          <p:cNvPicPr>
            <a:picLocks noChangeAspect="1"/>
          </p:cNvPicPr>
          <p:nvPr/>
        </p:nvPicPr>
        <p:blipFill>
          <a:blip r:embed="rId3"/>
          <a:stretch>
            <a:fillRect/>
          </a:stretch>
        </p:blipFill>
        <p:spPr>
          <a:xfrm>
            <a:off x="291576" y="5223086"/>
            <a:ext cx="1012024" cy="999831"/>
          </a:xfrm>
          <a:prstGeom prst="rect">
            <a:avLst/>
          </a:prstGeom>
        </p:spPr>
      </p:pic>
    </p:spTree>
    <p:extLst>
      <p:ext uri="{BB962C8B-B14F-4D97-AF65-F5344CB8AC3E}">
        <p14:creationId xmlns:p14="http://schemas.microsoft.com/office/powerpoint/2010/main" val="106663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384995"/>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يساعد النموذج </a:t>
            </a:r>
            <a:r>
              <a:rPr lang="ar-SA" sz="2800" dirty="0" err="1">
                <a:solidFill>
                  <a:srgbClr val="2D3956"/>
                </a:solidFill>
                <a:latin typeface="Times New Roman" panose="02020603050405020304" pitchFamily="18" charset="0"/>
                <a:cs typeface="Times New Roman" panose="02020603050405020304" pitchFamily="18" charset="0"/>
              </a:rPr>
              <a:t>الموقفي</a:t>
            </a:r>
            <a:r>
              <a:rPr lang="ar-SA" sz="2800" dirty="0">
                <a:solidFill>
                  <a:srgbClr val="2D3956"/>
                </a:solidFill>
                <a:latin typeface="Times New Roman" panose="02020603050405020304" pitchFamily="18" charset="0"/>
                <a:cs typeface="Times New Roman" panose="02020603050405020304" pitchFamily="18" charset="0"/>
              </a:rPr>
              <a:t> في فهم كيفية تأثير المواقف الشخصية والتنظيمية والعوامل الاجتماعية والثقافية على الاتصال داخل المنظمة. ومن خلال فهم هذه العوامل، يمكن تحسين فعالية الاتصال وتعزيز التفاهم والتعاون بين أفراد المنظمة. </a:t>
            </a:r>
            <a:endParaRPr lang="ar-SA"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أهمية النموذج </a:t>
            </a:r>
            <a:r>
              <a:rPr lang="ar-EG" sz="4000" b="1" dirty="0" err="1"/>
              <a:t>الموقفي</a:t>
            </a:r>
            <a:endParaRPr lang="en-US" sz="4000" b="1" dirty="0"/>
          </a:p>
        </p:txBody>
      </p:sp>
      <p:pic>
        <p:nvPicPr>
          <p:cNvPr id="4" name="Picture 3">
            <a:extLst>
              <a:ext uri="{FF2B5EF4-FFF2-40B4-BE49-F238E27FC236}">
                <a16:creationId xmlns:a16="http://schemas.microsoft.com/office/drawing/2014/main" id="{9760259C-0C07-02B8-9517-7E008C1B1B01}"/>
              </a:ext>
            </a:extLst>
          </p:cNvPr>
          <p:cNvPicPr>
            <a:picLocks noChangeAspect="1"/>
          </p:cNvPicPr>
          <p:nvPr/>
        </p:nvPicPr>
        <p:blipFill>
          <a:blip r:embed="rId3"/>
          <a:stretch>
            <a:fillRect/>
          </a:stretch>
        </p:blipFill>
        <p:spPr>
          <a:xfrm>
            <a:off x="10799009" y="1117670"/>
            <a:ext cx="1261981" cy="1274174"/>
          </a:xfrm>
          <a:prstGeom prst="rect">
            <a:avLst/>
          </a:prstGeom>
        </p:spPr>
      </p:pic>
      <p:pic>
        <p:nvPicPr>
          <p:cNvPr id="7" name="Picture 6">
            <a:extLst>
              <a:ext uri="{FF2B5EF4-FFF2-40B4-BE49-F238E27FC236}">
                <a16:creationId xmlns:a16="http://schemas.microsoft.com/office/drawing/2014/main" id="{4123AC5C-0922-3601-3046-DF2E07256600}"/>
              </a:ext>
            </a:extLst>
          </p:cNvPr>
          <p:cNvPicPr>
            <a:picLocks noChangeAspect="1"/>
          </p:cNvPicPr>
          <p:nvPr/>
        </p:nvPicPr>
        <p:blipFill>
          <a:blip r:embed="rId3"/>
          <a:stretch>
            <a:fillRect/>
          </a:stretch>
        </p:blipFill>
        <p:spPr>
          <a:xfrm>
            <a:off x="-18527" y="5172505"/>
            <a:ext cx="1261981" cy="1274174"/>
          </a:xfrm>
          <a:prstGeom prst="rect">
            <a:avLst/>
          </a:prstGeom>
        </p:spPr>
      </p:pic>
    </p:spTree>
    <p:extLst>
      <p:ext uri="{BB962C8B-B14F-4D97-AF65-F5344CB8AC3E}">
        <p14:creationId xmlns:p14="http://schemas.microsoft.com/office/powerpoint/2010/main" val="32000763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384995"/>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يركز على استخدام التأثير والقوة الإقناعية لتحقيق أهداف محددة داخل المنظمة. يهدف هذا النموذج إلى إقناع الآخرين وتحفيزهم على اتخاذ إجراءات معينة أو تبني وجهات نظر أو فعل أو تغيير سلوك من خلال استخدام الاتصال الفعال والإقناع. </a:t>
            </a:r>
            <a:endParaRPr lang="ar-SA"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a:solidFill>
            <a:schemeClr val="accent4">
              <a:lumMod val="20000"/>
              <a:lumOff val="80000"/>
            </a:schemeClr>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نموذج الاتصال </a:t>
            </a:r>
            <a:r>
              <a:rPr lang="ar-EG" sz="4000" b="1" dirty="0" err="1"/>
              <a:t>الإقناعي</a:t>
            </a:r>
            <a:r>
              <a:rPr lang="ar-EG" sz="4000" b="1" dirty="0"/>
              <a:t> </a:t>
            </a:r>
            <a:endParaRPr lang="en-US" sz="4000" b="1" dirty="0"/>
          </a:p>
        </p:txBody>
      </p:sp>
      <p:pic>
        <p:nvPicPr>
          <p:cNvPr id="4" name="Picture 3">
            <a:extLst>
              <a:ext uri="{FF2B5EF4-FFF2-40B4-BE49-F238E27FC236}">
                <a16:creationId xmlns:a16="http://schemas.microsoft.com/office/drawing/2014/main" id="{99980BB7-4F5D-4F87-D07E-61F6EB09964F}"/>
              </a:ext>
            </a:extLst>
          </p:cNvPr>
          <p:cNvPicPr>
            <a:picLocks noChangeAspect="1"/>
          </p:cNvPicPr>
          <p:nvPr/>
        </p:nvPicPr>
        <p:blipFill>
          <a:blip r:embed="rId3">
            <a:duotone>
              <a:prstClr val="black"/>
              <a:schemeClr val="accent4">
                <a:tint val="45000"/>
                <a:satMod val="400000"/>
              </a:schemeClr>
            </a:duotone>
          </a:blip>
          <a:stretch>
            <a:fillRect/>
          </a:stretch>
        </p:blipFill>
        <p:spPr>
          <a:xfrm>
            <a:off x="11119953" y="1447451"/>
            <a:ext cx="786452" cy="786452"/>
          </a:xfrm>
          <a:prstGeom prst="rect">
            <a:avLst/>
          </a:prstGeom>
        </p:spPr>
      </p:pic>
      <p:pic>
        <p:nvPicPr>
          <p:cNvPr id="7" name="Picture 6">
            <a:extLst>
              <a:ext uri="{FF2B5EF4-FFF2-40B4-BE49-F238E27FC236}">
                <a16:creationId xmlns:a16="http://schemas.microsoft.com/office/drawing/2014/main" id="{06FCAB71-A802-0FF3-8639-D393EF1B0592}"/>
              </a:ext>
            </a:extLst>
          </p:cNvPr>
          <p:cNvPicPr>
            <a:picLocks noChangeAspect="1"/>
          </p:cNvPicPr>
          <p:nvPr/>
        </p:nvPicPr>
        <p:blipFill>
          <a:blip r:embed="rId3">
            <a:duotone>
              <a:prstClr val="black"/>
              <a:schemeClr val="accent4">
                <a:tint val="45000"/>
                <a:satMod val="400000"/>
              </a:schemeClr>
            </a:duotone>
          </a:blip>
          <a:stretch>
            <a:fillRect/>
          </a:stretch>
        </p:blipFill>
        <p:spPr>
          <a:xfrm>
            <a:off x="155856" y="5529378"/>
            <a:ext cx="786452" cy="786452"/>
          </a:xfrm>
          <a:prstGeom prst="rect">
            <a:avLst/>
          </a:prstGeom>
        </p:spPr>
      </p:pic>
    </p:spTree>
    <p:extLst>
      <p:ext uri="{BB962C8B-B14F-4D97-AF65-F5344CB8AC3E}">
        <p14:creationId xmlns:p14="http://schemas.microsoft.com/office/powerpoint/2010/main" val="8307069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16320"/>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هدف محدد: </a:t>
            </a:r>
            <a:r>
              <a:rPr lang="ar-SA" sz="2400" dirty="0">
                <a:solidFill>
                  <a:srgbClr val="2D3956"/>
                </a:solidFill>
                <a:latin typeface="Times New Roman" panose="02020603050405020304" pitchFamily="18" charset="0"/>
                <a:cs typeface="Times New Roman" panose="02020603050405020304" pitchFamily="18" charset="0"/>
              </a:rPr>
              <a:t>يشير إلى الغاية أو الهدف الذي ترغب في تحقيقه من خلال الاتصال </a:t>
            </a:r>
            <a:r>
              <a:rPr lang="ar-SA" sz="2400" dirty="0" err="1">
                <a:solidFill>
                  <a:srgbClr val="2D3956"/>
                </a:solidFill>
                <a:latin typeface="Times New Roman" panose="02020603050405020304" pitchFamily="18" charset="0"/>
                <a:cs typeface="Times New Roman" panose="02020603050405020304" pitchFamily="18" charset="0"/>
              </a:rPr>
              <a:t>الإقناعي</a:t>
            </a:r>
            <a:r>
              <a:rPr lang="ar-SA" sz="2400" dirty="0">
                <a:solidFill>
                  <a:srgbClr val="2D3956"/>
                </a:solidFill>
                <a:latin typeface="Times New Roman" panose="02020603050405020304" pitchFamily="18" charset="0"/>
                <a:cs typeface="Times New Roman" panose="02020603050405020304" pitchFamily="18" charset="0"/>
              </a:rPr>
              <a:t>. يمكن أن يكون الهدف زيادة المبيعات، تعزيز التعاون، تغيير السلوك، أو أي هدف آخر يخدم مصلحة المنظمة.</a:t>
            </a:r>
          </a:p>
          <a:p>
            <a:pPr marL="342900" indent="-342900" algn="just" rtl="1">
              <a:buFont typeface="Arial" panose="020B0604020202020204" pitchFamily="34" charset="0"/>
              <a:buChar char="•"/>
            </a:pPr>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رسالة مقنعة: </a:t>
            </a:r>
            <a:r>
              <a:rPr lang="ar-SA" sz="2400" dirty="0">
                <a:solidFill>
                  <a:srgbClr val="2D3956"/>
                </a:solidFill>
                <a:latin typeface="Times New Roman" panose="02020603050405020304" pitchFamily="18" charset="0"/>
                <a:cs typeface="Times New Roman" panose="02020603050405020304" pitchFamily="18" charset="0"/>
              </a:rPr>
              <a:t>تشير إلى المحتوى والطريقة التي يتم استخدامها لإقناع الآخرين. يتطلب الاتصال </a:t>
            </a:r>
            <a:r>
              <a:rPr lang="ar-SA" sz="2400" dirty="0" err="1">
                <a:solidFill>
                  <a:srgbClr val="2D3956"/>
                </a:solidFill>
                <a:latin typeface="Times New Roman" panose="02020603050405020304" pitchFamily="18" charset="0"/>
                <a:cs typeface="Times New Roman" panose="02020603050405020304" pitchFamily="18" charset="0"/>
              </a:rPr>
              <a:t>الإقناعي</a:t>
            </a:r>
            <a:r>
              <a:rPr lang="ar-SA" sz="2400" dirty="0">
                <a:solidFill>
                  <a:srgbClr val="2D3956"/>
                </a:solidFill>
                <a:latin typeface="Times New Roman" panose="02020603050405020304" pitchFamily="18" charset="0"/>
                <a:cs typeface="Times New Roman" panose="02020603050405020304" pitchFamily="18" charset="0"/>
              </a:rPr>
              <a:t> استخدام حجج قوية ومنطقية، واستخدام الأدلة والأمثلة، وتحديد الفوائد والمكاسب المحتملة للفرد أو المنظمة.</a:t>
            </a:r>
          </a:p>
          <a:p>
            <a:pPr marL="342900" indent="-342900" algn="just" rtl="1">
              <a:buFont typeface="Arial" panose="020B0604020202020204" pitchFamily="34" charset="0"/>
              <a:buChar char="•"/>
            </a:pPr>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استهداف الجمهور: </a:t>
            </a:r>
            <a:r>
              <a:rPr lang="ar-SA" sz="2400" dirty="0">
                <a:solidFill>
                  <a:srgbClr val="2D3956"/>
                </a:solidFill>
                <a:latin typeface="Times New Roman" panose="02020603050405020304" pitchFamily="18" charset="0"/>
                <a:cs typeface="Times New Roman" panose="02020603050405020304" pitchFamily="18" charset="0"/>
              </a:rPr>
              <a:t>يتعين على المرسل تحديد وفهم الجمهور المستهدف للرسالة الإقناعية. يجب أن يكون المرسل على دراية بالاحتياجات والاهتمامات والقيم والمصالح للجمهور المستهدف لضمان تأثير فعال للرسالة.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200" b="1" dirty="0"/>
              <a:t>يتألف النموذج </a:t>
            </a:r>
            <a:r>
              <a:rPr lang="ar-EG" sz="3200" b="1" dirty="0" err="1"/>
              <a:t>الإقناعي</a:t>
            </a:r>
            <a:r>
              <a:rPr lang="ar-EG" sz="3200" b="1" dirty="0"/>
              <a:t> في الاتصال التنظيمي من العناصر التالية</a:t>
            </a:r>
            <a:endParaRPr lang="en-US" sz="3200" b="1" dirty="0"/>
          </a:p>
        </p:txBody>
      </p:sp>
      <p:pic>
        <p:nvPicPr>
          <p:cNvPr id="4" name="Picture 3">
            <a:extLst>
              <a:ext uri="{FF2B5EF4-FFF2-40B4-BE49-F238E27FC236}">
                <a16:creationId xmlns:a16="http://schemas.microsoft.com/office/drawing/2014/main" id="{FEFCBDED-B933-FBF1-E86B-1B08DD5E893C}"/>
              </a:ext>
            </a:extLst>
          </p:cNvPr>
          <p:cNvPicPr>
            <a:picLocks noChangeAspect="1"/>
          </p:cNvPicPr>
          <p:nvPr/>
        </p:nvPicPr>
        <p:blipFill>
          <a:blip r:embed="rId3"/>
          <a:stretch>
            <a:fillRect/>
          </a:stretch>
        </p:blipFill>
        <p:spPr>
          <a:xfrm>
            <a:off x="10930084" y="1380558"/>
            <a:ext cx="999831" cy="987638"/>
          </a:xfrm>
          <a:prstGeom prst="rect">
            <a:avLst/>
          </a:prstGeom>
        </p:spPr>
      </p:pic>
      <p:pic>
        <p:nvPicPr>
          <p:cNvPr id="7" name="Picture 6">
            <a:extLst>
              <a:ext uri="{FF2B5EF4-FFF2-40B4-BE49-F238E27FC236}">
                <a16:creationId xmlns:a16="http://schemas.microsoft.com/office/drawing/2014/main" id="{001DF75C-B10E-B4C5-40A2-B3AC18F7D9B0}"/>
              </a:ext>
            </a:extLst>
          </p:cNvPr>
          <p:cNvPicPr>
            <a:picLocks noChangeAspect="1"/>
          </p:cNvPicPr>
          <p:nvPr/>
        </p:nvPicPr>
        <p:blipFill>
          <a:blip r:embed="rId3"/>
          <a:stretch>
            <a:fillRect/>
          </a:stretch>
        </p:blipFill>
        <p:spPr>
          <a:xfrm>
            <a:off x="10688956" y="5358717"/>
            <a:ext cx="999831" cy="987638"/>
          </a:xfrm>
          <a:prstGeom prst="rect">
            <a:avLst/>
          </a:prstGeom>
        </p:spPr>
      </p:pic>
      <p:pic>
        <p:nvPicPr>
          <p:cNvPr id="9" name="Picture 8">
            <a:extLst>
              <a:ext uri="{FF2B5EF4-FFF2-40B4-BE49-F238E27FC236}">
                <a16:creationId xmlns:a16="http://schemas.microsoft.com/office/drawing/2014/main" id="{395C7CD9-F555-9B0B-2E2D-A712EABF6256}"/>
              </a:ext>
            </a:extLst>
          </p:cNvPr>
          <p:cNvPicPr>
            <a:picLocks noChangeAspect="1"/>
          </p:cNvPicPr>
          <p:nvPr/>
        </p:nvPicPr>
        <p:blipFill>
          <a:blip r:embed="rId3"/>
          <a:stretch>
            <a:fillRect/>
          </a:stretch>
        </p:blipFill>
        <p:spPr>
          <a:xfrm>
            <a:off x="253225" y="5388207"/>
            <a:ext cx="999831" cy="987638"/>
          </a:xfrm>
          <a:prstGeom prst="rect">
            <a:avLst/>
          </a:prstGeom>
        </p:spPr>
      </p:pic>
    </p:spTree>
    <p:extLst>
      <p:ext uri="{BB962C8B-B14F-4D97-AF65-F5344CB8AC3E}">
        <p14:creationId xmlns:p14="http://schemas.microsoft.com/office/powerpoint/2010/main" val="11690414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استخدام وسائل الاتصال المناسبة: </a:t>
            </a:r>
            <a:r>
              <a:rPr lang="ar-SA" sz="2400" dirty="0">
                <a:solidFill>
                  <a:srgbClr val="2D3956"/>
                </a:solidFill>
                <a:latin typeface="Times New Roman" panose="02020603050405020304" pitchFamily="18" charset="0"/>
                <a:cs typeface="Times New Roman" panose="02020603050405020304" pitchFamily="18" charset="0"/>
              </a:rPr>
              <a:t>يجب اختيار وسائل الاتصال المناسبة للوصول إلى الجمهور المستهدف. قد تشمل وسائل الاتصال الإقناعية العروض التقديمية، والمنشورات الإعلانية، والاجتماعات التواصلية، ووسائل التواصل الرقمية مثل البريد الإلكتروني ووسائل التواصل الاجتماعي.</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تقييم النتائج: </a:t>
            </a:r>
            <a:r>
              <a:rPr lang="ar-SA" sz="2400" dirty="0">
                <a:solidFill>
                  <a:srgbClr val="2D3956"/>
                </a:solidFill>
                <a:latin typeface="Times New Roman" panose="02020603050405020304" pitchFamily="18" charset="0"/>
                <a:cs typeface="Times New Roman" panose="02020603050405020304" pitchFamily="18" charset="0"/>
              </a:rPr>
              <a:t>يجب أن يتم تقييم فعالية الاتصال </a:t>
            </a:r>
            <a:r>
              <a:rPr lang="ar-SA" sz="2400" dirty="0" err="1">
                <a:solidFill>
                  <a:srgbClr val="2D3956"/>
                </a:solidFill>
                <a:latin typeface="Times New Roman" panose="02020603050405020304" pitchFamily="18" charset="0"/>
                <a:cs typeface="Times New Roman" panose="02020603050405020304" pitchFamily="18" charset="0"/>
              </a:rPr>
              <a:t>الإقناعي</a:t>
            </a:r>
            <a:r>
              <a:rPr lang="ar-SA" sz="2400" dirty="0">
                <a:solidFill>
                  <a:srgbClr val="2D3956"/>
                </a:solidFill>
                <a:latin typeface="Times New Roman" panose="02020603050405020304" pitchFamily="18" charset="0"/>
                <a:cs typeface="Times New Roman" panose="02020603050405020304" pitchFamily="18" charset="0"/>
              </a:rPr>
              <a:t> وقياس التأثير الذي يحققه. يمكن استخدام مؤشرات الأداء مثل زيادة المبيعات، أو معدلات التبادل، أو تغييرات في السلوك كمقياس لنجاح الاتصال </a:t>
            </a:r>
            <a:r>
              <a:rPr lang="ar-SA" sz="2400" dirty="0" err="1">
                <a:solidFill>
                  <a:srgbClr val="2D3956"/>
                </a:solidFill>
                <a:latin typeface="Times New Roman" panose="02020603050405020304" pitchFamily="18" charset="0"/>
                <a:cs typeface="Times New Roman" panose="02020603050405020304" pitchFamily="18" charset="0"/>
              </a:rPr>
              <a:t>الإقناعي</a:t>
            </a:r>
            <a:r>
              <a:rPr lang="ar-SA" sz="2400" dirty="0">
                <a:solidFill>
                  <a:srgbClr val="2D3956"/>
                </a:solidFill>
                <a:latin typeface="Times New Roman" panose="02020603050405020304" pitchFamily="18" charset="0"/>
                <a:cs typeface="Times New Roman" panose="02020603050405020304" pitchFamily="18" charset="0"/>
              </a:rPr>
              <a:t>.</a:t>
            </a:r>
          </a:p>
          <a:p>
            <a:pPr algn="just" rtl="1"/>
            <a:r>
              <a:rPr lang="ar-SA" sz="2400" dirty="0">
                <a:solidFill>
                  <a:srgbClr val="2D3956"/>
                </a:solidFill>
                <a:latin typeface="Times New Roman" panose="02020603050405020304" pitchFamily="18" charset="0"/>
                <a:cs typeface="Times New Roman" panose="02020603050405020304" pitchFamily="18" charset="0"/>
              </a:rPr>
              <a:t>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200" b="1" dirty="0"/>
              <a:t>يتألف النموذج </a:t>
            </a:r>
            <a:r>
              <a:rPr lang="ar-EG" sz="3200" b="1" dirty="0" err="1"/>
              <a:t>الإقناعي</a:t>
            </a:r>
            <a:r>
              <a:rPr lang="ar-EG" sz="3200" b="1" dirty="0"/>
              <a:t> في الاتصال التنظيمي من العناصر التالية</a:t>
            </a:r>
            <a:endParaRPr lang="en-US" sz="3200" b="1" dirty="0"/>
          </a:p>
        </p:txBody>
      </p:sp>
      <p:pic>
        <p:nvPicPr>
          <p:cNvPr id="4" name="Picture 3">
            <a:extLst>
              <a:ext uri="{FF2B5EF4-FFF2-40B4-BE49-F238E27FC236}">
                <a16:creationId xmlns:a16="http://schemas.microsoft.com/office/drawing/2014/main" id="{B48B86BE-378A-AF56-3AD1-DD2EFF0E1C18}"/>
              </a:ext>
            </a:extLst>
          </p:cNvPr>
          <p:cNvPicPr>
            <a:picLocks noChangeAspect="1"/>
          </p:cNvPicPr>
          <p:nvPr/>
        </p:nvPicPr>
        <p:blipFill>
          <a:blip r:embed="rId3"/>
          <a:stretch>
            <a:fillRect/>
          </a:stretch>
        </p:blipFill>
        <p:spPr>
          <a:xfrm>
            <a:off x="10769819" y="1022836"/>
            <a:ext cx="1335140" cy="1341236"/>
          </a:xfrm>
          <a:prstGeom prst="rect">
            <a:avLst/>
          </a:prstGeom>
        </p:spPr>
      </p:pic>
      <p:pic>
        <p:nvPicPr>
          <p:cNvPr id="7" name="Picture 6">
            <a:extLst>
              <a:ext uri="{FF2B5EF4-FFF2-40B4-BE49-F238E27FC236}">
                <a16:creationId xmlns:a16="http://schemas.microsoft.com/office/drawing/2014/main" id="{257BCD17-53A8-043F-A659-E71561225A41}"/>
              </a:ext>
            </a:extLst>
          </p:cNvPr>
          <p:cNvPicPr>
            <a:picLocks noChangeAspect="1"/>
          </p:cNvPicPr>
          <p:nvPr/>
        </p:nvPicPr>
        <p:blipFill>
          <a:blip r:embed="rId3"/>
          <a:stretch>
            <a:fillRect/>
          </a:stretch>
        </p:blipFill>
        <p:spPr>
          <a:xfrm>
            <a:off x="-57679" y="5259585"/>
            <a:ext cx="1335140" cy="1341236"/>
          </a:xfrm>
          <a:prstGeom prst="rect">
            <a:avLst/>
          </a:prstGeom>
        </p:spPr>
      </p:pic>
    </p:spTree>
    <p:extLst>
      <p:ext uri="{BB962C8B-B14F-4D97-AF65-F5344CB8AC3E}">
        <p14:creationId xmlns:p14="http://schemas.microsoft.com/office/powerpoint/2010/main" val="11577249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246769"/>
          </a:xfrm>
          <a:prstGeom prst="rect">
            <a:avLst/>
          </a:prstGeom>
          <a:noFill/>
        </p:spPr>
        <p:txBody>
          <a:bodyPr wrap="square" rtlCol="0">
            <a:spAutoFit/>
          </a:bodyPr>
          <a:lstStyle/>
          <a:p>
            <a:pPr marL="342900" indent="-3429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ي</a:t>
            </a:r>
            <a:r>
              <a:rPr lang="ar-SA" sz="2800" dirty="0" err="1">
                <a:solidFill>
                  <a:srgbClr val="2D3956"/>
                </a:solidFill>
                <a:latin typeface="Times New Roman" panose="02020603050405020304" pitchFamily="18" charset="0"/>
                <a:cs typeface="Times New Roman" panose="02020603050405020304" pitchFamily="18" charset="0"/>
              </a:rPr>
              <a:t>عتبر</a:t>
            </a:r>
            <a:r>
              <a:rPr lang="ar-SA" sz="2800" dirty="0">
                <a:solidFill>
                  <a:srgbClr val="2D3956"/>
                </a:solidFill>
                <a:latin typeface="Times New Roman" panose="02020603050405020304" pitchFamily="18" charset="0"/>
                <a:cs typeface="Times New Roman" panose="02020603050405020304" pitchFamily="18" charset="0"/>
              </a:rPr>
              <a:t> النموذج </a:t>
            </a:r>
            <a:r>
              <a:rPr lang="ar-SA" sz="2800" dirty="0" err="1">
                <a:solidFill>
                  <a:srgbClr val="2D3956"/>
                </a:solidFill>
                <a:latin typeface="Times New Roman" panose="02020603050405020304" pitchFamily="18" charset="0"/>
                <a:cs typeface="Times New Roman" panose="02020603050405020304" pitchFamily="18" charset="0"/>
              </a:rPr>
              <a:t>الإقناعي</a:t>
            </a:r>
            <a:r>
              <a:rPr lang="ar-SA" sz="2800" dirty="0">
                <a:solidFill>
                  <a:srgbClr val="2D3956"/>
                </a:solidFill>
                <a:latin typeface="Times New Roman" panose="02020603050405020304" pitchFamily="18" charset="0"/>
                <a:cs typeface="Times New Roman" panose="02020603050405020304" pitchFamily="18" charset="0"/>
              </a:rPr>
              <a:t> في الاتصال التنظيمي أداة قوية لتحقيق الأهداف المحددة داخل المنظمة. ومع ذلك، يجب أن يتم استخدامه بحذر </a:t>
            </a:r>
            <a:r>
              <a:rPr lang="ar-SA" sz="2800" dirty="0" err="1">
                <a:solidFill>
                  <a:srgbClr val="2D3956"/>
                </a:solidFill>
                <a:latin typeface="Times New Roman" panose="02020603050405020304" pitchFamily="18" charset="0"/>
                <a:cs typeface="Times New Roman" panose="02020603050405020304" pitchFamily="18" charset="0"/>
              </a:rPr>
              <a:t>وأخلاقحيث</a:t>
            </a:r>
            <a:r>
              <a:rPr lang="ar-SA" sz="2800" dirty="0">
                <a:solidFill>
                  <a:srgbClr val="2D3956"/>
                </a:solidFill>
                <a:latin typeface="Times New Roman" panose="02020603050405020304" pitchFamily="18" charset="0"/>
                <a:cs typeface="Times New Roman" panose="02020603050405020304" pitchFamily="18" charset="0"/>
              </a:rPr>
              <a:t> يتطلب احترام الآخرين وتوجيه الاتصال بطريقة شفافة وصادقة. يجب أيضًا أن يتم توفير المعلومات الكافية والدعم اللازم للأفراد لاتخاذ قرارات مستنيرة. يجب أن يكون الاتصال </a:t>
            </a:r>
            <a:r>
              <a:rPr lang="ar-SA" sz="2800" dirty="0" err="1">
                <a:solidFill>
                  <a:srgbClr val="2D3956"/>
                </a:solidFill>
                <a:latin typeface="Times New Roman" panose="02020603050405020304" pitchFamily="18" charset="0"/>
                <a:cs typeface="Times New Roman" panose="02020603050405020304" pitchFamily="18" charset="0"/>
              </a:rPr>
              <a:t>الإقناعي</a:t>
            </a:r>
            <a:r>
              <a:rPr lang="ar-SA" sz="2800" dirty="0">
                <a:solidFill>
                  <a:srgbClr val="2D3956"/>
                </a:solidFill>
                <a:latin typeface="Times New Roman" panose="02020603050405020304" pitchFamily="18" charset="0"/>
                <a:cs typeface="Times New Roman" panose="02020603050405020304" pitchFamily="18" charset="0"/>
              </a:rPr>
              <a:t> مبنيًا على الاحترام والثقة والتعاون بين الأفراد داخل المنظمة. </a:t>
            </a:r>
            <a:endParaRPr lang="ar-SA"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أهمية نموذج الاتصال </a:t>
            </a:r>
            <a:r>
              <a:rPr lang="ar-EG" sz="4000" b="1" dirty="0" err="1"/>
              <a:t>الاقناعي</a:t>
            </a:r>
            <a:endParaRPr lang="en-US" sz="4000" b="1" dirty="0"/>
          </a:p>
        </p:txBody>
      </p:sp>
      <p:pic>
        <p:nvPicPr>
          <p:cNvPr id="4" name="Picture 3">
            <a:extLst>
              <a:ext uri="{FF2B5EF4-FFF2-40B4-BE49-F238E27FC236}">
                <a16:creationId xmlns:a16="http://schemas.microsoft.com/office/drawing/2014/main" id="{6D74A8AB-CA6F-B8DB-684A-FE93DE8806CD}"/>
              </a:ext>
            </a:extLst>
          </p:cNvPr>
          <p:cNvPicPr>
            <a:picLocks noChangeAspect="1"/>
          </p:cNvPicPr>
          <p:nvPr/>
        </p:nvPicPr>
        <p:blipFill>
          <a:blip r:embed="rId3"/>
          <a:stretch>
            <a:fillRect/>
          </a:stretch>
        </p:blipFill>
        <p:spPr>
          <a:xfrm>
            <a:off x="10689847" y="1392013"/>
            <a:ext cx="1012024" cy="999831"/>
          </a:xfrm>
          <a:prstGeom prst="rect">
            <a:avLst/>
          </a:prstGeom>
        </p:spPr>
      </p:pic>
      <p:pic>
        <p:nvPicPr>
          <p:cNvPr id="7" name="Picture 6">
            <a:extLst>
              <a:ext uri="{FF2B5EF4-FFF2-40B4-BE49-F238E27FC236}">
                <a16:creationId xmlns:a16="http://schemas.microsoft.com/office/drawing/2014/main" id="{74ACDC95-01C2-8077-C044-E20DC71F367E}"/>
              </a:ext>
            </a:extLst>
          </p:cNvPr>
          <p:cNvPicPr>
            <a:picLocks noChangeAspect="1"/>
          </p:cNvPicPr>
          <p:nvPr/>
        </p:nvPicPr>
        <p:blipFill>
          <a:blip r:embed="rId3"/>
          <a:stretch>
            <a:fillRect/>
          </a:stretch>
        </p:blipFill>
        <p:spPr>
          <a:xfrm>
            <a:off x="255988" y="5422688"/>
            <a:ext cx="1012024" cy="999831"/>
          </a:xfrm>
          <a:prstGeom prst="rect">
            <a:avLst/>
          </a:prstGeom>
        </p:spPr>
      </p:pic>
    </p:spTree>
    <p:extLst>
      <p:ext uri="{BB962C8B-B14F-4D97-AF65-F5344CB8AC3E}">
        <p14:creationId xmlns:p14="http://schemas.microsoft.com/office/powerpoint/2010/main" val="5945167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63B47E09-E993-E320-1D91-CF2CED1A33F9}"/>
              </a:ext>
            </a:extLst>
          </p:cNvPr>
          <p:cNvPicPr>
            <a:picLocks noChangeAspect="1"/>
          </p:cNvPicPr>
          <p:nvPr/>
        </p:nvPicPr>
        <p:blipFill>
          <a:blip r:embed="rId3"/>
          <a:stretch>
            <a:fillRect/>
          </a:stretch>
        </p:blipFill>
        <p:spPr>
          <a:xfrm>
            <a:off x="3371849" y="1945320"/>
            <a:ext cx="5914041" cy="3685864"/>
          </a:xfrm>
          <a:prstGeom prst="rect">
            <a:avLst/>
          </a:prstGeom>
        </p:spPr>
      </p:pic>
    </p:spTree>
    <p:extLst>
      <p:ext uri="{BB962C8B-B14F-4D97-AF65-F5344CB8AC3E}">
        <p14:creationId xmlns:p14="http://schemas.microsoft.com/office/powerpoint/2010/main" val="27708008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308324"/>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تعتبر النظرية التطورية تفسيرا لحالة التغير التي تحدث في المجتمع، حيث أن الاستقرار والتوزان ليس هو الصورة الدائمة التي يلاحظها المراقبون لكل المجتمعات. فالمجتمعات كلها تشهد تغيرا وتطورا بفضل القوانين الثابتة للتطور الاجتماعي التي تقود المجتمع نحو الأفضل، مثلها مثل الكائن العضوي. أي أن الأساس في النظرية التطورية هو عدم التدخل لإحداث التغيير، وأن يترك ذلك لآليات التغير الاجتماعي التي تعمل بتأثير نشاط الأفراد واختراعاتهم والبحث عن الوسائل الجديدة، سوء داخل المجتمع أو خارجه التي تؤدي إلى تحقيق الأهداف الاجتماعية نحو التطور إلى الأفضل.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a:solidFill>
            <a:schemeClr val="accent4">
              <a:lumMod val="20000"/>
              <a:lumOff val="80000"/>
            </a:schemeClr>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النظرية التطورية</a:t>
            </a:r>
            <a:endParaRPr lang="en-US" sz="4000" b="1" dirty="0"/>
          </a:p>
        </p:txBody>
      </p:sp>
      <p:pic>
        <p:nvPicPr>
          <p:cNvPr id="4" name="Picture 3">
            <a:extLst>
              <a:ext uri="{FF2B5EF4-FFF2-40B4-BE49-F238E27FC236}">
                <a16:creationId xmlns:a16="http://schemas.microsoft.com/office/drawing/2014/main" id="{F0B8AD1E-0E47-7081-8BE6-F4405DBFC066}"/>
              </a:ext>
            </a:extLst>
          </p:cNvPr>
          <p:cNvPicPr>
            <a:picLocks noChangeAspect="1"/>
          </p:cNvPicPr>
          <p:nvPr/>
        </p:nvPicPr>
        <p:blipFill>
          <a:blip r:embed="rId3"/>
          <a:stretch>
            <a:fillRect/>
          </a:stretch>
        </p:blipFill>
        <p:spPr>
          <a:xfrm>
            <a:off x="10688956" y="1117670"/>
            <a:ext cx="1261981" cy="1274174"/>
          </a:xfrm>
          <a:prstGeom prst="rect">
            <a:avLst/>
          </a:prstGeom>
        </p:spPr>
      </p:pic>
      <p:pic>
        <p:nvPicPr>
          <p:cNvPr id="7" name="Picture 6">
            <a:extLst>
              <a:ext uri="{FF2B5EF4-FFF2-40B4-BE49-F238E27FC236}">
                <a16:creationId xmlns:a16="http://schemas.microsoft.com/office/drawing/2014/main" id="{C811880C-3650-B1D7-76B8-1E7F97164131}"/>
              </a:ext>
            </a:extLst>
          </p:cNvPr>
          <p:cNvPicPr>
            <a:picLocks noChangeAspect="1"/>
          </p:cNvPicPr>
          <p:nvPr/>
        </p:nvPicPr>
        <p:blipFill>
          <a:blip r:embed="rId3"/>
          <a:stretch>
            <a:fillRect/>
          </a:stretch>
        </p:blipFill>
        <p:spPr>
          <a:xfrm>
            <a:off x="258009" y="5172505"/>
            <a:ext cx="1261981" cy="1274174"/>
          </a:xfrm>
          <a:prstGeom prst="rect">
            <a:avLst/>
          </a:prstGeom>
        </p:spPr>
      </p:pic>
    </p:spTree>
    <p:extLst>
      <p:ext uri="{BB962C8B-B14F-4D97-AF65-F5344CB8AC3E}">
        <p14:creationId xmlns:p14="http://schemas.microsoft.com/office/powerpoint/2010/main" val="12484428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وإذا كانت النظرية التطورية تعمل على تقديم تفسيرا لتطور وسائل الإعلام وتقنياتها من الناحية التاريخية، فإنها تقدم أيضا تفسيرا لحركة التغير والتطور التي تشهدها المجتمعات التي تقوم على حرية الفرد وعدم التدخل السلطوي لإحداث التغيير. فهذا النموذج يقوم على النظرة نفسها التي تتبناها البنائية الوظيفية في الفكر الغربي. ويفسر إلى جانب ذلك التغير الذي يحدث للمجتمعات في أشكالها الاجتماعية. حيث يرى أصحاب هذا النموذج أن الأشكال الجديدة قد تم اختراعها أو نقلها من الخارج بفضل الأفراد الذين يبحثون دائما عن الوسائل الأكثر فعالية لتحقيق الأهداف الهامة للفرد والمجتمع. وهذه الأشكال الجديدة تبقى وتستمر إذا ما كانت تعمل على إنجاز الأهداف بفعالية ولا تتعارض مع القيم الموجودة، بينما يتم رفض ما يتعارض مع ذلك.</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تابع النظرية التطورية</a:t>
            </a:r>
            <a:endParaRPr lang="en-US" sz="4000" b="1" dirty="0"/>
          </a:p>
        </p:txBody>
      </p:sp>
      <p:pic>
        <p:nvPicPr>
          <p:cNvPr id="4" name="Picture 3">
            <a:extLst>
              <a:ext uri="{FF2B5EF4-FFF2-40B4-BE49-F238E27FC236}">
                <a16:creationId xmlns:a16="http://schemas.microsoft.com/office/drawing/2014/main" id="{0728C491-0919-9F68-D98A-61B3A99C86F9}"/>
              </a:ext>
            </a:extLst>
          </p:cNvPr>
          <p:cNvPicPr>
            <a:picLocks noChangeAspect="1"/>
          </p:cNvPicPr>
          <p:nvPr/>
        </p:nvPicPr>
        <p:blipFill>
          <a:blip r:embed="rId3">
            <a:duotone>
              <a:prstClr val="black"/>
              <a:schemeClr val="accent2">
                <a:tint val="45000"/>
                <a:satMod val="400000"/>
              </a:schemeClr>
            </a:duotone>
          </a:blip>
          <a:stretch>
            <a:fillRect/>
          </a:stretch>
        </p:blipFill>
        <p:spPr>
          <a:xfrm>
            <a:off x="11026056" y="1402727"/>
            <a:ext cx="786452" cy="786452"/>
          </a:xfrm>
          <a:prstGeom prst="rect">
            <a:avLst/>
          </a:prstGeom>
        </p:spPr>
      </p:pic>
      <p:pic>
        <p:nvPicPr>
          <p:cNvPr id="7" name="Picture 6">
            <a:extLst>
              <a:ext uri="{FF2B5EF4-FFF2-40B4-BE49-F238E27FC236}">
                <a16:creationId xmlns:a16="http://schemas.microsoft.com/office/drawing/2014/main" id="{531CFA68-2283-51E6-F131-348B80E65280}"/>
              </a:ext>
            </a:extLst>
          </p:cNvPr>
          <p:cNvPicPr>
            <a:picLocks noChangeAspect="1"/>
          </p:cNvPicPr>
          <p:nvPr/>
        </p:nvPicPr>
        <p:blipFill>
          <a:blip r:embed="rId4"/>
          <a:stretch>
            <a:fillRect/>
          </a:stretch>
        </p:blipFill>
        <p:spPr>
          <a:xfrm>
            <a:off x="11026056" y="5497044"/>
            <a:ext cx="786452" cy="786452"/>
          </a:xfrm>
          <a:prstGeom prst="rect">
            <a:avLst/>
          </a:prstGeom>
        </p:spPr>
      </p:pic>
      <p:pic>
        <p:nvPicPr>
          <p:cNvPr id="9" name="Picture 8">
            <a:extLst>
              <a:ext uri="{FF2B5EF4-FFF2-40B4-BE49-F238E27FC236}">
                <a16:creationId xmlns:a16="http://schemas.microsoft.com/office/drawing/2014/main" id="{100E5693-5A73-8C5C-0089-B336973EF6A8}"/>
              </a:ext>
            </a:extLst>
          </p:cNvPr>
          <p:cNvPicPr>
            <a:picLocks noChangeAspect="1"/>
          </p:cNvPicPr>
          <p:nvPr/>
        </p:nvPicPr>
        <p:blipFill>
          <a:blip r:embed="rId4"/>
          <a:stretch>
            <a:fillRect/>
          </a:stretch>
        </p:blipFill>
        <p:spPr>
          <a:xfrm>
            <a:off x="549082" y="5536255"/>
            <a:ext cx="786452" cy="786452"/>
          </a:xfrm>
          <a:prstGeom prst="rect">
            <a:avLst/>
          </a:prstGeom>
        </p:spPr>
      </p:pic>
    </p:spTree>
    <p:extLst>
      <p:ext uri="{BB962C8B-B14F-4D97-AF65-F5344CB8AC3E}">
        <p14:creationId xmlns:p14="http://schemas.microsoft.com/office/powerpoint/2010/main" val="11933007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85652"/>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النظرية التطورية تعتبر إحدى النظريات الهامة في مجال الاتصال التنظيمي. تركز هذه النظرية على دراسة تطور الاتصال داخل المنظمات من خلال مراحل معينة وتحولاته عبر الزمن.</a:t>
            </a:r>
          </a:p>
          <a:p>
            <a:pPr marL="342900" indent="-342900" algn="just" rtl="1">
              <a:buFont typeface="Arial" panose="020B0604020202020204" pitchFamily="34" charset="0"/>
              <a:buChar char="•"/>
            </a:pPr>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تقوم النظرية التطورية بتوضيح كيفية تطور الاتصال التنظيمي عبر الزمن وكيفية تأثير العوامل الداخلية والخارجية على هذا التطور. تُعَدُّ التغيرات في الثقافة والتكنولوجيا والسياسات والقيادة من بين العوامل التي تؤثر في تشكيل الاتصال التنظيمي.</a:t>
            </a:r>
            <a:endParaRPr lang="ar-EG" sz="2400" dirty="0">
              <a:solidFill>
                <a:srgbClr val="2D3956"/>
              </a:solidFill>
              <a:latin typeface="Times New Roman" panose="02020603050405020304" pitchFamily="18" charset="0"/>
              <a:cs typeface="Times New Roman" panose="02020603050405020304" pitchFamily="18" charset="0"/>
            </a:endParaRPr>
          </a:p>
          <a:p>
            <a:pPr algn="just" rtl="1"/>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تهدف النظرية التطورية إلى فهم وتحليل الاتصال التنظيمي بشكل شامل ومتطور عبر الزمن. من خلال فهم هذا التطور، يمكن للمنظمات تحسين فعالية الاتصال وتعزيز التواصل الداخلي والخارجي.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أهمية النظرية التطورية</a:t>
            </a:r>
            <a:endParaRPr lang="en-US" sz="4000" b="1" dirty="0"/>
          </a:p>
        </p:txBody>
      </p:sp>
      <p:pic>
        <p:nvPicPr>
          <p:cNvPr id="4" name="Picture 3">
            <a:extLst>
              <a:ext uri="{FF2B5EF4-FFF2-40B4-BE49-F238E27FC236}">
                <a16:creationId xmlns:a16="http://schemas.microsoft.com/office/drawing/2014/main" id="{49EEBA44-F917-3CF5-7610-291C9D505450}"/>
              </a:ext>
            </a:extLst>
          </p:cNvPr>
          <p:cNvPicPr>
            <a:picLocks noChangeAspect="1"/>
          </p:cNvPicPr>
          <p:nvPr/>
        </p:nvPicPr>
        <p:blipFill>
          <a:blip r:embed="rId3">
            <a:extLst>
              <a:ext uri="{BEBA8EAE-BF5A-486C-A8C5-ECC9F3942E4B}">
                <a14:imgProps xmlns:a14="http://schemas.microsoft.com/office/drawing/2010/main">
                  <a14:imgLayer r:embed="rId4">
                    <a14:imgEffect>
                      <a14:saturation sat="66000"/>
                    </a14:imgEffect>
                  </a14:imgLayer>
                </a14:imgProps>
              </a:ext>
            </a:extLst>
          </a:blip>
          <a:stretch>
            <a:fillRect/>
          </a:stretch>
        </p:blipFill>
        <p:spPr>
          <a:xfrm>
            <a:off x="10869667" y="1050608"/>
            <a:ext cx="1335140" cy="1341236"/>
          </a:xfrm>
          <a:prstGeom prst="rect">
            <a:avLst/>
          </a:prstGeom>
        </p:spPr>
      </p:pic>
      <p:pic>
        <p:nvPicPr>
          <p:cNvPr id="7" name="Picture 6">
            <a:extLst>
              <a:ext uri="{FF2B5EF4-FFF2-40B4-BE49-F238E27FC236}">
                <a16:creationId xmlns:a16="http://schemas.microsoft.com/office/drawing/2014/main" id="{7E9EA309-D46F-40D8-6BE9-8B746E802346}"/>
              </a:ext>
            </a:extLst>
          </p:cNvPr>
          <p:cNvPicPr>
            <a:picLocks noChangeAspect="1"/>
          </p:cNvPicPr>
          <p:nvPr/>
        </p:nvPicPr>
        <p:blipFill>
          <a:blip r:embed="rId3">
            <a:extLst>
              <a:ext uri="{BEBA8EAE-BF5A-486C-A8C5-ECC9F3942E4B}">
                <a14:imgProps xmlns:a14="http://schemas.microsoft.com/office/drawing/2010/main">
                  <a14:imgLayer r:embed="rId4">
                    <a14:imgEffect>
                      <a14:saturation sat="66000"/>
                    </a14:imgEffect>
                  </a14:imgLayer>
                </a14:imgProps>
              </a:ext>
            </a:extLst>
          </a:blip>
          <a:stretch>
            <a:fillRect/>
          </a:stretch>
        </p:blipFill>
        <p:spPr>
          <a:xfrm>
            <a:off x="114193" y="5314764"/>
            <a:ext cx="1335140" cy="1341236"/>
          </a:xfrm>
          <a:prstGeom prst="rect">
            <a:avLst/>
          </a:prstGeom>
        </p:spPr>
      </p:pic>
    </p:spTree>
    <p:extLst>
      <p:ext uri="{BB962C8B-B14F-4D97-AF65-F5344CB8AC3E}">
        <p14:creationId xmlns:p14="http://schemas.microsoft.com/office/powerpoint/2010/main" val="32304099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569660"/>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على سبيل المثال، في مرحلة التطور المبكرة للمنظمة، قد يكون الاتصال غير رسمي وغير منظم، حيث يتم التواصل بشكل عفوي وعن طريق الأدوات الشفاهية. أما في مرحلة التطور المتقدمة، فقد يتم تطبيق نظم وإجراءات رسمية للاتصال وتبادل المعلومات، مع توظيف وسائل الاتصال المتقدمة مثل البريد الإلكتروني والمنصات الرقمية.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مثال</a:t>
            </a:r>
            <a:endParaRPr lang="en-US" sz="4000" b="1" dirty="0"/>
          </a:p>
        </p:txBody>
      </p:sp>
      <p:pic>
        <p:nvPicPr>
          <p:cNvPr id="4" name="Picture 3">
            <a:extLst>
              <a:ext uri="{FF2B5EF4-FFF2-40B4-BE49-F238E27FC236}">
                <a16:creationId xmlns:a16="http://schemas.microsoft.com/office/drawing/2014/main" id="{DAF0E529-19D1-C354-DDCE-1E4E9B28B2AF}"/>
              </a:ext>
            </a:extLst>
          </p:cNvPr>
          <p:cNvPicPr>
            <a:picLocks noChangeAspect="1"/>
          </p:cNvPicPr>
          <p:nvPr/>
        </p:nvPicPr>
        <p:blipFill>
          <a:blip r:embed="rId3">
            <a:duotone>
              <a:schemeClr val="accent1">
                <a:shade val="45000"/>
                <a:satMod val="135000"/>
              </a:schemeClr>
              <a:prstClr val="white"/>
            </a:duotone>
          </a:blip>
          <a:stretch>
            <a:fillRect/>
          </a:stretch>
        </p:blipFill>
        <p:spPr>
          <a:xfrm>
            <a:off x="10746763" y="1212844"/>
            <a:ext cx="1335140" cy="1341236"/>
          </a:xfrm>
          <a:prstGeom prst="rect">
            <a:avLst/>
          </a:prstGeom>
        </p:spPr>
      </p:pic>
      <p:pic>
        <p:nvPicPr>
          <p:cNvPr id="7" name="Picture 6">
            <a:extLst>
              <a:ext uri="{FF2B5EF4-FFF2-40B4-BE49-F238E27FC236}">
                <a16:creationId xmlns:a16="http://schemas.microsoft.com/office/drawing/2014/main" id="{FB2F95C9-180E-462C-D83B-E7D32AC8207B}"/>
              </a:ext>
            </a:extLst>
          </p:cNvPr>
          <p:cNvPicPr>
            <a:picLocks noChangeAspect="1"/>
          </p:cNvPicPr>
          <p:nvPr/>
        </p:nvPicPr>
        <p:blipFill>
          <a:blip r:embed="rId3">
            <a:duotone>
              <a:schemeClr val="accent1">
                <a:shade val="45000"/>
                <a:satMod val="135000"/>
              </a:schemeClr>
              <a:prstClr val="white"/>
            </a:duotone>
          </a:blip>
          <a:stretch>
            <a:fillRect/>
          </a:stretch>
        </p:blipFill>
        <p:spPr>
          <a:xfrm>
            <a:off x="26276" y="5259585"/>
            <a:ext cx="1335140" cy="1341236"/>
          </a:xfrm>
          <a:prstGeom prst="rect">
            <a:avLst/>
          </a:prstGeom>
        </p:spPr>
      </p:pic>
    </p:spTree>
    <p:extLst>
      <p:ext uri="{BB962C8B-B14F-4D97-AF65-F5344CB8AC3E}">
        <p14:creationId xmlns:p14="http://schemas.microsoft.com/office/powerpoint/2010/main" val="13354452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وفقًا للنظرية التطورية، يعتبر الاتصال عنصرًا أساسيًا في تطور المنظمة ونموها. ويتم تحليل الاتصال التنظيمي بناءً على ثلاثة مفاهيم رئيسية:</a:t>
            </a:r>
          </a:p>
          <a:p>
            <a:pPr marL="342900" indent="-342900" algn="just" rtl="1">
              <a:buFont typeface="Arial" panose="020B0604020202020204" pitchFamily="34" charset="0"/>
              <a:buChar char="•"/>
            </a:pPr>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الأعضاء: </a:t>
            </a:r>
            <a:r>
              <a:rPr lang="ar-SA" sz="2400" dirty="0">
                <a:solidFill>
                  <a:srgbClr val="2D3956"/>
                </a:solidFill>
                <a:latin typeface="Times New Roman" panose="02020603050405020304" pitchFamily="18" charset="0"/>
                <a:cs typeface="Times New Roman" panose="02020603050405020304" pitchFamily="18" charset="0"/>
              </a:rPr>
              <a:t>تشير إلى الأفراد الذين يشكلون المنظمة ويشاركون في العملية التنظيمية. تتأثر تفاعلات الأعضاء بعوامل مثل الثقافة والقيم والخبرات الشخصية والتوجهات الاجتماعية.</a:t>
            </a:r>
          </a:p>
          <a:p>
            <a:pPr marL="342900" indent="-342900" algn="just" rtl="1">
              <a:buFont typeface="Arial" panose="020B0604020202020204" pitchFamily="34" charset="0"/>
              <a:buChar char="•"/>
            </a:pPr>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الهيكل التنظيمي: </a:t>
            </a:r>
            <a:r>
              <a:rPr lang="ar-SA" sz="2400" dirty="0">
                <a:solidFill>
                  <a:srgbClr val="2D3956"/>
                </a:solidFill>
                <a:latin typeface="Times New Roman" panose="02020603050405020304" pitchFamily="18" charset="0"/>
                <a:cs typeface="Times New Roman" panose="02020603050405020304" pitchFamily="18" charset="0"/>
              </a:rPr>
              <a:t>يشير إلى الترتيب والتنظيم الداخلي للمنظمة، بما في ذلك الهيكلية التنظيمية والسلطة والوظائف والأدوار. يؤثر الهيكل التنظيمي على تدفق المعلومات والاتصال داخل المنظمة.</a:t>
            </a:r>
          </a:p>
          <a:p>
            <a:pPr marL="342900" indent="-342900" algn="just" rtl="1">
              <a:buFont typeface="Arial" panose="020B0604020202020204" pitchFamily="34" charset="0"/>
              <a:buChar char="•"/>
            </a:pPr>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البيئة التنظيمية: </a:t>
            </a:r>
            <a:r>
              <a:rPr lang="ar-SA" sz="2400" dirty="0">
                <a:solidFill>
                  <a:srgbClr val="2D3956"/>
                </a:solidFill>
                <a:latin typeface="Times New Roman" panose="02020603050405020304" pitchFamily="18" charset="0"/>
                <a:cs typeface="Times New Roman" panose="02020603050405020304" pitchFamily="18" charset="0"/>
              </a:rPr>
              <a:t>تشمل العوامل الخارجية التي تؤثر على المنظمة مثل الثقافة العامة والتكنولوجيا والسياسات والتشريعات. تتفاعل المنظمة مع البيئة التنظيمية من خلال الاتصال والتواصل.</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أهمية الاتصال للنظرية التطورية</a:t>
            </a:r>
            <a:endParaRPr lang="en-US" sz="4000" b="1" dirty="0"/>
          </a:p>
        </p:txBody>
      </p:sp>
      <p:pic>
        <p:nvPicPr>
          <p:cNvPr id="4" name="Picture 3">
            <a:extLst>
              <a:ext uri="{FF2B5EF4-FFF2-40B4-BE49-F238E27FC236}">
                <a16:creationId xmlns:a16="http://schemas.microsoft.com/office/drawing/2014/main" id="{637DF37F-0D77-99B9-5254-7F167FC56D05}"/>
              </a:ext>
            </a:extLst>
          </p:cNvPr>
          <p:cNvPicPr>
            <a:picLocks noChangeAspect="1"/>
          </p:cNvPicPr>
          <p:nvPr/>
        </p:nvPicPr>
        <p:blipFill>
          <a:blip r:embed="rId3">
            <a:duotone>
              <a:prstClr val="black"/>
              <a:schemeClr val="accent1">
                <a:tint val="45000"/>
                <a:satMod val="400000"/>
              </a:schemeClr>
            </a:duotone>
          </a:blip>
          <a:stretch>
            <a:fillRect/>
          </a:stretch>
        </p:blipFill>
        <p:spPr>
          <a:xfrm>
            <a:off x="10968576" y="1284181"/>
            <a:ext cx="786452" cy="786452"/>
          </a:xfrm>
          <a:prstGeom prst="rect">
            <a:avLst/>
          </a:prstGeom>
        </p:spPr>
      </p:pic>
      <p:pic>
        <p:nvPicPr>
          <p:cNvPr id="7" name="Picture 6">
            <a:extLst>
              <a:ext uri="{FF2B5EF4-FFF2-40B4-BE49-F238E27FC236}">
                <a16:creationId xmlns:a16="http://schemas.microsoft.com/office/drawing/2014/main" id="{E4084495-4FEA-A150-F8C1-B2EE271352AC}"/>
              </a:ext>
            </a:extLst>
          </p:cNvPr>
          <p:cNvPicPr>
            <a:picLocks noChangeAspect="1"/>
          </p:cNvPicPr>
          <p:nvPr/>
        </p:nvPicPr>
        <p:blipFill>
          <a:blip r:embed="rId4"/>
          <a:stretch>
            <a:fillRect/>
          </a:stretch>
        </p:blipFill>
        <p:spPr>
          <a:xfrm>
            <a:off x="427727" y="5366817"/>
            <a:ext cx="786452" cy="786452"/>
          </a:xfrm>
          <a:prstGeom prst="rect">
            <a:avLst/>
          </a:prstGeom>
        </p:spPr>
      </p:pic>
      <p:pic>
        <p:nvPicPr>
          <p:cNvPr id="9" name="Picture 8">
            <a:extLst>
              <a:ext uri="{FF2B5EF4-FFF2-40B4-BE49-F238E27FC236}">
                <a16:creationId xmlns:a16="http://schemas.microsoft.com/office/drawing/2014/main" id="{973E920C-9E8A-2D78-CCE3-28499D3CEBE7}"/>
              </a:ext>
            </a:extLst>
          </p:cNvPr>
          <p:cNvPicPr>
            <a:picLocks noChangeAspect="1"/>
          </p:cNvPicPr>
          <p:nvPr/>
        </p:nvPicPr>
        <p:blipFill>
          <a:blip r:embed="rId4"/>
          <a:stretch>
            <a:fillRect/>
          </a:stretch>
        </p:blipFill>
        <p:spPr>
          <a:xfrm>
            <a:off x="10788268" y="5451001"/>
            <a:ext cx="786452" cy="786452"/>
          </a:xfrm>
          <a:prstGeom prst="rect">
            <a:avLst/>
          </a:prstGeom>
        </p:spPr>
      </p:pic>
    </p:spTree>
    <p:extLst>
      <p:ext uri="{BB962C8B-B14F-4D97-AF65-F5344CB8AC3E}">
        <p14:creationId xmlns:p14="http://schemas.microsoft.com/office/powerpoint/2010/main" val="19274923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430641" cy="3046988"/>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النظرية النقدية في الاتصال التنظيمي هي نهج نظري يركز على تحليل السلطة والتوازنات السلطوية في سياق الاتصال داخل المنظمات. تعتبر هذه النظرية جزءًا من مجال الدراسات النقدية التي تهدف إلى فهم العلاقات الاجتماعية والسلطة والتحكم في المجتمعات والمؤسسات.</a:t>
            </a:r>
          </a:p>
          <a:p>
            <a:pPr algn="just" rtl="1"/>
            <a:endParaRPr lang="ar-SA" sz="2400" dirty="0">
              <a:solidFill>
                <a:srgbClr val="2D3956"/>
              </a:solidFill>
              <a:latin typeface="Times New Roman" panose="02020603050405020304" pitchFamily="18" charset="0"/>
              <a:cs typeface="Times New Roman" panose="02020603050405020304" pitchFamily="18" charset="0"/>
            </a:endParaRPr>
          </a:p>
          <a:p>
            <a:pPr algn="just" rtl="1"/>
            <a:r>
              <a:rPr lang="ar-SA" sz="2400" dirty="0">
                <a:solidFill>
                  <a:srgbClr val="2D3956"/>
                </a:solidFill>
                <a:latin typeface="Times New Roman" panose="02020603050405020304" pitchFamily="18" charset="0"/>
                <a:cs typeface="Times New Roman" panose="02020603050405020304" pitchFamily="18" charset="0"/>
              </a:rPr>
              <a:t>تركز النظرية النقدية في الاتصال التنظيمي على عوامل السلطة والتحكم التي تؤثر على الاتصال داخل المنظمة. وتركز على تحليل العمليات السلطوية والهرمية وتفسير كيفية تأثيرها على التواصل واتخاذ القرارات في المنظمة.</a:t>
            </a:r>
          </a:p>
          <a:p>
            <a:pPr algn="just" rtl="1"/>
            <a:endParaRPr lang="ar-SA"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a:solidFill>
            <a:schemeClr val="accent4">
              <a:lumMod val="20000"/>
              <a:lumOff val="80000"/>
            </a:schemeClr>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النظرية النقدية</a:t>
            </a:r>
            <a:endParaRPr lang="en-US" sz="4000" b="1" dirty="0"/>
          </a:p>
        </p:txBody>
      </p:sp>
      <p:pic>
        <p:nvPicPr>
          <p:cNvPr id="4" name="Picture 3">
            <a:extLst>
              <a:ext uri="{FF2B5EF4-FFF2-40B4-BE49-F238E27FC236}">
                <a16:creationId xmlns:a16="http://schemas.microsoft.com/office/drawing/2014/main" id="{55359170-9AE0-D59B-3A38-DDD5855ACA6E}"/>
              </a:ext>
            </a:extLst>
          </p:cNvPr>
          <p:cNvPicPr>
            <a:picLocks noChangeAspect="1"/>
          </p:cNvPicPr>
          <p:nvPr/>
        </p:nvPicPr>
        <p:blipFill>
          <a:blip r:embed="rId3"/>
          <a:stretch>
            <a:fillRect/>
          </a:stretch>
        </p:blipFill>
        <p:spPr>
          <a:xfrm>
            <a:off x="8108056" y="507974"/>
            <a:ext cx="999831" cy="987638"/>
          </a:xfrm>
          <a:prstGeom prst="rect">
            <a:avLst/>
          </a:prstGeom>
        </p:spPr>
      </p:pic>
      <p:pic>
        <p:nvPicPr>
          <p:cNvPr id="7" name="Picture 6">
            <a:extLst>
              <a:ext uri="{FF2B5EF4-FFF2-40B4-BE49-F238E27FC236}">
                <a16:creationId xmlns:a16="http://schemas.microsoft.com/office/drawing/2014/main" id="{CD14E250-B0B7-72A4-B828-A3622BD440EA}"/>
              </a:ext>
            </a:extLst>
          </p:cNvPr>
          <p:cNvPicPr>
            <a:picLocks noChangeAspect="1"/>
          </p:cNvPicPr>
          <p:nvPr/>
        </p:nvPicPr>
        <p:blipFill>
          <a:blip r:embed="rId3"/>
          <a:stretch>
            <a:fillRect/>
          </a:stretch>
        </p:blipFill>
        <p:spPr>
          <a:xfrm>
            <a:off x="2735966" y="441577"/>
            <a:ext cx="999831" cy="987638"/>
          </a:xfrm>
          <a:prstGeom prst="rect">
            <a:avLst/>
          </a:prstGeom>
        </p:spPr>
      </p:pic>
    </p:spTree>
    <p:extLst>
      <p:ext uri="{BB962C8B-B14F-4D97-AF65-F5344CB8AC3E}">
        <p14:creationId xmlns:p14="http://schemas.microsoft.com/office/powerpoint/2010/main" val="10295015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59507" y="2155119"/>
            <a:ext cx="10272986" cy="4154984"/>
          </a:xfrm>
          <a:prstGeom prst="rect">
            <a:avLst/>
          </a:prstGeom>
          <a:noFill/>
        </p:spPr>
        <p:txBody>
          <a:bodyPr wrap="square" rtlCol="0">
            <a:spAutoFit/>
          </a:bodyPr>
          <a:lstStyle/>
          <a:p>
            <a:pPr algn="just" rtl="1"/>
            <a:r>
              <a:rPr lang="ar-EG" sz="2400" dirty="0">
                <a:solidFill>
                  <a:srgbClr val="2D3956"/>
                </a:solidFill>
                <a:latin typeface="Times New Roman" panose="02020603050405020304" pitchFamily="18" charset="0"/>
                <a:cs typeface="Times New Roman" panose="02020603050405020304" pitchFamily="18" charset="0"/>
              </a:rPr>
              <a:t>وفقاً للنظرية النقدية، يُعتَبَر الاتصال داخل المنظمة أداة لتوزيع السلطة وممارستها. يُعَدّ الاتصال في هذا السياق آلية لتحقيق أهداف السلطة وتوجيه سلوك الموظفين وتأثيرهم. تعتبر القوة والتحكم والتلاعب بالمعلومات والاتصال أمورًا رئيسية في هذا النهج.</a:t>
            </a:r>
          </a:p>
          <a:p>
            <a:pPr algn="just" rtl="1"/>
            <a:r>
              <a:rPr lang="ar-EG" sz="2400" dirty="0">
                <a:solidFill>
                  <a:srgbClr val="2D3956"/>
                </a:solidFill>
                <a:latin typeface="Times New Roman" panose="02020603050405020304" pitchFamily="18" charset="0"/>
                <a:cs typeface="Times New Roman" panose="02020603050405020304" pitchFamily="18" charset="0"/>
              </a:rPr>
              <a:t>تحاول النظرية النقدية في الاتصال التنظيمي تحليل العوامل السلطوية والقوى المؤثرة في الاتصال داخل المنظمة، مثل التسلط الهرمي والتلاعب بالمعلومات والاتصال، وتوجيه الاتصال والتحكم فيه لصالح المصالح السلطوية.</a:t>
            </a:r>
          </a:p>
          <a:p>
            <a:pPr algn="just" rtl="1"/>
            <a:r>
              <a:rPr lang="ar-EG" sz="2400" dirty="0">
                <a:solidFill>
                  <a:srgbClr val="2D3956"/>
                </a:solidFill>
                <a:latin typeface="Times New Roman" panose="02020603050405020304" pitchFamily="18" charset="0"/>
                <a:cs typeface="Times New Roman" panose="02020603050405020304" pitchFamily="18" charset="0"/>
              </a:rPr>
              <a:t>بشكل عام، تهدف النظرية النقدية إلى توفير فهم أعمق للعلاقات السلطوية والتوازنات السلطوية في الاتصال التنظيمي، وتشجيع التفكير النقدي والتحليلي في هذا السياق. يمكن لهذا النهج أن يساهم في توجيه الاهتمامات نحو العدالة والمساواة والمشاركة الديمقراطية في المنظمات وتحسين عملية اتخاذ القرارات والتواصل داخلها.</a:t>
            </a:r>
          </a:p>
          <a:p>
            <a:pPr algn="just" rtl="1"/>
            <a:endParaRPr lang="ar-SA"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أهمية النظرية النقدية وأهدافها</a:t>
            </a:r>
            <a:endParaRPr lang="en-US" sz="4000" b="1" dirty="0"/>
          </a:p>
        </p:txBody>
      </p:sp>
      <p:pic>
        <p:nvPicPr>
          <p:cNvPr id="4" name="Picture 3">
            <a:extLst>
              <a:ext uri="{FF2B5EF4-FFF2-40B4-BE49-F238E27FC236}">
                <a16:creationId xmlns:a16="http://schemas.microsoft.com/office/drawing/2014/main" id="{1E1FB679-6DBF-4218-5F28-D26F95BE8724}"/>
              </a:ext>
            </a:extLst>
          </p:cNvPr>
          <p:cNvPicPr>
            <a:picLocks noChangeAspect="1"/>
          </p:cNvPicPr>
          <p:nvPr/>
        </p:nvPicPr>
        <p:blipFill>
          <a:blip r:embed="rId3">
            <a:duotone>
              <a:schemeClr val="accent1">
                <a:shade val="45000"/>
                <a:satMod val="135000"/>
              </a:schemeClr>
              <a:prstClr val="white"/>
            </a:duotone>
          </a:blip>
          <a:stretch>
            <a:fillRect/>
          </a:stretch>
        </p:blipFill>
        <p:spPr>
          <a:xfrm>
            <a:off x="10745319" y="1089695"/>
            <a:ext cx="1261981" cy="1274174"/>
          </a:xfrm>
          <a:prstGeom prst="rect">
            <a:avLst/>
          </a:prstGeom>
        </p:spPr>
      </p:pic>
      <p:pic>
        <p:nvPicPr>
          <p:cNvPr id="7" name="Picture 6">
            <a:extLst>
              <a:ext uri="{FF2B5EF4-FFF2-40B4-BE49-F238E27FC236}">
                <a16:creationId xmlns:a16="http://schemas.microsoft.com/office/drawing/2014/main" id="{183F9176-6A92-228D-940B-6D095B68A690}"/>
              </a:ext>
            </a:extLst>
          </p:cNvPr>
          <p:cNvPicPr>
            <a:picLocks noChangeAspect="1"/>
          </p:cNvPicPr>
          <p:nvPr/>
        </p:nvPicPr>
        <p:blipFill>
          <a:blip r:embed="rId3">
            <a:duotone>
              <a:schemeClr val="accent1">
                <a:shade val="45000"/>
                <a:satMod val="135000"/>
              </a:schemeClr>
              <a:prstClr val="white"/>
            </a:duotone>
          </a:blip>
          <a:stretch>
            <a:fillRect/>
          </a:stretch>
        </p:blipFill>
        <p:spPr>
          <a:xfrm>
            <a:off x="10799009" y="5472543"/>
            <a:ext cx="1261981" cy="1274174"/>
          </a:xfrm>
          <a:prstGeom prst="rect">
            <a:avLst/>
          </a:prstGeom>
        </p:spPr>
      </p:pic>
      <p:pic>
        <p:nvPicPr>
          <p:cNvPr id="9" name="Picture 8">
            <a:extLst>
              <a:ext uri="{FF2B5EF4-FFF2-40B4-BE49-F238E27FC236}">
                <a16:creationId xmlns:a16="http://schemas.microsoft.com/office/drawing/2014/main" id="{34BE5063-1F0D-7037-1171-10DC13ED4498}"/>
              </a:ext>
            </a:extLst>
          </p:cNvPr>
          <p:cNvPicPr>
            <a:picLocks noChangeAspect="1"/>
          </p:cNvPicPr>
          <p:nvPr/>
        </p:nvPicPr>
        <p:blipFill>
          <a:blip r:embed="rId3">
            <a:duotone>
              <a:schemeClr val="accent1">
                <a:shade val="45000"/>
                <a:satMod val="135000"/>
              </a:schemeClr>
              <a:prstClr val="white"/>
            </a:duotone>
          </a:blip>
          <a:stretch>
            <a:fillRect/>
          </a:stretch>
        </p:blipFill>
        <p:spPr>
          <a:xfrm>
            <a:off x="104851" y="5285517"/>
            <a:ext cx="1261981" cy="1274174"/>
          </a:xfrm>
          <a:prstGeom prst="rect">
            <a:avLst/>
          </a:prstGeom>
        </p:spPr>
      </p:pic>
    </p:spTree>
    <p:extLst>
      <p:ext uri="{BB962C8B-B14F-4D97-AF65-F5344CB8AC3E}">
        <p14:creationId xmlns:p14="http://schemas.microsoft.com/office/powerpoint/2010/main" val="16705646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938992"/>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تقوم هذه النظرية على أن تنظيم المجتمع وبناءه هو ضمان استقراره، وذلك نظرا لتوزيع الوظائف بين عناصر هذا التنظيم بشكل متوازن يحقق الاعتماد المتبادل بين هذه العناصر، فالبنائية تشير إلى تحديد عناصر التنظيم والعلاقات التي تقوم بين هذه العناصر، والوظيفية تحدد الأدوار التي يقوم بها كل عنصر في علاقته بالتنظيم ككل، وهو مدى مساهمة العنصر في النشاط الاجتماعي الكلي، ويتحقق الثبات والاتزان من خلال توزيع الأدوار على العناصر في شكل متكامل وثابت.</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a:solidFill>
            <a:schemeClr val="accent4">
              <a:lumMod val="20000"/>
              <a:lumOff val="80000"/>
            </a:schemeClr>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النظرية البنائية الوظيفية</a:t>
            </a:r>
            <a:endParaRPr lang="en-US" sz="4000" b="1" dirty="0"/>
          </a:p>
        </p:txBody>
      </p:sp>
      <p:pic>
        <p:nvPicPr>
          <p:cNvPr id="4" name="Picture 3">
            <a:extLst>
              <a:ext uri="{FF2B5EF4-FFF2-40B4-BE49-F238E27FC236}">
                <a16:creationId xmlns:a16="http://schemas.microsoft.com/office/drawing/2014/main" id="{5C181F1C-C5E0-1DD2-CBA8-90DCA67284AE}"/>
              </a:ext>
            </a:extLst>
          </p:cNvPr>
          <p:cNvPicPr>
            <a:picLocks noChangeAspect="1"/>
          </p:cNvPicPr>
          <p:nvPr/>
        </p:nvPicPr>
        <p:blipFill>
          <a:blip r:embed="rId3"/>
          <a:stretch>
            <a:fillRect/>
          </a:stretch>
        </p:blipFill>
        <p:spPr>
          <a:xfrm>
            <a:off x="10743680" y="1340636"/>
            <a:ext cx="1012024" cy="999831"/>
          </a:xfrm>
          <a:prstGeom prst="rect">
            <a:avLst/>
          </a:prstGeom>
        </p:spPr>
      </p:pic>
      <p:pic>
        <p:nvPicPr>
          <p:cNvPr id="7" name="Picture 6">
            <a:extLst>
              <a:ext uri="{FF2B5EF4-FFF2-40B4-BE49-F238E27FC236}">
                <a16:creationId xmlns:a16="http://schemas.microsoft.com/office/drawing/2014/main" id="{EAE6C1BE-A77C-1FBF-E53C-43B9B4834089}"/>
              </a:ext>
            </a:extLst>
          </p:cNvPr>
          <p:cNvPicPr>
            <a:picLocks noChangeAspect="1"/>
          </p:cNvPicPr>
          <p:nvPr/>
        </p:nvPicPr>
        <p:blipFill>
          <a:blip r:embed="rId3"/>
          <a:stretch>
            <a:fillRect/>
          </a:stretch>
        </p:blipFill>
        <p:spPr>
          <a:xfrm>
            <a:off x="111268" y="5396265"/>
            <a:ext cx="1012024" cy="999831"/>
          </a:xfrm>
          <a:prstGeom prst="rect">
            <a:avLst/>
          </a:prstGeom>
        </p:spPr>
      </p:pic>
    </p:spTree>
    <p:extLst>
      <p:ext uri="{BB962C8B-B14F-4D97-AF65-F5344CB8AC3E}">
        <p14:creationId xmlns:p14="http://schemas.microsoft.com/office/powerpoint/2010/main" val="22072377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53148" y="2406430"/>
            <a:ext cx="9982123" cy="1384995"/>
          </a:xfrm>
          <a:prstGeom prst="rect">
            <a:avLst/>
          </a:prstGeom>
          <a:noFill/>
        </p:spPr>
        <p:txBody>
          <a:bodyPr wrap="square" rtlCol="0">
            <a:spAutoFit/>
          </a:bodyPr>
          <a:lstStyle/>
          <a:p>
            <a:pPr algn="just" rtl="1"/>
            <a:r>
              <a:rPr lang="ar-SA" sz="2800" dirty="0">
                <a:solidFill>
                  <a:srgbClr val="2D3956"/>
                </a:solidFill>
                <a:latin typeface="Times New Roman" panose="02020603050405020304" pitchFamily="18" charset="0"/>
                <a:cs typeface="Times New Roman" panose="02020603050405020304" pitchFamily="18" charset="0"/>
              </a:rPr>
              <a:t>التنظيم في رأي هذه النظرية هو غاية كل بناء في المجتمع، حتى يحافظ هذا البناء على استقراره وتوازنه. ولا يسمح التنظيم بوجود أي خلل في هذا البناء سواء من حيث العلاقات أو الوظائف قد يؤثر على التوازن والاستقرار</a:t>
            </a:r>
            <a:r>
              <a:rPr lang="ar-EG" sz="2800" dirty="0">
                <a:solidFill>
                  <a:srgbClr val="2D3956"/>
                </a:solidFill>
                <a:latin typeface="Times New Roman" panose="02020603050405020304" pitchFamily="18" charset="0"/>
                <a:cs typeface="Times New Roman" panose="02020603050405020304" pitchFamily="18" charset="0"/>
              </a:rPr>
              <a:t>.</a:t>
            </a:r>
            <a:endParaRPr lang="ar-SA" sz="28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أهمية التنظيم بالنسبة للنظرية البنائية الوظيفية</a:t>
            </a:r>
            <a:endParaRPr lang="en-US" sz="4000" b="1" dirty="0"/>
          </a:p>
        </p:txBody>
      </p:sp>
      <p:pic>
        <p:nvPicPr>
          <p:cNvPr id="4" name="Picture 3">
            <a:extLst>
              <a:ext uri="{FF2B5EF4-FFF2-40B4-BE49-F238E27FC236}">
                <a16:creationId xmlns:a16="http://schemas.microsoft.com/office/drawing/2014/main" id="{0D69052F-A199-7109-9410-95A70085A46B}"/>
              </a:ext>
            </a:extLst>
          </p:cNvPr>
          <p:cNvPicPr>
            <a:picLocks noChangeAspect="1"/>
          </p:cNvPicPr>
          <p:nvPr/>
        </p:nvPicPr>
        <p:blipFill>
          <a:blip r:embed="rId3">
            <a:extLst>
              <a:ext uri="{BEBA8EAE-BF5A-486C-A8C5-ECC9F3942E4B}">
                <a14:imgProps xmlns:a14="http://schemas.microsoft.com/office/drawing/2010/main">
                  <a14:imgLayer r:embed="rId4">
                    <a14:imgEffect>
                      <a14:saturation sat="0"/>
                    </a14:imgEffect>
                  </a14:imgLayer>
                </a14:imgProps>
              </a:ext>
            </a:extLst>
          </a:blip>
          <a:stretch>
            <a:fillRect/>
          </a:stretch>
        </p:blipFill>
        <p:spPr>
          <a:xfrm>
            <a:off x="10778294" y="5125623"/>
            <a:ext cx="1335140" cy="1341236"/>
          </a:xfrm>
          <a:prstGeom prst="rect">
            <a:avLst/>
          </a:prstGeom>
        </p:spPr>
      </p:pic>
      <p:pic>
        <p:nvPicPr>
          <p:cNvPr id="7" name="Picture 6">
            <a:extLst>
              <a:ext uri="{FF2B5EF4-FFF2-40B4-BE49-F238E27FC236}">
                <a16:creationId xmlns:a16="http://schemas.microsoft.com/office/drawing/2014/main" id="{B2E42D81-6037-AB1D-9748-1601DC7FB70D}"/>
              </a:ext>
            </a:extLst>
          </p:cNvPr>
          <p:cNvPicPr>
            <a:picLocks noChangeAspect="1"/>
          </p:cNvPicPr>
          <p:nvPr/>
        </p:nvPicPr>
        <p:blipFill>
          <a:blip r:embed="rId5">
            <a:duotone>
              <a:prstClr val="black"/>
              <a:srgbClr val="D9C3A5">
                <a:tint val="50000"/>
                <a:satMod val="180000"/>
              </a:srgbClr>
            </a:duotone>
          </a:blip>
          <a:stretch>
            <a:fillRect/>
          </a:stretch>
        </p:blipFill>
        <p:spPr>
          <a:xfrm rot="2127462">
            <a:off x="265223" y="5211409"/>
            <a:ext cx="1335140" cy="1341236"/>
          </a:xfrm>
          <a:prstGeom prst="rect">
            <a:avLst/>
          </a:prstGeom>
        </p:spPr>
      </p:pic>
    </p:spTree>
    <p:extLst>
      <p:ext uri="{BB962C8B-B14F-4D97-AF65-F5344CB8AC3E}">
        <p14:creationId xmlns:p14="http://schemas.microsoft.com/office/powerpoint/2010/main" val="20359747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2781" y="16374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320283" cy="3416320"/>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يتفق الباحثون على علي عدد من المسلمات الخاصة بهذه النظرية وهي: </a:t>
            </a:r>
          </a:p>
          <a:p>
            <a:pPr marL="342900" indent="-342900" algn="just" rtl="1">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 النظر إلى المجتمع على أنه نظام يتكون من عناصر مترابطة، وتنظيم لنشاط هذه العناصر بشكل متكامل.</a:t>
            </a:r>
          </a:p>
          <a:p>
            <a:pPr marL="342900" indent="-342900" algn="just" rtl="1">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 يتجه هذا المجتمع في حركته نحو التوازن، ومجموع عناصره تضمن استمرار ذلك، بحيث لو حدث أي خلل في هذا التوزان، فإن القوى الاجتماعية سوف تنشط لاستعادة هذا التوازن.</a:t>
            </a:r>
          </a:p>
          <a:p>
            <a:pPr marL="342900" indent="-342900" algn="just" rtl="1">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 كل عناصر النظام والأنشطة المتكررة فيه تقوم بدورها في المحافظة على استقرار النظام.</a:t>
            </a:r>
          </a:p>
          <a:p>
            <a:pPr marL="342900" indent="-342900" algn="just" rtl="1">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الأنشطة المتكررة في المجتمع تعد ضرورة لاستمرار وجوده، وهذا الاستمرار مرهون بالوظائف التي يحددها المجتمع للأنشطة المتكررة تلبية لحاجاته.</a:t>
            </a:r>
          </a:p>
          <a:p>
            <a:pPr algn="just" rtl="1"/>
            <a:endParaRPr lang="ar-SA"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المسلمات الخاصة بالنظرية البنائية الوظيفية</a:t>
            </a:r>
            <a:endParaRPr lang="en-US" sz="4000" b="1" dirty="0"/>
          </a:p>
        </p:txBody>
      </p:sp>
      <p:pic>
        <p:nvPicPr>
          <p:cNvPr id="4" name="Picture 3">
            <a:extLst>
              <a:ext uri="{FF2B5EF4-FFF2-40B4-BE49-F238E27FC236}">
                <a16:creationId xmlns:a16="http://schemas.microsoft.com/office/drawing/2014/main" id="{4EF1046F-6D6F-1527-47BC-D4AA63F496D5}"/>
              </a:ext>
            </a:extLst>
          </p:cNvPr>
          <p:cNvPicPr>
            <a:picLocks noChangeAspect="1"/>
          </p:cNvPicPr>
          <p:nvPr/>
        </p:nvPicPr>
        <p:blipFill>
          <a:blip r:embed="rId3"/>
          <a:stretch>
            <a:fillRect/>
          </a:stretch>
        </p:blipFill>
        <p:spPr>
          <a:xfrm>
            <a:off x="11119953" y="1417420"/>
            <a:ext cx="786452" cy="786452"/>
          </a:xfrm>
          <a:prstGeom prst="rect">
            <a:avLst/>
          </a:prstGeom>
        </p:spPr>
      </p:pic>
      <p:pic>
        <p:nvPicPr>
          <p:cNvPr id="7" name="Picture 6">
            <a:extLst>
              <a:ext uri="{FF2B5EF4-FFF2-40B4-BE49-F238E27FC236}">
                <a16:creationId xmlns:a16="http://schemas.microsoft.com/office/drawing/2014/main" id="{19F8E3DE-ADF5-AFDC-ADA2-1A8752370783}"/>
              </a:ext>
            </a:extLst>
          </p:cNvPr>
          <p:cNvPicPr>
            <a:picLocks noChangeAspect="1"/>
          </p:cNvPicPr>
          <p:nvPr/>
        </p:nvPicPr>
        <p:blipFill>
          <a:blip r:embed="rId3"/>
          <a:stretch>
            <a:fillRect/>
          </a:stretch>
        </p:blipFill>
        <p:spPr>
          <a:xfrm>
            <a:off x="10792158" y="5321294"/>
            <a:ext cx="786452" cy="786452"/>
          </a:xfrm>
          <a:prstGeom prst="rect">
            <a:avLst/>
          </a:prstGeom>
        </p:spPr>
      </p:pic>
      <p:pic>
        <p:nvPicPr>
          <p:cNvPr id="9" name="Picture 8">
            <a:extLst>
              <a:ext uri="{FF2B5EF4-FFF2-40B4-BE49-F238E27FC236}">
                <a16:creationId xmlns:a16="http://schemas.microsoft.com/office/drawing/2014/main" id="{D751557D-3C6F-CC52-CA58-447BA4EB014F}"/>
              </a:ext>
            </a:extLst>
          </p:cNvPr>
          <p:cNvPicPr>
            <a:picLocks noChangeAspect="1"/>
          </p:cNvPicPr>
          <p:nvPr/>
        </p:nvPicPr>
        <p:blipFill>
          <a:blip r:embed="rId3"/>
          <a:stretch>
            <a:fillRect/>
          </a:stretch>
        </p:blipFill>
        <p:spPr>
          <a:xfrm>
            <a:off x="372665" y="5602910"/>
            <a:ext cx="786452" cy="786452"/>
          </a:xfrm>
          <a:prstGeom prst="rect">
            <a:avLst/>
          </a:prstGeom>
        </p:spPr>
      </p:pic>
    </p:spTree>
    <p:extLst>
      <p:ext uri="{BB962C8B-B14F-4D97-AF65-F5344CB8AC3E}">
        <p14:creationId xmlns:p14="http://schemas.microsoft.com/office/powerpoint/2010/main" val="27397302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344547"/>
            <a:ext cx="10304517" cy="2677656"/>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جاءت النظرية السلوكية للتنظيم لتعبر عن مجموعة من الآراء والاتجاهات لرواد الفكر الإداري والاجتماعي الذين لم تماش أفكارهم مدرسة الأفكار العلمية، حيث هاجم هؤلاء الاتجاه اللاإنساني الذي جاءت به هذه المدرسة.</a:t>
            </a:r>
          </a:p>
          <a:p>
            <a:pPr algn="just" rtl="1"/>
            <a:r>
              <a:rPr lang="ar-SA" sz="2400" dirty="0">
                <a:solidFill>
                  <a:srgbClr val="2D3956"/>
                </a:solidFill>
                <a:latin typeface="Times New Roman" panose="02020603050405020304" pitchFamily="18" charset="0"/>
                <a:cs typeface="Times New Roman" panose="02020603050405020304" pitchFamily="18" charset="0"/>
              </a:rPr>
              <a:t>وتركز هذه النظرية على أهمية الفرد داخل المنظمة ودوره في تحديد السلوك التنظيمي، وتهتم بدراسة العلاقات الشخصية فيما بين الأفراد وعلاقات الرؤساء بالمرؤوسين، كما أن رواد هذه المدرسة اهتموا بدراسة الدوافع الشخصية للفرد وأهمية العمل الجماعي والمبادرات الفردية والصراعات داخل التنظيم وغيرها من الجوانب.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a:solidFill>
            <a:schemeClr val="accent4">
              <a:lumMod val="20000"/>
              <a:lumOff val="80000"/>
            </a:schemeClr>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النظرية السلوكية</a:t>
            </a:r>
            <a:endParaRPr lang="en-US" sz="4000" b="1" dirty="0"/>
          </a:p>
        </p:txBody>
      </p:sp>
      <p:pic>
        <p:nvPicPr>
          <p:cNvPr id="4" name="Picture 3">
            <a:extLst>
              <a:ext uri="{FF2B5EF4-FFF2-40B4-BE49-F238E27FC236}">
                <a16:creationId xmlns:a16="http://schemas.microsoft.com/office/drawing/2014/main" id="{920EA3EA-120E-C9BA-6D32-7F0FF588AE04}"/>
              </a:ext>
            </a:extLst>
          </p:cNvPr>
          <p:cNvPicPr>
            <a:picLocks noChangeAspect="1"/>
          </p:cNvPicPr>
          <p:nvPr/>
        </p:nvPicPr>
        <p:blipFill>
          <a:blip r:embed="rId3"/>
          <a:stretch>
            <a:fillRect/>
          </a:stretch>
        </p:blipFill>
        <p:spPr>
          <a:xfrm>
            <a:off x="8108056" y="409903"/>
            <a:ext cx="999831" cy="987638"/>
          </a:xfrm>
          <a:prstGeom prst="rect">
            <a:avLst/>
          </a:prstGeom>
        </p:spPr>
      </p:pic>
      <p:pic>
        <p:nvPicPr>
          <p:cNvPr id="7" name="Picture 6">
            <a:extLst>
              <a:ext uri="{FF2B5EF4-FFF2-40B4-BE49-F238E27FC236}">
                <a16:creationId xmlns:a16="http://schemas.microsoft.com/office/drawing/2014/main" id="{3A7D9B27-6377-0788-01D1-12560C0A0806}"/>
              </a:ext>
            </a:extLst>
          </p:cNvPr>
          <p:cNvPicPr>
            <a:picLocks noChangeAspect="1"/>
          </p:cNvPicPr>
          <p:nvPr/>
        </p:nvPicPr>
        <p:blipFill>
          <a:blip r:embed="rId3"/>
          <a:stretch>
            <a:fillRect/>
          </a:stretch>
        </p:blipFill>
        <p:spPr>
          <a:xfrm>
            <a:off x="2784870" y="576282"/>
            <a:ext cx="999831" cy="987638"/>
          </a:xfrm>
          <a:prstGeom prst="rect">
            <a:avLst/>
          </a:prstGeom>
        </p:spPr>
      </p:pic>
    </p:spTree>
    <p:extLst>
      <p:ext uri="{BB962C8B-B14F-4D97-AF65-F5344CB8AC3E}">
        <p14:creationId xmlns:p14="http://schemas.microsoft.com/office/powerpoint/2010/main" val="36555801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272986" cy="2677656"/>
          </a:xfrm>
          <a:prstGeom prst="rect">
            <a:avLst/>
          </a:prstGeom>
          <a:noFill/>
        </p:spPr>
        <p:txBody>
          <a:bodyPr wrap="square" rtlCol="0">
            <a:spAutoFit/>
          </a:bodyPr>
          <a:lstStyle/>
          <a:p>
            <a:pPr algn="just" rtl="1"/>
            <a:r>
              <a:rPr lang="ar-SA" sz="2800" dirty="0">
                <a:solidFill>
                  <a:srgbClr val="2D3956"/>
                </a:solidFill>
                <a:latin typeface="Times New Roman" panose="02020603050405020304" pitchFamily="18" charset="0"/>
                <a:cs typeface="Times New Roman" panose="02020603050405020304" pitchFamily="18" charset="0"/>
              </a:rPr>
              <a:t>روبرت أون في 1813 أول مفكر في الإدارة يتكلم عن دور وأهمية الفرد في محيط العمل ولا يعطي الاهتمام الأكبر للآلة بل يعطي اهتمام للبشر يفوق الآلية المادية، ويعد هذا النوع من التفكير في ذلك الوقت سابقاً لأوانه بفترة زمنية طويلة؛ واهتمت أيضا ماري باركر فيوليت في 1920 بإدارة الأفراد والعلاقات الجماعية في العمل وركزت على دور العلاقات الإنسانية والعمل الجماعي كأساليب إدارية تساعد الإدارة على استغلال طاقات وإمكانيات البشر إلي أقصى درجة ممكنة.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بداية الدمج بين السلوك والإدارة</a:t>
            </a:r>
            <a:endParaRPr lang="en-US" sz="4000" b="1" dirty="0"/>
          </a:p>
        </p:txBody>
      </p:sp>
      <p:pic>
        <p:nvPicPr>
          <p:cNvPr id="4" name="Picture 3">
            <a:extLst>
              <a:ext uri="{FF2B5EF4-FFF2-40B4-BE49-F238E27FC236}">
                <a16:creationId xmlns:a16="http://schemas.microsoft.com/office/drawing/2014/main" id="{1D54D4AF-49E2-6505-0839-90C578C7237D}"/>
              </a:ext>
            </a:extLst>
          </p:cNvPr>
          <p:cNvPicPr>
            <a:picLocks noChangeAspect="1"/>
          </p:cNvPicPr>
          <p:nvPr/>
        </p:nvPicPr>
        <p:blipFill>
          <a:blip r:embed="rId3"/>
          <a:stretch>
            <a:fillRect/>
          </a:stretch>
        </p:blipFill>
        <p:spPr>
          <a:xfrm>
            <a:off x="10739153" y="1449569"/>
            <a:ext cx="1012024" cy="999831"/>
          </a:xfrm>
          <a:prstGeom prst="rect">
            <a:avLst/>
          </a:prstGeom>
        </p:spPr>
      </p:pic>
    </p:spTree>
    <p:extLst>
      <p:ext uri="{BB962C8B-B14F-4D97-AF65-F5344CB8AC3E}">
        <p14:creationId xmlns:p14="http://schemas.microsoft.com/office/powerpoint/2010/main" val="3318196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320283" cy="3416320"/>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وبالرغم من أفكار روبرت أون وكذلك ماري باركر فيوليت التي ظهرت مبكراً إلا أن التفكير والدراسات الإنسانية والسلوكية في الإدارة قد بدأت بشكل جدي مركز بعد أن أدى تطبيق مبادئ الإدارية الكلاسيكية إلي مشكلات إدارية أدت إلي عدم تحقيق الكفاية الكلية في العمل </a:t>
            </a:r>
            <a:r>
              <a:rPr lang="en-US" sz="2400" dirty="0">
                <a:solidFill>
                  <a:srgbClr val="2D3956"/>
                </a:solidFill>
                <a:latin typeface="Times New Roman" panose="02020603050405020304" pitchFamily="18" charset="0"/>
                <a:cs typeface="Times New Roman" panose="02020603050405020304" pitchFamily="18" charset="0"/>
              </a:rPr>
              <a:t>Total efficiency </a:t>
            </a:r>
            <a:r>
              <a:rPr lang="ar-SA" sz="2400" dirty="0">
                <a:solidFill>
                  <a:srgbClr val="2D3956"/>
                </a:solidFill>
                <a:latin typeface="Times New Roman" panose="02020603050405020304" pitchFamily="18" charset="0"/>
                <a:cs typeface="Times New Roman" panose="02020603050405020304" pitchFamily="18" charset="0"/>
              </a:rPr>
              <a:t>وأن توقعات أصحاب الفكر الكلاسيكي فيما يتعلق بالإنتاجية وبسلوك وتصرفات العمال لم تتحقق ولم تتطابق مع ما تقوله النظرية الكلاسيكية؛ ومن هنا بدأت مجموعة من المفكرين في الإدارة في البحث عن بعض القواعد الإدارية التي تخفف من حدة تطبيق مبادئ الفكر الكلاسيكي في الإدارة، أي أن التفكير الأولي لم يرفض مبادئ الفكر الكلاسيكي في الإدارة وإنما كان البحث يدور حول البحث عما يخفف أو يرطب من آثار تطبيق هذه المبادئ ( </a:t>
            </a:r>
            <a:r>
              <a:rPr lang="en-US" sz="2400" dirty="0">
                <a:solidFill>
                  <a:srgbClr val="2D3956"/>
                </a:solidFill>
                <a:latin typeface="Times New Roman" panose="02020603050405020304" pitchFamily="18" charset="0"/>
                <a:cs typeface="Times New Roman" panose="02020603050405020304" pitchFamily="18" charset="0"/>
              </a:rPr>
              <a:t>Lubrication)</a:t>
            </a:r>
          </a:p>
          <a:p>
            <a:pPr algn="just" rtl="1"/>
            <a:endParaRPr lang="ar-SA"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تطور النظرية السلوكية</a:t>
            </a:r>
            <a:endParaRPr lang="en-US" sz="4000" b="1" dirty="0"/>
          </a:p>
        </p:txBody>
      </p:sp>
      <p:pic>
        <p:nvPicPr>
          <p:cNvPr id="4" name="Picture 3">
            <a:extLst>
              <a:ext uri="{FF2B5EF4-FFF2-40B4-BE49-F238E27FC236}">
                <a16:creationId xmlns:a16="http://schemas.microsoft.com/office/drawing/2014/main" id="{7CD7B0F2-D5B3-C7A1-DBB1-BB5FA35A53D3}"/>
              </a:ext>
            </a:extLst>
          </p:cNvPr>
          <p:cNvPicPr>
            <a:picLocks noChangeAspect="1"/>
          </p:cNvPicPr>
          <p:nvPr/>
        </p:nvPicPr>
        <p:blipFill>
          <a:blip r:embed="rId3"/>
          <a:stretch>
            <a:fillRect/>
          </a:stretch>
        </p:blipFill>
        <p:spPr>
          <a:xfrm>
            <a:off x="255988" y="5514280"/>
            <a:ext cx="1012024" cy="999831"/>
          </a:xfrm>
          <a:prstGeom prst="rect">
            <a:avLst/>
          </a:prstGeom>
        </p:spPr>
      </p:pic>
    </p:spTree>
    <p:extLst>
      <p:ext uri="{BB962C8B-B14F-4D97-AF65-F5344CB8AC3E}">
        <p14:creationId xmlns:p14="http://schemas.microsoft.com/office/powerpoint/2010/main" val="17812848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ظهور مصطلح المدرسة السلوكية في الإدارة</a:t>
            </a:r>
            <a:endParaRPr lang="en-US" sz="4000" b="1" dirty="0"/>
          </a:p>
        </p:txBody>
      </p:sp>
      <p:pic>
        <p:nvPicPr>
          <p:cNvPr id="7" name="Picture 6">
            <a:extLst>
              <a:ext uri="{FF2B5EF4-FFF2-40B4-BE49-F238E27FC236}">
                <a16:creationId xmlns:a16="http://schemas.microsoft.com/office/drawing/2014/main" id="{84DC38E4-2AD6-9963-28D8-3AC160D3CFBF}"/>
              </a:ext>
            </a:extLst>
          </p:cNvPr>
          <p:cNvPicPr>
            <a:picLocks noChangeAspect="1"/>
          </p:cNvPicPr>
          <p:nvPr/>
        </p:nvPicPr>
        <p:blipFill>
          <a:blip r:embed="rId3"/>
          <a:stretch>
            <a:fillRect/>
          </a:stretch>
        </p:blipFill>
        <p:spPr>
          <a:xfrm>
            <a:off x="2755681" y="1825197"/>
            <a:ext cx="5994181" cy="4230710"/>
          </a:xfrm>
          <a:prstGeom prst="rect">
            <a:avLst/>
          </a:prstGeom>
        </p:spPr>
      </p:pic>
      <p:pic>
        <p:nvPicPr>
          <p:cNvPr id="9" name="Picture 8">
            <a:extLst>
              <a:ext uri="{FF2B5EF4-FFF2-40B4-BE49-F238E27FC236}">
                <a16:creationId xmlns:a16="http://schemas.microsoft.com/office/drawing/2014/main" id="{3C88B9C7-A46F-86F1-3709-E2386286DFD1}"/>
              </a:ext>
            </a:extLst>
          </p:cNvPr>
          <p:cNvPicPr>
            <a:picLocks noChangeAspect="1"/>
          </p:cNvPicPr>
          <p:nvPr/>
        </p:nvPicPr>
        <p:blipFill>
          <a:blip r:embed="rId4">
            <a:duotone>
              <a:prstClr val="black"/>
              <a:schemeClr val="accent4">
                <a:tint val="45000"/>
                <a:satMod val="400000"/>
              </a:schemeClr>
            </a:duotone>
          </a:blip>
          <a:stretch>
            <a:fillRect/>
          </a:stretch>
        </p:blipFill>
        <p:spPr>
          <a:xfrm>
            <a:off x="8356636" y="650282"/>
            <a:ext cx="786452" cy="786452"/>
          </a:xfrm>
          <a:prstGeom prst="rect">
            <a:avLst/>
          </a:prstGeom>
        </p:spPr>
      </p:pic>
      <p:pic>
        <p:nvPicPr>
          <p:cNvPr id="11" name="Picture 10">
            <a:extLst>
              <a:ext uri="{FF2B5EF4-FFF2-40B4-BE49-F238E27FC236}">
                <a16:creationId xmlns:a16="http://schemas.microsoft.com/office/drawing/2014/main" id="{E55EB4F3-C53E-87B3-A62C-93D1694DF146}"/>
              </a:ext>
            </a:extLst>
          </p:cNvPr>
          <p:cNvPicPr>
            <a:picLocks noChangeAspect="1"/>
          </p:cNvPicPr>
          <p:nvPr/>
        </p:nvPicPr>
        <p:blipFill>
          <a:blip r:embed="rId5"/>
          <a:stretch>
            <a:fillRect/>
          </a:stretch>
        </p:blipFill>
        <p:spPr>
          <a:xfrm>
            <a:off x="2670446" y="650282"/>
            <a:ext cx="786452" cy="786452"/>
          </a:xfrm>
          <a:prstGeom prst="rect">
            <a:avLst/>
          </a:prstGeom>
        </p:spPr>
      </p:pic>
    </p:spTree>
    <p:extLst>
      <p:ext uri="{BB962C8B-B14F-4D97-AF65-F5344CB8AC3E}">
        <p14:creationId xmlns:p14="http://schemas.microsoft.com/office/powerpoint/2010/main" val="11584303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194159" cy="3108543"/>
          </a:xfrm>
          <a:prstGeom prst="rect">
            <a:avLst/>
          </a:prstGeom>
          <a:noFill/>
        </p:spPr>
        <p:txBody>
          <a:bodyPr wrap="square" rtlCol="0">
            <a:spAutoFit/>
          </a:bodyPr>
          <a:lstStyle/>
          <a:p>
            <a:pPr algn="just" rtl="1"/>
            <a:r>
              <a:rPr lang="ar-SA" sz="2800" dirty="0">
                <a:solidFill>
                  <a:srgbClr val="2D3956"/>
                </a:solidFill>
                <a:latin typeface="Times New Roman" panose="02020603050405020304" pitchFamily="18" charset="0"/>
                <a:cs typeface="Times New Roman" panose="02020603050405020304" pitchFamily="18" charset="0"/>
              </a:rPr>
              <a:t>نظرية العلاقات الإنسانية في الاتصال التنظيمي هي أحد النهج النظرية التي تركز على العلاقات البشرية والتفاعلات الاجتماعية في سياق المنظمات. تعتبر هذه النظرية جزءًا من المدرسة الإنسانية في الإدارة والتي تؤكد على أهمية التعاون والتفاعل الإيجابي بين الأفراد في المنظمة لتحقيق أهدافها.</a:t>
            </a:r>
          </a:p>
          <a:p>
            <a:pPr algn="just" rtl="1"/>
            <a:r>
              <a:rPr lang="ar-SA" sz="2800" dirty="0">
                <a:solidFill>
                  <a:srgbClr val="2D3956"/>
                </a:solidFill>
                <a:latin typeface="Times New Roman" panose="02020603050405020304" pitchFamily="18" charset="0"/>
                <a:cs typeface="Times New Roman" panose="02020603050405020304" pitchFamily="18" charset="0"/>
              </a:rPr>
              <a:t>تركز نظرية العلاقات الإنسانية على أن العوامل الاجتماعية والعاطفية تؤثر على أداء الموظفين ورضاهم الوظيفي وإنتاجيتهم. وتعتبر العلاقات الودية والمتعاونة بين الموظفين والمشرفين والزملاء عنصرًا أساسيًا لتعزيز الأداء والرفاهية في المنظمة.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a:solidFill>
            <a:schemeClr val="accent4">
              <a:lumMod val="20000"/>
              <a:lumOff val="80000"/>
            </a:schemeClr>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نظرية العلاقات الإنسانية</a:t>
            </a:r>
            <a:endParaRPr lang="en-US" sz="4000" b="1" dirty="0"/>
          </a:p>
        </p:txBody>
      </p:sp>
    </p:spTree>
    <p:extLst>
      <p:ext uri="{BB962C8B-B14F-4D97-AF65-F5344CB8AC3E}">
        <p14:creationId xmlns:p14="http://schemas.microsoft.com/office/powerpoint/2010/main" val="13778122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16320"/>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لقد جاءت مدرسة العلاقات الإنسانية بزعامة إلتون مايو (1926)، لتخطو خطوة إيجابية وتركز على الاهتمام بالعامل الإنساني، واكتشفت أهمية العلاقات النفسية الاجتماعية وكذا العلاقات غير الرسمية، كما أنها ترى أن قدرة المشرفين وتمكنهم في مجال العلاقات يمكنهم من بث روح التعاون بين العمال.</a:t>
            </a:r>
            <a:endParaRPr lang="ar-EG" sz="2400" dirty="0">
              <a:solidFill>
                <a:srgbClr val="2D3956"/>
              </a:solidFill>
              <a:latin typeface="Times New Roman" panose="02020603050405020304" pitchFamily="18" charset="0"/>
              <a:cs typeface="Times New Roman" panose="02020603050405020304" pitchFamily="18" charset="0"/>
            </a:endParaRPr>
          </a:p>
          <a:p>
            <a:pPr algn="just" rtl="1"/>
            <a:r>
              <a:rPr lang="ar-SA" sz="2400" dirty="0">
                <a:solidFill>
                  <a:srgbClr val="2D3956"/>
                </a:solidFill>
                <a:latin typeface="Times New Roman" panose="02020603050405020304" pitchFamily="18" charset="0"/>
                <a:cs typeface="Times New Roman" panose="02020603050405020304" pitchFamily="18" charset="0"/>
              </a:rPr>
              <a:t>وقد تميزت مدرسة العلاقات الإنسانية بعدد من القواعد أو الأساليب التي أعدت لمساعدة المديرين في تحفيز العاملين، وترتكز هذه الأساليب على ثلاثة نشاطات إدارية رئيسية تتمثل في:</a:t>
            </a:r>
          </a:p>
          <a:p>
            <a:pPr marL="693738" indent="-236538" algn="just" rtl="1"/>
            <a:r>
              <a:rPr lang="ar-SA" sz="2400" dirty="0">
                <a:solidFill>
                  <a:srgbClr val="2D3956"/>
                </a:solidFill>
                <a:latin typeface="Times New Roman" panose="02020603050405020304" pitchFamily="18" charset="0"/>
                <a:cs typeface="Times New Roman" panose="02020603050405020304" pitchFamily="18" charset="0"/>
              </a:rPr>
              <a:t>- تشجيع العاملين على المشاركة في القرارات الإدارية.</a:t>
            </a:r>
          </a:p>
          <a:p>
            <a:pPr marL="693738" indent="-236538" algn="just" rtl="1"/>
            <a:r>
              <a:rPr lang="ar-SA" sz="2400" dirty="0">
                <a:solidFill>
                  <a:srgbClr val="2D3956"/>
                </a:solidFill>
                <a:latin typeface="Times New Roman" panose="02020603050405020304" pitchFamily="18" charset="0"/>
                <a:cs typeface="Times New Roman" panose="02020603050405020304" pitchFamily="18" charset="0"/>
              </a:rPr>
              <a:t>- إعادة تصميم الوظائف بطريقة توفر قدرا أكبر من التحدي لقدرات العاملين ومن المشاركة في نشاطات المنظمة.</a:t>
            </a:r>
          </a:p>
          <a:p>
            <a:pPr marL="693738" indent="-236538" algn="just" rtl="1"/>
            <a:r>
              <a:rPr lang="ar-SA" sz="2400" dirty="0">
                <a:solidFill>
                  <a:srgbClr val="2D3956"/>
                </a:solidFill>
                <a:latin typeface="Times New Roman" panose="02020603050405020304" pitchFamily="18" charset="0"/>
                <a:cs typeface="Times New Roman" panose="02020603050405020304" pitchFamily="18" charset="0"/>
              </a:rPr>
              <a:t>- تحسين تدفق الاتصال بين الرؤساء والمرؤوسين.</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نظرية العلاقات الإنسانية</a:t>
            </a:r>
          </a:p>
          <a:p>
            <a:pPr algn="ctr"/>
            <a:r>
              <a:rPr lang="ar-EG" sz="3600" b="1" dirty="0" err="1"/>
              <a:t>وألتون</a:t>
            </a:r>
            <a:r>
              <a:rPr lang="ar-EG" sz="3600" b="1" dirty="0"/>
              <a:t> مايو</a:t>
            </a:r>
            <a:endParaRPr lang="en-US" sz="3600" b="1" dirty="0"/>
          </a:p>
        </p:txBody>
      </p:sp>
    </p:spTree>
    <p:extLst>
      <p:ext uri="{BB962C8B-B14F-4D97-AF65-F5344CB8AC3E}">
        <p14:creationId xmlns:p14="http://schemas.microsoft.com/office/powerpoint/2010/main" val="40538265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225690" cy="3477875"/>
          </a:xfrm>
          <a:prstGeom prst="rect">
            <a:avLst/>
          </a:prstGeom>
          <a:noFill/>
        </p:spPr>
        <p:txBody>
          <a:bodyPr wrap="square" rtlCol="0">
            <a:spAutoFit/>
          </a:bodyPr>
          <a:lstStyle/>
          <a:p>
            <a:pPr algn="just" rtl="1"/>
            <a:r>
              <a:rPr lang="ar-SA" sz="2800" dirty="0">
                <a:solidFill>
                  <a:srgbClr val="2D3956"/>
                </a:solidFill>
                <a:latin typeface="Times New Roman" panose="02020603050405020304" pitchFamily="18" charset="0"/>
                <a:cs typeface="Times New Roman" panose="02020603050405020304" pitchFamily="18" charset="0"/>
              </a:rPr>
              <a:t>تؤمن نظرية العلاقات الإنسانية بأن التواصل الجيد والمفتوح بين أفراد المنظمة يسهم في بناء الثقة وتعزيز التعاون وحل المشكلات بشكل فعال. وتشجع على تقاسم المعلومات والملاحظات والمشاعر بين الأعضاء لتعزيز الفهم المتبادل وخلق بيئة عمل إيجابية.</a:t>
            </a:r>
          </a:p>
          <a:p>
            <a:pPr algn="just" rtl="1"/>
            <a:r>
              <a:rPr lang="ar-SA" sz="2800" dirty="0">
                <a:solidFill>
                  <a:srgbClr val="2D3956"/>
                </a:solidFill>
                <a:latin typeface="Times New Roman" panose="02020603050405020304" pitchFamily="18" charset="0"/>
                <a:cs typeface="Times New Roman" panose="02020603050405020304" pitchFamily="18" charset="0"/>
              </a:rPr>
              <a:t>تهدف نظرية العلاقات الإنسانية إلى تحسين البيئة العملية والعلاقات بين الأفراد في المنظمة من خلال تشجيع التعاون والتفاعل الإيجابي. وتعتبر مبادئها الأساسية، مثل التواصل الفعال والاهتمام بالاحتياجات والمشاعر البشرية، أدوات قوية لتحقيق النجاح المؤسسي وتعزيز رضا الموظفين والأداء العالي.</a:t>
            </a:r>
          </a:p>
          <a:p>
            <a:pPr algn="just" rtl="1"/>
            <a:endParaRPr lang="ar-SA"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أهمية وأهداف نظرية العلاقات الإنسانية</a:t>
            </a:r>
            <a:endParaRPr lang="en-US" sz="4000" b="1" dirty="0"/>
          </a:p>
        </p:txBody>
      </p:sp>
      <p:pic>
        <p:nvPicPr>
          <p:cNvPr id="4" name="Picture 3">
            <a:extLst>
              <a:ext uri="{FF2B5EF4-FFF2-40B4-BE49-F238E27FC236}">
                <a16:creationId xmlns:a16="http://schemas.microsoft.com/office/drawing/2014/main" id="{535A099F-4274-3E6A-B910-27D293CD5FCD}"/>
              </a:ext>
            </a:extLst>
          </p:cNvPr>
          <p:cNvPicPr>
            <a:picLocks noChangeAspect="1"/>
          </p:cNvPicPr>
          <p:nvPr/>
        </p:nvPicPr>
        <p:blipFill>
          <a:blip r:embed="rId3"/>
          <a:stretch>
            <a:fillRect/>
          </a:stretch>
        </p:blipFill>
        <p:spPr>
          <a:xfrm>
            <a:off x="10749776" y="1473217"/>
            <a:ext cx="999831" cy="987638"/>
          </a:xfrm>
          <a:prstGeom prst="rect">
            <a:avLst/>
          </a:prstGeom>
        </p:spPr>
      </p:pic>
      <p:pic>
        <p:nvPicPr>
          <p:cNvPr id="7" name="Picture 6">
            <a:extLst>
              <a:ext uri="{FF2B5EF4-FFF2-40B4-BE49-F238E27FC236}">
                <a16:creationId xmlns:a16="http://schemas.microsoft.com/office/drawing/2014/main" id="{EC35980B-04E2-8CF2-5F8F-01DE210CCE25}"/>
              </a:ext>
            </a:extLst>
          </p:cNvPr>
          <p:cNvPicPr>
            <a:picLocks noChangeAspect="1"/>
          </p:cNvPicPr>
          <p:nvPr/>
        </p:nvPicPr>
        <p:blipFill>
          <a:blip r:embed="rId3"/>
          <a:stretch>
            <a:fillRect/>
          </a:stretch>
        </p:blipFill>
        <p:spPr>
          <a:xfrm>
            <a:off x="297673" y="5428785"/>
            <a:ext cx="999831" cy="987638"/>
          </a:xfrm>
          <a:prstGeom prst="rect">
            <a:avLst/>
          </a:prstGeom>
        </p:spPr>
      </p:pic>
    </p:spTree>
    <p:extLst>
      <p:ext uri="{BB962C8B-B14F-4D97-AF65-F5344CB8AC3E}">
        <p14:creationId xmlns:p14="http://schemas.microsoft.com/office/powerpoint/2010/main" val="27807876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367579" cy="3477875"/>
          </a:xfrm>
          <a:prstGeom prst="rect">
            <a:avLst/>
          </a:prstGeom>
          <a:noFill/>
        </p:spPr>
        <p:txBody>
          <a:bodyPr wrap="square" rtlCol="0">
            <a:spAutoFit/>
          </a:bodyPr>
          <a:lstStyle/>
          <a:p>
            <a:pPr algn="just" rtl="1"/>
            <a:r>
              <a:rPr lang="ar-SA" sz="2800" dirty="0">
                <a:solidFill>
                  <a:srgbClr val="2D3956"/>
                </a:solidFill>
                <a:latin typeface="Times New Roman" panose="02020603050405020304" pitchFamily="18" charset="0"/>
                <a:cs typeface="Times New Roman" panose="02020603050405020304" pitchFamily="18" charset="0"/>
              </a:rPr>
              <a:t>تجد تطبيقات نظرية العلاقات الإنسانية في عدة مجالات منها التوجيه القيادي الديمقراطي، وتطوير المهارات الاجتماعية والاتصالية، وتعزيز الثقة وبناء العلاقات الوثيقة بين الفرق والأفراد في المنظمة.</a:t>
            </a:r>
            <a:endParaRPr lang="ar-EG" sz="2800" dirty="0">
              <a:solidFill>
                <a:srgbClr val="2D3956"/>
              </a:solidFill>
              <a:latin typeface="Times New Roman" panose="02020603050405020304" pitchFamily="18" charset="0"/>
              <a:cs typeface="Times New Roman" panose="02020603050405020304" pitchFamily="18" charset="0"/>
            </a:endParaRPr>
          </a:p>
          <a:p>
            <a:pPr algn="just" rtl="1"/>
            <a:endParaRPr lang="ar-SA" sz="2800" dirty="0">
              <a:solidFill>
                <a:srgbClr val="2D3956"/>
              </a:solidFill>
              <a:latin typeface="Times New Roman" panose="02020603050405020304" pitchFamily="18" charset="0"/>
              <a:cs typeface="Times New Roman" panose="02020603050405020304" pitchFamily="18" charset="0"/>
            </a:endParaRPr>
          </a:p>
          <a:p>
            <a:pPr algn="just" rtl="1"/>
            <a:r>
              <a:rPr lang="ar-SA" sz="2800" dirty="0">
                <a:solidFill>
                  <a:srgbClr val="2D3956"/>
                </a:solidFill>
                <a:latin typeface="Times New Roman" panose="02020603050405020304" pitchFamily="18" charset="0"/>
                <a:cs typeface="Times New Roman" panose="02020603050405020304" pitchFamily="18" charset="0"/>
              </a:rPr>
              <a:t>بشكل عام، تسعى نظرية العلاقات الإنسانية إلى تحقيق توازن بين الأهداف المؤسسية واحتياجات ورضا الموظفين، من خلال تعزيز العلاقات الإنسانية الإيجابية وتحسين بيئة العمل والتواصل داخل المنظمة.</a:t>
            </a:r>
          </a:p>
          <a:p>
            <a:pPr algn="just" rtl="1"/>
            <a:endParaRPr lang="ar-SA"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أمثلة على تطبيق نظرية العلاقات الإنسانية</a:t>
            </a:r>
            <a:endParaRPr lang="en-US" sz="4000" b="1" dirty="0"/>
          </a:p>
        </p:txBody>
      </p:sp>
    </p:spTree>
    <p:extLst>
      <p:ext uri="{BB962C8B-B14F-4D97-AF65-F5344CB8AC3E}">
        <p14:creationId xmlns:p14="http://schemas.microsoft.com/office/powerpoint/2010/main" val="7957041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304517" cy="3046988"/>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تتميز النظريات المهتمة بالاتصال التنظيمي بالتراكمية، فكل نظرية جاءت على نقائص النظرية التي قبلها. وهذا ما عزز الرصيد المعرفي للاتصالات التنظيمية وأعطاها روحا متجددة جعلت المنظمات تسعى الى تطويرها مهما كانت الإيديولوجيات المطبقة لديها. والملاحظ أن كل نظريات التنظيم قد أعطت دورا محوريا لهذه العملية في نمو وتطور المنظمة وكذا في تشكيل ثقافتها التنظيمية وصورتها الذهنية في البيئة التي تنشط فيها.</a:t>
            </a:r>
            <a:endParaRPr lang="ar-EG" sz="2400" dirty="0">
              <a:solidFill>
                <a:srgbClr val="2D3956"/>
              </a:solidFill>
              <a:latin typeface="Times New Roman" panose="02020603050405020304" pitchFamily="18" charset="0"/>
              <a:cs typeface="Times New Roman" panose="02020603050405020304" pitchFamily="18" charset="0"/>
            </a:endParaRPr>
          </a:p>
          <a:p>
            <a:pPr algn="just" rtl="1"/>
            <a:r>
              <a:rPr lang="ar-SA" sz="2400" dirty="0">
                <a:solidFill>
                  <a:srgbClr val="2D3956"/>
                </a:solidFill>
                <a:latin typeface="Times New Roman" panose="02020603050405020304" pitchFamily="18" charset="0"/>
                <a:cs typeface="Times New Roman" panose="02020603050405020304" pitchFamily="18" charset="0"/>
              </a:rPr>
              <a:t>وبتعدد النظريات والمداخل تعددت كذلك النماذج المتبعة للاتصال التنظيمي. وقد توسع البحث في عملية الاتصال التنظيمي مع تنوع المداخل النظرية التي تعكس كل منها جانبا مهما من جوانب الاتصال التنظيمي الذي يمثل بحق عصب الحياة للمنظمة</a:t>
            </a:r>
            <a:r>
              <a:rPr lang="ar-EG" sz="2400" dirty="0">
                <a:solidFill>
                  <a:srgbClr val="2D3956"/>
                </a:solidFill>
                <a:latin typeface="Times New Roman" panose="02020603050405020304" pitchFamily="18" charset="0"/>
                <a:cs typeface="Times New Roman" panose="02020603050405020304" pitchFamily="18" charset="0"/>
              </a:rPr>
              <a:t>.</a:t>
            </a:r>
            <a:endParaRPr lang="ar-SA"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الخلاصة</a:t>
            </a:r>
            <a:endParaRPr lang="en-US" sz="4000" b="1" dirty="0"/>
          </a:p>
        </p:txBody>
      </p:sp>
      <p:pic>
        <p:nvPicPr>
          <p:cNvPr id="4" name="Picture 3">
            <a:extLst>
              <a:ext uri="{FF2B5EF4-FFF2-40B4-BE49-F238E27FC236}">
                <a16:creationId xmlns:a16="http://schemas.microsoft.com/office/drawing/2014/main" id="{711BC0C6-A874-4947-8CBE-ABC262DACA63}"/>
              </a:ext>
            </a:extLst>
          </p:cNvPr>
          <p:cNvPicPr>
            <a:picLocks noChangeAspect="1"/>
          </p:cNvPicPr>
          <p:nvPr/>
        </p:nvPicPr>
        <p:blipFill>
          <a:blip r:embed="rId3"/>
          <a:stretch>
            <a:fillRect/>
          </a:stretch>
        </p:blipFill>
        <p:spPr>
          <a:xfrm>
            <a:off x="7242609" y="660724"/>
            <a:ext cx="1012024" cy="999831"/>
          </a:xfrm>
          <a:prstGeom prst="rect">
            <a:avLst/>
          </a:prstGeom>
        </p:spPr>
      </p:pic>
      <p:pic>
        <p:nvPicPr>
          <p:cNvPr id="7" name="Picture 6">
            <a:extLst>
              <a:ext uri="{FF2B5EF4-FFF2-40B4-BE49-F238E27FC236}">
                <a16:creationId xmlns:a16="http://schemas.microsoft.com/office/drawing/2014/main" id="{EE811273-3D13-8B31-AD00-CF37670CC4C0}"/>
              </a:ext>
            </a:extLst>
          </p:cNvPr>
          <p:cNvPicPr>
            <a:picLocks noChangeAspect="1"/>
          </p:cNvPicPr>
          <p:nvPr/>
        </p:nvPicPr>
        <p:blipFill>
          <a:blip r:embed="rId3"/>
          <a:stretch>
            <a:fillRect/>
          </a:stretch>
        </p:blipFill>
        <p:spPr>
          <a:xfrm rot="20087569">
            <a:off x="3544859" y="577804"/>
            <a:ext cx="1012024" cy="999831"/>
          </a:xfrm>
          <a:prstGeom prst="rect">
            <a:avLst/>
          </a:prstGeom>
        </p:spPr>
      </p:pic>
    </p:spTree>
    <p:extLst>
      <p:ext uri="{BB962C8B-B14F-4D97-AF65-F5344CB8AC3E}">
        <p14:creationId xmlns:p14="http://schemas.microsoft.com/office/powerpoint/2010/main" val="285788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088995" y="2078951"/>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913</TotalTime>
  <Words>3323</Words>
  <Application>Microsoft Office PowerPoint</Application>
  <PresentationFormat>Widescreen</PresentationFormat>
  <Paragraphs>266</Paragraphs>
  <Slides>42</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25</cp:revision>
  <dcterms:created xsi:type="dcterms:W3CDTF">2023-04-29T09:08:23Z</dcterms:created>
  <dcterms:modified xsi:type="dcterms:W3CDTF">2023-11-14T23:47:26Z</dcterms:modified>
</cp:coreProperties>
</file>