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9"/>
  </p:notesMasterIdLst>
  <p:sldIdLst>
    <p:sldId id="480" r:id="rId5"/>
    <p:sldId id="303" r:id="rId6"/>
    <p:sldId id="271" r:id="rId7"/>
    <p:sldId id="313" r:id="rId8"/>
    <p:sldId id="482" r:id="rId9"/>
    <p:sldId id="483" r:id="rId10"/>
    <p:sldId id="484" r:id="rId11"/>
    <p:sldId id="485" r:id="rId12"/>
    <p:sldId id="488" r:id="rId13"/>
    <p:sldId id="486" r:id="rId14"/>
    <p:sldId id="487" r:id="rId15"/>
    <p:sldId id="489" r:id="rId16"/>
    <p:sldId id="490" r:id="rId17"/>
    <p:sldId id="491" r:id="rId18"/>
    <p:sldId id="492" r:id="rId19"/>
    <p:sldId id="493" r:id="rId20"/>
    <p:sldId id="494" r:id="rId21"/>
    <p:sldId id="495" r:id="rId22"/>
    <p:sldId id="496" r:id="rId23"/>
    <p:sldId id="497" r:id="rId24"/>
    <p:sldId id="498" r:id="rId25"/>
    <p:sldId id="499" r:id="rId26"/>
    <p:sldId id="500" r:id="rId27"/>
    <p:sldId id="306" r:id="rId28"/>
    <p:sldId id="501" r:id="rId29"/>
    <p:sldId id="502" r:id="rId30"/>
    <p:sldId id="503" r:id="rId31"/>
    <p:sldId id="504" r:id="rId32"/>
    <p:sldId id="505" r:id="rId33"/>
    <p:sldId id="506" r:id="rId34"/>
    <p:sldId id="508" r:id="rId35"/>
    <p:sldId id="509" r:id="rId36"/>
    <p:sldId id="510" r:id="rId37"/>
    <p:sldId id="511" r:id="rId38"/>
    <p:sldId id="512" r:id="rId39"/>
    <p:sldId id="514" r:id="rId40"/>
    <p:sldId id="513" r:id="rId41"/>
    <p:sldId id="515" r:id="rId42"/>
    <p:sldId id="516" r:id="rId43"/>
    <p:sldId id="517" r:id="rId44"/>
    <p:sldId id="518" r:id="rId45"/>
    <p:sldId id="520" r:id="rId46"/>
    <p:sldId id="521"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482"/>
            <p14:sldId id="483"/>
            <p14:sldId id="484"/>
            <p14:sldId id="485"/>
            <p14:sldId id="488"/>
            <p14:sldId id="486"/>
            <p14:sldId id="487"/>
            <p14:sldId id="489"/>
            <p14:sldId id="490"/>
            <p14:sldId id="491"/>
            <p14:sldId id="492"/>
            <p14:sldId id="493"/>
            <p14:sldId id="494"/>
            <p14:sldId id="495"/>
            <p14:sldId id="496"/>
            <p14:sldId id="497"/>
            <p14:sldId id="498"/>
            <p14:sldId id="499"/>
            <p14:sldId id="500"/>
            <p14:sldId id="306"/>
            <p14:sldId id="501"/>
            <p14:sldId id="502"/>
            <p14:sldId id="503"/>
            <p14:sldId id="504"/>
            <p14:sldId id="505"/>
            <p14:sldId id="506"/>
            <p14:sldId id="508"/>
            <p14:sldId id="509"/>
            <p14:sldId id="510"/>
            <p14:sldId id="511"/>
            <p14:sldId id="512"/>
            <p14:sldId id="514"/>
            <p14:sldId id="513"/>
            <p14:sldId id="515"/>
            <p14:sldId id="516"/>
            <p14:sldId id="517"/>
            <p14:sldId id="518"/>
            <p14:sldId id="520"/>
            <p14:sldId id="52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E6E4F13-0B71-2B0D-D3DE-1B26C5EE0B94}" v="10" dt="2026-03-23T10:07:29.97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9" d="100"/>
          <a:sy n="79" d="100"/>
        </p:scale>
        <p:origin x="782" y="7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presProps" Target="presProps.xml"/><Relationship Id="rId55"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ahaf Darwish" userId="S::rahafdarwish@midocean.edu.km::a510750d-cd69-4bc9-aa08-c9adb5c50624" providerId="AD" clId="Web-{DE6E4F13-0B71-2B0D-D3DE-1B26C5EE0B94}"/>
    <pc:docChg chg="modSld">
      <pc:chgData name="Rahaf Darwish" userId="S::rahafdarwish@midocean.edu.km::a510750d-cd69-4bc9-aa08-c9adb5c50624" providerId="AD" clId="Web-{DE6E4F13-0B71-2B0D-D3DE-1B26C5EE0B94}" dt="2026-03-23T10:07:29.975" v="9" actId="1076"/>
      <pc:docMkLst>
        <pc:docMk/>
      </pc:docMkLst>
      <pc:sldChg chg="modSp">
        <pc:chgData name="Rahaf Darwish" userId="S::rahafdarwish@midocean.edu.km::a510750d-cd69-4bc9-aa08-c9adb5c50624" providerId="AD" clId="Web-{DE6E4F13-0B71-2B0D-D3DE-1B26C5EE0B94}" dt="2026-03-23T10:05:41.440" v="0" actId="1076"/>
        <pc:sldMkLst>
          <pc:docMk/>
          <pc:sldMk cId="554175328" sldId="493"/>
        </pc:sldMkLst>
        <pc:spChg chg="mod">
          <ac:chgData name="Rahaf Darwish" userId="S::rahafdarwish@midocean.edu.km::a510750d-cd69-4bc9-aa08-c9adb5c50624" providerId="AD" clId="Web-{DE6E4F13-0B71-2B0D-D3DE-1B26C5EE0B94}" dt="2026-03-23T10:05:41.440" v="0" actId="1076"/>
          <ac:spMkLst>
            <pc:docMk/>
            <pc:sldMk cId="554175328" sldId="493"/>
            <ac:spMk id="48" creationId="{EDB334FC-9D3C-6875-B73B-9ACEB83984FC}"/>
          </ac:spMkLst>
        </pc:spChg>
      </pc:sldChg>
      <pc:sldChg chg="modSp">
        <pc:chgData name="Rahaf Darwish" userId="S::rahafdarwish@midocean.edu.km::a510750d-cd69-4bc9-aa08-c9adb5c50624" providerId="AD" clId="Web-{DE6E4F13-0B71-2B0D-D3DE-1B26C5EE0B94}" dt="2026-03-23T10:05:48.706" v="1" actId="1076"/>
        <pc:sldMkLst>
          <pc:docMk/>
          <pc:sldMk cId="3974739371" sldId="494"/>
        </pc:sldMkLst>
        <pc:spChg chg="mod">
          <ac:chgData name="Rahaf Darwish" userId="S::rahafdarwish@midocean.edu.km::a510750d-cd69-4bc9-aa08-c9adb5c50624" providerId="AD" clId="Web-{DE6E4F13-0B71-2B0D-D3DE-1B26C5EE0B94}" dt="2026-03-23T10:05:48.706" v="1" actId="1076"/>
          <ac:spMkLst>
            <pc:docMk/>
            <pc:sldMk cId="3974739371" sldId="494"/>
            <ac:spMk id="48" creationId="{4831EEC6-C63B-7537-887F-D586905E3FD1}"/>
          </ac:spMkLst>
        </pc:spChg>
      </pc:sldChg>
      <pc:sldChg chg="modSp">
        <pc:chgData name="Rahaf Darwish" userId="S::rahafdarwish@midocean.edu.km::a510750d-cd69-4bc9-aa08-c9adb5c50624" providerId="AD" clId="Web-{DE6E4F13-0B71-2B0D-D3DE-1B26C5EE0B94}" dt="2026-03-23T10:05:57.441" v="2" actId="1076"/>
        <pc:sldMkLst>
          <pc:docMk/>
          <pc:sldMk cId="3112956994" sldId="495"/>
        </pc:sldMkLst>
        <pc:spChg chg="mod">
          <ac:chgData name="Rahaf Darwish" userId="S::rahafdarwish@midocean.edu.km::a510750d-cd69-4bc9-aa08-c9adb5c50624" providerId="AD" clId="Web-{DE6E4F13-0B71-2B0D-D3DE-1B26C5EE0B94}" dt="2026-03-23T10:05:57.441" v="2" actId="1076"/>
          <ac:spMkLst>
            <pc:docMk/>
            <pc:sldMk cId="3112956994" sldId="495"/>
            <ac:spMk id="48" creationId="{8CE3A3E4-4BBD-D892-1417-EBA9DF849D9E}"/>
          </ac:spMkLst>
        </pc:spChg>
      </pc:sldChg>
      <pc:sldChg chg="modSp">
        <pc:chgData name="Rahaf Darwish" userId="S::rahafdarwish@midocean.edu.km::a510750d-cd69-4bc9-aa08-c9adb5c50624" providerId="AD" clId="Web-{DE6E4F13-0B71-2B0D-D3DE-1B26C5EE0B94}" dt="2026-03-23T10:06:08.801" v="3" actId="1076"/>
        <pc:sldMkLst>
          <pc:docMk/>
          <pc:sldMk cId="1447151266" sldId="497"/>
        </pc:sldMkLst>
        <pc:spChg chg="mod">
          <ac:chgData name="Rahaf Darwish" userId="S::rahafdarwish@midocean.edu.km::a510750d-cd69-4bc9-aa08-c9adb5c50624" providerId="AD" clId="Web-{DE6E4F13-0B71-2B0D-D3DE-1B26C5EE0B94}" dt="2026-03-23T10:06:08.801" v="3" actId="1076"/>
          <ac:spMkLst>
            <pc:docMk/>
            <pc:sldMk cId="1447151266" sldId="497"/>
            <ac:spMk id="3" creationId="{8D46F54F-8C3B-2D40-457D-7791DB8324A6}"/>
          </ac:spMkLst>
        </pc:spChg>
      </pc:sldChg>
      <pc:sldChg chg="addSp modSp">
        <pc:chgData name="Rahaf Darwish" userId="S::rahafdarwish@midocean.edu.km::a510750d-cd69-4bc9-aa08-c9adb5c50624" providerId="AD" clId="Web-{DE6E4F13-0B71-2B0D-D3DE-1B26C5EE0B94}" dt="2026-03-23T10:07:29.975" v="9" actId="1076"/>
        <pc:sldMkLst>
          <pc:docMk/>
          <pc:sldMk cId="2661356271" sldId="514"/>
        </pc:sldMkLst>
        <pc:spChg chg="add mod">
          <ac:chgData name="Rahaf Darwish" userId="S::rahafdarwish@midocean.edu.km::a510750d-cd69-4bc9-aa08-c9adb5c50624" providerId="AD" clId="Web-{DE6E4F13-0B71-2B0D-D3DE-1B26C5EE0B94}" dt="2026-03-23T10:07:29.929" v="7" actId="1076"/>
          <ac:spMkLst>
            <pc:docMk/>
            <pc:sldMk cId="2661356271" sldId="514"/>
            <ac:spMk id="5" creationId="{A44A2C71-341D-A09E-4E12-1B2CF7A14827}"/>
          </ac:spMkLst>
        </pc:spChg>
        <pc:spChg chg="add mod">
          <ac:chgData name="Rahaf Darwish" userId="S::rahafdarwish@midocean.edu.km::a510750d-cd69-4bc9-aa08-c9adb5c50624" providerId="AD" clId="Web-{DE6E4F13-0B71-2B0D-D3DE-1B26C5EE0B94}" dt="2026-03-23T10:07:29.944" v="8" actId="1076"/>
          <ac:spMkLst>
            <pc:docMk/>
            <pc:sldMk cId="2661356271" sldId="514"/>
            <ac:spMk id="7" creationId="{21EE06EC-9DFC-B3E1-6736-8B035F7A07FF}"/>
          </ac:spMkLst>
        </pc:spChg>
        <pc:spChg chg="add mod">
          <ac:chgData name="Rahaf Darwish" userId="S::rahafdarwish@midocean.edu.km::a510750d-cd69-4bc9-aa08-c9adb5c50624" providerId="AD" clId="Web-{DE6E4F13-0B71-2B0D-D3DE-1B26C5EE0B94}" dt="2026-03-23T10:07:29.975" v="9" actId="1076"/>
          <ac:spMkLst>
            <pc:docMk/>
            <pc:sldMk cId="2661356271" sldId="514"/>
            <ac:spMk id="11" creationId="{8E133183-2763-EBE0-A7DC-1162D71E59DC}"/>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3/23/2026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ar-SY"/>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ar-SY"/>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ar-SY"/>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Y"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3436754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3/23/2026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3/23/2026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3/23/2026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3/23/2026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3/23/2026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6.xml"/><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17.xml"/><Relationship Id="rId5" Type="http://schemas.openxmlformats.org/officeDocument/2006/relationships/image" Target="../media/image16.png"/><Relationship Id="rId4" Type="http://schemas.openxmlformats.org/officeDocument/2006/relationships/image" Target="../media/image1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Ahmad Muhammad</a:t>
            </a:r>
          </a:p>
        </p:txBody>
      </p:sp>
      <p:sp>
        <p:nvSpPr>
          <p:cNvPr id="31" name="TextBox 30"/>
          <p:cNvSpPr txBox="1"/>
          <p:nvPr/>
        </p:nvSpPr>
        <p:spPr>
          <a:xfrm>
            <a:off x="194617" y="2347575"/>
            <a:ext cx="5231945" cy="1446550"/>
          </a:xfrm>
          <a:prstGeom prst="rect">
            <a:avLst/>
          </a:prstGeom>
          <a:noFill/>
        </p:spPr>
        <p:txBody>
          <a:bodyPr wrap="none" rtlCol="0">
            <a:spAutoFit/>
          </a:bodyPr>
          <a:lstStyle/>
          <a:p>
            <a:r>
              <a:rPr lang="en-US" sz="4400" b="1" dirty="0">
                <a:solidFill>
                  <a:srgbClr val="00B0F0"/>
                </a:solidFill>
                <a:latin typeface="Alexandria" charset="0"/>
                <a:cs typeface="Alexandria" charset="0"/>
              </a:rPr>
              <a:t>Master Of Real Estate</a:t>
            </a:r>
          </a:p>
          <a:p>
            <a:r>
              <a:rPr lang="en-US" sz="4400" b="1" dirty="0">
                <a:solidFill>
                  <a:srgbClr val="00B0F0"/>
                </a:solidFill>
                <a:latin typeface="Alexandria" charset="0"/>
                <a:cs typeface="Alexandria" charset="0"/>
              </a:rPr>
              <a:t>Management</a:t>
            </a: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9</a:t>
            </a:r>
          </a:p>
        </p:txBody>
      </p:sp>
      <p:sp>
        <p:nvSpPr>
          <p:cNvPr id="46" name="TextBox 45"/>
          <p:cNvSpPr txBox="1"/>
          <p:nvPr/>
        </p:nvSpPr>
        <p:spPr>
          <a:xfrm>
            <a:off x="329269" y="5104240"/>
            <a:ext cx="2995244" cy="707886"/>
          </a:xfrm>
          <a:prstGeom prst="rect">
            <a:avLst/>
          </a:prstGeom>
          <a:noFill/>
        </p:spPr>
        <p:txBody>
          <a:bodyPr wrap="none" rtlCol="0">
            <a:spAutoFit/>
          </a:bodyPr>
          <a:lstStyle/>
          <a:p>
            <a:pPr lvl="0"/>
            <a:r>
              <a:rPr lang="en-US" sz="2000" dirty="0">
                <a:latin typeface="Alexandria"/>
              </a:rPr>
              <a:t>MKT600</a:t>
            </a:r>
          </a:p>
          <a:p>
            <a:pPr lvl="0"/>
            <a:r>
              <a:rPr lang="en-US" sz="2000" dirty="0">
                <a:latin typeface="Alexandria"/>
              </a:rPr>
              <a:t>Digital Marketing Concepts</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9</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Ahmad Muhammad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E77995CF-A97E-2ED8-4C56-4FFD606CEECD}"/>
              </a:ext>
            </a:extLst>
          </p:cNvPr>
          <p:cNvSpPr txBox="1"/>
          <p:nvPr/>
        </p:nvSpPr>
        <p:spPr>
          <a:xfrm>
            <a:off x="6390992" y="2673364"/>
            <a:ext cx="5231945" cy="1446550"/>
          </a:xfrm>
          <a:prstGeom prst="rect">
            <a:avLst/>
          </a:prstGeom>
          <a:noFill/>
        </p:spPr>
        <p:txBody>
          <a:bodyPr wrap="none" rtlCol="0">
            <a:spAutoFit/>
          </a:bodyPr>
          <a:lstStyle/>
          <a:p>
            <a:r>
              <a:rPr lang="en-US" sz="4400" b="1" dirty="0">
                <a:solidFill>
                  <a:srgbClr val="00B0F0"/>
                </a:solidFill>
                <a:latin typeface="Alexandria" charset="0"/>
                <a:cs typeface="Alexandria" charset="0"/>
              </a:rPr>
              <a:t>Master Of Real Estate</a:t>
            </a:r>
          </a:p>
          <a:p>
            <a:r>
              <a:rPr lang="en-US" sz="4400" b="1" dirty="0">
                <a:solidFill>
                  <a:srgbClr val="00B0F0"/>
                </a:solidFill>
                <a:latin typeface="Alexandria" charset="0"/>
                <a:cs typeface="Alexandria" charset="0"/>
              </a:rPr>
              <a:t>Management</a:t>
            </a:r>
          </a:p>
        </p:txBody>
      </p:sp>
      <p:sp>
        <p:nvSpPr>
          <p:cNvPr id="7" name="TextBox 6">
            <a:extLst>
              <a:ext uri="{FF2B5EF4-FFF2-40B4-BE49-F238E27FC236}">
                <a16:creationId xmlns:a16="http://schemas.microsoft.com/office/drawing/2014/main" id="{A5D3DCC8-CE4E-0313-BA44-0C26C3EE4B4E}"/>
              </a:ext>
            </a:extLst>
          </p:cNvPr>
          <p:cNvSpPr txBox="1"/>
          <p:nvPr/>
        </p:nvSpPr>
        <p:spPr>
          <a:xfrm>
            <a:off x="6384738" y="4873773"/>
            <a:ext cx="2995244" cy="707886"/>
          </a:xfrm>
          <a:prstGeom prst="rect">
            <a:avLst/>
          </a:prstGeom>
          <a:noFill/>
        </p:spPr>
        <p:txBody>
          <a:bodyPr wrap="none" rtlCol="0">
            <a:spAutoFit/>
          </a:bodyPr>
          <a:lstStyle/>
          <a:p>
            <a:pPr lvl="0"/>
            <a:r>
              <a:rPr lang="en-US" sz="2000" dirty="0">
                <a:latin typeface="Alexandria"/>
              </a:rPr>
              <a:t>MKT600</a:t>
            </a:r>
          </a:p>
          <a:p>
            <a:pPr lvl="0"/>
            <a:r>
              <a:rPr lang="en-US" sz="2000" dirty="0">
                <a:latin typeface="Alexandria"/>
              </a:rPr>
              <a:t>Digital Marketing Concepts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301339" y="1259391"/>
            <a:ext cx="5082545" cy="400110"/>
          </a:xfrm>
          <a:prstGeom prst="rect">
            <a:avLst/>
          </a:prstGeom>
          <a:noFill/>
        </p:spPr>
        <p:txBody>
          <a:bodyPr wrap="none" rtlCol="0">
            <a:spAutoFit/>
          </a:bodyPr>
          <a:lstStyle/>
          <a:p>
            <a:r>
              <a:rPr lang="en-US" sz="2000" b="1" dirty="0">
                <a:solidFill>
                  <a:srgbClr val="00B0F0"/>
                </a:solidFill>
                <a:latin typeface="Alexandria" charset="0"/>
                <a:cs typeface="Alexandria" charset="0"/>
              </a:rPr>
              <a:t>Reputation Management and Online Reviews</a:t>
            </a: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Lecture Objectives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754874"/>
          </a:xfrm>
          <a:prstGeom prst="rect">
            <a:avLst/>
          </a:prstGeom>
          <a:noFill/>
        </p:spPr>
        <p:txBody>
          <a:bodyPr wrap="square" rtlCol="0">
            <a:spAutoFit/>
          </a:bodyPr>
          <a:lstStyle/>
          <a:p>
            <a:pPr marL="285750" indent="-285750" algn="just">
              <a:buFont typeface="Wingdings" panose="05000000000000000000" pitchFamily="2" charset="2"/>
              <a:buChar char="ü"/>
            </a:pPr>
            <a:r>
              <a:rPr lang="en-US" sz="1400" dirty="0">
                <a:latin typeface="Alexandria" charset="0"/>
                <a:cs typeface="Alexandria" charset="0"/>
              </a:rPr>
              <a:t>Define the concept of electronic reputation management in digital real estate marketing in a precise scientific manner, while distinguishing it from the concepts of mental image, institutional identity, and brand.</a:t>
            </a:r>
          </a:p>
          <a:p>
            <a:pPr marL="285750" indent="-285750" algn="just">
              <a:buFont typeface="Wingdings" panose="05000000000000000000" pitchFamily="2" charset="2"/>
              <a:buChar char="ü"/>
            </a:pPr>
            <a:r>
              <a:rPr lang="en-US" sz="1400" dirty="0">
                <a:latin typeface="Alexandria" charset="0"/>
                <a:cs typeface="Alexandria" charset="0"/>
              </a:rPr>
              <a:t>Explain the importance of electronic reputation and digital reviews in shaping trust, reducing perceived risks, and influencing decision preference in the digital real estate market.</a:t>
            </a:r>
          </a:p>
          <a:p>
            <a:pPr marL="285750" indent="-285750" algn="just">
              <a:buFont typeface="Wingdings" panose="05000000000000000000" pitchFamily="2" charset="2"/>
              <a:buChar char="ü"/>
            </a:pPr>
            <a:r>
              <a:rPr lang="en-US" sz="1400" dirty="0">
                <a:latin typeface="Alexandria" charset="0"/>
                <a:cs typeface="Alexandria" charset="0"/>
              </a:rPr>
              <a:t>Analyze the relationship between electronic reviews and institutional reputation as an interactive relationship that affects public perception, customer attitudes, and their purchasing or investment behavior.</a:t>
            </a:r>
          </a:p>
          <a:p>
            <a:pPr marL="285750" indent="-285750" algn="just">
              <a:buFont typeface="Wingdings" panose="05000000000000000000" pitchFamily="2" charset="2"/>
              <a:buChar char="ü"/>
            </a:pPr>
            <a:r>
              <a:rPr lang="en-US" sz="1400" dirty="0">
                <a:latin typeface="Alexandria" charset="0"/>
                <a:cs typeface="Alexandria" charset="0"/>
              </a:rPr>
              <a:t>Classify the types of electronic reviews in the real estate context, such as positive, negative, neutral, emotionally charged, detailed, and inquiry-based reviews, as well as after-sales reviews and reviews related to the digital experience.</a:t>
            </a:r>
          </a:p>
          <a:p>
            <a:pPr marL="285750" indent="-285750" algn="just">
              <a:buFont typeface="Wingdings" panose="05000000000000000000" pitchFamily="2" charset="2"/>
              <a:buChar char="ü"/>
            </a:pPr>
            <a:r>
              <a:rPr lang="en-US" sz="1400" dirty="0">
                <a:latin typeface="Alexandria" charset="0"/>
                <a:cs typeface="Alexandria" charset="0"/>
              </a:rPr>
              <a:t>Explain the four managerial functions in electronic reputation management—namely planning, organizing, directing, and controlling—while clarifying the role of each function in building a trustworthy and sustainable digital presence.</a:t>
            </a:r>
          </a:p>
          <a:p>
            <a:pPr marL="285750" indent="-285750" algn="just">
              <a:buFont typeface="Wingdings" panose="05000000000000000000" pitchFamily="2" charset="2"/>
              <a:buChar char="ü"/>
            </a:pPr>
            <a:r>
              <a:rPr lang="en-US" sz="1400" dirty="0">
                <a:latin typeface="Alexandria" charset="0"/>
                <a:cs typeface="Alexandria" charset="0"/>
              </a:rPr>
              <a:t>Evaluate professional approaches to handling electronic reviews, including monitoring, analysis, response, escalation, and conversion into improvement measures that support institutional reputation.</a:t>
            </a:r>
          </a:p>
          <a:p>
            <a:pPr marL="285750" indent="-285750" algn="just">
              <a:buFont typeface="Wingdings" panose="05000000000000000000" pitchFamily="2" charset="2"/>
              <a:buChar char="ü"/>
            </a:pPr>
            <a:r>
              <a:rPr lang="en-US" sz="1400" dirty="0">
                <a:latin typeface="Alexandria" charset="0"/>
                <a:cs typeface="Alexandria" charset="0"/>
              </a:rPr>
              <a:t>Apply the theoretical and managerial concepts associated with the lecture to the interpretation of applied cases in digital real estate marketing, and formulate a practical framework for managing reputation and electronic reviews within the real estate institution.</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Google Shape;8400;p58">
            <a:extLst>
              <a:ext uri="{FF2B5EF4-FFF2-40B4-BE49-F238E27FC236}">
                <a16:creationId xmlns:a16="http://schemas.microsoft.com/office/drawing/2014/main" id="{FFEED5F5-99A7-22E0-35AD-8241A6082070}"/>
              </a:ext>
            </a:extLst>
          </p:cNvPr>
          <p:cNvSpPr/>
          <p:nvPr/>
        </p:nvSpPr>
        <p:spPr>
          <a:xfrm>
            <a:off x="7960866" y="1301750"/>
            <a:ext cx="939088" cy="730103"/>
          </a:xfrm>
          <a:custGeom>
            <a:avLst/>
            <a:gdLst/>
            <a:ahLst/>
            <a:cxnLst/>
            <a:rect l="l" t="t" r="r" b="b"/>
            <a:pathLst>
              <a:path w="11847" h="11846" extrusionOk="0">
                <a:moveTo>
                  <a:pt x="10744" y="3718"/>
                </a:moveTo>
                <a:lnTo>
                  <a:pt x="10428" y="4348"/>
                </a:lnTo>
                <a:cubicBezTo>
                  <a:pt x="10397" y="4442"/>
                  <a:pt x="10397" y="4568"/>
                  <a:pt x="10428" y="4663"/>
                </a:cubicBezTo>
                <a:lnTo>
                  <a:pt x="10744" y="5293"/>
                </a:lnTo>
                <a:lnTo>
                  <a:pt x="9483" y="4915"/>
                </a:lnTo>
                <a:lnTo>
                  <a:pt x="9105" y="4505"/>
                </a:lnTo>
                <a:lnTo>
                  <a:pt x="9483" y="4127"/>
                </a:lnTo>
                <a:lnTo>
                  <a:pt x="10744" y="3718"/>
                </a:lnTo>
                <a:close/>
                <a:moveTo>
                  <a:pt x="4443" y="3497"/>
                </a:moveTo>
                <a:cubicBezTo>
                  <a:pt x="4884" y="3497"/>
                  <a:pt x="5262" y="3781"/>
                  <a:pt x="5419" y="4190"/>
                </a:cubicBezTo>
                <a:lnTo>
                  <a:pt x="4443" y="4190"/>
                </a:lnTo>
                <a:cubicBezTo>
                  <a:pt x="4253" y="4190"/>
                  <a:pt x="4096" y="4348"/>
                  <a:pt x="4096" y="4568"/>
                </a:cubicBezTo>
                <a:cubicBezTo>
                  <a:pt x="4096" y="4663"/>
                  <a:pt x="4253" y="4820"/>
                  <a:pt x="4443" y="4820"/>
                </a:cubicBezTo>
                <a:lnTo>
                  <a:pt x="5419" y="4820"/>
                </a:lnTo>
                <a:cubicBezTo>
                  <a:pt x="5262" y="5230"/>
                  <a:pt x="4915" y="5545"/>
                  <a:pt x="4443" y="5545"/>
                </a:cubicBezTo>
                <a:cubicBezTo>
                  <a:pt x="3844" y="5545"/>
                  <a:pt x="3434" y="5072"/>
                  <a:pt x="3434" y="4505"/>
                </a:cubicBezTo>
                <a:cubicBezTo>
                  <a:pt x="3434" y="3970"/>
                  <a:pt x="3907" y="3497"/>
                  <a:pt x="4443" y="3497"/>
                </a:cubicBezTo>
                <a:close/>
                <a:moveTo>
                  <a:pt x="4443" y="2080"/>
                </a:moveTo>
                <a:cubicBezTo>
                  <a:pt x="5671" y="2080"/>
                  <a:pt x="6679" y="2993"/>
                  <a:pt x="6837" y="4159"/>
                </a:cubicBezTo>
                <a:lnTo>
                  <a:pt x="6144" y="4159"/>
                </a:lnTo>
                <a:cubicBezTo>
                  <a:pt x="5986" y="3371"/>
                  <a:pt x="5262" y="2773"/>
                  <a:pt x="4443" y="2773"/>
                </a:cubicBezTo>
                <a:cubicBezTo>
                  <a:pt x="3497" y="2773"/>
                  <a:pt x="2710" y="3560"/>
                  <a:pt x="2710" y="4505"/>
                </a:cubicBezTo>
                <a:cubicBezTo>
                  <a:pt x="2710" y="5451"/>
                  <a:pt x="3497" y="6238"/>
                  <a:pt x="4443" y="6238"/>
                </a:cubicBezTo>
                <a:cubicBezTo>
                  <a:pt x="5262" y="6238"/>
                  <a:pt x="5986" y="5671"/>
                  <a:pt x="6144" y="4883"/>
                </a:cubicBezTo>
                <a:lnTo>
                  <a:pt x="6837" y="4883"/>
                </a:lnTo>
                <a:cubicBezTo>
                  <a:pt x="6679" y="6049"/>
                  <a:pt x="5671" y="6963"/>
                  <a:pt x="4443" y="6963"/>
                </a:cubicBezTo>
                <a:cubicBezTo>
                  <a:pt x="3119" y="6963"/>
                  <a:pt x="2017" y="5860"/>
                  <a:pt x="2017" y="4505"/>
                </a:cubicBezTo>
                <a:cubicBezTo>
                  <a:pt x="2017" y="3182"/>
                  <a:pt x="3119" y="2080"/>
                  <a:pt x="4443" y="2080"/>
                </a:cubicBezTo>
                <a:close/>
                <a:moveTo>
                  <a:pt x="4474" y="662"/>
                </a:moveTo>
                <a:cubicBezTo>
                  <a:pt x="6459" y="662"/>
                  <a:pt x="8097" y="2206"/>
                  <a:pt x="8255" y="4127"/>
                </a:cubicBezTo>
                <a:lnTo>
                  <a:pt x="7562" y="4127"/>
                </a:lnTo>
                <a:cubicBezTo>
                  <a:pt x="7372" y="2584"/>
                  <a:pt x="6049" y="1355"/>
                  <a:pt x="4443" y="1355"/>
                </a:cubicBezTo>
                <a:cubicBezTo>
                  <a:pt x="2710" y="1355"/>
                  <a:pt x="1324" y="2773"/>
                  <a:pt x="1324" y="4474"/>
                </a:cubicBezTo>
                <a:cubicBezTo>
                  <a:pt x="1324" y="6175"/>
                  <a:pt x="2741" y="7593"/>
                  <a:pt x="4443" y="7593"/>
                </a:cubicBezTo>
                <a:cubicBezTo>
                  <a:pt x="6049" y="7593"/>
                  <a:pt x="7372" y="6364"/>
                  <a:pt x="7562" y="4820"/>
                </a:cubicBezTo>
                <a:lnTo>
                  <a:pt x="8255" y="4820"/>
                </a:lnTo>
                <a:cubicBezTo>
                  <a:pt x="8097" y="6774"/>
                  <a:pt x="6459" y="8286"/>
                  <a:pt x="4474" y="8286"/>
                </a:cubicBezTo>
                <a:cubicBezTo>
                  <a:pt x="2395" y="8286"/>
                  <a:pt x="662" y="6616"/>
                  <a:pt x="662" y="4474"/>
                </a:cubicBezTo>
                <a:cubicBezTo>
                  <a:pt x="662" y="2363"/>
                  <a:pt x="2363" y="662"/>
                  <a:pt x="4474" y="662"/>
                </a:cubicBezTo>
                <a:close/>
                <a:moveTo>
                  <a:pt x="5734" y="8822"/>
                </a:moveTo>
                <a:lnTo>
                  <a:pt x="6049" y="9767"/>
                </a:lnTo>
                <a:lnTo>
                  <a:pt x="2836" y="9767"/>
                </a:lnTo>
                <a:lnTo>
                  <a:pt x="3151" y="8822"/>
                </a:lnTo>
                <a:cubicBezTo>
                  <a:pt x="3529" y="8916"/>
                  <a:pt x="4001" y="9011"/>
                  <a:pt x="4443" y="9011"/>
                </a:cubicBezTo>
                <a:cubicBezTo>
                  <a:pt x="4884" y="9011"/>
                  <a:pt x="5356" y="8916"/>
                  <a:pt x="5734" y="8822"/>
                </a:cubicBezTo>
                <a:close/>
                <a:moveTo>
                  <a:pt x="6522" y="10428"/>
                </a:moveTo>
                <a:cubicBezTo>
                  <a:pt x="6963" y="10428"/>
                  <a:pt x="7372" y="10680"/>
                  <a:pt x="7530" y="11121"/>
                </a:cubicBezTo>
                <a:lnTo>
                  <a:pt x="1418" y="11121"/>
                </a:lnTo>
                <a:cubicBezTo>
                  <a:pt x="1576" y="10743"/>
                  <a:pt x="1922" y="10428"/>
                  <a:pt x="2395" y="10428"/>
                </a:cubicBezTo>
                <a:close/>
                <a:moveTo>
                  <a:pt x="4474" y="0"/>
                </a:moveTo>
                <a:cubicBezTo>
                  <a:pt x="1985" y="0"/>
                  <a:pt x="0" y="1985"/>
                  <a:pt x="0" y="4474"/>
                </a:cubicBezTo>
                <a:cubicBezTo>
                  <a:pt x="0" y="6238"/>
                  <a:pt x="1040" y="7813"/>
                  <a:pt x="2552" y="8538"/>
                </a:cubicBezTo>
                <a:lnTo>
                  <a:pt x="2143" y="9767"/>
                </a:lnTo>
                <a:cubicBezTo>
                  <a:pt x="1324" y="9861"/>
                  <a:pt x="693" y="10586"/>
                  <a:pt x="693" y="11499"/>
                </a:cubicBezTo>
                <a:cubicBezTo>
                  <a:pt x="693" y="11688"/>
                  <a:pt x="851" y="11846"/>
                  <a:pt x="1040" y="11846"/>
                </a:cubicBezTo>
                <a:lnTo>
                  <a:pt x="7971" y="11846"/>
                </a:lnTo>
                <a:cubicBezTo>
                  <a:pt x="8192" y="11846"/>
                  <a:pt x="8349" y="11688"/>
                  <a:pt x="8349" y="11499"/>
                </a:cubicBezTo>
                <a:cubicBezTo>
                  <a:pt x="8349" y="10617"/>
                  <a:pt x="7719" y="9924"/>
                  <a:pt x="6900" y="9767"/>
                </a:cubicBezTo>
                <a:lnTo>
                  <a:pt x="6490" y="8538"/>
                </a:lnTo>
                <a:cubicBezTo>
                  <a:pt x="7782" y="7908"/>
                  <a:pt x="8727" y="6679"/>
                  <a:pt x="8979" y="5230"/>
                </a:cubicBezTo>
                <a:lnTo>
                  <a:pt x="9137" y="5388"/>
                </a:lnTo>
                <a:cubicBezTo>
                  <a:pt x="9168" y="5419"/>
                  <a:pt x="9200" y="5451"/>
                  <a:pt x="9263" y="5451"/>
                </a:cubicBezTo>
                <a:lnTo>
                  <a:pt x="11374" y="6175"/>
                </a:lnTo>
                <a:cubicBezTo>
                  <a:pt x="11403" y="6183"/>
                  <a:pt x="11435" y="6186"/>
                  <a:pt x="11466" y="6186"/>
                </a:cubicBezTo>
                <a:cubicBezTo>
                  <a:pt x="11569" y="6186"/>
                  <a:pt x="11672" y="6145"/>
                  <a:pt x="11720" y="6049"/>
                </a:cubicBezTo>
                <a:cubicBezTo>
                  <a:pt x="11815" y="5923"/>
                  <a:pt x="11846" y="5766"/>
                  <a:pt x="11783" y="5671"/>
                </a:cubicBezTo>
                <a:lnTo>
                  <a:pt x="11153" y="4442"/>
                </a:lnTo>
                <a:lnTo>
                  <a:pt x="11783" y="3214"/>
                </a:lnTo>
                <a:cubicBezTo>
                  <a:pt x="11815" y="3151"/>
                  <a:pt x="11783" y="2993"/>
                  <a:pt x="11689" y="2899"/>
                </a:cubicBezTo>
                <a:cubicBezTo>
                  <a:pt x="11641" y="2802"/>
                  <a:pt x="11519" y="2761"/>
                  <a:pt x="11422" y="2761"/>
                </a:cubicBezTo>
                <a:cubicBezTo>
                  <a:pt x="11392" y="2761"/>
                  <a:pt x="11364" y="2765"/>
                  <a:pt x="11342" y="2773"/>
                </a:cubicBezTo>
                <a:lnTo>
                  <a:pt x="9200" y="3497"/>
                </a:lnTo>
                <a:cubicBezTo>
                  <a:pt x="9168" y="3497"/>
                  <a:pt x="9105" y="3529"/>
                  <a:pt x="9105" y="3560"/>
                </a:cubicBezTo>
                <a:lnTo>
                  <a:pt x="8916" y="3718"/>
                </a:lnTo>
                <a:cubicBezTo>
                  <a:pt x="8570" y="1607"/>
                  <a:pt x="6742" y="0"/>
                  <a:pt x="447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BA655B-84CC-51E1-DB70-5DA440D5E4A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86D21C0-C371-04C1-BD78-2A00C7585BCA}"/>
              </a:ext>
            </a:extLst>
          </p:cNvPr>
          <p:cNvSpPr/>
          <p:nvPr/>
        </p:nvSpPr>
        <p:spPr>
          <a:xfrm>
            <a:off x="617280" y="1685494"/>
            <a:ext cx="10812720" cy="47054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9CFFBC9-6D7A-20C7-8928-B7E5EAB4103F}"/>
              </a:ext>
            </a:extLst>
          </p:cNvPr>
          <p:cNvSpPr txBox="1"/>
          <p:nvPr/>
        </p:nvSpPr>
        <p:spPr>
          <a:xfrm>
            <a:off x="2474476" y="1179105"/>
            <a:ext cx="3902032" cy="400110"/>
          </a:xfrm>
          <a:prstGeom prst="rect">
            <a:avLst/>
          </a:prstGeom>
          <a:noFill/>
        </p:spPr>
        <p:txBody>
          <a:bodyPr wrap="square" rtlCol="0">
            <a:spAutoFit/>
          </a:bodyPr>
          <a:lstStyle/>
          <a:p>
            <a:r>
              <a:rPr lang="en-US" sz="2000" b="1" dirty="0">
                <a:latin typeface="Alexandria" charset="0"/>
                <a:cs typeface="Alexandria" charset="0"/>
              </a:rPr>
              <a:t>Introduction</a:t>
            </a:r>
          </a:p>
        </p:txBody>
      </p:sp>
      <p:sp>
        <p:nvSpPr>
          <p:cNvPr id="5" name="Rectangle 4">
            <a:extLst>
              <a:ext uri="{FF2B5EF4-FFF2-40B4-BE49-F238E27FC236}">
                <a16:creationId xmlns:a16="http://schemas.microsoft.com/office/drawing/2014/main" id="{1B5C19FF-CACA-ECF2-2591-FAA5C413B6A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90A2C95-7249-DA98-B8AD-2D10BD95C63C}"/>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186EA88-7E63-DF3C-C6F0-3B1348AEEE81}"/>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058140B8-B67A-7653-D20A-F13A207A7C6C}"/>
              </a:ext>
            </a:extLst>
          </p:cNvPr>
          <p:cNvSpPr txBox="1"/>
          <p:nvPr/>
        </p:nvSpPr>
        <p:spPr>
          <a:xfrm>
            <a:off x="708692" y="2095404"/>
            <a:ext cx="10541000" cy="4260077"/>
          </a:xfrm>
          <a:prstGeom prst="rect">
            <a:avLst/>
          </a:prstGeom>
          <a:noFill/>
        </p:spPr>
        <p:txBody>
          <a:bodyPr wrap="square" rtlCol="0">
            <a:spAutoFit/>
          </a:bodyPr>
          <a:lstStyle/>
          <a:p>
            <a:pPr algn="just">
              <a:lnSpc>
                <a:spcPct val="150000"/>
              </a:lnSpc>
            </a:pPr>
            <a:r>
              <a:rPr lang="en-US" sz="1400" dirty="0">
                <a:latin typeface="Alexandria" charset="0"/>
                <a:cs typeface="Alexandria" charset="0"/>
              </a:rPr>
              <a:t>Digital real estate marketing is undergoing a qualitative transformation in the nature of its influence on audiences, as real estate decisions are increasingly shaped within a digital environment characterized by the density of information, the speed of access to it, the multiplicity of its sources, and the accumulation of impressions generated thereby. In this context, electronic reputation and digital reviews occupy a central position in shaping customer attitudes, building levels of trust, prioritizing real estate alternatives, and formulating market judgments related to institutions, developers, brokers, and real estate platforms. The importance of this topic derives from the very particularity of the real estate market itself, as it is a market associated with high-value financial decisions, elevated perceived risks, prolonged comparison periods, and a continuous need for certainty, reassurance, and transparency.</a:t>
            </a:r>
          </a:p>
          <a:p>
            <a:pPr algn="just">
              <a:lnSpc>
                <a:spcPct val="150000"/>
              </a:lnSpc>
            </a:pPr>
            <a:r>
              <a:rPr lang="en-US" sz="1400" dirty="0">
                <a:latin typeface="Alexandria" charset="0"/>
                <a:cs typeface="Alexandria" charset="0"/>
              </a:rPr>
              <a:t>The importance of managing electronic reputation and digital reviews stems from the fact that, within the digital environment, the recipient engages with real estate as an economic, social, and psychological asset simultaneously. The decision to purchase, invest, or lease is linked to housing, stability, return, status, and the future. Accordingly, the public gives particular attention to the information made available to them, to the experiences of others that they read, and to the institution’s interaction with inquiries, observations, and complaints that they monitor. Hence, electronic reputation is established as a moral and strategic capital that exerts a direct influence on market acceptance and determines the extent to which a real estate institution is capable of building, maintaining, and enhancing trust.</a:t>
            </a:r>
          </a:p>
        </p:txBody>
      </p:sp>
      <p:pic>
        <p:nvPicPr>
          <p:cNvPr id="7" name="Graphic 21">
            <a:extLst>
              <a:ext uri="{FF2B5EF4-FFF2-40B4-BE49-F238E27FC236}">
                <a16:creationId xmlns:a16="http://schemas.microsoft.com/office/drawing/2014/main" id="{0BE06B4C-9930-A1C6-A49A-61E7086B51F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8141558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5AE1EF-E0D7-E81A-BA2C-3DB878183BA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5C638C8-1E7E-8C73-40A7-6034E451D7C7}"/>
              </a:ext>
            </a:extLst>
          </p:cNvPr>
          <p:cNvSpPr/>
          <p:nvPr/>
        </p:nvSpPr>
        <p:spPr>
          <a:xfrm>
            <a:off x="617280" y="1685495"/>
            <a:ext cx="10812720" cy="42371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D854C33-E47D-72C7-FDF5-30EEB7CB3D21}"/>
              </a:ext>
            </a:extLst>
          </p:cNvPr>
          <p:cNvSpPr txBox="1"/>
          <p:nvPr/>
        </p:nvSpPr>
        <p:spPr>
          <a:xfrm>
            <a:off x="2346765" y="985943"/>
            <a:ext cx="6571201" cy="707886"/>
          </a:xfrm>
          <a:prstGeom prst="rect">
            <a:avLst/>
          </a:prstGeom>
          <a:noFill/>
        </p:spPr>
        <p:txBody>
          <a:bodyPr wrap="square" rtlCol="0">
            <a:spAutoFit/>
          </a:bodyPr>
          <a:lstStyle/>
          <a:p>
            <a:r>
              <a:rPr lang="en-US" sz="2000" b="1" dirty="0">
                <a:latin typeface="Alexandria" charset="0"/>
                <a:cs typeface="Alexandria" charset="0"/>
              </a:rPr>
              <a:t>The Specificity of the Real Estate Sector and Its Impact on the Centrality of Reputation</a:t>
            </a:r>
          </a:p>
        </p:txBody>
      </p:sp>
      <p:sp>
        <p:nvSpPr>
          <p:cNvPr id="5" name="Rectangle 4">
            <a:extLst>
              <a:ext uri="{FF2B5EF4-FFF2-40B4-BE49-F238E27FC236}">
                <a16:creationId xmlns:a16="http://schemas.microsoft.com/office/drawing/2014/main" id="{EE452E3E-6A0C-8D87-A99B-4957AE4FA87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74D1ED7-61AF-0888-DA5F-94BE945856BA}"/>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1429B8C-9DFE-91E7-9AC6-88BF4E2FC20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9D388F4B-0381-561F-1A17-BF2AB69F35D4}"/>
              </a:ext>
            </a:extLst>
          </p:cNvPr>
          <p:cNvSpPr txBox="1"/>
          <p:nvPr/>
        </p:nvSpPr>
        <p:spPr>
          <a:xfrm>
            <a:off x="708692" y="2095404"/>
            <a:ext cx="10541000" cy="3613746"/>
          </a:xfrm>
          <a:prstGeom prst="rect">
            <a:avLst/>
          </a:prstGeom>
          <a:noFill/>
        </p:spPr>
        <p:txBody>
          <a:bodyPr wrap="square" rtlCol="0">
            <a:spAutoFit/>
          </a:bodyPr>
          <a:lstStyle/>
          <a:p>
            <a:pPr algn="just">
              <a:lnSpc>
                <a:spcPct val="150000"/>
              </a:lnSpc>
            </a:pPr>
            <a:r>
              <a:rPr lang="en-US" sz="1400" dirty="0">
                <a:latin typeface="Alexandria" charset="0"/>
                <a:cs typeface="Alexandria" charset="0"/>
              </a:rPr>
              <a:t>The real estate sector is distinguished by the nature of its decisions, which makes it one of the sectors most heavily dependent on trust and reputation. Real estate is a high-value, long-term, and multidimensional commodity, intertwined with legal, financial, spatial, and social considerations. The real estate client typically undergoes an extended process of search, verification, comparison, and inquiry before reaching a final decision. Throughout this process, electronic reputation becomes a principal instrument for reducing perceived risks, a source for interpreting market signals, and a reference that supports decision-making amid the abundance of alternatives and the initial similarity of some of them in appearance.</a:t>
            </a:r>
          </a:p>
          <a:p>
            <a:pPr algn="just">
              <a:lnSpc>
                <a:spcPct val="150000"/>
              </a:lnSpc>
            </a:pPr>
            <a:r>
              <a:rPr lang="en-US" sz="1400" dirty="0">
                <a:latin typeface="Alexandria" charset="0"/>
                <a:cs typeface="Alexandria" charset="0"/>
              </a:rPr>
              <a:t>Reputation acquires a deeper dimension in the real estate context because the client’s experience extends across successive stages, including initial communication, inspection, negotiation, documentation, handover, and after-sales, post-lease, or property management services. Each of these stages generates an impression that may later be transformed into a digital review or a general judgment contributing to the formation of institutional reputation. Therefore, reputation in the real estate market represents the outcome of the overall experience, rather than merely reflecting an advertising image or an attractive visual presence.</a:t>
            </a:r>
          </a:p>
        </p:txBody>
      </p:sp>
      <p:pic>
        <p:nvPicPr>
          <p:cNvPr id="7" name="Graphic 21">
            <a:extLst>
              <a:ext uri="{FF2B5EF4-FFF2-40B4-BE49-F238E27FC236}">
                <a16:creationId xmlns:a16="http://schemas.microsoft.com/office/drawing/2014/main" id="{5B7A3F57-9882-CF61-B162-E4C1BD22E4A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7039987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7218C3-9F5B-B081-4ECA-F8D649F579A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22DBD4B-7922-D04A-CD13-1B55115F329B}"/>
              </a:ext>
            </a:extLst>
          </p:cNvPr>
          <p:cNvSpPr/>
          <p:nvPr/>
        </p:nvSpPr>
        <p:spPr>
          <a:xfrm>
            <a:off x="303127" y="1685495"/>
            <a:ext cx="11282516"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82CF9A9-ECBD-BDE4-5933-DCC289D84D61}"/>
              </a:ext>
            </a:extLst>
          </p:cNvPr>
          <p:cNvSpPr txBox="1"/>
          <p:nvPr/>
        </p:nvSpPr>
        <p:spPr>
          <a:xfrm>
            <a:off x="2502408" y="1208602"/>
            <a:ext cx="6571201" cy="400110"/>
          </a:xfrm>
          <a:prstGeom prst="rect">
            <a:avLst/>
          </a:prstGeom>
          <a:noFill/>
        </p:spPr>
        <p:txBody>
          <a:bodyPr wrap="square" rtlCol="0">
            <a:spAutoFit/>
          </a:bodyPr>
          <a:lstStyle/>
          <a:p>
            <a:r>
              <a:rPr lang="en-US" sz="2000" b="1" dirty="0">
                <a:latin typeface="Alexandria" charset="0"/>
                <a:cs typeface="Alexandria" charset="0"/>
              </a:rPr>
              <a:t>Electronic Reputation</a:t>
            </a:r>
          </a:p>
        </p:txBody>
      </p:sp>
      <p:sp>
        <p:nvSpPr>
          <p:cNvPr id="5" name="Rectangle 4">
            <a:extLst>
              <a:ext uri="{FF2B5EF4-FFF2-40B4-BE49-F238E27FC236}">
                <a16:creationId xmlns:a16="http://schemas.microsoft.com/office/drawing/2014/main" id="{E87B3768-ED21-4FA4-5DAB-5FC614748802}"/>
              </a:ext>
            </a:extLst>
          </p:cNvPr>
          <p:cNvSpPr/>
          <p:nvPr/>
        </p:nvSpPr>
        <p:spPr>
          <a:xfrm>
            <a:off x="1097951"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536844F-995D-3DAE-20F3-F3789468E076}"/>
              </a:ext>
            </a:extLst>
          </p:cNvPr>
          <p:cNvSpPr txBox="1"/>
          <p:nvPr/>
        </p:nvSpPr>
        <p:spPr>
          <a:xfrm>
            <a:off x="1267227"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BD3E7B2-9B41-7997-2424-4336E2AD246B}"/>
              </a:ext>
            </a:extLst>
          </p:cNvPr>
          <p:cNvSpPr txBox="1"/>
          <p:nvPr/>
        </p:nvSpPr>
        <p:spPr>
          <a:xfrm>
            <a:off x="1369822"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3097DB73-7120-9545-FA80-8B66AA225218}"/>
              </a:ext>
            </a:extLst>
          </p:cNvPr>
          <p:cNvSpPr txBox="1"/>
          <p:nvPr/>
        </p:nvSpPr>
        <p:spPr>
          <a:xfrm>
            <a:off x="430946" y="2000139"/>
            <a:ext cx="7236542" cy="4583242"/>
          </a:xfrm>
          <a:prstGeom prst="rect">
            <a:avLst/>
          </a:prstGeom>
          <a:noFill/>
        </p:spPr>
        <p:txBody>
          <a:bodyPr wrap="square" rtlCol="0">
            <a:spAutoFit/>
          </a:bodyPr>
          <a:lstStyle/>
          <a:p>
            <a:pPr algn="just">
              <a:lnSpc>
                <a:spcPct val="150000"/>
              </a:lnSpc>
            </a:pPr>
            <a:r>
              <a:rPr lang="en-US" sz="1400" dirty="0">
                <a:latin typeface="Alexandria" charset="0"/>
                <a:cs typeface="Alexandria" charset="0"/>
              </a:rPr>
              <a:t>Electronic reputation is defined as the cumulative outcome of the impressions and judgments that the public forms regarding the real estate institution, developer, broker, or digital platform as a result of what is issued by it, what is published about it, and what clients experience in their dealings with it through the digital space. This cumulative outcome is shaped by multiple elements, including official content, digital reviews, comments, circulating experiences, the manner of response, the institution’s digital presence, the consistency of its information, its clarity, and the degree of its professionalism.</a:t>
            </a:r>
          </a:p>
          <a:p>
            <a:pPr algn="just">
              <a:lnSpc>
                <a:spcPct val="150000"/>
              </a:lnSpc>
            </a:pPr>
            <a:r>
              <a:rPr lang="en-US" sz="1400" dirty="0">
                <a:latin typeface="Alexandria" charset="0"/>
                <a:cs typeface="Alexandria" charset="0"/>
              </a:rPr>
              <a:t>At its core, electronic reputation carries a cumulative dimension, as it is formed over time through the succession of signals captured by the market and through the continuous comparison between declared promises and achieved outcomes, as well as between marketing discourse and actual experience. Accordingly, electronic reputation represents a composite image of trustworthiness, commitment, credibility, competence, responsiveness, and fairness in dealing. The greater the level of consistency among these elements, the more firmly a positive reputation becomes established as an institutional asset that generates value.</a:t>
            </a:r>
          </a:p>
        </p:txBody>
      </p:sp>
      <p:pic>
        <p:nvPicPr>
          <p:cNvPr id="7" name="Graphic 21">
            <a:extLst>
              <a:ext uri="{FF2B5EF4-FFF2-40B4-BE49-F238E27FC236}">
                <a16:creationId xmlns:a16="http://schemas.microsoft.com/office/drawing/2014/main" id="{2C546669-F286-F7A1-ADC5-E01285C67FF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3AE767E5-469C-D89E-617D-B22E15AC9B8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40463" y="1948901"/>
            <a:ext cx="3772205" cy="4583241"/>
          </a:xfrm>
          <a:prstGeom prst="rect">
            <a:avLst/>
          </a:prstGeom>
        </p:spPr>
      </p:pic>
    </p:spTree>
    <p:extLst>
      <p:ext uri="{BB962C8B-B14F-4D97-AF65-F5344CB8AC3E}">
        <p14:creationId xmlns:p14="http://schemas.microsoft.com/office/powerpoint/2010/main" val="28942557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002962-C309-624A-65A8-CC66423C880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675D78C-F024-4ACB-9658-AF94117431FC}"/>
              </a:ext>
            </a:extLst>
          </p:cNvPr>
          <p:cNvSpPr/>
          <p:nvPr/>
        </p:nvSpPr>
        <p:spPr>
          <a:xfrm>
            <a:off x="617280" y="1685495"/>
            <a:ext cx="10812720" cy="42371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49FA6A6-D75F-C07A-C7F9-7C88274C8EB3}"/>
              </a:ext>
            </a:extLst>
          </p:cNvPr>
          <p:cNvSpPr txBox="1"/>
          <p:nvPr/>
        </p:nvSpPr>
        <p:spPr>
          <a:xfrm>
            <a:off x="2346765" y="1208602"/>
            <a:ext cx="6571201" cy="400110"/>
          </a:xfrm>
          <a:prstGeom prst="rect">
            <a:avLst/>
          </a:prstGeom>
          <a:noFill/>
        </p:spPr>
        <p:txBody>
          <a:bodyPr wrap="square" rtlCol="0">
            <a:spAutoFit/>
          </a:bodyPr>
          <a:lstStyle/>
          <a:p>
            <a:r>
              <a:rPr lang="en-US" sz="2000" b="1" dirty="0">
                <a:latin typeface="Alexandria" charset="0"/>
                <a:cs typeface="Alexandria" charset="0"/>
              </a:rPr>
              <a:t>Electronic Reputation</a:t>
            </a:r>
          </a:p>
        </p:txBody>
      </p:sp>
      <p:sp>
        <p:nvSpPr>
          <p:cNvPr id="5" name="Rectangle 4">
            <a:extLst>
              <a:ext uri="{FF2B5EF4-FFF2-40B4-BE49-F238E27FC236}">
                <a16:creationId xmlns:a16="http://schemas.microsoft.com/office/drawing/2014/main" id="{63EF7C8E-B3A4-0328-6B3E-792237E0855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0C5D803-652C-1AEE-CF93-B7F24445B209}"/>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1DF363B-3629-AD34-EFC8-5AFF4E70CA2D}"/>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C6039602-04FC-5F30-ACC9-69A9CD77FE08}"/>
              </a:ext>
            </a:extLst>
          </p:cNvPr>
          <p:cNvSpPr txBox="1"/>
          <p:nvPr/>
        </p:nvSpPr>
        <p:spPr>
          <a:xfrm>
            <a:off x="708692" y="2000139"/>
            <a:ext cx="10541000" cy="3936912"/>
          </a:xfrm>
          <a:prstGeom prst="rect">
            <a:avLst/>
          </a:prstGeom>
          <a:noFill/>
        </p:spPr>
        <p:txBody>
          <a:bodyPr wrap="square" rtlCol="0">
            <a:spAutoFit/>
          </a:bodyPr>
          <a:lstStyle/>
          <a:p>
            <a:pPr algn="just">
              <a:lnSpc>
                <a:spcPct val="150000"/>
              </a:lnSpc>
            </a:pPr>
            <a:r>
              <a:rPr lang="en-US" sz="1400" dirty="0">
                <a:latin typeface="Alexandria" charset="0"/>
                <a:cs typeface="Alexandria" charset="0"/>
              </a:rPr>
              <a:t>The academic treatment of the concept of electronic reputation requires distinguishing it from a set of overlapping concepts, most notably: corporate identity, mental image, and brand. Corporate identity refers to how the institution defines itself in terms of its mission, values, communicative personality, visual identity, and the manner in which it presents its expertise. Mental image, by contrast, represents the impression formed in the minds of the public at a given point in time as a result of their exposure to the institution’s messages and their attitudes toward them. Reputation, however, is the long-term cumulative social evaluation of the institution’s performance, conduct, truthfulness, competence, and responsiveness over time. The brand, meanwhile, refers to the symbolic and functional structure that grants the institution a distinctive position within the market.</a:t>
            </a:r>
          </a:p>
          <a:p>
            <a:pPr algn="just">
              <a:lnSpc>
                <a:spcPct val="150000"/>
              </a:lnSpc>
            </a:pPr>
            <a:r>
              <a:rPr lang="en-US" sz="1400" dirty="0">
                <a:latin typeface="Alexandria" charset="0"/>
                <a:cs typeface="Alexandria" charset="0"/>
              </a:rPr>
              <a:t>This distinction acquires particular importance in digital real estate marketing, because an institution may succeed in building a strong visual identity and an attractive initial image, yet its mental image may subsequently deteriorate if complaints or negative reviews accumulate. This declining mental image may then evolve into a troubled reputation if the dysfunction persists without structural treatment. Accordingly, reputation management means managing the relationship between what the institution declares about itself and what the market believes about it on the basis of actual experience.</a:t>
            </a:r>
          </a:p>
        </p:txBody>
      </p:sp>
      <p:pic>
        <p:nvPicPr>
          <p:cNvPr id="7" name="Graphic 21">
            <a:extLst>
              <a:ext uri="{FF2B5EF4-FFF2-40B4-BE49-F238E27FC236}">
                <a16:creationId xmlns:a16="http://schemas.microsoft.com/office/drawing/2014/main" id="{88B0648A-06AB-43B1-71CF-A8750C365D0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661200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EFC31A-5E83-B78D-4862-CD145C12B44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63F8EF5-1A86-D608-5109-737FDA9F972D}"/>
              </a:ext>
            </a:extLst>
          </p:cNvPr>
          <p:cNvSpPr/>
          <p:nvPr/>
        </p:nvSpPr>
        <p:spPr>
          <a:xfrm>
            <a:off x="617280" y="1685495"/>
            <a:ext cx="10812720" cy="42371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12EE0A3-C99D-37DB-9610-27EBF046CD70}"/>
              </a:ext>
            </a:extLst>
          </p:cNvPr>
          <p:cNvSpPr txBox="1"/>
          <p:nvPr/>
        </p:nvSpPr>
        <p:spPr>
          <a:xfrm>
            <a:off x="2346765" y="1208602"/>
            <a:ext cx="6571201" cy="400110"/>
          </a:xfrm>
          <a:prstGeom prst="rect">
            <a:avLst/>
          </a:prstGeom>
          <a:noFill/>
        </p:spPr>
        <p:txBody>
          <a:bodyPr wrap="square" rtlCol="0">
            <a:spAutoFit/>
          </a:bodyPr>
          <a:lstStyle/>
          <a:p>
            <a:r>
              <a:rPr lang="en-US" sz="2000" b="1" dirty="0">
                <a:latin typeface="Alexandria" charset="0"/>
                <a:cs typeface="Alexandria" charset="0"/>
              </a:rPr>
              <a:t>Electronic Reputation</a:t>
            </a:r>
          </a:p>
        </p:txBody>
      </p:sp>
      <p:sp>
        <p:nvSpPr>
          <p:cNvPr id="5" name="Rectangle 4">
            <a:extLst>
              <a:ext uri="{FF2B5EF4-FFF2-40B4-BE49-F238E27FC236}">
                <a16:creationId xmlns:a16="http://schemas.microsoft.com/office/drawing/2014/main" id="{8E4EDC8D-CDB1-44FA-3D92-8171279373E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85BFAAE-44B3-EDA5-B9D9-1059B0672E7F}"/>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14BA0EB-24B0-122C-CA30-D3BA7979E08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2A894288-46C9-66B9-83E9-C61E33955D89}"/>
              </a:ext>
            </a:extLst>
          </p:cNvPr>
          <p:cNvSpPr txBox="1"/>
          <p:nvPr/>
        </p:nvSpPr>
        <p:spPr>
          <a:xfrm>
            <a:off x="708692" y="2000139"/>
            <a:ext cx="10541000" cy="3613746"/>
          </a:xfrm>
          <a:prstGeom prst="rect">
            <a:avLst/>
          </a:prstGeom>
          <a:noFill/>
        </p:spPr>
        <p:txBody>
          <a:bodyPr wrap="square" rtlCol="0">
            <a:spAutoFit/>
          </a:bodyPr>
          <a:lstStyle/>
          <a:p>
            <a:pPr algn="just">
              <a:lnSpc>
                <a:spcPct val="150000"/>
              </a:lnSpc>
            </a:pPr>
            <a:r>
              <a:rPr lang="en-US" sz="1400" dirty="0">
                <a:latin typeface="Alexandria" charset="0"/>
                <a:cs typeface="Alexandria" charset="0"/>
              </a:rPr>
              <a:t>In digital real estate marketing, electronic reputation is associated with a set of central concepts that constitute its theoretical and practical structure. Foremost among these concepts is credibility, understood as the degree to which the public perceives the truthfulness of the information and promises presented. Trust follows as the sense of assurance that the real estate entity will fulfill its obligations and deliver what it declares with clarity and fairness. The concept of transparency is also prominent, referring to clarity in the presentation of data, prices, terms, specifications, timelines, fees, and contractual procedures.</a:t>
            </a:r>
          </a:p>
          <a:p>
            <a:pPr algn="just">
              <a:lnSpc>
                <a:spcPct val="150000"/>
              </a:lnSpc>
            </a:pPr>
            <a:r>
              <a:rPr lang="en-US" sz="1400" dirty="0">
                <a:latin typeface="Alexandria" charset="0"/>
                <a:cs typeface="Alexandria" charset="0"/>
              </a:rPr>
              <a:t>Also significant is the concept of communicative consistency, which denotes the coherence of messages across different channels, such that the client encounters consistent content on the website, social media platforms, customer service interfaces, and promotional materials. To this may be added the concept of perceived expertise, which refers to the degree of the institution’s professionalism in the eyes of the public; the concept of responsiveness, which is associated with the speed of interaction and the quality of handling; the concept of fairness, which expresses equity in dealing and respect for the client; and the concept of digital experience, which encompasses ease of use, clarity of navigation, and the effectiveness of the accompanying digital tools.</a:t>
            </a:r>
          </a:p>
        </p:txBody>
      </p:sp>
      <p:pic>
        <p:nvPicPr>
          <p:cNvPr id="7" name="Graphic 21">
            <a:extLst>
              <a:ext uri="{FF2B5EF4-FFF2-40B4-BE49-F238E27FC236}">
                <a16:creationId xmlns:a16="http://schemas.microsoft.com/office/drawing/2014/main" id="{4DDED931-65AB-D224-2274-E5A60A14F88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492961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B0A5BB-F458-E2A3-5C96-07A0C2F9FBF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D708352-CF34-4477-E594-B1016BDDA0C7}"/>
              </a:ext>
            </a:extLst>
          </p:cNvPr>
          <p:cNvSpPr/>
          <p:nvPr/>
        </p:nvSpPr>
        <p:spPr>
          <a:xfrm>
            <a:off x="402495" y="1416532"/>
            <a:ext cx="11085871" cy="51725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086A45B-1F53-F141-157C-8A4B891A663B}"/>
              </a:ext>
            </a:extLst>
          </p:cNvPr>
          <p:cNvSpPr txBox="1"/>
          <p:nvPr/>
        </p:nvSpPr>
        <p:spPr>
          <a:xfrm>
            <a:off x="2405131" y="939640"/>
            <a:ext cx="6571201" cy="400110"/>
          </a:xfrm>
          <a:prstGeom prst="rect">
            <a:avLst/>
          </a:prstGeom>
          <a:noFill/>
        </p:spPr>
        <p:txBody>
          <a:bodyPr wrap="square" rtlCol="0">
            <a:spAutoFit/>
          </a:bodyPr>
          <a:lstStyle/>
          <a:p>
            <a:r>
              <a:rPr lang="en-US" sz="2000" b="1" dirty="0">
                <a:latin typeface="Alexandria" charset="0"/>
                <a:cs typeface="Alexandria" charset="0"/>
              </a:rPr>
              <a:t>Online Reviews</a:t>
            </a:r>
          </a:p>
        </p:txBody>
      </p:sp>
      <p:sp>
        <p:nvSpPr>
          <p:cNvPr id="5" name="Rectangle 4">
            <a:extLst>
              <a:ext uri="{FF2B5EF4-FFF2-40B4-BE49-F238E27FC236}">
                <a16:creationId xmlns:a16="http://schemas.microsoft.com/office/drawing/2014/main" id="{AB14D254-81F7-AC64-3A23-01CA3C3CFDBD}"/>
              </a:ext>
            </a:extLst>
          </p:cNvPr>
          <p:cNvSpPr/>
          <p:nvPr/>
        </p:nvSpPr>
        <p:spPr>
          <a:xfrm>
            <a:off x="1000674" y="6664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B65DF04-431E-4DA0-CAF5-289EC8D2B241}"/>
              </a:ext>
            </a:extLst>
          </p:cNvPr>
          <p:cNvSpPr txBox="1"/>
          <p:nvPr/>
        </p:nvSpPr>
        <p:spPr>
          <a:xfrm>
            <a:off x="1169950" y="707012"/>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20E42E5-2D4E-53CE-C8A7-2075C57A6577}"/>
              </a:ext>
            </a:extLst>
          </p:cNvPr>
          <p:cNvSpPr txBox="1"/>
          <p:nvPr/>
        </p:nvSpPr>
        <p:spPr>
          <a:xfrm>
            <a:off x="1272545" y="962827"/>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2E764D3A-3A73-908D-3F91-42B0E1B03F6C}"/>
              </a:ext>
            </a:extLst>
          </p:cNvPr>
          <p:cNvSpPr txBox="1"/>
          <p:nvPr/>
        </p:nvSpPr>
        <p:spPr>
          <a:xfrm>
            <a:off x="520586" y="1695634"/>
            <a:ext cx="6164826" cy="4906408"/>
          </a:xfrm>
          <a:prstGeom prst="rect">
            <a:avLst/>
          </a:prstGeom>
          <a:noFill/>
        </p:spPr>
        <p:txBody>
          <a:bodyPr wrap="square" rtlCol="0">
            <a:spAutoFit/>
          </a:bodyPr>
          <a:lstStyle/>
          <a:p>
            <a:pPr algn="just">
              <a:lnSpc>
                <a:spcPct val="150000"/>
              </a:lnSpc>
            </a:pPr>
            <a:r>
              <a:rPr lang="en-US" sz="1400" dirty="0">
                <a:latin typeface="Alexandria" charset="0"/>
                <a:cs typeface="Alexandria" charset="0"/>
              </a:rPr>
              <a:t>Online reviews refer to the judgments expressed by clients, users, or followers regarding their experience with the real estate entity, whether these take the form of a numerical rating, a textual review, a brief comment, a detailed post, a video recording, or a direct recommendation. These reviews play a decisive role in the construction of reputation, as they provide the potential public with a window through which to observe the experiences of others and furnish indicators that assist in interpreting the level of quality, professionalism, and commitment.</a:t>
            </a:r>
          </a:p>
          <a:p>
            <a:pPr algn="just">
              <a:lnSpc>
                <a:spcPct val="150000"/>
              </a:lnSpc>
            </a:pPr>
            <a:r>
              <a:rPr lang="en-US" sz="1400" dirty="0">
                <a:latin typeface="Alexandria" charset="0"/>
                <a:cs typeface="Alexandria" charset="0"/>
              </a:rPr>
              <a:t>The strength of Online reviews lies in the fact that they combine both a personal and a social dimension. In their origin, they express an individual experience; however, through accumulation, they are transformed into a collective reference that the market reads as an indication of the general pattern. In the digital real estate environment, the value of these reviews increases because the client relies on them to reduce uncertainty, compare alternatives, assess the likelihood of satisfaction or disappointment, and identify the entities that merit contact, visitation, or contractual engagement.</a:t>
            </a:r>
          </a:p>
        </p:txBody>
      </p:sp>
      <p:pic>
        <p:nvPicPr>
          <p:cNvPr id="7" name="Graphic 21">
            <a:extLst>
              <a:ext uri="{FF2B5EF4-FFF2-40B4-BE49-F238E27FC236}">
                <a16:creationId xmlns:a16="http://schemas.microsoft.com/office/drawing/2014/main" id="{39C9B71D-24FC-C2CE-0FF9-3E70D960C6B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8">
            <a:extLst>
              <a:ext uri="{FF2B5EF4-FFF2-40B4-BE49-F238E27FC236}">
                <a16:creationId xmlns:a16="http://schemas.microsoft.com/office/drawing/2014/main" id="{339E649D-DD71-02D4-C36A-A1E75683318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967011" y="1442594"/>
            <a:ext cx="4427949" cy="4877481"/>
          </a:xfrm>
          <a:prstGeom prst="rect">
            <a:avLst/>
          </a:prstGeom>
        </p:spPr>
      </p:pic>
    </p:spTree>
    <p:extLst>
      <p:ext uri="{BB962C8B-B14F-4D97-AF65-F5344CB8AC3E}">
        <p14:creationId xmlns:p14="http://schemas.microsoft.com/office/powerpoint/2010/main" val="26859595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B48648-9593-92D2-FEDC-D25C8E63C96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F0EF7CC-B060-931A-CD99-30526760EB7A}"/>
              </a:ext>
            </a:extLst>
          </p:cNvPr>
          <p:cNvSpPr/>
          <p:nvPr/>
        </p:nvSpPr>
        <p:spPr>
          <a:xfrm>
            <a:off x="617280" y="1685495"/>
            <a:ext cx="10812720" cy="42371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5841FF5-7E9F-75B0-B528-89ECBA6D3146}"/>
              </a:ext>
            </a:extLst>
          </p:cNvPr>
          <p:cNvSpPr txBox="1"/>
          <p:nvPr/>
        </p:nvSpPr>
        <p:spPr>
          <a:xfrm>
            <a:off x="2346765" y="1208602"/>
            <a:ext cx="6571201" cy="400110"/>
          </a:xfrm>
          <a:prstGeom prst="rect">
            <a:avLst/>
          </a:prstGeom>
          <a:noFill/>
        </p:spPr>
        <p:txBody>
          <a:bodyPr wrap="square" rtlCol="0">
            <a:spAutoFit/>
          </a:bodyPr>
          <a:lstStyle/>
          <a:p>
            <a:r>
              <a:rPr lang="en-US" sz="2000" b="1" dirty="0">
                <a:latin typeface="Alexandria" charset="0"/>
                <a:cs typeface="Alexandria" charset="0"/>
              </a:rPr>
              <a:t>Online Reviews</a:t>
            </a:r>
          </a:p>
        </p:txBody>
      </p:sp>
      <p:sp>
        <p:nvSpPr>
          <p:cNvPr id="5" name="Rectangle 4">
            <a:extLst>
              <a:ext uri="{FF2B5EF4-FFF2-40B4-BE49-F238E27FC236}">
                <a16:creationId xmlns:a16="http://schemas.microsoft.com/office/drawing/2014/main" id="{0A71C692-5ECF-8E52-E437-25DA9BC64D7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41101C9-09F5-55C7-A9DE-3A685BF8A6BA}"/>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941E1CC-C379-11CF-0DDE-873691F5D37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7C662715-7747-CDA9-7811-AEEFFA7937FD}"/>
              </a:ext>
            </a:extLst>
          </p:cNvPr>
          <p:cNvSpPr txBox="1"/>
          <p:nvPr/>
        </p:nvSpPr>
        <p:spPr>
          <a:xfrm>
            <a:off x="708692" y="2255954"/>
            <a:ext cx="10541000" cy="2967415"/>
          </a:xfrm>
          <a:prstGeom prst="rect">
            <a:avLst/>
          </a:prstGeom>
          <a:noFill/>
        </p:spPr>
        <p:txBody>
          <a:bodyPr wrap="square" rtlCol="0">
            <a:spAutoFit/>
          </a:bodyPr>
          <a:lstStyle/>
          <a:p>
            <a:pPr algn="just">
              <a:lnSpc>
                <a:spcPct val="150000"/>
              </a:lnSpc>
            </a:pPr>
            <a:r>
              <a:rPr lang="en-US" sz="1400" dirty="0">
                <a:latin typeface="Alexandria" charset="0"/>
                <a:cs typeface="Alexandria" charset="0"/>
              </a:rPr>
              <a:t>Online reviews represent one form of electronic word-of-mouth, that is, the digital extension of the recommendations and experiences that individuals traditionally exchanged orally within direct social contexts. The digital environment has endowed this mode of communication with a greater capacity for dissemination, persistence, influence, and measurability. As a result, the experience of a single individual has become accessible to a wide audience, dozens of experiences can be compared within a short period of time, and the institution has become subject to a continuous and constantly renewed public judgment.</a:t>
            </a:r>
          </a:p>
          <a:p>
            <a:pPr algn="just">
              <a:lnSpc>
                <a:spcPct val="150000"/>
              </a:lnSpc>
            </a:pPr>
            <a:r>
              <a:rPr lang="en-US" sz="1400" dirty="0">
                <a:latin typeface="Alexandria" charset="0"/>
                <a:cs typeface="Alexandria" charset="0"/>
              </a:rPr>
              <a:t>In the real estate market, electronic word-of-mouth plays a highly influential role, because the public assigns considerable cognitive weight to the experiences of previous clients and views them as a representation more closely aligned with practical reality. When a client describes his or her experience with a broker, a development company, or a particular project, this description provides the market with interpretive material that goes beyond advertising messages and contributes to the formulation of standards of trust, comparison, and choice.</a:t>
            </a:r>
          </a:p>
        </p:txBody>
      </p:sp>
      <p:pic>
        <p:nvPicPr>
          <p:cNvPr id="7" name="Graphic 21">
            <a:extLst>
              <a:ext uri="{FF2B5EF4-FFF2-40B4-BE49-F238E27FC236}">
                <a16:creationId xmlns:a16="http://schemas.microsoft.com/office/drawing/2014/main" id="{909A8FC4-CC53-A457-2AA4-3D4C5EFE7F9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164576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FF9A72-BCDA-92F5-692C-8D655B2768F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7BB2089-9353-D28F-732E-E7A628DC6B82}"/>
              </a:ext>
            </a:extLst>
          </p:cNvPr>
          <p:cNvSpPr/>
          <p:nvPr/>
        </p:nvSpPr>
        <p:spPr>
          <a:xfrm>
            <a:off x="617280" y="1685495"/>
            <a:ext cx="10812720" cy="42371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A00D30D-2F0C-C148-AB94-773641940054}"/>
              </a:ext>
            </a:extLst>
          </p:cNvPr>
          <p:cNvSpPr txBox="1"/>
          <p:nvPr/>
        </p:nvSpPr>
        <p:spPr>
          <a:xfrm>
            <a:off x="2346765" y="1208602"/>
            <a:ext cx="6571201" cy="400110"/>
          </a:xfrm>
          <a:prstGeom prst="rect">
            <a:avLst/>
          </a:prstGeom>
          <a:noFill/>
        </p:spPr>
        <p:txBody>
          <a:bodyPr wrap="square" rtlCol="0">
            <a:spAutoFit/>
          </a:bodyPr>
          <a:lstStyle/>
          <a:p>
            <a:r>
              <a:rPr lang="en-US" sz="2000" b="1" dirty="0">
                <a:latin typeface="Alexandria" charset="0"/>
                <a:cs typeface="Alexandria" charset="0"/>
              </a:rPr>
              <a:t>Social Proof and Its Role in Weighting the Decision</a:t>
            </a:r>
          </a:p>
        </p:txBody>
      </p:sp>
      <p:sp>
        <p:nvSpPr>
          <p:cNvPr id="5" name="Rectangle 4">
            <a:extLst>
              <a:ext uri="{FF2B5EF4-FFF2-40B4-BE49-F238E27FC236}">
                <a16:creationId xmlns:a16="http://schemas.microsoft.com/office/drawing/2014/main" id="{9E182851-FC59-C094-E80F-A128276BDB0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9A8A50E-0E3C-FCC4-C4BA-5115BBC9D1C7}"/>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FBBB44B-4336-A5C4-1FA4-D45905C5E5A0}"/>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FF4A872A-7A60-352A-8F52-83E90FFBCDED}"/>
              </a:ext>
            </a:extLst>
          </p:cNvPr>
          <p:cNvSpPr txBox="1"/>
          <p:nvPr/>
        </p:nvSpPr>
        <p:spPr>
          <a:xfrm>
            <a:off x="708692" y="2255954"/>
            <a:ext cx="10541000" cy="2967415"/>
          </a:xfrm>
          <a:prstGeom prst="rect">
            <a:avLst/>
          </a:prstGeom>
          <a:noFill/>
        </p:spPr>
        <p:txBody>
          <a:bodyPr wrap="square" rtlCol="0">
            <a:spAutoFit/>
          </a:bodyPr>
          <a:lstStyle/>
          <a:p>
            <a:pPr algn="just">
              <a:lnSpc>
                <a:spcPct val="150000"/>
              </a:lnSpc>
            </a:pPr>
            <a:r>
              <a:rPr lang="en-US" sz="1400" dirty="0">
                <a:latin typeface="Alexandria" charset="0"/>
                <a:cs typeface="Alexandria" charset="0"/>
              </a:rPr>
              <a:t>Social proof is among the concepts that most effectively explain the influence of Online reviews on real estate behavior. This concept signifies that individuals tend to be guided by the experiences and opinions of others when making a decision associated with a high degree of risk or uncertainty. In the real estate field, social proof contributes to the formation of initial attitudes toward the real estate entity, then reinforces these attitudes or reshapes them as exposure to published information and experiences increases.</a:t>
            </a:r>
          </a:p>
          <a:p>
            <a:pPr algn="just">
              <a:lnSpc>
                <a:spcPct val="150000"/>
              </a:lnSpc>
            </a:pPr>
            <a:r>
              <a:rPr lang="en-US" sz="1400" dirty="0">
                <a:latin typeface="Alexandria" charset="0"/>
                <a:cs typeface="Alexandria" charset="0"/>
              </a:rPr>
              <a:t>The effectiveness of social proof becomes evident when the client is confronted with a set of offers that are similar in terms of location, price, or specifications. In such a case, digital reviews acquire decisive weighting power, because they confer upon the decision a social dimension that links the option under consideration to previous experiences that appear capable of providing guidance and inference. In this way, reviews are transformed into an indicator of trustworthiness, a tool for reducing hesitation, and a mirror through which the client reads the prospects of success in the forthcoming experience.</a:t>
            </a:r>
          </a:p>
        </p:txBody>
      </p:sp>
      <p:pic>
        <p:nvPicPr>
          <p:cNvPr id="7" name="Graphic 21">
            <a:extLst>
              <a:ext uri="{FF2B5EF4-FFF2-40B4-BE49-F238E27FC236}">
                <a16:creationId xmlns:a16="http://schemas.microsoft.com/office/drawing/2014/main" id="{C26DE301-921A-EA79-C407-E8D6CAF3356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572994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9302C7-B975-AF63-40E6-48F61117935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8DD4299-1931-8DFC-B961-6996B7A8591B}"/>
              </a:ext>
            </a:extLst>
          </p:cNvPr>
          <p:cNvSpPr/>
          <p:nvPr/>
        </p:nvSpPr>
        <p:spPr>
          <a:xfrm>
            <a:off x="617280" y="1685495"/>
            <a:ext cx="10812720" cy="42371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4D20624-750A-BDCB-E8F4-6044E16BDF66}"/>
              </a:ext>
            </a:extLst>
          </p:cNvPr>
          <p:cNvSpPr txBox="1"/>
          <p:nvPr/>
        </p:nvSpPr>
        <p:spPr>
          <a:xfrm>
            <a:off x="2346765" y="997145"/>
            <a:ext cx="6571201" cy="707886"/>
          </a:xfrm>
          <a:prstGeom prst="rect">
            <a:avLst/>
          </a:prstGeom>
          <a:noFill/>
        </p:spPr>
        <p:txBody>
          <a:bodyPr wrap="square" rtlCol="0">
            <a:spAutoFit/>
          </a:bodyPr>
          <a:lstStyle/>
          <a:p>
            <a:r>
              <a:rPr lang="en-US" sz="2000" b="1" dirty="0">
                <a:latin typeface="Alexandria" charset="0"/>
                <a:cs typeface="Alexandria" charset="0"/>
              </a:rPr>
              <a:t>The Digital Customer Journey and the Trajectory of Reputation Formation</a:t>
            </a:r>
          </a:p>
        </p:txBody>
      </p:sp>
      <p:sp>
        <p:nvSpPr>
          <p:cNvPr id="5" name="Rectangle 4">
            <a:extLst>
              <a:ext uri="{FF2B5EF4-FFF2-40B4-BE49-F238E27FC236}">
                <a16:creationId xmlns:a16="http://schemas.microsoft.com/office/drawing/2014/main" id="{91858CB3-DD79-AA46-407A-665DFD1B6E9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B4F4DDA-2F9C-A3D1-4108-A6AC0BA6C222}"/>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F59364F-6957-FE4E-C58B-E3C43C724E73}"/>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AF1652B8-CA64-F6F2-F8A2-F8F7B05EAB9E}"/>
              </a:ext>
            </a:extLst>
          </p:cNvPr>
          <p:cNvSpPr txBox="1"/>
          <p:nvPr/>
        </p:nvSpPr>
        <p:spPr>
          <a:xfrm>
            <a:off x="708692" y="2255954"/>
            <a:ext cx="10541000" cy="3290581"/>
          </a:xfrm>
          <a:prstGeom prst="rect">
            <a:avLst/>
          </a:prstGeom>
          <a:noFill/>
        </p:spPr>
        <p:txBody>
          <a:bodyPr wrap="square" rtlCol="0">
            <a:spAutoFit/>
          </a:bodyPr>
          <a:lstStyle/>
          <a:p>
            <a:pPr algn="just">
              <a:lnSpc>
                <a:spcPct val="150000"/>
              </a:lnSpc>
            </a:pPr>
            <a:r>
              <a:rPr lang="en-US" sz="1400" dirty="0">
                <a:latin typeface="Alexandria" charset="0"/>
                <a:cs typeface="Alexandria" charset="0"/>
              </a:rPr>
              <a:t>Electronic reputation is formed through the digital customer journey, which is the path the client follows from the moment of initial discovery to the period after the transaction has been completed. This journey usually begins with the search stage through search engines, real estate platforms, or social media, then moves to the stage of comparison and exploration, followed by the stage of initial contact and inquiry, then actual or virtual viewing, negotiation, contracting, and finally post-transaction service.</a:t>
            </a:r>
          </a:p>
          <a:p>
            <a:pPr algn="just">
              <a:lnSpc>
                <a:spcPct val="150000"/>
              </a:lnSpc>
            </a:pPr>
            <a:r>
              <a:rPr lang="en-US" sz="1400" dirty="0">
                <a:latin typeface="Alexandria" charset="0"/>
                <a:cs typeface="Alexandria" charset="0"/>
              </a:rPr>
              <a:t>The importance of this concept lies in the fact that each point of contact generates an impression that may become firmly embedded in the client’s memory and later be transformed into a written review, a recommendation, criticism, or loyalty. The website forms an impression of professionalism and organization; the initial interaction reveals the level of respect and attentiveness; the clarity of information reflects transparency; the speed of response provides an indicator of competence; and the quality of post-sale or post-handover handling confirms the extent of the institution’s commitment to what it declares. Accordingly, reputation is, in essence, a cumulative reading of the entire trajectory of the experience.</a:t>
            </a:r>
          </a:p>
        </p:txBody>
      </p:sp>
      <p:pic>
        <p:nvPicPr>
          <p:cNvPr id="7" name="Graphic 21">
            <a:extLst>
              <a:ext uri="{FF2B5EF4-FFF2-40B4-BE49-F238E27FC236}">
                <a16:creationId xmlns:a16="http://schemas.microsoft.com/office/drawing/2014/main" id="{E4A479B7-DA8F-F7FA-74C8-609224914F2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5240902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839DBA-022D-00C8-7F5C-B565E8255F9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BF248FF-7809-6CEE-5081-DCDFE5070495}"/>
              </a:ext>
            </a:extLst>
          </p:cNvPr>
          <p:cNvSpPr/>
          <p:nvPr/>
        </p:nvSpPr>
        <p:spPr>
          <a:xfrm>
            <a:off x="617280" y="1685495"/>
            <a:ext cx="10812720" cy="42371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0E3D05E-AFBC-518F-439D-A9191B60F018}"/>
              </a:ext>
            </a:extLst>
          </p:cNvPr>
          <p:cNvSpPr txBox="1"/>
          <p:nvPr/>
        </p:nvSpPr>
        <p:spPr>
          <a:xfrm>
            <a:off x="2346765" y="997145"/>
            <a:ext cx="6571201" cy="707886"/>
          </a:xfrm>
          <a:prstGeom prst="rect">
            <a:avLst/>
          </a:prstGeom>
          <a:noFill/>
        </p:spPr>
        <p:txBody>
          <a:bodyPr wrap="square" rtlCol="0">
            <a:spAutoFit/>
          </a:bodyPr>
          <a:lstStyle/>
          <a:p>
            <a:r>
              <a:rPr lang="en-US" sz="2000" b="1" dirty="0">
                <a:latin typeface="Alexandria" charset="0"/>
                <a:cs typeface="Alexandria" charset="0"/>
              </a:rPr>
              <a:t>Platforms Through Which Digital Real Estate Reputation Is Formed</a:t>
            </a:r>
          </a:p>
        </p:txBody>
      </p:sp>
      <p:sp>
        <p:nvSpPr>
          <p:cNvPr id="5" name="Rectangle 4">
            <a:extLst>
              <a:ext uri="{FF2B5EF4-FFF2-40B4-BE49-F238E27FC236}">
                <a16:creationId xmlns:a16="http://schemas.microsoft.com/office/drawing/2014/main" id="{96CACD39-03A8-8BBB-C017-81A5E7919DB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A63A305-24EC-509B-C837-0A56BFB24F51}"/>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77B645C-404A-4C1E-C224-88BCD95DF490}"/>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D0626BE6-0AFA-E46C-A670-1DDDCBB05E99}"/>
              </a:ext>
            </a:extLst>
          </p:cNvPr>
          <p:cNvSpPr txBox="1"/>
          <p:nvPr/>
        </p:nvSpPr>
        <p:spPr>
          <a:xfrm>
            <a:off x="708692" y="2255954"/>
            <a:ext cx="10541000" cy="3290581"/>
          </a:xfrm>
          <a:prstGeom prst="rect">
            <a:avLst/>
          </a:prstGeom>
          <a:noFill/>
        </p:spPr>
        <p:txBody>
          <a:bodyPr wrap="square" rtlCol="0">
            <a:spAutoFit/>
          </a:bodyPr>
          <a:lstStyle/>
          <a:p>
            <a:pPr algn="just">
              <a:lnSpc>
                <a:spcPct val="150000"/>
              </a:lnSpc>
            </a:pPr>
            <a:r>
              <a:rPr lang="en-US" sz="1400" dirty="0">
                <a:latin typeface="Alexandria" charset="0"/>
                <a:cs typeface="Alexandria" charset="0"/>
              </a:rPr>
              <a:t>Digital real estate reputation is distributed across a wide range of platforms, each of which possesses its own characteristics in terms of influence and reception. The official website constitutes the institutional interface for identity, content, and data. Social media platforms form a space for interaction, public observation, and the exchange of impressions. Search engines represent the primary point of entry in many cases through the official and unofficial results they display. Specialized real estate platforms allow for comparison, reviews, and detailed search. In addition, digital maps, community groups, video content, personal posts, and economic or real estate articles all contribute to the formation of market judgments.</a:t>
            </a:r>
          </a:p>
          <a:p>
            <a:pPr algn="just">
              <a:lnSpc>
                <a:spcPct val="150000"/>
              </a:lnSpc>
            </a:pPr>
            <a:r>
              <a:rPr lang="en-US" sz="1400" dirty="0">
                <a:latin typeface="Alexandria" charset="0"/>
                <a:cs typeface="Alexandria" charset="0"/>
              </a:rPr>
              <a:t>This multiplicity means that reputation management requires a comprehensive understanding of the digital environment within which the institution operates, together with an awareness that each platform adds an interpretive layer to the overall image. A strong reputation arises from a coherent presence, disciplined information, balanced responses, and a unified experience in terms of discourse, values, and methods, regardless of the channel through which the client interacts.</a:t>
            </a:r>
          </a:p>
        </p:txBody>
      </p:sp>
      <p:pic>
        <p:nvPicPr>
          <p:cNvPr id="7" name="Graphic 21">
            <a:extLst>
              <a:ext uri="{FF2B5EF4-FFF2-40B4-BE49-F238E27FC236}">
                <a16:creationId xmlns:a16="http://schemas.microsoft.com/office/drawing/2014/main" id="{313A6114-3A85-765F-DE7F-4BB45E63B1F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033984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C5BCBB-FC41-606D-ABDA-1450DA0F0D7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E2525BE-F11E-00F0-3BD7-874DD89DAB77}"/>
              </a:ext>
            </a:extLst>
          </p:cNvPr>
          <p:cNvSpPr/>
          <p:nvPr/>
        </p:nvSpPr>
        <p:spPr>
          <a:xfrm>
            <a:off x="617280" y="1685495"/>
            <a:ext cx="10812720" cy="42371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830089D-7216-614B-2DBD-CCDCDE165770}"/>
              </a:ext>
            </a:extLst>
          </p:cNvPr>
          <p:cNvSpPr txBox="1"/>
          <p:nvPr/>
        </p:nvSpPr>
        <p:spPr>
          <a:xfrm>
            <a:off x="2346765" y="997145"/>
            <a:ext cx="6571201" cy="707886"/>
          </a:xfrm>
          <a:prstGeom prst="rect">
            <a:avLst/>
          </a:prstGeom>
          <a:noFill/>
        </p:spPr>
        <p:txBody>
          <a:bodyPr wrap="square" rtlCol="0">
            <a:spAutoFit/>
          </a:bodyPr>
          <a:lstStyle/>
          <a:p>
            <a:r>
              <a:rPr lang="en-US" sz="2000" b="1" dirty="0">
                <a:latin typeface="Alexandria" charset="0"/>
                <a:cs typeface="Alexandria" charset="0"/>
              </a:rPr>
              <a:t>Reputation Management from the Perspective of Managerial Functions</a:t>
            </a:r>
          </a:p>
        </p:txBody>
      </p:sp>
      <p:sp>
        <p:nvSpPr>
          <p:cNvPr id="5" name="Rectangle 4">
            <a:extLst>
              <a:ext uri="{FF2B5EF4-FFF2-40B4-BE49-F238E27FC236}">
                <a16:creationId xmlns:a16="http://schemas.microsoft.com/office/drawing/2014/main" id="{63523A85-3828-073A-20AA-935AD3F952B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BE3AC0D-B3E6-1823-D41C-83F782C0C502}"/>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084C99C-76A2-FB00-0CAB-9310A92DF662}"/>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C3B551E9-2F91-9865-5EEB-16D2C22A84CC}"/>
              </a:ext>
            </a:extLst>
          </p:cNvPr>
          <p:cNvSpPr txBox="1"/>
          <p:nvPr/>
        </p:nvSpPr>
        <p:spPr>
          <a:xfrm>
            <a:off x="708692" y="2255954"/>
            <a:ext cx="10541000" cy="3290581"/>
          </a:xfrm>
          <a:prstGeom prst="rect">
            <a:avLst/>
          </a:prstGeom>
          <a:noFill/>
        </p:spPr>
        <p:txBody>
          <a:bodyPr wrap="square" rtlCol="0">
            <a:spAutoFit/>
          </a:bodyPr>
          <a:lstStyle/>
          <a:p>
            <a:pPr algn="just">
              <a:lnSpc>
                <a:spcPct val="150000"/>
              </a:lnSpc>
            </a:pPr>
            <a:r>
              <a:rPr lang="en-US" sz="1400" dirty="0">
                <a:latin typeface="Alexandria" charset="0"/>
                <a:cs typeface="Alexandria" charset="0"/>
              </a:rPr>
              <a:t>Electronic reputation in digital real estate marketing is managed in accordance with the fundamental functions of management: planning, organizing, directing, and controlling. This perspective represents one of the most coherent approaches to understanding reputation as an integrated institutional process, rather than merely a partial response to comments or a temporary campaign aimed at improving image. The functions of management provide this field with a clear methodological structure, beginning with the determination of objectives and policies, followed by the distribution of roles and responsibilities, then the leadership of personnel and the guidance of communicative behavior, and finally the monitoring of performance, the measurement of outcomes, and the correction of deviations.</a:t>
            </a:r>
          </a:p>
          <a:p>
            <a:pPr algn="just">
              <a:lnSpc>
                <a:spcPct val="150000"/>
              </a:lnSpc>
            </a:pPr>
            <a:r>
              <a:rPr lang="en-US" sz="1400" dirty="0">
                <a:latin typeface="Alexandria" charset="0"/>
                <a:cs typeface="Alexandria" charset="0"/>
              </a:rPr>
              <a:t>The application of these functions in the field of reputation carries amplified value in the real estate sector, because the quality of reputation is linked to interrelated processes that include marketing, sales, customer service, content management, data management, after-sales services, legal affairs, and senior management. Accordingly, reputation management requires a managerial vision that coordinates among these units and binds them to a single objective, namely, the building of sustainable market trust.</a:t>
            </a:r>
          </a:p>
        </p:txBody>
      </p:sp>
      <p:pic>
        <p:nvPicPr>
          <p:cNvPr id="7" name="Graphic 21">
            <a:extLst>
              <a:ext uri="{FF2B5EF4-FFF2-40B4-BE49-F238E27FC236}">
                <a16:creationId xmlns:a16="http://schemas.microsoft.com/office/drawing/2014/main" id="{70BA611B-DBCF-032E-8BB9-9BC4D61C52C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50600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F4877D-A0BE-4636-B866-30DCA53A66D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E0501F7-FA5C-1954-10A6-F32CB0806F08}"/>
              </a:ext>
            </a:extLst>
          </p:cNvPr>
          <p:cNvSpPr/>
          <p:nvPr/>
        </p:nvSpPr>
        <p:spPr>
          <a:xfrm>
            <a:off x="617280" y="1685495"/>
            <a:ext cx="10812720" cy="49709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481664B-7872-CC5B-4836-D2AD04E5B7B6}"/>
              </a:ext>
            </a:extLst>
          </p:cNvPr>
          <p:cNvSpPr txBox="1"/>
          <p:nvPr/>
        </p:nvSpPr>
        <p:spPr>
          <a:xfrm>
            <a:off x="2346765" y="1130827"/>
            <a:ext cx="6571201" cy="400110"/>
          </a:xfrm>
          <a:prstGeom prst="rect">
            <a:avLst/>
          </a:prstGeom>
          <a:noFill/>
        </p:spPr>
        <p:txBody>
          <a:bodyPr wrap="square" rtlCol="0">
            <a:spAutoFit/>
          </a:bodyPr>
          <a:lstStyle/>
          <a:p>
            <a:r>
              <a:rPr lang="en-US" sz="2000" b="1" dirty="0">
                <a:latin typeface="Alexandria" charset="0"/>
                <a:cs typeface="Alexandria" charset="0"/>
              </a:rPr>
              <a:t>Planning for Electronic Reputation Management</a:t>
            </a:r>
          </a:p>
        </p:txBody>
      </p:sp>
      <p:sp>
        <p:nvSpPr>
          <p:cNvPr id="5" name="Rectangle 4">
            <a:extLst>
              <a:ext uri="{FF2B5EF4-FFF2-40B4-BE49-F238E27FC236}">
                <a16:creationId xmlns:a16="http://schemas.microsoft.com/office/drawing/2014/main" id="{639D21D1-81BF-5B63-2A3D-4E2EA422D57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76851F1-9C90-5ADE-7189-787A4C117E3D}"/>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2566C9C-0B92-4425-64F8-56C0275AD5D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EDB334FC-9D3C-6875-B73B-9ACEB83984FC}"/>
              </a:ext>
            </a:extLst>
          </p:cNvPr>
          <p:cNvSpPr txBox="1"/>
          <p:nvPr/>
        </p:nvSpPr>
        <p:spPr>
          <a:xfrm>
            <a:off x="751145" y="1989842"/>
            <a:ext cx="10541000" cy="4583242"/>
          </a:xfrm>
          <a:prstGeom prst="rect">
            <a:avLst/>
          </a:prstGeom>
          <a:noFill/>
        </p:spPr>
        <p:txBody>
          <a:bodyPr wrap="square" rtlCol="0">
            <a:spAutoFit/>
          </a:bodyPr>
          <a:lstStyle/>
          <a:p>
            <a:pPr algn="just">
              <a:lnSpc>
                <a:spcPct val="150000"/>
              </a:lnSpc>
            </a:pPr>
            <a:r>
              <a:rPr lang="en-US" sz="1400" dirty="0">
                <a:latin typeface="Alexandria" charset="0"/>
                <a:cs typeface="Alexandria" charset="0"/>
              </a:rPr>
              <a:t>Planning constitutes the first step in reputation management and refers to the development of a clear strategic conception of the level of reputation that the institution seeks to establish in the minds of its audience. This includes determining the institution’s position in the market, defining the values with which it seeks to be associated, formulating the principal messages that express its expertise and professionalism, and identifying the performance standards that should support these messages in practice.</a:t>
            </a:r>
          </a:p>
          <a:p>
            <a:pPr algn="just">
              <a:lnSpc>
                <a:spcPct val="150000"/>
              </a:lnSpc>
            </a:pPr>
            <a:r>
              <a:rPr lang="en-US" sz="1400" dirty="0">
                <a:latin typeface="Alexandria" charset="0"/>
                <a:cs typeface="Alexandria" charset="0"/>
              </a:rPr>
              <a:t>Planning also encompasses the study of the internal and external environment, the identification of sources of strength and weakness in the digital presence, the monitoring of opportunities and threats associated with ratings and reviews, the identification of the target audience, the classification of market segments, and the formulation of clear policies for dealing with comments, complaints, and inquiries. It further includes the development of scenarios for potential crises, the preparation of alternatives for addressing them, and the delineation of lines of responsibility in cases of escalation, conflict, or delayed response.</a:t>
            </a:r>
          </a:p>
          <a:p>
            <a:pPr algn="just">
              <a:lnSpc>
                <a:spcPct val="150000"/>
              </a:lnSpc>
            </a:pPr>
            <a:r>
              <a:rPr lang="en-US" sz="1400" dirty="0">
                <a:latin typeface="Alexandria" charset="0"/>
                <a:cs typeface="Alexandria" charset="0"/>
              </a:rPr>
              <a:t>In the real estate sector in particular, reputation planning requires the formulation of a precise information policy concerning the manner in which properties, projects, prices, schedules, features, and terms are presented, so that the marketing message may proceed from a disciplined knowledge base that preserves the consistency between the promise made and the actual capacity to fulfill it. Planning also extends to the design of systematic mechanisms for soliciting reviews from clients and for encouraging positive experiences to be transformed into written or documented testimonials, thereby strengthening the institution’s positive capital in a natural and sustainable manner.</a:t>
            </a:r>
          </a:p>
        </p:txBody>
      </p:sp>
      <p:pic>
        <p:nvPicPr>
          <p:cNvPr id="7" name="Graphic 21">
            <a:extLst>
              <a:ext uri="{FF2B5EF4-FFF2-40B4-BE49-F238E27FC236}">
                <a16:creationId xmlns:a16="http://schemas.microsoft.com/office/drawing/2014/main" id="{F816821C-2A08-0AE1-C3B5-0B2EB6AD55C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541753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5536FE-FA47-4D45-7B65-54CB5840979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C6A314B-BC17-55D1-2CCC-2B9D196802AE}"/>
              </a:ext>
            </a:extLst>
          </p:cNvPr>
          <p:cNvSpPr/>
          <p:nvPr/>
        </p:nvSpPr>
        <p:spPr>
          <a:xfrm>
            <a:off x="617280" y="1685495"/>
            <a:ext cx="10812720" cy="49709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412F186-54B3-2F5F-AA18-06C2EDEC31D6}"/>
              </a:ext>
            </a:extLst>
          </p:cNvPr>
          <p:cNvSpPr txBox="1"/>
          <p:nvPr/>
        </p:nvSpPr>
        <p:spPr>
          <a:xfrm>
            <a:off x="2346765" y="1130827"/>
            <a:ext cx="6571201" cy="400110"/>
          </a:xfrm>
          <a:prstGeom prst="rect">
            <a:avLst/>
          </a:prstGeom>
          <a:noFill/>
        </p:spPr>
        <p:txBody>
          <a:bodyPr wrap="square" rtlCol="0">
            <a:spAutoFit/>
          </a:bodyPr>
          <a:lstStyle/>
          <a:p>
            <a:r>
              <a:rPr lang="en-US" sz="2000" b="1" dirty="0">
                <a:latin typeface="Alexandria" charset="0"/>
                <a:cs typeface="Alexandria" charset="0"/>
              </a:rPr>
              <a:t>Organizing in Electronic Reputation Management</a:t>
            </a:r>
          </a:p>
        </p:txBody>
      </p:sp>
      <p:sp>
        <p:nvSpPr>
          <p:cNvPr id="5" name="Rectangle 4">
            <a:extLst>
              <a:ext uri="{FF2B5EF4-FFF2-40B4-BE49-F238E27FC236}">
                <a16:creationId xmlns:a16="http://schemas.microsoft.com/office/drawing/2014/main" id="{1AF42826-0E44-6E2A-3103-194C6DE3992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61621BB-F30D-D26D-0298-AC1BB0A38E34}"/>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6B42D82-0193-C190-1DEC-CB3CF283B91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4831EEC6-C63B-7537-887F-D586905E3FD1}"/>
              </a:ext>
            </a:extLst>
          </p:cNvPr>
          <p:cNvSpPr txBox="1"/>
          <p:nvPr/>
        </p:nvSpPr>
        <p:spPr>
          <a:xfrm>
            <a:off x="751145" y="2061923"/>
            <a:ext cx="10541000" cy="4583242"/>
          </a:xfrm>
          <a:prstGeom prst="rect">
            <a:avLst/>
          </a:prstGeom>
          <a:noFill/>
        </p:spPr>
        <p:txBody>
          <a:bodyPr wrap="square" rtlCol="0">
            <a:spAutoFit/>
          </a:bodyPr>
          <a:lstStyle/>
          <a:p>
            <a:pPr algn="just">
              <a:lnSpc>
                <a:spcPct val="150000"/>
              </a:lnSpc>
            </a:pPr>
            <a:r>
              <a:rPr lang="en-US" sz="1400" dirty="0">
                <a:latin typeface="Alexandria" charset="0"/>
                <a:cs typeface="Alexandria" charset="0"/>
              </a:rPr>
              <a:t>The organizing function is manifested in the construction of the operational structure through which responsibilities related to electronic reputation and digital reviews are distributed. This includes identifying the entity responsible for monitoring, the entity responsible for analyzing comments, the entity that formulates responses, the entity that addresses the problems revealed by reviews, the entity that follows up on implementation, and the entity that submits periodic reports to senior management.</a:t>
            </a:r>
          </a:p>
          <a:p>
            <a:pPr algn="just">
              <a:lnSpc>
                <a:spcPct val="150000"/>
              </a:lnSpc>
            </a:pPr>
            <a:r>
              <a:rPr lang="en-US" sz="1400" dirty="0">
                <a:latin typeface="Alexandria" charset="0"/>
                <a:cs typeface="Alexandria" charset="0"/>
              </a:rPr>
              <a:t>Effective organizing requires continuous coordination among the departments of digital marketing, customer service, sales, content management, legal affairs, and project management or operations. For example, a digital review that reveals a deficiency in handover requires operational intervention; a review indicating inconsistency in information requires a revision of content and publication policies; and a review involving a legal or contractual objection requires a disciplined referral to the competent authority. Hence, organizing performs the function of linking the source of the digital observation to the locus of corrective action within the institution.</a:t>
            </a:r>
          </a:p>
          <a:p>
            <a:pPr algn="just">
              <a:lnSpc>
                <a:spcPct val="150000"/>
              </a:lnSpc>
            </a:pPr>
            <a:r>
              <a:rPr lang="en-US" sz="1400" dirty="0">
                <a:latin typeface="Alexandria" charset="0"/>
                <a:cs typeface="Alexandria" charset="0"/>
              </a:rPr>
              <a:t>Organizing also includes the design of workflows related to the mechanism for receiving reviews, classifying them, assigning priority to those associated with sensitive cases, specifying response timeframes, and developing general professional templates while leaving room for customization according to the nature of each case. It also encompasses the establishment of internal databases that preserve a record of complaints, the nature of the solutions provided, and indicators of recurrence, thereby enabling the institution to understand patterns of dysfunction in a systematic manner.</a:t>
            </a:r>
          </a:p>
        </p:txBody>
      </p:sp>
      <p:pic>
        <p:nvPicPr>
          <p:cNvPr id="7" name="Graphic 21">
            <a:extLst>
              <a:ext uri="{FF2B5EF4-FFF2-40B4-BE49-F238E27FC236}">
                <a16:creationId xmlns:a16="http://schemas.microsoft.com/office/drawing/2014/main" id="{35A8C03D-28B3-B8C6-AD11-091FB863C7E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9747393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AFA950-B23A-36DA-C50B-1268E21C260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D8BE327-3D1D-A954-8C6F-F74594BE0A91}"/>
              </a:ext>
            </a:extLst>
          </p:cNvPr>
          <p:cNvSpPr/>
          <p:nvPr/>
        </p:nvSpPr>
        <p:spPr>
          <a:xfrm>
            <a:off x="617280" y="1685495"/>
            <a:ext cx="10812720" cy="49709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36B13B0-017B-DD7D-CB2B-83F52E403168}"/>
              </a:ext>
            </a:extLst>
          </p:cNvPr>
          <p:cNvSpPr txBox="1"/>
          <p:nvPr/>
        </p:nvSpPr>
        <p:spPr>
          <a:xfrm>
            <a:off x="2346765" y="1130827"/>
            <a:ext cx="6571201" cy="400110"/>
          </a:xfrm>
          <a:prstGeom prst="rect">
            <a:avLst/>
          </a:prstGeom>
          <a:noFill/>
        </p:spPr>
        <p:txBody>
          <a:bodyPr wrap="square" rtlCol="0">
            <a:spAutoFit/>
          </a:bodyPr>
          <a:lstStyle/>
          <a:p>
            <a:r>
              <a:rPr lang="en-US" sz="2000" b="1" dirty="0">
                <a:latin typeface="Alexandria" charset="0"/>
                <a:cs typeface="Alexandria" charset="0"/>
              </a:rPr>
              <a:t>Directing in Electronic Reputation Management</a:t>
            </a:r>
          </a:p>
        </p:txBody>
      </p:sp>
      <p:sp>
        <p:nvSpPr>
          <p:cNvPr id="5" name="Rectangle 4">
            <a:extLst>
              <a:ext uri="{FF2B5EF4-FFF2-40B4-BE49-F238E27FC236}">
                <a16:creationId xmlns:a16="http://schemas.microsoft.com/office/drawing/2014/main" id="{5627B0EB-D45C-2747-C0F7-6E928C4B99F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26C9312-F584-855E-44C1-24567FC26B4E}"/>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EA4E671-9CB3-9207-AB64-C590E708BFA1}"/>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8CE3A3E4-4BBD-D892-1417-EBA9DF849D9E}"/>
              </a:ext>
            </a:extLst>
          </p:cNvPr>
          <p:cNvSpPr txBox="1"/>
          <p:nvPr/>
        </p:nvSpPr>
        <p:spPr>
          <a:xfrm>
            <a:off x="823226" y="1989842"/>
            <a:ext cx="10541000" cy="4583242"/>
          </a:xfrm>
          <a:prstGeom prst="rect">
            <a:avLst/>
          </a:prstGeom>
          <a:noFill/>
        </p:spPr>
        <p:txBody>
          <a:bodyPr wrap="square" rtlCol="0">
            <a:spAutoFit/>
          </a:bodyPr>
          <a:lstStyle/>
          <a:p>
            <a:pPr algn="just">
              <a:lnSpc>
                <a:spcPct val="150000"/>
              </a:lnSpc>
            </a:pPr>
            <a:r>
              <a:rPr lang="en-US" sz="1400" dirty="0">
                <a:latin typeface="Alexandria" charset="0"/>
                <a:cs typeface="Alexandria" charset="0"/>
              </a:rPr>
              <a:t>Directing refers to guiding the human effort within the institution toward a disciplined and professional practice of reputation management. This includes training employees to understand the value of reputation in the real estate market, developing their skills in digital communication, standardizing response criteria, fostering a culture of respect for the client, and enabling teams to handle sensitive situations in balanced language that combines professionalism, clarity, and courtesy.</a:t>
            </a:r>
          </a:p>
          <a:p>
            <a:pPr algn="just">
              <a:lnSpc>
                <a:spcPct val="150000"/>
              </a:lnSpc>
            </a:pPr>
            <a:r>
              <a:rPr lang="en-US" sz="1400" dirty="0">
                <a:latin typeface="Alexandria" charset="0"/>
                <a:cs typeface="Alexandria" charset="0"/>
              </a:rPr>
              <a:t>The importance of directing is manifested in the fact that reputation is built through individuals just as much as it is built through policies. The response written by a customer service employee, the information provided by the marketer, the manner in which the broker communicates, and the language used by the team in comments all contribute to the formation of the overall image. Accordingly, directing requires the cultivation of an institutional awareness that every point of interaction with the client carries value in the construction of reputation, and that every response represents one of the institution’s faces before the market.</a:t>
            </a:r>
          </a:p>
          <a:p>
            <a:pPr algn="just">
              <a:lnSpc>
                <a:spcPct val="150000"/>
              </a:lnSpc>
            </a:pPr>
            <a:r>
              <a:rPr lang="en-US" sz="1400" dirty="0">
                <a:latin typeface="Alexandria" charset="0"/>
                <a:cs typeface="Alexandria" charset="0"/>
              </a:rPr>
              <a:t>Directing also extends to the management of emotional situations and severe criticism. Employees need clear guidance on how to deal with reviews that convey a high level of dissatisfaction, employ sharp formulations, contain unfair generalizations, draw comparisons with competitors, or raise complex complaints. Here, directing is based on enabling individuals to distinguish between the substance of the problem and its emotional tone, and then to transform the response into a professional course of action that acknowledges the observation, affirms seriousness in follow-up, and preserves both the institution’s standing and the client’s dignity at the same time.</a:t>
            </a:r>
          </a:p>
        </p:txBody>
      </p:sp>
      <p:pic>
        <p:nvPicPr>
          <p:cNvPr id="7" name="Graphic 21">
            <a:extLst>
              <a:ext uri="{FF2B5EF4-FFF2-40B4-BE49-F238E27FC236}">
                <a16:creationId xmlns:a16="http://schemas.microsoft.com/office/drawing/2014/main" id="{17F8EB09-450B-E576-8793-85D730396CC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129569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21520D-61A7-E80F-4D3A-1174E9024DB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3F892D8-02A4-A857-D6B8-9B938E1F741B}"/>
              </a:ext>
            </a:extLst>
          </p:cNvPr>
          <p:cNvSpPr/>
          <p:nvPr/>
        </p:nvSpPr>
        <p:spPr>
          <a:xfrm>
            <a:off x="617280" y="1685495"/>
            <a:ext cx="10812720" cy="49709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8C60A6F-864B-4E11-46BE-9573D74BEEAB}"/>
              </a:ext>
            </a:extLst>
          </p:cNvPr>
          <p:cNvSpPr txBox="1"/>
          <p:nvPr/>
        </p:nvSpPr>
        <p:spPr>
          <a:xfrm>
            <a:off x="2346765" y="1130827"/>
            <a:ext cx="6571201" cy="400110"/>
          </a:xfrm>
          <a:prstGeom prst="rect">
            <a:avLst/>
          </a:prstGeom>
          <a:noFill/>
        </p:spPr>
        <p:txBody>
          <a:bodyPr wrap="square" rtlCol="0">
            <a:spAutoFit/>
          </a:bodyPr>
          <a:lstStyle/>
          <a:p>
            <a:r>
              <a:rPr lang="en-US" sz="2000" b="1" dirty="0">
                <a:latin typeface="Alexandria" charset="0"/>
                <a:cs typeface="Alexandria" charset="0"/>
              </a:rPr>
              <a:t>Controlling in Electronic Reputation Management</a:t>
            </a:r>
          </a:p>
        </p:txBody>
      </p:sp>
      <p:sp>
        <p:nvSpPr>
          <p:cNvPr id="5" name="Rectangle 4">
            <a:extLst>
              <a:ext uri="{FF2B5EF4-FFF2-40B4-BE49-F238E27FC236}">
                <a16:creationId xmlns:a16="http://schemas.microsoft.com/office/drawing/2014/main" id="{C1FF8F1E-F539-A1F3-8B6D-32A8B945B56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7CF1EE8-6D10-35F8-3424-2964CFBAF4F7}"/>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E21E8EF-F174-E89F-5F4F-8306BFCD1F98}"/>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6DDB61CE-FF94-259F-C393-5DC62AB9EDD5}"/>
              </a:ext>
            </a:extLst>
          </p:cNvPr>
          <p:cNvSpPr txBox="1"/>
          <p:nvPr/>
        </p:nvSpPr>
        <p:spPr>
          <a:xfrm>
            <a:off x="708692" y="2079931"/>
            <a:ext cx="10541000" cy="3936912"/>
          </a:xfrm>
          <a:prstGeom prst="rect">
            <a:avLst/>
          </a:prstGeom>
          <a:noFill/>
        </p:spPr>
        <p:txBody>
          <a:bodyPr wrap="square" rtlCol="0">
            <a:spAutoFit/>
          </a:bodyPr>
          <a:lstStyle/>
          <a:p>
            <a:pPr algn="just">
              <a:lnSpc>
                <a:spcPct val="150000"/>
              </a:lnSpc>
            </a:pPr>
            <a:r>
              <a:rPr lang="en-US" sz="1400" dirty="0">
                <a:latin typeface="Alexandria" charset="0"/>
                <a:cs typeface="Alexandria" charset="0"/>
              </a:rPr>
              <a:t>Controlling represents the function that ensures the monitoring of performance, the measurement of its effectiveness, the identification of deviations, and their correction. It includes monitoring indicators of digital reputation, average ratings, the number of comments, response time, patterns of complaints, the recurrence of keywords in reviews, levels of satisfaction, the volume of positive engagement, and indicators of conversion from digital interaction to actual contact or contractual engagement.</a:t>
            </a:r>
          </a:p>
          <a:p>
            <a:pPr algn="just">
              <a:lnSpc>
                <a:spcPct val="150000"/>
              </a:lnSpc>
            </a:pPr>
            <a:r>
              <a:rPr lang="en-US" sz="1400" dirty="0">
                <a:latin typeface="Alexandria" charset="0"/>
                <a:cs typeface="Alexandria" charset="0"/>
              </a:rPr>
              <a:t>Controlling extends beyond the limits of quantitative measurement to the qualitative evaluation of communicative discourse and its impact on the market. Management needs to examine the nature of responses, the extent of their consistency with institutional values, and the degree of their success in alleviating tension and transforming critical comments into opportunities for learning and improvement. It also needs to determine whether the problems raised digitally recur in a manner that indicates a structural dysfunction, or whether they appear only intermittently in connection with partial circumstances.</a:t>
            </a:r>
          </a:p>
          <a:p>
            <a:pPr algn="just">
              <a:lnSpc>
                <a:spcPct val="150000"/>
              </a:lnSpc>
            </a:pPr>
            <a:r>
              <a:rPr lang="en-US" sz="1400" dirty="0">
                <a:latin typeface="Alexandria" charset="0"/>
                <a:cs typeface="Alexandria" charset="0"/>
              </a:rPr>
              <a:t>In the real estate field, controlling becomes more effective when it is linked to periodic reports submitted to senior management and includes interpretive analyses, temporal comparisons, and indicators concerning the projects, branches, or teams most exposed to observations, together with practical recommendations that address underlying causes and support continuous improvement.</a:t>
            </a:r>
          </a:p>
        </p:txBody>
      </p:sp>
      <p:pic>
        <p:nvPicPr>
          <p:cNvPr id="7" name="Graphic 21">
            <a:extLst>
              <a:ext uri="{FF2B5EF4-FFF2-40B4-BE49-F238E27FC236}">
                <a16:creationId xmlns:a16="http://schemas.microsoft.com/office/drawing/2014/main" id="{CEBF848D-AAA7-30F8-CB3E-1B33761C260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2385060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8AF47D-BA97-9EEB-7714-E51DBF58C9D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9843C40-D7BD-1308-46D4-7433EB4E63DB}"/>
              </a:ext>
            </a:extLst>
          </p:cNvPr>
          <p:cNvSpPr/>
          <p:nvPr/>
        </p:nvSpPr>
        <p:spPr>
          <a:xfrm>
            <a:off x="275303" y="1685494"/>
            <a:ext cx="11444749" cy="51725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D46F54F-8C3B-2D40-457D-7791DB8324A6}"/>
              </a:ext>
            </a:extLst>
          </p:cNvPr>
          <p:cNvSpPr txBox="1"/>
          <p:nvPr/>
        </p:nvSpPr>
        <p:spPr>
          <a:xfrm>
            <a:off x="2346765" y="1027854"/>
            <a:ext cx="6571201" cy="400110"/>
          </a:xfrm>
          <a:prstGeom prst="rect">
            <a:avLst/>
          </a:prstGeom>
          <a:noFill/>
        </p:spPr>
        <p:txBody>
          <a:bodyPr wrap="square" rtlCol="0">
            <a:spAutoFit/>
          </a:bodyPr>
          <a:lstStyle/>
          <a:p>
            <a:r>
              <a:rPr lang="en-US" sz="2000" b="1" dirty="0">
                <a:latin typeface="Alexandria" charset="0"/>
                <a:cs typeface="Alexandria" charset="0"/>
              </a:rPr>
              <a:t>Types of Online Reviews in Terms of Content and Function</a:t>
            </a:r>
          </a:p>
        </p:txBody>
      </p:sp>
      <p:sp>
        <p:nvSpPr>
          <p:cNvPr id="5" name="Rectangle 4">
            <a:extLst>
              <a:ext uri="{FF2B5EF4-FFF2-40B4-BE49-F238E27FC236}">
                <a16:creationId xmlns:a16="http://schemas.microsoft.com/office/drawing/2014/main" id="{C1B89065-B61D-57FE-30D0-688197C1A7C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0BE3921-3610-A62E-C76A-61C2C498CBFA}"/>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46CA7FB-CFB8-CBC2-DD1E-CC7AE35E5130}"/>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35A7467B-259F-7877-6EA8-6B9911F8067C}"/>
              </a:ext>
            </a:extLst>
          </p:cNvPr>
          <p:cNvSpPr txBox="1"/>
          <p:nvPr/>
        </p:nvSpPr>
        <p:spPr>
          <a:xfrm>
            <a:off x="353961" y="1951592"/>
            <a:ext cx="11257935" cy="4906408"/>
          </a:xfrm>
          <a:prstGeom prst="rect">
            <a:avLst/>
          </a:prstGeom>
          <a:noFill/>
        </p:spPr>
        <p:txBody>
          <a:bodyPr wrap="square" rtlCol="0">
            <a:spAutoFit/>
          </a:bodyPr>
          <a:lstStyle/>
          <a:p>
            <a:pPr algn="just">
              <a:lnSpc>
                <a:spcPct val="150000"/>
              </a:lnSpc>
            </a:pPr>
            <a:r>
              <a:rPr lang="en-US" sz="1400" dirty="0">
                <a:latin typeface="Alexandria" charset="0"/>
                <a:cs typeface="Alexandria" charset="0"/>
              </a:rPr>
              <a:t>Online reviews in digital real estate marketing may be classified into multiple types according to their content, function, and degree of influence on reputation. Foremost among these are positive reviews, which express clear satisfaction with the service, the project, the employee, or the overall experience. These are followed by negative reviews, which draw attention to aspects of deficiency, failure, inconsistency, or weakness in follow-up or performance. Neutral reviews then appear, presenting facts or observations in balanced language without displaying high satisfaction or intense dissatisfaction.</a:t>
            </a:r>
          </a:p>
          <a:p>
            <a:pPr algn="just">
              <a:lnSpc>
                <a:spcPct val="150000"/>
              </a:lnSpc>
            </a:pPr>
            <a:r>
              <a:rPr lang="en-US" sz="1400" dirty="0">
                <a:latin typeface="Alexandria" charset="0"/>
                <a:cs typeface="Alexandria" charset="0"/>
              </a:rPr>
              <a:t>There are also detailed reviews, which include a precise narration of the experience and acquire considerable weight in the eyes of the public because they provide information that is amenable to interpretation and comparison. There are likewise brief reviews, which appear in the form of quick expressions or numerical ratings without extensive explanation; these exert influence more through quantity and repetition than through deep interpretive impact. In addition, emotional reviews emerge, formulated under the influence of anger, frustration, or enthusiasm, and therefore require careful contextual reading. There are also comparative reviews, in which the client compares one institution with another, one project with another, or a previous experience with a current one.</a:t>
            </a:r>
          </a:p>
          <a:p>
            <a:pPr algn="just">
              <a:lnSpc>
                <a:spcPct val="150000"/>
              </a:lnSpc>
            </a:pPr>
            <a:r>
              <a:rPr lang="en-US" sz="1400" dirty="0">
                <a:latin typeface="Alexandria" charset="0"/>
                <a:cs typeface="Alexandria" charset="0"/>
              </a:rPr>
              <a:t>To these may be added inquisitive reviews, which take the form of a question involving concern, hesitation, or a request for clarification; these represent an important opportunity to provide knowledge and reinforce trust. Also evident are reviews related to after-sales service, reviews associated with description and information, reviews concerning the digital experience, reviews pertaining to price and perceived value, and reviews linked to timeliness and handover.</a:t>
            </a:r>
          </a:p>
        </p:txBody>
      </p:sp>
      <p:pic>
        <p:nvPicPr>
          <p:cNvPr id="7" name="Graphic 21">
            <a:extLst>
              <a:ext uri="{FF2B5EF4-FFF2-40B4-BE49-F238E27FC236}">
                <a16:creationId xmlns:a16="http://schemas.microsoft.com/office/drawing/2014/main" id="{F09AD237-8334-8F9F-CE3C-8C37DC5ABEA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471512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53F01F-4F8D-2A1A-C2AC-168FA09AADA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3F87D89-6544-5E5C-C8BC-5D75EDE93B5C}"/>
              </a:ext>
            </a:extLst>
          </p:cNvPr>
          <p:cNvSpPr/>
          <p:nvPr/>
        </p:nvSpPr>
        <p:spPr>
          <a:xfrm>
            <a:off x="606272" y="1685494"/>
            <a:ext cx="10643420" cy="448916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C193C18-CFF7-5F05-A5C8-BE4A7EAB9544}"/>
              </a:ext>
            </a:extLst>
          </p:cNvPr>
          <p:cNvSpPr txBox="1"/>
          <p:nvPr/>
        </p:nvSpPr>
        <p:spPr>
          <a:xfrm>
            <a:off x="2346765" y="991363"/>
            <a:ext cx="6571201" cy="707886"/>
          </a:xfrm>
          <a:prstGeom prst="rect">
            <a:avLst/>
          </a:prstGeom>
          <a:noFill/>
        </p:spPr>
        <p:txBody>
          <a:bodyPr wrap="square" rtlCol="0">
            <a:spAutoFit/>
          </a:bodyPr>
          <a:lstStyle/>
          <a:p>
            <a:r>
              <a:rPr lang="en-US" sz="2000" b="1" dirty="0">
                <a:latin typeface="Alexandria" charset="0"/>
                <a:cs typeface="Alexandria" charset="0"/>
              </a:rPr>
              <a:t>Positive Reviews and How to </a:t>
            </a:r>
            <a:r>
              <a:rPr lang="en-US" sz="2000" b="1" dirty="0" err="1">
                <a:latin typeface="Alexandria" charset="0"/>
                <a:cs typeface="Alexandria" charset="0"/>
              </a:rPr>
              <a:t>Leinvest</a:t>
            </a:r>
            <a:r>
              <a:rPr lang="en-US" sz="2000" b="1" dirty="0">
                <a:latin typeface="Alexandria" charset="0"/>
                <a:cs typeface="Alexandria" charset="0"/>
              </a:rPr>
              <a:t> Them in Reputation Building</a:t>
            </a:r>
          </a:p>
        </p:txBody>
      </p:sp>
      <p:sp>
        <p:nvSpPr>
          <p:cNvPr id="5" name="Rectangle 4">
            <a:extLst>
              <a:ext uri="{FF2B5EF4-FFF2-40B4-BE49-F238E27FC236}">
                <a16:creationId xmlns:a16="http://schemas.microsoft.com/office/drawing/2014/main" id="{1FA98369-4B16-F146-11C0-5F9CC871CC6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321AA3F-AE62-3570-BF15-9B2F5B4505E9}"/>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A6986D4-791B-BBDA-B06E-4DCC0B3F7105}"/>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A3BD5C95-C49E-160C-48BB-ECACC691E168}"/>
              </a:ext>
            </a:extLst>
          </p:cNvPr>
          <p:cNvSpPr txBox="1"/>
          <p:nvPr/>
        </p:nvSpPr>
        <p:spPr>
          <a:xfrm>
            <a:off x="786580" y="2157363"/>
            <a:ext cx="10225549" cy="3936912"/>
          </a:xfrm>
          <a:prstGeom prst="rect">
            <a:avLst/>
          </a:prstGeom>
          <a:noFill/>
        </p:spPr>
        <p:txBody>
          <a:bodyPr wrap="square" rtlCol="0">
            <a:spAutoFit/>
          </a:bodyPr>
          <a:lstStyle/>
          <a:p>
            <a:pPr algn="just">
              <a:lnSpc>
                <a:spcPct val="150000"/>
              </a:lnSpc>
            </a:pPr>
            <a:r>
              <a:rPr lang="en-US" sz="1400" dirty="0">
                <a:latin typeface="Alexandria" charset="0"/>
                <a:cs typeface="Alexandria" charset="0"/>
              </a:rPr>
              <a:t>Positive reviews constitute an important asset in reputation building, as they provide the institution with authentic social endorsement that supports its marketing message and offers the public realistic indicators of the quality of the experience. The value of this type of review increases when it is balanced, specific, and refers to particular elements such as the clarity of information, honesty in dealings, speed of execution, quality of follow-up, the professionalism of the team, and the institution’s commitment to the promises it has made.</a:t>
            </a:r>
          </a:p>
          <a:p>
            <a:pPr algn="just">
              <a:lnSpc>
                <a:spcPct val="150000"/>
              </a:lnSpc>
            </a:pPr>
            <a:r>
              <a:rPr lang="en-US" sz="1400" dirty="0">
                <a:latin typeface="Alexandria" charset="0"/>
                <a:cs typeface="Alexandria" charset="0"/>
              </a:rPr>
              <a:t>A professional approach to positive reviews requires extending a composed and professional expression of gratitude to the reviewer, demonstrating appreciation for their time and experience, and indicating that the content of the review reflects an institutional value that the organization is keen to consolidate. These reviews may also be utilized to identify the aspects that achieve the highest levels of satisfaction, and then to transform them into internal performance standards, while highlighting them as strengths that should be preserved and further developed.</a:t>
            </a:r>
          </a:p>
          <a:p>
            <a:pPr algn="just">
              <a:lnSpc>
                <a:spcPct val="150000"/>
              </a:lnSpc>
            </a:pPr>
            <a:r>
              <a:rPr lang="en-US" sz="1400" dirty="0">
                <a:latin typeface="Alexandria" charset="0"/>
                <a:cs typeface="Alexandria" charset="0"/>
              </a:rPr>
              <a:t>Positive reviews also carry a strategic function that goes beyond enhancing image, as they contribute to activating social proof, strengthening prior trust among prospective clients, and supporting conversion from browsing to direct contact. For this reason, mature institutions benefit from this type of review as both a knowledge resource and a marketing resource at the same time.</a:t>
            </a:r>
          </a:p>
        </p:txBody>
      </p:sp>
      <p:pic>
        <p:nvPicPr>
          <p:cNvPr id="7" name="Graphic 21">
            <a:extLst>
              <a:ext uri="{FF2B5EF4-FFF2-40B4-BE49-F238E27FC236}">
                <a16:creationId xmlns:a16="http://schemas.microsoft.com/office/drawing/2014/main" id="{CE6EBB8B-3253-A241-D1DD-5E69ED0E30A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721333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79C61A-E66F-43EF-F3F4-4A0B595A121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B92BBE5-18F9-3D74-AED8-CB0E2C773603}"/>
              </a:ext>
            </a:extLst>
          </p:cNvPr>
          <p:cNvSpPr/>
          <p:nvPr/>
        </p:nvSpPr>
        <p:spPr>
          <a:xfrm>
            <a:off x="606272" y="1685493"/>
            <a:ext cx="10643420" cy="4823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1447542-F7B9-41A0-C0C7-CD8FA58A3707}"/>
              </a:ext>
            </a:extLst>
          </p:cNvPr>
          <p:cNvSpPr txBox="1"/>
          <p:nvPr/>
        </p:nvSpPr>
        <p:spPr>
          <a:xfrm>
            <a:off x="2346765" y="991363"/>
            <a:ext cx="6571201" cy="707886"/>
          </a:xfrm>
          <a:prstGeom prst="rect">
            <a:avLst/>
          </a:prstGeom>
          <a:noFill/>
        </p:spPr>
        <p:txBody>
          <a:bodyPr wrap="square" rtlCol="0">
            <a:spAutoFit/>
          </a:bodyPr>
          <a:lstStyle/>
          <a:p>
            <a:r>
              <a:rPr lang="en-US" sz="2000" b="1" dirty="0">
                <a:latin typeface="Alexandria" charset="0"/>
                <a:cs typeface="Alexandria" charset="0"/>
              </a:rPr>
              <a:t>Negative Reviews and How to Manage Them in Reputation Management</a:t>
            </a:r>
          </a:p>
        </p:txBody>
      </p:sp>
      <p:sp>
        <p:nvSpPr>
          <p:cNvPr id="5" name="Rectangle 4">
            <a:extLst>
              <a:ext uri="{FF2B5EF4-FFF2-40B4-BE49-F238E27FC236}">
                <a16:creationId xmlns:a16="http://schemas.microsoft.com/office/drawing/2014/main" id="{6085C3C7-27D0-FA7A-551A-59D0CFA5C48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D2EFD59-F95E-0D16-0A06-281D29330D8F}"/>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00B7892-77F1-FC36-2A0C-1930B6C046B5}"/>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551D8493-46CC-5AE1-3046-B7E339CDC594}"/>
              </a:ext>
            </a:extLst>
          </p:cNvPr>
          <p:cNvSpPr txBox="1"/>
          <p:nvPr/>
        </p:nvSpPr>
        <p:spPr>
          <a:xfrm>
            <a:off x="786580" y="2157363"/>
            <a:ext cx="10225549" cy="4260077"/>
          </a:xfrm>
          <a:prstGeom prst="rect">
            <a:avLst/>
          </a:prstGeom>
          <a:noFill/>
        </p:spPr>
        <p:txBody>
          <a:bodyPr wrap="square" rtlCol="0">
            <a:spAutoFit/>
          </a:bodyPr>
          <a:lstStyle/>
          <a:p>
            <a:pPr algn="just">
              <a:lnSpc>
                <a:spcPct val="150000"/>
              </a:lnSpc>
            </a:pPr>
            <a:r>
              <a:rPr lang="en-US" sz="1400" dirty="0">
                <a:latin typeface="Alexandria" charset="0"/>
                <a:cs typeface="Alexandria" charset="0"/>
              </a:rPr>
              <a:t>Negative reviews are among the most influential components of electronic reputation, as they attract a high degree of public attention and are quickly transformed into indicators of a potential deficiency in service, communication, or commitment. Their significance increases when they are recurrent, detailed, or associated with sensitive issues such as transparency, accuracy of description, quality of delivery, financial dealings, or after-sales service.</a:t>
            </a:r>
          </a:p>
          <a:p>
            <a:pPr algn="just">
              <a:lnSpc>
                <a:spcPct val="150000"/>
              </a:lnSpc>
            </a:pPr>
            <a:r>
              <a:rPr lang="en-US" sz="1400" dirty="0">
                <a:latin typeface="Alexandria" charset="0"/>
                <a:cs typeface="Alexandria" charset="0"/>
              </a:rPr>
              <a:t>Dealing with this type of review requires a professional approach based on prompt monitoring, a calm tone, accurate understanding, and clarity of response. This begins with reading the review as a piece of information that must be interpreted and analyzed, followed by responding in language that respects the experience expressed by the client, affirms the institution’s seriousness in follow-up, and provides a clear channel for communication or resolution. The response should also be accompanied by a prompt internal referral to the party concerned with addressing the actual cause of the problem.</a:t>
            </a:r>
          </a:p>
          <a:p>
            <a:pPr algn="just">
              <a:lnSpc>
                <a:spcPct val="150000"/>
              </a:lnSpc>
            </a:pPr>
            <a:r>
              <a:rPr lang="en-US" sz="1400" dirty="0">
                <a:latin typeface="Alexandria" charset="0"/>
                <a:cs typeface="Alexandria" charset="0"/>
              </a:rPr>
              <a:t>The institutional value of negative reviews lies in their ability to reveal the gaps between promise and performance, and between the published message and the actual experience delivered. For this reason, such reviews constitute an extremely important instrument for internal review and continuous improvement when they are examined within a disciplined analytical framework and when they are transformed into an entry point for making practical decisions that address the causes at their roots.</a:t>
            </a:r>
          </a:p>
        </p:txBody>
      </p:sp>
      <p:pic>
        <p:nvPicPr>
          <p:cNvPr id="7" name="Graphic 21">
            <a:extLst>
              <a:ext uri="{FF2B5EF4-FFF2-40B4-BE49-F238E27FC236}">
                <a16:creationId xmlns:a16="http://schemas.microsoft.com/office/drawing/2014/main" id="{C461EBEB-F7A9-1284-5AFA-84D583869F9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243980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25C995-2BD9-374D-72AE-73C692EA15D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A438937-C521-1110-BC02-1FC590027FDD}"/>
              </a:ext>
            </a:extLst>
          </p:cNvPr>
          <p:cNvSpPr/>
          <p:nvPr/>
        </p:nvSpPr>
        <p:spPr>
          <a:xfrm>
            <a:off x="606272" y="1685494"/>
            <a:ext cx="10643420" cy="39407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916A7B5-4546-FD9F-3FDA-CACC2B83E391}"/>
              </a:ext>
            </a:extLst>
          </p:cNvPr>
          <p:cNvSpPr txBox="1"/>
          <p:nvPr/>
        </p:nvSpPr>
        <p:spPr>
          <a:xfrm>
            <a:off x="2346765" y="991363"/>
            <a:ext cx="6571201" cy="707886"/>
          </a:xfrm>
          <a:prstGeom prst="rect">
            <a:avLst/>
          </a:prstGeom>
          <a:noFill/>
        </p:spPr>
        <p:txBody>
          <a:bodyPr wrap="square" rtlCol="0">
            <a:spAutoFit/>
          </a:bodyPr>
          <a:lstStyle/>
          <a:p>
            <a:r>
              <a:rPr lang="en-US" sz="2000" b="1" dirty="0">
                <a:latin typeface="Alexandria" charset="0"/>
                <a:cs typeface="Alexandria" charset="0"/>
              </a:rPr>
              <a:t>Neutral and Inquiry-Based Reviews and Their Impact on Building Trust</a:t>
            </a:r>
          </a:p>
        </p:txBody>
      </p:sp>
      <p:sp>
        <p:nvSpPr>
          <p:cNvPr id="5" name="Rectangle 4">
            <a:extLst>
              <a:ext uri="{FF2B5EF4-FFF2-40B4-BE49-F238E27FC236}">
                <a16:creationId xmlns:a16="http://schemas.microsoft.com/office/drawing/2014/main" id="{D7D195B7-50F7-0729-358F-79D0B0C28F8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099CA7D-6556-828F-8BDA-F618608E52A4}"/>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E165883-762A-B2C2-361E-A9DBBE11ED36}"/>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D3555ACA-FFD0-2F70-27F5-A79658F5C2D6}"/>
              </a:ext>
            </a:extLst>
          </p:cNvPr>
          <p:cNvSpPr txBox="1"/>
          <p:nvPr/>
        </p:nvSpPr>
        <p:spPr>
          <a:xfrm>
            <a:off x="815207" y="2255954"/>
            <a:ext cx="10225549" cy="2967415"/>
          </a:xfrm>
          <a:prstGeom prst="rect">
            <a:avLst/>
          </a:prstGeom>
          <a:noFill/>
        </p:spPr>
        <p:txBody>
          <a:bodyPr wrap="square" rtlCol="0">
            <a:spAutoFit/>
          </a:bodyPr>
          <a:lstStyle/>
          <a:p>
            <a:pPr algn="just">
              <a:lnSpc>
                <a:spcPct val="150000"/>
              </a:lnSpc>
            </a:pPr>
            <a:r>
              <a:rPr lang="en-US" sz="1400" dirty="0">
                <a:latin typeface="Alexandria" charset="0"/>
                <a:cs typeface="Alexandria" charset="0"/>
              </a:rPr>
              <a:t>Neutral and inquiry-based reviews carry particular importance in the field of digital real estate, as they often express an early stage of hesitation, reflection, or the need for additional information. Such reviews may take the form of questions concerning price, location, facilities, legal status, reservation procedures, delivery dates, property management terms, or additional fees. This category of reviews represents a fertile area for building cognitive trust.</a:t>
            </a:r>
          </a:p>
          <a:p>
            <a:pPr algn="just">
              <a:lnSpc>
                <a:spcPct val="150000"/>
              </a:lnSpc>
            </a:pPr>
            <a:r>
              <a:rPr lang="en-US" sz="1400" dirty="0">
                <a:latin typeface="Alexandria" charset="0"/>
                <a:cs typeface="Alexandria" charset="0"/>
              </a:rPr>
              <a:t>A sound approach to dealing with such reviews is based on providing clear, specific, and coherent answers in a calm and professional language, while offering the essential information that helps the client understand and adopt a position grounded in knowledge. Through such responses, the institution demonstrates its degree of professionalism, its level of organization, and its readiness to manage a knowledge-based dialogue with the market. The more the response is characterized by clarity, precision, and respect, the greater the likelihood that the question will be transformed into trust, and hesitation into serious interest.</a:t>
            </a:r>
          </a:p>
        </p:txBody>
      </p:sp>
      <p:pic>
        <p:nvPicPr>
          <p:cNvPr id="7" name="Graphic 21">
            <a:extLst>
              <a:ext uri="{FF2B5EF4-FFF2-40B4-BE49-F238E27FC236}">
                <a16:creationId xmlns:a16="http://schemas.microsoft.com/office/drawing/2014/main" id="{537EA54A-AB40-3981-E749-FF8F1AE14C5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057305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0432" y="1397680"/>
            <a:ext cx="5909014" cy="518993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7" name="TextBox 16"/>
          <p:cNvSpPr txBox="1"/>
          <p:nvPr/>
        </p:nvSpPr>
        <p:spPr>
          <a:xfrm>
            <a:off x="6102556" y="5879727"/>
            <a:ext cx="5774811" cy="707886"/>
          </a:xfrm>
          <a:prstGeom prst="rect">
            <a:avLst/>
          </a:prstGeom>
          <a:noFill/>
        </p:spPr>
        <p:txBody>
          <a:bodyPr wrap="square" rtlCol="0">
            <a:spAutoFit/>
          </a:bodyPr>
          <a:lstStyle/>
          <a:p>
            <a:r>
              <a:rPr lang="en-US" sz="2000" b="1" dirty="0">
                <a:solidFill>
                  <a:srgbClr val="00B0F0"/>
                </a:solidFill>
                <a:latin typeface="Alexandria" charset="0"/>
                <a:cs typeface="Alexandria" charset="0"/>
              </a:rPr>
              <a:t>Emotionally Charged Reviews and the Nature of the Appropriate Response to Them</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7C1673A-387E-D4F7-722F-DAAD5CF900AA}"/>
              </a:ext>
            </a:extLst>
          </p:cNvPr>
          <p:cNvSpPr txBox="1"/>
          <p:nvPr/>
        </p:nvSpPr>
        <p:spPr>
          <a:xfrm>
            <a:off x="173064" y="1358040"/>
            <a:ext cx="5412401" cy="5229573"/>
          </a:xfrm>
          <a:prstGeom prst="rect">
            <a:avLst/>
          </a:prstGeom>
          <a:noFill/>
        </p:spPr>
        <p:txBody>
          <a:bodyPr wrap="square" rtlCol="0">
            <a:spAutoFit/>
          </a:bodyPr>
          <a:lstStyle/>
          <a:p>
            <a:pPr algn="just">
              <a:lnSpc>
                <a:spcPct val="150000"/>
              </a:lnSpc>
            </a:pPr>
            <a:r>
              <a:rPr lang="en-US" sz="1400" dirty="0">
                <a:latin typeface="Alexandria"/>
              </a:rPr>
              <a:t>Some reviews are issued under a strong emotional state and therefore appear in a sharp, tense, hasty, or highly generalized language. Such reviews are often associated with an experience in which the client felt frustration, mistreatment, delay, or disappointment. This type of review requires a high level of communicative sensitivity, because the manner of responding to it affects the institution’s image to the same extent as the content of the review itself.</a:t>
            </a:r>
          </a:p>
          <a:p>
            <a:pPr algn="just">
              <a:lnSpc>
                <a:spcPct val="150000"/>
              </a:lnSpc>
            </a:pPr>
            <a:r>
              <a:rPr lang="en-US" sz="1400" dirty="0">
                <a:latin typeface="Alexandria"/>
              </a:rPr>
              <a:t>Dealing with an emotionally charged review requires that the institution begin by expressing full respect for the reviewer, while acknowledging the importance of the observation made, then moving the dialogue to a calmer and more structured level, clarifying its willingness to verify or address the matter, and linking the response to an actual course of follow-up. The success of the response here depends on its ability to absorb tension without a counter-emotional reaction, and to transform the digital space from a confrontational arena into a responsible one in which the maturity of the institution becomes evident.</a:t>
            </a:r>
          </a:p>
        </p:txBody>
      </p:sp>
      <p:pic>
        <p:nvPicPr>
          <p:cNvPr id="10" name="Picture 9">
            <a:extLst>
              <a:ext uri="{FF2B5EF4-FFF2-40B4-BE49-F238E27FC236}">
                <a16:creationId xmlns:a16="http://schemas.microsoft.com/office/drawing/2014/main" id="{3590AB4B-6A23-7E09-88FB-284EC2D823D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92876" y="1397681"/>
            <a:ext cx="6115665" cy="4482046"/>
          </a:xfrm>
          <a:prstGeom prst="rect">
            <a:avLst/>
          </a:prstGeom>
        </p:spPr>
      </p:pic>
      <p:sp>
        <p:nvSpPr>
          <p:cNvPr id="4" name="Rectangle 4">
            <a:extLst>
              <a:ext uri="{FF2B5EF4-FFF2-40B4-BE49-F238E27FC236}">
                <a16:creationId xmlns:a16="http://schemas.microsoft.com/office/drawing/2014/main" id="{D951C625-2BB2-CABA-083D-48825FE86D41}"/>
              </a:ext>
            </a:extLst>
          </p:cNvPr>
          <p:cNvSpPr/>
          <p:nvPr/>
        </p:nvSpPr>
        <p:spPr>
          <a:xfrm>
            <a:off x="5596686" y="54409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6">
            <a:extLst>
              <a:ext uri="{FF2B5EF4-FFF2-40B4-BE49-F238E27FC236}">
                <a16:creationId xmlns:a16="http://schemas.microsoft.com/office/drawing/2014/main" id="{2E110852-3A5C-DB6D-3A11-57F6B2ACC5DA}"/>
              </a:ext>
            </a:extLst>
          </p:cNvPr>
          <p:cNvSpPr txBox="1"/>
          <p:nvPr/>
        </p:nvSpPr>
        <p:spPr>
          <a:xfrm>
            <a:off x="5765962" y="584677"/>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6" name="TextBox 10">
            <a:extLst>
              <a:ext uri="{FF2B5EF4-FFF2-40B4-BE49-F238E27FC236}">
                <a16:creationId xmlns:a16="http://schemas.microsoft.com/office/drawing/2014/main" id="{112CD6FC-2BA0-92E6-89CF-1C8CF18577C5}"/>
              </a:ext>
            </a:extLst>
          </p:cNvPr>
          <p:cNvSpPr txBox="1"/>
          <p:nvPr/>
        </p:nvSpPr>
        <p:spPr>
          <a:xfrm>
            <a:off x="5868557" y="84049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Tree>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9C08CD-ECC3-22AC-7132-1F8A9D8A4C8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30C4E25-D77A-A1B3-0AED-8CD8B37FD094}"/>
              </a:ext>
            </a:extLst>
          </p:cNvPr>
          <p:cNvSpPr/>
          <p:nvPr/>
        </p:nvSpPr>
        <p:spPr>
          <a:xfrm>
            <a:off x="606272" y="1685494"/>
            <a:ext cx="10643420" cy="39407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2C3307B-3F9F-3D96-8C82-1290D25F1B06}"/>
              </a:ext>
            </a:extLst>
          </p:cNvPr>
          <p:cNvSpPr txBox="1"/>
          <p:nvPr/>
        </p:nvSpPr>
        <p:spPr>
          <a:xfrm>
            <a:off x="2346765" y="991363"/>
            <a:ext cx="6571201" cy="400110"/>
          </a:xfrm>
          <a:prstGeom prst="rect">
            <a:avLst/>
          </a:prstGeom>
          <a:noFill/>
        </p:spPr>
        <p:txBody>
          <a:bodyPr wrap="square" rtlCol="0">
            <a:spAutoFit/>
          </a:bodyPr>
          <a:lstStyle/>
          <a:p>
            <a:r>
              <a:rPr lang="en-US" sz="2000" b="1" dirty="0">
                <a:latin typeface="Alexandria" charset="0"/>
                <a:cs typeface="Alexandria" charset="0"/>
              </a:rPr>
              <a:t>Detailed Reviews</a:t>
            </a:r>
          </a:p>
        </p:txBody>
      </p:sp>
      <p:sp>
        <p:nvSpPr>
          <p:cNvPr id="5" name="Rectangle 4">
            <a:extLst>
              <a:ext uri="{FF2B5EF4-FFF2-40B4-BE49-F238E27FC236}">
                <a16:creationId xmlns:a16="http://schemas.microsoft.com/office/drawing/2014/main" id="{833B623B-A3B2-1FCC-E8BF-1EA40BF1C52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B14D913-B30A-9045-6761-3E8F9A837BF7}"/>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7D629FF-0067-635F-ACC0-83C9C975FC0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B606546B-F545-E047-775D-ED1619134C19}"/>
              </a:ext>
            </a:extLst>
          </p:cNvPr>
          <p:cNvSpPr txBox="1"/>
          <p:nvPr/>
        </p:nvSpPr>
        <p:spPr>
          <a:xfrm>
            <a:off x="815207" y="2255954"/>
            <a:ext cx="10225549" cy="3290581"/>
          </a:xfrm>
          <a:prstGeom prst="rect">
            <a:avLst/>
          </a:prstGeom>
          <a:noFill/>
        </p:spPr>
        <p:txBody>
          <a:bodyPr wrap="square" rtlCol="0">
            <a:spAutoFit/>
          </a:bodyPr>
          <a:lstStyle/>
          <a:p>
            <a:pPr algn="just">
              <a:lnSpc>
                <a:spcPct val="150000"/>
              </a:lnSpc>
            </a:pPr>
            <a:r>
              <a:rPr lang="en-US" sz="1400" dirty="0">
                <a:latin typeface="Alexandria" charset="0"/>
                <a:cs typeface="Alexandria" charset="0"/>
              </a:rPr>
              <a:t>Detailed reviews possess high value in reputation management, as they allow for a deeper understanding of the client’s experience and reveal strengths and weaknesses through precise descriptive language. Such reviews may address multiple stages of the real estate journey, including the initial response, the accuracy of images, the conduct of staff, the clarity of information, the speed of documentation, the quality of finishing, and the level of follow-up after contracting. For this reason, these reviews constitute a rich analytical resource from which management may benefit in developing service quality, refining communication, and improving operational processes.</a:t>
            </a:r>
          </a:p>
          <a:p>
            <a:pPr algn="just">
              <a:lnSpc>
                <a:spcPct val="150000"/>
              </a:lnSpc>
            </a:pPr>
            <a:r>
              <a:rPr lang="en-US" sz="1400" dirty="0">
                <a:latin typeface="Alexandria" charset="0"/>
                <a:cs typeface="Alexandria" charset="0"/>
              </a:rPr>
              <a:t>This category of reviews requires a response that demonstrates that the institution has read the content of the review seriously and understood its details. It is preferable that the response reflect an awareness of the aspects indicated by the client, express the institution’s appreciation for this level of clarification, and then relate what has been stated to follow-up or improvement measures where appropriate. In this way, detailed reviews are transformed into a source of institutional learning and into an instrument for improving the precision of managerial decision-making.</a:t>
            </a:r>
          </a:p>
        </p:txBody>
      </p:sp>
      <p:pic>
        <p:nvPicPr>
          <p:cNvPr id="7" name="Graphic 21">
            <a:extLst>
              <a:ext uri="{FF2B5EF4-FFF2-40B4-BE49-F238E27FC236}">
                <a16:creationId xmlns:a16="http://schemas.microsoft.com/office/drawing/2014/main" id="{EBE17E98-B2C4-F0E8-56A3-07AAB9A73DC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116922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0FE5C3-09CF-3F48-62E7-1A67CEC219C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AD53360-F6D7-FD08-45D2-DA43A026EDCE}"/>
              </a:ext>
            </a:extLst>
          </p:cNvPr>
          <p:cNvSpPr/>
          <p:nvPr/>
        </p:nvSpPr>
        <p:spPr>
          <a:xfrm>
            <a:off x="606272" y="1685494"/>
            <a:ext cx="10643420" cy="39407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EB5EF53-3613-362F-D650-699310A4DD51}"/>
              </a:ext>
            </a:extLst>
          </p:cNvPr>
          <p:cNvSpPr txBox="1"/>
          <p:nvPr/>
        </p:nvSpPr>
        <p:spPr>
          <a:xfrm>
            <a:off x="2346765" y="1145251"/>
            <a:ext cx="6571201" cy="400110"/>
          </a:xfrm>
          <a:prstGeom prst="rect">
            <a:avLst/>
          </a:prstGeom>
          <a:noFill/>
        </p:spPr>
        <p:txBody>
          <a:bodyPr wrap="square" rtlCol="0">
            <a:spAutoFit/>
          </a:bodyPr>
          <a:lstStyle/>
          <a:p>
            <a:r>
              <a:rPr lang="en-US" sz="2000" b="1" dirty="0">
                <a:latin typeface="Alexandria" charset="0"/>
                <a:cs typeface="Alexandria" charset="0"/>
              </a:rPr>
              <a:t>Reviews Related to Price and Perceived Value</a:t>
            </a:r>
          </a:p>
        </p:txBody>
      </p:sp>
      <p:sp>
        <p:nvSpPr>
          <p:cNvPr id="5" name="Rectangle 4">
            <a:extLst>
              <a:ext uri="{FF2B5EF4-FFF2-40B4-BE49-F238E27FC236}">
                <a16:creationId xmlns:a16="http://schemas.microsoft.com/office/drawing/2014/main" id="{A33D824E-544A-CA8E-530C-23BD4A3BE15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7D828DF-F3F5-4F36-7169-AD32BAFB11F2}"/>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413EC62-DEE0-DEC6-431F-5F41228CA65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443D0002-E6D4-8B90-E000-FC91F38D71F4}"/>
              </a:ext>
            </a:extLst>
          </p:cNvPr>
          <p:cNvSpPr txBox="1"/>
          <p:nvPr/>
        </p:nvSpPr>
        <p:spPr>
          <a:xfrm>
            <a:off x="815207" y="2255954"/>
            <a:ext cx="10225549" cy="2644250"/>
          </a:xfrm>
          <a:prstGeom prst="rect">
            <a:avLst/>
          </a:prstGeom>
          <a:noFill/>
        </p:spPr>
        <p:txBody>
          <a:bodyPr wrap="square" rtlCol="0">
            <a:spAutoFit/>
          </a:bodyPr>
          <a:lstStyle/>
          <a:p>
            <a:pPr algn="just">
              <a:lnSpc>
                <a:spcPct val="150000"/>
              </a:lnSpc>
            </a:pPr>
            <a:r>
              <a:rPr lang="en-US" sz="1400" dirty="0">
                <a:latin typeface="Alexandria" charset="0"/>
                <a:cs typeface="Alexandria" charset="0"/>
              </a:rPr>
              <a:t>Reviews related to price and perceived value occupy a significant place in digital real estate marketing, because the client evaluates price in light of location, specifications, services, expected return, level of commitment, and the overall sense of the fairness of the transaction. In this type of review, there may appear a perception that the price is high in comparison with the service provided or with alternative projects, or that the value realized fell short of the expectations formed by the marketing messages.</a:t>
            </a:r>
          </a:p>
          <a:p>
            <a:pPr algn="just">
              <a:lnSpc>
                <a:spcPct val="150000"/>
              </a:lnSpc>
            </a:pPr>
            <a:r>
              <a:rPr lang="en-US" sz="1400" dirty="0">
                <a:latin typeface="Alexandria" charset="0"/>
                <a:cs typeface="Alexandria" charset="0"/>
              </a:rPr>
              <a:t>Dealing with such reviews requires clarifying the value components upon which the real estate offering is based and explaining the features, services, qualitative standards, or organizational criteria associated with it. This should also be accompanied by a careful internal review of the marketing messages, since distortions in the perception of value often arise from a gap between the communicative promise and the actual experience, or from presenting a price separately from an explanation of its value to the target audience.</a:t>
            </a:r>
          </a:p>
        </p:txBody>
      </p:sp>
      <p:pic>
        <p:nvPicPr>
          <p:cNvPr id="7" name="Graphic 21">
            <a:extLst>
              <a:ext uri="{FF2B5EF4-FFF2-40B4-BE49-F238E27FC236}">
                <a16:creationId xmlns:a16="http://schemas.microsoft.com/office/drawing/2014/main" id="{1A481069-A5DD-2AB4-CD2E-29FC9DFC91F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175698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AEB65D-BE8E-B388-02AE-BFA498D066B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E434AF5-1D46-CFC4-875C-747E29A665E8}"/>
              </a:ext>
            </a:extLst>
          </p:cNvPr>
          <p:cNvSpPr/>
          <p:nvPr/>
        </p:nvSpPr>
        <p:spPr>
          <a:xfrm>
            <a:off x="606272" y="1685494"/>
            <a:ext cx="10643420" cy="39407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4D214CB-F470-FD0E-1758-9A5EBF2713E1}"/>
              </a:ext>
            </a:extLst>
          </p:cNvPr>
          <p:cNvSpPr txBox="1"/>
          <p:nvPr/>
        </p:nvSpPr>
        <p:spPr>
          <a:xfrm>
            <a:off x="2346765" y="1145251"/>
            <a:ext cx="6571201" cy="400110"/>
          </a:xfrm>
          <a:prstGeom prst="rect">
            <a:avLst/>
          </a:prstGeom>
          <a:noFill/>
        </p:spPr>
        <p:txBody>
          <a:bodyPr wrap="square" rtlCol="0">
            <a:spAutoFit/>
          </a:bodyPr>
          <a:lstStyle/>
          <a:p>
            <a:r>
              <a:rPr lang="en-US" sz="2000" b="1" dirty="0">
                <a:latin typeface="Alexandria" charset="0"/>
                <a:cs typeface="Alexandria" charset="0"/>
              </a:rPr>
              <a:t>Reviews Associated with After-Sales Service</a:t>
            </a:r>
          </a:p>
        </p:txBody>
      </p:sp>
      <p:sp>
        <p:nvSpPr>
          <p:cNvPr id="5" name="Rectangle 4">
            <a:extLst>
              <a:ext uri="{FF2B5EF4-FFF2-40B4-BE49-F238E27FC236}">
                <a16:creationId xmlns:a16="http://schemas.microsoft.com/office/drawing/2014/main" id="{F2C50F22-21BE-85F1-504A-A5B7BB0995D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BCAC7B4-6EB2-1AC1-5AE6-37A1255F64F0}"/>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83E2786-4709-B275-FB75-DB1964F1252B}"/>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A803678C-4B22-89A4-189C-8AC1FDB80599}"/>
              </a:ext>
            </a:extLst>
          </p:cNvPr>
          <p:cNvSpPr txBox="1"/>
          <p:nvPr/>
        </p:nvSpPr>
        <p:spPr>
          <a:xfrm>
            <a:off x="815207" y="2255954"/>
            <a:ext cx="10225549" cy="3290581"/>
          </a:xfrm>
          <a:prstGeom prst="rect">
            <a:avLst/>
          </a:prstGeom>
          <a:noFill/>
        </p:spPr>
        <p:txBody>
          <a:bodyPr wrap="square" rtlCol="0">
            <a:spAutoFit/>
          </a:bodyPr>
          <a:lstStyle/>
          <a:p>
            <a:pPr algn="just">
              <a:lnSpc>
                <a:spcPct val="150000"/>
              </a:lnSpc>
            </a:pPr>
            <a:r>
              <a:rPr lang="en-US" sz="1400" dirty="0">
                <a:latin typeface="Alexandria" charset="0"/>
                <a:cs typeface="Alexandria" charset="0"/>
              </a:rPr>
              <a:t>After-sales reviews occupy exceptional importance in the real estate market, because they reflect the stage at which institutional promises are tested in their deepest form. At this stage, the client encounters the reality of the institution’s commitment to delivery, the quality of maintenance, the effectiveness of follow-up, the efficiency of handling defects or observations, and the continuity of communication after the completion of the transaction. Accordingly, reviews associated with this stage carry substantial weight in relation to the quality of reputation, as the market reads them as an indication of the extent to which the institution’s commitment is sustainable.</a:t>
            </a:r>
          </a:p>
          <a:p>
            <a:pPr algn="just">
              <a:lnSpc>
                <a:spcPct val="150000"/>
              </a:lnSpc>
            </a:pPr>
            <a:r>
              <a:rPr lang="en-US" sz="1400" dirty="0">
                <a:latin typeface="Alexandria" charset="0"/>
                <a:cs typeface="Alexandria" charset="0"/>
              </a:rPr>
              <a:t>This type of review requires treatment that goes beyond communicative responses to encompass coherent operational policies, clear follow-up systems, effective after-sales service channels, and institutional coordination that ensures that the relationship between the institution and the client remains grounded in responsibility and professional care. The real estate public attaches considerable value to an institution that maintains the quality of communication and service after contracting to the same extent that it values its success in persuasion before contracting.</a:t>
            </a:r>
          </a:p>
        </p:txBody>
      </p:sp>
      <p:pic>
        <p:nvPicPr>
          <p:cNvPr id="7" name="Graphic 21">
            <a:extLst>
              <a:ext uri="{FF2B5EF4-FFF2-40B4-BE49-F238E27FC236}">
                <a16:creationId xmlns:a16="http://schemas.microsoft.com/office/drawing/2014/main" id="{A4A4C03B-4B8A-1BA9-5FC4-EABC0A245B3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947407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0247F9-962E-42DD-65CA-D09DB707B5F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BCC2FA2-D8D1-5735-69F8-31FFF7F5B7DB}"/>
              </a:ext>
            </a:extLst>
          </p:cNvPr>
          <p:cNvSpPr/>
          <p:nvPr/>
        </p:nvSpPr>
        <p:spPr>
          <a:xfrm>
            <a:off x="606272" y="1685494"/>
            <a:ext cx="10643420" cy="39407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FE994A9-354B-DA05-9903-38B6C9D456A0}"/>
              </a:ext>
            </a:extLst>
          </p:cNvPr>
          <p:cNvSpPr txBox="1"/>
          <p:nvPr/>
        </p:nvSpPr>
        <p:spPr>
          <a:xfrm>
            <a:off x="2346765" y="1145251"/>
            <a:ext cx="6571201" cy="400110"/>
          </a:xfrm>
          <a:prstGeom prst="rect">
            <a:avLst/>
          </a:prstGeom>
          <a:noFill/>
        </p:spPr>
        <p:txBody>
          <a:bodyPr wrap="square" rtlCol="0">
            <a:spAutoFit/>
          </a:bodyPr>
          <a:lstStyle/>
          <a:p>
            <a:r>
              <a:rPr lang="en-US" sz="2000" b="1" dirty="0">
                <a:latin typeface="Alexandria" charset="0"/>
                <a:cs typeface="Alexandria" charset="0"/>
              </a:rPr>
              <a:t>Reviews Related to the Digital Experience</a:t>
            </a:r>
          </a:p>
        </p:txBody>
      </p:sp>
      <p:sp>
        <p:nvSpPr>
          <p:cNvPr id="5" name="Rectangle 4">
            <a:extLst>
              <a:ext uri="{FF2B5EF4-FFF2-40B4-BE49-F238E27FC236}">
                <a16:creationId xmlns:a16="http://schemas.microsoft.com/office/drawing/2014/main" id="{90F09E04-6051-0F78-483A-3294D4ABFC9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8A08C4F-349B-9C35-ECFD-B27587693F33}"/>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3CFDEAC-FF98-5BED-61D0-27CA8726E71D}"/>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F75FE439-0DDD-CE65-9AD2-BF85C82FA712}"/>
              </a:ext>
            </a:extLst>
          </p:cNvPr>
          <p:cNvSpPr txBox="1"/>
          <p:nvPr/>
        </p:nvSpPr>
        <p:spPr>
          <a:xfrm>
            <a:off x="815207" y="2255954"/>
            <a:ext cx="10225549" cy="2967415"/>
          </a:xfrm>
          <a:prstGeom prst="rect">
            <a:avLst/>
          </a:prstGeom>
          <a:noFill/>
        </p:spPr>
        <p:txBody>
          <a:bodyPr wrap="square" rtlCol="0">
            <a:spAutoFit/>
          </a:bodyPr>
          <a:lstStyle/>
          <a:p>
            <a:pPr algn="just">
              <a:lnSpc>
                <a:spcPct val="150000"/>
              </a:lnSpc>
            </a:pPr>
            <a:r>
              <a:rPr lang="en-US" sz="1400" dirty="0">
                <a:latin typeface="Alexandria" charset="0"/>
                <a:cs typeface="Alexandria" charset="0"/>
              </a:rPr>
              <a:t>An important dimension of real estate reputation today is linked to the quality of the digital experience itself. The client forms judgments through the ease of navigating the website, the clarity of classifications, the accuracy of search results, loading speed, the effectiveness of electronic forms, the efficiency of virtual tours, the clarity of images and maps, and the ease of access to a human means of communication when needed. Accordingly, reviews emerge that pertain to the digital experience itself, and such reviews may praise the platform’s clarity and organization or point to confusion, slowness, or weak accuracy.</a:t>
            </a:r>
          </a:p>
          <a:p>
            <a:pPr algn="just">
              <a:lnSpc>
                <a:spcPct val="150000"/>
              </a:lnSpc>
            </a:pPr>
            <a:r>
              <a:rPr lang="en-US" sz="1400" dirty="0">
                <a:latin typeface="Alexandria" charset="0"/>
                <a:cs typeface="Alexandria" charset="0"/>
              </a:rPr>
              <a:t>This type of review represents an opportunity to develop the institution’s digital infrastructure, as it reveals how the public interprets the technological interface from the perspective of usability and trust. Real estate institutions benefit from such reviews in improving design, simplifying navigation, enhancing the quality of visual content, and strengthening the integration between the digital interface and human service, thereby ensuring that the technical experience supports reputation rather than burdening it.</a:t>
            </a:r>
          </a:p>
        </p:txBody>
      </p:sp>
      <p:pic>
        <p:nvPicPr>
          <p:cNvPr id="7" name="Graphic 21">
            <a:extLst>
              <a:ext uri="{FF2B5EF4-FFF2-40B4-BE49-F238E27FC236}">
                <a16:creationId xmlns:a16="http://schemas.microsoft.com/office/drawing/2014/main" id="{56D4AA6F-DEF3-37D8-FBF1-2DE2CFF2060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639859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AB1FE8-6531-FF1B-EFE0-BA335E905FD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AD8F2D1-1815-9790-115B-2203C45740AB}"/>
              </a:ext>
            </a:extLst>
          </p:cNvPr>
          <p:cNvSpPr/>
          <p:nvPr/>
        </p:nvSpPr>
        <p:spPr>
          <a:xfrm>
            <a:off x="606272" y="1685494"/>
            <a:ext cx="10643420" cy="39407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D50E8D5-C5CA-11A4-DB73-995C3B3E0989}"/>
              </a:ext>
            </a:extLst>
          </p:cNvPr>
          <p:cNvSpPr txBox="1"/>
          <p:nvPr/>
        </p:nvSpPr>
        <p:spPr>
          <a:xfrm>
            <a:off x="2346765" y="991363"/>
            <a:ext cx="6571201" cy="707886"/>
          </a:xfrm>
          <a:prstGeom prst="rect">
            <a:avLst/>
          </a:prstGeom>
          <a:noFill/>
        </p:spPr>
        <p:txBody>
          <a:bodyPr wrap="square" rtlCol="0">
            <a:spAutoFit/>
          </a:bodyPr>
          <a:lstStyle/>
          <a:p>
            <a:r>
              <a:rPr lang="en-US" sz="2000" b="1" dirty="0">
                <a:latin typeface="Alexandria" charset="0"/>
                <a:cs typeface="Alexandria" charset="0"/>
              </a:rPr>
              <a:t>How to Deal with Electronic Reviews in Reputation Management</a:t>
            </a:r>
          </a:p>
        </p:txBody>
      </p:sp>
      <p:sp>
        <p:nvSpPr>
          <p:cNvPr id="5" name="Rectangle 4">
            <a:extLst>
              <a:ext uri="{FF2B5EF4-FFF2-40B4-BE49-F238E27FC236}">
                <a16:creationId xmlns:a16="http://schemas.microsoft.com/office/drawing/2014/main" id="{901BA0B7-3C56-0DB1-EE93-5E17C134954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C87D04E-5B35-FB06-789A-3D3C910647B2}"/>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4009D49-6C38-DB52-FF33-8412310082FD}"/>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797C9F16-43FB-18F6-74B5-4912F6E36DBB}"/>
              </a:ext>
            </a:extLst>
          </p:cNvPr>
          <p:cNvSpPr txBox="1"/>
          <p:nvPr/>
        </p:nvSpPr>
        <p:spPr>
          <a:xfrm>
            <a:off x="815207" y="2255954"/>
            <a:ext cx="10225549" cy="3290581"/>
          </a:xfrm>
          <a:prstGeom prst="rect">
            <a:avLst/>
          </a:prstGeom>
          <a:noFill/>
        </p:spPr>
        <p:txBody>
          <a:bodyPr wrap="square" rtlCol="0">
            <a:spAutoFit/>
          </a:bodyPr>
          <a:lstStyle/>
          <a:p>
            <a:pPr algn="just">
              <a:lnSpc>
                <a:spcPct val="150000"/>
              </a:lnSpc>
            </a:pPr>
            <a:r>
              <a:rPr lang="en-US" sz="1400" b="1" dirty="0">
                <a:latin typeface="Alexandria" charset="0"/>
                <a:cs typeface="Alexandria" charset="0"/>
              </a:rPr>
              <a:t>1. Continuous Monitoring of Reviews as an Entry Point to Management</a:t>
            </a:r>
          </a:p>
          <a:p>
            <a:pPr algn="just">
              <a:lnSpc>
                <a:spcPct val="150000"/>
              </a:lnSpc>
            </a:pPr>
            <a:r>
              <a:rPr lang="en-US" sz="1400" dirty="0">
                <a:latin typeface="Alexandria" charset="0"/>
                <a:cs typeface="Alexandria" charset="0"/>
              </a:rPr>
              <a:t>Continuous monitoring of reviews constitutes the cornerstone of reputation management. The institution needs to track all digital signals associated with its name, projects, teams, or services, and to classify incoming reviews according to the platform, subject matter, tone, and the stage of the customer journey to which they relate. Such monitoring enables management to identify problems at an early stage, analyze trends of satisfaction and dissatisfaction, and distinguish between isolated cases and recurring patterns.</a:t>
            </a:r>
          </a:p>
          <a:p>
            <a:pPr algn="just">
              <a:lnSpc>
                <a:spcPct val="150000"/>
              </a:lnSpc>
            </a:pPr>
            <a:r>
              <a:rPr lang="en-US" sz="1400" dirty="0">
                <a:latin typeface="Alexandria" charset="0"/>
                <a:cs typeface="Alexandria" charset="0"/>
              </a:rPr>
              <a:t>Monitoring acquires added value in the real estate field because it helps reveal sensitive issues before their implications expand within the market. For example, repeated observations regarding the lack of price clarity warrant prompt intervention; complaints related to delayed responses may indicate pressure on the team or a deficiency in organizational structure; and reviews criticizing the accuracy of images may reveal weaknesses in documentation standards. Hence, monitoring becomes both a preventive and a strategic instrument at the same time.</a:t>
            </a:r>
          </a:p>
        </p:txBody>
      </p:sp>
      <p:pic>
        <p:nvPicPr>
          <p:cNvPr id="7" name="Graphic 21">
            <a:extLst>
              <a:ext uri="{FF2B5EF4-FFF2-40B4-BE49-F238E27FC236}">
                <a16:creationId xmlns:a16="http://schemas.microsoft.com/office/drawing/2014/main" id="{EE8F5296-917D-7034-074D-8868261CAA7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683686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707AC2-BCD8-ACB1-938C-13E29E9FD7D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2363BEC-73E8-5DEF-2A83-F9E89363D77E}"/>
              </a:ext>
            </a:extLst>
          </p:cNvPr>
          <p:cNvSpPr/>
          <p:nvPr/>
        </p:nvSpPr>
        <p:spPr>
          <a:xfrm>
            <a:off x="606272" y="1685494"/>
            <a:ext cx="10643420" cy="39407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161CA5B-08DE-0EB9-773F-F58F0ACADBB7}"/>
              </a:ext>
            </a:extLst>
          </p:cNvPr>
          <p:cNvSpPr txBox="1"/>
          <p:nvPr/>
        </p:nvSpPr>
        <p:spPr>
          <a:xfrm>
            <a:off x="2346765" y="991363"/>
            <a:ext cx="6571201" cy="707886"/>
          </a:xfrm>
          <a:prstGeom prst="rect">
            <a:avLst/>
          </a:prstGeom>
          <a:noFill/>
        </p:spPr>
        <p:txBody>
          <a:bodyPr wrap="square" rtlCol="0">
            <a:spAutoFit/>
          </a:bodyPr>
          <a:lstStyle/>
          <a:p>
            <a:r>
              <a:rPr lang="en-US" sz="2000" b="1" dirty="0">
                <a:latin typeface="Alexandria" charset="0"/>
                <a:cs typeface="Alexandria" charset="0"/>
              </a:rPr>
              <a:t>How to Deal with Electronic Reviews in Reputation Management</a:t>
            </a:r>
          </a:p>
        </p:txBody>
      </p:sp>
      <p:sp>
        <p:nvSpPr>
          <p:cNvPr id="5" name="Rectangle 4">
            <a:extLst>
              <a:ext uri="{FF2B5EF4-FFF2-40B4-BE49-F238E27FC236}">
                <a16:creationId xmlns:a16="http://schemas.microsoft.com/office/drawing/2014/main" id="{D9AC0C4A-3331-3551-8167-3078FF2A77D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4004E4D-3D7B-BA64-E187-9C095768D4F0}"/>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3999C3F-ECE7-263B-F691-0D4ECB1EA49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23A2003A-43EC-6EF0-7E07-BF840621F402}"/>
              </a:ext>
            </a:extLst>
          </p:cNvPr>
          <p:cNvSpPr txBox="1"/>
          <p:nvPr/>
        </p:nvSpPr>
        <p:spPr>
          <a:xfrm>
            <a:off x="815207" y="2255954"/>
            <a:ext cx="10225549" cy="3290581"/>
          </a:xfrm>
          <a:prstGeom prst="rect">
            <a:avLst/>
          </a:prstGeom>
          <a:noFill/>
        </p:spPr>
        <p:txBody>
          <a:bodyPr wrap="square" rtlCol="0">
            <a:spAutoFit/>
          </a:bodyPr>
          <a:lstStyle/>
          <a:p>
            <a:pPr algn="just">
              <a:lnSpc>
                <a:spcPct val="150000"/>
              </a:lnSpc>
            </a:pPr>
            <a:r>
              <a:rPr lang="en-US" sz="1400" b="1" dirty="0">
                <a:latin typeface="Alexandria" charset="0"/>
                <a:cs typeface="Alexandria" charset="0"/>
              </a:rPr>
              <a:t>2. Analysis, Diagnosis, and Linking Reviews to Their Causes</a:t>
            </a:r>
          </a:p>
          <a:p>
            <a:pPr algn="just">
              <a:lnSpc>
                <a:spcPct val="150000"/>
              </a:lnSpc>
            </a:pPr>
            <a:r>
              <a:rPr lang="en-US" sz="1400" dirty="0">
                <a:latin typeface="Alexandria" charset="0"/>
                <a:cs typeface="Alexandria" charset="0"/>
              </a:rPr>
              <a:t>Analysis represents the stage at which the institution moves from merely collecting reviews to understanding them. This includes analyzing recurring words, classifying issues, reading the context, linking reviews to the stage at which they were submitted, measuring the frequency of complaints, and estimating their impact on overall reputation. The aim of this analysis is to arrive at an accurate diagnosis of the problem so that its structural, procedural, or communicative causes may be properly understood.</a:t>
            </a:r>
          </a:p>
          <a:p>
            <a:pPr algn="just">
              <a:lnSpc>
                <a:spcPct val="150000"/>
              </a:lnSpc>
            </a:pPr>
            <a:r>
              <a:rPr lang="en-US" sz="1400" dirty="0">
                <a:latin typeface="Alexandria" charset="0"/>
                <a:cs typeface="Alexandria" charset="0"/>
              </a:rPr>
              <a:t>In the real estate field, the analytical process may reveal that negative reviews are often associated with the initial response stage, the contracting stage, or the post-delivery stage. It may also become evident that the deficiency arises from inconsistent messages among teams, delays in the follow-up process, weaknesses in visual documentation, or ambiguity in marketing descriptions. When reviews are linked to these causes, reputation management becomes the management of the reality that produces the effect, rather than merely the management of external impressions.</a:t>
            </a:r>
          </a:p>
        </p:txBody>
      </p:sp>
      <p:pic>
        <p:nvPicPr>
          <p:cNvPr id="7" name="Graphic 21">
            <a:extLst>
              <a:ext uri="{FF2B5EF4-FFF2-40B4-BE49-F238E27FC236}">
                <a16:creationId xmlns:a16="http://schemas.microsoft.com/office/drawing/2014/main" id="{48F890A4-8FA1-7E3E-032C-2B506FB82E8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155418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DD6F8C-BB4F-76A4-865C-DA8B5352261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2196ADC-BC4A-69F2-6978-7A533F98111D}"/>
              </a:ext>
            </a:extLst>
          </p:cNvPr>
          <p:cNvSpPr/>
          <p:nvPr/>
        </p:nvSpPr>
        <p:spPr>
          <a:xfrm>
            <a:off x="606272" y="1685494"/>
            <a:ext cx="10643420" cy="39407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529DBAF-FDAE-03F9-2768-5CBA7AF0FF04}"/>
              </a:ext>
            </a:extLst>
          </p:cNvPr>
          <p:cNvSpPr txBox="1"/>
          <p:nvPr/>
        </p:nvSpPr>
        <p:spPr>
          <a:xfrm>
            <a:off x="2346765" y="991363"/>
            <a:ext cx="6571201" cy="707886"/>
          </a:xfrm>
          <a:prstGeom prst="rect">
            <a:avLst/>
          </a:prstGeom>
          <a:noFill/>
        </p:spPr>
        <p:txBody>
          <a:bodyPr wrap="square" rtlCol="0">
            <a:spAutoFit/>
          </a:bodyPr>
          <a:lstStyle/>
          <a:p>
            <a:r>
              <a:rPr lang="en-US" sz="2000" b="1" dirty="0">
                <a:latin typeface="Alexandria" charset="0"/>
                <a:cs typeface="Alexandria" charset="0"/>
              </a:rPr>
              <a:t>How to Deal with Electronic Reviews in Reputation Management</a:t>
            </a:r>
          </a:p>
        </p:txBody>
      </p:sp>
      <p:sp>
        <p:nvSpPr>
          <p:cNvPr id="5" name="Rectangle 4">
            <a:extLst>
              <a:ext uri="{FF2B5EF4-FFF2-40B4-BE49-F238E27FC236}">
                <a16:creationId xmlns:a16="http://schemas.microsoft.com/office/drawing/2014/main" id="{D7EAE221-1222-EB7A-0282-008EBDEF91D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9B97930-8C51-DDFA-5631-7AFD14E6863A}"/>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AE68908-0977-6588-31CC-112A92D437B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5C478E55-AD04-8DD5-7B6F-52CA65761307}"/>
              </a:ext>
            </a:extLst>
          </p:cNvPr>
          <p:cNvSpPr txBox="1"/>
          <p:nvPr/>
        </p:nvSpPr>
        <p:spPr>
          <a:xfrm>
            <a:off x="726717" y="1996380"/>
            <a:ext cx="10225549" cy="3613746"/>
          </a:xfrm>
          <a:prstGeom prst="rect">
            <a:avLst/>
          </a:prstGeom>
          <a:noFill/>
        </p:spPr>
        <p:txBody>
          <a:bodyPr wrap="square" rtlCol="0">
            <a:spAutoFit/>
          </a:bodyPr>
          <a:lstStyle/>
          <a:p>
            <a:pPr algn="just">
              <a:lnSpc>
                <a:spcPct val="150000"/>
              </a:lnSpc>
            </a:pPr>
            <a:r>
              <a:rPr lang="en-US" sz="1400" b="1" dirty="0">
                <a:latin typeface="Alexandria" charset="0"/>
                <a:cs typeface="Alexandria" charset="0"/>
              </a:rPr>
              <a:t>3. Professional Response and the Formulation of Replies</a:t>
            </a:r>
          </a:p>
          <a:p>
            <a:pPr algn="just">
              <a:lnSpc>
                <a:spcPct val="150000"/>
              </a:lnSpc>
            </a:pPr>
            <a:r>
              <a:rPr lang="en-US" sz="1400" dirty="0">
                <a:latin typeface="Alexandria" charset="0"/>
                <a:cs typeface="Alexandria" charset="0"/>
              </a:rPr>
              <a:t>The formulation of replies is among the practices that exert the greatest influence on electronic reputation, because the reply represents the institution’s voice before a wide audience that observes how it deals with reviews. A professional response requires balanced language, clarity of position, acknowledgment of the importance of the observation, and a demonstration of serious follow-up, while avoiding any emotional reaction, condescension, or minimization of the client’s experience.</a:t>
            </a:r>
          </a:p>
          <a:p>
            <a:pPr algn="just">
              <a:lnSpc>
                <a:spcPct val="150000"/>
              </a:lnSpc>
            </a:pPr>
            <a:r>
              <a:rPr lang="en-US" sz="1400" dirty="0">
                <a:latin typeface="Alexandria" charset="0"/>
                <a:cs typeface="Alexandria" charset="0"/>
              </a:rPr>
              <a:t>The response varies according to the type of review. A positive review requires a composed expression of gratitude that highlights appreciation and reflects the institution’s professional identity. A negative review requires a response that conveys concern and understanding, opens a path toward resolution, and confirms a commitment to reviewing the case. An inquiry-based review requires an accurate and direct answer. An emotionally charged review requires communicative calmness and the management of tone before the management of content. In all cases, the language of the response should remain institutional, clear, respectful, and consistent with the values with which the institution seeks to be associated in the public mind.</a:t>
            </a:r>
          </a:p>
        </p:txBody>
      </p:sp>
      <p:pic>
        <p:nvPicPr>
          <p:cNvPr id="7" name="Graphic 21">
            <a:extLst>
              <a:ext uri="{FF2B5EF4-FFF2-40B4-BE49-F238E27FC236}">
                <a16:creationId xmlns:a16="http://schemas.microsoft.com/office/drawing/2014/main" id="{DCFB583E-6111-DF40-AA43-F92B9A4FED1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793346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FFBE7D-6F60-BD14-F1C1-77A010552AE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A988F8F-D223-45FB-314D-0E3181429716}"/>
              </a:ext>
            </a:extLst>
          </p:cNvPr>
          <p:cNvSpPr/>
          <p:nvPr/>
        </p:nvSpPr>
        <p:spPr>
          <a:xfrm>
            <a:off x="606272" y="1685494"/>
            <a:ext cx="10643420" cy="39407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97E0392-00E2-FF4E-92ED-9A2EEDDFD7B2}"/>
              </a:ext>
            </a:extLst>
          </p:cNvPr>
          <p:cNvSpPr txBox="1"/>
          <p:nvPr/>
        </p:nvSpPr>
        <p:spPr>
          <a:xfrm>
            <a:off x="2346765" y="991363"/>
            <a:ext cx="6571201" cy="707886"/>
          </a:xfrm>
          <a:prstGeom prst="rect">
            <a:avLst/>
          </a:prstGeom>
          <a:noFill/>
        </p:spPr>
        <p:txBody>
          <a:bodyPr wrap="square" rtlCol="0">
            <a:spAutoFit/>
          </a:bodyPr>
          <a:lstStyle/>
          <a:p>
            <a:r>
              <a:rPr lang="en-US" sz="2000" b="1" dirty="0">
                <a:latin typeface="Alexandria" charset="0"/>
                <a:cs typeface="Alexandria" charset="0"/>
              </a:rPr>
              <a:t>How to Deal with Electronic Reviews in Reputation Management</a:t>
            </a:r>
          </a:p>
        </p:txBody>
      </p:sp>
      <p:sp>
        <p:nvSpPr>
          <p:cNvPr id="5" name="Rectangle 4">
            <a:extLst>
              <a:ext uri="{FF2B5EF4-FFF2-40B4-BE49-F238E27FC236}">
                <a16:creationId xmlns:a16="http://schemas.microsoft.com/office/drawing/2014/main" id="{A42EC2AF-8229-D9D4-1E4B-A86CFEF6696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2B5C09B-3FCA-16AA-AB5D-30CE7D696354}"/>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74B70BB-A05E-ECBA-5EAC-AC295F5A32D6}"/>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8500EA89-7E26-BD21-D3D3-ABA925F234BD}"/>
              </a:ext>
            </a:extLst>
          </p:cNvPr>
          <p:cNvSpPr txBox="1"/>
          <p:nvPr/>
        </p:nvSpPr>
        <p:spPr>
          <a:xfrm>
            <a:off x="726717" y="2039437"/>
            <a:ext cx="10225549" cy="3290581"/>
          </a:xfrm>
          <a:prstGeom prst="rect">
            <a:avLst/>
          </a:prstGeom>
          <a:noFill/>
        </p:spPr>
        <p:txBody>
          <a:bodyPr wrap="square" rtlCol="0">
            <a:spAutoFit/>
          </a:bodyPr>
          <a:lstStyle/>
          <a:p>
            <a:pPr algn="just">
              <a:lnSpc>
                <a:spcPct val="150000"/>
              </a:lnSpc>
            </a:pPr>
            <a:r>
              <a:rPr lang="en-US" sz="1400" b="1" dirty="0">
                <a:latin typeface="Alexandria" charset="0"/>
                <a:cs typeface="Alexandria" charset="0"/>
              </a:rPr>
              <a:t>4. Transforming Reviews into Improvement Decisions</a:t>
            </a:r>
          </a:p>
          <a:p>
            <a:pPr algn="just">
              <a:lnSpc>
                <a:spcPct val="150000"/>
              </a:lnSpc>
            </a:pPr>
            <a:r>
              <a:rPr lang="en-US" sz="1400" dirty="0">
                <a:latin typeface="Alexandria" charset="0"/>
                <a:cs typeface="Alexandria" charset="0"/>
              </a:rPr>
              <a:t>The most important stage in reputation management lies in transforming reviews into practical decisions. A positive review reveals an area of excellence that should be reinforced; a negative review reveals a deficiency that requires remediation; a neutral review reveals an area for improvement or clarification; and a review related to after-sales service reveals the degree of sustainability in the relationship with the client. When the institution treats these data as managerial inputs, it shifts reputation from the sphere of reaction to the sphere of management.</a:t>
            </a:r>
          </a:p>
          <a:p>
            <a:pPr algn="just">
              <a:lnSpc>
                <a:spcPct val="150000"/>
              </a:lnSpc>
            </a:pPr>
            <a:r>
              <a:rPr lang="en-US" sz="1400" dirty="0">
                <a:latin typeface="Alexandria" charset="0"/>
                <a:cs typeface="Alexandria" charset="0"/>
              </a:rPr>
              <a:t>Improvement decisions include reviewing policies, developing content, updating data, enhancing staff training, redistributing roles, modifying follow-up procedures, improving communication channels, elevating the quality of digital service, and reviewing measurement and monitoring tools. In this way, reviews become part of the cycle of continuous improvement, and the digital space is transformed into a managerial mirror that assists the institution in developing itself systematically.</a:t>
            </a:r>
          </a:p>
        </p:txBody>
      </p:sp>
      <p:pic>
        <p:nvPicPr>
          <p:cNvPr id="7" name="Graphic 21">
            <a:extLst>
              <a:ext uri="{FF2B5EF4-FFF2-40B4-BE49-F238E27FC236}">
                <a16:creationId xmlns:a16="http://schemas.microsoft.com/office/drawing/2014/main" id="{A00A2F4D-3283-CBA9-C3CE-E1766CCBC86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7852740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C52B5D-3551-6C46-447C-9E850877C5E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9318EA8-E1D6-9A8B-4F2B-C953F03B9484}"/>
              </a:ext>
            </a:extLst>
          </p:cNvPr>
          <p:cNvSpPr/>
          <p:nvPr/>
        </p:nvSpPr>
        <p:spPr>
          <a:xfrm>
            <a:off x="606272" y="1685494"/>
            <a:ext cx="10643420" cy="39407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4BEBADB-0F5F-7E0D-C90C-EB12A6A2E26A}"/>
              </a:ext>
            </a:extLst>
          </p:cNvPr>
          <p:cNvSpPr txBox="1"/>
          <p:nvPr/>
        </p:nvSpPr>
        <p:spPr>
          <a:xfrm>
            <a:off x="2346765" y="1108413"/>
            <a:ext cx="6571201" cy="400110"/>
          </a:xfrm>
          <a:prstGeom prst="rect">
            <a:avLst/>
          </a:prstGeom>
          <a:noFill/>
        </p:spPr>
        <p:txBody>
          <a:bodyPr wrap="square" rtlCol="0">
            <a:spAutoFit/>
          </a:bodyPr>
          <a:lstStyle/>
          <a:p>
            <a:r>
              <a:rPr lang="en-US" sz="2000" b="1" dirty="0">
                <a:latin typeface="Alexandria" charset="0"/>
                <a:cs typeface="Alexandria" charset="0"/>
              </a:rPr>
              <a:t>Crisis Management Arising from Reviews</a:t>
            </a:r>
          </a:p>
        </p:txBody>
      </p:sp>
      <p:sp>
        <p:nvSpPr>
          <p:cNvPr id="5" name="Rectangle 4">
            <a:extLst>
              <a:ext uri="{FF2B5EF4-FFF2-40B4-BE49-F238E27FC236}">
                <a16:creationId xmlns:a16="http://schemas.microsoft.com/office/drawing/2014/main" id="{6BD1FCEC-6DCC-C1A9-175C-468197D25E1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482B023-17DA-FDF1-F240-195EE41869BB}"/>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2549A95-9A2A-9E85-F828-E97BE9F35949}"/>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DAB82514-B68B-3351-C01C-9622B626C172}"/>
              </a:ext>
            </a:extLst>
          </p:cNvPr>
          <p:cNvSpPr txBox="1"/>
          <p:nvPr/>
        </p:nvSpPr>
        <p:spPr>
          <a:xfrm>
            <a:off x="726717" y="2039437"/>
            <a:ext cx="10225549" cy="2967415"/>
          </a:xfrm>
          <a:prstGeom prst="rect">
            <a:avLst/>
          </a:prstGeom>
          <a:noFill/>
        </p:spPr>
        <p:txBody>
          <a:bodyPr wrap="square" rtlCol="0">
            <a:spAutoFit/>
          </a:bodyPr>
          <a:lstStyle/>
          <a:p>
            <a:pPr algn="just">
              <a:lnSpc>
                <a:spcPct val="150000"/>
              </a:lnSpc>
            </a:pPr>
            <a:r>
              <a:rPr lang="en-US" sz="1400" dirty="0">
                <a:latin typeface="Alexandria" charset="0"/>
                <a:cs typeface="Alexandria" charset="0"/>
              </a:rPr>
              <a:t>Certain reviews may develop into a reputational crisis when they gain wide circulation, relate to a highly sensitive issue, trigger a wave of similar comments, or touch upon a fundamental element of trust such as transparency, commitment, or integrity. Such cases require a special form of management based on speed, precision, coordination across different administrative levels, and the production of a clear and balanced institutional discourse.</a:t>
            </a:r>
          </a:p>
          <a:p>
            <a:pPr algn="just">
              <a:lnSpc>
                <a:spcPct val="150000"/>
              </a:lnSpc>
            </a:pPr>
            <a:r>
              <a:rPr lang="en-US" sz="1400" dirty="0">
                <a:latin typeface="Alexandria" charset="0"/>
                <a:cs typeface="Alexandria" charset="0"/>
              </a:rPr>
              <a:t>Crisis management begins with early monitoring, followed by verification of the facts, identification of the core message, and distribution of roles among those responsible for formulating the response, those authorized to acknowledge or clarify the matter, and those charged with addressing the problem in the field, contractually, or operationally. Such management helps prevent the uncontrolled escalation of the impact, highlights the institution’s capacity to assume responsibility, and contributes to rebuilding trust by linking communication to corrective action.</a:t>
            </a:r>
          </a:p>
        </p:txBody>
      </p:sp>
      <p:pic>
        <p:nvPicPr>
          <p:cNvPr id="7" name="Graphic 21">
            <a:extLst>
              <a:ext uri="{FF2B5EF4-FFF2-40B4-BE49-F238E27FC236}">
                <a16:creationId xmlns:a16="http://schemas.microsoft.com/office/drawing/2014/main" id="{C7744240-C451-B792-BF60-2459FF2E0B5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3677974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E3AFE3-83E9-71A3-CDFF-C969D2A3B8B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337F46B-B434-ABE2-44E0-C4D2C42AA324}"/>
              </a:ext>
            </a:extLst>
          </p:cNvPr>
          <p:cNvSpPr/>
          <p:nvPr/>
        </p:nvSpPr>
        <p:spPr>
          <a:xfrm>
            <a:off x="606272" y="1685494"/>
            <a:ext cx="10643420" cy="39407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AC854C3-964D-6C28-B8CE-5A977305882E}"/>
              </a:ext>
            </a:extLst>
          </p:cNvPr>
          <p:cNvSpPr txBox="1"/>
          <p:nvPr/>
        </p:nvSpPr>
        <p:spPr>
          <a:xfrm>
            <a:off x="2346765" y="991363"/>
            <a:ext cx="6571201" cy="707886"/>
          </a:xfrm>
          <a:prstGeom prst="rect">
            <a:avLst/>
          </a:prstGeom>
          <a:noFill/>
        </p:spPr>
        <p:txBody>
          <a:bodyPr wrap="square" rtlCol="0">
            <a:spAutoFit/>
          </a:bodyPr>
          <a:lstStyle/>
          <a:p>
            <a:r>
              <a:rPr lang="en-US" sz="2000" b="1" dirty="0">
                <a:latin typeface="Alexandria" charset="0"/>
                <a:cs typeface="Alexandria" charset="0"/>
              </a:rPr>
              <a:t>Authenticity of Reviews and Their Protection from Falsification</a:t>
            </a:r>
          </a:p>
        </p:txBody>
      </p:sp>
      <p:sp>
        <p:nvSpPr>
          <p:cNvPr id="5" name="Rectangle 4">
            <a:extLst>
              <a:ext uri="{FF2B5EF4-FFF2-40B4-BE49-F238E27FC236}">
                <a16:creationId xmlns:a16="http://schemas.microsoft.com/office/drawing/2014/main" id="{31C6FD87-34F0-7ACD-7B8F-771EAC888B9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C731891-91E4-F145-A91B-7E210BA324DF}"/>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C175742-D9C8-0C1F-F0C7-E852B843C671}"/>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ABB4B7D9-9F67-461D-790F-A308445A52B1}"/>
              </a:ext>
            </a:extLst>
          </p:cNvPr>
          <p:cNvSpPr txBox="1"/>
          <p:nvPr/>
        </p:nvSpPr>
        <p:spPr>
          <a:xfrm>
            <a:off x="726717" y="2213612"/>
            <a:ext cx="10225549" cy="2644250"/>
          </a:xfrm>
          <a:prstGeom prst="rect">
            <a:avLst/>
          </a:prstGeom>
          <a:noFill/>
        </p:spPr>
        <p:txBody>
          <a:bodyPr wrap="square" rtlCol="0">
            <a:spAutoFit/>
          </a:bodyPr>
          <a:lstStyle/>
          <a:p>
            <a:pPr algn="just">
              <a:lnSpc>
                <a:spcPct val="150000"/>
              </a:lnSpc>
            </a:pPr>
            <a:r>
              <a:rPr lang="en-US" sz="1400" dirty="0">
                <a:latin typeface="Alexandria" charset="0"/>
                <a:cs typeface="Alexandria" charset="0"/>
              </a:rPr>
              <a:t>Sustainable reputation is closely linked to the authenticity of reviews, that is, to their arising from genuine experiences that reflect real interaction with the institution, the project, or the service. Such authenticity carries both ethical and marketing value at the same time, because it provides the market with an image that can be trusted and protects the institution from the negative backlash that arises when the public senses exaggeration, artificiality, or an unnatural repetition in reviews.</a:t>
            </a:r>
          </a:p>
          <a:p>
            <a:pPr algn="just">
              <a:lnSpc>
                <a:spcPct val="150000"/>
              </a:lnSpc>
            </a:pPr>
            <a:r>
              <a:rPr lang="en-US" sz="1400" dirty="0">
                <a:latin typeface="Alexandria" charset="0"/>
                <a:cs typeface="Alexandria" charset="0"/>
              </a:rPr>
              <a:t>A professional institution is keen to encourage genuine clients to write their reviews voluntarily and at an appropriate time, while facilitating the process that enables them to express their experience. It is likewise careful that the review be read as an integrated human experience, rather than merely as a number added to an average rating. The more diverse the reviews are, the more they include objective elements and reflect different levels of experience, the greater their power in consolidating trust.</a:t>
            </a:r>
          </a:p>
        </p:txBody>
      </p:sp>
      <p:pic>
        <p:nvPicPr>
          <p:cNvPr id="7" name="Graphic 21">
            <a:extLst>
              <a:ext uri="{FF2B5EF4-FFF2-40B4-BE49-F238E27FC236}">
                <a16:creationId xmlns:a16="http://schemas.microsoft.com/office/drawing/2014/main" id="{23B7B1F2-E694-CE40-D4D5-BE27AB98F6D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403648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A0AD36-1251-1405-DD98-8EE6172C830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6F55E3F-8EE4-DD8B-F1D1-0F0FBF6D07E9}"/>
              </a:ext>
            </a:extLst>
          </p:cNvPr>
          <p:cNvSpPr/>
          <p:nvPr/>
        </p:nvSpPr>
        <p:spPr>
          <a:xfrm>
            <a:off x="606272" y="1685494"/>
            <a:ext cx="10643420" cy="39407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31245A5-7EBC-F7EE-CB5C-4561F777FF15}"/>
              </a:ext>
            </a:extLst>
          </p:cNvPr>
          <p:cNvSpPr txBox="1"/>
          <p:nvPr/>
        </p:nvSpPr>
        <p:spPr>
          <a:xfrm>
            <a:off x="2346765" y="1160640"/>
            <a:ext cx="6571201" cy="400110"/>
          </a:xfrm>
          <a:prstGeom prst="rect">
            <a:avLst/>
          </a:prstGeom>
          <a:noFill/>
        </p:spPr>
        <p:txBody>
          <a:bodyPr wrap="square" rtlCol="0">
            <a:spAutoFit/>
          </a:bodyPr>
          <a:lstStyle/>
          <a:p>
            <a:r>
              <a:rPr lang="en-US" sz="2000" b="1" dirty="0">
                <a:latin typeface="Alexandria" charset="0"/>
                <a:cs typeface="Alexandria" charset="0"/>
              </a:rPr>
              <a:t>User-Generated Content and Its Role in Reputation</a:t>
            </a:r>
          </a:p>
        </p:txBody>
      </p:sp>
      <p:sp>
        <p:nvSpPr>
          <p:cNvPr id="5" name="Rectangle 4">
            <a:extLst>
              <a:ext uri="{FF2B5EF4-FFF2-40B4-BE49-F238E27FC236}">
                <a16:creationId xmlns:a16="http://schemas.microsoft.com/office/drawing/2014/main" id="{BD5AED37-ED28-3002-0927-DB8A0DF4140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96DD4B8-0B27-9A68-9473-B7581BB67DF1}"/>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D66BDA3-18DB-9229-A6A7-1F57B5078B2C}"/>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B657D663-4B6A-8BDA-AAF8-1E087E837D63}"/>
              </a:ext>
            </a:extLst>
          </p:cNvPr>
          <p:cNvSpPr txBox="1"/>
          <p:nvPr/>
        </p:nvSpPr>
        <p:spPr>
          <a:xfrm>
            <a:off x="726717" y="2213612"/>
            <a:ext cx="10225549" cy="2644250"/>
          </a:xfrm>
          <a:prstGeom prst="rect">
            <a:avLst/>
          </a:prstGeom>
          <a:noFill/>
        </p:spPr>
        <p:txBody>
          <a:bodyPr wrap="square" rtlCol="0">
            <a:spAutoFit/>
          </a:bodyPr>
          <a:lstStyle/>
          <a:p>
            <a:pPr algn="just">
              <a:lnSpc>
                <a:spcPct val="150000"/>
              </a:lnSpc>
            </a:pPr>
            <a:r>
              <a:rPr lang="en-US" sz="1400" dirty="0">
                <a:latin typeface="Alexandria" charset="0"/>
                <a:cs typeface="Alexandria" charset="0"/>
              </a:rPr>
              <a:t>Electronic reputation also encompasses all forms of content produced by users in relation to the property, the institution, or the experience. Such content may take the form of a personal post, a video clip, a photograph, a comparison, a comment within a specialized group, or a discussion within a local digital community. These materials attract a high degree of attention because, in the eyes of the public, they appear closer to real life and less subject to the institution’s control.</a:t>
            </a:r>
          </a:p>
          <a:p>
            <a:pPr algn="just">
              <a:lnSpc>
                <a:spcPct val="150000"/>
              </a:lnSpc>
            </a:pPr>
            <a:r>
              <a:rPr lang="en-US" sz="1400" dirty="0">
                <a:latin typeface="Alexandria" charset="0"/>
                <a:cs typeface="Alexandria" charset="0"/>
              </a:rPr>
              <a:t>A conscious management approach deals with such content as one of the components of reputation that merits monitoring and analysis. It also seeks to understand its motives, contexts, and impact, while striving to ensure that the actual experience serves as a catalyst for natural positive content that reflects the quality of work, honesty in dealing, and clarity of service. In the real estate field, such content can significantly deepen trust when it presents realistic details that reinforce the professional narrative the institution offers about itself.</a:t>
            </a:r>
          </a:p>
        </p:txBody>
      </p:sp>
      <p:pic>
        <p:nvPicPr>
          <p:cNvPr id="7" name="Graphic 21">
            <a:extLst>
              <a:ext uri="{FF2B5EF4-FFF2-40B4-BE49-F238E27FC236}">
                <a16:creationId xmlns:a16="http://schemas.microsoft.com/office/drawing/2014/main" id="{C11A524E-5941-7CA0-E665-6E52A5123AA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8827624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6D5B2A-981A-5E34-42D4-6F9D80125D52}"/>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955F08EE-08B9-45C5-B9B9-FFA9971D7320}"/>
              </a:ext>
            </a:extLst>
          </p:cNvPr>
          <p:cNvSpPr/>
          <p:nvPr/>
        </p:nvSpPr>
        <p:spPr>
          <a:xfrm>
            <a:off x="180432" y="1397680"/>
            <a:ext cx="5909014" cy="518993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7" name="TextBox 16">
            <a:extLst>
              <a:ext uri="{FF2B5EF4-FFF2-40B4-BE49-F238E27FC236}">
                <a16:creationId xmlns:a16="http://schemas.microsoft.com/office/drawing/2014/main" id="{9FD3F5E7-6DE6-EEBF-D6CE-5E25D5550427}"/>
              </a:ext>
            </a:extLst>
          </p:cNvPr>
          <p:cNvSpPr txBox="1"/>
          <p:nvPr/>
        </p:nvSpPr>
        <p:spPr>
          <a:xfrm>
            <a:off x="6102556" y="6003157"/>
            <a:ext cx="5558501" cy="707886"/>
          </a:xfrm>
          <a:prstGeom prst="rect">
            <a:avLst/>
          </a:prstGeom>
          <a:noFill/>
        </p:spPr>
        <p:txBody>
          <a:bodyPr wrap="square" rtlCol="0">
            <a:spAutoFit/>
          </a:bodyPr>
          <a:lstStyle/>
          <a:p>
            <a:r>
              <a:rPr lang="en-US" sz="2000" b="1" dirty="0">
                <a:solidFill>
                  <a:srgbClr val="00B0F0"/>
                </a:solidFill>
                <a:latin typeface="Alexandria" charset="0"/>
                <a:cs typeface="Alexandria" charset="0"/>
              </a:rPr>
              <a:t>Internal Reputation and Its Reflection on External Reputation</a:t>
            </a:r>
          </a:p>
        </p:txBody>
      </p:sp>
      <p:sp>
        <p:nvSpPr>
          <p:cNvPr id="29" name="Rectangle 28">
            <a:extLst>
              <a:ext uri="{FF2B5EF4-FFF2-40B4-BE49-F238E27FC236}">
                <a16:creationId xmlns:a16="http://schemas.microsoft.com/office/drawing/2014/main" id="{CB780FEE-D0E6-EF38-F753-0C13C83C4D73}"/>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520C5BF2-4771-C109-8EE9-0AEF674581C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7C3CEF87-6D4C-486B-CE04-08AAB33888E0}"/>
              </a:ext>
            </a:extLst>
          </p:cNvPr>
          <p:cNvSpPr txBox="1"/>
          <p:nvPr/>
        </p:nvSpPr>
        <p:spPr>
          <a:xfrm>
            <a:off x="173064" y="1358040"/>
            <a:ext cx="5412401" cy="5229573"/>
          </a:xfrm>
          <a:prstGeom prst="rect">
            <a:avLst/>
          </a:prstGeom>
          <a:noFill/>
        </p:spPr>
        <p:txBody>
          <a:bodyPr wrap="square" rtlCol="0">
            <a:spAutoFit/>
          </a:bodyPr>
          <a:lstStyle/>
          <a:p>
            <a:pPr algn="just">
              <a:lnSpc>
                <a:spcPct val="150000"/>
              </a:lnSpc>
            </a:pPr>
            <a:r>
              <a:rPr lang="en-US" sz="1400" dirty="0">
                <a:latin typeface="Alexandria"/>
              </a:rPr>
              <a:t>The external reputation of a real estate institution is closely linked to its internal reputation. A team that operates within a clear, organized, equitable environment supported by guidance and training is more capable of expressing institutional values in a consistent manner. By contrast, internal disturbances are often reflected in the form of inconsistent messages, delayed responses, contradictory information, or weak handling, and these manifestations subsequently appear in electronic reviews.</a:t>
            </a:r>
          </a:p>
          <a:p>
            <a:pPr algn="just">
              <a:lnSpc>
                <a:spcPct val="150000"/>
              </a:lnSpc>
            </a:pPr>
            <a:r>
              <a:rPr lang="en-US" sz="1400" dirty="0">
                <a:latin typeface="Alexandria"/>
              </a:rPr>
              <a:t>For this reason, internal reputation constitutes one of the deep foundations of external reputation management. When employees feel that they are part of an institution with clear standards, share a unified understanding of its message, and possess professional tools for engaging with the public, this harmony becomes evident in the service provided, the interaction maintained, and the manner of response. Here, the relationship between organizational culture and the quality of reputation in the market becomes manifest.</a:t>
            </a:r>
          </a:p>
        </p:txBody>
      </p:sp>
      <p:pic>
        <p:nvPicPr>
          <p:cNvPr id="9" name="Picture 8">
            <a:extLst>
              <a:ext uri="{FF2B5EF4-FFF2-40B4-BE49-F238E27FC236}">
                <a16:creationId xmlns:a16="http://schemas.microsoft.com/office/drawing/2014/main" id="{F0A25273-EDD0-525F-27B0-AA4C253761F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89446" y="1358039"/>
            <a:ext cx="6023896" cy="4645117"/>
          </a:xfrm>
          <a:prstGeom prst="rect">
            <a:avLst/>
          </a:prstGeom>
        </p:spPr>
      </p:pic>
      <p:sp>
        <p:nvSpPr>
          <p:cNvPr id="5" name="Rectangle 4">
            <a:extLst>
              <a:ext uri="{FF2B5EF4-FFF2-40B4-BE49-F238E27FC236}">
                <a16:creationId xmlns:a16="http://schemas.microsoft.com/office/drawing/2014/main" id="{A44A2C71-341D-A09E-4E12-1B2CF7A14827}"/>
              </a:ext>
            </a:extLst>
          </p:cNvPr>
          <p:cNvSpPr/>
          <p:nvPr/>
        </p:nvSpPr>
        <p:spPr>
          <a:xfrm>
            <a:off x="5596686" y="54409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21EE06EC-9DFC-B3E1-6736-8B035F7A07FF}"/>
              </a:ext>
            </a:extLst>
          </p:cNvPr>
          <p:cNvSpPr txBox="1"/>
          <p:nvPr/>
        </p:nvSpPr>
        <p:spPr>
          <a:xfrm>
            <a:off x="5765962" y="584677"/>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1" name="TextBox 10">
            <a:extLst>
              <a:ext uri="{FF2B5EF4-FFF2-40B4-BE49-F238E27FC236}">
                <a16:creationId xmlns:a16="http://schemas.microsoft.com/office/drawing/2014/main" id="{8E133183-2763-EBE0-A7DC-1162D71E59DC}"/>
              </a:ext>
            </a:extLst>
          </p:cNvPr>
          <p:cNvSpPr txBox="1"/>
          <p:nvPr/>
        </p:nvSpPr>
        <p:spPr>
          <a:xfrm>
            <a:off x="5868557" y="84049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Tree>
    <p:extLst>
      <p:ext uri="{BB962C8B-B14F-4D97-AF65-F5344CB8AC3E}">
        <p14:creationId xmlns:p14="http://schemas.microsoft.com/office/powerpoint/2010/main" val="2661356271"/>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DA4B6C-A00C-0D70-EF14-52F52EA7282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12B2C4C-4C50-A207-B30B-0063E125A0B0}"/>
              </a:ext>
            </a:extLst>
          </p:cNvPr>
          <p:cNvSpPr/>
          <p:nvPr/>
        </p:nvSpPr>
        <p:spPr>
          <a:xfrm>
            <a:off x="606272" y="1685494"/>
            <a:ext cx="10643420" cy="39407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2C719C8-4A48-A50E-CE1A-37452C028BE2}"/>
              </a:ext>
            </a:extLst>
          </p:cNvPr>
          <p:cNvSpPr txBox="1"/>
          <p:nvPr/>
        </p:nvSpPr>
        <p:spPr>
          <a:xfrm>
            <a:off x="2346765" y="1160640"/>
            <a:ext cx="6571201" cy="400110"/>
          </a:xfrm>
          <a:prstGeom prst="rect">
            <a:avLst/>
          </a:prstGeom>
          <a:noFill/>
        </p:spPr>
        <p:txBody>
          <a:bodyPr wrap="square" rtlCol="0">
            <a:spAutoFit/>
          </a:bodyPr>
          <a:lstStyle/>
          <a:p>
            <a:r>
              <a:rPr lang="en-US" sz="2000" b="1" dirty="0">
                <a:latin typeface="Alexandria" charset="0"/>
                <a:cs typeface="Alexandria" charset="0"/>
              </a:rPr>
              <a:t>Digital Memory and the Difficulty of Erasing Traces</a:t>
            </a:r>
          </a:p>
        </p:txBody>
      </p:sp>
      <p:sp>
        <p:nvSpPr>
          <p:cNvPr id="5" name="Rectangle 4">
            <a:extLst>
              <a:ext uri="{FF2B5EF4-FFF2-40B4-BE49-F238E27FC236}">
                <a16:creationId xmlns:a16="http://schemas.microsoft.com/office/drawing/2014/main" id="{96703BA9-C7B1-FE2F-79E4-CC8FA00818D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4121CCF-88B4-99F2-DEC1-41A98715124B}"/>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71DAB8E-A06B-534D-4774-193C0C5352ED}"/>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3411337C-943A-1711-4D3A-2B41E98739CA}"/>
              </a:ext>
            </a:extLst>
          </p:cNvPr>
          <p:cNvSpPr txBox="1"/>
          <p:nvPr/>
        </p:nvSpPr>
        <p:spPr>
          <a:xfrm>
            <a:off x="815207" y="2012465"/>
            <a:ext cx="10225549" cy="3613746"/>
          </a:xfrm>
          <a:prstGeom prst="rect">
            <a:avLst/>
          </a:prstGeom>
          <a:noFill/>
        </p:spPr>
        <p:txBody>
          <a:bodyPr wrap="square" rtlCol="0">
            <a:spAutoFit/>
          </a:bodyPr>
          <a:lstStyle/>
          <a:p>
            <a:pPr algn="just">
              <a:lnSpc>
                <a:spcPct val="150000"/>
              </a:lnSpc>
            </a:pPr>
            <a:r>
              <a:rPr lang="en-US" sz="1400" dirty="0">
                <a:latin typeface="Alexandria" charset="0"/>
                <a:cs typeface="Alexandria" charset="0"/>
              </a:rPr>
              <a:t>One of the important characteristics of digital environments is that what is published does not disappear easily; rather, it enters what may be termed digital memory. This memory renders reputation more sensitive than before, because a comment, piece of news, review, or image may remain retrievable and recirculated months or even years later. In the real estate field, where purchasing and investment decisions extend over long periods, the client may return to old information in order to interpret the present or compare what was said previously with what is occurring now.</a:t>
            </a:r>
          </a:p>
          <a:p>
            <a:pPr algn="just">
              <a:lnSpc>
                <a:spcPct val="150000"/>
              </a:lnSpc>
            </a:pPr>
            <a:r>
              <a:rPr lang="en-US" sz="1400" dirty="0">
                <a:latin typeface="Alexandria" charset="0"/>
                <a:cs typeface="Alexandria" charset="0"/>
              </a:rPr>
              <a:t>Accordingly, reputation management should not be understood merely as a response to the present moment, but rather as the management of an accumulated digital history. This requires awareness of the traces the institution leaves at every stage, and of how its previous responses, earlier statements, published promises, and completed or stalled projects may be read. Digital time does not automatically operate in the institution’s favor; it may lessen the intensity of certain events, yet it may also render them retrievable whenever similar indicators recur. Therefore, ethical and professional sustainability constitutes the best long-term policy toward digital memory.</a:t>
            </a:r>
          </a:p>
        </p:txBody>
      </p:sp>
      <p:pic>
        <p:nvPicPr>
          <p:cNvPr id="7" name="Graphic 21">
            <a:extLst>
              <a:ext uri="{FF2B5EF4-FFF2-40B4-BE49-F238E27FC236}">
                <a16:creationId xmlns:a16="http://schemas.microsoft.com/office/drawing/2014/main" id="{22958302-C992-83D4-F3C0-E1554DF56EB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3905752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88B3C9-C44E-7F55-6EDC-8C30E9C5DFB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8E86716-C95A-210E-3823-EE73FD4663E1}"/>
              </a:ext>
            </a:extLst>
          </p:cNvPr>
          <p:cNvSpPr/>
          <p:nvPr/>
        </p:nvSpPr>
        <p:spPr>
          <a:xfrm>
            <a:off x="606272" y="1685493"/>
            <a:ext cx="10643420" cy="43908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E8F3F8F-D3CF-B925-4918-C50339F98D6C}"/>
              </a:ext>
            </a:extLst>
          </p:cNvPr>
          <p:cNvSpPr txBox="1"/>
          <p:nvPr/>
        </p:nvSpPr>
        <p:spPr>
          <a:xfrm>
            <a:off x="2346765" y="1003900"/>
            <a:ext cx="6571201" cy="707886"/>
          </a:xfrm>
          <a:prstGeom prst="rect">
            <a:avLst/>
          </a:prstGeom>
          <a:noFill/>
        </p:spPr>
        <p:txBody>
          <a:bodyPr wrap="square" rtlCol="0">
            <a:spAutoFit/>
          </a:bodyPr>
          <a:lstStyle/>
          <a:p>
            <a:r>
              <a:rPr lang="en-US" sz="2000" b="1" dirty="0">
                <a:latin typeface="Alexandria" charset="0"/>
                <a:cs typeface="Alexandria" charset="0"/>
              </a:rPr>
              <a:t>The Transformation from a Satisfied Client to a Digital Ambassador</a:t>
            </a:r>
          </a:p>
        </p:txBody>
      </p:sp>
      <p:sp>
        <p:nvSpPr>
          <p:cNvPr id="5" name="Rectangle 4">
            <a:extLst>
              <a:ext uri="{FF2B5EF4-FFF2-40B4-BE49-F238E27FC236}">
                <a16:creationId xmlns:a16="http://schemas.microsoft.com/office/drawing/2014/main" id="{151CC52A-5BE5-3768-CA4A-DED422F1473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DE35BCD-3705-B066-B2AD-666E0FD4FBD1}"/>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9F1C52D-FF65-F1C7-238B-B262614ADAE6}"/>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2AB5D2B1-2B26-8932-3435-3FFF9625D0C5}"/>
              </a:ext>
            </a:extLst>
          </p:cNvPr>
          <p:cNvSpPr txBox="1"/>
          <p:nvPr/>
        </p:nvSpPr>
        <p:spPr>
          <a:xfrm>
            <a:off x="815207" y="2012465"/>
            <a:ext cx="10225549" cy="3936912"/>
          </a:xfrm>
          <a:prstGeom prst="rect">
            <a:avLst/>
          </a:prstGeom>
          <a:noFill/>
        </p:spPr>
        <p:txBody>
          <a:bodyPr wrap="square" rtlCol="0">
            <a:spAutoFit/>
          </a:bodyPr>
          <a:lstStyle/>
          <a:p>
            <a:pPr algn="just">
              <a:lnSpc>
                <a:spcPct val="150000"/>
              </a:lnSpc>
            </a:pPr>
            <a:r>
              <a:rPr lang="en-US" sz="1400" dirty="0">
                <a:latin typeface="Alexandria" charset="0"/>
                <a:cs typeface="Alexandria" charset="0"/>
              </a:rPr>
              <a:t>One of the most important concepts associated with reputation management is that of the ambassador client, namely, the client who does not merely remain at the level of implicit satisfaction, but is transformed into an active agent who voluntarily conveys his or her positive experience to others. In the real estate field, this transformation is of exceptional importance, because a positive testimonial from a genuine client—especially when it is detailed and balanced—carries substantial persuasive value. However, this transformation does not usually occur through a direct and superficial request; rather, it arises from an experience in which the client feels that he or she has been treated with respect, honesty, and sustained follow-up, and that the institution has moved beyond the level of merely acceptable performance to the level of responsible care.</a:t>
            </a:r>
          </a:p>
          <a:p>
            <a:pPr algn="just">
              <a:lnSpc>
                <a:spcPct val="150000"/>
              </a:lnSpc>
            </a:pPr>
            <a:r>
              <a:rPr lang="en-US" sz="1400" dirty="0">
                <a:latin typeface="Alexandria" charset="0"/>
                <a:cs typeface="Alexandria" charset="0"/>
              </a:rPr>
              <a:t>Accordingly, real estate institutions seeking to build a strong reputation do not confine themselves to collecting reviews; rather, they work to create conditions that make satisfied clients willing to speak positively of their own accord. This requires genuine quality, appropriate timing in requesting a review, facilitation of the sharing process, and respect for the client’s autonomy without exerting pressure. In this way, the institution moves from the logic of “managing comments” to a deeper logic, namely, fostering organic digital advocacy, which is more sustainable and more influential than any artificial approach.</a:t>
            </a:r>
          </a:p>
        </p:txBody>
      </p:sp>
      <p:pic>
        <p:nvPicPr>
          <p:cNvPr id="7" name="Graphic 21">
            <a:extLst>
              <a:ext uri="{FF2B5EF4-FFF2-40B4-BE49-F238E27FC236}">
                <a16:creationId xmlns:a16="http://schemas.microsoft.com/office/drawing/2014/main" id="{1E5CDD46-9020-95DE-1FB3-E139F8411C7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008957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C36235-5BF3-1B4F-7D8E-B51BFDF1A18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D5448C0-0F70-DFE0-00CD-0551E441CCA6}"/>
              </a:ext>
            </a:extLst>
          </p:cNvPr>
          <p:cNvSpPr/>
          <p:nvPr/>
        </p:nvSpPr>
        <p:spPr>
          <a:xfrm>
            <a:off x="606272" y="1685493"/>
            <a:ext cx="10643420" cy="43908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46EE58F-1191-7760-0F89-2B03C7E08B7C}"/>
              </a:ext>
            </a:extLst>
          </p:cNvPr>
          <p:cNvSpPr txBox="1"/>
          <p:nvPr/>
        </p:nvSpPr>
        <p:spPr>
          <a:xfrm>
            <a:off x="2346765" y="1003900"/>
            <a:ext cx="6571201" cy="707886"/>
          </a:xfrm>
          <a:prstGeom prst="rect">
            <a:avLst/>
          </a:prstGeom>
          <a:noFill/>
        </p:spPr>
        <p:txBody>
          <a:bodyPr wrap="square" rtlCol="0">
            <a:spAutoFit/>
          </a:bodyPr>
          <a:lstStyle/>
          <a:p>
            <a:r>
              <a:rPr lang="en-US" sz="2000" b="1" dirty="0">
                <a:latin typeface="Alexandria" charset="0"/>
                <a:cs typeface="Alexandria" charset="0"/>
              </a:rPr>
              <a:t>Artificial Intelligence and Predictive Analytics in Reputation Management</a:t>
            </a:r>
          </a:p>
        </p:txBody>
      </p:sp>
      <p:sp>
        <p:nvSpPr>
          <p:cNvPr id="5" name="Rectangle 4">
            <a:extLst>
              <a:ext uri="{FF2B5EF4-FFF2-40B4-BE49-F238E27FC236}">
                <a16:creationId xmlns:a16="http://schemas.microsoft.com/office/drawing/2014/main" id="{F4DCB586-351E-77CA-97CD-B405128D70F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306C8DB-12FA-AA3A-A9F4-158440C8EAD3}"/>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8D6D3E9-CB02-8A5F-135F-2F7D4D4D5698}"/>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852CBF9B-9206-095A-660C-CC4B085AC747}"/>
              </a:ext>
            </a:extLst>
          </p:cNvPr>
          <p:cNvSpPr txBox="1"/>
          <p:nvPr/>
        </p:nvSpPr>
        <p:spPr>
          <a:xfrm>
            <a:off x="815207" y="2095403"/>
            <a:ext cx="10225549" cy="3290581"/>
          </a:xfrm>
          <a:prstGeom prst="rect">
            <a:avLst/>
          </a:prstGeom>
          <a:noFill/>
        </p:spPr>
        <p:txBody>
          <a:bodyPr wrap="square" rtlCol="0">
            <a:spAutoFit/>
          </a:bodyPr>
          <a:lstStyle/>
          <a:p>
            <a:pPr algn="just">
              <a:lnSpc>
                <a:spcPct val="150000"/>
              </a:lnSpc>
            </a:pPr>
            <a:r>
              <a:rPr lang="en-US" sz="1400" dirty="0">
                <a:latin typeface="Alexandria" charset="0"/>
                <a:cs typeface="Alexandria" charset="0"/>
              </a:rPr>
              <a:t>Reputation management is currently evolving amid the growing presence of artificial intelligence and predictive analytics tools. Intelligent models can now be employed to classify comments, analyze sentiment, identify recurring themes, detect sudden shifts in public discourse, and issue early alerts when the probability of a crisis increases. Automation may also be utilized to sort messages, determine response priorities, and customize certain patterns of initial communication.</a:t>
            </a:r>
          </a:p>
          <a:p>
            <a:pPr algn="just">
              <a:lnSpc>
                <a:spcPct val="150000"/>
              </a:lnSpc>
            </a:pPr>
            <a:r>
              <a:rPr lang="en-US" sz="1400" dirty="0">
                <a:latin typeface="Alexandria" charset="0"/>
                <a:cs typeface="Alexandria" charset="0"/>
              </a:rPr>
              <a:t>However, the use of these tools in the real estate field should be approached with both epistemic and ethical caution. Artificial intelligence may assist in accelerating monitoring and analysis, but it cannot replace human judgment, particularly in matters that require an understanding of the legal context, implicit language, cultural sensitivities, or the distinction between a genuine complaint and a misleading post. Moreover, excessive reliance on automated responses may create an impression of coldness or indifference if not carefully regulated. Accordingly, technology in this context should be employed as a supportive instrument within a broader institutional intelligence, rather than as a substitute for it.</a:t>
            </a:r>
          </a:p>
        </p:txBody>
      </p:sp>
      <p:pic>
        <p:nvPicPr>
          <p:cNvPr id="7" name="Graphic 21">
            <a:extLst>
              <a:ext uri="{FF2B5EF4-FFF2-40B4-BE49-F238E27FC236}">
                <a16:creationId xmlns:a16="http://schemas.microsoft.com/office/drawing/2014/main" id="{3EBB02C9-C6E6-30FA-AB44-FA1569A6BCB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453983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FFFEFA-C4A8-03CE-E284-F850FFD513C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8502559-D932-ACEE-D2D3-88B238EBC441}"/>
              </a:ext>
            </a:extLst>
          </p:cNvPr>
          <p:cNvSpPr/>
          <p:nvPr/>
        </p:nvSpPr>
        <p:spPr>
          <a:xfrm>
            <a:off x="606272" y="1685493"/>
            <a:ext cx="10643420" cy="43908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C530850-1F8F-83E7-A1B5-08E8FFE39A59}"/>
              </a:ext>
            </a:extLst>
          </p:cNvPr>
          <p:cNvSpPr txBox="1"/>
          <p:nvPr/>
        </p:nvSpPr>
        <p:spPr>
          <a:xfrm>
            <a:off x="2346765" y="1003900"/>
            <a:ext cx="6571201" cy="707886"/>
          </a:xfrm>
          <a:prstGeom prst="rect">
            <a:avLst/>
          </a:prstGeom>
          <a:noFill/>
        </p:spPr>
        <p:txBody>
          <a:bodyPr wrap="square" rtlCol="0">
            <a:spAutoFit/>
          </a:bodyPr>
          <a:lstStyle/>
          <a:p>
            <a:r>
              <a:rPr lang="en-US" sz="2000" b="1" dirty="0">
                <a:latin typeface="Alexandria" charset="0"/>
                <a:cs typeface="Alexandria" charset="0"/>
              </a:rPr>
              <a:t>The Balance between Automation and Humaneness in Digital Interaction</a:t>
            </a:r>
          </a:p>
        </p:txBody>
      </p:sp>
      <p:sp>
        <p:nvSpPr>
          <p:cNvPr id="5" name="Rectangle 4">
            <a:extLst>
              <a:ext uri="{FF2B5EF4-FFF2-40B4-BE49-F238E27FC236}">
                <a16:creationId xmlns:a16="http://schemas.microsoft.com/office/drawing/2014/main" id="{45632E00-FC8E-905B-014B-3AEED0C74DE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3249BBD-8ABE-61D8-8E03-80B64EB2F498}"/>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80684A6-14CC-490F-DB18-EB119BE7DFE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321EBD92-9258-16B8-381D-9188A005BB47}"/>
              </a:ext>
            </a:extLst>
          </p:cNvPr>
          <p:cNvSpPr txBox="1"/>
          <p:nvPr/>
        </p:nvSpPr>
        <p:spPr>
          <a:xfrm>
            <a:off x="815207" y="2095403"/>
            <a:ext cx="10225549" cy="3290581"/>
          </a:xfrm>
          <a:prstGeom prst="rect">
            <a:avLst/>
          </a:prstGeom>
          <a:noFill/>
        </p:spPr>
        <p:txBody>
          <a:bodyPr wrap="square" rtlCol="0">
            <a:spAutoFit/>
          </a:bodyPr>
          <a:lstStyle/>
          <a:p>
            <a:pPr algn="just">
              <a:lnSpc>
                <a:spcPct val="150000"/>
              </a:lnSpc>
            </a:pPr>
            <a:r>
              <a:rPr lang="en-US" sz="1400" dirty="0">
                <a:latin typeface="Alexandria" charset="0"/>
                <a:cs typeface="Alexandria" charset="0"/>
              </a:rPr>
              <a:t>One of the major challenges in contemporary digital real estate marketing is maintaining a balance between technical efficiency and the human dimension. Automation facilitates initial responses, organizes workflow, and helps ensure that messages are not overlooked; however, if it becomes wholly dominant, it may render the experience mechanical, particularly in a sensitive sector such as real estate. A client contemplating the purchase of a home or an investment in property seeks not only accurate information, but also the assurance of dealing with an entity that understands the sensitivity of the decision at hand.</a:t>
            </a:r>
          </a:p>
          <a:p>
            <a:pPr algn="just">
              <a:lnSpc>
                <a:spcPct val="150000"/>
              </a:lnSpc>
            </a:pPr>
            <a:r>
              <a:rPr lang="en-US" sz="1400" dirty="0">
                <a:latin typeface="Alexandria" charset="0"/>
                <a:cs typeface="Alexandria" charset="0"/>
              </a:rPr>
              <a:t>For this reason, a sound reputation in an automated environment is not built on speed alone, but rather on the sense that behind the digital interface there exists a professional and humane intelligence capable of understanding and appreciation. The institution may employ automation to facilitate access and collect preliminary information, yet at critical moments—and when tension, doubt, or complex inquiry arises—it requires the intervention of qualified human personnel who can convey respect, clarity, and responsibility. In the absence of such balance, automation may be transformed from a lever of efficiency into a source of erosion of trust.</a:t>
            </a:r>
          </a:p>
        </p:txBody>
      </p:sp>
      <p:pic>
        <p:nvPicPr>
          <p:cNvPr id="7" name="Graphic 21">
            <a:extLst>
              <a:ext uri="{FF2B5EF4-FFF2-40B4-BE49-F238E27FC236}">
                <a16:creationId xmlns:a16="http://schemas.microsoft.com/office/drawing/2014/main" id="{805C4E60-C54E-A9A3-7E95-AF20726F28F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066894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33DD91-498E-9D97-5653-6B29F8E0D35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73C71F3-47D2-3FB1-F8FF-EB6F58822E9A}"/>
              </a:ext>
            </a:extLst>
          </p:cNvPr>
          <p:cNvSpPr/>
          <p:nvPr/>
        </p:nvSpPr>
        <p:spPr>
          <a:xfrm>
            <a:off x="606272" y="1685493"/>
            <a:ext cx="10643420" cy="43908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A7097CB-12E4-64A2-B067-B2DB59C6D366}"/>
              </a:ext>
            </a:extLst>
          </p:cNvPr>
          <p:cNvSpPr txBox="1"/>
          <p:nvPr/>
        </p:nvSpPr>
        <p:spPr>
          <a:xfrm>
            <a:off x="2346765" y="1160640"/>
            <a:ext cx="6571201" cy="400110"/>
          </a:xfrm>
          <a:prstGeom prst="rect">
            <a:avLst/>
          </a:prstGeom>
          <a:noFill/>
        </p:spPr>
        <p:txBody>
          <a:bodyPr wrap="square" rtlCol="0">
            <a:spAutoFit/>
          </a:bodyPr>
          <a:lstStyle/>
          <a:p>
            <a:r>
              <a:rPr lang="en-US" sz="2000" b="1" dirty="0">
                <a:latin typeface="Alexandria" charset="0"/>
                <a:cs typeface="Alexandria" charset="0"/>
              </a:rPr>
              <a:t>Differences in Reputation across Segments and Audiences</a:t>
            </a:r>
          </a:p>
        </p:txBody>
      </p:sp>
      <p:sp>
        <p:nvSpPr>
          <p:cNvPr id="5" name="Rectangle 4">
            <a:extLst>
              <a:ext uri="{FF2B5EF4-FFF2-40B4-BE49-F238E27FC236}">
                <a16:creationId xmlns:a16="http://schemas.microsoft.com/office/drawing/2014/main" id="{C60B9BB1-969D-8BFB-87DF-D2F37912572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7F5A603-8AE6-8A4D-F103-35ED0874C451}"/>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ED17D00-9E4E-005E-D6DC-83AA1DB0FAD0}"/>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51F3DF4C-B5E5-BE90-1CBB-39F5E5739AF6}"/>
              </a:ext>
            </a:extLst>
          </p:cNvPr>
          <p:cNvSpPr txBox="1"/>
          <p:nvPr/>
        </p:nvSpPr>
        <p:spPr>
          <a:xfrm>
            <a:off x="815207" y="2095403"/>
            <a:ext cx="10225549" cy="3290581"/>
          </a:xfrm>
          <a:prstGeom prst="rect">
            <a:avLst/>
          </a:prstGeom>
          <a:noFill/>
        </p:spPr>
        <p:txBody>
          <a:bodyPr wrap="square" rtlCol="0">
            <a:spAutoFit/>
          </a:bodyPr>
          <a:lstStyle/>
          <a:p>
            <a:pPr algn="just">
              <a:lnSpc>
                <a:spcPct val="150000"/>
              </a:lnSpc>
            </a:pPr>
            <a:r>
              <a:rPr lang="en-US" sz="1400" dirty="0">
                <a:latin typeface="Alexandria" charset="0"/>
                <a:cs typeface="Alexandria" charset="0"/>
              </a:rPr>
              <a:t>Reputation is not an entirely homogeneous entity; rather, it may vary according to the audience, the sub-sector, the geographical context, and the market tier. An investor may evaluate a real estate institution according to criteria different from those of a purchaser seeking housing, while a tenant may attach greater importance to the speed of maintenance and follow-up than to visual identity. Likewise, a premium client may interpret indicators of privacy and professionalism differently from a client seeking cost-effective solutions. Hence, reputation should not be understood as a single score uniformly assigned to the institution; rather, it may constitute a multi-segment perceptual matrix.</a:t>
            </a:r>
          </a:p>
          <a:p>
            <a:pPr algn="just">
              <a:lnSpc>
                <a:spcPct val="150000"/>
              </a:lnSpc>
            </a:pPr>
            <a:r>
              <a:rPr lang="en-US" sz="1400" dirty="0">
                <a:latin typeface="Alexandria" charset="0"/>
                <a:cs typeface="Alexandria" charset="0"/>
              </a:rPr>
              <a:t>In the context of digital real estate, this understanding helps explain certain apparent contradictions in reviews. An institution may appear excellent to one segment and weak to another, not because its reputation is illusory, but because experiences, needs, and expectations differ. Therefore, advanced reputation analysis should link reviews to specific segments and distinguish between general problems and those particular to a given category, so that strategic decisions are not made on the basis of a misleading overall reading.</a:t>
            </a:r>
          </a:p>
        </p:txBody>
      </p:sp>
      <p:pic>
        <p:nvPicPr>
          <p:cNvPr id="7" name="Graphic 21">
            <a:extLst>
              <a:ext uri="{FF2B5EF4-FFF2-40B4-BE49-F238E27FC236}">
                <a16:creationId xmlns:a16="http://schemas.microsoft.com/office/drawing/2014/main" id="{9CBB94E2-00B7-6BF3-A502-3A346B304ED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415592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E94A6E-1359-BFE5-1994-46C2A3E668B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4A442DC-3580-CCDE-F4AA-D866BA93F31F}"/>
              </a:ext>
            </a:extLst>
          </p:cNvPr>
          <p:cNvSpPr/>
          <p:nvPr/>
        </p:nvSpPr>
        <p:spPr>
          <a:xfrm>
            <a:off x="606272" y="1685493"/>
            <a:ext cx="10643420" cy="43908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DC87417-B0C1-3454-510A-9869B2899D27}"/>
              </a:ext>
            </a:extLst>
          </p:cNvPr>
          <p:cNvSpPr txBox="1"/>
          <p:nvPr/>
        </p:nvSpPr>
        <p:spPr>
          <a:xfrm>
            <a:off x="2346765" y="1160640"/>
            <a:ext cx="6571201" cy="400110"/>
          </a:xfrm>
          <a:prstGeom prst="rect">
            <a:avLst/>
          </a:prstGeom>
          <a:noFill/>
        </p:spPr>
        <p:txBody>
          <a:bodyPr wrap="square" rtlCol="0">
            <a:spAutoFit/>
          </a:bodyPr>
          <a:lstStyle/>
          <a:p>
            <a:r>
              <a:rPr lang="en-US" sz="2000" b="1" dirty="0">
                <a:latin typeface="Alexandria" charset="0"/>
                <a:cs typeface="Alexandria" charset="0"/>
              </a:rPr>
              <a:t>Indicators for Measuring Reputation and Online Reviews</a:t>
            </a:r>
          </a:p>
        </p:txBody>
      </p:sp>
      <p:sp>
        <p:nvSpPr>
          <p:cNvPr id="5" name="Rectangle 4">
            <a:extLst>
              <a:ext uri="{FF2B5EF4-FFF2-40B4-BE49-F238E27FC236}">
                <a16:creationId xmlns:a16="http://schemas.microsoft.com/office/drawing/2014/main" id="{67F2802A-14B6-3029-94AF-DAA03E839AD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C38AFB9-C9E7-2664-4D17-CF3332201CDB}"/>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F6813E5-FA95-8474-9173-310ADDAAEA30}"/>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D5633700-9CB5-8AFC-902E-3AE70495456C}"/>
              </a:ext>
            </a:extLst>
          </p:cNvPr>
          <p:cNvSpPr txBox="1"/>
          <p:nvPr/>
        </p:nvSpPr>
        <p:spPr>
          <a:xfrm>
            <a:off x="815207" y="2095403"/>
            <a:ext cx="10225549" cy="3290581"/>
          </a:xfrm>
          <a:prstGeom prst="rect">
            <a:avLst/>
          </a:prstGeom>
          <a:noFill/>
        </p:spPr>
        <p:txBody>
          <a:bodyPr wrap="square" rtlCol="0">
            <a:spAutoFit/>
          </a:bodyPr>
          <a:lstStyle/>
          <a:p>
            <a:pPr algn="just">
              <a:lnSpc>
                <a:spcPct val="150000"/>
              </a:lnSpc>
            </a:pPr>
            <a:r>
              <a:rPr lang="en-US" sz="1400" dirty="0">
                <a:latin typeface="Alexandria" charset="0"/>
                <a:cs typeface="Alexandria" charset="0"/>
              </a:rPr>
              <a:t>Management relies on a combination of quantitative and qualitative indicators in measuring reputation. From a quantitative perspective, it is possible to track the average rating, the number of reviews, response speed, volume of engagement, satisfaction index, recommendation rates, conversion rates, and the frequency of complaints. From a qualitative perspective, the content of reviews, keywords, the most recurrent themes, the tone of discourse, the degree of detail, and the nature of the mental image reflected in clients’ language may all be analyzed.</a:t>
            </a:r>
          </a:p>
          <a:p>
            <a:pPr algn="just">
              <a:lnSpc>
                <a:spcPct val="150000"/>
              </a:lnSpc>
            </a:pPr>
            <a:r>
              <a:rPr lang="en-US" sz="1400" dirty="0">
                <a:latin typeface="Alexandria" charset="0"/>
                <a:cs typeface="Alexandria" charset="0"/>
              </a:rPr>
              <a:t>This combination makes it possible to construct a deeper picture of reputation, because numerical data identify the direction of the trend, whereas qualitative analysis explains the nature and meaning of that trend. In the real estate context, the need for such balance becomes even more pronounced because of the multiplicity of stages in the customer experience, the diversity of segments, and the complexity of the decision itself. Hence, precise measurement becomes an instrument of sound management rather than merely a set of public relations indicators.</a:t>
            </a:r>
          </a:p>
        </p:txBody>
      </p:sp>
      <p:pic>
        <p:nvPicPr>
          <p:cNvPr id="7" name="Graphic 21">
            <a:extLst>
              <a:ext uri="{FF2B5EF4-FFF2-40B4-BE49-F238E27FC236}">
                <a16:creationId xmlns:a16="http://schemas.microsoft.com/office/drawing/2014/main" id="{574D577E-BFFD-ECAB-E05A-939D579F901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671565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CA734E-D46B-3016-0DA1-C9415367D86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665A565-0760-D789-C9B3-B7383CB3481C}"/>
              </a:ext>
            </a:extLst>
          </p:cNvPr>
          <p:cNvSpPr/>
          <p:nvPr/>
        </p:nvSpPr>
        <p:spPr>
          <a:xfrm>
            <a:off x="606272" y="1685493"/>
            <a:ext cx="10643420" cy="43908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FE38D3D-979D-0184-F0F3-9087A435F580}"/>
              </a:ext>
            </a:extLst>
          </p:cNvPr>
          <p:cNvSpPr txBox="1"/>
          <p:nvPr/>
        </p:nvSpPr>
        <p:spPr>
          <a:xfrm>
            <a:off x="2346765" y="1160640"/>
            <a:ext cx="6571201" cy="400110"/>
          </a:xfrm>
          <a:prstGeom prst="rect">
            <a:avLst/>
          </a:prstGeom>
          <a:noFill/>
        </p:spPr>
        <p:txBody>
          <a:bodyPr wrap="square" rtlCol="0">
            <a:spAutoFit/>
          </a:bodyPr>
          <a:lstStyle/>
          <a:p>
            <a:r>
              <a:rPr lang="en-US" sz="2000" b="1" dirty="0">
                <a:latin typeface="Alexandria" charset="0"/>
                <a:cs typeface="Alexandria" charset="0"/>
              </a:rPr>
              <a:t>Reputation as a Strategic Asset in the Real Estate Institution</a:t>
            </a:r>
          </a:p>
        </p:txBody>
      </p:sp>
      <p:sp>
        <p:nvSpPr>
          <p:cNvPr id="5" name="Rectangle 4">
            <a:extLst>
              <a:ext uri="{FF2B5EF4-FFF2-40B4-BE49-F238E27FC236}">
                <a16:creationId xmlns:a16="http://schemas.microsoft.com/office/drawing/2014/main" id="{2F6A7AA1-4785-99CA-A582-0EFBF5D9F8D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BBF3E30-3199-7CF8-8021-F850B3BA2CE6}"/>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D71A4AF-CC72-0B1A-EA26-002E1040F352}"/>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C19BFAB5-E7B4-3ECD-CE05-7D6B2EDB17D5}"/>
              </a:ext>
            </a:extLst>
          </p:cNvPr>
          <p:cNvSpPr txBox="1"/>
          <p:nvPr/>
        </p:nvSpPr>
        <p:spPr>
          <a:xfrm>
            <a:off x="815207" y="2403665"/>
            <a:ext cx="10225549" cy="2644250"/>
          </a:xfrm>
          <a:prstGeom prst="rect">
            <a:avLst/>
          </a:prstGeom>
          <a:noFill/>
        </p:spPr>
        <p:txBody>
          <a:bodyPr wrap="square" rtlCol="0">
            <a:spAutoFit/>
          </a:bodyPr>
          <a:lstStyle/>
          <a:p>
            <a:pPr algn="just">
              <a:lnSpc>
                <a:spcPct val="150000"/>
              </a:lnSpc>
            </a:pPr>
            <a:r>
              <a:rPr lang="en-US" sz="1400" dirty="0">
                <a:latin typeface="Alexandria" charset="0"/>
                <a:cs typeface="Alexandria" charset="0"/>
              </a:rPr>
              <a:t>Electronic reputation constitutes a strategic asset for the real estate institution, as it influences the institution’s ability to reach clients, convert interest into contact, contact into contracting, and contracting into loyalty and recommendation. It also affects the cost of persuasion, the speed of trust-building, the institution’s flexibility when confronting a critical situation, and the level of market acceptance of its expansions or new projects.</a:t>
            </a:r>
          </a:p>
          <a:p>
            <a:pPr algn="just">
              <a:lnSpc>
                <a:spcPct val="150000"/>
              </a:lnSpc>
            </a:pPr>
            <a:r>
              <a:rPr lang="en-US" sz="1400" dirty="0">
                <a:latin typeface="Alexandria" charset="0"/>
                <a:cs typeface="Alexandria" charset="0"/>
              </a:rPr>
              <a:t>The value of this asset is further amplified when it is managed within an institutional framework that integrates planning, organization, direction, and control, and that transforms electronic reviews into a continuous knowledge resource. At this point, reputation moves from being a subsequent outcome to becoming part of the very structure of competitiveness itself, and from being merely a reflection of discourse to becoming an expression of the quality of experience, the depth of organization, and the level of professional commitment.</a:t>
            </a:r>
          </a:p>
        </p:txBody>
      </p:sp>
      <p:pic>
        <p:nvPicPr>
          <p:cNvPr id="7" name="Graphic 21">
            <a:extLst>
              <a:ext uri="{FF2B5EF4-FFF2-40B4-BE49-F238E27FC236}">
                <a16:creationId xmlns:a16="http://schemas.microsoft.com/office/drawing/2014/main" id="{F2CE4B55-F14F-DF7E-7C63-2B292073950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2273438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d13aca44-ef33-4cf4-9980-7f0b00e6eeb9"/>
    <ds:schemaRef ds:uri="http://schemas.microsoft.com/office/2006/metadata/properties"/>
    <ds:schemaRef ds:uri="http://purl.org/dc/terms/"/>
    <ds:schemaRef ds:uri="http://schemas.microsoft.com/office/infopath/2007/PartnerControls"/>
    <ds:schemaRef ds:uri="49100919-8a76-4266-be0c-7dc583902cb4"/>
    <ds:schemaRef ds:uri="http://www.w3.org/XML/1998/namespace"/>
    <ds:schemaRef ds:uri="http://schemas.microsoft.com/office/2006/documentManagement/types"/>
    <ds:schemaRef ds:uri="http://schemas.openxmlformats.org/package/2006/metadata/core-properties"/>
    <ds:schemaRef ds:uri="http://purl.org/dc/dcmitype/"/>
    <ds:schemaRef ds:uri="http://purl.org/dc/elements/1.1/"/>
  </ds:schemaRefs>
</ds:datastoreItem>
</file>

<file path=customXml/itemProps3.xml><?xml version="1.0" encoding="utf-8"?>
<ds:datastoreItem xmlns:ds="http://schemas.openxmlformats.org/officeDocument/2006/customXml" ds:itemID="{A95053F3-C011-4DD2-BAE3-819F65F5F2D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1418</TotalTime>
  <Words>8906</Words>
  <Application>Microsoft Office PowerPoint</Application>
  <PresentationFormat>شاشة عريضة</PresentationFormat>
  <Paragraphs>237</Paragraphs>
  <Slides>44</Slides>
  <Notes>4</Notes>
  <HiddenSlides>0</HiddenSlides>
  <MMClips>0</MMClips>
  <ScaleCrop>false</ScaleCrop>
  <HeadingPairs>
    <vt:vector size="6" baseType="variant">
      <vt:variant>
        <vt:lpstr>الخطوط المستخدمة</vt:lpstr>
      </vt:variant>
      <vt:variant>
        <vt:i4>6</vt:i4>
      </vt:variant>
      <vt:variant>
        <vt:lpstr>نسق</vt:lpstr>
      </vt:variant>
      <vt:variant>
        <vt:i4>1</vt:i4>
      </vt:variant>
      <vt:variant>
        <vt:lpstr>عناوين الشرائح</vt:lpstr>
      </vt:variant>
      <vt:variant>
        <vt:i4>44</vt:i4>
      </vt:variant>
    </vt:vector>
  </HeadingPairs>
  <TitlesOfParts>
    <vt:vector size="51" baseType="lpstr">
      <vt:lpstr>Alexandria</vt:lpstr>
      <vt:lpstr>Arial</vt:lpstr>
      <vt:lpstr>Calibri</vt:lpstr>
      <vt:lpstr>Calibri Light</vt:lpstr>
      <vt:lpstr>Roboto Light</vt:lpstr>
      <vt:lpstr>Wingdings</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Reham Darwish</cp:lastModifiedBy>
  <cp:revision>24</cp:revision>
  <dcterms:created xsi:type="dcterms:W3CDTF">2023-04-29T09:08:00Z</dcterms:created>
  <dcterms:modified xsi:type="dcterms:W3CDTF">2026-03-23T10:19:09Z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