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351" r:id="rId3"/>
    <p:sldId id="481" r:id="rId4"/>
    <p:sldId id="561" r:id="rId5"/>
    <p:sldId id="313" r:id="rId6"/>
    <p:sldId id="533" r:id="rId7"/>
    <p:sldId id="562" r:id="rId8"/>
    <p:sldId id="563" r:id="rId9"/>
    <p:sldId id="534" r:id="rId10"/>
    <p:sldId id="564" r:id="rId11"/>
    <p:sldId id="565" r:id="rId12"/>
    <p:sldId id="566" r:id="rId13"/>
    <p:sldId id="567" r:id="rId14"/>
    <p:sldId id="568" r:id="rId15"/>
    <p:sldId id="569" r:id="rId16"/>
    <p:sldId id="570" r:id="rId17"/>
    <p:sldId id="571" r:id="rId18"/>
    <p:sldId id="572" r:id="rId19"/>
    <p:sldId id="573" r:id="rId20"/>
    <p:sldId id="574" r:id="rId21"/>
    <p:sldId id="575" r:id="rId22"/>
    <p:sldId id="576" r:id="rId23"/>
    <p:sldId id="577" r:id="rId24"/>
    <p:sldId id="578" r:id="rId25"/>
    <p:sldId id="579" r:id="rId26"/>
    <p:sldId id="580" r:id="rId27"/>
    <p:sldId id="581" r:id="rId28"/>
    <p:sldId id="582" r:id="rId29"/>
    <p:sldId id="583" r:id="rId30"/>
    <p:sldId id="584" r:id="rId31"/>
    <p:sldId id="585" r:id="rId32"/>
    <p:sldId id="586" r:id="rId33"/>
    <p:sldId id="587" r:id="rId34"/>
    <p:sldId id="588" r:id="rId35"/>
    <p:sldId id="589" r:id="rId36"/>
    <p:sldId id="590" r:id="rId37"/>
    <p:sldId id="498" r:id="rId38"/>
    <p:sldId id="499" r:id="rId39"/>
    <p:sldId id="527" r:id="rId40"/>
    <p:sldId id="528" r:id="rId41"/>
    <p:sldId id="529" r:id="rId42"/>
    <p:sldId id="530" r:id="rId43"/>
    <p:sldId id="531"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51"/>
            <p14:sldId id="481"/>
            <p14:sldId id="561"/>
            <p14:sldId id="313"/>
            <p14:sldId id="533"/>
            <p14:sldId id="562"/>
            <p14:sldId id="563"/>
            <p14:sldId id="534"/>
            <p14:sldId id="564"/>
            <p14:sldId id="565"/>
            <p14:sldId id="566"/>
            <p14:sldId id="567"/>
            <p14:sldId id="568"/>
            <p14:sldId id="569"/>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498"/>
            <p14:sldId id="499"/>
            <p14:sldId id="527"/>
            <p14:sldId id="528"/>
            <p14:sldId id="529"/>
            <p14:sldId id="530"/>
            <p14:sldId id="5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3738" autoAdjust="0"/>
  </p:normalViewPr>
  <p:slideViewPr>
    <p:cSldViewPr snapToGrid="0">
      <p:cViewPr varScale="1">
        <p:scale>
          <a:sx n="67" d="100"/>
          <a:sy n="67" d="100"/>
        </p:scale>
        <p:origin x="84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29/05/2023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29/05/2023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29/05/2023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29/05/2023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29/05/2023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29/05/2023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29/05/2023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29/05/2023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29/05/2023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29/05/2023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29/05/2023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29/05/2023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29/05/2023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5.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0.png"/><Relationship Id="rId7"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png"/><Relationship Id="rId7"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 Id="rId9"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21.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23.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24.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10.png"/><Relationship Id="rId7"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11" Type="http://schemas.openxmlformats.org/officeDocument/2006/relationships/image" Target="../media/image29.jpeg"/><Relationship Id="rId5" Type="http://schemas.openxmlformats.org/officeDocument/2006/relationships/image" Target="../media/image12.png"/><Relationship Id="rId10" Type="http://schemas.openxmlformats.org/officeDocument/2006/relationships/image" Target="../media/image28.jpeg"/><Relationship Id="rId4" Type="http://schemas.openxmlformats.org/officeDocument/2006/relationships/image" Target="../media/image11.svg"/><Relationship Id="rId9" Type="http://schemas.openxmlformats.org/officeDocument/2006/relationships/image" Target="../media/image27.jpeg"/></Relationships>
</file>

<file path=ppt/slides/_rels/slide30.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10.png"/><Relationship Id="rId7" Type="http://schemas.openxmlformats.org/officeDocument/2006/relationships/image" Target="../media/image29.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31.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10.png"/><Relationship Id="rId7" Type="http://schemas.openxmlformats.org/officeDocument/2006/relationships/image" Target="../media/image28.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10.png"/><Relationship Id="rId7"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33.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10.png"/><Relationship Id="rId7"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4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3.png"/><Relationship Id="rId7" Type="http://schemas.openxmlformats.org/officeDocument/2006/relationships/image" Target="../media/image4.png"/><Relationship Id="rId2" Type="http://schemas.openxmlformats.org/officeDocument/2006/relationships/image" Target="../media/image32.jpeg"/><Relationship Id="rId1" Type="http://schemas.openxmlformats.org/officeDocument/2006/relationships/slideLayout" Target="../slideLayouts/slideLayout14.xml"/><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685518"/>
            <a:ext cx="5591175" cy="400110"/>
          </a:xfrm>
          <a:prstGeom prst="rect">
            <a:avLst/>
          </a:prstGeom>
          <a:noFill/>
        </p:spPr>
        <p:txBody>
          <a:bodyPr wrap="square" rtlCol="0">
            <a:spAutoFit/>
          </a:bodyPr>
          <a:lstStyle/>
          <a:p>
            <a:r>
              <a:rPr lang="en-US" sz="2000" dirty="0">
                <a:solidFill>
                  <a:srgbClr val="2D3956"/>
                </a:solidFill>
                <a:latin typeface="Tajawal Medium" panose="00000600000000000000" pitchFamily="2" charset="-78"/>
                <a:cs typeface="Tajawal Medium" panose="00000600000000000000" pitchFamily="2" charset="-78"/>
              </a:rPr>
              <a:t>Prepared by Lect. Dina Samir </a:t>
            </a:r>
            <a:r>
              <a:rPr lang="en-US" sz="2000" dirty="0" err="1">
                <a:solidFill>
                  <a:srgbClr val="2D3956"/>
                </a:solidFill>
                <a:latin typeface="Tajawal Medium" panose="00000600000000000000" pitchFamily="2" charset="-78"/>
                <a:cs typeface="Tajawal Medium" panose="00000600000000000000" pitchFamily="2" charset="-78"/>
              </a:rPr>
              <a:t>ElWakkad</a:t>
            </a:r>
            <a:endParaRPr lang="en-US" sz="20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94457" y="2766937"/>
            <a:ext cx="4639412"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Project Planning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527581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2D3956"/>
                </a:solidFill>
                <a:latin typeface="Tajawal Medium" panose="00000600000000000000" pitchFamily="2" charset="-78"/>
                <a:cs typeface="Tajawal Medium" panose="00000600000000000000" pitchFamily="2" charset="-78"/>
              </a:rPr>
              <a:t>Project Planning- Human Resource management</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306883" y="5202596"/>
            <a:ext cx="2892150" cy="830997"/>
          </a:xfrm>
          <a:prstGeom prst="rect">
            <a:avLst/>
          </a:prstGeom>
          <a:noFill/>
        </p:spPr>
        <p:txBody>
          <a:bodyPr wrap="square" rtlCol="0">
            <a:spAutoFit/>
          </a:bodyPr>
          <a:lstStyle/>
          <a:p>
            <a:r>
              <a:rPr lang="en-US" sz="2000" dirty="0">
                <a:solidFill>
                  <a:srgbClr val="2D3956"/>
                </a:solidFill>
                <a:latin typeface="Tajawal Medium" panose="00000600000000000000" pitchFamily="2" charset="-78"/>
                <a:cs typeface="Tajawal Medium" panose="00000600000000000000" pitchFamily="2" charset="-78"/>
              </a:rPr>
              <a:t>PMG202</a:t>
            </a:r>
          </a:p>
          <a:p>
            <a:r>
              <a:rPr lang="en-US" sz="2800" dirty="0">
                <a:solidFill>
                  <a:srgbClr val="2D3956"/>
                </a:solidFill>
                <a:latin typeface="Tajawal Medium" panose="00000600000000000000" pitchFamily="2" charset="-78"/>
                <a:cs typeface="Tajawal Medium" panose="00000600000000000000" pitchFamily="2" charset="-78"/>
              </a:rPr>
              <a:t>Lecture 6</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7" name="Picture 2" descr="Five Project Life Cycle Phases - projectcubicle">
            <a:extLst>
              <a:ext uri="{FF2B5EF4-FFF2-40B4-BE49-F238E27FC236}">
                <a16:creationId xmlns:a16="http://schemas.microsoft.com/office/drawing/2014/main" id="{2CCECAF3-EBAD-D605-7F73-269AB01FE46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32973" y="119761"/>
            <a:ext cx="9339702" cy="6582824"/>
          </a:xfrm>
          <a:prstGeom prst="rect">
            <a:avLst/>
          </a:prstGeom>
          <a:noFill/>
          <a:extLst>
            <a:ext uri="{909E8E84-426E-40DD-AFC4-6F175D3DCCD1}">
              <a14:hiddenFill xmlns:a14="http://schemas.microsoft.com/office/drawing/2010/main">
                <a:solidFill>
                  <a:srgbClr val="FFFFFF"/>
                </a:solidFill>
              </a14:hiddenFill>
            </a:ext>
          </a:extLst>
        </p:spPr>
      </p:pic>
      <p:sp>
        <p:nvSpPr>
          <p:cNvPr id="10" name="Arrow: Right 9">
            <a:extLst>
              <a:ext uri="{FF2B5EF4-FFF2-40B4-BE49-F238E27FC236}">
                <a16:creationId xmlns:a16="http://schemas.microsoft.com/office/drawing/2014/main" id="{8304B2B1-2DCE-86B9-65C1-3EF983AF246D}"/>
              </a:ext>
            </a:extLst>
          </p:cNvPr>
          <p:cNvSpPr/>
          <p:nvPr/>
        </p:nvSpPr>
        <p:spPr>
          <a:xfrm rot="12601904">
            <a:off x="7941491" y="848139"/>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035976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rgbClr val="002060"/>
                </a:solidFill>
              </a:rPr>
              <a:t>Project Planning</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062747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Project Planning</a:t>
            </a:r>
          </a:p>
        </p:txBody>
      </p:sp>
      <p:sp>
        <p:nvSpPr>
          <p:cNvPr id="4" name="Content Placeholder 2">
            <a:extLst>
              <a:ext uri="{FF2B5EF4-FFF2-40B4-BE49-F238E27FC236}">
                <a16:creationId xmlns:a16="http://schemas.microsoft.com/office/drawing/2014/main" id="{6B88C2C8-C74C-0408-2907-30A409128358}"/>
              </a:ext>
            </a:extLst>
          </p:cNvPr>
          <p:cNvSpPr txBox="1">
            <a:spLocks/>
          </p:cNvSpPr>
          <p:nvPr/>
        </p:nvSpPr>
        <p:spPr>
          <a:xfrm>
            <a:off x="806857" y="1749029"/>
            <a:ext cx="8886825" cy="40116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tabLst>
                <a:tab pos="457200" algn="l"/>
              </a:tabLst>
            </a:pPr>
            <a:r>
              <a:rPr lang="en-US" sz="2400" kern="100" dirty="0">
                <a:effectLst/>
                <a:latin typeface="Calibri" panose="020F0502020204030204" pitchFamily="34" charset="0"/>
                <a:ea typeface="Calibri" panose="020F0502020204030204" pitchFamily="34" charset="0"/>
                <a:cs typeface="Arial" panose="020B0604020202020204" pitchFamily="34" charset="0"/>
              </a:rPr>
              <a:t>Once a project is selected for execution, the structural project planning approach prescribes that the project get planned in detail prior to the actual start of the project.</a:t>
            </a:r>
          </a:p>
          <a:p>
            <a:pPr marL="0" marR="0" indent="0">
              <a:lnSpc>
                <a:spcPct val="107000"/>
              </a:lnSpc>
              <a:spcBef>
                <a:spcPts val="0"/>
              </a:spcBef>
              <a:spcAft>
                <a:spcPts val="800"/>
              </a:spcAft>
              <a:buNone/>
              <a:tabLst>
                <a:tab pos="457200" algn="l"/>
              </a:tabLst>
            </a:pPr>
            <a:r>
              <a:rPr lang="en-US"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Project planning consists of 4 main stages: </a:t>
            </a:r>
          </a:p>
          <a:p>
            <a:pPr marL="457200" marR="0" indent="-457200">
              <a:lnSpc>
                <a:spcPct val="107000"/>
              </a:lnSpc>
              <a:spcBef>
                <a:spcPts val="0"/>
              </a:spcBef>
              <a:spcAft>
                <a:spcPts val="800"/>
              </a:spcAft>
              <a:buFont typeface="+mj-lt"/>
              <a:buAutoNum type="arabicPeriod"/>
              <a:tabLst>
                <a:tab pos="457200" algn="l"/>
              </a:tabLst>
            </a:pPr>
            <a:r>
              <a:rPr lang="en-US"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Risk Management</a:t>
            </a:r>
            <a:endParaRPr lang="en-US" sz="3200" kern="100"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nSpc>
                <a:spcPct val="107000"/>
              </a:lnSpc>
              <a:spcBef>
                <a:spcPts val="0"/>
              </a:spcBef>
              <a:spcAft>
                <a:spcPts val="800"/>
              </a:spcAft>
              <a:buFont typeface="+mj-lt"/>
              <a:buAutoNum type="arabicPeriod"/>
              <a:tabLst>
                <a:tab pos="457200" algn="l"/>
              </a:tabLst>
            </a:pPr>
            <a:r>
              <a:rPr lang="en-US"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Quality Management</a:t>
            </a:r>
          </a:p>
          <a:p>
            <a:pPr marL="457200" marR="0" indent="-457200">
              <a:lnSpc>
                <a:spcPct val="107000"/>
              </a:lnSpc>
              <a:spcBef>
                <a:spcPts val="0"/>
              </a:spcBef>
              <a:spcAft>
                <a:spcPts val="800"/>
              </a:spcAft>
              <a:buFont typeface="+mj-lt"/>
              <a:buAutoNum type="arabicPeriod"/>
              <a:tabLst>
                <a:tab pos="457200" algn="l"/>
              </a:tabLst>
            </a:pPr>
            <a:r>
              <a:rPr lang="en-US" b="1" kern="100" dirty="0">
                <a:solidFill>
                  <a:srgbClr val="C00000"/>
                </a:solidFill>
                <a:highlight>
                  <a:srgbClr val="FFFF00"/>
                </a:highlight>
                <a:latin typeface="Calibri" panose="020F0502020204030204" pitchFamily="34" charset="0"/>
                <a:ea typeface="Calibri" panose="020F0502020204030204" pitchFamily="34" charset="0"/>
                <a:cs typeface="Arial" panose="020B0604020202020204" pitchFamily="34" charset="0"/>
              </a:rPr>
              <a:t>Human Resource </a:t>
            </a:r>
            <a:r>
              <a:rPr lang="en-US" b="1" kern="100" dirty="0">
                <a:solidFill>
                  <a:srgbClr val="C0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Management</a:t>
            </a:r>
          </a:p>
          <a:p>
            <a:pPr marL="457200" indent="-457200">
              <a:lnSpc>
                <a:spcPct val="107000"/>
              </a:lnSpc>
              <a:spcBef>
                <a:spcPts val="0"/>
              </a:spcBef>
              <a:spcAft>
                <a:spcPts val="800"/>
              </a:spcAft>
              <a:buFont typeface="+mj-lt"/>
              <a:buAutoNum type="arabicPeriod"/>
              <a:tabLst>
                <a:tab pos="457200" algn="l"/>
              </a:tabLst>
            </a:pPr>
            <a:r>
              <a:rPr lang="en-US" b="1" kern="100" dirty="0">
                <a:solidFill>
                  <a:srgbClr val="C00000"/>
                </a:solidFill>
                <a:latin typeface="Calibri" panose="020F0502020204030204" pitchFamily="34" charset="0"/>
                <a:cs typeface="Arial" panose="020B0604020202020204" pitchFamily="34" charset="0"/>
              </a:rPr>
              <a:t>The Project Schedule, and budget</a:t>
            </a:r>
          </a:p>
        </p:txBody>
      </p:sp>
    </p:spTree>
    <p:extLst>
      <p:ext uri="{BB962C8B-B14F-4D97-AF65-F5344CB8AC3E}">
        <p14:creationId xmlns:p14="http://schemas.microsoft.com/office/powerpoint/2010/main" val="33673705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5233886"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Learning Outcomes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Content Placeholder 2">
            <a:extLst>
              <a:ext uri="{FF2B5EF4-FFF2-40B4-BE49-F238E27FC236}">
                <a16:creationId xmlns:a16="http://schemas.microsoft.com/office/drawing/2014/main" id="{33FA76B1-C8F1-0982-7C88-7D88A1369CA7}"/>
              </a:ext>
            </a:extLst>
          </p:cNvPr>
          <p:cNvSpPr txBox="1">
            <a:spLocks/>
          </p:cNvSpPr>
          <p:nvPr/>
        </p:nvSpPr>
        <p:spPr>
          <a:xfrm>
            <a:off x="3981837" y="2323527"/>
            <a:ext cx="7820957" cy="38334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IN" altLang="en-US" sz="2400" b="1" dirty="0">
                <a:solidFill>
                  <a:srgbClr val="FF0000"/>
                </a:solidFill>
              </a:rPr>
              <a:t>Look at the questions given below and try answering them.</a:t>
            </a:r>
          </a:p>
          <a:p>
            <a:pPr marL="0" indent="0" algn="just" fontAlgn="base">
              <a:lnSpc>
                <a:spcPct val="150000"/>
              </a:lnSpc>
              <a:spcBef>
                <a:spcPts val="0"/>
              </a:spcBef>
              <a:spcAft>
                <a:spcPts val="800"/>
              </a:spcAft>
              <a:buNone/>
            </a:pPr>
            <a:endParaRPr lang="en-US" dirty="0"/>
          </a:p>
        </p:txBody>
      </p:sp>
      <p:sp>
        <p:nvSpPr>
          <p:cNvPr id="4" name="Rectangle 3">
            <a:extLst>
              <a:ext uri="{FF2B5EF4-FFF2-40B4-BE49-F238E27FC236}">
                <a16:creationId xmlns:a16="http://schemas.microsoft.com/office/drawing/2014/main" id="{5E40C40F-A47B-73DE-3B55-8A72E8FFF037}"/>
              </a:ext>
            </a:extLst>
          </p:cNvPr>
          <p:cNvSpPr/>
          <p:nvPr/>
        </p:nvSpPr>
        <p:spPr>
          <a:xfrm>
            <a:off x="3704371" y="2801181"/>
            <a:ext cx="8064896" cy="792088"/>
          </a:xfrm>
          <a:prstGeom prst="rect">
            <a:avLst/>
          </a:prstGeom>
          <a:solidFill>
            <a:schemeClr val="accent1">
              <a:lumMod val="60000"/>
              <a:lumOff val="40000"/>
            </a:schemeClr>
          </a:solidFill>
        </p:spPr>
        <p:style>
          <a:lnRef idx="0">
            <a:schemeClr val="accent5"/>
          </a:lnRef>
          <a:fillRef idx="3">
            <a:schemeClr val="accent5"/>
          </a:fillRef>
          <a:effectRef idx="3">
            <a:schemeClr val="accent5"/>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Whom do you send your resume to when you see a job opening that interests you?</a:t>
            </a:r>
          </a:p>
        </p:txBody>
      </p:sp>
      <p:sp>
        <p:nvSpPr>
          <p:cNvPr id="6" name="Rectangle 5">
            <a:extLst>
              <a:ext uri="{FF2B5EF4-FFF2-40B4-BE49-F238E27FC236}">
                <a16:creationId xmlns:a16="http://schemas.microsoft.com/office/drawing/2014/main" id="{67B2697D-6D8D-581D-732E-73E5A44AA9C7}"/>
              </a:ext>
            </a:extLst>
          </p:cNvPr>
          <p:cNvSpPr/>
          <p:nvPr/>
        </p:nvSpPr>
        <p:spPr>
          <a:xfrm>
            <a:off x="3704371" y="3593269"/>
            <a:ext cx="8064896" cy="792088"/>
          </a:xfrm>
          <a:prstGeom prst="rect">
            <a:avLst/>
          </a:prstGeom>
          <a:solidFill>
            <a:srgbClr val="FF7C80"/>
          </a:solidFill>
        </p:spPr>
        <p:style>
          <a:lnRef idx="0">
            <a:schemeClr val="accent2"/>
          </a:lnRef>
          <a:fillRef idx="3">
            <a:schemeClr val="accent2"/>
          </a:fillRef>
          <a:effectRef idx="3">
            <a:schemeClr val="accent2"/>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 gives you the job offer and discusses your pay package with you?</a:t>
            </a:r>
          </a:p>
        </p:txBody>
      </p:sp>
      <p:sp>
        <p:nvSpPr>
          <p:cNvPr id="7" name="Rectangle 6">
            <a:extLst>
              <a:ext uri="{FF2B5EF4-FFF2-40B4-BE49-F238E27FC236}">
                <a16:creationId xmlns:a16="http://schemas.microsoft.com/office/drawing/2014/main" id="{0647DAE1-7E29-D4EF-2547-C9DCFE661811}"/>
              </a:ext>
            </a:extLst>
          </p:cNvPr>
          <p:cNvSpPr/>
          <p:nvPr/>
        </p:nvSpPr>
        <p:spPr>
          <a:xfrm>
            <a:off x="3704371" y="4385357"/>
            <a:ext cx="8064896" cy="792088"/>
          </a:xfrm>
          <a:prstGeom prst="rect">
            <a:avLst/>
          </a:prstGeom>
          <a:solidFill>
            <a:schemeClr val="accent6">
              <a:lumMod val="60000"/>
              <a:lumOff val="40000"/>
            </a:schemeClr>
          </a:solidFill>
        </p:spPr>
        <p:style>
          <a:lnRef idx="0">
            <a:schemeClr val="accent3"/>
          </a:lnRef>
          <a:fillRef idx="3">
            <a:schemeClr val="accent3"/>
          </a:fillRef>
          <a:effectRef idx="3">
            <a:schemeClr val="accent3"/>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 inducts you into the organization when you are a new employee?</a:t>
            </a:r>
          </a:p>
        </p:txBody>
      </p:sp>
      <p:sp>
        <p:nvSpPr>
          <p:cNvPr id="9" name="Rectangle 8">
            <a:extLst>
              <a:ext uri="{FF2B5EF4-FFF2-40B4-BE49-F238E27FC236}">
                <a16:creationId xmlns:a16="http://schemas.microsoft.com/office/drawing/2014/main" id="{7CC869F3-733B-BA51-CBBF-DB3835B47D58}"/>
              </a:ext>
            </a:extLst>
          </p:cNvPr>
          <p:cNvSpPr/>
          <p:nvPr/>
        </p:nvSpPr>
        <p:spPr>
          <a:xfrm>
            <a:off x="3704371" y="5177445"/>
            <a:ext cx="8064896" cy="792088"/>
          </a:xfrm>
          <a:prstGeom prst="rect">
            <a:avLst/>
          </a:prstGeom>
          <a:solidFill>
            <a:srgbClr val="A9DA74"/>
          </a:solidFill>
        </p:spPr>
        <p:style>
          <a:lnRef idx="0">
            <a:schemeClr val="accent4"/>
          </a:lnRef>
          <a:fillRef idx="3">
            <a:schemeClr val="accent4"/>
          </a:fillRef>
          <a:effectRef idx="3">
            <a:schemeClr val="accent4"/>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Whom do you contact when you have any doubts regarding your pay package, perks, benefits, conveyance, leave management etc.?</a:t>
            </a:r>
          </a:p>
        </p:txBody>
      </p:sp>
      <p:sp>
        <p:nvSpPr>
          <p:cNvPr id="10" name="Rectangle 9">
            <a:extLst>
              <a:ext uri="{FF2B5EF4-FFF2-40B4-BE49-F238E27FC236}">
                <a16:creationId xmlns:a16="http://schemas.microsoft.com/office/drawing/2014/main" id="{CCBC6F35-CC9D-5D4E-EBFF-F8646D22FC21}"/>
              </a:ext>
            </a:extLst>
          </p:cNvPr>
          <p:cNvSpPr/>
          <p:nvPr/>
        </p:nvSpPr>
        <p:spPr>
          <a:xfrm>
            <a:off x="3704371" y="5969533"/>
            <a:ext cx="8064896" cy="792088"/>
          </a:xfrm>
          <a:prstGeom prst="rect">
            <a:avLst/>
          </a:prstGeom>
          <a:solidFill>
            <a:srgbClr val="BBB287"/>
          </a:solidFill>
        </p:spPr>
        <p:style>
          <a:lnRef idx="0">
            <a:schemeClr val="accent5"/>
          </a:lnRef>
          <a:fillRef idx="3">
            <a:schemeClr val="accent5"/>
          </a:fillRef>
          <a:effectRef idx="3">
            <a:schemeClr val="accent5"/>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 helps you in the final exit formalities when you leave an organization?</a:t>
            </a:r>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68CB2AC3-2A6C-1C66-5C0C-066247859856}"/>
              </a:ext>
            </a:extLst>
          </p:cNvPr>
          <p:cNvSpPr/>
          <p:nvPr/>
        </p:nvSpPr>
        <p:spPr bwMode="auto">
          <a:xfrm>
            <a:off x="1428751" y="2272522"/>
            <a:ext cx="6012952" cy="2134262"/>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IN" sz="2400" b="1" dirty="0">
                <a:solidFill>
                  <a:schemeClr val="tx1"/>
                </a:solidFill>
              </a:rPr>
              <a:t>You must have guessed correctly. It is the Human Resource Managers </a:t>
            </a:r>
            <a:r>
              <a:rPr lang="en-IN" sz="2000" dirty="0">
                <a:solidFill>
                  <a:schemeClr val="tx1"/>
                </a:solidFill>
              </a:rPr>
              <a:t>and people from the HR Department who take care of you right from the time when you apply to a company, you get the job, you join the company, are working with the company till the time you leave the company.</a:t>
            </a:r>
          </a:p>
        </p:txBody>
      </p:sp>
      <p:grpSp>
        <p:nvGrpSpPr>
          <p:cNvPr id="3" name="Group 23">
            <a:extLst>
              <a:ext uri="{FF2B5EF4-FFF2-40B4-BE49-F238E27FC236}">
                <a16:creationId xmlns:a16="http://schemas.microsoft.com/office/drawing/2014/main" id="{662A7CAC-EA7D-D9FB-337D-9AF57A3CD6E5}"/>
              </a:ext>
            </a:extLst>
          </p:cNvPr>
          <p:cNvGrpSpPr>
            <a:grpSpLocks/>
          </p:cNvGrpSpPr>
          <p:nvPr/>
        </p:nvGrpSpPr>
        <p:grpSpPr bwMode="auto">
          <a:xfrm>
            <a:off x="7606801" y="2110598"/>
            <a:ext cx="2311400" cy="2754313"/>
            <a:chOff x="6034699" y="1107752"/>
            <a:chExt cx="2311031" cy="2523301"/>
          </a:xfrm>
        </p:grpSpPr>
        <p:sp>
          <p:nvSpPr>
            <p:cNvPr id="4" name="Rektangel 36">
              <a:extLst>
                <a:ext uri="{FF2B5EF4-FFF2-40B4-BE49-F238E27FC236}">
                  <a16:creationId xmlns:a16="http://schemas.microsoft.com/office/drawing/2014/main" id="{827543EE-CB04-C97B-6769-121636D88448}"/>
                </a:ext>
              </a:extLst>
            </p:cNvPr>
            <p:cNvSpPr>
              <a:spLocks noChangeArrowheads="1"/>
            </p:cNvSpPr>
            <p:nvPr/>
          </p:nvSpPr>
          <p:spPr bwMode="auto">
            <a:xfrm rot="21332589">
              <a:off x="6034699" y="1107752"/>
              <a:ext cx="2311031" cy="2523301"/>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a:defRPr/>
              </a:pPr>
              <a:endParaRPr lang="en-US" dirty="0">
                <a:solidFill>
                  <a:srgbClr val="FFFFFF"/>
                </a:solidFill>
                <a:latin typeface="Calibri" pitchFamily="-112" charset="0"/>
                <a:ea typeface="ＭＳ Ｐゴシック" pitchFamily="-112" charset="-128"/>
              </a:endParaRPr>
            </a:p>
          </p:txBody>
        </p:sp>
        <p:pic>
          <p:nvPicPr>
            <p:cNvPr id="5" name="Picture 22" descr="tm2.jpg">
              <a:extLst>
                <a:ext uri="{FF2B5EF4-FFF2-40B4-BE49-F238E27FC236}">
                  <a16:creationId xmlns:a16="http://schemas.microsoft.com/office/drawing/2014/main" id="{B7AF9A03-350F-D08A-AEEE-13B78890E1E7}"/>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240000">
              <a:off x="6147740" y="1254078"/>
              <a:ext cx="2047077" cy="1894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030746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grpSp>
        <p:nvGrpSpPr>
          <p:cNvPr id="6" name="Group 26">
            <a:extLst>
              <a:ext uri="{FF2B5EF4-FFF2-40B4-BE49-F238E27FC236}">
                <a16:creationId xmlns:a16="http://schemas.microsoft.com/office/drawing/2014/main" id="{16C3FAC9-F9BE-4FCD-1AEE-D2086187951F}"/>
              </a:ext>
            </a:extLst>
          </p:cNvPr>
          <p:cNvGrpSpPr>
            <a:grpSpLocks/>
          </p:cNvGrpSpPr>
          <p:nvPr/>
        </p:nvGrpSpPr>
        <p:grpSpPr bwMode="auto">
          <a:xfrm>
            <a:off x="3987702" y="2064417"/>
            <a:ext cx="5976937" cy="2447925"/>
            <a:chOff x="2843808" y="4005064"/>
            <a:chExt cx="5976664" cy="2448272"/>
          </a:xfrm>
        </p:grpSpPr>
        <p:pic>
          <p:nvPicPr>
            <p:cNvPr id="7" name="Picture 6" descr="10329538_xl.jpg">
              <a:extLst>
                <a:ext uri="{FF2B5EF4-FFF2-40B4-BE49-F238E27FC236}">
                  <a16:creationId xmlns:a16="http://schemas.microsoft.com/office/drawing/2014/main" id="{A46489C2-7A2C-1B1B-7EAF-15446A87CC98}"/>
                </a:ext>
              </a:extLst>
            </p:cNvPr>
            <p:cNvPicPr>
              <a:picLocks noChangeAspect="1"/>
            </p:cNvPicPr>
            <p:nvPr/>
          </p:nvPicPr>
          <p:blipFill>
            <a:blip r:embed="rId7" cstate="email"/>
            <a:srcRect/>
            <a:stretch>
              <a:fillRect/>
            </a:stretch>
          </p:blipFill>
          <p:spPr>
            <a:xfrm>
              <a:off x="2843808" y="4005064"/>
              <a:ext cx="5976664" cy="2448272"/>
            </a:xfrm>
            <a:prstGeom prst="wedgeRectCallout">
              <a:avLst>
                <a:gd name="adj1" fmla="val -2964"/>
                <a:gd name="adj2" fmla="val 63650"/>
              </a:avLst>
            </a:prstGeom>
          </p:spPr>
        </p:pic>
        <p:sp>
          <p:nvSpPr>
            <p:cNvPr id="8" name="Rectangle 7">
              <a:extLst>
                <a:ext uri="{FF2B5EF4-FFF2-40B4-BE49-F238E27FC236}">
                  <a16:creationId xmlns:a16="http://schemas.microsoft.com/office/drawing/2014/main" id="{313708AD-88E2-65AF-C739-7068E0587E44}"/>
                </a:ext>
              </a:extLst>
            </p:cNvPr>
            <p:cNvSpPr/>
            <p:nvPr/>
          </p:nvSpPr>
          <p:spPr>
            <a:xfrm>
              <a:off x="3059698" y="4220995"/>
              <a:ext cx="5544884" cy="1944963"/>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IN" sz="2000" dirty="0">
                  <a:solidFill>
                    <a:schemeClr val="tx1"/>
                  </a:solidFill>
                </a:rPr>
                <a:t>Hence, in your entire lifecycle of involvement with the company, the HR always stands by you and supports you during your tenure with the company. Hence, HR managers are also known as </a:t>
              </a:r>
              <a:r>
                <a:rPr lang="en-IN" sz="2000" b="1" dirty="0">
                  <a:solidFill>
                    <a:srgbClr val="FF0000"/>
                  </a:solidFill>
                </a:rPr>
                <a:t>‘People Managers’, </a:t>
              </a:r>
              <a:r>
                <a:rPr lang="en-IN" sz="2000" dirty="0">
                  <a:solidFill>
                    <a:schemeClr val="tx1"/>
                  </a:solidFill>
                </a:rPr>
                <a:t>‘</a:t>
              </a:r>
              <a:r>
                <a:rPr lang="en-IN" sz="2000" b="1" dirty="0">
                  <a:solidFill>
                    <a:srgbClr val="FF0000"/>
                  </a:solidFill>
                </a:rPr>
                <a:t>People Enablers</a:t>
              </a:r>
              <a:r>
                <a:rPr lang="en-IN" sz="2000" dirty="0">
                  <a:solidFill>
                    <a:schemeClr val="tx1"/>
                  </a:solidFill>
                </a:rPr>
                <a:t>’ and the practice as ‘</a:t>
              </a:r>
              <a:r>
                <a:rPr lang="en-IN" sz="2000" b="1" dirty="0">
                  <a:solidFill>
                    <a:srgbClr val="FF0000"/>
                  </a:solidFill>
                </a:rPr>
                <a:t>Human Resource or People Management</a:t>
              </a:r>
              <a:r>
                <a:rPr lang="en-IN" sz="2000" dirty="0">
                  <a:solidFill>
                    <a:schemeClr val="tx1"/>
                  </a:solidFill>
                </a:rPr>
                <a:t>’. </a:t>
              </a:r>
            </a:p>
          </p:txBody>
        </p:sp>
      </p:grpSp>
      <p:grpSp>
        <p:nvGrpSpPr>
          <p:cNvPr id="9" name="Group 32">
            <a:extLst>
              <a:ext uri="{FF2B5EF4-FFF2-40B4-BE49-F238E27FC236}">
                <a16:creationId xmlns:a16="http://schemas.microsoft.com/office/drawing/2014/main" id="{57D423A4-553A-F61D-DF7F-1563D201C396}"/>
              </a:ext>
            </a:extLst>
          </p:cNvPr>
          <p:cNvGrpSpPr>
            <a:grpSpLocks/>
          </p:cNvGrpSpPr>
          <p:nvPr/>
        </p:nvGrpSpPr>
        <p:grpSpPr bwMode="auto">
          <a:xfrm>
            <a:off x="1665188" y="2026317"/>
            <a:ext cx="2311400" cy="2752725"/>
            <a:chOff x="520511" y="3966861"/>
            <a:chExt cx="2311031" cy="2753296"/>
          </a:xfrm>
        </p:grpSpPr>
        <p:sp>
          <p:nvSpPr>
            <p:cNvPr id="10" name="Rektangel 36">
              <a:extLst>
                <a:ext uri="{FF2B5EF4-FFF2-40B4-BE49-F238E27FC236}">
                  <a16:creationId xmlns:a16="http://schemas.microsoft.com/office/drawing/2014/main" id="{1265CD3E-8CFB-8A27-36C2-0AFBC5BD0609}"/>
                </a:ext>
              </a:extLst>
            </p:cNvPr>
            <p:cNvSpPr>
              <a:spLocks noChangeArrowheads="1"/>
            </p:cNvSpPr>
            <p:nvPr/>
          </p:nvSpPr>
          <p:spPr bwMode="auto">
            <a:xfrm rot="260524">
              <a:off x="520511" y="3966861"/>
              <a:ext cx="2311031" cy="275329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a:defRPr/>
              </a:pPr>
              <a:endParaRPr lang="en-US" dirty="0">
                <a:solidFill>
                  <a:srgbClr val="FFFFFF"/>
                </a:solidFill>
                <a:latin typeface="Calibri" pitchFamily="-112" charset="0"/>
                <a:ea typeface="ＭＳ Ｐゴシック" pitchFamily="-112" charset="-128"/>
              </a:endParaRPr>
            </a:p>
          </p:txBody>
        </p:sp>
        <p:pic>
          <p:nvPicPr>
            <p:cNvPr id="11" name="Picture 31" descr="sup.jpg">
              <a:extLst>
                <a:ext uri="{FF2B5EF4-FFF2-40B4-BE49-F238E27FC236}">
                  <a16:creationId xmlns:a16="http://schemas.microsoft.com/office/drawing/2014/main" id="{2808A3AC-2C63-6E91-FBF4-7B38E058570E}"/>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rot="240000">
              <a:off x="655997" y="4073880"/>
              <a:ext cx="2052000" cy="2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730082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9D00380-4758-D0B4-F7DE-CBC58A663EB1}"/>
              </a:ext>
            </a:extLst>
          </p:cNvPr>
          <p:cNvSpPr txBox="1"/>
          <p:nvPr/>
        </p:nvSpPr>
        <p:spPr>
          <a:xfrm>
            <a:off x="2214383" y="2792550"/>
            <a:ext cx="6565106" cy="830997"/>
          </a:xfrm>
          <a:prstGeom prst="rect">
            <a:avLst/>
          </a:prstGeom>
          <a:noFill/>
        </p:spPr>
        <p:txBody>
          <a:bodyPr wrap="square">
            <a:spAutoFit/>
          </a:bodyPr>
          <a:lstStyle/>
          <a:p>
            <a:pPr algn="ctr"/>
            <a:r>
              <a:rPr lang="en-US" sz="4800" b="1" dirty="0">
                <a:solidFill>
                  <a:srgbClr val="002060"/>
                </a:solidFill>
              </a:rPr>
              <a:t>Definition of HRM </a:t>
            </a:r>
          </a:p>
        </p:txBody>
      </p:sp>
    </p:spTree>
    <p:extLst>
      <p:ext uri="{BB962C8B-B14F-4D97-AF65-F5344CB8AC3E}">
        <p14:creationId xmlns:p14="http://schemas.microsoft.com/office/powerpoint/2010/main" val="1883329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5F4BD77-96FE-74B1-29C0-AA8AB754419B}"/>
              </a:ext>
            </a:extLst>
          </p:cNvPr>
          <p:cNvSpPr txBox="1"/>
          <p:nvPr/>
        </p:nvSpPr>
        <p:spPr>
          <a:xfrm>
            <a:off x="2447778" y="647459"/>
            <a:ext cx="6565106" cy="523220"/>
          </a:xfrm>
          <a:prstGeom prst="rect">
            <a:avLst/>
          </a:prstGeom>
          <a:noFill/>
        </p:spPr>
        <p:txBody>
          <a:bodyPr wrap="square">
            <a:spAutoFit/>
          </a:bodyPr>
          <a:lstStyle/>
          <a:p>
            <a:pPr algn="ctr"/>
            <a:r>
              <a:rPr lang="en-US" sz="2800" b="1" dirty="0">
                <a:solidFill>
                  <a:srgbClr val="000000"/>
                </a:solidFill>
              </a:rPr>
              <a:t>Definition of HRM </a:t>
            </a:r>
          </a:p>
        </p:txBody>
      </p:sp>
      <p:sp>
        <p:nvSpPr>
          <p:cNvPr id="2" name="Rounded Rectangle 8">
            <a:extLst>
              <a:ext uri="{FF2B5EF4-FFF2-40B4-BE49-F238E27FC236}">
                <a16:creationId xmlns:a16="http://schemas.microsoft.com/office/drawing/2014/main" id="{F926ECD9-622A-E464-0C2D-D889BBABB745}"/>
              </a:ext>
            </a:extLst>
          </p:cNvPr>
          <p:cNvSpPr/>
          <p:nvPr/>
        </p:nvSpPr>
        <p:spPr>
          <a:xfrm>
            <a:off x="1334641" y="1970887"/>
            <a:ext cx="10294556" cy="786710"/>
          </a:xfrm>
          <a:prstGeom prst="roundRect">
            <a:avLst>
              <a:gd name="adj" fmla="val 3111"/>
            </a:avLst>
          </a:prstGeom>
          <a:solidFill>
            <a:srgbClr val="FFFFFF">
              <a:alpha val="69804"/>
            </a:srgbClr>
          </a:solid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en-IN" sz="2400" b="1" dirty="0">
                <a:solidFill>
                  <a:schemeClr val="tx1"/>
                </a:solidFill>
              </a:rPr>
              <a:t>The process of defining HRM leads us to two different definitions. They are:</a:t>
            </a:r>
          </a:p>
        </p:txBody>
      </p:sp>
      <p:sp>
        <p:nvSpPr>
          <p:cNvPr id="5" name="Rounded Rectangle 15">
            <a:extLst>
              <a:ext uri="{FF2B5EF4-FFF2-40B4-BE49-F238E27FC236}">
                <a16:creationId xmlns:a16="http://schemas.microsoft.com/office/drawing/2014/main" id="{B5E4478C-EFB9-8AD5-77D2-8DB91D195665}"/>
              </a:ext>
            </a:extLst>
          </p:cNvPr>
          <p:cNvSpPr/>
          <p:nvPr/>
        </p:nvSpPr>
        <p:spPr>
          <a:xfrm>
            <a:off x="1716571" y="3158363"/>
            <a:ext cx="8346937" cy="366207"/>
          </a:xfrm>
          <a:prstGeom prst="roundRect">
            <a:avLst>
              <a:gd name="adj" fmla="val 3111"/>
            </a:avLst>
          </a:prstGeom>
          <a:solidFill>
            <a:srgbClr val="FF85AE">
              <a:alpha val="69804"/>
            </a:srgbClr>
          </a:solid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457200" indent="-457200" fontAlgn="auto">
              <a:spcBef>
                <a:spcPts val="0"/>
              </a:spcBef>
              <a:spcAft>
                <a:spcPts val="0"/>
              </a:spcAft>
              <a:buFont typeface="+mj-lt"/>
              <a:buAutoNum type="arabicPeriod"/>
              <a:defRPr/>
            </a:pPr>
            <a:r>
              <a:rPr lang="en-IN" sz="2000" dirty="0">
                <a:solidFill>
                  <a:schemeClr val="tx1"/>
                </a:solidFill>
              </a:rPr>
              <a:t>Traditional Definition</a:t>
            </a:r>
          </a:p>
        </p:txBody>
      </p:sp>
      <p:sp>
        <p:nvSpPr>
          <p:cNvPr id="6" name="Rounded Rectangle 17">
            <a:extLst>
              <a:ext uri="{FF2B5EF4-FFF2-40B4-BE49-F238E27FC236}">
                <a16:creationId xmlns:a16="http://schemas.microsoft.com/office/drawing/2014/main" id="{BF0EBA21-9722-B206-7FC8-856812F3C6E4}"/>
              </a:ext>
            </a:extLst>
          </p:cNvPr>
          <p:cNvSpPr/>
          <p:nvPr/>
        </p:nvSpPr>
        <p:spPr>
          <a:xfrm>
            <a:off x="1716571" y="3733039"/>
            <a:ext cx="8346937" cy="367362"/>
          </a:xfrm>
          <a:prstGeom prst="roundRect">
            <a:avLst>
              <a:gd name="adj" fmla="val 3111"/>
            </a:avLst>
          </a:prstGeom>
          <a:solidFill>
            <a:schemeClr val="accent5">
              <a:lumMod val="60000"/>
              <a:lumOff val="40000"/>
              <a:alpha val="69804"/>
            </a:schemeClr>
          </a:solid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457200" indent="-457200" fontAlgn="auto">
              <a:spcBef>
                <a:spcPts val="0"/>
              </a:spcBef>
              <a:spcAft>
                <a:spcPts val="0"/>
              </a:spcAft>
              <a:buFont typeface="+mj-lt"/>
              <a:buAutoNum type="arabicPeriod" startAt="2"/>
              <a:defRPr/>
            </a:pPr>
            <a:r>
              <a:rPr lang="en-IN" sz="2000" dirty="0">
                <a:solidFill>
                  <a:schemeClr val="tx1"/>
                </a:solidFill>
              </a:rPr>
              <a:t>Contemporary Definition</a:t>
            </a:r>
          </a:p>
        </p:txBody>
      </p:sp>
    </p:spTree>
    <p:extLst>
      <p:ext uri="{BB962C8B-B14F-4D97-AF65-F5344CB8AC3E}">
        <p14:creationId xmlns:p14="http://schemas.microsoft.com/office/powerpoint/2010/main" val="416575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32B98774-DCA8-441E-02E9-EBC566761547}"/>
              </a:ext>
            </a:extLst>
          </p:cNvPr>
          <p:cNvSpPr txBox="1"/>
          <p:nvPr/>
        </p:nvSpPr>
        <p:spPr>
          <a:xfrm>
            <a:off x="2214383" y="654295"/>
            <a:ext cx="6565106" cy="523220"/>
          </a:xfrm>
          <a:prstGeom prst="rect">
            <a:avLst/>
          </a:prstGeom>
          <a:noFill/>
        </p:spPr>
        <p:txBody>
          <a:bodyPr wrap="square">
            <a:spAutoFit/>
          </a:bodyPr>
          <a:lstStyle/>
          <a:p>
            <a:pPr algn="ctr"/>
            <a:r>
              <a:rPr lang="en-US" sz="2800" b="1" dirty="0">
                <a:solidFill>
                  <a:srgbClr val="002060"/>
                </a:solidFill>
              </a:rPr>
              <a:t>Definition of HRM </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1263989" y="1788884"/>
            <a:ext cx="8980149"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800" b="1" dirty="0">
                <a:solidFill>
                  <a:srgbClr val="0070C0"/>
                </a:solidFill>
              </a:rPr>
              <a:t>Traditional Definition:</a:t>
            </a:r>
          </a:p>
          <a:p>
            <a:endParaRPr lang="en-US" altLang="en-US" sz="2000" b="1" dirty="0"/>
          </a:p>
          <a:p>
            <a:pPr marL="342900" indent="-342900" algn="just">
              <a:buFont typeface="Arial" panose="020B0604020202020204" pitchFamily="34" charset="0"/>
              <a:buChar char="•"/>
            </a:pPr>
            <a:r>
              <a:rPr lang="en-US" altLang="en-US" sz="2400" dirty="0"/>
              <a:t>The first definition of HRM is that it is the process of </a:t>
            </a:r>
            <a:r>
              <a:rPr lang="en-US" altLang="en-US" sz="2400" b="1" dirty="0">
                <a:solidFill>
                  <a:srgbClr val="FF0000"/>
                </a:solidFill>
              </a:rPr>
              <a:t>managing people </a:t>
            </a:r>
            <a:r>
              <a:rPr lang="en-US" altLang="en-US" sz="2400" dirty="0"/>
              <a:t>in organizations in a structured and thorough manner. </a:t>
            </a:r>
          </a:p>
          <a:p>
            <a:pPr marL="342900" indent="-342900" algn="just">
              <a:buFont typeface="Arial" panose="020B0604020202020204" pitchFamily="34" charset="0"/>
              <a:buChar char="•"/>
            </a:pPr>
            <a:r>
              <a:rPr lang="en-US" altLang="en-US" sz="2400" dirty="0"/>
              <a:t>This covers the fields of staffing (hiring people), retention of people, pay and perks setting and management, performance management, change management and taking care of exits from the company to round off the activities. </a:t>
            </a:r>
          </a:p>
        </p:txBody>
      </p:sp>
    </p:spTree>
    <p:extLst>
      <p:ext uri="{BB962C8B-B14F-4D97-AF65-F5344CB8AC3E}">
        <p14:creationId xmlns:p14="http://schemas.microsoft.com/office/powerpoint/2010/main" val="9462325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32B98774-DCA8-441E-02E9-EBC566761547}"/>
              </a:ext>
            </a:extLst>
          </p:cNvPr>
          <p:cNvSpPr txBox="1"/>
          <p:nvPr/>
        </p:nvSpPr>
        <p:spPr>
          <a:xfrm>
            <a:off x="2214383" y="654295"/>
            <a:ext cx="6565106" cy="523220"/>
          </a:xfrm>
          <a:prstGeom prst="rect">
            <a:avLst/>
          </a:prstGeom>
          <a:noFill/>
        </p:spPr>
        <p:txBody>
          <a:bodyPr wrap="square">
            <a:spAutoFit/>
          </a:bodyPr>
          <a:lstStyle/>
          <a:p>
            <a:pPr algn="ctr"/>
            <a:r>
              <a:rPr lang="en-US" sz="2800" b="1" dirty="0">
                <a:solidFill>
                  <a:srgbClr val="002060"/>
                </a:solidFill>
              </a:rPr>
              <a:t>Definition of HRM </a:t>
            </a:r>
          </a:p>
        </p:txBody>
      </p:sp>
      <p:sp>
        <p:nvSpPr>
          <p:cNvPr id="2" name="TextBox 16">
            <a:extLst>
              <a:ext uri="{FF2B5EF4-FFF2-40B4-BE49-F238E27FC236}">
                <a16:creationId xmlns:a16="http://schemas.microsoft.com/office/drawing/2014/main" id="{F0B61C40-871A-8814-ADEC-735BF593C897}"/>
              </a:ext>
            </a:extLst>
          </p:cNvPr>
          <p:cNvSpPr txBox="1">
            <a:spLocks noChangeArrowheads="1"/>
          </p:cNvSpPr>
          <p:nvPr/>
        </p:nvSpPr>
        <p:spPr bwMode="auto">
          <a:xfrm>
            <a:off x="1263989" y="1473832"/>
            <a:ext cx="8794411"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400" b="1" dirty="0">
                <a:solidFill>
                  <a:srgbClr val="0070C0"/>
                </a:solidFill>
              </a:rPr>
              <a:t>Contemporary Definition:</a:t>
            </a:r>
          </a:p>
          <a:p>
            <a:pPr marL="342900" indent="-342900" algn="just">
              <a:buFont typeface="Arial" panose="020B0604020202020204" pitchFamily="34" charset="0"/>
              <a:buChar char="•"/>
            </a:pPr>
            <a:r>
              <a:rPr lang="en-US" altLang="en-US" sz="2400" dirty="0"/>
              <a:t>The second definition of HRM encompasses the management of people in organizations from a macro perspective i.e., managing people in the form of a </a:t>
            </a:r>
            <a:r>
              <a:rPr lang="en-US" altLang="en-US" sz="2400" b="1" dirty="0">
                <a:solidFill>
                  <a:srgbClr val="FF0000"/>
                </a:solidFill>
              </a:rPr>
              <a:t>collective relationship between management and employees</a:t>
            </a:r>
            <a:r>
              <a:rPr lang="en-US" altLang="en-US" sz="2400" dirty="0"/>
              <a:t>. </a:t>
            </a:r>
          </a:p>
          <a:p>
            <a:pPr marL="342900" indent="-342900" algn="just">
              <a:buFont typeface="Arial" panose="020B0604020202020204" pitchFamily="34" charset="0"/>
              <a:buChar char="•"/>
            </a:pPr>
            <a:r>
              <a:rPr lang="en-US" altLang="en-US" sz="2400" dirty="0"/>
              <a:t>This approach focuses on </a:t>
            </a:r>
            <a:r>
              <a:rPr lang="en-US" altLang="en-US" sz="2400" b="1" dirty="0">
                <a:solidFill>
                  <a:srgbClr val="FF0000"/>
                </a:solidFill>
              </a:rPr>
              <a:t>the objectives and outcomes of the HRM function</a:t>
            </a:r>
            <a:r>
              <a:rPr lang="en-US" altLang="en-US" sz="2400" dirty="0"/>
              <a:t>. </a:t>
            </a:r>
          </a:p>
          <a:p>
            <a:pPr marL="342900" indent="-342900" algn="just">
              <a:buFont typeface="Arial" panose="020B0604020202020204" pitchFamily="34" charset="0"/>
              <a:buChar char="•"/>
            </a:pPr>
            <a:r>
              <a:rPr lang="en-US" altLang="en-US" sz="2400" dirty="0"/>
              <a:t>What this means is that the HR function in contemporary organizations is concerned with the notions of people enabling, people development and a focus on making the ‘employment relationship’ fulfilling for both the management and employees.</a:t>
            </a:r>
          </a:p>
          <a:p>
            <a:pPr algn="just"/>
            <a:r>
              <a:rPr lang="en-IN" altLang="en-US" sz="2400" dirty="0"/>
              <a:t>.</a:t>
            </a:r>
          </a:p>
        </p:txBody>
      </p:sp>
    </p:spTree>
    <p:extLst>
      <p:ext uri="{BB962C8B-B14F-4D97-AF65-F5344CB8AC3E}">
        <p14:creationId xmlns:p14="http://schemas.microsoft.com/office/powerpoint/2010/main" val="21007658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5" name="TextBox 4">
            <a:extLst>
              <a:ext uri="{FF2B5EF4-FFF2-40B4-BE49-F238E27FC236}">
                <a16:creationId xmlns:a16="http://schemas.microsoft.com/office/drawing/2014/main" id="{04D0B243-A255-76D9-C2E6-DDE0B0B2FDF2}"/>
              </a:ext>
            </a:extLst>
          </p:cNvPr>
          <p:cNvSpPr txBox="1"/>
          <p:nvPr/>
        </p:nvSpPr>
        <p:spPr>
          <a:xfrm>
            <a:off x="1665188" y="2767280"/>
            <a:ext cx="8018859" cy="1323439"/>
          </a:xfrm>
          <a:prstGeom prst="rect">
            <a:avLst/>
          </a:prstGeom>
          <a:noFill/>
        </p:spPr>
        <p:txBody>
          <a:bodyPr wrap="square">
            <a:spAutoFit/>
          </a:bodyPr>
          <a:lstStyle/>
          <a:p>
            <a:pPr algn="ctr"/>
            <a:r>
              <a:rPr lang="en-US" sz="4000" b="1" dirty="0">
                <a:solidFill>
                  <a:srgbClr val="002060"/>
                </a:solidFill>
              </a:rPr>
              <a:t>Importance of HRM for Organizational Success</a:t>
            </a:r>
          </a:p>
        </p:txBody>
      </p:sp>
    </p:spTree>
    <p:extLst>
      <p:ext uri="{BB962C8B-B14F-4D97-AF65-F5344CB8AC3E}">
        <p14:creationId xmlns:p14="http://schemas.microsoft.com/office/powerpoint/2010/main" val="12629182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158217" cy="523220"/>
          </a:xfrm>
          <a:prstGeom prst="rect">
            <a:avLst/>
          </a:prstGeom>
          <a:noFill/>
        </p:spPr>
        <p:txBody>
          <a:bodyPr wrap="square">
            <a:spAutoFit/>
          </a:bodyPr>
          <a:lstStyle/>
          <a:p>
            <a:pPr algn="ctr"/>
            <a:r>
              <a:rPr lang="en-US" sz="2800" b="1" dirty="0">
                <a:solidFill>
                  <a:srgbClr val="002060"/>
                </a:solidFill>
              </a:rPr>
              <a:t>Importance of HRM for Organizational Success</a:t>
            </a:r>
          </a:p>
        </p:txBody>
      </p:sp>
      <p:sp>
        <p:nvSpPr>
          <p:cNvPr id="2" name="TextBox 16">
            <a:extLst>
              <a:ext uri="{FF2B5EF4-FFF2-40B4-BE49-F238E27FC236}">
                <a16:creationId xmlns:a16="http://schemas.microsoft.com/office/drawing/2014/main" id="{F0B61C40-871A-8814-ADEC-735BF593C897}"/>
              </a:ext>
            </a:extLst>
          </p:cNvPr>
          <p:cNvSpPr txBox="1">
            <a:spLocks noChangeArrowheads="1"/>
          </p:cNvSpPr>
          <p:nvPr/>
        </p:nvSpPr>
        <p:spPr bwMode="auto">
          <a:xfrm>
            <a:off x="1263989" y="1473832"/>
            <a:ext cx="879441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a:r>
              <a:rPr lang="en-IN" altLang="en-US" sz="2400" b="1" dirty="0"/>
              <a:t>The following are the various reasons that organizations need to give importance to HRM:</a:t>
            </a:r>
          </a:p>
          <a:p>
            <a:pPr algn="just"/>
            <a:r>
              <a:rPr lang="en-IN" altLang="en-US" sz="2400" dirty="0"/>
              <a:t>.</a:t>
            </a:r>
          </a:p>
        </p:txBody>
      </p:sp>
      <p:grpSp>
        <p:nvGrpSpPr>
          <p:cNvPr id="3" name="Group 55">
            <a:extLst>
              <a:ext uri="{FF2B5EF4-FFF2-40B4-BE49-F238E27FC236}">
                <a16:creationId xmlns:a16="http://schemas.microsoft.com/office/drawing/2014/main" id="{59D539B7-4B38-E1A5-420A-30CBA8543DD2}"/>
              </a:ext>
            </a:extLst>
          </p:cNvPr>
          <p:cNvGrpSpPr>
            <a:grpSpLocks/>
          </p:cNvGrpSpPr>
          <p:nvPr/>
        </p:nvGrpSpPr>
        <p:grpSpPr bwMode="auto">
          <a:xfrm>
            <a:off x="933740" y="2409729"/>
            <a:ext cx="10002585" cy="957263"/>
            <a:chOff x="-430926" y="4997432"/>
            <a:chExt cx="9537215" cy="631151"/>
          </a:xfrm>
          <a:solidFill>
            <a:schemeClr val="accent3">
              <a:lumMod val="20000"/>
              <a:lumOff val="80000"/>
            </a:schemeClr>
          </a:solidFill>
        </p:grpSpPr>
        <p:pic>
          <p:nvPicPr>
            <p:cNvPr id="5" name="Picture 15" descr="coloring_pencils.png">
              <a:extLst>
                <a:ext uri="{FF2B5EF4-FFF2-40B4-BE49-F238E27FC236}">
                  <a16:creationId xmlns:a16="http://schemas.microsoft.com/office/drawing/2014/main" id="{5694BE46-B178-2E20-6166-8819D5742C5F}"/>
                </a:ext>
              </a:extLst>
            </p:cNvPr>
            <p:cNvPicPr>
              <a:picLocks noChangeAspect="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4022106" y="544400"/>
              <a:ext cx="631151" cy="953721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6" name="TextBox 16">
              <a:extLst>
                <a:ext uri="{FF2B5EF4-FFF2-40B4-BE49-F238E27FC236}">
                  <a16:creationId xmlns:a16="http://schemas.microsoft.com/office/drawing/2014/main" id="{01AF3170-3C4C-924A-FC04-C4D6B7417B46}"/>
                </a:ext>
              </a:extLst>
            </p:cNvPr>
            <p:cNvSpPr txBox="1">
              <a:spLocks noChangeArrowheads="1"/>
            </p:cNvSpPr>
            <p:nvPr/>
          </p:nvSpPr>
          <p:spPr bwMode="auto">
            <a:xfrm>
              <a:off x="251520" y="5085184"/>
              <a:ext cx="6336704" cy="3043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400" b="1" dirty="0"/>
                <a:t>The Evolving Business Paradigm</a:t>
              </a:r>
            </a:p>
          </p:txBody>
        </p:sp>
      </p:grpSp>
      <p:grpSp>
        <p:nvGrpSpPr>
          <p:cNvPr id="7" name="Group 58">
            <a:extLst>
              <a:ext uri="{FF2B5EF4-FFF2-40B4-BE49-F238E27FC236}">
                <a16:creationId xmlns:a16="http://schemas.microsoft.com/office/drawing/2014/main" id="{D005DB8B-9E10-7A82-3AD9-E465F0D1A9D2}"/>
              </a:ext>
            </a:extLst>
          </p:cNvPr>
          <p:cNvGrpSpPr>
            <a:grpSpLocks/>
          </p:cNvGrpSpPr>
          <p:nvPr/>
        </p:nvGrpSpPr>
        <p:grpSpPr bwMode="auto">
          <a:xfrm>
            <a:off x="1010337" y="3366992"/>
            <a:ext cx="9925988" cy="957262"/>
            <a:chOff x="-356700" y="5628583"/>
            <a:chExt cx="9462990" cy="631151"/>
          </a:xfrm>
          <a:solidFill>
            <a:schemeClr val="accent2">
              <a:lumMod val="20000"/>
              <a:lumOff val="80000"/>
            </a:schemeClr>
          </a:solidFill>
        </p:grpSpPr>
        <p:pic>
          <p:nvPicPr>
            <p:cNvPr id="8" name="Picture 18" descr="coloring_pencils.png">
              <a:extLst>
                <a:ext uri="{FF2B5EF4-FFF2-40B4-BE49-F238E27FC236}">
                  <a16:creationId xmlns:a16="http://schemas.microsoft.com/office/drawing/2014/main" id="{39065D97-F37E-4272-BC41-F819EA7DBED9}"/>
                </a:ext>
              </a:extLst>
            </p:cNvPr>
            <p:cNvPicPr>
              <a:picLocks noChangeAspect="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4059219" y="1212664"/>
              <a:ext cx="631151" cy="946299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TextBox 19">
              <a:extLst>
                <a:ext uri="{FF2B5EF4-FFF2-40B4-BE49-F238E27FC236}">
                  <a16:creationId xmlns:a16="http://schemas.microsoft.com/office/drawing/2014/main" id="{8EB551DF-B6EC-614D-130C-4984163748E3}"/>
                </a:ext>
              </a:extLst>
            </p:cNvPr>
            <p:cNvSpPr txBox="1">
              <a:spLocks noChangeArrowheads="1"/>
            </p:cNvSpPr>
            <p:nvPr/>
          </p:nvSpPr>
          <p:spPr bwMode="auto">
            <a:xfrm>
              <a:off x="251520" y="5699393"/>
              <a:ext cx="6336704" cy="30434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400" b="1" dirty="0"/>
                <a:t>Strategic Management and HRM</a:t>
              </a:r>
            </a:p>
          </p:txBody>
        </p:sp>
      </p:grpSp>
      <p:grpSp>
        <p:nvGrpSpPr>
          <p:cNvPr id="10" name="Group 61">
            <a:extLst>
              <a:ext uri="{FF2B5EF4-FFF2-40B4-BE49-F238E27FC236}">
                <a16:creationId xmlns:a16="http://schemas.microsoft.com/office/drawing/2014/main" id="{53D2CCB8-A4E3-7563-4EEF-0C5E1FC22E98}"/>
              </a:ext>
            </a:extLst>
          </p:cNvPr>
          <p:cNvGrpSpPr>
            <a:grpSpLocks/>
          </p:cNvGrpSpPr>
          <p:nvPr/>
        </p:nvGrpSpPr>
        <p:grpSpPr bwMode="auto">
          <a:xfrm>
            <a:off x="1006687" y="4203604"/>
            <a:ext cx="10004251" cy="1014413"/>
            <a:chOff x="-356703" y="6180842"/>
            <a:chExt cx="9537215" cy="667894"/>
          </a:xfrm>
        </p:grpSpPr>
        <p:pic>
          <p:nvPicPr>
            <p:cNvPr id="11" name="Picture 21" descr="coloring_pencils.png">
              <a:extLst>
                <a:ext uri="{FF2B5EF4-FFF2-40B4-BE49-F238E27FC236}">
                  <a16:creationId xmlns:a16="http://schemas.microsoft.com/office/drawing/2014/main" id="{689F367A-9220-EE12-D166-CD274CFCECF1}"/>
                </a:ext>
              </a:extLst>
            </p:cNvPr>
            <p:cNvPicPr>
              <a:picLocks noChangeAspect="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4077958" y="1746181"/>
              <a:ext cx="667894" cy="953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22">
              <a:extLst>
                <a:ext uri="{FF2B5EF4-FFF2-40B4-BE49-F238E27FC236}">
                  <a16:creationId xmlns:a16="http://schemas.microsoft.com/office/drawing/2014/main" id="{00AC1716-ABED-24B5-8304-C084B094CD4B}"/>
                </a:ext>
              </a:extLst>
            </p:cNvPr>
            <p:cNvSpPr txBox="1">
              <a:spLocks noChangeArrowheads="1"/>
            </p:cNvSpPr>
            <p:nvPr/>
          </p:nvSpPr>
          <p:spPr bwMode="auto">
            <a:xfrm>
              <a:off x="251520" y="6324163"/>
              <a:ext cx="6768752" cy="304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400" b="1" dirty="0"/>
                <a:t>Need for Adopting a Holistic Approach</a:t>
              </a:r>
            </a:p>
          </p:txBody>
        </p:sp>
      </p:grpSp>
    </p:spTree>
    <p:extLst>
      <p:ext uri="{BB962C8B-B14F-4D97-AF65-F5344CB8AC3E}">
        <p14:creationId xmlns:p14="http://schemas.microsoft.com/office/powerpoint/2010/main" val="692696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Left)">
                                      <p:cBhvr>
                                        <p:cTn id="7" dur="1000"/>
                                        <p:tgtEl>
                                          <p:spTgt spid="3"/>
                                        </p:tgtEl>
                                      </p:cBhvr>
                                    </p:animEffect>
                                  </p:childTnLst>
                                </p:cTn>
                              </p:par>
                            </p:childTnLst>
                          </p:cTn>
                        </p:par>
                        <p:par>
                          <p:cTn id="8" fill="hold">
                            <p:stCondLst>
                              <p:cond delay="1000"/>
                            </p:stCondLst>
                            <p:childTnLst>
                              <p:par>
                                <p:cTn id="9" presetID="1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slide(fromLeft)">
                                      <p:cBhvr>
                                        <p:cTn id="11" dur="1000"/>
                                        <p:tgtEl>
                                          <p:spTgt spid="7"/>
                                        </p:tgtEl>
                                      </p:cBhvr>
                                    </p:animEffect>
                                  </p:childTnLst>
                                </p:cTn>
                              </p:par>
                            </p:childTnLst>
                          </p:cTn>
                        </p:par>
                        <p:par>
                          <p:cTn id="12" fill="hold">
                            <p:stCondLst>
                              <p:cond delay="2000"/>
                            </p:stCondLst>
                            <p:childTnLst>
                              <p:par>
                                <p:cTn id="13" presetID="12" presetClass="entr" presetSubtype="8"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slide(fromLeft)">
                                      <p:cBhvr>
                                        <p:cTn id="15"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158217" cy="523220"/>
          </a:xfrm>
          <a:prstGeom prst="rect">
            <a:avLst/>
          </a:prstGeom>
          <a:noFill/>
        </p:spPr>
        <p:txBody>
          <a:bodyPr wrap="square">
            <a:spAutoFit/>
          </a:bodyPr>
          <a:lstStyle/>
          <a:p>
            <a:pPr algn="ctr"/>
            <a:r>
              <a:rPr lang="en-US" sz="2800" b="1" dirty="0">
                <a:solidFill>
                  <a:srgbClr val="002060"/>
                </a:solidFill>
              </a:rPr>
              <a:t>Importance of HRM for Organizational Success</a:t>
            </a:r>
          </a:p>
        </p:txBody>
      </p:sp>
      <p:pic>
        <p:nvPicPr>
          <p:cNvPr id="13" name="Picture 12" descr="coloring_pencils.png">
            <a:extLst>
              <a:ext uri="{FF2B5EF4-FFF2-40B4-BE49-F238E27FC236}">
                <a16:creationId xmlns:a16="http://schemas.microsoft.com/office/drawing/2014/main" id="{4F028C92-7225-F17F-3D8A-1423CB598194}"/>
              </a:ext>
            </a:extLst>
          </p:cNvPr>
          <p:cNvPicPr>
            <a:picLocks noChangeAspect="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4934345" y="-3539907"/>
            <a:ext cx="957262" cy="10393528"/>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4" name="TextBox 9">
            <a:extLst>
              <a:ext uri="{FF2B5EF4-FFF2-40B4-BE49-F238E27FC236}">
                <a16:creationId xmlns:a16="http://schemas.microsoft.com/office/drawing/2014/main" id="{FB57BA93-C4CD-9714-9C44-3033C40CBB82}"/>
              </a:ext>
            </a:extLst>
          </p:cNvPr>
          <p:cNvSpPr txBox="1">
            <a:spLocks noChangeArrowheads="1"/>
          </p:cNvSpPr>
          <p:nvPr/>
        </p:nvSpPr>
        <p:spPr bwMode="auto">
          <a:xfrm>
            <a:off x="1263989" y="2135488"/>
            <a:ext cx="9345750" cy="3416320"/>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a:buFont typeface="Arial" panose="020B0604020202020204" pitchFamily="34" charset="0"/>
              <a:buChar char="•"/>
              <a:defRPr/>
            </a:pPr>
            <a:r>
              <a:rPr lang="en-US" dirty="0"/>
              <a:t>One of the factors behind organizations giving a lot of attention to their people is the nature of the firms in the current business environment.</a:t>
            </a:r>
          </a:p>
          <a:p>
            <a:pPr algn="just">
              <a:buFont typeface="Arial" panose="020B0604020202020204" pitchFamily="34" charset="0"/>
              <a:buChar char="•"/>
              <a:defRPr/>
            </a:pPr>
            <a:r>
              <a:rPr lang="en-US" dirty="0"/>
              <a:t>There has been a steady movement towards an economy based on services; hence, it becomes important for firms engaged in the service sector to keep their employees motivated and productive. </a:t>
            </a:r>
          </a:p>
          <a:p>
            <a:pPr algn="just">
              <a:buFont typeface="Arial" panose="020B0604020202020204" pitchFamily="34" charset="0"/>
              <a:buChar char="•"/>
              <a:defRPr/>
            </a:pPr>
            <a:r>
              <a:rPr lang="en-US" dirty="0"/>
              <a:t>Even in the manufacturing and the traditional sectors, the need to remain competitive has meant that firms in these sectors deploy strategies that make effective use of their resources. </a:t>
            </a:r>
          </a:p>
          <a:p>
            <a:pPr algn="just">
              <a:buFont typeface="Arial" panose="020B0604020202020204" pitchFamily="34" charset="0"/>
              <a:buChar char="•"/>
              <a:defRPr/>
            </a:pPr>
            <a:r>
              <a:rPr lang="en-US" dirty="0">
                <a:solidFill>
                  <a:srgbClr val="0070C0"/>
                </a:solidFill>
              </a:rPr>
              <a:t>This changed business landscape resulted due to a paradigm shift in the way businesses and firms view their </a:t>
            </a:r>
            <a:r>
              <a:rPr lang="en-US" b="1" dirty="0">
                <a:solidFill>
                  <a:srgbClr val="0070C0"/>
                </a:solidFill>
              </a:rPr>
              <a:t>employees as more than just resources and instead adopt a </a:t>
            </a:r>
            <a:r>
              <a:rPr lang="en-US" b="1" u="sng" dirty="0">
                <a:solidFill>
                  <a:srgbClr val="0070C0"/>
                </a:solidFill>
              </a:rPr>
              <a:t>‘people first</a:t>
            </a:r>
            <a:r>
              <a:rPr lang="en-US" b="1" dirty="0">
                <a:solidFill>
                  <a:srgbClr val="0070C0"/>
                </a:solidFill>
              </a:rPr>
              <a:t>’ approach.</a:t>
            </a:r>
            <a:r>
              <a:rPr lang="ar-EG" b="1" dirty="0">
                <a:solidFill>
                  <a:srgbClr val="0070C0"/>
                </a:solidFill>
              </a:rPr>
              <a:t> </a:t>
            </a:r>
          </a:p>
          <a:p>
            <a:pPr algn="just">
              <a:buFont typeface="Arial" panose="020B0604020202020204" pitchFamily="34" charset="0"/>
              <a:buChar char="•"/>
              <a:defRPr/>
            </a:pPr>
            <a:r>
              <a:rPr lang="en-US" dirty="0"/>
              <a:t>the human resource department is </a:t>
            </a:r>
            <a:r>
              <a:rPr lang="en-US" b="1" dirty="0">
                <a:solidFill>
                  <a:srgbClr val="0070C0"/>
                </a:solidFill>
              </a:rPr>
              <a:t>a service department, </a:t>
            </a:r>
            <a:r>
              <a:rPr lang="en-US" dirty="0"/>
              <a:t>handles all the organization's activities pertaining to the employees.</a:t>
            </a:r>
            <a:endParaRPr lang="en-IN" dirty="0"/>
          </a:p>
        </p:txBody>
      </p:sp>
      <p:sp>
        <p:nvSpPr>
          <p:cNvPr id="15" name="TextBox 9">
            <a:extLst>
              <a:ext uri="{FF2B5EF4-FFF2-40B4-BE49-F238E27FC236}">
                <a16:creationId xmlns:a16="http://schemas.microsoft.com/office/drawing/2014/main" id="{050BEC36-ABFB-0898-4195-0C33C8C58445}"/>
              </a:ext>
            </a:extLst>
          </p:cNvPr>
          <p:cNvSpPr txBox="1">
            <a:spLocks noChangeArrowheads="1"/>
          </p:cNvSpPr>
          <p:nvPr/>
        </p:nvSpPr>
        <p:spPr bwMode="auto">
          <a:xfrm>
            <a:off x="898579" y="1311319"/>
            <a:ext cx="6335972" cy="461593"/>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400" b="1" dirty="0"/>
              <a:t>The Evolving Business Paradigm</a:t>
            </a:r>
          </a:p>
        </p:txBody>
      </p:sp>
    </p:spTree>
    <p:extLst>
      <p:ext uri="{BB962C8B-B14F-4D97-AF65-F5344CB8AC3E}">
        <p14:creationId xmlns:p14="http://schemas.microsoft.com/office/powerpoint/2010/main" val="2157568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158217" cy="523220"/>
          </a:xfrm>
          <a:prstGeom prst="rect">
            <a:avLst/>
          </a:prstGeom>
          <a:noFill/>
        </p:spPr>
        <p:txBody>
          <a:bodyPr wrap="square">
            <a:spAutoFit/>
          </a:bodyPr>
          <a:lstStyle/>
          <a:p>
            <a:pPr algn="ctr"/>
            <a:r>
              <a:rPr lang="en-US" sz="2800" b="1" dirty="0">
                <a:solidFill>
                  <a:srgbClr val="002060"/>
                </a:solidFill>
              </a:rPr>
              <a:t>Importance of HRM for Organizational Success</a:t>
            </a:r>
          </a:p>
        </p:txBody>
      </p:sp>
      <p:sp>
        <p:nvSpPr>
          <p:cNvPr id="14" name="TextBox 9">
            <a:extLst>
              <a:ext uri="{FF2B5EF4-FFF2-40B4-BE49-F238E27FC236}">
                <a16:creationId xmlns:a16="http://schemas.microsoft.com/office/drawing/2014/main" id="{FB57BA93-C4CD-9714-9C44-3033C40CBB82}"/>
              </a:ext>
            </a:extLst>
          </p:cNvPr>
          <p:cNvSpPr txBox="1">
            <a:spLocks noChangeArrowheads="1"/>
          </p:cNvSpPr>
          <p:nvPr/>
        </p:nvSpPr>
        <p:spPr bwMode="auto">
          <a:xfrm>
            <a:off x="1263989" y="2135488"/>
            <a:ext cx="9345750" cy="3323987"/>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indent="-342900" fontAlgn="auto">
              <a:spcBef>
                <a:spcPts val="0"/>
              </a:spcBef>
              <a:spcAft>
                <a:spcPts val="0"/>
              </a:spcAft>
              <a:buFont typeface="Arial" panose="020B0604020202020204" pitchFamily="34" charset="0"/>
              <a:buChar char="•"/>
              <a:defRPr/>
            </a:pPr>
            <a:r>
              <a:rPr lang="en-US" sz="2400" dirty="0">
                <a:solidFill>
                  <a:schemeClr val="tx1"/>
                </a:solidFill>
              </a:rPr>
              <a:t>Moreover, there is a need to align organizational goals with that of the HR strategy to ensure that there is </a:t>
            </a:r>
            <a:r>
              <a:rPr lang="en-US" sz="2400" b="1" dirty="0">
                <a:solidFill>
                  <a:srgbClr val="0070C0"/>
                </a:solidFill>
              </a:rPr>
              <a:t>alignment of the people policies with that of the management objectives</a:t>
            </a:r>
            <a:r>
              <a:rPr lang="en-US" sz="2400" dirty="0">
                <a:solidFill>
                  <a:schemeClr val="tx1"/>
                </a:solidFill>
              </a:rPr>
              <a:t>. </a:t>
            </a:r>
          </a:p>
          <a:p>
            <a:pPr marL="342900" indent="-342900" fontAlgn="auto">
              <a:spcBef>
                <a:spcPts val="0"/>
              </a:spcBef>
              <a:spcAft>
                <a:spcPts val="0"/>
              </a:spcAft>
              <a:buFont typeface="Arial" panose="020B0604020202020204" pitchFamily="34" charset="0"/>
              <a:buChar char="•"/>
              <a:defRPr/>
            </a:pPr>
            <a:r>
              <a:rPr lang="en-US" sz="2400" dirty="0">
                <a:solidFill>
                  <a:schemeClr val="tx1"/>
                </a:solidFill>
              </a:rPr>
              <a:t>This means that the HR department can no longer be viewed as an appendage of the firm but instead is a </a:t>
            </a:r>
            <a:r>
              <a:rPr lang="en-US" sz="2400" b="1" dirty="0">
                <a:solidFill>
                  <a:srgbClr val="0070C0"/>
                </a:solidFill>
              </a:rPr>
              <a:t>vital organ in ensuring organizational success</a:t>
            </a:r>
            <a:r>
              <a:rPr lang="en-US" sz="2400" dirty="0">
                <a:solidFill>
                  <a:schemeClr val="tx1"/>
                </a:solidFill>
              </a:rPr>
              <a:t>. </a:t>
            </a:r>
          </a:p>
          <a:p>
            <a:pPr marL="342900" indent="-342900" fontAlgn="auto">
              <a:spcBef>
                <a:spcPts val="0"/>
              </a:spcBef>
              <a:spcAft>
                <a:spcPts val="0"/>
              </a:spcAft>
              <a:buFont typeface="Arial" panose="020B0604020202020204" pitchFamily="34" charset="0"/>
              <a:buChar char="•"/>
              <a:defRPr/>
            </a:pPr>
            <a:r>
              <a:rPr lang="en-US" sz="2400" dirty="0">
                <a:solidFill>
                  <a:schemeClr val="tx1"/>
                </a:solidFill>
              </a:rPr>
              <a:t>The current HRM practices in many industries are taken as seriously as the marketing and production functions.</a:t>
            </a:r>
          </a:p>
          <a:p>
            <a:pPr algn="just">
              <a:buFont typeface="Arial" panose="020B0604020202020204" pitchFamily="34" charset="0"/>
              <a:buChar char="•"/>
              <a:defRPr/>
            </a:pPr>
            <a:endParaRPr lang="en-IN" dirty="0"/>
          </a:p>
        </p:txBody>
      </p:sp>
      <p:pic>
        <p:nvPicPr>
          <p:cNvPr id="2" name="Picture 8" descr="coloring_pencils.png">
            <a:extLst>
              <a:ext uri="{FF2B5EF4-FFF2-40B4-BE49-F238E27FC236}">
                <a16:creationId xmlns:a16="http://schemas.microsoft.com/office/drawing/2014/main" id="{80F78034-C6F0-C52C-B371-C0B4E661F8DB}"/>
              </a:ext>
            </a:extLst>
          </p:cNvPr>
          <p:cNvPicPr>
            <a:picLocks noChangeAspect="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5056267" y="-3454771"/>
            <a:ext cx="957262" cy="10149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9">
            <a:extLst>
              <a:ext uri="{FF2B5EF4-FFF2-40B4-BE49-F238E27FC236}">
                <a16:creationId xmlns:a16="http://schemas.microsoft.com/office/drawing/2014/main" id="{4322EC2C-161A-B619-BF57-C82CDACE702E}"/>
              </a:ext>
            </a:extLst>
          </p:cNvPr>
          <p:cNvSpPr txBox="1">
            <a:spLocks noChangeArrowheads="1"/>
          </p:cNvSpPr>
          <p:nvPr/>
        </p:nvSpPr>
        <p:spPr bwMode="auto">
          <a:xfrm>
            <a:off x="1306713" y="1334634"/>
            <a:ext cx="6796534" cy="461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400" b="1" dirty="0"/>
              <a:t>Strategic Management and HRM</a:t>
            </a:r>
          </a:p>
        </p:txBody>
      </p:sp>
    </p:spTree>
    <p:extLst>
      <p:ext uri="{BB962C8B-B14F-4D97-AF65-F5344CB8AC3E}">
        <p14:creationId xmlns:p14="http://schemas.microsoft.com/office/powerpoint/2010/main" val="34739971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158217" cy="523220"/>
          </a:xfrm>
          <a:prstGeom prst="rect">
            <a:avLst/>
          </a:prstGeom>
          <a:noFill/>
        </p:spPr>
        <p:txBody>
          <a:bodyPr wrap="square">
            <a:spAutoFit/>
          </a:bodyPr>
          <a:lstStyle/>
          <a:p>
            <a:pPr algn="ctr"/>
            <a:r>
              <a:rPr lang="en-US" sz="2800" b="1" dirty="0">
                <a:solidFill>
                  <a:srgbClr val="002060"/>
                </a:solidFill>
              </a:rPr>
              <a:t>Importance of HRM for Organizational Success</a:t>
            </a:r>
          </a:p>
        </p:txBody>
      </p:sp>
      <p:sp>
        <p:nvSpPr>
          <p:cNvPr id="14" name="TextBox 9">
            <a:extLst>
              <a:ext uri="{FF2B5EF4-FFF2-40B4-BE49-F238E27FC236}">
                <a16:creationId xmlns:a16="http://schemas.microsoft.com/office/drawing/2014/main" id="{FB57BA93-C4CD-9714-9C44-3033C40CBB82}"/>
              </a:ext>
            </a:extLst>
          </p:cNvPr>
          <p:cNvSpPr txBox="1">
            <a:spLocks noChangeArrowheads="1"/>
          </p:cNvSpPr>
          <p:nvPr/>
        </p:nvSpPr>
        <p:spPr bwMode="auto">
          <a:xfrm>
            <a:off x="1263989" y="2250381"/>
            <a:ext cx="9345750" cy="3447098"/>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rPr>
              <a:t>The practice of HRM must be </a:t>
            </a:r>
            <a:r>
              <a:rPr lang="en-US" sz="2000" b="1" dirty="0">
                <a:solidFill>
                  <a:srgbClr val="0070C0"/>
                </a:solidFill>
              </a:rPr>
              <a:t>applied to the overall strategic goals for the organization </a:t>
            </a:r>
            <a:r>
              <a:rPr lang="en-US" sz="2000" dirty="0">
                <a:solidFill>
                  <a:schemeClr val="tx1"/>
                </a:solidFill>
              </a:rPr>
              <a:t>instead of a standalone tint that takes a unit based or a micro approach. </a:t>
            </a: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rPr>
              <a:t>The idea here is to adopt a holistic perspective towards HRM that </a:t>
            </a:r>
            <a:r>
              <a:rPr lang="en-US" sz="2000" b="1" dirty="0">
                <a:solidFill>
                  <a:srgbClr val="0070C0"/>
                </a:solidFill>
              </a:rPr>
              <a:t>ensures that there are no piecemeal strategies </a:t>
            </a:r>
            <a:r>
              <a:rPr lang="en-US" sz="2000" dirty="0">
                <a:solidFill>
                  <a:schemeClr val="tx1"/>
                </a:solidFill>
              </a:rPr>
              <a:t>and the HRM policy enmeshes itself fully with those of the organizational goals. </a:t>
            </a: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rPr>
              <a:t>The practice of HRM needs </a:t>
            </a:r>
            <a:r>
              <a:rPr lang="en-US" sz="2000" b="1" dirty="0">
                <a:solidFill>
                  <a:srgbClr val="0070C0"/>
                </a:solidFill>
              </a:rPr>
              <a:t>to be integrated with the overall strategy </a:t>
            </a:r>
            <a:r>
              <a:rPr lang="en-US" sz="2000" dirty="0">
                <a:solidFill>
                  <a:schemeClr val="tx1"/>
                </a:solidFill>
              </a:rPr>
              <a:t>to ensure effective use of people and provide better returns to the organizations in terms of ROI (Return on Investment). </a:t>
            </a: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rPr>
              <a:t>Unless the HRM practice is designed in this way, </a:t>
            </a:r>
            <a:r>
              <a:rPr lang="en-US" sz="2000" b="1" dirty="0">
                <a:solidFill>
                  <a:srgbClr val="0070C0"/>
                </a:solidFill>
              </a:rPr>
              <a:t>the firms stand to lose </a:t>
            </a:r>
            <a:r>
              <a:rPr lang="en-US" sz="2000" dirty="0">
                <a:solidFill>
                  <a:schemeClr val="tx1"/>
                </a:solidFill>
              </a:rPr>
              <a:t>from not utilizing people fully and this does not bode well for the success of the organization.</a:t>
            </a:r>
            <a:endParaRPr lang="en-IN" sz="2000" dirty="0">
              <a:solidFill>
                <a:schemeClr val="tx1"/>
              </a:solidFill>
            </a:endParaRPr>
          </a:p>
          <a:p>
            <a:pPr algn="just">
              <a:buFont typeface="Arial" panose="020B0604020202020204" pitchFamily="34" charset="0"/>
              <a:buChar char="•"/>
              <a:defRPr/>
            </a:pPr>
            <a:endParaRPr lang="en-IN" dirty="0"/>
          </a:p>
        </p:txBody>
      </p:sp>
      <p:pic>
        <p:nvPicPr>
          <p:cNvPr id="5" name="Picture 4" descr="coloring_pencils.png">
            <a:extLst>
              <a:ext uri="{FF2B5EF4-FFF2-40B4-BE49-F238E27FC236}">
                <a16:creationId xmlns:a16="http://schemas.microsoft.com/office/drawing/2014/main" id="{2D197031-5AD0-7360-AED0-069485537B5C}"/>
              </a:ext>
            </a:extLst>
          </p:cNvPr>
          <p:cNvPicPr>
            <a:picLocks noChangeAspect="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4822300" y="-3459795"/>
            <a:ext cx="1012825" cy="10396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9">
            <a:extLst>
              <a:ext uri="{FF2B5EF4-FFF2-40B4-BE49-F238E27FC236}">
                <a16:creationId xmlns:a16="http://schemas.microsoft.com/office/drawing/2014/main" id="{6E7D155C-14E1-6177-546E-CF9BB968E137}"/>
              </a:ext>
            </a:extLst>
          </p:cNvPr>
          <p:cNvSpPr txBox="1">
            <a:spLocks noChangeArrowheads="1"/>
          </p:cNvSpPr>
          <p:nvPr/>
        </p:nvSpPr>
        <p:spPr bwMode="auto">
          <a:xfrm>
            <a:off x="738868" y="1449231"/>
            <a:ext cx="7378389" cy="461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400" b="1" dirty="0"/>
              <a:t>Need for Adopting a Holistic Approach</a:t>
            </a:r>
          </a:p>
        </p:txBody>
      </p:sp>
    </p:spTree>
    <p:extLst>
      <p:ext uri="{BB962C8B-B14F-4D97-AF65-F5344CB8AC3E}">
        <p14:creationId xmlns:p14="http://schemas.microsoft.com/office/powerpoint/2010/main" val="15041143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5" name="TextBox 4">
            <a:extLst>
              <a:ext uri="{FF2B5EF4-FFF2-40B4-BE49-F238E27FC236}">
                <a16:creationId xmlns:a16="http://schemas.microsoft.com/office/drawing/2014/main" id="{04D0B243-A255-76D9-C2E6-DDE0B0B2FDF2}"/>
              </a:ext>
            </a:extLst>
          </p:cNvPr>
          <p:cNvSpPr txBox="1"/>
          <p:nvPr/>
        </p:nvSpPr>
        <p:spPr>
          <a:xfrm>
            <a:off x="1665188" y="2424465"/>
            <a:ext cx="8018859" cy="1323439"/>
          </a:xfrm>
          <a:prstGeom prst="rect">
            <a:avLst/>
          </a:prstGeom>
          <a:noFill/>
        </p:spPr>
        <p:txBody>
          <a:bodyPr wrap="square">
            <a:spAutoFit/>
          </a:bodyPr>
          <a:lstStyle/>
          <a:p>
            <a:pPr algn="ctr"/>
            <a:r>
              <a:rPr lang="en-US" sz="4000" b="1" dirty="0">
                <a:solidFill>
                  <a:srgbClr val="002060"/>
                </a:solidFill>
              </a:rPr>
              <a:t>Scope of Human Resource Management</a:t>
            </a:r>
          </a:p>
        </p:txBody>
      </p:sp>
    </p:spTree>
    <p:extLst>
      <p:ext uri="{BB962C8B-B14F-4D97-AF65-F5344CB8AC3E}">
        <p14:creationId xmlns:p14="http://schemas.microsoft.com/office/powerpoint/2010/main" val="24471618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32B98774-DCA8-441E-02E9-EBC566761547}"/>
              </a:ext>
            </a:extLst>
          </p:cNvPr>
          <p:cNvSpPr txBox="1"/>
          <p:nvPr/>
        </p:nvSpPr>
        <p:spPr>
          <a:xfrm>
            <a:off x="2214383" y="654295"/>
            <a:ext cx="6565106" cy="523220"/>
          </a:xfrm>
          <a:prstGeom prst="rect">
            <a:avLst/>
          </a:prstGeom>
          <a:noFill/>
        </p:spPr>
        <p:txBody>
          <a:bodyPr wrap="square">
            <a:spAutoFit/>
          </a:bodyPr>
          <a:lstStyle/>
          <a:p>
            <a:pPr algn="ctr"/>
            <a:r>
              <a:rPr lang="en-US" sz="2800" b="1" dirty="0">
                <a:solidFill>
                  <a:srgbClr val="002060"/>
                </a:solidFill>
              </a:rPr>
              <a:t>Scope of Human Resource Management</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1181062" y="1479380"/>
            <a:ext cx="8980149"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FF0000"/>
                </a:solidFill>
              </a:rPr>
              <a:t>HRM in Personnel Management:</a:t>
            </a:r>
          </a:p>
          <a:p>
            <a:pPr marL="342900" indent="-342900">
              <a:buFont typeface="Arial" panose="020B0604020202020204" pitchFamily="34" charset="0"/>
              <a:buChar char="•"/>
            </a:pPr>
            <a:r>
              <a:rPr lang="en-US" altLang="en-US" sz="2000" dirty="0"/>
              <a:t>The overall objective here is to ascertain </a:t>
            </a:r>
            <a:r>
              <a:rPr lang="en-US" altLang="en-US" sz="2000" b="1" dirty="0">
                <a:solidFill>
                  <a:srgbClr val="0070C0"/>
                </a:solidFill>
              </a:rPr>
              <a:t>individual growth</a:t>
            </a:r>
            <a:r>
              <a:rPr lang="en-US" altLang="en-US" sz="2000" dirty="0"/>
              <a:t>, development and effectiveness which indirectly contribute to </a:t>
            </a:r>
            <a:r>
              <a:rPr lang="en-US" altLang="en-US" sz="2000" b="1" dirty="0">
                <a:solidFill>
                  <a:srgbClr val="0070C0"/>
                </a:solidFill>
              </a:rPr>
              <a:t>organizational development</a:t>
            </a:r>
            <a:r>
              <a:rPr lang="en-US" altLang="en-US" sz="2000" dirty="0"/>
              <a:t>.</a:t>
            </a:r>
          </a:p>
          <a:p>
            <a:pPr marL="342900" indent="-342900">
              <a:buFont typeface="Arial" panose="020B0604020202020204" pitchFamily="34" charset="0"/>
              <a:buChar char="•"/>
            </a:pPr>
            <a:r>
              <a:rPr lang="en-US" altLang="en-US" sz="2000" dirty="0"/>
              <a:t>HRM in Personnel Management is typically </a:t>
            </a:r>
            <a:r>
              <a:rPr lang="en-US" altLang="en-US" sz="2000" b="1" dirty="0">
                <a:solidFill>
                  <a:srgbClr val="0070C0"/>
                </a:solidFill>
              </a:rPr>
              <a:t>direct manpower management </a:t>
            </a:r>
            <a:r>
              <a:rPr lang="en-US" altLang="en-US" sz="2000" dirty="0"/>
              <a:t>that involves:</a:t>
            </a:r>
          </a:p>
          <a:p>
            <a:pPr marL="1085850" lvl="1" indent="-342900">
              <a:buFont typeface="Arial" panose="020B0604020202020204" pitchFamily="34" charset="0"/>
              <a:buChar char="•"/>
            </a:pPr>
            <a:r>
              <a:rPr lang="en-US" altLang="en-US" sz="2000" dirty="0"/>
              <a:t>manpower planning, </a:t>
            </a:r>
          </a:p>
          <a:p>
            <a:pPr marL="1085850" lvl="1" indent="-342900">
              <a:buFont typeface="Arial" panose="020B0604020202020204" pitchFamily="34" charset="0"/>
              <a:buChar char="•"/>
            </a:pPr>
            <a:r>
              <a:rPr lang="en-US" altLang="en-US" sz="2000" dirty="0"/>
              <a:t>hiring (recruitment and selection), </a:t>
            </a:r>
          </a:p>
          <a:p>
            <a:pPr marL="1085850" lvl="1" indent="-342900">
              <a:buFont typeface="Arial" panose="020B0604020202020204" pitchFamily="34" charset="0"/>
              <a:buChar char="•"/>
            </a:pPr>
            <a:r>
              <a:rPr lang="en-US" altLang="en-US" sz="2000" dirty="0">
                <a:highlight>
                  <a:srgbClr val="FFFF00"/>
                </a:highlight>
              </a:rPr>
              <a:t>training and development</a:t>
            </a:r>
            <a:r>
              <a:rPr lang="en-US" altLang="en-US" sz="2000" dirty="0"/>
              <a:t>, developing new skills, </a:t>
            </a:r>
          </a:p>
          <a:p>
            <a:pPr marL="1085850" lvl="1" indent="-342900">
              <a:buFont typeface="Arial" panose="020B0604020202020204" pitchFamily="34" charset="0"/>
              <a:buChar char="•"/>
            </a:pPr>
            <a:r>
              <a:rPr lang="en-US" altLang="en-US" sz="2000" dirty="0"/>
              <a:t>transfer, </a:t>
            </a:r>
          </a:p>
          <a:p>
            <a:pPr marL="1085850" lvl="1" indent="-342900">
              <a:buFont typeface="Arial" panose="020B0604020202020204" pitchFamily="34" charset="0"/>
              <a:buChar char="•"/>
            </a:pPr>
            <a:r>
              <a:rPr lang="en-US" altLang="en-US" sz="2000" dirty="0"/>
              <a:t>promotion, allowances, compensation,</a:t>
            </a:r>
          </a:p>
          <a:p>
            <a:pPr marL="1085850" lvl="1" indent="-342900">
              <a:buFont typeface="Arial" panose="020B0604020202020204" pitchFamily="34" charset="0"/>
              <a:buChar char="•"/>
            </a:pPr>
            <a:r>
              <a:rPr lang="en-US" altLang="en-US" sz="2000" dirty="0">
                <a:highlight>
                  <a:srgbClr val="FFFF00"/>
                </a:highlight>
              </a:rPr>
              <a:t>Payroll management </a:t>
            </a:r>
            <a:r>
              <a:rPr lang="en-US" altLang="en-US" sz="2000" dirty="0"/>
              <a:t>	 </a:t>
            </a:r>
          </a:p>
          <a:p>
            <a:pPr marL="1085850" lvl="1" indent="-342900">
              <a:buFont typeface="Arial" panose="020B0604020202020204" pitchFamily="34" charset="0"/>
              <a:buChar char="•"/>
            </a:pPr>
            <a:r>
              <a:rPr lang="en-US" altLang="en-US" sz="2000" dirty="0"/>
              <a:t>layoff and retrenchment. </a:t>
            </a:r>
          </a:p>
          <a:p>
            <a:pPr marL="1085850" lvl="1" indent="-342900">
              <a:buFont typeface="Arial" panose="020B0604020202020204" pitchFamily="34" charset="0"/>
              <a:buChar char="•"/>
            </a:pPr>
            <a:r>
              <a:rPr lang="en-US" altLang="en-US" sz="2000" dirty="0"/>
              <a:t>performance appraisal, </a:t>
            </a:r>
          </a:p>
        </p:txBody>
      </p:sp>
    </p:spTree>
    <p:extLst>
      <p:ext uri="{BB962C8B-B14F-4D97-AF65-F5344CB8AC3E}">
        <p14:creationId xmlns:p14="http://schemas.microsoft.com/office/powerpoint/2010/main" val="40806084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977476" cy="49185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32B98774-DCA8-441E-02E9-EBC566761547}"/>
              </a:ext>
            </a:extLst>
          </p:cNvPr>
          <p:cNvSpPr txBox="1"/>
          <p:nvPr/>
        </p:nvSpPr>
        <p:spPr>
          <a:xfrm>
            <a:off x="2214383" y="654295"/>
            <a:ext cx="6565106" cy="523220"/>
          </a:xfrm>
          <a:prstGeom prst="rect">
            <a:avLst/>
          </a:prstGeom>
          <a:noFill/>
        </p:spPr>
        <p:txBody>
          <a:bodyPr wrap="square">
            <a:spAutoFit/>
          </a:bodyPr>
          <a:lstStyle/>
          <a:p>
            <a:pPr algn="ctr"/>
            <a:r>
              <a:rPr lang="en-US" sz="2800" b="1" dirty="0">
                <a:solidFill>
                  <a:srgbClr val="002060"/>
                </a:solidFill>
              </a:rPr>
              <a:t>Scope of Human Resource Management</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1369300" y="1479339"/>
            <a:ext cx="953206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b="1" dirty="0">
                <a:solidFill>
                  <a:srgbClr val="FF0000"/>
                </a:solidFill>
                <a:highlight>
                  <a:srgbClr val="FFFF00"/>
                </a:highlight>
              </a:rPr>
              <a:t>HRM in Employee Welfare</a:t>
            </a:r>
          </a:p>
          <a:p>
            <a:pPr marL="342900" indent="-342900" algn="just" fontAlgn="auto">
              <a:spcBef>
                <a:spcPts val="0"/>
              </a:spcBef>
              <a:spcAft>
                <a:spcPts val="0"/>
              </a:spcAft>
              <a:buFont typeface="Arial" panose="020B0604020202020204" pitchFamily="34" charset="0"/>
              <a:buChar char="•"/>
              <a:defRPr/>
            </a:pPr>
            <a:r>
              <a:rPr lang="en-US" dirty="0"/>
              <a:t>HRM in Employee Welfare is a particular aspect of HRM which </a:t>
            </a:r>
            <a:r>
              <a:rPr lang="en-US" b="1" dirty="0">
                <a:solidFill>
                  <a:srgbClr val="0070C0"/>
                </a:solidFill>
              </a:rPr>
              <a:t>deals with working conditions and amenities at workplace</a:t>
            </a:r>
            <a:r>
              <a:rPr lang="en-US" dirty="0"/>
              <a:t>. </a:t>
            </a:r>
          </a:p>
          <a:p>
            <a:pPr marL="342900" indent="-342900" algn="just" fontAlgn="auto">
              <a:spcBef>
                <a:spcPts val="0"/>
              </a:spcBef>
              <a:spcAft>
                <a:spcPts val="0"/>
              </a:spcAft>
              <a:buFont typeface="Arial" panose="020B0604020202020204" pitchFamily="34" charset="0"/>
              <a:buChar char="•"/>
              <a:defRPr/>
            </a:pPr>
            <a:r>
              <a:rPr lang="en-US" dirty="0"/>
              <a:t>Employee welfare is about determining </a:t>
            </a:r>
            <a:r>
              <a:rPr lang="en-US" b="1" dirty="0">
                <a:solidFill>
                  <a:srgbClr val="0070C0"/>
                </a:solidFill>
              </a:rPr>
              <a:t>employees’ real needs and fulfilling them</a:t>
            </a:r>
            <a:r>
              <a:rPr lang="en-US" dirty="0"/>
              <a:t> with active participation of both management and employees. </a:t>
            </a:r>
          </a:p>
          <a:p>
            <a:pPr marL="1085850" lvl="1" indent="-342900" algn="just">
              <a:buFont typeface="Arial" panose="020B0604020202020204" pitchFamily="34" charset="0"/>
              <a:buChar char="•"/>
              <a:defRPr/>
            </a:pPr>
            <a:r>
              <a:rPr lang="en-US" dirty="0"/>
              <a:t>This includes a wide array of responsibilities and services such as </a:t>
            </a:r>
            <a:r>
              <a:rPr lang="en-US" dirty="0">
                <a:solidFill>
                  <a:srgbClr val="002060"/>
                </a:solidFill>
              </a:rPr>
              <a:t>safety services, health services, welfare funds, social security and medical services</a:t>
            </a:r>
            <a:r>
              <a:rPr lang="en-US" dirty="0"/>
              <a:t>. </a:t>
            </a:r>
          </a:p>
          <a:p>
            <a:pPr marL="1085850" lvl="1" indent="-342900" algn="just">
              <a:buFont typeface="Arial" panose="020B0604020202020204" pitchFamily="34" charset="0"/>
              <a:buChar char="•"/>
              <a:defRPr/>
            </a:pPr>
            <a:r>
              <a:rPr lang="en-US" dirty="0"/>
              <a:t>It also covers appointment of safety officers, making the environment worth working, eliminating workplace hazards, support by top management, job safety, safeguarding machinery, cleanliness, proper ventilation and lighting, medical care, sickness benefits, employee injury benefits, personal injury benefits, maternity benefits, unemployment benefits and family benefits</a:t>
            </a:r>
            <a:r>
              <a:rPr lang="en-US" dirty="0">
                <a:highlight>
                  <a:srgbClr val="FFFF00"/>
                </a:highlight>
              </a:rPr>
              <a:t>, </a:t>
            </a:r>
            <a:r>
              <a:rPr lang="en-IN" sz="1600" dirty="0">
                <a:highlight>
                  <a:srgbClr val="FFFF00"/>
                </a:highlight>
              </a:rPr>
              <a:t>Grievance handling</a:t>
            </a:r>
            <a:r>
              <a:rPr lang="en-US" dirty="0">
                <a:highlight>
                  <a:srgbClr val="FFFF00"/>
                </a:highlight>
              </a:rPr>
              <a:t>.</a:t>
            </a:r>
          </a:p>
          <a:p>
            <a:pPr marL="1085850" lvl="1" indent="-342900" algn="just">
              <a:buFont typeface="Arial" panose="020B0604020202020204" pitchFamily="34" charset="0"/>
              <a:buChar char="•"/>
              <a:defRPr/>
            </a:pPr>
            <a:r>
              <a:rPr lang="en-US" dirty="0"/>
              <a:t> it also takes care of canteen facilities, crèches, rest and lunchrooms, housing, transport, medical assistance, education, health and safety, recreation facilities, etc.</a:t>
            </a:r>
            <a:endParaRPr lang="en-IN" dirty="0"/>
          </a:p>
        </p:txBody>
      </p:sp>
    </p:spTree>
    <p:extLst>
      <p:ext uri="{BB962C8B-B14F-4D97-AF65-F5344CB8AC3E}">
        <p14:creationId xmlns:p14="http://schemas.microsoft.com/office/powerpoint/2010/main" val="11538755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32B98774-DCA8-441E-02E9-EBC566761547}"/>
              </a:ext>
            </a:extLst>
          </p:cNvPr>
          <p:cNvSpPr txBox="1"/>
          <p:nvPr/>
        </p:nvSpPr>
        <p:spPr>
          <a:xfrm>
            <a:off x="2214383" y="654295"/>
            <a:ext cx="6565106" cy="523220"/>
          </a:xfrm>
          <a:prstGeom prst="rect">
            <a:avLst/>
          </a:prstGeom>
          <a:noFill/>
        </p:spPr>
        <p:txBody>
          <a:bodyPr wrap="square">
            <a:spAutoFit/>
          </a:bodyPr>
          <a:lstStyle/>
          <a:p>
            <a:pPr algn="ctr"/>
            <a:r>
              <a:rPr lang="en-US" sz="2800" b="1" dirty="0">
                <a:solidFill>
                  <a:srgbClr val="002060"/>
                </a:solidFill>
              </a:rPr>
              <a:t>Scope of Human Resource Management</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1363862" y="2204738"/>
            <a:ext cx="898014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800" b="1" dirty="0">
                <a:solidFill>
                  <a:srgbClr val="FF0000"/>
                </a:solidFill>
              </a:rPr>
              <a:t>HRM in Industrial Relations</a:t>
            </a:r>
          </a:p>
          <a:p>
            <a:pPr marL="342900" indent="-342900" algn="just">
              <a:buFont typeface="Arial" panose="020B0604020202020204" pitchFamily="34" charset="0"/>
              <a:buChar char="•"/>
            </a:pPr>
            <a:r>
              <a:rPr lang="en-US" altLang="en-US" sz="2800" dirty="0"/>
              <a:t>HRM in Industrial Relations needs careful </a:t>
            </a:r>
            <a:r>
              <a:rPr lang="en-US" altLang="en-US" sz="2800" b="1" dirty="0">
                <a:solidFill>
                  <a:srgbClr val="0070C0"/>
                </a:solidFill>
              </a:rPr>
              <a:t>interactions with labor or employee unions</a:t>
            </a:r>
            <a:r>
              <a:rPr lang="en-US" altLang="en-US" sz="2800" dirty="0"/>
              <a:t>, addressing their grievances and settling the disputes effectively in order </a:t>
            </a:r>
            <a:r>
              <a:rPr lang="en-US" altLang="en-US" sz="2800" b="1" dirty="0"/>
              <a:t>to maintain peace and harmony in the organization. </a:t>
            </a:r>
          </a:p>
        </p:txBody>
      </p:sp>
    </p:spTree>
    <p:extLst>
      <p:ext uri="{BB962C8B-B14F-4D97-AF65-F5344CB8AC3E}">
        <p14:creationId xmlns:p14="http://schemas.microsoft.com/office/powerpoint/2010/main" val="1818220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47076" cy="45445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32B98774-DCA8-441E-02E9-EBC566761547}"/>
              </a:ext>
            </a:extLst>
          </p:cNvPr>
          <p:cNvSpPr txBox="1"/>
          <p:nvPr/>
        </p:nvSpPr>
        <p:spPr>
          <a:xfrm>
            <a:off x="2214383" y="654295"/>
            <a:ext cx="6565106" cy="523220"/>
          </a:xfrm>
          <a:prstGeom prst="rect">
            <a:avLst/>
          </a:prstGeom>
          <a:noFill/>
        </p:spPr>
        <p:txBody>
          <a:bodyPr wrap="square">
            <a:spAutoFit/>
          </a:bodyPr>
          <a:lstStyle/>
          <a:p>
            <a:pPr algn="ctr"/>
            <a:r>
              <a:rPr lang="en-US" sz="2800" b="1" dirty="0">
                <a:solidFill>
                  <a:srgbClr val="002060"/>
                </a:solidFill>
              </a:rPr>
              <a:t>Scope of Human Resource Management</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1363862" y="1366954"/>
            <a:ext cx="8980149"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3200" b="1" dirty="0">
                <a:solidFill>
                  <a:srgbClr val="7030A0"/>
                </a:solidFill>
              </a:rPr>
              <a:t>Succession Planning</a:t>
            </a:r>
          </a:p>
          <a:p>
            <a:pPr marL="342900" indent="-342900" algn="just">
              <a:buFont typeface="Arial" panose="020B0604020202020204" pitchFamily="34" charset="0"/>
              <a:buChar char="•"/>
            </a:pPr>
            <a:r>
              <a:rPr lang="en-US" altLang="en-US" sz="2800" dirty="0"/>
              <a:t>the HR planning process is </a:t>
            </a:r>
            <a:r>
              <a:rPr lang="en-US" altLang="en-US" sz="2800" b="1" dirty="0">
                <a:solidFill>
                  <a:srgbClr val="0070C0"/>
                </a:solidFill>
              </a:rPr>
              <a:t>'Succession Planning'. </a:t>
            </a:r>
          </a:p>
          <a:p>
            <a:pPr marL="342900" indent="-342900" algn="just">
              <a:buFont typeface="Arial" panose="020B0604020202020204" pitchFamily="34" charset="0"/>
              <a:buChar char="•"/>
            </a:pPr>
            <a:r>
              <a:rPr lang="en-US" altLang="en-US" sz="2800" dirty="0"/>
              <a:t>Succession Planning refers to the way in which a company forms </a:t>
            </a:r>
            <a:r>
              <a:rPr lang="en-US" altLang="en-US" sz="2800" b="1" dirty="0">
                <a:solidFill>
                  <a:srgbClr val="0070C0"/>
                </a:solidFill>
              </a:rPr>
              <a:t>policies for replacing key members of its organization</a:t>
            </a:r>
            <a:r>
              <a:rPr lang="en-US" altLang="en-US" sz="2800" dirty="0"/>
              <a:t>, shifting transfer of authority and responsibility carefully from a leaving member to a new member.</a:t>
            </a:r>
          </a:p>
          <a:p>
            <a:pPr marL="342900" indent="-342900" algn="just">
              <a:buFont typeface="Arial" panose="020B0604020202020204" pitchFamily="34" charset="0"/>
              <a:buChar char="•"/>
            </a:pPr>
            <a:r>
              <a:rPr lang="en-US" altLang="en-US" sz="2800" dirty="0"/>
              <a:t> This often entails ensuring that an </a:t>
            </a:r>
            <a:r>
              <a:rPr lang="en-US" altLang="en-US" sz="2800" b="1" dirty="0">
                <a:solidFill>
                  <a:srgbClr val="0070C0"/>
                </a:solidFill>
              </a:rPr>
              <a:t>arriving employee has the necessary training and experience to fulfill their functions.</a:t>
            </a:r>
          </a:p>
        </p:txBody>
      </p:sp>
    </p:spTree>
    <p:extLst>
      <p:ext uri="{BB962C8B-B14F-4D97-AF65-F5344CB8AC3E}">
        <p14:creationId xmlns:p14="http://schemas.microsoft.com/office/powerpoint/2010/main" val="7618962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5" name="TextBox 4">
            <a:extLst>
              <a:ext uri="{FF2B5EF4-FFF2-40B4-BE49-F238E27FC236}">
                <a16:creationId xmlns:a16="http://schemas.microsoft.com/office/drawing/2014/main" id="{04D0B243-A255-76D9-C2E6-DDE0B0B2FDF2}"/>
              </a:ext>
            </a:extLst>
          </p:cNvPr>
          <p:cNvSpPr txBox="1"/>
          <p:nvPr/>
        </p:nvSpPr>
        <p:spPr>
          <a:xfrm>
            <a:off x="1665188" y="2424465"/>
            <a:ext cx="8018859" cy="1323439"/>
          </a:xfrm>
          <a:prstGeom prst="rect">
            <a:avLst/>
          </a:prstGeom>
          <a:noFill/>
        </p:spPr>
        <p:txBody>
          <a:bodyPr wrap="square">
            <a:spAutoFit/>
          </a:bodyPr>
          <a:lstStyle/>
          <a:p>
            <a:pPr algn="ctr"/>
            <a:r>
              <a:rPr lang="en-US" sz="4000" b="1" dirty="0">
                <a:solidFill>
                  <a:srgbClr val="002060"/>
                </a:solidFill>
              </a:rPr>
              <a:t>Processes in Human Resource Management</a:t>
            </a:r>
          </a:p>
        </p:txBody>
      </p:sp>
    </p:spTree>
    <p:extLst>
      <p:ext uri="{BB962C8B-B14F-4D97-AF65-F5344CB8AC3E}">
        <p14:creationId xmlns:p14="http://schemas.microsoft.com/office/powerpoint/2010/main" val="20260065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47076" cy="45445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443967" cy="523220"/>
          </a:xfrm>
          <a:prstGeom prst="rect">
            <a:avLst/>
          </a:prstGeom>
          <a:noFill/>
        </p:spPr>
        <p:txBody>
          <a:bodyPr wrap="square">
            <a:spAutoFit/>
          </a:bodyPr>
          <a:lstStyle/>
          <a:p>
            <a:pPr algn="ctr"/>
            <a:r>
              <a:rPr lang="en-US" sz="2800" b="1" dirty="0">
                <a:solidFill>
                  <a:srgbClr val="002060"/>
                </a:solidFill>
              </a:rPr>
              <a:t>Processes in Human Resource Management</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1363862" y="1366954"/>
            <a:ext cx="898014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3200" dirty="0"/>
              <a:t>The following are the various HR processes:</a:t>
            </a:r>
          </a:p>
        </p:txBody>
      </p:sp>
      <p:grpSp>
        <p:nvGrpSpPr>
          <p:cNvPr id="2" name="Group 14">
            <a:extLst>
              <a:ext uri="{FF2B5EF4-FFF2-40B4-BE49-F238E27FC236}">
                <a16:creationId xmlns:a16="http://schemas.microsoft.com/office/drawing/2014/main" id="{8A933637-9616-E877-FEE7-9AD1FE15347D}"/>
              </a:ext>
            </a:extLst>
          </p:cNvPr>
          <p:cNvGrpSpPr>
            <a:grpSpLocks/>
          </p:cNvGrpSpPr>
          <p:nvPr/>
        </p:nvGrpSpPr>
        <p:grpSpPr bwMode="auto">
          <a:xfrm>
            <a:off x="1523999" y="2517341"/>
            <a:ext cx="9144001" cy="636588"/>
            <a:chOff x="-8317432" y="1715387"/>
            <a:chExt cx="9145016" cy="747003"/>
          </a:xfrm>
        </p:grpSpPr>
        <p:sp>
          <p:nvSpPr>
            <p:cNvPr id="3" name="Flowchart: Delay 2">
              <a:extLst>
                <a:ext uri="{FF2B5EF4-FFF2-40B4-BE49-F238E27FC236}">
                  <a16:creationId xmlns:a16="http://schemas.microsoft.com/office/drawing/2014/main" id="{8EF046A4-67F6-524E-CDA4-070ADB8537A8}"/>
                </a:ext>
              </a:extLst>
            </p:cNvPr>
            <p:cNvSpPr/>
            <p:nvPr/>
          </p:nvSpPr>
          <p:spPr>
            <a:xfrm>
              <a:off x="404" y="1715387"/>
              <a:ext cx="827180" cy="733962"/>
            </a:xfrm>
            <a:prstGeom prst="flowChartDelay">
              <a:avLst/>
            </a:prstGeom>
            <a:solidFill>
              <a:srgbClr val="FF9B5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chemeClr val="tx1"/>
                  </a:solidFill>
                </a:rPr>
                <a:t>1</a:t>
              </a:r>
              <a:endParaRPr lang="en-IN" b="1" dirty="0">
                <a:solidFill>
                  <a:schemeClr val="tx1"/>
                </a:solidFill>
              </a:endParaRPr>
            </a:p>
          </p:txBody>
        </p:sp>
        <p:sp>
          <p:nvSpPr>
            <p:cNvPr id="6" name="Rectangle 5">
              <a:extLst>
                <a:ext uri="{FF2B5EF4-FFF2-40B4-BE49-F238E27FC236}">
                  <a16:creationId xmlns:a16="http://schemas.microsoft.com/office/drawing/2014/main" id="{B73928D3-FED5-71A5-2137-1AE860988B26}"/>
                </a:ext>
              </a:extLst>
            </p:cNvPr>
            <p:cNvSpPr/>
            <p:nvPr/>
          </p:nvSpPr>
          <p:spPr>
            <a:xfrm>
              <a:off x="-8317432" y="1741467"/>
              <a:ext cx="8317836" cy="720923"/>
            </a:xfrm>
            <a:prstGeom prst="rect">
              <a:avLst/>
            </a:prstGeom>
            <a:solidFill>
              <a:srgbClr val="FF9B5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rPr>
                <a:t>Human Resource Planning (Recruitment, Selection, Hiring, Training, Induction, Orientation, Evaluation, Promotion and Layoff)</a:t>
              </a:r>
              <a:endParaRPr lang="en-IN" sz="2000" dirty="0">
                <a:solidFill>
                  <a:schemeClr val="tx1"/>
                </a:solidFill>
              </a:endParaRPr>
            </a:p>
          </p:txBody>
        </p:sp>
      </p:grpSp>
      <p:grpSp>
        <p:nvGrpSpPr>
          <p:cNvPr id="7" name="Group 14">
            <a:extLst>
              <a:ext uri="{FF2B5EF4-FFF2-40B4-BE49-F238E27FC236}">
                <a16:creationId xmlns:a16="http://schemas.microsoft.com/office/drawing/2014/main" id="{57C39F0C-D3BC-C691-F2B9-CE4C19397361}"/>
              </a:ext>
            </a:extLst>
          </p:cNvPr>
          <p:cNvGrpSpPr>
            <a:grpSpLocks/>
          </p:cNvGrpSpPr>
          <p:nvPr/>
        </p:nvGrpSpPr>
        <p:grpSpPr bwMode="auto">
          <a:xfrm>
            <a:off x="1523999" y="3142816"/>
            <a:ext cx="9144001" cy="625475"/>
            <a:chOff x="-8317432" y="2450046"/>
            <a:chExt cx="9145016" cy="734659"/>
          </a:xfrm>
        </p:grpSpPr>
        <p:sp>
          <p:nvSpPr>
            <p:cNvPr id="8" name="Flowchart: Delay 7">
              <a:extLst>
                <a:ext uri="{FF2B5EF4-FFF2-40B4-BE49-F238E27FC236}">
                  <a16:creationId xmlns:a16="http://schemas.microsoft.com/office/drawing/2014/main" id="{3E035E62-00BA-2864-6E7E-D288D1146289}"/>
                </a:ext>
              </a:extLst>
            </p:cNvPr>
            <p:cNvSpPr/>
            <p:nvPr/>
          </p:nvSpPr>
          <p:spPr>
            <a:xfrm>
              <a:off x="404" y="2450046"/>
              <a:ext cx="827180" cy="734659"/>
            </a:xfrm>
            <a:prstGeom prst="flowChartDelay">
              <a:avLst/>
            </a:prstGeom>
            <a:solidFill>
              <a:srgbClr val="FF7C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chemeClr val="tx1"/>
                  </a:solidFill>
                </a:rPr>
                <a:t>2</a:t>
              </a:r>
              <a:endParaRPr lang="en-IN" b="1" dirty="0">
                <a:solidFill>
                  <a:schemeClr val="tx1"/>
                </a:solidFill>
              </a:endParaRPr>
            </a:p>
          </p:txBody>
        </p:sp>
        <p:sp>
          <p:nvSpPr>
            <p:cNvPr id="9" name="Rectangle 8">
              <a:extLst>
                <a:ext uri="{FF2B5EF4-FFF2-40B4-BE49-F238E27FC236}">
                  <a16:creationId xmlns:a16="http://schemas.microsoft.com/office/drawing/2014/main" id="{83F9F129-2BBD-3E93-9738-C9021F17DD21}"/>
                </a:ext>
              </a:extLst>
            </p:cNvPr>
            <p:cNvSpPr/>
            <p:nvPr/>
          </p:nvSpPr>
          <p:spPr>
            <a:xfrm>
              <a:off x="-8317432" y="2463099"/>
              <a:ext cx="8317836" cy="719742"/>
            </a:xfrm>
            <a:prstGeom prst="rect">
              <a:avLst/>
            </a:prstGeom>
            <a:solidFill>
              <a:srgbClr val="FF7C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rPr>
                <a:t>Employee Remuneration and Benefits Administration</a:t>
              </a:r>
              <a:endParaRPr lang="en-IN" sz="2000" dirty="0">
                <a:solidFill>
                  <a:schemeClr val="tx1"/>
                </a:solidFill>
              </a:endParaRPr>
            </a:p>
          </p:txBody>
        </p:sp>
      </p:grpSp>
      <p:grpSp>
        <p:nvGrpSpPr>
          <p:cNvPr id="10" name="Group 9">
            <a:extLst>
              <a:ext uri="{FF2B5EF4-FFF2-40B4-BE49-F238E27FC236}">
                <a16:creationId xmlns:a16="http://schemas.microsoft.com/office/drawing/2014/main" id="{C18A035E-D1D5-B6A3-225E-09933EBEBEC4}"/>
              </a:ext>
            </a:extLst>
          </p:cNvPr>
          <p:cNvGrpSpPr>
            <a:grpSpLocks/>
          </p:cNvGrpSpPr>
          <p:nvPr/>
        </p:nvGrpSpPr>
        <p:grpSpPr bwMode="auto">
          <a:xfrm>
            <a:off x="1523999" y="3768291"/>
            <a:ext cx="9144001" cy="636588"/>
            <a:chOff x="-8317432" y="3184705"/>
            <a:chExt cx="9145016" cy="748351"/>
          </a:xfrm>
        </p:grpSpPr>
        <p:sp>
          <p:nvSpPr>
            <p:cNvPr id="11" name="Flowchart: Delay 10">
              <a:extLst>
                <a:ext uri="{FF2B5EF4-FFF2-40B4-BE49-F238E27FC236}">
                  <a16:creationId xmlns:a16="http://schemas.microsoft.com/office/drawing/2014/main" id="{CE209C1B-7CAD-5460-822A-843596101E66}"/>
                </a:ext>
              </a:extLst>
            </p:cNvPr>
            <p:cNvSpPr/>
            <p:nvPr/>
          </p:nvSpPr>
          <p:spPr>
            <a:xfrm>
              <a:off x="404" y="3184705"/>
              <a:ext cx="827180" cy="735287"/>
            </a:xfrm>
            <a:prstGeom prst="flowChartDelay">
              <a:avLst/>
            </a:prstGeom>
            <a:solidFill>
              <a:srgbClr val="A365D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chemeClr val="tx1"/>
                  </a:solidFill>
                </a:rPr>
                <a:t>3</a:t>
              </a:r>
              <a:endParaRPr lang="en-IN" b="1" dirty="0">
                <a:solidFill>
                  <a:schemeClr val="tx1"/>
                </a:solidFill>
              </a:endParaRPr>
            </a:p>
          </p:txBody>
        </p:sp>
        <p:sp>
          <p:nvSpPr>
            <p:cNvPr id="12" name="Rectangle 11">
              <a:extLst>
                <a:ext uri="{FF2B5EF4-FFF2-40B4-BE49-F238E27FC236}">
                  <a16:creationId xmlns:a16="http://schemas.microsoft.com/office/drawing/2014/main" id="{DB2BB559-F832-C60D-ED94-86EC51F67D74}"/>
                </a:ext>
              </a:extLst>
            </p:cNvPr>
            <p:cNvSpPr/>
            <p:nvPr/>
          </p:nvSpPr>
          <p:spPr>
            <a:xfrm>
              <a:off x="-8317432" y="3197769"/>
              <a:ext cx="8317836" cy="735287"/>
            </a:xfrm>
            <a:prstGeom prst="rect">
              <a:avLst/>
            </a:prstGeom>
            <a:solidFill>
              <a:srgbClr val="A365D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rPr>
                <a:t>Performance Management</a:t>
              </a:r>
              <a:endParaRPr lang="en-IN" sz="2000" dirty="0">
                <a:solidFill>
                  <a:schemeClr val="tx1"/>
                </a:solidFill>
              </a:endParaRPr>
            </a:p>
          </p:txBody>
        </p:sp>
      </p:grpSp>
      <p:grpSp>
        <p:nvGrpSpPr>
          <p:cNvPr id="13" name="Group 14">
            <a:extLst>
              <a:ext uri="{FF2B5EF4-FFF2-40B4-BE49-F238E27FC236}">
                <a16:creationId xmlns:a16="http://schemas.microsoft.com/office/drawing/2014/main" id="{CEDDC918-032B-6C55-28E0-3271D5DE0509}"/>
              </a:ext>
            </a:extLst>
          </p:cNvPr>
          <p:cNvGrpSpPr/>
          <p:nvPr/>
        </p:nvGrpSpPr>
        <p:grpSpPr>
          <a:xfrm>
            <a:off x="1523480" y="4405226"/>
            <a:ext cx="9145016" cy="625162"/>
            <a:chOff x="-8317432" y="3184705"/>
            <a:chExt cx="9145016" cy="734659"/>
          </a:xfrm>
          <a:solidFill>
            <a:srgbClr val="5B86BB"/>
          </a:solidFill>
        </p:grpSpPr>
        <p:sp>
          <p:nvSpPr>
            <p:cNvPr id="14" name="Flowchart: Delay 13">
              <a:extLst>
                <a:ext uri="{FF2B5EF4-FFF2-40B4-BE49-F238E27FC236}">
                  <a16:creationId xmlns:a16="http://schemas.microsoft.com/office/drawing/2014/main" id="{6474AF1A-9F80-B5C6-87E4-B1F3A1BDD825}"/>
                </a:ext>
              </a:extLst>
            </p:cNvPr>
            <p:cNvSpPr/>
            <p:nvPr/>
          </p:nvSpPr>
          <p:spPr>
            <a:xfrm>
              <a:off x="0" y="3184705"/>
              <a:ext cx="827584" cy="734659"/>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chemeClr val="tx1"/>
                  </a:solidFill>
                </a:rPr>
                <a:t>4</a:t>
              </a:r>
              <a:endParaRPr lang="en-IN" b="1" dirty="0">
                <a:solidFill>
                  <a:schemeClr val="tx1"/>
                </a:solidFill>
              </a:endParaRPr>
            </a:p>
          </p:txBody>
        </p:sp>
        <p:sp>
          <p:nvSpPr>
            <p:cNvPr id="15" name="Rectangle 14">
              <a:extLst>
                <a:ext uri="{FF2B5EF4-FFF2-40B4-BE49-F238E27FC236}">
                  <a16:creationId xmlns:a16="http://schemas.microsoft.com/office/drawing/2014/main" id="{9D0A1A51-F248-8432-BCC8-986176DDB8C9}"/>
                </a:ext>
              </a:extLst>
            </p:cNvPr>
            <p:cNvSpPr/>
            <p:nvPr/>
          </p:nvSpPr>
          <p:spPr>
            <a:xfrm>
              <a:off x="-8317432" y="3198397"/>
              <a:ext cx="8317432" cy="706388"/>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rPr>
                <a:t>Employee Relations</a:t>
              </a:r>
              <a:endParaRPr lang="en-IN" sz="2000" dirty="0">
                <a:solidFill>
                  <a:schemeClr val="tx1"/>
                </a:solidFill>
              </a:endParaRPr>
            </a:p>
          </p:txBody>
        </p:sp>
      </p:grpSp>
    </p:spTree>
    <p:extLst>
      <p:ext uri="{BB962C8B-B14F-4D97-AF65-F5344CB8AC3E}">
        <p14:creationId xmlns:p14="http://schemas.microsoft.com/office/powerpoint/2010/main" val="1611139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2"/>
                                        </p:tgtEl>
                                      </p:cBhvr>
                                    </p:animEffect>
                                    <p:animScale>
                                      <p:cBhvr>
                                        <p:cTn id="11" dur="250" autoRev="1" fill="hold"/>
                                        <p:tgtEl>
                                          <p:spTgt spid="2"/>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3.54167E-6 -4.81481E-6 L 0.89375 0.0007 " pathEditMode="relative" rAng="0" ptsTypes="AA">
                                      <p:cBhvr>
                                        <p:cTn id="14" dur="500" fill="hold"/>
                                        <p:tgtEl>
                                          <p:spTgt spid="2"/>
                                        </p:tgtEl>
                                        <p:attrNameLst>
                                          <p:attrName>ppt_x</p:attrName>
                                          <p:attrName>ppt_y</p:attrName>
                                        </p:attrNameLst>
                                      </p:cBhvr>
                                      <p:rCtr x="44688" y="23"/>
                                    </p:animMotion>
                                  </p:childTnLst>
                                </p:cTn>
                              </p:par>
                            </p:childTnLst>
                          </p:cTn>
                        </p:par>
                        <p:par>
                          <p:cTn id="15" fill="hold">
                            <p:stCondLst>
                              <p:cond delay="1500"/>
                            </p:stCondLst>
                            <p:childTnLst>
                              <p:par>
                                <p:cTn id="16" presetID="10" presetClass="entr" presetSubtype="0"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par>
                          <p:cTn id="19" fill="hold">
                            <p:stCondLst>
                              <p:cond delay="2000"/>
                            </p:stCondLst>
                            <p:childTnLst>
                              <p:par>
                                <p:cTn id="20" presetID="26" presetClass="emph" presetSubtype="0" fill="hold" nodeType="afterEffect">
                                  <p:stCondLst>
                                    <p:cond delay="0"/>
                                  </p:stCondLst>
                                  <p:childTnLst>
                                    <p:animEffect transition="out" filter="fade">
                                      <p:cBhvr>
                                        <p:cTn id="21" dur="500" tmFilter="0, 0; .2, .5; .8, .5; 1, 0"/>
                                        <p:tgtEl>
                                          <p:spTgt spid="7"/>
                                        </p:tgtEl>
                                      </p:cBhvr>
                                    </p:animEffect>
                                    <p:animScale>
                                      <p:cBhvr>
                                        <p:cTn id="22" dur="250" autoRev="1" fill="hold"/>
                                        <p:tgtEl>
                                          <p:spTgt spid="7"/>
                                        </p:tgtEl>
                                      </p:cBhvr>
                                      <p:by x="105000" y="105000"/>
                                    </p:animScale>
                                  </p:childTnLst>
                                </p:cTn>
                              </p:par>
                            </p:childTnLst>
                          </p:cTn>
                        </p:par>
                        <p:par>
                          <p:cTn id="23" fill="hold">
                            <p:stCondLst>
                              <p:cond delay="2500"/>
                            </p:stCondLst>
                            <p:childTnLst>
                              <p:par>
                                <p:cTn id="24" presetID="63" presetClass="path" presetSubtype="0" accel="50000" decel="50000" fill="hold" nodeType="afterEffect">
                                  <p:stCondLst>
                                    <p:cond delay="0"/>
                                  </p:stCondLst>
                                  <p:childTnLst>
                                    <p:animMotion origin="layout" path="M 3.54167E-6 -4.07407E-6 L 0.89375 -0.00555 " pathEditMode="relative" rAng="0" ptsTypes="AA">
                                      <p:cBhvr>
                                        <p:cTn id="25" dur="500" fill="hold"/>
                                        <p:tgtEl>
                                          <p:spTgt spid="7"/>
                                        </p:tgtEl>
                                        <p:attrNameLst>
                                          <p:attrName>ppt_x</p:attrName>
                                          <p:attrName>ppt_y</p:attrName>
                                        </p:attrNameLst>
                                      </p:cBhvr>
                                      <p:rCtr x="44688" y="-278"/>
                                    </p:animMotion>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par>
                          <p:cTn id="30" fill="hold">
                            <p:stCondLst>
                              <p:cond delay="3500"/>
                            </p:stCondLst>
                            <p:childTnLst>
                              <p:par>
                                <p:cTn id="31" presetID="26" presetClass="emph" presetSubtype="0" fill="hold" nodeType="afterEffect">
                                  <p:stCondLst>
                                    <p:cond delay="0"/>
                                  </p:stCondLst>
                                  <p:childTnLst>
                                    <p:animEffect transition="out" filter="fade">
                                      <p:cBhvr>
                                        <p:cTn id="32" dur="500" tmFilter="0, 0; .2, .5; .8, .5; 1, 0"/>
                                        <p:tgtEl>
                                          <p:spTgt spid="10"/>
                                        </p:tgtEl>
                                      </p:cBhvr>
                                    </p:animEffect>
                                    <p:animScale>
                                      <p:cBhvr>
                                        <p:cTn id="33" dur="250" autoRev="1" fill="hold"/>
                                        <p:tgtEl>
                                          <p:spTgt spid="10"/>
                                        </p:tgtEl>
                                      </p:cBhvr>
                                      <p:by x="105000" y="105000"/>
                                    </p:animScale>
                                  </p:childTnLst>
                                </p:cTn>
                              </p:par>
                            </p:childTnLst>
                          </p:cTn>
                        </p:par>
                        <p:par>
                          <p:cTn id="34" fill="hold">
                            <p:stCondLst>
                              <p:cond delay="4000"/>
                            </p:stCondLst>
                            <p:childTnLst>
                              <p:par>
                                <p:cTn id="35" presetID="63" presetClass="path" presetSubtype="0" accel="50000" decel="50000" fill="hold" nodeType="afterEffect">
                                  <p:stCondLst>
                                    <p:cond delay="0"/>
                                  </p:stCondLst>
                                  <p:childTnLst>
                                    <p:animMotion origin="layout" path="M 3.54167E-6 -2.22222E-6 L 0.89375 -0.01528 " pathEditMode="relative" rAng="0" ptsTypes="AA">
                                      <p:cBhvr>
                                        <p:cTn id="36" dur="500" fill="hold"/>
                                        <p:tgtEl>
                                          <p:spTgt spid="10"/>
                                        </p:tgtEl>
                                        <p:attrNameLst>
                                          <p:attrName>ppt_x</p:attrName>
                                          <p:attrName>ppt_y</p:attrName>
                                        </p:attrNameLst>
                                      </p:cBhvr>
                                      <p:rCtr x="44688" y="-764"/>
                                    </p:animMotion>
                                  </p:childTnLst>
                                </p:cTn>
                              </p:par>
                            </p:childTnLst>
                          </p:cTn>
                        </p:par>
                        <p:par>
                          <p:cTn id="37" fill="hold">
                            <p:stCondLst>
                              <p:cond delay="4500"/>
                            </p:stCondLst>
                            <p:childTnLst>
                              <p:par>
                                <p:cTn id="38" presetID="10" presetClass="entr" presetSubtype="0" fill="hold"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5000"/>
                            </p:stCondLst>
                            <p:childTnLst>
                              <p:par>
                                <p:cTn id="42" presetID="26" presetClass="emph" presetSubtype="0" fill="hold" nodeType="afterEffect">
                                  <p:stCondLst>
                                    <p:cond delay="0"/>
                                  </p:stCondLst>
                                  <p:childTnLst>
                                    <p:animEffect transition="out" filter="fade">
                                      <p:cBhvr>
                                        <p:cTn id="43" dur="500" tmFilter="0, 0; .2, .5; .8, .5; 1, 0"/>
                                        <p:tgtEl>
                                          <p:spTgt spid="13"/>
                                        </p:tgtEl>
                                      </p:cBhvr>
                                    </p:animEffect>
                                    <p:animScale>
                                      <p:cBhvr>
                                        <p:cTn id="44" dur="250" autoRev="1" fill="hold"/>
                                        <p:tgtEl>
                                          <p:spTgt spid="13"/>
                                        </p:tgtEl>
                                      </p:cBhvr>
                                      <p:by x="105000" y="105000"/>
                                    </p:animScale>
                                  </p:childTnLst>
                                </p:cTn>
                              </p:par>
                            </p:childTnLst>
                          </p:cTn>
                        </p:par>
                        <p:par>
                          <p:cTn id="45" fill="hold">
                            <p:stCondLst>
                              <p:cond delay="5500"/>
                            </p:stCondLst>
                            <p:childTnLst>
                              <p:par>
                                <p:cTn id="46" presetID="63" presetClass="path" presetSubtype="0" accel="50000" decel="50000" fill="hold" nodeType="afterEffect">
                                  <p:stCondLst>
                                    <p:cond delay="0"/>
                                  </p:stCondLst>
                                  <p:childTnLst>
                                    <p:animMotion origin="layout" path="M 3.75E-6 -1.85185E-6 L 0.89375 -0.01296 " pathEditMode="relative" rAng="0" ptsTypes="AA">
                                      <p:cBhvr>
                                        <p:cTn id="47" dur="500" fill="hold"/>
                                        <p:tgtEl>
                                          <p:spTgt spid="13"/>
                                        </p:tgtEl>
                                        <p:attrNameLst>
                                          <p:attrName>ppt_x</p:attrName>
                                          <p:attrName>ppt_y</p:attrName>
                                        </p:attrNameLst>
                                      </p:cBhvr>
                                      <p:rCtr x="44688" y="-64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47076" cy="45445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443967" cy="523220"/>
          </a:xfrm>
          <a:prstGeom prst="rect">
            <a:avLst/>
          </a:prstGeom>
          <a:noFill/>
        </p:spPr>
        <p:txBody>
          <a:bodyPr wrap="square">
            <a:spAutoFit/>
          </a:bodyPr>
          <a:lstStyle/>
          <a:p>
            <a:pPr algn="ctr"/>
            <a:r>
              <a:rPr lang="en-US" sz="2800" b="1" dirty="0">
                <a:solidFill>
                  <a:srgbClr val="002060"/>
                </a:solidFill>
              </a:rPr>
              <a:t>Processes in Human Resource Management</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1228440" y="2044062"/>
            <a:ext cx="9312611"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400" b="1" dirty="0">
                <a:solidFill>
                  <a:schemeClr val="tx1"/>
                </a:solidFill>
              </a:rPr>
              <a:t>Human Resource Planning involves the following functions:</a:t>
            </a:r>
          </a:p>
          <a:p>
            <a:pPr marL="457200" indent="-457200" fontAlgn="auto">
              <a:spcBef>
                <a:spcPts val="0"/>
              </a:spcBef>
              <a:spcAft>
                <a:spcPts val="0"/>
              </a:spcAft>
              <a:buFont typeface="Arial" pitchFamily="34" charset="0"/>
              <a:buChar char="•"/>
              <a:defRPr/>
            </a:pPr>
            <a:r>
              <a:rPr lang="en-IN" sz="2400" b="1" dirty="0">
                <a:solidFill>
                  <a:srgbClr val="0070C0"/>
                </a:solidFill>
              </a:rPr>
              <a:t>Recruitment</a:t>
            </a:r>
            <a:r>
              <a:rPr lang="en-IN" sz="2400" dirty="0">
                <a:solidFill>
                  <a:schemeClr val="tx1"/>
                </a:solidFill>
              </a:rPr>
              <a:t>: It aims at attracting applicants that match a certain Job Criteria.</a:t>
            </a:r>
          </a:p>
          <a:p>
            <a:pPr marL="457200" indent="-457200" fontAlgn="auto">
              <a:spcBef>
                <a:spcPts val="0"/>
              </a:spcBef>
              <a:spcAft>
                <a:spcPts val="0"/>
              </a:spcAft>
              <a:buFont typeface="Arial" pitchFamily="34" charset="0"/>
              <a:buChar char="•"/>
              <a:defRPr/>
            </a:pPr>
            <a:r>
              <a:rPr lang="en-IN" sz="2400" b="1" dirty="0">
                <a:solidFill>
                  <a:srgbClr val="0070C0"/>
                </a:solidFill>
              </a:rPr>
              <a:t>Selection</a:t>
            </a:r>
            <a:r>
              <a:rPr lang="en-IN" sz="2400" dirty="0">
                <a:solidFill>
                  <a:schemeClr val="tx1"/>
                </a:solidFill>
              </a:rPr>
              <a:t>: The next level of filtration. This aims at short listing candidates who are the closest match in terms qualifications, expertise and potential for a certain job.</a:t>
            </a:r>
          </a:p>
          <a:p>
            <a:pPr marL="457200" indent="-457200" fontAlgn="auto">
              <a:spcBef>
                <a:spcPts val="0"/>
              </a:spcBef>
              <a:spcAft>
                <a:spcPts val="0"/>
              </a:spcAft>
              <a:buFont typeface="Arial" pitchFamily="34" charset="0"/>
              <a:buChar char="•"/>
              <a:defRPr/>
            </a:pPr>
            <a:r>
              <a:rPr lang="en-IN" sz="2400" b="1" dirty="0">
                <a:solidFill>
                  <a:srgbClr val="0070C0"/>
                </a:solidFill>
              </a:rPr>
              <a:t>Hiring: </a:t>
            </a:r>
            <a:r>
              <a:rPr lang="en-IN" sz="2400" dirty="0">
                <a:solidFill>
                  <a:schemeClr val="tx1"/>
                </a:solidFill>
              </a:rPr>
              <a:t>This involves deciding upon the final candidate who gets the job.</a:t>
            </a:r>
          </a:p>
          <a:p>
            <a:pPr marL="457200" indent="-457200" fontAlgn="auto">
              <a:spcBef>
                <a:spcPts val="0"/>
              </a:spcBef>
              <a:spcAft>
                <a:spcPts val="0"/>
              </a:spcAft>
              <a:buFont typeface="Arial" pitchFamily="34" charset="0"/>
              <a:buChar char="•"/>
              <a:defRPr/>
            </a:pPr>
            <a:r>
              <a:rPr lang="en-IN" sz="2400" b="1" dirty="0">
                <a:solidFill>
                  <a:srgbClr val="0070C0"/>
                </a:solidFill>
              </a:rPr>
              <a:t>Training and Development: </a:t>
            </a:r>
            <a:r>
              <a:rPr lang="en-IN" sz="2400" dirty="0">
                <a:solidFill>
                  <a:schemeClr val="tx1"/>
                </a:solidFill>
              </a:rPr>
              <a:t>These processes work on an onboard employee for up gradation of his skills and abilities.</a:t>
            </a:r>
          </a:p>
        </p:txBody>
      </p:sp>
      <p:grpSp>
        <p:nvGrpSpPr>
          <p:cNvPr id="2" name="Group 14">
            <a:extLst>
              <a:ext uri="{FF2B5EF4-FFF2-40B4-BE49-F238E27FC236}">
                <a16:creationId xmlns:a16="http://schemas.microsoft.com/office/drawing/2014/main" id="{8A933637-9616-E877-FEE7-9AD1FE15347D}"/>
              </a:ext>
            </a:extLst>
          </p:cNvPr>
          <p:cNvGrpSpPr>
            <a:grpSpLocks/>
          </p:cNvGrpSpPr>
          <p:nvPr/>
        </p:nvGrpSpPr>
        <p:grpSpPr bwMode="auto">
          <a:xfrm>
            <a:off x="1432599" y="1348063"/>
            <a:ext cx="9144001" cy="636588"/>
            <a:chOff x="-8317432" y="1715387"/>
            <a:chExt cx="9145016" cy="747003"/>
          </a:xfrm>
        </p:grpSpPr>
        <p:sp>
          <p:nvSpPr>
            <p:cNvPr id="3" name="Flowchart: Delay 2">
              <a:extLst>
                <a:ext uri="{FF2B5EF4-FFF2-40B4-BE49-F238E27FC236}">
                  <a16:creationId xmlns:a16="http://schemas.microsoft.com/office/drawing/2014/main" id="{8EF046A4-67F6-524E-CDA4-070ADB8537A8}"/>
                </a:ext>
              </a:extLst>
            </p:cNvPr>
            <p:cNvSpPr/>
            <p:nvPr/>
          </p:nvSpPr>
          <p:spPr>
            <a:xfrm>
              <a:off x="404" y="1715387"/>
              <a:ext cx="827180" cy="733962"/>
            </a:xfrm>
            <a:prstGeom prst="flowChartDelay">
              <a:avLst/>
            </a:prstGeom>
            <a:solidFill>
              <a:srgbClr val="FF9B5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chemeClr val="tx1"/>
                  </a:solidFill>
                </a:rPr>
                <a:t>1</a:t>
              </a:r>
              <a:endParaRPr lang="en-IN" b="1" dirty="0">
                <a:solidFill>
                  <a:schemeClr val="tx1"/>
                </a:solidFill>
              </a:endParaRPr>
            </a:p>
          </p:txBody>
        </p:sp>
        <p:sp>
          <p:nvSpPr>
            <p:cNvPr id="6" name="Rectangle 5">
              <a:extLst>
                <a:ext uri="{FF2B5EF4-FFF2-40B4-BE49-F238E27FC236}">
                  <a16:creationId xmlns:a16="http://schemas.microsoft.com/office/drawing/2014/main" id="{B73928D3-FED5-71A5-2137-1AE860988B26}"/>
                </a:ext>
              </a:extLst>
            </p:cNvPr>
            <p:cNvSpPr/>
            <p:nvPr/>
          </p:nvSpPr>
          <p:spPr>
            <a:xfrm>
              <a:off x="-8317432" y="1741467"/>
              <a:ext cx="8317836" cy="720923"/>
            </a:xfrm>
            <a:prstGeom prst="rect">
              <a:avLst/>
            </a:prstGeom>
            <a:solidFill>
              <a:srgbClr val="FF9B5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rPr>
                <a:t>Human Resource Planning (Recruitment, Selection, Hiring, Training, Induction, Orientation, Evaluation, Promotion and Layoff)</a:t>
              </a:r>
              <a:endParaRPr lang="en-IN" sz="2000" dirty="0">
                <a:solidFill>
                  <a:schemeClr val="tx1"/>
                </a:solidFill>
              </a:endParaRPr>
            </a:p>
          </p:txBody>
        </p:sp>
      </p:grpSp>
      <p:pic>
        <p:nvPicPr>
          <p:cNvPr id="21" name="Picture 20" descr="15052630_l.jpg">
            <a:extLst>
              <a:ext uri="{FF2B5EF4-FFF2-40B4-BE49-F238E27FC236}">
                <a16:creationId xmlns:a16="http://schemas.microsoft.com/office/drawing/2014/main" id="{F70EFE1A-93B0-4C47-4913-D0504BC33E86}"/>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0588429" y="2338405"/>
            <a:ext cx="1789044" cy="2769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5493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2"/>
                                        </p:tgtEl>
                                      </p:cBhvr>
                                    </p:animEffect>
                                    <p:animScale>
                                      <p:cBhvr>
                                        <p:cTn id="11" dur="250" autoRev="1" fill="hold"/>
                                        <p:tgtEl>
                                          <p:spTgt spid="2"/>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3.54167E-6 -4.81481E-6 L 0.89375 0.0007 " pathEditMode="relative" rAng="0" ptsTypes="AA">
                                      <p:cBhvr>
                                        <p:cTn id="14" dur="500" fill="hold"/>
                                        <p:tgtEl>
                                          <p:spTgt spid="2"/>
                                        </p:tgtEl>
                                        <p:attrNameLst>
                                          <p:attrName>ppt_x</p:attrName>
                                          <p:attrName>ppt_y</p:attrName>
                                        </p:attrNameLst>
                                      </p:cBhvr>
                                      <p:rCtr x="44688" y="23"/>
                                    </p:animMotion>
                                  </p:childTnLst>
                                </p:cTn>
                              </p:par>
                              <p:par>
                                <p:cTn id="15" presetID="12" presetClass="entr" presetSubtype="8"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slide(fromLeft)">
                                      <p:cBhvr>
                                        <p:cTn id="1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47076" cy="45445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443967" cy="523220"/>
          </a:xfrm>
          <a:prstGeom prst="rect">
            <a:avLst/>
          </a:prstGeom>
          <a:noFill/>
        </p:spPr>
        <p:txBody>
          <a:bodyPr wrap="square">
            <a:spAutoFit/>
          </a:bodyPr>
          <a:lstStyle/>
          <a:p>
            <a:pPr algn="ctr"/>
            <a:r>
              <a:rPr lang="en-US" sz="2800" b="1" dirty="0">
                <a:solidFill>
                  <a:srgbClr val="002060"/>
                </a:solidFill>
              </a:rPr>
              <a:t>Processes in Human Resource Management</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1514525" y="2051819"/>
            <a:ext cx="8980149"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800" dirty="0">
                <a:solidFill>
                  <a:schemeClr val="tx1"/>
                </a:solidFill>
              </a:rPr>
              <a:t>Employee Remuneration and Benefits Administration is the process that involves deciding upon </a:t>
            </a:r>
            <a:r>
              <a:rPr lang="en-IN" sz="2800" b="1" dirty="0">
                <a:solidFill>
                  <a:srgbClr val="0070C0"/>
                </a:solidFill>
              </a:rPr>
              <a:t>salaries and wages, Incentives, Fringe Benefits and Perquisites</a:t>
            </a:r>
            <a:r>
              <a:rPr lang="en-IN" sz="2800" dirty="0">
                <a:solidFill>
                  <a:schemeClr val="tx1"/>
                </a:solidFill>
              </a:rPr>
              <a:t> etc. </a:t>
            </a:r>
          </a:p>
          <a:p>
            <a:pPr fontAlgn="auto">
              <a:spcBef>
                <a:spcPts val="0"/>
              </a:spcBef>
              <a:spcAft>
                <a:spcPts val="0"/>
              </a:spcAft>
              <a:defRPr/>
            </a:pPr>
            <a:endParaRPr lang="en-IN" sz="2800" dirty="0">
              <a:solidFill>
                <a:schemeClr val="tx1"/>
              </a:solidFill>
            </a:endParaRPr>
          </a:p>
          <a:p>
            <a:pPr fontAlgn="auto">
              <a:spcBef>
                <a:spcPts val="0"/>
              </a:spcBef>
              <a:spcAft>
                <a:spcPts val="0"/>
              </a:spcAft>
              <a:defRPr/>
            </a:pPr>
            <a:r>
              <a:rPr lang="en-IN" sz="2800" dirty="0">
                <a:solidFill>
                  <a:schemeClr val="tx1"/>
                </a:solidFill>
              </a:rPr>
              <a:t>This process is very important because </a:t>
            </a:r>
            <a:r>
              <a:rPr lang="en-IN" sz="3200" b="1" u="sng" dirty="0">
                <a:solidFill>
                  <a:srgbClr val="0070C0"/>
                </a:solidFill>
              </a:rPr>
              <a:t>money</a:t>
            </a:r>
            <a:r>
              <a:rPr lang="en-IN" sz="2800" dirty="0">
                <a:solidFill>
                  <a:schemeClr val="tx1"/>
                </a:solidFill>
              </a:rPr>
              <a:t> is the prime motivator in any job. Performing employees seek raises, better salaries and bonuses.</a:t>
            </a:r>
          </a:p>
        </p:txBody>
      </p:sp>
      <p:grpSp>
        <p:nvGrpSpPr>
          <p:cNvPr id="7" name="Group 14">
            <a:extLst>
              <a:ext uri="{FF2B5EF4-FFF2-40B4-BE49-F238E27FC236}">
                <a16:creationId xmlns:a16="http://schemas.microsoft.com/office/drawing/2014/main" id="{57C39F0C-D3BC-C691-F2B9-CE4C19397361}"/>
              </a:ext>
            </a:extLst>
          </p:cNvPr>
          <p:cNvGrpSpPr>
            <a:grpSpLocks/>
          </p:cNvGrpSpPr>
          <p:nvPr/>
        </p:nvGrpSpPr>
        <p:grpSpPr bwMode="auto">
          <a:xfrm>
            <a:off x="1432599" y="1414454"/>
            <a:ext cx="9144001" cy="625475"/>
            <a:chOff x="-8317432" y="2450046"/>
            <a:chExt cx="9145016" cy="734659"/>
          </a:xfrm>
        </p:grpSpPr>
        <p:sp>
          <p:nvSpPr>
            <p:cNvPr id="8" name="Flowchart: Delay 7">
              <a:extLst>
                <a:ext uri="{FF2B5EF4-FFF2-40B4-BE49-F238E27FC236}">
                  <a16:creationId xmlns:a16="http://schemas.microsoft.com/office/drawing/2014/main" id="{3E035E62-00BA-2864-6E7E-D288D1146289}"/>
                </a:ext>
              </a:extLst>
            </p:cNvPr>
            <p:cNvSpPr/>
            <p:nvPr/>
          </p:nvSpPr>
          <p:spPr>
            <a:xfrm>
              <a:off x="404" y="2450046"/>
              <a:ext cx="827180" cy="734659"/>
            </a:xfrm>
            <a:prstGeom prst="flowChartDelay">
              <a:avLst/>
            </a:prstGeom>
            <a:solidFill>
              <a:srgbClr val="FF7C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chemeClr val="tx1"/>
                  </a:solidFill>
                </a:rPr>
                <a:t>2</a:t>
              </a:r>
              <a:endParaRPr lang="en-IN" b="1" dirty="0">
                <a:solidFill>
                  <a:schemeClr val="tx1"/>
                </a:solidFill>
              </a:endParaRPr>
            </a:p>
          </p:txBody>
        </p:sp>
        <p:sp>
          <p:nvSpPr>
            <p:cNvPr id="9" name="Rectangle 8">
              <a:extLst>
                <a:ext uri="{FF2B5EF4-FFF2-40B4-BE49-F238E27FC236}">
                  <a16:creationId xmlns:a16="http://schemas.microsoft.com/office/drawing/2014/main" id="{83F9F129-2BBD-3E93-9738-C9021F17DD21}"/>
                </a:ext>
              </a:extLst>
            </p:cNvPr>
            <p:cNvSpPr/>
            <p:nvPr/>
          </p:nvSpPr>
          <p:spPr>
            <a:xfrm>
              <a:off x="-8317432" y="2463099"/>
              <a:ext cx="8317836" cy="719742"/>
            </a:xfrm>
            <a:prstGeom prst="rect">
              <a:avLst/>
            </a:prstGeom>
            <a:solidFill>
              <a:srgbClr val="FF7C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400" b="1" dirty="0">
                  <a:solidFill>
                    <a:schemeClr val="tx1"/>
                  </a:solidFill>
                </a:rPr>
                <a:t>Employee Remuneration and Benefits Administration</a:t>
              </a:r>
              <a:endParaRPr lang="en-IN" sz="2400" dirty="0">
                <a:solidFill>
                  <a:schemeClr val="tx1"/>
                </a:solidFill>
              </a:endParaRPr>
            </a:p>
          </p:txBody>
        </p:sp>
      </p:grpSp>
      <p:pic>
        <p:nvPicPr>
          <p:cNvPr id="16" name="Picture 15" descr="4642102389_5079f3ccb6_z.jpg">
            <a:extLst>
              <a:ext uri="{FF2B5EF4-FFF2-40B4-BE49-F238E27FC236}">
                <a16:creationId xmlns:a16="http://schemas.microsoft.com/office/drawing/2014/main" id="{BC03E9CF-01B9-9819-51BF-B56F2167BE8F}"/>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0389429" y="2739311"/>
            <a:ext cx="2411840" cy="2391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6116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7"/>
                                        </p:tgtEl>
                                      </p:cBhvr>
                                    </p:animEffect>
                                    <p:animScale>
                                      <p:cBhvr>
                                        <p:cTn id="11" dur="250" autoRev="1" fill="hold"/>
                                        <p:tgtEl>
                                          <p:spTgt spid="7"/>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3.54167E-6 -4.07407E-6 L 0.89375 -0.00555 " pathEditMode="relative" rAng="0" ptsTypes="AA">
                                      <p:cBhvr>
                                        <p:cTn id="14" dur="500" fill="hold"/>
                                        <p:tgtEl>
                                          <p:spTgt spid="7"/>
                                        </p:tgtEl>
                                        <p:attrNameLst>
                                          <p:attrName>ppt_x</p:attrName>
                                          <p:attrName>ppt_y</p:attrName>
                                        </p:attrNameLst>
                                      </p:cBhvr>
                                      <p:rCtr x="44688" y="-278"/>
                                    </p:animMotion>
                                  </p:childTnLst>
                                </p:cTn>
                              </p:par>
                              <p:par>
                                <p:cTn id="15" presetID="12" presetClass="entr" presetSubtype="8"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slide(fromLeft)">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47076" cy="45445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443967" cy="523220"/>
          </a:xfrm>
          <a:prstGeom prst="rect">
            <a:avLst/>
          </a:prstGeom>
          <a:noFill/>
        </p:spPr>
        <p:txBody>
          <a:bodyPr wrap="square">
            <a:spAutoFit/>
          </a:bodyPr>
          <a:lstStyle/>
          <a:p>
            <a:pPr algn="ctr"/>
            <a:r>
              <a:rPr lang="en-US" sz="2800" b="1" dirty="0">
                <a:solidFill>
                  <a:srgbClr val="002060"/>
                </a:solidFill>
              </a:rPr>
              <a:t>Processes in Human Resource Management</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1363862" y="2364700"/>
            <a:ext cx="8980149"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fontAlgn="auto">
              <a:spcBef>
                <a:spcPts val="0"/>
              </a:spcBef>
              <a:spcAft>
                <a:spcPts val="0"/>
              </a:spcAft>
              <a:defRPr/>
            </a:pPr>
            <a:r>
              <a:rPr lang="en-US" sz="2400" dirty="0">
                <a:solidFill>
                  <a:schemeClr val="tx1"/>
                </a:solidFill>
              </a:rPr>
              <a:t>Performance Management helps the organization to </a:t>
            </a:r>
            <a:r>
              <a:rPr lang="en-US" sz="2400" b="1" dirty="0">
                <a:solidFill>
                  <a:srgbClr val="0070C0"/>
                </a:solidFill>
              </a:rPr>
              <a:t>train, motivate and reward workers. </a:t>
            </a:r>
            <a:r>
              <a:rPr lang="en-US" sz="2400" dirty="0">
                <a:solidFill>
                  <a:schemeClr val="tx1"/>
                </a:solidFill>
              </a:rPr>
              <a:t>It is also meant to ensure that the </a:t>
            </a:r>
            <a:r>
              <a:rPr lang="en-US" sz="2400" b="1" dirty="0">
                <a:solidFill>
                  <a:srgbClr val="0070C0"/>
                </a:solidFill>
              </a:rPr>
              <a:t>organizational goals</a:t>
            </a:r>
            <a:r>
              <a:rPr lang="en-US" sz="2400" dirty="0">
                <a:solidFill>
                  <a:schemeClr val="tx1"/>
                </a:solidFill>
              </a:rPr>
              <a:t> are met with efficiency. </a:t>
            </a:r>
          </a:p>
          <a:p>
            <a:pPr algn="just" fontAlgn="auto">
              <a:spcBef>
                <a:spcPts val="0"/>
              </a:spcBef>
              <a:spcAft>
                <a:spcPts val="0"/>
              </a:spcAft>
              <a:defRPr/>
            </a:pPr>
            <a:endParaRPr lang="en-US" sz="2400" dirty="0">
              <a:solidFill>
                <a:schemeClr val="tx1"/>
              </a:solidFill>
            </a:endParaRPr>
          </a:p>
          <a:p>
            <a:pPr algn="just" fontAlgn="auto">
              <a:spcBef>
                <a:spcPts val="0"/>
              </a:spcBef>
              <a:spcAft>
                <a:spcPts val="0"/>
              </a:spcAft>
              <a:defRPr/>
            </a:pPr>
            <a:r>
              <a:rPr lang="en-US" sz="2400" dirty="0">
                <a:solidFill>
                  <a:schemeClr val="tx1"/>
                </a:solidFill>
              </a:rPr>
              <a:t>Nowadays, there is an automated </a:t>
            </a:r>
            <a:r>
              <a:rPr lang="en-US" sz="2400" b="1" dirty="0">
                <a:solidFill>
                  <a:srgbClr val="0070C0"/>
                </a:solidFill>
              </a:rPr>
              <a:t>Performance Management System (PMS) </a:t>
            </a:r>
            <a:r>
              <a:rPr lang="en-US" sz="2400" dirty="0">
                <a:solidFill>
                  <a:schemeClr val="tx1"/>
                </a:solidFill>
              </a:rPr>
              <a:t>that gathers and provides all the information to help managers evaluate the performance of the employees and assess them accordingly on their training and development needs.</a:t>
            </a:r>
          </a:p>
        </p:txBody>
      </p:sp>
      <p:grpSp>
        <p:nvGrpSpPr>
          <p:cNvPr id="10" name="Group 9">
            <a:extLst>
              <a:ext uri="{FF2B5EF4-FFF2-40B4-BE49-F238E27FC236}">
                <a16:creationId xmlns:a16="http://schemas.microsoft.com/office/drawing/2014/main" id="{C18A035E-D1D5-B6A3-225E-09933EBEBEC4}"/>
              </a:ext>
            </a:extLst>
          </p:cNvPr>
          <p:cNvGrpSpPr>
            <a:grpSpLocks/>
          </p:cNvGrpSpPr>
          <p:nvPr/>
        </p:nvGrpSpPr>
        <p:grpSpPr bwMode="auto">
          <a:xfrm>
            <a:off x="1439734" y="1435199"/>
            <a:ext cx="9144001" cy="636588"/>
            <a:chOff x="-8317432" y="3184705"/>
            <a:chExt cx="9145016" cy="748351"/>
          </a:xfrm>
        </p:grpSpPr>
        <p:sp>
          <p:nvSpPr>
            <p:cNvPr id="11" name="Flowchart: Delay 10">
              <a:extLst>
                <a:ext uri="{FF2B5EF4-FFF2-40B4-BE49-F238E27FC236}">
                  <a16:creationId xmlns:a16="http://schemas.microsoft.com/office/drawing/2014/main" id="{CE209C1B-7CAD-5460-822A-843596101E66}"/>
                </a:ext>
              </a:extLst>
            </p:cNvPr>
            <p:cNvSpPr/>
            <p:nvPr/>
          </p:nvSpPr>
          <p:spPr>
            <a:xfrm>
              <a:off x="404" y="3184705"/>
              <a:ext cx="827180" cy="735287"/>
            </a:xfrm>
            <a:prstGeom prst="flowChartDelay">
              <a:avLst/>
            </a:prstGeom>
            <a:solidFill>
              <a:srgbClr val="A365D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chemeClr val="tx1"/>
                  </a:solidFill>
                </a:rPr>
                <a:t>3</a:t>
              </a:r>
              <a:endParaRPr lang="en-IN" b="1" dirty="0">
                <a:solidFill>
                  <a:schemeClr val="tx1"/>
                </a:solidFill>
              </a:endParaRPr>
            </a:p>
          </p:txBody>
        </p:sp>
        <p:sp>
          <p:nvSpPr>
            <p:cNvPr id="12" name="Rectangle 11">
              <a:extLst>
                <a:ext uri="{FF2B5EF4-FFF2-40B4-BE49-F238E27FC236}">
                  <a16:creationId xmlns:a16="http://schemas.microsoft.com/office/drawing/2014/main" id="{DB2BB559-F832-C60D-ED94-86EC51F67D74}"/>
                </a:ext>
              </a:extLst>
            </p:cNvPr>
            <p:cNvSpPr/>
            <p:nvPr/>
          </p:nvSpPr>
          <p:spPr>
            <a:xfrm>
              <a:off x="-8317432" y="3197769"/>
              <a:ext cx="8317836" cy="735287"/>
            </a:xfrm>
            <a:prstGeom prst="rect">
              <a:avLst/>
            </a:prstGeom>
            <a:solidFill>
              <a:srgbClr val="A365D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800" b="1" dirty="0">
                  <a:solidFill>
                    <a:schemeClr val="tx1"/>
                  </a:solidFill>
                </a:rPr>
                <a:t>Performance Management</a:t>
              </a:r>
              <a:endParaRPr lang="en-IN" sz="2800" dirty="0">
                <a:solidFill>
                  <a:schemeClr val="tx1"/>
                </a:solidFill>
              </a:endParaRPr>
            </a:p>
          </p:txBody>
        </p:sp>
      </p:grpSp>
      <p:pic>
        <p:nvPicPr>
          <p:cNvPr id="16" name="Picture 15" descr="15396525_l.jpg">
            <a:extLst>
              <a:ext uri="{FF2B5EF4-FFF2-40B4-BE49-F238E27FC236}">
                <a16:creationId xmlns:a16="http://schemas.microsoft.com/office/drawing/2014/main" id="{8B439890-21E4-C6CD-8EE2-9C48964CB2CF}"/>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0434704" y="2786063"/>
            <a:ext cx="2405472" cy="2927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09076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0"/>
                                        </p:tgtEl>
                                      </p:cBhvr>
                                    </p:animEffect>
                                    <p:animScale>
                                      <p:cBhvr>
                                        <p:cTn id="11" dur="250" autoRev="1" fill="hold"/>
                                        <p:tgtEl>
                                          <p:spTgt spid="10"/>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3.54167E-6 -2.22222E-6 L 0.89375 -0.01528 " pathEditMode="relative" rAng="0" ptsTypes="AA">
                                      <p:cBhvr>
                                        <p:cTn id="14" dur="500" fill="hold"/>
                                        <p:tgtEl>
                                          <p:spTgt spid="10"/>
                                        </p:tgtEl>
                                        <p:attrNameLst>
                                          <p:attrName>ppt_x</p:attrName>
                                          <p:attrName>ppt_y</p:attrName>
                                        </p:attrNameLst>
                                      </p:cBhvr>
                                      <p:rCtr x="44688" y="-764"/>
                                    </p:animMotion>
                                  </p:childTnLst>
                                </p:cTn>
                              </p:par>
                              <p:par>
                                <p:cTn id="15" presetID="12" presetClass="entr" presetSubtype="8"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slide(fromLeft)">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47076" cy="45445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443967" cy="523220"/>
          </a:xfrm>
          <a:prstGeom prst="rect">
            <a:avLst/>
          </a:prstGeom>
          <a:noFill/>
        </p:spPr>
        <p:txBody>
          <a:bodyPr wrap="square">
            <a:spAutoFit/>
          </a:bodyPr>
          <a:lstStyle/>
          <a:p>
            <a:pPr algn="ctr"/>
            <a:r>
              <a:rPr lang="en-US" sz="2800" b="1" dirty="0">
                <a:solidFill>
                  <a:srgbClr val="002060"/>
                </a:solidFill>
              </a:rPr>
              <a:t>Processes in Human Resource Management</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1470957" y="2252665"/>
            <a:ext cx="8980149"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fontAlgn="auto">
              <a:spcBef>
                <a:spcPts val="0"/>
              </a:spcBef>
              <a:spcAft>
                <a:spcPts val="0"/>
              </a:spcAft>
              <a:defRPr/>
            </a:pPr>
            <a:r>
              <a:rPr lang="en-US" sz="2800" dirty="0">
                <a:solidFill>
                  <a:schemeClr val="tx1"/>
                </a:solidFill>
              </a:rPr>
              <a:t>Employee relations include </a:t>
            </a:r>
            <a:r>
              <a:rPr lang="en-US" sz="2800" b="1" dirty="0">
                <a:solidFill>
                  <a:srgbClr val="0070C0"/>
                </a:solidFill>
              </a:rPr>
              <a:t>Labor Law and Relations, working environment, employee health and safety, employee- employee conflict management, employee- employer conflict management, quality of work life, workers compensation, employee wellness and assistance programs, counseling for occupational stress</a:t>
            </a:r>
            <a:r>
              <a:rPr lang="en-US" sz="2800" dirty="0">
                <a:solidFill>
                  <a:schemeClr val="tx1"/>
                </a:solidFill>
              </a:rPr>
              <a:t>. </a:t>
            </a:r>
          </a:p>
        </p:txBody>
      </p:sp>
      <p:grpSp>
        <p:nvGrpSpPr>
          <p:cNvPr id="13" name="Group 14">
            <a:extLst>
              <a:ext uri="{FF2B5EF4-FFF2-40B4-BE49-F238E27FC236}">
                <a16:creationId xmlns:a16="http://schemas.microsoft.com/office/drawing/2014/main" id="{CEDDC918-032B-6C55-28E0-3271D5DE0509}"/>
              </a:ext>
            </a:extLst>
          </p:cNvPr>
          <p:cNvGrpSpPr/>
          <p:nvPr/>
        </p:nvGrpSpPr>
        <p:grpSpPr>
          <a:xfrm>
            <a:off x="1523492" y="1499588"/>
            <a:ext cx="9145016" cy="625162"/>
            <a:chOff x="-8317432" y="3184705"/>
            <a:chExt cx="9145016" cy="734659"/>
          </a:xfrm>
          <a:solidFill>
            <a:srgbClr val="5B86BB"/>
          </a:solidFill>
        </p:grpSpPr>
        <p:sp>
          <p:nvSpPr>
            <p:cNvPr id="14" name="Flowchart: Delay 13">
              <a:extLst>
                <a:ext uri="{FF2B5EF4-FFF2-40B4-BE49-F238E27FC236}">
                  <a16:creationId xmlns:a16="http://schemas.microsoft.com/office/drawing/2014/main" id="{6474AF1A-9F80-B5C6-87E4-B1F3A1BDD825}"/>
                </a:ext>
              </a:extLst>
            </p:cNvPr>
            <p:cNvSpPr/>
            <p:nvPr/>
          </p:nvSpPr>
          <p:spPr>
            <a:xfrm>
              <a:off x="0" y="3184705"/>
              <a:ext cx="827584" cy="734659"/>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chemeClr val="tx1"/>
                  </a:solidFill>
                </a:rPr>
                <a:t>4</a:t>
              </a:r>
              <a:endParaRPr lang="en-IN" b="1" dirty="0">
                <a:solidFill>
                  <a:schemeClr val="tx1"/>
                </a:solidFill>
              </a:endParaRPr>
            </a:p>
          </p:txBody>
        </p:sp>
        <p:sp>
          <p:nvSpPr>
            <p:cNvPr id="15" name="Rectangle 14">
              <a:extLst>
                <a:ext uri="{FF2B5EF4-FFF2-40B4-BE49-F238E27FC236}">
                  <a16:creationId xmlns:a16="http://schemas.microsoft.com/office/drawing/2014/main" id="{9D0A1A51-F248-8432-BCC8-986176DDB8C9}"/>
                </a:ext>
              </a:extLst>
            </p:cNvPr>
            <p:cNvSpPr/>
            <p:nvPr/>
          </p:nvSpPr>
          <p:spPr>
            <a:xfrm>
              <a:off x="-8317432" y="3198397"/>
              <a:ext cx="8317432" cy="706388"/>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3200" b="1" dirty="0">
                  <a:solidFill>
                    <a:schemeClr val="tx1"/>
                  </a:solidFill>
                </a:rPr>
                <a:t>Employee Relations</a:t>
              </a:r>
              <a:endParaRPr lang="en-IN" sz="3200" dirty="0">
                <a:solidFill>
                  <a:schemeClr val="tx1"/>
                </a:solidFill>
              </a:endParaRPr>
            </a:p>
          </p:txBody>
        </p:sp>
      </p:grpSp>
      <p:pic>
        <p:nvPicPr>
          <p:cNvPr id="16" name="Picture 15" descr="15431179_xxl.jpg">
            <a:extLst>
              <a:ext uri="{FF2B5EF4-FFF2-40B4-BE49-F238E27FC236}">
                <a16:creationId xmlns:a16="http://schemas.microsoft.com/office/drawing/2014/main" id="{0515D215-85E5-2FAF-BB2A-39D873E3B68E}"/>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0646880" y="2578558"/>
            <a:ext cx="2193296" cy="3315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13570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3"/>
                                        </p:tgtEl>
                                      </p:cBhvr>
                                    </p:animEffect>
                                    <p:animScale>
                                      <p:cBhvr>
                                        <p:cTn id="11" dur="250" autoRev="1" fill="hold"/>
                                        <p:tgtEl>
                                          <p:spTgt spid="13"/>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3.75E-6 -1.85185E-6 L 0.89375 -0.01296 " pathEditMode="relative" rAng="0" ptsTypes="AA">
                                      <p:cBhvr>
                                        <p:cTn id="14" dur="500" fill="hold"/>
                                        <p:tgtEl>
                                          <p:spTgt spid="13"/>
                                        </p:tgtEl>
                                        <p:attrNameLst>
                                          <p:attrName>ppt_x</p:attrName>
                                          <p:attrName>ppt_y</p:attrName>
                                        </p:attrNameLst>
                                      </p:cBhvr>
                                      <p:rCtr x="44688" y="-648"/>
                                    </p:animMotion>
                                  </p:childTnLst>
                                </p:cTn>
                              </p:par>
                              <p:par>
                                <p:cTn id="15" presetID="12" presetClass="entr" presetSubtype="8"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slide(fromLeft)">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5" name="TextBox 4">
            <a:extLst>
              <a:ext uri="{FF2B5EF4-FFF2-40B4-BE49-F238E27FC236}">
                <a16:creationId xmlns:a16="http://schemas.microsoft.com/office/drawing/2014/main" id="{04D0B243-A255-76D9-C2E6-DDE0B0B2FDF2}"/>
              </a:ext>
            </a:extLst>
          </p:cNvPr>
          <p:cNvSpPr txBox="1"/>
          <p:nvPr/>
        </p:nvSpPr>
        <p:spPr>
          <a:xfrm>
            <a:off x="1665188" y="2424465"/>
            <a:ext cx="8018859" cy="707886"/>
          </a:xfrm>
          <a:prstGeom prst="rect">
            <a:avLst/>
          </a:prstGeom>
          <a:noFill/>
        </p:spPr>
        <p:txBody>
          <a:bodyPr wrap="square">
            <a:spAutoFit/>
          </a:bodyPr>
          <a:lstStyle/>
          <a:p>
            <a:pPr algn="ctr"/>
            <a:r>
              <a:rPr lang="en-US" sz="4000" b="1" dirty="0">
                <a:solidFill>
                  <a:srgbClr val="002060"/>
                </a:solidFill>
              </a:rPr>
              <a:t>Skills of HR Professionals</a:t>
            </a:r>
          </a:p>
        </p:txBody>
      </p:sp>
    </p:spTree>
    <p:extLst>
      <p:ext uri="{BB962C8B-B14F-4D97-AF65-F5344CB8AC3E}">
        <p14:creationId xmlns:p14="http://schemas.microsoft.com/office/powerpoint/2010/main" val="13360586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47076" cy="45445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443967" cy="523220"/>
          </a:xfrm>
          <a:prstGeom prst="rect">
            <a:avLst/>
          </a:prstGeom>
          <a:noFill/>
        </p:spPr>
        <p:txBody>
          <a:bodyPr wrap="square">
            <a:spAutoFit/>
          </a:bodyPr>
          <a:lstStyle/>
          <a:p>
            <a:pPr algn="ctr"/>
            <a:r>
              <a:rPr lang="en-US" sz="2800" b="1" dirty="0">
                <a:solidFill>
                  <a:srgbClr val="002060"/>
                </a:solidFill>
              </a:rPr>
              <a:t>Skills of HR Professionals</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1363862" y="1366954"/>
            <a:ext cx="898014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3200" b="1" dirty="0"/>
              <a:t>The various skills of HR professionals are as follows:</a:t>
            </a:r>
          </a:p>
        </p:txBody>
      </p:sp>
      <p:sp>
        <p:nvSpPr>
          <p:cNvPr id="16" name="Freeform 8">
            <a:extLst>
              <a:ext uri="{FF2B5EF4-FFF2-40B4-BE49-F238E27FC236}">
                <a16:creationId xmlns:a16="http://schemas.microsoft.com/office/drawing/2014/main" id="{D0AAFA5E-B18F-B763-6242-9A40C865044B}"/>
              </a:ext>
            </a:extLst>
          </p:cNvPr>
          <p:cNvSpPr/>
          <p:nvPr/>
        </p:nvSpPr>
        <p:spPr>
          <a:xfrm>
            <a:off x="1363862" y="2563732"/>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dirty="0"/>
          </a:p>
        </p:txBody>
      </p:sp>
      <p:grpSp>
        <p:nvGrpSpPr>
          <p:cNvPr id="17" name="Group 54">
            <a:extLst>
              <a:ext uri="{FF2B5EF4-FFF2-40B4-BE49-F238E27FC236}">
                <a16:creationId xmlns:a16="http://schemas.microsoft.com/office/drawing/2014/main" id="{4A582A77-D292-DA1B-9D52-8BB04711A6A5}"/>
              </a:ext>
            </a:extLst>
          </p:cNvPr>
          <p:cNvGrpSpPr>
            <a:grpSpLocks/>
          </p:cNvGrpSpPr>
          <p:nvPr/>
        </p:nvGrpSpPr>
        <p:grpSpPr bwMode="auto">
          <a:xfrm>
            <a:off x="5773937" y="2455288"/>
            <a:ext cx="2124075" cy="2951162"/>
            <a:chOff x="4410274" y="2080741"/>
            <a:chExt cx="2123310" cy="2952328"/>
          </a:xfrm>
        </p:grpSpPr>
        <p:grpSp>
          <p:nvGrpSpPr>
            <p:cNvPr id="20" name="Group 54">
              <a:extLst>
                <a:ext uri="{FF2B5EF4-FFF2-40B4-BE49-F238E27FC236}">
                  <a16:creationId xmlns:a16="http://schemas.microsoft.com/office/drawing/2014/main" id="{F78D98ED-6317-B737-AB72-184D1B628E0C}"/>
                </a:ext>
              </a:extLst>
            </p:cNvPr>
            <p:cNvGrpSpPr>
              <a:grpSpLocks/>
            </p:cNvGrpSpPr>
            <p:nvPr/>
          </p:nvGrpSpPr>
          <p:grpSpPr bwMode="auto">
            <a:xfrm>
              <a:off x="4410274" y="2080741"/>
              <a:ext cx="2123310" cy="2952328"/>
              <a:chOff x="4410274" y="1556792"/>
              <a:chExt cx="2123310" cy="2952328"/>
            </a:xfrm>
          </p:grpSpPr>
          <p:grpSp>
            <p:nvGrpSpPr>
              <p:cNvPr id="22" name="Group 46">
                <a:extLst>
                  <a:ext uri="{FF2B5EF4-FFF2-40B4-BE49-F238E27FC236}">
                    <a16:creationId xmlns:a16="http://schemas.microsoft.com/office/drawing/2014/main" id="{4AADCE79-6FEF-9DF1-21C0-50DA0511CB1E}"/>
                  </a:ext>
                </a:extLst>
              </p:cNvPr>
              <p:cNvGrpSpPr>
                <a:grpSpLocks/>
              </p:cNvGrpSpPr>
              <p:nvPr/>
            </p:nvGrpSpPr>
            <p:grpSpPr bwMode="auto">
              <a:xfrm>
                <a:off x="4410274" y="2479804"/>
                <a:ext cx="2123310" cy="2029316"/>
                <a:chOff x="4410274" y="2479804"/>
                <a:chExt cx="2123310" cy="2029316"/>
              </a:xfrm>
            </p:grpSpPr>
            <p:sp>
              <p:nvSpPr>
                <p:cNvPr id="31" name="Rektangel 36">
                  <a:extLst>
                    <a:ext uri="{FF2B5EF4-FFF2-40B4-BE49-F238E27FC236}">
                      <a16:creationId xmlns:a16="http://schemas.microsoft.com/office/drawing/2014/main" id="{D5A3210E-45AE-D0C4-7F49-7A1A8ED6082C}"/>
                    </a:ext>
                  </a:extLst>
                </p:cNvPr>
                <p:cNvSpPr>
                  <a:spLocks noChangeArrowheads="1"/>
                </p:cNvSpPr>
                <p:nvPr/>
              </p:nvSpPr>
              <p:spPr bwMode="auto">
                <a:xfrm rot="1338434">
                  <a:off x="4640379" y="2479494"/>
                  <a:ext cx="1893205"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dirty="0">
                    <a:solidFill>
                      <a:srgbClr val="FFFFFF"/>
                    </a:solidFill>
                    <a:latin typeface="Calibri" pitchFamily="-112" charset="0"/>
                    <a:ea typeface="ＭＳ Ｐゴシック" pitchFamily="-112" charset="-128"/>
                    <a:cs typeface="+mn-cs"/>
                  </a:endParaRPr>
                </a:p>
              </p:txBody>
            </p:sp>
            <p:sp>
              <p:nvSpPr>
                <p:cNvPr id="32" name="TextBox 35">
                  <a:extLst>
                    <a:ext uri="{FF2B5EF4-FFF2-40B4-BE49-F238E27FC236}">
                      <a16:creationId xmlns:a16="http://schemas.microsoft.com/office/drawing/2014/main" id="{4466D3D4-9B64-DD40-9B60-2AA04840BA69}"/>
                    </a:ext>
                  </a:extLst>
                </p:cNvPr>
                <p:cNvSpPr txBox="1">
                  <a:spLocks noChangeArrowheads="1"/>
                </p:cNvSpPr>
                <p:nvPr/>
              </p:nvSpPr>
              <p:spPr bwMode="auto">
                <a:xfrm rot="1380000">
                  <a:off x="4410274" y="4024195"/>
                  <a:ext cx="18107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t>Technical Skills</a:t>
                  </a:r>
                </a:p>
              </p:txBody>
            </p:sp>
          </p:grpSp>
          <p:grpSp>
            <p:nvGrpSpPr>
              <p:cNvPr id="24" name="Group 38">
                <a:extLst>
                  <a:ext uri="{FF2B5EF4-FFF2-40B4-BE49-F238E27FC236}">
                    <a16:creationId xmlns:a16="http://schemas.microsoft.com/office/drawing/2014/main" id="{D3CC3A6D-AA21-7080-96F2-DDC5EE697139}"/>
                  </a:ext>
                </a:extLst>
              </p:cNvPr>
              <p:cNvGrpSpPr/>
              <p:nvPr/>
            </p:nvGrpSpPr>
            <p:grpSpPr>
              <a:xfrm>
                <a:off x="4932040" y="1556792"/>
                <a:ext cx="360040" cy="720080"/>
                <a:chOff x="2195736" y="5085184"/>
                <a:chExt cx="360040" cy="864096"/>
              </a:xfrm>
              <a:scene3d>
                <a:camera prst="orthographicFront">
                  <a:rot lat="0" lon="0" rev="0"/>
                </a:camera>
                <a:lightRig rig="balanced" dir="t">
                  <a:rot lat="0" lon="0" rev="8700000"/>
                </a:lightRig>
              </a:scene3d>
            </p:grpSpPr>
            <p:sp>
              <p:nvSpPr>
                <p:cNvPr id="26" name="Rectangle 25">
                  <a:extLst>
                    <a:ext uri="{FF2B5EF4-FFF2-40B4-BE49-F238E27FC236}">
                      <a16:creationId xmlns:a16="http://schemas.microsoft.com/office/drawing/2014/main" id="{C630F5A6-86A3-1238-FFBC-A66E368081C6}"/>
                    </a:ext>
                  </a:extLst>
                </p:cNvPr>
                <p:cNvSpPr/>
                <p:nvPr/>
              </p:nvSpPr>
              <p:spPr>
                <a:xfrm>
                  <a:off x="2195736" y="5085184"/>
                  <a:ext cx="360040" cy="576064"/>
                </a:xfrm>
                <a:prstGeom prst="rect">
                  <a:avLst/>
                </a:prstGeom>
                <a:blipFill>
                  <a:blip r:embed="rId7"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28" name="Rectangle 27">
                  <a:extLst>
                    <a:ext uri="{FF2B5EF4-FFF2-40B4-BE49-F238E27FC236}">
                      <a16:creationId xmlns:a16="http://schemas.microsoft.com/office/drawing/2014/main" id="{D445FBCC-92FB-4391-A989-DE969759006A}"/>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30" name="Rectangle 29">
                  <a:extLst>
                    <a:ext uri="{FF2B5EF4-FFF2-40B4-BE49-F238E27FC236}">
                      <a16:creationId xmlns:a16="http://schemas.microsoft.com/office/drawing/2014/main" id="{A2DEF285-3D4C-3670-9E29-5828A32FC5F6}"/>
                    </a:ext>
                  </a:extLst>
                </p:cNvPr>
                <p:cNvSpPr/>
                <p:nvPr/>
              </p:nvSpPr>
              <p:spPr>
                <a:xfrm>
                  <a:off x="2195736" y="5733256"/>
                  <a:ext cx="360040" cy="216024"/>
                </a:xfrm>
                <a:prstGeom prst="rect">
                  <a:avLst/>
                </a:prstGeom>
                <a:blipFill>
                  <a:blip r:embed="rId7"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grpSp>
        </p:grpSp>
        <p:pic>
          <p:nvPicPr>
            <p:cNvPr id="21" name="Picture 50" descr="12501508_xxl (1).jpg">
              <a:extLst>
                <a:ext uri="{FF2B5EF4-FFF2-40B4-BE49-F238E27FC236}">
                  <a16:creationId xmlns:a16="http://schemas.microsoft.com/office/drawing/2014/main" id="{384488FF-5605-DE3E-21F4-5584852ED816}"/>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rot="1254561">
              <a:off x="4835371" y="3100570"/>
              <a:ext cx="1659288" cy="147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3" name="Group 55">
            <a:extLst>
              <a:ext uri="{FF2B5EF4-FFF2-40B4-BE49-F238E27FC236}">
                <a16:creationId xmlns:a16="http://schemas.microsoft.com/office/drawing/2014/main" id="{5CD95396-4696-B7C8-24A4-6F5F50E905A7}"/>
              </a:ext>
            </a:extLst>
          </p:cNvPr>
          <p:cNvGrpSpPr>
            <a:grpSpLocks/>
          </p:cNvGrpSpPr>
          <p:nvPr/>
        </p:nvGrpSpPr>
        <p:grpSpPr bwMode="auto">
          <a:xfrm>
            <a:off x="7790062" y="2455288"/>
            <a:ext cx="2292350" cy="2951162"/>
            <a:chOff x="6426601" y="2080741"/>
            <a:chExt cx="2292524" cy="2952328"/>
          </a:xfrm>
        </p:grpSpPr>
        <p:grpSp>
          <p:nvGrpSpPr>
            <p:cNvPr id="34" name="Group 55">
              <a:extLst>
                <a:ext uri="{FF2B5EF4-FFF2-40B4-BE49-F238E27FC236}">
                  <a16:creationId xmlns:a16="http://schemas.microsoft.com/office/drawing/2014/main" id="{64749255-176D-346B-A1F2-FA553B3ED2F7}"/>
                </a:ext>
              </a:extLst>
            </p:cNvPr>
            <p:cNvGrpSpPr>
              <a:grpSpLocks/>
            </p:cNvGrpSpPr>
            <p:nvPr/>
          </p:nvGrpSpPr>
          <p:grpSpPr bwMode="auto">
            <a:xfrm>
              <a:off x="6426601" y="2080741"/>
              <a:ext cx="2292524" cy="2952328"/>
              <a:chOff x="6426601" y="1556792"/>
              <a:chExt cx="2292524" cy="2952328"/>
            </a:xfrm>
          </p:grpSpPr>
          <p:grpSp>
            <p:nvGrpSpPr>
              <p:cNvPr id="36" name="Group 47">
                <a:extLst>
                  <a:ext uri="{FF2B5EF4-FFF2-40B4-BE49-F238E27FC236}">
                    <a16:creationId xmlns:a16="http://schemas.microsoft.com/office/drawing/2014/main" id="{68A83F53-B207-A2FB-DC2C-01ABF9EE2B8D}"/>
                  </a:ext>
                </a:extLst>
              </p:cNvPr>
              <p:cNvGrpSpPr>
                <a:grpSpLocks/>
              </p:cNvGrpSpPr>
              <p:nvPr/>
            </p:nvGrpSpPr>
            <p:grpSpPr bwMode="auto">
              <a:xfrm>
                <a:off x="6426601" y="2479804"/>
                <a:ext cx="2292524" cy="2029316"/>
                <a:chOff x="6426601" y="2479804"/>
                <a:chExt cx="2292524" cy="2029316"/>
              </a:xfrm>
            </p:grpSpPr>
            <p:sp>
              <p:nvSpPr>
                <p:cNvPr id="41" name="Rektangel 36">
                  <a:extLst>
                    <a:ext uri="{FF2B5EF4-FFF2-40B4-BE49-F238E27FC236}">
                      <a16:creationId xmlns:a16="http://schemas.microsoft.com/office/drawing/2014/main" id="{A011D503-E1BE-6268-3CC4-CB56360DE13F}"/>
                    </a:ext>
                  </a:extLst>
                </p:cNvPr>
                <p:cNvSpPr>
                  <a:spLocks noChangeArrowheads="1"/>
                </p:cNvSpPr>
                <p:nvPr/>
              </p:nvSpPr>
              <p:spPr bwMode="auto">
                <a:xfrm rot="1338434">
                  <a:off x="6825094" y="2479494"/>
                  <a:ext cx="1894031"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dirty="0">
                    <a:solidFill>
                      <a:srgbClr val="FFFFFF"/>
                    </a:solidFill>
                    <a:latin typeface="Calibri" pitchFamily="-112" charset="0"/>
                    <a:ea typeface="ＭＳ Ｐゴシック" pitchFamily="-112" charset="-128"/>
                    <a:cs typeface="+mn-cs"/>
                  </a:endParaRPr>
                </a:p>
              </p:txBody>
            </p:sp>
            <p:sp>
              <p:nvSpPr>
                <p:cNvPr id="42" name="TextBox 44">
                  <a:extLst>
                    <a:ext uri="{FF2B5EF4-FFF2-40B4-BE49-F238E27FC236}">
                      <a16:creationId xmlns:a16="http://schemas.microsoft.com/office/drawing/2014/main" id="{5512BB61-E347-1407-826E-127D8CEB2146}"/>
                    </a:ext>
                  </a:extLst>
                </p:cNvPr>
                <p:cNvSpPr txBox="1">
                  <a:spLocks noChangeArrowheads="1"/>
                </p:cNvSpPr>
                <p:nvPr/>
              </p:nvSpPr>
              <p:spPr bwMode="auto">
                <a:xfrm rot="1380000">
                  <a:off x="6426601" y="3993753"/>
                  <a:ext cx="20991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t>Leadership Skills</a:t>
                  </a:r>
                </a:p>
              </p:txBody>
            </p:sp>
          </p:grpSp>
          <p:grpSp>
            <p:nvGrpSpPr>
              <p:cNvPr id="37" name="Group 38">
                <a:extLst>
                  <a:ext uri="{FF2B5EF4-FFF2-40B4-BE49-F238E27FC236}">
                    <a16:creationId xmlns:a16="http://schemas.microsoft.com/office/drawing/2014/main" id="{F57AE7CC-AC06-94A1-0CA0-77DC02FB9E18}"/>
                  </a:ext>
                </a:extLst>
              </p:cNvPr>
              <p:cNvGrpSpPr/>
              <p:nvPr/>
            </p:nvGrpSpPr>
            <p:grpSpPr>
              <a:xfrm>
                <a:off x="7164288" y="1556792"/>
                <a:ext cx="360040" cy="720080"/>
                <a:chOff x="2195736" y="5085184"/>
                <a:chExt cx="360040" cy="864096"/>
              </a:xfrm>
              <a:scene3d>
                <a:camera prst="orthographicFront">
                  <a:rot lat="0" lon="0" rev="0"/>
                </a:camera>
                <a:lightRig rig="balanced" dir="t">
                  <a:rot lat="0" lon="0" rev="8700000"/>
                </a:lightRig>
              </a:scene3d>
            </p:grpSpPr>
            <p:sp>
              <p:nvSpPr>
                <p:cNvPr id="38" name="Rectangle 37">
                  <a:extLst>
                    <a:ext uri="{FF2B5EF4-FFF2-40B4-BE49-F238E27FC236}">
                      <a16:creationId xmlns:a16="http://schemas.microsoft.com/office/drawing/2014/main" id="{BA54B708-239E-C397-DB81-B928A7822C47}"/>
                    </a:ext>
                  </a:extLst>
                </p:cNvPr>
                <p:cNvSpPr/>
                <p:nvPr/>
              </p:nvSpPr>
              <p:spPr>
                <a:xfrm>
                  <a:off x="2195736" y="5085184"/>
                  <a:ext cx="360040" cy="576064"/>
                </a:xfrm>
                <a:prstGeom prst="rect">
                  <a:avLst/>
                </a:prstGeom>
                <a:blipFill>
                  <a:blip r:embed="rId7"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39" name="Rectangle 38">
                  <a:extLst>
                    <a:ext uri="{FF2B5EF4-FFF2-40B4-BE49-F238E27FC236}">
                      <a16:creationId xmlns:a16="http://schemas.microsoft.com/office/drawing/2014/main" id="{EB6D4416-6ECC-7A50-E43F-DE04C36D11D2}"/>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40" name="Rectangle 39">
                  <a:extLst>
                    <a:ext uri="{FF2B5EF4-FFF2-40B4-BE49-F238E27FC236}">
                      <a16:creationId xmlns:a16="http://schemas.microsoft.com/office/drawing/2014/main" id="{22E96D15-7AC5-33E5-BB76-7618249D9B77}"/>
                    </a:ext>
                  </a:extLst>
                </p:cNvPr>
                <p:cNvSpPr/>
                <p:nvPr/>
              </p:nvSpPr>
              <p:spPr>
                <a:xfrm>
                  <a:off x="2195736" y="5733256"/>
                  <a:ext cx="360040" cy="216024"/>
                </a:xfrm>
                <a:prstGeom prst="rect">
                  <a:avLst/>
                </a:prstGeom>
                <a:blipFill>
                  <a:blip r:embed="rId7"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grpSp>
        </p:grpSp>
        <p:pic>
          <p:nvPicPr>
            <p:cNvPr id="35" name="Picture 52" descr="trust.jpg">
              <a:extLst>
                <a:ext uri="{FF2B5EF4-FFF2-40B4-BE49-F238E27FC236}">
                  <a16:creationId xmlns:a16="http://schemas.microsoft.com/office/drawing/2014/main" id="{886A0277-2C9A-9307-E0C3-BE50EF3A3DAE}"/>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rot="1264034">
              <a:off x="6982313" y="3117817"/>
              <a:ext cx="1733030" cy="1394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3" name="Group 56">
            <a:extLst>
              <a:ext uri="{FF2B5EF4-FFF2-40B4-BE49-F238E27FC236}">
                <a16:creationId xmlns:a16="http://schemas.microsoft.com/office/drawing/2014/main" id="{88FF7297-0A59-1671-4999-041698C4F69C}"/>
              </a:ext>
            </a:extLst>
          </p:cNvPr>
          <p:cNvGrpSpPr>
            <a:grpSpLocks/>
          </p:cNvGrpSpPr>
          <p:nvPr/>
        </p:nvGrpSpPr>
        <p:grpSpPr bwMode="auto">
          <a:xfrm>
            <a:off x="3611762" y="2526725"/>
            <a:ext cx="2173288" cy="2820988"/>
            <a:chOff x="2247787" y="2152749"/>
            <a:chExt cx="2172849" cy="2820635"/>
          </a:xfrm>
        </p:grpSpPr>
        <p:grpSp>
          <p:nvGrpSpPr>
            <p:cNvPr id="44" name="Group 45">
              <a:extLst>
                <a:ext uri="{FF2B5EF4-FFF2-40B4-BE49-F238E27FC236}">
                  <a16:creationId xmlns:a16="http://schemas.microsoft.com/office/drawing/2014/main" id="{C2C00D06-D625-02A1-51D1-592C3C4DC298}"/>
                </a:ext>
              </a:extLst>
            </p:cNvPr>
            <p:cNvGrpSpPr>
              <a:grpSpLocks/>
            </p:cNvGrpSpPr>
            <p:nvPr/>
          </p:nvGrpSpPr>
          <p:grpSpPr bwMode="auto">
            <a:xfrm>
              <a:off x="2247787" y="3003753"/>
              <a:ext cx="2100256" cy="1969631"/>
              <a:chOff x="2247787" y="2479804"/>
              <a:chExt cx="2100256" cy="1969631"/>
            </a:xfrm>
          </p:grpSpPr>
          <p:sp>
            <p:nvSpPr>
              <p:cNvPr id="50" name="Rektangel 36">
                <a:extLst>
                  <a:ext uri="{FF2B5EF4-FFF2-40B4-BE49-F238E27FC236}">
                    <a16:creationId xmlns:a16="http://schemas.microsoft.com/office/drawing/2014/main" id="{FB7E19DE-AF3A-59A8-5A94-B3C5A85E1CCE}"/>
                  </a:ext>
                </a:extLst>
              </p:cNvPr>
              <p:cNvSpPr>
                <a:spLocks noChangeArrowheads="1"/>
              </p:cNvSpPr>
              <p:nvPr/>
            </p:nvSpPr>
            <p:spPr bwMode="auto">
              <a:xfrm rot="1338434">
                <a:off x="2454120" y="2479593"/>
                <a:ext cx="1893506" cy="1969842"/>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dirty="0">
                  <a:solidFill>
                    <a:srgbClr val="FFFFFF"/>
                  </a:solidFill>
                  <a:latin typeface="Calibri" pitchFamily="-112" charset="0"/>
                  <a:ea typeface="ＭＳ Ｐゴシック" pitchFamily="-112" charset="-128"/>
                  <a:cs typeface="+mn-cs"/>
                </a:endParaRPr>
              </a:p>
            </p:txBody>
          </p:sp>
          <p:sp>
            <p:nvSpPr>
              <p:cNvPr id="51" name="TextBox 26">
                <a:extLst>
                  <a:ext uri="{FF2B5EF4-FFF2-40B4-BE49-F238E27FC236}">
                    <a16:creationId xmlns:a16="http://schemas.microsoft.com/office/drawing/2014/main" id="{CE2208FA-240B-0984-7625-EB296606DC90}"/>
                  </a:ext>
                </a:extLst>
              </p:cNvPr>
              <p:cNvSpPr txBox="1">
                <a:spLocks noChangeArrowheads="1"/>
              </p:cNvSpPr>
              <p:nvPr/>
            </p:nvSpPr>
            <p:spPr bwMode="auto">
              <a:xfrm rot="1380000">
                <a:off x="2247787" y="3697265"/>
                <a:ext cx="17640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t>Decision Making Skills</a:t>
                </a:r>
              </a:p>
            </p:txBody>
          </p:sp>
        </p:grpSp>
        <p:pic>
          <p:nvPicPr>
            <p:cNvPr id="45" name="Picture 48" descr="8375350_xl.jpg">
              <a:extLst>
                <a:ext uri="{FF2B5EF4-FFF2-40B4-BE49-F238E27FC236}">
                  <a16:creationId xmlns:a16="http://schemas.microsoft.com/office/drawing/2014/main" id="{D2D6E5F2-C81E-300F-B2F6-D596F97C07C5}"/>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rot="1394325">
              <a:off x="2648803" y="3076279"/>
              <a:ext cx="1771833" cy="1336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6" name="Group 16">
              <a:extLst>
                <a:ext uri="{FF2B5EF4-FFF2-40B4-BE49-F238E27FC236}">
                  <a16:creationId xmlns:a16="http://schemas.microsoft.com/office/drawing/2014/main" id="{47BF8101-9E18-F095-DA96-ACD95AA9B71E}"/>
                </a:ext>
              </a:extLst>
            </p:cNvPr>
            <p:cNvGrpSpPr/>
            <p:nvPr/>
          </p:nvGrpSpPr>
          <p:grpSpPr>
            <a:xfrm>
              <a:off x="2699792" y="2152749"/>
              <a:ext cx="360040" cy="720080"/>
              <a:chOff x="2195736" y="5085184"/>
              <a:chExt cx="360040" cy="864096"/>
            </a:xfrm>
            <a:scene3d>
              <a:camera prst="orthographicFront">
                <a:rot lat="0" lon="0" rev="0"/>
              </a:camera>
              <a:lightRig rig="balanced" dir="t">
                <a:rot lat="0" lon="0" rev="8700000"/>
              </a:lightRig>
            </a:scene3d>
          </p:grpSpPr>
          <p:sp>
            <p:nvSpPr>
              <p:cNvPr id="47" name="Rectangle 46">
                <a:extLst>
                  <a:ext uri="{FF2B5EF4-FFF2-40B4-BE49-F238E27FC236}">
                    <a16:creationId xmlns:a16="http://schemas.microsoft.com/office/drawing/2014/main" id="{5D356863-8FA9-3034-74F6-5A7303D9E061}"/>
                  </a:ext>
                </a:extLst>
              </p:cNvPr>
              <p:cNvSpPr/>
              <p:nvPr/>
            </p:nvSpPr>
            <p:spPr>
              <a:xfrm>
                <a:off x="2195736" y="5085184"/>
                <a:ext cx="360040" cy="576064"/>
              </a:xfrm>
              <a:prstGeom prst="rect">
                <a:avLst/>
              </a:prstGeom>
              <a:blipFill>
                <a:blip r:embed="rId7"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48" name="Rectangle 47">
                <a:extLst>
                  <a:ext uri="{FF2B5EF4-FFF2-40B4-BE49-F238E27FC236}">
                    <a16:creationId xmlns:a16="http://schemas.microsoft.com/office/drawing/2014/main" id="{FBBE06D0-B372-85F3-8190-1AC0E7F062FE}"/>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49" name="Rectangle 48">
                <a:extLst>
                  <a:ext uri="{FF2B5EF4-FFF2-40B4-BE49-F238E27FC236}">
                    <a16:creationId xmlns:a16="http://schemas.microsoft.com/office/drawing/2014/main" id="{CAE6C5CB-A47F-520C-B7D8-40555D963011}"/>
                  </a:ext>
                </a:extLst>
              </p:cNvPr>
              <p:cNvSpPr/>
              <p:nvPr/>
            </p:nvSpPr>
            <p:spPr>
              <a:xfrm>
                <a:off x="2195736" y="5733256"/>
                <a:ext cx="360040" cy="216024"/>
              </a:xfrm>
              <a:prstGeom prst="rect">
                <a:avLst/>
              </a:prstGeom>
              <a:blipFill>
                <a:blip r:embed="rId7"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grpSp>
      </p:grpSp>
      <p:grpSp>
        <p:nvGrpSpPr>
          <p:cNvPr id="52" name="Group 57">
            <a:extLst>
              <a:ext uri="{FF2B5EF4-FFF2-40B4-BE49-F238E27FC236}">
                <a16:creationId xmlns:a16="http://schemas.microsoft.com/office/drawing/2014/main" id="{509916C6-6D3C-A86F-43D2-06ED6F316A25}"/>
              </a:ext>
            </a:extLst>
          </p:cNvPr>
          <p:cNvGrpSpPr>
            <a:grpSpLocks/>
          </p:cNvGrpSpPr>
          <p:nvPr/>
        </p:nvGrpSpPr>
        <p:grpSpPr bwMode="auto">
          <a:xfrm>
            <a:off x="1627387" y="2382263"/>
            <a:ext cx="2016125" cy="2822575"/>
            <a:chOff x="263086" y="2008733"/>
            <a:chExt cx="2016255" cy="2821404"/>
          </a:xfrm>
        </p:grpSpPr>
        <p:grpSp>
          <p:nvGrpSpPr>
            <p:cNvPr id="53" name="Group 44">
              <a:extLst>
                <a:ext uri="{FF2B5EF4-FFF2-40B4-BE49-F238E27FC236}">
                  <a16:creationId xmlns:a16="http://schemas.microsoft.com/office/drawing/2014/main" id="{16A8A63F-6D42-147C-C72B-E98CA5790500}"/>
                </a:ext>
              </a:extLst>
            </p:cNvPr>
            <p:cNvGrpSpPr>
              <a:grpSpLocks/>
            </p:cNvGrpSpPr>
            <p:nvPr/>
          </p:nvGrpSpPr>
          <p:grpSpPr bwMode="auto">
            <a:xfrm>
              <a:off x="263086" y="2800821"/>
              <a:ext cx="1992628" cy="2029316"/>
              <a:chOff x="263086" y="2276872"/>
              <a:chExt cx="1992628" cy="2029316"/>
            </a:xfrm>
          </p:grpSpPr>
          <p:sp>
            <p:nvSpPr>
              <p:cNvPr id="59" name="Rektangel 36">
                <a:extLst>
                  <a:ext uri="{FF2B5EF4-FFF2-40B4-BE49-F238E27FC236}">
                    <a16:creationId xmlns:a16="http://schemas.microsoft.com/office/drawing/2014/main" id="{0BCFD5C7-0C9A-4D5C-F5D0-1DB725EC9420}"/>
                  </a:ext>
                </a:extLst>
              </p:cNvPr>
              <p:cNvSpPr>
                <a:spLocks noChangeArrowheads="1"/>
              </p:cNvSpPr>
              <p:nvPr/>
            </p:nvSpPr>
            <p:spPr bwMode="auto">
              <a:xfrm rot="1338434">
                <a:off x="467887" y="2276617"/>
                <a:ext cx="1787640" cy="2029571"/>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dirty="0">
                  <a:solidFill>
                    <a:srgbClr val="FFFFFF"/>
                  </a:solidFill>
                  <a:latin typeface="Calibri" pitchFamily="-112" charset="0"/>
                  <a:ea typeface="ＭＳ Ｐゴシック" pitchFamily="-112" charset="-128"/>
                  <a:cs typeface="+mn-cs"/>
                </a:endParaRPr>
              </a:p>
            </p:txBody>
          </p:sp>
          <p:sp>
            <p:nvSpPr>
              <p:cNvPr id="60" name="TextBox 17">
                <a:extLst>
                  <a:ext uri="{FF2B5EF4-FFF2-40B4-BE49-F238E27FC236}">
                    <a16:creationId xmlns:a16="http://schemas.microsoft.com/office/drawing/2014/main" id="{1776A7B6-BB48-D036-D233-684E18D53CB0}"/>
                  </a:ext>
                </a:extLst>
              </p:cNvPr>
              <p:cNvSpPr txBox="1">
                <a:spLocks noChangeArrowheads="1"/>
              </p:cNvSpPr>
              <p:nvPr/>
            </p:nvSpPr>
            <p:spPr bwMode="auto">
              <a:xfrm rot="1380000">
                <a:off x="263086" y="3777974"/>
                <a:ext cx="165618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t>HR Skills</a:t>
                </a:r>
              </a:p>
            </p:txBody>
          </p:sp>
        </p:grpSp>
        <p:pic>
          <p:nvPicPr>
            <p:cNvPr id="54" name="Picture 46" descr="sup.jpg">
              <a:extLst>
                <a:ext uri="{FF2B5EF4-FFF2-40B4-BE49-F238E27FC236}">
                  <a16:creationId xmlns:a16="http://schemas.microsoft.com/office/drawing/2014/main" id="{79E09CA4-22E5-0CAA-9E03-AE6131ED363B}"/>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rot="1310226">
              <a:off x="652327" y="2962975"/>
              <a:ext cx="1627014" cy="1353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5" name="Group 31">
              <a:extLst>
                <a:ext uri="{FF2B5EF4-FFF2-40B4-BE49-F238E27FC236}">
                  <a16:creationId xmlns:a16="http://schemas.microsoft.com/office/drawing/2014/main" id="{2EBC5950-95D0-E434-DCB4-0CAEF4EF2926}"/>
                </a:ext>
              </a:extLst>
            </p:cNvPr>
            <p:cNvGrpSpPr/>
            <p:nvPr/>
          </p:nvGrpSpPr>
          <p:grpSpPr>
            <a:xfrm>
              <a:off x="755576" y="2008733"/>
              <a:ext cx="360040" cy="720080"/>
              <a:chOff x="2195736" y="5085184"/>
              <a:chExt cx="360040" cy="864096"/>
            </a:xfrm>
            <a:scene3d>
              <a:camera prst="orthographicFront">
                <a:rot lat="0" lon="0" rev="0"/>
              </a:camera>
              <a:lightRig rig="balanced" dir="t">
                <a:rot lat="0" lon="0" rev="8700000"/>
              </a:lightRig>
            </a:scene3d>
          </p:grpSpPr>
          <p:sp>
            <p:nvSpPr>
              <p:cNvPr id="56" name="Rectangle 55">
                <a:extLst>
                  <a:ext uri="{FF2B5EF4-FFF2-40B4-BE49-F238E27FC236}">
                    <a16:creationId xmlns:a16="http://schemas.microsoft.com/office/drawing/2014/main" id="{E7D00A05-957E-0105-8574-427063849750}"/>
                  </a:ext>
                </a:extLst>
              </p:cNvPr>
              <p:cNvSpPr/>
              <p:nvPr/>
            </p:nvSpPr>
            <p:spPr>
              <a:xfrm>
                <a:off x="2195736" y="5085184"/>
                <a:ext cx="360040" cy="576064"/>
              </a:xfrm>
              <a:prstGeom prst="rect">
                <a:avLst/>
              </a:prstGeom>
              <a:blipFill>
                <a:blip r:embed="rId7"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57" name="Rectangle 56">
                <a:extLst>
                  <a:ext uri="{FF2B5EF4-FFF2-40B4-BE49-F238E27FC236}">
                    <a16:creationId xmlns:a16="http://schemas.microsoft.com/office/drawing/2014/main" id="{54CF2252-8913-7856-ED2C-5965EF938A47}"/>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58" name="Rectangle 57">
                <a:extLst>
                  <a:ext uri="{FF2B5EF4-FFF2-40B4-BE49-F238E27FC236}">
                    <a16:creationId xmlns:a16="http://schemas.microsoft.com/office/drawing/2014/main" id="{935685BA-5269-D16D-A868-5B2D131AB88F}"/>
                  </a:ext>
                </a:extLst>
              </p:cNvPr>
              <p:cNvSpPr/>
              <p:nvPr/>
            </p:nvSpPr>
            <p:spPr>
              <a:xfrm>
                <a:off x="2195736" y="5733256"/>
                <a:ext cx="360040" cy="216024"/>
              </a:xfrm>
              <a:prstGeom prst="rect">
                <a:avLst/>
              </a:prstGeom>
              <a:blipFill>
                <a:blip r:embed="rId7"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grpSp>
      </p:grpSp>
    </p:spTree>
    <p:extLst>
      <p:ext uri="{BB962C8B-B14F-4D97-AF65-F5344CB8AC3E}">
        <p14:creationId xmlns:p14="http://schemas.microsoft.com/office/powerpoint/2010/main" val="3653332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slide(fromLeft)">
                                      <p:cBhvr>
                                        <p:cTn id="7" dur="500"/>
                                        <p:tgtEl>
                                          <p:spTgt spid="16"/>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52"/>
                                        </p:tgtEl>
                                        <p:attrNameLst>
                                          <p:attrName>style.visibility</p:attrName>
                                        </p:attrNameLst>
                                      </p:cBhvr>
                                      <p:to>
                                        <p:strVal val="visible"/>
                                      </p:to>
                                    </p:set>
                                    <p:animEffect transition="in" filter="fade">
                                      <p:cBhvr>
                                        <p:cTn id="11" dur="500"/>
                                        <p:tgtEl>
                                          <p:spTgt spid="52"/>
                                        </p:tgtEl>
                                      </p:cBhvr>
                                    </p:animEffect>
                                    <p:anim calcmode="lin" valueType="num">
                                      <p:cBhvr>
                                        <p:cTn id="12" dur="500" fill="hold"/>
                                        <p:tgtEl>
                                          <p:spTgt spid="52"/>
                                        </p:tgtEl>
                                        <p:attrNameLst>
                                          <p:attrName>ppt_x</p:attrName>
                                        </p:attrNameLst>
                                      </p:cBhvr>
                                      <p:tavLst>
                                        <p:tav tm="0">
                                          <p:val>
                                            <p:strVal val="#ppt_x"/>
                                          </p:val>
                                        </p:tav>
                                        <p:tav tm="100000">
                                          <p:val>
                                            <p:strVal val="#ppt_x"/>
                                          </p:val>
                                        </p:tav>
                                      </p:tavLst>
                                    </p:anim>
                                    <p:anim calcmode="lin" valueType="num">
                                      <p:cBhvr>
                                        <p:cTn id="13" dur="500" fill="hold"/>
                                        <p:tgtEl>
                                          <p:spTgt spid="52"/>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7" presetClass="entr" presetSubtype="0" fill="hold" nodeType="after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ppt_x</p:attrName>
                                        </p:attrNameLst>
                                      </p:cBhvr>
                                      <p:tavLst>
                                        <p:tav tm="0">
                                          <p:val>
                                            <p:strVal val="#ppt_x"/>
                                          </p:val>
                                        </p:tav>
                                        <p:tav tm="100000">
                                          <p:val>
                                            <p:strVal val="#ppt_x"/>
                                          </p:val>
                                        </p:tav>
                                      </p:tavLst>
                                    </p:anim>
                                    <p:anim calcmode="lin" valueType="num">
                                      <p:cBhvr>
                                        <p:cTn id="19" dur="500" fill="hold"/>
                                        <p:tgtEl>
                                          <p:spTgt spid="43"/>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7"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anim calcmode="lin" valueType="num">
                                      <p:cBhvr>
                                        <p:cTn id="24" dur="500" fill="hold"/>
                                        <p:tgtEl>
                                          <p:spTgt spid="17"/>
                                        </p:tgtEl>
                                        <p:attrNameLst>
                                          <p:attrName>ppt_x</p:attrName>
                                        </p:attrNameLst>
                                      </p:cBhvr>
                                      <p:tavLst>
                                        <p:tav tm="0">
                                          <p:val>
                                            <p:strVal val="#ppt_x"/>
                                          </p:val>
                                        </p:tav>
                                        <p:tav tm="100000">
                                          <p:val>
                                            <p:strVal val="#ppt_x"/>
                                          </p:val>
                                        </p:tav>
                                      </p:tavLst>
                                    </p:anim>
                                    <p:anim calcmode="lin" valueType="num">
                                      <p:cBhvr>
                                        <p:cTn id="25" dur="500" fill="hold"/>
                                        <p:tgtEl>
                                          <p:spTgt spid="17"/>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7" presetClass="entr" presetSubtype="0" fill="hold"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fade">
                                      <p:cBhvr>
                                        <p:cTn id="29" dur="500"/>
                                        <p:tgtEl>
                                          <p:spTgt spid="33"/>
                                        </p:tgtEl>
                                      </p:cBhvr>
                                    </p:animEffect>
                                    <p:anim calcmode="lin" valueType="num">
                                      <p:cBhvr>
                                        <p:cTn id="30" dur="500" fill="hold"/>
                                        <p:tgtEl>
                                          <p:spTgt spid="33"/>
                                        </p:tgtEl>
                                        <p:attrNameLst>
                                          <p:attrName>ppt_x</p:attrName>
                                        </p:attrNameLst>
                                      </p:cBhvr>
                                      <p:tavLst>
                                        <p:tav tm="0">
                                          <p:val>
                                            <p:strVal val="#ppt_x"/>
                                          </p:val>
                                        </p:tav>
                                        <p:tav tm="100000">
                                          <p:val>
                                            <p:strVal val="#ppt_x"/>
                                          </p:val>
                                        </p:tav>
                                      </p:tavLst>
                                    </p:anim>
                                    <p:anim calcmode="lin" valueType="num">
                                      <p:cBhvr>
                                        <p:cTn id="31" dur="5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47076" cy="45445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443967" cy="523220"/>
          </a:xfrm>
          <a:prstGeom prst="rect">
            <a:avLst/>
          </a:prstGeom>
          <a:noFill/>
        </p:spPr>
        <p:txBody>
          <a:bodyPr wrap="square">
            <a:spAutoFit/>
          </a:bodyPr>
          <a:lstStyle/>
          <a:p>
            <a:pPr algn="ctr"/>
            <a:r>
              <a:rPr lang="en-US" sz="2800" b="1" dirty="0">
                <a:solidFill>
                  <a:srgbClr val="002060"/>
                </a:solidFill>
              </a:rPr>
              <a:t>Skills of HR Professionals</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3421253" y="2591131"/>
            <a:ext cx="7259906"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400" b="1" dirty="0">
                <a:solidFill>
                  <a:schemeClr val="tx1"/>
                </a:solidFill>
              </a:rPr>
              <a:t>HR Skills:</a:t>
            </a:r>
          </a:p>
          <a:p>
            <a:pPr fontAlgn="auto">
              <a:spcBef>
                <a:spcPts val="0"/>
              </a:spcBef>
              <a:spcAft>
                <a:spcPts val="0"/>
              </a:spcAft>
              <a:defRPr/>
            </a:pPr>
            <a:endParaRPr lang="en-IN" sz="2400" b="1" dirty="0">
              <a:solidFill>
                <a:schemeClr val="tx1"/>
              </a:solidFill>
            </a:endParaRPr>
          </a:p>
          <a:p>
            <a:pPr marL="342900" indent="-342900" algn="just" fontAlgn="auto">
              <a:spcBef>
                <a:spcPts val="0"/>
              </a:spcBef>
              <a:spcAft>
                <a:spcPts val="0"/>
              </a:spcAft>
              <a:buFont typeface="Arial" panose="020B0604020202020204" pitchFamily="34" charset="0"/>
              <a:buChar char="•"/>
              <a:defRPr/>
            </a:pPr>
            <a:r>
              <a:rPr lang="en-US" sz="2400" dirty="0">
                <a:solidFill>
                  <a:schemeClr val="tx1"/>
                </a:solidFill>
              </a:rPr>
              <a:t>HR managers are required </a:t>
            </a:r>
            <a:r>
              <a:rPr lang="en-US" sz="2400" b="1" dirty="0">
                <a:solidFill>
                  <a:srgbClr val="0070C0"/>
                </a:solidFill>
              </a:rPr>
              <a:t>to know how people play a role in the organization, an advantage against the competition </a:t>
            </a:r>
            <a:r>
              <a:rPr lang="en-US" sz="2400" dirty="0">
                <a:solidFill>
                  <a:schemeClr val="tx1"/>
                </a:solidFill>
              </a:rPr>
              <a:t>as well as the policies, programs etc.</a:t>
            </a:r>
          </a:p>
          <a:p>
            <a:pPr marL="342900" indent="-342900" algn="just" fontAlgn="auto">
              <a:spcBef>
                <a:spcPts val="0"/>
              </a:spcBef>
              <a:spcAft>
                <a:spcPts val="0"/>
              </a:spcAft>
              <a:buFont typeface="Arial" panose="020B0604020202020204" pitchFamily="34" charset="0"/>
              <a:buChar char="•"/>
              <a:defRPr/>
            </a:pPr>
            <a:r>
              <a:rPr lang="en-US" sz="2400" dirty="0">
                <a:solidFill>
                  <a:schemeClr val="tx1"/>
                </a:solidFill>
              </a:rPr>
              <a:t>So,  Today’s HR professional must be skilled at </a:t>
            </a:r>
            <a:r>
              <a:rPr lang="en-US" sz="2400" b="1" dirty="0">
                <a:solidFill>
                  <a:srgbClr val="0070C0"/>
                </a:solidFill>
              </a:rPr>
              <a:t>communicating, negotiating and team development.</a:t>
            </a:r>
            <a:endParaRPr lang="en-IN" sz="2400" b="1" dirty="0">
              <a:solidFill>
                <a:srgbClr val="0070C0"/>
              </a:solidFill>
            </a:endParaRPr>
          </a:p>
        </p:txBody>
      </p:sp>
      <p:sp>
        <p:nvSpPr>
          <p:cNvPr id="2" name="Freeform 8">
            <a:extLst>
              <a:ext uri="{FF2B5EF4-FFF2-40B4-BE49-F238E27FC236}">
                <a16:creationId xmlns:a16="http://schemas.microsoft.com/office/drawing/2014/main" id="{D06C5C01-2CD7-0020-0AD9-B293927EAB6A}"/>
              </a:ext>
            </a:extLst>
          </p:cNvPr>
          <p:cNvSpPr/>
          <p:nvPr/>
        </p:nvSpPr>
        <p:spPr>
          <a:xfrm>
            <a:off x="1363064" y="1550623"/>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dirty="0"/>
          </a:p>
        </p:txBody>
      </p:sp>
      <p:grpSp>
        <p:nvGrpSpPr>
          <p:cNvPr id="3" name="Group 57">
            <a:extLst>
              <a:ext uri="{FF2B5EF4-FFF2-40B4-BE49-F238E27FC236}">
                <a16:creationId xmlns:a16="http://schemas.microsoft.com/office/drawing/2014/main" id="{C19C42F6-F76E-36B8-8889-96C1E523C050}"/>
              </a:ext>
            </a:extLst>
          </p:cNvPr>
          <p:cNvGrpSpPr>
            <a:grpSpLocks/>
          </p:cNvGrpSpPr>
          <p:nvPr/>
        </p:nvGrpSpPr>
        <p:grpSpPr bwMode="auto">
          <a:xfrm>
            <a:off x="1626589" y="1369155"/>
            <a:ext cx="1590731" cy="2802796"/>
            <a:chOff x="263086" y="2008733"/>
            <a:chExt cx="2016255" cy="2821404"/>
          </a:xfrm>
        </p:grpSpPr>
        <p:grpSp>
          <p:nvGrpSpPr>
            <p:cNvPr id="6" name="Group 44">
              <a:extLst>
                <a:ext uri="{FF2B5EF4-FFF2-40B4-BE49-F238E27FC236}">
                  <a16:creationId xmlns:a16="http://schemas.microsoft.com/office/drawing/2014/main" id="{FEB55806-8010-D744-1235-37A8745707C2}"/>
                </a:ext>
              </a:extLst>
            </p:cNvPr>
            <p:cNvGrpSpPr>
              <a:grpSpLocks/>
            </p:cNvGrpSpPr>
            <p:nvPr/>
          </p:nvGrpSpPr>
          <p:grpSpPr bwMode="auto">
            <a:xfrm>
              <a:off x="263086" y="2800821"/>
              <a:ext cx="1992628" cy="2029316"/>
              <a:chOff x="263086" y="2276872"/>
              <a:chExt cx="1992628" cy="2029316"/>
            </a:xfrm>
          </p:grpSpPr>
          <p:sp>
            <p:nvSpPr>
              <p:cNvPr id="12" name="Rektangel 36">
                <a:extLst>
                  <a:ext uri="{FF2B5EF4-FFF2-40B4-BE49-F238E27FC236}">
                    <a16:creationId xmlns:a16="http://schemas.microsoft.com/office/drawing/2014/main" id="{40DB4938-303F-19BB-2078-0F18632F7BD4}"/>
                  </a:ext>
                </a:extLst>
              </p:cNvPr>
              <p:cNvSpPr>
                <a:spLocks noChangeArrowheads="1"/>
              </p:cNvSpPr>
              <p:nvPr/>
            </p:nvSpPr>
            <p:spPr bwMode="auto">
              <a:xfrm rot="1338434">
                <a:off x="467887" y="2276617"/>
                <a:ext cx="1787640" cy="2029571"/>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dirty="0">
                  <a:solidFill>
                    <a:srgbClr val="FFFFFF"/>
                  </a:solidFill>
                  <a:latin typeface="Calibri" pitchFamily="-112" charset="0"/>
                  <a:ea typeface="ＭＳ Ｐゴシック" pitchFamily="-112" charset="-128"/>
                  <a:cs typeface="+mn-cs"/>
                </a:endParaRPr>
              </a:p>
            </p:txBody>
          </p:sp>
          <p:sp>
            <p:nvSpPr>
              <p:cNvPr id="13" name="TextBox 17">
                <a:extLst>
                  <a:ext uri="{FF2B5EF4-FFF2-40B4-BE49-F238E27FC236}">
                    <a16:creationId xmlns:a16="http://schemas.microsoft.com/office/drawing/2014/main" id="{6CEF9149-9592-99D9-3170-F58806237FD2}"/>
                  </a:ext>
                </a:extLst>
              </p:cNvPr>
              <p:cNvSpPr txBox="1">
                <a:spLocks noChangeArrowheads="1"/>
              </p:cNvSpPr>
              <p:nvPr/>
            </p:nvSpPr>
            <p:spPr bwMode="auto">
              <a:xfrm rot="1380000">
                <a:off x="263086" y="3777974"/>
                <a:ext cx="165618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t>HR Skills</a:t>
                </a:r>
              </a:p>
            </p:txBody>
          </p:sp>
        </p:grpSp>
        <p:pic>
          <p:nvPicPr>
            <p:cNvPr id="7" name="Picture 46" descr="sup.jpg">
              <a:extLst>
                <a:ext uri="{FF2B5EF4-FFF2-40B4-BE49-F238E27FC236}">
                  <a16:creationId xmlns:a16="http://schemas.microsoft.com/office/drawing/2014/main" id="{6556AA7C-397B-FBF1-35AE-CDD7ECD13125}"/>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1310226">
              <a:off x="652327" y="2962975"/>
              <a:ext cx="1627014" cy="1353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Group 31">
              <a:extLst>
                <a:ext uri="{FF2B5EF4-FFF2-40B4-BE49-F238E27FC236}">
                  <a16:creationId xmlns:a16="http://schemas.microsoft.com/office/drawing/2014/main" id="{50E467A4-2D80-0772-2142-54C778A5680B}"/>
                </a:ext>
              </a:extLst>
            </p:cNvPr>
            <p:cNvGrpSpPr/>
            <p:nvPr/>
          </p:nvGrpSpPr>
          <p:grpSpPr>
            <a:xfrm>
              <a:off x="755576" y="2008733"/>
              <a:ext cx="360040" cy="720080"/>
              <a:chOff x="2195736" y="5085184"/>
              <a:chExt cx="360040" cy="864096"/>
            </a:xfrm>
            <a:scene3d>
              <a:camera prst="orthographicFront">
                <a:rot lat="0" lon="0" rev="0"/>
              </a:camera>
              <a:lightRig rig="balanced" dir="t">
                <a:rot lat="0" lon="0" rev="8700000"/>
              </a:lightRig>
            </a:scene3d>
          </p:grpSpPr>
          <p:sp>
            <p:nvSpPr>
              <p:cNvPr id="9" name="Rectangle 8">
                <a:extLst>
                  <a:ext uri="{FF2B5EF4-FFF2-40B4-BE49-F238E27FC236}">
                    <a16:creationId xmlns:a16="http://schemas.microsoft.com/office/drawing/2014/main" id="{21D3FCE5-55D3-80FA-09E6-5624D5967B3B}"/>
                  </a:ext>
                </a:extLst>
              </p:cNvPr>
              <p:cNvSpPr/>
              <p:nvPr/>
            </p:nvSpPr>
            <p:spPr>
              <a:xfrm>
                <a:off x="2195736" y="5085184"/>
                <a:ext cx="360040" cy="576064"/>
              </a:xfrm>
              <a:prstGeom prst="rect">
                <a:avLst/>
              </a:prstGeom>
              <a:blipFill>
                <a:blip r:embed="rId8"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10" name="Rectangle 9">
                <a:extLst>
                  <a:ext uri="{FF2B5EF4-FFF2-40B4-BE49-F238E27FC236}">
                    <a16:creationId xmlns:a16="http://schemas.microsoft.com/office/drawing/2014/main" id="{B7817DCE-F31F-4572-9075-DC66D682DFFB}"/>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11" name="Rectangle 10">
                <a:extLst>
                  <a:ext uri="{FF2B5EF4-FFF2-40B4-BE49-F238E27FC236}">
                    <a16:creationId xmlns:a16="http://schemas.microsoft.com/office/drawing/2014/main" id="{E2A9BCA7-1BD5-B555-8312-9140E746CCB0}"/>
                  </a:ext>
                </a:extLst>
              </p:cNvPr>
              <p:cNvSpPr/>
              <p:nvPr/>
            </p:nvSpPr>
            <p:spPr>
              <a:xfrm>
                <a:off x="2195736" y="5733256"/>
                <a:ext cx="360040" cy="216024"/>
              </a:xfrm>
              <a:prstGeom prst="rect">
                <a:avLst/>
              </a:prstGeom>
              <a:blipFill>
                <a:blip r:embed="rId8"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grpSp>
      </p:grpSp>
    </p:spTree>
    <p:extLst>
      <p:ext uri="{BB962C8B-B14F-4D97-AF65-F5344CB8AC3E}">
        <p14:creationId xmlns:p14="http://schemas.microsoft.com/office/powerpoint/2010/main" val="1796924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Left)">
                                      <p:cBhvr>
                                        <p:cTn id="7" dur="500"/>
                                        <p:tgtEl>
                                          <p:spTgt spid="2"/>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47076" cy="45445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443967" cy="523220"/>
          </a:xfrm>
          <a:prstGeom prst="rect">
            <a:avLst/>
          </a:prstGeom>
          <a:noFill/>
        </p:spPr>
        <p:txBody>
          <a:bodyPr wrap="square">
            <a:spAutoFit/>
          </a:bodyPr>
          <a:lstStyle/>
          <a:p>
            <a:pPr algn="ctr"/>
            <a:r>
              <a:rPr lang="en-US" sz="2800" b="1" dirty="0">
                <a:solidFill>
                  <a:srgbClr val="002060"/>
                </a:solidFill>
              </a:rPr>
              <a:t>Skills of HR Professionals</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3601816" y="2234296"/>
            <a:ext cx="6834909"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400" b="1" dirty="0">
                <a:solidFill>
                  <a:schemeClr val="tx1"/>
                </a:solidFill>
              </a:rPr>
              <a:t>Decision Making Skills:</a:t>
            </a:r>
          </a:p>
          <a:p>
            <a:pPr fontAlgn="auto">
              <a:spcBef>
                <a:spcPts val="0"/>
              </a:spcBef>
              <a:spcAft>
                <a:spcPts val="0"/>
              </a:spcAft>
              <a:defRPr/>
            </a:pPr>
            <a:endParaRPr lang="en-IN" sz="2400" b="1" dirty="0">
              <a:solidFill>
                <a:schemeClr val="tx1"/>
              </a:solidFill>
            </a:endParaRPr>
          </a:p>
          <a:p>
            <a:pPr marL="342900" indent="-342900" fontAlgn="auto">
              <a:spcBef>
                <a:spcPts val="0"/>
              </a:spcBef>
              <a:spcAft>
                <a:spcPts val="0"/>
              </a:spcAft>
              <a:buFont typeface="Arial" panose="020B0604020202020204" pitchFamily="34" charset="0"/>
              <a:buChar char="•"/>
              <a:defRPr/>
            </a:pPr>
            <a:r>
              <a:rPr lang="en-IN" sz="2400" dirty="0">
                <a:solidFill>
                  <a:schemeClr val="tx1"/>
                </a:solidFill>
              </a:rPr>
              <a:t>HR managers should </a:t>
            </a:r>
            <a:r>
              <a:rPr lang="en-IN" sz="2400" b="1" dirty="0">
                <a:solidFill>
                  <a:srgbClr val="0070C0"/>
                </a:solidFill>
              </a:rPr>
              <a:t>take a variety of decisions </a:t>
            </a:r>
            <a:r>
              <a:rPr lang="en-IN" sz="2400" dirty="0">
                <a:solidFill>
                  <a:schemeClr val="tx1"/>
                </a:solidFill>
              </a:rPr>
              <a:t>that affect whether </a:t>
            </a:r>
            <a:r>
              <a:rPr lang="en-IN" sz="2400" b="1" dirty="0">
                <a:solidFill>
                  <a:srgbClr val="0070C0"/>
                </a:solidFill>
              </a:rPr>
              <a:t>employees are qualified</a:t>
            </a:r>
            <a:r>
              <a:rPr lang="en-IN" sz="2400" dirty="0">
                <a:solidFill>
                  <a:srgbClr val="0070C0"/>
                </a:solidFill>
              </a:rPr>
              <a:t> </a:t>
            </a:r>
            <a:r>
              <a:rPr lang="en-IN" sz="2400" dirty="0">
                <a:solidFill>
                  <a:schemeClr val="tx1"/>
                </a:solidFill>
              </a:rPr>
              <a:t>and motivated and whether the organization is operating efficiently and complying with the law.  </a:t>
            </a:r>
          </a:p>
          <a:p>
            <a:pPr marL="342900" indent="-342900" fontAlgn="auto">
              <a:spcBef>
                <a:spcPts val="0"/>
              </a:spcBef>
              <a:spcAft>
                <a:spcPts val="0"/>
              </a:spcAft>
              <a:buFont typeface="Arial" panose="020B0604020202020204" pitchFamily="34" charset="0"/>
              <a:buChar char="•"/>
              <a:defRPr/>
            </a:pPr>
            <a:r>
              <a:rPr lang="en-IN" sz="2400" dirty="0">
                <a:solidFill>
                  <a:schemeClr val="tx1"/>
                </a:solidFill>
              </a:rPr>
              <a:t>This requires </a:t>
            </a:r>
            <a:r>
              <a:rPr lang="en-IN" sz="2400" b="1" dirty="0">
                <a:solidFill>
                  <a:srgbClr val="0070C0"/>
                </a:solidFill>
              </a:rPr>
              <a:t>knowledge of the organization’s </a:t>
            </a:r>
            <a:r>
              <a:rPr lang="en-IN" sz="2400" dirty="0">
                <a:solidFill>
                  <a:schemeClr val="tx1"/>
                </a:solidFill>
              </a:rPr>
              <a:t>line of business and decisions must take into account social and ethical implication of the alternatives.</a:t>
            </a:r>
          </a:p>
        </p:txBody>
      </p:sp>
      <p:sp>
        <p:nvSpPr>
          <p:cNvPr id="16" name="Freeform 8">
            <a:extLst>
              <a:ext uri="{FF2B5EF4-FFF2-40B4-BE49-F238E27FC236}">
                <a16:creationId xmlns:a16="http://schemas.microsoft.com/office/drawing/2014/main" id="{D0AAFA5E-B18F-B763-6242-9A40C865044B}"/>
              </a:ext>
            </a:extLst>
          </p:cNvPr>
          <p:cNvSpPr/>
          <p:nvPr/>
        </p:nvSpPr>
        <p:spPr>
          <a:xfrm>
            <a:off x="1181062" y="1434503"/>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dirty="0"/>
          </a:p>
        </p:txBody>
      </p:sp>
      <p:grpSp>
        <p:nvGrpSpPr>
          <p:cNvPr id="43" name="Group 56">
            <a:extLst>
              <a:ext uri="{FF2B5EF4-FFF2-40B4-BE49-F238E27FC236}">
                <a16:creationId xmlns:a16="http://schemas.microsoft.com/office/drawing/2014/main" id="{88FF7297-0A59-1671-4999-041698C4F69C}"/>
              </a:ext>
            </a:extLst>
          </p:cNvPr>
          <p:cNvGrpSpPr>
            <a:grpSpLocks/>
          </p:cNvGrpSpPr>
          <p:nvPr/>
        </p:nvGrpSpPr>
        <p:grpSpPr bwMode="auto">
          <a:xfrm>
            <a:off x="1195474" y="1387135"/>
            <a:ext cx="2173288" cy="2820988"/>
            <a:chOff x="2247787" y="2152749"/>
            <a:chExt cx="2172849" cy="2820635"/>
          </a:xfrm>
        </p:grpSpPr>
        <p:grpSp>
          <p:nvGrpSpPr>
            <p:cNvPr id="44" name="Group 45">
              <a:extLst>
                <a:ext uri="{FF2B5EF4-FFF2-40B4-BE49-F238E27FC236}">
                  <a16:creationId xmlns:a16="http://schemas.microsoft.com/office/drawing/2014/main" id="{C2C00D06-D625-02A1-51D1-592C3C4DC298}"/>
                </a:ext>
              </a:extLst>
            </p:cNvPr>
            <p:cNvGrpSpPr>
              <a:grpSpLocks/>
            </p:cNvGrpSpPr>
            <p:nvPr/>
          </p:nvGrpSpPr>
          <p:grpSpPr bwMode="auto">
            <a:xfrm>
              <a:off x="2247787" y="3003753"/>
              <a:ext cx="2100256" cy="1969631"/>
              <a:chOff x="2247787" y="2479804"/>
              <a:chExt cx="2100256" cy="1969631"/>
            </a:xfrm>
          </p:grpSpPr>
          <p:sp>
            <p:nvSpPr>
              <p:cNvPr id="50" name="Rektangel 36">
                <a:extLst>
                  <a:ext uri="{FF2B5EF4-FFF2-40B4-BE49-F238E27FC236}">
                    <a16:creationId xmlns:a16="http://schemas.microsoft.com/office/drawing/2014/main" id="{FB7E19DE-AF3A-59A8-5A94-B3C5A85E1CCE}"/>
                  </a:ext>
                </a:extLst>
              </p:cNvPr>
              <p:cNvSpPr>
                <a:spLocks noChangeArrowheads="1"/>
              </p:cNvSpPr>
              <p:nvPr/>
            </p:nvSpPr>
            <p:spPr bwMode="auto">
              <a:xfrm rot="1338434">
                <a:off x="2454120" y="2479593"/>
                <a:ext cx="1893506" cy="1969842"/>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dirty="0">
                  <a:solidFill>
                    <a:srgbClr val="FFFFFF"/>
                  </a:solidFill>
                  <a:latin typeface="Calibri" pitchFamily="-112" charset="0"/>
                  <a:ea typeface="ＭＳ Ｐゴシック" pitchFamily="-112" charset="-128"/>
                  <a:cs typeface="+mn-cs"/>
                </a:endParaRPr>
              </a:p>
            </p:txBody>
          </p:sp>
          <p:sp>
            <p:nvSpPr>
              <p:cNvPr id="51" name="TextBox 26">
                <a:extLst>
                  <a:ext uri="{FF2B5EF4-FFF2-40B4-BE49-F238E27FC236}">
                    <a16:creationId xmlns:a16="http://schemas.microsoft.com/office/drawing/2014/main" id="{CE2208FA-240B-0984-7625-EB296606DC90}"/>
                  </a:ext>
                </a:extLst>
              </p:cNvPr>
              <p:cNvSpPr txBox="1">
                <a:spLocks noChangeArrowheads="1"/>
              </p:cNvSpPr>
              <p:nvPr/>
            </p:nvSpPr>
            <p:spPr bwMode="auto">
              <a:xfrm rot="1380000">
                <a:off x="2247787" y="3697265"/>
                <a:ext cx="17640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t>Decision Making Skills</a:t>
                </a:r>
              </a:p>
            </p:txBody>
          </p:sp>
        </p:grpSp>
        <p:pic>
          <p:nvPicPr>
            <p:cNvPr id="45" name="Picture 48" descr="8375350_xl.jpg">
              <a:extLst>
                <a:ext uri="{FF2B5EF4-FFF2-40B4-BE49-F238E27FC236}">
                  <a16:creationId xmlns:a16="http://schemas.microsoft.com/office/drawing/2014/main" id="{D2D6E5F2-C81E-300F-B2F6-D596F97C07C5}"/>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1394325">
              <a:off x="2648803" y="3076279"/>
              <a:ext cx="1771833" cy="1336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6" name="Group 16">
              <a:extLst>
                <a:ext uri="{FF2B5EF4-FFF2-40B4-BE49-F238E27FC236}">
                  <a16:creationId xmlns:a16="http://schemas.microsoft.com/office/drawing/2014/main" id="{47BF8101-9E18-F095-DA96-ACD95AA9B71E}"/>
                </a:ext>
              </a:extLst>
            </p:cNvPr>
            <p:cNvGrpSpPr/>
            <p:nvPr/>
          </p:nvGrpSpPr>
          <p:grpSpPr>
            <a:xfrm>
              <a:off x="2699792" y="2152749"/>
              <a:ext cx="360040" cy="720080"/>
              <a:chOff x="2195736" y="5085184"/>
              <a:chExt cx="360040" cy="864096"/>
            </a:xfrm>
            <a:scene3d>
              <a:camera prst="orthographicFront">
                <a:rot lat="0" lon="0" rev="0"/>
              </a:camera>
              <a:lightRig rig="balanced" dir="t">
                <a:rot lat="0" lon="0" rev="8700000"/>
              </a:lightRig>
            </a:scene3d>
          </p:grpSpPr>
          <p:sp>
            <p:nvSpPr>
              <p:cNvPr id="47" name="Rectangle 46">
                <a:extLst>
                  <a:ext uri="{FF2B5EF4-FFF2-40B4-BE49-F238E27FC236}">
                    <a16:creationId xmlns:a16="http://schemas.microsoft.com/office/drawing/2014/main" id="{5D356863-8FA9-3034-74F6-5A7303D9E061}"/>
                  </a:ext>
                </a:extLst>
              </p:cNvPr>
              <p:cNvSpPr/>
              <p:nvPr/>
            </p:nvSpPr>
            <p:spPr>
              <a:xfrm>
                <a:off x="2195736" y="5085184"/>
                <a:ext cx="360040" cy="576064"/>
              </a:xfrm>
              <a:prstGeom prst="rect">
                <a:avLst/>
              </a:prstGeom>
              <a:blipFill>
                <a:blip r:embed="rId8"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48" name="Rectangle 47">
                <a:extLst>
                  <a:ext uri="{FF2B5EF4-FFF2-40B4-BE49-F238E27FC236}">
                    <a16:creationId xmlns:a16="http://schemas.microsoft.com/office/drawing/2014/main" id="{FBBE06D0-B372-85F3-8190-1AC0E7F062FE}"/>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49" name="Rectangle 48">
                <a:extLst>
                  <a:ext uri="{FF2B5EF4-FFF2-40B4-BE49-F238E27FC236}">
                    <a16:creationId xmlns:a16="http://schemas.microsoft.com/office/drawing/2014/main" id="{CAE6C5CB-A47F-520C-B7D8-40555D963011}"/>
                  </a:ext>
                </a:extLst>
              </p:cNvPr>
              <p:cNvSpPr/>
              <p:nvPr/>
            </p:nvSpPr>
            <p:spPr>
              <a:xfrm>
                <a:off x="2195736" y="5733256"/>
                <a:ext cx="360040" cy="216024"/>
              </a:xfrm>
              <a:prstGeom prst="rect">
                <a:avLst/>
              </a:prstGeom>
              <a:blipFill>
                <a:blip r:embed="rId8"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grpSp>
      </p:grpSp>
    </p:spTree>
    <p:extLst>
      <p:ext uri="{BB962C8B-B14F-4D97-AF65-F5344CB8AC3E}">
        <p14:creationId xmlns:p14="http://schemas.microsoft.com/office/powerpoint/2010/main" val="52859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slide(fromLeft)">
                                      <p:cBhvr>
                                        <p:cTn id="7" dur="500"/>
                                        <p:tgtEl>
                                          <p:spTgt spid="16"/>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43"/>
                                        </p:tgtEl>
                                        <p:attrNameLst>
                                          <p:attrName>style.visibility</p:attrName>
                                        </p:attrNameLst>
                                      </p:cBhvr>
                                      <p:to>
                                        <p:strVal val="visible"/>
                                      </p:to>
                                    </p:set>
                                    <p:animEffect transition="in" filter="fade">
                                      <p:cBhvr>
                                        <p:cTn id="11" dur="500"/>
                                        <p:tgtEl>
                                          <p:spTgt spid="43"/>
                                        </p:tgtEl>
                                      </p:cBhvr>
                                    </p:animEffect>
                                    <p:anim calcmode="lin" valueType="num">
                                      <p:cBhvr>
                                        <p:cTn id="12" dur="500" fill="hold"/>
                                        <p:tgtEl>
                                          <p:spTgt spid="43"/>
                                        </p:tgtEl>
                                        <p:attrNameLst>
                                          <p:attrName>ppt_x</p:attrName>
                                        </p:attrNameLst>
                                      </p:cBhvr>
                                      <p:tavLst>
                                        <p:tav tm="0">
                                          <p:val>
                                            <p:strVal val="#ppt_x"/>
                                          </p:val>
                                        </p:tav>
                                        <p:tav tm="100000">
                                          <p:val>
                                            <p:strVal val="#ppt_x"/>
                                          </p:val>
                                        </p:tav>
                                      </p:tavLst>
                                    </p:anim>
                                    <p:anim calcmode="lin" valueType="num">
                                      <p:cBhvr>
                                        <p:cTn id="13"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47076" cy="45445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443967" cy="523220"/>
          </a:xfrm>
          <a:prstGeom prst="rect">
            <a:avLst/>
          </a:prstGeom>
          <a:noFill/>
        </p:spPr>
        <p:txBody>
          <a:bodyPr wrap="square">
            <a:spAutoFit/>
          </a:bodyPr>
          <a:lstStyle/>
          <a:p>
            <a:pPr algn="ctr"/>
            <a:r>
              <a:rPr lang="en-US" sz="2800" b="1" dirty="0">
                <a:solidFill>
                  <a:srgbClr val="002060"/>
                </a:solidFill>
              </a:rPr>
              <a:t>Skills of HR Professionals</a:t>
            </a:r>
          </a:p>
        </p:txBody>
      </p:sp>
      <p:sp>
        <p:nvSpPr>
          <p:cNvPr id="16" name="Freeform 8">
            <a:extLst>
              <a:ext uri="{FF2B5EF4-FFF2-40B4-BE49-F238E27FC236}">
                <a16:creationId xmlns:a16="http://schemas.microsoft.com/office/drawing/2014/main" id="{D0AAFA5E-B18F-B763-6242-9A40C865044B}"/>
              </a:ext>
            </a:extLst>
          </p:cNvPr>
          <p:cNvSpPr/>
          <p:nvPr/>
        </p:nvSpPr>
        <p:spPr>
          <a:xfrm>
            <a:off x="1181062" y="1406460"/>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dirty="0"/>
          </a:p>
        </p:txBody>
      </p:sp>
      <p:grpSp>
        <p:nvGrpSpPr>
          <p:cNvPr id="17" name="Group 54">
            <a:extLst>
              <a:ext uri="{FF2B5EF4-FFF2-40B4-BE49-F238E27FC236}">
                <a16:creationId xmlns:a16="http://schemas.microsoft.com/office/drawing/2014/main" id="{4A582A77-D292-DA1B-9D52-8BB04711A6A5}"/>
              </a:ext>
            </a:extLst>
          </p:cNvPr>
          <p:cNvGrpSpPr>
            <a:grpSpLocks/>
          </p:cNvGrpSpPr>
          <p:nvPr/>
        </p:nvGrpSpPr>
        <p:grpSpPr bwMode="auto">
          <a:xfrm>
            <a:off x="1341167" y="1285191"/>
            <a:ext cx="2124075" cy="2951162"/>
            <a:chOff x="4410274" y="2080741"/>
            <a:chExt cx="2123310" cy="2952328"/>
          </a:xfrm>
        </p:grpSpPr>
        <p:grpSp>
          <p:nvGrpSpPr>
            <p:cNvPr id="20" name="Group 54">
              <a:extLst>
                <a:ext uri="{FF2B5EF4-FFF2-40B4-BE49-F238E27FC236}">
                  <a16:creationId xmlns:a16="http://schemas.microsoft.com/office/drawing/2014/main" id="{F78D98ED-6317-B737-AB72-184D1B628E0C}"/>
                </a:ext>
              </a:extLst>
            </p:cNvPr>
            <p:cNvGrpSpPr>
              <a:grpSpLocks/>
            </p:cNvGrpSpPr>
            <p:nvPr/>
          </p:nvGrpSpPr>
          <p:grpSpPr bwMode="auto">
            <a:xfrm>
              <a:off x="4410274" y="2080741"/>
              <a:ext cx="2123310" cy="2952328"/>
              <a:chOff x="4410274" y="1556792"/>
              <a:chExt cx="2123310" cy="2952328"/>
            </a:xfrm>
          </p:grpSpPr>
          <p:grpSp>
            <p:nvGrpSpPr>
              <p:cNvPr id="22" name="Group 46">
                <a:extLst>
                  <a:ext uri="{FF2B5EF4-FFF2-40B4-BE49-F238E27FC236}">
                    <a16:creationId xmlns:a16="http://schemas.microsoft.com/office/drawing/2014/main" id="{4AADCE79-6FEF-9DF1-21C0-50DA0511CB1E}"/>
                  </a:ext>
                </a:extLst>
              </p:cNvPr>
              <p:cNvGrpSpPr>
                <a:grpSpLocks/>
              </p:cNvGrpSpPr>
              <p:nvPr/>
            </p:nvGrpSpPr>
            <p:grpSpPr bwMode="auto">
              <a:xfrm>
                <a:off x="4410274" y="2479804"/>
                <a:ext cx="2123310" cy="2029316"/>
                <a:chOff x="4410274" y="2479804"/>
                <a:chExt cx="2123310" cy="2029316"/>
              </a:xfrm>
            </p:grpSpPr>
            <p:sp>
              <p:nvSpPr>
                <p:cNvPr id="31" name="Rektangel 36">
                  <a:extLst>
                    <a:ext uri="{FF2B5EF4-FFF2-40B4-BE49-F238E27FC236}">
                      <a16:creationId xmlns:a16="http://schemas.microsoft.com/office/drawing/2014/main" id="{D5A3210E-45AE-D0C4-7F49-7A1A8ED6082C}"/>
                    </a:ext>
                  </a:extLst>
                </p:cNvPr>
                <p:cNvSpPr>
                  <a:spLocks noChangeArrowheads="1"/>
                </p:cNvSpPr>
                <p:nvPr/>
              </p:nvSpPr>
              <p:spPr bwMode="auto">
                <a:xfrm rot="1338434">
                  <a:off x="4640379" y="2479494"/>
                  <a:ext cx="1893205"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dirty="0">
                    <a:solidFill>
                      <a:srgbClr val="FFFFFF"/>
                    </a:solidFill>
                    <a:latin typeface="Calibri" pitchFamily="-112" charset="0"/>
                    <a:ea typeface="ＭＳ Ｐゴシック" pitchFamily="-112" charset="-128"/>
                    <a:cs typeface="+mn-cs"/>
                  </a:endParaRPr>
                </a:p>
              </p:txBody>
            </p:sp>
            <p:sp>
              <p:nvSpPr>
                <p:cNvPr id="32" name="TextBox 35">
                  <a:extLst>
                    <a:ext uri="{FF2B5EF4-FFF2-40B4-BE49-F238E27FC236}">
                      <a16:creationId xmlns:a16="http://schemas.microsoft.com/office/drawing/2014/main" id="{4466D3D4-9B64-DD40-9B60-2AA04840BA69}"/>
                    </a:ext>
                  </a:extLst>
                </p:cNvPr>
                <p:cNvSpPr txBox="1">
                  <a:spLocks noChangeArrowheads="1"/>
                </p:cNvSpPr>
                <p:nvPr/>
              </p:nvSpPr>
              <p:spPr bwMode="auto">
                <a:xfrm rot="1380000">
                  <a:off x="4410274" y="4024195"/>
                  <a:ext cx="18107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t>Technical Skills</a:t>
                  </a:r>
                </a:p>
              </p:txBody>
            </p:sp>
          </p:grpSp>
          <p:grpSp>
            <p:nvGrpSpPr>
              <p:cNvPr id="24" name="Group 38">
                <a:extLst>
                  <a:ext uri="{FF2B5EF4-FFF2-40B4-BE49-F238E27FC236}">
                    <a16:creationId xmlns:a16="http://schemas.microsoft.com/office/drawing/2014/main" id="{D3CC3A6D-AA21-7080-96F2-DDC5EE697139}"/>
                  </a:ext>
                </a:extLst>
              </p:cNvPr>
              <p:cNvGrpSpPr/>
              <p:nvPr/>
            </p:nvGrpSpPr>
            <p:grpSpPr>
              <a:xfrm>
                <a:off x="4932040" y="1556792"/>
                <a:ext cx="360040" cy="720080"/>
                <a:chOff x="2195736" y="5085184"/>
                <a:chExt cx="360040" cy="864096"/>
              </a:xfrm>
              <a:scene3d>
                <a:camera prst="orthographicFront">
                  <a:rot lat="0" lon="0" rev="0"/>
                </a:camera>
                <a:lightRig rig="balanced" dir="t">
                  <a:rot lat="0" lon="0" rev="8700000"/>
                </a:lightRig>
              </a:scene3d>
            </p:grpSpPr>
            <p:sp>
              <p:nvSpPr>
                <p:cNvPr id="26" name="Rectangle 25">
                  <a:extLst>
                    <a:ext uri="{FF2B5EF4-FFF2-40B4-BE49-F238E27FC236}">
                      <a16:creationId xmlns:a16="http://schemas.microsoft.com/office/drawing/2014/main" id="{C630F5A6-86A3-1238-FFBC-A66E368081C6}"/>
                    </a:ext>
                  </a:extLst>
                </p:cNvPr>
                <p:cNvSpPr/>
                <p:nvPr/>
              </p:nvSpPr>
              <p:spPr>
                <a:xfrm>
                  <a:off x="2195736" y="5085184"/>
                  <a:ext cx="360040" cy="576064"/>
                </a:xfrm>
                <a:prstGeom prst="rect">
                  <a:avLst/>
                </a:prstGeom>
                <a:blipFill>
                  <a:blip r:embed="rId7"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28" name="Rectangle 27">
                  <a:extLst>
                    <a:ext uri="{FF2B5EF4-FFF2-40B4-BE49-F238E27FC236}">
                      <a16:creationId xmlns:a16="http://schemas.microsoft.com/office/drawing/2014/main" id="{D445FBCC-92FB-4391-A989-DE969759006A}"/>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30" name="Rectangle 29">
                  <a:extLst>
                    <a:ext uri="{FF2B5EF4-FFF2-40B4-BE49-F238E27FC236}">
                      <a16:creationId xmlns:a16="http://schemas.microsoft.com/office/drawing/2014/main" id="{A2DEF285-3D4C-3670-9E29-5828A32FC5F6}"/>
                    </a:ext>
                  </a:extLst>
                </p:cNvPr>
                <p:cNvSpPr/>
                <p:nvPr/>
              </p:nvSpPr>
              <p:spPr>
                <a:xfrm>
                  <a:off x="2195736" y="5733256"/>
                  <a:ext cx="360040" cy="216024"/>
                </a:xfrm>
                <a:prstGeom prst="rect">
                  <a:avLst/>
                </a:prstGeom>
                <a:blipFill>
                  <a:blip r:embed="rId7"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grpSp>
        </p:grpSp>
        <p:pic>
          <p:nvPicPr>
            <p:cNvPr id="21" name="Picture 50" descr="12501508_xxl (1).jpg">
              <a:extLst>
                <a:ext uri="{FF2B5EF4-FFF2-40B4-BE49-F238E27FC236}">
                  <a16:creationId xmlns:a16="http://schemas.microsoft.com/office/drawing/2014/main" id="{384488FF-5605-DE3E-21F4-5584852ED816}"/>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rot="1254561">
              <a:off x="4835371" y="3100570"/>
              <a:ext cx="1659288" cy="147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TextBox 22">
            <a:extLst>
              <a:ext uri="{FF2B5EF4-FFF2-40B4-BE49-F238E27FC236}">
                <a16:creationId xmlns:a16="http://schemas.microsoft.com/office/drawing/2014/main" id="{4915302A-B904-24C5-27B9-0BB21814DE20}"/>
              </a:ext>
            </a:extLst>
          </p:cNvPr>
          <p:cNvSpPr txBox="1">
            <a:spLocks noChangeArrowheads="1"/>
          </p:cNvSpPr>
          <p:nvPr/>
        </p:nvSpPr>
        <p:spPr bwMode="auto">
          <a:xfrm>
            <a:off x="3855535" y="2422848"/>
            <a:ext cx="6834909"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400" b="1" dirty="0">
                <a:solidFill>
                  <a:schemeClr val="tx1"/>
                </a:solidFill>
              </a:rPr>
              <a:t>Technical Skills:</a:t>
            </a:r>
          </a:p>
          <a:p>
            <a:pPr fontAlgn="auto">
              <a:spcBef>
                <a:spcPts val="0"/>
              </a:spcBef>
              <a:spcAft>
                <a:spcPts val="0"/>
              </a:spcAft>
              <a:defRPr/>
            </a:pPr>
            <a:endParaRPr lang="en-IN" sz="2400" b="1" dirty="0">
              <a:solidFill>
                <a:schemeClr val="tx1"/>
              </a:solidFill>
            </a:endParaRPr>
          </a:p>
          <a:p>
            <a:pPr fontAlgn="auto">
              <a:spcBef>
                <a:spcPts val="0"/>
              </a:spcBef>
              <a:spcAft>
                <a:spcPts val="0"/>
              </a:spcAft>
              <a:defRPr/>
            </a:pPr>
            <a:r>
              <a:rPr lang="en-IN" sz="2400" dirty="0">
                <a:solidFill>
                  <a:schemeClr val="tx1"/>
                </a:solidFill>
              </a:rPr>
              <a:t>These skills are </a:t>
            </a:r>
            <a:r>
              <a:rPr lang="en-IN" sz="2400" b="1" dirty="0">
                <a:solidFill>
                  <a:srgbClr val="0070C0"/>
                </a:solidFill>
              </a:rPr>
              <a:t>specialized skills</a:t>
            </a:r>
            <a:r>
              <a:rPr lang="en-IN" sz="2400" dirty="0">
                <a:solidFill>
                  <a:schemeClr val="tx1"/>
                </a:solidFill>
              </a:rPr>
              <a:t>.  </a:t>
            </a:r>
          </a:p>
          <a:p>
            <a:pPr fontAlgn="auto">
              <a:spcBef>
                <a:spcPts val="0"/>
              </a:spcBef>
              <a:spcAft>
                <a:spcPts val="0"/>
              </a:spcAft>
              <a:defRPr/>
            </a:pPr>
            <a:r>
              <a:rPr lang="en-IN" sz="2400" dirty="0">
                <a:solidFill>
                  <a:schemeClr val="tx1"/>
                </a:solidFill>
              </a:rPr>
              <a:t>In HRM, professionals need knowledge of state-of-the-art practices in such </a:t>
            </a:r>
            <a:r>
              <a:rPr lang="en-IN" sz="2400" b="1" dirty="0">
                <a:solidFill>
                  <a:srgbClr val="0070C0"/>
                </a:solidFill>
              </a:rPr>
              <a:t>areas as staffing, development, rewards, organizational design </a:t>
            </a:r>
            <a:r>
              <a:rPr lang="en-IN" sz="2400" dirty="0">
                <a:solidFill>
                  <a:schemeClr val="tx1"/>
                </a:solidFill>
              </a:rPr>
              <a:t>etc.</a:t>
            </a:r>
          </a:p>
        </p:txBody>
      </p:sp>
    </p:spTree>
    <p:extLst>
      <p:ext uri="{BB962C8B-B14F-4D97-AF65-F5344CB8AC3E}">
        <p14:creationId xmlns:p14="http://schemas.microsoft.com/office/powerpoint/2010/main" val="791059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slide(fromLeft)">
                                      <p:cBhvr>
                                        <p:cTn id="7" dur="500"/>
                                        <p:tgtEl>
                                          <p:spTgt spid="16"/>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anim calcmode="lin" valueType="num">
                                      <p:cBhvr>
                                        <p:cTn id="12" dur="500" fill="hold"/>
                                        <p:tgtEl>
                                          <p:spTgt spid="17"/>
                                        </p:tgtEl>
                                        <p:attrNameLst>
                                          <p:attrName>ppt_x</p:attrName>
                                        </p:attrNameLst>
                                      </p:cBhvr>
                                      <p:tavLst>
                                        <p:tav tm="0">
                                          <p:val>
                                            <p:strVal val="#ppt_x"/>
                                          </p:val>
                                        </p:tav>
                                        <p:tav tm="100000">
                                          <p:val>
                                            <p:strVal val="#ppt_x"/>
                                          </p:val>
                                        </p:tav>
                                      </p:tavLst>
                                    </p:anim>
                                    <p:anim calcmode="lin" valueType="num">
                                      <p:cBhvr>
                                        <p:cTn id="13" dur="5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47076" cy="45445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443967" cy="523220"/>
          </a:xfrm>
          <a:prstGeom prst="rect">
            <a:avLst/>
          </a:prstGeom>
          <a:noFill/>
        </p:spPr>
        <p:txBody>
          <a:bodyPr wrap="square">
            <a:spAutoFit/>
          </a:bodyPr>
          <a:lstStyle/>
          <a:p>
            <a:pPr algn="ctr"/>
            <a:r>
              <a:rPr lang="en-US" sz="2800" b="1" dirty="0">
                <a:solidFill>
                  <a:srgbClr val="002060"/>
                </a:solidFill>
              </a:rPr>
              <a:t>Skills of HR Professionals</a:t>
            </a:r>
          </a:p>
        </p:txBody>
      </p:sp>
      <p:sp>
        <p:nvSpPr>
          <p:cNvPr id="16" name="Freeform 8">
            <a:extLst>
              <a:ext uri="{FF2B5EF4-FFF2-40B4-BE49-F238E27FC236}">
                <a16:creationId xmlns:a16="http://schemas.microsoft.com/office/drawing/2014/main" id="{D0AAFA5E-B18F-B763-6242-9A40C865044B}"/>
              </a:ext>
            </a:extLst>
          </p:cNvPr>
          <p:cNvSpPr/>
          <p:nvPr/>
        </p:nvSpPr>
        <p:spPr>
          <a:xfrm>
            <a:off x="1329195" y="1462458"/>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dirty="0"/>
          </a:p>
        </p:txBody>
      </p:sp>
      <p:grpSp>
        <p:nvGrpSpPr>
          <p:cNvPr id="33" name="Group 55">
            <a:extLst>
              <a:ext uri="{FF2B5EF4-FFF2-40B4-BE49-F238E27FC236}">
                <a16:creationId xmlns:a16="http://schemas.microsoft.com/office/drawing/2014/main" id="{5CD95396-4696-B7C8-24A4-6F5F50E905A7}"/>
              </a:ext>
            </a:extLst>
          </p:cNvPr>
          <p:cNvGrpSpPr>
            <a:grpSpLocks/>
          </p:cNvGrpSpPr>
          <p:nvPr/>
        </p:nvGrpSpPr>
        <p:grpSpPr bwMode="auto">
          <a:xfrm>
            <a:off x="920566" y="1285191"/>
            <a:ext cx="2292350" cy="2951162"/>
            <a:chOff x="6426601" y="2080741"/>
            <a:chExt cx="2292524" cy="2952328"/>
          </a:xfrm>
        </p:grpSpPr>
        <p:grpSp>
          <p:nvGrpSpPr>
            <p:cNvPr id="34" name="Group 55">
              <a:extLst>
                <a:ext uri="{FF2B5EF4-FFF2-40B4-BE49-F238E27FC236}">
                  <a16:creationId xmlns:a16="http://schemas.microsoft.com/office/drawing/2014/main" id="{64749255-176D-346B-A1F2-FA553B3ED2F7}"/>
                </a:ext>
              </a:extLst>
            </p:cNvPr>
            <p:cNvGrpSpPr>
              <a:grpSpLocks/>
            </p:cNvGrpSpPr>
            <p:nvPr/>
          </p:nvGrpSpPr>
          <p:grpSpPr bwMode="auto">
            <a:xfrm>
              <a:off x="6426601" y="2080741"/>
              <a:ext cx="2292524" cy="2952328"/>
              <a:chOff x="6426601" y="1556792"/>
              <a:chExt cx="2292524" cy="2952328"/>
            </a:xfrm>
          </p:grpSpPr>
          <p:grpSp>
            <p:nvGrpSpPr>
              <p:cNvPr id="36" name="Group 47">
                <a:extLst>
                  <a:ext uri="{FF2B5EF4-FFF2-40B4-BE49-F238E27FC236}">
                    <a16:creationId xmlns:a16="http://schemas.microsoft.com/office/drawing/2014/main" id="{68A83F53-B207-A2FB-DC2C-01ABF9EE2B8D}"/>
                  </a:ext>
                </a:extLst>
              </p:cNvPr>
              <p:cNvGrpSpPr>
                <a:grpSpLocks/>
              </p:cNvGrpSpPr>
              <p:nvPr/>
            </p:nvGrpSpPr>
            <p:grpSpPr bwMode="auto">
              <a:xfrm>
                <a:off x="6426601" y="2479804"/>
                <a:ext cx="2292524" cy="2029316"/>
                <a:chOff x="6426601" y="2479804"/>
                <a:chExt cx="2292524" cy="2029316"/>
              </a:xfrm>
            </p:grpSpPr>
            <p:sp>
              <p:nvSpPr>
                <p:cNvPr id="41" name="Rektangel 36">
                  <a:extLst>
                    <a:ext uri="{FF2B5EF4-FFF2-40B4-BE49-F238E27FC236}">
                      <a16:creationId xmlns:a16="http://schemas.microsoft.com/office/drawing/2014/main" id="{A011D503-E1BE-6268-3CC4-CB56360DE13F}"/>
                    </a:ext>
                  </a:extLst>
                </p:cNvPr>
                <p:cNvSpPr>
                  <a:spLocks noChangeArrowheads="1"/>
                </p:cNvSpPr>
                <p:nvPr/>
              </p:nvSpPr>
              <p:spPr bwMode="auto">
                <a:xfrm rot="1338434">
                  <a:off x="6825094" y="2479494"/>
                  <a:ext cx="1894031"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dirty="0">
                    <a:solidFill>
                      <a:srgbClr val="FFFFFF"/>
                    </a:solidFill>
                    <a:latin typeface="Calibri" pitchFamily="-112" charset="0"/>
                    <a:ea typeface="ＭＳ Ｐゴシック" pitchFamily="-112" charset="-128"/>
                    <a:cs typeface="+mn-cs"/>
                  </a:endParaRPr>
                </a:p>
              </p:txBody>
            </p:sp>
            <p:sp>
              <p:nvSpPr>
                <p:cNvPr id="42" name="TextBox 44">
                  <a:extLst>
                    <a:ext uri="{FF2B5EF4-FFF2-40B4-BE49-F238E27FC236}">
                      <a16:creationId xmlns:a16="http://schemas.microsoft.com/office/drawing/2014/main" id="{5512BB61-E347-1407-826E-127D8CEB2146}"/>
                    </a:ext>
                  </a:extLst>
                </p:cNvPr>
                <p:cNvSpPr txBox="1">
                  <a:spLocks noChangeArrowheads="1"/>
                </p:cNvSpPr>
                <p:nvPr/>
              </p:nvSpPr>
              <p:spPr bwMode="auto">
                <a:xfrm rot="1380000">
                  <a:off x="6426601" y="3993753"/>
                  <a:ext cx="20991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t>Leadership Skills</a:t>
                  </a:r>
                </a:p>
              </p:txBody>
            </p:sp>
          </p:grpSp>
          <p:grpSp>
            <p:nvGrpSpPr>
              <p:cNvPr id="37" name="Group 38">
                <a:extLst>
                  <a:ext uri="{FF2B5EF4-FFF2-40B4-BE49-F238E27FC236}">
                    <a16:creationId xmlns:a16="http://schemas.microsoft.com/office/drawing/2014/main" id="{F57AE7CC-AC06-94A1-0CA0-77DC02FB9E18}"/>
                  </a:ext>
                </a:extLst>
              </p:cNvPr>
              <p:cNvGrpSpPr/>
              <p:nvPr/>
            </p:nvGrpSpPr>
            <p:grpSpPr>
              <a:xfrm>
                <a:off x="7164288" y="1556792"/>
                <a:ext cx="360040" cy="720080"/>
                <a:chOff x="2195736" y="5085184"/>
                <a:chExt cx="360040" cy="864096"/>
              </a:xfrm>
              <a:scene3d>
                <a:camera prst="orthographicFront">
                  <a:rot lat="0" lon="0" rev="0"/>
                </a:camera>
                <a:lightRig rig="balanced" dir="t">
                  <a:rot lat="0" lon="0" rev="8700000"/>
                </a:lightRig>
              </a:scene3d>
            </p:grpSpPr>
            <p:sp>
              <p:nvSpPr>
                <p:cNvPr id="38" name="Rectangle 37">
                  <a:extLst>
                    <a:ext uri="{FF2B5EF4-FFF2-40B4-BE49-F238E27FC236}">
                      <a16:creationId xmlns:a16="http://schemas.microsoft.com/office/drawing/2014/main" id="{BA54B708-239E-C397-DB81-B928A7822C47}"/>
                    </a:ext>
                  </a:extLst>
                </p:cNvPr>
                <p:cNvSpPr/>
                <p:nvPr/>
              </p:nvSpPr>
              <p:spPr>
                <a:xfrm>
                  <a:off x="2195736" y="5085184"/>
                  <a:ext cx="360040" cy="576064"/>
                </a:xfrm>
                <a:prstGeom prst="rect">
                  <a:avLst/>
                </a:prstGeom>
                <a:blipFill>
                  <a:blip r:embed="rId7"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39" name="Rectangle 38">
                  <a:extLst>
                    <a:ext uri="{FF2B5EF4-FFF2-40B4-BE49-F238E27FC236}">
                      <a16:creationId xmlns:a16="http://schemas.microsoft.com/office/drawing/2014/main" id="{EB6D4416-6ECC-7A50-E43F-DE04C36D11D2}"/>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40" name="Rectangle 39">
                  <a:extLst>
                    <a:ext uri="{FF2B5EF4-FFF2-40B4-BE49-F238E27FC236}">
                      <a16:creationId xmlns:a16="http://schemas.microsoft.com/office/drawing/2014/main" id="{22E96D15-7AC5-33E5-BB76-7618249D9B77}"/>
                    </a:ext>
                  </a:extLst>
                </p:cNvPr>
                <p:cNvSpPr/>
                <p:nvPr/>
              </p:nvSpPr>
              <p:spPr>
                <a:xfrm>
                  <a:off x="2195736" y="5733256"/>
                  <a:ext cx="360040" cy="216024"/>
                </a:xfrm>
                <a:prstGeom prst="rect">
                  <a:avLst/>
                </a:prstGeom>
                <a:blipFill>
                  <a:blip r:embed="rId7"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grpSp>
        </p:grpSp>
        <p:pic>
          <p:nvPicPr>
            <p:cNvPr id="35" name="Picture 52" descr="trust.jpg">
              <a:extLst>
                <a:ext uri="{FF2B5EF4-FFF2-40B4-BE49-F238E27FC236}">
                  <a16:creationId xmlns:a16="http://schemas.microsoft.com/office/drawing/2014/main" id="{886A0277-2C9A-9307-E0C3-BE50EF3A3DAE}"/>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rot="1264034">
              <a:off x="6982313" y="3117817"/>
              <a:ext cx="1733030" cy="1394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TextBox 22">
            <a:extLst>
              <a:ext uri="{FF2B5EF4-FFF2-40B4-BE49-F238E27FC236}">
                <a16:creationId xmlns:a16="http://schemas.microsoft.com/office/drawing/2014/main" id="{C4116A59-C12C-B68A-5674-7616ED214E8A}"/>
              </a:ext>
            </a:extLst>
          </p:cNvPr>
          <p:cNvSpPr txBox="1">
            <a:spLocks noChangeArrowheads="1"/>
          </p:cNvSpPr>
          <p:nvPr/>
        </p:nvSpPr>
        <p:spPr bwMode="auto">
          <a:xfrm>
            <a:off x="3855535" y="2422848"/>
            <a:ext cx="6834909"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400" b="1" dirty="0">
                <a:solidFill>
                  <a:schemeClr val="tx1"/>
                </a:solidFill>
              </a:rPr>
              <a:t>Leadership Skills:</a:t>
            </a:r>
          </a:p>
          <a:p>
            <a:pPr fontAlgn="auto">
              <a:spcBef>
                <a:spcPts val="0"/>
              </a:spcBef>
              <a:spcAft>
                <a:spcPts val="0"/>
              </a:spcAft>
              <a:defRPr/>
            </a:pPr>
            <a:endParaRPr lang="en-IN" sz="2400" b="1" dirty="0">
              <a:solidFill>
                <a:schemeClr val="tx1"/>
              </a:solidFill>
            </a:endParaRPr>
          </a:p>
          <a:p>
            <a:pPr marL="342900" indent="-342900" fontAlgn="auto">
              <a:spcBef>
                <a:spcPts val="0"/>
              </a:spcBef>
              <a:spcAft>
                <a:spcPts val="0"/>
              </a:spcAft>
              <a:buFont typeface="Arial" panose="020B0604020202020204" pitchFamily="34" charset="0"/>
              <a:buChar char="•"/>
              <a:defRPr/>
            </a:pPr>
            <a:r>
              <a:rPr lang="en-IN" sz="2400" dirty="0">
                <a:solidFill>
                  <a:schemeClr val="tx1"/>
                </a:solidFill>
              </a:rPr>
              <a:t>HR managers need to play </a:t>
            </a:r>
            <a:r>
              <a:rPr lang="en-IN" sz="2400" b="1" dirty="0">
                <a:solidFill>
                  <a:srgbClr val="0070C0"/>
                </a:solidFill>
              </a:rPr>
              <a:t>a leadership role </a:t>
            </a:r>
            <a:r>
              <a:rPr lang="en-IN" sz="2400" dirty="0">
                <a:solidFill>
                  <a:schemeClr val="tx1"/>
                </a:solidFill>
              </a:rPr>
              <a:t>with regard to the organization’s HR. </a:t>
            </a:r>
          </a:p>
          <a:p>
            <a:pPr marL="342900" indent="-342900" fontAlgn="auto">
              <a:spcBef>
                <a:spcPts val="0"/>
              </a:spcBef>
              <a:spcAft>
                <a:spcPts val="0"/>
              </a:spcAft>
              <a:buFont typeface="Arial" panose="020B0604020202020204" pitchFamily="34" charset="0"/>
              <a:buChar char="•"/>
              <a:defRPr/>
            </a:pPr>
            <a:r>
              <a:rPr lang="en-IN" sz="2400" dirty="0">
                <a:solidFill>
                  <a:schemeClr val="tx1"/>
                </a:solidFill>
              </a:rPr>
              <a:t> In today’s environment, leadership often requires helping the organization </a:t>
            </a:r>
            <a:r>
              <a:rPr lang="en-IN" sz="2800" b="1" u="sng" dirty="0">
                <a:solidFill>
                  <a:srgbClr val="0070C0"/>
                </a:solidFill>
              </a:rPr>
              <a:t>manage change</a:t>
            </a:r>
            <a:r>
              <a:rPr lang="en-IN" sz="2400" dirty="0">
                <a:solidFill>
                  <a:schemeClr val="tx1"/>
                </a:solidFill>
              </a:rPr>
              <a:t>.  HR professional must </a:t>
            </a:r>
            <a:r>
              <a:rPr lang="en-IN" sz="2400" b="1" dirty="0">
                <a:solidFill>
                  <a:srgbClr val="0070C0"/>
                </a:solidFill>
              </a:rPr>
              <a:t>oversee the changes taking place to make it a success.</a:t>
            </a:r>
          </a:p>
        </p:txBody>
      </p:sp>
    </p:spTree>
    <p:extLst>
      <p:ext uri="{BB962C8B-B14F-4D97-AF65-F5344CB8AC3E}">
        <p14:creationId xmlns:p14="http://schemas.microsoft.com/office/powerpoint/2010/main" val="821707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slide(fromLeft)">
                                      <p:cBhvr>
                                        <p:cTn id="7" dur="500"/>
                                        <p:tgtEl>
                                          <p:spTgt spid="16"/>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500"/>
                                        <p:tgtEl>
                                          <p:spTgt spid="33"/>
                                        </p:tgtEl>
                                      </p:cBhvr>
                                    </p:animEffect>
                                    <p:anim calcmode="lin" valueType="num">
                                      <p:cBhvr>
                                        <p:cTn id="12" dur="500" fill="hold"/>
                                        <p:tgtEl>
                                          <p:spTgt spid="33"/>
                                        </p:tgtEl>
                                        <p:attrNameLst>
                                          <p:attrName>ppt_x</p:attrName>
                                        </p:attrNameLst>
                                      </p:cBhvr>
                                      <p:tavLst>
                                        <p:tav tm="0">
                                          <p:val>
                                            <p:strVal val="#ppt_x"/>
                                          </p:val>
                                        </p:tav>
                                        <p:tav tm="100000">
                                          <p:val>
                                            <p:strVal val="#ppt_x"/>
                                          </p:val>
                                        </p:tav>
                                      </p:tavLst>
                                    </p:anim>
                                    <p:anim calcmode="lin" valueType="num">
                                      <p:cBhvr>
                                        <p:cTn id="13" dur="5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5" name="TextBox 4">
            <a:extLst>
              <a:ext uri="{FF2B5EF4-FFF2-40B4-BE49-F238E27FC236}">
                <a16:creationId xmlns:a16="http://schemas.microsoft.com/office/drawing/2014/main" id="{04D0B243-A255-76D9-C2E6-DDE0B0B2FDF2}"/>
              </a:ext>
            </a:extLst>
          </p:cNvPr>
          <p:cNvSpPr txBox="1"/>
          <p:nvPr/>
        </p:nvSpPr>
        <p:spPr>
          <a:xfrm>
            <a:off x="1665188" y="2424465"/>
            <a:ext cx="8018859" cy="707886"/>
          </a:xfrm>
          <a:prstGeom prst="rect">
            <a:avLst/>
          </a:prstGeom>
          <a:noFill/>
        </p:spPr>
        <p:txBody>
          <a:bodyPr wrap="square">
            <a:spAutoFit/>
          </a:bodyPr>
          <a:lstStyle/>
          <a:p>
            <a:pPr algn="ctr"/>
            <a:r>
              <a:rPr lang="en-US" sz="4000" b="1" dirty="0">
                <a:solidFill>
                  <a:srgbClr val="002060"/>
                </a:solidFill>
              </a:rPr>
              <a:t>Emerging HRM Functions</a:t>
            </a:r>
          </a:p>
        </p:txBody>
      </p:sp>
    </p:spTree>
    <p:extLst>
      <p:ext uri="{BB962C8B-B14F-4D97-AF65-F5344CB8AC3E}">
        <p14:creationId xmlns:p14="http://schemas.microsoft.com/office/powerpoint/2010/main" val="33103234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0249DBE6-A68C-3AB9-5FAD-9D53D91F81D0}"/>
              </a:ext>
            </a:extLst>
          </p:cNvPr>
          <p:cNvSpPr txBox="1"/>
          <p:nvPr/>
        </p:nvSpPr>
        <p:spPr>
          <a:xfrm>
            <a:off x="3961706" y="598585"/>
            <a:ext cx="6565106" cy="461665"/>
          </a:xfrm>
          <a:prstGeom prst="rect">
            <a:avLst/>
          </a:prstGeom>
          <a:noFill/>
        </p:spPr>
        <p:txBody>
          <a:bodyPr wrap="square">
            <a:spAutoFit/>
          </a:bodyPr>
          <a:lstStyle/>
          <a:p>
            <a:r>
              <a:rPr lang="en-US" sz="2400" b="1" dirty="0">
                <a:solidFill>
                  <a:srgbClr val="002060"/>
                </a:solidFill>
              </a:rPr>
              <a:t>Emerging HRM Functions</a:t>
            </a:r>
          </a:p>
        </p:txBody>
      </p:sp>
      <p:pic>
        <p:nvPicPr>
          <p:cNvPr id="8" name="Picture 7">
            <a:extLst>
              <a:ext uri="{FF2B5EF4-FFF2-40B4-BE49-F238E27FC236}">
                <a16:creationId xmlns:a16="http://schemas.microsoft.com/office/drawing/2014/main" id="{91808676-B850-1846-5A42-6874CADF496D}"/>
              </a:ext>
            </a:extLst>
          </p:cNvPr>
          <p:cNvPicPr>
            <a:picLocks noChangeAspect="1"/>
          </p:cNvPicPr>
          <p:nvPr/>
        </p:nvPicPr>
        <p:blipFill rotWithShape="1">
          <a:blip r:embed="rId7"/>
          <a:srcRect l="25899" t="31658" r="12108" b="10042"/>
          <a:stretch/>
        </p:blipFill>
        <p:spPr>
          <a:xfrm>
            <a:off x="0" y="1060250"/>
            <a:ext cx="12192000" cy="5797749"/>
          </a:xfrm>
          <a:prstGeom prst="rect">
            <a:avLst/>
          </a:prstGeom>
        </p:spPr>
      </p:pic>
    </p:spTree>
    <p:extLst>
      <p:ext uri="{BB962C8B-B14F-4D97-AF65-F5344CB8AC3E}">
        <p14:creationId xmlns:p14="http://schemas.microsoft.com/office/powerpoint/2010/main" val="37996631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5" name="TextBox 4">
            <a:extLst>
              <a:ext uri="{FF2B5EF4-FFF2-40B4-BE49-F238E27FC236}">
                <a16:creationId xmlns:a16="http://schemas.microsoft.com/office/drawing/2014/main" id="{04D0B243-A255-76D9-C2E6-DDE0B0B2FDF2}"/>
              </a:ext>
            </a:extLst>
          </p:cNvPr>
          <p:cNvSpPr txBox="1"/>
          <p:nvPr/>
        </p:nvSpPr>
        <p:spPr>
          <a:xfrm>
            <a:off x="1531324" y="1428065"/>
            <a:ext cx="8645226" cy="3743589"/>
          </a:xfrm>
          <a:prstGeom prst="rect">
            <a:avLst/>
          </a:prstGeom>
          <a:noFill/>
        </p:spPr>
        <p:txBody>
          <a:bodyPr wrap="square">
            <a:spAutoFit/>
          </a:bodyPr>
          <a:lstStyle/>
          <a:p>
            <a:pPr marL="457200" marR="0" indent="-457200">
              <a:lnSpc>
                <a:spcPct val="107000"/>
              </a:lnSpc>
              <a:spcBef>
                <a:spcPts val="0"/>
              </a:spcBef>
              <a:spcAft>
                <a:spcPts val="800"/>
              </a:spcAft>
              <a:buFont typeface="Arial" panose="020B0604020202020204" pitchFamily="34" charset="0"/>
              <a:buChar char="•"/>
            </a:pPr>
            <a:r>
              <a:rPr lang="en-US" sz="3200" kern="100" dirty="0">
                <a:effectLst/>
                <a:latin typeface="Calibri" panose="020F0502020204030204" pitchFamily="34" charset="0"/>
                <a:ea typeface="Calibri" panose="020F0502020204030204" pitchFamily="34" charset="0"/>
                <a:cs typeface="Arial" panose="020B0604020202020204" pitchFamily="34" charset="0"/>
              </a:rPr>
              <a:t>Definition of HRM </a:t>
            </a:r>
          </a:p>
          <a:p>
            <a:pPr marL="457200" marR="0" indent="-457200">
              <a:lnSpc>
                <a:spcPct val="107000"/>
              </a:lnSpc>
              <a:spcBef>
                <a:spcPts val="0"/>
              </a:spcBef>
              <a:spcAft>
                <a:spcPts val="800"/>
              </a:spcAft>
              <a:buFont typeface="Arial" panose="020B0604020202020204" pitchFamily="34" charset="0"/>
              <a:buChar char="•"/>
            </a:pPr>
            <a:r>
              <a:rPr lang="en-US" sz="3200" kern="100" dirty="0">
                <a:effectLst/>
                <a:latin typeface="Calibri" panose="020F0502020204030204" pitchFamily="34" charset="0"/>
                <a:ea typeface="Calibri" panose="020F0502020204030204" pitchFamily="34" charset="0"/>
                <a:cs typeface="Arial" panose="020B0604020202020204" pitchFamily="34" charset="0"/>
              </a:rPr>
              <a:t>Importance of HRM for Organizational Success</a:t>
            </a:r>
          </a:p>
          <a:p>
            <a:pPr marL="457200" marR="0" indent="-457200">
              <a:lnSpc>
                <a:spcPct val="107000"/>
              </a:lnSpc>
              <a:spcBef>
                <a:spcPts val="0"/>
              </a:spcBef>
              <a:spcAft>
                <a:spcPts val="800"/>
              </a:spcAft>
              <a:buFont typeface="Arial" panose="020B0604020202020204" pitchFamily="34" charset="0"/>
              <a:buChar char="•"/>
            </a:pPr>
            <a:r>
              <a:rPr lang="en-US" sz="3200" kern="100" dirty="0">
                <a:effectLst/>
                <a:latin typeface="Calibri" panose="020F0502020204030204" pitchFamily="34" charset="0"/>
                <a:ea typeface="Calibri" panose="020F0502020204030204" pitchFamily="34" charset="0"/>
                <a:cs typeface="Arial" panose="020B0604020202020204" pitchFamily="34" charset="0"/>
              </a:rPr>
              <a:t>Scope of Human Resource Management</a:t>
            </a:r>
          </a:p>
          <a:p>
            <a:pPr marL="457200" marR="0" indent="-457200">
              <a:lnSpc>
                <a:spcPct val="107000"/>
              </a:lnSpc>
              <a:spcBef>
                <a:spcPts val="0"/>
              </a:spcBef>
              <a:spcAft>
                <a:spcPts val="800"/>
              </a:spcAft>
              <a:buFont typeface="Arial" panose="020B0604020202020204" pitchFamily="34" charset="0"/>
              <a:buChar char="•"/>
            </a:pPr>
            <a:r>
              <a:rPr lang="en-US" sz="3200" kern="100" dirty="0">
                <a:effectLst/>
                <a:latin typeface="Calibri" panose="020F0502020204030204" pitchFamily="34" charset="0"/>
                <a:ea typeface="Calibri" panose="020F0502020204030204" pitchFamily="34" charset="0"/>
                <a:cs typeface="Arial" panose="020B0604020202020204" pitchFamily="34" charset="0"/>
              </a:rPr>
              <a:t>Processes in Human Resource Management</a:t>
            </a:r>
          </a:p>
          <a:p>
            <a:pPr marL="457200" marR="0" indent="-457200">
              <a:lnSpc>
                <a:spcPct val="107000"/>
              </a:lnSpc>
              <a:spcBef>
                <a:spcPts val="0"/>
              </a:spcBef>
              <a:spcAft>
                <a:spcPts val="800"/>
              </a:spcAft>
              <a:buFont typeface="Arial" panose="020B0604020202020204" pitchFamily="34" charset="0"/>
              <a:buChar char="•"/>
            </a:pPr>
            <a:r>
              <a:rPr lang="en-US" sz="3200" kern="100" dirty="0">
                <a:effectLst/>
                <a:latin typeface="Calibri" panose="020F0502020204030204" pitchFamily="34" charset="0"/>
                <a:ea typeface="Calibri" panose="020F0502020204030204" pitchFamily="34" charset="0"/>
                <a:cs typeface="Arial" panose="020B0604020202020204" pitchFamily="34" charset="0"/>
              </a:rPr>
              <a:t>Skills of HR Professionals</a:t>
            </a:r>
          </a:p>
          <a:p>
            <a:pPr marL="457200" marR="0" indent="-457200">
              <a:lnSpc>
                <a:spcPct val="107000"/>
              </a:lnSpc>
              <a:spcBef>
                <a:spcPts val="0"/>
              </a:spcBef>
              <a:spcAft>
                <a:spcPts val="800"/>
              </a:spcAft>
              <a:buFont typeface="Arial" panose="020B0604020202020204" pitchFamily="34" charset="0"/>
              <a:buChar char="•"/>
            </a:pPr>
            <a:r>
              <a:rPr lang="en-US" sz="3200" kern="100" dirty="0">
                <a:effectLst/>
                <a:latin typeface="Calibri" panose="020F0502020204030204" pitchFamily="34" charset="0"/>
                <a:ea typeface="Calibri" panose="020F0502020204030204" pitchFamily="34" charset="0"/>
                <a:cs typeface="Arial" panose="020B0604020202020204" pitchFamily="34" charset="0"/>
              </a:rPr>
              <a:t>Emerging HRM Functions</a:t>
            </a:r>
            <a:endParaRPr lang="en-US" sz="3200" b="1" dirty="0">
              <a:solidFill>
                <a:srgbClr val="002060"/>
              </a:solidFill>
            </a:endParaRPr>
          </a:p>
        </p:txBody>
      </p:sp>
      <p:sp>
        <p:nvSpPr>
          <p:cNvPr id="2" name="TextBox 1">
            <a:extLst>
              <a:ext uri="{FF2B5EF4-FFF2-40B4-BE49-F238E27FC236}">
                <a16:creationId xmlns:a16="http://schemas.microsoft.com/office/drawing/2014/main" id="{4AF9E0F5-E7CD-5A66-DEC9-D95F4411AE71}"/>
              </a:ext>
            </a:extLst>
          </p:cNvPr>
          <p:cNvSpPr txBox="1"/>
          <p:nvPr/>
        </p:nvSpPr>
        <p:spPr>
          <a:xfrm>
            <a:off x="3961706" y="598585"/>
            <a:ext cx="3582094" cy="584775"/>
          </a:xfrm>
          <a:prstGeom prst="rect">
            <a:avLst/>
          </a:prstGeom>
          <a:noFill/>
        </p:spPr>
        <p:txBody>
          <a:bodyPr wrap="square">
            <a:spAutoFit/>
          </a:bodyPr>
          <a:lstStyle/>
          <a:p>
            <a:r>
              <a:rPr lang="en-US" sz="3200" b="1" dirty="0">
                <a:solidFill>
                  <a:srgbClr val="002060"/>
                </a:solidFill>
              </a:rPr>
              <a:t>Summary</a:t>
            </a:r>
          </a:p>
        </p:txBody>
      </p:sp>
    </p:spTree>
    <p:extLst>
      <p:ext uri="{BB962C8B-B14F-4D97-AF65-F5344CB8AC3E}">
        <p14:creationId xmlns:p14="http://schemas.microsoft.com/office/powerpoint/2010/main" val="16338547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5B2C3C4B-3118-E0AD-3E83-9D9919B3F307}"/>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665188" y="1396728"/>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96494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2" name="Table 1">
            <a:extLst>
              <a:ext uri="{FF2B5EF4-FFF2-40B4-BE49-F238E27FC236}">
                <a16:creationId xmlns:a16="http://schemas.microsoft.com/office/drawing/2014/main" id="{75B53542-BFB4-4DCE-B2F4-411632C84825}"/>
              </a:ext>
            </a:extLst>
          </p:cNvPr>
          <p:cNvGraphicFramePr>
            <a:graphicFrameLocks noGrp="1"/>
          </p:cNvGraphicFramePr>
          <p:nvPr>
            <p:extLst>
              <p:ext uri="{D42A27DB-BD31-4B8C-83A1-F6EECF244321}">
                <p14:modId xmlns:p14="http://schemas.microsoft.com/office/powerpoint/2010/main" val="1786373087"/>
              </p:ext>
            </p:extLst>
          </p:nvPr>
        </p:nvGraphicFramePr>
        <p:xfrm>
          <a:off x="1822285" y="1814350"/>
          <a:ext cx="8547429" cy="3352800"/>
        </p:xfrm>
        <a:graphic>
          <a:graphicData uri="http://schemas.openxmlformats.org/drawingml/2006/table">
            <a:tbl>
              <a:tblPr firstRow="1" firstCol="1" bandRow="1"/>
              <a:tblGrid>
                <a:gridCol w="8547429">
                  <a:extLst>
                    <a:ext uri="{9D8B030D-6E8A-4147-A177-3AD203B41FA5}">
                      <a16:colId xmlns:a16="http://schemas.microsoft.com/office/drawing/2014/main" val="956330507"/>
                    </a:ext>
                  </a:extLst>
                </a:gridCol>
              </a:tblGrid>
              <a:tr h="0">
                <a:tc>
                  <a:txBody>
                    <a:bodyPr/>
                    <a:lstStyle/>
                    <a:p>
                      <a:pPr marL="0" marR="0" algn="just">
                        <a:spcBef>
                          <a:spcPts val="0"/>
                        </a:spcBef>
                        <a:spcAft>
                          <a:spcPts val="0"/>
                        </a:spcAft>
                      </a:pPr>
                      <a:r>
                        <a:rPr lang="en-US" sz="2000" b="1" dirty="0">
                          <a:solidFill>
                            <a:srgbClr val="FF0000"/>
                          </a:solidFill>
                          <a:effectLst/>
                          <a:latin typeface="Segoe UI" panose="020B0502040204020203" pitchFamily="34" charset="0"/>
                          <a:ea typeface="Times New Roman" panose="02020603050405020304" pitchFamily="18" charset="0"/>
                          <a:cs typeface="Arial" panose="020B0604020202020204" pitchFamily="34" charset="0"/>
                        </a:rPr>
                        <a:t>Which of the following is the correct abbreviation of HRM?</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Segoe UI" panose="020B0502040204020203" pitchFamily="34" charset="0"/>
                          <a:ea typeface="Times New Roman" panose="02020603050405020304" pitchFamily="18" charset="0"/>
                          <a:cs typeface="Arial" panose="020B0604020202020204" pitchFamily="34" charset="0"/>
                        </a:rPr>
                        <a:t>Human Resource Management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Segoe UI" panose="020B0502040204020203" pitchFamily="34" charset="0"/>
                          <a:ea typeface="Times New Roman" panose="02020603050405020304" pitchFamily="18" charset="0"/>
                          <a:cs typeface="Arial" panose="020B0604020202020204" pitchFamily="34" charset="0"/>
                        </a:rPr>
                        <a:t>Human Resourcefulness Management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Segoe UI" panose="020B0502040204020203" pitchFamily="34" charset="0"/>
                          <a:ea typeface="Times New Roman" panose="02020603050405020304" pitchFamily="18" charset="0"/>
                          <a:cs typeface="Arial" panose="020B0604020202020204" pitchFamily="34" charset="0"/>
                        </a:rPr>
                        <a:t>Human Relation Management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Segoe UI" panose="020B0502040204020203" pitchFamily="34" charset="0"/>
                          <a:ea typeface="Times New Roman" panose="02020603050405020304" pitchFamily="18" charset="0"/>
                          <a:cs typeface="Arial" panose="020B0604020202020204" pitchFamily="34" charset="0"/>
                        </a:rPr>
                        <a:t>Humanistic Relation Management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44443907"/>
                  </a:ext>
                </a:extLst>
              </a:tr>
              <a:tr h="0">
                <a:tc>
                  <a:txBody>
                    <a:bodyPr/>
                    <a:lstStyle/>
                    <a:p>
                      <a:pPr marL="0" marR="0" algn="just">
                        <a:spcBef>
                          <a:spcPts val="0"/>
                        </a:spcBef>
                        <a:spcAft>
                          <a:spcPts val="0"/>
                        </a:spcAft>
                      </a:pPr>
                      <a:r>
                        <a:rPr lang="en-US" sz="2000" b="1" dirty="0">
                          <a:solidFill>
                            <a:srgbClr val="FF0000"/>
                          </a:solidFill>
                          <a:effectLst/>
                          <a:latin typeface="Segoe UI" panose="020B0502040204020203" pitchFamily="34" charset="0"/>
                          <a:ea typeface="Times New Roman" panose="02020603050405020304" pitchFamily="18" charset="0"/>
                          <a:cs typeface="Arial" panose="020B0604020202020204" pitchFamily="34" charset="0"/>
                        </a:rPr>
                        <a:t>Which of the following correctly defines the Human Resource Department?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Segoe UI" panose="020B0502040204020203" pitchFamily="34" charset="0"/>
                          <a:ea typeface="Times New Roman" panose="02020603050405020304" pitchFamily="18" charset="0"/>
                          <a:cs typeface="Arial" panose="020B0604020202020204" pitchFamily="34" charset="0"/>
                        </a:rPr>
                        <a:t>Service department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Segoe UI" panose="020B0502040204020203" pitchFamily="34" charset="0"/>
                          <a:ea typeface="Times New Roman" panose="02020603050405020304" pitchFamily="18" charset="0"/>
                          <a:cs typeface="Arial" panose="020B0604020202020204" pitchFamily="34" charset="0"/>
                        </a:rPr>
                        <a:t>Functional department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Segoe UI" panose="020B0502040204020203" pitchFamily="34" charset="0"/>
                          <a:ea typeface="Times New Roman" panose="02020603050405020304" pitchFamily="18" charset="0"/>
                          <a:cs typeface="Arial" panose="020B0604020202020204" pitchFamily="34" charset="0"/>
                        </a:rPr>
                        <a:t>Line department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Segoe UI" panose="020B0502040204020203" pitchFamily="34" charset="0"/>
                          <a:ea typeface="Times New Roman" panose="02020603050405020304" pitchFamily="18" charset="0"/>
                          <a:cs typeface="Arial" panose="020B0604020202020204" pitchFamily="34" charset="0"/>
                        </a:rPr>
                        <a:t>Authority department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22029263"/>
                  </a:ext>
                </a:extLst>
              </a:tr>
            </a:tbl>
          </a:graphicData>
        </a:graphic>
      </p:graphicFrame>
    </p:spTree>
    <p:extLst>
      <p:ext uri="{BB962C8B-B14F-4D97-AF65-F5344CB8AC3E}">
        <p14:creationId xmlns:p14="http://schemas.microsoft.com/office/powerpoint/2010/main" val="40409441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938919CC-D450-A363-87FE-AA4D80F2DF06}"/>
              </a:ext>
            </a:extLst>
          </p:cNvPr>
          <p:cNvGraphicFramePr>
            <a:graphicFrameLocks noGrp="1"/>
          </p:cNvGraphicFramePr>
          <p:nvPr>
            <p:extLst>
              <p:ext uri="{D42A27DB-BD31-4B8C-83A1-F6EECF244321}">
                <p14:modId xmlns:p14="http://schemas.microsoft.com/office/powerpoint/2010/main" val="3031544276"/>
              </p:ext>
            </p:extLst>
          </p:nvPr>
        </p:nvGraphicFramePr>
        <p:xfrm>
          <a:off x="1404730" y="1905000"/>
          <a:ext cx="8375151" cy="3048000"/>
        </p:xfrm>
        <a:graphic>
          <a:graphicData uri="http://schemas.openxmlformats.org/drawingml/2006/table">
            <a:tbl>
              <a:tblPr firstRow="1" firstCol="1" bandRow="1"/>
              <a:tblGrid>
                <a:gridCol w="8375151">
                  <a:extLst>
                    <a:ext uri="{9D8B030D-6E8A-4147-A177-3AD203B41FA5}">
                      <a16:colId xmlns:a16="http://schemas.microsoft.com/office/drawing/2014/main" val="1473179220"/>
                    </a:ext>
                  </a:extLst>
                </a:gridCol>
              </a:tblGrid>
              <a:tr h="0">
                <a:tc>
                  <a:txBody>
                    <a:bodyPr/>
                    <a:lstStyle/>
                    <a:p>
                      <a:pPr marL="0" marR="0" algn="just">
                        <a:spcBef>
                          <a:spcPts val="0"/>
                        </a:spcBef>
                        <a:spcAft>
                          <a:spcPts val="0"/>
                        </a:spcAft>
                      </a:pPr>
                      <a:r>
                        <a:rPr lang="en-US" sz="2000" b="1" dirty="0">
                          <a:solidFill>
                            <a:srgbClr val="FF0000"/>
                          </a:solidFill>
                          <a:effectLst/>
                          <a:latin typeface="Segoe UI" panose="020B0502040204020203" pitchFamily="34" charset="0"/>
                          <a:ea typeface="Times New Roman" panose="02020603050405020304" pitchFamily="18" charset="0"/>
                          <a:cs typeface="Arial" panose="020B0604020202020204" pitchFamily="34" charset="0"/>
                        </a:rPr>
                        <a:t>What is the need for Human Resource Planning?</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All Answers are correct </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For undergoing an effective employee development program</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To represent a base for recruitment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To represent a base for selection policy</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9245708"/>
                  </a:ext>
                </a:extLst>
              </a:tr>
              <a:tr h="0">
                <a:tc>
                  <a:txBody>
                    <a:bodyPr/>
                    <a:lstStyle/>
                    <a:p>
                      <a:pPr marL="0" marR="0">
                        <a:spcBef>
                          <a:spcPts val="0"/>
                        </a:spcBef>
                        <a:spcAft>
                          <a:spcPts val="0"/>
                        </a:spcAft>
                      </a:pPr>
                      <a:r>
                        <a:rPr lang="en-US" sz="2000" b="1" dirty="0">
                          <a:solidFill>
                            <a:srgbClr val="FF0000"/>
                          </a:solidFill>
                          <a:effectLst/>
                          <a:latin typeface="Segoe UI" panose="020B0502040204020203" pitchFamily="34" charset="0"/>
                          <a:ea typeface="Times New Roman" panose="02020603050405020304" pitchFamily="18" charset="0"/>
                          <a:cs typeface="Arial" panose="020B0604020202020204" pitchFamily="34" charset="0"/>
                        </a:rPr>
                        <a:t>What does Technical Skills refer to?</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Times New Roman" panose="02020603050405020304" pitchFamily="18" charset="0"/>
                          <a:ea typeface="Times New Roman" panose="02020603050405020304" pitchFamily="18" charset="0"/>
                          <a:cs typeface="Arial" panose="020B0604020202020204" pitchFamily="34" charset="0"/>
                        </a:rPr>
                        <a:t>specialized skills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Times New Roman" panose="02020603050405020304" pitchFamily="18" charset="0"/>
                          <a:ea typeface="Times New Roman" panose="02020603050405020304" pitchFamily="18" charset="0"/>
                          <a:cs typeface="Arial" panose="020B0604020202020204" pitchFamily="34" charset="0"/>
                        </a:rPr>
                        <a:t>take a variety of decisions.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communicating, and negotiating</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incorrect</a:t>
                      </a:r>
                      <a:r>
                        <a:rPr lang="en-US" sz="2000" b="1"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99143423"/>
                  </a:ext>
                </a:extLst>
              </a:tr>
            </a:tbl>
          </a:graphicData>
        </a:graphic>
      </p:graphicFrame>
    </p:spTree>
    <p:extLst>
      <p:ext uri="{BB962C8B-B14F-4D97-AF65-F5344CB8AC3E}">
        <p14:creationId xmlns:p14="http://schemas.microsoft.com/office/powerpoint/2010/main" val="41499549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3680F71C-7E5D-A8D1-EC47-0E1C5BF338FA}"/>
              </a:ext>
            </a:extLst>
          </p:cNvPr>
          <p:cNvGraphicFramePr>
            <a:graphicFrameLocks noGrp="1"/>
          </p:cNvGraphicFramePr>
          <p:nvPr>
            <p:extLst>
              <p:ext uri="{D42A27DB-BD31-4B8C-83A1-F6EECF244321}">
                <p14:modId xmlns:p14="http://schemas.microsoft.com/office/powerpoint/2010/main" val="285346621"/>
              </p:ext>
            </p:extLst>
          </p:nvPr>
        </p:nvGraphicFramePr>
        <p:xfrm>
          <a:off x="1665188" y="1976436"/>
          <a:ext cx="8587185" cy="3048000"/>
        </p:xfrm>
        <a:graphic>
          <a:graphicData uri="http://schemas.openxmlformats.org/drawingml/2006/table">
            <a:tbl>
              <a:tblPr firstRow="1" firstCol="1" bandRow="1"/>
              <a:tblGrid>
                <a:gridCol w="8587185">
                  <a:extLst>
                    <a:ext uri="{9D8B030D-6E8A-4147-A177-3AD203B41FA5}">
                      <a16:colId xmlns:a16="http://schemas.microsoft.com/office/drawing/2014/main" val="1990699491"/>
                    </a:ext>
                  </a:extLst>
                </a:gridCol>
              </a:tblGrid>
              <a:tr h="0">
                <a:tc>
                  <a:txBody>
                    <a:bodyPr/>
                    <a:lstStyle/>
                    <a:p>
                      <a:pPr marL="0" marR="0">
                        <a:spcBef>
                          <a:spcPts val="0"/>
                        </a:spcBef>
                        <a:spcAft>
                          <a:spcPts val="0"/>
                        </a:spcAft>
                      </a:pPr>
                      <a:r>
                        <a:rPr lang="en-IN"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of the following is NOT a scope of HRM?</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IN" sz="1800" dirty="0">
                          <a:effectLst/>
                          <a:latin typeface="Times New Roman" panose="02020603050405020304" pitchFamily="18" charset="0"/>
                          <a:ea typeface="Times New Roman" panose="02020603050405020304" pitchFamily="18" charset="0"/>
                          <a:cs typeface="Arial" panose="020B0604020202020204" pitchFamily="34" charset="0"/>
                        </a:rPr>
                        <a:t>Quality management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IN" sz="1800" dirty="0">
                          <a:effectLst/>
                          <a:latin typeface="Times New Roman" panose="02020603050405020304" pitchFamily="18" charset="0"/>
                          <a:ea typeface="Times New Roman" panose="02020603050405020304" pitchFamily="18" charset="0"/>
                          <a:cs typeface="Arial" panose="020B0604020202020204" pitchFamily="34" charset="0"/>
                        </a:rPr>
                        <a:t>Training and development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IN" sz="1800" dirty="0">
                          <a:effectLst/>
                          <a:latin typeface="Times New Roman" panose="02020603050405020304" pitchFamily="18" charset="0"/>
                          <a:ea typeface="Times New Roman" panose="02020603050405020304" pitchFamily="18" charset="0"/>
                          <a:cs typeface="Arial" panose="020B0604020202020204" pitchFamily="34" charset="0"/>
                        </a:rPr>
                        <a:t>Payroll management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IN" sz="1800" dirty="0">
                          <a:effectLst/>
                          <a:latin typeface="Times New Roman" panose="02020603050405020304" pitchFamily="18" charset="0"/>
                          <a:ea typeface="Times New Roman" panose="02020603050405020304" pitchFamily="18" charset="0"/>
                          <a:cs typeface="Arial" panose="020B0604020202020204" pitchFamily="34" charset="0"/>
                        </a:rPr>
                        <a:t>Grievance handling</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65117930"/>
                  </a:ext>
                </a:extLst>
              </a:tr>
              <a:tr h="0">
                <a:tc>
                  <a:txBody>
                    <a:bodyPr/>
                    <a:lstStyle/>
                    <a:p>
                      <a:pPr marL="0" marR="0">
                        <a:spcBef>
                          <a:spcPts val="0"/>
                        </a:spcBef>
                        <a:spcAft>
                          <a:spcPts val="0"/>
                        </a:spcAft>
                      </a:pPr>
                      <a:r>
                        <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of the following is an aspect of HRM which deals with working conditions and amenities at workplace?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Employee welfare</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Personnel management </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industrial relations </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Performance Management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50563174"/>
                  </a:ext>
                </a:extLst>
              </a:tr>
            </a:tbl>
          </a:graphicData>
        </a:graphic>
      </p:graphicFrame>
    </p:spTree>
    <p:extLst>
      <p:ext uri="{BB962C8B-B14F-4D97-AF65-F5344CB8AC3E}">
        <p14:creationId xmlns:p14="http://schemas.microsoft.com/office/powerpoint/2010/main" val="25144572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B3A7C004-C7A2-4099-3282-823A9EA534D0}"/>
              </a:ext>
            </a:extLst>
          </p:cNvPr>
          <p:cNvGraphicFramePr>
            <a:graphicFrameLocks noGrp="1"/>
          </p:cNvGraphicFramePr>
          <p:nvPr>
            <p:extLst>
              <p:ext uri="{D42A27DB-BD31-4B8C-83A1-F6EECF244321}">
                <p14:modId xmlns:p14="http://schemas.microsoft.com/office/powerpoint/2010/main" val="2360537567"/>
              </p:ext>
            </p:extLst>
          </p:nvPr>
        </p:nvGraphicFramePr>
        <p:xfrm>
          <a:off x="1587751" y="1899171"/>
          <a:ext cx="8335394" cy="3200400"/>
        </p:xfrm>
        <a:graphic>
          <a:graphicData uri="http://schemas.openxmlformats.org/drawingml/2006/table">
            <a:tbl>
              <a:tblPr firstRow="1" firstCol="1" bandRow="1"/>
              <a:tblGrid>
                <a:gridCol w="8335394">
                  <a:extLst>
                    <a:ext uri="{9D8B030D-6E8A-4147-A177-3AD203B41FA5}">
                      <a16:colId xmlns:a16="http://schemas.microsoft.com/office/drawing/2014/main" val="1157272313"/>
                    </a:ext>
                  </a:extLst>
                </a:gridCol>
              </a:tblGrid>
              <a:tr h="0">
                <a:tc>
                  <a:txBody>
                    <a:bodyPr/>
                    <a:lstStyle/>
                    <a:p>
                      <a:pPr marL="0" marR="0">
                        <a:spcBef>
                          <a:spcPts val="0"/>
                        </a:spcBef>
                        <a:spcAft>
                          <a:spcPts val="0"/>
                        </a:spcAft>
                      </a:pPr>
                      <a:r>
                        <a:rPr lang="en-IN"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various skills of HR professionals are</a:t>
                      </a:r>
                      <a:r>
                        <a:rPr lang="ar-SA"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IN" sz="18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IN" sz="1800" dirty="0">
                          <a:effectLst/>
                          <a:latin typeface="Times New Roman" panose="02020603050405020304" pitchFamily="18" charset="0"/>
                          <a:ea typeface="Times New Roman" panose="02020603050405020304" pitchFamily="18" charset="0"/>
                          <a:cs typeface="Arial" panose="020B0604020202020204" pitchFamily="34" charset="0"/>
                        </a:rPr>
                        <a:t>HR skills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IN" sz="1800" dirty="0">
                          <a:effectLst/>
                          <a:latin typeface="Times New Roman" panose="02020603050405020304" pitchFamily="18" charset="0"/>
                          <a:ea typeface="Times New Roman" panose="02020603050405020304" pitchFamily="18" charset="0"/>
                          <a:cs typeface="Arial" panose="020B0604020202020204" pitchFamily="34" charset="0"/>
                        </a:rPr>
                        <a:t>Decision making skills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IN" sz="1800" dirty="0">
                          <a:effectLst/>
                          <a:latin typeface="Times New Roman" panose="02020603050405020304" pitchFamily="18" charset="0"/>
                          <a:ea typeface="Times New Roman" panose="02020603050405020304" pitchFamily="18" charset="0"/>
                          <a:cs typeface="Arial" panose="020B0604020202020204" pitchFamily="34" charset="0"/>
                        </a:rPr>
                        <a:t>Technical skills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93373596"/>
                  </a:ext>
                </a:extLst>
              </a:tr>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HRM is the process of managing people in organizations in a structured and thorough manner. this Definition of HRM is---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Traditional Definition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Contemporary Definition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Traditional and Contemporary Definition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Fact- based Definition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4066725"/>
                  </a:ext>
                </a:extLst>
              </a:tr>
            </a:tbl>
          </a:graphicData>
        </a:graphic>
      </p:graphicFrame>
    </p:spTree>
    <p:extLst>
      <p:ext uri="{BB962C8B-B14F-4D97-AF65-F5344CB8AC3E}">
        <p14:creationId xmlns:p14="http://schemas.microsoft.com/office/powerpoint/2010/main" val="28023936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E451EE20-B28C-F666-1502-5032ED5A7828}"/>
              </a:ext>
            </a:extLst>
          </p:cNvPr>
          <p:cNvGraphicFramePr>
            <a:graphicFrameLocks noGrp="1"/>
          </p:cNvGraphicFramePr>
          <p:nvPr>
            <p:extLst>
              <p:ext uri="{D42A27DB-BD31-4B8C-83A1-F6EECF244321}">
                <p14:modId xmlns:p14="http://schemas.microsoft.com/office/powerpoint/2010/main" val="3018907673"/>
              </p:ext>
            </p:extLst>
          </p:nvPr>
        </p:nvGraphicFramePr>
        <p:xfrm>
          <a:off x="1666361" y="2067876"/>
          <a:ext cx="8375151" cy="2865120"/>
        </p:xfrm>
        <a:graphic>
          <a:graphicData uri="http://schemas.openxmlformats.org/drawingml/2006/table">
            <a:tbl>
              <a:tblPr firstRow="1" firstCol="1" bandRow="1"/>
              <a:tblGrid>
                <a:gridCol w="8375151">
                  <a:extLst>
                    <a:ext uri="{9D8B030D-6E8A-4147-A177-3AD203B41FA5}">
                      <a16:colId xmlns:a16="http://schemas.microsoft.com/office/drawing/2014/main" val="2112013878"/>
                    </a:ext>
                  </a:extLst>
                </a:gridCol>
              </a:tblGrid>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attracting applicants that match a certain Job Criteria. this is---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Recruitment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Selection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Training and Development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9163084"/>
                  </a:ext>
                </a:extLst>
              </a:tr>
              <a:tr h="0">
                <a:tc>
                  <a:txBody>
                    <a:bodyPr/>
                    <a:lstStyle/>
                    <a:p>
                      <a:pPr marL="0" marR="0">
                        <a:spcBef>
                          <a:spcPts val="0"/>
                        </a:spcBef>
                        <a:spcAft>
                          <a:spcPts val="0"/>
                        </a:spcAft>
                      </a:pPr>
                      <a:r>
                        <a:rPr lang="en-US" sz="1800" b="1" dirty="0">
                          <a:solidFill>
                            <a:srgbClr val="FF0000"/>
                          </a:solidFill>
                          <a:effectLst/>
                          <a:latin typeface="Segoe UI" panose="020B0502040204020203" pitchFamily="34" charset="0"/>
                          <a:ea typeface="Times New Roman" panose="02020603050405020304" pitchFamily="18" charset="0"/>
                          <a:cs typeface="Arial" panose="020B0604020202020204" pitchFamily="34" charset="0"/>
                        </a:rPr>
                        <a:t>Which of the following is the correct abbreviation of PMS?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Segoe UI" panose="020B0502040204020203" pitchFamily="34" charset="0"/>
                          <a:ea typeface="Times New Roman" panose="02020603050405020304" pitchFamily="18" charset="0"/>
                          <a:cs typeface="Arial" panose="020B0604020202020204" pitchFamily="34" charset="0"/>
                        </a:rPr>
                        <a:t>Performance Management System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Segoe UI" panose="020B0502040204020203" pitchFamily="34" charset="0"/>
                          <a:ea typeface="Times New Roman" panose="02020603050405020304" pitchFamily="18" charset="0"/>
                          <a:cs typeface="Arial" panose="020B0604020202020204" pitchFamily="34" charset="0"/>
                        </a:rPr>
                        <a:t>Performance Management Resourcefulness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Segoe UI" panose="020B0502040204020203" pitchFamily="34" charset="0"/>
                          <a:ea typeface="Times New Roman" panose="02020603050405020304" pitchFamily="18" charset="0"/>
                          <a:cs typeface="Arial" panose="020B0604020202020204" pitchFamily="34" charset="0"/>
                        </a:rPr>
                        <a:t>Performance Management Relation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Segoe UI" panose="020B0502040204020203" pitchFamily="34" charset="0"/>
                          <a:ea typeface="Times New Roman" panose="02020603050405020304" pitchFamily="18" charset="0"/>
                          <a:cs typeface="Arial" panose="020B0604020202020204" pitchFamily="34" charset="0"/>
                        </a:rPr>
                        <a:t>Humanistic Relation Management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79861087"/>
                  </a:ext>
                </a:extLst>
              </a:tr>
            </a:tbl>
          </a:graphicData>
        </a:graphic>
      </p:graphicFrame>
    </p:spTree>
    <p:extLst>
      <p:ext uri="{BB962C8B-B14F-4D97-AF65-F5344CB8AC3E}">
        <p14:creationId xmlns:p14="http://schemas.microsoft.com/office/powerpoint/2010/main" val="32721708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2" name="Table 1">
            <a:extLst>
              <a:ext uri="{FF2B5EF4-FFF2-40B4-BE49-F238E27FC236}">
                <a16:creationId xmlns:a16="http://schemas.microsoft.com/office/drawing/2014/main" id="{AD616433-6F79-B3F4-35E5-3EF2DB8FC909}"/>
              </a:ext>
            </a:extLst>
          </p:cNvPr>
          <p:cNvGraphicFramePr>
            <a:graphicFrameLocks noGrp="1"/>
          </p:cNvGraphicFramePr>
          <p:nvPr>
            <p:extLst>
              <p:ext uri="{D42A27DB-BD31-4B8C-83A1-F6EECF244321}">
                <p14:modId xmlns:p14="http://schemas.microsoft.com/office/powerpoint/2010/main" val="1999701757"/>
              </p:ext>
            </p:extLst>
          </p:nvPr>
        </p:nvGraphicFramePr>
        <p:xfrm>
          <a:off x="1364043" y="1920239"/>
          <a:ext cx="9128141" cy="3017520"/>
        </p:xfrm>
        <a:graphic>
          <a:graphicData uri="http://schemas.openxmlformats.org/drawingml/2006/table">
            <a:tbl>
              <a:tblPr firstRow="1" firstCol="1" bandRow="1"/>
              <a:tblGrid>
                <a:gridCol w="9128141">
                  <a:extLst>
                    <a:ext uri="{9D8B030D-6E8A-4147-A177-3AD203B41FA5}">
                      <a16:colId xmlns:a16="http://schemas.microsoft.com/office/drawing/2014/main" val="3613510491"/>
                    </a:ext>
                  </a:extLst>
                </a:gridCol>
              </a:tblGrid>
              <a:tr h="0">
                <a:tc>
                  <a:txBody>
                    <a:bodyPr/>
                    <a:lstStyle/>
                    <a:p>
                      <a:pPr marL="0" marR="0">
                        <a:spcBef>
                          <a:spcPts val="0"/>
                        </a:spcBef>
                        <a:spcAft>
                          <a:spcPts val="0"/>
                        </a:spcAft>
                      </a:pPr>
                      <a:r>
                        <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Communicating, negotiating and team development., Those skills are---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HR skills</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Decision making skills.</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Technical skills</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leadership skills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0688825"/>
                  </a:ext>
                </a:extLst>
              </a:tr>
              <a:tr h="0">
                <a:tc>
                  <a:txBody>
                    <a:bodyPr/>
                    <a:lstStyle/>
                    <a:p>
                      <a:pPr marL="0" marR="0">
                        <a:spcBef>
                          <a:spcPts val="0"/>
                        </a:spcBef>
                        <a:spcAft>
                          <a:spcPts val="0"/>
                        </a:spcAft>
                      </a:pPr>
                      <a:r>
                        <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HRM Functions are----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Execute successful change strategies </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Employee Advocate</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Business and Strategic Partner</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6559473"/>
                  </a:ext>
                </a:extLst>
              </a:tr>
            </a:tbl>
          </a:graphicData>
        </a:graphic>
      </p:graphicFrame>
    </p:spTree>
    <p:extLst>
      <p:ext uri="{BB962C8B-B14F-4D97-AF65-F5344CB8AC3E}">
        <p14:creationId xmlns:p14="http://schemas.microsoft.com/office/powerpoint/2010/main" val="36324296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531</TotalTime>
  <Words>2176</Words>
  <Application>Microsoft Office PowerPoint</Application>
  <PresentationFormat>Widescreen</PresentationFormat>
  <Paragraphs>236</Paragraphs>
  <Slides>44</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Calibri Light</vt:lpstr>
      <vt:lpstr>Segoe UI</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دينا سمير السيد حسن علي الوقاد</cp:lastModifiedBy>
  <cp:revision>50</cp:revision>
  <dcterms:created xsi:type="dcterms:W3CDTF">2023-04-29T09:08:23Z</dcterms:created>
  <dcterms:modified xsi:type="dcterms:W3CDTF">2023-05-29T13:54:39Z</dcterms:modified>
</cp:coreProperties>
</file>