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9.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slideLayouts/slideLayout2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541" r:id="rId3"/>
    <p:sldId id="542" r:id="rId4"/>
    <p:sldId id="313" r:id="rId5"/>
    <p:sldId id="587" r:id="rId6"/>
    <p:sldId id="588" r:id="rId7"/>
    <p:sldId id="589" r:id="rId8"/>
    <p:sldId id="590" r:id="rId9"/>
    <p:sldId id="591" r:id="rId10"/>
    <p:sldId id="645" r:id="rId11"/>
    <p:sldId id="646" r:id="rId12"/>
    <p:sldId id="593" r:id="rId13"/>
    <p:sldId id="606" r:id="rId14"/>
    <p:sldId id="699" r:id="rId15"/>
    <p:sldId id="701" r:id="rId16"/>
    <p:sldId id="673" r:id="rId17"/>
    <p:sldId id="609" r:id="rId18"/>
    <p:sldId id="642" r:id="rId19"/>
    <p:sldId id="643" r:id="rId20"/>
    <p:sldId id="612" r:id="rId21"/>
    <p:sldId id="614" r:id="rId22"/>
    <p:sldId id="615" r:id="rId23"/>
    <p:sldId id="616" r:id="rId24"/>
    <p:sldId id="617" r:id="rId25"/>
    <p:sldId id="650" r:id="rId26"/>
    <p:sldId id="618" r:id="rId27"/>
    <p:sldId id="631" r:id="rId28"/>
    <p:sldId id="695" r:id="rId29"/>
    <p:sldId id="632" r:id="rId30"/>
    <p:sldId id="676" r:id="rId31"/>
    <p:sldId id="703" r:id="rId32"/>
    <p:sldId id="677" r:id="rId33"/>
    <p:sldId id="678" r:id="rId34"/>
    <p:sldId id="679" r:id="rId35"/>
    <p:sldId id="681" r:id="rId36"/>
    <p:sldId id="683" r:id="rId37"/>
    <p:sldId id="697" r:id="rId38"/>
    <p:sldId id="684" r:id="rId39"/>
    <p:sldId id="686" r:id="rId40"/>
    <p:sldId id="705" r:id="rId41"/>
    <p:sldId id="687" r:id="rId42"/>
    <p:sldId id="689" r:id="rId43"/>
    <p:sldId id="691" r:id="rId44"/>
    <p:sldId id="693" r:id="rId45"/>
    <p:sldId id="539" r:id="rId46"/>
    <p:sldId id="55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588"/>
            <p14:sldId id="589"/>
            <p14:sldId id="590"/>
            <p14:sldId id="591"/>
            <p14:sldId id="645"/>
            <p14:sldId id="646"/>
            <p14:sldId id="593"/>
            <p14:sldId id="606"/>
            <p14:sldId id="699"/>
            <p14:sldId id="701"/>
            <p14:sldId id="673"/>
            <p14:sldId id="609"/>
            <p14:sldId id="642"/>
            <p14:sldId id="643"/>
            <p14:sldId id="612"/>
            <p14:sldId id="614"/>
            <p14:sldId id="615"/>
            <p14:sldId id="616"/>
            <p14:sldId id="617"/>
            <p14:sldId id="650"/>
            <p14:sldId id="618"/>
            <p14:sldId id="631"/>
            <p14:sldId id="695"/>
            <p14:sldId id="632"/>
            <p14:sldId id="676"/>
            <p14:sldId id="703"/>
            <p14:sldId id="677"/>
            <p14:sldId id="678"/>
            <p14:sldId id="679"/>
            <p14:sldId id="681"/>
            <p14:sldId id="683"/>
            <p14:sldId id="697"/>
            <p14:sldId id="684"/>
            <p14:sldId id="686"/>
            <p14:sldId id="705"/>
            <p14:sldId id="687"/>
            <p14:sldId id="689"/>
            <p14:sldId id="691"/>
            <p14:sldId id="693"/>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708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5303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654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5853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3954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6351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164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1501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8631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2282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3275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8499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1423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26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3711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6" y="2128122"/>
            <a:ext cx="5929293"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211666" cy="523220"/>
          </a:xfrm>
          <a:prstGeom prst="rect">
            <a:avLst/>
          </a:prstGeom>
          <a:noFill/>
        </p:spPr>
        <p:txBody>
          <a:bodyPr wrap="none" rtlCol="0">
            <a:spAutoFit/>
          </a:bodyPr>
          <a:lstStyle/>
          <a:p>
            <a:r>
              <a:rPr lang="en-US" sz="2800" b="1" dirty="0">
                <a:solidFill>
                  <a:srgbClr val="00B0F0"/>
                </a:solidFill>
                <a:latin typeface="Arial Black" panose="020B0A04020102020204" pitchFamily="34" charset="0"/>
                <a:cs typeface="Times New Roman" panose="02020603050405020304" pitchFamily="18" charset="0"/>
              </a:rPr>
              <a:t>Tender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55657" y="485824"/>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99365" y="1791429"/>
            <a:ext cx="8691620"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a:t>
            </a:r>
            <a:r>
              <a:rPr lang="en-US" sz="2800" dirty="0">
                <a:solidFill>
                  <a:prstClr val="black"/>
                </a:solidFill>
                <a:latin typeface="Times New Roman"/>
                <a:ea typeface="Times New Roman"/>
                <a:cs typeface="Times New Roman"/>
                <a:sym typeface="Times New Roman"/>
              </a:rPr>
              <a:t>p</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ro</a:t>
            </a:r>
            <a:r>
              <a:rPr lang="en-US" sz="2800" dirty="0">
                <a:solidFill>
                  <a:prstClr val="black"/>
                </a:solidFill>
                <a:latin typeface="Times New Roman"/>
                <a:ea typeface="Times New Roman"/>
                <a:cs typeface="Times New Roman"/>
                <a:sym typeface="Times New Roman"/>
              </a:rPr>
              <a:t>j</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ect</a:t>
            </a: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000" b="1" dirty="0">
                <a:solidFill>
                  <a:srgbClr val="00B0F0"/>
                </a:solidFill>
              </a:rPr>
              <a:t>TENDER MANAGEMENT</a:t>
            </a:r>
          </a:p>
        </p:txBody>
      </p:sp>
      <p:sp>
        <p:nvSpPr>
          <p:cNvPr id="13315" name="Rectangle 3"/>
          <p:cNvSpPr>
            <a:spLocks noGrp="1" noChangeArrowheads="1"/>
          </p:cNvSpPr>
          <p:nvPr>
            <p:ph idx="1"/>
          </p:nvPr>
        </p:nvSpPr>
        <p:spPr>
          <a:xfrm>
            <a:off x="181799" y="1523687"/>
            <a:ext cx="11172001" cy="4844955"/>
          </a:xfrm>
        </p:spPr>
        <p:txBody>
          <a:bodyPr rtlCol="0">
            <a:normAutofit/>
          </a:bodyPr>
          <a:lstStyle/>
          <a:p>
            <a:pPr algn="just"/>
            <a:r>
              <a:rPr lang="en-US" sz="4400" b="1" dirty="0">
                <a:solidFill>
                  <a:srgbClr val="00B0F0"/>
                </a:solidFill>
                <a:latin typeface="+mj-lt"/>
              </a:rPr>
              <a:t>M</a:t>
            </a:r>
            <a:r>
              <a:rPr lang="en-US" b="1" dirty="0">
                <a:solidFill>
                  <a:srgbClr val="00B0F0"/>
                </a:solidFill>
                <a:latin typeface="+mj-lt"/>
              </a:rPr>
              <a:t>ost</a:t>
            </a:r>
            <a:r>
              <a:rPr lang="en-US" dirty="0">
                <a:latin typeface="+mj-lt"/>
              </a:rPr>
              <a:t> projects will, at one stage or another, need to go to the marketplace to procure the expertise, materials, equipment, and services required for development, implementation, or execution. </a:t>
            </a:r>
          </a:p>
          <a:p>
            <a:pPr algn="just"/>
            <a:r>
              <a:rPr lang="en-US" dirty="0">
                <a:latin typeface="+mj-lt"/>
              </a:rPr>
              <a:t>The way this is done can have a profound impact on project success and profitability.</a:t>
            </a:r>
          </a:p>
          <a:p>
            <a:pPr algn="just"/>
            <a:r>
              <a:rPr lang="en-US" dirty="0">
                <a:latin typeface="+mj-lt"/>
              </a:rPr>
              <a:t>The economics of top-class procurement are compelling.</a:t>
            </a:r>
          </a:p>
          <a:p>
            <a:pPr algn="just"/>
            <a:r>
              <a:rPr lang="en-US" dirty="0">
                <a:latin typeface="+mj-lt"/>
              </a:rPr>
              <a:t>With the growth of outsourcing, third-party goods and services can account for between 40 percent and 80 percent of a project or company activity.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D9FC128-C516-7133-E96A-A8C7A42BEF9C}"/>
              </a:ext>
            </a:extLst>
          </p:cNvPr>
          <p:cNvSpPr/>
          <p:nvPr/>
        </p:nvSpPr>
        <p:spPr>
          <a:xfrm>
            <a:off x="11476801" y="1050878"/>
            <a:ext cx="176167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F6B231C-506B-9EA1-16BD-9BDE800537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1799" y="157900"/>
            <a:ext cx="2305141" cy="1076343"/>
          </a:xfrm>
          <a:prstGeom prst="rect">
            <a:avLst/>
          </a:prstGeom>
        </p:spPr>
      </p:pic>
    </p:spTree>
    <p:extLst>
      <p:ext uri="{BB962C8B-B14F-4D97-AF65-F5344CB8AC3E}">
        <p14:creationId xmlns:p14="http://schemas.microsoft.com/office/powerpoint/2010/main" val="1845131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43100" y="182517"/>
            <a:ext cx="8305800" cy="715962"/>
          </a:xfrm>
        </p:spPr>
        <p:txBody>
          <a:bodyPr rtlCol="0">
            <a:normAutofit/>
          </a:bodyPr>
          <a:lstStyle/>
          <a:p>
            <a:pPr algn="ctr">
              <a:defRPr/>
            </a:pPr>
            <a:r>
              <a:rPr lang="en-US" sz="3200" b="1" dirty="0">
                <a:solidFill>
                  <a:srgbClr val="00B0F0"/>
                </a:solidFill>
              </a:rPr>
              <a:t>TENDER MANAGEMENT</a:t>
            </a:r>
          </a:p>
        </p:txBody>
      </p:sp>
      <p:sp>
        <p:nvSpPr>
          <p:cNvPr id="11267" name="Rectangle 3"/>
          <p:cNvSpPr>
            <a:spLocks noGrp="1" noChangeArrowheads="1"/>
          </p:cNvSpPr>
          <p:nvPr>
            <p:ph idx="1"/>
          </p:nvPr>
        </p:nvSpPr>
        <p:spPr>
          <a:xfrm>
            <a:off x="311176" y="1516902"/>
            <a:ext cx="11149304" cy="4800600"/>
          </a:xfrm>
        </p:spPr>
        <p:txBody>
          <a:bodyPr>
            <a:normAutofit/>
          </a:bodyPr>
          <a:lstStyle/>
          <a:p>
            <a:pPr algn="just">
              <a:spcBef>
                <a:spcPct val="50000"/>
              </a:spcBef>
            </a:pPr>
            <a:r>
              <a:rPr lang="en-US" altLang="en-US" b="1" dirty="0">
                <a:solidFill>
                  <a:srgbClr val="00B0F0"/>
                </a:solidFill>
              </a:rPr>
              <a:t>Example</a:t>
            </a:r>
            <a:r>
              <a:rPr lang="en-US" altLang="en-US" b="1" dirty="0"/>
              <a:t> </a:t>
            </a:r>
            <a:r>
              <a:rPr lang="en-US" altLang="en-US" dirty="0"/>
              <a:t>: A European oil company spent $100 million per annum on the development and refurbishment of its gas stations throughout Europe. </a:t>
            </a:r>
          </a:p>
          <a:p>
            <a:pPr algn="just">
              <a:spcBef>
                <a:spcPct val="50000"/>
              </a:spcBef>
            </a:pPr>
            <a:r>
              <a:rPr lang="en-US" altLang="en-US" dirty="0"/>
              <a:t>Implementing the kind of world-class tender management process resulted in 10 to 30 percent savings of third-party spend on materials equipment and construction services.</a:t>
            </a:r>
          </a:p>
          <a:p>
            <a:pPr algn="just">
              <a:spcBef>
                <a:spcPct val="50000"/>
              </a:spcBef>
            </a:pPr>
            <a:r>
              <a:rPr lang="en-US" altLang="en-US" dirty="0"/>
              <a:t>The impact on contracting companies can be even more dramatic.</a:t>
            </a:r>
          </a:p>
          <a:p>
            <a:pPr algn="just">
              <a:spcBef>
                <a:spcPct val="50000"/>
              </a:spcBef>
            </a:pPr>
            <a:r>
              <a:rPr lang="en-US" altLang="en-US" dirty="0"/>
              <a:t> This is due to their relatively low profit margins and high levels of spend on subcontractors and other outsourced services.</a:t>
            </a:r>
          </a:p>
          <a:p>
            <a:pPr>
              <a:spcBef>
                <a:spcPct val="50000"/>
              </a:spcBef>
            </a:pP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A1734EE-19D9-4B3B-AA95-768ECF03B405}"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C58008-A0D2-CAB9-7168-C503435305FF}"/>
              </a:ext>
            </a:extLst>
          </p:cNvPr>
          <p:cNvSpPr/>
          <p:nvPr/>
        </p:nvSpPr>
        <p:spPr>
          <a:xfrm>
            <a:off x="11592560" y="105087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8A48F4D-5AC9-3D4A-0ECD-6C11E8A97B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66925" y="213519"/>
            <a:ext cx="8305800" cy="639762"/>
          </a:xfrm>
        </p:spPr>
        <p:txBody>
          <a:bodyPr rtlCol="0">
            <a:normAutofit/>
          </a:bodyPr>
          <a:lstStyle/>
          <a:p>
            <a:pPr algn="ctr">
              <a:defRPr/>
            </a:pPr>
            <a:r>
              <a:rPr lang="en-US" sz="3200" b="1" dirty="0">
                <a:solidFill>
                  <a:srgbClr val="00B0F0"/>
                </a:solidFill>
              </a:rPr>
              <a:t>Overview of the Tendering Process</a:t>
            </a:r>
          </a:p>
        </p:txBody>
      </p:sp>
      <p:sp>
        <p:nvSpPr>
          <p:cNvPr id="17411" name="Content Placeholder 2"/>
          <p:cNvSpPr>
            <a:spLocks noGrp="1"/>
          </p:cNvSpPr>
          <p:nvPr>
            <p:ph idx="1"/>
          </p:nvPr>
        </p:nvSpPr>
        <p:spPr>
          <a:xfrm>
            <a:off x="311175" y="1600947"/>
            <a:ext cx="10895304" cy="4953000"/>
          </a:xfrm>
        </p:spPr>
        <p:txBody>
          <a:bodyPr rtlCol="0">
            <a:noAutofit/>
          </a:bodyPr>
          <a:lstStyle/>
          <a:p>
            <a:pPr algn="just">
              <a:defRPr/>
            </a:pPr>
            <a:r>
              <a:rPr lang="en-US" dirty="0"/>
              <a:t>The process starts with an evaluation of the project drivers and the statutory and corporate environment, along with the development of an execution strategy and contracting plan for the project. </a:t>
            </a:r>
          </a:p>
          <a:p>
            <a:pPr algn="just">
              <a:defRPr/>
            </a:pPr>
            <a:r>
              <a:rPr lang="en-US" dirty="0"/>
              <a:t>The process is complete when every package in the  contracting plan has been awarded.</a:t>
            </a:r>
          </a:p>
          <a:p>
            <a:pPr algn="just">
              <a:defRPr/>
            </a:pPr>
            <a:r>
              <a:rPr lang="en-US" dirty="0"/>
              <a:t>The process is generic and has been successfully applied to the procurement of commodities, complex equipment, and services of all kinds of projects—from IT systems to multimillion-dollar contracts for oil tankers and the engineering and construction of major process plants.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7833352-24EC-4C41-9DF3-389C7D542E0E}"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B4E3855-6945-45A5-DACD-2B62E86157D2}"/>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A7D0A54-5F09-27CC-4521-8B3D743710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385622" y="221194"/>
            <a:ext cx="8637884" cy="829684"/>
          </a:xfrm>
        </p:spPr>
        <p:txBody>
          <a:bodyPr rtlCol="0">
            <a:normAutofit/>
          </a:bodyPr>
          <a:lstStyle/>
          <a:p>
            <a:pPr algn="ctr">
              <a:defRPr/>
            </a:pPr>
            <a:r>
              <a:rPr lang="en-US" sz="2800" b="1" dirty="0">
                <a:solidFill>
                  <a:srgbClr val="00B0F0"/>
                </a:solidFill>
              </a:rPr>
              <a:t>Understand Statutory and Corporate Compliance</a:t>
            </a:r>
          </a:p>
        </p:txBody>
      </p:sp>
      <p:sp>
        <p:nvSpPr>
          <p:cNvPr id="18435" name="Rectangle 3"/>
          <p:cNvSpPr>
            <a:spLocks noGrp="1" noChangeArrowheads="1"/>
          </p:cNvSpPr>
          <p:nvPr>
            <p:ph idx="1"/>
          </p:nvPr>
        </p:nvSpPr>
        <p:spPr>
          <a:xfrm>
            <a:off x="282738" y="1297537"/>
            <a:ext cx="11157422" cy="4572000"/>
          </a:xfrm>
        </p:spPr>
        <p:txBody>
          <a:bodyPr rtlCol="0">
            <a:noAutofit/>
          </a:bodyPr>
          <a:lstStyle/>
          <a:p>
            <a:pPr algn="just"/>
            <a:r>
              <a:rPr lang="en-US" sz="2600" dirty="0"/>
              <a:t>It is essential that the tendering process reflects the statutory regulations and complies with corporate standards for the following reasons:</a:t>
            </a:r>
          </a:p>
          <a:p>
            <a:pPr algn="just"/>
            <a:r>
              <a:rPr lang="en-US" sz="2600" b="1" dirty="0">
                <a:solidFill>
                  <a:srgbClr val="00B0F0"/>
                </a:solidFill>
              </a:rPr>
              <a:t>Failure</a:t>
            </a:r>
            <a:r>
              <a:rPr lang="en-US" sz="2600" dirty="0"/>
              <a:t> to comply with the statutory regulations that govern procurement in many countries, such as those in the European Union, may result in considerable embarrassment, abortion of the procurement process, and even expensive litigation.</a:t>
            </a:r>
          </a:p>
          <a:p>
            <a:pPr algn="just"/>
            <a:r>
              <a:rPr lang="en-US" sz="2600" b="1" dirty="0">
                <a:solidFill>
                  <a:srgbClr val="00B0F0"/>
                </a:solidFill>
              </a:rPr>
              <a:t>Similarly</a:t>
            </a:r>
            <a:r>
              <a:rPr lang="en-US" sz="2600" dirty="0"/>
              <a:t>, failure to understand corporate standards for delegation of authority and contract approval, or the existence, may result in considerable delay prejudicial to the project.</a:t>
            </a:r>
          </a:p>
          <a:p>
            <a:pPr algn="just"/>
            <a:r>
              <a:rPr lang="en-US" sz="2600" b="1" dirty="0">
                <a:solidFill>
                  <a:srgbClr val="00B0F0"/>
                </a:solidFill>
              </a:rPr>
              <a:t>Many</a:t>
            </a:r>
            <a:r>
              <a:rPr lang="en-US" sz="2600" dirty="0">
                <a:solidFill>
                  <a:srgbClr val="00B0F0"/>
                </a:solidFill>
              </a:rPr>
              <a:t> </a:t>
            </a:r>
            <a:r>
              <a:rPr lang="en-US" sz="2600" dirty="0"/>
              <a:t>companies have framework contracts in place for certain materials, equipment, and categories of service. Framework contracts may save time and money for the project.</a:t>
            </a:r>
          </a:p>
          <a:p>
            <a:pPr algn="just"/>
            <a:r>
              <a:rPr lang="en-US" sz="2600" dirty="0"/>
              <a:t>The use of existing framework contracts may be an essential corporate policy.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A6F23D-2804-4BC6-8C55-81B45932CDC6}"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657944" y="644555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8AA89FA-3F57-B8E3-C75C-33E3D90B2B7E}"/>
              </a:ext>
            </a:extLst>
          </p:cNvPr>
          <p:cNvSpPr/>
          <p:nvPr/>
        </p:nvSpPr>
        <p:spPr>
          <a:xfrm>
            <a:off x="11531600" y="1050878"/>
            <a:ext cx="18102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20C794C-A949-0D11-439B-ADFD827B6BE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0157" y="120603"/>
            <a:ext cx="8305800" cy="916675"/>
          </a:xfrm>
        </p:spPr>
        <p:txBody>
          <a:bodyPr rtlCol="0">
            <a:noAutofit/>
          </a:bodyPr>
          <a:lstStyle/>
          <a:p>
            <a:pPr algn="ctr">
              <a:defRPr/>
            </a:pPr>
            <a:r>
              <a:rPr lang="en-US" sz="2800" b="1" dirty="0">
                <a:solidFill>
                  <a:srgbClr val="00B0F0"/>
                </a:solidFill>
              </a:rPr>
              <a:t>Understand Statutory and Corporate Compliance</a:t>
            </a:r>
          </a:p>
        </p:txBody>
      </p:sp>
      <p:sp>
        <p:nvSpPr>
          <p:cNvPr id="19459" name="Rectangle 3"/>
          <p:cNvSpPr>
            <a:spLocks noGrp="1" noChangeArrowheads="1"/>
          </p:cNvSpPr>
          <p:nvPr>
            <p:ph idx="1"/>
          </p:nvPr>
        </p:nvSpPr>
        <p:spPr>
          <a:xfrm>
            <a:off x="350520" y="1596788"/>
            <a:ext cx="11003280" cy="5095953"/>
          </a:xfrm>
        </p:spPr>
        <p:txBody>
          <a:bodyPr rtlCol="0">
            <a:normAutofit/>
          </a:bodyPr>
          <a:lstStyle/>
          <a:p>
            <a:pPr algn="just">
              <a:defRPr/>
            </a:pPr>
            <a:r>
              <a:rPr lang="en-US" dirty="0"/>
              <a:t>The statutory and regulatory environment can have a profound impact on:</a:t>
            </a:r>
          </a:p>
          <a:p>
            <a:pPr algn="just">
              <a:defRPr/>
            </a:pPr>
            <a:r>
              <a:rPr lang="en-US" b="1" dirty="0">
                <a:solidFill>
                  <a:srgbClr val="C00000"/>
                </a:solidFill>
              </a:rPr>
              <a:t> (a)</a:t>
            </a:r>
            <a:r>
              <a:rPr lang="en-US" dirty="0"/>
              <a:t> the procurement process, </a:t>
            </a:r>
            <a:r>
              <a:rPr lang="en-US" b="1" dirty="0">
                <a:solidFill>
                  <a:srgbClr val="C00000"/>
                </a:solidFill>
              </a:rPr>
              <a:t>(b)</a:t>
            </a:r>
            <a:r>
              <a:rPr lang="en-US" dirty="0"/>
              <a:t> the time it takes to procure a given contract and </a:t>
            </a:r>
            <a:r>
              <a:rPr lang="en-US" b="1" dirty="0">
                <a:solidFill>
                  <a:srgbClr val="C00000"/>
                </a:solidFill>
              </a:rPr>
              <a:t>(c)</a:t>
            </a:r>
            <a:r>
              <a:rPr lang="en-US" dirty="0"/>
              <a:t> the composition of the team. </a:t>
            </a:r>
          </a:p>
          <a:p>
            <a:pPr algn="just">
              <a:defRPr/>
            </a:pPr>
            <a:r>
              <a:rPr lang="en-US" dirty="0"/>
              <a:t>This is especially true in most public sector procurement, where any minor noncompliance with process can result in elimination of the bidder or the need to retender the package.</a:t>
            </a:r>
          </a:p>
          <a:p>
            <a:pPr algn="just">
              <a:defRPr/>
            </a:pPr>
            <a:r>
              <a:rPr lang="en-US" dirty="0"/>
              <a:t> Most public institutions, and indeed many corporations, recognize the need for transparency in the procurement process and publish information on this on their Web sites.</a:t>
            </a:r>
            <a:endParaRPr lang="en-US" sz="24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91803F7-8938-4B29-AB4C-4A793AEC9709}"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57CC857-EE02-AAB0-3F63-70D61A9C5A22}"/>
              </a:ext>
            </a:extLst>
          </p:cNvPr>
          <p:cNvSpPr/>
          <p:nvPr/>
        </p:nvSpPr>
        <p:spPr>
          <a:xfrm>
            <a:off x="1144015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FD0EF4-2445-53AF-600C-17AB55335BB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550159" y="54888"/>
            <a:ext cx="8458200" cy="1015665"/>
          </a:xfrm>
        </p:spPr>
        <p:txBody>
          <a:bodyPr>
            <a:normAutofit/>
          </a:bodyPr>
          <a:lstStyle/>
          <a:p>
            <a:pPr algn="ctr"/>
            <a:r>
              <a:rPr lang="en-US" altLang="en-US" sz="3200" b="1" dirty="0">
                <a:solidFill>
                  <a:srgbClr val="00B0F0"/>
                </a:solidFill>
              </a:rPr>
              <a:t>Understand Project Drivers and Priorities</a:t>
            </a:r>
            <a:endParaRPr lang="en-US" altLang="en-US" sz="3200" dirty="0">
              <a:solidFill>
                <a:srgbClr val="00B0F0"/>
              </a:solidFill>
            </a:endParaRPr>
          </a:p>
        </p:txBody>
      </p:sp>
      <p:sp>
        <p:nvSpPr>
          <p:cNvPr id="17411" name="Rectangle 3"/>
          <p:cNvSpPr>
            <a:spLocks noGrp="1" noChangeArrowheads="1"/>
          </p:cNvSpPr>
          <p:nvPr>
            <p:ph type="body" idx="1"/>
          </p:nvPr>
        </p:nvSpPr>
        <p:spPr>
          <a:xfrm>
            <a:off x="335280" y="1245794"/>
            <a:ext cx="10474959" cy="4562475"/>
          </a:xfrm>
        </p:spPr>
        <p:txBody>
          <a:bodyPr>
            <a:noAutofit/>
          </a:bodyPr>
          <a:lstStyle/>
          <a:p>
            <a:pPr algn="just">
              <a:buFont typeface="Wingdings" panose="05000000000000000000" pitchFamily="2" charset="2"/>
              <a:buChar char="§"/>
            </a:pPr>
            <a:r>
              <a:rPr lang="en-US" altLang="en-US" sz="2700" dirty="0"/>
              <a:t>In many cases, project business drivers will have a significant impact on contracting strategy and process. </a:t>
            </a:r>
          </a:p>
          <a:p>
            <a:pPr algn="just">
              <a:buFont typeface="Wingdings" panose="05000000000000000000" pitchFamily="2" charset="2"/>
              <a:buChar char="§"/>
            </a:pPr>
            <a:r>
              <a:rPr lang="en-US" altLang="en-US" sz="2700" b="1" dirty="0">
                <a:solidFill>
                  <a:srgbClr val="00B0F0"/>
                </a:solidFill>
              </a:rPr>
              <a:t>For example</a:t>
            </a:r>
            <a:r>
              <a:rPr lang="en-US" altLang="en-US" sz="2700" dirty="0"/>
              <a:t>, in a project with a high net present value (NPV), or where time to market is critical, the need to get resources on board and working or ensuring the delivery of critical equipment may outweigh the economies, which would result from a more rigorous procurement process. </a:t>
            </a:r>
          </a:p>
          <a:p>
            <a:pPr algn="just">
              <a:buFont typeface="Wingdings" panose="05000000000000000000" pitchFamily="2" charset="2"/>
              <a:buChar char="§"/>
            </a:pPr>
            <a:r>
              <a:rPr lang="en-US" altLang="en-US" sz="2700" dirty="0"/>
              <a:t>These factors will determine the project execution and contracting strategy and the priorities of package procurement. </a:t>
            </a:r>
          </a:p>
          <a:p>
            <a:pPr algn="just">
              <a:buFont typeface="Wingdings" panose="05000000000000000000" pitchFamily="2" charset="2"/>
              <a:buChar char="§"/>
            </a:pPr>
            <a:r>
              <a:rPr lang="en-US" altLang="en-US" sz="2700" dirty="0"/>
              <a:t>Before embarking upon the development of a project contracting  strategy or a package tendering initiative, the project team must have a very clear understanding of the project business case, the risks that have been identified, and particularly the impact of time on project benefits.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78273" y="6396093"/>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sp>
        <p:nvSpPr>
          <p:cNvPr id="3" name="Rectangle: Rounded Corners 2">
            <a:extLst>
              <a:ext uri="{FF2B5EF4-FFF2-40B4-BE49-F238E27FC236}">
                <a16:creationId xmlns:a16="http://schemas.microsoft.com/office/drawing/2014/main" id="{26AE71B3-0ED3-BDAF-F9BC-0F7C6327C00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76A1228-504E-FFA1-99BB-5BE6F8335D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14525" y="229547"/>
            <a:ext cx="8458200" cy="693533"/>
          </a:xfrm>
        </p:spPr>
        <p:txBody>
          <a:bodyPr>
            <a:noAutofit/>
          </a:bodyPr>
          <a:lstStyle/>
          <a:p>
            <a:pPr algn="ctr"/>
            <a:r>
              <a:rPr lang="en-US" altLang="en-US" sz="3200" b="1" dirty="0">
                <a:solidFill>
                  <a:srgbClr val="00B0F0"/>
                </a:solidFill>
              </a:rPr>
              <a:t>Project Contracting Strategy</a:t>
            </a:r>
          </a:p>
        </p:txBody>
      </p:sp>
      <p:sp>
        <p:nvSpPr>
          <p:cNvPr id="19459" name="Rectangle 3"/>
          <p:cNvSpPr>
            <a:spLocks noGrp="1" noChangeArrowheads="1"/>
          </p:cNvSpPr>
          <p:nvPr>
            <p:ph type="body" idx="1"/>
          </p:nvPr>
        </p:nvSpPr>
        <p:spPr>
          <a:xfrm>
            <a:off x="311175" y="1684968"/>
            <a:ext cx="11230585" cy="5071281"/>
          </a:xfrm>
        </p:spPr>
        <p:txBody>
          <a:bodyPr>
            <a:normAutofit/>
          </a:bodyPr>
          <a:lstStyle/>
          <a:p>
            <a:pPr algn="just">
              <a:buFont typeface="Wingdings" panose="05000000000000000000" pitchFamily="2" charset="2"/>
              <a:buChar char="§"/>
            </a:pPr>
            <a:r>
              <a:rPr lang="en-US" altLang="en-US" sz="3000" dirty="0"/>
              <a:t>The development of an overall contracting strategy can be a complex subject in its own right.</a:t>
            </a:r>
          </a:p>
          <a:p>
            <a:pPr marL="0" indent="0" algn="just">
              <a:buNone/>
            </a:pPr>
            <a:endParaRPr lang="en-US" altLang="en-US" sz="3000" dirty="0"/>
          </a:p>
          <a:p>
            <a:pPr algn="just">
              <a:buFont typeface="Wingdings" panose="05000000000000000000" pitchFamily="2" charset="2"/>
              <a:buChar char="§"/>
            </a:pPr>
            <a:r>
              <a:rPr lang="en-US" altLang="en-US" sz="3000" dirty="0"/>
              <a:t>The following points, however, will give some indication of the issues involved in developing and documenting an appropriate contracting strategy.</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sp>
        <p:nvSpPr>
          <p:cNvPr id="3" name="Rectangle: Rounded Corners 2">
            <a:extLst>
              <a:ext uri="{FF2B5EF4-FFF2-40B4-BE49-F238E27FC236}">
                <a16:creationId xmlns:a16="http://schemas.microsoft.com/office/drawing/2014/main" id="{8F2BD025-B33C-6DB4-3E33-76BD7D90C3AF}"/>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D8565337-629E-C3A8-3192-CC969DD2487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66925" y="-29565"/>
            <a:ext cx="8305800" cy="1015563"/>
          </a:xfrm>
        </p:spPr>
        <p:txBody>
          <a:bodyPr rtlCol="0">
            <a:normAutofit/>
          </a:bodyPr>
          <a:lstStyle/>
          <a:p>
            <a:pPr algn="ctr">
              <a:defRPr/>
            </a:pPr>
            <a:r>
              <a:rPr lang="en-US" altLang="en-US" sz="3200" b="1" dirty="0">
                <a:solidFill>
                  <a:srgbClr val="00B0F0"/>
                </a:solidFill>
              </a:rPr>
              <a:t>Project Contracting Strategy</a:t>
            </a:r>
            <a:endParaRPr lang="en-US" sz="3200" b="1" dirty="0">
              <a:solidFill>
                <a:srgbClr val="00B0F0"/>
              </a:solidFill>
            </a:endParaRPr>
          </a:p>
        </p:txBody>
      </p:sp>
      <p:sp>
        <p:nvSpPr>
          <p:cNvPr id="16387" name="Rectangle 3"/>
          <p:cNvSpPr>
            <a:spLocks noGrp="1" noChangeArrowheads="1"/>
          </p:cNvSpPr>
          <p:nvPr>
            <p:ph idx="1"/>
          </p:nvPr>
        </p:nvSpPr>
        <p:spPr>
          <a:xfrm>
            <a:off x="304800" y="1604802"/>
            <a:ext cx="11155680" cy="4267200"/>
          </a:xfrm>
        </p:spPr>
        <p:txBody>
          <a:bodyPr>
            <a:noAutofit/>
          </a:bodyPr>
          <a:lstStyle/>
          <a:p>
            <a:pPr algn="just">
              <a:spcBef>
                <a:spcPct val="100000"/>
              </a:spcBef>
              <a:buFont typeface="Wingdings" panose="05000000000000000000" pitchFamily="2" charset="2"/>
              <a:buChar char="Ø"/>
            </a:pPr>
            <a:r>
              <a:rPr lang="en-US" altLang="en-US" b="1" dirty="0">
                <a:solidFill>
                  <a:srgbClr val="00B0F0"/>
                </a:solidFill>
              </a:rPr>
              <a:t>Package Breakdown and Basic Contractual Philosophy</a:t>
            </a:r>
            <a:r>
              <a:rPr lang="en-US" altLang="en-US" dirty="0"/>
              <a:t>. </a:t>
            </a:r>
          </a:p>
          <a:p>
            <a:pPr marL="457200" indent="-457200" algn="just">
              <a:spcBef>
                <a:spcPct val="100000"/>
              </a:spcBef>
            </a:pPr>
            <a:r>
              <a:rPr lang="en-US" altLang="en-US" dirty="0"/>
              <a:t>The contracting strategy adopted for a project will have a significant impact upon its eventual success and profitability. </a:t>
            </a:r>
          </a:p>
          <a:p>
            <a:pPr marL="457200" indent="-457200" algn="just">
              <a:spcBef>
                <a:spcPct val="100000"/>
              </a:spcBef>
            </a:pPr>
            <a:r>
              <a:rPr lang="en-US" altLang="en-US" dirty="0"/>
              <a:t>The contracting strategy consists of: </a:t>
            </a:r>
            <a:r>
              <a:rPr lang="en-US" altLang="en-US" b="1" dirty="0">
                <a:solidFill>
                  <a:srgbClr val="C00000"/>
                </a:solidFill>
              </a:rPr>
              <a:t>(a)</a:t>
            </a:r>
            <a:r>
              <a:rPr lang="en-US" altLang="en-US" dirty="0"/>
              <a:t> Identification of all the work packages, that will be undertaken by third-party organizations, </a:t>
            </a:r>
            <a:r>
              <a:rPr lang="en-US" altLang="en-US" b="1" dirty="0">
                <a:solidFill>
                  <a:srgbClr val="C00000"/>
                </a:solidFill>
              </a:rPr>
              <a:t>(b)</a:t>
            </a:r>
            <a:r>
              <a:rPr lang="en-US" altLang="en-US" dirty="0"/>
              <a:t> the scope of each work package, and </a:t>
            </a:r>
            <a:r>
              <a:rPr lang="en-US" altLang="en-US" b="1" dirty="0">
                <a:solidFill>
                  <a:srgbClr val="C00000"/>
                </a:solidFill>
              </a:rPr>
              <a:t>(c)</a:t>
            </a:r>
            <a:r>
              <a:rPr lang="en-US" altLang="en-US" dirty="0"/>
              <a:t> the basic nature of commercial arrangements governing that work package, including, but not limited to, the transfer of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12DFC4-E492-4E7C-A4EB-908C6ACC0278}"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5FCF59A-8B70-0953-934B-8CE1413EAD1F}"/>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3FD8FF0-A9C6-94D2-B848-D9C78A20D2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58924"/>
            <a:ext cx="8382000" cy="838200"/>
          </a:xfrm>
        </p:spPr>
        <p:txBody>
          <a:bodyPr>
            <a:normAutofit/>
          </a:bodyPr>
          <a:lstStyle/>
          <a:p>
            <a:pPr algn="ctr"/>
            <a:r>
              <a:rPr lang="en-US" altLang="en-US" sz="3200" b="1" dirty="0">
                <a:solidFill>
                  <a:srgbClr val="00B0F0"/>
                </a:solidFill>
              </a:rPr>
              <a:t>Project Contracting Strategy</a:t>
            </a:r>
          </a:p>
        </p:txBody>
      </p:sp>
      <p:sp>
        <p:nvSpPr>
          <p:cNvPr id="28675" name="Rectangle 3"/>
          <p:cNvSpPr>
            <a:spLocks noGrp="1" noChangeArrowheads="1"/>
          </p:cNvSpPr>
          <p:nvPr>
            <p:ph idx="1"/>
          </p:nvPr>
        </p:nvSpPr>
        <p:spPr>
          <a:xfrm>
            <a:off x="311176" y="1447800"/>
            <a:ext cx="11342344" cy="5410200"/>
          </a:xfrm>
        </p:spPr>
        <p:txBody>
          <a:bodyPr>
            <a:normAutofit/>
          </a:bodyPr>
          <a:lstStyle/>
          <a:p>
            <a:pPr algn="just">
              <a:buFont typeface="Wingdings" panose="05000000000000000000" pitchFamily="2" charset="2"/>
              <a:buChar char="Ø"/>
            </a:pPr>
            <a:r>
              <a:rPr lang="en-US" altLang="en-US" b="1" dirty="0">
                <a:solidFill>
                  <a:srgbClr val="00B0F0"/>
                </a:solidFill>
              </a:rPr>
              <a:t>Competencies in Owner and Supplier Organizations</a:t>
            </a:r>
            <a:r>
              <a:rPr lang="en-US" altLang="en-US" dirty="0"/>
              <a:t>. </a:t>
            </a:r>
          </a:p>
          <a:p>
            <a:pPr marL="0" indent="0" algn="just">
              <a:buNone/>
            </a:pPr>
            <a:endParaRPr lang="en-US" altLang="en-US" dirty="0"/>
          </a:p>
          <a:p>
            <a:pPr marL="457200" indent="-457200" algn="just"/>
            <a:r>
              <a:rPr lang="en-US" altLang="en-US" dirty="0"/>
              <a:t>The optimal contracting strategy will be a balance between the competence of the owner organization to either undertake or to manage the work in question, and the competencies available of the supplier market. </a:t>
            </a:r>
          </a:p>
          <a:p>
            <a:pPr marL="457200" indent="-457200" algn="just"/>
            <a:r>
              <a:rPr lang="en-US" altLang="en-US" dirty="0"/>
              <a:t>The point of departure is the definition of the minimum ‘‘core competencies’’ that the owner wishes to maintain within his or her own organization for strategic reasons. This will shape the services he or she wishes to buy from suppliers.</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61CDA55-7EA7-6356-B968-7F1D968E5E6D}"/>
              </a:ext>
            </a:extLst>
          </p:cNvPr>
          <p:cNvSpPr/>
          <p:nvPr/>
        </p:nvSpPr>
        <p:spPr>
          <a:xfrm>
            <a:off x="11734800" y="1050878"/>
            <a:ext cx="1422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6D75888-EE24-9AD7-B51C-C5E8736263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274320" y="1427172"/>
            <a:ext cx="11216640" cy="4351338"/>
          </a:xfrm>
        </p:spPr>
        <p:txBody>
          <a:bodyPr rtlCol="0">
            <a:noAutofit/>
          </a:bodyPr>
          <a:lstStyle/>
          <a:p>
            <a:pPr algn="just">
              <a:spcBef>
                <a:spcPct val="100000"/>
              </a:spcBef>
              <a:defRPr/>
            </a:pPr>
            <a:r>
              <a:rPr lang="en-US" b="1" dirty="0">
                <a:solidFill>
                  <a:srgbClr val="00B0F0"/>
                </a:solidFill>
              </a:rPr>
              <a:t>Example</a:t>
            </a:r>
            <a:r>
              <a:rPr lang="en-US" dirty="0"/>
              <a:t>: A European oil company requested suppliers to provide technical competence in electrical and instrumentation engineering as part of their offering. The company, however, regarded the electrical and instrumentation engineering as part of their core competence. This resulted in duplication of effort, confusion over roles and interfaces, and ultimately higher costs.</a:t>
            </a:r>
          </a:p>
          <a:p>
            <a:pPr algn="just">
              <a:spcBef>
                <a:spcPct val="100000"/>
              </a:spcBef>
              <a:defRPr/>
            </a:pPr>
            <a:r>
              <a:rPr lang="en-US" dirty="0"/>
              <a:t>Similarly, another oil company wished the engineering procurement and construction (EPC) contractor to provide overall project management of major refinery shutdowns. Unfortunately, the EPC contractor selected did not have this competence, and the oil company was required to take over the management of the turnaround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B640FEB-BA46-3FAE-96D9-F343CE6BDEC0}"/>
              </a:ext>
            </a:extLst>
          </p:cNvPr>
          <p:cNvSpPr/>
          <p:nvPr/>
        </p:nvSpPr>
        <p:spPr>
          <a:xfrm>
            <a:off x="11490960" y="1050878"/>
            <a:ext cx="1850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65CD178-FDB5-9E7A-1649-C73E2B3E68C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50609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264160" y="1832292"/>
            <a:ext cx="11089640" cy="4351338"/>
          </a:xfrm>
        </p:spPr>
        <p:txBody>
          <a:bodyPr rtlCol="0">
            <a:noAutofit/>
          </a:bodyPr>
          <a:lstStyle/>
          <a:p>
            <a:pPr algn="just">
              <a:spcBef>
                <a:spcPct val="100000"/>
              </a:spcBef>
              <a:defRPr/>
            </a:pPr>
            <a:r>
              <a:rPr lang="en-US" dirty="0"/>
              <a:t>Major cost reductions were achieved in North Sea projects when owners stopped ‘‘man for man marking’’ and defined who was accountable for the result, and who was responsible for execution and reflecting this in their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0DF7232-16CE-9333-3325-C2ECC8891B55}"/>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8FC2E4A-F760-2F45-400C-A0D19CAEE6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2978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430"/>
            <a:ext cx="10515600" cy="685753"/>
          </a:xfrm>
        </p:spPr>
        <p:txBody>
          <a:bodyPr>
            <a:normAutofit/>
          </a:bodyPr>
          <a:lstStyle/>
          <a:p>
            <a:pPr algn="ctr"/>
            <a:r>
              <a:rPr lang="en-US" altLang="en-US" sz="3200" b="1" dirty="0">
                <a:solidFill>
                  <a:srgbClr val="00B0F0"/>
                </a:solidFill>
              </a:rPr>
              <a:t>Appropriate Apportionment of Risk</a:t>
            </a:r>
            <a:endParaRPr lang="en-US" sz="3200" dirty="0">
              <a:solidFill>
                <a:srgbClr val="00B0F0"/>
              </a:solidFill>
            </a:endParaRPr>
          </a:p>
        </p:txBody>
      </p:sp>
      <p:sp>
        <p:nvSpPr>
          <p:cNvPr id="3" name="Content Placeholder 2"/>
          <p:cNvSpPr>
            <a:spLocks noGrp="1"/>
          </p:cNvSpPr>
          <p:nvPr>
            <p:ph idx="1"/>
          </p:nvPr>
        </p:nvSpPr>
        <p:spPr>
          <a:xfrm>
            <a:off x="304800" y="1715568"/>
            <a:ext cx="10972800" cy="4351338"/>
          </a:xfrm>
        </p:spPr>
        <p:txBody>
          <a:bodyPr>
            <a:normAutofit/>
          </a:bodyPr>
          <a:lstStyle/>
          <a:p>
            <a:pPr algn="just"/>
            <a:r>
              <a:rPr lang="en-US" dirty="0"/>
              <a:t>The contracting strategy will also define the way in which project risk is shared between the owner of the project and its suppliers and will also determine the shape of the owner project organization and the way the project is managed.</a:t>
            </a:r>
          </a:p>
          <a:p>
            <a:pPr algn="just"/>
            <a:endParaRPr lang="en-US" dirty="0"/>
          </a:p>
          <a:p>
            <a:pPr algn="just"/>
            <a:r>
              <a:rPr lang="en-US" sz="2600" b="1" dirty="0"/>
              <a:t>The most appropriate apportionment of risk will depend on the following:</a:t>
            </a:r>
          </a:p>
          <a:p>
            <a:pPr algn="just"/>
            <a:r>
              <a:rPr lang="en-US" sz="2600" b="1" dirty="0">
                <a:solidFill>
                  <a:srgbClr val="00B0F0"/>
                </a:solidFill>
              </a:rPr>
              <a:t>Who has the financial resources to bear the consequences of the risk.</a:t>
            </a:r>
          </a:p>
          <a:p>
            <a:pPr algn="just"/>
            <a:r>
              <a:rPr lang="en-US" sz="2600" b="1" dirty="0">
                <a:solidFill>
                  <a:srgbClr val="00B0F0"/>
                </a:solidFill>
              </a:rPr>
              <a:t>Who has the best competencies to manage the risk.</a:t>
            </a: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Rectangle: Rounded Corners 4">
            <a:extLst>
              <a:ext uri="{FF2B5EF4-FFF2-40B4-BE49-F238E27FC236}">
                <a16:creationId xmlns:a16="http://schemas.microsoft.com/office/drawing/2014/main" id="{0B8E85EA-EC05-ECAD-6D9B-70BFDDCD62D2}"/>
              </a:ext>
            </a:extLst>
          </p:cNvPr>
          <p:cNvSpPr/>
          <p:nvPr/>
        </p:nvSpPr>
        <p:spPr>
          <a:xfrm>
            <a:off x="11277600" y="10871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55776F12-19C4-6C47-60D1-F73B8476E1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20322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B0F0"/>
                </a:solidFill>
              </a:rPr>
              <a:t>Appropriate Apportionment of Risk</a:t>
            </a:r>
          </a:p>
        </p:txBody>
      </p:sp>
      <p:sp>
        <p:nvSpPr>
          <p:cNvPr id="35843" name="Rectangle 3"/>
          <p:cNvSpPr>
            <a:spLocks noGrp="1" noChangeArrowheads="1"/>
          </p:cNvSpPr>
          <p:nvPr>
            <p:ph idx="1"/>
          </p:nvPr>
        </p:nvSpPr>
        <p:spPr>
          <a:xfrm>
            <a:off x="406400" y="1523687"/>
            <a:ext cx="10596880" cy="4267200"/>
          </a:xfrm>
        </p:spPr>
        <p:txBody>
          <a:bodyPr rtlCol="0">
            <a:noAutofit/>
          </a:bodyPr>
          <a:lstStyle/>
          <a:p>
            <a:pPr marL="457200" indent="-457200" algn="just">
              <a:defRPr/>
            </a:pPr>
            <a:r>
              <a:rPr lang="en-US" dirty="0"/>
              <a:t>Many business owners will write contracts in which suppliers are asked to take risks that go way beyond their net asset value. </a:t>
            </a:r>
          </a:p>
          <a:p>
            <a:pPr marL="457200" indent="-457200" algn="just">
              <a:defRPr/>
            </a:pPr>
            <a:r>
              <a:rPr lang="en-US" dirty="0"/>
              <a:t>More surprisingly, some suppliers will agree to accept such risks. </a:t>
            </a:r>
          </a:p>
          <a:p>
            <a:pPr marL="457200" indent="-457200" algn="just">
              <a:defRPr/>
            </a:pPr>
            <a:r>
              <a:rPr lang="en-US" dirty="0"/>
              <a:t>Basically, the owner is fooling him- or herself, because if the risk materializes, the contractor will be bankrupt, and the owner will still suffer the consequences. </a:t>
            </a:r>
          </a:p>
          <a:p>
            <a:pPr marL="457200" indent="-457200" algn="just">
              <a:defRPr/>
            </a:pPr>
            <a:r>
              <a:rPr lang="en-US" dirty="0"/>
              <a:t>Particularly in more complex contracts, it is probably in the interests of both the owner and contractor to ensure that risks are clearly defined and mutually understood as part of the contracting process and prior to contract award.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7B950D2-787B-D0F8-5617-33365D236EE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13B701D-D5BA-431B-02D4-81E2F22736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283142" y="321602"/>
            <a:ext cx="8458200" cy="729276"/>
          </a:xfrm>
        </p:spPr>
        <p:txBody>
          <a:bodyPr>
            <a:noAutofit/>
          </a:bodyPr>
          <a:lstStyle/>
          <a:p>
            <a:pPr algn="ctr"/>
            <a:r>
              <a:rPr lang="en-US" altLang="en-US" sz="3200" b="1" dirty="0">
                <a:solidFill>
                  <a:srgbClr val="00B0F0"/>
                </a:solidFill>
              </a:rPr>
              <a:t>Contract Scope Statements Based on Work Breakdown Structure</a:t>
            </a:r>
            <a:endParaRPr lang="en-US" altLang="en-US" sz="3200" dirty="0">
              <a:solidFill>
                <a:srgbClr val="00B0F0"/>
              </a:solidFill>
            </a:endParaRPr>
          </a:p>
        </p:txBody>
      </p:sp>
      <p:sp>
        <p:nvSpPr>
          <p:cNvPr id="20483" name="Rectangle 3"/>
          <p:cNvSpPr>
            <a:spLocks noGrp="1" noChangeArrowheads="1"/>
          </p:cNvSpPr>
          <p:nvPr>
            <p:ph type="body" idx="1"/>
          </p:nvPr>
        </p:nvSpPr>
        <p:spPr>
          <a:xfrm>
            <a:off x="375343" y="1499709"/>
            <a:ext cx="10566977" cy="4648200"/>
          </a:xfrm>
        </p:spPr>
        <p:txBody>
          <a:bodyPr>
            <a:noAutofit/>
          </a:bodyPr>
          <a:lstStyle/>
          <a:p>
            <a:pPr algn="just">
              <a:buFont typeface="Wingdings" panose="05000000000000000000" pitchFamily="2" charset="2"/>
              <a:buChar char="Ø"/>
            </a:pPr>
            <a:r>
              <a:rPr lang="en-US" altLang="en-US" sz="2600" dirty="0"/>
              <a:t>Many, if not most, contracting problems stem from failure of either the owner or contractor to fully understand the scope of the work of a particular contract package. </a:t>
            </a:r>
          </a:p>
          <a:p>
            <a:pPr algn="just">
              <a:buFont typeface="Wingdings" panose="05000000000000000000" pitchFamily="2" charset="2"/>
              <a:buChar char="Ø"/>
            </a:pPr>
            <a:r>
              <a:rPr lang="en-US" altLang="en-US" sz="2600" dirty="0"/>
              <a:t>Failure to appreciate scope can lead to unrealistic expectations on the part of the owner, underestimation of time and cost by the contractor, and problems of interface between the various contractors working on the project.</a:t>
            </a:r>
          </a:p>
          <a:p>
            <a:pPr algn="just">
              <a:buFont typeface="Wingdings" panose="05000000000000000000" pitchFamily="2" charset="2"/>
              <a:buChar char="Ø"/>
            </a:pPr>
            <a:r>
              <a:rPr lang="en-US" altLang="en-US" sz="2600" dirty="0"/>
              <a:t>A very useful discipline is to base the contract scope statement on the project work breakdown structure. </a:t>
            </a:r>
          </a:p>
          <a:p>
            <a:pPr algn="just">
              <a:buFont typeface="Wingdings" panose="05000000000000000000" pitchFamily="2" charset="2"/>
              <a:buChar char="Ø"/>
            </a:pPr>
            <a:r>
              <a:rPr lang="en-US" altLang="en-US" sz="2600" dirty="0"/>
              <a:t>This technique ensures that all of the work necessary to complete the project is defined in one contract package or another. The technique also forces a very clear definition of the interfaces between contract packages. This is inevitably the area where problems will arise.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3" name="Rectangle: Rounded Corners 2">
            <a:extLst>
              <a:ext uri="{FF2B5EF4-FFF2-40B4-BE49-F238E27FC236}">
                <a16:creationId xmlns:a16="http://schemas.microsoft.com/office/drawing/2014/main" id="{75CAB029-360D-FB07-B8F4-19DFB2DF4BF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70CF802-E8AB-2A56-7326-A0F676D6E1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0" y="248508"/>
            <a:ext cx="8458200" cy="798675"/>
          </a:xfrm>
        </p:spPr>
        <p:txBody>
          <a:bodyPr>
            <a:noAutofit/>
          </a:bodyPr>
          <a:lstStyle/>
          <a:p>
            <a:pPr algn="ctr"/>
            <a:r>
              <a:rPr lang="en-US" altLang="en-US" sz="3200" b="1" dirty="0">
                <a:solidFill>
                  <a:srgbClr val="00B0F0"/>
                </a:solidFill>
              </a:rPr>
              <a:t>Project Contracting Plan</a:t>
            </a:r>
            <a:endParaRPr lang="en-US" altLang="en-US" sz="3200" dirty="0">
              <a:solidFill>
                <a:srgbClr val="00B0F0"/>
              </a:solidFill>
            </a:endParaRPr>
          </a:p>
        </p:txBody>
      </p:sp>
      <p:sp>
        <p:nvSpPr>
          <p:cNvPr id="22531" name="Rectangle 3"/>
          <p:cNvSpPr>
            <a:spLocks noGrp="1" noChangeArrowheads="1"/>
          </p:cNvSpPr>
          <p:nvPr>
            <p:ph type="body" idx="1"/>
          </p:nvPr>
        </p:nvSpPr>
        <p:spPr>
          <a:xfrm>
            <a:off x="180430" y="1541986"/>
            <a:ext cx="11320689" cy="4648200"/>
          </a:xfrm>
        </p:spPr>
        <p:txBody>
          <a:bodyPr>
            <a:noAutofit/>
          </a:bodyPr>
          <a:lstStyle/>
          <a:p>
            <a:pPr algn="just">
              <a:buFont typeface="Wingdings" panose="05000000000000000000" pitchFamily="2" charset="2"/>
              <a:buChar char="Ø"/>
            </a:pPr>
            <a:r>
              <a:rPr lang="en-US" altLang="en-US" sz="2600" dirty="0"/>
              <a:t>Once the overall contracting strategy has been developed, the next step is to produce an overall project contracting plan. </a:t>
            </a:r>
          </a:p>
          <a:p>
            <a:pPr algn="just">
              <a:buFont typeface="Wingdings" panose="05000000000000000000" pitchFamily="2" charset="2"/>
              <a:buChar char="Ø"/>
            </a:pPr>
            <a:r>
              <a:rPr lang="en-US" altLang="en-US" sz="2600" dirty="0"/>
              <a:t>This plan should be an integral part of the overall project plan and ensures that the deliverables expected from each tender are delivered when they are needed to meet project requirements.</a:t>
            </a:r>
          </a:p>
          <a:p>
            <a:pPr algn="just">
              <a:buFont typeface="Wingdings" panose="05000000000000000000" pitchFamily="2" charset="2"/>
              <a:buChar char="Ø"/>
            </a:pPr>
            <a:r>
              <a:rPr lang="en-US" altLang="en-US" sz="2600" dirty="0"/>
              <a:t> The contracting plan reflects the deliverables and resources that can be made available, particularly from the supporting disciplines such as engineering, legal, and the like. </a:t>
            </a:r>
          </a:p>
          <a:p>
            <a:pPr algn="just">
              <a:buFont typeface="Wingdings" panose="05000000000000000000" pitchFamily="2" charset="2"/>
              <a:buChar char="Ø"/>
            </a:pPr>
            <a:r>
              <a:rPr lang="en-US" altLang="en-US" sz="2600" dirty="0"/>
              <a:t>The project and the procurement team must be extremely clear on the priorities of the different packages. </a:t>
            </a:r>
          </a:p>
          <a:p>
            <a:pPr algn="just">
              <a:buFont typeface="Wingdings" panose="05000000000000000000" pitchFamily="2" charset="2"/>
              <a:buChar char="Ø"/>
            </a:pPr>
            <a:r>
              <a:rPr lang="en-US" altLang="en-US" sz="2600" dirty="0"/>
              <a:t>In most projects the award of one or more contract package will almost certainly be on the critical path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3" name="Rectangle: Rounded Corners 2">
            <a:extLst>
              <a:ext uri="{FF2B5EF4-FFF2-40B4-BE49-F238E27FC236}">
                <a16:creationId xmlns:a16="http://schemas.microsoft.com/office/drawing/2014/main" id="{5A4B4C9D-4DBB-D489-37C1-CB37115B3177}"/>
              </a:ext>
            </a:extLst>
          </p:cNvPr>
          <p:cNvSpPr/>
          <p:nvPr/>
        </p:nvSpPr>
        <p:spPr>
          <a:xfrm>
            <a:off x="11643360" y="1050878"/>
            <a:ext cx="16984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9A2AAF6C-4D92-4B1A-FB2B-DEB1E584CFF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118360" y="381000"/>
            <a:ext cx="8305800" cy="601639"/>
          </a:xfrm>
        </p:spPr>
        <p:txBody>
          <a:bodyPr>
            <a:normAutofit/>
          </a:bodyPr>
          <a:lstStyle/>
          <a:p>
            <a:pPr algn="ctr"/>
            <a:r>
              <a:rPr lang="en-US" altLang="en-US" sz="3200" b="1" dirty="0">
                <a:solidFill>
                  <a:srgbClr val="00B0F0"/>
                </a:solidFill>
              </a:rPr>
              <a:t>Procuring Project Packages</a:t>
            </a:r>
          </a:p>
        </p:txBody>
      </p:sp>
      <p:sp>
        <p:nvSpPr>
          <p:cNvPr id="38915" name="Rectangle 3"/>
          <p:cNvSpPr>
            <a:spLocks noGrp="1" noChangeArrowheads="1"/>
          </p:cNvSpPr>
          <p:nvPr>
            <p:ph idx="1"/>
          </p:nvPr>
        </p:nvSpPr>
        <p:spPr>
          <a:xfrm>
            <a:off x="311175" y="1905000"/>
            <a:ext cx="10895304" cy="4572000"/>
          </a:xfrm>
        </p:spPr>
        <p:txBody>
          <a:bodyPr rtlCol="0">
            <a:normAutofit/>
          </a:bodyPr>
          <a:lstStyle/>
          <a:p>
            <a:pPr algn="just">
              <a:spcBef>
                <a:spcPct val="100000"/>
              </a:spcBef>
              <a:defRPr/>
            </a:pPr>
            <a:r>
              <a:rPr lang="en-US" dirty="0"/>
              <a:t>Once the overall contracting plan has been agreed at the appropriate level in the organization, the emphasis shifts from consideration of strategic issues to the systematic procurement of every package on the plan.</a:t>
            </a:r>
          </a:p>
          <a:p>
            <a:pPr algn="just">
              <a:spcBef>
                <a:spcPct val="10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0091EE94-F87D-45A5-9C3A-925F828BC48B}" type="slidenum">
              <a:rPr lang="en-US" altLang="en-US" sz="1200">
                <a:solidFill>
                  <a:srgbClr val="898989"/>
                </a:solidFill>
              </a:rPr>
              <a:pPr eaLnBrk="1" hangingPunct="1"/>
              <a:t>19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486865D-75D6-41C2-E416-4FAE2839A03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AA775D9-6F15-E316-8430-AF7BAF29D50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90725" y="202120"/>
            <a:ext cx="8382000" cy="696913"/>
          </a:xfrm>
        </p:spPr>
        <p:txBody>
          <a:bodyPr rtlCol="0">
            <a:normAutofit/>
          </a:bodyPr>
          <a:lstStyle/>
          <a:p>
            <a:pPr algn="ctr">
              <a:defRPr/>
            </a:pPr>
            <a:r>
              <a:rPr lang="en-US" sz="3200" b="1" dirty="0">
                <a:solidFill>
                  <a:srgbClr val="00B0F0"/>
                </a:solidFill>
              </a:rPr>
              <a:t>Forming the Team and Defining Roles</a:t>
            </a:r>
          </a:p>
        </p:txBody>
      </p:sp>
      <p:sp>
        <p:nvSpPr>
          <p:cNvPr id="40963" name="Rectangle 3"/>
          <p:cNvSpPr>
            <a:spLocks noGrp="1" noChangeArrowheads="1"/>
          </p:cNvSpPr>
          <p:nvPr>
            <p:ph idx="1"/>
          </p:nvPr>
        </p:nvSpPr>
        <p:spPr>
          <a:xfrm>
            <a:off x="180431" y="1444100"/>
            <a:ext cx="11341009" cy="4638675"/>
          </a:xfrm>
        </p:spPr>
        <p:txBody>
          <a:bodyPr rtlCol="0">
            <a:noAutofit/>
          </a:bodyPr>
          <a:lstStyle/>
          <a:p>
            <a:pPr marL="457200" indent="-457200" algn="just">
              <a:spcBef>
                <a:spcPct val="100000"/>
              </a:spcBef>
              <a:defRPr/>
            </a:pPr>
            <a:r>
              <a:rPr lang="en-US" dirty="0"/>
              <a:t>Many traditional organizations still work in their functional ‘‘silos,’’ where the end user specifies operating requirements, the technical department documents technical specifications, and the procurement department defines commercial conditions and procures the goods and services from the traditional list of approved and customary suppliers. </a:t>
            </a:r>
          </a:p>
          <a:p>
            <a:pPr marL="457200" indent="-457200" algn="just">
              <a:spcBef>
                <a:spcPct val="100000"/>
              </a:spcBef>
              <a:defRPr/>
            </a:pPr>
            <a:r>
              <a:rPr lang="en-US" dirty="0"/>
              <a:t>Indeed, in some companies the engineering department will decide on the supplier and ask the procurement department to regularize their decision by placing the purchase order or contract. This does not tend to produce the best value.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20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849326C-65EE-D9B1-1E8D-421DA46F4937}"/>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A813D7ED-B287-07B5-1665-98E6721327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190725" y="263447"/>
            <a:ext cx="8382000" cy="685800"/>
          </a:xfrm>
        </p:spPr>
        <p:txBody>
          <a:bodyPr rtlCol="0">
            <a:normAutofit/>
          </a:bodyPr>
          <a:lstStyle/>
          <a:p>
            <a:pPr algn="ctr">
              <a:defRPr/>
            </a:pPr>
            <a:r>
              <a:rPr lang="en-US" sz="3200" b="1" dirty="0">
                <a:solidFill>
                  <a:srgbClr val="00B0F0"/>
                </a:solidFill>
              </a:rPr>
              <a:t>Forming the Team and Defining Roles</a:t>
            </a:r>
          </a:p>
        </p:txBody>
      </p:sp>
      <p:sp>
        <p:nvSpPr>
          <p:cNvPr id="36867" name="Rectangle 3"/>
          <p:cNvSpPr>
            <a:spLocks noGrp="1" noChangeArrowheads="1"/>
          </p:cNvSpPr>
          <p:nvPr>
            <p:ph idx="1"/>
          </p:nvPr>
        </p:nvSpPr>
        <p:spPr>
          <a:xfrm>
            <a:off x="311175" y="1565275"/>
            <a:ext cx="11271225" cy="4791075"/>
          </a:xfrm>
        </p:spPr>
        <p:txBody>
          <a:bodyPr>
            <a:normAutofit/>
          </a:bodyPr>
          <a:lstStyle/>
          <a:p>
            <a:pPr marL="457200" indent="-457200" algn="just">
              <a:spcBef>
                <a:spcPct val="100000"/>
              </a:spcBef>
            </a:pPr>
            <a:r>
              <a:rPr lang="en-US" altLang="en-US" b="1" dirty="0">
                <a:solidFill>
                  <a:srgbClr val="00B0F0"/>
                </a:solidFill>
              </a:rPr>
              <a:t>Example</a:t>
            </a:r>
            <a:r>
              <a:rPr lang="en-US" altLang="en-US" dirty="0"/>
              <a:t>: Traditionally the technical department in a large organization would specify the complex equipment required for product analysis and ask the purchasing department to regularise the situation by placing a purchase order. </a:t>
            </a:r>
          </a:p>
          <a:p>
            <a:pPr marL="457200" indent="-457200" algn="just">
              <a:spcBef>
                <a:spcPct val="100000"/>
              </a:spcBef>
            </a:pPr>
            <a:r>
              <a:rPr lang="en-US" altLang="en-US" dirty="0"/>
              <a:t>By procuring the equipment through the tendering process described savings of 30 to 40 percent were achieved.</a:t>
            </a:r>
          </a:p>
          <a:p>
            <a:pPr marL="457200" indent="-457200" algn="just">
              <a:spcBef>
                <a:spcPct val="100000"/>
              </a:spcBef>
            </a:pPr>
            <a:r>
              <a:rPr lang="en-US" altLang="en-US" dirty="0"/>
              <a:t> Similar levels of saving on other complex products and services achieved through the application of more rigorous procurement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21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5FF3AA4D-DF6D-239F-D35A-584E37E0D9C9}"/>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9D377C2-A370-4573-E9BF-1BA74BF6E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59225" y="84480"/>
            <a:ext cx="10515600" cy="985735"/>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7891" name="Rectangle 3"/>
          <p:cNvSpPr>
            <a:spLocks noGrp="1" noChangeArrowheads="1"/>
          </p:cNvSpPr>
          <p:nvPr>
            <p:ph idx="1"/>
          </p:nvPr>
        </p:nvSpPr>
        <p:spPr>
          <a:xfrm>
            <a:off x="274320" y="1575909"/>
            <a:ext cx="11079480" cy="4572000"/>
          </a:xfrm>
        </p:spPr>
        <p:txBody>
          <a:bodyPr>
            <a:normAutofit/>
          </a:bodyPr>
          <a:lstStyle/>
          <a:p>
            <a:pPr algn="just">
              <a:spcBef>
                <a:spcPct val="100000"/>
              </a:spcBef>
            </a:pPr>
            <a:r>
              <a:rPr lang="en-US" altLang="en-US" dirty="0"/>
              <a:t>Most companies now recognize that procurement is a team effort and that the structure and composition of the procurement team are critical success factors for anything other than the simplest of commodities. </a:t>
            </a:r>
          </a:p>
          <a:p>
            <a:pPr algn="just">
              <a:spcBef>
                <a:spcPct val="100000"/>
              </a:spcBef>
            </a:pPr>
            <a:r>
              <a:rPr lang="en-US" altLang="en-US" b="1" dirty="0">
                <a:solidFill>
                  <a:srgbClr val="00B0F0"/>
                </a:solidFill>
              </a:rPr>
              <a:t>The following distinct functions and competencies </a:t>
            </a:r>
            <a:r>
              <a:rPr lang="en-US" altLang="en-US" dirty="0"/>
              <a:t>may provide a useful framework for defining roles and responsibilities within the project team. </a:t>
            </a:r>
          </a:p>
          <a:p>
            <a:pPr algn="just">
              <a:spcBef>
                <a:spcPct val="100000"/>
              </a:spcBef>
            </a:pPr>
            <a:r>
              <a:rPr lang="en-US" altLang="en-US" dirty="0"/>
              <a:t>However, it is worth noting that in smaller organizations, it would be perfectly acceptable and possibly desirable for one person to wear more than one hat.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22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60D753F-C98F-DCEE-E761-AD06E126C951}"/>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F907D80-C7E8-3788-EACD-6BCB5A62A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121770" y="178037"/>
            <a:ext cx="10515600" cy="696260"/>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8915" name="Content Placeholder 2"/>
          <p:cNvSpPr>
            <a:spLocks noGrp="1"/>
          </p:cNvSpPr>
          <p:nvPr>
            <p:ph idx="1"/>
          </p:nvPr>
        </p:nvSpPr>
        <p:spPr>
          <a:xfrm>
            <a:off x="274320" y="1119117"/>
            <a:ext cx="11079480" cy="4572000"/>
          </a:xfrm>
        </p:spPr>
        <p:txBody>
          <a:bodyPr>
            <a:noAutofit/>
          </a:bodyPr>
          <a:lstStyle/>
          <a:p>
            <a:pPr algn="just"/>
            <a:r>
              <a:rPr lang="en-US" altLang="en-US" sz="2400" b="1" dirty="0">
                <a:solidFill>
                  <a:srgbClr val="00B0F0"/>
                </a:solidFill>
              </a:rPr>
              <a:t>Project sponsor</a:t>
            </a:r>
            <a:r>
              <a:rPr lang="en-US" altLang="en-US" sz="2400" dirty="0"/>
              <a:t>. The ultimate decision maker. Takes P&amp;L responsibility for the contract in question.</a:t>
            </a:r>
          </a:p>
          <a:p>
            <a:pPr algn="just"/>
            <a:r>
              <a:rPr lang="en-US" altLang="en-US" sz="2400" b="1" dirty="0">
                <a:solidFill>
                  <a:srgbClr val="00B0F0"/>
                </a:solidFill>
              </a:rPr>
              <a:t>Project management</a:t>
            </a:r>
            <a:r>
              <a:rPr lang="en-US" altLang="en-US" sz="2400" dirty="0"/>
              <a:t>. Provides overall leadership, pulling the team together and driving them through the most appropriate procurement and tendering process.</a:t>
            </a:r>
          </a:p>
          <a:p>
            <a:pPr algn="just"/>
            <a:r>
              <a:rPr lang="en-US" altLang="en-US" sz="2400" b="1" dirty="0">
                <a:solidFill>
                  <a:srgbClr val="00B0F0"/>
                </a:solidFill>
              </a:rPr>
              <a:t>Procurement</a:t>
            </a:r>
            <a:r>
              <a:rPr lang="en-US" altLang="en-US" sz="2400" dirty="0"/>
              <a:t>. Provides detailed knowledge of supplier markets and trends in the industry.</a:t>
            </a:r>
          </a:p>
          <a:p>
            <a:pPr algn="just"/>
            <a:r>
              <a:rPr lang="en-US" altLang="en-US" sz="2400" b="1" dirty="0">
                <a:solidFill>
                  <a:srgbClr val="00B0F0"/>
                </a:solidFill>
              </a:rPr>
              <a:t>Technical</a:t>
            </a:r>
            <a:r>
              <a:rPr lang="en-US" altLang="en-US" sz="2400" b="1" dirty="0">
                <a:solidFill>
                  <a:srgbClr val="C00000"/>
                </a:solidFill>
              </a:rPr>
              <a:t>.</a:t>
            </a:r>
            <a:r>
              <a:rPr lang="en-US" altLang="en-US" sz="2400" dirty="0"/>
              <a:t> Provides detailed input on technical specifications either directly or as a conduit to the technical resources within the company or external experts in the field.</a:t>
            </a:r>
          </a:p>
          <a:p>
            <a:pPr algn="just"/>
            <a:r>
              <a:rPr lang="en-US" altLang="en-US" sz="2400" b="1" dirty="0">
                <a:solidFill>
                  <a:srgbClr val="00B0F0"/>
                </a:solidFill>
              </a:rPr>
              <a:t>Operations</a:t>
            </a:r>
            <a:r>
              <a:rPr lang="en-US" altLang="en-US" sz="2400" dirty="0"/>
              <a:t>. Represents the ultimate users of the goods or services to be purchased and ensures operational requirements are respected.</a:t>
            </a:r>
          </a:p>
          <a:p>
            <a:pPr algn="just"/>
            <a:r>
              <a:rPr lang="en-US" altLang="en-US" sz="2400" b="1" dirty="0">
                <a:solidFill>
                  <a:srgbClr val="00B0F0"/>
                </a:solidFill>
              </a:rPr>
              <a:t>HSEQ</a:t>
            </a:r>
            <a:r>
              <a:rPr lang="en-US" altLang="en-US" sz="2400" b="1" dirty="0"/>
              <a:t> </a:t>
            </a:r>
            <a:r>
              <a:rPr lang="en-US" altLang="en-US" sz="2400" dirty="0"/>
              <a:t>(Health, Safety, Environment, and Quality standards). Supports functions such as financial, legal, and PR, providing expertise and counsel within their area of competence.</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23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9085"/>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7C0CB2BE-0926-33C1-D757-71B87A6C4820}"/>
              </a:ext>
            </a:extLst>
          </p:cNvPr>
          <p:cNvSpPr/>
          <p:nvPr/>
        </p:nvSpPr>
        <p:spPr>
          <a:xfrm>
            <a:off x="11447689" y="1050878"/>
            <a:ext cx="18941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C2F61BA-93CD-6E2F-3BE8-45A86BBDC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a:r>
              <a:rPr lang="en-US" altLang="en-US" sz="3200" b="1" dirty="0">
                <a:solidFill>
                  <a:srgbClr val="00B0F0"/>
                </a:solidFill>
              </a:rPr>
              <a:t>Tender Documentation</a:t>
            </a:r>
          </a:p>
        </p:txBody>
      </p:sp>
      <p:sp>
        <p:nvSpPr>
          <p:cNvPr id="25603" name="Rectangle 3"/>
          <p:cNvSpPr>
            <a:spLocks noGrp="1" noChangeArrowheads="1"/>
          </p:cNvSpPr>
          <p:nvPr>
            <p:ph idx="1"/>
          </p:nvPr>
        </p:nvSpPr>
        <p:spPr>
          <a:xfrm>
            <a:off x="294640" y="1445578"/>
            <a:ext cx="11059159" cy="4572000"/>
          </a:xfrm>
        </p:spPr>
        <p:txBody>
          <a:bodyPr>
            <a:noAutofit/>
          </a:bodyPr>
          <a:lstStyle/>
          <a:p>
            <a:pPr algn="just">
              <a:spcBef>
                <a:spcPct val="100000"/>
              </a:spcBef>
              <a:buFont typeface="Wingdings" panose="05000000000000000000" pitchFamily="2" charset="2"/>
              <a:buChar char="Ø"/>
            </a:pPr>
            <a:r>
              <a:rPr lang="en-US" altLang="en-US" sz="2600" b="1" dirty="0">
                <a:solidFill>
                  <a:srgbClr val="00B0F0"/>
                </a:solidFill>
              </a:rPr>
              <a:t>Clarity and Completeness of Tender Documentation is Critical.</a:t>
            </a:r>
            <a:r>
              <a:rPr lang="en-US" altLang="en-US" b="1" dirty="0">
                <a:solidFill>
                  <a:srgbClr val="00B0F0"/>
                </a:solidFill>
              </a:rPr>
              <a:t> </a:t>
            </a:r>
          </a:p>
          <a:p>
            <a:pPr algn="just">
              <a:spcBef>
                <a:spcPct val="100000"/>
              </a:spcBef>
            </a:pPr>
            <a:r>
              <a:rPr lang="en-US" altLang="en-US" sz="2700" dirty="0"/>
              <a:t>The structure and content of the tender documentation is at the core of the tender management process. </a:t>
            </a:r>
          </a:p>
          <a:p>
            <a:pPr algn="just">
              <a:spcBef>
                <a:spcPct val="100000"/>
              </a:spcBef>
            </a:pPr>
            <a:r>
              <a:rPr lang="en-US" altLang="en-US" sz="2700" dirty="0"/>
              <a:t>The clarity and thoroughness of this documentation will determine the quality of the bids received and the prices tendered. It will also provide the basis for the execution and eventual cost of the contract. Any ambiguity will inevitably become the subject for debate, and possibly the source of contract variations and extra costs. The necessity of defining precisely what you want, what you are requesting the contractor to provide, and how you are paying for it cannot be overstated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9524445-3935-1D0E-60B8-80E50A910AA0}"/>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675D181-2C70-C3D4-FB8C-B3800A84B0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122201" y="101751"/>
            <a:ext cx="8305800" cy="868362"/>
          </a:xfrm>
        </p:spPr>
        <p:txBody>
          <a:bodyPr>
            <a:normAutofit/>
          </a:bodyPr>
          <a:lstStyle/>
          <a:p>
            <a:pPr algn="ctr"/>
            <a:r>
              <a:rPr lang="en-US" altLang="en-US" sz="3200" b="1" dirty="0">
                <a:solidFill>
                  <a:srgbClr val="00B0F0"/>
                </a:solidFill>
              </a:rPr>
              <a:t>Tender Documentation</a:t>
            </a:r>
          </a:p>
        </p:txBody>
      </p:sp>
      <p:sp>
        <p:nvSpPr>
          <p:cNvPr id="39939" name="Rectangle 3"/>
          <p:cNvSpPr>
            <a:spLocks noGrp="1" noChangeArrowheads="1"/>
          </p:cNvSpPr>
          <p:nvPr>
            <p:ph idx="1"/>
          </p:nvPr>
        </p:nvSpPr>
        <p:spPr>
          <a:xfrm>
            <a:off x="311175" y="1720631"/>
            <a:ext cx="11042625" cy="4572000"/>
          </a:xfrm>
        </p:spPr>
        <p:txBody>
          <a:bodyPr>
            <a:noAutofit/>
          </a:bodyPr>
          <a:lstStyle/>
          <a:p>
            <a:pPr algn="just">
              <a:spcBef>
                <a:spcPct val="50000"/>
              </a:spcBef>
              <a:buFont typeface="Wingdings" panose="05000000000000000000" pitchFamily="2" charset="2"/>
              <a:buChar char="Ø"/>
            </a:pPr>
            <a:r>
              <a:rPr lang="en-US" altLang="en-US" b="1" dirty="0">
                <a:solidFill>
                  <a:srgbClr val="00B0F0"/>
                </a:solidFill>
              </a:rPr>
              <a:t>Structure of Tender Documentation</a:t>
            </a:r>
            <a:r>
              <a:rPr lang="en-US" altLang="en-US" b="1" dirty="0"/>
              <a:t>. </a:t>
            </a:r>
          </a:p>
          <a:p>
            <a:pPr marL="0" indent="0" algn="just">
              <a:spcBef>
                <a:spcPct val="50000"/>
              </a:spcBef>
              <a:buNone/>
            </a:pPr>
            <a:r>
              <a:rPr lang="en-US" altLang="en-US" dirty="0"/>
              <a:t>Although a number of variants are possible, the classic structure of a tender documentation package is described in the following. </a:t>
            </a:r>
          </a:p>
          <a:p>
            <a:pPr marL="0" indent="0" algn="just">
              <a:spcBef>
                <a:spcPct val="50000"/>
              </a:spcBef>
              <a:buNone/>
            </a:pPr>
            <a:r>
              <a:rPr lang="en-US" altLang="en-US" b="1" dirty="0">
                <a:solidFill>
                  <a:srgbClr val="00B0F0"/>
                </a:solidFill>
              </a:rPr>
              <a:t>Most</a:t>
            </a:r>
            <a:r>
              <a:rPr lang="en-US" altLang="en-US" b="1" dirty="0">
                <a:solidFill>
                  <a:srgbClr val="0070C0"/>
                </a:solidFill>
              </a:rPr>
              <a:t> </a:t>
            </a:r>
            <a:r>
              <a:rPr lang="en-US" altLang="en-US" b="1" dirty="0">
                <a:solidFill>
                  <a:srgbClr val="00B0F0"/>
                </a:solidFill>
              </a:rPr>
              <a:t>companies</a:t>
            </a:r>
            <a:r>
              <a:rPr lang="en-US" altLang="en-US" b="1" dirty="0">
                <a:solidFill>
                  <a:srgbClr val="0070C0"/>
                </a:solidFill>
              </a:rPr>
              <a:t> </a:t>
            </a:r>
            <a:r>
              <a:rPr lang="en-US" altLang="en-US" dirty="0"/>
              <a:t>will standardize on this or something similar to ensure completeness and consistency and to speed up the development of the tender package within their own organization.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25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50A4523-A8C7-96EF-CD51-195900280745}"/>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12FA092-BBCB-2964-A32E-2E15EF9C58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16472" y="192470"/>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311175" y="1501556"/>
            <a:ext cx="11271225" cy="4791075"/>
          </a:xfrm>
        </p:spPr>
        <p:txBody>
          <a:bodyPr>
            <a:noAutofit/>
          </a:bodyPr>
          <a:lstStyle/>
          <a:p>
            <a:pPr algn="just">
              <a:buFont typeface="Wingdings" panose="05000000000000000000" pitchFamily="2" charset="2"/>
              <a:buChar char="Ø"/>
            </a:pPr>
            <a:r>
              <a:rPr lang="en-US" altLang="en-US" sz="2700" b="1" dirty="0">
                <a:solidFill>
                  <a:srgbClr val="00B0F0"/>
                </a:solidFill>
              </a:rPr>
              <a:t>Invitation to tender. </a:t>
            </a:r>
          </a:p>
          <a:p>
            <a:pPr marL="0" indent="0" algn="just">
              <a:buNone/>
            </a:pPr>
            <a:r>
              <a:rPr lang="en-US" altLang="en-US" sz="2700" dirty="0"/>
              <a:t>This is a standard ‘‘one-page’’ letter inviting the contractors to submit a bid for the package in question under the conditions defined and documented in the package.</a:t>
            </a:r>
          </a:p>
          <a:p>
            <a:pPr marL="0" indent="0" algn="just">
              <a:buNone/>
            </a:pPr>
            <a:endParaRPr lang="en-US" altLang="en-US" sz="2700" dirty="0"/>
          </a:p>
          <a:p>
            <a:pPr algn="just">
              <a:buFont typeface="Wingdings" panose="05000000000000000000" pitchFamily="2" charset="2"/>
              <a:buChar char="Ø"/>
            </a:pPr>
            <a:r>
              <a:rPr lang="en-US" altLang="en-US" sz="2700" b="1" dirty="0">
                <a:solidFill>
                  <a:srgbClr val="00B0F0"/>
                </a:solidFill>
              </a:rPr>
              <a:t>Instructions to tenderers. </a:t>
            </a:r>
          </a:p>
          <a:p>
            <a:pPr marL="0" indent="0" algn="just">
              <a:buNone/>
            </a:pPr>
            <a:r>
              <a:rPr lang="en-US" altLang="en-US" sz="2700" dirty="0"/>
              <a:t>This includes instructions to contractors defining the form, place, and time of tender submission and the duration of validity. Instruction to tenderers will reference a series of sections to be completed by the tenderer. These sections will ultimately form an integral part of the contract between the owner and contractor.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3" name="Rectangle: Rounded Corners 2">
            <a:extLst>
              <a:ext uri="{FF2B5EF4-FFF2-40B4-BE49-F238E27FC236}">
                <a16:creationId xmlns:a16="http://schemas.microsoft.com/office/drawing/2014/main" id="{C62FAF0C-BA70-86B1-3DB8-F18AD0874A44}"/>
              </a:ext>
            </a:extLst>
          </p:cNvPr>
          <p:cNvSpPr/>
          <p:nvPr/>
        </p:nvSpPr>
        <p:spPr>
          <a:xfrm>
            <a:off x="11663680" y="1050878"/>
            <a:ext cx="15951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B2CD95A-599E-9312-4E8B-AC46740A35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64810" y="248509"/>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311175" y="1641228"/>
            <a:ext cx="11156483" cy="4791075"/>
          </a:xfrm>
        </p:spPr>
        <p:txBody>
          <a:bodyPr>
            <a:noAutofit/>
          </a:bodyPr>
          <a:lstStyle/>
          <a:p>
            <a:pPr algn="just">
              <a:buFont typeface="Wingdings" panose="05000000000000000000" pitchFamily="2" charset="2"/>
              <a:buChar char="Ø"/>
            </a:pPr>
            <a:r>
              <a:rPr lang="en-US" altLang="en-US" b="1" dirty="0">
                <a:solidFill>
                  <a:srgbClr val="00B0F0"/>
                </a:solidFill>
              </a:rPr>
              <a:t>Form of Agreement. </a:t>
            </a:r>
          </a:p>
          <a:p>
            <a:pPr algn="just">
              <a:buFont typeface="Wingdings" panose="05000000000000000000" pitchFamily="2" charset="2"/>
              <a:buChar char="§"/>
            </a:pPr>
            <a:r>
              <a:rPr lang="en-US" altLang="en-US" dirty="0"/>
              <a:t>The basis of the tender defining the contracting parties and referencing the various supporting schedules.</a:t>
            </a:r>
          </a:p>
          <a:p>
            <a:pPr algn="just">
              <a:buFont typeface="Wingdings" panose="05000000000000000000" pitchFamily="2" charset="2"/>
              <a:buChar char="§"/>
            </a:pPr>
            <a:r>
              <a:rPr lang="en-US" altLang="en-US" dirty="0"/>
              <a:t>This will be signed by the contractor and form the basis of his offer. </a:t>
            </a:r>
          </a:p>
          <a:p>
            <a:pPr algn="just">
              <a:buFont typeface="Wingdings" panose="05000000000000000000" pitchFamily="2" charset="2"/>
              <a:buChar char="§"/>
            </a:pPr>
            <a:r>
              <a:rPr lang="en-US" altLang="en-US" dirty="0"/>
              <a:t>This form of agreement will be underpinned by a series of sections precisely documenting contract scope and conditions. </a:t>
            </a:r>
          </a:p>
          <a:p>
            <a:pPr algn="just">
              <a:buFont typeface="Wingdings" panose="05000000000000000000" pitchFamily="2" charset="2"/>
              <a:buChar char="§"/>
            </a:pPr>
            <a:r>
              <a:rPr lang="en-US" altLang="en-US" dirty="0"/>
              <a:t>The tenderer will be required at this stage to identify any exclusions—that is, any conditions or any other aspects of the documentation that are unacceptable.</a:t>
            </a:r>
            <a:endParaRPr lang="en-US" altLang="en-US" b="1" dirty="0">
              <a:solidFill>
                <a:srgbClr val="0070C0"/>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3" name="Rectangle: Rounded Corners 2">
            <a:extLst>
              <a:ext uri="{FF2B5EF4-FFF2-40B4-BE49-F238E27FC236}">
                <a16:creationId xmlns:a16="http://schemas.microsoft.com/office/drawing/2014/main" id="{1E058EB7-757A-5B93-BC3E-F87511DC79A2}"/>
              </a:ext>
            </a:extLst>
          </p:cNvPr>
          <p:cNvSpPr/>
          <p:nvPr/>
        </p:nvSpPr>
        <p:spPr>
          <a:xfrm>
            <a:off x="11467658" y="1050878"/>
            <a:ext cx="187415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BB43EE1C-624B-6CE7-AF3B-DBDB8C506A8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678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997155" y="165259"/>
            <a:ext cx="8458200" cy="717784"/>
          </a:xfrm>
        </p:spPr>
        <p:txBody>
          <a:bodyPr>
            <a:noAutofit/>
          </a:bodyPr>
          <a:lstStyle/>
          <a:p>
            <a:pPr algn="ctr"/>
            <a:r>
              <a:rPr lang="en-US" altLang="en-US" sz="3200" b="1" dirty="0">
                <a:solidFill>
                  <a:srgbClr val="00B0F0"/>
                </a:solidFill>
              </a:rPr>
              <a:t>Tender Documentation</a:t>
            </a:r>
          </a:p>
        </p:txBody>
      </p:sp>
      <p:sp>
        <p:nvSpPr>
          <p:cNvPr id="30723" name="Rectangle 3"/>
          <p:cNvSpPr>
            <a:spLocks noGrp="1" noChangeArrowheads="1"/>
          </p:cNvSpPr>
          <p:nvPr>
            <p:ph type="body" idx="1"/>
          </p:nvPr>
        </p:nvSpPr>
        <p:spPr>
          <a:xfrm>
            <a:off x="311175" y="1533415"/>
            <a:ext cx="11159465" cy="4791075"/>
          </a:xfrm>
        </p:spPr>
        <p:txBody>
          <a:bodyPr>
            <a:noAutofit/>
          </a:bodyPr>
          <a:lstStyle/>
          <a:p>
            <a:pPr algn="just">
              <a:buNone/>
            </a:pPr>
            <a:r>
              <a:rPr lang="en-US" altLang="en-US" sz="2700" dirty="0"/>
              <a:t>The following sections are typical on many project related contracts, although they may vary according to sector:</a:t>
            </a:r>
          </a:p>
          <a:p>
            <a:pPr algn="just">
              <a:buNone/>
            </a:pPr>
            <a:r>
              <a:rPr lang="en-US" altLang="en-US" sz="2700" b="1" dirty="0">
                <a:solidFill>
                  <a:srgbClr val="00B0F0"/>
                </a:solidFill>
              </a:rPr>
              <a:t>General conditions of contract</a:t>
            </a:r>
            <a:r>
              <a:rPr lang="en-US" altLang="en-US" sz="2700" dirty="0"/>
              <a:t>. Most companies accustomed to awarding contracts will have these as standard articles or legal ‘‘boilerplate Articles requiring particular attention are those covering ‘‘limits of liability,’’ ‘‘variations to contract,’’ and the ‘‘termination.’’</a:t>
            </a:r>
          </a:p>
          <a:p>
            <a:pPr algn="just">
              <a:buNone/>
            </a:pPr>
            <a:r>
              <a:rPr lang="en-US" altLang="en-US" sz="2700" dirty="0"/>
              <a:t>• </a:t>
            </a:r>
            <a:r>
              <a:rPr lang="en-US" altLang="en-US" sz="2700" b="1" dirty="0">
                <a:solidFill>
                  <a:srgbClr val="00B0F0"/>
                </a:solidFill>
              </a:rPr>
              <a:t>Contract scope</a:t>
            </a:r>
            <a:r>
              <a:rPr lang="en-US" altLang="en-US" sz="2700" b="1" dirty="0"/>
              <a:t>. </a:t>
            </a:r>
            <a:r>
              <a:rPr lang="en-US" altLang="en-US" sz="2700" dirty="0"/>
              <a:t>This schedule defines matters such as the following:</a:t>
            </a:r>
          </a:p>
          <a:p>
            <a:pPr algn="just">
              <a:buNone/>
            </a:pPr>
            <a:r>
              <a:rPr lang="en-US" altLang="en-US" sz="2700" dirty="0"/>
              <a:t>• Services or end result to be provided by the contractor</a:t>
            </a:r>
          </a:p>
          <a:p>
            <a:pPr algn="just">
              <a:buNone/>
            </a:pPr>
            <a:r>
              <a:rPr lang="en-US" altLang="en-US" sz="2700" dirty="0"/>
              <a:t>• Operating conditions and environment</a:t>
            </a:r>
          </a:p>
          <a:p>
            <a:pPr algn="just">
              <a:buNone/>
            </a:pPr>
            <a:r>
              <a:rPr lang="en-US" altLang="en-US" sz="2700" dirty="0"/>
              <a:t>• Delivery dates</a:t>
            </a:r>
          </a:p>
          <a:p>
            <a:pPr algn="just">
              <a:buNone/>
            </a:pPr>
            <a:r>
              <a:rPr lang="en-US" altLang="en-US" sz="2700" dirty="0"/>
              <a:t>• Testing and handover requirements and protocols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3" name="Rectangle: Rounded Corners 2">
            <a:extLst>
              <a:ext uri="{FF2B5EF4-FFF2-40B4-BE49-F238E27FC236}">
                <a16:creationId xmlns:a16="http://schemas.microsoft.com/office/drawing/2014/main" id="{437DCA38-25B0-59BC-E10A-42352AF15134}"/>
              </a:ext>
            </a:extLst>
          </p:cNvPr>
          <p:cNvSpPr/>
          <p:nvPr/>
        </p:nvSpPr>
        <p:spPr>
          <a:xfrm>
            <a:off x="11633200" y="1050878"/>
            <a:ext cx="1708610" cy="52736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0E00F33-8F69-D8BD-E767-6DD6CF4EA7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45440" y="2005111"/>
            <a:ext cx="11277600" cy="3108543"/>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B0F0"/>
                </a:solidFill>
                <a:ea typeface="Times New Roman"/>
                <a:sym typeface="Times New Roman"/>
              </a:rPr>
              <a:t>Technical specifications and standards</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any performance or technical specifications and standards to be met by the contractor.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Any drawings or technical data will normally be included and referenced in this schedule.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2" name="Rectangle: Rounded Corners 1">
            <a:extLst>
              <a:ext uri="{FF2B5EF4-FFF2-40B4-BE49-F238E27FC236}">
                <a16:creationId xmlns:a16="http://schemas.microsoft.com/office/drawing/2014/main" id="{68D4E17E-4164-D1B6-077A-C2ECC3750850}"/>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28C2E48-FDB7-1808-15FC-CEC7AD841DD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13178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429762"/>
            <a:ext cx="11169624" cy="4832092"/>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B0F0"/>
                </a:solidFill>
                <a:ea typeface="Times New Roman"/>
                <a:sym typeface="Times New Roman"/>
              </a:rPr>
              <a:t>Remuneration</a:t>
            </a:r>
            <a:r>
              <a:rPr lang="en-US" sz="2800" dirty="0">
                <a:solidFill>
                  <a:srgbClr val="00B0F0"/>
                </a:solidFill>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how the contractor will be paid for the services provided under scope. </a:t>
            </a:r>
          </a:p>
          <a:p>
            <a:pPr marL="457200" lvl="0" indent="-457200" algn="just">
              <a:buFont typeface="Wingdings" panose="05000000000000000000" pitchFamily="2" charset="2"/>
              <a:buChar char="§"/>
            </a:pPr>
            <a:r>
              <a:rPr lang="en-US" sz="2800" dirty="0">
                <a:ea typeface="Times New Roman"/>
                <a:sym typeface="Times New Roman"/>
              </a:rPr>
              <a:t>Payment events, incentive arrangements and payment conditions, fiscal responsibilities, and currency issues are normally defined in this section. </a:t>
            </a:r>
          </a:p>
          <a:p>
            <a:pPr marL="457200" lvl="0" indent="-457200" algn="just">
              <a:buFont typeface="Wingdings" panose="05000000000000000000" pitchFamily="2" charset="2"/>
              <a:buChar char="§"/>
            </a:pPr>
            <a:r>
              <a:rPr lang="en-US" sz="2800" dirty="0">
                <a:ea typeface="Times New Roman"/>
                <a:sym typeface="Times New Roman"/>
              </a:rPr>
              <a:t>In addition, this section generally contains a pricing schedule. The pricing schedule has vital commercial implications. </a:t>
            </a:r>
          </a:p>
          <a:p>
            <a:pPr marL="457200" lvl="0" indent="-457200" algn="just">
              <a:buFont typeface="Wingdings" panose="05000000000000000000" pitchFamily="2" charset="2"/>
              <a:buChar char="§"/>
            </a:pPr>
            <a:r>
              <a:rPr lang="en-US" sz="2800" dirty="0">
                <a:ea typeface="Times New Roman"/>
                <a:sym typeface="Times New Roman"/>
              </a:rPr>
              <a:t>Some considerations on structuring this are developed in the pricing schedule section.</a:t>
            </a:r>
          </a:p>
          <a:p>
            <a:pPr lvl="0" algn="just"/>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88083"/>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2" name="Rectangle: Rounded Corners 1">
            <a:extLst>
              <a:ext uri="{FF2B5EF4-FFF2-40B4-BE49-F238E27FC236}">
                <a16:creationId xmlns:a16="http://schemas.microsoft.com/office/drawing/2014/main" id="{FC3D204C-E686-3C08-BD48-CC4812B22107}"/>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0D836B6-BECE-E5AC-180E-DA531DB06BF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00572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58496"/>
            <a:ext cx="11042625" cy="5262979"/>
          </a:xfrm>
          <a:prstGeom prst="rect">
            <a:avLst/>
          </a:prstGeom>
          <a:noFill/>
        </p:spPr>
        <p:txBody>
          <a:bodyPr wrap="square">
            <a:spAutoFit/>
          </a:bodyPr>
          <a:lstStyle/>
          <a:p>
            <a:pPr algn="just"/>
            <a:r>
              <a:rPr lang="en-US" sz="2800" b="1" dirty="0">
                <a:solidFill>
                  <a:srgbClr val="00B0F0"/>
                </a:solidFill>
                <a:ea typeface="Times New Roman"/>
                <a:sym typeface="Times New Roman"/>
              </a:rPr>
              <a:t>HSEQ</a:t>
            </a:r>
            <a:r>
              <a:rPr lang="en-US" sz="2800" dirty="0">
                <a:ea typeface="Times New Roman"/>
                <a:sym typeface="Times New Roman"/>
              </a:rPr>
              <a:t>. This section documents compliance requirements with Health, Safety, Environment, and Quality standards (HSEQ).</a:t>
            </a:r>
          </a:p>
          <a:p>
            <a:pPr lvl="0" algn="just"/>
            <a:endParaRPr lang="en-US" sz="2800" b="1" dirty="0">
              <a:ea typeface="Times New Roman"/>
              <a:sym typeface="Times New Roman"/>
            </a:endParaRPr>
          </a:p>
          <a:p>
            <a:pPr lvl="0" algn="just"/>
            <a:r>
              <a:rPr lang="en-US" sz="2800" b="1" dirty="0">
                <a:solidFill>
                  <a:srgbClr val="00B0F0"/>
                </a:solidFill>
                <a:ea typeface="Times New Roman"/>
                <a:sym typeface="Times New Roman"/>
              </a:rPr>
              <a:t>Provided by owner</a:t>
            </a:r>
            <a:r>
              <a:rPr lang="en-US" sz="2800" dirty="0">
                <a:ea typeface="Times New Roman"/>
                <a:sym typeface="Times New Roman"/>
              </a:rPr>
              <a:t>. This section defines the services, information, and facilities to be provided to the contractor by the owner. This could cover such things as free issue materials, office and workshop space, access to owner computer systems, and the like.</a:t>
            </a:r>
          </a:p>
          <a:p>
            <a:pPr lvl="0" algn="just"/>
            <a:endParaRPr lang="en-US" sz="2800" dirty="0">
              <a:ea typeface="Times New Roman"/>
              <a:sym typeface="Times New Roman"/>
            </a:endParaRPr>
          </a:p>
          <a:p>
            <a:pPr lvl="0" algn="just"/>
            <a:r>
              <a:rPr lang="en-US" sz="2800" b="1" dirty="0">
                <a:solidFill>
                  <a:srgbClr val="00B0F0"/>
                </a:solidFill>
                <a:ea typeface="Times New Roman"/>
                <a:sym typeface="Times New Roman"/>
              </a:rPr>
              <a:t>Contract administration</a:t>
            </a:r>
            <a:r>
              <a:rPr lang="en-US" sz="2800" dirty="0">
                <a:ea typeface="Times New Roman"/>
                <a:sym typeface="Times New Roman"/>
              </a:rPr>
              <a:t>. This section defines how the contract is to be administered, including the names of designated individuals to represent each party and the method of serving official notices and when they are required.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2" name="Rectangle: Rounded Corners 1">
            <a:extLst>
              <a:ext uri="{FF2B5EF4-FFF2-40B4-BE49-F238E27FC236}">
                <a16:creationId xmlns:a16="http://schemas.microsoft.com/office/drawing/2014/main" id="{74CCCE9B-738C-2F84-B32D-0D33D04DCF68}"/>
              </a:ext>
            </a:extLst>
          </p:cNvPr>
          <p:cNvSpPr/>
          <p:nvPr/>
        </p:nvSpPr>
        <p:spPr>
          <a:xfrm>
            <a:off x="11490960" y="1050878"/>
            <a:ext cx="1850850" cy="52130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C41234B-F18A-DC07-04D4-10DD48D4196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26004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460539"/>
            <a:ext cx="11169625"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Document Quality Assurance and Version Control Essential.</a:t>
            </a:r>
            <a:r>
              <a:rPr lang="en-US" sz="2800" dirty="0">
                <a:solidFill>
                  <a:srgbClr val="00B0F0"/>
                </a:solidFill>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Contract documentation is often assembled under considerable time pressure with input coming from many sources.</a:t>
            </a:r>
          </a:p>
          <a:p>
            <a:pPr marL="457200" lvl="0" indent="-457200" algn="just">
              <a:buFont typeface="Wingdings" panose="05000000000000000000" pitchFamily="2" charset="2"/>
              <a:buChar char="§"/>
            </a:pPr>
            <a:r>
              <a:rPr lang="en-US" sz="2800" dirty="0">
                <a:ea typeface="Times New Roman"/>
                <a:sym typeface="Times New Roman"/>
              </a:rPr>
              <a:t>Mistakes and omissions reflect badly upon the organization and may have extremely serious consequences on contract and project execution. </a:t>
            </a:r>
          </a:p>
          <a:p>
            <a:pPr marL="457200" lvl="0" indent="-457200" algn="just">
              <a:buFont typeface="Wingdings" panose="05000000000000000000" pitchFamily="2" charset="2"/>
              <a:buChar char="§"/>
            </a:pPr>
            <a:r>
              <a:rPr lang="en-US" sz="2800" dirty="0">
                <a:ea typeface="Times New Roman"/>
                <a:sym typeface="Times New Roman"/>
              </a:rPr>
              <a:t>It is therefore absolutely essential to operate a formal document management and quality assurance procedure. </a:t>
            </a:r>
          </a:p>
          <a:p>
            <a:pPr marL="457200" lvl="0" indent="-457200" algn="just">
              <a:buFont typeface="Wingdings" panose="05000000000000000000" pitchFamily="2" charset="2"/>
              <a:buChar char="§"/>
            </a:pPr>
            <a:r>
              <a:rPr lang="en-US" sz="2800" dirty="0">
                <a:ea typeface="Times New Roman"/>
                <a:sym typeface="Times New Roman"/>
              </a:rPr>
              <a:t>Ideally, each section should be checked and signed off by a competent person who is not the author.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2" name="Rectangle: Rounded Corners 1">
            <a:extLst>
              <a:ext uri="{FF2B5EF4-FFF2-40B4-BE49-F238E27FC236}">
                <a16:creationId xmlns:a16="http://schemas.microsoft.com/office/drawing/2014/main" id="{811CEC45-C4B2-AF48-B545-0E332ED07283}"/>
              </a:ext>
            </a:extLst>
          </p:cNvPr>
          <p:cNvSpPr/>
          <p:nvPr/>
        </p:nvSpPr>
        <p:spPr>
          <a:xfrm>
            <a:off x="11592560" y="1050878"/>
            <a:ext cx="17492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E3D235C-D75C-4FBB-5C77-FD99AB876EA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104670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80432" y="1460539"/>
            <a:ext cx="11173368"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Pricing Schedule</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pricing schedule, which defines how and how much the contractors will be paid for his services, is a critical part of the documentation and is worthy of special note. </a:t>
            </a:r>
          </a:p>
          <a:p>
            <a:pPr marL="457200" lvl="0" indent="-457200" algn="just">
              <a:buFont typeface="Wingdings" panose="05000000000000000000" pitchFamily="2" charset="2"/>
              <a:buChar char="§"/>
            </a:pPr>
            <a:r>
              <a:rPr lang="en-US" sz="2800" dirty="0">
                <a:ea typeface="Times New Roman"/>
                <a:sym typeface="Times New Roman"/>
              </a:rPr>
              <a:t>The pricing schedule should be carefully constructed to provide the basis for the detailed comparison between the eventual tenderers. </a:t>
            </a:r>
          </a:p>
          <a:p>
            <a:pPr marL="457200" lvl="0" indent="-457200" algn="just">
              <a:buFont typeface="Wingdings" panose="05000000000000000000" pitchFamily="2" charset="2"/>
              <a:buChar char="§"/>
            </a:pPr>
            <a:r>
              <a:rPr lang="en-US" sz="2800" dirty="0">
                <a:ea typeface="Times New Roman"/>
                <a:sym typeface="Times New Roman"/>
              </a:rPr>
              <a:t>Ideally, the pricing schedule should provide the owner with enough information to compare the offerings of the tenderers on a whole-life cost basis.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226772"/>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2" name="Rectangle: Rounded Corners 1">
            <a:extLst>
              <a:ext uri="{FF2B5EF4-FFF2-40B4-BE49-F238E27FC236}">
                <a16:creationId xmlns:a16="http://schemas.microsoft.com/office/drawing/2014/main" id="{DCE5B0BC-A38D-8E72-8940-39D71DA583B5}"/>
              </a:ext>
            </a:extLst>
          </p:cNvPr>
          <p:cNvSpPr/>
          <p:nvPr/>
        </p:nvSpPr>
        <p:spPr>
          <a:xfrm>
            <a:off x="11521440" y="1050878"/>
            <a:ext cx="15951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3287593-83FD-3665-7918-235D4A8AF80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4193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55600" y="1458496"/>
            <a:ext cx="11125200"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Example</a:t>
            </a:r>
            <a:r>
              <a:rPr lang="en-US" sz="2800" dirty="0">
                <a:solidFill>
                  <a:srgbClr val="00B0F0"/>
                </a:solidFill>
                <a:ea typeface="Times New Roman"/>
                <a:sym typeface="Times New Roman"/>
              </a:rPr>
              <a:t>:</a:t>
            </a:r>
            <a:r>
              <a:rPr lang="en-US" sz="2800" dirty="0">
                <a:ea typeface="Times New Roman"/>
                <a:sym typeface="Times New Roman"/>
              </a:rPr>
              <a:t> A distribution company was soliciting bids for the maintenance of their national retail distribution system, which was split between a number of contractors.</a:t>
            </a:r>
          </a:p>
          <a:p>
            <a:pPr lvl="0" algn="just"/>
            <a:r>
              <a:rPr lang="en-US" sz="2800" dirty="0">
                <a:ea typeface="Times New Roman"/>
                <a:sym typeface="Times New Roman"/>
              </a:rPr>
              <a:t>A unit rate contract form and schedule was developed and bid by over 20 contractors.These pricing schedules were inspected, and any anomalous rates removed. A schedule of rates was then developed using the lowest rate from the competing contractors. In a second round of bidding, the short-listed bidders were requested</a:t>
            </a:r>
          </a:p>
          <a:p>
            <a:pPr lvl="0" algn="just"/>
            <a:r>
              <a:rPr lang="en-US" sz="2800" dirty="0">
                <a:ea typeface="Times New Roman"/>
                <a:sym typeface="Times New Roman"/>
              </a:rPr>
              <a:t>to bid this schedule of rates at a discount. This reduced maintenance costs by over 20 percent. The contract has now been running for about five years and has been very successful for both parties.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2" name="Rectangle: Rounded Corners 1">
            <a:extLst>
              <a:ext uri="{FF2B5EF4-FFF2-40B4-BE49-F238E27FC236}">
                <a16:creationId xmlns:a16="http://schemas.microsoft.com/office/drawing/2014/main" id="{81F80FDD-B9E4-92DA-B438-735A69A385A1}"/>
              </a:ext>
            </a:extLst>
          </p:cNvPr>
          <p:cNvSpPr/>
          <p:nvPr/>
        </p:nvSpPr>
        <p:spPr>
          <a:xfrm>
            <a:off x="11592560" y="1050878"/>
            <a:ext cx="15849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D25F23E-1EF3-16FE-3202-7AEECD8C918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94852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60539"/>
            <a:ext cx="11169625"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lvl="0" algn="just"/>
            <a:r>
              <a:rPr lang="en-US" sz="2800" dirty="0">
                <a:ea typeface="Times New Roman"/>
                <a:sym typeface="Times New Roman"/>
              </a:rPr>
              <a:t>All questions arising should be formally documented, and identical responses answers should be sent to each bidder. Some companies run bidder conferences where bidders have the opportunity to ask questions in an open forum. The answers given during this tender period form an integral part of the contract documentation and conditions and so have to be very carefully considered and documented. Failure to manage the tender period in a manner that is absolutely and transparently equitable can, particularly in the public arena, result in a legal challenge from unsuccessful bidders.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18544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2" name="Rectangle: Rounded Corners 1">
            <a:extLst>
              <a:ext uri="{FF2B5EF4-FFF2-40B4-BE49-F238E27FC236}">
                <a16:creationId xmlns:a16="http://schemas.microsoft.com/office/drawing/2014/main" id="{81A614AD-E24A-C403-29CA-1A4DC5759A97}"/>
              </a:ext>
            </a:extLst>
          </p:cNvPr>
          <p:cNvSpPr/>
          <p:nvPr/>
        </p:nvSpPr>
        <p:spPr>
          <a:xfrm>
            <a:off x="11724640" y="1050878"/>
            <a:ext cx="1617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9EA8489-DC6F-4CCC-0E87-8AEDB9994F6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554264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340322"/>
            <a:ext cx="11128985" cy="4555093"/>
          </a:xfrm>
          <a:prstGeom prst="rect">
            <a:avLst/>
          </a:prstGeom>
          <a:noFill/>
        </p:spPr>
        <p:txBody>
          <a:bodyPr wrap="square">
            <a:spAutoFit/>
          </a:bodyPr>
          <a:lstStyle/>
          <a:p>
            <a:pPr lvl="0" algn="just"/>
            <a:r>
              <a:rPr lang="en-US" sz="2800" b="1" dirty="0">
                <a:solidFill>
                  <a:srgbClr val="00B0F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Control of information is absolutely critical during the tender period. </a:t>
            </a:r>
          </a:p>
          <a:p>
            <a:pPr marL="457200" lvl="0" indent="-457200" algn="just">
              <a:buFont typeface="Wingdings" panose="05000000000000000000" pitchFamily="2" charset="2"/>
              <a:buChar char="§"/>
            </a:pPr>
            <a:r>
              <a:rPr lang="en-US" sz="2600" dirty="0">
                <a:ea typeface="Times New Roman"/>
                <a:sym typeface="Times New Roman"/>
              </a:rPr>
              <a:t>During the tender period bidders actively seek to gain intelligence on their competitive situation. Even a chance remark on apparently noncommercial matters may encourage contractors to maintain a higher pricing level. Also, inconsistency of information supplied to bidders may cause considerable confusion and even potentially embarrassing and costly litigation. </a:t>
            </a:r>
          </a:p>
          <a:p>
            <a:pPr marL="457200" lvl="0" indent="-457200" algn="just">
              <a:buFont typeface="Wingdings" panose="05000000000000000000" pitchFamily="2" charset="2"/>
              <a:buChar char="§"/>
            </a:pPr>
            <a:r>
              <a:rPr lang="en-US" sz="2600" dirty="0">
                <a:ea typeface="Times New Roman"/>
                <a:sym typeface="Times New Roman"/>
              </a:rPr>
              <a:t>For all of these reasons, one single point of contact in both the owner and contractor organization is highly desirable All other contacts should be actively discouraged.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44372"/>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2" name="Rectangle: Rounded Corners 1">
            <a:extLst>
              <a:ext uri="{FF2B5EF4-FFF2-40B4-BE49-F238E27FC236}">
                <a16:creationId xmlns:a16="http://schemas.microsoft.com/office/drawing/2014/main" id="{C7180231-51FD-23A1-01EB-114654F4FB06}"/>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04671DB-A7E7-3D7D-A172-5BDF0DA89D7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18179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25120" y="1275933"/>
            <a:ext cx="11028680" cy="5262979"/>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a:t>
            </a:r>
          </a:p>
          <a:p>
            <a:pPr lvl="0" algn="just"/>
            <a:endParaRPr lang="en-US" sz="2800" b="1" dirty="0">
              <a:solidFill>
                <a:srgbClr val="00B0F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object of the tender evaluation phase is to identify the proposal that offers the best value for money to the company. </a:t>
            </a:r>
          </a:p>
          <a:p>
            <a:pPr marL="457200" lvl="0" indent="-457200" algn="just">
              <a:buFont typeface="Wingdings" panose="05000000000000000000" pitchFamily="2" charset="2"/>
              <a:buChar char="§"/>
            </a:pPr>
            <a:r>
              <a:rPr lang="en-US" sz="2800" dirty="0">
                <a:ea typeface="Times New Roman"/>
                <a:sym typeface="Times New Roman"/>
              </a:rPr>
              <a:t>This can be more difficult than it sounds. Often the ultimate value for money to the company will depend on the quality of the contractor providing the service and the contractor’s ability to meet performance targets and deadlines often over quite a long-time frame. </a:t>
            </a:r>
          </a:p>
          <a:p>
            <a:pPr marL="457200" lvl="0" indent="-457200" algn="just">
              <a:buFont typeface="Wingdings" panose="05000000000000000000" pitchFamily="2" charset="2"/>
              <a:buChar char="§"/>
            </a:pPr>
            <a:r>
              <a:rPr lang="en-US" sz="2800" dirty="0">
                <a:ea typeface="Times New Roman"/>
                <a:sym typeface="Times New Roman"/>
              </a:rPr>
              <a:t>There may also be real or perceived different levels of risk associated with each tender. The more sophisticated tender evaluation systems described in the section Whole-Life Cost Analysis will take all of these factors into account.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99976"/>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2" name="Rectangle: Rounded Corners 1">
            <a:extLst>
              <a:ext uri="{FF2B5EF4-FFF2-40B4-BE49-F238E27FC236}">
                <a16:creationId xmlns:a16="http://schemas.microsoft.com/office/drawing/2014/main" id="{7D538625-5F3F-AB72-46A8-FD015DA343A1}"/>
              </a:ext>
            </a:extLst>
          </p:cNvPr>
          <p:cNvSpPr/>
          <p:nvPr/>
        </p:nvSpPr>
        <p:spPr>
          <a:xfrm>
            <a:off x="11531600" y="1050878"/>
            <a:ext cx="18102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9677694-9FF5-0376-CD81-C9B988EA6BA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81286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94640" y="1315817"/>
            <a:ext cx="11186159"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 </a:t>
            </a:r>
          </a:p>
          <a:p>
            <a:pPr lvl="0" algn="just"/>
            <a:endParaRPr lang="en-US" sz="2800" b="1"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Formal Approach. In public institutions and many large organizations, the procedures governing tender evaluation are by necessity very rigorous and formal In such cases there is a formal opening of tenders often in front of official witnesses. </a:t>
            </a:r>
          </a:p>
          <a:p>
            <a:pPr marL="342900" lvl="0" indent="-342900" algn="just">
              <a:buFont typeface="Wingdings" panose="05000000000000000000" pitchFamily="2" charset="2"/>
              <a:buChar char="§"/>
            </a:pPr>
            <a:r>
              <a:rPr lang="en-US" sz="2800" dirty="0">
                <a:ea typeface="Times New Roman"/>
                <a:sym typeface="Times New Roman"/>
              </a:rPr>
              <a:t>Each bid is divided into the technical and commercial package and the commercial package placed unopened in a secure locked filing cabinet or safe. </a:t>
            </a:r>
          </a:p>
          <a:p>
            <a:pPr marL="342900" lvl="0" indent="-342900" algn="just">
              <a:buFont typeface="Wingdings" panose="05000000000000000000" pitchFamily="2" charset="2"/>
              <a:buChar char="§"/>
            </a:pPr>
            <a:r>
              <a:rPr lang="en-US" sz="2800" dirty="0">
                <a:ea typeface="Times New Roman"/>
                <a:sym typeface="Times New Roman"/>
              </a:rPr>
              <a:t>The technical bids are then evaluated by a technical committee and graded according to the strength of the technical proposal.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2" name="Rectangle: Rounded Corners 1">
            <a:extLst>
              <a:ext uri="{FF2B5EF4-FFF2-40B4-BE49-F238E27FC236}">
                <a16:creationId xmlns:a16="http://schemas.microsoft.com/office/drawing/2014/main" id="{0F23434F-FF05-1274-0FDF-551D9AB38F2A}"/>
              </a:ext>
            </a:extLst>
          </p:cNvPr>
          <p:cNvSpPr/>
          <p:nvPr/>
        </p:nvSpPr>
        <p:spPr>
          <a:xfrm>
            <a:off x="11551920" y="1050878"/>
            <a:ext cx="16459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71C2666-4D5C-83E3-F6B7-B54F4636F04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712610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75920" y="1491768"/>
            <a:ext cx="11084560" cy="3970318"/>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 </a:t>
            </a:r>
          </a:p>
          <a:p>
            <a:pPr lvl="0" algn="just"/>
            <a:endParaRPr lang="en-US" sz="2800" b="1" dirty="0">
              <a:solidFill>
                <a:srgbClr val="00B0F0"/>
              </a:solidFill>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Bids that do not meet the technical requirements are rejected and the commercial offering left unopened. </a:t>
            </a:r>
          </a:p>
          <a:p>
            <a:pPr lvl="0" algn="just"/>
            <a:endParaRPr lang="en-US" sz="2800"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commercial proposals of the bids still under consideration are then evaluated by a commercial committee and the overall cost to the owner determined. In many cases, particularly in the public sector, the lowest-cost bid of the proposals adjudges to be technically adequate is accepted.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2" name="Rectangle: Rounded Corners 1">
            <a:extLst>
              <a:ext uri="{FF2B5EF4-FFF2-40B4-BE49-F238E27FC236}">
                <a16:creationId xmlns:a16="http://schemas.microsoft.com/office/drawing/2014/main" id="{43E8B6D0-674B-4EB6-13EC-0CC65DFA456A}"/>
              </a:ext>
            </a:extLst>
          </p:cNvPr>
          <p:cNvSpPr/>
          <p:nvPr/>
        </p:nvSpPr>
        <p:spPr>
          <a:xfrm>
            <a:off x="1158240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62CF194-2298-376D-9253-3843F9E01EF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291827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492399"/>
            <a:ext cx="11042624"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Whole-Life Cost Analysis</a:t>
            </a:r>
            <a:r>
              <a:rPr lang="en-US" sz="2800" dirty="0">
                <a:ea typeface="Times New Roman"/>
                <a:sym typeface="Times New Roman"/>
              </a:rPr>
              <a:t>. The structure of commercial proposal should permit the evaluation of the whole-life cost of the service. </a:t>
            </a:r>
          </a:p>
          <a:p>
            <a:pPr lvl="0" algn="just"/>
            <a:endParaRPr lang="en-US" sz="2800" b="1" dirty="0">
              <a:solidFill>
                <a:srgbClr val="0070C0"/>
              </a:solidFill>
              <a:ea typeface="Times New Roman"/>
              <a:sym typeface="Times New Roman"/>
            </a:endParaRPr>
          </a:p>
          <a:p>
            <a:pPr lvl="0" algn="just"/>
            <a:r>
              <a:rPr lang="en-US" sz="2800" b="1" dirty="0">
                <a:solidFill>
                  <a:srgbClr val="00B0F0"/>
                </a:solidFill>
                <a:ea typeface="Times New Roman"/>
                <a:sym typeface="Times New Roman"/>
              </a:rPr>
              <a:t>For example</a:t>
            </a:r>
            <a:r>
              <a:rPr lang="en-US" sz="2800" dirty="0">
                <a:ea typeface="Times New Roman"/>
                <a:sym typeface="Times New Roman"/>
              </a:rPr>
              <a:t>, in the case of an equipment package, such as an air-conditioning unit, the whole-life cost normally expressed as net present value would include the following:</a:t>
            </a:r>
          </a:p>
          <a:p>
            <a:pPr lvl="0" algn="just"/>
            <a:r>
              <a:rPr lang="en-US" sz="2800" dirty="0">
                <a:ea typeface="Times New Roman"/>
                <a:sym typeface="Times New Roman"/>
              </a:rPr>
              <a:t>• Original capital cost</a:t>
            </a:r>
          </a:p>
          <a:p>
            <a:pPr lvl="0" algn="just"/>
            <a:r>
              <a:rPr lang="en-US" sz="2800" dirty="0">
                <a:ea typeface="Times New Roman"/>
                <a:sym typeface="Times New Roman"/>
              </a:rPr>
              <a:t>• Associated freight and handling costs</a:t>
            </a:r>
          </a:p>
          <a:p>
            <a:pPr lvl="0" algn="just"/>
            <a:r>
              <a:rPr lang="en-US" sz="2800" dirty="0">
                <a:ea typeface="Times New Roman"/>
                <a:sym typeface="Times New Roman"/>
              </a:rPr>
              <a:t>• Power consumption</a:t>
            </a:r>
          </a:p>
          <a:p>
            <a:pPr lvl="0" algn="just"/>
            <a:r>
              <a:rPr lang="en-US" sz="2800" dirty="0">
                <a:ea typeface="Times New Roman"/>
                <a:sym typeface="Times New Roman"/>
              </a:rPr>
              <a:t>• Cost of operation</a:t>
            </a:r>
          </a:p>
          <a:p>
            <a:pPr lvl="0" algn="just"/>
            <a:r>
              <a:rPr lang="en-US" sz="2800" dirty="0">
                <a:ea typeface="Times New Roman"/>
                <a:sym typeface="Times New Roman"/>
              </a:rPr>
              <a:t>• Cost of spares, service and insurance.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2" name="Rectangle: Rounded Corners 1">
            <a:extLst>
              <a:ext uri="{FF2B5EF4-FFF2-40B4-BE49-F238E27FC236}">
                <a16:creationId xmlns:a16="http://schemas.microsoft.com/office/drawing/2014/main" id="{6535C5AA-978C-2124-476F-1AD6805C2227}"/>
              </a:ext>
            </a:extLst>
          </p:cNvPr>
          <p:cNvSpPr/>
          <p:nvPr/>
        </p:nvSpPr>
        <p:spPr>
          <a:xfrm>
            <a:off x="11521440" y="1050878"/>
            <a:ext cx="17170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9D44B93-C87B-2B45-444B-44D4B6A9D16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873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96240" y="1460539"/>
            <a:ext cx="10957560"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Hard Money-Soft Money Evaluation</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In some projects the managerial and technically quality of the contractor can significantly affect the outcome and business benefit which the owner receivers from the service. </a:t>
            </a:r>
          </a:p>
          <a:p>
            <a:pPr marL="457200" lvl="0" indent="-457200" algn="just">
              <a:buFont typeface="Wingdings" panose="05000000000000000000" pitchFamily="2" charset="2"/>
              <a:buChar char="§"/>
            </a:pPr>
            <a:r>
              <a:rPr lang="en-US" sz="2800" dirty="0">
                <a:ea typeface="Times New Roman"/>
                <a:sym typeface="Times New Roman"/>
              </a:rPr>
              <a:t>‘‘Hard money-soft money’’ evaluation is a technique that attempts to make this assessment on an analytical basis. (‘‘hard money’’ refers to the actual costs defined in the tender; ‘‘soft money’’ refers to the estimates made on the basis of the</a:t>
            </a:r>
          </a:p>
          <a:p>
            <a:pPr lvl="0" algn="just"/>
            <a:r>
              <a:rPr lang="en-US" sz="2800" dirty="0">
                <a:ea typeface="Times New Roman"/>
                <a:sym typeface="Times New Roman"/>
              </a:rPr>
              <a:t>     perceptions of the team evaluating the bid on the basis of their</a:t>
            </a:r>
          </a:p>
          <a:p>
            <a:pPr lvl="0" algn="just"/>
            <a:r>
              <a:rPr lang="en-US" sz="2800" dirty="0">
                <a:ea typeface="Times New Roman"/>
                <a:sym typeface="Times New Roman"/>
              </a:rPr>
              <a:t>     professional judgment.)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
        <p:nvSpPr>
          <p:cNvPr id="2" name="Rectangle: Rounded Corners 1">
            <a:extLst>
              <a:ext uri="{FF2B5EF4-FFF2-40B4-BE49-F238E27FC236}">
                <a16:creationId xmlns:a16="http://schemas.microsoft.com/office/drawing/2014/main" id="{4B4212AB-9AC0-C1B9-8A63-2D582142EABC}"/>
              </a:ext>
            </a:extLst>
          </p:cNvPr>
          <p:cNvSpPr/>
          <p:nvPr/>
        </p:nvSpPr>
        <p:spPr>
          <a:xfrm>
            <a:off x="11450320" y="1050878"/>
            <a:ext cx="1891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CAFA2B6-2B46-270F-A96D-803FD9D555E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28437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337429"/>
            <a:ext cx="11042625" cy="4555093"/>
          </a:xfrm>
          <a:prstGeom prst="rect">
            <a:avLst/>
          </a:prstGeom>
          <a:noFill/>
        </p:spPr>
        <p:txBody>
          <a:bodyPr wrap="square">
            <a:spAutoFit/>
          </a:bodyPr>
          <a:lstStyle/>
          <a:p>
            <a:pPr lvl="0" algn="just"/>
            <a:r>
              <a:rPr lang="en-US" sz="2800" b="1" dirty="0">
                <a:solidFill>
                  <a:srgbClr val="00B0F0"/>
                </a:solidFill>
                <a:ea typeface="Times New Roman"/>
                <a:sym typeface="Times New Roman"/>
              </a:rPr>
              <a:t>Post Tender Negotiation</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In virtually all public procurement, and in many companies, post tender negotiation, or negotiation of the price after tender submittal, is not permitted. </a:t>
            </a:r>
          </a:p>
          <a:p>
            <a:pPr marL="457200" lvl="0" indent="-457200" algn="just">
              <a:buFont typeface="Wingdings" panose="05000000000000000000" pitchFamily="2" charset="2"/>
              <a:buChar char="§"/>
            </a:pPr>
            <a:r>
              <a:rPr lang="en-US" sz="2600" dirty="0">
                <a:ea typeface="Times New Roman"/>
                <a:sym typeface="Times New Roman"/>
              </a:rPr>
              <a:t>Procurement professionals often debate whether post tender negotiation is in fact desirable. Theoretically, if bidders know there will be no further scope for negotiation, they will submit their best price in their original tender. </a:t>
            </a:r>
          </a:p>
          <a:p>
            <a:pPr marL="457200" lvl="0" indent="-457200" algn="just">
              <a:buFont typeface="Wingdings" panose="05000000000000000000" pitchFamily="2" charset="2"/>
              <a:buChar char="§"/>
            </a:pPr>
            <a:r>
              <a:rPr lang="en-US" sz="2600" dirty="0">
                <a:ea typeface="Times New Roman"/>
                <a:sym typeface="Times New Roman"/>
              </a:rPr>
              <a:t>In practice it doesn’t seem to work like that. First of all, in most relatively complex proposals there is the need to debate the tender in great detail to ensure that both parties have a common understanding of the issues and the deliverables.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28869"/>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
        <p:nvSpPr>
          <p:cNvPr id="2" name="Rectangle: Rounded Corners 1">
            <a:extLst>
              <a:ext uri="{FF2B5EF4-FFF2-40B4-BE49-F238E27FC236}">
                <a16:creationId xmlns:a16="http://schemas.microsoft.com/office/drawing/2014/main" id="{4F267022-5370-BA9F-59EC-42A51BFAECA9}"/>
              </a:ext>
            </a:extLst>
          </p:cNvPr>
          <p:cNvSpPr/>
          <p:nvPr/>
        </p:nvSpPr>
        <p:spPr>
          <a:xfrm>
            <a:off x="11501120" y="1050878"/>
            <a:ext cx="1840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F7228A1-E1A9-EE74-3C9E-9BE7CF8D7F3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05750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310668" y="6338857"/>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01026" y="1133356"/>
            <a:ext cx="10979774" cy="5324535"/>
          </a:xfrm>
          <a:prstGeom prst="rect">
            <a:avLst/>
          </a:prstGeom>
          <a:noFill/>
        </p:spPr>
        <p:txBody>
          <a:bodyPr wrap="square">
            <a:spAutoFit/>
          </a:bodyPr>
          <a:lstStyle/>
          <a:p>
            <a:pPr lvl="0" algn="just"/>
            <a:r>
              <a:rPr lang="en-US" sz="2800" b="1" dirty="0">
                <a:solidFill>
                  <a:srgbClr val="00B0F0"/>
                </a:solidFill>
                <a:ea typeface="Times New Roman"/>
                <a:sym typeface="Times New Roman"/>
              </a:rPr>
              <a:t>Transition to Execution</a:t>
            </a:r>
          </a:p>
          <a:p>
            <a:pPr marL="342900" lvl="0" indent="-342900" algn="just">
              <a:buFont typeface="Wingdings" panose="05000000000000000000" pitchFamily="2" charset="2"/>
              <a:buChar char="§"/>
            </a:pPr>
            <a:r>
              <a:rPr lang="en-US" sz="2600" dirty="0">
                <a:ea typeface="Times New Roman"/>
                <a:sym typeface="Times New Roman"/>
              </a:rPr>
              <a:t>Once the contract has been awarded, the buyers and successful vendors celebrate, and in many cases depart, leaving the operating organizations with the task of making the contract work—which can often be quite difficult, particularly in more complex contractual arrangements. </a:t>
            </a:r>
          </a:p>
          <a:p>
            <a:pPr marL="342900" lvl="0" indent="-342900" algn="just">
              <a:buFont typeface="Wingdings" panose="05000000000000000000" pitchFamily="2" charset="2"/>
              <a:buChar char="§"/>
            </a:pPr>
            <a:r>
              <a:rPr lang="en-US" sz="2600" dirty="0">
                <a:ea typeface="Times New Roman"/>
                <a:sym typeface="Times New Roman"/>
              </a:rPr>
              <a:t>Many of the understandings developed within the negotiating team may not be fully understood by others and may result in difficulties throughout the life of the contract. </a:t>
            </a:r>
          </a:p>
          <a:p>
            <a:pPr marL="342900" lvl="0" indent="-342900" algn="just">
              <a:buFont typeface="Wingdings" panose="05000000000000000000" pitchFamily="2" charset="2"/>
              <a:buChar char="§"/>
            </a:pPr>
            <a:r>
              <a:rPr lang="en-US" sz="2600" dirty="0">
                <a:ea typeface="Times New Roman"/>
                <a:sym typeface="Times New Roman"/>
              </a:rPr>
              <a:t>It is therefore advisable to recognize the need to manage the transition from negotiation into operations. </a:t>
            </a:r>
          </a:p>
          <a:p>
            <a:pPr marL="342900" lvl="0" indent="-342900" algn="just">
              <a:buFont typeface="Wingdings" panose="05000000000000000000" pitchFamily="2" charset="2"/>
              <a:buChar char="§"/>
            </a:pPr>
            <a:r>
              <a:rPr lang="en-US" sz="2600" dirty="0">
                <a:ea typeface="Times New Roman"/>
                <a:sym typeface="Times New Roman"/>
              </a:rPr>
              <a:t>This is true in all project situations, but in large complex projects managed by an integrated owner-contractor project team where many members of the project team are new to each other, it can be a key success factor.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79643" y="247447"/>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
        <p:nvSpPr>
          <p:cNvPr id="2" name="Rectangle: Rounded Corners 1">
            <a:extLst>
              <a:ext uri="{FF2B5EF4-FFF2-40B4-BE49-F238E27FC236}">
                <a16:creationId xmlns:a16="http://schemas.microsoft.com/office/drawing/2014/main" id="{1008B964-0CD2-E615-6C9E-A3A7B054B2AC}"/>
              </a:ext>
            </a:extLst>
          </p:cNvPr>
          <p:cNvSpPr/>
          <p:nvPr/>
        </p:nvSpPr>
        <p:spPr>
          <a:xfrm>
            <a:off x="11612880" y="1050878"/>
            <a:ext cx="17289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8BB33E9-68A6-E403-349B-DDC1932E2D8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87039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2012009"/>
            <a:ext cx="8993641"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Project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0993120" y="1340322"/>
            <a:ext cx="248979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87760" cy="4808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614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45</a:t>
            </a:fld>
            <a:endParaRPr lang="en-US"/>
          </a:p>
        </p:txBody>
      </p:sp>
      <p:sp>
        <p:nvSpPr>
          <p:cNvPr id="4" name="TextBox 3">
            <a:extLst>
              <a:ext uri="{FF2B5EF4-FFF2-40B4-BE49-F238E27FC236}">
                <a16:creationId xmlns:a16="http://schemas.microsoft.com/office/drawing/2014/main" id="{F2F50674-8ADC-1CD8-074F-B221D289CB46}"/>
              </a:ext>
            </a:extLst>
          </p:cNvPr>
          <p:cNvSpPr txBox="1"/>
          <p:nvPr/>
        </p:nvSpPr>
        <p:spPr>
          <a:xfrm>
            <a:off x="3171583" y="44237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Tree>
    <p:extLst>
      <p:ext uri="{BB962C8B-B14F-4D97-AF65-F5344CB8AC3E}">
        <p14:creationId xmlns:p14="http://schemas.microsoft.com/office/powerpoint/2010/main" val="1798180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87969" y="3111891"/>
            <a:ext cx="3801492" cy="2312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C4B9E30-EC34-4E15-8198-19939ACC1E40}"/>
</file>

<file path=customXml/itemProps2.xml><?xml version="1.0" encoding="utf-8"?>
<ds:datastoreItem xmlns:ds="http://schemas.openxmlformats.org/officeDocument/2006/customXml" ds:itemID="{B4273FB1-BD47-41E1-9946-1F7F1CC45BBD}"/>
</file>

<file path=customXml/itemProps3.xml><?xml version="1.0" encoding="utf-8"?>
<ds:datastoreItem xmlns:ds="http://schemas.openxmlformats.org/officeDocument/2006/customXml" ds:itemID="{A20309CB-0B24-4552-BEFB-15569835792E}"/>
</file>

<file path=docProps/app.xml><?xml version="1.0" encoding="utf-8"?>
<Properties xmlns="http://schemas.openxmlformats.org/officeDocument/2006/extended-properties" xmlns:vt="http://schemas.openxmlformats.org/officeDocument/2006/docPropsVTypes">
  <TotalTime>7446</TotalTime>
  <Words>4281</Words>
  <Application>Microsoft Office PowerPoint</Application>
  <PresentationFormat>Widescreen</PresentationFormat>
  <Paragraphs>339</Paragraphs>
  <Slides>46</Slides>
  <Notes>19</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TENDER MANAGEMENT</vt:lpstr>
      <vt:lpstr>TENDER MANAGEMENT</vt:lpstr>
      <vt:lpstr>Overview of the Tendering Process</vt:lpstr>
      <vt:lpstr>Understand Statutory and Corporate Compliance</vt:lpstr>
      <vt:lpstr>Understand Statutory and Corporate Compliance</vt:lpstr>
      <vt:lpstr>Understand Project Drivers and Priorities</vt:lpstr>
      <vt:lpstr>Project Contracting Strategy</vt:lpstr>
      <vt:lpstr>Project Contracting Strategy</vt:lpstr>
      <vt:lpstr>Project Contracting Strategy</vt:lpstr>
      <vt:lpstr>Project Contracting Strategy</vt:lpstr>
      <vt:lpstr>Project Contracting Strategy</vt:lpstr>
      <vt:lpstr>Appropriate Apportionment of Risk</vt:lpstr>
      <vt:lpstr>Appropriate Apportionment of Risk</vt:lpstr>
      <vt:lpstr>Contract Scope Statements Based on Work Breakdown Structure</vt:lpstr>
      <vt:lpstr>Project Contracting Plan</vt:lpstr>
      <vt:lpstr>Procuring Project Packages</vt:lpstr>
      <vt:lpstr>Forming the Team and Defining Roles</vt:lpstr>
      <vt:lpstr>Forming the Team and Defining Roles</vt:lpstr>
      <vt:lpstr>Forming the Team and Defining Roles</vt:lpstr>
      <vt:lpstr>Forming the Team and Defining Roles</vt:lpstr>
      <vt:lpstr>Tender Documentation</vt:lpstr>
      <vt:lpstr>Tender Documentation</vt:lpstr>
      <vt:lpstr>Tender Documentation</vt:lpstr>
      <vt:lpstr>Tender Documentation</vt:lpstr>
      <vt:lpstr>Tender Documentation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198</cp:revision>
  <dcterms:created xsi:type="dcterms:W3CDTF">2023-04-29T09:08:23Z</dcterms:created>
  <dcterms:modified xsi:type="dcterms:W3CDTF">2025-07-25T22:14:48Z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