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480" r:id="rId2"/>
    <p:sldId id="303" r:id="rId3"/>
    <p:sldId id="313" r:id="rId4"/>
    <p:sldId id="482" r:id="rId5"/>
    <p:sldId id="487" r:id="rId6"/>
    <p:sldId id="488" r:id="rId7"/>
    <p:sldId id="489" r:id="rId8"/>
    <p:sldId id="490" r:id="rId9"/>
    <p:sldId id="491" r:id="rId10"/>
    <p:sldId id="492" r:id="rId11"/>
    <p:sldId id="493" r:id="rId12"/>
    <p:sldId id="494" r:id="rId13"/>
    <p:sldId id="495" r:id="rId14"/>
    <p:sldId id="496" r:id="rId15"/>
    <p:sldId id="497" r:id="rId16"/>
    <p:sldId id="498" r:id="rId17"/>
    <p:sldId id="499" r:id="rId18"/>
    <p:sldId id="500" r:id="rId19"/>
    <p:sldId id="501" r:id="rId20"/>
    <p:sldId id="502" r:id="rId21"/>
    <p:sldId id="503" r:id="rId22"/>
    <p:sldId id="504" r:id="rId23"/>
    <p:sldId id="505" r:id="rId24"/>
    <p:sldId id="506" r:id="rId25"/>
    <p:sldId id="507" r:id="rId26"/>
    <p:sldId id="508" r:id="rId27"/>
    <p:sldId id="509" r:id="rId28"/>
    <p:sldId id="510" r:id="rId29"/>
    <p:sldId id="511" r:id="rId30"/>
    <p:sldId id="512" r:id="rId31"/>
    <p:sldId id="513" r:id="rId32"/>
    <p:sldId id="514" r:id="rId33"/>
    <p:sldId id="515" r:id="rId34"/>
    <p:sldId id="516" r:id="rId35"/>
    <p:sldId id="517" r:id="rId36"/>
    <p:sldId id="518" r:id="rId37"/>
    <p:sldId id="519" r:id="rId38"/>
    <p:sldId id="520" r:id="rId39"/>
    <p:sldId id="521" r:id="rId40"/>
    <p:sldId id="522" r:id="rId41"/>
    <p:sldId id="523" r:id="rId42"/>
    <p:sldId id="524" r:id="rId43"/>
    <p:sldId id="525" r:id="rId44"/>
    <p:sldId id="526" r:id="rId45"/>
    <p:sldId id="527" r:id="rId46"/>
    <p:sldId id="529" r:id="rId47"/>
    <p:sldId id="528" r:id="rId48"/>
    <p:sldId id="532" r:id="rId49"/>
    <p:sldId id="534" r:id="rId50"/>
    <p:sldId id="256" r:id="rId51"/>
    <p:sldId id="533" r:id="rId52"/>
    <p:sldId id="530" r:id="rId53"/>
    <p:sldId id="535" r:id="rId54"/>
    <p:sldId id="531" r:id="rId55"/>
    <p:sldId id="536" r:id="rId56"/>
    <p:sldId id="537" r:id="rId57"/>
    <p:sldId id="538"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2"/>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9"/>
            <p14:sldId id="528"/>
            <p14:sldId id="532"/>
            <p14:sldId id="534"/>
            <p14:sldId id="256"/>
            <p14:sldId id="533"/>
            <p14:sldId id="530"/>
            <p14:sldId id="535"/>
            <p14:sldId id="531"/>
            <p14:sldId id="536"/>
            <p14:sldId id="537"/>
            <p14:sldId id="53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3798" autoAdjust="0"/>
  </p:normalViewPr>
  <p:slideViewPr>
    <p:cSldViewPr snapToGrid="0">
      <p:cViewPr varScale="1">
        <p:scale>
          <a:sx n="105" d="100"/>
          <a:sy n="105" d="100"/>
        </p:scale>
        <p:origin x="84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6/13/23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6/13/23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6/13/23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6/13/23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6/13/23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6/13/23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6/13/23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6/13/23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6/13/23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6/13/23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6/13/23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1.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5.emf"/></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8.emf"/></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9.emf"/></Relationships>
</file>

<file path=ppt/slides/_rels/slide2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2.emf"/></Relationships>
</file>

<file path=ppt/slides/_rels/slide2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7.png"/><Relationship Id="rId7"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Sara Ahmed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196983" cy="1446550"/>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Accounting for</a:t>
            </a:r>
          </a:p>
          <a:p>
            <a:r>
              <a:rPr lang="en-US" sz="4400" b="1" dirty="0">
                <a:solidFill>
                  <a:srgbClr val="8E5A6D"/>
                </a:solidFill>
                <a:latin typeface="Tajawal Medium" panose="00000600000000000000" pitchFamily="2" charset="-78"/>
                <a:cs typeface="Tajawal Medium" panose="00000600000000000000" pitchFamily="2" charset="-78"/>
              </a:rPr>
              <a:t> Managers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1237839"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MGM341</a:t>
            </a:r>
          </a:p>
          <a:p>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463116" y="2794737"/>
            <a:ext cx="6393097" cy="2123658"/>
          </a:xfrm>
          <a:prstGeom prst="rect">
            <a:avLst/>
          </a:prstGeom>
          <a:noFill/>
        </p:spPr>
        <p:txBody>
          <a:bodyPr wrap="none" rtlCol="0">
            <a:spAutoFit/>
          </a:bodyPr>
          <a:lstStyle/>
          <a:p>
            <a:br>
              <a:rPr lang="en-US" sz="4400" b="1" dirty="0">
                <a:solidFill>
                  <a:schemeClr val="bg1"/>
                </a:solidFill>
                <a:latin typeface="Tajawal Medium" panose="00000600000000000000" pitchFamily="2" charset="-78"/>
                <a:cs typeface="Tajawal Medium" panose="00000600000000000000" pitchFamily="2" charset="-78"/>
              </a:rPr>
            </a:br>
            <a:r>
              <a:rPr lang="en-US" sz="4400" b="1" dirty="0">
                <a:solidFill>
                  <a:schemeClr val="bg1"/>
                </a:solidFill>
                <a:latin typeface="Tajawal Medium" panose="00000600000000000000" pitchFamily="2" charset="-78"/>
                <a:cs typeface="Tajawal Medium" panose="00000600000000000000" pitchFamily="2" charset="-78"/>
              </a:rPr>
              <a:t>Chapter 3: Job Costing</a:t>
            </a:r>
          </a:p>
          <a:p>
            <a:endParaRPr lang="en-US" sz="4400" b="1" dirty="0">
              <a:solidFill>
                <a:schemeClr val="bg1"/>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541368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4</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6669" y="1338482"/>
            <a:ext cx="4113898" cy="523220"/>
          </a:xfrm>
          <a:prstGeom prst="rect">
            <a:avLst/>
          </a:prstGeom>
          <a:noFill/>
        </p:spPr>
        <p:txBody>
          <a:bodyPr wrap="square" rtlCol="0">
            <a:spAutoFit/>
          </a:bodyPr>
          <a:lstStyle/>
          <a:p>
            <a:pPr marL="0" algn="r" defTabSz="914400" rtl="1" eaLnBrk="1" latinLnBrk="0" hangingPunct="1"/>
            <a:r>
              <a:rPr lang="en-US" sz="2800" b="1" dirty="0">
                <a:solidFill>
                  <a:srgbClr val="2D3956"/>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539430"/>
          </a:xfrm>
          <a:prstGeom prst="rect">
            <a:avLst/>
          </a:prstGeom>
          <a:noFill/>
        </p:spPr>
        <p:txBody>
          <a:bodyPr wrap="square" rtlCol="0">
            <a:spAutoFit/>
          </a:bodyPr>
          <a:lstStyle/>
          <a:p>
            <a:pPr marL="285750" indent="-285750">
              <a:buFont typeface="Arial" panose="020B0604020202020204"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What is meant by Job costing</a:t>
            </a:r>
          </a:p>
          <a:p>
            <a:pPr marL="285750" indent="-285750">
              <a:buFont typeface="Arial" panose="020B0604020202020204"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Understand the flow of production and how direct materials and direct labor are traced to jobs</a:t>
            </a:r>
          </a:p>
          <a:p>
            <a:pPr marL="285750" indent="-285750">
              <a:buFont typeface="Arial" panose="020B0604020202020204"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Compute a predetermined manufacturing overhead rate and use it to allocate MOH to jobs</a:t>
            </a:r>
          </a:p>
          <a:p>
            <a:pPr marL="285750" indent="-285750">
              <a:buFont typeface="Arial" panose="020B0604020202020204"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Determine the cost of a job</a:t>
            </a:r>
          </a:p>
          <a:p>
            <a:pPr marL="285750" indent="-285750">
              <a:buFont typeface="Arial" panose="020B0604020202020204"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How to dispose over-allocated or under-allocated manufacturing overhead</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20688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Job Order Costing: An Overview</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15">
            <a:extLst>
              <a:ext uri="{FF2B5EF4-FFF2-40B4-BE49-F238E27FC236}">
                <a16:creationId xmlns:a16="http://schemas.microsoft.com/office/drawing/2014/main" id="{585F1AA2-B94E-31F3-CF82-6941F02220D9}"/>
              </a:ext>
            </a:extLst>
          </p:cNvPr>
          <p:cNvSpPr>
            <a:spLocks noChangeArrowheads="1"/>
          </p:cNvSpPr>
          <p:nvPr/>
        </p:nvSpPr>
        <p:spPr bwMode="auto">
          <a:xfrm>
            <a:off x="1771923" y="1752601"/>
            <a:ext cx="8788127" cy="4041619"/>
          </a:xfrm>
          <a:prstGeom prst="rect">
            <a:avLst/>
          </a:prstGeom>
          <a:ln>
            <a:headEnd/>
            <a:tailEnd/>
          </a:ln>
          <a:effectLst>
            <a:outerShdw blurRad="50800" dist="38100" dir="2700000" algn="tl" rotWithShape="0">
              <a:prstClr val="black">
                <a:alpha val="40000"/>
              </a:prstClr>
            </a:outerShdw>
          </a:effectLst>
        </p:spPr>
        <p:style>
          <a:lnRef idx="2">
            <a:schemeClr val="accent4">
              <a:shade val="50000"/>
            </a:schemeClr>
          </a:lnRef>
          <a:fillRef idx="1">
            <a:schemeClr val="accent4"/>
          </a:fillRef>
          <a:effectRef idx="0">
            <a:schemeClr val="accent4"/>
          </a:effectRef>
          <a:fontRef idx="minor">
            <a:schemeClr val="lt1"/>
          </a:fontRef>
        </p:style>
        <p:txBody>
          <a:bodyPr wrap="square" lIns="90488" tIns="44450" rIns="90488" bIns="44450">
            <a:spAutoFit/>
          </a:bodyPr>
          <a:lstStyle/>
          <a:p>
            <a:pPr algn="ctr">
              <a:lnSpc>
                <a:spcPct val="90000"/>
              </a:lnSpc>
              <a:spcBef>
                <a:spcPct val="40000"/>
              </a:spcBef>
              <a:buClr>
                <a:srgbClr val="FFFF00"/>
              </a:buClr>
              <a:defRPr/>
            </a:pPr>
            <a:r>
              <a:rPr lang="en-US" sz="4000" b="1" dirty="0">
                <a:solidFill>
                  <a:schemeClr val="accent3">
                    <a:lumMod val="20000"/>
                    <a:lumOff val="80000"/>
                  </a:schemeClr>
                </a:solidFill>
                <a:effectLst>
                  <a:outerShdw blurRad="38100" dist="38100" dir="2700000" algn="tl">
                    <a:srgbClr val="000000"/>
                  </a:outerShdw>
                </a:effectLst>
              </a:rPr>
              <a:t>Job-order costing systems are used when:</a:t>
            </a:r>
            <a:r>
              <a:rPr lang="en-US" sz="3200" b="1" dirty="0">
                <a:solidFill>
                  <a:srgbClr val="DDFFFF"/>
                </a:solidFill>
                <a:effectLst>
                  <a:outerShdw blurRad="38100" dist="38100" dir="2700000" algn="tl">
                    <a:srgbClr val="000000"/>
                  </a:outerShdw>
                </a:effectLst>
              </a:rPr>
              <a:t>	</a:t>
            </a:r>
          </a:p>
          <a:p>
            <a:pPr marL="457200" indent="-457200">
              <a:lnSpc>
                <a:spcPct val="90000"/>
              </a:lnSpc>
              <a:spcBef>
                <a:spcPct val="40000"/>
              </a:spcBef>
              <a:buClr>
                <a:srgbClr val="FFFF00"/>
              </a:buClr>
              <a:buFont typeface="+mj-lt"/>
              <a:buAutoNum type="arabicPeriod"/>
              <a:defRPr/>
            </a:pPr>
            <a:r>
              <a:rPr lang="en-US" sz="2800" b="1" dirty="0">
                <a:solidFill>
                  <a:schemeClr val="tx1"/>
                </a:solidFill>
                <a:effectLst>
                  <a:outerShdw blurRad="38100" dist="38100" dir="2700000" algn="tl">
                    <a:srgbClr val="000000"/>
                  </a:outerShdw>
                </a:effectLst>
              </a:rPr>
              <a:t>Many different products are produced each period.</a:t>
            </a:r>
          </a:p>
          <a:p>
            <a:pPr marL="457200" indent="-457200">
              <a:lnSpc>
                <a:spcPct val="90000"/>
              </a:lnSpc>
              <a:spcBef>
                <a:spcPct val="40000"/>
              </a:spcBef>
              <a:buClr>
                <a:srgbClr val="FFFF00"/>
              </a:buClr>
              <a:buFont typeface="+mj-lt"/>
              <a:buAutoNum type="arabicPeriod"/>
              <a:defRPr/>
            </a:pPr>
            <a:r>
              <a:rPr lang="en-US" sz="2800" b="1" dirty="0">
                <a:solidFill>
                  <a:schemeClr val="tx1"/>
                </a:solidFill>
                <a:effectLst>
                  <a:outerShdw blurRad="38100" dist="38100" dir="2700000" algn="tl">
                    <a:srgbClr val="000000"/>
                  </a:outerShdw>
                </a:effectLst>
              </a:rPr>
              <a:t>Products are manufactured to order. Many service industries use job-order costing.</a:t>
            </a:r>
          </a:p>
          <a:p>
            <a:pPr marL="457200" indent="-457200">
              <a:lnSpc>
                <a:spcPct val="90000"/>
              </a:lnSpc>
              <a:spcBef>
                <a:spcPct val="40000"/>
              </a:spcBef>
              <a:buClr>
                <a:srgbClr val="FFFF00"/>
              </a:buClr>
              <a:buFont typeface="+mj-lt"/>
              <a:buAutoNum type="arabicPeriod"/>
              <a:defRPr/>
            </a:pPr>
            <a:r>
              <a:rPr lang="en-US" sz="2800" b="1" dirty="0">
                <a:solidFill>
                  <a:schemeClr val="tx1"/>
                </a:solidFill>
                <a:effectLst>
                  <a:outerShdw blurRad="38100" dist="38100" dir="2700000" algn="tl">
                    <a:srgbClr val="000000"/>
                  </a:outerShdw>
                </a:effectLst>
              </a:rPr>
              <a:t>The unique nature of each order requires tracing and allocating costs to each job and maintaining cost records for each job.</a:t>
            </a:r>
          </a:p>
        </p:txBody>
      </p:sp>
    </p:spTree>
    <p:extLst>
      <p:ext uri="{BB962C8B-B14F-4D97-AF65-F5344CB8AC3E}">
        <p14:creationId xmlns:p14="http://schemas.microsoft.com/office/powerpoint/2010/main" val="272108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96304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Job Order Costing: An Overview</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16">
            <a:extLst>
              <a:ext uri="{FF2B5EF4-FFF2-40B4-BE49-F238E27FC236}">
                <a16:creationId xmlns:a16="http://schemas.microsoft.com/office/drawing/2014/main" id="{5BB01305-3E6D-147C-8C17-17219B867405}"/>
              </a:ext>
            </a:extLst>
          </p:cNvPr>
          <p:cNvSpPr>
            <a:spLocks noChangeArrowheads="1"/>
          </p:cNvSpPr>
          <p:nvPr/>
        </p:nvSpPr>
        <p:spPr bwMode="auto">
          <a:xfrm>
            <a:off x="1771923" y="1971960"/>
            <a:ext cx="8534400" cy="3372598"/>
          </a:xfrm>
          <a:prstGeom prst="rect">
            <a:avLst/>
          </a:prstGeom>
          <a:ln>
            <a:headEnd/>
            <a:tailE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defRPr/>
            </a:pPr>
            <a:r>
              <a:rPr lang="en-US" sz="4400" dirty="0">
                <a:solidFill>
                  <a:schemeClr val="accent3">
                    <a:lumMod val="20000"/>
                    <a:lumOff val="80000"/>
                  </a:schemeClr>
                </a:solidFill>
                <a:effectLst>
                  <a:outerShdw blurRad="38100" dist="38100" dir="2700000" algn="tl">
                    <a:srgbClr val="000000"/>
                  </a:outerShdw>
                </a:effectLst>
              </a:rPr>
              <a:t>Examples of companies that</a:t>
            </a:r>
          </a:p>
          <a:p>
            <a:pPr>
              <a:defRPr/>
            </a:pPr>
            <a:r>
              <a:rPr lang="en-US" sz="4400" dirty="0">
                <a:solidFill>
                  <a:schemeClr val="accent3">
                    <a:lumMod val="20000"/>
                    <a:lumOff val="80000"/>
                  </a:schemeClr>
                </a:solidFill>
                <a:effectLst>
                  <a:outerShdw blurRad="38100" dist="38100" dir="2700000" algn="tl">
                    <a:srgbClr val="000000"/>
                  </a:outerShdw>
                </a:effectLst>
              </a:rPr>
              <a:t>would use job-order costing include:</a:t>
            </a:r>
          </a:p>
          <a:p>
            <a:pPr marL="514350" indent="-514350">
              <a:buClr>
                <a:srgbClr val="FFFF00"/>
              </a:buClr>
              <a:buFontTx/>
              <a:buAutoNum type="arabicPeriod"/>
              <a:defRPr/>
            </a:pPr>
            <a:r>
              <a:rPr lang="en-US" sz="3200" dirty="0">
                <a:solidFill>
                  <a:srgbClr val="FFFFFF"/>
                </a:solidFill>
                <a:effectLst>
                  <a:outerShdw blurRad="38100" dist="38100" dir="2700000" algn="tl">
                    <a:srgbClr val="000000"/>
                  </a:outerShdw>
                </a:effectLst>
              </a:rPr>
              <a:t>Boeing (aircraft manufacturing)</a:t>
            </a:r>
          </a:p>
          <a:p>
            <a:pPr marL="514350" indent="-514350">
              <a:buClr>
                <a:srgbClr val="FFFF00"/>
              </a:buClr>
              <a:buFontTx/>
              <a:buAutoNum type="arabicPeriod"/>
              <a:defRPr/>
            </a:pPr>
            <a:r>
              <a:rPr lang="en-US" sz="3200" dirty="0">
                <a:solidFill>
                  <a:srgbClr val="FFFFFF"/>
                </a:solidFill>
                <a:effectLst>
                  <a:outerShdw blurRad="38100" dist="38100" dir="2700000" algn="tl">
                    <a:srgbClr val="000000"/>
                  </a:outerShdw>
                </a:effectLst>
              </a:rPr>
              <a:t>Bechtel International (large scale construction)</a:t>
            </a:r>
          </a:p>
          <a:p>
            <a:pPr marL="514350" indent="-514350">
              <a:buClr>
                <a:srgbClr val="FFFF00"/>
              </a:buClr>
              <a:buFontTx/>
              <a:buAutoNum type="arabicPeriod"/>
              <a:defRPr/>
            </a:pPr>
            <a:r>
              <a:rPr lang="en-US" sz="3200" dirty="0">
                <a:solidFill>
                  <a:srgbClr val="FFFFFF"/>
                </a:solidFill>
                <a:effectLst>
                  <a:outerShdw blurRad="38100" dist="38100" dir="2700000" algn="tl">
                    <a:srgbClr val="000000"/>
                  </a:outerShdw>
                </a:effectLst>
              </a:rPr>
              <a:t>Walt Disney Studios (movie production)</a:t>
            </a:r>
          </a:p>
        </p:txBody>
      </p:sp>
    </p:spTree>
    <p:extLst>
      <p:ext uri="{BB962C8B-B14F-4D97-AF65-F5344CB8AC3E}">
        <p14:creationId xmlns:p14="http://schemas.microsoft.com/office/powerpoint/2010/main" val="2619893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72117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Job Order Costing-Cost Flow 1</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A1A9A5D0-947A-53A4-FBB8-713828D6AD3E}"/>
              </a:ext>
            </a:extLst>
          </p:cNvPr>
          <p:cNvSpPr>
            <a:spLocks noChangeArrowheads="1"/>
          </p:cNvSpPr>
          <p:nvPr/>
        </p:nvSpPr>
        <p:spPr bwMode="auto">
          <a:xfrm>
            <a:off x="5638801" y="2732088"/>
            <a:ext cx="1839913" cy="459100"/>
          </a:xfrm>
          <a:prstGeom prst="rect">
            <a:avLst/>
          </a:prstGeom>
          <a:solidFill>
            <a:srgbClr val="C8FEC8"/>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b="1" dirty="0">
                <a:solidFill>
                  <a:srgbClr val="000000"/>
                </a:solidFill>
                <a:ea typeface="ＭＳ Ｐゴシック" pitchFamily="34" charset="-128"/>
              </a:rPr>
              <a:t>Job No. 1</a:t>
            </a:r>
          </a:p>
        </p:txBody>
      </p:sp>
      <p:sp>
        <p:nvSpPr>
          <p:cNvPr id="7" name="Rectangle 4">
            <a:extLst>
              <a:ext uri="{FF2B5EF4-FFF2-40B4-BE49-F238E27FC236}">
                <a16:creationId xmlns:a16="http://schemas.microsoft.com/office/drawing/2014/main" id="{3187472F-95A1-3529-85A3-DD110401B98D}"/>
              </a:ext>
            </a:extLst>
          </p:cNvPr>
          <p:cNvSpPr>
            <a:spLocks noChangeArrowheads="1"/>
          </p:cNvSpPr>
          <p:nvPr/>
        </p:nvSpPr>
        <p:spPr bwMode="auto">
          <a:xfrm>
            <a:off x="5638801" y="3722688"/>
            <a:ext cx="1839913" cy="459100"/>
          </a:xfrm>
          <a:prstGeom prst="rect">
            <a:avLst/>
          </a:prstGeom>
          <a:solidFill>
            <a:srgbClr val="C8FEC8"/>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b="1" dirty="0">
                <a:solidFill>
                  <a:srgbClr val="000000"/>
                </a:solidFill>
                <a:ea typeface="ＭＳ Ｐゴシック" pitchFamily="34" charset="-128"/>
              </a:rPr>
              <a:t>Job No. 2</a:t>
            </a:r>
          </a:p>
        </p:txBody>
      </p:sp>
      <p:sp>
        <p:nvSpPr>
          <p:cNvPr id="8" name="Rectangle 5">
            <a:extLst>
              <a:ext uri="{FF2B5EF4-FFF2-40B4-BE49-F238E27FC236}">
                <a16:creationId xmlns:a16="http://schemas.microsoft.com/office/drawing/2014/main" id="{FF4934B3-CEF8-975C-B928-7F9345EB178D}"/>
              </a:ext>
            </a:extLst>
          </p:cNvPr>
          <p:cNvSpPr>
            <a:spLocks noChangeArrowheads="1"/>
          </p:cNvSpPr>
          <p:nvPr/>
        </p:nvSpPr>
        <p:spPr bwMode="auto">
          <a:xfrm>
            <a:off x="5638801" y="4713288"/>
            <a:ext cx="1839913" cy="459100"/>
          </a:xfrm>
          <a:prstGeom prst="rect">
            <a:avLst/>
          </a:prstGeom>
          <a:solidFill>
            <a:srgbClr val="C8FEC8"/>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b="1" dirty="0">
                <a:solidFill>
                  <a:srgbClr val="000000"/>
                </a:solidFill>
                <a:ea typeface="ＭＳ Ｐゴシック" pitchFamily="34" charset="-128"/>
              </a:rPr>
              <a:t>Job No. 3</a:t>
            </a:r>
          </a:p>
        </p:txBody>
      </p:sp>
      <p:sp>
        <p:nvSpPr>
          <p:cNvPr id="9" name="Rectangle 6">
            <a:extLst>
              <a:ext uri="{FF2B5EF4-FFF2-40B4-BE49-F238E27FC236}">
                <a16:creationId xmlns:a16="http://schemas.microsoft.com/office/drawing/2014/main" id="{E461663D-C57A-1887-F096-8CB7C6984AED}"/>
              </a:ext>
            </a:extLst>
          </p:cNvPr>
          <p:cNvSpPr>
            <a:spLocks noChangeArrowheads="1"/>
          </p:cNvSpPr>
          <p:nvPr/>
        </p:nvSpPr>
        <p:spPr bwMode="auto">
          <a:xfrm>
            <a:off x="7707313" y="2101851"/>
            <a:ext cx="2590800" cy="3044423"/>
          </a:xfrm>
          <a:prstGeom prst="rect">
            <a:avLst/>
          </a:prstGeom>
          <a:solidFill>
            <a:srgbClr val="CCECFF"/>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3200" dirty="0">
                <a:solidFill>
                  <a:srgbClr val="294349"/>
                </a:solidFill>
                <a:ea typeface="ＭＳ Ｐゴシック" pitchFamily="34" charset="-128"/>
              </a:rPr>
              <a:t>Charge direct material and direct labor costs to each job as work is performed.</a:t>
            </a:r>
          </a:p>
        </p:txBody>
      </p:sp>
      <p:cxnSp>
        <p:nvCxnSpPr>
          <p:cNvPr id="12" name="AutoShape 9">
            <a:extLst>
              <a:ext uri="{FF2B5EF4-FFF2-40B4-BE49-F238E27FC236}">
                <a16:creationId xmlns:a16="http://schemas.microsoft.com/office/drawing/2014/main" id="{162A80C8-78F1-B2B7-54C6-93F66C5511CF}"/>
              </a:ext>
            </a:extLst>
          </p:cNvPr>
          <p:cNvCxnSpPr>
            <a:cxnSpLocks noChangeShapeType="1"/>
            <a:stCxn id="15" idx="3"/>
            <a:endCxn id="7" idx="1"/>
          </p:cNvCxnSpPr>
          <p:nvPr/>
        </p:nvCxnSpPr>
        <p:spPr bwMode="auto">
          <a:xfrm>
            <a:off x="4489450" y="2580638"/>
            <a:ext cx="1149350" cy="1371600"/>
          </a:xfrm>
          <a:prstGeom prst="straightConnector1">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3" name="AutoShape 10">
            <a:extLst>
              <a:ext uri="{FF2B5EF4-FFF2-40B4-BE49-F238E27FC236}">
                <a16:creationId xmlns:a16="http://schemas.microsoft.com/office/drawing/2014/main" id="{4EBC6AC7-61F9-6B6F-4BA6-1B01ED8EC924}"/>
              </a:ext>
            </a:extLst>
          </p:cNvPr>
          <p:cNvCxnSpPr>
            <a:cxnSpLocks noChangeShapeType="1"/>
            <a:stCxn id="15" idx="3"/>
            <a:endCxn id="8" idx="1"/>
          </p:cNvCxnSpPr>
          <p:nvPr/>
        </p:nvCxnSpPr>
        <p:spPr bwMode="auto">
          <a:xfrm>
            <a:off x="4489450" y="2580638"/>
            <a:ext cx="1149350" cy="2362200"/>
          </a:xfrm>
          <a:prstGeom prst="straightConnector1">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4" name="AutoShape 11">
            <a:extLst>
              <a:ext uri="{FF2B5EF4-FFF2-40B4-BE49-F238E27FC236}">
                <a16:creationId xmlns:a16="http://schemas.microsoft.com/office/drawing/2014/main" id="{CB7B5B9C-1909-B3B0-DEA0-A2DD915EF471}"/>
              </a:ext>
            </a:extLst>
          </p:cNvPr>
          <p:cNvCxnSpPr>
            <a:cxnSpLocks noChangeShapeType="1"/>
          </p:cNvCxnSpPr>
          <p:nvPr/>
        </p:nvCxnSpPr>
        <p:spPr bwMode="auto">
          <a:xfrm flipV="1">
            <a:off x="4502150" y="2971800"/>
            <a:ext cx="1123950" cy="762000"/>
          </a:xfrm>
          <a:prstGeom prst="straightConnector1">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cxnSp>
      <p:sp>
        <p:nvSpPr>
          <p:cNvPr id="15" name="Rectangle 14">
            <a:extLst>
              <a:ext uri="{FF2B5EF4-FFF2-40B4-BE49-F238E27FC236}">
                <a16:creationId xmlns:a16="http://schemas.microsoft.com/office/drawing/2014/main" id="{13A66C88-8868-703C-2A64-F18D6142414B}"/>
              </a:ext>
            </a:extLst>
          </p:cNvPr>
          <p:cNvSpPr>
            <a:spLocks noChangeArrowheads="1"/>
          </p:cNvSpPr>
          <p:nvPr/>
        </p:nvSpPr>
        <p:spPr bwMode="auto">
          <a:xfrm>
            <a:off x="1905000" y="2351088"/>
            <a:ext cx="2584450" cy="459100"/>
          </a:xfrm>
          <a:prstGeom prst="rect">
            <a:avLst/>
          </a:prstGeom>
          <a:solidFill>
            <a:srgbClr val="FCFEB9"/>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b="1" dirty="0">
                <a:solidFill>
                  <a:srgbClr val="000000"/>
                </a:solidFill>
                <a:ea typeface="ＭＳ Ｐゴシック" pitchFamily="34" charset="-128"/>
              </a:rPr>
              <a:t>Direct Materials</a:t>
            </a:r>
          </a:p>
        </p:txBody>
      </p:sp>
      <p:sp>
        <p:nvSpPr>
          <p:cNvPr id="16" name="Rectangle 15">
            <a:extLst>
              <a:ext uri="{FF2B5EF4-FFF2-40B4-BE49-F238E27FC236}">
                <a16:creationId xmlns:a16="http://schemas.microsoft.com/office/drawing/2014/main" id="{F9733187-CE0E-6C62-54EF-AC48F5AF847B}"/>
              </a:ext>
            </a:extLst>
          </p:cNvPr>
          <p:cNvSpPr>
            <a:spLocks noChangeArrowheads="1"/>
          </p:cNvSpPr>
          <p:nvPr/>
        </p:nvSpPr>
        <p:spPr bwMode="auto">
          <a:xfrm>
            <a:off x="1905000" y="3494088"/>
            <a:ext cx="2584450" cy="459100"/>
          </a:xfrm>
          <a:prstGeom prst="rect">
            <a:avLst/>
          </a:prstGeom>
          <a:solidFill>
            <a:srgbClr val="FCFEB9"/>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b="1" dirty="0">
                <a:solidFill>
                  <a:srgbClr val="000000"/>
                </a:solidFill>
                <a:ea typeface="ＭＳ Ｐゴシック" pitchFamily="34" charset="-128"/>
              </a:rPr>
              <a:t>Direct Labor</a:t>
            </a:r>
          </a:p>
        </p:txBody>
      </p:sp>
      <p:sp>
        <p:nvSpPr>
          <p:cNvPr id="17" name="TextBox 14">
            <a:extLst>
              <a:ext uri="{FF2B5EF4-FFF2-40B4-BE49-F238E27FC236}">
                <a16:creationId xmlns:a16="http://schemas.microsoft.com/office/drawing/2014/main" id="{608B2212-13C0-1D2D-A90E-54346A39F927}"/>
              </a:ext>
            </a:extLst>
          </p:cNvPr>
          <p:cNvSpPr txBox="1">
            <a:spLocks noChangeArrowheads="1"/>
          </p:cNvSpPr>
          <p:nvPr/>
        </p:nvSpPr>
        <p:spPr bwMode="auto">
          <a:xfrm>
            <a:off x="1828800" y="1676401"/>
            <a:ext cx="2667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r>
              <a:rPr lang="en-US" altLang="en-US" sz="2400"/>
              <a:t>Direct Costs</a:t>
            </a:r>
          </a:p>
        </p:txBody>
      </p:sp>
    </p:spTree>
    <p:extLst>
      <p:ext uri="{BB962C8B-B14F-4D97-AF65-F5344CB8AC3E}">
        <p14:creationId xmlns:p14="http://schemas.microsoft.com/office/powerpoint/2010/main" val="2806925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par>
                          <p:cTn id="21" fill="hold">
                            <p:stCondLst>
                              <p:cond delay="2000"/>
                            </p:stCondLst>
                            <p:childTnLst>
                              <p:par>
                                <p:cTn id="22" presetID="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0-#ppt_w/2"/>
                                          </p:val>
                                        </p:tav>
                                        <p:tav tm="100000">
                                          <p:val>
                                            <p:strVal val="#ppt_x"/>
                                          </p:val>
                                        </p:tav>
                                      </p:tavLst>
                                    </p:anim>
                                    <p:anim calcmode="lin" valueType="num">
                                      <p:cBhvr additive="base">
                                        <p:cTn id="25" dur="500" fill="hold"/>
                                        <p:tgtEl>
                                          <p:spTgt spid="16"/>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5" grpId="0" animBg="1" autoUpdateAnimBg="0"/>
      <p:bldP spid="16"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4497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Job Order Costing-Cost Flow 2</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52DCDAAF-D7B9-DC93-FFDE-FC0A26AF4309}"/>
              </a:ext>
            </a:extLst>
          </p:cNvPr>
          <p:cNvSpPr>
            <a:spLocks noChangeArrowheads="1"/>
          </p:cNvSpPr>
          <p:nvPr/>
        </p:nvSpPr>
        <p:spPr bwMode="auto">
          <a:xfrm>
            <a:off x="7631113" y="1447801"/>
            <a:ext cx="2808287" cy="4829527"/>
          </a:xfrm>
          <a:prstGeom prst="rect">
            <a:avLst/>
          </a:prstGeom>
          <a:ln>
            <a:headEnd/>
            <a:tailEnd/>
          </a:ln>
          <a:effectLst>
            <a:outerShdw blurRad="50800" dist="38100" dir="2700000" algn="tl"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lIns="90488" tIns="44450" rIns="90488" bIns="44450">
            <a:spAutoFit/>
          </a:bodyPr>
          <a:lstStyle/>
          <a:p>
            <a:pPr algn="ctr">
              <a:spcBef>
                <a:spcPct val="50000"/>
              </a:spcBef>
              <a:defRPr/>
            </a:pPr>
            <a:r>
              <a:rPr lang="en-US" sz="2800" dirty="0">
                <a:solidFill>
                  <a:srgbClr val="FFFFFF"/>
                </a:solidFill>
                <a:effectLst>
                  <a:outerShdw blurRad="38100" dist="38100" dir="2700000" algn="tl">
                    <a:srgbClr val="000000"/>
                  </a:outerShdw>
                </a:effectLst>
                <a:latin typeface="Arial" pitchFamily="34" charset="0"/>
                <a:cs typeface="Arial" pitchFamily="34" charset="0"/>
              </a:rPr>
              <a:t>Manufacturing Overhead, including </a:t>
            </a:r>
            <a:r>
              <a:rPr lang="en-US" sz="2800" i="1" dirty="0">
                <a:solidFill>
                  <a:srgbClr val="FFFF00"/>
                </a:solidFill>
                <a:effectLst>
                  <a:outerShdw blurRad="38100" dist="38100" dir="2700000" algn="tl">
                    <a:srgbClr val="000000"/>
                  </a:outerShdw>
                </a:effectLst>
                <a:latin typeface="Arial" pitchFamily="34" charset="0"/>
                <a:cs typeface="Arial" pitchFamily="34" charset="0"/>
              </a:rPr>
              <a:t>indirect materials</a:t>
            </a:r>
            <a:r>
              <a:rPr lang="en-US" sz="2800" dirty="0">
                <a:solidFill>
                  <a:srgbClr val="FFFFFF"/>
                </a:solidFill>
                <a:effectLst>
                  <a:outerShdw blurRad="38100" dist="38100" dir="2700000" algn="tl">
                    <a:srgbClr val="000000"/>
                  </a:outerShdw>
                </a:effectLst>
                <a:latin typeface="Arial" pitchFamily="34" charset="0"/>
                <a:cs typeface="Arial" pitchFamily="34" charset="0"/>
              </a:rPr>
              <a:t> and </a:t>
            </a:r>
            <a:r>
              <a:rPr lang="en-US" sz="2800" i="1" dirty="0">
                <a:solidFill>
                  <a:srgbClr val="FFFF00"/>
                </a:solidFill>
                <a:effectLst>
                  <a:outerShdw blurRad="38100" dist="38100" dir="2700000" algn="tl">
                    <a:srgbClr val="000000"/>
                  </a:outerShdw>
                </a:effectLst>
                <a:latin typeface="Arial" pitchFamily="34" charset="0"/>
                <a:cs typeface="Arial" pitchFamily="34" charset="0"/>
              </a:rPr>
              <a:t>indirect labor</a:t>
            </a:r>
            <a:r>
              <a:rPr lang="en-US" sz="2800" dirty="0">
                <a:solidFill>
                  <a:srgbClr val="FFFFFF"/>
                </a:solidFill>
                <a:effectLst>
                  <a:outerShdw blurRad="38100" dist="38100" dir="2700000" algn="tl">
                    <a:srgbClr val="000000"/>
                  </a:outerShdw>
                </a:effectLst>
                <a:latin typeface="Arial" pitchFamily="34" charset="0"/>
                <a:cs typeface="Arial" pitchFamily="34" charset="0"/>
              </a:rPr>
              <a:t>, are </a:t>
            </a:r>
            <a:r>
              <a:rPr lang="en-US" sz="2800" i="1" dirty="0">
                <a:solidFill>
                  <a:srgbClr val="92D050"/>
                </a:solidFill>
                <a:effectLst>
                  <a:outerShdw blurRad="38100" dist="38100" dir="2700000" algn="tl">
                    <a:srgbClr val="000000"/>
                  </a:outerShdw>
                </a:effectLst>
                <a:latin typeface="Arial" pitchFamily="34" charset="0"/>
                <a:cs typeface="Arial" pitchFamily="34" charset="0"/>
              </a:rPr>
              <a:t>allocated</a:t>
            </a:r>
            <a:r>
              <a:rPr lang="en-US" sz="2800" dirty="0">
                <a:solidFill>
                  <a:srgbClr val="FFFFFF"/>
                </a:solidFill>
                <a:effectLst>
                  <a:outerShdw blurRad="38100" dist="38100" dir="2700000" algn="tl">
                    <a:srgbClr val="000000"/>
                  </a:outerShdw>
                </a:effectLst>
                <a:latin typeface="Arial" pitchFamily="34" charset="0"/>
                <a:cs typeface="Arial" pitchFamily="34" charset="0"/>
              </a:rPr>
              <a:t> to all jobs rather than directly traced to each job.</a:t>
            </a:r>
          </a:p>
        </p:txBody>
      </p:sp>
      <p:sp>
        <p:nvSpPr>
          <p:cNvPr id="8" name="Rectangle 4">
            <a:extLst>
              <a:ext uri="{FF2B5EF4-FFF2-40B4-BE49-F238E27FC236}">
                <a16:creationId xmlns:a16="http://schemas.microsoft.com/office/drawing/2014/main" id="{FB8E7B1E-84EA-02E9-2200-63428F5C447B}"/>
              </a:ext>
            </a:extLst>
          </p:cNvPr>
          <p:cNvSpPr>
            <a:spLocks noChangeArrowheads="1"/>
          </p:cNvSpPr>
          <p:nvPr/>
        </p:nvSpPr>
        <p:spPr bwMode="auto">
          <a:xfrm>
            <a:off x="1905000" y="2351088"/>
            <a:ext cx="2584450" cy="459100"/>
          </a:xfrm>
          <a:prstGeom prst="rect">
            <a:avLst/>
          </a:prstGeom>
          <a:solidFill>
            <a:srgbClr val="FCFEB9"/>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b="1" dirty="0">
                <a:solidFill>
                  <a:srgbClr val="000000"/>
                </a:solidFill>
                <a:ea typeface="ＭＳ Ｐゴシック" pitchFamily="34" charset="-128"/>
              </a:rPr>
              <a:t>Direct Materials</a:t>
            </a:r>
          </a:p>
        </p:txBody>
      </p:sp>
      <p:sp>
        <p:nvSpPr>
          <p:cNvPr id="9" name="Rectangle 5">
            <a:extLst>
              <a:ext uri="{FF2B5EF4-FFF2-40B4-BE49-F238E27FC236}">
                <a16:creationId xmlns:a16="http://schemas.microsoft.com/office/drawing/2014/main" id="{823D65B1-B06C-EE85-E045-30E722E585C6}"/>
              </a:ext>
            </a:extLst>
          </p:cNvPr>
          <p:cNvSpPr>
            <a:spLocks noChangeArrowheads="1"/>
          </p:cNvSpPr>
          <p:nvPr/>
        </p:nvSpPr>
        <p:spPr bwMode="auto">
          <a:xfrm>
            <a:off x="1905000" y="3494088"/>
            <a:ext cx="2584450" cy="459100"/>
          </a:xfrm>
          <a:prstGeom prst="rect">
            <a:avLst/>
          </a:prstGeom>
          <a:solidFill>
            <a:srgbClr val="FCFEB9"/>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b="1" dirty="0">
                <a:solidFill>
                  <a:srgbClr val="000000"/>
                </a:solidFill>
                <a:ea typeface="ＭＳ Ｐゴシック" pitchFamily="34" charset="-128"/>
              </a:rPr>
              <a:t>Direct Labor</a:t>
            </a:r>
          </a:p>
        </p:txBody>
      </p:sp>
      <p:sp>
        <p:nvSpPr>
          <p:cNvPr id="11" name="Rectangle 6">
            <a:extLst>
              <a:ext uri="{FF2B5EF4-FFF2-40B4-BE49-F238E27FC236}">
                <a16:creationId xmlns:a16="http://schemas.microsoft.com/office/drawing/2014/main" id="{6B3806AA-F141-D966-7CA4-F490A257D8AB}"/>
              </a:ext>
            </a:extLst>
          </p:cNvPr>
          <p:cNvSpPr>
            <a:spLocks noChangeArrowheads="1"/>
          </p:cNvSpPr>
          <p:nvPr/>
        </p:nvSpPr>
        <p:spPr bwMode="auto">
          <a:xfrm>
            <a:off x="5638801" y="2732088"/>
            <a:ext cx="1839913" cy="459100"/>
          </a:xfrm>
          <a:prstGeom prst="rect">
            <a:avLst/>
          </a:prstGeom>
          <a:solidFill>
            <a:srgbClr val="C8FEC8"/>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b="1" dirty="0">
                <a:solidFill>
                  <a:srgbClr val="000000"/>
                </a:solidFill>
                <a:ea typeface="ＭＳ Ｐゴシック" pitchFamily="34" charset="-128"/>
              </a:rPr>
              <a:t>Job No. 1</a:t>
            </a:r>
          </a:p>
        </p:txBody>
      </p:sp>
      <p:sp>
        <p:nvSpPr>
          <p:cNvPr id="12" name="Rectangle 7">
            <a:extLst>
              <a:ext uri="{FF2B5EF4-FFF2-40B4-BE49-F238E27FC236}">
                <a16:creationId xmlns:a16="http://schemas.microsoft.com/office/drawing/2014/main" id="{7BF923F2-4F21-2F51-3637-2C3A037B5995}"/>
              </a:ext>
            </a:extLst>
          </p:cNvPr>
          <p:cNvSpPr>
            <a:spLocks noChangeArrowheads="1"/>
          </p:cNvSpPr>
          <p:nvPr/>
        </p:nvSpPr>
        <p:spPr bwMode="auto">
          <a:xfrm>
            <a:off x="5638801" y="3722688"/>
            <a:ext cx="1839913" cy="459100"/>
          </a:xfrm>
          <a:prstGeom prst="rect">
            <a:avLst/>
          </a:prstGeom>
          <a:solidFill>
            <a:srgbClr val="C8FEC8"/>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b="1" dirty="0">
                <a:solidFill>
                  <a:srgbClr val="000000"/>
                </a:solidFill>
                <a:ea typeface="ＭＳ Ｐゴシック" pitchFamily="34" charset="-128"/>
              </a:rPr>
              <a:t>Job No. 2</a:t>
            </a:r>
          </a:p>
        </p:txBody>
      </p:sp>
      <p:sp>
        <p:nvSpPr>
          <p:cNvPr id="13" name="Rectangle 8">
            <a:extLst>
              <a:ext uri="{FF2B5EF4-FFF2-40B4-BE49-F238E27FC236}">
                <a16:creationId xmlns:a16="http://schemas.microsoft.com/office/drawing/2014/main" id="{50757D0F-01F5-7984-CB5F-B62842D2BFC6}"/>
              </a:ext>
            </a:extLst>
          </p:cNvPr>
          <p:cNvSpPr>
            <a:spLocks noChangeArrowheads="1"/>
          </p:cNvSpPr>
          <p:nvPr/>
        </p:nvSpPr>
        <p:spPr bwMode="auto">
          <a:xfrm>
            <a:off x="5638801" y="4713288"/>
            <a:ext cx="1839913" cy="459100"/>
          </a:xfrm>
          <a:prstGeom prst="rect">
            <a:avLst/>
          </a:prstGeom>
          <a:solidFill>
            <a:srgbClr val="C8FEC8"/>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b="1" dirty="0">
                <a:solidFill>
                  <a:srgbClr val="000000"/>
                </a:solidFill>
                <a:ea typeface="ＭＳ Ｐゴシック" pitchFamily="34" charset="-128"/>
              </a:rPr>
              <a:t>Job No. 3</a:t>
            </a:r>
          </a:p>
        </p:txBody>
      </p:sp>
      <p:cxnSp>
        <p:nvCxnSpPr>
          <p:cNvPr id="14" name="AutoShape 9">
            <a:extLst>
              <a:ext uri="{FF2B5EF4-FFF2-40B4-BE49-F238E27FC236}">
                <a16:creationId xmlns:a16="http://schemas.microsoft.com/office/drawing/2014/main" id="{8C89E590-47A9-9E72-4000-8B4C6C1A6F26}"/>
              </a:ext>
            </a:extLst>
          </p:cNvPr>
          <p:cNvCxnSpPr>
            <a:cxnSpLocks noChangeShapeType="1"/>
            <a:stCxn id="17" idx="3"/>
            <a:endCxn id="11" idx="1"/>
          </p:cNvCxnSpPr>
          <p:nvPr/>
        </p:nvCxnSpPr>
        <p:spPr bwMode="auto">
          <a:xfrm flipV="1">
            <a:off x="4489450" y="2961639"/>
            <a:ext cx="1149350" cy="2097725"/>
          </a:xfrm>
          <a:prstGeom prst="straightConnector1">
            <a:avLst/>
          </a:prstGeom>
          <a:noFill/>
          <a:ln w="28575">
            <a:solidFill>
              <a:srgbClr val="009900"/>
            </a:solidFill>
            <a:round/>
            <a:headEnd/>
            <a:tailEnd type="triangle" w="med" len="med"/>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a16="http://schemas.microsoft.com/office/drawing/2014/main" id="{5A7B5560-B86F-E5DB-2905-3A298FC06C5D}"/>
              </a:ext>
            </a:extLst>
          </p:cNvPr>
          <p:cNvCxnSpPr>
            <a:cxnSpLocks noChangeShapeType="1"/>
            <a:stCxn id="17" idx="3"/>
            <a:endCxn id="12" idx="1"/>
          </p:cNvCxnSpPr>
          <p:nvPr/>
        </p:nvCxnSpPr>
        <p:spPr bwMode="auto">
          <a:xfrm flipV="1">
            <a:off x="4489450" y="3952239"/>
            <a:ext cx="1149350" cy="1107125"/>
          </a:xfrm>
          <a:prstGeom prst="straightConnector1">
            <a:avLst/>
          </a:prstGeom>
          <a:noFill/>
          <a:ln w="28575">
            <a:solidFill>
              <a:srgbClr val="009900"/>
            </a:solidFill>
            <a:round/>
            <a:headEnd/>
            <a:tailEnd type="triangle" w="med" len="med"/>
          </a:ln>
          <a:extLst>
            <a:ext uri="{909E8E84-426E-40DD-AFC4-6F175D3DCCD1}">
              <a14:hiddenFill xmlns:a14="http://schemas.microsoft.com/office/drawing/2010/main">
                <a:noFill/>
              </a14:hiddenFill>
            </a:ext>
          </a:extLst>
        </p:spPr>
      </p:cxnSp>
      <p:cxnSp>
        <p:nvCxnSpPr>
          <p:cNvPr id="16" name="AutoShape 11">
            <a:extLst>
              <a:ext uri="{FF2B5EF4-FFF2-40B4-BE49-F238E27FC236}">
                <a16:creationId xmlns:a16="http://schemas.microsoft.com/office/drawing/2014/main" id="{3FF5909E-6D03-6322-3284-8478A4C6004E}"/>
              </a:ext>
            </a:extLst>
          </p:cNvPr>
          <p:cNvCxnSpPr>
            <a:cxnSpLocks noChangeShapeType="1"/>
            <a:stCxn id="17" idx="3"/>
            <a:endCxn id="13" idx="1"/>
          </p:cNvCxnSpPr>
          <p:nvPr/>
        </p:nvCxnSpPr>
        <p:spPr bwMode="auto">
          <a:xfrm flipV="1">
            <a:off x="4489450" y="4942839"/>
            <a:ext cx="1149350" cy="116525"/>
          </a:xfrm>
          <a:prstGeom prst="straightConnector1">
            <a:avLst/>
          </a:prstGeom>
          <a:noFill/>
          <a:ln w="28575">
            <a:solidFill>
              <a:srgbClr val="009900"/>
            </a:solidFill>
            <a:round/>
            <a:headEnd/>
            <a:tailEnd type="triangle" w="med" len="med"/>
          </a:ln>
          <a:extLst>
            <a:ext uri="{909E8E84-426E-40DD-AFC4-6F175D3DCCD1}">
              <a14:hiddenFill xmlns:a14="http://schemas.microsoft.com/office/drawing/2010/main">
                <a:noFill/>
              </a14:hiddenFill>
            </a:ext>
          </a:extLst>
        </p:spPr>
      </p:cxnSp>
      <p:sp>
        <p:nvSpPr>
          <p:cNvPr id="17" name="Rectangle 12">
            <a:extLst>
              <a:ext uri="{FF2B5EF4-FFF2-40B4-BE49-F238E27FC236}">
                <a16:creationId xmlns:a16="http://schemas.microsoft.com/office/drawing/2014/main" id="{03BBB66D-9992-48F3-BCD4-1C0EA745A130}"/>
              </a:ext>
            </a:extLst>
          </p:cNvPr>
          <p:cNvSpPr>
            <a:spLocks noChangeArrowheads="1"/>
          </p:cNvSpPr>
          <p:nvPr/>
        </p:nvSpPr>
        <p:spPr bwMode="auto">
          <a:xfrm>
            <a:off x="1905000" y="4637088"/>
            <a:ext cx="2584450" cy="844550"/>
          </a:xfrm>
          <a:prstGeom prst="rect">
            <a:avLst/>
          </a:prstGeom>
          <a:solidFill>
            <a:srgbClr val="FCFEB9"/>
          </a:solidFill>
          <a:ln w="25400">
            <a:solidFill>
              <a:srgbClr val="00000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b="1" dirty="0">
                <a:solidFill>
                  <a:srgbClr val="000000"/>
                </a:solidFill>
                <a:ea typeface="ＭＳ Ｐゴシック" pitchFamily="34" charset="-128"/>
              </a:rPr>
              <a:t>Manufacturing Overhead</a:t>
            </a:r>
          </a:p>
        </p:txBody>
      </p:sp>
      <p:sp>
        <p:nvSpPr>
          <p:cNvPr id="18" name="TextBox 12">
            <a:extLst>
              <a:ext uri="{FF2B5EF4-FFF2-40B4-BE49-F238E27FC236}">
                <a16:creationId xmlns:a16="http://schemas.microsoft.com/office/drawing/2014/main" id="{F5948753-92E8-C2D2-1126-3B0B3B6643C5}"/>
              </a:ext>
            </a:extLst>
          </p:cNvPr>
          <p:cNvSpPr txBox="1">
            <a:spLocks noChangeArrowheads="1"/>
          </p:cNvSpPr>
          <p:nvPr/>
        </p:nvSpPr>
        <p:spPr bwMode="auto">
          <a:xfrm>
            <a:off x="1828800" y="1676401"/>
            <a:ext cx="2667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r>
              <a:rPr lang="en-US" altLang="en-US" sz="2400"/>
              <a:t>Direct Costs</a:t>
            </a:r>
          </a:p>
        </p:txBody>
      </p:sp>
      <p:sp>
        <p:nvSpPr>
          <p:cNvPr id="19" name="TextBox 13">
            <a:extLst>
              <a:ext uri="{FF2B5EF4-FFF2-40B4-BE49-F238E27FC236}">
                <a16:creationId xmlns:a16="http://schemas.microsoft.com/office/drawing/2014/main" id="{06738295-FA51-12B9-C27F-E48FA07EEE81}"/>
              </a:ext>
            </a:extLst>
          </p:cNvPr>
          <p:cNvSpPr txBox="1">
            <a:spLocks noChangeArrowheads="1"/>
          </p:cNvSpPr>
          <p:nvPr/>
        </p:nvSpPr>
        <p:spPr bwMode="auto">
          <a:xfrm>
            <a:off x="1828800" y="4144963"/>
            <a:ext cx="2667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r>
              <a:rPr lang="en-US" altLang="en-US" sz="2400"/>
              <a:t>Indirect Costs</a:t>
            </a:r>
          </a:p>
        </p:txBody>
      </p:sp>
    </p:spTree>
    <p:extLst>
      <p:ext uri="{BB962C8B-B14F-4D97-AF65-F5344CB8AC3E}">
        <p14:creationId xmlns:p14="http://schemas.microsoft.com/office/powerpoint/2010/main" val="3839506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Job Cost Sheet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3" descr="PearCo Job Cost Sheet dated 3/4/17. The item is a wooden cargo crate. A blank table shows areas where information can be entered for direct materials, direct labor, manufacturing overhead. Also displayed is a blank table titled cost summary which has cells for the direct materials, direct labor, manufacturing overhead, total cost, and unit product cost as well as units shipped, date, number, and balance.">
            <a:extLst>
              <a:ext uri="{FF2B5EF4-FFF2-40B4-BE49-F238E27FC236}">
                <a16:creationId xmlns:a16="http://schemas.microsoft.com/office/drawing/2014/main" id="{03751CC5-F7EB-CD32-E2E3-D548B02CEC9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57400" y="1295400"/>
            <a:ext cx="8172450" cy="5160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7366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87770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Measuring Direct Materials Cost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7" name="Object 2">
            <a:extLst>
              <a:ext uri="{FF2B5EF4-FFF2-40B4-BE49-F238E27FC236}">
                <a16:creationId xmlns:a16="http://schemas.microsoft.com/office/drawing/2014/main" id="{604DB59D-3883-84B6-1F89-162055543DD6}"/>
              </a:ext>
            </a:extLst>
          </p:cNvPr>
          <p:cNvGraphicFramePr>
            <a:graphicFrameLocks/>
          </p:cNvGraphicFramePr>
          <p:nvPr>
            <p:extLst>
              <p:ext uri="{D42A27DB-BD31-4B8C-83A1-F6EECF244321}">
                <p14:modId xmlns:p14="http://schemas.microsoft.com/office/powerpoint/2010/main" val="2234659015"/>
              </p:ext>
            </p:extLst>
          </p:nvPr>
        </p:nvGraphicFramePr>
        <p:xfrm>
          <a:off x="2457924" y="1287785"/>
          <a:ext cx="7392988" cy="4933950"/>
        </p:xfrm>
        <a:graphic>
          <a:graphicData uri="http://schemas.openxmlformats.org/presentationml/2006/ole">
            <mc:AlternateContent xmlns:mc="http://schemas.openxmlformats.org/markup-compatibility/2006">
              <mc:Choice xmlns:v="urn:schemas-microsoft-com:vml" Requires="v">
                <p:oleObj name="Worksheet" r:id="rId8" imgW="4562400" imgH="3228868" progId="Excel.Sheet.8">
                  <p:embed/>
                </p:oleObj>
              </mc:Choice>
              <mc:Fallback>
                <p:oleObj name="Worksheet" r:id="rId8" imgW="4562400" imgH="3228868" progId="Excel.Sheet.8">
                  <p:embed/>
                  <p:pic>
                    <p:nvPicPr>
                      <p:cNvPr id="20" name="Object 2">
                        <a:extLst>
                          <a:ext uri="{FF2B5EF4-FFF2-40B4-BE49-F238E27FC236}">
                            <a16:creationId xmlns:a16="http://schemas.microsoft.com/office/drawing/2014/main" id="{02837063-E20B-47F8-81E5-BBDC96B035F9}"/>
                          </a:ext>
                        </a:extLst>
                      </p:cNvPr>
                      <p:cNvPicPr>
                        <a:picLocks noChangeArrowheads="1"/>
                      </p:cNvPicPr>
                      <p:nvPr/>
                    </p:nvPicPr>
                    <p:blipFill>
                      <a:blip r:embed="rId9">
                        <a:lum bright="12000"/>
                      </a:blip>
                      <a:srcRect/>
                      <a:stretch>
                        <a:fillRect/>
                      </a:stretch>
                    </p:blipFill>
                    <p:spPr bwMode="auto">
                      <a:xfrm>
                        <a:off x="2457924" y="1287785"/>
                        <a:ext cx="7392988" cy="4933950"/>
                      </a:xfrm>
                      <a:prstGeom prst="rect">
                        <a:avLst/>
                      </a:prstGeom>
                      <a:noFill/>
                      <a:ln w="12700">
                        <a:solidFill>
                          <a:schemeClr val="bg2"/>
                        </a:solidFill>
                        <a:miter lim="800000"/>
                        <a:headEnd/>
                        <a:tailEnd/>
                      </a:ln>
                      <a:effectLst/>
                    </p:spPr>
                  </p:pic>
                </p:oleObj>
              </mc:Fallback>
            </mc:AlternateContent>
          </a:graphicData>
        </a:graphic>
      </p:graphicFrame>
    </p:spTree>
    <p:extLst>
      <p:ext uri="{BB962C8B-B14F-4D97-AF65-F5344CB8AC3E}">
        <p14:creationId xmlns:p14="http://schemas.microsoft.com/office/powerpoint/2010/main" val="3251179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2" descr="The Pear Co Job Cost sheet is not filled out partially. The table titled &quot;direct materials&quot; now has the requisition number completed (X7-6890) and the amount ($116). The cost summary also has a total of $116 listed for direct materials.">
            <a:extLst>
              <a:ext uri="{FF2B5EF4-FFF2-40B4-BE49-F238E27FC236}">
                <a16:creationId xmlns:a16="http://schemas.microsoft.com/office/drawing/2014/main" id="{8DA13E9A-4C1B-FFD1-305B-708EFCEFBE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89068" y="1301909"/>
            <a:ext cx="7543800" cy="470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extLst>
              <a:ext uri="{FF2B5EF4-FFF2-40B4-BE49-F238E27FC236}">
                <a16:creationId xmlns:a16="http://schemas.microsoft.com/office/drawing/2014/main" id="{15F0040F-AA28-004A-7300-D9D1D4E5CD55}"/>
              </a:ext>
            </a:extLst>
          </p:cNvPr>
          <p:cNvSpPr txBox="1"/>
          <p:nvPr/>
        </p:nvSpPr>
        <p:spPr>
          <a:xfrm>
            <a:off x="1986138" y="437584"/>
            <a:ext cx="587770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Measuring Direct Materials Cost</a:t>
            </a:r>
          </a:p>
        </p:txBody>
      </p:sp>
    </p:spTree>
    <p:extLst>
      <p:ext uri="{BB962C8B-B14F-4D97-AF65-F5344CB8AC3E}">
        <p14:creationId xmlns:p14="http://schemas.microsoft.com/office/powerpoint/2010/main" val="2861538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426598"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Measuring Direct Labor Costs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3" descr="Pear Co Employee Time Ticket. The time ticket number is 36 and is dated 3-5-17. The employee is I.M. Skilled and the station number is 42. The starting time is 0800, the ending time is 1600, the hours completed is 8, the hourly rate is 15, so the amount is 120. The job number is A-143.">
            <a:extLst>
              <a:ext uri="{FF2B5EF4-FFF2-40B4-BE49-F238E27FC236}">
                <a16:creationId xmlns:a16="http://schemas.microsoft.com/office/drawing/2014/main" id="{79EC32AA-6FD1-6DCE-12ED-A01216BECE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47778" y="1204928"/>
            <a:ext cx="7194817" cy="473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6199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17832"/>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Job Order Costing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7" name="Object 2">
            <a:extLst>
              <a:ext uri="{FF2B5EF4-FFF2-40B4-BE49-F238E27FC236}">
                <a16:creationId xmlns:a16="http://schemas.microsoft.com/office/drawing/2014/main" id="{CFE11B66-14CB-07DD-6ECE-77BD9FA92B96}"/>
              </a:ext>
            </a:extLst>
          </p:cNvPr>
          <p:cNvGraphicFramePr>
            <a:graphicFrameLocks/>
          </p:cNvGraphicFramePr>
          <p:nvPr/>
        </p:nvGraphicFramePr>
        <p:xfrm>
          <a:off x="2590800" y="1219200"/>
          <a:ext cx="7162800" cy="5105400"/>
        </p:xfrm>
        <a:graphic>
          <a:graphicData uri="http://schemas.openxmlformats.org/presentationml/2006/ole">
            <mc:AlternateContent xmlns:mc="http://schemas.openxmlformats.org/markup-compatibility/2006">
              <mc:Choice xmlns:v="urn:schemas-microsoft-com:vml" Requires="v">
                <p:oleObj name="Worksheet" r:id="rId8" imgW="4667040" imgH="3438454" progId="Excel.Sheet.8">
                  <p:embed/>
                </p:oleObj>
              </mc:Choice>
              <mc:Fallback>
                <p:oleObj name="Worksheet" r:id="rId8" imgW="4667040" imgH="3438454" progId="Excel.Sheet.8">
                  <p:embed/>
                  <p:pic>
                    <p:nvPicPr>
                      <p:cNvPr id="4" name="Object 2"/>
                      <p:cNvPicPr>
                        <a:picLocks noChangeArrowheads="1"/>
                      </p:cNvPicPr>
                      <p:nvPr/>
                    </p:nvPicPr>
                    <p:blipFill>
                      <a:blip r:embed="rId9">
                        <a:lum bright="6000"/>
                      </a:blip>
                      <a:srcRect/>
                      <a:stretch>
                        <a:fillRect/>
                      </a:stretch>
                    </p:blipFill>
                    <p:spPr bwMode="auto">
                      <a:xfrm>
                        <a:off x="2590800" y="1219200"/>
                        <a:ext cx="7162800" cy="5105400"/>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25659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82145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Allocation of Manufacturing Overhead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 Box 13">
            <a:extLst>
              <a:ext uri="{FF2B5EF4-FFF2-40B4-BE49-F238E27FC236}">
                <a16:creationId xmlns:a16="http://schemas.microsoft.com/office/drawing/2014/main" id="{CA448B70-CB5D-77D8-2013-CD02A993D504}"/>
              </a:ext>
            </a:extLst>
          </p:cNvPr>
          <p:cNvSpPr txBox="1">
            <a:spLocks noChangeArrowheads="1"/>
          </p:cNvSpPr>
          <p:nvPr/>
        </p:nvSpPr>
        <p:spPr bwMode="auto">
          <a:xfrm>
            <a:off x="3429000" y="2615987"/>
            <a:ext cx="5334000" cy="1138773"/>
          </a:xfrm>
          <a:prstGeom prst="rect">
            <a:avLst/>
          </a:prstGeom>
          <a:solidFill>
            <a:schemeClr val="bg1"/>
          </a:solidFill>
          <a:ln w="76200">
            <a:solidFill>
              <a:schemeClr val="accent6">
                <a:lumMod val="50000"/>
              </a:schemeClr>
            </a:solidFill>
            <a:miter lim="800000"/>
            <a:headEnd/>
            <a:tailEnd/>
          </a:ln>
          <a:effectLst/>
        </p:spPr>
        <p:txBody>
          <a:bodyPr>
            <a:spAutoFit/>
          </a:bodyPr>
          <a:lstStyle/>
          <a:p>
            <a:pPr algn="ctr">
              <a:spcBef>
                <a:spcPct val="50000"/>
              </a:spcBef>
              <a:defRPr/>
            </a:pPr>
            <a:r>
              <a:rPr lang="en-US" sz="3400" b="1" dirty="0">
                <a:solidFill>
                  <a:schemeClr val="accent6">
                    <a:lumMod val="75000"/>
                  </a:schemeClr>
                </a:solidFill>
                <a:latin typeface="+mj-lt"/>
                <a:ea typeface="ＭＳ Ｐゴシック" pitchFamily="34" charset="-128"/>
              </a:rPr>
              <a:t>Compute a predetermined overhead rate.</a:t>
            </a:r>
          </a:p>
        </p:txBody>
      </p:sp>
    </p:spTree>
    <p:extLst>
      <p:ext uri="{BB962C8B-B14F-4D97-AF65-F5344CB8AC3E}">
        <p14:creationId xmlns:p14="http://schemas.microsoft.com/office/powerpoint/2010/main" val="2713901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35319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Use an Allocation Base?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 Box 3">
            <a:extLst>
              <a:ext uri="{FF2B5EF4-FFF2-40B4-BE49-F238E27FC236}">
                <a16:creationId xmlns:a16="http://schemas.microsoft.com/office/drawing/2014/main" id="{B414C5A1-AEF7-E11C-BFA8-452938004832}"/>
              </a:ext>
            </a:extLst>
          </p:cNvPr>
          <p:cNvSpPr txBox="1">
            <a:spLocks noChangeArrowheads="1"/>
          </p:cNvSpPr>
          <p:nvPr/>
        </p:nvSpPr>
        <p:spPr bwMode="auto">
          <a:xfrm>
            <a:off x="2057400" y="1510606"/>
            <a:ext cx="8153400" cy="1384995"/>
          </a:xfrm>
          <a:prstGeom prst="rect">
            <a:avLst/>
          </a:prstGeom>
          <a:solidFill>
            <a:schemeClr val="accent2">
              <a:lumMod val="50000"/>
            </a:schemeClr>
          </a:solidFill>
          <a:ln>
            <a:headEnd/>
            <a:tailEnd/>
          </a:ln>
          <a:effectLst>
            <a:outerShdw blurRad="50800" dist="38100" dir="2700000" algn="tl" rotWithShape="0">
              <a:prstClr val="black">
                <a:alpha val="40000"/>
              </a:prstClr>
            </a:outerShdw>
          </a:effectLst>
        </p:spPr>
        <p:style>
          <a:lnRef idx="1">
            <a:schemeClr val="accent6"/>
          </a:lnRef>
          <a:fillRef idx="3">
            <a:schemeClr val="accent6"/>
          </a:fillRef>
          <a:effectRef idx="2">
            <a:schemeClr val="accent6"/>
          </a:effectRef>
          <a:fontRef idx="minor">
            <a:schemeClr val="lt1"/>
          </a:fontRef>
        </p:style>
        <p:txBody>
          <a:bodyPr>
            <a:spAutoFit/>
          </a:bodyPr>
          <a:lstStyle/>
          <a:p>
            <a:pPr algn="ctr">
              <a:spcBef>
                <a:spcPct val="50000"/>
              </a:spcBef>
              <a:defRPr/>
            </a:pPr>
            <a:r>
              <a:rPr lang="en-US" sz="2800" dirty="0">
                <a:solidFill>
                  <a:srgbClr val="FFFFFF"/>
                </a:solidFill>
                <a:effectLst>
                  <a:outerShdw blurRad="38100" dist="38100" dir="2700000" algn="tl">
                    <a:srgbClr val="000000"/>
                  </a:outerShdw>
                </a:effectLst>
                <a:latin typeface="Arial" pitchFamily="34" charset="0"/>
                <a:cs typeface="Arial" pitchFamily="34" charset="0"/>
              </a:rPr>
              <a:t>An allocation base, such as direct labor-hours, direct labor-dollars, or machine-hours, is used to assign manufacturing overhead to individual jobs.</a:t>
            </a:r>
          </a:p>
        </p:txBody>
      </p:sp>
      <p:sp>
        <p:nvSpPr>
          <p:cNvPr id="8" name="Text Box 4">
            <a:extLst>
              <a:ext uri="{FF2B5EF4-FFF2-40B4-BE49-F238E27FC236}">
                <a16:creationId xmlns:a16="http://schemas.microsoft.com/office/drawing/2014/main" id="{40092317-B536-DA97-8E9D-FA3BD271C491}"/>
              </a:ext>
            </a:extLst>
          </p:cNvPr>
          <p:cNvSpPr txBox="1">
            <a:spLocks noChangeArrowheads="1"/>
          </p:cNvSpPr>
          <p:nvPr/>
        </p:nvSpPr>
        <p:spPr bwMode="auto">
          <a:xfrm>
            <a:off x="1981200" y="3124201"/>
            <a:ext cx="8534400" cy="2693045"/>
          </a:xfrm>
          <a:prstGeom prst="rect">
            <a:avLst/>
          </a:prstGeom>
          <a:solidFill>
            <a:schemeClr val="bg1"/>
          </a:solidFill>
          <a:ln w="9525">
            <a:noFill/>
            <a:miter lim="800000"/>
            <a:headEnd/>
            <a:tailEnd/>
          </a:ln>
        </p:spPr>
        <p:txBody>
          <a:bodyPr>
            <a:spAutoFit/>
          </a:bodyPr>
          <a:lstStyle/>
          <a:p>
            <a:pPr marL="182880" indent="-182880">
              <a:spcBef>
                <a:spcPts val="1200"/>
              </a:spcBef>
              <a:defRPr/>
            </a:pPr>
            <a:r>
              <a:rPr lang="en-US" sz="2200" dirty="0">
                <a:ea typeface="ＭＳ Ｐゴシック" pitchFamily="34" charset="-128"/>
              </a:rPr>
              <a:t>We use an allocation base because:</a:t>
            </a:r>
          </a:p>
          <a:p>
            <a:pPr marL="457200" indent="-457200">
              <a:spcBef>
                <a:spcPts val="600"/>
              </a:spcBef>
              <a:buClr>
                <a:schemeClr val="accent5">
                  <a:lumMod val="50000"/>
                </a:schemeClr>
              </a:buClr>
              <a:buFont typeface="+mj-lt"/>
              <a:buAutoNum type="alphaLcPeriod"/>
              <a:defRPr/>
            </a:pPr>
            <a:r>
              <a:rPr lang="en-US" sz="2200" dirty="0">
                <a:ea typeface="ＭＳ Ｐゴシック" pitchFamily="34" charset="-128"/>
              </a:rPr>
              <a:t>It is impossible or difficult to trace overhead costs to particular jobs.</a:t>
            </a:r>
          </a:p>
          <a:p>
            <a:pPr marL="457200" indent="-457200">
              <a:spcBef>
                <a:spcPts val="600"/>
              </a:spcBef>
              <a:buClr>
                <a:schemeClr val="accent5">
                  <a:lumMod val="50000"/>
                </a:schemeClr>
              </a:buClr>
              <a:buFont typeface="+mj-lt"/>
              <a:buAutoNum type="alphaLcPeriod"/>
              <a:defRPr/>
            </a:pPr>
            <a:r>
              <a:rPr lang="en-US" sz="2200" dirty="0">
                <a:ea typeface="ＭＳ Ｐゴシック" pitchFamily="34" charset="-128"/>
              </a:rPr>
              <a:t>Manufacturing overhead consists of many different items ranging from the grease used in machines to the production manager’s salary.</a:t>
            </a:r>
          </a:p>
          <a:p>
            <a:pPr marL="457200" indent="-457200">
              <a:spcBef>
                <a:spcPts val="600"/>
              </a:spcBef>
              <a:buClr>
                <a:schemeClr val="accent5">
                  <a:lumMod val="50000"/>
                </a:schemeClr>
              </a:buClr>
              <a:buFont typeface="+mj-lt"/>
              <a:buAutoNum type="alphaLcPeriod"/>
              <a:defRPr/>
            </a:pPr>
            <a:r>
              <a:rPr lang="en-US" sz="2200" dirty="0">
                <a:ea typeface="ＭＳ Ｐゴシック" pitchFamily="34" charset="-128"/>
              </a:rPr>
              <a:t>Many types of manufacturing overhead costs are fixed even though output fluctuates during the period.</a:t>
            </a:r>
          </a:p>
        </p:txBody>
      </p:sp>
    </p:spTree>
    <p:extLst>
      <p:ext uri="{BB962C8B-B14F-4D97-AF65-F5344CB8AC3E}">
        <p14:creationId xmlns:p14="http://schemas.microsoft.com/office/powerpoint/2010/main" val="3766175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downRight)">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331042"/>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367359"/>
            <a:ext cx="7585378"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Manufacturing Overhead Application/Allocation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9" name="Rectangle 1026">
            <a:extLst>
              <a:ext uri="{FF2B5EF4-FFF2-40B4-BE49-F238E27FC236}">
                <a16:creationId xmlns:a16="http://schemas.microsoft.com/office/drawing/2014/main" id="{DAED8D18-1C47-AD28-08BF-80E7DD203E35}"/>
              </a:ext>
            </a:extLst>
          </p:cNvPr>
          <p:cNvSpPr txBox="1">
            <a:spLocks noChangeArrowheads="1"/>
          </p:cNvSpPr>
          <p:nvPr/>
        </p:nvSpPr>
        <p:spPr>
          <a:xfrm>
            <a:off x="1981200" y="1295400"/>
            <a:ext cx="8229600" cy="1866900"/>
          </a:xfrm>
          <a:prstGeom prst="rect">
            <a:avLst/>
          </a:prstGeom>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pitchFamily="4" charset="0"/>
              <a:buNone/>
            </a:pPr>
            <a:r>
              <a:rPr lang="en-US" altLang="en-US" b="1">
                <a:solidFill>
                  <a:schemeClr val="tx2"/>
                </a:solidFill>
                <a:latin typeface="Arial" charset="0"/>
                <a:cs typeface="Arial" charset="0"/>
              </a:rPr>
              <a:t>   The predetermined overhead rate </a:t>
            </a:r>
            <a:r>
              <a:rPr lang="en-US" altLang="en-US" b="1">
                <a:solidFill>
                  <a:srgbClr val="663300"/>
                </a:solidFill>
                <a:latin typeface="Arial" charset="0"/>
                <a:cs typeface="Arial" charset="0"/>
              </a:rPr>
              <a:t>(</a:t>
            </a:r>
            <a:r>
              <a:rPr lang="en-US" altLang="en-US" b="1" i="1">
                <a:solidFill>
                  <a:srgbClr val="663300"/>
                </a:solidFill>
                <a:latin typeface="Arial" charset="0"/>
                <a:cs typeface="Arial" charset="0"/>
              </a:rPr>
              <a:t>POHR</a:t>
            </a:r>
            <a:r>
              <a:rPr lang="en-US" altLang="en-US" b="1">
                <a:solidFill>
                  <a:srgbClr val="663300"/>
                </a:solidFill>
                <a:latin typeface="Arial" charset="0"/>
                <a:cs typeface="Arial" charset="0"/>
              </a:rPr>
              <a:t>)</a:t>
            </a:r>
            <a:r>
              <a:rPr lang="en-US" altLang="en-US" b="1">
                <a:solidFill>
                  <a:schemeClr val="tx2"/>
                </a:solidFill>
                <a:latin typeface="Arial" charset="0"/>
                <a:cs typeface="Arial" charset="0"/>
              </a:rPr>
              <a:t> used to apply overhead to jobs is determined before the period begins.</a:t>
            </a:r>
            <a:endParaRPr lang="en-US" altLang="en-US" b="1" dirty="0">
              <a:solidFill>
                <a:schemeClr val="tx2"/>
              </a:solidFill>
              <a:latin typeface="Arial" charset="0"/>
              <a:cs typeface="Arial" charset="0"/>
            </a:endParaRPr>
          </a:p>
        </p:txBody>
      </p:sp>
      <p:grpSp>
        <p:nvGrpSpPr>
          <p:cNvPr id="21" name="Group 1028">
            <a:extLst>
              <a:ext uri="{FF2B5EF4-FFF2-40B4-BE49-F238E27FC236}">
                <a16:creationId xmlns:a16="http://schemas.microsoft.com/office/drawing/2014/main" id="{43C9AD88-17A2-7FA9-AC28-60B69ED6165C}"/>
              </a:ext>
            </a:extLst>
          </p:cNvPr>
          <p:cNvGrpSpPr>
            <a:grpSpLocks/>
          </p:cNvGrpSpPr>
          <p:nvPr/>
        </p:nvGrpSpPr>
        <p:grpSpPr bwMode="auto">
          <a:xfrm>
            <a:off x="2714625" y="3048000"/>
            <a:ext cx="6985000" cy="1574800"/>
            <a:chOff x="798" y="2016"/>
            <a:chExt cx="4400" cy="992"/>
          </a:xfrm>
          <a:effectLst>
            <a:outerShdw blurRad="50800" dist="38100" dir="2700000" algn="tl" rotWithShape="0">
              <a:prstClr val="black">
                <a:alpha val="40000"/>
              </a:prstClr>
            </a:outerShdw>
          </a:effectLst>
        </p:grpSpPr>
        <p:sp>
          <p:nvSpPr>
            <p:cNvPr id="22" name="Rectangle 1029">
              <a:extLst>
                <a:ext uri="{FF2B5EF4-FFF2-40B4-BE49-F238E27FC236}">
                  <a16:creationId xmlns:a16="http://schemas.microsoft.com/office/drawing/2014/main" id="{15AB55E9-3D9F-371A-C2A6-E19AD36F9EB8}"/>
                </a:ext>
              </a:extLst>
            </p:cNvPr>
            <p:cNvSpPr>
              <a:spLocks noChangeArrowheads="1"/>
            </p:cNvSpPr>
            <p:nvPr/>
          </p:nvSpPr>
          <p:spPr bwMode="auto">
            <a:xfrm>
              <a:off x="798" y="2016"/>
              <a:ext cx="4400" cy="992"/>
            </a:xfrm>
            <a:prstGeom prst="rect">
              <a:avLst/>
            </a:prstGeom>
            <a:solidFill>
              <a:schemeClr val="accent5">
                <a:lumMod val="20000"/>
                <a:lumOff val="8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anchor="ctr"/>
            <a:lstStyle/>
            <a:p>
              <a:pPr>
                <a:defRPr/>
              </a:pPr>
              <a:endParaRPr lang="en-US" dirty="0">
                <a:ea typeface="ＭＳ Ｐゴシック" pitchFamily="34" charset="-128"/>
              </a:endParaRPr>
            </a:p>
          </p:txBody>
        </p:sp>
        <p:sp>
          <p:nvSpPr>
            <p:cNvPr id="23" name="Rectangle 1030">
              <a:extLst>
                <a:ext uri="{FF2B5EF4-FFF2-40B4-BE49-F238E27FC236}">
                  <a16:creationId xmlns:a16="http://schemas.microsoft.com/office/drawing/2014/main" id="{C64163D4-7271-DA8C-8EFA-42CBC1B5D04C}"/>
                </a:ext>
              </a:extLst>
            </p:cNvPr>
            <p:cNvSpPr>
              <a:spLocks noChangeArrowheads="1"/>
            </p:cNvSpPr>
            <p:nvPr/>
          </p:nvSpPr>
          <p:spPr bwMode="auto">
            <a:xfrm>
              <a:off x="2240" y="2084"/>
              <a:ext cx="2669" cy="423"/>
            </a:xfrm>
            <a:prstGeom prst="rect">
              <a:avLst/>
            </a:prstGeom>
            <a:noFill/>
            <a:ln w="12700">
              <a:noFill/>
              <a:miter lim="800000"/>
              <a:headEnd/>
              <a:tailEnd/>
            </a:ln>
          </p:spPr>
          <p:txBody>
            <a:bodyPr wrap="none" lIns="90488" tIns="44450" rIns="90488" bIns="44450">
              <a:spAutoFit/>
            </a:bodyPr>
            <a:lstStyle/>
            <a:p>
              <a:pPr algn="ctr">
                <a:lnSpc>
                  <a:spcPct val="90000"/>
                </a:lnSpc>
                <a:defRPr/>
              </a:pPr>
              <a:r>
                <a:rPr lang="en-US" sz="2100" b="1" dirty="0">
                  <a:solidFill>
                    <a:srgbClr val="663300"/>
                  </a:solidFill>
                  <a:ea typeface="ＭＳ Ｐゴシック" pitchFamily="34" charset="-128"/>
                </a:rPr>
                <a:t>Estimated total manufacturing</a:t>
              </a:r>
              <a:br>
                <a:rPr lang="en-US" sz="2100" b="1" dirty="0">
                  <a:solidFill>
                    <a:srgbClr val="663300"/>
                  </a:solidFill>
                  <a:ea typeface="ＭＳ Ｐゴシック" pitchFamily="34" charset="-128"/>
                </a:rPr>
              </a:br>
              <a:r>
                <a:rPr lang="en-US" sz="2100" b="1" dirty="0">
                  <a:solidFill>
                    <a:srgbClr val="663300"/>
                  </a:solidFill>
                  <a:ea typeface="ＭＳ Ｐゴシック" pitchFamily="34" charset="-128"/>
                </a:rPr>
                <a:t>overhead cost for the coming period</a:t>
              </a:r>
            </a:p>
          </p:txBody>
        </p:sp>
        <p:sp>
          <p:nvSpPr>
            <p:cNvPr id="24" name="Rectangle 1031">
              <a:extLst>
                <a:ext uri="{FF2B5EF4-FFF2-40B4-BE49-F238E27FC236}">
                  <a16:creationId xmlns:a16="http://schemas.microsoft.com/office/drawing/2014/main" id="{B82E5479-9BF3-AF60-5969-F61535AFC8D2}"/>
                </a:ext>
              </a:extLst>
            </p:cNvPr>
            <p:cNvSpPr>
              <a:spLocks noChangeArrowheads="1"/>
            </p:cNvSpPr>
            <p:nvPr/>
          </p:nvSpPr>
          <p:spPr bwMode="auto">
            <a:xfrm>
              <a:off x="2209" y="2527"/>
              <a:ext cx="2737" cy="423"/>
            </a:xfrm>
            <a:prstGeom prst="rect">
              <a:avLst/>
            </a:prstGeom>
            <a:noFill/>
            <a:ln w="12700">
              <a:noFill/>
              <a:miter lim="800000"/>
              <a:headEnd/>
              <a:tailEnd/>
            </a:ln>
          </p:spPr>
          <p:txBody>
            <a:bodyPr wrap="none" lIns="90488" tIns="44450" rIns="90488" bIns="44450">
              <a:spAutoFit/>
            </a:bodyPr>
            <a:lstStyle/>
            <a:p>
              <a:pPr algn="ctr">
                <a:lnSpc>
                  <a:spcPct val="90000"/>
                </a:lnSpc>
                <a:defRPr/>
              </a:pPr>
              <a:r>
                <a:rPr lang="en-US" sz="2100" b="1" dirty="0">
                  <a:solidFill>
                    <a:srgbClr val="663300"/>
                  </a:solidFill>
                  <a:ea typeface="ＭＳ Ｐゴシック" pitchFamily="34" charset="-128"/>
                </a:rPr>
                <a:t>Estimated total units in the</a:t>
              </a:r>
              <a:br>
                <a:rPr lang="en-US" sz="2100" b="1" dirty="0">
                  <a:solidFill>
                    <a:srgbClr val="663300"/>
                  </a:solidFill>
                  <a:ea typeface="ＭＳ Ｐゴシック" pitchFamily="34" charset="-128"/>
                </a:rPr>
              </a:br>
              <a:r>
                <a:rPr lang="en-US" sz="2100" b="1" dirty="0">
                  <a:solidFill>
                    <a:srgbClr val="663300"/>
                  </a:solidFill>
                  <a:ea typeface="ＭＳ Ｐゴシック" pitchFamily="34" charset="-128"/>
                </a:rPr>
                <a:t>allocation base for the coming period</a:t>
              </a:r>
            </a:p>
          </p:txBody>
        </p:sp>
        <p:sp>
          <p:nvSpPr>
            <p:cNvPr id="26" name="Rectangle 1032">
              <a:extLst>
                <a:ext uri="{FF2B5EF4-FFF2-40B4-BE49-F238E27FC236}">
                  <a16:creationId xmlns:a16="http://schemas.microsoft.com/office/drawing/2014/main" id="{AA11D7AD-A3AD-7094-2A24-127E8545863D}"/>
                </a:ext>
              </a:extLst>
            </p:cNvPr>
            <p:cNvSpPr>
              <a:spLocks noChangeArrowheads="1"/>
            </p:cNvSpPr>
            <p:nvPr/>
          </p:nvSpPr>
          <p:spPr bwMode="auto">
            <a:xfrm>
              <a:off x="1031" y="2345"/>
              <a:ext cx="958" cy="289"/>
            </a:xfrm>
            <a:prstGeom prst="rect">
              <a:avLst/>
            </a:prstGeom>
            <a:noFill/>
            <a:ln w="12700">
              <a:noFill/>
              <a:miter lim="800000"/>
              <a:headEnd/>
              <a:tailEnd/>
            </a:ln>
          </p:spPr>
          <p:txBody>
            <a:bodyPr lIns="90488" tIns="44450" rIns="90488" bIns="44450">
              <a:spAutoFit/>
            </a:bodyPr>
            <a:lstStyle/>
            <a:p>
              <a:pPr>
                <a:spcBef>
                  <a:spcPct val="50000"/>
                </a:spcBef>
                <a:defRPr/>
              </a:pPr>
              <a:r>
                <a:rPr lang="en-US" sz="2400" b="1" dirty="0">
                  <a:solidFill>
                    <a:srgbClr val="663300"/>
                  </a:solidFill>
                  <a:ea typeface="ＭＳ Ｐゴシック" pitchFamily="34" charset="-128"/>
                </a:rPr>
                <a:t>POHR  =</a:t>
              </a:r>
            </a:p>
          </p:txBody>
        </p:sp>
        <p:sp>
          <p:nvSpPr>
            <p:cNvPr id="27" name="Line 1033">
              <a:extLst>
                <a:ext uri="{FF2B5EF4-FFF2-40B4-BE49-F238E27FC236}">
                  <a16:creationId xmlns:a16="http://schemas.microsoft.com/office/drawing/2014/main" id="{1EF0E481-8AC3-F2C8-6206-360B9248BABD}"/>
                </a:ext>
              </a:extLst>
            </p:cNvPr>
            <p:cNvSpPr>
              <a:spLocks noChangeShapeType="1"/>
            </p:cNvSpPr>
            <p:nvPr/>
          </p:nvSpPr>
          <p:spPr bwMode="auto">
            <a:xfrm>
              <a:off x="2094" y="2488"/>
              <a:ext cx="2960" cy="0"/>
            </a:xfrm>
            <a:prstGeom prst="line">
              <a:avLst/>
            </a:prstGeom>
            <a:noFill/>
            <a:ln w="25400">
              <a:noFill/>
              <a:round/>
              <a:headEnd/>
              <a:tailEnd/>
            </a:ln>
          </p:spPr>
          <p:txBody>
            <a:bodyPr wrap="none" anchor="ctr"/>
            <a:lstStyle/>
            <a:p>
              <a:pPr>
                <a:defRPr/>
              </a:pPr>
              <a:endParaRPr lang="en-US" dirty="0">
                <a:ea typeface="ＭＳ Ｐゴシック" pitchFamily="34" charset="-128"/>
              </a:endParaRPr>
            </a:p>
          </p:txBody>
        </p:sp>
        <p:sp>
          <p:nvSpPr>
            <p:cNvPr id="28" name="Line 1034">
              <a:extLst>
                <a:ext uri="{FF2B5EF4-FFF2-40B4-BE49-F238E27FC236}">
                  <a16:creationId xmlns:a16="http://schemas.microsoft.com/office/drawing/2014/main" id="{FD5FB5F9-503E-5D4E-2919-353F9DF2B184}"/>
                </a:ext>
              </a:extLst>
            </p:cNvPr>
            <p:cNvSpPr>
              <a:spLocks noChangeShapeType="1"/>
            </p:cNvSpPr>
            <p:nvPr/>
          </p:nvSpPr>
          <p:spPr bwMode="auto">
            <a:xfrm>
              <a:off x="2064" y="2496"/>
              <a:ext cx="3024" cy="0"/>
            </a:xfrm>
            <a:prstGeom prst="line">
              <a:avLst/>
            </a:prstGeom>
            <a:noFill/>
            <a:ln w="28575">
              <a:solidFill>
                <a:srgbClr val="663300"/>
              </a:solidFill>
              <a:round/>
              <a:headEnd/>
              <a:tailEnd/>
            </a:ln>
          </p:spPr>
          <p:txBody>
            <a:bodyPr/>
            <a:lstStyle/>
            <a:p>
              <a:pPr>
                <a:defRPr/>
              </a:pPr>
              <a:endParaRPr lang="en-US" dirty="0">
                <a:ea typeface="ＭＳ Ｐゴシック" pitchFamily="34" charset="-128"/>
              </a:endParaRPr>
            </a:p>
          </p:txBody>
        </p:sp>
      </p:grpSp>
      <p:grpSp>
        <p:nvGrpSpPr>
          <p:cNvPr id="29" name="Group 1035">
            <a:extLst>
              <a:ext uri="{FF2B5EF4-FFF2-40B4-BE49-F238E27FC236}">
                <a16:creationId xmlns:a16="http://schemas.microsoft.com/office/drawing/2014/main" id="{E2944E1C-C6BC-A194-8BF7-89EA40AE5B62}"/>
              </a:ext>
            </a:extLst>
          </p:cNvPr>
          <p:cNvGrpSpPr>
            <a:grpSpLocks/>
          </p:cNvGrpSpPr>
          <p:nvPr/>
        </p:nvGrpSpPr>
        <p:grpSpPr bwMode="auto">
          <a:xfrm>
            <a:off x="2362200" y="4495800"/>
            <a:ext cx="5410200" cy="1663700"/>
            <a:chOff x="576" y="2928"/>
            <a:chExt cx="3408" cy="1048"/>
          </a:xfrm>
          <a:effectLst>
            <a:outerShdw blurRad="50800" dist="38100" dir="2700000" algn="tl" rotWithShape="0">
              <a:prstClr val="black">
                <a:alpha val="40000"/>
              </a:prstClr>
            </a:outerShdw>
          </a:effectLst>
        </p:grpSpPr>
        <p:sp>
          <p:nvSpPr>
            <p:cNvPr id="30" name="Rectangle 1036">
              <a:extLst>
                <a:ext uri="{FF2B5EF4-FFF2-40B4-BE49-F238E27FC236}">
                  <a16:creationId xmlns:a16="http://schemas.microsoft.com/office/drawing/2014/main" id="{6E09D41F-16F3-8EB5-EAFC-11529E0C3940}"/>
                </a:ext>
              </a:extLst>
            </p:cNvPr>
            <p:cNvSpPr>
              <a:spLocks noChangeArrowheads="1"/>
            </p:cNvSpPr>
            <p:nvPr/>
          </p:nvSpPr>
          <p:spPr bwMode="auto">
            <a:xfrm>
              <a:off x="576" y="3249"/>
              <a:ext cx="2496" cy="727"/>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lIns="90488" tIns="44450" rIns="90488" bIns="44450">
              <a:spAutoFit/>
            </a:bodyPr>
            <a:lstStyle/>
            <a:p>
              <a:pPr algn="ctr">
                <a:spcBef>
                  <a:spcPct val="50000"/>
                </a:spcBef>
                <a:defRPr/>
              </a:pPr>
              <a:r>
                <a:rPr lang="en-US" sz="2300" b="1" dirty="0">
                  <a:solidFill>
                    <a:schemeClr val="tx2"/>
                  </a:solidFill>
                  <a:latin typeface="Arial" pitchFamily="34" charset="0"/>
                  <a:cs typeface="Arial" pitchFamily="34" charset="0"/>
                </a:rPr>
                <a:t>Ideally, the allocation base is a </a:t>
              </a:r>
              <a:r>
                <a:rPr lang="en-US" sz="2300" b="1" dirty="0">
                  <a:solidFill>
                    <a:srgbClr val="0070C0"/>
                  </a:solidFill>
                  <a:latin typeface="Arial" pitchFamily="34" charset="0"/>
                  <a:cs typeface="Arial" pitchFamily="34" charset="0"/>
                </a:rPr>
                <a:t>cost driver </a:t>
              </a:r>
              <a:r>
                <a:rPr lang="en-US" sz="2300" b="1" dirty="0">
                  <a:solidFill>
                    <a:schemeClr val="tx2"/>
                  </a:solidFill>
                  <a:latin typeface="Arial" pitchFamily="34" charset="0"/>
                  <a:cs typeface="Arial" pitchFamily="34" charset="0"/>
                </a:rPr>
                <a:t>that causes overhead.</a:t>
              </a:r>
            </a:p>
          </p:txBody>
        </p:sp>
        <p:sp>
          <p:nvSpPr>
            <p:cNvPr id="31" name="Freeform 1037">
              <a:extLst>
                <a:ext uri="{FF2B5EF4-FFF2-40B4-BE49-F238E27FC236}">
                  <a16:creationId xmlns:a16="http://schemas.microsoft.com/office/drawing/2014/main" id="{7D511964-7AC2-52AA-5D30-BBFED044DEE2}"/>
                </a:ext>
              </a:extLst>
            </p:cNvPr>
            <p:cNvSpPr>
              <a:spLocks/>
            </p:cNvSpPr>
            <p:nvPr/>
          </p:nvSpPr>
          <p:spPr bwMode="auto">
            <a:xfrm>
              <a:off x="3024" y="2928"/>
              <a:ext cx="960" cy="720"/>
            </a:xfrm>
            <a:custGeom>
              <a:avLst/>
              <a:gdLst/>
              <a:ahLst/>
              <a:cxnLst>
                <a:cxn ang="0">
                  <a:pos x="13047" y="2175"/>
                </a:cxn>
                <a:cxn ang="0">
                  <a:pos x="12939" y="2638"/>
                </a:cxn>
                <a:cxn ang="0">
                  <a:pos x="12778" y="3371"/>
                </a:cxn>
                <a:cxn ang="0">
                  <a:pos x="12499" y="4117"/>
                </a:cxn>
                <a:cxn ang="0">
                  <a:pos x="12134" y="4849"/>
                </a:cxn>
                <a:cxn ang="0">
                  <a:pos x="11671" y="5534"/>
                </a:cxn>
                <a:cxn ang="0">
                  <a:pos x="11096" y="6193"/>
                </a:cxn>
                <a:cxn ang="0">
                  <a:pos x="10487" y="6841"/>
                </a:cxn>
                <a:cxn ang="0">
                  <a:pos x="9720" y="7452"/>
                </a:cxn>
                <a:cxn ang="0">
                  <a:pos x="8903" y="8003"/>
                </a:cxn>
                <a:cxn ang="0">
                  <a:pos x="8011" y="8503"/>
                </a:cxn>
                <a:cxn ang="0">
                  <a:pos x="7074" y="8941"/>
                </a:cxn>
                <a:cxn ang="0">
                  <a:pos x="6073" y="9358"/>
                </a:cxn>
                <a:cxn ang="0">
                  <a:pos x="5001" y="9712"/>
                </a:cxn>
                <a:cxn ang="0">
                  <a:pos x="3904" y="9981"/>
                </a:cxn>
                <a:cxn ang="0">
                  <a:pos x="2757" y="10202"/>
                </a:cxn>
                <a:cxn ang="0">
                  <a:pos x="1598" y="10360"/>
                </a:cxn>
                <a:cxn ang="0">
                  <a:pos x="392" y="10469"/>
                </a:cxn>
                <a:cxn ang="0">
                  <a:pos x="0" y="10469"/>
                </a:cxn>
                <a:cxn ang="0">
                  <a:pos x="1537" y="10275"/>
                </a:cxn>
                <a:cxn ang="0">
                  <a:pos x="2537" y="10055"/>
                </a:cxn>
                <a:cxn ang="0">
                  <a:pos x="3512" y="9736"/>
                </a:cxn>
                <a:cxn ang="0">
                  <a:pos x="4416" y="9322"/>
                </a:cxn>
                <a:cxn ang="0">
                  <a:pos x="5270" y="8869"/>
                </a:cxn>
                <a:cxn ang="0">
                  <a:pos x="6110" y="8320"/>
                </a:cxn>
                <a:cxn ang="0">
                  <a:pos x="6854" y="7721"/>
                </a:cxn>
                <a:cxn ang="0">
                  <a:pos x="7513" y="7050"/>
                </a:cxn>
                <a:cxn ang="0">
                  <a:pos x="8073" y="6315"/>
                </a:cxn>
                <a:cxn ang="0">
                  <a:pos x="8598" y="5534"/>
                </a:cxn>
                <a:cxn ang="0">
                  <a:pos x="8987" y="4726"/>
                </a:cxn>
                <a:cxn ang="0">
                  <a:pos x="9280" y="3884"/>
                </a:cxn>
                <a:cxn ang="0">
                  <a:pos x="9475" y="3053"/>
                </a:cxn>
                <a:cxn ang="0">
                  <a:pos x="9586" y="2175"/>
                </a:cxn>
                <a:cxn ang="0">
                  <a:pos x="7903" y="2150"/>
                </a:cxn>
                <a:cxn ang="0">
                  <a:pos x="11293" y="0"/>
                </a:cxn>
                <a:cxn ang="0">
                  <a:pos x="14694" y="2150"/>
                </a:cxn>
                <a:cxn ang="0">
                  <a:pos x="13047" y="2175"/>
                </a:cxn>
              </a:cxnLst>
              <a:rect l="0" t="0" r="r" b="b"/>
              <a:pathLst>
                <a:path w="14694" h="10469">
                  <a:moveTo>
                    <a:pt x="13047" y="2175"/>
                  </a:moveTo>
                  <a:lnTo>
                    <a:pt x="12939" y="2638"/>
                  </a:lnTo>
                  <a:lnTo>
                    <a:pt x="12778" y="3371"/>
                  </a:lnTo>
                  <a:lnTo>
                    <a:pt x="12499" y="4117"/>
                  </a:lnTo>
                  <a:lnTo>
                    <a:pt x="12134" y="4849"/>
                  </a:lnTo>
                  <a:lnTo>
                    <a:pt x="11671" y="5534"/>
                  </a:lnTo>
                  <a:lnTo>
                    <a:pt x="11096" y="6193"/>
                  </a:lnTo>
                  <a:lnTo>
                    <a:pt x="10487" y="6841"/>
                  </a:lnTo>
                  <a:lnTo>
                    <a:pt x="9720" y="7452"/>
                  </a:lnTo>
                  <a:lnTo>
                    <a:pt x="8903" y="8003"/>
                  </a:lnTo>
                  <a:lnTo>
                    <a:pt x="8011" y="8503"/>
                  </a:lnTo>
                  <a:lnTo>
                    <a:pt x="7074" y="8941"/>
                  </a:lnTo>
                  <a:lnTo>
                    <a:pt x="6073" y="9358"/>
                  </a:lnTo>
                  <a:lnTo>
                    <a:pt x="5001" y="9712"/>
                  </a:lnTo>
                  <a:lnTo>
                    <a:pt x="3904" y="9981"/>
                  </a:lnTo>
                  <a:lnTo>
                    <a:pt x="2757" y="10202"/>
                  </a:lnTo>
                  <a:lnTo>
                    <a:pt x="1598" y="10360"/>
                  </a:lnTo>
                  <a:lnTo>
                    <a:pt x="392" y="10469"/>
                  </a:lnTo>
                  <a:lnTo>
                    <a:pt x="0" y="10469"/>
                  </a:lnTo>
                  <a:lnTo>
                    <a:pt x="1537" y="10275"/>
                  </a:lnTo>
                  <a:lnTo>
                    <a:pt x="2537" y="10055"/>
                  </a:lnTo>
                  <a:lnTo>
                    <a:pt x="3512" y="9736"/>
                  </a:lnTo>
                  <a:lnTo>
                    <a:pt x="4416" y="9322"/>
                  </a:lnTo>
                  <a:lnTo>
                    <a:pt x="5270" y="8869"/>
                  </a:lnTo>
                  <a:lnTo>
                    <a:pt x="6110" y="8320"/>
                  </a:lnTo>
                  <a:lnTo>
                    <a:pt x="6854" y="7721"/>
                  </a:lnTo>
                  <a:lnTo>
                    <a:pt x="7513" y="7050"/>
                  </a:lnTo>
                  <a:lnTo>
                    <a:pt x="8073" y="6315"/>
                  </a:lnTo>
                  <a:lnTo>
                    <a:pt x="8598" y="5534"/>
                  </a:lnTo>
                  <a:lnTo>
                    <a:pt x="8987" y="4726"/>
                  </a:lnTo>
                  <a:lnTo>
                    <a:pt x="9280" y="3884"/>
                  </a:lnTo>
                  <a:lnTo>
                    <a:pt x="9475" y="3053"/>
                  </a:lnTo>
                  <a:lnTo>
                    <a:pt x="9586" y="2175"/>
                  </a:lnTo>
                  <a:lnTo>
                    <a:pt x="7903" y="2150"/>
                  </a:lnTo>
                  <a:lnTo>
                    <a:pt x="11293" y="0"/>
                  </a:lnTo>
                  <a:lnTo>
                    <a:pt x="14694" y="2150"/>
                  </a:lnTo>
                  <a:lnTo>
                    <a:pt x="13047" y="2175"/>
                  </a:lnTo>
                  <a:close/>
                </a:path>
              </a:pathLst>
            </a:custGeom>
            <a:solidFill>
              <a:srgbClr val="FF0000"/>
            </a:solidFill>
            <a:ln w="0">
              <a:solidFill>
                <a:srgbClr val="000000"/>
              </a:solidFill>
              <a:prstDash val="solid"/>
              <a:round/>
              <a:headEnd/>
              <a:tailEnd/>
            </a:ln>
            <a:effectLst>
              <a:outerShdw blurRad="50800" dist="38100" dir="2700000" algn="tl" rotWithShape="0">
                <a:prstClr val="black">
                  <a:alpha val="40000"/>
                </a:prstClr>
              </a:outerShdw>
            </a:effectLst>
          </p:spPr>
          <p:txBody>
            <a:bodyPr/>
            <a:lstStyle/>
            <a:p>
              <a:pPr>
                <a:defRPr/>
              </a:pPr>
              <a:endParaRPr lang="en-US" dirty="0">
                <a:ea typeface="ＭＳ Ｐゴシック" pitchFamily="34" charset="-128"/>
              </a:endParaRPr>
            </a:p>
          </p:txBody>
        </p:sp>
      </p:grpSp>
    </p:spTree>
    <p:extLst>
      <p:ext uri="{BB962C8B-B14F-4D97-AF65-F5344CB8AC3E}">
        <p14:creationId xmlns:p14="http://schemas.microsoft.com/office/powerpoint/2010/main" val="10912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strips(upRight)">
                                      <p:cBhvr>
                                        <p:cTn id="7"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need for POHR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44519293-E06E-7353-6D7E-A2F03FCFA14E}"/>
              </a:ext>
            </a:extLst>
          </p:cNvPr>
          <p:cNvSpPr txBox="1">
            <a:spLocks noChangeArrowheads="1"/>
          </p:cNvSpPr>
          <p:nvPr/>
        </p:nvSpPr>
        <p:spPr>
          <a:xfrm>
            <a:off x="1423125" y="2062161"/>
            <a:ext cx="9345750" cy="3500122"/>
          </a:xfrm>
          <a:prstGeom prst="rect">
            <a:avLst/>
          </a:prstGeom>
          <a:solidFill>
            <a:schemeClr val="accent4">
              <a:lumMod val="20000"/>
              <a:lumOff val="80000"/>
            </a:schemeClr>
          </a:solidFill>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Clr>
                <a:srgbClr val="FF0000"/>
              </a:buClr>
              <a:buFont typeface="Times" charset="0"/>
              <a:buNone/>
              <a:defRPr/>
            </a:pPr>
            <a:r>
              <a:rPr lang="en-US" dirty="0">
                <a:ea typeface="ＭＳ Ｐゴシック" pitchFamily="34" charset="-128"/>
              </a:rPr>
              <a:t>Predetermined overhead rates that rely upon estimated data are often used because:</a:t>
            </a:r>
          </a:p>
          <a:p>
            <a:pPr marL="623887" indent="-514350">
              <a:buClr>
                <a:srgbClr val="FF0000"/>
              </a:buClr>
              <a:buFont typeface="+mj-lt"/>
              <a:buAutoNum type="arabicPeriod"/>
              <a:defRPr/>
            </a:pPr>
            <a:r>
              <a:rPr lang="en-US" dirty="0">
                <a:ea typeface="ＭＳ Ｐゴシック" pitchFamily="34" charset="-128"/>
              </a:rPr>
              <a:t>Actual overhead for the period is not</a:t>
            </a:r>
            <a:br>
              <a:rPr lang="en-US" dirty="0">
                <a:ea typeface="ＭＳ Ｐゴシック" pitchFamily="34" charset="-128"/>
              </a:rPr>
            </a:br>
            <a:r>
              <a:rPr lang="en-US" dirty="0">
                <a:ea typeface="ＭＳ Ｐゴシック" pitchFamily="34" charset="-128"/>
              </a:rPr>
              <a:t>known until the end of the period, thus inhibiting the ability to estimate job costs during the period.</a:t>
            </a:r>
          </a:p>
          <a:p>
            <a:pPr marL="623887" indent="-514350">
              <a:buClr>
                <a:srgbClr val="FF0000"/>
              </a:buClr>
              <a:buFont typeface="+mj-lt"/>
              <a:buAutoNum type="arabicPeriod"/>
              <a:defRPr/>
            </a:pPr>
            <a:r>
              <a:rPr lang="en-US" dirty="0">
                <a:ea typeface="ＭＳ Ｐゴシック" pitchFamily="34" charset="-128"/>
              </a:rPr>
              <a:t>Actual overhead costs can fluctuate seasonally, thus misleading decision makers.</a:t>
            </a:r>
          </a:p>
        </p:txBody>
      </p:sp>
    </p:spTree>
    <p:extLst>
      <p:ext uri="{BB962C8B-B14F-4D97-AF65-F5344CB8AC3E}">
        <p14:creationId xmlns:p14="http://schemas.microsoft.com/office/powerpoint/2010/main" val="3361433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23127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Computing Predetermined Overhead Rate (POHR)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48F16492-4A41-9907-79FB-A80A7FAC9841}"/>
              </a:ext>
            </a:extLst>
          </p:cNvPr>
          <p:cNvSpPr txBox="1"/>
          <p:nvPr/>
        </p:nvSpPr>
        <p:spPr>
          <a:xfrm>
            <a:off x="1981200" y="1676400"/>
            <a:ext cx="8305800" cy="4093428"/>
          </a:xfrm>
          <a:prstGeom prst="rect">
            <a:avLst/>
          </a:prstGeom>
          <a:noFill/>
        </p:spPr>
        <p:txBody>
          <a:bodyPr>
            <a:spAutoFit/>
          </a:bodyPr>
          <a:lstStyle/>
          <a:p>
            <a:pPr>
              <a:defRPr/>
            </a:pPr>
            <a:r>
              <a:rPr lang="en-US" sz="2600" dirty="0">
                <a:ea typeface="ＭＳ Ｐゴシック" pitchFamily="34" charset="-128"/>
              </a:rPr>
              <a:t>The predetermined overhead rate is computed before the period begins using a four-step process.</a:t>
            </a:r>
          </a:p>
          <a:p>
            <a:pPr>
              <a:defRPr/>
            </a:pPr>
            <a:endParaRPr lang="en-US" sz="2600" dirty="0">
              <a:ea typeface="ＭＳ Ｐゴシック" pitchFamily="34" charset="-128"/>
            </a:endParaRPr>
          </a:p>
          <a:p>
            <a:pPr marL="342900" indent="-342900">
              <a:buClr>
                <a:srgbClr val="C00000"/>
              </a:buClr>
              <a:buFont typeface="+mj-lt"/>
              <a:buAutoNum type="arabicPeriod"/>
              <a:defRPr/>
            </a:pPr>
            <a:r>
              <a:rPr lang="en-US" sz="2600" dirty="0">
                <a:ea typeface="ＭＳ Ｐゴシック" pitchFamily="34" charset="-128"/>
              </a:rPr>
              <a:t>Estimate the total amount of the allocation base (the denominator)  that will be required for next period’s estimated level of production. </a:t>
            </a:r>
          </a:p>
          <a:p>
            <a:pPr marL="342900" indent="-342900">
              <a:buFont typeface="+mj-lt"/>
              <a:buAutoNum type="arabicPeriod"/>
              <a:defRPr/>
            </a:pPr>
            <a:endParaRPr lang="en-US" sz="2600" dirty="0">
              <a:ea typeface="ＭＳ Ｐゴシック" pitchFamily="34" charset="-128"/>
            </a:endParaRPr>
          </a:p>
          <a:p>
            <a:pPr marL="342900" indent="-342900">
              <a:buClr>
                <a:srgbClr val="C00000"/>
              </a:buClr>
              <a:buFont typeface="+mj-lt"/>
              <a:buAutoNum type="arabicPeriod"/>
              <a:defRPr/>
            </a:pPr>
            <a:r>
              <a:rPr lang="en-US" sz="2600" dirty="0">
                <a:ea typeface="ＭＳ Ｐゴシック" pitchFamily="34" charset="-128"/>
              </a:rPr>
              <a:t>Estimate the total fixed manufacturing overhead cost for the coming period and the variable manufacturing overhead cost per unit of the allocation base.</a:t>
            </a:r>
          </a:p>
        </p:txBody>
      </p:sp>
    </p:spTree>
    <p:extLst>
      <p:ext uri="{BB962C8B-B14F-4D97-AF65-F5344CB8AC3E}">
        <p14:creationId xmlns:p14="http://schemas.microsoft.com/office/powerpoint/2010/main" val="3476853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 calcmode="lin" valueType="num">
                                      <p:cBhvr additive="base">
                                        <p:cTn id="7" dur="500" fill="hold"/>
                                        <p:tgtEl>
                                          <p:spTgt spid="7">
                                            <p:txEl>
                                              <p:pRg st="2" end="2"/>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2" end="2"/>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 calcmode="lin" valueType="num">
                                      <p:cBhvr additive="base">
                                        <p:cTn id="12" dur="500" fill="hold"/>
                                        <p:tgtEl>
                                          <p:spTgt spid="7">
                                            <p:txEl>
                                              <p:pRg st="4" end="4"/>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26810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Computing Predetermined Overhead Rate (POHR)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F487FD55-FDCE-C468-4B01-53FE3C55C34A}"/>
              </a:ext>
            </a:extLst>
          </p:cNvPr>
          <p:cNvSpPr txBox="1"/>
          <p:nvPr/>
        </p:nvSpPr>
        <p:spPr>
          <a:xfrm>
            <a:off x="1986138" y="1723389"/>
            <a:ext cx="8305800" cy="4093428"/>
          </a:xfrm>
          <a:prstGeom prst="rect">
            <a:avLst/>
          </a:prstGeom>
          <a:noFill/>
        </p:spPr>
        <p:txBody>
          <a:bodyPr>
            <a:spAutoFit/>
          </a:bodyPr>
          <a:lstStyle/>
          <a:p>
            <a:pPr marL="514350" indent="-514350">
              <a:buClr>
                <a:srgbClr val="C00000"/>
              </a:buClr>
              <a:buFont typeface="+mj-lt"/>
              <a:buAutoNum type="arabicPeriod" startAt="3"/>
              <a:defRPr/>
            </a:pPr>
            <a:r>
              <a:rPr lang="en-US" sz="2600" dirty="0">
                <a:ea typeface="ＭＳ Ｐゴシック" pitchFamily="34" charset="-128"/>
              </a:rPr>
              <a:t>Use the following equation to estimate the total amount of manufacturing overhead:</a:t>
            </a:r>
          </a:p>
          <a:p>
            <a:pPr marL="514350" indent="-514350">
              <a:buClr>
                <a:srgbClr val="C00000"/>
              </a:buClr>
              <a:buFont typeface="+mj-lt"/>
              <a:buAutoNum type="arabicPeriod" startAt="3"/>
              <a:defRPr/>
            </a:pPr>
            <a:endParaRPr lang="en-US" sz="2600" dirty="0">
              <a:ea typeface="ＭＳ Ｐゴシック" pitchFamily="34" charset="-128"/>
            </a:endParaRPr>
          </a:p>
          <a:p>
            <a:pPr marL="514350" indent="-514350">
              <a:buClr>
                <a:srgbClr val="C00000"/>
              </a:buClr>
              <a:buFont typeface="+mj-lt"/>
              <a:buAutoNum type="arabicPeriod" startAt="3"/>
              <a:defRPr/>
            </a:pPr>
            <a:endParaRPr lang="en-US" sz="2600" dirty="0">
              <a:ea typeface="ＭＳ Ｐゴシック" pitchFamily="34" charset="-128"/>
            </a:endParaRPr>
          </a:p>
          <a:p>
            <a:pPr marL="514350" indent="-514350">
              <a:buClr>
                <a:srgbClr val="C00000"/>
              </a:buClr>
              <a:buFont typeface="+mj-lt"/>
              <a:buAutoNum type="arabicPeriod" startAt="3"/>
              <a:defRPr/>
            </a:pPr>
            <a:endParaRPr lang="en-US" sz="2600" dirty="0">
              <a:ea typeface="ＭＳ Ｐゴシック" pitchFamily="34" charset="-128"/>
            </a:endParaRPr>
          </a:p>
          <a:p>
            <a:pPr marL="514350" indent="-514350">
              <a:buClr>
                <a:srgbClr val="C00000"/>
              </a:buClr>
              <a:buFont typeface="+mj-lt"/>
              <a:buAutoNum type="arabicPeriod" startAt="3"/>
              <a:defRPr/>
            </a:pPr>
            <a:endParaRPr lang="en-US" sz="2600" dirty="0">
              <a:ea typeface="ＭＳ Ｐゴシック" pitchFamily="34" charset="-128"/>
            </a:endParaRPr>
          </a:p>
          <a:p>
            <a:pPr marL="514350" indent="-514350">
              <a:buClr>
                <a:srgbClr val="C00000"/>
              </a:buClr>
              <a:buFont typeface="+mj-lt"/>
              <a:buAutoNum type="arabicPeriod" startAt="3"/>
              <a:defRPr/>
            </a:pPr>
            <a:endParaRPr lang="en-US" sz="2600" dirty="0">
              <a:ea typeface="ＭＳ Ｐゴシック" pitchFamily="34" charset="-128"/>
            </a:endParaRPr>
          </a:p>
          <a:p>
            <a:pPr marL="514350" indent="-514350">
              <a:buClr>
                <a:srgbClr val="C00000"/>
              </a:buClr>
              <a:buFont typeface="+mj-lt"/>
              <a:buAutoNum type="arabicPeriod" startAt="3"/>
              <a:defRPr/>
            </a:pPr>
            <a:endParaRPr lang="en-US" sz="2600" dirty="0">
              <a:ea typeface="ＭＳ Ｐゴシック" pitchFamily="34" charset="-128"/>
            </a:endParaRPr>
          </a:p>
          <a:p>
            <a:pPr marL="514350" indent="-514350">
              <a:buClr>
                <a:srgbClr val="C00000"/>
              </a:buClr>
              <a:buFont typeface="+mj-lt"/>
              <a:buAutoNum type="arabicPeriod" startAt="3"/>
              <a:defRPr/>
            </a:pPr>
            <a:endParaRPr lang="en-US" sz="2600" dirty="0">
              <a:ea typeface="ＭＳ Ｐゴシック" pitchFamily="34" charset="-128"/>
            </a:endParaRPr>
          </a:p>
          <a:p>
            <a:pPr marL="514350" indent="-514350">
              <a:buClr>
                <a:srgbClr val="C00000"/>
              </a:buClr>
              <a:buFont typeface="+mj-lt"/>
              <a:buAutoNum type="arabicPeriod" startAt="3"/>
              <a:defRPr/>
            </a:pPr>
            <a:r>
              <a:rPr lang="en-US" sz="2600" dirty="0">
                <a:ea typeface="ＭＳ Ｐゴシック" pitchFamily="34" charset="-128"/>
              </a:rPr>
              <a:t>Compute the predetermined overhead rate.</a:t>
            </a:r>
          </a:p>
        </p:txBody>
      </p:sp>
      <p:sp>
        <p:nvSpPr>
          <p:cNvPr id="11" name="TextBox 11">
            <a:extLst>
              <a:ext uri="{FF2B5EF4-FFF2-40B4-BE49-F238E27FC236}">
                <a16:creationId xmlns:a16="http://schemas.microsoft.com/office/drawing/2014/main" id="{D153B828-C1BC-932E-08F3-EABEA428AD82}"/>
              </a:ext>
            </a:extLst>
          </p:cNvPr>
          <p:cNvSpPr txBox="1">
            <a:spLocks noChangeArrowheads="1"/>
          </p:cNvSpPr>
          <p:nvPr/>
        </p:nvSpPr>
        <p:spPr bwMode="auto">
          <a:xfrm>
            <a:off x="2476500" y="2752129"/>
            <a:ext cx="7239000" cy="2246769"/>
          </a:xfrm>
          <a:prstGeom prst="rect">
            <a:avLst/>
          </a:prstGeom>
          <a:noFill/>
          <a:ln w="9525">
            <a:noFill/>
            <a:miter lim="800000"/>
            <a:headEnd/>
            <a:tailEnd/>
          </a:ln>
        </p:spPr>
        <p:txBody>
          <a:bodyPr wrap="square">
            <a:spAutoFit/>
          </a:bodyPr>
          <a:lstStyle/>
          <a:p>
            <a:pPr algn="ctr">
              <a:defRPr/>
            </a:pPr>
            <a:r>
              <a:rPr lang="en-US" altLang="en-US" sz="2000" i="1" dirty="0"/>
              <a:t>Y = a + bX</a:t>
            </a:r>
            <a:endParaRPr lang="en-US" altLang="en-US" sz="2000" dirty="0"/>
          </a:p>
          <a:p>
            <a:pPr>
              <a:defRPr/>
            </a:pPr>
            <a:r>
              <a:rPr lang="en-US" altLang="en-US" sz="2000" dirty="0"/>
              <a:t>Where,</a:t>
            </a:r>
          </a:p>
          <a:p>
            <a:pPr>
              <a:defRPr/>
            </a:pPr>
            <a:r>
              <a:rPr lang="en-US" altLang="en-US" sz="2000" i="1" dirty="0"/>
              <a:t>     Y</a:t>
            </a:r>
            <a:r>
              <a:rPr lang="en-US" altLang="en-US" sz="2000" dirty="0"/>
              <a:t> = The estimated total manufacturing overhead cost</a:t>
            </a:r>
          </a:p>
          <a:p>
            <a:pPr>
              <a:defRPr/>
            </a:pPr>
            <a:r>
              <a:rPr lang="en-US" altLang="en-US" sz="2000" i="1" dirty="0"/>
              <a:t>     a</a:t>
            </a:r>
            <a:r>
              <a:rPr lang="en-US" altLang="en-US" sz="2000" dirty="0"/>
              <a:t> = The estimated total </a:t>
            </a:r>
            <a:r>
              <a:rPr lang="en-US" altLang="en-US" sz="2000" b="1" dirty="0">
                <a:solidFill>
                  <a:schemeClr val="accent1">
                    <a:lumMod val="50000"/>
                  </a:schemeClr>
                </a:solidFill>
              </a:rPr>
              <a:t>fixed</a:t>
            </a:r>
            <a:r>
              <a:rPr lang="en-US" altLang="en-US" sz="2000" dirty="0"/>
              <a:t> manufacturing overhead cost</a:t>
            </a:r>
          </a:p>
          <a:p>
            <a:pPr>
              <a:defRPr/>
            </a:pPr>
            <a:r>
              <a:rPr lang="en-US" altLang="en-US" sz="2000" dirty="0"/>
              <a:t>     </a:t>
            </a:r>
            <a:r>
              <a:rPr lang="en-US" altLang="en-US" sz="2000" i="1" dirty="0"/>
              <a:t>b</a:t>
            </a:r>
            <a:r>
              <a:rPr lang="en-US" altLang="en-US" sz="2000" dirty="0"/>
              <a:t> = The estimated </a:t>
            </a:r>
            <a:r>
              <a:rPr lang="en-US" altLang="en-US" sz="2000" b="1" i="1" dirty="0">
                <a:solidFill>
                  <a:schemeClr val="accent1">
                    <a:lumMod val="50000"/>
                  </a:schemeClr>
                </a:solidFill>
              </a:rPr>
              <a:t>variable </a:t>
            </a:r>
            <a:r>
              <a:rPr lang="en-US" altLang="en-US" sz="2000" dirty="0"/>
              <a:t>manufacturing overhead cost</a:t>
            </a:r>
            <a:br>
              <a:rPr lang="en-US" altLang="en-US" sz="2000" dirty="0"/>
            </a:br>
            <a:r>
              <a:rPr lang="en-US" altLang="en-US" sz="2000" dirty="0"/>
              <a:t>           per unit of the allocation base</a:t>
            </a:r>
          </a:p>
          <a:p>
            <a:pPr>
              <a:defRPr/>
            </a:pPr>
            <a:r>
              <a:rPr lang="en-US" altLang="en-US" sz="2000" i="1" dirty="0"/>
              <a:t>     X</a:t>
            </a:r>
            <a:r>
              <a:rPr lang="en-US" altLang="en-US" sz="2000" dirty="0"/>
              <a:t> = The estimated total amount of the allocation base.</a:t>
            </a:r>
          </a:p>
        </p:txBody>
      </p:sp>
    </p:spTree>
    <p:extLst>
      <p:ext uri="{BB962C8B-B14F-4D97-AF65-F5344CB8AC3E}">
        <p14:creationId xmlns:p14="http://schemas.microsoft.com/office/powerpoint/2010/main" val="3898858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7">
                                            <p:txEl>
                                              <p:pRg st="8" end="8"/>
                                            </p:txEl>
                                          </p:spTgt>
                                        </p:tgtEl>
                                        <p:attrNameLst>
                                          <p:attrName>style.visibility</p:attrName>
                                        </p:attrNameLst>
                                      </p:cBhvr>
                                      <p:to>
                                        <p:strVal val="visible"/>
                                      </p:to>
                                    </p:set>
                                    <p:anim calcmode="lin" valueType="num">
                                      <p:cBhvr additive="base">
                                        <p:cTn id="12" dur="500" fill="hold"/>
                                        <p:tgtEl>
                                          <p:spTgt spid="7">
                                            <p:txEl>
                                              <p:pRg st="8" end="8"/>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7">
                                            <p:txEl>
                                              <p:pRg st="8" end="8"/>
                                            </p:txEl>
                                          </p:spTgt>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11">
                                            <p:txEl>
                                              <p:pRg st="0" end="0"/>
                                            </p:txEl>
                                          </p:spTgt>
                                        </p:tgtEl>
                                        <p:attrNameLst>
                                          <p:attrName>style.visibility</p:attrName>
                                        </p:attrNameLst>
                                      </p:cBhvr>
                                      <p:to>
                                        <p:strVal val="visible"/>
                                      </p:to>
                                    </p:set>
                                    <p:anim calcmode="lin" valueType="num">
                                      <p:cBhvr additive="base">
                                        <p:cTn id="16" dur="500" fill="hold"/>
                                        <p:tgtEl>
                                          <p:spTgt spid="11">
                                            <p:txEl>
                                              <p:pRg st="0" end="0"/>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11">
                                            <p:txEl>
                                              <p:pRg st="0" end="0"/>
                                            </p:txEl>
                                          </p:spTgt>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11">
                                            <p:txEl>
                                              <p:pRg st="1" end="1"/>
                                            </p:txEl>
                                          </p:spTgt>
                                        </p:tgtEl>
                                        <p:attrNameLst>
                                          <p:attrName>style.visibility</p:attrName>
                                        </p:attrNameLst>
                                      </p:cBhvr>
                                      <p:to>
                                        <p:strVal val="visible"/>
                                      </p:to>
                                    </p:set>
                                    <p:anim calcmode="lin" valueType="num">
                                      <p:cBhvr additive="base">
                                        <p:cTn id="20" dur="500" fill="hold"/>
                                        <p:tgtEl>
                                          <p:spTgt spid="11">
                                            <p:txEl>
                                              <p:pRg st="1" end="1"/>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1">
                                            <p:txEl>
                                              <p:pRg st="1" end="1"/>
                                            </p:txEl>
                                          </p:spTgt>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11">
                                            <p:txEl>
                                              <p:pRg st="2" end="2"/>
                                            </p:txEl>
                                          </p:spTgt>
                                        </p:tgtEl>
                                        <p:attrNameLst>
                                          <p:attrName>style.visibility</p:attrName>
                                        </p:attrNameLst>
                                      </p:cBhvr>
                                      <p:to>
                                        <p:strVal val="visible"/>
                                      </p:to>
                                    </p:set>
                                    <p:anim calcmode="lin" valueType="num">
                                      <p:cBhvr additive="base">
                                        <p:cTn id="24" dur="500" fill="hold"/>
                                        <p:tgtEl>
                                          <p:spTgt spid="11">
                                            <p:txEl>
                                              <p:pRg st="2" end="2"/>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11">
                                            <p:txEl>
                                              <p:pRg st="2" end="2"/>
                                            </p:txEl>
                                          </p:spTgt>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 calcmode="lin" valueType="num">
                                      <p:cBhvr additive="base">
                                        <p:cTn id="28" dur="500" fill="hold"/>
                                        <p:tgtEl>
                                          <p:spTgt spid="11">
                                            <p:txEl>
                                              <p:pRg st="3" end="3"/>
                                            </p:txEl>
                                          </p:spTgt>
                                        </p:tgtEl>
                                        <p:attrNameLst>
                                          <p:attrName>ppt_x</p:attrName>
                                        </p:attrNameLst>
                                      </p:cBhvr>
                                      <p:tavLst>
                                        <p:tav tm="0">
                                          <p:val>
                                            <p:strVal val="1+#ppt_w/2"/>
                                          </p:val>
                                        </p:tav>
                                        <p:tav tm="100000">
                                          <p:val>
                                            <p:strVal val="#ppt_x"/>
                                          </p:val>
                                        </p:tav>
                                      </p:tavLst>
                                    </p:anim>
                                    <p:anim calcmode="lin" valueType="num">
                                      <p:cBhvr additive="base">
                                        <p:cTn id="29" dur="500" fill="hold"/>
                                        <p:tgtEl>
                                          <p:spTgt spid="11">
                                            <p:txEl>
                                              <p:pRg st="3" end="3"/>
                                            </p:txEl>
                                          </p:spTgt>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 calcmode="lin" valueType="num">
                                      <p:cBhvr additive="base">
                                        <p:cTn id="32" dur="500" fill="hold"/>
                                        <p:tgtEl>
                                          <p:spTgt spid="11">
                                            <p:txEl>
                                              <p:pRg st="4" end="4"/>
                                            </p:tx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11">
                                            <p:txEl>
                                              <p:pRg st="4" end="4"/>
                                            </p:txEl>
                                          </p:spTgt>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anim calcmode="lin" valueType="num">
                                      <p:cBhvr additive="base">
                                        <p:cTn id="36" dur="500" fill="hold"/>
                                        <p:tgtEl>
                                          <p:spTgt spid="11">
                                            <p:txEl>
                                              <p:pRg st="5" end="5"/>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Overhead Application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 Box 13">
            <a:extLst>
              <a:ext uri="{FF2B5EF4-FFF2-40B4-BE49-F238E27FC236}">
                <a16:creationId xmlns:a16="http://schemas.microsoft.com/office/drawing/2014/main" id="{E4A702E2-C0D0-4B8F-8604-CD9C001EF7A1}"/>
              </a:ext>
            </a:extLst>
          </p:cNvPr>
          <p:cNvSpPr txBox="1">
            <a:spLocks noChangeArrowheads="1"/>
          </p:cNvSpPr>
          <p:nvPr/>
        </p:nvSpPr>
        <p:spPr bwMode="auto">
          <a:xfrm>
            <a:off x="3429000" y="2233614"/>
            <a:ext cx="5334000" cy="1661993"/>
          </a:xfrm>
          <a:prstGeom prst="rect">
            <a:avLst/>
          </a:prstGeom>
          <a:solidFill>
            <a:schemeClr val="bg1"/>
          </a:solidFill>
          <a:ln w="76200">
            <a:solidFill>
              <a:schemeClr val="accent6">
                <a:lumMod val="50000"/>
              </a:schemeClr>
            </a:solidFill>
            <a:miter lim="800000"/>
            <a:headEnd/>
            <a:tailEnd/>
          </a:ln>
          <a:effectLst/>
        </p:spPr>
        <p:txBody>
          <a:bodyPr>
            <a:spAutoFit/>
          </a:bodyPr>
          <a:lstStyle/>
          <a:p>
            <a:pPr algn="ctr">
              <a:spcBef>
                <a:spcPct val="50000"/>
              </a:spcBef>
              <a:defRPr/>
            </a:pPr>
            <a:r>
              <a:rPr lang="en-US" sz="3400" b="1" dirty="0">
                <a:solidFill>
                  <a:schemeClr val="accent6">
                    <a:lumMod val="75000"/>
                  </a:schemeClr>
                </a:solidFill>
                <a:latin typeface="+mj-lt"/>
                <a:ea typeface="ＭＳ Ｐゴシック" pitchFamily="34" charset="-128"/>
              </a:rPr>
              <a:t>Apply overhead cost to jobs using a predetermined overhead rate.</a:t>
            </a:r>
          </a:p>
        </p:txBody>
      </p:sp>
    </p:spTree>
    <p:extLst>
      <p:ext uri="{BB962C8B-B14F-4D97-AF65-F5344CB8AC3E}">
        <p14:creationId xmlns:p14="http://schemas.microsoft.com/office/powerpoint/2010/main" val="495444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0960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Overhead Application Rate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20" name="Rectangle 4">
            <a:extLst>
              <a:ext uri="{FF2B5EF4-FFF2-40B4-BE49-F238E27FC236}">
                <a16:creationId xmlns:a16="http://schemas.microsoft.com/office/drawing/2014/main" id="{EF97A413-AA70-8B8A-4B22-1E8D1912947C}"/>
              </a:ext>
            </a:extLst>
          </p:cNvPr>
          <p:cNvSpPr>
            <a:spLocks noChangeArrowheads="1"/>
          </p:cNvSpPr>
          <p:nvPr/>
        </p:nvSpPr>
        <p:spPr bwMode="auto">
          <a:xfrm>
            <a:off x="2590800" y="5346699"/>
            <a:ext cx="67056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eaLnBrk="1" hangingPunct="1">
              <a:spcBef>
                <a:spcPct val="50000"/>
              </a:spcBef>
            </a:pPr>
            <a:r>
              <a:rPr lang="en-US" altLang="en-US" sz="2800" b="1" dirty="0">
                <a:solidFill>
                  <a:srgbClr val="0070C0"/>
                </a:solidFill>
              </a:rPr>
              <a:t>POHR  =   $4.00 per direct labor-hour</a:t>
            </a:r>
          </a:p>
        </p:txBody>
      </p:sp>
      <p:grpSp>
        <p:nvGrpSpPr>
          <p:cNvPr id="21" name="Group 26">
            <a:extLst>
              <a:ext uri="{FF2B5EF4-FFF2-40B4-BE49-F238E27FC236}">
                <a16:creationId xmlns:a16="http://schemas.microsoft.com/office/drawing/2014/main" id="{B00599B9-CD09-4F05-F7BC-9A7DA5AE8FB8}"/>
              </a:ext>
            </a:extLst>
          </p:cNvPr>
          <p:cNvGrpSpPr>
            <a:grpSpLocks/>
          </p:cNvGrpSpPr>
          <p:nvPr/>
        </p:nvGrpSpPr>
        <p:grpSpPr bwMode="auto">
          <a:xfrm>
            <a:off x="2286000" y="4419600"/>
            <a:ext cx="7010400" cy="914400"/>
            <a:chOff x="762000" y="5181600"/>
            <a:chExt cx="7010963" cy="914400"/>
          </a:xfrm>
          <a:solidFill>
            <a:schemeClr val="accent6">
              <a:lumMod val="40000"/>
              <a:lumOff val="60000"/>
            </a:schemeClr>
          </a:solidFill>
        </p:grpSpPr>
        <p:sp>
          <p:nvSpPr>
            <p:cNvPr id="22" name="Rounded Rectangle 21">
              <a:extLst>
                <a:ext uri="{FF2B5EF4-FFF2-40B4-BE49-F238E27FC236}">
                  <a16:creationId xmlns:a16="http://schemas.microsoft.com/office/drawing/2014/main" id="{CB7736B4-3B1C-8EE1-5F2C-EADE4B586111}"/>
                </a:ext>
              </a:extLst>
            </p:cNvPr>
            <p:cNvSpPr/>
            <p:nvPr/>
          </p:nvSpPr>
          <p:spPr bwMode="auto">
            <a:xfrm>
              <a:off x="762000" y="5181600"/>
              <a:ext cx="7010963" cy="914400"/>
            </a:xfrm>
            <a:prstGeom prst="roundRect">
              <a:avLst/>
            </a:prstGeom>
            <a:grpFill/>
            <a:ln>
              <a:solidFill>
                <a:schemeClr val="bg2">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accent6">
                    <a:lumMod val="50000"/>
                  </a:schemeClr>
                </a:solidFill>
              </a:endParaRPr>
            </a:p>
          </p:txBody>
        </p:sp>
        <p:grpSp>
          <p:nvGrpSpPr>
            <p:cNvPr id="23" name="Group 5">
              <a:extLst>
                <a:ext uri="{FF2B5EF4-FFF2-40B4-BE49-F238E27FC236}">
                  <a16:creationId xmlns:a16="http://schemas.microsoft.com/office/drawing/2014/main" id="{376CFAD3-6981-D984-5B7E-B6E0ED200A98}"/>
                </a:ext>
              </a:extLst>
            </p:cNvPr>
            <p:cNvGrpSpPr>
              <a:grpSpLocks/>
            </p:cNvGrpSpPr>
            <p:nvPr/>
          </p:nvGrpSpPr>
          <p:grpSpPr bwMode="auto">
            <a:xfrm>
              <a:off x="914400" y="5257800"/>
              <a:ext cx="6858563" cy="760413"/>
              <a:chOff x="917" y="1999"/>
              <a:chExt cx="4081" cy="479"/>
            </a:xfrm>
            <a:grpFill/>
          </p:grpSpPr>
          <p:sp>
            <p:nvSpPr>
              <p:cNvPr id="24" name="Rectangle 6">
                <a:extLst>
                  <a:ext uri="{FF2B5EF4-FFF2-40B4-BE49-F238E27FC236}">
                    <a16:creationId xmlns:a16="http://schemas.microsoft.com/office/drawing/2014/main" id="{67D6984E-EDBE-8331-E884-2314FAF40C10}"/>
                  </a:ext>
                </a:extLst>
              </p:cNvPr>
              <p:cNvSpPr>
                <a:spLocks noChangeArrowheads="1"/>
              </p:cNvSpPr>
              <p:nvPr/>
            </p:nvSpPr>
            <p:spPr bwMode="auto">
              <a:xfrm>
                <a:off x="1597" y="1999"/>
                <a:ext cx="3401" cy="231"/>
              </a:xfrm>
              <a:prstGeom prst="rect">
                <a:avLst/>
              </a:prstGeom>
              <a:grpFill/>
              <a:ln w="12700">
                <a:noFill/>
                <a:miter lim="800000"/>
                <a:headEnd/>
                <a:tailEnd/>
              </a:ln>
            </p:spPr>
            <p:txBody>
              <a:bodyPr lIns="90488" tIns="44450" rIns="90488" bIns="44450">
                <a:spAutoFit/>
              </a:bodyPr>
              <a:lstStyle/>
              <a:p>
                <a:pPr>
                  <a:defRPr/>
                </a:pPr>
                <a:r>
                  <a:rPr lang="en-US" b="1" dirty="0">
                    <a:solidFill>
                      <a:schemeClr val="accent6">
                        <a:lumMod val="50000"/>
                      </a:schemeClr>
                    </a:solidFill>
                    <a:ea typeface="ＭＳ Ｐゴシック" pitchFamily="34" charset="-128"/>
                  </a:rPr>
                  <a:t>$640,000 estimated total manufacturing overhead</a:t>
                </a:r>
              </a:p>
            </p:txBody>
          </p:sp>
          <p:sp>
            <p:nvSpPr>
              <p:cNvPr id="26" name="Rectangle 7">
                <a:extLst>
                  <a:ext uri="{FF2B5EF4-FFF2-40B4-BE49-F238E27FC236}">
                    <a16:creationId xmlns:a16="http://schemas.microsoft.com/office/drawing/2014/main" id="{1F5DBB26-B064-48AD-7400-E44BD79FB867}"/>
                  </a:ext>
                </a:extLst>
              </p:cNvPr>
              <p:cNvSpPr>
                <a:spLocks noChangeArrowheads="1"/>
              </p:cNvSpPr>
              <p:nvPr/>
            </p:nvSpPr>
            <p:spPr bwMode="auto">
              <a:xfrm>
                <a:off x="1910" y="2247"/>
                <a:ext cx="2552" cy="231"/>
              </a:xfrm>
              <a:prstGeom prst="rect">
                <a:avLst/>
              </a:prstGeom>
              <a:grpFill/>
              <a:ln w="12700">
                <a:noFill/>
                <a:miter lim="800000"/>
                <a:headEnd/>
                <a:tailEnd/>
              </a:ln>
            </p:spPr>
            <p:txBody>
              <a:bodyPr wrap="none" lIns="90488" tIns="44450" rIns="90488" bIns="44450">
                <a:spAutoFit/>
              </a:bodyPr>
              <a:lstStyle/>
              <a:p>
                <a:pPr>
                  <a:defRPr/>
                </a:pPr>
                <a:r>
                  <a:rPr lang="en-US" b="1" dirty="0">
                    <a:solidFill>
                      <a:schemeClr val="accent6">
                        <a:lumMod val="50000"/>
                      </a:schemeClr>
                    </a:solidFill>
                    <a:ea typeface="ＭＳ Ｐゴシック" pitchFamily="34" charset="-128"/>
                  </a:rPr>
                  <a:t>160,000 estimated direct labor hours (DLH)</a:t>
                </a:r>
              </a:p>
            </p:txBody>
          </p:sp>
          <p:sp>
            <p:nvSpPr>
              <p:cNvPr id="27" name="Rectangle 8">
                <a:extLst>
                  <a:ext uri="{FF2B5EF4-FFF2-40B4-BE49-F238E27FC236}">
                    <a16:creationId xmlns:a16="http://schemas.microsoft.com/office/drawing/2014/main" id="{B50FCE99-F28B-72DD-8690-7CF9CA0052CE}"/>
                  </a:ext>
                </a:extLst>
              </p:cNvPr>
              <p:cNvSpPr>
                <a:spLocks noChangeArrowheads="1"/>
              </p:cNvSpPr>
              <p:nvPr/>
            </p:nvSpPr>
            <p:spPr bwMode="auto">
              <a:xfrm>
                <a:off x="917" y="2113"/>
                <a:ext cx="726" cy="231"/>
              </a:xfrm>
              <a:prstGeom prst="rect">
                <a:avLst/>
              </a:prstGeom>
              <a:grpFill/>
              <a:ln w="12700">
                <a:noFill/>
                <a:miter lim="800000"/>
                <a:headEnd/>
                <a:tailEnd/>
              </a:ln>
            </p:spPr>
            <p:txBody>
              <a:bodyPr lIns="90488" tIns="44450" rIns="90488" bIns="44450">
                <a:spAutoFit/>
              </a:bodyPr>
              <a:lstStyle/>
              <a:p>
                <a:pPr>
                  <a:spcBef>
                    <a:spcPct val="50000"/>
                  </a:spcBef>
                  <a:defRPr/>
                </a:pPr>
                <a:r>
                  <a:rPr lang="en-US" b="1" dirty="0">
                    <a:solidFill>
                      <a:schemeClr val="accent6">
                        <a:lumMod val="50000"/>
                      </a:schemeClr>
                    </a:solidFill>
                    <a:ea typeface="ＭＳ Ｐゴシック" pitchFamily="34" charset="-128"/>
                  </a:rPr>
                  <a:t>POHR  =</a:t>
                </a:r>
              </a:p>
            </p:txBody>
          </p:sp>
          <p:sp>
            <p:nvSpPr>
              <p:cNvPr id="28" name="Line 9">
                <a:extLst>
                  <a:ext uri="{FF2B5EF4-FFF2-40B4-BE49-F238E27FC236}">
                    <a16:creationId xmlns:a16="http://schemas.microsoft.com/office/drawing/2014/main" id="{6DCCF0F7-599A-7136-3047-44ACC22B2B56}"/>
                  </a:ext>
                </a:extLst>
              </p:cNvPr>
              <p:cNvSpPr>
                <a:spLocks noChangeShapeType="1"/>
              </p:cNvSpPr>
              <p:nvPr/>
            </p:nvSpPr>
            <p:spPr bwMode="auto">
              <a:xfrm>
                <a:off x="1688" y="2239"/>
                <a:ext cx="3174" cy="0"/>
              </a:xfrm>
              <a:prstGeom prst="line">
                <a:avLst/>
              </a:prstGeom>
              <a:grpFill/>
              <a:ln w="28575">
                <a:solidFill>
                  <a:schemeClr val="accent6">
                    <a:lumMod val="50000"/>
                  </a:schemeClr>
                </a:solidFill>
                <a:round/>
                <a:headEnd/>
                <a:tailEnd/>
              </a:ln>
            </p:spPr>
            <p:txBody>
              <a:bodyPr wrap="none" anchor="ctr"/>
              <a:lstStyle/>
              <a:p>
                <a:pPr>
                  <a:defRPr/>
                </a:pPr>
                <a:endParaRPr lang="en-US" dirty="0">
                  <a:solidFill>
                    <a:schemeClr val="accent6">
                      <a:lumMod val="50000"/>
                    </a:schemeClr>
                  </a:solidFill>
                  <a:ea typeface="ＭＳ Ｐゴシック" pitchFamily="34" charset="-128"/>
                </a:endParaRPr>
              </a:p>
            </p:txBody>
          </p:sp>
        </p:grpSp>
      </p:grpSp>
      <p:sp>
        <p:nvSpPr>
          <p:cNvPr id="29" name="TextBox 24">
            <a:extLst>
              <a:ext uri="{FF2B5EF4-FFF2-40B4-BE49-F238E27FC236}">
                <a16:creationId xmlns:a16="http://schemas.microsoft.com/office/drawing/2014/main" id="{CB072422-6C0E-E0E1-61FC-A01D155DF32E}"/>
              </a:ext>
            </a:extLst>
          </p:cNvPr>
          <p:cNvSpPr txBox="1">
            <a:spLocks noChangeArrowheads="1"/>
          </p:cNvSpPr>
          <p:nvPr/>
        </p:nvSpPr>
        <p:spPr bwMode="auto">
          <a:xfrm>
            <a:off x="1543988" y="1727215"/>
            <a:ext cx="920975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eaLnBrk="1" hangingPunct="1"/>
            <a:r>
              <a:rPr lang="en-US" altLang="en-US" sz="2000" dirty="0" err="1"/>
              <a:t>PearCo</a:t>
            </a:r>
            <a:r>
              <a:rPr lang="en-US" altLang="en-US" sz="2000" dirty="0"/>
              <a:t> estimates that it will require 160,000 direct labor-hours to meet the coming period’s estimated production level. In addition, the company estimates total fixed manufacturing overhead at $200,000, and variable manufacturing overhead costs of $2.75 per direct labor-hour.</a:t>
            </a:r>
          </a:p>
        </p:txBody>
      </p:sp>
      <p:sp>
        <p:nvSpPr>
          <p:cNvPr id="30" name="TextBox 25">
            <a:extLst>
              <a:ext uri="{FF2B5EF4-FFF2-40B4-BE49-F238E27FC236}">
                <a16:creationId xmlns:a16="http://schemas.microsoft.com/office/drawing/2014/main" id="{0AFC78DE-4F2A-8757-9A18-4F960AC4630D}"/>
              </a:ext>
            </a:extLst>
          </p:cNvPr>
          <p:cNvSpPr txBox="1">
            <a:spLocks noChangeArrowheads="1"/>
          </p:cNvSpPr>
          <p:nvPr/>
        </p:nvSpPr>
        <p:spPr bwMode="auto">
          <a:xfrm>
            <a:off x="1869882" y="3008358"/>
            <a:ext cx="79248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eaLnBrk="1" hangingPunct="1"/>
            <a:r>
              <a:rPr lang="en-US" altLang="en-US" dirty="0"/>
              <a:t>Y = a + </a:t>
            </a:r>
            <a:r>
              <a:rPr lang="en-US" altLang="en-US" dirty="0" err="1"/>
              <a:t>bX</a:t>
            </a:r>
            <a:endParaRPr lang="en-US" altLang="en-US" dirty="0"/>
          </a:p>
          <a:p>
            <a:pPr eaLnBrk="1" hangingPunct="1"/>
            <a:r>
              <a:rPr lang="en-US" altLang="en-US" dirty="0"/>
              <a:t>Y = $200,000 + ($2.75 per direct labor-hour × 160,000 direct labor-hours)</a:t>
            </a:r>
          </a:p>
          <a:p>
            <a:pPr eaLnBrk="1" hangingPunct="1"/>
            <a:r>
              <a:rPr lang="en-US" altLang="en-US" dirty="0"/>
              <a:t>Y = $200,000 + $440,000</a:t>
            </a:r>
          </a:p>
          <a:p>
            <a:pPr eaLnBrk="1" hangingPunct="1"/>
            <a:r>
              <a:rPr lang="en-US" altLang="en-US" dirty="0"/>
              <a:t>Y = $640,000</a:t>
            </a:r>
          </a:p>
        </p:txBody>
      </p:sp>
      <p:cxnSp>
        <p:nvCxnSpPr>
          <p:cNvPr id="31" name="Straight Arrow Connector 30">
            <a:extLst>
              <a:ext uri="{FF2B5EF4-FFF2-40B4-BE49-F238E27FC236}">
                <a16:creationId xmlns:a16="http://schemas.microsoft.com/office/drawing/2014/main" id="{D12861CC-58E1-2873-7AA8-2C46239CD6EF}"/>
              </a:ext>
            </a:extLst>
          </p:cNvPr>
          <p:cNvCxnSpPr/>
          <p:nvPr/>
        </p:nvCxnSpPr>
        <p:spPr>
          <a:xfrm>
            <a:off x="3073400" y="4097338"/>
            <a:ext cx="1066800" cy="4572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3417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strips(downRight)">
                                      <p:cBhvr>
                                        <p:cTn id="7"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14509"/>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873253" y="218701"/>
            <a:ext cx="5765793"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Recording manufacturing Overhead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Object 2">
            <a:extLst>
              <a:ext uri="{FF2B5EF4-FFF2-40B4-BE49-F238E27FC236}">
                <a16:creationId xmlns:a16="http://schemas.microsoft.com/office/drawing/2014/main" id="{368A49D8-3142-4432-3CA5-52D1E99D021E}"/>
              </a:ext>
            </a:extLst>
          </p:cNvPr>
          <p:cNvGraphicFramePr>
            <a:graphicFrameLocks/>
          </p:cNvGraphicFramePr>
          <p:nvPr>
            <p:extLst>
              <p:ext uri="{D42A27DB-BD31-4B8C-83A1-F6EECF244321}">
                <p14:modId xmlns:p14="http://schemas.microsoft.com/office/powerpoint/2010/main" val="3001451139"/>
              </p:ext>
            </p:extLst>
          </p:nvPr>
        </p:nvGraphicFramePr>
        <p:xfrm>
          <a:off x="2298700" y="1143000"/>
          <a:ext cx="7696200" cy="5334000"/>
        </p:xfrm>
        <a:graphic>
          <a:graphicData uri="http://schemas.openxmlformats.org/presentationml/2006/ole">
            <mc:AlternateContent xmlns:mc="http://schemas.openxmlformats.org/markup-compatibility/2006">
              <mc:Choice xmlns:v="urn:schemas-microsoft-com:vml" Requires="v">
                <p:oleObj name="Worksheet" r:id="rId8" imgW="4667040" imgH="3438454" progId="Excel.Sheet.8">
                  <p:embed/>
                </p:oleObj>
              </mc:Choice>
              <mc:Fallback>
                <p:oleObj name="Worksheet" r:id="rId8" imgW="4667040" imgH="3438454" progId="Excel.Sheet.8">
                  <p:embed/>
                  <p:pic>
                    <p:nvPicPr>
                      <p:cNvPr id="4" name="Object 2"/>
                      <p:cNvPicPr>
                        <a:picLocks noChangeArrowheads="1"/>
                      </p:cNvPicPr>
                      <p:nvPr/>
                    </p:nvPicPr>
                    <p:blipFill>
                      <a:blip r:embed="rId9">
                        <a:lum bright="6000"/>
                      </a:blip>
                      <a:srcRect/>
                      <a:stretch>
                        <a:fillRect/>
                      </a:stretch>
                    </p:blipFill>
                    <p:spPr bwMode="auto">
                      <a:xfrm>
                        <a:off x="2298700" y="1143000"/>
                        <a:ext cx="7696200" cy="5334000"/>
                      </a:xfrm>
                      <a:prstGeom prst="rect">
                        <a:avLst/>
                      </a:prstGeom>
                      <a:noFill/>
                      <a:ln>
                        <a:noFill/>
                      </a:ln>
                      <a:effectLst/>
                    </p:spPr>
                  </p:pic>
                </p:oleObj>
              </mc:Fallback>
            </mc:AlternateContent>
          </a:graphicData>
        </a:graphic>
      </p:graphicFrame>
      <p:sp>
        <p:nvSpPr>
          <p:cNvPr id="8" name="Line 1028">
            <a:extLst>
              <a:ext uri="{FF2B5EF4-FFF2-40B4-BE49-F238E27FC236}">
                <a16:creationId xmlns:a16="http://schemas.microsoft.com/office/drawing/2014/main" id="{377EDF1D-452E-C8BF-75E9-DFFE7EA47B49}"/>
              </a:ext>
            </a:extLst>
          </p:cNvPr>
          <p:cNvSpPr>
            <a:spLocks noChangeShapeType="1"/>
          </p:cNvSpPr>
          <p:nvPr/>
        </p:nvSpPr>
        <p:spPr bwMode="auto">
          <a:xfrm>
            <a:off x="3886200" y="1881233"/>
            <a:ext cx="1739900" cy="0"/>
          </a:xfrm>
          <a:prstGeom prst="line">
            <a:avLst/>
          </a:prstGeom>
          <a:noFill/>
          <a:ln w="12700">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US" dirty="0"/>
          </a:p>
        </p:txBody>
      </p:sp>
    </p:spTree>
    <p:extLst>
      <p:ext uri="{BB962C8B-B14F-4D97-AF65-F5344CB8AC3E}">
        <p14:creationId xmlns:p14="http://schemas.microsoft.com/office/powerpoint/2010/main" val="1035679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365638"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Unit Product Cost Calculation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 Box 13">
            <a:extLst>
              <a:ext uri="{FF2B5EF4-FFF2-40B4-BE49-F238E27FC236}">
                <a16:creationId xmlns:a16="http://schemas.microsoft.com/office/drawing/2014/main" id="{A45C3A5D-FDAA-F568-4E8E-6B65827913AB}"/>
              </a:ext>
            </a:extLst>
          </p:cNvPr>
          <p:cNvSpPr txBox="1">
            <a:spLocks noChangeArrowheads="1"/>
          </p:cNvSpPr>
          <p:nvPr/>
        </p:nvSpPr>
        <p:spPr bwMode="auto">
          <a:xfrm>
            <a:off x="3429000" y="2464071"/>
            <a:ext cx="5334000" cy="2708434"/>
          </a:xfrm>
          <a:prstGeom prst="rect">
            <a:avLst/>
          </a:prstGeom>
          <a:solidFill>
            <a:schemeClr val="bg1"/>
          </a:solidFill>
          <a:ln w="76200">
            <a:solidFill>
              <a:schemeClr val="accent6">
                <a:lumMod val="50000"/>
              </a:schemeClr>
            </a:solidFill>
            <a:miter lim="800000"/>
            <a:headEnd/>
            <a:tailEnd/>
          </a:ln>
          <a:effectLst/>
        </p:spPr>
        <p:txBody>
          <a:bodyPr>
            <a:spAutoFit/>
          </a:bodyPr>
          <a:lstStyle/>
          <a:p>
            <a:pPr algn="ctr">
              <a:spcBef>
                <a:spcPct val="50000"/>
              </a:spcBef>
              <a:defRPr/>
            </a:pPr>
            <a:r>
              <a:rPr lang="en-US" sz="3400" b="1" dirty="0">
                <a:solidFill>
                  <a:schemeClr val="accent6">
                    <a:lumMod val="75000"/>
                  </a:schemeClr>
                </a:solidFill>
                <a:latin typeface="+mj-lt"/>
                <a:ea typeface="ＭＳ Ｐゴシック" pitchFamily="34" charset="-128"/>
              </a:rPr>
              <a:t>Compute the total cost and the unit product cost of a job using a plantwide predetermined overhead rate.</a:t>
            </a:r>
          </a:p>
        </p:txBody>
      </p:sp>
    </p:spTree>
    <p:extLst>
      <p:ext uri="{BB962C8B-B14F-4D97-AF65-F5344CB8AC3E}">
        <p14:creationId xmlns:p14="http://schemas.microsoft.com/office/powerpoint/2010/main" val="3106764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3653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Calculating TOTLAL Cost of a Job</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2" descr="PearCo Cost Sheet. This time the total cost is computed. The total cost is $268.">
            <a:extLst>
              <a:ext uri="{FF2B5EF4-FFF2-40B4-BE49-F238E27FC236}">
                <a16:creationId xmlns:a16="http://schemas.microsoft.com/office/drawing/2014/main" id="{336A43F9-79F1-376E-F242-C3064AECA7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68707" y="1476376"/>
            <a:ext cx="7258050" cy="4543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789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28029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Calculating Unit Product Cost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descr="Pear Co Job Cost Sheet. This time the Unit Product Cost is listed as $134.">
            <a:extLst>
              <a:ext uri="{FF2B5EF4-FFF2-40B4-BE49-F238E27FC236}">
                <a16:creationId xmlns:a16="http://schemas.microsoft.com/office/drawing/2014/main" id="{249E34FF-5F61-4D40-BD65-5F8D6E0F77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4600" y="1447801"/>
            <a:ext cx="7181400" cy="4513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5042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Concept Check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1027">
            <a:extLst>
              <a:ext uri="{FF2B5EF4-FFF2-40B4-BE49-F238E27FC236}">
                <a16:creationId xmlns:a16="http://schemas.microsoft.com/office/drawing/2014/main" id="{4FD1377D-D333-5F29-84AD-369ACC59547F}"/>
              </a:ext>
            </a:extLst>
          </p:cNvPr>
          <p:cNvSpPr txBox="1">
            <a:spLocks noChangeArrowheads="1"/>
          </p:cNvSpPr>
          <p:nvPr/>
        </p:nvSpPr>
        <p:spPr>
          <a:xfrm>
            <a:off x="2009775" y="1524000"/>
            <a:ext cx="8153400" cy="4267200"/>
          </a:xfrm>
          <a:prstGeom prst="rect">
            <a:avLst/>
          </a:prstGeom>
          <a:solidFill>
            <a:schemeClr val="bg2">
              <a:lumMod val="90000"/>
            </a:schemeClr>
          </a:solidFill>
          <a:ln w="12699">
            <a:solidFill>
              <a:schemeClr val="tx2"/>
            </a:solidFill>
          </a:ln>
          <a:effectLst/>
        </p:spPr>
        <p:txBody>
          <a:bodyPr lIns="90488" tIns="44450" rIns="90488" bIns="44450"/>
          <a:lstStyle/>
          <a:p>
            <a:pPr marL="273050" indent="-273050">
              <a:spcBef>
                <a:spcPts val="600"/>
              </a:spcBef>
              <a:buClr>
                <a:schemeClr val="accent1"/>
              </a:buClr>
              <a:buSzPct val="76000"/>
              <a:defRPr/>
            </a:pPr>
            <a:r>
              <a:rPr lang="en-US" sz="2600" dirty="0">
                <a:ea typeface="ＭＳ Ｐゴシック" pitchFamily="34" charset="-128"/>
              </a:rPr>
              <a:t> 	Job WR53 at NW Fab, Inc. required $200 of direct materials and 10 direct labor-hours at $15 per hour. Estimated total overhead for the year was $760,000 and estimated direct-labor hours were 20,000. What would be recorded as the cost of job WR53?</a:t>
            </a:r>
          </a:p>
          <a:p>
            <a:pPr marL="547688" lvl="1" indent="-273050">
              <a:spcBef>
                <a:spcPts val="500"/>
              </a:spcBef>
              <a:buClr>
                <a:schemeClr val="accent2"/>
              </a:buClr>
              <a:buSzPct val="76000"/>
              <a:defRPr/>
            </a:pPr>
            <a:r>
              <a:rPr lang="en-US" sz="3000" dirty="0">
                <a:ea typeface="ＭＳ Ｐゴシック" pitchFamily="34" charset="-128"/>
              </a:rPr>
              <a:t>a. $200.</a:t>
            </a:r>
          </a:p>
          <a:p>
            <a:pPr marL="547688" lvl="1" indent="-273050">
              <a:spcBef>
                <a:spcPts val="500"/>
              </a:spcBef>
              <a:buClr>
                <a:schemeClr val="accent2"/>
              </a:buClr>
              <a:buSzPct val="76000"/>
              <a:defRPr/>
            </a:pPr>
            <a:r>
              <a:rPr lang="en-US" sz="3000" dirty="0">
                <a:ea typeface="ＭＳ Ｐゴシック" pitchFamily="34" charset="-128"/>
              </a:rPr>
              <a:t>b. $350.</a:t>
            </a:r>
          </a:p>
          <a:p>
            <a:pPr marL="547688" lvl="1" indent="-273050">
              <a:spcBef>
                <a:spcPts val="500"/>
              </a:spcBef>
              <a:buClr>
                <a:schemeClr val="accent2"/>
              </a:buClr>
              <a:buSzPct val="76000"/>
              <a:defRPr/>
            </a:pPr>
            <a:r>
              <a:rPr lang="en-US" sz="3000" dirty="0">
                <a:ea typeface="ＭＳ Ｐゴシック" pitchFamily="34" charset="-128"/>
              </a:rPr>
              <a:t>c. $380.</a:t>
            </a:r>
          </a:p>
          <a:p>
            <a:pPr marL="547688" lvl="1" indent="-273050">
              <a:spcBef>
                <a:spcPts val="500"/>
              </a:spcBef>
              <a:buClr>
                <a:schemeClr val="accent2"/>
              </a:buClr>
              <a:buSzPct val="76000"/>
              <a:defRPr/>
            </a:pPr>
            <a:r>
              <a:rPr lang="en-US" sz="3000" dirty="0">
                <a:ea typeface="ＭＳ Ｐゴシック" pitchFamily="34" charset="-128"/>
              </a:rPr>
              <a:t>d. $730.</a:t>
            </a:r>
          </a:p>
        </p:txBody>
      </p:sp>
    </p:spTree>
    <p:extLst>
      <p:ext uri="{BB962C8B-B14F-4D97-AF65-F5344CB8AC3E}">
        <p14:creationId xmlns:p14="http://schemas.microsoft.com/office/powerpoint/2010/main" val="2994155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2920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23225" y="405042"/>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Concept Check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1027">
            <a:extLst>
              <a:ext uri="{FF2B5EF4-FFF2-40B4-BE49-F238E27FC236}">
                <a16:creationId xmlns:a16="http://schemas.microsoft.com/office/drawing/2014/main" id="{F153D788-5A77-6664-5B31-E3AB3575B0A0}"/>
              </a:ext>
            </a:extLst>
          </p:cNvPr>
          <p:cNvSpPr txBox="1">
            <a:spLocks noChangeArrowheads="1"/>
          </p:cNvSpPr>
          <p:nvPr/>
        </p:nvSpPr>
        <p:spPr>
          <a:xfrm>
            <a:off x="2009775" y="1524000"/>
            <a:ext cx="8153400" cy="4267200"/>
          </a:xfrm>
          <a:prstGeom prst="rect">
            <a:avLst/>
          </a:prstGeom>
          <a:solidFill>
            <a:schemeClr val="bg2">
              <a:lumMod val="90000"/>
            </a:schemeClr>
          </a:solidFill>
          <a:ln w="12699">
            <a:solidFill>
              <a:schemeClr val="tx2"/>
            </a:solidFill>
          </a:ln>
          <a:effectLst/>
        </p:spPr>
        <p:txBody>
          <a:bodyPr lIns="90488" tIns="44450" rIns="90488" bIns="44450"/>
          <a:lstStyle/>
          <a:p>
            <a:pPr marL="273050" indent="-273050">
              <a:spcBef>
                <a:spcPts val="600"/>
              </a:spcBef>
              <a:buClr>
                <a:schemeClr val="accent1"/>
              </a:buClr>
              <a:buSzPct val="76000"/>
              <a:defRPr/>
            </a:pPr>
            <a:r>
              <a:rPr lang="en-US" sz="2600" dirty="0">
                <a:ea typeface="ＭＳ Ｐゴシック" pitchFamily="34" charset="-128"/>
              </a:rPr>
              <a:t> 	Job WR53 at NW Fab, Inc. required $200 of direct materials and 10 direct labor-hours at $15 per hour. Estimated total overhead for the year was $760,000 and estimated direct labor hours were 20,000. What would be recorded as the cost of job WR53?</a:t>
            </a:r>
          </a:p>
          <a:p>
            <a:pPr marL="547688" lvl="1" indent="-273050">
              <a:spcBef>
                <a:spcPts val="500"/>
              </a:spcBef>
              <a:buClr>
                <a:schemeClr val="accent2"/>
              </a:buClr>
              <a:buSzPct val="76000"/>
              <a:defRPr/>
            </a:pPr>
            <a:r>
              <a:rPr lang="en-US" sz="3000" dirty="0">
                <a:ea typeface="ＭＳ Ｐゴシック" pitchFamily="34" charset="-128"/>
              </a:rPr>
              <a:t>a. $200.</a:t>
            </a:r>
          </a:p>
          <a:p>
            <a:pPr marL="547688" lvl="1" indent="-273050">
              <a:spcBef>
                <a:spcPts val="500"/>
              </a:spcBef>
              <a:buClr>
                <a:schemeClr val="accent2"/>
              </a:buClr>
              <a:buSzPct val="76000"/>
              <a:defRPr/>
            </a:pPr>
            <a:r>
              <a:rPr lang="en-US" sz="3000" dirty="0">
                <a:ea typeface="ＭＳ Ｐゴシック" pitchFamily="34" charset="-128"/>
              </a:rPr>
              <a:t>b. $350.</a:t>
            </a:r>
          </a:p>
          <a:p>
            <a:pPr marL="547688" lvl="1" indent="-273050">
              <a:spcBef>
                <a:spcPts val="500"/>
              </a:spcBef>
              <a:buClr>
                <a:schemeClr val="accent2"/>
              </a:buClr>
              <a:buSzPct val="76000"/>
              <a:defRPr/>
            </a:pPr>
            <a:r>
              <a:rPr lang="en-US" sz="3000" dirty="0">
                <a:ea typeface="ＭＳ Ｐゴシック" pitchFamily="34" charset="-128"/>
              </a:rPr>
              <a:t>c. $380.</a:t>
            </a:r>
          </a:p>
          <a:p>
            <a:pPr marL="547688" lvl="1" indent="-273050">
              <a:spcBef>
                <a:spcPts val="500"/>
              </a:spcBef>
              <a:buClr>
                <a:schemeClr val="accent2"/>
              </a:buClr>
              <a:buSzPct val="76000"/>
              <a:defRPr/>
            </a:pPr>
            <a:r>
              <a:rPr lang="en-US" sz="3000" dirty="0">
                <a:solidFill>
                  <a:schemeClr val="accent2">
                    <a:lumMod val="60000"/>
                    <a:lumOff val="40000"/>
                  </a:schemeClr>
                </a:solidFill>
                <a:ea typeface="ＭＳ Ｐゴシック" pitchFamily="34" charset="-128"/>
              </a:rPr>
              <a:t>d. $730.</a:t>
            </a:r>
          </a:p>
        </p:txBody>
      </p:sp>
      <p:graphicFrame>
        <p:nvGraphicFramePr>
          <p:cNvPr id="8" name="Object 2">
            <a:extLst>
              <a:ext uri="{FF2B5EF4-FFF2-40B4-BE49-F238E27FC236}">
                <a16:creationId xmlns:a16="http://schemas.microsoft.com/office/drawing/2014/main" id="{532C2D9E-6481-F817-D658-BCCC0422CC48}"/>
              </a:ext>
            </a:extLst>
          </p:cNvPr>
          <p:cNvGraphicFramePr>
            <a:graphicFrameLocks noChangeAspect="1"/>
          </p:cNvGraphicFramePr>
          <p:nvPr/>
        </p:nvGraphicFramePr>
        <p:xfrm>
          <a:off x="4379914" y="3879850"/>
          <a:ext cx="5641975" cy="2368550"/>
        </p:xfrm>
        <a:graphic>
          <a:graphicData uri="http://schemas.openxmlformats.org/presentationml/2006/ole">
            <mc:AlternateContent xmlns:mc="http://schemas.openxmlformats.org/markup-compatibility/2006">
              <mc:Choice xmlns:v="urn:schemas-microsoft-com:vml" Requires="v">
                <p:oleObj name="Worksheet" r:id="rId8" imgW="5867364" imgH="2600195" progId="Excel.Sheet.8">
                  <p:embed/>
                </p:oleObj>
              </mc:Choice>
              <mc:Fallback>
                <p:oleObj name="Worksheet" r:id="rId8" imgW="5867364" imgH="2600195" progId="Excel.Sheet.8">
                  <p:embed/>
                  <p:pic>
                    <p:nvPicPr>
                      <p:cNvPr id="8194" name="Object 2"/>
                      <p:cNvPicPr>
                        <a:picLocks noChangeAspect="1" noChangeArrowheads="1"/>
                      </p:cNvPicPr>
                      <p:nvPr/>
                    </p:nvPicPr>
                    <p:blipFill>
                      <a:blip r:embed="rId9">
                        <a:extLst>
                          <a:ext uri="{28A0092B-C50C-407E-A947-70E740481C1C}">
                            <a14:useLocalDpi xmlns:a14="http://schemas.microsoft.com/office/drawing/2010/main" val="0"/>
                          </a:ext>
                        </a:extLst>
                      </a:blip>
                      <a:srcRect b="17931"/>
                      <a:stretch>
                        <a:fillRect/>
                      </a:stretch>
                    </p:blipFill>
                    <p:spPr bwMode="auto">
                      <a:xfrm>
                        <a:off x="4379914" y="3879850"/>
                        <a:ext cx="5641975" cy="2368550"/>
                      </a:xfrm>
                      <a:prstGeom prst="rect">
                        <a:avLst/>
                      </a:prstGeom>
                      <a:noFill/>
                      <a:ln w="19050">
                        <a:solidFill>
                          <a:schemeClr val="tx2"/>
                        </a:solidFill>
                        <a:miter lim="800000"/>
                        <a:headEnd/>
                        <a:tailEnd/>
                      </a:ln>
                      <a:effectLst>
                        <a:outerShdw dist="71842" dir="2700000" algn="ctr" rotWithShape="0">
                          <a:schemeClr val="bg2"/>
                        </a:outerShdw>
                      </a:effectLst>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409524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727978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Job Order Costing: A Managerial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2">
            <a:extLst>
              <a:ext uri="{FF2B5EF4-FFF2-40B4-BE49-F238E27FC236}">
                <a16:creationId xmlns:a16="http://schemas.microsoft.com/office/drawing/2014/main" id="{FD51E93A-A695-E0C7-8E4B-83BAD527B723}"/>
              </a:ext>
            </a:extLst>
          </p:cNvPr>
          <p:cNvSpPr txBox="1">
            <a:spLocks noChangeArrowheads="1"/>
          </p:cNvSpPr>
          <p:nvPr/>
        </p:nvSpPr>
        <p:spPr bwMode="auto">
          <a:xfrm>
            <a:off x="1423125" y="1471914"/>
            <a:ext cx="9345750" cy="4572000"/>
          </a:xfrm>
          <a:prstGeom prst="rect">
            <a:avLst/>
          </a:prstGeom>
          <a:solidFill>
            <a:schemeClr val="accent4">
              <a:lumMod val="20000"/>
              <a:lumOff val="80000"/>
            </a:schemeClr>
          </a:solidFill>
          <a:ln>
            <a:solidFill>
              <a:schemeClr val="accent1"/>
            </a:solidFill>
          </a:ln>
        </p:spPr>
        <p:txBody>
          <a:bodyPr vert="horz" wrap="square" lIns="91440" tIns="45720" rIns="91440" bIns="45720" numCol="1" anchor="t" anchorCtr="0" compatLnSpc="1">
            <a:prstTxWarp prst="textNoShape">
              <a:avLst/>
            </a:prstTxWarp>
          </a:bodyPr>
          <a:lst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STIX Two Text" panose="02020603050405020304" pitchFamily="18" charset="0"/>
                <a:ea typeface="MS PGothic" pitchFamily="34" charset="-128"/>
                <a:cs typeface="Arial" pitchFamily="34" charset="0"/>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STIX Two Text" panose="02020603050405020304" pitchFamily="18" charset="0"/>
                <a:ea typeface="MS PGothic" pitchFamily="34" charset="-128"/>
                <a:cs typeface="Arial" pitchFamily="34" charset="0"/>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STIX Two Text" panose="02020603050405020304" pitchFamily="18" charset="0"/>
                <a:ea typeface="MS PGothic" pitchFamily="34" charset="-128"/>
                <a:cs typeface="Arial" pitchFamily="34" charset="0"/>
              </a:defRPr>
            </a:lvl3pPr>
            <a:lvl4pPr marL="1096963" indent="-173038" algn="l" rtl="0" eaLnBrk="0" fontAlgn="base" hangingPunct="0">
              <a:spcBef>
                <a:spcPct val="20000"/>
              </a:spcBef>
              <a:spcAft>
                <a:spcPct val="0"/>
              </a:spcAft>
              <a:buClr>
                <a:srgbClr val="8CADAE"/>
              </a:buClr>
              <a:buFont typeface="Wingdings 2" pitchFamily="18" charset="2"/>
              <a:buChar char=""/>
              <a:defRPr sz="2000" kern="1200">
                <a:solidFill>
                  <a:schemeClr val="tx1"/>
                </a:solidFill>
                <a:latin typeface="+mn-lt"/>
                <a:ea typeface="MS PGothic" pitchFamily="34" charset="-128"/>
                <a:cs typeface="+mn-cs"/>
              </a:defRPr>
            </a:lvl4pPr>
            <a:lvl5pPr marL="1296988" indent="-182563" algn="l" rtl="0" eaLnBrk="0" fontAlgn="base" hangingPunct="0">
              <a:spcBef>
                <a:spcPct val="20000"/>
              </a:spcBef>
              <a:spcAft>
                <a:spcPct val="0"/>
              </a:spcAft>
              <a:buClr>
                <a:srgbClr val="8C7B70"/>
              </a:buClr>
              <a:buFont typeface="Wingdings 2" pitchFamily="18" charset="2"/>
              <a:buChar char=""/>
              <a:defRPr sz="2000" kern="1200">
                <a:solidFill>
                  <a:schemeClr val="tx1"/>
                </a:solidFill>
                <a:latin typeface="+mn-lt"/>
                <a:ea typeface="MS PGothic" pitchFamily="34" charset="-128"/>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lstStyle>
          <a:p>
            <a:pPr marL="0" eaLnBrk="1" hangingPunct="1">
              <a:buClr>
                <a:srgbClr val="FF0000"/>
              </a:buClr>
              <a:buNone/>
              <a:defRPr/>
            </a:pPr>
            <a:r>
              <a:rPr lang="en-US" sz="2800" dirty="0">
                <a:latin typeface="Arial" panose="020B0604020202020204" pitchFamily="34" charset="0"/>
                <a:ea typeface="ＭＳ Ｐゴシック" pitchFamily="34" charset="-128"/>
              </a:rPr>
              <a:t>Inaccurately assigning manufacturing costs to jobs adversely influences planning and decisions made by manager.</a:t>
            </a:r>
          </a:p>
          <a:p>
            <a:pPr marL="623887" indent="-514350" eaLnBrk="1" hangingPunct="1">
              <a:buClr>
                <a:srgbClr val="FF0000"/>
              </a:buClr>
              <a:buFont typeface="+mj-lt"/>
              <a:buAutoNum type="arabicPeriod"/>
              <a:defRPr/>
            </a:pPr>
            <a:r>
              <a:rPr lang="en-US" sz="2800" dirty="0">
                <a:latin typeface="Arial" panose="020B0604020202020204" pitchFamily="34" charset="0"/>
                <a:ea typeface="ＭＳ Ｐゴシック" pitchFamily="34" charset="-128"/>
              </a:rPr>
              <a:t>Job-order costing systems can accurately trace </a:t>
            </a:r>
            <a:r>
              <a:rPr lang="en-US" sz="2800" i="1" dirty="0">
                <a:latin typeface="Arial" panose="020B0604020202020204" pitchFamily="34" charset="0"/>
                <a:ea typeface="ＭＳ Ｐゴシック" pitchFamily="34" charset="-128"/>
              </a:rPr>
              <a:t>direct</a:t>
            </a:r>
            <a:r>
              <a:rPr lang="en-US" sz="2800" dirty="0">
                <a:latin typeface="Arial" panose="020B0604020202020204" pitchFamily="34" charset="0"/>
                <a:ea typeface="ＭＳ Ｐゴシック" pitchFamily="34" charset="-128"/>
              </a:rPr>
              <a:t> materials and </a:t>
            </a:r>
            <a:r>
              <a:rPr lang="en-US" sz="2800" i="1" dirty="0">
                <a:latin typeface="Arial" panose="020B0604020202020204" pitchFamily="34" charset="0"/>
                <a:ea typeface="ＭＳ Ｐゴシック" pitchFamily="34" charset="-128"/>
              </a:rPr>
              <a:t>direct</a:t>
            </a:r>
            <a:r>
              <a:rPr lang="en-US" sz="2800" dirty="0">
                <a:latin typeface="Arial" panose="020B0604020202020204" pitchFamily="34" charset="0"/>
                <a:ea typeface="ＭＳ Ｐゴシック" pitchFamily="34" charset="-128"/>
              </a:rPr>
              <a:t> labor costs to jobs.</a:t>
            </a:r>
          </a:p>
          <a:p>
            <a:pPr marL="623887" indent="-514350" eaLnBrk="1" hangingPunct="1">
              <a:buClr>
                <a:srgbClr val="FF0000"/>
              </a:buClr>
              <a:buFont typeface="+mj-lt"/>
              <a:buAutoNum type="arabicPeriod"/>
              <a:defRPr/>
            </a:pPr>
            <a:r>
              <a:rPr lang="en-US" sz="2800" dirty="0">
                <a:latin typeface="Arial" panose="020B0604020202020204" pitchFamily="34" charset="0"/>
                <a:ea typeface="ＭＳ Ｐゴシック" pitchFamily="34" charset="-128"/>
              </a:rPr>
              <a:t>Job-order costing systems often fail to accurately allocate the manufacturing overhead costs used during the production process to their respective jobs.</a:t>
            </a:r>
          </a:p>
        </p:txBody>
      </p:sp>
    </p:spTree>
    <p:extLst>
      <p:ext uri="{BB962C8B-B14F-4D97-AF65-F5344CB8AC3E}">
        <p14:creationId xmlns:p14="http://schemas.microsoft.com/office/powerpoint/2010/main" val="2632168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24346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Job Order Costing: A Managerial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C463F1AC-7104-B02D-7296-1165F3E09F4A}"/>
              </a:ext>
            </a:extLst>
          </p:cNvPr>
          <p:cNvSpPr txBox="1">
            <a:spLocks noChangeArrowheads="1"/>
          </p:cNvSpPr>
          <p:nvPr/>
        </p:nvSpPr>
        <p:spPr bwMode="auto">
          <a:xfrm>
            <a:off x="1423125" y="1685495"/>
            <a:ext cx="9345750" cy="4138530"/>
          </a:xfrm>
          <a:prstGeom prst="rect">
            <a:avLst/>
          </a:prstGeom>
          <a:solidFill>
            <a:schemeClr val="accent4">
              <a:lumMod val="20000"/>
              <a:lumOff val="80000"/>
            </a:schemeClr>
          </a:solidFill>
          <a:ln>
            <a:solidFill>
              <a:schemeClr val="accent1"/>
            </a:solidFill>
          </a:ln>
        </p:spPr>
        <p:txBody>
          <a:bodyPr vert="horz" wrap="square" lIns="91440" tIns="45720" rIns="91440" bIns="45720" numCol="1" anchor="t" anchorCtr="0" compatLnSpc="1">
            <a:prstTxWarp prst="textNoShape">
              <a:avLst/>
            </a:prstTxWarp>
          </a:bodyPr>
          <a:lst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STIX Two Text" panose="02020603050405020304" pitchFamily="18" charset="0"/>
                <a:ea typeface="MS PGothic" pitchFamily="34" charset="-128"/>
                <a:cs typeface="Arial" pitchFamily="34" charset="0"/>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STIX Two Text" panose="02020603050405020304" pitchFamily="18" charset="0"/>
                <a:ea typeface="MS PGothic" pitchFamily="34" charset="-128"/>
                <a:cs typeface="Arial" pitchFamily="34" charset="0"/>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STIX Two Text" panose="02020603050405020304" pitchFamily="18" charset="0"/>
                <a:ea typeface="MS PGothic" pitchFamily="34" charset="-128"/>
                <a:cs typeface="Arial" pitchFamily="34" charset="0"/>
              </a:defRPr>
            </a:lvl3pPr>
            <a:lvl4pPr marL="1096963" indent="-173038" algn="l" rtl="0" eaLnBrk="0" fontAlgn="base" hangingPunct="0">
              <a:spcBef>
                <a:spcPct val="20000"/>
              </a:spcBef>
              <a:spcAft>
                <a:spcPct val="0"/>
              </a:spcAft>
              <a:buClr>
                <a:srgbClr val="8CADAE"/>
              </a:buClr>
              <a:buFont typeface="Wingdings 2" pitchFamily="18" charset="2"/>
              <a:buChar char=""/>
              <a:defRPr sz="2000" kern="1200">
                <a:solidFill>
                  <a:schemeClr val="tx1"/>
                </a:solidFill>
                <a:latin typeface="+mn-lt"/>
                <a:ea typeface="MS PGothic" pitchFamily="34" charset="-128"/>
                <a:cs typeface="+mn-cs"/>
              </a:defRPr>
            </a:lvl4pPr>
            <a:lvl5pPr marL="1296988" indent="-182563" algn="l" rtl="0" eaLnBrk="0" fontAlgn="base" hangingPunct="0">
              <a:spcBef>
                <a:spcPct val="20000"/>
              </a:spcBef>
              <a:spcAft>
                <a:spcPct val="0"/>
              </a:spcAft>
              <a:buClr>
                <a:srgbClr val="8C7B70"/>
              </a:buClr>
              <a:buFont typeface="Wingdings 2" pitchFamily="18" charset="2"/>
              <a:buChar char=""/>
              <a:defRPr sz="2000" kern="1200">
                <a:solidFill>
                  <a:schemeClr val="tx1"/>
                </a:solidFill>
                <a:latin typeface="+mn-lt"/>
                <a:ea typeface="MS PGothic" pitchFamily="34" charset="-128"/>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lstStyle>
          <a:p>
            <a:pPr marL="0" lvl="1" indent="0">
              <a:buNone/>
            </a:pPr>
            <a:r>
              <a:rPr lang="en-US" b="1" dirty="0">
                <a:latin typeface="Arial" panose="020B0604020202020204" pitchFamily="34" charset="0"/>
              </a:rPr>
              <a:t>Choosing an Allocation Base</a:t>
            </a:r>
          </a:p>
          <a:p>
            <a:pPr marL="0" lvl="1" indent="0">
              <a:buNone/>
            </a:pPr>
            <a:r>
              <a:rPr lang="en-US" dirty="0">
                <a:latin typeface="Arial" panose="020B0604020202020204" pitchFamily="34" charset="0"/>
              </a:rPr>
              <a:t>Job-order costing systems often use allocation bases that do not reflect how jobs actually use overhead resources. The allocation base in the predetermined overhead rate must </a:t>
            </a:r>
            <a:r>
              <a:rPr lang="en-US" i="1" dirty="0">
                <a:latin typeface="Arial" panose="020B0604020202020204" pitchFamily="34" charset="0"/>
              </a:rPr>
              <a:t>drive</a:t>
            </a:r>
            <a:r>
              <a:rPr lang="en-US" dirty="0">
                <a:latin typeface="Arial" panose="020B0604020202020204" pitchFamily="34" charset="0"/>
              </a:rPr>
              <a:t> the overhead cost to improve job cost accuracy. A </a:t>
            </a:r>
            <a:r>
              <a:rPr lang="en-US" b="1" dirty="0">
                <a:latin typeface="Arial" panose="020B0604020202020204" pitchFamily="34" charset="0"/>
              </a:rPr>
              <a:t>cost driver</a:t>
            </a:r>
            <a:r>
              <a:rPr lang="en-US" dirty="0">
                <a:latin typeface="Arial" panose="020B0604020202020204" pitchFamily="34" charset="0"/>
              </a:rPr>
              <a:t> is a factor that causes overhead costs.</a:t>
            </a:r>
            <a:endParaRPr lang="en-US" b="1" dirty="0">
              <a:latin typeface="Arial" panose="020B0604020202020204" pitchFamily="34" charset="0"/>
            </a:endParaRPr>
          </a:p>
        </p:txBody>
      </p:sp>
    </p:spTree>
    <p:extLst>
      <p:ext uri="{BB962C8B-B14F-4D97-AF65-F5344CB8AC3E}">
        <p14:creationId xmlns:p14="http://schemas.microsoft.com/office/powerpoint/2010/main" val="4059246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F20E4A5E-4CF2-2CB2-668F-70B18B0DA3A0}"/>
              </a:ext>
            </a:extLst>
          </p:cNvPr>
          <p:cNvSpPr txBox="1">
            <a:spLocks noChangeArrowheads="1"/>
          </p:cNvSpPr>
          <p:nvPr/>
        </p:nvSpPr>
        <p:spPr bwMode="auto">
          <a:xfrm>
            <a:off x="1423125" y="1446577"/>
            <a:ext cx="9449663" cy="4572000"/>
          </a:xfrm>
          <a:prstGeom prst="rect">
            <a:avLst/>
          </a:prstGeom>
          <a:solidFill>
            <a:schemeClr val="accent4">
              <a:lumMod val="20000"/>
              <a:lumOff val="80000"/>
            </a:schemeClr>
          </a:solidFill>
          <a:ln>
            <a:solidFill>
              <a:schemeClr val="accent1"/>
            </a:solidFill>
          </a:ln>
        </p:spPr>
        <p:txBody>
          <a:bodyPr vert="horz" wrap="square" lIns="91440" tIns="45720" rIns="91440" bIns="45720" numCol="1" anchor="t" anchorCtr="0" compatLnSpc="1">
            <a:prstTxWarp prst="textNoShape">
              <a:avLst/>
            </a:prstTxWarp>
          </a:bodyPr>
          <a:lst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STIX Two Text" panose="02020603050405020304" pitchFamily="18" charset="0"/>
                <a:ea typeface="MS PGothic" pitchFamily="34" charset="-128"/>
                <a:cs typeface="Arial" pitchFamily="34" charset="0"/>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STIX Two Text" panose="02020603050405020304" pitchFamily="18" charset="0"/>
                <a:ea typeface="MS PGothic" pitchFamily="34" charset="-128"/>
                <a:cs typeface="Arial" pitchFamily="34" charset="0"/>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STIX Two Text" panose="02020603050405020304" pitchFamily="18" charset="0"/>
                <a:ea typeface="MS PGothic" pitchFamily="34" charset="-128"/>
                <a:cs typeface="Arial" pitchFamily="34" charset="0"/>
              </a:defRPr>
            </a:lvl3pPr>
            <a:lvl4pPr marL="1096963" indent="-173038" algn="l" rtl="0" eaLnBrk="0" fontAlgn="base" hangingPunct="0">
              <a:spcBef>
                <a:spcPct val="20000"/>
              </a:spcBef>
              <a:spcAft>
                <a:spcPct val="0"/>
              </a:spcAft>
              <a:buClr>
                <a:srgbClr val="8CADAE"/>
              </a:buClr>
              <a:buFont typeface="Wingdings 2" pitchFamily="18" charset="2"/>
              <a:buChar char=""/>
              <a:defRPr sz="2000" kern="1200">
                <a:solidFill>
                  <a:schemeClr val="tx1"/>
                </a:solidFill>
                <a:latin typeface="+mn-lt"/>
                <a:ea typeface="MS PGothic" pitchFamily="34" charset="-128"/>
                <a:cs typeface="+mn-cs"/>
              </a:defRPr>
            </a:lvl4pPr>
            <a:lvl5pPr marL="1296988" indent="-182563" algn="l" rtl="0" eaLnBrk="0" fontAlgn="base" hangingPunct="0">
              <a:spcBef>
                <a:spcPct val="20000"/>
              </a:spcBef>
              <a:spcAft>
                <a:spcPct val="0"/>
              </a:spcAft>
              <a:buClr>
                <a:srgbClr val="8C7B70"/>
              </a:buClr>
              <a:buFont typeface="Wingdings 2" pitchFamily="18" charset="2"/>
              <a:buChar char=""/>
              <a:defRPr sz="2000" kern="1200">
                <a:solidFill>
                  <a:schemeClr val="tx1"/>
                </a:solidFill>
                <a:latin typeface="+mn-lt"/>
                <a:ea typeface="MS PGothic" pitchFamily="34" charset="-128"/>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lstStyle>
          <a:p>
            <a:pPr marL="0" lvl="1" indent="0">
              <a:lnSpc>
                <a:spcPct val="90000"/>
              </a:lnSpc>
              <a:spcBef>
                <a:spcPts val="200"/>
              </a:spcBef>
              <a:spcAft>
                <a:spcPts val="400"/>
              </a:spcAft>
              <a:buNone/>
            </a:pPr>
            <a:r>
              <a:rPr lang="en-US" dirty="0">
                <a:latin typeface="Arial" panose="020B0604020202020204" pitchFamily="34" charset="0"/>
              </a:rPr>
              <a:t>Many companies use a single predetermined </a:t>
            </a:r>
            <a:r>
              <a:rPr lang="en-US" b="1" dirty="0">
                <a:latin typeface="Arial" panose="020B0604020202020204" pitchFamily="34" charset="0"/>
              </a:rPr>
              <a:t>plantwide overhead rate</a:t>
            </a:r>
            <a:r>
              <a:rPr lang="en-US" dirty="0">
                <a:latin typeface="Arial" panose="020B0604020202020204" pitchFamily="34" charset="0"/>
              </a:rPr>
              <a:t> to allocate all manufacturing overhead costs to jobs based on their usage of direct labor-hours.</a:t>
            </a:r>
          </a:p>
          <a:p>
            <a:pPr marL="342900" lvl="1" indent="-342900">
              <a:lnSpc>
                <a:spcPct val="90000"/>
              </a:lnSpc>
              <a:spcBef>
                <a:spcPts val="200"/>
              </a:spcBef>
              <a:spcAft>
                <a:spcPts val="400"/>
              </a:spcAft>
              <a:buFont typeface="Calibri Light" charset="0"/>
              <a:buAutoNum type="arabicPeriod"/>
            </a:pPr>
            <a:r>
              <a:rPr lang="en-US" dirty="0">
                <a:latin typeface="Arial" panose="020B0604020202020204" pitchFamily="34" charset="0"/>
              </a:rPr>
              <a:t>It is often overly-simplistic and incorrect to assume that direct labor-hours is a company’s </a:t>
            </a:r>
            <a:r>
              <a:rPr lang="en-US" i="1" dirty="0">
                <a:latin typeface="Arial" panose="020B0604020202020204" pitchFamily="34" charset="0"/>
              </a:rPr>
              <a:t>only</a:t>
            </a:r>
            <a:r>
              <a:rPr lang="en-US" dirty="0">
                <a:latin typeface="Arial" panose="020B0604020202020204" pitchFamily="34" charset="0"/>
              </a:rPr>
              <a:t> manufacturing overhead cost driver.</a:t>
            </a:r>
            <a:endParaRPr lang="en-US" b="1" dirty="0">
              <a:latin typeface="Arial" panose="020B0604020202020204" pitchFamily="34" charset="0"/>
            </a:endParaRPr>
          </a:p>
          <a:p>
            <a:pPr marL="342900" lvl="1" indent="-342900">
              <a:lnSpc>
                <a:spcPct val="90000"/>
              </a:lnSpc>
              <a:spcBef>
                <a:spcPts val="200"/>
              </a:spcBef>
              <a:spcAft>
                <a:spcPts val="400"/>
              </a:spcAft>
              <a:buFont typeface="Calibri Light" charset="0"/>
              <a:buAutoNum type="arabicPeriod"/>
            </a:pPr>
            <a:r>
              <a:rPr lang="en-US" dirty="0">
                <a:latin typeface="Arial" panose="020B0604020202020204" pitchFamily="34" charset="0"/>
              </a:rPr>
              <a:t>If more than one overhead cost driver can be identified, job cost accuracy is improved by using </a:t>
            </a:r>
            <a:r>
              <a:rPr lang="en-US" i="1" dirty="0">
                <a:latin typeface="Arial" panose="020B0604020202020204" pitchFamily="34" charset="0"/>
              </a:rPr>
              <a:t>multiple predetermined overhead rates</a:t>
            </a:r>
            <a:r>
              <a:rPr lang="en-US" dirty="0">
                <a:latin typeface="Arial" panose="020B0604020202020204" pitchFamily="34" charset="0"/>
              </a:rPr>
              <a:t>.</a:t>
            </a:r>
            <a:endParaRPr lang="en-US" b="1" dirty="0">
              <a:latin typeface="Arial" panose="020B0604020202020204" pitchFamily="34" charset="0"/>
            </a:endParaRPr>
          </a:p>
        </p:txBody>
      </p:sp>
      <p:sp>
        <p:nvSpPr>
          <p:cNvPr id="7" name="TextBox 6">
            <a:extLst>
              <a:ext uri="{FF2B5EF4-FFF2-40B4-BE49-F238E27FC236}">
                <a16:creationId xmlns:a16="http://schemas.microsoft.com/office/drawing/2014/main" id="{37784D83-E6D7-02D8-F65E-959BEA677337}"/>
              </a:ext>
            </a:extLst>
          </p:cNvPr>
          <p:cNvSpPr txBox="1"/>
          <p:nvPr/>
        </p:nvSpPr>
        <p:spPr>
          <a:xfrm>
            <a:off x="1986138" y="437584"/>
            <a:ext cx="624346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Job Order Costing: A Managerial Perspective</a:t>
            </a:r>
          </a:p>
        </p:txBody>
      </p:sp>
    </p:spTree>
    <p:extLst>
      <p:ext uri="{BB962C8B-B14F-4D97-AF65-F5344CB8AC3E}">
        <p14:creationId xmlns:p14="http://schemas.microsoft.com/office/powerpoint/2010/main" val="441548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79261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Multiple Overhead Rates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 Box 13">
            <a:extLst>
              <a:ext uri="{FF2B5EF4-FFF2-40B4-BE49-F238E27FC236}">
                <a16:creationId xmlns:a16="http://schemas.microsoft.com/office/drawing/2014/main" id="{5D0B2BA7-3C27-D0F0-836C-20669CE1A8CE}"/>
              </a:ext>
            </a:extLst>
          </p:cNvPr>
          <p:cNvSpPr txBox="1">
            <a:spLocks noChangeArrowheads="1"/>
          </p:cNvSpPr>
          <p:nvPr/>
        </p:nvSpPr>
        <p:spPr bwMode="auto">
          <a:xfrm>
            <a:off x="3810000" y="2209800"/>
            <a:ext cx="4572000" cy="2708434"/>
          </a:xfrm>
          <a:prstGeom prst="rect">
            <a:avLst/>
          </a:prstGeom>
          <a:solidFill>
            <a:schemeClr val="bg1"/>
          </a:solidFill>
          <a:ln w="76200">
            <a:solidFill>
              <a:schemeClr val="accent6">
                <a:lumMod val="50000"/>
              </a:schemeClr>
            </a:solidFill>
            <a:miter lim="800000"/>
            <a:headEnd/>
            <a:tailEnd/>
          </a:ln>
          <a:effectLst/>
        </p:spPr>
        <p:txBody>
          <a:bodyPr wrap="square">
            <a:spAutoFit/>
          </a:bodyPr>
          <a:lstStyle/>
          <a:p>
            <a:pPr algn="ctr">
              <a:spcBef>
                <a:spcPct val="50000"/>
              </a:spcBef>
              <a:defRPr/>
            </a:pPr>
            <a:r>
              <a:rPr lang="en-US" sz="3400" b="1" dirty="0">
                <a:solidFill>
                  <a:schemeClr val="accent6">
                    <a:lumMod val="75000"/>
                  </a:schemeClr>
                </a:solidFill>
                <a:latin typeface="+mj-lt"/>
                <a:ea typeface="ＭＳ Ｐゴシック" pitchFamily="34" charset="-128"/>
              </a:rPr>
              <a:t>Compute the total cost and the unit product cost of a job using multiple predetermined overhead rates.</a:t>
            </a:r>
          </a:p>
        </p:txBody>
      </p:sp>
    </p:spTree>
    <p:extLst>
      <p:ext uri="{BB962C8B-B14F-4D97-AF65-F5344CB8AC3E}">
        <p14:creationId xmlns:p14="http://schemas.microsoft.com/office/powerpoint/2010/main" val="2295181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645798"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Information to Calculate multiple Predetermined Overhead Rates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Content Placeholder 2">
            <a:extLst>
              <a:ext uri="{FF2B5EF4-FFF2-40B4-BE49-F238E27FC236}">
                <a16:creationId xmlns:a16="http://schemas.microsoft.com/office/drawing/2014/main" id="{D4A277A6-9420-800C-35D4-0CC1F8FF8348}"/>
              </a:ext>
            </a:extLst>
          </p:cNvPr>
          <p:cNvSpPr txBox="1">
            <a:spLocks/>
          </p:cNvSpPr>
          <p:nvPr/>
        </p:nvSpPr>
        <p:spPr>
          <a:xfrm>
            <a:off x="1423125" y="1611580"/>
            <a:ext cx="9345750" cy="4212445"/>
          </a:xfrm>
          <a:prstGeom prst="rect">
            <a:avLst/>
          </a:prstGeom>
          <a:solidFill>
            <a:schemeClr val="accent6"/>
          </a:solidFill>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400"/>
              </a:spcBef>
              <a:buFont typeface="Arial" panose="020B0604020202020204" pitchFamily="34" charset="0"/>
              <a:buNone/>
            </a:pPr>
            <a:r>
              <a:rPr lang="en-US" dirty="0">
                <a:solidFill>
                  <a:schemeClr val="bg1"/>
                </a:solidFill>
                <a:latin typeface="Arial" panose="020B0604020202020204" pitchFamily="34" charset="0"/>
              </a:rPr>
              <a:t>Dickson Company has two production departments, Milling and Assembly. The company uses a job-order costing system and computes a predetermined overhead rate in each production department. The predetermined overhead rate in the Milling Department is based on machine-hours and in the Assembly Department it is based on direct labor-hours. The company uses cost-plus pricing (and a markup percentage of 75% of total manufacturing cost) to establish selling prices for all of its jobs. At the beginning of the year, the company made the following estimates: </a:t>
            </a:r>
          </a:p>
        </p:txBody>
      </p:sp>
    </p:spTree>
    <p:extLst>
      <p:ext uri="{BB962C8B-B14F-4D97-AF65-F5344CB8AC3E}">
        <p14:creationId xmlns:p14="http://schemas.microsoft.com/office/powerpoint/2010/main" val="3929952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7" name="Table 6">
            <a:extLst>
              <a:ext uri="{FF2B5EF4-FFF2-40B4-BE49-F238E27FC236}">
                <a16:creationId xmlns:a16="http://schemas.microsoft.com/office/drawing/2014/main" id="{14ABD1AE-5C6A-4B7A-9DB1-486F95E762B8}"/>
              </a:ext>
            </a:extLst>
          </p:cNvPr>
          <p:cNvGraphicFramePr>
            <a:graphicFrameLocks noGrp="1"/>
          </p:cNvGraphicFramePr>
          <p:nvPr>
            <p:extLst>
              <p:ext uri="{D42A27DB-BD31-4B8C-83A1-F6EECF244321}">
                <p14:modId xmlns:p14="http://schemas.microsoft.com/office/powerpoint/2010/main" val="2590782694"/>
              </p:ext>
            </p:extLst>
          </p:nvPr>
        </p:nvGraphicFramePr>
        <p:xfrm>
          <a:off x="1963578" y="1740903"/>
          <a:ext cx="8264844" cy="4027714"/>
        </p:xfrm>
        <a:graphic>
          <a:graphicData uri="http://schemas.openxmlformats.org/drawingml/2006/table">
            <a:tbl>
              <a:tblPr firstRow="1" bandRow="1">
                <a:tableStyleId>{5940675A-B579-460E-94D1-54222C63F5DA}</a:tableStyleId>
              </a:tblPr>
              <a:tblGrid>
                <a:gridCol w="4857342">
                  <a:extLst>
                    <a:ext uri="{9D8B030D-6E8A-4147-A177-3AD203B41FA5}">
                      <a16:colId xmlns:a16="http://schemas.microsoft.com/office/drawing/2014/main" val="20000"/>
                    </a:ext>
                  </a:extLst>
                </a:gridCol>
                <a:gridCol w="1822617">
                  <a:extLst>
                    <a:ext uri="{9D8B030D-6E8A-4147-A177-3AD203B41FA5}">
                      <a16:colId xmlns:a16="http://schemas.microsoft.com/office/drawing/2014/main" val="20001"/>
                    </a:ext>
                  </a:extLst>
                </a:gridCol>
                <a:gridCol w="1584885">
                  <a:extLst>
                    <a:ext uri="{9D8B030D-6E8A-4147-A177-3AD203B41FA5}">
                      <a16:colId xmlns:a16="http://schemas.microsoft.com/office/drawing/2014/main" val="20002"/>
                    </a:ext>
                  </a:extLst>
                </a:gridCol>
              </a:tblGrid>
              <a:tr h="566057">
                <a:tc rowSpan="2">
                  <a:txBody>
                    <a:bodyPr/>
                    <a:lstStyle/>
                    <a:p>
                      <a:pPr algn="ctr"/>
                      <a:endParaRPr lang="en-US" sz="1600" b="1" dirty="0">
                        <a:latin typeface="STIX Two Text" panose="02020603050405020304" pitchFamily="18" charset="0"/>
                        <a:ea typeface="Verdana" pitchFamily="34" charset="0"/>
                        <a:cs typeface="Verdana" pitchFamily="34" charset="0"/>
                      </a:endParaRPr>
                    </a:p>
                  </a:txBody>
                  <a:tcPr anchor="ct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a:latin typeface="STIX Two Text" panose="02020603050405020304" pitchFamily="18" charset="0"/>
                          <a:ea typeface="Verdana" pitchFamily="34" charset="0"/>
                          <a:cs typeface="Verdana" pitchFamily="34" charset="0"/>
                        </a:rPr>
                        <a:t>Department</a:t>
                      </a:r>
                    </a:p>
                  </a:txBody>
                  <a:tcPr anchor="ct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200" b="1" dirty="0">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6"/>
                  </a:ext>
                </a:extLst>
              </a:tr>
              <a:tr h="566057">
                <a:tc vMerge="1">
                  <a:txBody>
                    <a:bodyPr/>
                    <a:lstStyle/>
                    <a:p>
                      <a:pPr algn="ctr"/>
                      <a:endParaRPr lang="en-US" sz="1200" b="1" dirty="0">
                        <a:latin typeface="STIX Two Text" panose="02020603050405020304" pitchFamily="18" charset="0"/>
                        <a:ea typeface="Verdana" pitchFamily="34" charset="0"/>
                        <a:cs typeface="Verdana" pitchFamily="34" charset="0"/>
                      </a:endParaRPr>
                    </a:p>
                  </a:txBody>
                  <a:tcPr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600" b="1" dirty="0">
                          <a:latin typeface="STIX Two Text" panose="02020603050405020304" pitchFamily="18" charset="0"/>
                          <a:ea typeface="Verdana" pitchFamily="34" charset="0"/>
                          <a:cs typeface="Verdana" pitchFamily="34" charset="0"/>
                        </a:rPr>
                        <a:t>Milling</a:t>
                      </a:r>
                    </a:p>
                  </a:txBody>
                  <a:tcPr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600" b="1" baseline="0" dirty="0">
                          <a:latin typeface="STIX Two Text" panose="02020603050405020304" pitchFamily="18" charset="0"/>
                          <a:ea typeface="Verdana" pitchFamily="34" charset="0"/>
                          <a:cs typeface="Verdana" pitchFamily="34" charset="0"/>
                        </a:rPr>
                        <a:t>Assembly</a:t>
                      </a:r>
                      <a:endParaRPr lang="en-US" sz="1600" b="1" dirty="0">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0"/>
                  </a:ext>
                </a:extLst>
              </a:tr>
              <a:tr h="566057">
                <a:tc>
                  <a:txBody>
                    <a:bodyPr/>
                    <a:lstStyle/>
                    <a:p>
                      <a:r>
                        <a:rPr lang="en-US" sz="1600" kern="1200" dirty="0">
                          <a:solidFill>
                            <a:schemeClr val="tx1"/>
                          </a:solidFill>
                          <a:effectLst/>
                          <a:latin typeface="STIX Two Text" panose="02020603050405020304" pitchFamily="18" charset="0"/>
                          <a:ea typeface="Verdana" pitchFamily="34" charset="0"/>
                          <a:cs typeface="Verdana" pitchFamily="34" charset="0"/>
                        </a:rPr>
                        <a:t>Machine-hours………………………………………………………….</a:t>
                      </a:r>
                    </a:p>
                  </a:txBody>
                  <a:tcPr anchor="ctr"/>
                </a:tc>
                <a:tc>
                  <a:txBody>
                    <a:bodyPr/>
                    <a:lstStyle/>
                    <a:p>
                      <a:pPr algn="r"/>
                      <a:r>
                        <a:rPr lang="en-US" sz="1600" kern="1200" dirty="0">
                          <a:solidFill>
                            <a:schemeClr val="tx1"/>
                          </a:solidFill>
                          <a:effectLst/>
                          <a:latin typeface="STIX Two Text" panose="02020603050405020304" pitchFamily="18" charset="0"/>
                          <a:ea typeface="Verdana" pitchFamily="34" charset="0"/>
                          <a:cs typeface="Verdana" pitchFamily="34" charset="0"/>
                        </a:rPr>
                        <a:t>60,000</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marL="0" marR="28575" algn="r">
                        <a:spcBef>
                          <a:spcPts val="0"/>
                        </a:spcBef>
                        <a:spcAft>
                          <a:spcPts val="0"/>
                        </a:spcAft>
                      </a:pPr>
                      <a:r>
                        <a:rPr lang="en-US" sz="1600" dirty="0">
                          <a:solidFill>
                            <a:srgbClr val="190C13"/>
                          </a:solidFill>
                          <a:effectLst/>
                          <a:latin typeface="STIX Two Text" panose="02020603050405020304" pitchFamily="18" charset="0"/>
                          <a:ea typeface="Verdana" pitchFamily="34" charset="0"/>
                          <a:cs typeface="Verdana" pitchFamily="34" charset="0"/>
                        </a:rPr>
                        <a:t>3,000</a:t>
                      </a:r>
                      <a:endParaRPr lang="en-US" sz="1600" dirty="0">
                        <a:effectLst/>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1"/>
                  </a:ext>
                </a:extLst>
              </a:tr>
              <a:tr h="566057">
                <a:tc>
                  <a:txBody>
                    <a:bodyPr/>
                    <a:lstStyle/>
                    <a:p>
                      <a:r>
                        <a:rPr lang="en-US" sz="1600" kern="1200" dirty="0">
                          <a:solidFill>
                            <a:schemeClr val="tx1"/>
                          </a:solidFill>
                          <a:effectLst/>
                          <a:latin typeface="STIX Two Text" panose="02020603050405020304" pitchFamily="18" charset="0"/>
                          <a:ea typeface="Verdana" pitchFamily="34" charset="0"/>
                          <a:cs typeface="Verdana" pitchFamily="34" charset="0"/>
                        </a:rPr>
                        <a:t>Direct labor-hours………………………………………………………</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600" kern="1200" dirty="0">
                          <a:solidFill>
                            <a:schemeClr val="tx1"/>
                          </a:solidFill>
                          <a:effectLst/>
                          <a:latin typeface="STIX Two Text" panose="02020603050405020304" pitchFamily="18" charset="0"/>
                          <a:ea typeface="Verdana" pitchFamily="34" charset="0"/>
                          <a:cs typeface="Verdana" pitchFamily="34" charset="0"/>
                        </a:rPr>
                        <a:t>8,000</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600" kern="1200" dirty="0">
                          <a:solidFill>
                            <a:schemeClr val="tx1"/>
                          </a:solidFill>
                          <a:effectLst/>
                          <a:latin typeface="STIX Two Text" panose="02020603050405020304" pitchFamily="18" charset="0"/>
                          <a:ea typeface="Verdana" pitchFamily="34" charset="0"/>
                          <a:cs typeface="Verdana" pitchFamily="34" charset="0"/>
                        </a:rPr>
                        <a:t>80,000</a:t>
                      </a:r>
                      <a:endParaRPr lang="en-US" sz="1600" dirty="0">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2"/>
                  </a:ext>
                </a:extLst>
              </a:tr>
              <a:tr h="566057">
                <a:tc>
                  <a:txBody>
                    <a:bodyPr/>
                    <a:lstStyle/>
                    <a:p>
                      <a:r>
                        <a:rPr lang="en-US" sz="1600" kern="1200" dirty="0">
                          <a:solidFill>
                            <a:schemeClr val="tx1"/>
                          </a:solidFill>
                          <a:effectLst/>
                          <a:latin typeface="STIX Two Text" panose="02020603050405020304" pitchFamily="18" charset="0"/>
                          <a:ea typeface="Verdana" pitchFamily="34" charset="0"/>
                          <a:cs typeface="Verdana" pitchFamily="34" charset="0"/>
                        </a:rPr>
                        <a:t>Total fixed manufacturing overhead cost…………………</a:t>
                      </a:r>
                      <a:r>
                        <a:rPr lang="mr-IN" sz="1600" kern="1200" dirty="0">
                          <a:solidFill>
                            <a:schemeClr val="tx1"/>
                          </a:solidFill>
                          <a:effectLst/>
                          <a:latin typeface="STIX Two Text" panose="02020603050405020304" pitchFamily="18" charset="0"/>
                          <a:ea typeface="Verdana" pitchFamily="34" charset="0"/>
                          <a:cs typeface="Verdana" pitchFamily="34" charset="0"/>
                        </a:rPr>
                        <a:t>……………</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600" kern="1200" dirty="0">
                          <a:solidFill>
                            <a:schemeClr val="tx1"/>
                          </a:solidFill>
                          <a:effectLst/>
                          <a:latin typeface="STIX Two Text" panose="02020603050405020304" pitchFamily="18" charset="0"/>
                          <a:ea typeface="Verdana" pitchFamily="34" charset="0"/>
                          <a:cs typeface="Verdana" pitchFamily="34" charset="0"/>
                        </a:rPr>
                        <a:t>$ 390,000</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marL="0" marR="28575" algn="r">
                        <a:spcBef>
                          <a:spcPts val="0"/>
                        </a:spcBef>
                        <a:spcAft>
                          <a:spcPts val="0"/>
                        </a:spcAft>
                      </a:pPr>
                      <a:r>
                        <a:rPr lang="en-US" sz="1600" spc="10" dirty="0">
                          <a:solidFill>
                            <a:srgbClr val="190C13"/>
                          </a:solidFill>
                          <a:effectLst/>
                          <a:latin typeface="STIX Two Text" panose="02020603050405020304" pitchFamily="18" charset="0"/>
                          <a:ea typeface="Verdana" pitchFamily="34" charset="0"/>
                          <a:cs typeface="Verdana" pitchFamily="34" charset="0"/>
                        </a:rPr>
                        <a:t>$ 500,000</a:t>
                      </a:r>
                      <a:endParaRPr lang="en-US" sz="1600" dirty="0">
                        <a:effectLst/>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3"/>
                  </a:ext>
                </a:extLst>
              </a:tr>
              <a:tr h="566057">
                <a:tc>
                  <a:txBody>
                    <a:bodyPr/>
                    <a:lstStyle/>
                    <a:p>
                      <a:r>
                        <a:rPr lang="en-US" sz="1600" kern="1200" dirty="0">
                          <a:solidFill>
                            <a:schemeClr val="tx1"/>
                          </a:solidFill>
                          <a:effectLst/>
                          <a:latin typeface="STIX Two Text" panose="02020603050405020304" pitchFamily="18" charset="0"/>
                          <a:ea typeface="Verdana" pitchFamily="34" charset="0"/>
                          <a:cs typeface="Verdana" pitchFamily="34" charset="0"/>
                        </a:rPr>
                        <a:t>Variable manufacturing overhead per machine-hour………</a:t>
                      </a:r>
                      <a:r>
                        <a:rPr lang="mr-IN" sz="1600" kern="1200" dirty="0">
                          <a:solidFill>
                            <a:schemeClr val="tx1"/>
                          </a:solidFill>
                          <a:effectLst/>
                          <a:latin typeface="STIX Two Text" panose="02020603050405020304" pitchFamily="18" charset="0"/>
                          <a:ea typeface="Verdana" pitchFamily="34" charset="0"/>
                          <a:cs typeface="Verdana" pitchFamily="34" charset="0"/>
                        </a:rPr>
                        <a:t>…………</a:t>
                      </a:r>
                      <a:r>
                        <a:rPr lang="en-US" sz="1600" kern="1200" dirty="0">
                          <a:solidFill>
                            <a:schemeClr val="tx1"/>
                          </a:solidFill>
                          <a:effectLst/>
                          <a:latin typeface="STIX Two Text" panose="02020603050405020304" pitchFamily="18" charset="0"/>
                          <a:ea typeface="Verdana" pitchFamily="34" charset="0"/>
                          <a:cs typeface="Verdana" pitchFamily="34" charset="0"/>
                        </a:rPr>
                        <a:t>..</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600" kern="1200" dirty="0">
                          <a:solidFill>
                            <a:schemeClr val="tx1"/>
                          </a:solidFill>
                          <a:effectLst/>
                          <a:latin typeface="STIX Two Text" panose="02020603050405020304" pitchFamily="18" charset="0"/>
                          <a:ea typeface="Verdana" pitchFamily="34" charset="0"/>
                          <a:cs typeface="Verdana" pitchFamily="34" charset="0"/>
                        </a:rPr>
                        <a:t>$ 2.00</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600" kern="1200" dirty="0">
                          <a:solidFill>
                            <a:srgbClr val="190C13"/>
                          </a:solidFill>
                          <a:effectLst/>
                          <a:latin typeface="STIX Two Text" panose="02020603050405020304" pitchFamily="18" charset="0"/>
                          <a:ea typeface="Verdana" pitchFamily="34" charset="0"/>
                          <a:cs typeface="Verdana" pitchFamily="34" charset="0"/>
                        </a:rPr>
                        <a:t>–</a:t>
                      </a:r>
                    </a:p>
                  </a:txBody>
                  <a:tcPr anchor="ctr"/>
                </a:tc>
                <a:extLst>
                  <a:ext uri="{0D108BD9-81ED-4DB2-BD59-A6C34878D82A}">
                    <a16:rowId xmlns:a16="http://schemas.microsoft.com/office/drawing/2014/main" val="10004"/>
                  </a:ext>
                </a:extLst>
              </a:tr>
              <a:tr h="566057">
                <a:tc>
                  <a:txBody>
                    <a:bodyPr/>
                    <a:lstStyle/>
                    <a:p>
                      <a:r>
                        <a:rPr lang="en-US" sz="1600" kern="1200" dirty="0">
                          <a:solidFill>
                            <a:schemeClr val="tx1"/>
                          </a:solidFill>
                          <a:effectLst/>
                          <a:latin typeface="STIX Two Text" panose="02020603050405020304" pitchFamily="18" charset="0"/>
                          <a:ea typeface="Verdana" pitchFamily="34" charset="0"/>
                          <a:cs typeface="Verdana" pitchFamily="34" charset="0"/>
                        </a:rPr>
                        <a:t>Variable manufacturing overhead per direct labor-hour…</a:t>
                      </a:r>
                      <a:r>
                        <a:rPr lang="mr-IN" sz="1600" kern="1200" dirty="0">
                          <a:solidFill>
                            <a:schemeClr val="tx1"/>
                          </a:solidFill>
                          <a:effectLst/>
                          <a:latin typeface="STIX Two Text" panose="02020603050405020304" pitchFamily="18" charset="0"/>
                          <a:ea typeface="Verdana" pitchFamily="34" charset="0"/>
                          <a:cs typeface="Verdana" pitchFamily="34" charset="0"/>
                        </a:rPr>
                        <a:t>……………</a:t>
                      </a:r>
                      <a:r>
                        <a:rPr lang="en-US" sz="1600" kern="1200" dirty="0">
                          <a:solidFill>
                            <a:schemeClr val="tx1"/>
                          </a:solidFill>
                          <a:effectLst/>
                          <a:latin typeface="STIX Two Text" panose="02020603050405020304" pitchFamily="18" charset="0"/>
                          <a:ea typeface="Verdana" pitchFamily="34" charset="0"/>
                          <a:cs typeface="Verdana" pitchFamily="34" charset="0"/>
                        </a:rPr>
                        <a:t>.</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600" kern="1200" dirty="0">
                          <a:solidFill>
                            <a:srgbClr val="190C13"/>
                          </a:solidFill>
                          <a:effectLst/>
                          <a:latin typeface="STIX Two Text" panose="02020603050405020304" pitchFamily="18" charset="0"/>
                          <a:ea typeface="Verdana" pitchFamily="34" charset="0"/>
                          <a:cs typeface="Verdana" pitchFamily="34" charset="0"/>
                        </a:rPr>
                        <a:t>–</a:t>
                      </a:r>
                    </a:p>
                  </a:txBody>
                  <a:tcPr anchor="ctr"/>
                </a:tc>
                <a:tc>
                  <a:txBody>
                    <a:bodyPr/>
                    <a:lstStyle/>
                    <a:p>
                      <a:pPr marL="0" marR="28575" algn="r">
                        <a:spcBef>
                          <a:spcPts val="0"/>
                        </a:spcBef>
                        <a:spcAft>
                          <a:spcPts val="0"/>
                        </a:spcAft>
                      </a:pPr>
                      <a:r>
                        <a:rPr lang="en-US" sz="1600" dirty="0">
                          <a:solidFill>
                            <a:srgbClr val="190C13"/>
                          </a:solidFill>
                          <a:effectLst/>
                          <a:latin typeface="STIX Two Text" panose="02020603050405020304" pitchFamily="18" charset="0"/>
                          <a:ea typeface="Verdana" pitchFamily="34" charset="0"/>
                          <a:cs typeface="Verdana" pitchFamily="34" charset="0"/>
                        </a:rPr>
                        <a:t>$ 3.75</a:t>
                      </a:r>
                      <a:endParaRPr lang="en-US" sz="1600" dirty="0">
                        <a:effectLst/>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5"/>
                  </a:ext>
                </a:extLst>
              </a:tr>
            </a:tbl>
          </a:graphicData>
        </a:graphic>
      </p:graphicFrame>
      <p:sp>
        <p:nvSpPr>
          <p:cNvPr id="9" name="TextBox 8">
            <a:extLst>
              <a:ext uri="{FF2B5EF4-FFF2-40B4-BE49-F238E27FC236}">
                <a16:creationId xmlns:a16="http://schemas.microsoft.com/office/drawing/2014/main" id="{E875E5E0-11F0-44F6-5A22-C96075612938}"/>
              </a:ext>
            </a:extLst>
          </p:cNvPr>
          <p:cNvSpPr txBox="1"/>
          <p:nvPr/>
        </p:nvSpPr>
        <p:spPr>
          <a:xfrm>
            <a:off x="1986138" y="437584"/>
            <a:ext cx="6645798"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Information to Calculate multiple Predetermined Overhead Rates</a:t>
            </a:r>
          </a:p>
        </p:txBody>
      </p:sp>
    </p:spTree>
    <p:extLst>
      <p:ext uri="{BB962C8B-B14F-4D97-AF65-F5344CB8AC3E}">
        <p14:creationId xmlns:p14="http://schemas.microsoft.com/office/powerpoint/2010/main" val="1224897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000503" cy="954107"/>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Step 1 – Calculate the Predetermined Overhead Cost for Each Department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Content Placeholder 2">
            <a:extLst>
              <a:ext uri="{FF2B5EF4-FFF2-40B4-BE49-F238E27FC236}">
                <a16:creationId xmlns:a16="http://schemas.microsoft.com/office/drawing/2014/main" id="{0A01734D-F676-FF6B-D4AF-1414D5DB7C69}"/>
              </a:ext>
            </a:extLst>
          </p:cNvPr>
          <p:cNvSpPr txBox="1">
            <a:spLocks/>
          </p:cNvSpPr>
          <p:nvPr/>
        </p:nvSpPr>
        <p:spPr>
          <a:xfrm>
            <a:off x="1591071" y="1829273"/>
            <a:ext cx="8881667" cy="3886200"/>
          </a:xfrm>
          <a:prstGeom prst="rect">
            <a:avLst/>
          </a:prstGeom>
          <a:solidFill>
            <a:schemeClr val="accent4">
              <a:lumMod val="20000"/>
              <a:lumOff val="80000"/>
            </a:schemeClr>
          </a:solidFill>
          <a:ln>
            <a:solidFill>
              <a:srgbClr val="B80000"/>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latin typeface="Arial" panose="020B0604020202020204" pitchFamily="34" charset="0"/>
                <a:cs typeface="Arial" panose="020B0604020202020204" pitchFamily="34" charset="0"/>
              </a:rPr>
              <a:t>During the current month the company started and completed Job 407. It wants to use its predetermined departmental overhead cost and rate for the Milling and Assembly Departments.</a:t>
            </a:r>
          </a:p>
          <a:p>
            <a:r>
              <a:rPr lang="en-US" sz="2400" dirty="0">
                <a:latin typeface="Arial" panose="020B0604020202020204" pitchFamily="34" charset="0"/>
                <a:cs typeface="Arial" panose="020B0604020202020204" pitchFamily="34" charset="0"/>
              </a:rPr>
              <a:t>Milling Department = $390,000 + ($2.00 per MH × 60,000 MHs) = $510,000</a:t>
            </a:r>
          </a:p>
          <a:p>
            <a:r>
              <a:rPr lang="en-US" sz="2400" dirty="0">
                <a:latin typeface="Arial" panose="020B0604020202020204" pitchFamily="34" charset="0"/>
                <a:cs typeface="Arial" panose="020B0604020202020204" pitchFamily="34" charset="0"/>
              </a:rPr>
              <a:t>Assembly Department = $500,000 + ($3.75 per DLH × 80,000 DLHs) = $800,000 </a:t>
            </a:r>
          </a:p>
        </p:txBody>
      </p:sp>
    </p:spTree>
    <p:extLst>
      <p:ext uri="{BB962C8B-B14F-4D97-AF65-F5344CB8AC3E}">
        <p14:creationId xmlns:p14="http://schemas.microsoft.com/office/powerpoint/2010/main" val="1377393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630844" cy="1384995"/>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Step 2 – Calculate the Predetermined Overhead Rate for Each Department</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Content Placeholder 2">
            <a:extLst>
              <a:ext uri="{FF2B5EF4-FFF2-40B4-BE49-F238E27FC236}">
                <a16:creationId xmlns:a16="http://schemas.microsoft.com/office/drawing/2014/main" id="{95FF34F8-9E3D-D7C4-4B21-03EE9B8FD01C}"/>
              </a:ext>
            </a:extLst>
          </p:cNvPr>
          <p:cNvSpPr txBox="1">
            <a:spLocks/>
          </p:cNvSpPr>
          <p:nvPr/>
        </p:nvSpPr>
        <p:spPr>
          <a:xfrm>
            <a:off x="2209800" y="1822579"/>
            <a:ext cx="7772400" cy="3694113"/>
          </a:xfrm>
          <a:prstGeom prst="rect">
            <a:avLst/>
          </a:prstGeom>
          <a:solidFill>
            <a:schemeClr val="accent4">
              <a:lumMod val="20000"/>
              <a:lumOff val="80000"/>
            </a:schemeClr>
          </a:solidFill>
          <a:ln>
            <a:solidFill>
              <a:srgbClr val="B80000"/>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000" dirty="0">
                <a:latin typeface="Arial" panose="020B0604020202020204" pitchFamily="34" charset="0"/>
              </a:rPr>
              <a:t>Use the amounts determined on the previous slide to calculate the predetermined overhead rate (POHR) of each department.</a:t>
            </a:r>
          </a:p>
          <a:p>
            <a:r>
              <a:rPr lang="en-US" sz="3000" dirty="0">
                <a:latin typeface="Arial" panose="020B0604020202020204" pitchFamily="34" charset="0"/>
              </a:rPr>
              <a:t>Milling Department = $510,000 ÷ 60,000 MHs   = $8.50 per MH</a:t>
            </a:r>
          </a:p>
          <a:p>
            <a:r>
              <a:rPr lang="en-US" sz="3000" dirty="0">
                <a:latin typeface="Arial" panose="020B0604020202020204" pitchFamily="34" charset="0"/>
              </a:rPr>
              <a:t>Assembly Department = $800,000 ÷ 80,000 DLHs = $10.00 per DLH</a:t>
            </a:r>
          </a:p>
        </p:txBody>
      </p:sp>
    </p:spTree>
    <p:extLst>
      <p:ext uri="{BB962C8B-B14F-4D97-AF65-F5344CB8AC3E}">
        <p14:creationId xmlns:p14="http://schemas.microsoft.com/office/powerpoint/2010/main" val="991743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821452" cy="1384995"/>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Step 3 – Calculate the Amount of Overhead Applied from Both Departments to a Job</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Content Placeholder 3">
            <a:extLst>
              <a:ext uri="{FF2B5EF4-FFF2-40B4-BE49-F238E27FC236}">
                <a16:creationId xmlns:a16="http://schemas.microsoft.com/office/drawing/2014/main" id="{050D518A-5231-AC62-0FD7-E96846364880}"/>
              </a:ext>
            </a:extLst>
          </p:cNvPr>
          <p:cNvSpPr txBox="1">
            <a:spLocks/>
          </p:cNvSpPr>
          <p:nvPr/>
        </p:nvSpPr>
        <p:spPr>
          <a:xfrm>
            <a:off x="2128662" y="1761637"/>
            <a:ext cx="8077200" cy="4038600"/>
          </a:xfrm>
          <a:prstGeom prst="rect">
            <a:avLst/>
          </a:prstGeom>
          <a:solidFill>
            <a:schemeClr val="accent4">
              <a:lumMod val="20000"/>
              <a:lumOff val="80000"/>
            </a:schemeClr>
          </a:solidFill>
          <a:ln>
            <a:solidFill>
              <a:srgbClr val="B80000"/>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200" dirty="0">
                <a:solidFill>
                  <a:srgbClr val="000000"/>
                </a:solidFill>
                <a:latin typeface="Arial" panose="020B0604020202020204" pitchFamily="34" charset="0"/>
                <a:cs typeface="Arial" panose="020B0604020202020204" pitchFamily="34" charset="0"/>
              </a:rPr>
              <a:t>Use the POR calculated on the previous slide to determine the overhead applied from both departments to Job 407:</a:t>
            </a:r>
          </a:p>
          <a:p>
            <a:pPr marL="0" indent="0">
              <a:buFont typeface="Arial" panose="020B0604020202020204" pitchFamily="34" charset="0"/>
              <a:buNone/>
            </a:pPr>
            <a:endParaRPr lang="en-US" sz="2200" dirty="0">
              <a:solidFill>
                <a:srgbClr val="000000"/>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US" sz="2200" dirty="0">
              <a:solidFill>
                <a:srgbClr val="000000"/>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US" sz="2200" dirty="0">
              <a:solidFill>
                <a:srgbClr val="000000"/>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US" sz="2200" dirty="0">
              <a:solidFill>
                <a:srgbClr val="000000"/>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US" sz="2200" dirty="0">
              <a:solidFill>
                <a:srgbClr val="000000"/>
              </a:solidFill>
              <a:latin typeface="Arial" panose="020B0604020202020204" pitchFamily="34" charset="0"/>
              <a:cs typeface="Arial" panose="020B0604020202020204" pitchFamily="34" charset="0"/>
            </a:endParaRPr>
          </a:p>
          <a:p>
            <a:pPr marL="0" indent="0">
              <a:spcBef>
                <a:spcPts val="400"/>
              </a:spcBef>
              <a:buFont typeface="Arial" panose="020B0604020202020204" pitchFamily="34" charset="0"/>
              <a:buNone/>
            </a:pPr>
            <a:endParaRPr lang="en-US" sz="2200" dirty="0"/>
          </a:p>
          <a:p>
            <a:pPr marL="0" indent="0">
              <a:spcBef>
                <a:spcPts val="400"/>
              </a:spcBef>
              <a:buFont typeface="Arial" panose="020B0604020202020204" pitchFamily="34" charset="0"/>
              <a:buNone/>
            </a:pPr>
            <a:r>
              <a:rPr lang="en-US" sz="2200" dirty="0">
                <a:latin typeface="Arial" panose="020B0604020202020204" pitchFamily="34" charset="0"/>
                <a:cs typeface="Arial" panose="020B0604020202020204" pitchFamily="34" charset="0"/>
              </a:rPr>
              <a:t>Milling Department = 90 MHs × $8.50 per MH  = $765</a:t>
            </a:r>
          </a:p>
          <a:p>
            <a:pPr marL="0" indent="0">
              <a:spcBef>
                <a:spcPts val="400"/>
              </a:spcBef>
              <a:buFont typeface="Arial" panose="020B0604020202020204" pitchFamily="34" charset="0"/>
              <a:buNone/>
            </a:pPr>
            <a:r>
              <a:rPr lang="en-US" sz="2200" dirty="0">
                <a:latin typeface="Arial" panose="020B0604020202020204" pitchFamily="34" charset="0"/>
                <a:cs typeface="Arial" panose="020B0604020202020204" pitchFamily="34" charset="0"/>
              </a:rPr>
              <a:t>Assembly Department = 20 DLHs × $10 per DLH  = $200</a:t>
            </a:r>
          </a:p>
          <a:p>
            <a:pPr marL="0" indent="0">
              <a:buFont typeface="Arial" panose="020B0604020202020204" pitchFamily="34" charset="0"/>
              <a:buNone/>
            </a:pPr>
            <a:endParaRPr lang="en-US" sz="2200" dirty="0">
              <a:solidFill>
                <a:srgbClr val="000000"/>
              </a:solidFill>
              <a:latin typeface="Arial" panose="020B0604020202020204" pitchFamily="34" charset="0"/>
              <a:cs typeface="Arial" panose="020B0604020202020204" pitchFamily="34" charset="0"/>
            </a:endParaRPr>
          </a:p>
        </p:txBody>
      </p:sp>
      <p:graphicFrame>
        <p:nvGraphicFramePr>
          <p:cNvPr id="11" name="Table 10">
            <a:extLst>
              <a:ext uri="{FF2B5EF4-FFF2-40B4-BE49-F238E27FC236}">
                <a16:creationId xmlns:a16="http://schemas.microsoft.com/office/drawing/2014/main" id="{5171F72B-ECD5-814E-D7CE-59C3A975A8F9}"/>
              </a:ext>
            </a:extLst>
          </p:cNvPr>
          <p:cNvGraphicFramePr>
            <a:graphicFrameLocks noGrp="1"/>
          </p:cNvGraphicFramePr>
          <p:nvPr>
            <p:extLst>
              <p:ext uri="{D42A27DB-BD31-4B8C-83A1-F6EECF244321}">
                <p14:modId xmlns:p14="http://schemas.microsoft.com/office/powerpoint/2010/main" val="731391518"/>
              </p:ext>
            </p:extLst>
          </p:nvPr>
        </p:nvGraphicFramePr>
        <p:xfrm>
          <a:off x="2816860" y="2662420"/>
          <a:ext cx="6558280" cy="1981200"/>
        </p:xfrm>
        <a:graphic>
          <a:graphicData uri="http://schemas.openxmlformats.org/drawingml/2006/table">
            <a:tbl>
              <a:tblPr firstRow="1" bandRow="1">
                <a:tableStyleId>{5940675A-B579-460E-94D1-54222C63F5DA}</a:tableStyleId>
              </a:tblPr>
              <a:tblGrid>
                <a:gridCol w="249428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840">
                <a:tc rowSpan="2">
                  <a:txBody>
                    <a:bodyPr/>
                    <a:lstStyle/>
                    <a:p>
                      <a:pPr algn="ctr"/>
                      <a:r>
                        <a:rPr lang="en-US" sz="1400" b="1" kern="1200" dirty="0">
                          <a:solidFill>
                            <a:schemeClr val="tx1"/>
                          </a:solidFill>
                          <a:effectLst/>
                          <a:latin typeface="STIX Two Text" panose="02020603050405020304" pitchFamily="18" charset="0"/>
                          <a:ea typeface="Verdana" pitchFamily="34" charset="0"/>
                          <a:cs typeface="Verdana" pitchFamily="34" charset="0"/>
                        </a:rPr>
                        <a:t>Job 407</a:t>
                      </a:r>
                      <a:endParaRPr lang="en-US" sz="1400" b="1" dirty="0">
                        <a:latin typeface="STIX Two Text" panose="02020603050405020304" pitchFamily="18" charset="0"/>
                        <a:ea typeface="Verdana" pitchFamily="34" charset="0"/>
                        <a:cs typeface="Verdana" pitchFamily="34" charset="0"/>
                      </a:endParaRPr>
                    </a:p>
                  </a:txBody>
                  <a:tcPr anchor="ctr"/>
                </a:tc>
                <a:tc gridSpan="2">
                  <a:txBody>
                    <a:bodyPr/>
                    <a:lstStyle/>
                    <a:p>
                      <a:pPr algn="ctr"/>
                      <a:r>
                        <a:rPr lang="en-US" sz="1400" b="1" dirty="0">
                          <a:latin typeface="STIX Two Text" panose="02020603050405020304" pitchFamily="18" charset="0"/>
                          <a:ea typeface="Verdana" pitchFamily="34" charset="0"/>
                          <a:cs typeface="Verdana" pitchFamily="34" charset="0"/>
                        </a:rPr>
                        <a:t>Department</a:t>
                      </a:r>
                    </a:p>
                  </a:txBody>
                  <a:tcPr anchor="ctr"/>
                </a:tc>
                <a:tc hMerge="1">
                  <a:txBody>
                    <a:bodyPr/>
                    <a:lstStyle/>
                    <a:p>
                      <a:pPr algn="ctr"/>
                      <a:endParaRPr lang="en-US" sz="1400" b="1" dirty="0">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5"/>
                  </a:ext>
                </a:extLst>
              </a:tr>
              <a:tr h="370840">
                <a:tc vMerge="1">
                  <a:txBody>
                    <a:bodyPr/>
                    <a:lstStyle/>
                    <a:p>
                      <a:pPr algn="ctr"/>
                      <a:endParaRPr lang="en-US" sz="1400" b="1"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400" b="1" kern="1200" dirty="0">
                          <a:solidFill>
                            <a:schemeClr val="tx1"/>
                          </a:solidFill>
                          <a:effectLst/>
                          <a:latin typeface="STIX Two Text" panose="02020603050405020304" pitchFamily="18" charset="0"/>
                          <a:ea typeface="Verdana" pitchFamily="34" charset="0"/>
                          <a:cs typeface="Verdana" pitchFamily="34" charset="0"/>
                        </a:rPr>
                        <a:t>Milling </a:t>
                      </a:r>
                      <a:endParaRPr lang="en-US" sz="1400" b="1"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400" b="1" kern="1200" dirty="0">
                          <a:solidFill>
                            <a:schemeClr val="tx1"/>
                          </a:solidFill>
                          <a:effectLst/>
                          <a:latin typeface="STIX Two Text" panose="02020603050405020304" pitchFamily="18" charset="0"/>
                          <a:ea typeface="Verdana" pitchFamily="34" charset="0"/>
                          <a:cs typeface="Verdana" pitchFamily="34" charset="0"/>
                        </a:rPr>
                        <a:t>Assembly</a:t>
                      </a:r>
                      <a:endParaRPr lang="en-US" sz="1400" b="1" dirty="0">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0"/>
                  </a:ext>
                </a:extLst>
              </a:tr>
              <a:tr h="325120">
                <a:tc>
                  <a:txBody>
                    <a:bodyPr/>
                    <a:lstStyle/>
                    <a:p>
                      <a:r>
                        <a:rPr lang="en-US" sz="1400" kern="1200" dirty="0">
                          <a:solidFill>
                            <a:schemeClr val="tx1"/>
                          </a:solidFill>
                          <a:effectLst/>
                          <a:latin typeface="STIX Two Text" panose="02020603050405020304" pitchFamily="18" charset="0"/>
                          <a:ea typeface="Verdana" pitchFamily="34" charset="0"/>
                          <a:cs typeface="Verdana" pitchFamily="34" charset="0"/>
                        </a:rPr>
                        <a:t>Machine-hours………..</a:t>
                      </a:r>
                      <a:endParaRPr lang="en-US" sz="1400" b="1"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400" kern="1200" dirty="0">
                          <a:solidFill>
                            <a:schemeClr val="tx1"/>
                          </a:solidFill>
                          <a:effectLst/>
                          <a:latin typeface="STIX Two Text" panose="02020603050405020304" pitchFamily="18" charset="0"/>
                          <a:ea typeface="Verdana" pitchFamily="34" charset="0"/>
                          <a:cs typeface="Verdana" pitchFamily="34" charset="0"/>
                        </a:rPr>
                        <a:t>90</a:t>
                      </a:r>
                      <a:endParaRPr lang="en-US" sz="1400" b="1" dirty="0">
                        <a:latin typeface="STIX Two Text" panose="02020603050405020304" pitchFamily="18" charset="0"/>
                        <a:ea typeface="Verdana" pitchFamily="34" charset="0"/>
                        <a:cs typeface="Verdana" pitchFamily="34" charset="0"/>
                      </a:endParaRPr>
                    </a:p>
                  </a:txBody>
                  <a:tcPr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effectLst/>
                          <a:latin typeface="STIX Two Text" panose="02020603050405020304" pitchFamily="18" charset="0"/>
                          <a:ea typeface="Verdana" pitchFamily="34" charset="0"/>
                          <a:cs typeface="Verdana" pitchFamily="34" charset="0"/>
                        </a:rPr>
                        <a:t>4</a:t>
                      </a:r>
                    </a:p>
                  </a:txBody>
                  <a:tcPr anchor="ctr"/>
                </a:tc>
                <a:extLst>
                  <a:ext uri="{0D108BD9-81ED-4DB2-BD59-A6C34878D82A}">
                    <a16:rowId xmlns:a16="http://schemas.microsoft.com/office/drawing/2014/main" val="10001"/>
                  </a:ext>
                </a:extLst>
              </a:tr>
              <a:tr h="304800">
                <a:tc>
                  <a:txBody>
                    <a:bodyPr/>
                    <a:lstStyle/>
                    <a:p>
                      <a:r>
                        <a:rPr lang="en-US" sz="1400" kern="1200" dirty="0">
                          <a:solidFill>
                            <a:schemeClr val="tx1"/>
                          </a:solidFill>
                          <a:effectLst/>
                          <a:latin typeface="STIX Two Text" panose="02020603050405020304" pitchFamily="18" charset="0"/>
                          <a:ea typeface="Verdana" pitchFamily="34" charset="0"/>
                          <a:cs typeface="Verdana" pitchFamily="34" charset="0"/>
                        </a:rPr>
                        <a:t>Direct labor-hours…….</a:t>
                      </a:r>
                      <a:endParaRPr lang="en-US" sz="1400" b="1"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400" b="0" dirty="0">
                          <a:latin typeface="STIX Two Text" panose="02020603050405020304" pitchFamily="18" charset="0"/>
                          <a:ea typeface="Verdana" pitchFamily="34" charset="0"/>
                          <a:cs typeface="Verdana" pitchFamily="34" charset="0"/>
                        </a:rPr>
                        <a:t>5</a:t>
                      </a:r>
                    </a:p>
                  </a:txBody>
                  <a:tcPr anchor="ctr"/>
                </a:tc>
                <a:tc>
                  <a:txBody>
                    <a:bodyPr/>
                    <a:lstStyle/>
                    <a:p>
                      <a:pPr algn="r"/>
                      <a:r>
                        <a:rPr lang="en-US" sz="1400" b="0" dirty="0">
                          <a:latin typeface="STIX Two Text" panose="02020603050405020304" pitchFamily="18" charset="0"/>
                          <a:ea typeface="Verdana" pitchFamily="34" charset="0"/>
                          <a:cs typeface="Verdana" pitchFamily="34" charset="0"/>
                        </a:rPr>
                        <a:t>20</a:t>
                      </a:r>
                    </a:p>
                  </a:txBody>
                  <a:tcPr anchor="ctr"/>
                </a:tc>
                <a:extLst>
                  <a:ext uri="{0D108BD9-81ED-4DB2-BD59-A6C34878D82A}">
                    <a16:rowId xmlns:a16="http://schemas.microsoft.com/office/drawing/2014/main" val="10002"/>
                  </a:ext>
                </a:extLst>
              </a:tr>
              <a:tr h="152400">
                <a:tc>
                  <a:txBody>
                    <a:bodyPr/>
                    <a:lstStyle/>
                    <a:p>
                      <a:r>
                        <a:rPr lang="en-US" sz="1400" kern="1200" dirty="0">
                          <a:solidFill>
                            <a:schemeClr val="tx1"/>
                          </a:solidFill>
                          <a:effectLst/>
                          <a:latin typeface="STIX Two Text" panose="02020603050405020304" pitchFamily="18" charset="0"/>
                          <a:ea typeface="Verdana" pitchFamily="34" charset="0"/>
                          <a:cs typeface="Verdana" pitchFamily="34" charset="0"/>
                        </a:rPr>
                        <a:t>Direct materials……….</a:t>
                      </a:r>
                      <a:endParaRPr lang="en-US" sz="1400" b="1"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400" kern="1200" dirty="0">
                          <a:solidFill>
                            <a:schemeClr val="tx1"/>
                          </a:solidFill>
                          <a:effectLst/>
                          <a:latin typeface="STIX Two Text" panose="02020603050405020304" pitchFamily="18" charset="0"/>
                          <a:ea typeface="Verdana" pitchFamily="34" charset="0"/>
                          <a:cs typeface="Verdana" pitchFamily="34" charset="0"/>
                        </a:rPr>
                        <a:t>$ 800</a:t>
                      </a:r>
                      <a:endParaRPr lang="en-US" sz="1400" b="1"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400" kern="1200" dirty="0">
                          <a:solidFill>
                            <a:schemeClr val="tx1"/>
                          </a:solidFill>
                          <a:effectLst/>
                          <a:latin typeface="STIX Two Text" panose="02020603050405020304" pitchFamily="18" charset="0"/>
                          <a:ea typeface="Verdana" pitchFamily="34" charset="0"/>
                          <a:cs typeface="Verdana" pitchFamily="34" charset="0"/>
                        </a:rPr>
                        <a:t>$ 370</a:t>
                      </a:r>
                      <a:endParaRPr lang="en-US" sz="1400" b="1" dirty="0">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3"/>
                  </a:ext>
                </a:extLst>
              </a:tr>
              <a:tr h="228600">
                <a:tc>
                  <a:txBody>
                    <a:bodyPr/>
                    <a:lstStyle/>
                    <a:p>
                      <a:r>
                        <a:rPr lang="en-US" sz="1400" kern="1200" dirty="0">
                          <a:solidFill>
                            <a:schemeClr val="tx1"/>
                          </a:solidFill>
                          <a:effectLst/>
                          <a:latin typeface="STIX Two Text" panose="02020603050405020304" pitchFamily="18" charset="0"/>
                          <a:ea typeface="Verdana" pitchFamily="34" charset="0"/>
                          <a:cs typeface="Verdana" pitchFamily="34" charset="0"/>
                        </a:rPr>
                        <a:t>Direct labor cost………</a:t>
                      </a:r>
                      <a:endParaRPr lang="en-US" sz="1400" b="1"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400" kern="1200" dirty="0">
                          <a:solidFill>
                            <a:schemeClr val="tx1"/>
                          </a:solidFill>
                          <a:effectLst/>
                          <a:latin typeface="STIX Two Text" panose="02020603050405020304" pitchFamily="18" charset="0"/>
                          <a:ea typeface="Verdana" pitchFamily="34" charset="0"/>
                          <a:cs typeface="Verdana" pitchFamily="34" charset="0"/>
                        </a:rPr>
                        <a:t>$</a:t>
                      </a:r>
                      <a:r>
                        <a:rPr lang="en-US" sz="1400" kern="1200" baseline="0" dirty="0">
                          <a:solidFill>
                            <a:schemeClr val="tx1"/>
                          </a:solidFill>
                          <a:effectLst/>
                          <a:latin typeface="STIX Two Text" panose="02020603050405020304" pitchFamily="18" charset="0"/>
                          <a:ea typeface="Verdana" pitchFamily="34" charset="0"/>
                          <a:cs typeface="Verdana" pitchFamily="34" charset="0"/>
                        </a:rPr>
                        <a:t> </a:t>
                      </a:r>
                      <a:r>
                        <a:rPr lang="en-US" sz="1400" kern="1200" dirty="0">
                          <a:solidFill>
                            <a:schemeClr val="tx1"/>
                          </a:solidFill>
                          <a:effectLst/>
                          <a:latin typeface="STIX Two Text" panose="02020603050405020304" pitchFamily="18" charset="0"/>
                          <a:ea typeface="Verdana" pitchFamily="34" charset="0"/>
                          <a:cs typeface="Verdana" pitchFamily="34" charset="0"/>
                        </a:rPr>
                        <a:t>70</a:t>
                      </a:r>
                      <a:endParaRPr lang="en-US" sz="1400" b="1"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400" kern="1200" dirty="0">
                          <a:solidFill>
                            <a:schemeClr val="tx1"/>
                          </a:solidFill>
                          <a:effectLst/>
                          <a:latin typeface="STIX Two Text" panose="02020603050405020304" pitchFamily="18" charset="0"/>
                          <a:ea typeface="Verdana" pitchFamily="34" charset="0"/>
                          <a:cs typeface="Verdana" pitchFamily="34" charset="0"/>
                        </a:rPr>
                        <a:t>$ 280</a:t>
                      </a:r>
                      <a:endParaRPr lang="en-US" sz="1400" b="1" dirty="0">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304189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670182" cy="1384995"/>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Step 4 – Calculate the Total Job Cost for Job 407</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Content Placeholder 2">
            <a:extLst>
              <a:ext uri="{FF2B5EF4-FFF2-40B4-BE49-F238E27FC236}">
                <a16:creationId xmlns:a16="http://schemas.microsoft.com/office/drawing/2014/main" id="{5871A58B-CFC3-C576-1F2C-28D8AF10815C}"/>
              </a:ext>
            </a:extLst>
          </p:cNvPr>
          <p:cNvSpPr txBox="1">
            <a:spLocks/>
          </p:cNvSpPr>
          <p:nvPr/>
        </p:nvSpPr>
        <p:spPr>
          <a:xfrm>
            <a:off x="1902501" y="1779686"/>
            <a:ext cx="8458200" cy="3657600"/>
          </a:xfrm>
          <a:prstGeom prst="rect">
            <a:avLst/>
          </a:prstGeom>
          <a:solidFill>
            <a:schemeClr val="accent4">
              <a:lumMod val="20000"/>
              <a:lumOff val="80000"/>
            </a:schemeClr>
          </a:solidFill>
          <a:ln>
            <a:solidFill>
              <a:srgbClr val="B80000"/>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atin typeface="Arial" panose="020B0604020202020204" pitchFamily="34" charset="0"/>
                <a:cs typeface="Arial" panose="020B0604020202020204" pitchFamily="34" charset="0"/>
              </a:rPr>
              <a:t>We can use the information given to calculate the amount of the total cost of Job 407. Here is the calculation: </a:t>
            </a:r>
            <a:endParaRPr lang="en-US" dirty="0">
              <a:latin typeface="Arial" panose="020B0604020202020204" pitchFamily="34" charset="0"/>
              <a:cs typeface="Arial" panose="020B0604020202020204" pitchFamily="34" charset="0"/>
            </a:endParaRPr>
          </a:p>
        </p:txBody>
      </p:sp>
      <p:graphicFrame>
        <p:nvGraphicFramePr>
          <p:cNvPr id="11" name="Table 10">
            <a:extLst>
              <a:ext uri="{FF2B5EF4-FFF2-40B4-BE49-F238E27FC236}">
                <a16:creationId xmlns:a16="http://schemas.microsoft.com/office/drawing/2014/main" id="{07C30F5E-789C-1B71-7DB7-3DD92B44A426}"/>
              </a:ext>
            </a:extLst>
          </p:cNvPr>
          <p:cNvGraphicFramePr>
            <a:graphicFrameLocks noGrp="1"/>
          </p:cNvGraphicFramePr>
          <p:nvPr>
            <p:extLst>
              <p:ext uri="{D42A27DB-BD31-4B8C-83A1-F6EECF244321}">
                <p14:modId xmlns:p14="http://schemas.microsoft.com/office/powerpoint/2010/main" val="3050302485"/>
              </p:ext>
            </p:extLst>
          </p:nvPr>
        </p:nvGraphicFramePr>
        <p:xfrm>
          <a:off x="2052710" y="3130256"/>
          <a:ext cx="8157782" cy="2092960"/>
        </p:xfrm>
        <a:graphic>
          <a:graphicData uri="http://schemas.openxmlformats.org/drawingml/2006/table">
            <a:tbl>
              <a:tblPr firstRow="1" bandRow="1">
                <a:tableStyleId>{5940675A-B579-460E-94D1-54222C63F5DA}</a:tableStyleId>
              </a:tblPr>
              <a:tblGrid>
                <a:gridCol w="4757992">
                  <a:extLst>
                    <a:ext uri="{9D8B030D-6E8A-4147-A177-3AD203B41FA5}">
                      <a16:colId xmlns:a16="http://schemas.microsoft.com/office/drawing/2014/main" val="20000"/>
                    </a:ext>
                  </a:extLst>
                </a:gridCol>
                <a:gridCol w="1011555">
                  <a:extLst>
                    <a:ext uri="{9D8B030D-6E8A-4147-A177-3AD203B41FA5}">
                      <a16:colId xmlns:a16="http://schemas.microsoft.com/office/drawing/2014/main" val="20001"/>
                    </a:ext>
                  </a:extLst>
                </a:gridCol>
                <a:gridCol w="1344930">
                  <a:extLst>
                    <a:ext uri="{9D8B030D-6E8A-4147-A177-3AD203B41FA5}">
                      <a16:colId xmlns:a16="http://schemas.microsoft.com/office/drawing/2014/main" val="20002"/>
                    </a:ext>
                  </a:extLst>
                </a:gridCol>
                <a:gridCol w="1043305">
                  <a:extLst>
                    <a:ext uri="{9D8B030D-6E8A-4147-A177-3AD203B41FA5}">
                      <a16:colId xmlns:a16="http://schemas.microsoft.com/office/drawing/2014/main" val="20003"/>
                    </a:ext>
                  </a:extLst>
                </a:gridCol>
              </a:tblGrid>
              <a:tr h="370840">
                <a:tc>
                  <a:txBody>
                    <a:bodyPr/>
                    <a:lstStyle/>
                    <a:p>
                      <a:pPr algn="ctr"/>
                      <a:endParaRPr lang="en-US" sz="1600" b="1" i="0" dirty="0">
                        <a:latin typeface="STIX Two Text" panose="02020603050405020304" pitchFamily="18" charset="0"/>
                        <a:ea typeface="Verdana" pitchFamily="34" charset="0"/>
                        <a:cs typeface="Verdana" pitchFamily="34" charset="0"/>
                      </a:endParaRPr>
                    </a:p>
                  </a:txBody>
                  <a:tcPr/>
                </a:tc>
                <a:tc>
                  <a:txBody>
                    <a:bodyPr/>
                    <a:lstStyle/>
                    <a:p>
                      <a:pPr algn="ctr"/>
                      <a:r>
                        <a:rPr lang="en-US" sz="1600" b="1" i="1" kern="1200" dirty="0">
                          <a:solidFill>
                            <a:schemeClr val="tx1"/>
                          </a:solidFill>
                          <a:effectLst/>
                          <a:latin typeface="STIX Two Text" panose="02020603050405020304" pitchFamily="18" charset="0"/>
                          <a:ea typeface="Verdana" pitchFamily="34" charset="0"/>
                          <a:cs typeface="Verdana" pitchFamily="34" charset="0"/>
                        </a:rPr>
                        <a:t>Milling</a:t>
                      </a:r>
                      <a:endParaRPr lang="en-US" sz="1600" b="1" i="1" dirty="0">
                        <a:latin typeface="STIX Two Text" panose="02020603050405020304" pitchFamily="18" charset="0"/>
                        <a:ea typeface="Verdana" pitchFamily="34" charset="0"/>
                        <a:cs typeface="Verdana" pitchFamily="34" charset="0"/>
                      </a:endParaRPr>
                    </a:p>
                  </a:txBody>
                  <a:tcPr/>
                </a:tc>
                <a:tc>
                  <a:txBody>
                    <a:bodyPr/>
                    <a:lstStyle/>
                    <a:p>
                      <a:pPr algn="ctr"/>
                      <a:r>
                        <a:rPr lang="en-US" sz="1600" b="1" i="1" kern="1200" dirty="0">
                          <a:solidFill>
                            <a:schemeClr val="tx1"/>
                          </a:solidFill>
                          <a:effectLst/>
                          <a:latin typeface="STIX Two Text" panose="02020603050405020304" pitchFamily="18" charset="0"/>
                          <a:ea typeface="Verdana" pitchFamily="34" charset="0"/>
                          <a:cs typeface="Verdana" pitchFamily="34" charset="0"/>
                        </a:rPr>
                        <a:t>Assembly</a:t>
                      </a:r>
                      <a:endParaRPr lang="en-US" sz="1600" b="1" i="1" dirty="0">
                        <a:latin typeface="STIX Two Text" panose="02020603050405020304" pitchFamily="18" charset="0"/>
                        <a:ea typeface="Verdana" pitchFamily="34" charset="0"/>
                        <a:cs typeface="Verdana" pitchFamily="34" charset="0"/>
                      </a:endParaRPr>
                    </a:p>
                  </a:txBody>
                  <a:tcPr/>
                </a:tc>
                <a:tc>
                  <a:txBody>
                    <a:bodyPr/>
                    <a:lstStyle/>
                    <a:p>
                      <a:pPr marL="0" marR="128905" algn="ctr">
                        <a:spcBef>
                          <a:spcPts val="0"/>
                        </a:spcBef>
                        <a:spcAft>
                          <a:spcPts val="0"/>
                        </a:spcAft>
                      </a:pPr>
                      <a:r>
                        <a:rPr lang="en-US" sz="1600" b="1" i="1" dirty="0">
                          <a:solidFill>
                            <a:srgbClr val="281C26"/>
                          </a:solidFill>
                          <a:effectLst/>
                          <a:latin typeface="STIX Two Text" panose="02020603050405020304" pitchFamily="18" charset="0"/>
                          <a:ea typeface="Verdana" pitchFamily="34" charset="0"/>
                          <a:cs typeface="Verdana" pitchFamily="34" charset="0"/>
                        </a:rPr>
                        <a:t>Total</a:t>
                      </a:r>
                      <a:endParaRPr lang="en-US" sz="1600" b="1" i="1" dirty="0">
                        <a:effectLst/>
                        <a:latin typeface="STIX Two Text" panose="02020603050405020304" pitchFamily="18" charset="0"/>
                        <a:ea typeface="Verdana" pitchFamily="34" charset="0"/>
                        <a:cs typeface="Verdana" pitchFamily="34" charset="0"/>
                      </a:endParaRPr>
                    </a:p>
                  </a:txBody>
                  <a:tcPr marL="0" marR="0" marT="0" marB="0" anchor="ctr"/>
                </a:tc>
                <a:extLst>
                  <a:ext uri="{0D108BD9-81ED-4DB2-BD59-A6C34878D82A}">
                    <a16:rowId xmlns:a16="http://schemas.microsoft.com/office/drawing/2014/main" val="10000"/>
                  </a:ext>
                </a:extLst>
              </a:tr>
              <a:tr h="370840">
                <a:tc>
                  <a:txBody>
                    <a:bodyPr/>
                    <a:lstStyle/>
                    <a:p>
                      <a:r>
                        <a:rPr lang="en-US" sz="1600" kern="1200" dirty="0">
                          <a:solidFill>
                            <a:schemeClr val="tx1"/>
                          </a:solidFill>
                          <a:effectLst/>
                          <a:latin typeface="STIX Two Text" panose="02020603050405020304" pitchFamily="18" charset="0"/>
                          <a:ea typeface="Verdana" pitchFamily="34" charset="0"/>
                          <a:cs typeface="Verdana" pitchFamily="34" charset="0"/>
                        </a:rPr>
                        <a:t>Direct materials</a:t>
                      </a:r>
                      <a:r>
                        <a:rPr lang="en-US" sz="1800" kern="1200" dirty="0">
                          <a:solidFill>
                            <a:schemeClr val="tx1"/>
                          </a:solidFill>
                          <a:effectLst/>
                          <a:latin typeface="STIX Two Text" panose="02020603050405020304" pitchFamily="18" charset="0"/>
                          <a:ea typeface="Verdana" pitchFamily="34" charset="0"/>
                          <a:cs typeface="Verdana" pitchFamily="34" charset="0"/>
                        </a:rPr>
                        <a:t>……………………………………………</a:t>
                      </a:r>
                      <a:endParaRPr lang="en-US" sz="1600" dirty="0">
                        <a:latin typeface="STIX Two Text" panose="02020603050405020304" pitchFamily="18" charset="0"/>
                        <a:ea typeface="Verdana" pitchFamily="34" charset="0"/>
                        <a:cs typeface="Verdana" pitchFamily="34" charset="0"/>
                      </a:endParaRPr>
                    </a:p>
                  </a:txBody>
                  <a:tcPr/>
                </a:tc>
                <a:tc>
                  <a:txBody>
                    <a:bodyPr/>
                    <a:lstStyle/>
                    <a:p>
                      <a:pPr algn="r"/>
                      <a:r>
                        <a:rPr lang="en-US" sz="1600" kern="1200" dirty="0">
                          <a:solidFill>
                            <a:schemeClr val="tx1"/>
                          </a:solidFill>
                          <a:effectLst/>
                          <a:latin typeface="STIX Two Text" panose="02020603050405020304" pitchFamily="18" charset="0"/>
                          <a:ea typeface="Verdana" pitchFamily="34" charset="0"/>
                          <a:cs typeface="Verdana" pitchFamily="34" charset="0"/>
                        </a:rPr>
                        <a:t>$ 800</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600" kern="1200" dirty="0">
                          <a:solidFill>
                            <a:schemeClr val="tx1"/>
                          </a:solidFill>
                          <a:effectLst/>
                          <a:latin typeface="STIX Two Text" panose="02020603050405020304" pitchFamily="18" charset="0"/>
                          <a:ea typeface="Verdana" pitchFamily="34" charset="0"/>
                          <a:cs typeface="Verdana" pitchFamily="34" charset="0"/>
                        </a:rPr>
                        <a:t>$ 370</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marL="0" marR="14605" algn="r">
                        <a:spcBef>
                          <a:spcPts val="0"/>
                        </a:spcBef>
                        <a:spcAft>
                          <a:spcPts val="0"/>
                        </a:spcAft>
                      </a:pPr>
                      <a:r>
                        <a:rPr lang="en-US" sz="1600" dirty="0">
                          <a:solidFill>
                            <a:srgbClr val="281C26"/>
                          </a:solidFill>
                          <a:effectLst/>
                          <a:latin typeface="STIX Two Text" panose="02020603050405020304" pitchFamily="18" charset="0"/>
                          <a:ea typeface="Verdana" pitchFamily="34" charset="0"/>
                          <a:cs typeface="Verdana" pitchFamily="34" charset="0"/>
                        </a:rPr>
                        <a:t>$  1,170</a:t>
                      </a:r>
                      <a:endParaRPr lang="en-US" sz="1600" dirty="0">
                        <a:effectLst/>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1"/>
                  </a:ext>
                </a:extLst>
              </a:tr>
              <a:tr h="370840">
                <a:tc>
                  <a:txBody>
                    <a:bodyPr/>
                    <a:lstStyle/>
                    <a:p>
                      <a:r>
                        <a:rPr lang="en-US" sz="1600" kern="1200" dirty="0">
                          <a:solidFill>
                            <a:schemeClr val="tx1"/>
                          </a:solidFill>
                          <a:effectLst/>
                          <a:latin typeface="STIX Two Text" panose="02020603050405020304" pitchFamily="18" charset="0"/>
                          <a:ea typeface="Verdana" pitchFamily="34" charset="0"/>
                          <a:cs typeface="Verdana" pitchFamily="34" charset="0"/>
                        </a:rPr>
                        <a:t>Direct labor………………………………………………..</a:t>
                      </a:r>
                      <a:endParaRPr lang="en-US" sz="1600" dirty="0">
                        <a:latin typeface="STIX Two Text" panose="02020603050405020304" pitchFamily="18" charset="0"/>
                        <a:ea typeface="Verdana" pitchFamily="34" charset="0"/>
                        <a:cs typeface="Verdana" pitchFamily="34" charset="0"/>
                      </a:endParaRPr>
                    </a:p>
                  </a:txBody>
                  <a:tcPr/>
                </a:tc>
                <a:tc>
                  <a:txBody>
                    <a:bodyPr/>
                    <a:lstStyle/>
                    <a:p>
                      <a:pPr algn="r"/>
                      <a:r>
                        <a:rPr lang="en-US" sz="1600" kern="1200" dirty="0">
                          <a:solidFill>
                            <a:schemeClr val="tx1"/>
                          </a:solidFill>
                          <a:effectLst/>
                          <a:latin typeface="STIX Two Text" panose="02020603050405020304" pitchFamily="18" charset="0"/>
                          <a:ea typeface="Verdana" pitchFamily="34" charset="0"/>
                          <a:cs typeface="Verdana" pitchFamily="34" charset="0"/>
                        </a:rPr>
                        <a:t>$</a:t>
                      </a:r>
                      <a:r>
                        <a:rPr lang="en-US" sz="1600" kern="1200" baseline="0" dirty="0">
                          <a:solidFill>
                            <a:schemeClr val="tx1"/>
                          </a:solidFill>
                          <a:effectLst/>
                          <a:latin typeface="STIX Two Text" panose="02020603050405020304" pitchFamily="18" charset="0"/>
                          <a:ea typeface="Verdana" pitchFamily="34" charset="0"/>
                          <a:cs typeface="Verdana" pitchFamily="34" charset="0"/>
                        </a:rPr>
                        <a:t> </a:t>
                      </a:r>
                      <a:r>
                        <a:rPr lang="en-US" sz="1600" kern="1200" dirty="0">
                          <a:solidFill>
                            <a:schemeClr val="tx1"/>
                          </a:solidFill>
                          <a:effectLst/>
                          <a:latin typeface="STIX Two Text" panose="02020603050405020304" pitchFamily="18" charset="0"/>
                          <a:ea typeface="Verdana" pitchFamily="34" charset="0"/>
                          <a:cs typeface="Verdana" pitchFamily="34" charset="0"/>
                        </a:rPr>
                        <a:t>70</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600" kern="1200" dirty="0">
                          <a:solidFill>
                            <a:schemeClr val="tx1"/>
                          </a:solidFill>
                          <a:effectLst/>
                          <a:latin typeface="STIX Two Text" panose="02020603050405020304" pitchFamily="18" charset="0"/>
                          <a:ea typeface="Verdana" pitchFamily="34" charset="0"/>
                          <a:cs typeface="Verdana" pitchFamily="34" charset="0"/>
                        </a:rPr>
                        <a:t>$ 280</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marL="0" marR="14605" algn="r">
                        <a:spcBef>
                          <a:spcPts val="0"/>
                        </a:spcBef>
                        <a:spcAft>
                          <a:spcPts val="0"/>
                        </a:spcAft>
                      </a:pPr>
                      <a:r>
                        <a:rPr lang="en-US" sz="1600" dirty="0">
                          <a:solidFill>
                            <a:srgbClr val="281C26"/>
                          </a:solidFill>
                          <a:effectLst/>
                          <a:latin typeface="STIX Two Text" panose="02020603050405020304" pitchFamily="18" charset="0"/>
                          <a:ea typeface="Verdana" pitchFamily="34" charset="0"/>
                          <a:cs typeface="Verdana" pitchFamily="34" charset="0"/>
                        </a:rPr>
                        <a:t>350</a:t>
                      </a:r>
                      <a:endParaRPr lang="en-US" sz="1600" dirty="0">
                        <a:effectLst/>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2"/>
                  </a:ext>
                </a:extLst>
              </a:tr>
              <a:tr h="370840">
                <a:tc>
                  <a:txBody>
                    <a:bodyPr/>
                    <a:lstStyle/>
                    <a:p>
                      <a:r>
                        <a:rPr lang="en-US" sz="1600" kern="1200" dirty="0">
                          <a:solidFill>
                            <a:schemeClr val="tx1"/>
                          </a:solidFill>
                          <a:effectLst/>
                          <a:latin typeface="STIX Two Text" panose="02020603050405020304" pitchFamily="18" charset="0"/>
                          <a:ea typeface="Verdana" pitchFamily="34" charset="0"/>
                          <a:cs typeface="Verdana" pitchFamily="34" charset="0"/>
                        </a:rPr>
                        <a:t>Manufacturing overhead applied…………………..</a:t>
                      </a:r>
                      <a:endParaRPr lang="en-US" sz="1600" dirty="0">
                        <a:latin typeface="STIX Two Text" panose="02020603050405020304" pitchFamily="18" charset="0"/>
                        <a:ea typeface="Verdana" pitchFamily="34" charset="0"/>
                        <a:cs typeface="Verdana" pitchFamily="34" charset="0"/>
                      </a:endParaRPr>
                    </a:p>
                  </a:txBody>
                  <a:tcPr/>
                </a:tc>
                <a:tc>
                  <a:txBody>
                    <a:bodyPr/>
                    <a:lstStyle/>
                    <a:p>
                      <a:pPr algn="r"/>
                      <a:r>
                        <a:rPr lang="en-US" sz="1600" kern="1200" dirty="0">
                          <a:solidFill>
                            <a:schemeClr val="tx1"/>
                          </a:solidFill>
                          <a:effectLst/>
                          <a:latin typeface="STIX Two Text" panose="02020603050405020304" pitchFamily="18" charset="0"/>
                          <a:ea typeface="Verdana" pitchFamily="34" charset="0"/>
                          <a:cs typeface="Verdana" pitchFamily="34" charset="0"/>
                        </a:rPr>
                        <a:t>$ 765</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algn="r"/>
                      <a:r>
                        <a:rPr lang="en-US" sz="1600" kern="1200" dirty="0">
                          <a:solidFill>
                            <a:schemeClr val="tx1"/>
                          </a:solidFill>
                          <a:effectLst/>
                          <a:latin typeface="STIX Two Text" panose="02020603050405020304" pitchFamily="18" charset="0"/>
                          <a:ea typeface="Verdana" pitchFamily="34" charset="0"/>
                          <a:cs typeface="Verdana" pitchFamily="34" charset="0"/>
                        </a:rPr>
                        <a:t>$ 200</a:t>
                      </a: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marL="115888" marR="14605" indent="0" algn="r" defTabSz="914400" rtl="0" eaLnBrk="1" latinLnBrk="0" hangingPunct="1">
                        <a:spcBef>
                          <a:spcPts val="0"/>
                        </a:spcBef>
                        <a:spcAft>
                          <a:spcPts val="0"/>
                        </a:spcAft>
                      </a:pPr>
                      <a:r>
                        <a:rPr lang="en-US" sz="1600" u="sng" kern="1200" dirty="0">
                          <a:solidFill>
                            <a:schemeClr val="tx1"/>
                          </a:solidFill>
                          <a:effectLst/>
                          <a:latin typeface="STIX Two Text" panose="02020603050405020304" pitchFamily="18" charset="0"/>
                          <a:ea typeface="Verdana" pitchFamily="34" charset="0"/>
                          <a:cs typeface="Verdana" pitchFamily="34" charset="0"/>
                        </a:rPr>
                        <a:t>965</a:t>
                      </a:r>
                    </a:p>
                  </a:txBody>
                  <a:tcPr anchor="ctr"/>
                </a:tc>
                <a:extLst>
                  <a:ext uri="{0D108BD9-81ED-4DB2-BD59-A6C34878D82A}">
                    <a16:rowId xmlns:a16="http://schemas.microsoft.com/office/drawing/2014/main" val="10003"/>
                  </a:ext>
                </a:extLst>
              </a:tr>
              <a:tr h="370840">
                <a:tc>
                  <a:txBody>
                    <a:bodyPr/>
                    <a:lstStyle/>
                    <a:p>
                      <a:r>
                        <a:rPr lang="en-US" sz="1600" kern="1200" dirty="0">
                          <a:solidFill>
                            <a:schemeClr val="tx1"/>
                          </a:solidFill>
                          <a:effectLst/>
                          <a:latin typeface="STIX Two Text" panose="02020603050405020304" pitchFamily="18" charset="0"/>
                          <a:ea typeface="Verdana" pitchFamily="34" charset="0"/>
                          <a:cs typeface="Verdana" pitchFamily="34" charset="0"/>
                        </a:rPr>
                        <a:t>Total cost of Job 407……………………………….</a:t>
                      </a:r>
                      <a:endParaRPr lang="en-US" sz="1600" dirty="0">
                        <a:latin typeface="STIX Two Text" panose="02020603050405020304" pitchFamily="18" charset="0"/>
                        <a:ea typeface="Verdana" pitchFamily="34" charset="0"/>
                        <a:cs typeface="Verdana" pitchFamily="34" charset="0"/>
                      </a:endParaRPr>
                    </a:p>
                  </a:txBody>
                  <a:tcPr/>
                </a:tc>
                <a:tc>
                  <a:txBody>
                    <a:bodyPr/>
                    <a:lstStyle/>
                    <a:p>
                      <a:pPr algn="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algn="r"/>
                      <a:endParaRPr lang="en-US" sz="1600" dirty="0">
                        <a:latin typeface="STIX Two Text" panose="02020603050405020304" pitchFamily="18" charset="0"/>
                        <a:ea typeface="Verdana" pitchFamily="34" charset="0"/>
                        <a:cs typeface="Verdana" pitchFamily="34" charset="0"/>
                      </a:endParaRPr>
                    </a:p>
                  </a:txBody>
                  <a:tcPr anchor="ctr"/>
                </a:tc>
                <a:tc>
                  <a:txBody>
                    <a:bodyPr/>
                    <a:lstStyle/>
                    <a:p>
                      <a:pPr marL="115888" indent="0" algn="r"/>
                      <a:r>
                        <a:rPr lang="en-US" sz="1600" u="dbl" kern="1200" baseline="0" dirty="0">
                          <a:solidFill>
                            <a:schemeClr val="tx1"/>
                          </a:solidFill>
                          <a:effectLst/>
                          <a:latin typeface="STIX Two Text" panose="02020603050405020304" pitchFamily="18" charset="0"/>
                          <a:ea typeface="Verdana" pitchFamily="34" charset="0"/>
                          <a:cs typeface="Verdana" pitchFamily="34" charset="0"/>
                        </a:rPr>
                        <a:t>$ 2,485</a:t>
                      </a:r>
                      <a:endParaRPr lang="en-US" sz="1600" u="dbl" baseline="0" dirty="0">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54322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008067" cy="954107"/>
          </a:xfrm>
          <a:prstGeom prst="rect">
            <a:avLst/>
          </a:prstGeom>
          <a:noFill/>
        </p:spPr>
        <p:txBody>
          <a:bodyPr wrap="square" rtlCol="0">
            <a:spAutoFit/>
          </a:bodyPr>
          <a:lstStyle/>
          <a:p>
            <a:pPr algn="ctr"/>
            <a:r>
              <a:rPr lang="en-US" sz="2800" b="1" dirty="0">
                <a:solidFill>
                  <a:schemeClr val="bg1"/>
                </a:solidFill>
                <a:cs typeface="Tajawal Medium" panose="00000600000000000000" pitchFamily="2" charset="-78"/>
              </a:rPr>
              <a:t>Step 5 – Calculate the Selling Price for Job 407 </a:t>
            </a:r>
            <a:br>
              <a:rPr lang="en-US" sz="2800" b="1" dirty="0">
                <a:solidFill>
                  <a:schemeClr val="bg1"/>
                </a:solidFill>
                <a:cs typeface="Tajawal Medium" panose="00000600000000000000" pitchFamily="2" charset="-78"/>
              </a:rPr>
            </a:br>
            <a:r>
              <a:rPr lang="en-US" sz="2800" b="1" dirty="0">
                <a:solidFill>
                  <a:schemeClr val="bg1"/>
                </a:solidFill>
                <a:cs typeface="Tajawal Medium" panose="00000600000000000000" pitchFamily="2" charset="-78"/>
              </a:rPr>
              <a:t>(1 of 2)</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Content Placeholder 5">
            <a:extLst>
              <a:ext uri="{FF2B5EF4-FFF2-40B4-BE49-F238E27FC236}">
                <a16:creationId xmlns:a16="http://schemas.microsoft.com/office/drawing/2014/main" id="{3DD83519-1505-C023-3E0A-DCA90A3D18D6}"/>
              </a:ext>
            </a:extLst>
          </p:cNvPr>
          <p:cNvSpPr txBox="1">
            <a:spLocks/>
          </p:cNvSpPr>
          <p:nvPr/>
        </p:nvSpPr>
        <p:spPr>
          <a:xfrm>
            <a:off x="2200656" y="1932086"/>
            <a:ext cx="7620000" cy="3352800"/>
          </a:xfrm>
          <a:prstGeom prst="rect">
            <a:avLst/>
          </a:prstGeom>
          <a:solidFill>
            <a:schemeClr val="accent4">
              <a:lumMod val="20000"/>
              <a:lumOff val="80000"/>
            </a:schemeClr>
          </a:solidFill>
          <a:ln>
            <a:solidFill>
              <a:srgbClr val="B80000"/>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latin typeface="Arial" panose="020B0604020202020204" pitchFamily="34" charset="0"/>
                <a:cs typeface="Arial" panose="020B0604020202020204" pitchFamily="34" charset="0"/>
              </a:rPr>
              <a:t>Here is the selling price of Job 407 assuming a 75% markup:</a:t>
            </a:r>
          </a:p>
        </p:txBody>
      </p:sp>
      <p:graphicFrame>
        <p:nvGraphicFramePr>
          <p:cNvPr id="8" name="Table 7">
            <a:extLst>
              <a:ext uri="{FF2B5EF4-FFF2-40B4-BE49-F238E27FC236}">
                <a16:creationId xmlns:a16="http://schemas.microsoft.com/office/drawing/2014/main" id="{B0500C73-4EA8-5F2C-D9E7-3AEB2A18F49F}"/>
              </a:ext>
            </a:extLst>
          </p:cNvPr>
          <p:cNvGraphicFramePr>
            <a:graphicFrameLocks noGrp="1"/>
          </p:cNvGraphicFramePr>
          <p:nvPr>
            <p:extLst>
              <p:ext uri="{D42A27DB-BD31-4B8C-83A1-F6EECF244321}">
                <p14:modId xmlns:p14="http://schemas.microsoft.com/office/powerpoint/2010/main" val="2431272303"/>
              </p:ext>
            </p:extLst>
          </p:nvPr>
        </p:nvGraphicFramePr>
        <p:xfrm>
          <a:off x="2371344" y="3176017"/>
          <a:ext cx="7162800" cy="1240812"/>
        </p:xfrm>
        <a:graphic>
          <a:graphicData uri="http://schemas.openxmlformats.org/drawingml/2006/table">
            <a:tbl>
              <a:tblPr firstRow="1" bandRow="1">
                <a:tableStyleId>{5940675A-B579-460E-94D1-54222C63F5DA}</a:tableStyleId>
              </a:tblPr>
              <a:tblGrid>
                <a:gridCol w="5238202">
                  <a:extLst>
                    <a:ext uri="{9D8B030D-6E8A-4147-A177-3AD203B41FA5}">
                      <a16:colId xmlns:a16="http://schemas.microsoft.com/office/drawing/2014/main" val="20000"/>
                    </a:ext>
                  </a:extLst>
                </a:gridCol>
                <a:gridCol w="1924598">
                  <a:extLst>
                    <a:ext uri="{9D8B030D-6E8A-4147-A177-3AD203B41FA5}">
                      <a16:colId xmlns:a16="http://schemas.microsoft.com/office/drawing/2014/main" val="20001"/>
                    </a:ext>
                  </a:extLst>
                </a:gridCol>
              </a:tblGrid>
              <a:tr h="304800">
                <a:tc>
                  <a:txBody>
                    <a:bodyPr/>
                    <a:lstStyle/>
                    <a:p>
                      <a:r>
                        <a:rPr lang="en-US" sz="2000" kern="1200" dirty="0">
                          <a:solidFill>
                            <a:schemeClr val="tx1"/>
                          </a:solidFill>
                          <a:effectLst/>
                          <a:latin typeface="STIX Two Text" panose="02020603050405020304" pitchFamily="18" charset="0"/>
                          <a:ea typeface="Verdana" pitchFamily="34" charset="0"/>
                          <a:cs typeface="Verdana" pitchFamily="34" charset="0"/>
                        </a:rPr>
                        <a:t>Total cost of Job 407…………..</a:t>
                      </a:r>
                      <a:endParaRPr lang="en-US" sz="2000" dirty="0">
                        <a:solidFill>
                          <a:schemeClr val="tx1"/>
                        </a:solidFill>
                        <a:latin typeface="STIX Two Text" panose="02020603050405020304" pitchFamily="18" charset="0"/>
                        <a:ea typeface="Verdana" pitchFamily="34" charset="0"/>
                        <a:cs typeface="Verdana" pitchFamily="34" charset="0"/>
                      </a:endParaRPr>
                    </a:p>
                  </a:txBody>
                  <a:tcPr anchor="ctr"/>
                </a:tc>
                <a:tc>
                  <a:txBody>
                    <a:bodyPr/>
                    <a:lstStyle/>
                    <a:p>
                      <a:pPr marL="0" marR="0" algn="r">
                        <a:spcBef>
                          <a:spcPts val="0"/>
                        </a:spcBef>
                        <a:spcAft>
                          <a:spcPts val="0"/>
                        </a:spcAft>
                        <a:tabLst>
                          <a:tab pos="1041400" algn="dec"/>
                        </a:tabLst>
                      </a:pPr>
                      <a:r>
                        <a:rPr lang="en-US" sz="2000" dirty="0">
                          <a:solidFill>
                            <a:schemeClr val="tx1"/>
                          </a:solidFill>
                          <a:effectLst/>
                          <a:latin typeface="STIX Two Text" panose="02020603050405020304" pitchFamily="18" charset="0"/>
                          <a:ea typeface="Verdana" pitchFamily="34" charset="0"/>
                          <a:cs typeface="Verdana" pitchFamily="34" charset="0"/>
                        </a:rPr>
                        <a:t>$ 2,485.00</a:t>
                      </a:r>
                    </a:p>
                  </a:txBody>
                  <a:tcPr anchor="ctr"/>
                </a:tc>
                <a:extLst>
                  <a:ext uri="{0D108BD9-81ED-4DB2-BD59-A6C34878D82A}">
                    <a16:rowId xmlns:a16="http://schemas.microsoft.com/office/drawing/2014/main" val="10000"/>
                  </a:ext>
                </a:extLst>
              </a:tr>
              <a:tr h="384640">
                <a:tc>
                  <a:txBody>
                    <a:bodyPr/>
                    <a:lstStyle/>
                    <a:p>
                      <a:r>
                        <a:rPr lang="en-US" sz="2000" kern="1200" dirty="0">
                          <a:solidFill>
                            <a:schemeClr val="tx1"/>
                          </a:solidFill>
                          <a:effectLst/>
                          <a:latin typeface="STIX Two Text" panose="02020603050405020304" pitchFamily="18" charset="0"/>
                          <a:ea typeface="Verdana" pitchFamily="34" charset="0"/>
                          <a:cs typeface="Verdana" pitchFamily="34" charset="0"/>
                        </a:rPr>
                        <a:t>Markup ($2,485 × 75%)……...</a:t>
                      </a:r>
                      <a:endParaRPr lang="en-US" sz="2000" dirty="0">
                        <a:solidFill>
                          <a:schemeClr val="tx1"/>
                        </a:solidFill>
                        <a:latin typeface="STIX Two Text" panose="02020603050405020304" pitchFamily="18" charset="0"/>
                        <a:ea typeface="Verdana" pitchFamily="34" charset="0"/>
                        <a:cs typeface="Verdana" pitchFamily="34" charset="0"/>
                      </a:endParaRPr>
                    </a:p>
                  </a:txBody>
                  <a:tcPr anchor="ctr"/>
                </a:tc>
                <a:tc>
                  <a:txBody>
                    <a:bodyPr/>
                    <a:lstStyle/>
                    <a:p>
                      <a:pPr marL="0" marR="0" algn="r">
                        <a:spcBef>
                          <a:spcPts val="0"/>
                        </a:spcBef>
                        <a:spcAft>
                          <a:spcPts val="0"/>
                        </a:spcAft>
                        <a:tabLst>
                          <a:tab pos="1041400" algn="dec"/>
                        </a:tabLst>
                      </a:pPr>
                      <a:r>
                        <a:rPr lang="en-US" sz="2000" u="sng" dirty="0">
                          <a:solidFill>
                            <a:schemeClr val="tx1"/>
                          </a:solidFill>
                          <a:effectLst/>
                          <a:latin typeface="STIX Two Text" panose="02020603050405020304" pitchFamily="18" charset="0"/>
                          <a:ea typeface="Verdana" pitchFamily="34" charset="0"/>
                          <a:cs typeface="Verdana" pitchFamily="34" charset="0"/>
                        </a:rPr>
                        <a:t>1,863.75</a:t>
                      </a:r>
                    </a:p>
                  </a:txBody>
                  <a:tcPr anchor="ctr"/>
                </a:tc>
                <a:extLst>
                  <a:ext uri="{0D108BD9-81ED-4DB2-BD59-A6C34878D82A}">
                    <a16:rowId xmlns:a16="http://schemas.microsoft.com/office/drawing/2014/main" val="10001"/>
                  </a:ext>
                </a:extLst>
              </a:tr>
              <a:tr h="448332">
                <a:tc>
                  <a:txBody>
                    <a:bodyPr/>
                    <a:lstStyle/>
                    <a:p>
                      <a:r>
                        <a:rPr lang="en-US" sz="2000" kern="1200" dirty="0">
                          <a:solidFill>
                            <a:schemeClr val="tx1"/>
                          </a:solidFill>
                          <a:effectLst/>
                          <a:latin typeface="STIX Two Text" panose="02020603050405020304" pitchFamily="18" charset="0"/>
                          <a:ea typeface="Verdana" pitchFamily="34" charset="0"/>
                          <a:cs typeface="Verdana" pitchFamily="34" charset="0"/>
                        </a:rPr>
                        <a:t>Selling price of Job 407……</a:t>
                      </a:r>
                      <a:r>
                        <a:rPr lang="mr-IN" sz="2000" kern="1200" dirty="0">
                          <a:solidFill>
                            <a:schemeClr val="tx1"/>
                          </a:solidFill>
                          <a:effectLst/>
                          <a:latin typeface="STIX Two Text" panose="02020603050405020304" pitchFamily="18" charset="0"/>
                          <a:ea typeface="Verdana" pitchFamily="34" charset="0"/>
                          <a:cs typeface="Verdana" pitchFamily="34" charset="0"/>
                        </a:rPr>
                        <a:t>…</a:t>
                      </a:r>
                      <a:r>
                        <a:rPr lang="en-US" sz="2000" kern="1200" dirty="0">
                          <a:solidFill>
                            <a:schemeClr val="tx1"/>
                          </a:solidFill>
                          <a:effectLst/>
                          <a:latin typeface="STIX Two Text" panose="02020603050405020304" pitchFamily="18" charset="0"/>
                          <a:ea typeface="Verdana" pitchFamily="34" charset="0"/>
                          <a:cs typeface="Verdana" pitchFamily="34" charset="0"/>
                        </a:rPr>
                        <a:t>.</a:t>
                      </a:r>
                      <a:endParaRPr lang="en-US" sz="2000" dirty="0">
                        <a:solidFill>
                          <a:schemeClr val="tx1"/>
                        </a:solidFill>
                        <a:latin typeface="STIX Two Text" panose="02020603050405020304" pitchFamily="18" charset="0"/>
                        <a:ea typeface="Verdana" pitchFamily="34" charset="0"/>
                        <a:cs typeface="Verdana" pitchFamily="34" charset="0"/>
                      </a:endParaRPr>
                    </a:p>
                  </a:txBody>
                  <a:tcPr anchor="ctr"/>
                </a:tc>
                <a:tc>
                  <a:txBody>
                    <a:bodyPr/>
                    <a:lstStyle/>
                    <a:p>
                      <a:pPr algn="r"/>
                      <a:r>
                        <a:rPr lang="en-US" sz="2000" u="dbl" kern="1200" baseline="0" dirty="0">
                          <a:solidFill>
                            <a:schemeClr val="tx1"/>
                          </a:solidFill>
                          <a:effectLst/>
                          <a:latin typeface="STIX Two Text" panose="02020603050405020304" pitchFamily="18" charset="0"/>
                          <a:ea typeface="Verdana" pitchFamily="34" charset="0"/>
                          <a:cs typeface="Verdana" pitchFamily="34" charset="0"/>
                        </a:rPr>
                        <a:t>$ 4,348.75</a:t>
                      </a:r>
                      <a:endParaRPr lang="en-US" sz="2000" u="dbl" baseline="0" dirty="0">
                        <a:solidFill>
                          <a:schemeClr val="tx1"/>
                        </a:solidFill>
                        <a:latin typeface="STIX Two Text" panose="02020603050405020304" pitchFamily="18" charset="0"/>
                        <a:ea typeface="Verdana" pitchFamily="34" charset="0"/>
                        <a:cs typeface="Verdana" pitchFamily="34" charset="0"/>
                      </a:endParaRPr>
                    </a:p>
                  </a:txBody>
                  <a:tcPr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01570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8919" cy="1384995"/>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Step 5 – Calculate the Selling Price for Job 407 (2 of 2)</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Content Placeholder 2">
            <a:extLst>
              <a:ext uri="{FF2B5EF4-FFF2-40B4-BE49-F238E27FC236}">
                <a16:creationId xmlns:a16="http://schemas.microsoft.com/office/drawing/2014/main" id="{561E5910-FE22-426A-3AA1-4B11BE36ED89}"/>
              </a:ext>
            </a:extLst>
          </p:cNvPr>
          <p:cNvSpPr txBox="1">
            <a:spLocks/>
          </p:cNvSpPr>
          <p:nvPr/>
        </p:nvSpPr>
        <p:spPr>
          <a:xfrm>
            <a:off x="2304699" y="1725193"/>
            <a:ext cx="7772400" cy="4017904"/>
          </a:xfrm>
          <a:prstGeom prst="rect">
            <a:avLst/>
          </a:prstGeom>
          <a:solidFill>
            <a:schemeClr val="accent4">
              <a:lumMod val="20000"/>
              <a:lumOff val="80000"/>
            </a:schemeClr>
          </a:solidFill>
          <a:ln>
            <a:solidFill>
              <a:srgbClr val="B80000"/>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US" sz="2400" dirty="0">
                <a:latin typeface="Arial" panose="020B0604020202020204" pitchFamily="34" charset="0"/>
              </a:rPr>
              <a:t>It is important to emphasize that using a departmental approach to overhead application results in a different selling price for Job 407 than would have been derived using a plantwide overhead rate based on either direct labor-hours or machine-hours. </a:t>
            </a:r>
          </a:p>
          <a:p>
            <a:pPr marL="342900" indent="-342900"/>
            <a:r>
              <a:rPr lang="en-US" sz="2400" dirty="0">
                <a:latin typeface="Arial" panose="020B0604020202020204" pitchFamily="34" charset="0"/>
              </a:rPr>
              <a:t>The appeal of using predetermined departmental overhead rates is that they presumably provide a more accurate accounting of the costs caused by jobs, which in turn, should enhance management planning and decision making. </a:t>
            </a:r>
          </a:p>
        </p:txBody>
      </p:sp>
    </p:spTree>
    <p:extLst>
      <p:ext uri="{BB962C8B-B14F-4D97-AF65-F5344CB8AC3E}">
        <p14:creationId xmlns:p14="http://schemas.microsoft.com/office/powerpoint/2010/main" val="3817393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821452" cy="954107"/>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Multiple Predetermined Overhead Rates—An Activity-Based Approach</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Content Placeholder 2">
            <a:extLst>
              <a:ext uri="{FF2B5EF4-FFF2-40B4-BE49-F238E27FC236}">
                <a16:creationId xmlns:a16="http://schemas.microsoft.com/office/drawing/2014/main" id="{5F84BE59-C7AD-65DE-F887-418C1913DF78}"/>
              </a:ext>
            </a:extLst>
          </p:cNvPr>
          <p:cNvSpPr txBox="1">
            <a:spLocks/>
          </p:cNvSpPr>
          <p:nvPr/>
        </p:nvSpPr>
        <p:spPr>
          <a:xfrm>
            <a:off x="2209800" y="1802145"/>
            <a:ext cx="7772400" cy="3886201"/>
          </a:xfrm>
          <a:prstGeom prst="rect">
            <a:avLst/>
          </a:prstGeom>
          <a:solidFill>
            <a:schemeClr val="accent2"/>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Arial" panose="020B0604020202020204" pitchFamily="34" charset="0"/>
              </a:rPr>
              <a:t>When a company creates overhead rates based on the activities that it performs, it is employing an approach called </a:t>
            </a:r>
            <a:r>
              <a:rPr lang="en-US" sz="2600" i="1" dirty="0">
                <a:latin typeface="Arial" panose="020B0604020202020204" pitchFamily="34" charset="0"/>
              </a:rPr>
              <a:t>activity-based costing. </a:t>
            </a:r>
            <a:endParaRPr lang="en-US" sz="2600" dirty="0">
              <a:latin typeface="Arial" panose="020B0604020202020204" pitchFamily="34" charset="0"/>
            </a:endParaRPr>
          </a:p>
          <a:p>
            <a:r>
              <a:rPr lang="en-US" sz="2600" b="1" dirty="0">
                <a:latin typeface="Arial" panose="020B0604020202020204" pitchFamily="34" charset="0"/>
              </a:rPr>
              <a:t>Activity-based costing </a:t>
            </a:r>
            <a:r>
              <a:rPr lang="en-US" sz="2600" dirty="0">
                <a:latin typeface="Arial" panose="020B0604020202020204" pitchFamily="34" charset="0"/>
              </a:rPr>
              <a:t>is an alternative approach to developing multiple predetermined overhead rates. Managers use activity-based costing systems to more accurately measure the demands that jobs, products, customers, and other cost objects make on overhead resources.</a:t>
            </a:r>
          </a:p>
        </p:txBody>
      </p:sp>
    </p:spTree>
    <p:extLst>
      <p:ext uri="{BB962C8B-B14F-4D97-AF65-F5344CB8AC3E}">
        <p14:creationId xmlns:p14="http://schemas.microsoft.com/office/powerpoint/2010/main" val="1945099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calcmode="lin" valueType="num">
                                      <p:cBhvr additive="base">
                                        <p:cTn id="12" dur="500" fill="hold"/>
                                        <p:tgtEl>
                                          <p:spTgt spid="4">
                                            <p:txEl>
                                              <p:pRg st="1" end="1"/>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07117" y="457117"/>
            <a:ext cx="6718185" cy="954107"/>
          </a:xfrm>
          <a:prstGeom prst="rect">
            <a:avLst/>
          </a:prstGeom>
          <a:noFill/>
        </p:spPr>
        <p:txBody>
          <a:bodyPr wrap="square" rtlCol="0">
            <a:spAutoFit/>
          </a:bodyPr>
          <a:lstStyle/>
          <a:p>
            <a:pPr algn="ctr"/>
            <a:r>
              <a:rPr lang="en-US" altLang="en-US" sz="2800" b="1" dirty="0">
                <a:solidFill>
                  <a:schemeClr val="bg1"/>
                </a:solidFill>
                <a:cs typeface="Tajawal Medium" panose="00000600000000000000" pitchFamily="2" charset="-78"/>
              </a:rPr>
              <a:t>Job-Order Costing for Financial Statements to External Parties</a:t>
            </a:r>
            <a:endParaRPr lang="en-US" sz="2800" b="1" dirty="0">
              <a:solidFill>
                <a:schemeClr val="bg1"/>
              </a:solidFill>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Content Placeholder 2">
            <a:extLst>
              <a:ext uri="{FF2B5EF4-FFF2-40B4-BE49-F238E27FC236}">
                <a16:creationId xmlns:a16="http://schemas.microsoft.com/office/drawing/2014/main" id="{6608F5A7-809B-63F2-8964-12EE94BF2036}"/>
              </a:ext>
            </a:extLst>
          </p:cNvPr>
          <p:cNvSpPr txBox="1">
            <a:spLocks/>
          </p:cNvSpPr>
          <p:nvPr/>
        </p:nvSpPr>
        <p:spPr>
          <a:xfrm>
            <a:off x="1981200" y="3268597"/>
            <a:ext cx="8229600" cy="2971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Calibri Light" charset="0"/>
              <a:buAutoNum type="arabicPeriod"/>
            </a:pPr>
            <a:r>
              <a:rPr lang="en-US" dirty="0">
                <a:latin typeface="Arial" panose="020B0604020202020204" pitchFamily="34" charset="0"/>
              </a:rPr>
              <a:t>When a company applies less overhead to production than it actually incurs, it creates what is known as </a:t>
            </a:r>
            <a:r>
              <a:rPr lang="en-US" i="1" dirty="0">
                <a:latin typeface="Arial" panose="020B0604020202020204" pitchFamily="34" charset="0"/>
              </a:rPr>
              <a:t>underapplied overhead</a:t>
            </a:r>
            <a:r>
              <a:rPr lang="en-US" dirty="0">
                <a:latin typeface="Arial" panose="020B0604020202020204" pitchFamily="34" charset="0"/>
              </a:rPr>
              <a:t>.</a:t>
            </a:r>
          </a:p>
          <a:p>
            <a:pPr>
              <a:buFont typeface="Calibri Light" charset="0"/>
              <a:buAutoNum type="arabicPeriod"/>
            </a:pPr>
            <a:r>
              <a:rPr lang="en-US" dirty="0">
                <a:latin typeface="Arial" panose="020B0604020202020204" pitchFamily="34" charset="0"/>
              </a:rPr>
              <a:t>When it applies more overhead to production than it actually incurs, it results in </a:t>
            </a:r>
            <a:r>
              <a:rPr lang="en-US" i="1" dirty="0">
                <a:latin typeface="Arial" panose="020B0604020202020204" pitchFamily="34" charset="0"/>
              </a:rPr>
              <a:t>overapplied overhead</a:t>
            </a:r>
            <a:r>
              <a:rPr lang="en-US" dirty="0">
                <a:latin typeface="Arial" panose="020B0604020202020204" pitchFamily="34" charset="0"/>
              </a:rPr>
              <a:t>.</a:t>
            </a:r>
          </a:p>
        </p:txBody>
      </p:sp>
      <p:sp>
        <p:nvSpPr>
          <p:cNvPr id="7" name="Title 1">
            <a:extLst>
              <a:ext uri="{FF2B5EF4-FFF2-40B4-BE49-F238E27FC236}">
                <a16:creationId xmlns:a16="http://schemas.microsoft.com/office/drawing/2014/main" id="{D4360E3A-3E2E-0D15-BC7F-6C0EA44A6AA0}"/>
              </a:ext>
            </a:extLst>
          </p:cNvPr>
          <p:cNvSpPr txBox="1">
            <a:spLocks/>
          </p:cNvSpPr>
          <p:nvPr/>
        </p:nvSpPr>
        <p:spPr>
          <a:xfrm>
            <a:off x="838200" y="365125"/>
            <a:ext cx="10515600" cy="13255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dirty="0"/>
          </a:p>
        </p:txBody>
      </p:sp>
      <p:sp>
        <p:nvSpPr>
          <p:cNvPr id="8" name="TextBox 7">
            <a:extLst>
              <a:ext uri="{FF2B5EF4-FFF2-40B4-BE49-F238E27FC236}">
                <a16:creationId xmlns:a16="http://schemas.microsoft.com/office/drawing/2014/main" id="{B5400BC9-1B1B-1DB2-907B-66DEC0BDC0DA}"/>
              </a:ext>
            </a:extLst>
          </p:cNvPr>
          <p:cNvSpPr txBox="1"/>
          <p:nvPr/>
        </p:nvSpPr>
        <p:spPr>
          <a:xfrm>
            <a:off x="2133600" y="1797744"/>
            <a:ext cx="7924800" cy="1384995"/>
          </a:xfrm>
          <a:prstGeom prst="rect">
            <a:avLst/>
          </a:prstGeom>
          <a:solidFill>
            <a:schemeClr val="accent2">
              <a:lumMod val="50000"/>
            </a:schemeClr>
          </a:solidFill>
          <a:ln>
            <a:noFill/>
          </a:ln>
          <a:effectLst>
            <a:outerShdw blurRad="50800" dist="38100" dir="2700000" algn="tl" rotWithShape="0">
              <a:prstClr val="black">
                <a:alpha val="40000"/>
              </a:prstClr>
            </a:outerShdw>
          </a:effectLst>
        </p:spPr>
        <p:txBody>
          <a:bodyPr wrap="square" rtlCol="0">
            <a:spAutoFit/>
          </a:bodyPr>
          <a:lstStyle/>
          <a:p>
            <a:r>
              <a:rPr lang="en-US" sz="2800" dirty="0">
                <a:solidFill>
                  <a:schemeClr val="bg1"/>
                </a:solidFill>
                <a:latin typeface="Arial" panose="020B0604020202020204" pitchFamily="34" charset="0"/>
                <a:cs typeface="Arial" panose="020B0604020202020204" pitchFamily="34" charset="0"/>
              </a:rPr>
              <a:t>The amount of overhead applied to all jobs during a period will differ from the actual amount of overhead costs incurred during the period.</a:t>
            </a:r>
          </a:p>
        </p:txBody>
      </p:sp>
    </p:spTree>
    <p:extLst>
      <p:ext uri="{BB962C8B-B14F-4D97-AF65-F5344CB8AC3E}">
        <p14:creationId xmlns:p14="http://schemas.microsoft.com/office/powerpoint/2010/main" val="2633007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calcmode="lin" valueType="num">
                                      <p:cBhvr additive="base">
                                        <p:cTn id="12"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821452" cy="523220"/>
          </a:xfrm>
          <a:prstGeom prst="rect">
            <a:avLst/>
          </a:prstGeom>
          <a:noFill/>
        </p:spPr>
        <p:txBody>
          <a:bodyPr wrap="square" rtlCol="0">
            <a:spAutoFit/>
          </a:bodyPr>
          <a:lstStyle/>
          <a:p>
            <a:pPr algn="ctr"/>
            <a:r>
              <a:rPr lang="en-US" altLang="en-US" sz="2800" b="1" dirty="0">
                <a:solidFill>
                  <a:schemeClr val="bg1"/>
                </a:solidFill>
                <a:cs typeface="Tajawal Medium" panose="00000600000000000000" pitchFamily="2" charset="-78"/>
              </a:rPr>
              <a:t>Financial Adjustment for Overhead Applied</a:t>
            </a:r>
            <a:endParaRPr lang="en-US" sz="2800" b="1" dirty="0">
              <a:solidFill>
                <a:schemeClr val="bg1"/>
              </a:solidFill>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Content Placeholder 2">
            <a:extLst>
              <a:ext uri="{FF2B5EF4-FFF2-40B4-BE49-F238E27FC236}">
                <a16:creationId xmlns:a16="http://schemas.microsoft.com/office/drawing/2014/main" id="{D09B6F45-042D-E4DC-FCC5-D576BD4C2269}"/>
              </a:ext>
            </a:extLst>
          </p:cNvPr>
          <p:cNvSpPr txBox="1">
            <a:spLocks/>
          </p:cNvSpPr>
          <p:nvPr/>
        </p:nvSpPr>
        <p:spPr>
          <a:xfrm>
            <a:off x="1997363" y="3212096"/>
            <a:ext cx="8229600" cy="27985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Calibri Light" charset="0"/>
              <a:buAutoNum type="arabicPeriod"/>
            </a:pPr>
            <a:r>
              <a:rPr lang="en-US" dirty="0">
                <a:latin typeface="Arial" panose="020B0604020202020204" pitchFamily="34" charset="0"/>
              </a:rPr>
              <a:t>The adjustment for </a:t>
            </a:r>
            <a:r>
              <a:rPr lang="en-US" b="1" dirty="0">
                <a:latin typeface="Arial" panose="020B0604020202020204" pitchFamily="34" charset="0"/>
              </a:rPr>
              <a:t>underapplied</a:t>
            </a:r>
            <a:r>
              <a:rPr lang="en-US" dirty="0">
                <a:latin typeface="Arial" panose="020B0604020202020204" pitchFamily="34" charset="0"/>
              </a:rPr>
              <a:t> overhead </a:t>
            </a:r>
            <a:r>
              <a:rPr lang="en-US" b="1" dirty="0">
                <a:latin typeface="Arial" panose="020B0604020202020204" pitchFamily="34" charset="0"/>
              </a:rPr>
              <a:t>increases cost of goods </a:t>
            </a:r>
            <a:r>
              <a:rPr lang="en-US" dirty="0">
                <a:latin typeface="Arial" panose="020B0604020202020204" pitchFamily="34" charset="0"/>
              </a:rPr>
              <a:t>sold and decreases net operating income.</a:t>
            </a:r>
          </a:p>
          <a:p>
            <a:pPr>
              <a:buFont typeface="Calibri Light" charset="0"/>
              <a:buAutoNum type="arabicPeriod"/>
            </a:pPr>
            <a:r>
              <a:rPr lang="en-US" dirty="0">
                <a:latin typeface="Arial" panose="020B0604020202020204" pitchFamily="34" charset="0"/>
              </a:rPr>
              <a:t>The adjustment for </a:t>
            </a:r>
            <a:r>
              <a:rPr lang="en-US" b="1" dirty="0">
                <a:latin typeface="Arial" panose="020B0604020202020204" pitchFamily="34" charset="0"/>
              </a:rPr>
              <a:t>overapplied</a:t>
            </a:r>
            <a:r>
              <a:rPr lang="en-US" dirty="0">
                <a:latin typeface="Arial" panose="020B0604020202020204" pitchFamily="34" charset="0"/>
              </a:rPr>
              <a:t> overhead </a:t>
            </a:r>
            <a:r>
              <a:rPr lang="en-US" b="1" dirty="0">
                <a:latin typeface="Arial" panose="020B0604020202020204" pitchFamily="34" charset="0"/>
              </a:rPr>
              <a:t>decreases cost of goods sold </a:t>
            </a:r>
            <a:r>
              <a:rPr lang="en-US" dirty="0">
                <a:latin typeface="Arial" panose="020B0604020202020204" pitchFamily="34" charset="0"/>
              </a:rPr>
              <a:t>and increases net operating income.</a:t>
            </a:r>
          </a:p>
        </p:txBody>
      </p:sp>
      <p:sp>
        <p:nvSpPr>
          <p:cNvPr id="8" name="TextBox 7">
            <a:extLst>
              <a:ext uri="{FF2B5EF4-FFF2-40B4-BE49-F238E27FC236}">
                <a16:creationId xmlns:a16="http://schemas.microsoft.com/office/drawing/2014/main" id="{9EF54A50-9C04-60CD-99C7-1D6714EC3C85}"/>
              </a:ext>
            </a:extLst>
          </p:cNvPr>
          <p:cNvSpPr txBox="1"/>
          <p:nvPr/>
        </p:nvSpPr>
        <p:spPr>
          <a:xfrm>
            <a:off x="2149763" y="1717156"/>
            <a:ext cx="7924800" cy="1384995"/>
          </a:xfrm>
          <a:prstGeom prst="rect">
            <a:avLst/>
          </a:prstGeom>
          <a:solidFill>
            <a:schemeClr val="accent2">
              <a:lumMod val="50000"/>
            </a:schemeClr>
          </a:solidFill>
          <a:effectLst>
            <a:outerShdw blurRad="50800" dist="38100" dir="2700000" algn="tl" rotWithShape="0">
              <a:prstClr val="black">
                <a:alpha val="40000"/>
              </a:prstClr>
            </a:outerShdw>
          </a:effectLst>
        </p:spPr>
        <p:txBody>
          <a:bodyPr wrap="square" rtlCol="0">
            <a:spAutoFit/>
          </a:bodyPr>
          <a:lstStyle/>
          <a:p>
            <a:r>
              <a:rPr lang="en-US" sz="2800" dirty="0">
                <a:solidFill>
                  <a:schemeClr val="bg1"/>
                </a:solidFill>
                <a:latin typeface="Arial" panose="020B0604020202020204" pitchFamily="34" charset="0"/>
              </a:rPr>
              <a:t>The cost of goods sold reported on a company’s income statement must be adjusted to reflect underapplied or overapplied overhead.</a:t>
            </a:r>
          </a:p>
        </p:txBody>
      </p:sp>
    </p:spTree>
    <p:extLst>
      <p:ext uri="{BB962C8B-B14F-4D97-AF65-F5344CB8AC3E}">
        <p14:creationId xmlns:p14="http://schemas.microsoft.com/office/powerpoint/2010/main" val="3327948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calcmode="lin" valueType="num">
                                      <p:cBhvr additive="base">
                                        <p:cTn id="12"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8919" cy="954107"/>
          </a:xfrm>
          <a:prstGeom prst="rect">
            <a:avLst/>
          </a:prstGeom>
          <a:noFill/>
        </p:spPr>
        <p:txBody>
          <a:bodyPr wrap="square" rtlCol="0">
            <a:spAutoFit/>
          </a:bodyPr>
          <a:lstStyle/>
          <a:p>
            <a:r>
              <a:rPr lang="en-US" altLang="en-US" sz="2800" b="1" dirty="0">
                <a:solidFill>
                  <a:schemeClr val="bg1"/>
                </a:solidFill>
                <a:cs typeface="Tajawal Medium" panose="00000600000000000000" pitchFamily="2" charset="-78"/>
              </a:rPr>
              <a:t>Job Cost Sheets: A Subsidiary Ledger</a:t>
            </a:r>
            <a:endParaRPr lang="en-US" sz="2800" b="1" dirty="0">
              <a:solidFill>
                <a:schemeClr val="bg1"/>
              </a:solidFill>
              <a:cs typeface="Tajawal Medium" panose="00000600000000000000" pitchFamily="2" charset="-78"/>
            </a:endParaRP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itle 5">
            <a:extLst>
              <a:ext uri="{FF2B5EF4-FFF2-40B4-BE49-F238E27FC236}">
                <a16:creationId xmlns:a16="http://schemas.microsoft.com/office/drawing/2014/main" id="{11709378-1B44-D52F-84B4-7FEA5D27D371}"/>
              </a:ext>
            </a:extLst>
          </p:cNvPr>
          <p:cNvSpPr txBox="1">
            <a:spLocks/>
          </p:cNvSpPr>
          <p:nvPr/>
        </p:nvSpPr>
        <p:spPr>
          <a:xfrm>
            <a:off x="2438400" y="228600"/>
            <a:ext cx="7543800"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dirty="0">
              <a:solidFill>
                <a:srgbClr val="5F688B"/>
              </a:solidFill>
              <a:latin typeface="STIX Two Text" panose="02020603050405020304" pitchFamily="18" charset="0"/>
              <a:ea typeface="MS PGothic" pitchFamily="34" charset="-128"/>
            </a:endParaRPr>
          </a:p>
        </p:txBody>
      </p:sp>
      <p:sp>
        <p:nvSpPr>
          <p:cNvPr id="7" name="Content Placeholder 6">
            <a:extLst>
              <a:ext uri="{FF2B5EF4-FFF2-40B4-BE49-F238E27FC236}">
                <a16:creationId xmlns:a16="http://schemas.microsoft.com/office/drawing/2014/main" id="{D9B13C4F-27A1-C53D-E35B-2FF47FA67EDC}"/>
              </a:ext>
            </a:extLst>
          </p:cNvPr>
          <p:cNvSpPr txBox="1">
            <a:spLocks/>
          </p:cNvSpPr>
          <p:nvPr/>
        </p:nvSpPr>
        <p:spPr>
          <a:xfrm>
            <a:off x="1771923" y="1752081"/>
            <a:ext cx="9753600" cy="2438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latin typeface="Arial" panose="020B0604020202020204" pitchFamily="34" charset="0"/>
                <a:cs typeface="Arial" panose="020B0604020202020204" pitchFamily="34" charset="0"/>
              </a:rPr>
              <a:t>All of a company’s job cost sheets collectively form a </a:t>
            </a:r>
            <a:r>
              <a:rPr lang="en-US" b="1" dirty="0">
                <a:latin typeface="Arial" panose="020B0604020202020204" pitchFamily="34" charset="0"/>
                <a:cs typeface="Arial" panose="020B0604020202020204" pitchFamily="34" charset="0"/>
              </a:rPr>
              <a:t>subsidiary ledger</a:t>
            </a:r>
            <a:r>
              <a:rPr lang="en-US" dirty="0">
                <a:latin typeface="Arial" panose="020B0604020202020204" pitchFamily="34" charset="0"/>
                <a:cs typeface="Arial" panose="020B0604020202020204" pitchFamily="34" charset="0"/>
              </a:rPr>
              <a:t>.</a:t>
            </a:r>
          </a:p>
        </p:txBody>
      </p:sp>
      <p:pic>
        <p:nvPicPr>
          <p:cNvPr id="8" name="Picture 2" descr="Image showing several PearCo Job Cost Sheets.">
            <a:extLst>
              <a:ext uri="{FF2B5EF4-FFF2-40B4-BE49-F238E27FC236}">
                <a16:creationId xmlns:a16="http://schemas.microsoft.com/office/drawing/2014/main" id="{4E108242-364C-4CB4-1368-7ACE0336C54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83595" y="2654690"/>
            <a:ext cx="5424810" cy="3071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9998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350719" cy="1384995"/>
          </a:xfrm>
          <a:prstGeom prst="rect">
            <a:avLst/>
          </a:prstGeom>
          <a:noFill/>
        </p:spPr>
        <p:txBody>
          <a:bodyPr wrap="square" rtlCol="0">
            <a:spAutoFit/>
          </a:bodyPr>
          <a:lstStyle/>
          <a:p>
            <a:r>
              <a:rPr lang="en-US" altLang="en-US" sz="2800" b="1" dirty="0">
                <a:solidFill>
                  <a:schemeClr val="bg1"/>
                </a:solidFill>
                <a:cs typeface="Tajawal Medium" panose="00000600000000000000" pitchFamily="2" charset="-78"/>
              </a:rPr>
              <a:t>Job Cost Sheets: Balance Sheet Reporting (1 of 2)</a:t>
            </a:r>
            <a:endParaRPr lang="en-US" sz="2800" b="1" dirty="0">
              <a:solidFill>
                <a:schemeClr val="bg1"/>
              </a:solidFill>
              <a:cs typeface="Tajawal Medium" panose="00000600000000000000" pitchFamily="2" charset="-78"/>
            </a:endParaRP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Content Placeholder 2">
            <a:extLst>
              <a:ext uri="{FF2B5EF4-FFF2-40B4-BE49-F238E27FC236}">
                <a16:creationId xmlns:a16="http://schemas.microsoft.com/office/drawing/2014/main" id="{E92603A1-2E25-48D2-C1CD-C35000640D28}"/>
              </a:ext>
            </a:extLst>
          </p:cNvPr>
          <p:cNvSpPr txBox="1">
            <a:spLocks/>
          </p:cNvSpPr>
          <p:nvPr/>
        </p:nvSpPr>
        <p:spPr>
          <a:xfrm>
            <a:off x="1771923" y="1961674"/>
            <a:ext cx="7772400" cy="41513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dirty="0">
                <a:latin typeface="Arial" panose="020B0604020202020204" pitchFamily="34" charset="0"/>
              </a:rPr>
              <a:t>The job costs sheets provide an underlying set of financial records that explain what specific jobs comprise the amounts reported in </a:t>
            </a:r>
            <a:r>
              <a:rPr lang="en-US" sz="3000" i="1" dirty="0">
                <a:latin typeface="Arial" panose="020B0604020202020204" pitchFamily="34" charset="0"/>
              </a:rPr>
              <a:t>Work-in-Process</a:t>
            </a:r>
            <a:r>
              <a:rPr lang="en-US" sz="3000" b="1" dirty="0">
                <a:latin typeface="Arial" panose="020B0604020202020204" pitchFamily="34" charset="0"/>
              </a:rPr>
              <a:t> </a:t>
            </a:r>
            <a:r>
              <a:rPr lang="en-US" sz="3000" dirty="0">
                <a:latin typeface="Arial" panose="020B0604020202020204" pitchFamily="34" charset="0"/>
              </a:rPr>
              <a:t>and</a:t>
            </a:r>
            <a:r>
              <a:rPr lang="en-US" sz="3000" b="1" dirty="0">
                <a:latin typeface="Arial" panose="020B0604020202020204" pitchFamily="34" charset="0"/>
              </a:rPr>
              <a:t> </a:t>
            </a:r>
            <a:r>
              <a:rPr lang="en-US" sz="3000" i="1" dirty="0">
                <a:latin typeface="Arial" panose="020B0604020202020204" pitchFamily="34" charset="0"/>
              </a:rPr>
              <a:t>Finished Goods</a:t>
            </a:r>
            <a:r>
              <a:rPr lang="en-US" sz="3000" dirty="0">
                <a:latin typeface="Arial" panose="020B0604020202020204" pitchFamily="34" charset="0"/>
              </a:rPr>
              <a:t> on the balance sheet.</a:t>
            </a:r>
            <a:endParaRPr lang="en-US" sz="3000" b="1" dirty="0">
              <a:solidFill>
                <a:srgbClr val="C00000"/>
              </a:solidFill>
              <a:latin typeface="Arial" panose="020B0604020202020204" pitchFamily="34" charset="0"/>
            </a:endParaRPr>
          </a:p>
        </p:txBody>
      </p:sp>
      <p:sp>
        <p:nvSpPr>
          <p:cNvPr id="7" name="Title 1">
            <a:extLst>
              <a:ext uri="{FF2B5EF4-FFF2-40B4-BE49-F238E27FC236}">
                <a16:creationId xmlns:a16="http://schemas.microsoft.com/office/drawing/2014/main" id="{963B086B-59A0-B25D-B82C-094A6AF228D7}"/>
              </a:ext>
            </a:extLst>
          </p:cNvPr>
          <p:cNvSpPr txBox="1">
            <a:spLocks/>
          </p:cNvSpPr>
          <p:nvPr/>
        </p:nvSpPr>
        <p:spPr>
          <a:xfrm>
            <a:off x="838200" y="365125"/>
            <a:ext cx="10515600" cy="13255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dirty="0"/>
          </a:p>
        </p:txBody>
      </p:sp>
    </p:spTree>
    <p:extLst>
      <p:ext uri="{BB962C8B-B14F-4D97-AF65-F5344CB8AC3E}">
        <p14:creationId xmlns:p14="http://schemas.microsoft.com/office/powerpoint/2010/main" val="1869592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401009" cy="1384995"/>
          </a:xfrm>
          <a:prstGeom prst="rect">
            <a:avLst/>
          </a:prstGeom>
          <a:noFill/>
        </p:spPr>
        <p:txBody>
          <a:bodyPr wrap="square" rtlCol="0">
            <a:spAutoFit/>
          </a:bodyPr>
          <a:lstStyle/>
          <a:p>
            <a:r>
              <a:rPr lang="en-US" altLang="en-US" sz="2800" b="1" dirty="0">
                <a:solidFill>
                  <a:schemeClr val="bg1"/>
                </a:solidFill>
                <a:cs typeface="Tajawal Medium" panose="00000600000000000000" pitchFamily="2" charset="-78"/>
              </a:rPr>
              <a:t>Job Cost Sheets: Balance Sheet Reporting (2 of 2)</a:t>
            </a:r>
            <a:endParaRPr lang="en-US" sz="2800" b="1" dirty="0">
              <a:solidFill>
                <a:schemeClr val="bg1"/>
              </a:solidFill>
              <a:cs typeface="Tajawal Medium" panose="00000600000000000000" pitchFamily="2" charset="-78"/>
            </a:endParaRP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itle 1">
            <a:extLst>
              <a:ext uri="{FF2B5EF4-FFF2-40B4-BE49-F238E27FC236}">
                <a16:creationId xmlns:a16="http://schemas.microsoft.com/office/drawing/2014/main" id="{019D25FB-47C4-C457-E5FF-E7866DE0D7B8}"/>
              </a:ext>
            </a:extLst>
          </p:cNvPr>
          <p:cNvSpPr txBox="1">
            <a:spLocks/>
          </p:cNvSpPr>
          <p:nvPr/>
        </p:nvSpPr>
        <p:spPr>
          <a:xfrm>
            <a:off x="1679864" y="228600"/>
            <a:ext cx="8835736"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4300" dirty="0">
              <a:solidFill>
                <a:srgbClr val="5F688B"/>
              </a:solidFill>
              <a:ea typeface="MS PGothic" pitchFamily="34" charset="-128"/>
            </a:endParaRPr>
          </a:p>
        </p:txBody>
      </p:sp>
      <p:pic>
        <p:nvPicPr>
          <p:cNvPr id="7" name="Picture 8" descr="Image showing several Pear Co Job Cost Sheets.">
            <a:extLst>
              <a:ext uri="{FF2B5EF4-FFF2-40B4-BE49-F238E27FC236}">
                <a16:creationId xmlns:a16="http://schemas.microsoft.com/office/drawing/2014/main" id="{45F9144A-1B5C-D4B3-77D2-9B17CA21523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95496" y="1905000"/>
            <a:ext cx="6401009" cy="3556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4811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8919" cy="1384995"/>
          </a:xfrm>
          <a:prstGeom prst="rect">
            <a:avLst/>
          </a:prstGeom>
          <a:noFill/>
        </p:spPr>
        <p:txBody>
          <a:bodyPr wrap="square" rtlCol="0">
            <a:spAutoFit/>
          </a:bodyPr>
          <a:lstStyle/>
          <a:p>
            <a:r>
              <a:rPr lang="en-US" altLang="en-US" sz="2800" b="1" dirty="0">
                <a:solidFill>
                  <a:schemeClr val="bg1"/>
                </a:solidFill>
                <a:cs typeface="Tajawal Medium" panose="00000600000000000000" pitchFamily="2" charset="-78"/>
              </a:rPr>
              <a:t>Job Cost Sheets: Income Statement Reporting (2 of 2)</a:t>
            </a:r>
            <a:endParaRPr lang="en-US" sz="2800" b="1" dirty="0">
              <a:solidFill>
                <a:schemeClr val="bg1"/>
              </a:solidFill>
              <a:cs typeface="Tajawal Medium" panose="00000600000000000000" pitchFamily="2" charset="-78"/>
            </a:endParaRP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2" descr="Image showing several Pear Co Job Cost Sheets.">
            <a:extLst>
              <a:ext uri="{FF2B5EF4-FFF2-40B4-BE49-F238E27FC236}">
                <a16:creationId xmlns:a16="http://schemas.microsoft.com/office/drawing/2014/main" id="{68D74A3E-846E-5A23-5491-21EBB62C551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47645" y="1903327"/>
            <a:ext cx="6896710" cy="3854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9618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372050" cy="954107"/>
          </a:xfrm>
          <a:prstGeom prst="rect">
            <a:avLst/>
          </a:prstGeom>
          <a:noFill/>
        </p:spPr>
        <p:txBody>
          <a:bodyPr wrap="square" rtlCol="0">
            <a:spAutoFit/>
          </a:bodyPr>
          <a:lstStyle/>
          <a:p>
            <a:pPr algn="ctr"/>
            <a:r>
              <a:rPr lang="en-US" altLang="en-US" sz="2800" b="1" dirty="0">
                <a:solidFill>
                  <a:schemeClr val="bg1"/>
                </a:solidFill>
                <a:cs typeface="Tajawal Medium" panose="00000600000000000000" pitchFamily="2" charset="-78"/>
              </a:rPr>
              <a:t>Job Cost Sheets: Income Statement Reporting (1 of 2)</a:t>
            </a:r>
            <a:endParaRPr lang="en-US" sz="2800" b="1" dirty="0">
              <a:solidFill>
                <a:schemeClr val="bg1"/>
              </a:solidFill>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Content Placeholder 2">
            <a:extLst>
              <a:ext uri="{FF2B5EF4-FFF2-40B4-BE49-F238E27FC236}">
                <a16:creationId xmlns:a16="http://schemas.microsoft.com/office/drawing/2014/main" id="{0A61D474-95A2-4347-6D5C-E139747AB47A}"/>
              </a:ext>
            </a:extLst>
          </p:cNvPr>
          <p:cNvSpPr txBox="1">
            <a:spLocks/>
          </p:cNvSpPr>
          <p:nvPr/>
        </p:nvSpPr>
        <p:spPr>
          <a:xfrm>
            <a:off x="1771923" y="1897245"/>
            <a:ext cx="7620000" cy="43037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srgbClr val="000000"/>
                </a:solidFill>
                <a:latin typeface="Arial" panose="020B0604020202020204" pitchFamily="34" charset="0"/>
              </a:rPr>
              <a:t>The job costs sheets provide an underlying set of financial records that explain what specific jobs comprise the amounts reported in </a:t>
            </a:r>
            <a:r>
              <a:rPr lang="en-US" i="1" dirty="0">
                <a:solidFill>
                  <a:srgbClr val="000000"/>
                </a:solidFill>
                <a:latin typeface="Arial" panose="020B0604020202020204" pitchFamily="34" charset="0"/>
              </a:rPr>
              <a:t>Cost of Goods Sold </a:t>
            </a:r>
            <a:r>
              <a:rPr lang="en-US" dirty="0">
                <a:solidFill>
                  <a:srgbClr val="000000"/>
                </a:solidFill>
                <a:latin typeface="Arial" panose="020B0604020202020204" pitchFamily="34" charset="0"/>
              </a:rPr>
              <a:t>on the income statement.</a:t>
            </a:r>
            <a:endParaRPr lang="en-US" b="1" dirty="0">
              <a:solidFill>
                <a:srgbClr val="000000"/>
              </a:solidFill>
              <a:latin typeface="Arial" panose="020B0604020202020204" pitchFamily="34" charset="0"/>
            </a:endParaRPr>
          </a:p>
        </p:txBody>
      </p:sp>
    </p:spTree>
    <p:extLst>
      <p:ext uri="{BB962C8B-B14F-4D97-AF65-F5344CB8AC3E}">
        <p14:creationId xmlns:p14="http://schemas.microsoft.com/office/powerpoint/2010/main" val="4085096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pPr algn="ctr"/>
            <a:r>
              <a:rPr lang="en-US" sz="2800" b="1" dirty="0">
                <a:solidFill>
                  <a:schemeClr val="bg1"/>
                </a:solidFill>
                <a:cs typeface="Tajawal Medium" panose="00000600000000000000" pitchFamily="2" charset="-78"/>
              </a:rPr>
              <a:t>Job-Order Costing in </a:t>
            </a:r>
            <a:br>
              <a:rPr lang="en-US" sz="2800" b="1" dirty="0">
                <a:solidFill>
                  <a:schemeClr val="bg1"/>
                </a:solidFill>
                <a:cs typeface="Tajawal Medium" panose="00000600000000000000" pitchFamily="2" charset="-78"/>
              </a:rPr>
            </a:br>
            <a:r>
              <a:rPr lang="en-US" sz="2800" b="1" dirty="0">
                <a:solidFill>
                  <a:schemeClr val="bg1"/>
                </a:solidFill>
                <a:cs typeface="Tajawal Medium" panose="00000600000000000000" pitchFamily="2" charset="-78"/>
              </a:rPr>
              <a:t>Service Companies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 Box 3">
            <a:extLst>
              <a:ext uri="{FF2B5EF4-FFF2-40B4-BE49-F238E27FC236}">
                <a16:creationId xmlns:a16="http://schemas.microsoft.com/office/drawing/2014/main" id="{77B9CBD4-E4A9-BE71-A773-AC17B9DAB1F9}"/>
              </a:ext>
            </a:extLst>
          </p:cNvPr>
          <p:cNvSpPr txBox="1">
            <a:spLocks noChangeArrowheads="1"/>
          </p:cNvSpPr>
          <p:nvPr/>
        </p:nvSpPr>
        <p:spPr bwMode="auto">
          <a:xfrm>
            <a:off x="2144712" y="3974649"/>
            <a:ext cx="7902575" cy="1384300"/>
          </a:xfrm>
          <a:prstGeom prst="rect">
            <a:avLst/>
          </a:prstGeom>
          <a:solidFill>
            <a:srgbClr val="006600"/>
          </a:solidFill>
          <a:ln w="9525">
            <a:solidFill>
              <a:schemeClr val="tx1"/>
            </a:solidFill>
            <a:miter lim="800000"/>
            <a:headEnd/>
            <a:tailEnd/>
          </a:ln>
          <a:effectLst>
            <a:outerShdw dist="35921" dir="2700000" algn="ctr" rotWithShape="0">
              <a:schemeClr val="bg2"/>
            </a:outerShdw>
          </a:effectLst>
        </p:spPr>
        <p:txBody>
          <a:bodyPr>
            <a:spAutoFit/>
          </a:bodyPr>
          <a:lstStyle/>
          <a:p>
            <a:pPr algn="ctr">
              <a:spcBef>
                <a:spcPct val="50000"/>
              </a:spcBef>
              <a:defRPr/>
            </a:pPr>
            <a:r>
              <a:rPr lang="en-US" sz="2800" dirty="0">
                <a:solidFill>
                  <a:srgbClr val="FFFFFF"/>
                </a:solidFill>
                <a:effectLst>
                  <a:outerShdw blurRad="38100" dist="38100" dir="2700000" algn="tl">
                    <a:srgbClr val="000000"/>
                  </a:outerShdw>
                </a:effectLst>
                <a:ea typeface="ＭＳ Ｐゴシック" pitchFamily="34" charset="-128"/>
              </a:rPr>
              <a:t>Job-order costing is used in many different types of service companies such as law firms, accounting firms, and medical treatment.</a:t>
            </a:r>
          </a:p>
        </p:txBody>
      </p:sp>
      <p:sp>
        <p:nvSpPr>
          <p:cNvPr id="8" name="Text Box 3">
            <a:extLst>
              <a:ext uri="{FF2B5EF4-FFF2-40B4-BE49-F238E27FC236}">
                <a16:creationId xmlns:a16="http://schemas.microsoft.com/office/drawing/2014/main" id="{F0D1B2A9-D180-EBE9-5D73-E29406F2F758}"/>
              </a:ext>
            </a:extLst>
          </p:cNvPr>
          <p:cNvSpPr txBox="1">
            <a:spLocks noChangeArrowheads="1"/>
          </p:cNvSpPr>
          <p:nvPr/>
        </p:nvSpPr>
        <p:spPr bwMode="auto">
          <a:xfrm>
            <a:off x="2144712" y="1938878"/>
            <a:ext cx="7902575" cy="1815882"/>
          </a:xfrm>
          <a:prstGeom prst="rect">
            <a:avLst/>
          </a:prstGeom>
          <a:solidFill>
            <a:srgbClr val="006600"/>
          </a:solidFill>
          <a:ln w="9525">
            <a:solidFill>
              <a:schemeClr val="tx1"/>
            </a:solidFill>
            <a:miter lim="800000"/>
            <a:headEnd/>
            <a:tailEnd/>
          </a:ln>
          <a:effectLst>
            <a:outerShdw dist="35921" dir="2700000" algn="ctr" rotWithShape="0">
              <a:schemeClr val="bg2"/>
            </a:outerShdw>
          </a:effectLst>
        </p:spPr>
        <p:txBody>
          <a:bodyPr>
            <a:spAutoFit/>
          </a:bodyPr>
          <a:lstStyle/>
          <a:p>
            <a:pPr algn="ctr">
              <a:spcBef>
                <a:spcPct val="50000"/>
              </a:spcBef>
              <a:defRPr/>
            </a:pPr>
            <a:r>
              <a:rPr lang="en-US" sz="2800" dirty="0">
                <a:solidFill>
                  <a:srgbClr val="FFFFFF"/>
                </a:solidFill>
                <a:effectLst>
                  <a:outerShdw blurRad="38100" dist="38100" dir="2700000" algn="tl">
                    <a:srgbClr val="000000"/>
                  </a:outerShdw>
                </a:effectLst>
                <a:ea typeface="ＭＳ Ｐゴシック" pitchFamily="34" charset="-128"/>
              </a:rPr>
              <a:t>Although out attention has focused upon manufacturing applications, it bears re-emphasizing that job-order costing is also used in service industries.</a:t>
            </a:r>
          </a:p>
        </p:txBody>
      </p:sp>
    </p:spTree>
    <p:extLst>
      <p:ext uri="{BB962C8B-B14F-4D97-AF65-F5344CB8AC3E}">
        <p14:creationId xmlns:p14="http://schemas.microsoft.com/office/powerpoint/2010/main" val="346512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FCE222C-8FD7-D4D4-6508-6E94EC9C534E}"/>
              </a:ext>
            </a:extLst>
          </p:cNvPr>
          <p:cNvSpPr txBox="1"/>
          <p:nvPr/>
        </p:nvSpPr>
        <p:spPr>
          <a:xfrm>
            <a:off x="1263989" y="1607610"/>
            <a:ext cx="9345750" cy="3908762"/>
          </a:xfrm>
          <a:prstGeom prst="rect">
            <a:avLst/>
          </a:prstGeom>
          <a:noFill/>
        </p:spPr>
        <p:txBody>
          <a:bodyPr wrap="square">
            <a:spAutoFit/>
          </a:bodyPr>
          <a:lstStyle/>
          <a:p>
            <a:r>
              <a:rPr lang="en-US" sz="2000" dirty="0">
                <a:solidFill>
                  <a:srgbClr val="000000"/>
                </a:solidFill>
                <a:effectLst/>
                <a:latin typeface="Times New Roman" panose="02020603050405020304" pitchFamily="18" charset="0"/>
                <a:ea typeface="Times New Roman" panose="02020603050405020304" pitchFamily="18" charset="0"/>
              </a:rPr>
              <a:t> </a:t>
            </a:r>
            <a:r>
              <a:rPr lang="en-US" sz="2400" b="1" dirty="0">
                <a:solidFill>
                  <a:srgbClr val="000000"/>
                </a:solidFill>
                <a:latin typeface="Times New Roman" panose="02020603050405020304" pitchFamily="18" charset="0"/>
              </a:rPr>
              <a:t>Which of the following is the correct formula to compute the predetermined overhead rate?</a:t>
            </a:r>
          </a:p>
          <a:p>
            <a:endParaRPr lang="en-EG"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A) Predetermined overhead rate = Estimated total units in the allocation base ÷ Estimated total manufacturing overhead costs</a:t>
            </a:r>
            <a:endParaRPr lang="en-EG"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B) Predetermined overhead rate = Estimated total manufacturing overhead costs ÷ Estimated total units in the allocation base</a:t>
            </a:r>
            <a:endParaRPr lang="en-EG"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C) Predetermined overhead rate = Actual total manufacturing overhead costs ÷ Estimated total units in the allocation base</a:t>
            </a:r>
            <a:endParaRPr lang="en-EG"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D) Predetermined overhead rate = Estimated total manufacturing overhead costs ÷ Actual total units in the allocation base.</a:t>
            </a:r>
            <a:endParaRPr lang="en-EG"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 </a:t>
            </a:r>
            <a:endParaRPr lang="en-EG" sz="20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55952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FCE222C-8FD7-D4D4-6508-6E94EC9C534E}"/>
              </a:ext>
            </a:extLst>
          </p:cNvPr>
          <p:cNvSpPr txBox="1"/>
          <p:nvPr/>
        </p:nvSpPr>
        <p:spPr>
          <a:xfrm>
            <a:off x="1263989" y="1428065"/>
            <a:ext cx="9345750" cy="3908762"/>
          </a:xfrm>
          <a:prstGeom prst="rect">
            <a:avLst/>
          </a:prstGeom>
          <a:noFill/>
        </p:spPr>
        <p:txBody>
          <a:bodyPr wrap="square">
            <a:spAutoFit/>
          </a:bodyPr>
          <a:lstStyle/>
          <a:p>
            <a:r>
              <a:rPr lang="en-US" sz="2000" dirty="0">
                <a:solidFill>
                  <a:srgbClr val="000000"/>
                </a:solidFill>
                <a:effectLst/>
                <a:latin typeface="Times New Roman" panose="02020603050405020304" pitchFamily="18" charset="0"/>
                <a:ea typeface="Times New Roman" panose="02020603050405020304" pitchFamily="18" charset="0"/>
              </a:rPr>
              <a:t> </a:t>
            </a:r>
            <a:r>
              <a:rPr lang="en-US" sz="2400" b="1" dirty="0">
                <a:solidFill>
                  <a:srgbClr val="000000"/>
                </a:solidFill>
                <a:effectLst/>
                <a:latin typeface="Times New Roman" panose="02020603050405020304" pitchFamily="18" charset="0"/>
                <a:ea typeface="Times New Roman" panose="02020603050405020304" pitchFamily="18" charset="0"/>
              </a:rPr>
              <a:t>Which of the following is the correct formula to compute the predetermined overhead rate?</a:t>
            </a:r>
            <a:endParaRPr lang="en-US" sz="2000" b="1" dirty="0">
              <a:solidFill>
                <a:srgbClr val="000000"/>
              </a:solidFill>
              <a:effectLst/>
              <a:latin typeface="Times New Roman" panose="02020603050405020304" pitchFamily="18" charset="0"/>
              <a:ea typeface="Times New Roman" panose="02020603050405020304" pitchFamily="18" charset="0"/>
            </a:endParaRPr>
          </a:p>
          <a:p>
            <a:endParaRPr lang="en-EG"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A) Predetermined overhead rate = Estimated total units in the allocation base ÷ Estimated total manufacturing overhead costs</a:t>
            </a:r>
            <a:endParaRPr lang="en-EG"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highlight>
                  <a:srgbClr val="FFFF00"/>
                </a:highlight>
                <a:latin typeface="Times New Roman" panose="02020603050405020304" pitchFamily="18" charset="0"/>
                <a:ea typeface="Times New Roman" panose="02020603050405020304" pitchFamily="18" charset="0"/>
              </a:rPr>
              <a:t>B) Predetermined overhead rate = Estimated total manufacturing overhead costs ÷ Estimated total units in the allocation base</a:t>
            </a:r>
            <a:endParaRPr lang="en-EG" sz="2000" dirty="0">
              <a:solidFill>
                <a:srgbClr val="000000"/>
              </a:solidFill>
              <a:effectLst/>
              <a:highlight>
                <a:srgbClr val="FFFF00"/>
              </a:highligh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C) Predetermined overhead rate = Actual total manufacturing overhead costs ÷ Estimated total units in the allocation base</a:t>
            </a:r>
            <a:endParaRPr lang="en-EG"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D) Predetermined overhead rate = Estimated total manufacturing overhead costs ÷ Actual total units in the allocation base.</a:t>
            </a:r>
            <a:endParaRPr lang="en-EG"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 </a:t>
            </a:r>
            <a:endParaRPr lang="en-EG" sz="20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6834955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E9D6A1EA-CF39-1925-0FE7-DB4EB50DACA4}"/>
              </a:ext>
            </a:extLst>
          </p:cNvPr>
          <p:cNvSpPr txBox="1"/>
          <p:nvPr/>
        </p:nvSpPr>
        <p:spPr>
          <a:xfrm>
            <a:off x="1364043" y="1428065"/>
            <a:ext cx="8880095" cy="1200329"/>
          </a:xfrm>
          <a:prstGeom prst="rect">
            <a:avLst/>
          </a:prstGeom>
          <a:noFill/>
        </p:spPr>
        <p:txBody>
          <a:bodyPr wrap="square">
            <a:spAutoFit/>
          </a:bodyPr>
          <a:lstStyle/>
          <a:p>
            <a:pPr algn="just"/>
            <a:r>
              <a:rPr lang="en-US" sz="2400" dirty="0">
                <a:solidFill>
                  <a:srgbClr val="000000"/>
                </a:solidFill>
                <a:effectLst/>
                <a:latin typeface="Times New Roman" panose="02020603050405020304" pitchFamily="18" charset="0"/>
                <a:ea typeface="Times New Roman" panose="02020603050405020304" pitchFamily="18" charset="0"/>
              </a:rPr>
              <a:t>Steele Corporation uses a predetermined overhead rate based on machine-hours to apply manufacturing overhead to jobs. Steele Corporation has provided the following estimated costs for next year:</a:t>
            </a:r>
            <a:endParaRPr lang="en-EG" sz="2400" dirty="0">
              <a:solidFill>
                <a:srgbClr val="000000"/>
              </a:solidFill>
              <a:effectLst/>
              <a:latin typeface="Times New Roman" panose="02020603050405020304" pitchFamily="18" charset="0"/>
              <a:ea typeface="Times New Roman" panose="02020603050405020304" pitchFamily="18" charset="0"/>
            </a:endParaRPr>
          </a:p>
        </p:txBody>
      </p:sp>
      <p:graphicFrame>
        <p:nvGraphicFramePr>
          <p:cNvPr id="8" name="Table 7">
            <a:extLst>
              <a:ext uri="{FF2B5EF4-FFF2-40B4-BE49-F238E27FC236}">
                <a16:creationId xmlns:a16="http://schemas.microsoft.com/office/drawing/2014/main" id="{C3B6ABA2-7D8B-B4F9-37BA-D2E75AF6E211}"/>
              </a:ext>
            </a:extLst>
          </p:cNvPr>
          <p:cNvGraphicFramePr>
            <a:graphicFrameLocks noGrp="1"/>
          </p:cNvGraphicFramePr>
          <p:nvPr>
            <p:extLst>
              <p:ext uri="{D42A27DB-BD31-4B8C-83A1-F6EECF244321}">
                <p14:modId xmlns:p14="http://schemas.microsoft.com/office/powerpoint/2010/main" val="2313026048"/>
              </p:ext>
            </p:extLst>
          </p:nvPr>
        </p:nvGraphicFramePr>
        <p:xfrm>
          <a:off x="1952881" y="2881789"/>
          <a:ext cx="7386636" cy="1953133"/>
        </p:xfrm>
        <a:graphic>
          <a:graphicData uri="http://schemas.openxmlformats.org/drawingml/2006/table">
            <a:tbl>
              <a:tblPr>
                <a:tableStyleId>{5C22544A-7EE6-4342-B048-85BDC9FD1C3A}</a:tableStyleId>
              </a:tblPr>
              <a:tblGrid>
                <a:gridCol w="6313517">
                  <a:extLst>
                    <a:ext uri="{9D8B030D-6E8A-4147-A177-3AD203B41FA5}">
                      <a16:colId xmlns:a16="http://schemas.microsoft.com/office/drawing/2014/main" val="1446494167"/>
                    </a:ext>
                  </a:extLst>
                </a:gridCol>
                <a:gridCol w="232509">
                  <a:extLst>
                    <a:ext uri="{9D8B030D-6E8A-4147-A177-3AD203B41FA5}">
                      <a16:colId xmlns:a16="http://schemas.microsoft.com/office/drawing/2014/main" val="216163487"/>
                    </a:ext>
                  </a:extLst>
                </a:gridCol>
                <a:gridCol w="840610">
                  <a:extLst>
                    <a:ext uri="{9D8B030D-6E8A-4147-A177-3AD203B41FA5}">
                      <a16:colId xmlns:a16="http://schemas.microsoft.com/office/drawing/2014/main" val="2307766584"/>
                    </a:ext>
                  </a:extLst>
                </a:gridCol>
              </a:tblGrid>
              <a:tr h="254552">
                <a:tc>
                  <a:txBody>
                    <a:bodyPr/>
                    <a:lstStyle/>
                    <a:p>
                      <a:pPr>
                        <a:lnSpc>
                          <a:spcPct val="107000"/>
                        </a:lnSpc>
                      </a:pPr>
                      <a:r>
                        <a:rPr lang="en-US" sz="1800" dirty="0">
                          <a:effectLst/>
                        </a:rPr>
                        <a:t>Direct materials</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200">
                          <a:effectLst/>
                        </a:rPr>
                        <a:t>$</a:t>
                      </a:r>
                      <a:endParaRPr lang="en-EG"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800" dirty="0">
                          <a:effectLst/>
                        </a:rPr>
                        <a:t>20,000</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333912249"/>
                  </a:ext>
                </a:extLst>
              </a:tr>
              <a:tr h="254552">
                <a:tc>
                  <a:txBody>
                    <a:bodyPr/>
                    <a:lstStyle/>
                    <a:p>
                      <a:pPr>
                        <a:lnSpc>
                          <a:spcPct val="107000"/>
                        </a:lnSpc>
                      </a:pPr>
                      <a:r>
                        <a:rPr lang="en-US" sz="1800" dirty="0">
                          <a:effectLst/>
                        </a:rPr>
                        <a:t>Direct labor</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200">
                          <a:effectLst/>
                        </a:rPr>
                        <a:t>$</a:t>
                      </a:r>
                      <a:endParaRPr lang="en-EG"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800" dirty="0">
                          <a:effectLst/>
                        </a:rPr>
                        <a:t>60,000</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687636250"/>
                  </a:ext>
                </a:extLst>
              </a:tr>
              <a:tr h="254552">
                <a:tc>
                  <a:txBody>
                    <a:bodyPr/>
                    <a:lstStyle/>
                    <a:p>
                      <a:pPr>
                        <a:lnSpc>
                          <a:spcPct val="107000"/>
                        </a:lnSpc>
                      </a:pPr>
                      <a:r>
                        <a:rPr lang="en-US" sz="1800" dirty="0">
                          <a:effectLst/>
                        </a:rPr>
                        <a:t>Sales commissions</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200">
                          <a:effectLst/>
                        </a:rPr>
                        <a:t>$</a:t>
                      </a:r>
                      <a:endParaRPr lang="en-EG"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800" dirty="0">
                          <a:effectLst/>
                        </a:rPr>
                        <a:t>80,000</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1416865585"/>
                  </a:ext>
                </a:extLst>
              </a:tr>
              <a:tr h="254552">
                <a:tc>
                  <a:txBody>
                    <a:bodyPr/>
                    <a:lstStyle/>
                    <a:p>
                      <a:pPr>
                        <a:lnSpc>
                          <a:spcPct val="107000"/>
                        </a:lnSpc>
                      </a:pPr>
                      <a:r>
                        <a:rPr lang="en-US" sz="1800" dirty="0">
                          <a:effectLst/>
                        </a:rPr>
                        <a:t>Salary of production supervisor</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200">
                          <a:effectLst/>
                        </a:rPr>
                        <a:t>$</a:t>
                      </a:r>
                      <a:endParaRPr lang="en-EG"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800" dirty="0">
                          <a:effectLst/>
                        </a:rPr>
                        <a:t>40,000</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4083358588"/>
                  </a:ext>
                </a:extLst>
              </a:tr>
              <a:tr h="254552">
                <a:tc>
                  <a:txBody>
                    <a:bodyPr/>
                    <a:lstStyle/>
                    <a:p>
                      <a:pPr>
                        <a:lnSpc>
                          <a:spcPct val="107000"/>
                        </a:lnSpc>
                      </a:pPr>
                      <a:r>
                        <a:rPr lang="en-US" sz="1800" dirty="0">
                          <a:effectLst/>
                        </a:rPr>
                        <a:t>Indirect materials</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200">
                          <a:effectLst/>
                        </a:rPr>
                        <a:t>$</a:t>
                      </a:r>
                      <a:endParaRPr lang="en-EG"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800" dirty="0">
                          <a:effectLst/>
                        </a:rPr>
                        <a:t>8,000</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1538066829"/>
                  </a:ext>
                </a:extLst>
              </a:tr>
              <a:tr h="254552">
                <a:tc>
                  <a:txBody>
                    <a:bodyPr/>
                    <a:lstStyle/>
                    <a:p>
                      <a:pPr>
                        <a:lnSpc>
                          <a:spcPct val="107000"/>
                        </a:lnSpc>
                      </a:pPr>
                      <a:r>
                        <a:rPr lang="en-US" sz="1800" dirty="0">
                          <a:effectLst/>
                        </a:rPr>
                        <a:t>Advertising expense</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200">
                          <a:effectLst/>
                        </a:rPr>
                        <a:t>$</a:t>
                      </a:r>
                      <a:endParaRPr lang="en-EG"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800" dirty="0">
                          <a:effectLst/>
                        </a:rPr>
                        <a:t>16,000</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1799262039"/>
                  </a:ext>
                </a:extLst>
              </a:tr>
              <a:tr h="254552">
                <a:tc>
                  <a:txBody>
                    <a:bodyPr/>
                    <a:lstStyle/>
                    <a:p>
                      <a:pPr>
                        <a:lnSpc>
                          <a:spcPct val="107000"/>
                        </a:lnSpc>
                      </a:pPr>
                      <a:r>
                        <a:rPr lang="en-US" sz="1800" dirty="0">
                          <a:effectLst/>
                        </a:rPr>
                        <a:t>Rent on factory equipment</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200">
                          <a:effectLst/>
                        </a:rPr>
                        <a:t>$</a:t>
                      </a:r>
                      <a:endParaRPr lang="en-EG"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800" dirty="0">
                          <a:effectLst/>
                        </a:rPr>
                        <a:t>20,000</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724721202"/>
                  </a:ext>
                </a:extLst>
              </a:tr>
            </a:tbl>
          </a:graphicData>
        </a:graphic>
      </p:graphicFrame>
      <p:sp>
        <p:nvSpPr>
          <p:cNvPr id="9" name="Rectangle 3">
            <a:extLst>
              <a:ext uri="{FF2B5EF4-FFF2-40B4-BE49-F238E27FC236}">
                <a16:creationId xmlns:a16="http://schemas.microsoft.com/office/drawing/2014/main" id="{664A98B8-5A36-70F3-00CD-3C6981D91272}"/>
              </a:ext>
            </a:extLst>
          </p:cNvPr>
          <p:cNvSpPr>
            <a:spLocks noChangeArrowheads="1"/>
          </p:cNvSpPr>
          <p:nvPr/>
        </p:nvSpPr>
        <p:spPr bwMode="auto">
          <a:xfrm>
            <a:off x="1952881" y="2671405"/>
            <a:ext cx="260155" cy="715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EG" sz="2800"/>
          </a:p>
        </p:txBody>
      </p:sp>
    </p:spTree>
    <p:extLst>
      <p:ext uri="{BB962C8B-B14F-4D97-AF65-F5344CB8AC3E}">
        <p14:creationId xmlns:p14="http://schemas.microsoft.com/office/powerpoint/2010/main" val="34343966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F2C6BAEE-3095-0B76-0929-155C87D8FDE1}"/>
              </a:ext>
            </a:extLst>
          </p:cNvPr>
          <p:cNvSpPr txBox="1"/>
          <p:nvPr/>
        </p:nvSpPr>
        <p:spPr>
          <a:xfrm>
            <a:off x="1665188" y="1760412"/>
            <a:ext cx="7778850" cy="3046988"/>
          </a:xfrm>
          <a:prstGeom prst="rect">
            <a:avLst/>
          </a:prstGeom>
          <a:noFill/>
        </p:spPr>
        <p:txBody>
          <a:bodyPr wrap="square">
            <a:spAutoFit/>
          </a:bodyPr>
          <a:lstStyle/>
          <a:p>
            <a:pPr algn="just"/>
            <a:r>
              <a:rPr lang="en-US" sz="2400" dirty="0">
                <a:solidFill>
                  <a:srgbClr val="000000"/>
                </a:solidFill>
                <a:effectLst/>
                <a:latin typeface="Times New Roman" panose="02020603050405020304" pitchFamily="18" charset="0"/>
                <a:ea typeface="Times New Roman" panose="02020603050405020304" pitchFamily="18" charset="0"/>
              </a:rPr>
              <a:t>Steele estimates that 10,000 direct labor-hours and 16,000 machine-hours will be worked during the year. The predetermined overhead rate per hour will be:</a:t>
            </a:r>
          </a:p>
          <a:p>
            <a:pPr algn="just"/>
            <a:endParaRPr lang="en-EG" sz="2400" dirty="0">
              <a:solidFill>
                <a:srgbClr val="000000"/>
              </a:solidFill>
              <a:effectLst/>
              <a:latin typeface="Times New Roman" panose="02020603050405020304" pitchFamily="18" charset="0"/>
              <a:ea typeface="Times New Roman" panose="02020603050405020304" pitchFamily="18" charset="0"/>
            </a:endParaRPr>
          </a:p>
          <a:p>
            <a:pPr algn="just"/>
            <a:r>
              <a:rPr lang="en-US" sz="2400" dirty="0">
                <a:solidFill>
                  <a:srgbClr val="000000"/>
                </a:solidFill>
                <a:effectLst/>
                <a:latin typeface="Times New Roman" panose="02020603050405020304" pitchFamily="18" charset="0"/>
                <a:ea typeface="Times New Roman" panose="02020603050405020304" pitchFamily="18" charset="0"/>
              </a:rPr>
              <a:t>A) $4.25</a:t>
            </a:r>
            <a:endParaRPr lang="en-EG" sz="2400" dirty="0">
              <a:solidFill>
                <a:srgbClr val="000000"/>
              </a:solidFill>
              <a:effectLst/>
              <a:latin typeface="Times New Roman" panose="02020603050405020304" pitchFamily="18" charset="0"/>
              <a:ea typeface="Times New Roman" panose="02020603050405020304" pitchFamily="18" charset="0"/>
            </a:endParaRPr>
          </a:p>
          <a:p>
            <a:r>
              <a:rPr lang="en-US" sz="2400" dirty="0">
                <a:solidFill>
                  <a:srgbClr val="000000"/>
                </a:solidFill>
                <a:effectLst/>
                <a:latin typeface="Times New Roman" panose="02020603050405020304" pitchFamily="18" charset="0"/>
                <a:ea typeface="Times New Roman" panose="02020603050405020304" pitchFamily="18" charset="0"/>
              </a:rPr>
              <a:t>B) $8.00</a:t>
            </a:r>
            <a:endParaRPr lang="en-EG" sz="2400" dirty="0">
              <a:solidFill>
                <a:srgbClr val="000000"/>
              </a:solidFill>
              <a:effectLst/>
              <a:latin typeface="Times New Roman" panose="02020603050405020304" pitchFamily="18" charset="0"/>
              <a:ea typeface="Times New Roman" panose="02020603050405020304" pitchFamily="18" charset="0"/>
            </a:endParaRPr>
          </a:p>
          <a:p>
            <a:r>
              <a:rPr lang="en-US" sz="2400" dirty="0">
                <a:solidFill>
                  <a:srgbClr val="000000"/>
                </a:solidFill>
                <a:effectLst/>
                <a:latin typeface="Times New Roman" panose="02020603050405020304" pitchFamily="18" charset="0"/>
                <a:ea typeface="Times New Roman" panose="02020603050405020304" pitchFamily="18" charset="0"/>
              </a:rPr>
              <a:t>C) $9.00</a:t>
            </a:r>
            <a:endParaRPr lang="en-EG" sz="2400" dirty="0">
              <a:solidFill>
                <a:srgbClr val="000000"/>
              </a:solidFill>
              <a:effectLst/>
              <a:latin typeface="Times New Roman" panose="02020603050405020304" pitchFamily="18" charset="0"/>
              <a:ea typeface="Times New Roman" panose="02020603050405020304" pitchFamily="18" charset="0"/>
            </a:endParaRPr>
          </a:p>
          <a:p>
            <a:r>
              <a:rPr lang="en-US" sz="2400" dirty="0">
                <a:solidFill>
                  <a:srgbClr val="000000"/>
                </a:solidFill>
                <a:effectLst/>
                <a:latin typeface="Times New Roman" panose="02020603050405020304" pitchFamily="18" charset="0"/>
                <a:ea typeface="Times New Roman" panose="02020603050405020304" pitchFamily="18" charset="0"/>
              </a:rPr>
              <a:t>D) $10.25</a:t>
            </a:r>
            <a:endParaRPr lang="en-EG" sz="24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8837858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1049" y="107654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000000"/>
              </a:solidFill>
              <a:effectLst/>
              <a:latin typeface="Times New Roman" panose="02020603050405020304" pitchFamily="18" charset="0"/>
              <a:ea typeface="Times New Roman" panose="02020603050405020304" pitchFamily="18" charset="0"/>
            </a:endParaRPr>
          </a:p>
          <a:p>
            <a:endParaRPr lang="en-US" sz="2000" dirty="0">
              <a:solidFill>
                <a:srgbClr val="000000"/>
              </a:solidFill>
              <a:latin typeface="Times New Roman" panose="02020603050405020304" pitchFamily="18" charset="0"/>
              <a:ea typeface="Times New Roman" panose="02020603050405020304" pitchFamily="18" charset="0"/>
            </a:endParaRPr>
          </a:p>
          <a:p>
            <a:endParaRPr lang="en-US" sz="2000" dirty="0">
              <a:solidFill>
                <a:srgbClr val="000000"/>
              </a:solidFill>
              <a:effectLst/>
              <a:latin typeface="Times New Roman" panose="02020603050405020304" pitchFamily="18" charset="0"/>
              <a:ea typeface="Times New Roman" panose="02020603050405020304" pitchFamily="18" charset="0"/>
            </a:endParaRPr>
          </a:p>
          <a:p>
            <a:endParaRPr lang="en-US" sz="2000" dirty="0">
              <a:solidFill>
                <a:srgbClr val="000000"/>
              </a:solidFill>
              <a:latin typeface="Times New Roman" panose="02020603050405020304" pitchFamily="18" charset="0"/>
              <a:ea typeface="Times New Roman" panose="02020603050405020304" pitchFamily="18" charset="0"/>
            </a:endParaRPr>
          </a:p>
          <a:p>
            <a:endParaRPr lang="en-US"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Predetermined overhead rate = Estimated total manufacturing overhead ÷ Estimated total amount of the allocation base</a:t>
            </a:r>
            <a:endParaRPr lang="en-EG"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 </a:t>
            </a:r>
            <a:endParaRPr lang="en-EG" sz="2000" dirty="0">
              <a:solidFill>
                <a:srgbClr val="000000"/>
              </a:solidFill>
              <a:effectLst/>
              <a:latin typeface="Times New Roman" panose="02020603050405020304" pitchFamily="18" charset="0"/>
              <a:ea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rPr>
              <a:t>Predetermined overhead rate = $68,000 ÷ 16,000 machine-hours = $4.25 per machine-hour</a:t>
            </a:r>
            <a:endParaRPr lang="en-EG" sz="2000" dirty="0">
              <a:solidFill>
                <a:srgbClr val="000000"/>
              </a:solidFill>
              <a:effectLst/>
              <a:latin typeface="Times New Roman" panose="02020603050405020304" pitchFamily="18" charset="0"/>
              <a:ea typeface="Times New Roman" panose="02020603050405020304" pitchFamily="18"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aphicFrame>
        <p:nvGraphicFramePr>
          <p:cNvPr id="4" name="Table 3">
            <a:extLst>
              <a:ext uri="{FF2B5EF4-FFF2-40B4-BE49-F238E27FC236}">
                <a16:creationId xmlns:a16="http://schemas.microsoft.com/office/drawing/2014/main" id="{2B3586E8-E072-6E0F-99A7-051E9DF0B95D}"/>
              </a:ext>
            </a:extLst>
          </p:cNvPr>
          <p:cNvGraphicFramePr>
            <a:graphicFrameLocks noGrp="1"/>
          </p:cNvGraphicFramePr>
          <p:nvPr>
            <p:extLst>
              <p:ext uri="{D42A27DB-BD31-4B8C-83A1-F6EECF244321}">
                <p14:modId xmlns:p14="http://schemas.microsoft.com/office/powerpoint/2010/main" val="3989722955"/>
              </p:ext>
            </p:extLst>
          </p:nvPr>
        </p:nvGraphicFramePr>
        <p:xfrm>
          <a:off x="1765201" y="1571625"/>
          <a:ext cx="5921474" cy="1250632"/>
        </p:xfrm>
        <a:graphic>
          <a:graphicData uri="http://schemas.openxmlformats.org/drawingml/2006/table">
            <a:tbl>
              <a:tblPr>
                <a:tableStyleId>{5C22544A-7EE6-4342-B048-85BDC9FD1C3A}</a:tableStyleId>
              </a:tblPr>
              <a:tblGrid>
                <a:gridCol w="5007875">
                  <a:extLst>
                    <a:ext uri="{9D8B030D-6E8A-4147-A177-3AD203B41FA5}">
                      <a16:colId xmlns:a16="http://schemas.microsoft.com/office/drawing/2014/main" val="3309871413"/>
                    </a:ext>
                  </a:extLst>
                </a:gridCol>
                <a:gridCol w="219941">
                  <a:extLst>
                    <a:ext uri="{9D8B030D-6E8A-4147-A177-3AD203B41FA5}">
                      <a16:colId xmlns:a16="http://schemas.microsoft.com/office/drawing/2014/main" val="363653760"/>
                    </a:ext>
                  </a:extLst>
                </a:gridCol>
                <a:gridCol w="693658">
                  <a:extLst>
                    <a:ext uri="{9D8B030D-6E8A-4147-A177-3AD203B41FA5}">
                      <a16:colId xmlns:a16="http://schemas.microsoft.com/office/drawing/2014/main" val="4271399679"/>
                    </a:ext>
                  </a:extLst>
                </a:gridCol>
              </a:tblGrid>
              <a:tr h="312658">
                <a:tc>
                  <a:txBody>
                    <a:bodyPr/>
                    <a:lstStyle/>
                    <a:p>
                      <a:pPr>
                        <a:lnSpc>
                          <a:spcPct val="107000"/>
                        </a:lnSpc>
                      </a:pPr>
                      <a:r>
                        <a:rPr lang="en-US" sz="1800" dirty="0">
                          <a:effectLst/>
                        </a:rPr>
                        <a:t>Salary of production supervisor</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200">
                          <a:effectLst/>
                        </a:rPr>
                        <a:t>$</a:t>
                      </a:r>
                      <a:endParaRPr lang="en-EG"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800" dirty="0">
                          <a:effectLst/>
                        </a:rPr>
                        <a:t>40,000</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3988045877"/>
                  </a:ext>
                </a:extLst>
              </a:tr>
              <a:tr h="312658">
                <a:tc>
                  <a:txBody>
                    <a:bodyPr/>
                    <a:lstStyle/>
                    <a:p>
                      <a:pPr>
                        <a:lnSpc>
                          <a:spcPct val="107000"/>
                        </a:lnSpc>
                      </a:pPr>
                      <a:r>
                        <a:rPr lang="en-US" sz="1800" dirty="0">
                          <a:effectLst/>
                        </a:rPr>
                        <a:t>Indirect materials</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200">
                          <a:effectLst/>
                        </a:rPr>
                        <a:t> </a:t>
                      </a:r>
                      <a:endParaRPr lang="en-EG"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800" dirty="0">
                          <a:effectLst/>
                        </a:rPr>
                        <a:t>8,000</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1124587580"/>
                  </a:ext>
                </a:extLst>
              </a:tr>
              <a:tr h="312658">
                <a:tc>
                  <a:txBody>
                    <a:bodyPr/>
                    <a:lstStyle/>
                    <a:p>
                      <a:pPr>
                        <a:lnSpc>
                          <a:spcPct val="107000"/>
                        </a:lnSpc>
                      </a:pPr>
                      <a:r>
                        <a:rPr lang="en-US" sz="1800" dirty="0">
                          <a:effectLst/>
                        </a:rPr>
                        <a:t>Rent on factory equipment</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200">
                          <a:effectLst/>
                        </a:rPr>
                        <a:t> </a:t>
                      </a:r>
                      <a:endParaRPr lang="en-EG"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800" dirty="0">
                          <a:effectLst/>
                        </a:rPr>
                        <a:t>20,000</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3162851976"/>
                  </a:ext>
                </a:extLst>
              </a:tr>
              <a:tr h="312658">
                <a:tc>
                  <a:txBody>
                    <a:bodyPr/>
                    <a:lstStyle/>
                    <a:p>
                      <a:pPr>
                        <a:lnSpc>
                          <a:spcPct val="107000"/>
                        </a:lnSpc>
                      </a:pPr>
                      <a:r>
                        <a:rPr lang="en-US" sz="1800" dirty="0">
                          <a:effectLst/>
                        </a:rPr>
                        <a:t>Manufacturing overhead</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200">
                          <a:effectLst/>
                        </a:rPr>
                        <a:t>$</a:t>
                      </a:r>
                      <a:endParaRPr lang="en-EG"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1800" dirty="0">
                          <a:effectLst/>
                        </a:rPr>
                        <a:t>68,000</a:t>
                      </a:r>
                      <a:endParaRPr lang="en-EG"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1382601348"/>
                  </a:ext>
                </a:extLst>
              </a:tr>
            </a:tbl>
          </a:graphicData>
        </a:graphic>
      </p:graphicFrame>
      <p:sp>
        <p:nvSpPr>
          <p:cNvPr id="5" name="Rectangle 2">
            <a:extLst>
              <a:ext uri="{FF2B5EF4-FFF2-40B4-BE49-F238E27FC236}">
                <a16:creationId xmlns:a16="http://schemas.microsoft.com/office/drawing/2014/main" id="{390F8F94-7DC3-25C7-778D-B34C7FD9E67B}"/>
              </a:ext>
            </a:extLst>
          </p:cNvPr>
          <p:cNvSpPr>
            <a:spLocks noChangeArrowheads="1"/>
          </p:cNvSpPr>
          <p:nvPr/>
        </p:nvSpPr>
        <p:spPr bwMode="auto">
          <a:xfrm>
            <a:off x="3159125" y="20780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EG"/>
          </a:p>
        </p:txBody>
      </p:sp>
    </p:spTree>
    <p:extLst>
      <p:ext uri="{BB962C8B-B14F-4D97-AF65-F5344CB8AC3E}">
        <p14:creationId xmlns:p14="http://schemas.microsoft.com/office/powerpoint/2010/main" val="53513507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F2C6BAEE-3095-0B76-0929-155C87D8FDE1}"/>
              </a:ext>
            </a:extLst>
          </p:cNvPr>
          <p:cNvSpPr txBox="1"/>
          <p:nvPr/>
        </p:nvSpPr>
        <p:spPr>
          <a:xfrm>
            <a:off x="1665188" y="1760412"/>
            <a:ext cx="7778850" cy="3046988"/>
          </a:xfrm>
          <a:prstGeom prst="rect">
            <a:avLst/>
          </a:prstGeom>
          <a:noFill/>
        </p:spPr>
        <p:txBody>
          <a:bodyPr wrap="square">
            <a:spAutoFit/>
          </a:bodyPr>
          <a:lstStyle/>
          <a:p>
            <a:pPr algn="just"/>
            <a:r>
              <a:rPr lang="en-US" sz="2400" dirty="0">
                <a:solidFill>
                  <a:srgbClr val="000000"/>
                </a:solidFill>
                <a:effectLst/>
                <a:latin typeface="Times New Roman" panose="02020603050405020304" pitchFamily="18" charset="0"/>
                <a:ea typeface="Times New Roman" panose="02020603050405020304" pitchFamily="18" charset="0"/>
              </a:rPr>
              <a:t>Steele estimates that 10,000 direct labor-hours and 16,000 machine-hours will be worked during the year. The predetermined overhead rate per hour will be:</a:t>
            </a:r>
          </a:p>
          <a:p>
            <a:pPr algn="just"/>
            <a:endParaRPr lang="en-EG" sz="2400" dirty="0">
              <a:solidFill>
                <a:srgbClr val="000000"/>
              </a:solidFill>
              <a:effectLst/>
              <a:latin typeface="Times New Roman" panose="02020603050405020304" pitchFamily="18" charset="0"/>
              <a:ea typeface="Times New Roman" panose="02020603050405020304" pitchFamily="18" charset="0"/>
            </a:endParaRPr>
          </a:p>
          <a:p>
            <a:pPr algn="just"/>
            <a:r>
              <a:rPr lang="en-US" sz="2400" dirty="0">
                <a:solidFill>
                  <a:srgbClr val="000000"/>
                </a:solidFill>
                <a:effectLst/>
                <a:highlight>
                  <a:srgbClr val="FFFF00"/>
                </a:highlight>
                <a:latin typeface="Times New Roman" panose="02020603050405020304" pitchFamily="18" charset="0"/>
                <a:ea typeface="Times New Roman" panose="02020603050405020304" pitchFamily="18" charset="0"/>
              </a:rPr>
              <a:t>A) $4.25</a:t>
            </a:r>
            <a:endParaRPr lang="en-EG" sz="2400" dirty="0">
              <a:solidFill>
                <a:srgbClr val="000000"/>
              </a:solidFill>
              <a:effectLst/>
              <a:highlight>
                <a:srgbClr val="FFFF00"/>
              </a:highlight>
              <a:latin typeface="Times New Roman" panose="02020603050405020304" pitchFamily="18" charset="0"/>
              <a:ea typeface="Times New Roman" panose="02020603050405020304" pitchFamily="18" charset="0"/>
            </a:endParaRPr>
          </a:p>
          <a:p>
            <a:r>
              <a:rPr lang="en-US" sz="2400" dirty="0">
                <a:solidFill>
                  <a:srgbClr val="000000"/>
                </a:solidFill>
                <a:effectLst/>
                <a:latin typeface="Times New Roman" panose="02020603050405020304" pitchFamily="18" charset="0"/>
                <a:ea typeface="Times New Roman" panose="02020603050405020304" pitchFamily="18" charset="0"/>
              </a:rPr>
              <a:t>B) $8.00</a:t>
            </a:r>
            <a:endParaRPr lang="en-EG" sz="2400" dirty="0">
              <a:solidFill>
                <a:srgbClr val="000000"/>
              </a:solidFill>
              <a:effectLst/>
              <a:latin typeface="Times New Roman" panose="02020603050405020304" pitchFamily="18" charset="0"/>
              <a:ea typeface="Times New Roman" panose="02020603050405020304" pitchFamily="18" charset="0"/>
            </a:endParaRPr>
          </a:p>
          <a:p>
            <a:r>
              <a:rPr lang="en-US" sz="2400" dirty="0">
                <a:solidFill>
                  <a:srgbClr val="000000"/>
                </a:solidFill>
                <a:effectLst/>
                <a:latin typeface="Times New Roman" panose="02020603050405020304" pitchFamily="18" charset="0"/>
                <a:ea typeface="Times New Roman" panose="02020603050405020304" pitchFamily="18" charset="0"/>
              </a:rPr>
              <a:t>C) $9.00</a:t>
            </a:r>
            <a:endParaRPr lang="en-EG" sz="2400" dirty="0">
              <a:solidFill>
                <a:srgbClr val="000000"/>
              </a:solidFill>
              <a:effectLst/>
              <a:latin typeface="Times New Roman" panose="02020603050405020304" pitchFamily="18" charset="0"/>
              <a:ea typeface="Times New Roman" panose="02020603050405020304" pitchFamily="18" charset="0"/>
            </a:endParaRPr>
          </a:p>
          <a:p>
            <a:r>
              <a:rPr lang="en-US" sz="2400" dirty="0">
                <a:solidFill>
                  <a:srgbClr val="000000"/>
                </a:solidFill>
                <a:effectLst/>
                <a:latin typeface="Times New Roman" panose="02020603050405020304" pitchFamily="18" charset="0"/>
                <a:ea typeface="Times New Roman" panose="02020603050405020304" pitchFamily="18" charset="0"/>
              </a:rPr>
              <a:t>D) $10.25</a:t>
            </a:r>
            <a:endParaRPr lang="en-EG" sz="24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6906946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5B68DE32-1961-65D1-348D-A6261F44E20C}"/>
              </a:ext>
            </a:extLst>
          </p:cNvPr>
          <p:cNvSpPr txBox="1"/>
          <p:nvPr/>
        </p:nvSpPr>
        <p:spPr>
          <a:xfrm>
            <a:off x="1625212" y="1566473"/>
            <a:ext cx="8676075" cy="1569660"/>
          </a:xfrm>
          <a:prstGeom prst="rect">
            <a:avLst/>
          </a:prstGeom>
          <a:noFill/>
        </p:spPr>
        <p:txBody>
          <a:bodyPr wrap="square">
            <a:spAutoFit/>
          </a:bodyPr>
          <a:lstStyle/>
          <a:p>
            <a:r>
              <a:rPr lang="en-US" sz="2400" dirty="0" err="1">
                <a:solidFill>
                  <a:srgbClr val="000000"/>
                </a:solidFill>
                <a:effectLst/>
                <a:latin typeface="Times New Roman" panose="02020603050405020304" pitchFamily="18" charset="0"/>
                <a:ea typeface="Times New Roman" panose="02020603050405020304" pitchFamily="18" charset="0"/>
              </a:rPr>
              <a:t>Helland</a:t>
            </a:r>
            <a:r>
              <a:rPr lang="en-US" sz="2400" dirty="0">
                <a:solidFill>
                  <a:srgbClr val="000000"/>
                </a:solidFill>
                <a:effectLst/>
                <a:latin typeface="Times New Roman" panose="02020603050405020304" pitchFamily="18" charset="0"/>
                <a:ea typeface="Times New Roman" panose="02020603050405020304" pitchFamily="18" charset="0"/>
              </a:rPr>
              <a:t> Corporation uses a job-order costing system with a single plantwide predetermined overhead rate based on direct labor-hours. The company based its predetermined overhead rate for the current year on the following data:</a:t>
            </a:r>
            <a:endParaRPr lang="en-EG" sz="2400" dirty="0">
              <a:solidFill>
                <a:srgbClr val="000000"/>
              </a:solidFill>
              <a:effectLst/>
              <a:latin typeface="Times New Roman" panose="02020603050405020304" pitchFamily="18" charset="0"/>
              <a:ea typeface="Times New Roman" panose="02020603050405020304" pitchFamily="18" charset="0"/>
            </a:endParaRPr>
          </a:p>
        </p:txBody>
      </p:sp>
      <p:graphicFrame>
        <p:nvGraphicFramePr>
          <p:cNvPr id="4" name="Table 3">
            <a:extLst>
              <a:ext uri="{FF2B5EF4-FFF2-40B4-BE49-F238E27FC236}">
                <a16:creationId xmlns:a16="http://schemas.microsoft.com/office/drawing/2014/main" id="{A0455FCB-41D3-DB20-4837-2D6B7BEA44A3}"/>
              </a:ext>
            </a:extLst>
          </p:cNvPr>
          <p:cNvGraphicFramePr>
            <a:graphicFrameLocks noGrp="1"/>
          </p:cNvGraphicFramePr>
          <p:nvPr>
            <p:extLst>
              <p:ext uri="{D42A27DB-BD31-4B8C-83A1-F6EECF244321}">
                <p14:modId xmlns:p14="http://schemas.microsoft.com/office/powerpoint/2010/main" val="3258903341"/>
              </p:ext>
            </p:extLst>
          </p:nvPr>
        </p:nvGraphicFramePr>
        <p:xfrm>
          <a:off x="2171700" y="3274541"/>
          <a:ext cx="7200901" cy="1682583"/>
        </p:xfrm>
        <a:graphic>
          <a:graphicData uri="http://schemas.openxmlformats.org/drawingml/2006/table">
            <a:tbl>
              <a:tblPr>
                <a:tableStyleId>{5C22544A-7EE6-4342-B048-85BDC9FD1C3A}</a:tableStyleId>
              </a:tblPr>
              <a:tblGrid>
                <a:gridCol w="6154765">
                  <a:extLst>
                    <a:ext uri="{9D8B030D-6E8A-4147-A177-3AD203B41FA5}">
                      <a16:colId xmlns:a16="http://schemas.microsoft.com/office/drawing/2014/main" val="926341743"/>
                    </a:ext>
                  </a:extLst>
                </a:gridCol>
                <a:gridCol w="226663">
                  <a:extLst>
                    <a:ext uri="{9D8B030D-6E8A-4147-A177-3AD203B41FA5}">
                      <a16:colId xmlns:a16="http://schemas.microsoft.com/office/drawing/2014/main" val="3681880231"/>
                    </a:ext>
                  </a:extLst>
                </a:gridCol>
                <a:gridCol w="819473">
                  <a:extLst>
                    <a:ext uri="{9D8B030D-6E8A-4147-A177-3AD203B41FA5}">
                      <a16:colId xmlns:a16="http://schemas.microsoft.com/office/drawing/2014/main" val="1077928987"/>
                    </a:ext>
                  </a:extLst>
                </a:gridCol>
              </a:tblGrid>
              <a:tr h="523220">
                <a:tc>
                  <a:txBody>
                    <a:bodyPr/>
                    <a:lstStyle/>
                    <a:p>
                      <a:pPr>
                        <a:lnSpc>
                          <a:spcPct val="107000"/>
                        </a:lnSpc>
                      </a:pPr>
                      <a:r>
                        <a:rPr lang="en-US" sz="2000" dirty="0">
                          <a:effectLst/>
                        </a:rPr>
                        <a:t>Total direct labor-hours</a:t>
                      </a:r>
                      <a:endParaRPr lang="en-EG"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2000">
                          <a:effectLst/>
                        </a:rPr>
                        <a:t> </a:t>
                      </a:r>
                      <a:endParaRPr lang="en-EG"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2000">
                          <a:effectLst/>
                        </a:rPr>
                        <a:t>30,000</a:t>
                      </a:r>
                      <a:endParaRPr lang="en-EG"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3109755629"/>
                  </a:ext>
                </a:extLst>
              </a:tr>
              <a:tr h="523220">
                <a:tc>
                  <a:txBody>
                    <a:bodyPr/>
                    <a:lstStyle/>
                    <a:p>
                      <a:pPr>
                        <a:lnSpc>
                          <a:spcPct val="107000"/>
                        </a:lnSpc>
                      </a:pPr>
                      <a:r>
                        <a:rPr lang="en-US" sz="2000" dirty="0">
                          <a:effectLst/>
                        </a:rPr>
                        <a:t>Total fixed manufacturing overhead cost</a:t>
                      </a:r>
                      <a:endParaRPr lang="en-EG"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2000">
                          <a:effectLst/>
                        </a:rPr>
                        <a:t>$</a:t>
                      </a:r>
                      <a:endParaRPr lang="en-EG"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2000">
                          <a:effectLst/>
                        </a:rPr>
                        <a:t>189,000</a:t>
                      </a:r>
                      <a:endParaRPr lang="en-EG"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3911822630"/>
                  </a:ext>
                </a:extLst>
              </a:tr>
              <a:tr h="523220">
                <a:tc>
                  <a:txBody>
                    <a:bodyPr/>
                    <a:lstStyle/>
                    <a:p>
                      <a:pPr>
                        <a:lnSpc>
                          <a:spcPct val="107000"/>
                        </a:lnSpc>
                      </a:pPr>
                      <a:r>
                        <a:rPr lang="en-US" sz="2000">
                          <a:effectLst/>
                        </a:rPr>
                        <a:t>Variable manufacturing overhead per direct labor-hour</a:t>
                      </a:r>
                      <a:endParaRPr lang="en-EG"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2000">
                          <a:effectLst/>
                        </a:rPr>
                        <a:t>$</a:t>
                      </a:r>
                      <a:endParaRPr lang="en-EG"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tc>
                  <a:txBody>
                    <a:bodyPr/>
                    <a:lstStyle/>
                    <a:p>
                      <a:pPr algn="r">
                        <a:lnSpc>
                          <a:spcPct val="107000"/>
                        </a:lnSpc>
                      </a:pPr>
                      <a:r>
                        <a:rPr lang="en-US" sz="2000" dirty="0">
                          <a:effectLst/>
                        </a:rPr>
                        <a:t>2.50</a:t>
                      </a:r>
                      <a:endParaRPr lang="en-EG"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val="1180134087"/>
                  </a:ext>
                </a:extLst>
              </a:tr>
            </a:tbl>
          </a:graphicData>
        </a:graphic>
      </p:graphicFrame>
    </p:spTree>
    <p:extLst>
      <p:ext uri="{BB962C8B-B14F-4D97-AF65-F5344CB8AC3E}">
        <p14:creationId xmlns:p14="http://schemas.microsoft.com/office/powerpoint/2010/main" val="285465157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E12D315F-F684-968A-FE56-956FB49CA2AA}"/>
              </a:ext>
            </a:extLst>
          </p:cNvPr>
          <p:cNvSpPr txBox="1"/>
          <p:nvPr/>
        </p:nvSpPr>
        <p:spPr>
          <a:xfrm>
            <a:off x="1364043" y="1557338"/>
            <a:ext cx="8486775" cy="2677656"/>
          </a:xfrm>
          <a:prstGeom prst="rect">
            <a:avLst/>
          </a:prstGeom>
          <a:noFill/>
        </p:spPr>
        <p:txBody>
          <a:bodyPr wrap="square">
            <a:spAutoFit/>
          </a:bodyPr>
          <a:lstStyle/>
          <a:p>
            <a:r>
              <a:rPr lang="en-US" sz="2800" dirty="0">
                <a:solidFill>
                  <a:srgbClr val="000000"/>
                </a:solidFill>
                <a:effectLst/>
                <a:latin typeface="Times New Roman" panose="02020603050405020304" pitchFamily="18" charset="0"/>
                <a:ea typeface="Times New Roman" panose="02020603050405020304" pitchFamily="18" charset="0"/>
              </a:rPr>
              <a:t>The predetermined overhead rate is closest to:</a:t>
            </a:r>
            <a:endParaRPr lang="en-EG" sz="2800" dirty="0">
              <a:solidFill>
                <a:srgbClr val="000000"/>
              </a:solidFill>
              <a:effectLst/>
              <a:latin typeface="Times New Roman" panose="02020603050405020304" pitchFamily="18" charset="0"/>
              <a:ea typeface="Times New Roman" panose="02020603050405020304" pitchFamily="18" charset="0"/>
            </a:endParaRPr>
          </a:p>
          <a:p>
            <a:r>
              <a:rPr lang="en-US" sz="2800" dirty="0">
                <a:solidFill>
                  <a:srgbClr val="000000"/>
                </a:solidFill>
                <a:effectLst/>
                <a:latin typeface="Times New Roman" panose="02020603050405020304" pitchFamily="18" charset="0"/>
                <a:ea typeface="Times New Roman" panose="02020603050405020304" pitchFamily="18" charset="0"/>
              </a:rPr>
              <a:t>A) $2.50 per direct labor-hour</a:t>
            </a:r>
            <a:endParaRPr lang="en-EG" sz="2800" dirty="0">
              <a:solidFill>
                <a:srgbClr val="000000"/>
              </a:solidFill>
              <a:effectLst/>
              <a:latin typeface="Times New Roman" panose="02020603050405020304" pitchFamily="18" charset="0"/>
              <a:ea typeface="Times New Roman" panose="02020603050405020304" pitchFamily="18" charset="0"/>
            </a:endParaRPr>
          </a:p>
          <a:p>
            <a:r>
              <a:rPr lang="en-US" sz="2800" dirty="0">
                <a:solidFill>
                  <a:srgbClr val="000000"/>
                </a:solidFill>
                <a:effectLst/>
                <a:latin typeface="Times New Roman" panose="02020603050405020304" pitchFamily="18" charset="0"/>
                <a:ea typeface="Times New Roman" panose="02020603050405020304" pitchFamily="18" charset="0"/>
              </a:rPr>
              <a:t>B) $11.30 per direct labor-hour</a:t>
            </a:r>
            <a:endParaRPr lang="en-EG" sz="2800" dirty="0">
              <a:solidFill>
                <a:srgbClr val="000000"/>
              </a:solidFill>
              <a:effectLst/>
              <a:latin typeface="Times New Roman" panose="02020603050405020304" pitchFamily="18" charset="0"/>
              <a:ea typeface="Times New Roman" panose="02020603050405020304" pitchFamily="18" charset="0"/>
            </a:endParaRPr>
          </a:p>
          <a:p>
            <a:r>
              <a:rPr lang="en-US" sz="2800" dirty="0">
                <a:solidFill>
                  <a:srgbClr val="000000"/>
                </a:solidFill>
                <a:effectLst/>
                <a:latin typeface="Times New Roman" panose="02020603050405020304" pitchFamily="18" charset="0"/>
                <a:ea typeface="Times New Roman" panose="02020603050405020304" pitchFamily="18" charset="0"/>
              </a:rPr>
              <a:t>C) $6.30 per direct labor-hour</a:t>
            </a:r>
            <a:endParaRPr lang="en-EG" sz="2800" dirty="0">
              <a:solidFill>
                <a:srgbClr val="000000"/>
              </a:solidFill>
              <a:effectLst/>
              <a:latin typeface="Times New Roman" panose="02020603050405020304" pitchFamily="18" charset="0"/>
              <a:ea typeface="Times New Roman" panose="02020603050405020304" pitchFamily="18" charset="0"/>
            </a:endParaRPr>
          </a:p>
          <a:p>
            <a:r>
              <a:rPr lang="en-US" sz="2800" dirty="0">
                <a:solidFill>
                  <a:srgbClr val="000000"/>
                </a:solidFill>
                <a:effectLst/>
                <a:latin typeface="Times New Roman" panose="02020603050405020304" pitchFamily="18" charset="0"/>
                <a:ea typeface="Times New Roman" panose="02020603050405020304" pitchFamily="18" charset="0"/>
              </a:rPr>
              <a:t>D) $8.80 per direct labor-hour</a:t>
            </a:r>
            <a:endParaRPr lang="en-EG" sz="2800" dirty="0">
              <a:solidFill>
                <a:srgbClr val="000000"/>
              </a:solidFill>
              <a:effectLst/>
              <a:latin typeface="Times New Roman" panose="02020603050405020304" pitchFamily="18" charset="0"/>
              <a:ea typeface="Times New Roman" panose="02020603050405020304" pitchFamily="18" charset="0"/>
            </a:endParaRPr>
          </a:p>
          <a:p>
            <a:r>
              <a:rPr lang="en-US" sz="2800" dirty="0">
                <a:solidFill>
                  <a:srgbClr val="000000"/>
                </a:solidFill>
                <a:effectLst/>
                <a:latin typeface="Times New Roman" panose="02020603050405020304" pitchFamily="18" charset="0"/>
                <a:ea typeface="Times New Roman" panose="02020603050405020304" pitchFamily="18" charset="0"/>
              </a:rPr>
              <a:t> </a:t>
            </a:r>
            <a:endParaRPr lang="en-EG" sz="28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8473593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EEA6A81-F0D3-E562-2B17-CF3848336195}"/>
              </a:ext>
            </a:extLst>
          </p:cNvPr>
          <p:cNvSpPr txBox="1"/>
          <p:nvPr/>
        </p:nvSpPr>
        <p:spPr>
          <a:xfrm>
            <a:off x="1665188" y="1613101"/>
            <a:ext cx="8364637" cy="3785652"/>
          </a:xfrm>
          <a:prstGeom prst="rect">
            <a:avLst/>
          </a:prstGeom>
          <a:noFill/>
        </p:spPr>
        <p:txBody>
          <a:bodyPr wrap="square">
            <a:spAutoFit/>
          </a:bodyPr>
          <a:lstStyle/>
          <a:p>
            <a:r>
              <a:rPr lang="en-US" sz="2400" dirty="0">
                <a:solidFill>
                  <a:srgbClr val="000000"/>
                </a:solidFill>
                <a:effectLst/>
                <a:latin typeface="Times New Roman" panose="02020603050405020304" pitchFamily="18" charset="0"/>
                <a:ea typeface="Times New Roman" panose="02020603050405020304" pitchFamily="18" charset="0"/>
              </a:rPr>
              <a:t>Explanation:  Estimated total manufacturing overhead cost = Estimated total fixed manufacturing overhead cost + (Estimated variable overhead cost per unit of the allocation base × Estimated total amount of the allocation base) = $189,000 + ($2.50 per direct labor-hour × 30,000 direct labor-hours) = $189,000 + $75,000 = $264,000</a:t>
            </a:r>
            <a:endParaRPr lang="en-EG" sz="2400" dirty="0">
              <a:solidFill>
                <a:srgbClr val="000000"/>
              </a:solidFill>
              <a:effectLst/>
              <a:latin typeface="Times New Roman" panose="02020603050405020304" pitchFamily="18" charset="0"/>
              <a:ea typeface="Times New Roman" panose="02020603050405020304" pitchFamily="18" charset="0"/>
            </a:endParaRPr>
          </a:p>
          <a:p>
            <a:r>
              <a:rPr lang="en-US" sz="2400" dirty="0">
                <a:solidFill>
                  <a:srgbClr val="000000"/>
                </a:solidFill>
                <a:effectLst/>
                <a:latin typeface="Times New Roman" panose="02020603050405020304" pitchFamily="18" charset="0"/>
                <a:ea typeface="Times New Roman" panose="02020603050405020304" pitchFamily="18" charset="0"/>
              </a:rPr>
              <a:t> </a:t>
            </a:r>
            <a:endParaRPr lang="en-EG" sz="2400" dirty="0">
              <a:solidFill>
                <a:srgbClr val="000000"/>
              </a:solidFill>
              <a:effectLst/>
              <a:latin typeface="Times New Roman" panose="02020603050405020304" pitchFamily="18" charset="0"/>
              <a:ea typeface="Times New Roman" panose="02020603050405020304" pitchFamily="18" charset="0"/>
            </a:endParaRPr>
          </a:p>
          <a:p>
            <a:r>
              <a:rPr lang="en-US" sz="2400" dirty="0">
                <a:solidFill>
                  <a:srgbClr val="000000"/>
                </a:solidFill>
                <a:effectLst/>
                <a:latin typeface="Times New Roman" panose="02020603050405020304" pitchFamily="18" charset="0"/>
                <a:ea typeface="Times New Roman" panose="02020603050405020304" pitchFamily="18" charset="0"/>
              </a:rPr>
              <a:t>Predetermined overhead rate = Estimated total manufacturing overhead cost ÷ Estimated total amount of the allocation base = $264,000 ÷ 30,000 direct labor-hours = $8.80 per direct labor-hour</a:t>
            </a:r>
            <a:endParaRPr lang="en-EG" sz="24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951394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C43E302B-F7D2-6664-F2BD-6F5F9BDCE141}"/>
              </a:ext>
            </a:extLst>
          </p:cNvPr>
          <p:cNvSpPr txBox="1"/>
          <p:nvPr/>
        </p:nvSpPr>
        <p:spPr>
          <a:xfrm>
            <a:off x="1543049" y="1657349"/>
            <a:ext cx="8380095" cy="2246769"/>
          </a:xfrm>
          <a:prstGeom prst="rect">
            <a:avLst/>
          </a:prstGeom>
          <a:noFill/>
        </p:spPr>
        <p:txBody>
          <a:bodyPr wrap="square">
            <a:spAutoFit/>
          </a:bodyPr>
          <a:lstStyle/>
          <a:p>
            <a:r>
              <a:rPr lang="en-US" sz="2800" dirty="0">
                <a:solidFill>
                  <a:srgbClr val="000000"/>
                </a:solidFill>
                <a:effectLst/>
                <a:latin typeface="Times New Roman" panose="02020603050405020304" pitchFamily="18" charset="0"/>
                <a:ea typeface="Times New Roman" panose="02020603050405020304" pitchFamily="18" charset="0"/>
              </a:rPr>
              <a:t>The predetermined overhead rate is closest to:</a:t>
            </a:r>
            <a:endParaRPr lang="en-EG" sz="2800" dirty="0">
              <a:solidFill>
                <a:srgbClr val="000000"/>
              </a:solidFill>
              <a:effectLst/>
              <a:latin typeface="Times New Roman" panose="02020603050405020304" pitchFamily="18" charset="0"/>
              <a:ea typeface="Times New Roman" panose="02020603050405020304" pitchFamily="18" charset="0"/>
            </a:endParaRPr>
          </a:p>
          <a:p>
            <a:r>
              <a:rPr lang="en-US" sz="2800" dirty="0">
                <a:solidFill>
                  <a:srgbClr val="000000"/>
                </a:solidFill>
                <a:effectLst/>
                <a:latin typeface="Times New Roman" panose="02020603050405020304" pitchFamily="18" charset="0"/>
                <a:ea typeface="Times New Roman" panose="02020603050405020304" pitchFamily="18" charset="0"/>
              </a:rPr>
              <a:t>A) $2.50 per direct labor-hour</a:t>
            </a:r>
            <a:endParaRPr lang="en-EG" sz="2800" dirty="0">
              <a:solidFill>
                <a:srgbClr val="000000"/>
              </a:solidFill>
              <a:effectLst/>
              <a:latin typeface="Times New Roman" panose="02020603050405020304" pitchFamily="18" charset="0"/>
              <a:ea typeface="Times New Roman" panose="02020603050405020304" pitchFamily="18" charset="0"/>
            </a:endParaRPr>
          </a:p>
          <a:p>
            <a:r>
              <a:rPr lang="en-US" sz="2800" dirty="0">
                <a:solidFill>
                  <a:srgbClr val="000000"/>
                </a:solidFill>
                <a:effectLst/>
                <a:latin typeface="Times New Roman" panose="02020603050405020304" pitchFamily="18" charset="0"/>
                <a:ea typeface="Times New Roman" panose="02020603050405020304" pitchFamily="18" charset="0"/>
              </a:rPr>
              <a:t>B) $11.30 per direct labor-hour</a:t>
            </a:r>
            <a:endParaRPr lang="en-EG" sz="2800" dirty="0">
              <a:solidFill>
                <a:srgbClr val="000000"/>
              </a:solidFill>
              <a:effectLst/>
              <a:latin typeface="Times New Roman" panose="02020603050405020304" pitchFamily="18" charset="0"/>
              <a:ea typeface="Times New Roman" panose="02020603050405020304" pitchFamily="18" charset="0"/>
            </a:endParaRPr>
          </a:p>
          <a:p>
            <a:r>
              <a:rPr lang="en-US" sz="2800" dirty="0">
                <a:solidFill>
                  <a:srgbClr val="000000"/>
                </a:solidFill>
                <a:effectLst/>
                <a:latin typeface="Times New Roman" panose="02020603050405020304" pitchFamily="18" charset="0"/>
                <a:ea typeface="Times New Roman" panose="02020603050405020304" pitchFamily="18" charset="0"/>
              </a:rPr>
              <a:t>C) $6.30 per direct labor-hour</a:t>
            </a:r>
            <a:endParaRPr lang="en-EG" sz="2800" dirty="0">
              <a:solidFill>
                <a:srgbClr val="000000"/>
              </a:solidFill>
              <a:effectLst/>
              <a:latin typeface="Times New Roman" panose="02020603050405020304" pitchFamily="18" charset="0"/>
              <a:ea typeface="Times New Roman" panose="02020603050405020304" pitchFamily="18" charset="0"/>
            </a:endParaRPr>
          </a:p>
          <a:p>
            <a:r>
              <a:rPr lang="en-US" sz="2800" dirty="0">
                <a:solidFill>
                  <a:srgbClr val="000000"/>
                </a:solidFill>
                <a:effectLst/>
                <a:highlight>
                  <a:srgbClr val="FFFF00"/>
                </a:highlight>
                <a:latin typeface="Times New Roman" panose="02020603050405020304" pitchFamily="18" charset="0"/>
                <a:ea typeface="Times New Roman" panose="02020603050405020304" pitchFamily="18" charset="0"/>
              </a:rPr>
              <a:t>D) $8.80 per direct labor-hour</a:t>
            </a:r>
            <a:endParaRPr lang="en-EG" sz="2800" dirty="0">
              <a:solidFill>
                <a:srgbClr val="000000"/>
              </a:solidFill>
              <a:effectLst/>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724711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489</TotalTime>
  <Words>2830</Words>
  <Application>Microsoft Macintosh PowerPoint</Application>
  <PresentationFormat>Widescreen</PresentationFormat>
  <Paragraphs>424</Paragraphs>
  <Slides>58</Slides>
  <Notes>3</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58</vt:i4>
      </vt:variant>
    </vt:vector>
  </HeadingPairs>
  <TitlesOfParts>
    <vt:vector size="70" baseType="lpstr">
      <vt:lpstr>Arial</vt:lpstr>
      <vt:lpstr>Calibri</vt:lpstr>
      <vt:lpstr>Calibri Light</vt:lpstr>
      <vt:lpstr>STIX Two Text</vt:lpstr>
      <vt:lpstr>Tajawal ExtraBold</vt:lpstr>
      <vt:lpstr>Tajawal Medium</vt:lpstr>
      <vt:lpstr>Times</vt:lpstr>
      <vt:lpstr>Times New Roman</vt:lpstr>
      <vt:lpstr>Verdana</vt:lpstr>
      <vt:lpstr>Wingdings 2</vt:lpstr>
      <vt:lpstr>Office Theme</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14</cp:revision>
  <dcterms:created xsi:type="dcterms:W3CDTF">2023-04-29T09:08:23Z</dcterms:created>
  <dcterms:modified xsi:type="dcterms:W3CDTF">2023-06-12T22:03:46Z</dcterms:modified>
</cp:coreProperties>
</file>