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6" r:id="rId2"/>
    <p:sldId id="655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91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5B51AB-6771-4571-8DCF-A27737093B9B}" type="datetimeFigureOut">
              <a:rPr lang="en-US" smtClean="0"/>
              <a:t>9/22/2023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D74C42-153D-40E2-9765-342BAF690A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55323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8">
            <a:extLst>
              <a:ext uri="{FF2B5EF4-FFF2-40B4-BE49-F238E27FC236}">
                <a16:creationId xmlns:a16="http://schemas.microsoft.com/office/drawing/2014/main" id="{E967D1B3-4E63-A1B8-AD40-79F0C933723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7100" eaLnBrk="0" hangingPunct="0"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1pPr>
            <a:lvl2pPr marL="742950" indent="-285750" defTabSz="927100" eaLnBrk="0" hangingPunct="0"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2pPr>
            <a:lvl3pPr marL="1143000" indent="-228600" defTabSz="927100" eaLnBrk="0" hangingPunct="0"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3pPr>
            <a:lvl4pPr marL="1600200" indent="-228600" defTabSz="927100" eaLnBrk="0" hangingPunct="0"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4pPr>
            <a:lvl5pPr marL="2057400" indent="-228600" defTabSz="927100" eaLnBrk="0" hangingPunct="0"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5pPr>
            <a:lvl6pPr marL="2514600" indent="-228600" defTabSz="9271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6pPr>
            <a:lvl7pPr marL="2971800" indent="-228600" defTabSz="9271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7pPr>
            <a:lvl8pPr marL="3429000" indent="-228600" defTabSz="9271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8pPr>
            <a:lvl9pPr marL="3886200" indent="-228600" defTabSz="9271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9pPr>
          </a:lstStyle>
          <a:p>
            <a:pPr eaLnBrk="1" hangingPunct="1"/>
            <a:r>
              <a:rPr lang="en-US" altLang="en-US"/>
              <a:t>Human Resources Management 12e</a:t>
            </a:r>
            <a:br>
              <a:rPr lang="en-US" altLang="en-US"/>
            </a:br>
            <a:r>
              <a:rPr lang="en-US" altLang="en-US"/>
              <a:t>Gary Dessler</a:t>
            </a:r>
          </a:p>
        </p:txBody>
      </p:sp>
      <p:sp>
        <p:nvSpPr>
          <p:cNvPr id="43011" name="Rectangle 11">
            <a:extLst>
              <a:ext uri="{FF2B5EF4-FFF2-40B4-BE49-F238E27FC236}">
                <a16:creationId xmlns:a16="http://schemas.microsoft.com/office/drawing/2014/main" id="{0FF53163-31B8-0A9E-22B2-6AD19B06B9C7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7100" eaLnBrk="0" hangingPunct="0"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1pPr>
            <a:lvl2pPr marL="742950" indent="-285750" defTabSz="927100" eaLnBrk="0" hangingPunct="0"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2pPr>
            <a:lvl3pPr marL="1143000" indent="-228600" defTabSz="927100" eaLnBrk="0" hangingPunct="0"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3pPr>
            <a:lvl4pPr marL="1600200" indent="-228600" defTabSz="927100" eaLnBrk="0" hangingPunct="0"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4pPr>
            <a:lvl5pPr marL="2057400" indent="-228600" defTabSz="927100" eaLnBrk="0" hangingPunct="0"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5pPr>
            <a:lvl6pPr marL="2514600" indent="-228600" defTabSz="9271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6pPr>
            <a:lvl7pPr marL="2971800" indent="-228600" defTabSz="9271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7pPr>
            <a:lvl8pPr marL="3429000" indent="-228600" defTabSz="9271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8pPr>
            <a:lvl9pPr marL="3886200" indent="-228600" defTabSz="9271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9pPr>
          </a:lstStyle>
          <a:p>
            <a:pPr eaLnBrk="1" hangingPunct="1"/>
            <a:r>
              <a:rPr lang="en-US" altLang="en-US" sz="900"/>
              <a:t>Copyright © 2011 Pearson Education</a:t>
            </a:r>
            <a:endParaRPr lang="en-US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43012" name="Rectangle 12">
            <a:extLst>
              <a:ext uri="{FF2B5EF4-FFF2-40B4-BE49-F238E27FC236}">
                <a16:creationId xmlns:a16="http://schemas.microsoft.com/office/drawing/2014/main" id="{C7DECA7F-41C8-8381-6D72-2413B8B4ED3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7100" eaLnBrk="0" hangingPunct="0"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1pPr>
            <a:lvl2pPr marL="742950" indent="-285750" defTabSz="927100" eaLnBrk="0" hangingPunct="0"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2pPr>
            <a:lvl3pPr marL="1143000" indent="-228600" defTabSz="927100" eaLnBrk="0" hangingPunct="0"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3pPr>
            <a:lvl4pPr marL="1600200" indent="-228600" defTabSz="927100" eaLnBrk="0" hangingPunct="0"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4pPr>
            <a:lvl5pPr marL="2057400" indent="-228600" defTabSz="927100" eaLnBrk="0" hangingPunct="0"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5pPr>
            <a:lvl6pPr marL="2514600" indent="-228600" defTabSz="9271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6pPr>
            <a:lvl7pPr marL="2971800" indent="-228600" defTabSz="9271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7pPr>
            <a:lvl8pPr marL="3429000" indent="-228600" defTabSz="9271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8pPr>
            <a:lvl9pPr marL="3886200" indent="-228600" defTabSz="9271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9pPr>
          </a:lstStyle>
          <a:p>
            <a:pPr eaLnBrk="1" hangingPunct="1"/>
            <a:r>
              <a:rPr lang="en-US" altLang="en-US" sz="900"/>
              <a:t>1</a:t>
            </a:r>
            <a:r>
              <a:rPr lang="en-US" altLang="en-US" sz="900">
                <a:cs typeface="Arial" panose="020B0604020202020204" pitchFamily="34" charset="0"/>
              </a:rPr>
              <a:t>–</a:t>
            </a:r>
            <a:fld id="{692C5B9F-6693-485B-93D1-A783A4C64BBA}" type="slidenum">
              <a:rPr lang="en-US" altLang="en-US" sz="900"/>
              <a:pPr eaLnBrk="1" hangingPunct="1"/>
              <a:t>2</a:t>
            </a:fld>
            <a:endParaRPr lang="en-US" altLang="en-US" sz="900"/>
          </a:p>
        </p:txBody>
      </p:sp>
      <p:sp>
        <p:nvSpPr>
          <p:cNvPr id="43013" name="Rectangle 2">
            <a:extLst>
              <a:ext uri="{FF2B5EF4-FFF2-40B4-BE49-F238E27FC236}">
                <a16:creationId xmlns:a16="http://schemas.microsoft.com/office/drawing/2014/main" id="{924118EC-EF16-4362-216B-93A7F7362633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43014" name="Rectangle 3">
            <a:extLst>
              <a:ext uri="{FF2B5EF4-FFF2-40B4-BE49-F238E27FC236}">
                <a16:creationId xmlns:a16="http://schemas.microsoft.com/office/drawing/2014/main" id="{E801BE11-3D0F-DA99-AF0B-03F04680DFD1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endParaRPr lang="en-GB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A19CC1-798C-636C-93D9-7EC83F95E3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B4D70A9-536B-07B7-7F94-1ABBB66977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2F2D98-50D5-7778-2FB5-3653D79992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F9766-6ED6-44A2-82E1-B51CF405B037}" type="datetimeFigureOut">
              <a:rPr lang="en-US" smtClean="0"/>
              <a:t>9/22/2023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504C60-25C7-6388-A2E4-2F7C8F817A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D687E2-B381-759A-267F-32CDA0ADB4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2BC75-47FA-4313-A368-9C50AA7077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3728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773736-1C29-FEA4-5490-A1EBAC5CD2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6E06B3-C631-8322-3FF4-E150635111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C9E5E2-7961-966F-E7B4-05A40DF0C0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F9766-6ED6-44A2-82E1-B51CF405B037}" type="datetimeFigureOut">
              <a:rPr lang="en-US" smtClean="0"/>
              <a:t>9/22/2023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666320-6AAF-75F6-E956-1AAE042EEA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102F03-F7C0-4FA2-C1AA-3B964A3D27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2BC75-47FA-4313-A368-9C50AA7077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1069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9A5308-1FFE-E39D-DE00-F2AC197B61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4B4E6B-F002-274E-3108-44B35B52D3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ACFEEA-3788-019C-F054-18C03D67E6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F9766-6ED6-44A2-82E1-B51CF405B037}" type="datetimeFigureOut">
              <a:rPr lang="en-US" smtClean="0"/>
              <a:t>9/22/2023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48D783-17AD-6839-7D35-D17A329F05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33F349-8A46-E12D-49A6-B0DE96848D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2BC75-47FA-4313-A368-9C50AA7077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68813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E46392-EB5F-851E-5007-83554F5280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B393C5-2AB8-5B25-183B-B382C9847E0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DA95F09-7FC8-B857-61A5-8AA6247880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856D949-589F-7059-C952-52ED187086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F9766-6ED6-44A2-82E1-B51CF405B037}" type="datetimeFigureOut">
              <a:rPr lang="en-US" smtClean="0"/>
              <a:t>9/22/2023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5121D3-02B3-3693-AB00-B8FBFAAF34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86D543E-E3CC-162C-710E-D1DB4CF86C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2BC75-47FA-4313-A368-9C50AA7077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47174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51F5EF-DD22-EE3D-AFA2-D37CC36776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F5F319C-F2DB-6C9E-EE25-A1A5067373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F6A3541-EA9A-2F89-E5A0-D47DDBEE8C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3484539-076A-E673-1774-A10E7087495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77AE667-1F0C-A3D9-C4BF-522442579C0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8886A88-C8C9-F5E1-8CFF-3DF3B768BB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F9766-6ED6-44A2-82E1-B51CF405B037}" type="datetimeFigureOut">
              <a:rPr lang="en-US" smtClean="0"/>
              <a:t>9/22/2023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6AE36E7-8401-1C97-B494-5D1A6A7DB4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509DF91-3436-2978-E443-27F4F2AAB4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2BC75-47FA-4313-A368-9C50AA7077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79061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10ED89-39EE-9E6B-C13F-3D2992B950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9A94ED9-4D5D-BFEC-4DD1-BEAF6D8E81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F9766-6ED6-44A2-82E1-B51CF405B037}" type="datetimeFigureOut">
              <a:rPr lang="en-US" smtClean="0"/>
              <a:t>9/22/2023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2E330E4-6715-46BB-08F9-C1E5A047C6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ECBADAD-0ED2-2683-8129-ECFC9A4A6A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2BC75-47FA-4313-A368-9C50AA7077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90399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4D2357E-BDFD-1711-AD22-5D43E40C28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F9766-6ED6-44A2-82E1-B51CF405B037}" type="datetimeFigureOut">
              <a:rPr lang="en-US" smtClean="0"/>
              <a:t>9/22/2023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384456B-6985-ED09-03FA-F0CF7D2CBF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67CB148-9CDB-6E0D-A008-5510978896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2BC75-47FA-4313-A368-9C50AA7077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89808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6330F9-986B-28F7-63F9-1900076AE6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1C54FD-B70B-04A8-C946-D329DA0806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409AEB9-9968-4C1A-F543-CD0F24CF13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560A18D-7061-4661-2B26-45E6D1528B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F9766-6ED6-44A2-82E1-B51CF405B037}" type="datetimeFigureOut">
              <a:rPr lang="en-US" smtClean="0"/>
              <a:t>9/22/2023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38ADE3-DADC-9A54-F7C8-8AFC4BFEBF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F31A0BC-5CC8-A85F-9D0F-A1DC08BCCE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2BC75-47FA-4313-A368-9C50AA7077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1768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C1AB24-ACB3-183E-63DC-C3BCE11718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533AE2E-9AB1-999A-3DD1-7E840AEF0EB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0BA8269-8CBF-0F33-06A0-A9B45651B2A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618ED40-C4AA-76E8-601A-A7F9066F3A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F9766-6ED6-44A2-82E1-B51CF405B037}" type="datetimeFigureOut">
              <a:rPr lang="en-US" smtClean="0"/>
              <a:t>9/22/2023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F536F2F-B37A-3C64-7584-9F434F84A7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9FE7CC3-8ED3-501D-6C72-95F8197A1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2BC75-47FA-4313-A368-9C50AA7077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25508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7CCE9D-9D79-88BD-EDC6-D6D0B0D278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936D31D-54C9-3417-7BFB-E70DC769E9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03A9B1-0C61-AAF7-3EAC-086292EB82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F9766-6ED6-44A2-82E1-B51CF405B037}" type="datetimeFigureOut">
              <a:rPr lang="en-US" smtClean="0"/>
              <a:t>9/22/2023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D16230-EE76-A5C1-0CEF-654057CBB6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8460ED-B6AC-22A6-8B73-C952E6B60D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2BC75-47FA-4313-A368-9C50AA7077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66419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6EAAB57-87A1-8969-58CC-B56FB2182E6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40F5297-1D16-CC51-D6D0-C7EE034D33C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B05B16-B337-60EC-B6A0-C4E967292B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F9766-6ED6-44A2-82E1-B51CF405B037}" type="datetimeFigureOut">
              <a:rPr lang="en-US" smtClean="0"/>
              <a:t>9/22/2023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63984E-71A7-555A-36A8-2EB2A318C5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286DED-A999-C8AE-4C90-AA33FDE4E3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2BC75-47FA-4313-A368-9C50AA7077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3702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AD8CAA6-FABB-07FF-7A9E-005DB7946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3A3151-0A5A-2CFF-0D14-835339BC12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DF4610-8F29-CAC2-6097-A31C166CC2A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FF9766-6ED6-44A2-82E1-B51CF405B037}" type="datetimeFigureOut">
              <a:rPr lang="en-US" smtClean="0"/>
              <a:t>9/22/2023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4C0776-2214-4147-E3E6-4FC3CF9BC3B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60CE81-98D8-0B6A-BCE2-6031A48D5F2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62BC75-47FA-4313-A368-9C50AA7077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4367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ACB266-99BE-6764-1097-45E8722B965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9B1B072-0E6A-7B3E-11C7-D543EDD88E2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Introduction</a:t>
            </a:r>
          </a:p>
        </p:txBody>
      </p:sp>
    </p:spTree>
    <p:extLst>
      <p:ext uri="{BB962C8B-B14F-4D97-AF65-F5344CB8AC3E}">
        <p14:creationId xmlns:p14="http://schemas.microsoft.com/office/powerpoint/2010/main" val="41076335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Footer Placeholder 1">
            <a:extLst>
              <a:ext uri="{FF2B5EF4-FFF2-40B4-BE49-F238E27FC236}">
                <a16:creationId xmlns:a16="http://schemas.microsoft.com/office/drawing/2014/main" id="{59E95E8B-4A31-F461-E954-DF1334276CD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9pPr>
          </a:lstStyle>
          <a:p>
            <a:pPr eaLnBrk="1" hangingPunct="1"/>
            <a:r>
              <a:rPr lang="en-US" altLang="en-US" sz="900"/>
              <a:t>Copyright © 2011 Pearson Education</a:t>
            </a:r>
          </a:p>
        </p:txBody>
      </p:sp>
      <p:sp>
        <p:nvSpPr>
          <p:cNvPr id="5123" name="Slide Number Placeholder 2">
            <a:extLst>
              <a:ext uri="{FF2B5EF4-FFF2-40B4-BE49-F238E27FC236}">
                <a16:creationId xmlns:a16="http://schemas.microsoft.com/office/drawing/2014/main" id="{A2E90D89-2D92-EEC9-8DA3-33ADF7120BF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9pPr>
          </a:lstStyle>
          <a:p>
            <a:pPr eaLnBrk="1" hangingPunct="1"/>
            <a:r>
              <a:rPr lang="en-US" altLang="en-US" sz="900">
                <a:cs typeface="Times New Roman" panose="02020603050405020304" pitchFamily="18" charset="0"/>
              </a:rPr>
              <a:t>1–</a:t>
            </a:r>
            <a:fld id="{6A16EC6F-19F1-4201-BDD7-5C9C46EF9AC5}" type="slidenum">
              <a:rPr lang="en-US" altLang="en-US" sz="900">
                <a:cs typeface="Times New Roman" panose="02020603050405020304" pitchFamily="18" charset="0"/>
              </a:rPr>
              <a:pPr eaLnBrk="1" hangingPunct="1"/>
              <a:t>2</a:t>
            </a:fld>
            <a:endParaRPr lang="en-US" altLang="en-US" sz="900">
              <a:cs typeface="Times New Roman" panose="02020603050405020304" pitchFamily="18" charset="0"/>
            </a:endParaRPr>
          </a:p>
        </p:txBody>
      </p:sp>
      <p:sp>
        <p:nvSpPr>
          <p:cNvPr id="973829" name="Text Box 5">
            <a:extLst>
              <a:ext uri="{FF2B5EF4-FFF2-40B4-BE49-F238E27FC236}">
                <a16:creationId xmlns:a16="http://schemas.microsoft.com/office/drawing/2014/main" id="{EE99D4BE-6815-E5F9-CF6F-8F23BDFC4B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960439"/>
            <a:ext cx="8229600" cy="5447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spcBef>
                <a:spcPct val="25000"/>
              </a:spcBef>
              <a:buClr>
                <a:srgbClr val="3366CC"/>
              </a:buClr>
              <a:buFont typeface="Wingdings" pitchFamily="2" charset="2"/>
              <a:buAutoNum type="arabicPeriod"/>
              <a:defRPr/>
            </a:pPr>
            <a:r>
              <a:rPr lang="en-US" sz="24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Explain what human resource management is and how it relates to the management process.</a:t>
            </a:r>
          </a:p>
          <a:p>
            <a:pPr marL="457200" indent="-457200">
              <a:spcBef>
                <a:spcPct val="25000"/>
              </a:spcBef>
              <a:buClr>
                <a:srgbClr val="3366CC"/>
              </a:buClr>
              <a:buFont typeface="Wingdings" pitchFamily="2" charset="2"/>
              <a:buAutoNum type="arabicPeriod"/>
              <a:defRPr/>
            </a:pPr>
            <a:r>
              <a:rPr lang="en-US" sz="24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Show with examples why human resource management is important to all managers.</a:t>
            </a:r>
          </a:p>
          <a:p>
            <a:pPr marL="457200" indent="-457200">
              <a:spcBef>
                <a:spcPct val="25000"/>
              </a:spcBef>
              <a:buClr>
                <a:srgbClr val="3366CC"/>
              </a:buClr>
              <a:buFont typeface="Wingdings" pitchFamily="2" charset="2"/>
              <a:buAutoNum type="arabicPeriod"/>
              <a:defRPr/>
            </a:pPr>
            <a:r>
              <a:rPr lang="en-US" sz="24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Illustrate the human resources responsibilities of line and staff (HR) managers.</a:t>
            </a:r>
          </a:p>
          <a:p>
            <a:pPr marL="457200" indent="-457200">
              <a:spcBef>
                <a:spcPct val="25000"/>
              </a:spcBef>
              <a:buClr>
                <a:srgbClr val="3366CC"/>
              </a:buClr>
              <a:buFont typeface="Wingdings" pitchFamily="2" charset="2"/>
              <a:buAutoNum type="arabicPeriod"/>
              <a:defRPr/>
            </a:pPr>
            <a:r>
              <a:rPr lang="en-US" sz="24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Briefly discuss and illustrate each of the important trends influencing human resource management.</a:t>
            </a:r>
          </a:p>
          <a:p>
            <a:pPr marL="457200" indent="-457200">
              <a:spcBef>
                <a:spcPct val="25000"/>
              </a:spcBef>
              <a:buClr>
                <a:srgbClr val="3366CC"/>
              </a:buClr>
              <a:buFont typeface="Wingdings" pitchFamily="2" charset="2"/>
              <a:buAutoNum type="arabicPeriod"/>
              <a:defRPr/>
            </a:pPr>
            <a:r>
              <a:rPr lang="en-US" sz="24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List and briefly describe important trends in human resource management.</a:t>
            </a:r>
          </a:p>
          <a:p>
            <a:pPr marL="457200" indent="-457200">
              <a:spcBef>
                <a:spcPct val="25000"/>
              </a:spcBef>
              <a:buClr>
                <a:srgbClr val="3366CC"/>
              </a:buClr>
              <a:buFont typeface="Wingdings" pitchFamily="2" charset="2"/>
              <a:buAutoNum type="arabicPeriod"/>
              <a:defRPr/>
            </a:pPr>
            <a:r>
              <a:rPr lang="en-US" sz="24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Define and give an example of evidence-based human resource management.</a:t>
            </a:r>
          </a:p>
          <a:p>
            <a:pPr marL="457200" indent="-457200">
              <a:spcBef>
                <a:spcPct val="25000"/>
              </a:spcBef>
              <a:buClr>
                <a:srgbClr val="3366CC"/>
              </a:buClr>
              <a:buFont typeface="Wingdings" pitchFamily="2" charset="2"/>
              <a:buAutoNum type="arabicPeriod"/>
              <a:defRPr/>
            </a:pPr>
            <a:r>
              <a:rPr lang="en-US" sz="24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Outline the plan of this book.</a:t>
            </a:r>
          </a:p>
        </p:txBody>
      </p:sp>
      <p:sp>
        <p:nvSpPr>
          <p:cNvPr id="973862" name="Text Box 38">
            <a:extLst>
              <a:ext uri="{FF2B5EF4-FFF2-40B4-BE49-F238E27FC236}">
                <a16:creationId xmlns:a16="http://schemas.microsoft.com/office/drawing/2014/main" id="{0394720B-C79C-8769-4ED0-FECE41556C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90714" y="320675"/>
            <a:ext cx="786288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3200">
                <a:solidFill>
                  <a:srgbClr val="3366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LEARNING OUTCOMES</a:t>
            </a:r>
            <a:endParaRPr lang="en-US" sz="2200" i="1">
              <a:solidFill>
                <a:srgbClr val="3366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84"/>
    </mc:Choice>
    <mc:Fallback>
      <p:transition spd="slow" advTm="19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8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738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738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8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738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738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8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738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738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8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738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738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8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9738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738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82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97382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7382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82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97382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3829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107</Words>
  <Application>Microsoft Office PowerPoint</Application>
  <PresentationFormat>Widescreen</PresentationFormat>
  <Paragraphs>14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9" baseType="lpstr">
      <vt:lpstr>Arial</vt:lpstr>
      <vt:lpstr>Calibri</vt:lpstr>
      <vt:lpstr>Calibri Light</vt:lpstr>
      <vt:lpstr>Times New Roman</vt:lpstr>
      <vt:lpstr>Verdana</vt:lpstr>
      <vt:lpstr>Wingdings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Anas M. Bashayreh</dc:creator>
  <cp:lastModifiedBy>Anas M. Bashayreh</cp:lastModifiedBy>
  <cp:revision>1</cp:revision>
  <dcterms:created xsi:type="dcterms:W3CDTF">2023-09-22T12:16:20Z</dcterms:created>
  <dcterms:modified xsi:type="dcterms:W3CDTF">2023-09-22T12:18:44Z</dcterms:modified>
</cp:coreProperties>
</file>