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671" r:id="rId6"/>
    <p:sldId id="670" r:id="rId7"/>
    <p:sldId id="271" r:id="rId8"/>
    <p:sldId id="684" r:id="rId9"/>
    <p:sldId id="750" r:id="rId10"/>
    <p:sldId id="777" r:id="rId11"/>
    <p:sldId id="778" r:id="rId12"/>
    <p:sldId id="779" r:id="rId13"/>
    <p:sldId id="751" r:id="rId14"/>
    <p:sldId id="780" r:id="rId15"/>
    <p:sldId id="746" r:id="rId16"/>
    <p:sldId id="747" r:id="rId17"/>
    <p:sldId id="753" r:id="rId18"/>
    <p:sldId id="784" r:id="rId19"/>
    <p:sldId id="752" r:id="rId20"/>
    <p:sldId id="754" r:id="rId21"/>
    <p:sldId id="728" r:id="rId22"/>
    <p:sldId id="758" r:id="rId23"/>
    <p:sldId id="759" r:id="rId24"/>
    <p:sldId id="748" r:id="rId25"/>
    <p:sldId id="781" r:id="rId26"/>
    <p:sldId id="761" r:id="rId27"/>
    <p:sldId id="762" r:id="rId28"/>
    <p:sldId id="782" r:id="rId29"/>
    <p:sldId id="768" r:id="rId30"/>
    <p:sldId id="766" r:id="rId31"/>
    <p:sldId id="769" r:id="rId32"/>
    <p:sldId id="770" r:id="rId33"/>
    <p:sldId id="771" r:id="rId34"/>
    <p:sldId id="785" r:id="rId35"/>
    <p:sldId id="772" r:id="rId36"/>
    <p:sldId id="773" r:id="rId37"/>
    <p:sldId id="774" r:id="rId38"/>
    <p:sldId id="775" r:id="rId39"/>
    <p:sldId id="776" r:id="rId40"/>
    <p:sldId id="783" r:id="rId41"/>
    <p:sldId id="505"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684"/>
            <p14:sldId id="750"/>
            <p14:sldId id="777"/>
            <p14:sldId id="778"/>
            <p14:sldId id="779"/>
            <p14:sldId id="751"/>
            <p14:sldId id="780"/>
            <p14:sldId id="746"/>
            <p14:sldId id="747"/>
            <p14:sldId id="753"/>
            <p14:sldId id="784"/>
            <p14:sldId id="752"/>
            <p14:sldId id="754"/>
            <p14:sldId id="728"/>
            <p14:sldId id="758"/>
            <p14:sldId id="759"/>
            <p14:sldId id="748"/>
            <p14:sldId id="781"/>
            <p14:sldId id="761"/>
            <p14:sldId id="762"/>
            <p14:sldId id="782"/>
            <p14:sldId id="768"/>
            <p14:sldId id="766"/>
            <p14:sldId id="769"/>
            <p14:sldId id="770"/>
            <p14:sldId id="771"/>
            <p14:sldId id="785"/>
            <p14:sldId id="772"/>
            <p14:sldId id="773"/>
            <p14:sldId id="774"/>
            <p14:sldId id="775"/>
            <p14:sldId id="776"/>
            <p14:sldId id="783"/>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87" d="100"/>
          <a:sy n="87" d="100"/>
        </p:scale>
        <p:origin x="50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custT="1"/>
      <dgm:spPr/>
      <dgm:t>
        <a:bodyPr/>
        <a:lstStyle/>
        <a:p>
          <a:pPr rtl="1"/>
          <a:r>
            <a:rPr lang="en-US" sz="1500" b="1" i="0" baseline="0" dirty="0">
              <a:latin typeface="Alexandria" pitchFamily="2" charset="-78"/>
              <a:cs typeface="Alexandria" pitchFamily="2" charset="-78"/>
            </a:rPr>
            <a:t>Different protected names and  patrimony of natural persons</a:t>
          </a:r>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custT="1"/>
      <dgm:spPr/>
      <dgm:t>
        <a:bodyPr/>
        <a:lstStyle/>
        <a:p>
          <a:pPr rtl="1"/>
          <a:r>
            <a:rPr lang="en-US" sz="1500" b="1" i="0" baseline="0" dirty="0">
              <a:latin typeface="Alexandria" pitchFamily="2" charset="-78"/>
              <a:cs typeface="Alexandria" pitchFamily="2" charset="-78"/>
            </a:rPr>
            <a:t>Termination of natural person personality</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custT="1"/>
      <dgm:spPr/>
      <dgm:t>
        <a:bodyPr/>
        <a:lstStyle/>
        <a:p>
          <a:pPr rtl="1"/>
          <a:r>
            <a:rPr lang="en-US" sz="1500" b="1" i="0" baseline="0" dirty="0">
              <a:latin typeface="Alexandria" pitchFamily="2" charset="-78"/>
              <a:cs typeface="Alexandria" pitchFamily="2" charset="-78"/>
            </a:rPr>
            <a:t>Definition and name of juristic person</a:t>
          </a:r>
        </a:p>
        <a:p>
          <a:pPr rtl="1"/>
          <a:endParaRPr lang="en-US" sz="1600" b="0" i="0" baseline="0" dirty="0"/>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206D35-4176-4B7F-B8F6-921FB4B2E87C}"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410815E5-B912-45C6-BF2C-19F0AA644EC4}">
      <dgm:prSet phldrT="[Text]" custT="1"/>
      <dgm:spPr/>
      <dgm:t>
        <a:bodyPr/>
        <a:lstStyle/>
        <a:p>
          <a:r>
            <a:rPr lang="en-US" sz="1800" b="1" dirty="0">
              <a:latin typeface="Alexandria" pitchFamily="2" charset="-78"/>
              <a:cs typeface="Alexandria" pitchFamily="2" charset="-78"/>
            </a:rPr>
            <a:t>Exclusive sources of pecuniary obligation</a:t>
          </a:r>
        </a:p>
      </dgm:t>
    </dgm:pt>
    <dgm:pt modelId="{0FA92FE9-5A59-4ABB-9E8F-357E90D8AE46}" type="parTrans" cxnId="{A4B93FE9-62F7-4F0F-B2DB-031B37125093}">
      <dgm:prSet/>
      <dgm:spPr/>
      <dgm:t>
        <a:bodyPr/>
        <a:lstStyle/>
        <a:p>
          <a:endParaRPr lang="en-US"/>
        </a:p>
      </dgm:t>
    </dgm:pt>
    <dgm:pt modelId="{5E25A455-A2BC-497A-BF7E-9C11AE6A5AB2}" type="sibTrans" cxnId="{A4B93FE9-62F7-4F0F-B2DB-031B37125093}">
      <dgm:prSet/>
      <dgm:spPr/>
      <dgm:t>
        <a:bodyPr/>
        <a:lstStyle/>
        <a:p>
          <a:endParaRPr lang="en-US"/>
        </a:p>
      </dgm:t>
    </dgm:pt>
    <dgm:pt modelId="{14826B0D-8EE2-4E0C-9995-F575644DFF87}">
      <dgm:prSet phldrT="[Text]" custT="1"/>
      <dgm:spPr/>
      <dgm:t>
        <a:bodyPr/>
        <a:lstStyle/>
        <a:p>
          <a:r>
            <a:rPr lang="en-US" sz="1800" b="1" dirty="0">
              <a:latin typeface="Alexandria" pitchFamily="2" charset="-78"/>
              <a:cs typeface="Alexandria" pitchFamily="2" charset="-78"/>
            </a:rPr>
            <a:t>Voluntary sources </a:t>
          </a:r>
        </a:p>
      </dgm:t>
    </dgm:pt>
    <dgm:pt modelId="{D93713A4-B748-460E-88E5-C7DF0CE3F5CE}" type="parTrans" cxnId="{D2D09D19-1E27-477D-87DB-C2171D45F250}">
      <dgm:prSet/>
      <dgm:spPr/>
      <dgm:t>
        <a:bodyPr/>
        <a:lstStyle/>
        <a:p>
          <a:endParaRPr lang="en-US"/>
        </a:p>
      </dgm:t>
    </dgm:pt>
    <dgm:pt modelId="{EF22914B-3D1B-4BFA-96EF-78CCE2FB3AF3}" type="sibTrans" cxnId="{D2D09D19-1E27-477D-87DB-C2171D45F250}">
      <dgm:prSet/>
      <dgm:spPr/>
      <dgm:t>
        <a:bodyPr/>
        <a:lstStyle/>
        <a:p>
          <a:endParaRPr lang="en-US"/>
        </a:p>
      </dgm:t>
    </dgm:pt>
    <dgm:pt modelId="{F50FC0FA-DD3C-480E-94ED-E6DADB5A73F8}">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contract</a:t>
          </a:r>
        </a:p>
      </dgm:t>
    </dgm:pt>
    <dgm:pt modelId="{D3BE129F-7A51-47AB-8C32-AB163FA50B2A}" type="parTrans" cxnId="{4B370892-A4AA-4087-B246-20486FA32534}">
      <dgm:prSet/>
      <dgm:spPr/>
      <dgm:t>
        <a:bodyPr/>
        <a:lstStyle/>
        <a:p>
          <a:endParaRPr lang="en-US"/>
        </a:p>
      </dgm:t>
    </dgm:pt>
    <dgm:pt modelId="{C8D431EC-2AB9-4D65-9261-0457C44D5B64}" type="sibTrans" cxnId="{4B370892-A4AA-4087-B246-20486FA32534}">
      <dgm:prSet/>
      <dgm:spPr/>
      <dgm:t>
        <a:bodyPr/>
        <a:lstStyle/>
        <a:p>
          <a:endParaRPr lang="en-US"/>
        </a:p>
      </dgm:t>
    </dgm:pt>
    <dgm:pt modelId="{F111A8EB-E916-4B45-86E4-48AAE62305CB}">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Unilateral act</a:t>
          </a:r>
        </a:p>
      </dgm:t>
    </dgm:pt>
    <dgm:pt modelId="{827D58C6-8C1C-4FD4-AA68-8465FA269D61}" type="parTrans" cxnId="{239EFB9C-AE29-4AE9-ABBB-0EBD61BC86E9}">
      <dgm:prSet/>
      <dgm:spPr/>
      <dgm:t>
        <a:bodyPr/>
        <a:lstStyle/>
        <a:p>
          <a:endParaRPr lang="en-US"/>
        </a:p>
      </dgm:t>
    </dgm:pt>
    <dgm:pt modelId="{206794A8-8583-48B0-8A1A-DCB5AF3BCAB0}" type="sibTrans" cxnId="{239EFB9C-AE29-4AE9-ABBB-0EBD61BC86E9}">
      <dgm:prSet/>
      <dgm:spPr/>
      <dgm:t>
        <a:bodyPr/>
        <a:lstStyle/>
        <a:p>
          <a:endParaRPr lang="en-US"/>
        </a:p>
      </dgm:t>
    </dgm:pt>
    <dgm:pt modelId="{F5C94CA5-EC44-47AA-A2E4-642F39813CEC}">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Involuntary sources </a:t>
          </a:r>
        </a:p>
      </dgm:t>
    </dgm:pt>
    <dgm:pt modelId="{92FB6C49-CF99-45F6-939B-D7089B4C58B0}" type="parTrans" cxnId="{F24465E2-6E87-48BE-A6F7-ABF151F9B9BB}">
      <dgm:prSet/>
      <dgm:spPr/>
      <dgm:t>
        <a:bodyPr/>
        <a:lstStyle/>
        <a:p>
          <a:endParaRPr lang="en-US"/>
        </a:p>
      </dgm:t>
    </dgm:pt>
    <dgm:pt modelId="{F4B25164-3ECB-4E64-865D-0DCA83884ADD}" type="sibTrans" cxnId="{F24465E2-6E87-48BE-A6F7-ABF151F9B9BB}">
      <dgm:prSet/>
      <dgm:spPr/>
      <dgm:t>
        <a:bodyPr/>
        <a:lstStyle/>
        <a:p>
          <a:endParaRPr lang="en-US"/>
        </a:p>
      </dgm:t>
    </dgm:pt>
    <dgm:pt modelId="{B71C8EBE-804F-4393-BE85-5A7B8D95D8BB}">
      <dgm:prSet phldrT="[Tex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Law as a direct source</a:t>
          </a:r>
        </a:p>
      </dgm:t>
    </dgm:pt>
    <dgm:pt modelId="{EF9870C1-6DFF-4512-8138-EA7CA6C6AB08}" type="parTrans" cxnId="{924AC458-0933-447A-9568-C2C28FE0F711}">
      <dgm:prSet/>
      <dgm:spPr/>
      <dgm:t>
        <a:bodyPr/>
        <a:lstStyle/>
        <a:p>
          <a:endParaRPr lang="en-US"/>
        </a:p>
      </dgm:t>
    </dgm:pt>
    <dgm:pt modelId="{4761D978-F886-4C4E-9920-A54AD79D9DA7}" type="sibTrans" cxnId="{924AC458-0933-447A-9568-C2C28FE0F711}">
      <dgm:prSet/>
      <dgm:spPr/>
      <dgm:t>
        <a:bodyPr/>
        <a:lstStyle/>
        <a:p>
          <a:endParaRPr lang="en-US"/>
        </a:p>
      </dgm:t>
    </dgm:pt>
    <dgm:pt modelId="{6D445244-C064-4C33-A9FC-1416CCEE384D}">
      <dgm:prSe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tort</a:t>
          </a:r>
        </a:p>
      </dgm:t>
    </dgm:pt>
    <dgm:pt modelId="{A08F8C18-013A-4F5E-B3DA-7FC4065E2FC4}" type="parTrans" cxnId="{725FA1E4-A7A3-4B4C-9D0C-5EC6F0CECDDD}">
      <dgm:prSet/>
      <dgm:spPr/>
      <dgm:t>
        <a:bodyPr/>
        <a:lstStyle/>
        <a:p>
          <a:endParaRPr lang="en-US"/>
        </a:p>
      </dgm:t>
    </dgm:pt>
    <dgm:pt modelId="{F4A16B69-C1A2-4039-AEAA-2674DA9B7657}" type="sibTrans" cxnId="{725FA1E4-A7A3-4B4C-9D0C-5EC6F0CECDDD}">
      <dgm:prSet/>
      <dgm:spPr/>
      <dgm:t>
        <a:bodyPr/>
        <a:lstStyle/>
        <a:p>
          <a:endParaRPr lang="en-US"/>
        </a:p>
      </dgm:t>
    </dgm:pt>
    <dgm:pt modelId="{E73BC4C8-DEBB-4CFD-AE89-76A19280014E}">
      <dgm:prSet custT="1"/>
      <dgm:spPr/>
      <dgm: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Unjust enrichment</a:t>
          </a:r>
        </a:p>
      </dgm:t>
    </dgm:pt>
    <dgm:pt modelId="{24993325-38AF-4E43-9E6F-1D435901DB76}" type="parTrans" cxnId="{786DEDEA-425F-48CF-89BE-A0FBD9BC1FC8}">
      <dgm:prSet/>
      <dgm:spPr/>
      <dgm:t>
        <a:bodyPr/>
        <a:lstStyle/>
        <a:p>
          <a:endParaRPr lang="en-US"/>
        </a:p>
      </dgm:t>
    </dgm:pt>
    <dgm:pt modelId="{69396DBD-58DE-4394-AF57-C0721DD6CDC8}" type="sibTrans" cxnId="{786DEDEA-425F-48CF-89BE-A0FBD9BC1FC8}">
      <dgm:prSet/>
      <dgm:spPr/>
      <dgm:t>
        <a:bodyPr/>
        <a:lstStyle/>
        <a:p>
          <a:endParaRPr lang="en-US"/>
        </a:p>
      </dgm:t>
    </dgm:pt>
    <dgm:pt modelId="{7F87BD0D-6537-4C7B-9243-5658A2A660E7}" type="pres">
      <dgm:prSet presAssocID="{33206D35-4176-4B7F-B8F6-921FB4B2E87C}" presName="hierChild1" presStyleCnt="0">
        <dgm:presLayoutVars>
          <dgm:chPref val="1"/>
          <dgm:dir/>
          <dgm:animOne val="branch"/>
          <dgm:animLvl val="lvl"/>
          <dgm:resizeHandles/>
        </dgm:presLayoutVars>
      </dgm:prSet>
      <dgm:spPr/>
    </dgm:pt>
    <dgm:pt modelId="{9956A7A1-D590-4F50-97A1-73EF05D6F462}" type="pres">
      <dgm:prSet presAssocID="{410815E5-B912-45C6-BF2C-19F0AA644EC4}" presName="hierRoot1" presStyleCnt="0"/>
      <dgm:spPr/>
    </dgm:pt>
    <dgm:pt modelId="{EF70FF47-9C27-41DC-BCAC-DD851E51CDBF}" type="pres">
      <dgm:prSet presAssocID="{410815E5-B912-45C6-BF2C-19F0AA644EC4}" presName="composite" presStyleCnt="0"/>
      <dgm:spPr/>
    </dgm:pt>
    <dgm:pt modelId="{758EDF83-5A20-4576-B20C-C2DB030D064E}" type="pres">
      <dgm:prSet presAssocID="{410815E5-B912-45C6-BF2C-19F0AA644EC4}" presName="background" presStyleLbl="node0" presStyleIdx="0" presStyleCnt="1"/>
      <dgm:spPr/>
    </dgm:pt>
    <dgm:pt modelId="{330CA609-B675-45FA-ACD4-58EFB1491C91}" type="pres">
      <dgm:prSet presAssocID="{410815E5-B912-45C6-BF2C-19F0AA644EC4}" presName="text" presStyleLbl="fgAcc0" presStyleIdx="0" presStyleCnt="1" custScaleX="135773">
        <dgm:presLayoutVars>
          <dgm:chPref val="3"/>
        </dgm:presLayoutVars>
      </dgm:prSet>
      <dgm:spPr/>
    </dgm:pt>
    <dgm:pt modelId="{55C0D730-D352-45B2-BDE0-1B3A3D0BADA4}" type="pres">
      <dgm:prSet presAssocID="{410815E5-B912-45C6-BF2C-19F0AA644EC4}" presName="hierChild2" presStyleCnt="0"/>
      <dgm:spPr/>
    </dgm:pt>
    <dgm:pt modelId="{7AF19C39-C860-4F3F-A446-36F1974C7958}" type="pres">
      <dgm:prSet presAssocID="{D93713A4-B748-460E-88E5-C7DF0CE3F5CE}" presName="Name10" presStyleLbl="parChTrans1D2" presStyleIdx="0" presStyleCnt="2"/>
      <dgm:spPr/>
    </dgm:pt>
    <dgm:pt modelId="{ECAEBEF8-E7DA-444D-84A6-1EA919CDB941}" type="pres">
      <dgm:prSet presAssocID="{14826B0D-8EE2-4E0C-9995-F575644DFF87}" presName="hierRoot2" presStyleCnt="0"/>
      <dgm:spPr/>
    </dgm:pt>
    <dgm:pt modelId="{91976AE5-727F-4BB8-BC58-89A875F758DA}" type="pres">
      <dgm:prSet presAssocID="{14826B0D-8EE2-4E0C-9995-F575644DFF87}" presName="composite2" presStyleCnt="0"/>
      <dgm:spPr/>
    </dgm:pt>
    <dgm:pt modelId="{87EDB131-0CEE-433F-A767-3EC6365533C8}" type="pres">
      <dgm:prSet presAssocID="{14826B0D-8EE2-4E0C-9995-F575644DFF87}" presName="background2" presStyleLbl="node2" presStyleIdx="0" presStyleCnt="2"/>
      <dgm:spPr/>
    </dgm:pt>
    <dgm:pt modelId="{2B37B9CF-0DE9-442C-8267-1C35CBED4AF5}" type="pres">
      <dgm:prSet presAssocID="{14826B0D-8EE2-4E0C-9995-F575644DFF87}" presName="text2" presStyleLbl="fgAcc2" presStyleIdx="0" presStyleCnt="2">
        <dgm:presLayoutVars>
          <dgm:chPref val="3"/>
        </dgm:presLayoutVars>
      </dgm:prSet>
      <dgm:spPr/>
    </dgm:pt>
    <dgm:pt modelId="{6129F1E1-A958-4C5C-B65A-220A59D35DC4}" type="pres">
      <dgm:prSet presAssocID="{14826B0D-8EE2-4E0C-9995-F575644DFF87}" presName="hierChild3" presStyleCnt="0"/>
      <dgm:spPr/>
    </dgm:pt>
    <dgm:pt modelId="{2BD91E04-C17D-4DCB-889F-D42264FE9DE4}" type="pres">
      <dgm:prSet presAssocID="{D3BE129F-7A51-47AB-8C32-AB163FA50B2A}" presName="Name17" presStyleLbl="parChTrans1D3" presStyleIdx="0" presStyleCnt="5"/>
      <dgm:spPr/>
    </dgm:pt>
    <dgm:pt modelId="{E625653B-E2C7-4FA5-8C0F-DEDD090AE8B9}" type="pres">
      <dgm:prSet presAssocID="{F50FC0FA-DD3C-480E-94ED-E6DADB5A73F8}" presName="hierRoot3" presStyleCnt="0"/>
      <dgm:spPr/>
    </dgm:pt>
    <dgm:pt modelId="{65B5E3A4-C498-4792-857C-0BB00EDE6F31}" type="pres">
      <dgm:prSet presAssocID="{F50FC0FA-DD3C-480E-94ED-E6DADB5A73F8}" presName="composite3" presStyleCnt="0"/>
      <dgm:spPr/>
    </dgm:pt>
    <dgm:pt modelId="{79AF13D3-6209-4041-9838-3607C06BF137}" type="pres">
      <dgm:prSet presAssocID="{F50FC0FA-DD3C-480E-94ED-E6DADB5A73F8}" presName="background3" presStyleLbl="node3" presStyleIdx="0" presStyleCnt="5"/>
      <dgm:spPr/>
    </dgm:pt>
    <dgm:pt modelId="{6C612D15-E286-4B66-B98B-80526C2AAAA8}" type="pres">
      <dgm:prSet presAssocID="{F50FC0FA-DD3C-480E-94ED-E6DADB5A73F8}" presName="text3" presStyleLbl="fgAcc3" presStyleIdx="0" presStyleCnt="5">
        <dgm:presLayoutVars>
          <dgm:chPref val="3"/>
        </dgm:presLayoutVars>
      </dgm:prSet>
      <dgm:spPr/>
    </dgm:pt>
    <dgm:pt modelId="{CE9CBC91-3A1B-4328-8542-DB93FA5F216E}" type="pres">
      <dgm:prSet presAssocID="{F50FC0FA-DD3C-480E-94ED-E6DADB5A73F8}" presName="hierChild4" presStyleCnt="0"/>
      <dgm:spPr/>
    </dgm:pt>
    <dgm:pt modelId="{65166823-16E7-45C9-9D6B-7A5A234F1AF0}" type="pres">
      <dgm:prSet presAssocID="{827D58C6-8C1C-4FD4-AA68-8465FA269D61}" presName="Name17" presStyleLbl="parChTrans1D3" presStyleIdx="1" presStyleCnt="5"/>
      <dgm:spPr/>
    </dgm:pt>
    <dgm:pt modelId="{E09A789E-4FE6-45E9-BB01-013146D2335E}" type="pres">
      <dgm:prSet presAssocID="{F111A8EB-E916-4B45-86E4-48AAE62305CB}" presName="hierRoot3" presStyleCnt="0"/>
      <dgm:spPr/>
    </dgm:pt>
    <dgm:pt modelId="{77FBCD77-02D6-4D51-AEF1-9C5791EF0BD8}" type="pres">
      <dgm:prSet presAssocID="{F111A8EB-E916-4B45-86E4-48AAE62305CB}" presName="composite3" presStyleCnt="0"/>
      <dgm:spPr/>
    </dgm:pt>
    <dgm:pt modelId="{4538A3FA-6A25-4562-A5C2-2C0FA61DA009}" type="pres">
      <dgm:prSet presAssocID="{F111A8EB-E916-4B45-86E4-48AAE62305CB}" presName="background3" presStyleLbl="node3" presStyleIdx="1" presStyleCnt="5"/>
      <dgm:spPr/>
    </dgm:pt>
    <dgm:pt modelId="{8231142D-F0C9-4B1D-AFB7-8FA923B81DC0}" type="pres">
      <dgm:prSet presAssocID="{F111A8EB-E916-4B45-86E4-48AAE62305CB}" presName="text3" presStyleLbl="fgAcc3" presStyleIdx="1" presStyleCnt="5">
        <dgm:presLayoutVars>
          <dgm:chPref val="3"/>
        </dgm:presLayoutVars>
      </dgm:prSet>
      <dgm:spPr/>
    </dgm:pt>
    <dgm:pt modelId="{D98D3AB7-9DE8-4EBD-9E75-EC3F7C5F6189}" type="pres">
      <dgm:prSet presAssocID="{F111A8EB-E916-4B45-86E4-48AAE62305CB}" presName="hierChild4" presStyleCnt="0"/>
      <dgm:spPr/>
    </dgm:pt>
    <dgm:pt modelId="{1F4504A8-3C18-498C-8E4D-0308EFED2656}" type="pres">
      <dgm:prSet presAssocID="{92FB6C49-CF99-45F6-939B-D7089B4C58B0}" presName="Name10" presStyleLbl="parChTrans1D2" presStyleIdx="1" presStyleCnt="2"/>
      <dgm:spPr/>
    </dgm:pt>
    <dgm:pt modelId="{208367B5-9CB4-4DBE-AC6E-4B4784645804}" type="pres">
      <dgm:prSet presAssocID="{F5C94CA5-EC44-47AA-A2E4-642F39813CEC}" presName="hierRoot2" presStyleCnt="0"/>
      <dgm:spPr/>
    </dgm:pt>
    <dgm:pt modelId="{4ED57227-2048-43F6-BAFD-691AD62EE7AD}" type="pres">
      <dgm:prSet presAssocID="{F5C94CA5-EC44-47AA-A2E4-642F39813CEC}" presName="composite2" presStyleCnt="0"/>
      <dgm:spPr/>
    </dgm:pt>
    <dgm:pt modelId="{5847388E-8D81-4003-94E5-D4C250D8950B}" type="pres">
      <dgm:prSet presAssocID="{F5C94CA5-EC44-47AA-A2E4-642F39813CEC}" presName="background2" presStyleLbl="node2" presStyleIdx="1" presStyleCnt="2"/>
      <dgm:spPr/>
    </dgm:pt>
    <dgm:pt modelId="{B6437E84-4EBA-4FE7-AB7E-DA64EFFC3BF9}" type="pres">
      <dgm:prSet presAssocID="{F5C94CA5-EC44-47AA-A2E4-642F39813CEC}" presName="text2" presStyleLbl="fgAcc2" presStyleIdx="1" presStyleCnt="2">
        <dgm:presLayoutVars>
          <dgm:chPref val="3"/>
        </dgm:presLayoutVars>
      </dgm:prSet>
      <dgm:spPr/>
    </dgm:pt>
    <dgm:pt modelId="{E518320F-3F79-4939-AE29-B29AF62D7111}" type="pres">
      <dgm:prSet presAssocID="{F5C94CA5-EC44-47AA-A2E4-642F39813CEC}" presName="hierChild3" presStyleCnt="0"/>
      <dgm:spPr/>
    </dgm:pt>
    <dgm:pt modelId="{5B7CD5CD-F74A-42CC-9FB6-90C65087292D}" type="pres">
      <dgm:prSet presAssocID="{A08F8C18-013A-4F5E-B3DA-7FC4065E2FC4}" presName="Name17" presStyleLbl="parChTrans1D3" presStyleIdx="2" presStyleCnt="5"/>
      <dgm:spPr/>
    </dgm:pt>
    <dgm:pt modelId="{16E2F6BA-83C1-4306-A5B2-FF226DEE8E04}" type="pres">
      <dgm:prSet presAssocID="{6D445244-C064-4C33-A9FC-1416CCEE384D}" presName="hierRoot3" presStyleCnt="0"/>
      <dgm:spPr/>
    </dgm:pt>
    <dgm:pt modelId="{1085AFC9-FC23-4E65-8EC9-0A38F56561A4}" type="pres">
      <dgm:prSet presAssocID="{6D445244-C064-4C33-A9FC-1416CCEE384D}" presName="composite3" presStyleCnt="0"/>
      <dgm:spPr/>
    </dgm:pt>
    <dgm:pt modelId="{CA3095F3-0372-4A8A-8963-CAD45930570E}" type="pres">
      <dgm:prSet presAssocID="{6D445244-C064-4C33-A9FC-1416CCEE384D}" presName="background3" presStyleLbl="node3" presStyleIdx="2" presStyleCnt="5"/>
      <dgm:spPr/>
    </dgm:pt>
    <dgm:pt modelId="{EC657AA9-7281-47F4-A25C-48016866B473}" type="pres">
      <dgm:prSet presAssocID="{6D445244-C064-4C33-A9FC-1416CCEE384D}" presName="text3" presStyleLbl="fgAcc3" presStyleIdx="2" presStyleCnt="5" custLinFactNeighborX="3870" custLinFactNeighborY="0">
        <dgm:presLayoutVars>
          <dgm:chPref val="3"/>
        </dgm:presLayoutVars>
      </dgm:prSet>
      <dgm:spPr/>
    </dgm:pt>
    <dgm:pt modelId="{8E327A6A-C3E3-4CD2-B57D-1CCA1DF4F29B}" type="pres">
      <dgm:prSet presAssocID="{6D445244-C064-4C33-A9FC-1416CCEE384D}" presName="hierChild4" presStyleCnt="0"/>
      <dgm:spPr/>
    </dgm:pt>
    <dgm:pt modelId="{7F69A8A1-21FE-42F4-A683-D47F4A1270A6}" type="pres">
      <dgm:prSet presAssocID="{24993325-38AF-4E43-9E6F-1D435901DB76}" presName="Name17" presStyleLbl="parChTrans1D3" presStyleIdx="3" presStyleCnt="5"/>
      <dgm:spPr/>
    </dgm:pt>
    <dgm:pt modelId="{DFC08365-A831-4E36-9D46-5002A3C77151}" type="pres">
      <dgm:prSet presAssocID="{E73BC4C8-DEBB-4CFD-AE89-76A19280014E}" presName="hierRoot3" presStyleCnt="0"/>
      <dgm:spPr/>
    </dgm:pt>
    <dgm:pt modelId="{7558A5B8-90DF-4ECC-8C25-FC309C1D6A18}" type="pres">
      <dgm:prSet presAssocID="{E73BC4C8-DEBB-4CFD-AE89-76A19280014E}" presName="composite3" presStyleCnt="0"/>
      <dgm:spPr/>
    </dgm:pt>
    <dgm:pt modelId="{1A3EA7AF-C50B-43DA-AC44-468CC321A144}" type="pres">
      <dgm:prSet presAssocID="{E73BC4C8-DEBB-4CFD-AE89-76A19280014E}" presName="background3" presStyleLbl="node3" presStyleIdx="3" presStyleCnt="5"/>
      <dgm:spPr/>
    </dgm:pt>
    <dgm:pt modelId="{7D06F258-A09B-452E-A334-CE7C19BF5AA8}" type="pres">
      <dgm:prSet presAssocID="{E73BC4C8-DEBB-4CFD-AE89-76A19280014E}" presName="text3" presStyleLbl="fgAcc3" presStyleIdx="3" presStyleCnt="5">
        <dgm:presLayoutVars>
          <dgm:chPref val="3"/>
        </dgm:presLayoutVars>
      </dgm:prSet>
      <dgm:spPr/>
    </dgm:pt>
    <dgm:pt modelId="{104B3F7C-CD90-4500-ABFB-CCA9B1E86A5D}" type="pres">
      <dgm:prSet presAssocID="{E73BC4C8-DEBB-4CFD-AE89-76A19280014E}" presName="hierChild4" presStyleCnt="0"/>
      <dgm:spPr/>
    </dgm:pt>
    <dgm:pt modelId="{5AFF8BAB-445B-4DA5-8250-8712F18AAA79}" type="pres">
      <dgm:prSet presAssocID="{EF9870C1-6DFF-4512-8138-EA7CA6C6AB08}" presName="Name17" presStyleLbl="parChTrans1D3" presStyleIdx="4" presStyleCnt="5"/>
      <dgm:spPr/>
    </dgm:pt>
    <dgm:pt modelId="{C7F0F0BC-24CD-4FCC-BE5E-C5D2062D127F}" type="pres">
      <dgm:prSet presAssocID="{B71C8EBE-804F-4393-BE85-5A7B8D95D8BB}" presName="hierRoot3" presStyleCnt="0"/>
      <dgm:spPr/>
    </dgm:pt>
    <dgm:pt modelId="{8A051D32-DD53-455B-8793-5C88FDBEC265}" type="pres">
      <dgm:prSet presAssocID="{B71C8EBE-804F-4393-BE85-5A7B8D95D8BB}" presName="composite3" presStyleCnt="0"/>
      <dgm:spPr/>
    </dgm:pt>
    <dgm:pt modelId="{9B13298F-D523-4D57-886D-E5653DF73F07}" type="pres">
      <dgm:prSet presAssocID="{B71C8EBE-804F-4393-BE85-5A7B8D95D8BB}" presName="background3" presStyleLbl="node3" presStyleIdx="4" presStyleCnt="5"/>
      <dgm:spPr/>
    </dgm:pt>
    <dgm:pt modelId="{AEB31ABD-B659-4F49-928C-81DC99FC86FE}" type="pres">
      <dgm:prSet presAssocID="{B71C8EBE-804F-4393-BE85-5A7B8D95D8BB}" presName="text3" presStyleLbl="fgAcc3" presStyleIdx="4" presStyleCnt="5">
        <dgm:presLayoutVars>
          <dgm:chPref val="3"/>
        </dgm:presLayoutVars>
      </dgm:prSet>
      <dgm:spPr/>
    </dgm:pt>
    <dgm:pt modelId="{ED246F94-4A12-495F-9DAD-932812FED93C}" type="pres">
      <dgm:prSet presAssocID="{B71C8EBE-804F-4393-BE85-5A7B8D95D8BB}" presName="hierChild4" presStyleCnt="0"/>
      <dgm:spPr/>
    </dgm:pt>
  </dgm:ptLst>
  <dgm:cxnLst>
    <dgm:cxn modelId="{546B1B04-17CD-46C2-BFDF-076439DDB1C9}" type="presOf" srcId="{D93713A4-B748-460E-88E5-C7DF0CE3F5CE}" destId="{7AF19C39-C860-4F3F-A446-36F1974C7958}" srcOrd="0" destOrd="0" presId="urn:microsoft.com/office/officeart/2005/8/layout/hierarchy1"/>
    <dgm:cxn modelId="{D2D09D19-1E27-477D-87DB-C2171D45F250}" srcId="{410815E5-B912-45C6-BF2C-19F0AA644EC4}" destId="{14826B0D-8EE2-4E0C-9995-F575644DFF87}" srcOrd="0" destOrd="0" parTransId="{D93713A4-B748-460E-88E5-C7DF0CE3F5CE}" sibTransId="{EF22914B-3D1B-4BFA-96EF-78CCE2FB3AF3}"/>
    <dgm:cxn modelId="{A19ACF29-B9CD-4721-8329-DC10908BBE9A}" type="presOf" srcId="{410815E5-B912-45C6-BF2C-19F0AA644EC4}" destId="{330CA609-B675-45FA-ACD4-58EFB1491C91}" srcOrd="0" destOrd="0" presId="urn:microsoft.com/office/officeart/2005/8/layout/hierarchy1"/>
    <dgm:cxn modelId="{B4ED4C36-9817-45E9-81F5-5CB288EB1A24}" type="presOf" srcId="{EF9870C1-6DFF-4512-8138-EA7CA6C6AB08}" destId="{5AFF8BAB-445B-4DA5-8250-8712F18AAA79}" srcOrd="0" destOrd="0" presId="urn:microsoft.com/office/officeart/2005/8/layout/hierarchy1"/>
    <dgm:cxn modelId="{C5D59570-6443-47CA-86CB-D42E192A0C44}" type="presOf" srcId="{F111A8EB-E916-4B45-86E4-48AAE62305CB}" destId="{8231142D-F0C9-4B1D-AFB7-8FA923B81DC0}" srcOrd="0" destOrd="0" presId="urn:microsoft.com/office/officeart/2005/8/layout/hierarchy1"/>
    <dgm:cxn modelId="{CF096871-5251-40C2-880C-BEC07CB88587}" type="presOf" srcId="{F50FC0FA-DD3C-480E-94ED-E6DADB5A73F8}" destId="{6C612D15-E286-4B66-B98B-80526C2AAAA8}" srcOrd="0" destOrd="0" presId="urn:microsoft.com/office/officeart/2005/8/layout/hierarchy1"/>
    <dgm:cxn modelId="{59CD7B51-359D-4882-B586-8B02DC47A6F1}" type="presOf" srcId="{14826B0D-8EE2-4E0C-9995-F575644DFF87}" destId="{2B37B9CF-0DE9-442C-8267-1C35CBED4AF5}" srcOrd="0" destOrd="0" presId="urn:microsoft.com/office/officeart/2005/8/layout/hierarchy1"/>
    <dgm:cxn modelId="{924AC458-0933-447A-9568-C2C28FE0F711}" srcId="{F5C94CA5-EC44-47AA-A2E4-642F39813CEC}" destId="{B71C8EBE-804F-4393-BE85-5A7B8D95D8BB}" srcOrd="2" destOrd="0" parTransId="{EF9870C1-6DFF-4512-8138-EA7CA6C6AB08}" sibTransId="{4761D978-F886-4C4E-9920-A54AD79D9DA7}"/>
    <dgm:cxn modelId="{7E6F727C-67A7-4A0B-9DD8-92EE9B569501}" type="presOf" srcId="{827D58C6-8C1C-4FD4-AA68-8465FA269D61}" destId="{65166823-16E7-45C9-9D6B-7A5A234F1AF0}" srcOrd="0" destOrd="0" presId="urn:microsoft.com/office/officeart/2005/8/layout/hierarchy1"/>
    <dgm:cxn modelId="{39AD5E80-3DC8-4951-BAAE-414374B78F70}" type="presOf" srcId="{33206D35-4176-4B7F-B8F6-921FB4B2E87C}" destId="{7F87BD0D-6537-4C7B-9243-5658A2A660E7}" srcOrd="0" destOrd="0" presId="urn:microsoft.com/office/officeart/2005/8/layout/hierarchy1"/>
    <dgm:cxn modelId="{D6D91889-9074-4581-B528-3676F5174219}" type="presOf" srcId="{6D445244-C064-4C33-A9FC-1416CCEE384D}" destId="{EC657AA9-7281-47F4-A25C-48016866B473}" srcOrd="0" destOrd="0" presId="urn:microsoft.com/office/officeart/2005/8/layout/hierarchy1"/>
    <dgm:cxn modelId="{4B370892-A4AA-4087-B246-20486FA32534}" srcId="{14826B0D-8EE2-4E0C-9995-F575644DFF87}" destId="{F50FC0FA-DD3C-480E-94ED-E6DADB5A73F8}" srcOrd="0" destOrd="0" parTransId="{D3BE129F-7A51-47AB-8C32-AB163FA50B2A}" sibTransId="{C8D431EC-2AB9-4D65-9261-0457C44D5B64}"/>
    <dgm:cxn modelId="{18922199-C657-4B7E-9E9B-FD636A061E06}" type="presOf" srcId="{92FB6C49-CF99-45F6-939B-D7089B4C58B0}" destId="{1F4504A8-3C18-498C-8E4D-0308EFED2656}" srcOrd="0" destOrd="0" presId="urn:microsoft.com/office/officeart/2005/8/layout/hierarchy1"/>
    <dgm:cxn modelId="{BF279C99-7E02-4978-88E1-2BF57C1A88EF}" type="presOf" srcId="{24993325-38AF-4E43-9E6F-1D435901DB76}" destId="{7F69A8A1-21FE-42F4-A683-D47F4A1270A6}" srcOrd="0" destOrd="0" presId="urn:microsoft.com/office/officeart/2005/8/layout/hierarchy1"/>
    <dgm:cxn modelId="{239EFB9C-AE29-4AE9-ABBB-0EBD61BC86E9}" srcId="{14826B0D-8EE2-4E0C-9995-F575644DFF87}" destId="{F111A8EB-E916-4B45-86E4-48AAE62305CB}" srcOrd="1" destOrd="0" parTransId="{827D58C6-8C1C-4FD4-AA68-8465FA269D61}" sibTransId="{206794A8-8583-48B0-8A1A-DCB5AF3BCAB0}"/>
    <dgm:cxn modelId="{D3FB459D-587E-4ABB-BFEF-C8DA907D5612}" type="presOf" srcId="{E73BC4C8-DEBB-4CFD-AE89-76A19280014E}" destId="{7D06F258-A09B-452E-A334-CE7C19BF5AA8}" srcOrd="0" destOrd="0" presId="urn:microsoft.com/office/officeart/2005/8/layout/hierarchy1"/>
    <dgm:cxn modelId="{7F4633B7-23D8-446D-8BC2-7E1C088DAC79}" type="presOf" srcId="{A08F8C18-013A-4F5E-B3DA-7FC4065E2FC4}" destId="{5B7CD5CD-F74A-42CC-9FB6-90C65087292D}" srcOrd="0" destOrd="0" presId="urn:microsoft.com/office/officeart/2005/8/layout/hierarchy1"/>
    <dgm:cxn modelId="{582011DA-4B98-44B2-92B8-D4017965BD3F}" type="presOf" srcId="{D3BE129F-7A51-47AB-8C32-AB163FA50B2A}" destId="{2BD91E04-C17D-4DCB-889F-D42264FE9DE4}" srcOrd="0" destOrd="0" presId="urn:microsoft.com/office/officeart/2005/8/layout/hierarchy1"/>
    <dgm:cxn modelId="{A12E4EDA-1929-4D3A-A9B6-D63BDEC599B5}" type="presOf" srcId="{B71C8EBE-804F-4393-BE85-5A7B8D95D8BB}" destId="{AEB31ABD-B659-4F49-928C-81DC99FC86FE}" srcOrd="0" destOrd="0" presId="urn:microsoft.com/office/officeart/2005/8/layout/hierarchy1"/>
    <dgm:cxn modelId="{F24465E2-6E87-48BE-A6F7-ABF151F9B9BB}" srcId="{410815E5-B912-45C6-BF2C-19F0AA644EC4}" destId="{F5C94CA5-EC44-47AA-A2E4-642F39813CEC}" srcOrd="1" destOrd="0" parTransId="{92FB6C49-CF99-45F6-939B-D7089B4C58B0}" sibTransId="{F4B25164-3ECB-4E64-865D-0DCA83884ADD}"/>
    <dgm:cxn modelId="{725FA1E4-A7A3-4B4C-9D0C-5EC6F0CECDDD}" srcId="{F5C94CA5-EC44-47AA-A2E4-642F39813CEC}" destId="{6D445244-C064-4C33-A9FC-1416CCEE384D}" srcOrd="0" destOrd="0" parTransId="{A08F8C18-013A-4F5E-B3DA-7FC4065E2FC4}" sibTransId="{F4A16B69-C1A2-4039-AEAA-2674DA9B7657}"/>
    <dgm:cxn modelId="{A4B93FE9-62F7-4F0F-B2DB-031B37125093}" srcId="{33206D35-4176-4B7F-B8F6-921FB4B2E87C}" destId="{410815E5-B912-45C6-BF2C-19F0AA644EC4}" srcOrd="0" destOrd="0" parTransId="{0FA92FE9-5A59-4ABB-9E8F-357E90D8AE46}" sibTransId="{5E25A455-A2BC-497A-BF7E-9C11AE6A5AB2}"/>
    <dgm:cxn modelId="{786DEDEA-425F-48CF-89BE-A0FBD9BC1FC8}" srcId="{F5C94CA5-EC44-47AA-A2E4-642F39813CEC}" destId="{E73BC4C8-DEBB-4CFD-AE89-76A19280014E}" srcOrd="1" destOrd="0" parTransId="{24993325-38AF-4E43-9E6F-1D435901DB76}" sibTransId="{69396DBD-58DE-4394-AF57-C0721DD6CDC8}"/>
    <dgm:cxn modelId="{71DF26EC-1D00-4596-8B16-A06AF45AFF3C}" type="presOf" srcId="{F5C94CA5-EC44-47AA-A2E4-642F39813CEC}" destId="{B6437E84-4EBA-4FE7-AB7E-DA64EFFC3BF9}" srcOrd="0" destOrd="0" presId="urn:microsoft.com/office/officeart/2005/8/layout/hierarchy1"/>
    <dgm:cxn modelId="{DECE90DF-93E4-49CF-8F1A-0F52ECB5BB11}" type="presParOf" srcId="{7F87BD0D-6537-4C7B-9243-5658A2A660E7}" destId="{9956A7A1-D590-4F50-97A1-73EF05D6F462}" srcOrd="0" destOrd="0" presId="urn:microsoft.com/office/officeart/2005/8/layout/hierarchy1"/>
    <dgm:cxn modelId="{5DDF9DBE-AE78-4370-960D-F9B6AF00244C}" type="presParOf" srcId="{9956A7A1-D590-4F50-97A1-73EF05D6F462}" destId="{EF70FF47-9C27-41DC-BCAC-DD851E51CDBF}" srcOrd="0" destOrd="0" presId="urn:microsoft.com/office/officeart/2005/8/layout/hierarchy1"/>
    <dgm:cxn modelId="{929CCE46-1B0D-412C-ABCC-4F7FC3D8784B}" type="presParOf" srcId="{EF70FF47-9C27-41DC-BCAC-DD851E51CDBF}" destId="{758EDF83-5A20-4576-B20C-C2DB030D064E}" srcOrd="0" destOrd="0" presId="urn:microsoft.com/office/officeart/2005/8/layout/hierarchy1"/>
    <dgm:cxn modelId="{A3407E29-871D-4FB1-B8C9-2039667437D7}" type="presParOf" srcId="{EF70FF47-9C27-41DC-BCAC-DD851E51CDBF}" destId="{330CA609-B675-45FA-ACD4-58EFB1491C91}" srcOrd="1" destOrd="0" presId="urn:microsoft.com/office/officeart/2005/8/layout/hierarchy1"/>
    <dgm:cxn modelId="{EE893FB7-1047-4417-A660-87FE5D98C704}" type="presParOf" srcId="{9956A7A1-D590-4F50-97A1-73EF05D6F462}" destId="{55C0D730-D352-45B2-BDE0-1B3A3D0BADA4}" srcOrd="1" destOrd="0" presId="urn:microsoft.com/office/officeart/2005/8/layout/hierarchy1"/>
    <dgm:cxn modelId="{026C4DB5-34CC-4504-A0F1-2916C2105750}" type="presParOf" srcId="{55C0D730-D352-45B2-BDE0-1B3A3D0BADA4}" destId="{7AF19C39-C860-4F3F-A446-36F1974C7958}" srcOrd="0" destOrd="0" presId="urn:microsoft.com/office/officeart/2005/8/layout/hierarchy1"/>
    <dgm:cxn modelId="{1C734DD3-2EE0-4B0C-8309-CB8404895966}" type="presParOf" srcId="{55C0D730-D352-45B2-BDE0-1B3A3D0BADA4}" destId="{ECAEBEF8-E7DA-444D-84A6-1EA919CDB941}" srcOrd="1" destOrd="0" presId="urn:microsoft.com/office/officeart/2005/8/layout/hierarchy1"/>
    <dgm:cxn modelId="{79BA5E5C-372D-4EA6-857B-3D16D5F40487}" type="presParOf" srcId="{ECAEBEF8-E7DA-444D-84A6-1EA919CDB941}" destId="{91976AE5-727F-4BB8-BC58-89A875F758DA}" srcOrd="0" destOrd="0" presId="urn:microsoft.com/office/officeart/2005/8/layout/hierarchy1"/>
    <dgm:cxn modelId="{09349DB5-45D0-428E-B6FA-1F88F3119A99}" type="presParOf" srcId="{91976AE5-727F-4BB8-BC58-89A875F758DA}" destId="{87EDB131-0CEE-433F-A767-3EC6365533C8}" srcOrd="0" destOrd="0" presId="urn:microsoft.com/office/officeart/2005/8/layout/hierarchy1"/>
    <dgm:cxn modelId="{A665980D-8667-45AA-A9D6-021A4F17B446}" type="presParOf" srcId="{91976AE5-727F-4BB8-BC58-89A875F758DA}" destId="{2B37B9CF-0DE9-442C-8267-1C35CBED4AF5}" srcOrd="1" destOrd="0" presId="urn:microsoft.com/office/officeart/2005/8/layout/hierarchy1"/>
    <dgm:cxn modelId="{3844EEAE-323E-4F66-8529-8994A51822C0}" type="presParOf" srcId="{ECAEBEF8-E7DA-444D-84A6-1EA919CDB941}" destId="{6129F1E1-A958-4C5C-B65A-220A59D35DC4}" srcOrd="1" destOrd="0" presId="urn:microsoft.com/office/officeart/2005/8/layout/hierarchy1"/>
    <dgm:cxn modelId="{D31656C8-CA56-4605-A686-14D5C13E1F6B}" type="presParOf" srcId="{6129F1E1-A958-4C5C-B65A-220A59D35DC4}" destId="{2BD91E04-C17D-4DCB-889F-D42264FE9DE4}" srcOrd="0" destOrd="0" presId="urn:microsoft.com/office/officeart/2005/8/layout/hierarchy1"/>
    <dgm:cxn modelId="{3DE83940-8F65-4504-9A5B-E809EA98133B}" type="presParOf" srcId="{6129F1E1-A958-4C5C-B65A-220A59D35DC4}" destId="{E625653B-E2C7-4FA5-8C0F-DEDD090AE8B9}" srcOrd="1" destOrd="0" presId="urn:microsoft.com/office/officeart/2005/8/layout/hierarchy1"/>
    <dgm:cxn modelId="{E8F562D5-0C23-4043-8529-368EE48E59D1}" type="presParOf" srcId="{E625653B-E2C7-4FA5-8C0F-DEDD090AE8B9}" destId="{65B5E3A4-C498-4792-857C-0BB00EDE6F31}" srcOrd="0" destOrd="0" presId="urn:microsoft.com/office/officeart/2005/8/layout/hierarchy1"/>
    <dgm:cxn modelId="{31954D59-7211-4CA7-919C-4B180BE74E92}" type="presParOf" srcId="{65B5E3A4-C498-4792-857C-0BB00EDE6F31}" destId="{79AF13D3-6209-4041-9838-3607C06BF137}" srcOrd="0" destOrd="0" presId="urn:microsoft.com/office/officeart/2005/8/layout/hierarchy1"/>
    <dgm:cxn modelId="{35DDCC2B-B682-4BEB-983B-E785666469C1}" type="presParOf" srcId="{65B5E3A4-C498-4792-857C-0BB00EDE6F31}" destId="{6C612D15-E286-4B66-B98B-80526C2AAAA8}" srcOrd="1" destOrd="0" presId="urn:microsoft.com/office/officeart/2005/8/layout/hierarchy1"/>
    <dgm:cxn modelId="{C2C47D82-529D-476C-96BE-AD60A70FDE8B}" type="presParOf" srcId="{E625653B-E2C7-4FA5-8C0F-DEDD090AE8B9}" destId="{CE9CBC91-3A1B-4328-8542-DB93FA5F216E}" srcOrd="1" destOrd="0" presId="urn:microsoft.com/office/officeart/2005/8/layout/hierarchy1"/>
    <dgm:cxn modelId="{696B8D65-6634-4034-87A0-E997A0B30D2E}" type="presParOf" srcId="{6129F1E1-A958-4C5C-B65A-220A59D35DC4}" destId="{65166823-16E7-45C9-9D6B-7A5A234F1AF0}" srcOrd="2" destOrd="0" presId="urn:microsoft.com/office/officeart/2005/8/layout/hierarchy1"/>
    <dgm:cxn modelId="{124B692F-3AFF-4A18-9EED-186C0545C06A}" type="presParOf" srcId="{6129F1E1-A958-4C5C-B65A-220A59D35DC4}" destId="{E09A789E-4FE6-45E9-BB01-013146D2335E}" srcOrd="3" destOrd="0" presId="urn:microsoft.com/office/officeart/2005/8/layout/hierarchy1"/>
    <dgm:cxn modelId="{48E1A089-D3AC-41ED-B055-8E3AB265B135}" type="presParOf" srcId="{E09A789E-4FE6-45E9-BB01-013146D2335E}" destId="{77FBCD77-02D6-4D51-AEF1-9C5791EF0BD8}" srcOrd="0" destOrd="0" presId="urn:microsoft.com/office/officeart/2005/8/layout/hierarchy1"/>
    <dgm:cxn modelId="{A99623B9-7A2E-4232-8699-F72A0517A8EE}" type="presParOf" srcId="{77FBCD77-02D6-4D51-AEF1-9C5791EF0BD8}" destId="{4538A3FA-6A25-4562-A5C2-2C0FA61DA009}" srcOrd="0" destOrd="0" presId="urn:microsoft.com/office/officeart/2005/8/layout/hierarchy1"/>
    <dgm:cxn modelId="{387CACC1-F88D-41A9-A5DF-D90E6BD02E61}" type="presParOf" srcId="{77FBCD77-02D6-4D51-AEF1-9C5791EF0BD8}" destId="{8231142D-F0C9-4B1D-AFB7-8FA923B81DC0}" srcOrd="1" destOrd="0" presId="urn:microsoft.com/office/officeart/2005/8/layout/hierarchy1"/>
    <dgm:cxn modelId="{30136B1C-DB5A-4526-A1BD-CF19C6FD14E2}" type="presParOf" srcId="{E09A789E-4FE6-45E9-BB01-013146D2335E}" destId="{D98D3AB7-9DE8-4EBD-9E75-EC3F7C5F6189}" srcOrd="1" destOrd="0" presId="urn:microsoft.com/office/officeart/2005/8/layout/hierarchy1"/>
    <dgm:cxn modelId="{30744ACA-DB39-4BD0-B2EC-061024D76D4B}" type="presParOf" srcId="{55C0D730-D352-45B2-BDE0-1B3A3D0BADA4}" destId="{1F4504A8-3C18-498C-8E4D-0308EFED2656}" srcOrd="2" destOrd="0" presId="urn:microsoft.com/office/officeart/2005/8/layout/hierarchy1"/>
    <dgm:cxn modelId="{4BFBE211-4187-4F8B-AEEF-95F07784BC67}" type="presParOf" srcId="{55C0D730-D352-45B2-BDE0-1B3A3D0BADA4}" destId="{208367B5-9CB4-4DBE-AC6E-4B4784645804}" srcOrd="3" destOrd="0" presId="urn:microsoft.com/office/officeart/2005/8/layout/hierarchy1"/>
    <dgm:cxn modelId="{4081F3E3-D9A1-49B4-904F-0F0D8A31D321}" type="presParOf" srcId="{208367B5-9CB4-4DBE-AC6E-4B4784645804}" destId="{4ED57227-2048-43F6-BAFD-691AD62EE7AD}" srcOrd="0" destOrd="0" presId="urn:microsoft.com/office/officeart/2005/8/layout/hierarchy1"/>
    <dgm:cxn modelId="{FBF831F8-0486-4CEC-85F4-1AD7AFC6707B}" type="presParOf" srcId="{4ED57227-2048-43F6-BAFD-691AD62EE7AD}" destId="{5847388E-8D81-4003-94E5-D4C250D8950B}" srcOrd="0" destOrd="0" presId="urn:microsoft.com/office/officeart/2005/8/layout/hierarchy1"/>
    <dgm:cxn modelId="{A6CA5B91-2DBC-40DA-9585-0D12E295A769}" type="presParOf" srcId="{4ED57227-2048-43F6-BAFD-691AD62EE7AD}" destId="{B6437E84-4EBA-4FE7-AB7E-DA64EFFC3BF9}" srcOrd="1" destOrd="0" presId="urn:microsoft.com/office/officeart/2005/8/layout/hierarchy1"/>
    <dgm:cxn modelId="{99CB22C1-23AB-404E-861C-5440D496C61C}" type="presParOf" srcId="{208367B5-9CB4-4DBE-AC6E-4B4784645804}" destId="{E518320F-3F79-4939-AE29-B29AF62D7111}" srcOrd="1" destOrd="0" presId="urn:microsoft.com/office/officeart/2005/8/layout/hierarchy1"/>
    <dgm:cxn modelId="{644B70C1-59A7-40EE-B873-A726E163513E}" type="presParOf" srcId="{E518320F-3F79-4939-AE29-B29AF62D7111}" destId="{5B7CD5CD-F74A-42CC-9FB6-90C65087292D}" srcOrd="0" destOrd="0" presId="urn:microsoft.com/office/officeart/2005/8/layout/hierarchy1"/>
    <dgm:cxn modelId="{1B52545A-9643-42FE-A2D7-3AABB6BA26D6}" type="presParOf" srcId="{E518320F-3F79-4939-AE29-B29AF62D7111}" destId="{16E2F6BA-83C1-4306-A5B2-FF226DEE8E04}" srcOrd="1" destOrd="0" presId="urn:microsoft.com/office/officeart/2005/8/layout/hierarchy1"/>
    <dgm:cxn modelId="{417AE43D-50E0-40DE-B11E-1E1FD04D064B}" type="presParOf" srcId="{16E2F6BA-83C1-4306-A5B2-FF226DEE8E04}" destId="{1085AFC9-FC23-4E65-8EC9-0A38F56561A4}" srcOrd="0" destOrd="0" presId="urn:microsoft.com/office/officeart/2005/8/layout/hierarchy1"/>
    <dgm:cxn modelId="{D0A37A16-E2E8-4664-A80D-84FD40E06086}" type="presParOf" srcId="{1085AFC9-FC23-4E65-8EC9-0A38F56561A4}" destId="{CA3095F3-0372-4A8A-8963-CAD45930570E}" srcOrd="0" destOrd="0" presId="urn:microsoft.com/office/officeart/2005/8/layout/hierarchy1"/>
    <dgm:cxn modelId="{E68BD604-A178-4E38-BF56-5909FFE0D7BE}" type="presParOf" srcId="{1085AFC9-FC23-4E65-8EC9-0A38F56561A4}" destId="{EC657AA9-7281-47F4-A25C-48016866B473}" srcOrd="1" destOrd="0" presId="urn:microsoft.com/office/officeart/2005/8/layout/hierarchy1"/>
    <dgm:cxn modelId="{1CAC8615-1D11-4A24-96C0-2523C313C93D}" type="presParOf" srcId="{16E2F6BA-83C1-4306-A5B2-FF226DEE8E04}" destId="{8E327A6A-C3E3-4CD2-B57D-1CCA1DF4F29B}" srcOrd="1" destOrd="0" presId="urn:microsoft.com/office/officeart/2005/8/layout/hierarchy1"/>
    <dgm:cxn modelId="{8AED3FA5-8308-4FBD-B86D-64EDD8DA4A58}" type="presParOf" srcId="{E518320F-3F79-4939-AE29-B29AF62D7111}" destId="{7F69A8A1-21FE-42F4-A683-D47F4A1270A6}" srcOrd="2" destOrd="0" presId="urn:microsoft.com/office/officeart/2005/8/layout/hierarchy1"/>
    <dgm:cxn modelId="{E7AC895D-9E57-409A-8907-634499B5D8BE}" type="presParOf" srcId="{E518320F-3F79-4939-AE29-B29AF62D7111}" destId="{DFC08365-A831-4E36-9D46-5002A3C77151}" srcOrd="3" destOrd="0" presId="urn:microsoft.com/office/officeart/2005/8/layout/hierarchy1"/>
    <dgm:cxn modelId="{15CBC69E-AE33-4268-8B73-FB6863DEF85F}" type="presParOf" srcId="{DFC08365-A831-4E36-9D46-5002A3C77151}" destId="{7558A5B8-90DF-4ECC-8C25-FC309C1D6A18}" srcOrd="0" destOrd="0" presId="urn:microsoft.com/office/officeart/2005/8/layout/hierarchy1"/>
    <dgm:cxn modelId="{65321649-235B-4529-BAB5-CB34A4B8BF0D}" type="presParOf" srcId="{7558A5B8-90DF-4ECC-8C25-FC309C1D6A18}" destId="{1A3EA7AF-C50B-43DA-AC44-468CC321A144}" srcOrd="0" destOrd="0" presId="urn:microsoft.com/office/officeart/2005/8/layout/hierarchy1"/>
    <dgm:cxn modelId="{FD52DC8C-595D-4298-A87D-B6EF24F2B036}" type="presParOf" srcId="{7558A5B8-90DF-4ECC-8C25-FC309C1D6A18}" destId="{7D06F258-A09B-452E-A334-CE7C19BF5AA8}" srcOrd="1" destOrd="0" presId="urn:microsoft.com/office/officeart/2005/8/layout/hierarchy1"/>
    <dgm:cxn modelId="{B4BD346D-D22C-4F57-A540-C79CB61C9AAF}" type="presParOf" srcId="{DFC08365-A831-4E36-9D46-5002A3C77151}" destId="{104B3F7C-CD90-4500-ABFB-CCA9B1E86A5D}" srcOrd="1" destOrd="0" presId="urn:microsoft.com/office/officeart/2005/8/layout/hierarchy1"/>
    <dgm:cxn modelId="{E67C6A50-48B2-4133-A4D8-701F64D09FEB}" type="presParOf" srcId="{E518320F-3F79-4939-AE29-B29AF62D7111}" destId="{5AFF8BAB-445B-4DA5-8250-8712F18AAA79}" srcOrd="4" destOrd="0" presId="urn:microsoft.com/office/officeart/2005/8/layout/hierarchy1"/>
    <dgm:cxn modelId="{6B2BCEA0-20FA-416C-AF22-B0D0C6D03DF1}" type="presParOf" srcId="{E518320F-3F79-4939-AE29-B29AF62D7111}" destId="{C7F0F0BC-24CD-4FCC-BE5E-C5D2062D127F}" srcOrd="5" destOrd="0" presId="urn:microsoft.com/office/officeart/2005/8/layout/hierarchy1"/>
    <dgm:cxn modelId="{E9D67D88-909A-446D-A8E6-18EEDF50381C}" type="presParOf" srcId="{C7F0F0BC-24CD-4FCC-BE5E-C5D2062D127F}" destId="{8A051D32-DD53-455B-8793-5C88FDBEC265}" srcOrd="0" destOrd="0" presId="urn:microsoft.com/office/officeart/2005/8/layout/hierarchy1"/>
    <dgm:cxn modelId="{40877113-2149-4F3A-A9E8-8A657B3F2D5C}" type="presParOf" srcId="{8A051D32-DD53-455B-8793-5C88FDBEC265}" destId="{9B13298F-D523-4D57-886D-E5653DF73F07}" srcOrd="0" destOrd="0" presId="urn:microsoft.com/office/officeart/2005/8/layout/hierarchy1"/>
    <dgm:cxn modelId="{A1742CA1-C2A9-4857-B884-8A450860BE03}" type="presParOf" srcId="{8A051D32-DD53-455B-8793-5C88FDBEC265}" destId="{AEB31ABD-B659-4F49-928C-81DC99FC86FE}" srcOrd="1" destOrd="0" presId="urn:microsoft.com/office/officeart/2005/8/layout/hierarchy1"/>
    <dgm:cxn modelId="{1C9D8700-3CE7-4C8B-B923-AE67BB890E2A}" type="presParOf" srcId="{C7F0F0BC-24CD-4FCC-BE5E-C5D2062D127F}" destId="{ED246F94-4A12-495F-9DAD-932812FED93C}"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89336" y="734597"/>
          <a:ext cx="1922249" cy="192260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3160" y="798695"/>
          <a:ext cx="1794599" cy="1794408"/>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Definition and name of juristic person</a:t>
          </a:r>
        </a:p>
        <a:p>
          <a:pPr marL="0" lvl="0" indent="0" algn="ctr" defTabSz="666750" rtl="1">
            <a:lnSpc>
              <a:spcPct val="90000"/>
            </a:lnSpc>
            <a:spcBef>
              <a:spcPct val="0"/>
            </a:spcBef>
            <a:spcAft>
              <a:spcPct val="35000"/>
            </a:spcAft>
            <a:buNone/>
          </a:pPr>
          <a:endParaRPr lang="en-US" sz="1600" b="0" i="0" kern="1200" baseline="0" dirty="0"/>
        </a:p>
      </dsp:txBody>
      <dsp:txXfrm>
        <a:off x="7309710" y="1055088"/>
        <a:ext cx="1281499" cy="1281624"/>
      </dsp:txXfrm>
    </dsp:sp>
    <dsp:sp modelId="{6AEECE16-7F97-463B-80CD-69CDE77CA66C}">
      <dsp:nvSpPr>
        <dsp:cNvPr id="0" name=""/>
        <dsp:cNvSpPr/>
      </dsp:nvSpPr>
      <dsp:spPr>
        <a:xfrm rot="2700000">
          <a:off x="5004951" y="736921"/>
          <a:ext cx="1917619" cy="1917619"/>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6461" y="798695"/>
          <a:ext cx="1794599" cy="1794408"/>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Termination of natural person personality</a:t>
          </a:r>
        </a:p>
      </dsp:txBody>
      <dsp:txXfrm>
        <a:off x="5323011" y="1055088"/>
        <a:ext cx="1281499" cy="1281624"/>
      </dsp:txXfrm>
    </dsp:sp>
    <dsp:sp modelId="{3054A2C4-022B-4DC2-A3DA-CD2FA2778EA3}">
      <dsp:nvSpPr>
        <dsp:cNvPr id="0" name=""/>
        <dsp:cNvSpPr/>
      </dsp:nvSpPr>
      <dsp:spPr>
        <a:xfrm rot="2700000">
          <a:off x="3018251" y="736921"/>
          <a:ext cx="1917619" cy="1917619"/>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79761" y="798695"/>
          <a:ext cx="1794599" cy="1794408"/>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rtl="1">
            <a:lnSpc>
              <a:spcPct val="90000"/>
            </a:lnSpc>
            <a:spcBef>
              <a:spcPct val="0"/>
            </a:spcBef>
            <a:spcAft>
              <a:spcPct val="35000"/>
            </a:spcAft>
            <a:buNone/>
          </a:pPr>
          <a:r>
            <a:rPr lang="en-US" sz="1500" b="1" i="0" kern="1200" baseline="0" dirty="0">
              <a:latin typeface="Alexandria" pitchFamily="2" charset="-78"/>
              <a:cs typeface="Alexandria" pitchFamily="2" charset="-78"/>
            </a:rPr>
            <a:t>Different protected names and  patrimony of natural persons</a:t>
          </a:r>
        </a:p>
      </dsp:txBody>
      <dsp:txXfrm>
        <a:off x="3336311" y="1055088"/>
        <a:ext cx="1281499" cy="12816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F8BAB-445B-4DA5-8250-8712F18AAA79}">
      <dsp:nvSpPr>
        <dsp:cNvPr id="0" name=""/>
        <dsp:cNvSpPr/>
      </dsp:nvSpPr>
      <dsp:spPr>
        <a:xfrm>
          <a:off x="7577843" y="2917946"/>
          <a:ext cx="2221739" cy="528673"/>
        </a:xfrm>
        <a:custGeom>
          <a:avLst/>
          <a:gdLst/>
          <a:ahLst/>
          <a:cxnLst/>
          <a:rect l="0" t="0" r="0" b="0"/>
          <a:pathLst>
            <a:path>
              <a:moveTo>
                <a:pt x="0" y="0"/>
              </a:moveTo>
              <a:lnTo>
                <a:pt x="0" y="360275"/>
              </a:lnTo>
              <a:lnTo>
                <a:pt x="2221739" y="360275"/>
              </a:lnTo>
              <a:lnTo>
                <a:pt x="2221739"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69A8A1-21FE-42F4-A683-D47F4A1270A6}">
      <dsp:nvSpPr>
        <dsp:cNvPr id="0" name=""/>
        <dsp:cNvSpPr/>
      </dsp:nvSpPr>
      <dsp:spPr>
        <a:xfrm>
          <a:off x="7532123" y="2917946"/>
          <a:ext cx="91440" cy="528673"/>
        </a:xfrm>
        <a:custGeom>
          <a:avLst/>
          <a:gdLst/>
          <a:ahLst/>
          <a:cxnLst/>
          <a:rect l="0" t="0" r="0" b="0"/>
          <a:pathLst>
            <a:path>
              <a:moveTo>
                <a:pt x="45720" y="0"/>
              </a:moveTo>
              <a:lnTo>
                <a:pt x="4572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7CD5CD-F74A-42CC-9FB6-90C65087292D}">
      <dsp:nvSpPr>
        <dsp:cNvPr id="0" name=""/>
        <dsp:cNvSpPr/>
      </dsp:nvSpPr>
      <dsp:spPr>
        <a:xfrm>
          <a:off x="5426452" y="2917946"/>
          <a:ext cx="2151391" cy="528673"/>
        </a:xfrm>
        <a:custGeom>
          <a:avLst/>
          <a:gdLst/>
          <a:ahLst/>
          <a:cxnLst/>
          <a:rect l="0" t="0" r="0" b="0"/>
          <a:pathLst>
            <a:path>
              <a:moveTo>
                <a:pt x="2151391" y="0"/>
              </a:moveTo>
              <a:lnTo>
                <a:pt x="2151391" y="360275"/>
              </a:lnTo>
              <a:lnTo>
                <a:pt x="0" y="360275"/>
              </a:lnTo>
              <a:lnTo>
                <a:pt x="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4504A8-3C18-498C-8E4D-0308EFED2656}">
      <dsp:nvSpPr>
        <dsp:cNvPr id="0" name=""/>
        <dsp:cNvSpPr/>
      </dsp:nvSpPr>
      <dsp:spPr>
        <a:xfrm>
          <a:off x="4800668" y="1234978"/>
          <a:ext cx="2777174" cy="528673"/>
        </a:xfrm>
        <a:custGeom>
          <a:avLst/>
          <a:gdLst/>
          <a:ahLst/>
          <a:cxnLst/>
          <a:rect l="0" t="0" r="0" b="0"/>
          <a:pathLst>
            <a:path>
              <a:moveTo>
                <a:pt x="0" y="0"/>
              </a:moveTo>
              <a:lnTo>
                <a:pt x="0" y="360275"/>
              </a:lnTo>
              <a:lnTo>
                <a:pt x="2777174" y="360275"/>
              </a:lnTo>
              <a:lnTo>
                <a:pt x="2777174" y="528673"/>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166823-16E7-45C9-9D6B-7A5A234F1AF0}">
      <dsp:nvSpPr>
        <dsp:cNvPr id="0" name=""/>
        <dsp:cNvSpPr/>
      </dsp:nvSpPr>
      <dsp:spPr>
        <a:xfrm>
          <a:off x="2023493" y="2917946"/>
          <a:ext cx="1110869" cy="528673"/>
        </a:xfrm>
        <a:custGeom>
          <a:avLst/>
          <a:gdLst/>
          <a:ahLst/>
          <a:cxnLst/>
          <a:rect l="0" t="0" r="0" b="0"/>
          <a:pathLst>
            <a:path>
              <a:moveTo>
                <a:pt x="0" y="0"/>
              </a:moveTo>
              <a:lnTo>
                <a:pt x="0" y="360275"/>
              </a:lnTo>
              <a:lnTo>
                <a:pt x="1110869" y="360275"/>
              </a:lnTo>
              <a:lnTo>
                <a:pt x="1110869"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D91E04-C17D-4DCB-889F-D42264FE9DE4}">
      <dsp:nvSpPr>
        <dsp:cNvPr id="0" name=""/>
        <dsp:cNvSpPr/>
      </dsp:nvSpPr>
      <dsp:spPr>
        <a:xfrm>
          <a:off x="912624" y="2917946"/>
          <a:ext cx="1110869" cy="528673"/>
        </a:xfrm>
        <a:custGeom>
          <a:avLst/>
          <a:gdLst/>
          <a:ahLst/>
          <a:cxnLst/>
          <a:rect l="0" t="0" r="0" b="0"/>
          <a:pathLst>
            <a:path>
              <a:moveTo>
                <a:pt x="1110869" y="0"/>
              </a:moveTo>
              <a:lnTo>
                <a:pt x="1110869" y="360275"/>
              </a:lnTo>
              <a:lnTo>
                <a:pt x="0" y="360275"/>
              </a:lnTo>
              <a:lnTo>
                <a:pt x="0" y="528673"/>
              </a:lnTo>
            </a:path>
          </a:pathLst>
        </a:custGeom>
        <a:no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F19C39-C860-4F3F-A446-36F1974C7958}">
      <dsp:nvSpPr>
        <dsp:cNvPr id="0" name=""/>
        <dsp:cNvSpPr/>
      </dsp:nvSpPr>
      <dsp:spPr>
        <a:xfrm>
          <a:off x="2023493" y="1234978"/>
          <a:ext cx="2777174" cy="528673"/>
        </a:xfrm>
        <a:custGeom>
          <a:avLst/>
          <a:gdLst/>
          <a:ahLst/>
          <a:cxnLst/>
          <a:rect l="0" t="0" r="0" b="0"/>
          <a:pathLst>
            <a:path>
              <a:moveTo>
                <a:pt x="2777174" y="0"/>
              </a:moveTo>
              <a:lnTo>
                <a:pt x="2777174" y="360275"/>
              </a:lnTo>
              <a:lnTo>
                <a:pt x="0" y="360275"/>
              </a:lnTo>
              <a:lnTo>
                <a:pt x="0" y="528673"/>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8EDF83-5A20-4576-B20C-C2DB030D064E}">
      <dsp:nvSpPr>
        <dsp:cNvPr id="0" name=""/>
        <dsp:cNvSpPr/>
      </dsp:nvSpPr>
      <dsp:spPr>
        <a:xfrm>
          <a:off x="3566636" y="80683"/>
          <a:ext cx="2468064"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0CA609-B675-45FA-ACD4-58EFB1491C91}">
      <dsp:nvSpPr>
        <dsp:cNvPr id="0" name=""/>
        <dsp:cNvSpPr/>
      </dsp:nvSpPr>
      <dsp:spPr>
        <a:xfrm>
          <a:off x="3768613" y="272561"/>
          <a:ext cx="2468064"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Exclusive sources of pecuniary obligation</a:t>
          </a:r>
        </a:p>
      </dsp:txBody>
      <dsp:txXfrm>
        <a:off x="3802421" y="306369"/>
        <a:ext cx="2400448" cy="1086678"/>
      </dsp:txXfrm>
    </dsp:sp>
    <dsp:sp modelId="{87EDB131-0CEE-433F-A767-3EC6365533C8}">
      <dsp:nvSpPr>
        <dsp:cNvPr id="0" name=""/>
        <dsp:cNvSpPr/>
      </dsp:nvSpPr>
      <dsp:spPr>
        <a:xfrm>
          <a:off x="1114600" y="1763651"/>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37B9CF-0DE9-442C-8267-1C35CBED4AF5}">
      <dsp:nvSpPr>
        <dsp:cNvPr id="0" name=""/>
        <dsp:cNvSpPr/>
      </dsp:nvSpPr>
      <dsp:spPr>
        <a:xfrm>
          <a:off x="1316576" y="1955529"/>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pitchFamily="2" charset="-78"/>
              <a:cs typeface="Alexandria" pitchFamily="2" charset="-78"/>
            </a:rPr>
            <a:t>Voluntary sources </a:t>
          </a:r>
        </a:p>
      </dsp:txBody>
      <dsp:txXfrm>
        <a:off x="1350384" y="1989337"/>
        <a:ext cx="1750171" cy="1086678"/>
      </dsp:txXfrm>
    </dsp:sp>
    <dsp:sp modelId="{79AF13D3-6209-4041-9838-3607C06BF137}">
      <dsp:nvSpPr>
        <dsp:cNvPr id="0" name=""/>
        <dsp:cNvSpPr/>
      </dsp:nvSpPr>
      <dsp:spPr>
        <a:xfrm>
          <a:off x="373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612D15-E286-4B66-B98B-80526C2AAAA8}">
      <dsp:nvSpPr>
        <dsp:cNvPr id="0" name=""/>
        <dsp:cNvSpPr/>
      </dsp:nvSpPr>
      <dsp:spPr>
        <a:xfrm>
          <a:off x="20570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contract</a:t>
          </a:r>
        </a:p>
      </dsp:txBody>
      <dsp:txXfrm>
        <a:off x="239514" y="3672305"/>
        <a:ext cx="1750171" cy="1086678"/>
      </dsp:txXfrm>
    </dsp:sp>
    <dsp:sp modelId="{4538A3FA-6A25-4562-A5C2-2C0FA61DA009}">
      <dsp:nvSpPr>
        <dsp:cNvPr id="0" name=""/>
        <dsp:cNvSpPr/>
      </dsp:nvSpPr>
      <dsp:spPr>
        <a:xfrm>
          <a:off x="222547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31142D-F0C9-4B1D-AFB7-8FA923B81DC0}">
      <dsp:nvSpPr>
        <dsp:cNvPr id="0" name=""/>
        <dsp:cNvSpPr/>
      </dsp:nvSpPr>
      <dsp:spPr>
        <a:xfrm>
          <a:off x="242744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Unilateral act</a:t>
          </a:r>
        </a:p>
      </dsp:txBody>
      <dsp:txXfrm>
        <a:off x="2461254" y="3672305"/>
        <a:ext cx="1750171" cy="1086678"/>
      </dsp:txXfrm>
    </dsp:sp>
    <dsp:sp modelId="{5847388E-8D81-4003-94E5-D4C250D8950B}">
      <dsp:nvSpPr>
        <dsp:cNvPr id="0" name=""/>
        <dsp:cNvSpPr/>
      </dsp:nvSpPr>
      <dsp:spPr>
        <a:xfrm>
          <a:off x="6668950" y="1763651"/>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437E84-4EBA-4FE7-AB7E-DA64EFFC3BF9}">
      <dsp:nvSpPr>
        <dsp:cNvPr id="0" name=""/>
        <dsp:cNvSpPr/>
      </dsp:nvSpPr>
      <dsp:spPr>
        <a:xfrm>
          <a:off x="6870926" y="1955529"/>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Involuntary sources </a:t>
          </a:r>
        </a:p>
      </dsp:txBody>
      <dsp:txXfrm>
        <a:off x="6904734" y="1989337"/>
        <a:ext cx="1750171" cy="1086678"/>
      </dsp:txXfrm>
    </dsp:sp>
    <dsp:sp modelId="{CA3095F3-0372-4A8A-8963-CAD45930570E}">
      <dsp:nvSpPr>
        <dsp:cNvPr id="0" name=""/>
        <dsp:cNvSpPr/>
      </dsp:nvSpPr>
      <dsp:spPr>
        <a:xfrm>
          <a:off x="4517558"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657AA9-7281-47F4-A25C-48016866B473}">
      <dsp:nvSpPr>
        <dsp:cNvPr id="0" name=""/>
        <dsp:cNvSpPr/>
      </dsp:nvSpPr>
      <dsp:spPr>
        <a:xfrm>
          <a:off x="4719534"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tort</a:t>
          </a:r>
        </a:p>
      </dsp:txBody>
      <dsp:txXfrm>
        <a:off x="4753342" y="3672305"/>
        <a:ext cx="1750171" cy="1086678"/>
      </dsp:txXfrm>
    </dsp:sp>
    <dsp:sp modelId="{1A3EA7AF-C50B-43DA-AC44-468CC321A144}">
      <dsp:nvSpPr>
        <dsp:cNvPr id="0" name=""/>
        <dsp:cNvSpPr/>
      </dsp:nvSpPr>
      <dsp:spPr>
        <a:xfrm>
          <a:off x="666895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06F258-A09B-452E-A334-CE7C19BF5AA8}">
      <dsp:nvSpPr>
        <dsp:cNvPr id="0" name=""/>
        <dsp:cNvSpPr/>
      </dsp:nvSpPr>
      <dsp:spPr>
        <a:xfrm>
          <a:off x="687092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Unjust enrichment</a:t>
          </a:r>
        </a:p>
      </dsp:txBody>
      <dsp:txXfrm>
        <a:off x="6904734" y="3672305"/>
        <a:ext cx="1750171" cy="1086678"/>
      </dsp:txXfrm>
    </dsp:sp>
    <dsp:sp modelId="{9B13298F-D523-4D57-886D-E5653DF73F07}">
      <dsp:nvSpPr>
        <dsp:cNvPr id="0" name=""/>
        <dsp:cNvSpPr/>
      </dsp:nvSpPr>
      <dsp:spPr>
        <a:xfrm>
          <a:off x="8890690" y="3446619"/>
          <a:ext cx="1817787" cy="11542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B31ABD-B659-4F49-928C-81DC99FC86FE}">
      <dsp:nvSpPr>
        <dsp:cNvPr id="0" name=""/>
        <dsp:cNvSpPr/>
      </dsp:nvSpPr>
      <dsp:spPr>
        <a:xfrm>
          <a:off x="9092666" y="3638497"/>
          <a:ext cx="1817787" cy="115429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prstClr val="black">
                  <a:hueOff val="0"/>
                  <a:satOff val="0"/>
                  <a:lumOff val="0"/>
                  <a:alphaOff val="0"/>
                </a:prstClr>
              </a:solidFill>
              <a:latin typeface="Alexandria" pitchFamily="2" charset="-78"/>
              <a:ea typeface="+mn-ea"/>
              <a:cs typeface="Alexandria" pitchFamily="2" charset="-78"/>
            </a:rPr>
            <a:t>Law as a direct source</a:t>
          </a:r>
        </a:p>
      </dsp:txBody>
      <dsp:txXfrm>
        <a:off x="9126474" y="3672305"/>
        <a:ext cx="1750171" cy="1086678"/>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9E824-8B1C-11F8-D14D-ECB32615B7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342B-14B6-B916-5E2C-DED160555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E7684-D5CC-87FA-D828-8B48AF9A4B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37B6C-537E-E4E0-B0AF-8402C79F7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167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44A9C-6679-7E75-2A2C-A45616DBB7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1E092-0937-33BA-C14B-7E6349D6F0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2B70A1-FB17-EF97-2300-B5B0C022C8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FC5F65-4558-F480-9122-3FE33E0607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9376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67271-F2DD-6249-CD2F-EB7D453C50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68D69A-98CF-684E-7220-CE41BE985D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D2E560-6231-90C9-A4CD-385E27C768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5F3993-DE09-1E3D-1B8D-ADC5608D6E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833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6CFB5-AA79-229C-031D-31B735B00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C1CB1-1386-FF59-490A-F0DF23D26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9DEF9B-71B3-0645-D126-D9DFA74C32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E32D81-9743-6E0E-EC4A-9A99A3759D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0507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25A8C-B69C-12CF-CC5C-B4BE79BEB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13D416-9C01-A758-8CF3-0E6554456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1F026-B91E-3539-4EA6-DF6FA2103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68F3ED-0F55-3E5D-A07C-CF2903A705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074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EBB2F-EFC4-C86C-A9E7-FFE02BBF04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5FDCB1-F092-96C2-2A85-683789F61E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0AE788-0D37-D079-080F-FA16BCE763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04AA24-7468-A22A-8020-54EDCCF99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15249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6C49F-D6A0-56E4-BA28-18CF1E056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E5EF9-6CAB-4938-B84B-25295DD05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EA4046-9317-1720-99E9-3D85B01C65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54A02E-6F19-F869-AB2C-89AE7E9C35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2689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BCA61-CC61-B9D8-B530-01269BE241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B8ACD-BEAF-70CD-5120-D0AE930804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58BE38-FF50-C70A-FB80-74E6A00E3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2C695E-2E00-2870-9BAF-D3037C0FE9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8652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83DFA-B22B-8A4F-2A46-D6490908C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393B5E-0865-D952-2EC1-5B250FDD3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1006B-3907-DCEF-88DF-AEBF72A9C2D5}"/>
              </a:ext>
            </a:extLst>
          </p:cNvPr>
          <p:cNvSpPr>
            <a:spLocks noGrp="1"/>
          </p:cNvSpPr>
          <p:nvPr>
            <p:ph type="body" idx="1"/>
          </p:nvPr>
        </p:nvSpPr>
        <p:spPr/>
        <p:txBody>
          <a:bodyPr/>
          <a:lstStyle/>
          <a:p>
            <a:r>
              <a:rPr lang="fa-IR" dirty="0"/>
              <a:t>وعلي ذلك فإن شركة التضامن نجد أن الشركاء فيها مسؤولين شخصياً في جميع أموالهم وبالتضامن عن ديون الشركة والتزاماتها، أي أن الذمة المالية للشركة ليست مستقلة تمام عن الذمة المالية لكل شريك فيها.</a:t>
            </a:r>
            <a:endParaRPr lang="en-US" dirty="0"/>
          </a:p>
        </p:txBody>
      </p:sp>
      <p:sp>
        <p:nvSpPr>
          <p:cNvPr id="4" name="Slide Number Placeholder 3">
            <a:extLst>
              <a:ext uri="{FF2B5EF4-FFF2-40B4-BE49-F238E27FC236}">
                <a16:creationId xmlns:a16="http://schemas.microsoft.com/office/drawing/2014/main" id="{12D3BD09-F9A1-EC31-AAE4-B77EF626897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5291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D5EB0-FD76-241E-6000-82A525387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5B3B0-572F-0CAA-E22E-9C554948F5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95C6AD-3E4D-8B11-CA1E-17CA86D8528F}"/>
              </a:ext>
            </a:extLst>
          </p:cNvPr>
          <p:cNvSpPr>
            <a:spLocks noGrp="1"/>
          </p:cNvSpPr>
          <p:nvPr>
            <p:ph type="body" idx="1"/>
          </p:nvPr>
        </p:nvSpPr>
        <p:spPr/>
        <p:txBody>
          <a:bodyPr/>
          <a:lstStyle/>
          <a:p>
            <a:r>
              <a:rPr lang="fa-IR" dirty="0"/>
              <a:t>وعلي ذلك فإن شركة التضامن نجد أن الشركاء فيها مسؤولين شخصياً في جميع أموالهم وبالتضامن عن ديون الشركة والتزاماتها، أي أن الذمة المالية للشركة ليست مستقلة تمام عن الذمة المالية لكل شريك فيها.</a:t>
            </a:r>
            <a:endParaRPr lang="en-US" dirty="0"/>
          </a:p>
        </p:txBody>
      </p:sp>
      <p:sp>
        <p:nvSpPr>
          <p:cNvPr id="4" name="Slide Number Placeholder 3">
            <a:extLst>
              <a:ext uri="{FF2B5EF4-FFF2-40B4-BE49-F238E27FC236}">
                <a16:creationId xmlns:a16="http://schemas.microsoft.com/office/drawing/2014/main" id="{2B01B959-3B41-1D1B-7262-26B7D3998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7966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97F6B-FEC8-3C26-37FC-30948A2DB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08A6A8-5CFB-1021-1C4C-C0D73C7FE2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6A8EC3-95C7-51F5-92AD-69B873B7AB9E}"/>
              </a:ext>
            </a:extLst>
          </p:cNvPr>
          <p:cNvSpPr>
            <a:spLocks noGrp="1"/>
          </p:cNvSpPr>
          <p:nvPr>
            <p:ph type="body" idx="1"/>
          </p:nvPr>
        </p:nvSpPr>
        <p:spPr/>
        <p:txBody>
          <a:bodyPr/>
          <a:lstStyle/>
          <a:p>
            <a:r>
              <a:rPr lang="fa-IR" dirty="0"/>
              <a:t> وذلك على عكس الشركة ذات المسؤولية المحدودة حيث تعد ذمتها مستقلة عن الذمة المالية لكل شريك فيها أو المالك لها، وتكون الشركة وحدها مسؤولة عن الديون والالتزامات المترتبة عليها أو الناشئة عن نشاطها، ولا يكون المالك لها ولا الشريك فيها مسؤولًا عن هذه الديون والالتزامات إلا بقدر حصته في رأس المال، وكذلك الشركة المساهمة تكون وحدها مسؤولة عن الديون والالتزامات المترتبة عليها أو الناشئة عن نشاطها، وتقتصر مسؤولية المساهم على أداء قيمة الأسهم التي اكتتب فيها.</a:t>
            </a:r>
            <a:endParaRPr lang="en-US" dirty="0"/>
          </a:p>
        </p:txBody>
      </p:sp>
      <p:sp>
        <p:nvSpPr>
          <p:cNvPr id="4" name="Slide Number Placeholder 3">
            <a:extLst>
              <a:ext uri="{FF2B5EF4-FFF2-40B4-BE49-F238E27FC236}">
                <a16:creationId xmlns:a16="http://schemas.microsoft.com/office/drawing/2014/main" id="{77940822-B46F-39A8-3D4F-C8E91660B96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850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3EC2C-8678-BC9C-9F90-2C6BFAD5D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9D9E5-964F-DBEA-E875-CD487C9AB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A783B2-FE2F-465B-5DCC-2E4FC63018FE}"/>
              </a:ext>
            </a:extLst>
          </p:cNvPr>
          <p:cNvSpPr>
            <a:spLocks noGrp="1"/>
          </p:cNvSpPr>
          <p:nvPr>
            <p:ph type="body" idx="1"/>
          </p:nvPr>
        </p:nvSpPr>
        <p:spPr/>
        <p:txBody>
          <a:bodyPr/>
          <a:lstStyle/>
          <a:p>
            <a:r>
              <a:rPr lang="fa-IR" dirty="0"/>
              <a:t> وأما إذا نظرنا إلى شركة التوصية البسيطة فنجدها تتكون من فريقين من الشركاء، فريق يضم على الأقل شريكاً من الأفراد أو المنشآت يكون مسؤولاً شخصياً في جميع أمواله وبالتضامن عن ديون الشركة والتزاماتها، وفريق آخر يضم على الأقل شريكاً من الأفراد أو المنشآت موصياً لا يكون مسؤولاً عن ديون الشركة والتزاماتها إلا في حدود حصته في رأس مال الشركة.</a:t>
            </a:r>
            <a:endParaRPr lang="en-US" dirty="0"/>
          </a:p>
        </p:txBody>
      </p:sp>
      <p:sp>
        <p:nvSpPr>
          <p:cNvPr id="4" name="Slide Number Placeholder 3">
            <a:extLst>
              <a:ext uri="{FF2B5EF4-FFF2-40B4-BE49-F238E27FC236}">
                <a16:creationId xmlns:a16="http://schemas.microsoft.com/office/drawing/2014/main" id="{6D422C95-0EFC-6567-C308-C972BF968F3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8799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1DA91-A777-8728-7252-ECDBF6A43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566352-2710-B474-4B7C-09632D1585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900647-3F06-8B0F-FF3D-9018669B131B}"/>
              </a:ext>
            </a:extLst>
          </p:cNvPr>
          <p:cNvSpPr>
            <a:spLocks noGrp="1"/>
          </p:cNvSpPr>
          <p:nvPr>
            <p:ph type="body" idx="1"/>
          </p:nvPr>
        </p:nvSpPr>
        <p:spPr/>
        <p:txBody>
          <a:bodyPr/>
          <a:lstStyle/>
          <a:p>
            <a:r>
              <a:rPr lang="fa-IR" dirty="0"/>
              <a:t>السنة المالية للشركة </a:t>
            </a:r>
          </a:p>
          <a:p>
            <a:r>
              <a:rPr lang="fa-IR" dirty="0"/>
              <a:t>أوضحت المادة السادسة عشرة من نظام الشركات السعودي الجديد، أن السنة المالية للشركة في السعودية اثني عشر شهراً تُحدد في عقد تأسيسها أو نظامها الأساس، ومع ذلك يجوز أن تحدد السنة المالية الأولى للشركة في المملكة العربية السعودية بما لا يقل عن ستة أشهر ولا يزيد على ثمانية عشر شهراً بدءا من تاريخ قيد الشركة لدى السجل التجاري.</a:t>
            </a:r>
            <a:endParaRPr lang="en-US" dirty="0"/>
          </a:p>
        </p:txBody>
      </p:sp>
      <p:sp>
        <p:nvSpPr>
          <p:cNvPr id="4" name="Slide Number Placeholder 3">
            <a:extLst>
              <a:ext uri="{FF2B5EF4-FFF2-40B4-BE49-F238E27FC236}">
                <a16:creationId xmlns:a16="http://schemas.microsoft.com/office/drawing/2014/main" id="{FD466CEA-7042-DFC4-E347-1B2FEC52A8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5195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DCC5A-2E85-B5A1-9476-0FEDCED9CC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8880DB-765F-D695-FE94-6513A1F2EB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26C27-4E4D-ADD1-6978-294CABA3BD6E}"/>
              </a:ext>
            </a:extLst>
          </p:cNvPr>
          <p:cNvSpPr>
            <a:spLocks noGrp="1"/>
          </p:cNvSpPr>
          <p:nvPr>
            <p:ph type="body" idx="1"/>
          </p:nvPr>
        </p:nvSpPr>
        <p:spPr/>
        <p:txBody>
          <a:bodyPr/>
          <a:lstStyle/>
          <a:p>
            <a:r>
              <a:rPr lang="fa-IR" dirty="0"/>
              <a:t>السجلات المحاسبية والقوائم المالية للشركات</a:t>
            </a:r>
          </a:p>
          <a:p>
            <a:r>
              <a:rPr lang="fa-IR" dirty="0"/>
              <a:t>كشفت المادة السابعة عشرة من نظام الشركات السعودي الجديد عن أهم الضوابط التي يتعين على الشركات في السعودية الإلتزام بها لتوضيح مركزها المالي ولتعزيز مبدئ الشفافية في تعاملاتها سواء بين الشركاء أو المساهمين أو التعاملات مع الغير.</a:t>
            </a:r>
          </a:p>
          <a:p>
            <a:endParaRPr lang="fa-IR" dirty="0"/>
          </a:p>
          <a:p>
            <a:r>
              <a:rPr lang="fa-IR" dirty="0"/>
              <a:t>حيث يتعين على الشركة الاحتفاظ بالسجلات المحاسبية والمستندات المؤيدة لها لتوضيح أعمالها وعقودها وقوائمها المالية في مركز الشركة الرئيس أو في أي مكان آخر يحدده مدير الشركة أو مجلس إدارتها.</a:t>
            </a:r>
            <a:endParaRPr lang="en-US" dirty="0"/>
          </a:p>
        </p:txBody>
      </p:sp>
      <p:sp>
        <p:nvSpPr>
          <p:cNvPr id="4" name="Slide Number Placeholder 3">
            <a:extLst>
              <a:ext uri="{FF2B5EF4-FFF2-40B4-BE49-F238E27FC236}">
                <a16:creationId xmlns:a16="http://schemas.microsoft.com/office/drawing/2014/main" id="{13A601B7-FD97-FE08-5E6B-92A2F105F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6000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B172-1996-3F8A-2CC4-7F8B69D1B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04D66-E8D7-FF64-9080-732DEF672F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4CB293-67EC-4DA2-D631-DF288E559BC3}"/>
              </a:ext>
            </a:extLst>
          </p:cNvPr>
          <p:cNvSpPr>
            <a:spLocks noGrp="1"/>
          </p:cNvSpPr>
          <p:nvPr>
            <p:ph type="body" idx="1"/>
          </p:nvPr>
        </p:nvSpPr>
        <p:spPr/>
        <p:txBody>
          <a:bodyPr/>
          <a:lstStyle/>
          <a:p>
            <a:r>
              <a:rPr lang="fa-IR" dirty="0"/>
              <a:t>كما تلتزم الشركة بإعداد قوائم مالية لها في نهاية كل سنة مالية وفق المعايير المحاسبية المعتمدة في المملكة، وإيداع هذه القوائم خلال ستة أشهر من تاريخ انتهاء السنة المالية للشركة لدى المركز السعودي للأعمال الاقتصادية من خلال برنامج الإيداع الإلكتروني للقوائم المالية</a:t>
            </a:r>
            <a:endParaRPr lang="en-US" dirty="0"/>
          </a:p>
        </p:txBody>
      </p:sp>
      <p:sp>
        <p:nvSpPr>
          <p:cNvPr id="4" name="Slide Number Placeholder 3">
            <a:extLst>
              <a:ext uri="{FF2B5EF4-FFF2-40B4-BE49-F238E27FC236}">
                <a16:creationId xmlns:a16="http://schemas.microsoft.com/office/drawing/2014/main" id="{1C087296-0768-2B4F-8E31-E62803D2ED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0970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C9993-F88D-F35C-0DDA-52C3E6535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8E5847-6E8B-3F1A-0D1B-8D570A7B09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22182B-9D81-F893-01EB-9842BC04ED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A717BD-53F0-71CA-EACE-A3F901762A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7922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EDAC8-B746-3CBA-A4A3-F4A819E124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74D0E-A550-967A-2EEC-DD3A1097C1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2B99A8-86FF-31B1-7B99-87E9CE35FF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3C17CB-D6F2-6111-D1D2-8D9D6A5E5A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4721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EB4F-4785-FE32-C42A-8A93CAD332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967AB-45B1-7958-F638-A85ECBBEF1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36F61-AD92-D5EA-37FE-B884FCF82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69B981-2D61-9507-F93B-374D3C3C27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56755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DDE50-63BF-3419-64C3-97C713712C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22BFA1-9A87-BD55-495B-AE409C8758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556B83-555D-4711-BC67-AF7D4A7F63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D6885A-582A-86CB-0BF8-106E5A9AC16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804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485DA-7660-4C3F-F194-0C8EECA417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918AC-A073-5E45-030F-968A140982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130DA-F8FD-834F-1026-07C40377E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16F6C5-46F6-FCB4-DE54-ADAC130061A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35952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BDC8A-4C9E-6BE9-D4E3-4D480FE323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7A6A50-5BFE-0D1C-E6B4-604BFCFCB6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7072C-4269-C715-114E-2E7FAAEF2F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19F55A-06CD-E613-4C52-2F4DFA15C07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498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CF675-323C-1202-2E14-C50FEC5F8D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C3E9A-D534-87EA-83BD-9A74A63D3D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C7B334-C2EE-CB56-1F33-982C13E71B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1676EE-793B-0EFD-5863-DFCBBBBC8B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4114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DD91D-6807-8BB7-8395-C780ADB373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60C114-88EC-DCD2-0A29-E4C585FAE4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E5D069-6F5D-8989-62D8-39907BB766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54C358-178A-5F7F-D54D-F6A73A96F0B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90814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DF8DD-DB28-65E0-E896-F6DBF9E4B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F990A-2E27-7A6B-4A67-2E4E7D1B11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78885-BD0D-3ED4-D4DF-62A6D7D928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E00A0E-46D4-2D07-BFDF-D5C727E2CE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94910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A053-7898-3108-A1F6-FD3DEFB298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DBC9F-98F0-1DE3-76A7-D434B20E5B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78431-4F05-8023-B549-613DF818E1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74A4DD-88BB-171D-3235-68EFF00F75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57650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7712D-A27D-7558-2ECF-984CE7E978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3DD5D3-9343-12D7-918E-B86BE82CA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46BD3F-1E9F-BFDF-638A-BC21A9B13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A63FC3-47BC-9EE9-E560-DB73ED6776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97034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C6673-A594-FFEA-E74F-F9F347352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223B44-C0EF-60BF-A78B-C4892E9690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4E4BD7-CA64-5509-88C2-412D2769D1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848A9E-FF22-342D-A3B2-D864D28095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720631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8D79E-D4AC-1C5B-B22D-99C5760878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960FA7-910E-0632-78D1-B862E52680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B8FFA7-FC4D-E33C-8D5C-D1ABB826F5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BE8E9C-5F34-5B3E-FACF-0A1208459F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28067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A6AE5-C00C-A168-11B7-985E209891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02165-D125-2F08-3895-74FF533F83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B2C05-6118-4542-9609-1E37239721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9B902A-9E48-948A-B182-428AB6685E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45919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A5E94-6B4E-C3F9-95A3-060422A831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34DE99-AAF9-9DC7-7891-AB0815301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6C373B-CF6F-52F1-41E9-E84A58BD9B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CA78E7-DC73-11D9-C882-1228F592B6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26891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096E6-ECFB-1B0F-761E-73B44C14E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84EB8-E5B9-5922-0CFA-50464518EC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02150E-C390-D02E-337E-9B38CF70E6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51EEA1-5D27-9C4B-6A81-B9A1EBD0F7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82785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5C502-05D2-71C0-C1E6-ACEDF93E6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0D8B0-FC56-B939-9EC5-223B09603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0F70C8-AD1F-BF9E-04CE-69F5FF8AA8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60BC0D-80D4-64D2-D818-E01DC48B23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794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1006"/>
    </mc:Choice>
    <mc:Fallback xmlns="">
      <p:transition spd="slow" advTm="310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pitchFamily="2" charset="-78"/>
                <a:cs typeface="Alexandria" pitchFamily="2" charset="-78"/>
              </a:rPr>
              <a:t>Lecture goals </a:t>
            </a:r>
            <a:endParaRPr kumimoji="0" lang="en-US" sz="2800" b="1" i="0" u="none" strike="noStrike" kern="1200" cap="none" spc="0" normalizeH="0" baseline="0" noProof="0" dirty="0">
              <a:ln>
                <a:noFill/>
              </a:ln>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492285"/>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200" b="1" dirty="0">
                <a:solidFill>
                  <a:prstClr val="black"/>
                </a:solidFill>
                <a:latin typeface="Alexandria" pitchFamily="2" charset="-78"/>
                <a:cs typeface="Alexandria" pitchFamily="2" charset="-78"/>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372"/>
    </mc:Choice>
    <mc:Fallback xmlns="">
      <p:transition spd="slow" advTm="553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0" y="1412953"/>
            <a:ext cx="689802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780720721"/>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01503"/>
    </mc:Choice>
    <mc:Fallback xmlns="">
      <p:transition spd="slow" advTm="2015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719022" y="893705"/>
            <a:ext cx="8270275" cy="383705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32350" y="3937545"/>
            <a:ext cx="6573640" cy="2393027"/>
          </a:xfrm>
          <a:prstGeom prst="rect">
            <a:avLst/>
          </a:prstGeom>
          <a:noFill/>
        </p:spPr>
        <p:txBody>
          <a:bodyPr wrap="square">
            <a:spAutoFit/>
          </a:bodyPr>
          <a:lstStyle/>
          <a:p>
            <a:pPr>
              <a:lnSpc>
                <a:spcPct val="120000"/>
              </a:lnSpc>
            </a:pPr>
            <a:r>
              <a:rPr lang="en-US" dirty="0">
                <a:latin typeface="Alexandria" charset="0"/>
                <a:cs typeface="Alexandria" charset="0"/>
              </a:rPr>
              <a:t>PART 3: legal rights and their holders. </a:t>
            </a:r>
          </a:p>
          <a:p>
            <a:pPr>
              <a:lnSpc>
                <a:spcPct val="120000"/>
              </a:lnSpc>
            </a:pPr>
            <a:r>
              <a:rPr lang="en-US" dirty="0">
                <a:latin typeface="Alexandria" charset="0"/>
                <a:cs typeface="Alexandria" charset="0"/>
              </a:rPr>
              <a:t>( remaining features: nationality, independent patrimony, representation of juristic person, legal capacity, and  The extinction of the juristic personality).</a:t>
            </a:r>
          </a:p>
          <a:p>
            <a:pPr>
              <a:lnSpc>
                <a:spcPct val="120000"/>
              </a:lnSpc>
            </a:pPr>
            <a:endParaRPr lang="en-US" dirty="0">
              <a:latin typeface="Alexandria" charset="0"/>
              <a:cs typeface="Alexandria" charset="0"/>
            </a:endParaRPr>
          </a:p>
          <a:p>
            <a:pPr>
              <a:lnSpc>
                <a:spcPct val="120000"/>
              </a:lnSpc>
            </a:pPr>
            <a:r>
              <a:rPr lang="en-US" dirty="0">
                <a:latin typeface="Alexandria" charset="0"/>
                <a:cs typeface="Alexandria" charset="0"/>
              </a:rPr>
              <a:t>Part 4: sources of obligation</a:t>
            </a:r>
          </a:p>
          <a:p>
            <a:pPr>
              <a:lnSpc>
                <a:spcPct val="120000"/>
              </a:lnSpc>
            </a:pPr>
            <a:r>
              <a:rPr lang="en-US" dirty="0">
                <a:latin typeface="Alexandria" charset="0"/>
                <a:cs typeface="Alexandria" charset="0"/>
              </a:rPr>
              <a:t>introduction</a:t>
            </a: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0496"/>
    </mc:Choice>
    <mc:Fallback xmlns="">
      <p:transition spd="slow" advTm="17049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240363" y="1155869"/>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 have explained that the law grants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legal personality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two kinds of persons each of them may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acquire rights and bear obligations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make contracts, they can sue others and be sued and enjoy different features of legal personality.  These two persons are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natural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juristic persons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they are called the holder of  legal right. </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4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462ED8-BD2E-8BB1-41C8-B16C708F2620}"/>
              </a:ext>
            </a:extLst>
          </p:cNvPr>
          <p:cNvSpPr txBox="1"/>
          <p:nvPr/>
        </p:nvSpPr>
        <p:spPr>
          <a:xfrm>
            <a:off x="916327" y="1561673"/>
            <a:ext cx="8694005" cy="830997"/>
          </a:xfrm>
          <a:prstGeom prst="rect">
            <a:avLst/>
          </a:prstGeom>
          <a:noFill/>
        </p:spPr>
        <p:txBody>
          <a:bodyPr wrap="square" rtlCol="0">
            <a:spAutoFit/>
          </a:bodyPr>
          <a:lstStyle/>
          <a:p>
            <a:r>
              <a:rPr lang="en-US" sz="2400" b="1" dirty="0">
                <a:solidFill>
                  <a:srgbClr val="00B0F0"/>
                </a:solidFill>
                <a:latin typeface="Alexandria" pitchFamily="2" charset="-78"/>
                <a:cs typeface="Alexandria" pitchFamily="2" charset="-78"/>
              </a:rPr>
              <a:t>PART 3: legal rights and their holders:</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72659"/>
      </p:ext>
    </p:extLst>
  </p:cSld>
  <p:clrMapOvr>
    <a:masterClrMapping/>
  </p:clrMapOvr>
  <mc:AlternateContent xmlns:mc="http://schemas.openxmlformats.org/markup-compatibility/2006" xmlns:p14="http://schemas.microsoft.com/office/powerpoint/2010/main">
    <mc:Choice Requires="p14">
      <p:transition spd="slow" p14:dur="2000" advTm="80543"/>
    </mc:Choice>
    <mc:Fallback xmlns="">
      <p:transition spd="slow" advTm="805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22FD0-39B4-598B-1E96-559C581136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C35166-CF74-C570-3EE7-8E693BAC68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039BE6-41AA-1262-015D-52C36D923081}"/>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31520" lvl="1" indent="-274320">
              <a:lnSpc>
                <a:spcPct val="150000"/>
              </a:lnSpc>
              <a:spcBef>
                <a:spcPct val="20000"/>
              </a:spcBef>
              <a:buClr>
                <a:srgbClr val="0BD0D9"/>
              </a:buClr>
              <a:buSzPct val="95000"/>
              <a:buFont typeface="Wingdings 2"/>
              <a:buChar char=""/>
              <a:defRPr/>
            </a:pPr>
            <a:r>
              <a:rPr lang="en-US" sz="2000" b="1" dirty="0">
                <a:solidFill>
                  <a:prstClr val="black"/>
                </a:solidFill>
                <a:latin typeface="Alexandria" pitchFamily="2" charset="-78"/>
                <a:cs typeface="Alexandria" pitchFamily="2" charset="-78"/>
              </a:rPr>
              <a:t>II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Nationality of the juristic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nationality is one of the important characteristics of a </a:t>
            </a:r>
            <a:r>
              <a:rPr lang="en-US" dirty="0">
                <a:solidFill>
                  <a:prstClr val="black"/>
                </a:solidFill>
                <a:latin typeface="Alexandria" pitchFamily="2" charset="-78"/>
                <a:cs typeface="Alexandria" pitchFamily="2" charset="-78"/>
              </a:rPr>
              <a:t>juristic person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legal person has a nationality that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completely independent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nationality of the persons who compose it.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Determining the nationality of a company is very important for several reasons:  as the nationality of the company determines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applicable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regarding the validity of its formation, capacity, management, termination and liquidation.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nationality of the juristic person is also necessary to determine the extent to which a particular juristic person enjoys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rights that each country restricts to its nationals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including the right to engage in certain activities and not others.</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D5C01BD-4576-45B5-B298-6BC6CC6B81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0882995"/>
      </p:ext>
    </p:extLst>
  </p:cSld>
  <p:clrMapOvr>
    <a:masterClrMapping/>
  </p:clrMapOvr>
  <mc:AlternateContent xmlns:mc="http://schemas.openxmlformats.org/markup-compatibility/2006" xmlns:p14="http://schemas.microsoft.com/office/powerpoint/2010/main">
    <mc:Choice Requires="p14">
      <p:transition spd="slow" p14:dur="2000" advTm="244711"/>
    </mc:Choice>
    <mc:Fallback xmlns="">
      <p:transition spd="slow" advTm="2447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053C2-B7BE-ADC2-B0A3-A463BA37AF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6AAD65-F95F-A1DE-FC0A-29CABC9CA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75FB00F-06D8-F449-F7D9-448A395DAE7B}"/>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nationality of the juristic person is </a:t>
            </a:r>
            <a:r>
              <a:rPr lang="en-US" sz="2000" b="1" dirty="0">
                <a:solidFill>
                  <a:prstClr val="black"/>
                </a:solidFill>
                <a:latin typeface="Alexandria" pitchFamily="2" charset="-78"/>
                <a:cs typeface="Alexandria" pitchFamily="2" charset="-78"/>
              </a:rPr>
              <a:t> defined  by the national laws: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Usually the nationality of companies  is </a:t>
            </a:r>
            <a:r>
              <a:rPr lang="en-US" dirty="0">
                <a:solidFill>
                  <a:srgbClr val="00AEEF"/>
                </a:solidFill>
                <a:latin typeface="Alexandria" pitchFamily="2" charset="-78"/>
                <a:cs typeface="Alexandria" pitchFamily="2" charset="-78"/>
              </a:rPr>
              <a:t>defined by country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where its head office is positioned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Accordingly in the Egyptian law , a company considered Egyptian when its main head office is positioned in Egypt even if the partners or the owner of the company have another nationality.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While in the Saudi companies law</a:t>
            </a: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Article (14)</a:t>
            </a:r>
            <a:r>
              <a:rPr lang="ar-EG"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 stated that,  Except for the  </a:t>
            </a:r>
            <a:r>
              <a:rPr lang="en-US" dirty="0" err="1">
                <a:solidFill>
                  <a:prstClr val="black"/>
                </a:solidFill>
                <a:latin typeface="Alexandria" pitchFamily="2" charset="-78"/>
                <a:cs typeface="Alexandria" pitchFamily="2" charset="-78"/>
              </a:rPr>
              <a:t>Mohasa</a:t>
            </a:r>
            <a:r>
              <a:rPr lang="en-US" dirty="0">
                <a:solidFill>
                  <a:prstClr val="black"/>
                </a:solidFill>
                <a:latin typeface="Alexandria" pitchFamily="2" charset="-78"/>
                <a:cs typeface="Alexandria" pitchFamily="2" charset="-78"/>
              </a:rPr>
              <a:t> company, every company established in accordance with the provisions of this law </a:t>
            </a:r>
            <a:r>
              <a:rPr lang="en-US" dirty="0">
                <a:solidFill>
                  <a:srgbClr val="00AEEF"/>
                </a:solidFill>
                <a:latin typeface="Alexandria" pitchFamily="2" charset="-78"/>
                <a:cs typeface="Alexandria" pitchFamily="2" charset="-78"/>
              </a:rPr>
              <a:t>shall have its main headquarters in the Saudi Kingdom, and this company shall have the  Saudi nationality</a:t>
            </a:r>
            <a:r>
              <a:rPr lang="en-US" dirty="0">
                <a:solidFill>
                  <a:prstClr val="black"/>
                </a:solidFill>
                <a:latin typeface="Alexandria" pitchFamily="2" charset="-78"/>
                <a:cs typeface="Alexandria" pitchFamily="2" charset="-78"/>
              </a:rPr>
              <a:t>, but this nationality does not necessarily entail the company enjoying rights restricted to Saudis.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D475FE9-1DB2-5A0E-CA05-A265A0A2F0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3935414"/>
      </p:ext>
    </p:extLst>
  </p:cSld>
  <p:clrMapOvr>
    <a:masterClrMapping/>
  </p:clrMapOvr>
  <mc:AlternateContent xmlns:mc="http://schemas.openxmlformats.org/markup-compatibility/2006" xmlns:p14="http://schemas.microsoft.com/office/powerpoint/2010/main">
    <mc:Choice Requires="p14">
      <p:transition spd="slow" p14:dur="2000" advTm="162000"/>
    </mc:Choice>
    <mc:Fallback xmlns="">
      <p:transition spd="slow" advTm="16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35CB-86F3-3EBB-6226-4E1CC5C305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E53278-4E79-0E91-B707-93E8348A14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B7F7916-2F4F-423C-165F-05D3823DCBF6}"/>
              </a:ext>
            </a:extLst>
          </p:cNvPr>
          <p:cNvSpPr/>
          <p:nvPr/>
        </p:nvSpPr>
        <p:spPr>
          <a:xfrm>
            <a:off x="1683834" y="1765236"/>
            <a:ext cx="9388118" cy="4271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 example of these restricted rights in the Saudi law, is what is stipulated in Article 1 of the Commercial Agencies Law, which states that the practice of commercial agencies is limited to Saudis and that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Saudi companies that carry out this work- commercial agencies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must have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entirely Saudi capital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that the members of their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boards of directors and those authorized to sign on their behalf must be Saudis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90EC19A-2344-9E59-27C6-660E48919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78003036"/>
      </p:ext>
    </p:extLst>
  </p:cSld>
  <p:clrMapOvr>
    <a:masterClrMapping/>
  </p:clrMapOvr>
  <mc:AlternateContent xmlns:mc="http://schemas.openxmlformats.org/markup-compatibility/2006" xmlns:p14="http://schemas.microsoft.com/office/powerpoint/2010/main">
    <mc:Choice Requires="p14">
      <p:transition spd="slow" p14:dur="2000" advTm="112085"/>
    </mc:Choice>
    <mc:Fallback xmlns="">
      <p:transition spd="slow" advTm="1120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21296-E17A-8440-686C-6536BF8422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689C1-C822-3A46-C004-0E68050071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EF46594-62AE-C695-2B6E-5BB4BCB4B345}"/>
              </a:ext>
            </a:extLst>
          </p:cNvPr>
          <p:cNvSpPr/>
          <p:nvPr/>
        </p:nvSpPr>
        <p:spPr>
          <a:xfrm>
            <a:off x="1784195" y="1384464"/>
            <a:ext cx="9287757" cy="4789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this law , the legislator did not suffice with the company being of Saudi nationality, but also required that all capital be Saudi and that the management be Saudi. And this is considered as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 exception to the general rule  of  separating the nationality of the company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from the nationality of the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0B12556-6846-8C07-E505-1D11EAC1A1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8895197"/>
      </p:ext>
    </p:extLst>
  </p:cSld>
  <p:clrMapOvr>
    <a:masterClrMapping/>
  </p:clrMapOvr>
  <mc:AlternateContent xmlns:mc="http://schemas.openxmlformats.org/markup-compatibility/2006" xmlns:p14="http://schemas.microsoft.com/office/powerpoint/2010/main">
    <mc:Choice Requires="p14">
      <p:transition spd="slow" p14:dur="2000" advTm="92054"/>
    </mc:Choice>
    <mc:Fallback xmlns="">
      <p:transition spd="slow" advTm="9205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968F8-1F38-1854-50F8-43D9CCC5AB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CE980B-01B9-AE06-4F93-9086B9F75B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BD2F1A2-5337-BB67-A0CA-5954D1581B24}"/>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Representation of </a:t>
            </a:r>
            <a:r>
              <a:rPr lang="en-US" sz="2000" b="1" dirty="0">
                <a:solidFill>
                  <a:prstClr val="black"/>
                </a:solidFill>
                <a:latin typeface="Alexandria" pitchFamily="2" charset="-78"/>
                <a:cs typeface="Alexandria" pitchFamily="2" charset="-78"/>
              </a:rPr>
              <a:t>juristic person</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nature of the moral </a:t>
            </a:r>
            <a:r>
              <a:rPr lang="en-US" dirty="0">
                <a:solidFill>
                  <a:prstClr val="black"/>
                </a:solidFill>
                <a:latin typeface="Alexandria" pitchFamily="2" charset="-78"/>
                <a:cs typeface="Alexandria" pitchFamily="2" charset="-78"/>
              </a:rPr>
              <a:t>– juristic-</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personality such as company</a:t>
            </a:r>
            <a:r>
              <a:rPr lang="en-US" dirty="0">
                <a:solidFill>
                  <a:prstClr val="black"/>
                </a:solidFill>
                <a:latin typeface="Alexandria" pitchFamily="2" charset="-78"/>
                <a:cs typeface="Alexandria" pitchFamily="2" charset="-78"/>
              </a:rPr>
              <a:t>’s personality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in fact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fiction created by law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facilitation of legal dealing between this person and other persons in the society.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artificial nature of  this personality means that it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can not have intent or express its will.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there is a real necessity to have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natural persons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carry on the company’s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activities on its behalf.</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express the its will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through their different decision.</a:t>
            </a:r>
          </a:p>
        </p:txBody>
      </p:sp>
      <p:pic>
        <p:nvPicPr>
          <p:cNvPr id="5" name="Graphic 21">
            <a:extLst>
              <a:ext uri="{FF2B5EF4-FFF2-40B4-BE49-F238E27FC236}">
                <a16:creationId xmlns:a16="http://schemas.microsoft.com/office/drawing/2014/main" id="{C282F0D0-6F23-F40E-FBFA-EC53D3CEB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8174586"/>
      </p:ext>
    </p:extLst>
  </p:cSld>
  <p:clrMapOvr>
    <a:masterClrMapping/>
  </p:clrMapOvr>
  <mc:AlternateContent xmlns:mc="http://schemas.openxmlformats.org/markup-compatibility/2006" xmlns:p14="http://schemas.microsoft.com/office/powerpoint/2010/main">
    <mc:Choice Requires="p14">
      <p:transition spd="slow" p14:dur="2000" advTm="113736"/>
    </mc:Choice>
    <mc:Fallback xmlns="">
      <p:transition spd="slow" advTm="1137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C5E59-D28D-217B-2525-F5EBE4E213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054EF5-E67E-685C-2957-5AE4B9D5A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E5FEBCB-F8C6-C4A1-051D-0E6CF816BCB6}"/>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en-US" dirty="0">
                <a:solidFill>
                  <a:prstClr val="black"/>
                </a:solidFill>
                <a:latin typeface="Alexandria" pitchFamily="2" charset="-78"/>
                <a:cs typeface="Alexandria" pitchFamily="2" charset="-78"/>
              </a:rPr>
              <a:t>F</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example: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Board of Directors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a joint stock company has the broadest powers in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managing the company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the Companies Law does not limit the Board’s authority to carrying out specific tasks, but rather allows it to carry out all tasks required by management, and it is not restricted in except by what may be stipulated the company’s contract, or the decisions of the general assembly in this regard. </a:t>
            </a: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endParaRPr lang="en-US"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Among the powers stipulated by the law is representing the company in its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relations with others and before the judiciary,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law entrusted this authority to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Chairman of the Board of Directors, or his deputy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event of his absence, or the existence of an impediment.</a:t>
            </a:r>
          </a:p>
        </p:txBody>
      </p:sp>
      <p:pic>
        <p:nvPicPr>
          <p:cNvPr id="5" name="Graphic 21">
            <a:extLst>
              <a:ext uri="{FF2B5EF4-FFF2-40B4-BE49-F238E27FC236}">
                <a16:creationId xmlns:a16="http://schemas.microsoft.com/office/drawing/2014/main" id="{0F951006-CB41-A813-E000-8B8BA96C1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3074314"/>
      </p:ext>
    </p:extLst>
  </p:cSld>
  <p:clrMapOvr>
    <a:masterClrMapping/>
  </p:clrMapOvr>
  <mc:AlternateContent xmlns:mc="http://schemas.openxmlformats.org/markup-compatibility/2006" xmlns:p14="http://schemas.microsoft.com/office/powerpoint/2010/main">
    <mc:Choice Requires="p14">
      <p:transition spd="slow" p14:dur="2000" advTm="113982"/>
    </mc:Choice>
    <mc:Fallback xmlns="">
      <p:transition spd="slow" advTm="1139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3F70-BC0C-91C2-CA73-9AEA38D8E6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539120-DDA4-7F2B-AFE0-BBF2522287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80FD1BC-35CF-ADD9-EB8F-3F6DECE7E04B}"/>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IV - Independent patrimony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patrimony means, the total financial rights and liabilities of a person. The principal is that every person whether natural or moral, has his or its own patrimony. A company for example,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being a moral person, acquires its patrimony completely independent from its partner’s patrimonies.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55B6BA5-6DC8-52D9-1BFF-2E4D769E1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ABF2CD0F-9DFE-5B1D-82C3-0B79A3BCBAB4}"/>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999838367"/>
      </p:ext>
    </p:extLst>
  </p:cSld>
  <p:clrMapOvr>
    <a:masterClrMapping/>
  </p:clrMapOvr>
  <mc:AlternateContent xmlns:mc="http://schemas.openxmlformats.org/markup-compatibility/2006" xmlns:p14="http://schemas.microsoft.com/office/powerpoint/2010/main">
    <mc:Choice Requires="p14">
      <p:transition spd="slow" p14:dur="2000" advTm="120114"/>
    </mc:Choice>
    <mc:Fallback xmlns="">
      <p:transition spd="slow" advTm="1201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E1C6-BDA9-E057-23F9-893452906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E2F104-080F-4889-2AC7-CB28087A9F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A1AF6F5-B8B9-D3C6-EF11-B459506B3288}"/>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certain consequences that arise as a result of the principle of independent patrimony as follows: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juristic person may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own the necessary assets to carry on its activities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assets that belong to the juristic person will not belong to the partners even if they are the providers of such assets.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personal creditors of the instituters of the juristic person such as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creditors of any of the partners of certain company are not considered as creditors of the company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itself. And they may not claim their right from that juristic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795D482-217F-A2DB-6274-19FB5B1E6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41769C8-F7F2-A63C-E483-6455A2ED45FE}"/>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1018925696"/>
      </p:ext>
    </p:extLst>
  </p:cSld>
  <p:clrMapOvr>
    <a:masterClrMapping/>
  </p:clrMapOvr>
  <mc:AlternateContent xmlns:mc="http://schemas.openxmlformats.org/markup-compatibility/2006" xmlns:p14="http://schemas.microsoft.com/office/powerpoint/2010/main">
    <mc:Choice Requires="p14">
      <p:transition spd="slow" p14:dur="2000" advTm="127215"/>
    </mc:Choice>
    <mc:Fallback xmlns="">
      <p:transition spd="slow" advTm="12721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CD9F6-BDC5-F098-D8E9-365DE18CFA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DDCFF-3E9C-F667-BBF8-63EE701397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FE52654-64A7-3F2C-0745-95BA3C1C16B9}"/>
              </a:ext>
            </a:extLst>
          </p:cNvPr>
          <p:cNvSpPr/>
          <p:nvPr/>
        </p:nvSpPr>
        <p:spPr>
          <a:xfrm>
            <a:off x="607441" y="1048451"/>
            <a:ext cx="1076394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what about the creditors of the company, can they claim their rights from its partners?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many forms of commercial companies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Kingdom of Saudi Arabia, and each of these forms has its own characteristics and conditions. The new Companies Law has determined the forms of companies that can be established in the Kingdom, namely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general partnership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limited partnership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joint stock company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the limited liability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Some of these forms has financial liability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independent of the financial liability of each partner</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vice versa, there are other forms of companies in which the financial liability of the company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independent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financial liability of the partner in it.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0F5B2F5-6B02-64C1-72A9-63127D5AFA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2164233"/>
      </p:ext>
    </p:extLst>
  </p:cSld>
  <p:clrMapOvr>
    <a:masterClrMapping/>
  </p:clrMapOvr>
  <mc:AlternateContent xmlns:mc="http://schemas.openxmlformats.org/markup-compatibility/2006" xmlns:p14="http://schemas.microsoft.com/office/powerpoint/2010/main">
    <mc:Choice Requires="p14">
      <p:transition spd="slow" p14:dur="2000" advTm="138006"/>
    </mc:Choice>
    <mc:Fallback xmlns="">
      <p:transition spd="slow" advTm="13800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47998-546B-D14A-854E-AE337017C7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02042-E8F0-4F61-2F55-140FD2A6A1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F59048A-CEDE-2B5B-9A60-F3A6C7102CDF}"/>
              </a:ext>
            </a:extLst>
          </p:cNvPr>
          <p:cNvSpPr/>
          <p:nvPr/>
        </p:nvSpPr>
        <p:spPr>
          <a:xfrm>
            <a:off x="220579" y="1155869"/>
            <a:ext cx="100050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Therefore, in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general partnership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we find that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partners are personally liable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with all their assets and jointly for the company's debts and obligations, meaning that the company's financial liability is not completely independent of the </a:t>
            </a:r>
            <a:r>
              <a:rPr kumimoji="0" lang="en-US" sz="18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f patrimony of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each partner in it.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1DA120-C0B4-2052-E291-4EC8DE1BFC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6150940"/>
      </p:ext>
    </p:extLst>
  </p:cSld>
  <p:clrMapOvr>
    <a:masterClrMapping/>
  </p:clrMapOvr>
  <mc:AlternateContent xmlns:mc="http://schemas.openxmlformats.org/markup-compatibility/2006" xmlns:p14="http://schemas.microsoft.com/office/powerpoint/2010/main">
    <mc:Choice Requires="p14">
      <p:transition spd="slow" p14:dur="2000" advTm="121534"/>
    </mc:Choice>
    <mc:Fallback xmlns="">
      <p:transition spd="slow" advTm="1215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2A5F-07D5-31E0-E25B-B78FB45E3A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99436A-A20D-7557-3ECF-DE6CEF6A72A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E5904A6-A3E1-0C40-2332-42562259F98B}"/>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is in contrast to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limited liability company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where its liability is independent from each partner in it or its owner, and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company alone is responsible for the debts and obligations incurred by it or arising from its activity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its owner or partner in it is not responsible for these debts and obligations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except to the extent of his share in the capital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likewise the joint stock company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solely responsible for the debts and obligations incurred by it or arising from its activity, and the shareholder's liability is limited to paying the value of the shares he subscribed to.</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B41563-8DF4-1BFB-5D9C-A53BC24A67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862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BBF09-BF02-82F2-B7B6-7393DD606D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007BAD-54D4-1D5D-4DCA-000BF4FCAE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031970D-B233-4444-FE91-26203CD37CED}"/>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for if we look at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simple limited partnership</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we find that it consists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two teams of partners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team that includes at least one partner from individuals or establishments who is personally liable with all his assets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jointly for the company's debts and obligations, and another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team that includes at least one partner from individuals or establishments who is a limited partner who is not responsible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company's debts and obligations except to the extent of his share in the company's capital.</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3C1E904-1814-F87B-6488-E28ED31F87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90630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81D40-D40A-F82A-B1FF-F5DFEE5A04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833344-4922-7079-4BE6-6F4DB63795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0385397-C111-C8EC-E08D-FBEA95B77ACE}"/>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company’s financial year: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According to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Article 16 of the new Saudi Companies Law states that the company’s financial  year in Saudi Arabia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twelve months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as determined in its establishment agreement.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However, the company’s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first financial year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Kingdom of Saudi Arabia may be determined to be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not less than six months and not more than eighteen months,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starting from the date of the company’s registration in the commercial register.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D5061E2-2C11-B07D-D4D6-54064B4FC5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F1B5E61-6472-92C7-13F8-4262BC344952}"/>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30585766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525F7-424F-282D-A04D-2A7B4BBA93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806FB0-70FF-AF5E-66BD-B4E09BF25D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A36170C-D94D-9871-6FC5-877781847F86}"/>
              </a:ext>
            </a:extLst>
          </p:cNvPr>
          <p:cNvSpPr/>
          <p:nvPr/>
        </p:nvSpPr>
        <p:spPr>
          <a:xfrm>
            <a:off x="220579" y="1155869"/>
            <a:ext cx="935239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Accounting Records and Financial Statements for Companies</a:t>
            </a:r>
            <a:r>
              <a:rPr lang="ar-EG" sz="2400" b="1" dirty="0">
                <a:solidFill>
                  <a:prstClr val="black"/>
                </a:solidFill>
                <a:latin typeface="Alexandria" pitchFamily="2" charset="-78"/>
                <a:cs typeface="Alexandria" pitchFamily="2" charset="-78"/>
              </a:rPr>
              <a:t>:</a:t>
            </a:r>
            <a:endParaRPr lang="ar-EG"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 to the new Saudi Companies Law, companies must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keep accounting records and supporting documents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clarify its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business, contracts and financial statements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the company's main office or in any other place specified by the company's director or board of directors.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EEB0D5F-0901-021E-B60E-0CE0204F44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348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37947-D893-D00C-4AE8-F27853FECA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24562A-A9F4-182B-1BDF-8C0022A823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E2F6F5-B075-8A70-61A0-9E59C31F6F6D}"/>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company is also committed to preparing its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financial statements at the end of each financial year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accordance with the accounting standards approved in the said Kingdom, and to depositing these statements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within six months from the end of the company's financial year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the Saudi Center for Economic Business through the electronic deposit program for financial statements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990DD5B-8899-3363-F59A-3ACC13754E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58711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D02E3-8AF7-31B2-F2BE-B73F01169C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30D63B-0B75-EA04-2654-CEB2B88CF7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1960D44-9EDB-EEAB-2E02-64D2D506BB20}"/>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 - Legal capacity</a:t>
            </a:r>
            <a:r>
              <a:rPr lang="en-US" sz="2000" b="1" dirty="0">
                <a:solidFill>
                  <a:prstClr val="black"/>
                </a:solidFill>
                <a:latin typeface="Alexandria" pitchFamily="2" charset="-78"/>
                <a:cs typeface="Alexandria" pitchFamily="2" charset="-78"/>
              </a:rPr>
              <a:t> of juristic person:</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capacity  of juristic person is limited, he is only able to conclude contracts within the aim of such juristic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is confirmed by Article  18 of the Saudi civil transactions law whish states that “ A legal person shall enjoy all rights except those inherent in the characteristics of a natural person, within the limits prescribed by the statutory texts. A legal person shall have...B- Capacity within the limits specified by its founding document or determined by the statutory texts.”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B9484AC-4923-BFEF-8513-ABFFE19C9C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0113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B58DD-E20A-B008-CCF7-FEBE66AE9D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9C7352-FC2F-D81D-0E73-0FD80491A3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77C8342-D4A5-4D06-2223-28F9C8CF6740}"/>
              </a:ext>
            </a:extLst>
          </p:cNvPr>
          <p:cNvSpPr/>
          <p:nvPr/>
        </p:nvSpPr>
        <p:spPr>
          <a:xfrm>
            <a:off x="220579" y="1155869"/>
            <a:ext cx="1085137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can obtain rights and be bound by obligations within the limits necessary to fulfill its purpose of business.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companies that have capacity for conducting  construction  activities, cant conclude contracts for producing and selling agriculture products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having a legal capacity, a company can be a party to a judicial action, whether as a claimant or as a defendant, i.e. It can sue and be sued. Also a company can be liable in contract and penally convicted by the court. Penalty may be fine or detention of its representative.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CD9C9E6-CCA3-D4A8-CA5B-DF76AD13AC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5326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3F467-3370-1754-82CF-B808BD1629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738EEB-B136-58AE-EEA8-1D7116BE11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CFD1A90-6BF8-B156-9A9B-4480BDCAB1D1}"/>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VI- The extinction of the juristic personality: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Happens in the following cases: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the expiration of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term fixed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the juristic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the fulfillment of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purpose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for which the juristic person was constituted.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common consent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the members of the juristic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dissolution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of the juristic person by a court order or by administrative act for reasons provided in the law.</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6A4BE44-5199-7BEA-54AF-4764DA12A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6668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2250E-6149-FB01-047B-D667A2ECA2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A39473-23DD-D732-8D7C-C3445A65B8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F981C9-E6D1-2963-0AE3-8AE549ED6D16}"/>
              </a:ext>
            </a:extLst>
          </p:cNvPr>
          <p:cNvSpPr/>
          <p:nvPr/>
        </p:nvSpPr>
        <p:spPr>
          <a:xfrm>
            <a:off x="220579" y="1155869"/>
            <a:ext cx="11608006"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2400"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sz="2400" b="1"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b="1" dirty="0">
                <a:solidFill>
                  <a:prstClr val="black"/>
                </a:solidFill>
                <a:latin typeface="Alexandria" pitchFamily="2" charset="-78"/>
                <a:cs typeface="Alexandria" pitchFamily="2" charset="-78"/>
              </a:rPr>
              <a:t>A- Definition Of Obligation</a:t>
            </a:r>
            <a:r>
              <a:rPr lang="en-US" sz="2400" dirty="0">
                <a:solidFill>
                  <a:prstClr val="black"/>
                </a:solidFill>
                <a:latin typeface="Alexandria" pitchFamily="2" charset="-78"/>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Pecuniary obligation that you can enforce by court is  your personal pecuniary right against other persons in the society.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 because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creating a personal right for  a person in the society will simultaneously create a corresponding  obligation  on another person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society.</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For example if "A" borrowed 10 pounds from "B" then "A" has a legal obligation to pay back the 10 pounds to "B" , simultaneously that means that "B" has a legal personal right to get his money back.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B7FDA24-B807-913B-D61F-5EE3665554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C1F5B9-E977-BC1F-AEFC-CE56204A5FAA}"/>
              </a:ext>
            </a:extLst>
          </p:cNvPr>
          <p:cNvSpPr txBox="1"/>
          <p:nvPr/>
        </p:nvSpPr>
        <p:spPr>
          <a:xfrm>
            <a:off x="916327" y="1561673"/>
            <a:ext cx="8694005" cy="830997"/>
          </a:xfrm>
          <a:prstGeom prst="rect">
            <a:avLst/>
          </a:prstGeom>
          <a:noFill/>
        </p:spPr>
        <p:txBody>
          <a:bodyPr wrap="square" rtlCol="0">
            <a:spAutoFit/>
          </a:bodyPr>
          <a:lstStyle/>
          <a:p>
            <a:r>
              <a:rPr lang="en-US" sz="2400" b="1" dirty="0">
                <a:solidFill>
                  <a:srgbClr val="00B0F0"/>
                </a:solidFill>
                <a:latin typeface="Alexandria" pitchFamily="2" charset="-78"/>
                <a:cs typeface="Alexandria" pitchFamily="2" charset="-78"/>
              </a:rPr>
              <a:t>PART 4 : sources of pecuniary obligation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63683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A0625-C539-0746-1251-9CCDF21EFE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90C67E-FC51-BDD5-7113-80F24EC644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2CC3DF1-4079-75AD-D6B9-3114E5CD5B80}"/>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Accordingly pecuniary obligation has the same definition of pecuniary personal right which is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legal bond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between two persons  according to which one of them has the right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oblige the other to do something, or to refrain from doing something</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5" name="Graphic 21">
            <a:extLst>
              <a:ext uri="{FF2B5EF4-FFF2-40B4-BE49-F238E27FC236}">
                <a16:creationId xmlns:a16="http://schemas.microsoft.com/office/drawing/2014/main" id="{A0924ABC-FEFF-8BB9-4679-BEC08DDB4B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9708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DDCEC-F92F-EE90-D16B-53EA31884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8C680D-17F2-B119-9451-C9B9F7EB18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6A0E9ED-075A-7C3F-6B6C-78A5307DF42B}"/>
              </a:ext>
            </a:extLst>
          </p:cNvPr>
          <p:cNvSpPr/>
          <p:nvPr/>
        </p:nvSpPr>
        <p:spPr>
          <a:xfrm>
            <a:off x="474562" y="1155869"/>
            <a:ext cx="1092650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Another example will be the agreement between “A” and “B” according to which “A” will donate 1000 dollars to “B”. </a:t>
            </a:r>
            <a:r>
              <a:rPr lang="en-US" dirty="0">
                <a:solidFill>
                  <a:prstClr val="black"/>
                </a:solidFill>
                <a:latin typeface="Alexandria" pitchFamily="2" charset="-78"/>
                <a:cs typeface="Alexandria" pitchFamily="2" charset="-78"/>
              </a:rPr>
              <a:t>This agreement will grant “B” a personal right to claim the donated money.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And “ A” will be obliged to pay. So this agreement created a personal right to “B” and simultaneously created an obligation on “A”.</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85750" marR="0" lvl="0" indent="-285750" algn="l" defTabSz="914400" rtl="0" eaLnBrk="1" fontAlgn="auto" latinLnBrk="0" hangingPunct="1">
              <a:lnSpc>
                <a:spcPct val="150000"/>
              </a:lnSpc>
              <a:spcBef>
                <a:spcPct val="20000"/>
              </a:spcBef>
              <a:spcAft>
                <a:spcPts val="0"/>
              </a:spcAft>
              <a:buClr>
                <a:srgbClr val="0BD0D9"/>
              </a:buClr>
              <a:buSzPct val="95000"/>
              <a:buFont typeface="Arial" panose="020B0604020202020204" pitchFamily="34" charset="0"/>
              <a:buChar char="•"/>
              <a:tabLst/>
              <a:defRPr/>
            </a:pPr>
            <a:r>
              <a:rPr lang="en-US" dirty="0">
                <a:solidFill>
                  <a:prstClr val="black"/>
                </a:solidFill>
                <a:latin typeface="Alexandria" pitchFamily="2" charset="-78"/>
                <a:cs typeface="Alexandria" pitchFamily="2" charset="-78"/>
              </a:rPr>
              <a:t>If the creditor is claiming his right before the court he will be called </a:t>
            </a:r>
            <a:r>
              <a:rPr lang="en-US" dirty="0">
                <a:solidFill>
                  <a:srgbClr val="00AEEF"/>
                </a:solidFill>
                <a:latin typeface="Alexandria" pitchFamily="2" charset="-78"/>
                <a:cs typeface="Alexandria" pitchFamily="2" charset="-78"/>
              </a:rPr>
              <a:t>claimant </a:t>
            </a:r>
            <a:r>
              <a:rPr lang="en-US" dirty="0">
                <a:solidFill>
                  <a:prstClr val="black"/>
                </a:solidFill>
                <a:latin typeface="Alexandria" pitchFamily="2" charset="-78"/>
                <a:cs typeface="Alexandria" pitchFamily="2" charset="-78"/>
              </a:rPr>
              <a:t>while the debtor is </a:t>
            </a:r>
            <a:r>
              <a:rPr lang="en-US" dirty="0">
                <a:solidFill>
                  <a:srgbClr val="00AEEF"/>
                </a:solidFill>
                <a:latin typeface="Alexandria" pitchFamily="2" charset="-78"/>
                <a:cs typeface="Alexandria" pitchFamily="2" charset="-78"/>
              </a:rPr>
              <a:t>defendant or respondent </a:t>
            </a:r>
            <a:r>
              <a:rPr lang="en-US" dirty="0">
                <a:solidFill>
                  <a:prstClr val="black"/>
                </a:solidFill>
                <a:latin typeface="Alexandria" pitchFamily="2" charset="-78"/>
                <a:cs typeface="Alexandria" pitchFamily="2" charset="-78"/>
              </a:rPr>
              <a:t>.</a:t>
            </a:r>
          </a:p>
        </p:txBody>
      </p:sp>
      <p:pic>
        <p:nvPicPr>
          <p:cNvPr id="5" name="Graphic 21">
            <a:extLst>
              <a:ext uri="{FF2B5EF4-FFF2-40B4-BE49-F238E27FC236}">
                <a16:creationId xmlns:a16="http://schemas.microsoft.com/office/drawing/2014/main" id="{1C3C3D41-186A-932A-28A9-EE18FDD49C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AFA42FD-8716-FE00-D7EC-235F61306F02}"/>
              </a:ext>
            </a:extLst>
          </p:cNvPr>
          <p:cNvPicPr>
            <a:picLocks noChangeAspect="1"/>
          </p:cNvPicPr>
          <p:nvPr/>
        </p:nvPicPr>
        <p:blipFill>
          <a:blip r:embed="rId4"/>
          <a:srcRect l="3862"/>
          <a:stretch/>
        </p:blipFill>
        <p:spPr>
          <a:xfrm>
            <a:off x="2242393" y="3608514"/>
            <a:ext cx="7390838" cy="1713763"/>
          </a:xfrm>
          <a:prstGeom prst="rect">
            <a:avLst/>
          </a:prstGeom>
        </p:spPr>
      </p:pic>
    </p:spTree>
    <p:extLst>
      <p:ext uri="{BB962C8B-B14F-4D97-AF65-F5344CB8AC3E}">
        <p14:creationId xmlns:p14="http://schemas.microsoft.com/office/powerpoint/2010/main" val="683636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C2A97-9650-7602-A447-721084A9ED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6800E9-BAF7-69A9-C802-5ED5FE33BA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760908E-C92C-3A34-06D0-E466F30AA3F5}"/>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Classification of obligations as to result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all the legal pecuniary obligation enforce the debtor to achieve specific result.</a:t>
            </a: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a:r>
            <a:r>
              <a:rPr lang="en-US" dirty="0">
                <a:solidFill>
                  <a:prstClr val="black"/>
                </a:solidFill>
                <a:latin typeface="Alexandria" pitchFamily="2" charset="-78"/>
                <a:cs typeface="Alexandria" pitchFamily="2" charset="-78"/>
              </a:rPr>
              <a:t>is because legal pecuniary obligations are classified into two kinds as to enforcing the desired final result: obligations are classified into  </a:t>
            </a:r>
            <a:r>
              <a:rPr lang="en-US" dirty="0">
                <a:solidFill>
                  <a:srgbClr val="00AEEF"/>
                </a:solidFill>
                <a:latin typeface="Alexandria" pitchFamily="2" charset="-78"/>
                <a:cs typeface="Alexandria" pitchFamily="2" charset="-78"/>
              </a:rPr>
              <a:t>obligation of result </a:t>
            </a:r>
            <a:r>
              <a:rPr lang="en-US" dirty="0">
                <a:solidFill>
                  <a:prstClr val="black"/>
                </a:solidFill>
                <a:latin typeface="Alexandria" pitchFamily="2" charset="-78"/>
                <a:cs typeface="Alexandria" pitchFamily="2" charset="-78"/>
              </a:rPr>
              <a:t>and </a:t>
            </a:r>
            <a:r>
              <a:rPr lang="en-US" dirty="0">
                <a:solidFill>
                  <a:srgbClr val="00AEEF"/>
                </a:solidFill>
                <a:latin typeface="Alexandria" pitchFamily="2" charset="-78"/>
                <a:cs typeface="Alexandria" pitchFamily="2" charset="-78"/>
              </a:rPr>
              <a:t>obligation of means.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F6E5A2C-F935-5433-8D72-6A8C4642A3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032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3B58F-806A-034C-7219-65A40B0C23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E47FAD-69CA-E892-0562-9EE6D17B8C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5E11747-7A14-E1D1-87AA-90B4EC298E69}"/>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Obligation of result: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 is the obligation which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imposes on the debtor to achieve certain result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he failed to achieve it, this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failure will be considered as a fault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enabling creditor to ask damages regardless the efforts exerted by the debtor.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the obligation of purchaser to pay the price at certain date is an obligation of result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if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th</a:t>
            </a:r>
            <a:r>
              <a:rPr lang="en-US" dirty="0">
                <a:solidFill>
                  <a:prstClr val="black"/>
                </a:solidFill>
                <a:latin typeface="Alexandria" pitchFamily="2" charset="-78"/>
                <a:cs typeface="Alexandria" pitchFamily="2" charset="-78"/>
              </a:rPr>
              <a:t>e purchaser exerted huge effort to collect the price, then send it to a wrong bank account not to the account of the seller. All this effort is not an excuse that release him from paying the price or compensation for late payment.</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F8A8418-548E-48C3-FD5F-F4B8DF14DC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11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22952-1A71-A0DB-0BB8-62E0D4D10E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3652E9-1A33-8E1D-DCCC-82C74DBCE6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9810C9F-CEDA-CC4A-A67F-1024367C678E}"/>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Obligations of means: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 debtor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obliged to achieve certain result he is only obliged to act with due care towards the achievement of such result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measuring whether the debtor acted with due care or not, the judge uses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objective criterion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the debtor will be considered as performed his obligation if he acted with due care normally given by reasonable person in the same circumstances even if e did not achieve the result.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80E07E8-B475-62EB-40A2-31D5898E01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881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87D71-44D6-94F9-4719-1708B64F6D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55672F-1960-080D-31B0-ED3A96FDA1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CBCA66-C97D-8A39-15E1-2FD81E1A7B8E}"/>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obligation of the lawyer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assume the defense in certain case, does not mean that he  is obliged to win the case ( though wining the case is the result aimed from initiating the case) ,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 is only obliged  to act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with due care of reasonable lawyer in the same circumstances while assuming defense.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While the </a:t>
            </a:r>
            <a:r>
              <a:rPr lang="en-US" dirty="0">
                <a:solidFill>
                  <a:srgbClr val="00AEEF"/>
                </a:solidFill>
                <a:latin typeface="Alexandria" pitchFamily="2" charset="-78"/>
                <a:cs typeface="Alexandria" pitchFamily="2" charset="-78"/>
              </a:rPr>
              <a:t>accountant obligation </a:t>
            </a:r>
            <a:r>
              <a:rPr lang="en-US" dirty="0">
                <a:solidFill>
                  <a:prstClr val="black"/>
                </a:solidFill>
                <a:latin typeface="Alexandria" pitchFamily="2" charset="-78"/>
                <a:cs typeface="Alexandria" pitchFamily="2" charset="-78"/>
              </a:rPr>
              <a:t>to prepare the financial transactions of the company is </a:t>
            </a:r>
            <a:r>
              <a:rPr lang="en-US" u="sng" dirty="0">
                <a:solidFill>
                  <a:prstClr val="black"/>
                </a:solidFill>
                <a:latin typeface="Alexandria" pitchFamily="2" charset="-78"/>
                <a:cs typeface="Alexandria" pitchFamily="2" charset="-78"/>
              </a:rPr>
              <a:t>an obligation of result</a:t>
            </a:r>
            <a:r>
              <a:rPr lang="en-US" dirty="0">
                <a:solidFill>
                  <a:prstClr val="black"/>
                </a:solidFill>
                <a:latin typeface="Alexandria" pitchFamily="2" charset="-78"/>
                <a:cs typeface="Alexandria" pitchFamily="2" charset="-78"/>
              </a:rPr>
              <a:t>, so he is liable for any fault in recording these statements disregard the extent of care he exerted</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CF4AC27-C6DD-FF32-8654-53C77A3973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0953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9FD3B-6F3B-625B-D198-B8A483DD8E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F0041B-8AA9-7502-168E-2BB6304180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BCF4D81-885A-CB4A-B83A-DDE21511AC55}"/>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What about the obligation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company director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towards its partners to achieve profit while administrating the company activities?</a:t>
            </a: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r>
              <a:rPr lang="en-US" dirty="0">
                <a:solidFill>
                  <a:prstClr val="black"/>
                </a:solidFill>
                <a:latin typeface="Alexandria" pitchFamily="2" charset="-78"/>
                <a:cs typeface="Alexandria" pitchFamily="2" charset="-78"/>
              </a:rPr>
              <a:t>His obligation is </a:t>
            </a:r>
            <a:r>
              <a:rPr lang="en-US" dirty="0">
                <a:solidFill>
                  <a:srgbClr val="00AEEF"/>
                </a:solidFill>
                <a:latin typeface="Alexandria" pitchFamily="2" charset="-78"/>
                <a:cs typeface="Alexandria" pitchFamily="2" charset="-78"/>
              </a:rPr>
              <a:t>obligation of means </a:t>
            </a:r>
            <a:r>
              <a:rPr lang="en-US" dirty="0">
                <a:solidFill>
                  <a:prstClr val="black"/>
                </a:solidFill>
                <a:latin typeface="Alexandria" pitchFamily="2" charset="-78"/>
                <a:cs typeface="Alexandria" pitchFamily="2" charset="-78"/>
              </a:rPr>
              <a:t>he is liable to exert due care in administrating the company, but he is not obliged to achieve profit as a final definite result.</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l" defTabSz="914400" rtl="0" eaLnBrk="1" fontAlgn="auto" latinLnBrk="0" hangingPunct="1">
              <a:lnSpc>
                <a:spcPct val="150000"/>
              </a:lnSpc>
              <a:spcBef>
                <a:spcPct val="20000"/>
              </a:spcBef>
              <a:spcAft>
                <a:spcPts val="0"/>
              </a:spcAft>
              <a:buClr>
                <a:srgbClr val="0BD0D9"/>
              </a:buClr>
              <a:buSzPct val="95000"/>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4715090-3400-E5C0-C91E-933E78B268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8D83715-D652-B613-0116-18B0699CCD91}"/>
              </a:ext>
            </a:extLst>
          </p:cNvPr>
          <p:cNvPicPr>
            <a:picLocks noChangeAspect="1"/>
          </p:cNvPicPr>
          <p:nvPr/>
        </p:nvPicPr>
        <p:blipFill>
          <a:blip r:embed="rId4"/>
          <a:stretch>
            <a:fillRect/>
          </a:stretch>
        </p:blipFill>
        <p:spPr>
          <a:xfrm>
            <a:off x="9480447" y="2100145"/>
            <a:ext cx="2280102" cy="2871465"/>
          </a:xfrm>
          <a:prstGeom prst="rect">
            <a:avLst/>
          </a:prstGeom>
        </p:spPr>
      </p:pic>
    </p:spTree>
    <p:extLst>
      <p:ext uri="{BB962C8B-B14F-4D97-AF65-F5344CB8AC3E}">
        <p14:creationId xmlns:p14="http://schemas.microsoft.com/office/powerpoint/2010/main" val="846257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A11E1-8E6D-D512-162B-A08C774104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B933C6-6B33-417F-2910-01D75B6E62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4C5E30E-70DB-2BFB-4637-16D2E2F76664}"/>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1" u="none" strike="noStrike" kern="1200" cap="none" spc="0" normalizeH="0" baseline="0" noProof="0" dirty="0">
                <a:ln>
                  <a:noFill/>
                </a:ln>
                <a:solidFill>
                  <a:prstClr val="black"/>
                </a:solidFill>
                <a:effectLst/>
                <a:uLnTx/>
                <a:uFillTx/>
                <a:latin typeface="Alexandria" pitchFamily="2" charset="-78"/>
                <a:cs typeface="Alexandria" pitchFamily="2" charset="-78"/>
              </a:rPr>
              <a:t>3- Criteria of differentiating between the obligation of result and that of means:</a:t>
            </a:r>
            <a:endPar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rPr>
              <a:t>There are some criteria which may help in defining the nature of obligation: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rPr>
              <a:t>- If the debtor is obliged with </a:t>
            </a:r>
            <a:r>
              <a:rPr kumimoji="0" lang="en-US" b="1" u="none" strike="noStrike" kern="1200" cap="none" spc="0" normalizeH="0" baseline="0" noProof="0" dirty="0">
                <a:ln>
                  <a:noFill/>
                </a:ln>
                <a:solidFill>
                  <a:srgbClr val="00AEEF"/>
                </a:solidFill>
                <a:effectLst/>
                <a:uLnTx/>
                <a:uFillTx/>
                <a:latin typeface="Alexandria" pitchFamily="2" charset="-78"/>
                <a:cs typeface="Alexandria" pitchFamily="2" charset="-78"/>
              </a:rPr>
              <a:t>material obligation</a:t>
            </a:r>
            <a:r>
              <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rPr>
              <a:t>: such as paying the price it will be an obligation of result.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rPr>
              <a:t>- If the debtor is obliged with </a:t>
            </a:r>
            <a:r>
              <a:rPr kumimoji="0" lang="en-US" b="1" u="none" strike="noStrike" kern="1200" cap="none" spc="0" normalizeH="0" baseline="0" noProof="0" dirty="0">
                <a:ln>
                  <a:noFill/>
                </a:ln>
                <a:solidFill>
                  <a:srgbClr val="00AEEF"/>
                </a:solidFill>
                <a:effectLst/>
                <a:uLnTx/>
                <a:uFillTx/>
                <a:latin typeface="Alexandria" pitchFamily="2" charset="-78"/>
                <a:cs typeface="Alexandria" pitchFamily="2" charset="-78"/>
              </a:rPr>
              <a:t>intellectual obligation </a:t>
            </a:r>
            <a:r>
              <a:rPr kumimoji="0" lang="en-US" b="0" u="none" strike="noStrike" kern="1200" cap="none" spc="0" normalizeH="0" baseline="0" noProof="0" dirty="0">
                <a:ln>
                  <a:noFill/>
                </a:ln>
                <a:solidFill>
                  <a:prstClr val="black"/>
                </a:solidFill>
                <a:effectLst/>
                <a:uLnTx/>
                <a:uFillTx/>
                <a:latin typeface="Alexandria" pitchFamily="2" charset="-78"/>
                <a:cs typeface="Alexandria" pitchFamily="2" charset="-78"/>
              </a:rPr>
              <a:t>such as the obligation of the lawyer it is an obligation of means.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4B256C0-C560-793B-AF38-11C2BE4D52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4412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262BE-DDF2-B7EC-6671-842DA332A6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31934C-9E05-2BF0-3411-F1D0270AF8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D108C4D-792A-656C-2145-D110C1FDF670}"/>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finally if the obligation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depends on different eventualities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are not under the control of debtor, it will be an obligation of means, an example of this is the obligation of doctors towards their patients, because their obligation depend on a lot of factors some of them are intellectual, some are  material, others depending on the health state of the patient…etc.</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EACF218-CC80-6821-DDB6-3D95C36651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32635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8865E-BC5C-CEFE-B05A-AF678138E3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37AA84-15E3-02FE-4E90-4F99DA0D8AA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F9A94AF-FD80-FFA8-8E2B-1FD683A49F95}"/>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obligation not to do is always an obligation of result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while the obligation to do may be an obligation of result or an obligation of means.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 if the agreement between a purchaser and the seller of well known restaurant that the price will be high on condition that the seller will not open another restaurant in the same city, as a guarantee that the purchaser will benefit from his current clients and will not be switch to the new restaurant. This obligation not to do will always be an obligation of result and may never be an obligation of means.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2CCBC8D-DDDC-9DEF-5363-15B7CD24DB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75424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0C10E-DB9F-3E9C-305D-EB5D8BD810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3CFC55-2B06-ED8D-B627-078D444886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BD9011A-D87E-DFC2-E581-AD9F6E5A8DDA}"/>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also that</a:t>
            </a:r>
            <a:r>
              <a:rPr lang="en-US" dirty="0">
                <a:solidFill>
                  <a:prstClr val="black"/>
                </a:solidFill>
                <a:latin typeface="Alexandria" pitchFamily="2" charset="-78"/>
                <a:cs typeface="Alexandria" pitchFamily="2" charset="-78"/>
              </a:rPr>
              <a:t> the </a:t>
            </a:r>
            <a:r>
              <a:rPr lang="en-US" dirty="0">
                <a:solidFill>
                  <a:srgbClr val="00AEEF"/>
                </a:solidFill>
                <a:latin typeface="Alexandria" pitchFamily="2" charset="-78"/>
                <a:cs typeface="Alexandria" pitchFamily="2" charset="-78"/>
              </a:rPr>
              <a:t>nature of obligation may be changed by agreement.</a:t>
            </a:r>
            <a:r>
              <a:rPr lang="en-US" dirty="0">
                <a:solidFill>
                  <a:prstClr val="black"/>
                </a:solidFill>
                <a:latin typeface="Alexandria" pitchFamily="2" charset="-78"/>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So the clients can agree with their lawyer that he will only take fees if achieves the desired result and  wins the case. So if he lost the case he will not take such fees disregard how huge the effort he exerted. But this will not raise his liability to pay compensation for the mere reason of losing the case.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Same rule may be applied on doctors.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97E564B-2510-1A10-9161-DE86B256E4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08307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013BF-E0C6-AE6B-0153-383F701792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D0B39A-DFFC-665B-6947-B6C8B886FB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32E690F-A95B-14C7-9307-9C9EB304FD51}"/>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 sources of obligation: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If you go to the court and claimed that another person is obliged to do certain act to you, the first thing that you need to present before the judge is the source of such obligation.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Sources of obligation is defined exclusively in the law, so you must state one of the following sources: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F05C8F4-0C72-F6D2-7F18-0822B5ABEA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6867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E9973-4F18-EA61-402E-9AC3C49C63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BBB4DA-1E7A-7C43-4EA4-F22E5D8B9B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2F4CB7-F430-FBC1-07B0-18C2C88AEA29}"/>
              </a:ext>
            </a:extLst>
          </p:cNvPr>
          <p:cNvSpPr/>
          <p:nvPr/>
        </p:nvSpPr>
        <p:spPr>
          <a:xfrm>
            <a:off x="328246" y="1059610"/>
            <a:ext cx="11512062"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EBF9201-93B2-B205-3950-5425BC026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4868BDDF-B46C-8D19-7BAE-D8659E73C283}"/>
              </a:ext>
            </a:extLst>
          </p:cNvPr>
          <p:cNvGraphicFramePr/>
          <p:nvPr>
            <p:extLst>
              <p:ext uri="{D42A27DB-BD31-4B8C-83A1-F6EECF244321}">
                <p14:modId xmlns:p14="http://schemas.microsoft.com/office/powerpoint/2010/main" val="532903397"/>
              </p:ext>
            </p:extLst>
          </p:nvPr>
        </p:nvGraphicFramePr>
        <p:xfrm>
          <a:off x="644770" y="1155870"/>
          <a:ext cx="10914184" cy="48734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612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44984" y="1039164"/>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purl.org/dc/terms/"/>
    <ds:schemaRef ds:uri="http://purl.org/dc/dcmityp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6731</TotalTime>
  <Words>3312</Words>
  <Application>Microsoft Office PowerPoint</Application>
  <PresentationFormat>Widescreen</PresentationFormat>
  <Paragraphs>198</Paragraphs>
  <Slides>40</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Alexandria regular</vt:lpstr>
      <vt:lpstr>Arial</vt:lpstr>
      <vt:lpstr>Calibri</vt:lpstr>
      <vt:lpstr>Calibri Light</vt:lpstr>
      <vt:lpstr>Constantia</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56</cp:revision>
  <dcterms:created xsi:type="dcterms:W3CDTF">2023-04-29T09:08:00Z</dcterms:created>
  <dcterms:modified xsi:type="dcterms:W3CDTF">2024-10-23T08:19:42Z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