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0" r:id="rId1"/>
  </p:sldMasterIdLst>
  <p:sldIdLst>
    <p:sldId id="256" r:id="rId2"/>
    <p:sldId id="284" r:id="rId3"/>
    <p:sldId id="257" r:id="rId4"/>
    <p:sldId id="25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82" r:id="rId19"/>
    <p:sldId id="285"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5" d="100"/>
          <a:sy n="105" d="100"/>
        </p:scale>
        <p:origin x="1794"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E0E100-E281-4C30-AB51-F0D9ED9BEC01}"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513074EA-A021-4D44-A529-F364D7362E68}">
      <dgm:prSet custT="1"/>
      <dgm:spPr/>
      <dgm:t>
        <a:bodyPr/>
        <a:lstStyle/>
        <a:p>
          <a:pPr>
            <a:lnSpc>
              <a:spcPct val="100000"/>
            </a:lnSpc>
            <a:defRPr cap="all"/>
          </a:pPr>
          <a:r>
            <a:rPr lang="en-US" sz="1400" dirty="0">
              <a:latin typeface="Century Gothic (Body)"/>
              <a:cs typeface="Times New Roman" panose="02020603050405020304" pitchFamily="18" charset="0"/>
            </a:rPr>
            <a:t>Diabetic patients are at high risk of developing serious complications, especially heart and kidney diseases.</a:t>
          </a:r>
        </a:p>
      </dgm:t>
    </dgm:pt>
    <dgm:pt modelId="{6DB21263-79BA-42F6-9DCD-1D8D0D0BC45C}" type="parTrans" cxnId="{AC53BEC8-DD13-4253-97CF-6389A5D531B6}">
      <dgm:prSet/>
      <dgm:spPr/>
      <dgm:t>
        <a:bodyPr/>
        <a:lstStyle/>
        <a:p>
          <a:endParaRPr lang="en-US"/>
        </a:p>
      </dgm:t>
    </dgm:pt>
    <dgm:pt modelId="{A209B76B-F943-4811-B25F-AB23E866644C}" type="sibTrans" cxnId="{AC53BEC8-DD13-4253-97CF-6389A5D531B6}">
      <dgm:prSet/>
      <dgm:spPr/>
      <dgm:t>
        <a:bodyPr/>
        <a:lstStyle/>
        <a:p>
          <a:endParaRPr lang="en-US"/>
        </a:p>
      </dgm:t>
    </dgm:pt>
    <dgm:pt modelId="{2BC40244-796F-4793-BAF1-6BEC3ACE4633}">
      <dgm:prSet custT="1"/>
      <dgm:spPr/>
      <dgm:t>
        <a:bodyPr/>
        <a:lstStyle/>
        <a:p>
          <a:pPr>
            <a:lnSpc>
              <a:spcPct val="100000"/>
            </a:lnSpc>
            <a:defRPr cap="all"/>
          </a:pPr>
          <a:r>
            <a:rPr lang="en-US" sz="1400" dirty="0">
              <a:latin typeface="Century Gothic (Body)"/>
              <a:cs typeface="Times New Roman" panose="02020603050405020304" pitchFamily="18" charset="0"/>
            </a:rPr>
            <a:t>Early identification of high-risk patients remains difficult in clinical practice.</a:t>
          </a:r>
        </a:p>
      </dgm:t>
    </dgm:pt>
    <dgm:pt modelId="{2D0C845E-A9CB-4559-B709-8364E7E70501}" type="parTrans" cxnId="{3E376055-39C2-4C7B-8118-37E7136275A2}">
      <dgm:prSet/>
      <dgm:spPr/>
      <dgm:t>
        <a:bodyPr/>
        <a:lstStyle/>
        <a:p>
          <a:endParaRPr lang="en-US"/>
        </a:p>
      </dgm:t>
    </dgm:pt>
    <dgm:pt modelId="{95ADD208-DB37-4B68-9152-10178F9C7296}" type="sibTrans" cxnId="{3E376055-39C2-4C7B-8118-37E7136275A2}">
      <dgm:prSet/>
      <dgm:spPr/>
      <dgm:t>
        <a:bodyPr/>
        <a:lstStyle/>
        <a:p>
          <a:endParaRPr lang="en-US"/>
        </a:p>
      </dgm:t>
    </dgm:pt>
    <dgm:pt modelId="{01494092-78FF-433A-A39F-72C473DB58EB}">
      <dgm:prSet custT="1"/>
      <dgm:spPr/>
      <dgm:t>
        <a:bodyPr/>
        <a:lstStyle/>
        <a:p>
          <a:pPr>
            <a:lnSpc>
              <a:spcPct val="100000"/>
            </a:lnSpc>
            <a:defRPr cap="all"/>
          </a:pPr>
          <a:r>
            <a:rPr lang="en-US" sz="1400" dirty="0">
              <a:latin typeface="Century Gothic (Body)"/>
              <a:cs typeface="Times New Roman" panose="02020603050405020304" pitchFamily="18" charset="0"/>
            </a:rPr>
            <a:t>Traditional clinical assessment methods rely on limited indicators and physician experience.</a:t>
          </a:r>
        </a:p>
      </dgm:t>
    </dgm:pt>
    <dgm:pt modelId="{9716FA05-9813-48C3-AADB-E0D3487112E3}" type="parTrans" cxnId="{5DDBB092-7D4C-406E-8584-5D9694DF2997}">
      <dgm:prSet/>
      <dgm:spPr/>
      <dgm:t>
        <a:bodyPr/>
        <a:lstStyle/>
        <a:p>
          <a:endParaRPr lang="en-US"/>
        </a:p>
      </dgm:t>
    </dgm:pt>
    <dgm:pt modelId="{6721F870-50A9-4EC4-891A-CEC829DA15A5}" type="sibTrans" cxnId="{5DDBB092-7D4C-406E-8584-5D9694DF2997}">
      <dgm:prSet/>
      <dgm:spPr/>
      <dgm:t>
        <a:bodyPr/>
        <a:lstStyle/>
        <a:p>
          <a:endParaRPr lang="en-US"/>
        </a:p>
      </dgm:t>
    </dgm:pt>
    <dgm:pt modelId="{3D4E89FC-6793-44D4-81B1-D051A01D95B5}">
      <dgm:prSet custT="1"/>
      <dgm:spPr/>
      <dgm:t>
        <a:bodyPr/>
        <a:lstStyle/>
        <a:p>
          <a:pPr>
            <a:lnSpc>
              <a:spcPct val="100000"/>
            </a:lnSpc>
            <a:defRPr cap="all"/>
          </a:pPr>
          <a:r>
            <a:rPr lang="en-US" sz="1400" dirty="0">
              <a:latin typeface="Century Gothic (Body)"/>
              <a:cs typeface="Times New Roman" panose="02020603050405020304" pitchFamily="18" charset="0"/>
            </a:rPr>
            <a:t>These methods often fail to capture complex patterns in large patient datasets.</a:t>
          </a:r>
        </a:p>
      </dgm:t>
    </dgm:pt>
    <dgm:pt modelId="{D63CC90B-65A4-415F-A940-965FC1D8E018}" type="parTrans" cxnId="{571DAC17-B17B-4EF0-8C95-FDE36441E85B}">
      <dgm:prSet/>
      <dgm:spPr/>
      <dgm:t>
        <a:bodyPr/>
        <a:lstStyle/>
        <a:p>
          <a:endParaRPr lang="en-US"/>
        </a:p>
      </dgm:t>
    </dgm:pt>
    <dgm:pt modelId="{9B0E9D69-F01E-4D85-9DF3-02176E3AD22E}" type="sibTrans" cxnId="{571DAC17-B17B-4EF0-8C95-FDE36441E85B}">
      <dgm:prSet/>
      <dgm:spPr/>
      <dgm:t>
        <a:bodyPr/>
        <a:lstStyle/>
        <a:p>
          <a:endParaRPr lang="en-US"/>
        </a:p>
      </dgm:t>
    </dgm:pt>
    <dgm:pt modelId="{96435800-F2FF-4DDF-8CF0-6BF0DEE549BE}">
      <dgm:prSet custT="1"/>
      <dgm:spPr/>
      <dgm:t>
        <a:bodyPr/>
        <a:lstStyle/>
        <a:p>
          <a:pPr>
            <a:lnSpc>
              <a:spcPct val="100000"/>
            </a:lnSpc>
            <a:defRPr cap="all"/>
          </a:pPr>
          <a:r>
            <a:rPr lang="en-US" sz="1400" dirty="0">
              <a:latin typeface="Century Gothic (Body)"/>
              <a:cs typeface="Times New Roman" panose="02020603050405020304" pitchFamily="18" charset="0"/>
            </a:rPr>
            <a:t>As a result, many complications are detected only at advanced stages.</a:t>
          </a:r>
        </a:p>
      </dgm:t>
    </dgm:pt>
    <dgm:pt modelId="{A44F8699-6DC2-4E10-A678-31FDEA1BB6EA}" type="parTrans" cxnId="{2C470B17-C73E-42FB-8A95-4CD9DD0BD5CA}">
      <dgm:prSet/>
      <dgm:spPr/>
      <dgm:t>
        <a:bodyPr/>
        <a:lstStyle/>
        <a:p>
          <a:endParaRPr lang="en-US"/>
        </a:p>
      </dgm:t>
    </dgm:pt>
    <dgm:pt modelId="{ACA634EB-0936-41D1-9BDE-2C368E89AC6A}" type="sibTrans" cxnId="{2C470B17-C73E-42FB-8A95-4CD9DD0BD5CA}">
      <dgm:prSet/>
      <dgm:spPr/>
      <dgm:t>
        <a:bodyPr/>
        <a:lstStyle/>
        <a:p>
          <a:endParaRPr lang="en-US"/>
        </a:p>
      </dgm:t>
    </dgm:pt>
    <dgm:pt modelId="{50478D33-387C-4BD9-8482-491F74B36943}">
      <dgm:prSet custT="1"/>
      <dgm:spPr/>
      <dgm:t>
        <a:bodyPr/>
        <a:lstStyle/>
        <a:p>
          <a:pPr>
            <a:lnSpc>
              <a:spcPct val="100000"/>
            </a:lnSpc>
            <a:defRPr cap="all"/>
          </a:pPr>
          <a:r>
            <a:rPr lang="en-US" sz="1300" dirty="0">
              <a:latin typeface="Century Gothic (Body)"/>
              <a:cs typeface="Times New Roman" panose="02020603050405020304" pitchFamily="18" charset="0"/>
            </a:rPr>
            <a:t>There is a need for an intelligent, data-driven approach to improve early prediction and clinical decision-making.</a:t>
          </a:r>
        </a:p>
      </dgm:t>
    </dgm:pt>
    <dgm:pt modelId="{A6F76AD1-8FB1-42B4-918E-90C66341BB91}" type="parTrans" cxnId="{85313844-4C85-4B61-B458-CA89032A4DB6}">
      <dgm:prSet/>
      <dgm:spPr/>
      <dgm:t>
        <a:bodyPr/>
        <a:lstStyle/>
        <a:p>
          <a:endParaRPr lang="en-US"/>
        </a:p>
      </dgm:t>
    </dgm:pt>
    <dgm:pt modelId="{35ED7DAB-E53A-43F1-B7DA-3BC206C61204}" type="sibTrans" cxnId="{85313844-4C85-4B61-B458-CA89032A4DB6}">
      <dgm:prSet/>
      <dgm:spPr/>
      <dgm:t>
        <a:bodyPr/>
        <a:lstStyle/>
        <a:p>
          <a:endParaRPr lang="en-US"/>
        </a:p>
      </dgm:t>
    </dgm:pt>
    <dgm:pt modelId="{F2CFD60F-A790-4C58-815F-3D608491CB4E}">
      <dgm:prSet custT="1"/>
      <dgm:spPr/>
      <dgm:t>
        <a:bodyPr/>
        <a:lstStyle/>
        <a:p>
          <a:pPr>
            <a:lnSpc>
              <a:spcPct val="100000"/>
            </a:lnSpc>
            <a:defRPr cap="all"/>
          </a:pPr>
          <a:r>
            <a:rPr lang="en-US" sz="1400" b="1" dirty="0">
              <a:latin typeface="Century Gothic (Body)"/>
              <a:cs typeface="Times New Roman" panose="02020603050405020304" pitchFamily="18" charset="0"/>
            </a:rPr>
            <a:t>Problem Statement</a:t>
          </a:r>
        </a:p>
      </dgm:t>
    </dgm:pt>
    <dgm:pt modelId="{6F22B285-A2D3-4F99-9A38-5713FBB76110}" type="sibTrans" cxnId="{52173769-F547-442E-A288-CEF2B62EB147}">
      <dgm:prSet/>
      <dgm:spPr/>
      <dgm:t>
        <a:bodyPr/>
        <a:lstStyle/>
        <a:p>
          <a:endParaRPr lang="en-US"/>
        </a:p>
      </dgm:t>
    </dgm:pt>
    <dgm:pt modelId="{E77A20A5-6285-4CAD-8E4E-586C8AB154B0}" type="parTrans" cxnId="{52173769-F547-442E-A288-CEF2B62EB147}">
      <dgm:prSet/>
      <dgm:spPr/>
      <dgm:t>
        <a:bodyPr/>
        <a:lstStyle/>
        <a:p>
          <a:endParaRPr lang="en-US"/>
        </a:p>
      </dgm:t>
    </dgm:pt>
    <dgm:pt modelId="{2925BC2D-FF7F-4AC4-973B-6F23D8962710}" type="pres">
      <dgm:prSet presAssocID="{32E0E100-E281-4C30-AB51-F0D9ED9BEC01}" presName="root" presStyleCnt="0">
        <dgm:presLayoutVars>
          <dgm:dir/>
          <dgm:resizeHandles val="exact"/>
        </dgm:presLayoutVars>
      </dgm:prSet>
      <dgm:spPr/>
    </dgm:pt>
    <dgm:pt modelId="{0A7FE356-4CD2-442C-B429-8DB6640420A6}" type="pres">
      <dgm:prSet presAssocID="{F2CFD60F-A790-4C58-815F-3D608491CB4E}" presName="compNode" presStyleCnt="0"/>
      <dgm:spPr/>
    </dgm:pt>
    <dgm:pt modelId="{01140D5C-865D-40B5-812C-270AF606BB33}" type="pres">
      <dgm:prSet presAssocID="{F2CFD60F-A790-4C58-815F-3D608491CB4E}" presName="iconBgRect" presStyleLbl="bgShp" presStyleIdx="0" presStyleCnt="7"/>
      <dgm:spPr>
        <a:prstGeom prst="round2DiagRect">
          <a:avLst>
            <a:gd name="adj1" fmla="val 29727"/>
            <a:gd name="adj2" fmla="val 0"/>
          </a:avLst>
        </a:prstGeom>
      </dgm:spPr>
    </dgm:pt>
    <dgm:pt modelId="{B3D02850-323D-4F30-8B17-5694422538A6}" type="pres">
      <dgm:prSet presAssocID="{F2CFD60F-A790-4C58-815F-3D608491CB4E}" presName="iconRect" presStyleLbl="node1" presStyleIdx="0" presStyleCnt="7"/>
      <dgm:spPr/>
    </dgm:pt>
    <dgm:pt modelId="{4BD552AB-1897-4D1E-8A99-BE9CD8172BB2}" type="pres">
      <dgm:prSet presAssocID="{F2CFD60F-A790-4C58-815F-3D608491CB4E}" presName="spaceRect" presStyleCnt="0"/>
      <dgm:spPr/>
    </dgm:pt>
    <dgm:pt modelId="{E56D8079-BE5D-4FF7-BF07-96E9ED0CAA87}" type="pres">
      <dgm:prSet presAssocID="{F2CFD60F-A790-4C58-815F-3D608491CB4E}" presName="textRect" presStyleLbl="revTx" presStyleIdx="0" presStyleCnt="7">
        <dgm:presLayoutVars>
          <dgm:chMax val="1"/>
          <dgm:chPref val="1"/>
        </dgm:presLayoutVars>
      </dgm:prSet>
      <dgm:spPr/>
    </dgm:pt>
    <dgm:pt modelId="{5EF1EA92-DED8-472D-9C3B-B10AD10DE63F}" type="pres">
      <dgm:prSet presAssocID="{6F22B285-A2D3-4F99-9A38-5713FBB76110}" presName="sibTrans" presStyleCnt="0"/>
      <dgm:spPr/>
    </dgm:pt>
    <dgm:pt modelId="{CE03A84E-1560-40BA-9F07-1ABFB40FB5BD}" type="pres">
      <dgm:prSet presAssocID="{513074EA-A021-4D44-A529-F364D7362E68}" presName="compNode" presStyleCnt="0"/>
      <dgm:spPr/>
    </dgm:pt>
    <dgm:pt modelId="{A977EA83-DAD5-485A-88CA-60DF67DA7214}" type="pres">
      <dgm:prSet presAssocID="{513074EA-A021-4D44-A529-F364D7362E68}" presName="iconBgRect" presStyleLbl="bgShp" presStyleIdx="1" presStyleCnt="7"/>
      <dgm:spPr>
        <a:prstGeom prst="round2DiagRect">
          <a:avLst>
            <a:gd name="adj1" fmla="val 29727"/>
            <a:gd name="adj2" fmla="val 0"/>
          </a:avLst>
        </a:prstGeom>
      </dgm:spPr>
    </dgm:pt>
    <dgm:pt modelId="{F9973334-9F43-4CA4-BC5D-F4DA5FE8631A}" type="pres">
      <dgm:prSet presAssocID="{513074EA-A021-4D44-A529-F364D7362E68}" presName="iconRect" presStyleLbl="node1" presStyleIdx="1" presStyleCnt="7"/>
      <dgm:spPr/>
    </dgm:pt>
    <dgm:pt modelId="{D7256F63-22CC-418A-9B6B-9EC443A6B6E8}" type="pres">
      <dgm:prSet presAssocID="{513074EA-A021-4D44-A529-F364D7362E68}" presName="spaceRect" presStyleCnt="0"/>
      <dgm:spPr/>
    </dgm:pt>
    <dgm:pt modelId="{3BD27FB2-F0A4-4E07-AE1A-EC880D3783CF}" type="pres">
      <dgm:prSet presAssocID="{513074EA-A021-4D44-A529-F364D7362E68}" presName="textRect" presStyleLbl="revTx" presStyleIdx="1" presStyleCnt="7">
        <dgm:presLayoutVars>
          <dgm:chMax val="1"/>
          <dgm:chPref val="1"/>
        </dgm:presLayoutVars>
      </dgm:prSet>
      <dgm:spPr/>
    </dgm:pt>
    <dgm:pt modelId="{2703143D-488D-494E-B0D3-28E3335EFEDF}" type="pres">
      <dgm:prSet presAssocID="{A209B76B-F943-4811-B25F-AB23E866644C}" presName="sibTrans" presStyleCnt="0"/>
      <dgm:spPr/>
    </dgm:pt>
    <dgm:pt modelId="{BF8D20D3-884D-4549-94A7-104F08EDE28D}" type="pres">
      <dgm:prSet presAssocID="{2BC40244-796F-4793-BAF1-6BEC3ACE4633}" presName="compNode" presStyleCnt="0"/>
      <dgm:spPr/>
    </dgm:pt>
    <dgm:pt modelId="{C519E4D1-8843-466F-9BCB-7B83E916678F}" type="pres">
      <dgm:prSet presAssocID="{2BC40244-796F-4793-BAF1-6BEC3ACE4633}" presName="iconBgRect" presStyleLbl="bgShp" presStyleIdx="2" presStyleCnt="7"/>
      <dgm:spPr>
        <a:prstGeom prst="round2DiagRect">
          <a:avLst>
            <a:gd name="adj1" fmla="val 29727"/>
            <a:gd name="adj2" fmla="val 0"/>
          </a:avLst>
        </a:prstGeom>
      </dgm:spPr>
    </dgm:pt>
    <dgm:pt modelId="{148FD3C2-0EAA-4941-B4F7-14593EE83C97}" type="pres">
      <dgm:prSet presAssocID="{2BC40244-796F-4793-BAF1-6BEC3ACE4633}" presName="iconRect" presStyleLbl="node1" presStyleIdx="2" presStyleCnt="7"/>
      <dgm:spPr/>
    </dgm:pt>
    <dgm:pt modelId="{116DE896-0CFE-4589-939A-DB2F002CED2A}" type="pres">
      <dgm:prSet presAssocID="{2BC40244-796F-4793-BAF1-6BEC3ACE4633}" presName="spaceRect" presStyleCnt="0"/>
      <dgm:spPr/>
    </dgm:pt>
    <dgm:pt modelId="{05CA59F1-8938-4EB9-A3BD-52BCD3A2B66C}" type="pres">
      <dgm:prSet presAssocID="{2BC40244-796F-4793-BAF1-6BEC3ACE4633}" presName="textRect" presStyleLbl="revTx" presStyleIdx="2" presStyleCnt="7">
        <dgm:presLayoutVars>
          <dgm:chMax val="1"/>
          <dgm:chPref val="1"/>
        </dgm:presLayoutVars>
      </dgm:prSet>
      <dgm:spPr/>
    </dgm:pt>
    <dgm:pt modelId="{816A7E29-2834-443F-A2F1-637ADA9C9627}" type="pres">
      <dgm:prSet presAssocID="{95ADD208-DB37-4B68-9152-10178F9C7296}" presName="sibTrans" presStyleCnt="0"/>
      <dgm:spPr/>
    </dgm:pt>
    <dgm:pt modelId="{E244DB36-E3D8-42E7-A4A5-848E15371592}" type="pres">
      <dgm:prSet presAssocID="{01494092-78FF-433A-A39F-72C473DB58EB}" presName="compNode" presStyleCnt="0"/>
      <dgm:spPr/>
    </dgm:pt>
    <dgm:pt modelId="{4250B841-3519-43A8-83AC-3B849D4C2E29}" type="pres">
      <dgm:prSet presAssocID="{01494092-78FF-433A-A39F-72C473DB58EB}" presName="iconBgRect" presStyleLbl="bgShp" presStyleIdx="3" presStyleCnt="7"/>
      <dgm:spPr>
        <a:prstGeom prst="round2DiagRect">
          <a:avLst>
            <a:gd name="adj1" fmla="val 29727"/>
            <a:gd name="adj2" fmla="val 0"/>
          </a:avLst>
        </a:prstGeom>
      </dgm:spPr>
    </dgm:pt>
    <dgm:pt modelId="{41B21A58-0246-416E-98EF-DA86BD24045A}" type="pres">
      <dgm:prSet presAssocID="{01494092-78FF-433A-A39F-72C473DB58EB}" presName="iconRect" presStyleLbl="node1" presStyleIdx="3" presStyleCnt="7"/>
      <dgm:spPr/>
    </dgm:pt>
    <dgm:pt modelId="{E9C9741E-2E57-4B56-8BCF-FB9971CAE9A9}" type="pres">
      <dgm:prSet presAssocID="{01494092-78FF-433A-A39F-72C473DB58EB}" presName="spaceRect" presStyleCnt="0"/>
      <dgm:spPr/>
    </dgm:pt>
    <dgm:pt modelId="{66EE4453-8A89-422B-9E00-5EDC383377D7}" type="pres">
      <dgm:prSet presAssocID="{01494092-78FF-433A-A39F-72C473DB58EB}" presName="textRect" presStyleLbl="revTx" presStyleIdx="3" presStyleCnt="7">
        <dgm:presLayoutVars>
          <dgm:chMax val="1"/>
          <dgm:chPref val="1"/>
        </dgm:presLayoutVars>
      </dgm:prSet>
      <dgm:spPr/>
    </dgm:pt>
    <dgm:pt modelId="{2548C82B-9613-4B79-BFA4-32EA88CB07C8}" type="pres">
      <dgm:prSet presAssocID="{6721F870-50A9-4EC4-891A-CEC829DA15A5}" presName="sibTrans" presStyleCnt="0"/>
      <dgm:spPr/>
    </dgm:pt>
    <dgm:pt modelId="{079F0246-26A1-46BC-A87B-89EC5B27A781}" type="pres">
      <dgm:prSet presAssocID="{3D4E89FC-6793-44D4-81B1-D051A01D95B5}" presName="compNode" presStyleCnt="0"/>
      <dgm:spPr/>
    </dgm:pt>
    <dgm:pt modelId="{35A009FD-87E6-45C0-B277-724A5DB6AA0E}" type="pres">
      <dgm:prSet presAssocID="{3D4E89FC-6793-44D4-81B1-D051A01D95B5}" presName="iconBgRect" presStyleLbl="bgShp" presStyleIdx="4" presStyleCnt="7"/>
      <dgm:spPr>
        <a:prstGeom prst="round2DiagRect">
          <a:avLst>
            <a:gd name="adj1" fmla="val 29727"/>
            <a:gd name="adj2" fmla="val 0"/>
          </a:avLst>
        </a:prstGeom>
      </dgm:spPr>
    </dgm:pt>
    <dgm:pt modelId="{F0FEC0E9-BAA4-4BD9-BA16-1E395CAB2964}" type="pres">
      <dgm:prSet presAssocID="{3D4E89FC-6793-44D4-81B1-D051A01D95B5}" presName="iconRect" presStyleLbl="node1" presStyleIdx="4" presStyleCnt="7"/>
      <dgm:spPr/>
    </dgm:pt>
    <dgm:pt modelId="{4F807577-7B30-43C3-9677-28B8023B656F}" type="pres">
      <dgm:prSet presAssocID="{3D4E89FC-6793-44D4-81B1-D051A01D95B5}" presName="spaceRect" presStyleCnt="0"/>
      <dgm:spPr/>
    </dgm:pt>
    <dgm:pt modelId="{5D278F3B-20BB-40BC-B36D-BAABEB42119C}" type="pres">
      <dgm:prSet presAssocID="{3D4E89FC-6793-44D4-81B1-D051A01D95B5}" presName="textRect" presStyleLbl="revTx" presStyleIdx="4" presStyleCnt="7">
        <dgm:presLayoutVars>
          <dgm:chMax val="1"/>
          <dgm:chPref val="1"/>
        </dgm:presLayoutVars>
      </dgm:prSet>
      <dgm:spPr/>
    </dgm:pt>
    <dgm:pt modelId="{09164894-9743-47B3-B2EC-3E723259B1FE}" type="pres">
      <dgm:prSet presAssocID="{9B0E9D69-F01E-4D85-9DF3-02176E3AD22E}" presName="sibTrans" presStyleCnt="0"/>
      <dgm:spPr/>
    </dgm:pt>
    <dgm:pt modelId="{6E536AAD-4755-4695-B174-14D88739D33F}" type="pres">
      <dgm:prSet presAssocID="{96435800-F2FF-4DDF-8CF0-6BF0DEE549BE}" presName="compNode" presStyleCnt="0"/>
      <dgm:spPr/>
    </dgm:pt>
    <dgm:pt modelId="{6202BE9F-0BE8-4557-8CFC-24BF3BDCECD4}" type="pres">
      <dgm:prSet presAssocID="{96435800-F2FF-4DDF-8CF0-6BF0DEE549BE}" presName="iconBgRect" presStyleLbl="bgShp" presStyleIdx="5" presStyleCnt="7"/>
      <dgm:spPr>
        <a:prstGeom prst="round2DiagRect">
          <a:avLst>
            <a:gd name="adj1" fmla="val 29727"/>
            <a:gd name="adj2" fmla="val 0"/>
          </a:avLst>
        </a:prstGeom>
      </dgm:spPr>
    </dgm:pt>
    <dgm:pt modelId="{7AF5AC3C-1E79-4531-BB39-9CCDDB64AA3E}" type="pres">
      <dgm:prSet presAssocID="{96435800-F2FF-4DDF-8CF0-6BF0DEE549BE}" presName="iconRect" presStyleLbl="node1" presStyleIdx="5" presStyleCnt="7"/>
      <dgm:spPr/>
    </dgm:pt>
    <dgm:pt modelId="{71F83B09-A700-4624-BDBD-5D8F16B3FAA1}" type="pres">
      <dgm:prSet presAssocID="{96435800-F2FF-4DDF-8CF0-6BF0DEE549BE}" presName="spaceRect" presStyleCnt="0"/>
      <dgm:spPr/>
    </dgm:pt>
    <dgm:pt modelId="{8CF85878-43F5-46A1-AA5F-546962849437}" type="pres">
      <dgm:prSet presAssocID="{96435800-F2FF-4DDF-8CF0-6BF0DEE549BE}" presName="textRect" presStyleLbl="revTx" presStyleIdx="5" presStyleCnt="7">
        <dgm:presLayoutVars>
          <dgm:chMax val="1"/>
          <dgm:chPref val="1"/>
        </dgm:presLayoutVars>
      </dgm:prSet>
      <dgm:spPr/>
    </dgm:pt>
    <dgm:pt modelId="{7E0F14C2-B3E6-48BA-B7F6-ABBCD7DC72CE}" type="pres">
      <dgm:prSet presAssocID="{ACA634EB-0936-41D1-9BDE-2C368E89AC6A}" presName="sibTrans" presStyleCnt="0"/>
      <dgm:spPr/>
    </dgm:pt>
    <dgm:pt modelId="{C6A2B4E8-8DB6-4D5D-B19A-0E499DF4DC2B}" type="pres">
      <dgm:prSet presAssocID="{50478D33-387C-4BD9-8482-491F74B36943}" presName="compNode" presStyleCnt="0"/>
      <dgm:spPr/>
    </dgm:pt>
    <dgm:pt modelId="{80E0DBD3-9E14-4C78-B571-A683519857B2}" type="pres">
      <dgm:prSet presAssocID="{50478D33-387C-4BD9-8482-491F74B36943}" presName="iconBgRect" presStyleLbl="bgShp" presStyleIdx="6" presStyleCnt="7"/>
      <dgm:spPr>
        <a:prstGeom prst="round2DiagRect">
          <a:avLst>
            <a:gd name="adj1" fmla="val 29727"/>
            <a:gd name="adj2" fmla="val 0"/>
          </a:avLst>
        </a:prstGeom>
      </dgm:spPr>
    </dgm:pt>
    <dgm:pt modelId="{55D3F7FF-2D76-4650-B498-AC80ECF6F932}" type="pres">
      <dgm:prSet presAssocID="{50478D33-387C-4BD9-8482-491F74B36943}" presName="iconRect" presStyleLbl="node1" presStyleIdx="6" presStyleCnt="7"/>
      <dgm:spPr/>
    </dgm:pt>
    <dgm:pt modelId="{15C0DEAC-8CEB-475B-9A5F-A2F2F951FB90}" type="pres">
      <dgm:prSet presAssocID="{50478D33-387C-4BD9-8482-491F74B36943}" presName="spaceRect" presStyleCnt="0"/>
      <dgm:spPr/>
    </dgm:pt>
    <dgm:pt modelId="{C7170DD4-0B8F-4DD1-8684-14A8320D18ED}" type="pres">
      <dgm:prSet presAssocID="{50478D33-387C-4BD9-8482-491F74B36943}" presName="textRect" presStyleLbl="revTx" presStyleIdx="6" presStyleCnt="7">
        <dgm:presLayoutVars>
          <dgm:chMax val="1"/>
          <dgm:chPref val="1"/>
        </dgm:presLayoutVars>
      </dgm:prSet>
      <dgm:spPr/>
    </dgm:pt>
  </dgm:ptLst>
  <dgm:cxnLst>
    <dgm:cxn modelId="{F1F5690E-18BA-462D-A743-691A086B2C74}" type="presOf" srcId="{513074EA-A021-4D44-A529-F364D7362E68}" destId="{3BD27FB2-F0A4-4E07-AE1A-EC880D3783CF}" srcOrd="0" destOrd="0" presId="urn:microsoft.com/office/officeart/2018/5/layout/IconLeafLabelList"/>
    <dgm:cxn modelId="{2C470B17-C73E-42FB-8A95-4CD9DD0BD5CA}" srcId="{32E0E100-E281-4C30-AB51-F0D9ED9BEC01}" destId="{96435800-F2FF-4DDF-8CF0-6BF0DEE549BE}" srcOrd="5" destOrd="0" parTransId="{A44F8699-6DC2-4E10-A678-31FDEA1BB6EA}" sibTransId="{ACA634EB-0936-41D1-9BDE-2C368E89AC6A}"/>
    <dgm:cxn modelId="{571DAC17-B17B-4EF0-8C95-FDE36441E85B}" srcId="{32E0E100-E281-4C30-AB51-F0D9ED9BEC01}" destId="{3D4E89FC-6793-44D4-81B1-D051A01D95B5}" srcOrd="4" destOrd="0" parTransId="{D63CC90B-65A4-415F-A940-965FC1D8E018}" sibTransId="{9B0E9D69-F01E-4D85-9DF3-02176E3AD22E}"/>
    <dgm:cxn modelId="{1E0E615D-C412-4C23-BA0D-406BEB3D122B}" type="presOf" srcId="{96435800-F2FF-4DDF-8CF0-6BF0DEE549BE}" destId="{8CF85878-43F5-46A1-AA5F-546962849437}" srcOrd="0" destOrd="0" presId="urn:microsoft.com/office/officeart/2018/5/layout/IconLeafLabelList"/>
    <dgm:cxn modelId="{85313844-4C85-4B61-B458-CA89032A4DB6}" srcId="{32E0E100-E281-4C30-AB51-F0D9ED9BEC01}" destId="{50478D33-387C-4BD9-8482-491F74B36943}" srcOrd="6" destOrd="0" parTransId="{A6F76AD1-8FB1-42B4-918E-90C66341BB91}" sibTransId="{35ED7DAB-E53A-43F1-B7DA-3BC206C61204}"/>
    <dgm:cxn modelId="{52173769-F547-442E-A288-CEF2B62EB147}" srcId="{32E0E100-E281-4C30-AB51-F0D9ED9BEC01}" destId="{F2CFD60F-A790-4C58-815F-3D608491CB4E}" srcOrd="0" destOrd="0" parTransId="{E77A20A5-6285-4CAD-8E4E-586C8AB154B0}" sibTransId="{6F22B285-A2D3-4F99-9A38-5713FBB76110}"/>
    <dgm:cxn modelId="{3E376055-39C2-4C7B-8118-37E7136275A2}" srcId="{32E0E100-E281-4C30-AB51-F0D9ED9BEC01}" destId="{2BC40244-796F-4793-BAF1-6BEC3ACE4633}" srcOrd="2" destOrd="0" parTransId="{2D0C845E-A9CB-4559-B709-8364E7E70501}" sibTransId="{95ADD208-DB37-4B68-9152-10178F9C7296}"/>
    <dgm:cxn modelId="{8F8D4F78-1EA7-4A69-96E1-9E87400BDECE}" type="presOf" srcId="{2BC40244-796F-4793-BAF1-6BEC3ACE4633}" destId="{05CA59F1-8938-4EB9-A3BD-52BCD3A2B66C}" srcOrd="0" destOrd="0" presId="urn:microsoft.com/office/officeart/2018/5/layout/IconLeafLabelList"/>
    <dgm:cxn modelId="{4A6F338C-B9F1-458F-BF5A-F0B9BB140815}" type="presOf" srcId="{F2CFD60F-A790-4C58-815F-3D608491CB4E}" destId="{E56D8079-BE5D-4FF7-BF07-96E9ED0CAA87}" srcOrd="0" destOrd="0" presId="urn:microsoft.com/office/officeart/2018/5/layout/IconLeafLabelList"/>
    <dgm:cxn modelId="{5DDBB092-7D4C-406E-8584-5D9694DF2997}" srcId="{32E0E100-E281-4C30-AB51-F0D9ED9BEC01}" destId="{01494092-78FF-433A-A39F-72C473DB58EB}" srcOrd="3" destOrd="0" parTransId="{9716FA05-9813-48C3-AADB-E0D3487112E3}" sibTransId="{6721F870-50A9-4EC4-891A-CEC829DA15A5}"/>
    <dgm:cxn modelId="{3E0CD692-582C-4541-9061-30DDC157DEDA}" type="presOf" srcId="{3D4E89FC-6793-44D4-81B1-D051A01D95B5}" destId="{5D278F3B-20BB-40BC-B36D-BAABEB42119C}" srcOrd="0" destOrd="0" presId="urn:microsoft.com/office/officeart/2018/5/layout/IconLeafLabelList"/>
    <dgm:cxn modelId="{349DCC99-5E41-4750-86B5-D22D7ADE8F33}" type="presOf" srcId="{01494092-78FF-433A-A39F-72C473DB58EB}" destId="{66EE4453-8A89-422B-9E00-5EDC383377D7}" srcOrd="0" destOrd="0" presId="urn:microsoft.com/office/officeart/2018/5/layout/IconLeafLabelList"/>
    <dgm:cxn modelId="{1648FEAB-2646-445F-AAF7-7F693CF22F4D}" type="presOf" srcId="{32E0E100-E281-4C30-AB51-F0D9ED9BEC01}" destId="{2925BC2D-FF7F-4AC4-973B-6F23D8962710}" srcOrd="0" destOrd="0" presId="urn:microsoft.com/office/officeart/2018/5/layout/IconLeafLabelList"/>
    <dgm:cxn modelId="{AC53BEC8-DD13-4253-97CF-6389A5D531B6}" srcId="{32E0E100-E281-4C30-AB51-F0D9ED9BEC01}" destId="{513074EA-A021-4D44-A529-F364D7362E68}" srcOrd="1" destOrd="0" parTransId="{6DB21263-79BA-42F6-9DCD-1D8D0D0BC45C}" sibTransId="{A209B76B-F943-4811-B25F-AB23E866644C}"/>
    <dgm:cxn modelId="{5AF20CFA-1ED4-4B3B-93FB-AC4113E8614E}" type="presOf" srcId="{50478D33-387C-4BD9-8482-491F74B36943}" destId="{C7170DD4-0B8F-4DD1-8684-14A8320D18ED}" srcOrd="0" destOrd="0" presId="urn:microsoft.com/office/officeart/2018/5/layout/IconLeafLabelList"/>
    <dgm:cxn modelId="{6E104FA7-535F-4947-B5F4-E1AA78A076A0}" type="presParOf" srcId="{2925BC2D-FF7F-4AC4-973B-6F23D8962710}" destId="{0A7FE356-4CD2-442C-B429-8DB6640420A6}" srcOrd="0" destOrd="0" presId="urn:microsoft.com/office/officeart/2018/5/layout/IconLeafLabelList"/>
    <dgm:cxn modelId="{07CC30CE-487B-45A7-87A0-C9890D360A0A}" type="presParOf" srcId="{0A7FE356-4CD2-442C-B429-8DB6640420A6}" destId="{01140D5C-865D-40B5-812C-270AF606BB33}" srcOrd="0" destOrd="0" presId="urn:microsoft.com/office/officeart/2018/5/layout/IconLeafLabelList"/>
    <dgm:cxn modelId="{82F59322-3622-4528-BF3B-EE2B198BB60E}" type="presParOf" srcId="{0A7FE356-4CD2-442C-B429-8DB6640420A6}" destId="{B3D02850-323D-4F30-8B17-5694422538A6}" srcOrd="1" destOrd="0" presId="urn:microsoft.com/office/officeart/2018/5/layout/IconLeafLabelList"/>
    <dgm:cxn modelId="{DD4C03C3-1361-4D41-A4C0-15AC7B37AE0E}" type="presParOf" srcId="{0A7FE356-4CD2-442C-B429-8DB6640420A6}" destId="{4BD552AB-1897-4D1E-8A99-BE9CD8172BB2}" srcOrd="2" destOrd="0" presId="urn:microsoft.com/office/officeart/2018/5/layout/IconLeafLabelList"/>
    <dgm:cxn modelId="{D92004BA-BDAE-4A05-B0A6-93F7953A48C9}" type="presParOf" srcId="{0A7FE356-4CD2-442C-B429-8DB6640420A6}" destId="{E56D8079-BE5D-4FF7-BF07-96E9ED0CAA87}" srcOrd="3" destOrd="0" presId="urn:microsoft.com/office/officeart/2018/5/layout/IconLeafLabelList"/>
    <dgm:cxn modelId="{21303B34-736C-4162-A869-C22A73AA7098}" type="presParOf" srcId="{2925BC2D-FF7F-4AC4-973B-6F23D8962710}" destId="{5EF1EA92-DED8-472D-9C3B-B10AD10DE63F}" srcOrd="1" destOrd="0" presId="urn:microsoft.com/office/officeart/2018/5/layout/IconLeafLabelList"/>
    <dgm:cxn modelId="{64382973-C6EA-4FF0-816B-B3C8B265F710}" type="presParOf" srcId="{2925BC2D-FF7F-4AC4-973B-6F23D8962710}" destId="{CE03A84E-1560-40BA-9F07-1ABFB40FB5BD}" srcOrd="2" destOrd="0" presId="urn:microsoft.com/office/officeart/2018/5/layout/IconLeafLabelList"/>
    <dgm:cxn modelId="{545FD967-53E8-4A42-9162-61DC0A805EC4}" type="presParOf" srcId="{CE03A84E-1560-40BA-9F07-1ABFB40FB5BD}" destId="{A977EA83-DAD5-485A-88CA-60DF67DA7214}" srcOrd="0" destOrd="0" presId="urn:microsoft.com/office/officeart/2018/5/layout/IconLeafLabelList"/>
    <dgm:cxn modelId="{E490674D-12F5-4366-B20B-F258F422FA0F}" type="presParOf" srcId="{CE03A84E-1560-40BA-9F07-1ABFB40FB5BD}" destId="{F9973334-9F43-4CA4-BC5D-F4DA5FE8631A}" srcOrd="1" destOrd="0" presId="urn:microsoft.com/office/officeart/2018/5/layout/IconLeafLabelList"/>
    <dgm:cxn modelId="{1C30E6F0-9AD6-45D6-9C05-603A64C78485}" type="presParOf" srcId="{CE03A84E-1560-40BA-9F07-1ABFB40FB5BD}" destId="{D7256F63-22CC-418A-9B6B-9EC443A6B6E8}" srcOrd="2" destOrd="0" presId="urn:microsoft.com/office/officeart/2018/5/layout/IconLeafLabelList"/>
    <dgm:cxn modelId="{DE2895A1-BCCB-4A9F-A550-04D0B174A0B9}" type="presParOf" srcId="{CE03A84E-1560-40BA-9F07-1ABFB40FB5BD}" destId="{3BD27FB2-F0A4-4E07-AE1A-EC880D3783CF}" srcOrd="3" destOrd="0" presId="urn:microsoft.com/office/officeart/2018/5/layout/IconLeafLabelList"/>
    <dgm:cxn modelId="{B2819F75-D89C-420E-9420-BF2898CC878C}" type="presParOf" srcId="{2925BC2D-FF7F-4AC4-973B-6F23D8962710}" destId="{2703143D-488D-494E-B0D3-28E3335EFEDF}" srcOrd="3" destOrd="0" presId="urn:microsoft.com/office/officeart/2018/5/layout/IconLeafLabelList"/>
    <dgm:cxn modelId="{0268EA50-4071-47B0-82FB-C997C9AA44A5}" type="presParOf" srcId="{2925BC2D-FF7F-4AC4-973B-6F23D8962710}" destId="{BF8D20D3-884D-4549-94A7-104F08EDE28D}" srcOrd="4" destOrd="0" presId="urn:microsoft.com/office/officeart/2018/5/layout/IconLeafLabelList"/>
    <dgm:cxn modelId="{0F6DF129-4683-4CF7-A92A-E8E0F067E37D}" type="presParOf" srcId="{BF8D20D3-884D-4549-94A7-104F08EDE28D}" destId="{C519E4D1-8843-466F-9BCB-7B83E916678F}" srcOrd="0" destOrd="0" presId="urn:microsoft.com/office/officeart/2018/5/layout/IconLeafLabelList"/>
    <dgm:cxn modelId="{B24E6F3B-5039-4A4B-9CEC-705554D04E3D}" type="presParOf" srcId="{BF8D20D3-884D-4549-94A7-104F08EDE28D}" destId="{148FD3C2-0EAA-4941-B4F7-14593EE83C97}" srcOrd="1" destOrd="0" presId="urn:microsoft.com/office/officeart/2018/5/layout/IconLeafLabelList"/>
    <dgm:cxn modelId="{5C43019F-39C2-4216-B10F-70C5AB5DB8EA}" type="presParOf" srcId="{BF8D20D3-884D-4549-94A7-104F08EDE28D}" destId="{116DE896-0CFE-4589-939A-DB2F002CED2A}" srcOrd="2" destOrd="0" presId="urn:microsoft.com/office/officeart/2018/5/layout/IconLeafLabelList"/>
    <dgm:cxn modelId="{D07C1B8B-922F-4ECB-8782-730FC8097AF2}" type="presParOf" srcId="{BF8D20D3-884D-4549-94A7-104F08EDE28D}" destId="{05CA59F1-8938-4EB9-A3BD-52BCD3A2B66C}" srcOrd="3" destOrd="0" presId="urn:microsoft.com/office/officeart/2018/5/layout/IconLeafLabelList"/>
    <dgm:cxn modelId="{3CF7AE01-B703-4BEA-ABAC-64AAB83B81C9}" type="presParOf" srcId="{2925BC2D-FF7F-4AC4-973B-6F23D8962710}" destId="{816A7E29-2834-443F-A2F1-637ADA9C9627}" srcOrd="5" destOrd="0" presId="urn:microsoft.com/office/officeart/2018/5/layout/IconLeafLabelList"/>
    <dgm:cxn modelId="{7640B742-B3B2-42A6-8DD4-32FC1E5990A4}" type="presParOf" srcId="{2925BC2D-FF7F-4AC4-973B-6F23D8962710}" destId="{E244DB36-E3D8-42E7-A4A5-848E15371592}" srcOrd="6" destOrd="0" presId="urn:microsoft.com/office/officeart/2018/5/layout/IconLeafLabelList"/>
    <dgm:cxn modelId="{AD9A5B3C-C4E4-4EF3-B219-9D0C00CF91D0}" type="presParOf" srcId="{E244DB36-E3D8-42E7-A4A5-848E15371592}" destId="{4250B841-3519-43A8-83AC-3B849D4C2E29}" srcOrd="0" destOrd="0" presId="urn:microsoft.com/office/officeart/2018/5/layout/IconLeafLabelList"/>
    <dgm:cxn modelId="{718E6084-BE4A-4DC2-B2C5-54319994BA43}" type="presParOf" srcId="{E244DB36-E3D8-42E7-A4A5-848E15371592}" destId="{41B21A58-0246-416E-98EF-DA86BD24045A}" srcOrd="1" destOrd="0" presId="urn:microsoft.com/office/officeart/2018/5/layout/IconLeafLabelList"/>
    <dgm:cxn modelId="{C782F378-22A8-41DF-85CF-516EE180FA38}" type="presParOf" srcId="{E244DB36-E3D8-42E7-A4A5-848E15371592}" destId="{E9C9741E-2E57-4B56-8BCF-FB9971CAE9A9}" srcOrd="2" destOrd="0" presId="urn:microsoft.com/office/officeart/2018/5/layout/IconLeafLabelList"/>
    <dgm:cxn modelId="{BD351F57-1A8C-49B3-86CA-AD681D437BE3}" type="presParOf" srcId="{E244DB36-E3D8-42E7-A4A5-848E15371592}" destId="{66EE4453-8A89-422B-9E00-5EDC383377D7}" srcOrd="3" destOrd="0" presId="urn:microsoft.com/office/officeart/2018/5/layout/IconLeafLabelList"/>
    <dgm:cxn modelId="{6A278808-7413-4388-97A2-FBD2B8A9E873}" type="presParOf" srcId="{2925BC2D-FF7F-4AC4-973B-6F23D8962710}" destId="{2548C82B-9613-4B79-BFA4-32EA88CB07C8}" srcOrd="7" destOrd="0" presId="urn:microsoft.com/office/officeart/2018/5/layout/IconLeafLabelList"/>
    <dgm:cxn modelId="{71DA7821-47DC-49C6-BDAF-0EB506C8D471}" type="presParOf" srcId="{2925BC2D-FF7F-4AC4-973B-6F23D8962710}" destId="{079F0246-26A1-46BC-A87B-89EC5B27A781}" srcOrd="8" destOrd="0" presId="urn:microsoft.com/office/officeart/2018/5/layout/IconLeafLabelList"/>
    <dgm:cxn modelId="{9EE17AEF-1DC9-46C9-A1C3-0D541E310830}" type="presParOf" srcId="{079F0246-26A1-46BC-A87B-89EC5B27A781}" destId="{35A009FD-87E6-45C0-B277-724A5DB6AA0E}" srcOrd="0" destOrd="0" presId="urn:microsoft.com/office/officeart/2018/5/layout/IconLeafLabelList"/>
    <dgm:cxn modelId="{6AC8EF13-2990-4567-9B1C-E626676B9AEC}" type="presParOf" srcId="{079F0246-26A1-46BC-A87B-89EC5B27A781}" destId="{F0FEC0E9-BAA4-4BD9-BA16-1E395CAB2964}" srcOrd="1" destOrd="0" presId="urn:microsoft.com/office/officeart/2018/5/layout/IconLeafLabelList"/>
    <dgm:cxn modelId="{2C7BB935-8AE8-4E1D-BAB0-4B468C21EF83}" type="presParOf" srcId="{079F0246-26A1-46BC-A87B-89EC5B27A781}" destId="{4F807577-7B30-43C3-9677-28B8023B656F}" srcOrd="2" destOrd="0" presId="urn:microsoft.com/office/officeart/2018/5/layout/IconLeafLabelList"/>
    <dgm:cxn modelId="{0986EEC1-D31A-44F3-8A0E-C0C0928D9EF5}" type="presParOf" srcId="{079F0246-26A1-46BC-A87B-89EC5B27A781}" destId="{5D278F3B-20BB-40BC-B36D-BAABEB42119C}" srcOrd="3" destOrd="0" presId="urn:microsoft.com/office/officeart/2018/5/layout/IconLeafLabelList"/>
    <dgm:cxn modelId="{5224464D-81BF-4D2E-9F4E-191A35A96F70}" type="presParOf" srcId="{2925BC2D-FF7F-4AC4-973B-6F23D8962710}" destId="{09164894-9743-47B3-B2EC-3E723259B1FE}" srcOrd="9" destOrd="0" presId="urn:microsoft.com/office/officeart/2018/5/layout/IconLeafLabelList"/>
    <dgm:cxn modelId="{0FC0B307-4AA6-4174-BDBC-866E2400D79D}" type="presParOf" srcId="{2925BC2D-FF7F-4AC4-973B-6F23D8962710}" destId="{6E536AAD-4755-4695-B174-14D88739D33F}" srcOrd="10" destOrd="0" presId="urn:microsoft.com/office/officeart/2018/5/layout/IconLeafLabelList"/>
    <dgm:cxn modelId="{33CA1CCF-DE38-45A7-BA0C-F4DD45AC8775}" type="presParOf" srcId="{6E536AAD-4755-4695-B174-14D88739D33F}" destId="{6202BE9F-0BE8-4557-8CFC-24BF3BDCECD4}" srcOrd="0" destOrd="0" presId="urn:microsoft.com/office/officeart/2018/5/layout/IconLeafLabelList"/>
    <dgm:cxn modelId="{EAC7A275-055A-41F1-930B-6A072E586FA8}" type="presParOf" srcId="{6E536AAD-4755-4695-B174-14D88739D33F}" destId="{7AF5AC3C-1E79-4531-BB39-9CCDDB64AA3E}" srcOrd="1" destOrd="0" presId="urn:microsoft.com/office/officeart/2018/5/layout/IconLeafLabelList"/>
    <dgm:cxn modelId="{3004928E-0A89-4F02-A612-6B50204C64D0}" type="presParOf" srcId="{6E536AAD-4755-4695-B174-14D88739D33F}" destId="{71F83B09-A700-4624-BDBD-5D8F16B3FAA1}" srcOrd="2" destOrd="0" presId="urn:microsoft.com/office/officeart/2018/5/layout/IconLeafLabelList"/>
    <dgm:cxn modelId="{83138A3E-EBBD-44C6-9A96-6EAB878E7651}" type="presParOf" srcId="{6E536AAD-4755-4695-B174-14D88739D33F}" destId="{8CF85878-43F5-46A1-AA5F-546962849437}" srcOrd="3" destOrd="0" presId="urn:microsoft.com/office/officeart/2018/5/layout/IconLeafLabelList"/>
    <dgm:cxn modelId="{6D56C247-2F1E-41CC-97E2-FFF213B73D23}" type="presParOf" srcId="{2925BC2D-FF7F-4AC4-973B-6F23D8962710}" destId="{7E0F14C2-B3E6-48BA-B7F6-ABBCD7DC72CE}" srcOrd="11" destOrd="0" presId="urn:microsoft.com/office/officeart/2018/5/layout/IconLeafLabelList"/>
    <dgm:cxn modelId="{83DAFB17-EE66-4738-B5F4-466C2EDBE7B8}" type="presParOf" srcId="{2925BC2D-FF7F-4AC4-973B-6F23D8962710}" destId="{C6A2B4E8-8DB6-4D5D-B19A-0E499DF4DC2B}" srcOrd="12" destOrd="0" presId="urn:microsoft.com/office/officeart/2018/5/layout/IconLeafLabelList"/>
    <dgm:cxn modelId="{A3FC873F-F6A0-45FC-89D5-C9673886A878}" type="presParOf" srcId="{C6A2B4E8-8DB6-4D5D-B19A-0E499DF4DC2B}" destId="{80E0DBD3-9E14-4C78-B571-A683519857B2}" srcOrd="0" destOrd="0" presId="urn:microsoft.com/office/officeart/2018/5/layout/IconLeafLabelList"/>
    <dgm:cxn modelId="{0695975A-71D5-40DA-AA72-A5C2473EED44}" type="presParOf" srcId="{C6A2B4E8-8DB6-4D5D-B19A-0E499DF4DC2B}" destId="{55D3F7FF-2D76-4650-B498-AC80ECF6F932}" srcOrd="1" destOrd="0" presId="urn:microsoft.com/office/officeart/2018/5/layout/IconLeafLabelList"/>
    <dgm:cxn modelId="{FAFD1F05-8700-4369-8DC9-6B8E2F91028D}" type="presParOf" srcId="{C6A2B4E8-8DB6-4D5D-B19A-0E499DF4DC2B}" destId="{15C0DEAC-8CEB-475B-9A5F-A2F2F951FB90}" srcOrd="2" destOrd="0" presId="urn:microsoft.com/office/officeart/2018/5/layout/IconLeafLabelList"/>
    <dgm:cxn modelId="{F2D8BD03-9AAE-4727-8129-3E5D03163D57}" type="presParOf" srcId="{C6A2B4E8-8DB6-4D5D-B19A-0E499DF4DC2B}" destId="{C7170DD4-0B8F-4DD1-8684-14A8320D18ED}"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AA229B-9029-4239-929C-8C752A7E3436}"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EB0D6A20-A90D-48DC-92D4-38DB3C8EC05F}">
      <dgm:prSet/>
      <dgm:spPr/>
      <dgm:t>
        <a:bodyPr/>
        <a:lstStyle/>
        <a:p>
          <a:r>
            <a:rPr lang="en-US">
              <a:latin typeface="Century Gothic (Body)"/>
            </a:rPr>
            <a:t>Data Collection</a:t>
          </a:r>
        </a:p>
      </dgm:t>
    </dgm:pt>
    <dgm:pt modelId="{B73A9F86-8E4D-4C83-ABE0-3A0022305EE8}" type="parTrans" cxnId="{5457CE9A-2304-4FEB-82E4-1E40C45E54EF}">
      <dgm:prSet/>
      <dgm:spPr/>
      <dgm:t>
        <a:bodyPr/>
        <a:lstStyle/>
        <a:p>
          <a:endParaRPr lang="en-US"/>
        </a:p>
      </dgm:t>
    </dgm:pt>
    <dgm:pt modelId="{AE8EC189-8581-4A1B-A1B2-3462910F967A}" type="sibTrans" cxnId="{5457CE9A-2304-4FEB-82E4-1E40C45E54EF}">
      <dgm:prSet/>
      <dgm:spPr/>
      <dgm:t>
        <a:bodyPr/>
        <a:lstStyle/>
        <a:p>
          <a:endParaRPr lang="en-US">
            <a:latin typeface="Century Gothic (Body)"/>
          </a:endParaRPr>
        </a:p>
      </dgm:t>
    </dgm:pt>
    <dgm:pt modelId="{DE084B7B-A9B5-43B4-9FBD-7DC8C29E85D3}">
      <dgm:prSet/>
      <dgm:spPr/>
      <dgm:t>
        <a:bodyPr/>
        <a:lstStyle/>
        <a:p>
          <a:r>
            <a:rPr lang="en-US">
              <a:latin typeface="Century Gothic (Body)"/>
            </a:rPr>
            <a:t>↓</a:t>
          </a:r>
        </a:p>
      </dgm:t>
    </dgm:pt>
    <dgm:pt modelId="{F666A726-107E-4477-8833-E7CFE899DDAC}" type="parTrans" cxnId="{4924D045-66A2-4432-AF92-4C17CB222099}">
      <dgm:prSet/>
      <dgm:spPr/>
      <dgm:t>
        <a:bodyPr/>
        <a:lstStyle/>
        <a:p>
          <a:endParaRPr lang="en-US"/>
        </a:p>
      </dgm:t>
    </dgm:pt>
    <dgm:pt modelId="{F4A4270E-2B2A-4A65-B632-FD4613A860C8}" type="sibTrans" cxnId="{4924D045-66A2-4432-AF92-4C17CB222099}">
      <dgm:prSet/>
      <dgm:spPr/>
      <dgm:t>
        <a:bodyPr/>
        <a:lstStyle/>
        <a:p>
          <a:endParaRPr lang="en-US">
            <a:latin typeface="Century Gothic (Body)"/>
          </a:endParaRPr>
        </a:p>
      </dgm:t>
    </dgm:pt>
    <dgm:pt modelId="{B21C78E5-343F-43FC-954B-4C6A9C058058}">
      <dgm:prSet/>
      <dgm:spPr/>
      <dgm:t>
        <a:bodyPr/>
        <a:lstStyle/>
        <a:p>
          <a:r>
            <a:rPr lang="en-US">
              <a:latin typeface="Century Gothic (Body)"/>
            </a:rPr>
            <a:t>Data Preprocessing</a:t>
          </a:r>
        </a:p>
      </dgm:t>
    </dgm:pt>
    <dgm:pt modelId="{6D691B9C-AD5F-4028-9A34-A97E2DE2B47B}" type="parTrans" cxnId="{1EB6D315-9801-4D43-A8B2-9C09770C85EA}">
      <dgm:prSet/>
      <dgm:spPr/>
      <dgm:t>
        <a:bodyPr/>
        <a:lstStyle/>
        <a:p>
          <a:endParaRPr lang="en-US"/>
        </a:p>
      </dgm:t>
    </dgm:pt>
    <dgm:pt modelId="{018F1A64-609B-4266-BB93-750CFBEE9F4E}" type="sibTrans" cxnId="{1EB6D315-9801-4D43-A8B2-9C09770C85EA}">
      <dgm:prSet/>
      <dgm:spPr/>
      <dgm:t>
        <a:bodyPr/>
        <a:lstStyle/>
        <a:p>
          <a:endParaRPr lang="en-US">
            <a:latin typeface="Century Gothic (Body)"/>
          </a:endParaRPr>
        </a:p>
      </dgm:t>
    </dgm:pt>
    <dgm:pt modelId="{2AC8E9FB-746C-46FE-B37B-31CA1B2AEEB0}">
      <dgm:prSet/>
      <dgm:spPr/>
      <dgm:t>
        <a:bodyPr/>
        <a:lstStyle/>
        <a:p>
          <a:r>
            <a:rPr lang="en-US">
              <a:latin typeface="Century Gothic (Body)"/>
            </a:rPr>
            <a:t>↓</a:t>
          </a:r>
        </a:p>
      </dgm:t>
    </dgm:pt>
    <dgm:pt modelId="{BBB77984-9C5E-4903-B9F9-51216890458B}" type="parTrans" cxnId="{838FC540-916E-49F0-924A-E6DE8E81E626}">
      <dgm:prSet/>
      <dgm:spPr/>
      <dgm:t>
        <a:bodyPr/>
        <a:lstStyle/>
        <a:p>
          <a:endParaRPr lang="en-US"/>
        </a:p>
      </dgm:t>
    </dgm:pt>
    <dgm:pt modelId="{C89E2863-E449-4711-BB51-05A4B59739EA}" type="sibTrans" cxnId="{838FC540-916E-49F0-924A-E6DE8E81E626}">
      <dgm:prSet/>
      <dgm:spPr/>
      <dgm:t>
        <a:bodyPr/>
        <a:lstStyle/>
        <a:p>
          <a:endParaRPr lang="en-US">
            <a:latin typeface="Century Gothic (Body)"/>
          </a:endParaRPr>
        </a:p>
      </dgm:t>
    </dgm:pt>
    <dgm:pt modelId="{5FE6969D-CC5C-4DEE-89AE-9971F53F792C}">
      <dgm:prSet/>
      <dgm:spPr/>
      <dgm:t>
        <a:bodyPr/>
        <a:lstStyle/>
        <a:p>
          <a:r>
            <a:rPr lang="en-US">
              <a:latin typeface="Century Gothic (Body)"/>
            </a:rPr>
            <a:t>Feature Engineering</a:t>
          </a:r>
        </a:p>
      </dgm:t>
    </dgm:pt>
    <dgm:pt modelId="{DA013B8D-0B1C-464B-A4D3-14079C4B4771}" type="parTrans" cxnId="{6CE07E0E-B24D-4708-8153-F64CE4C49787}">
      <dgm:prSet/>
      <dgm:spPr/>
      <dgm:t>
        <a:bodyPr/>
        <a:lstStyle/>
        <a:p>
          <a:endParaRPr lang="en-US"/>
        </a:p>
      </dgm:t>
    </dgm:pt>
    <dgm:pt modelId="{7E3E7C57-171D-430B-8E1A-E931E764C253}" type="sibTrans" cxnId="{6CE07E0E-B24D-4708-8153-F64CE4C49787}">
      <dgm:prSet/>
      <dgm:spPr/>
      <dgm:t>
        <a:bodyPr/>
        <a:lstStyle/>
        <a:p>
          <a:endParaRPr lang="en-US">
            <a:latin typeface="Century Gothic (Body)"/>
          </a:endParaRPr>
        </a:p>
      </dgm:t>
    </dgm:pt>
    <dgm:pt modelId="{1ECE0D51-931A-4F48-8F79-4572D969D21A}">
      <dgm:prSet/>
      <dgm:spPr/>
      <dgm:t>
        <a:bodyPr/>
        <a:lstStyle/>
        <a:p>
          <a:r>
            <a:rPr lang="en-US">
              <a:latin typeface="Century Gothic (Body)"/>
            </a:rPr>
            <a:t>↓</a:t>
          </a:r>
        </a:p>
      </dgm:t>
    </dgm:pt>
    <dgm:pt modelId="{363BA0B5-3EA5-4DBE-85BD-A8C12803EA41}" type="parTrans" cxnId="{A0AB00D1-CFE6-4647-A0A3-B79783F582DF}">
      <dgm:prSet/>
      <dgm:spPr/>
      <dgm:t>
        <a:bodyPr/>
        <a:lstStyle/>
        <a:p>
          <a:endParaRPr lang="en-US"/>
        </a:p>
      </dgm:t>
    </dgm:pt>
    <dgm:pt modelId="{F57DA499-608D-4228-8502-C1EC1F1C6518}" type="sibTrans" cxnId="{A0AB00D1-CFE6-4647-A0A3-B79783F582DF}">
      <dgm:prSet/>
      <dgm:spPr/>
      <dgm:t>
        <a:bodyPr/>
        <a:lstStyle/>
        <a:p>
          <a:endParaRPr lang="en-US">
            <a:latin typeface="Century Gothic (Body)"/>
          </a:endParaRPr>
        </a:p>
      </dgm:t>
    </dgm:pt>
    <dgm:pt modelId="{D8636A13-70C4-42CF-919A-7D1E4B08C70C}">
      <dgm:prSet/>
      <dgm:spPr/>
      <dgm:t>
        <a:bodyPr/>
        <a:lstStyle/>
        <a:p>
          <a:r>
            <a:rPr lang="en-US">
              <a:latin typeface="Century Gothic (Body)"/>
            </a:rPr>
            <a:t>Feature Selection</a:t>
          </a:r>
        </a:p>
      </dgm:t>
    </dgm:pt>
    <dgm:pt modelId="{6D951B29-7EB8-4D6C-A8C6-46ABE3901EA7}" type="parTrans" cxnId="{E3F93E3D-E5FF-44A8-8229-49D9B46393C4}">
      <dgm:prSet/>
      <dgm:spPr/>
      <dgm:t>
        <a:bodyPr/>
        <a:lstStyle/>
        <a:p>
          <a:endParaRPr lang="en-US"/>
        </a:p>
      </dgm:t>
    </dgm:pt>
    <dgm:pt modelId="{3F056648-580E-4D28-8122-6E55BFFC6FF0}" type="sibTrans" cxnId="{E3F93E3D-E5FF-44A8-8229-49D9B46393C4}">
      <dgm:prSet/>
      <dgm:spPr/>
      <dgm:t>
        <a:bodyPr/>
        <a:lstStyle/>
        <a:p>
          <a:endParaRPr lang="en-US">
            <a:latin typeface="Century Gothic (Body)"/>
          </a:endParaRPr>
        </a:p>
      </dgm:t>
    </dgm:pt>
    <dgm:pt modelId="{0336AB93-2070-44C9-A0D6-3E9ED630ABE4}">
      <dgm:prSet/>
      <dgm:spPr/>
      <dgm:t>
        <a:bodyPr/>
        <a:lstStyle/>
        <a:p>
          <a:r>
            <a:rPr lang="en-US">
              <a:latin typeface="Century Gothic (Body)"/>
            </a:rPr>
            <a:t>↓</a:t>
          </a:r>
        </a:p>
      </dgm:t>
    </dgm:pt>
    <dgm:pt modelId="{C113A9FE-D2D4-4CD4-A820-B6302A70F710}" type="parTrans" cxnId="{B02E18CA-FB8A-4988-94C3-62D0E13F9103}">
      <dgm:prSet/>
      <dgm:spPr/>
      <dgm:t>
        <a:bodyPr/>
        <a:lstStyle/>
        <a:p>
          <a:endParaRPr lang="en-US"/>
        </a:p>
      </dgm:t>
    </dgm:pt>
    <dgm:pt modelId="{EF2E8618-5224-498A-AF4E-DDED96D701DB}" type="sibTrans" cxnId="{B02E18CA-FB8A-4988-94C3-62D0E13F9103}">
      <dgm:prSet/>
      <dgm:spPr/>
      <dgm:t>
        <a:bodyPr/>
        <a:lstStyle/>
        <a:p>
          <a:endParaRPr lang="en-US">
            <a:latin typeface="Century Gothic (Body)"/>
          </a:endParaRPr>
        </a:p>
      </dgm:t>
    </dgm:pt>
    <dgm:pt modelId="{3E6A2F86-879C-4AD9-9C2C-D848C80535E2}">
      <dgm:prSet/>
      <dgm:spPr/>
      <dgm:t>
        <a:bodyPr/>
        <a:lstStyle/>
        <a:p>
          <a:r>
            <a:rPr lang="en-US">
              <a:latin typeface="Century Gothic (Body)"/>
            </a:rPr>
            <a:t>ML Models Training</a:t>
          </a:r>
        </a:p>
      </dgm:t>
    </dgm:pt>
    <dgm:pt modelId="{52866C7D-2B93-48FF-BA2D-251D46CFEC6B}" type="parTrans" cxnId="{970C4116-9ED8-4325-A681-423ED1B93636}">
      <dgm:prSet/>
      <dgm:spPr/>
      <dgm:t>
        <a:bodyPr/>
        <a:lstStyle/>
        <a:p>
          <a:endParaRPr lang="en-US"/>
        </a:p>
      </dgm:t>
    </dgm:pt>
    <dgm:pt modelId="{25A603F8-5714-4084-B6E2-1210B974AEBA}" type="sibTrans" cxnId="{970C4116-9ED8-4325-A681-423ED1B93636}">
      <dgm:prSet/>
      <dgm:spPr/>
      <dgm:t>
        <a:bodyPr/>
        <a:lstStyle/>
        <a:p>
          <a:endParaRPr lang="en-US">
            <a:latin typeface="Century Gothic (Body)"/>
          </a:endParaRPr>
        </a:p>
      </dgm:t>
    </dgm:pt>
    <dgm:pt modelId="{45C56E5D-C368-449E-9C8B-382DCF6FD3B0}">
      <dgm:prSet/>
      <dgm:spPr/>
      <dgm:t>
        <a:bodyPr/>
        <a:lstStyle/>
        <a:p>
          <a:r>
            <a:rPr lang="en-US">
              <a:latin typeface="Century Gothic (Body)"/>
            </a:rPr>
            <a:t>↓</a:t>
          </a:r>
        </a:p>
      </dgm:t>
    </dgm:pt>
    <dgm:pt modelId="{58662329-9E6E-4FE8-9682-AD4528A9D95E}" type="parTrans" cxnId="{4D2C163B-64DF-4CE9-B331-4E0E47F16B45}">
      <dgm:prSet/>
      <dgm:spPr/>
      <dgm:t>
        <a:bodyPr/>
        <a:lstStyle/>
        <a:p>
          <a:endParaRPr lang="en-US"/>
        </a:p>
      </dgm:t>
    </dgm:pt>
    <dgm:pt modelId="{00FB00C0-A6FB-4C26-AFE1-1A8C88E4078D}" type="sibTrans" cxnId="{4D2C163B-64DF-4CE9-B331-4E0E47F16B45}">
      <dgm:prSet/>
      <dgm:spPr/>
      <dgm:t>
        <a:bodyPr/>
        <a:lstStyle/>
        <a:p>
          <a:endParaRPr lang="en-US">
            <a:latin typeface="Century Gothic (Body)"/>
          </a:endParaRPr>
        </a:p>
      </dgm:t>
    </dgm:pt>
    <dgm:pt modelId="{9E0D39F9-5E92-4654-9D2E-9887142C323F}">
      <dgm:prSet/>
      <dgm:spPr/>
      <dgm:t>
        <a:bodyPr/>
        <a:lstStyle/>
        <a:p>
          <a:r>
            <a:rPr lang="en-US">
              <a:latin typeface="Century Gothic (Body)"/>
            </a:rPr>
            <a:t>Model Evaluation</a:t>
          </a:r>
        </a:p>
      </dgm:t>
    </dgm:pt>
    <dgm:pt modelId="{D634BFCB-52B1-4CAE-8571-F32024A455D0}" type="parTrans" cxnId="{D06EFA7F-A476-4A33-81C0-FD90C5CEBEC9}">
      <dgm:prSet/>
      <dgm:spPr/>
      <dgm:t>
        <a:bodyPr/>
        <a:lstStyle/>
        <a:p>
          <a:endParaRPr lang="en-US"/>
        </a:p>
      </dgm:t>
    </dgm:pt>
    <dgm:pt modelId="{780024F8-D617-4EEF-BEFB-1383B15499CD}" type="sibTrans" cxnId="{D06EFA7F-A476-4A33-81C0-FD90C5CEBEC9}">
      <dgm:prSet/>
      <dgm:spPr/>
      <dgm:t>
        <a:bodyPr/>
        <a:lstStyle/>
        <a:p>
          <a:endParaRPr lang="en-US">
            <a:latin typeface="Century Gothic (Body)"/>
          </a:endParaRPr>
        </a:p>
      </dgm:t>
    </dgm:pt>
    <dgm:pt modelId="{9DBC2284-C2EE-4F39-9B24-A34EC57D7050}">
      <dgm:prSet/>
      <dgm:spPr/>
      <dgm:t>
        <a:bodyPr/>
        <a:lstStyle/>
        <a:p>
          <a:r>
            <a:rPr lang="en-US">
              <a:latin typeface="Century Gothic (Body)"/>
            </a:rPr>
            <a:t>↓</a:t>
          </a:r>
        </a:p>
      </dgm:t>
    </dgm:pt>
    <dgm:pt modelId="{EF42EAD1-5E83-4D5A-BC4C-8DB5F6AC736C}" type="parTrans" cxnId="{41B3576E-5C44-4850-89B2-B5111C7F9F93}">
      <dgm:prSet/>
      <dgm:spPr/>
      <dgm:t>
        <a:bodyPr/>
        <a:lstStyle/>
        <a:p>
          <a:endParaRPr lang="en-US"/>
        </a:p>
      </dgm:t>
    </dgm:pt>
    <dgm:pt modelId="{6572AC5D-B5E7-4D9F-BCD2-C1E53F6B7E5E}" type="sibTrans" cxnId="{41B3576E-5C44-4850-89B2-B5111C7F9F93}">
      <dgm:prSet/>
      <dgm:spPr/>
      <dgm:t>
        <a:bodyPr/>
        <a:lstStyle/>
        <a:p>
          <a:endParaRPr lang="en-US">
            <a:latin typeface="Century Gothic (Body)"/>
          </a:endParaRPr>
        </a:p>
      </dgm:t>
    </dgm:pt>
    <dgm:pt modelId="{F69CE28E-F3D9-4E4B-8138-DF509C09EF2E}">
      <dgm:prSet/>
      <dgm:spPr/>
      <dgm:t>
        <a:bodyPr/>
        <a:lstStyle/>
        <a:p>
          <a:r>
            <a:rPr lang="en-US">
              <a:latin typeface="Century Gothic (Body)"/>
            </a:rPr>
            <a:t>Explainability (SHAP / LIME)</a:t>
          </a:r>
        </a:p>
      </dgm:t>
    </dgm:pt>
    <dgm:pt modelId="{FAC58522-B908-4020-A965-04938C95D4B4}" type="parTrans" cxnId="{DBC517BA-DCC3-4E3E-A3F4-8E870F8C423D}">
      <dgm:prSet/>
      <dgm:spPr/>
      <dgm:t>
        <a:bodyPr/>
        <a:lstStyle/>
        <a:p>
          <a:endParaRPr lang="en-US"/>
        </a:p>
      </dgm:t>
    </dgm:pt>
    <dgm:pt modelId="{7EEC0EC5-D477-438B-B829-168526679114}" type="sibTrans" cxnId="{DBC517BA-DCC3-4E3E-A3F4-8E870F8C423D}">
      <dgm:prSet/>
      <dgm:spPr/>
      <dgm:t>
        <a:bodyPr/>
        <a:lstStyle/>
        <a:p>
          <a:endParaRPr lang="en-US">
            <a:latin typeface="Century Gothic (Body)"/>
          </a:endParaRPr>
        </a:p>
      </dgm:t>
    </dgm:pt>
    <dgm:pt modelId="{860B0196-88A2-4F8A-99F0-CBAAA9935BA7}">
      <dgm:prSet/>
      <dgm:spPr/>
      <dgm:t>
        <a:bodyPr/>
        <a:lstStyle/>
        <a:p>
          <a:r>
            <a:rPr lang="en-US">
              <a:latin typeface="Century Gothic (Body)"/>
            </a:rPr>
            <a:t>↓</a:t>
          </a:r>
        </a:p>
      </dgm:t>
    </dgm:pt>
    <dgm:pt modelId="{1A22C831-06BC-4378-812F-C2B899AD7FAF}" type="parTrans" cxnId="{FC6BFD78-534A-4280-8681-E7A5F1803DC8}">
      <dgm:prSet/>
      <dgm:spPr/>
      <dgm:t>
        <a:bodyPr/>
        <a:lstStyle/>
        <a:p>
          <a:endParaRPr lang="en-US"/>
        </a:p>
      </dgm:t>
    </dgm:pt>
    <dgm:pt modelId="{504781A2-7179-4D92-BA02-83CBF2E6F548}" type="sibTrans" cxnId="{FC6BFD78-534A-4280-8681-E7A5F1803DC8}">
      <dgm:prSet/>
      <dgm:spPr/>
      <dgm:t>
        <a:bodyPr/>
        <a:lstStyle/>
        <a:p>
          <a:endParaRPr lang="en-US">
            <a:latin typeface="Century Gothic (Body)"/>
          </a:endParaRPr>
        </a:p>
      </dgm:t>
    </dgm:pt>
    <dgm:pt modelId="{928635E1-01BE-4106-9A55-9E54E1CD963C}">
      <dgm:prSet/>
      <dgm:spPr/>
      <dgm:t>
        <a:bodyPr/>
        <a:lstStyle/>
        <a:p>
          <a:r>
            <a:rPr lang="en-US">
              <a:latin typeface="Century Gothic (Body)"/>
            </a:rPr>
            <a:t>Clinical Decision Support</a:t>
          </a:r>
        </a:p>
      </dgm:t>
    </dgm:pt>
    <dgm:pt modelId="{305DE4A1-2CA3-4723-B2C0-F04E157F15D3}" type="parTrans" cxnId="{0AFAA2A3-4A42-4B02-A870-6A3C6D9DBC64}">
      <dgm:prSet/>
      <dgm:spPr/>
      <dgm:t>
        <a:bodyPr/>
        <a:lstStyle/>
        <a:p>
          <a:endParaRPr lang="en-US"/>
        </a:p>
      </dgm:t>
    </dgm:pt>
    <dgm:pt modelId="{F5737CE2-8C47-4D90-A591-47313C691518}" type="sibTrans" cxnId="{0AFAA2A3-4A42-4B02-A870-6A3C6D9DBC64}">
      <dgm:prSet/>
      <dgm:spPr/>
      <dgm:t>
        <a:bodyPr/>
        <a:lstStyle/>
        <a:p>
          <a:endParaRPr lang="en-US"/>
        </a:p>
      </dgm:t>
    </dgm:pt>
    <dgm:pt modelId="{A23FB62E-3319-4E99-B8B3-B55E19CAF901}" type="pres">
      <dgm:prSet presAssocID="{C1AA229B-9029-4239-929C-8C752A7E3436}" presName="Name0" presStyleCnt="0">
        <dgm:presLayoutVars>
          <dgm:dir/>
          <dgm:resizeHandles val="exact"/>
        </dgm:presLayoutVars>
      </dgm:prSet>
      <dgm:spPr/>
    </dgm:pt>
    <dgm:pt modelId="{85A1A2B5-0FBE-4C6D-8F68-9E9FE3AA75CB}" type="pres">
      <dgm:prSet presAssocID="{EB0D6A20-A90D-48DC-92D4-38DB3C8EC05F}" presName="node" presStyleLbl="node1" presStyleIdx="0" presStyleCnt="15">
        <dgm:presLayoutVars>
          <dgm:bulletEnabled val="1"/>
        </dgm:presLayoutVars>
      </dgm:prSet>
      <dgm:spPr/>
    </dgm:pt>
    <dgm:pt modelId="{70486061-9C53-4FA7-B06E-FEA3C6B86973}" type="pres">
      <dgm:prSet presAssocID="{AE8EC189-8581-4A1B-A1B2-3462910F967A}" presName="sibTrans" presStyleLbl="sibTrans1D1" presStyleIdx="0" presStyleCnt="14"/>
      <dgm:spPr/>
    </dgm:pt>
    <dgm:pt modelId="{D30BD400-8268-4BA8-A6E8-ED3916B4B2AD}" type="pres">
      <dgm:prSet presAssocID="{AE8EC189-8581-4A1B-A1B2-3462910F967A}" presName="connectorText" presStyleLbl="sibTrans1D1" presStyleIdx="0" presStyleCnt="14"/>
      <dgm:spPr/>
    </dgm:pt>
    <dgm:pt modelId="{40FEF608-A950-436B-9EA6-BBAE7D31CD95}" type="pres">
      <dgm:prSet presAssocID="{DE084B7B-A9B5-43B4-9FBD-7DC8C29E85D3}" presName="node" presStyleLbl="node1" presStyleIdx="1" presStyleCnt="15">
        <dgm:presLayoutVars>
          <dgm:bulletEnabled val="1"/>
        </dgm:presLayoutVars>
      </dgm:prSet>
      <dgm:spPr/>
    </dgm:pt>
    <dgm:pt modelId="{05161C07-8076-47C5-8D42-126036D1AB53}" type="pres">
      <dgm:prSet presAssocID="{F4A4270E-2B2A-4A65-B632-FD4613A860C8}" presName="sibTrans" presStyleLbl="sibTrans1D1" presStyleIdx="1" presStyleCnt="14"/>
      <dgm:spPr/>
    </dgm:pt>
    <dgm:pt modelId="{4BC8FE07-807A-4D59-8A90-C49FD0E3CA3F}" type="pres">
      <dgm:prSet presAssocID="{F4A4270E-2B2A-4A65-B632-FD4613A860C8}" presName="connectorText" presStyleLbl="sibTrans1D1" presStyleIdx="1" presStyleCnt="14"/>
      <dgm:spPr/>
    </dgm:pt>
    <dgm:pt modelId="{3B0E5FEB-400E-4B58-826C-EAAEE8885392}" type="pres">
      <dgm:prSet presAssocID="{B21C78E5-343F-43FC-954B-4C6A9C058058}" presName="node" presStyleLbl="node1" presStyleIdx="2" presStyleCnt="15">
        <dgm:presLayoutVars>
          <dgm:bulletEnabled val="1"/>
        </dgm:presLayoutVars>
      </dgm:prSet>
      <dgm:spPr/>
    </dgm:pt>
    <dgm:pt modelId="{ECEF6BDD-ECFB-413C-9C0E-2AD7DC2D3E91}" type="pres">
      <dgm:prSet presAssocID="{018F1A64-609B-4266-BB93-750CFBEE9F4E}" presName="sibTrans" presStyleLbl="sibTrans1D1" presStyleIdx="2" presStyleCnt="14"/>
      <dgm:spPr/>
    </dgm:pt>
    <dgm:pt modelId="{C7B1F119-FDA6-45A2-BF1E-0DCB636F9A2D}" type="pres">
      <dgm:prSet presAssocID="{018F1A64-609B-4266-BB93-750CFBEE9F4E}" presName="connectorText" presStyleLbl="sibTrans1D1" presStyleIdx="2" presStyleCnt="14"/>
      <dgm:spPr/>
    </dgm:pt>
    <dgm:pt modelId="{3FB1BDF4-989B-4894-A294-802F4C9F4522}" type="pres">
      <dgm:prSet presAssocID="{2AC8E9FB-746C-46FE-B37B-31CA1B2AEEB0}" presName="node" presStyleLbl="node1" presStyleIdx="3" presStyleCnt="15">
        <dgm:presLayoutVars>
          <dgm:bulletEnabled val="1"/>
        </dgm:presLayoutVars>
      </dgm:prSet>
      <dgm:spPr/>
    </dgm:pt>
    <dgm:pt modelId="{61DA6DAA-492A-40CE-8FC8-484E6E1F9067}" type="pres">
      <dgm:prSet presAssocID="{C89E2863-E449-4711-BB51-05A4B59739EA}" presName="sibTrans" presStyleLbl="sibTrans1D1" presStyleIdx="3" presStyleCnt="14"/>
      <dgm:spPr/>
    </dgm:pt>
    <dgm:pt modelId="{D133CDEF-7BEE-4BE0-94FE-FAAFB6653638}" type="pres">
      <dgm:prSet presAssocID="{C89E2863-E449-4711-BB51-05A4B59739EA}" presName="connectorText" presStyleLbl="sibTrans1D1" presStyleIdx="3" presStyleCnt="14"/>
      <dgm:spPr/>
    </dgm:pt>
    <dgm:pt modelId="{AA04609C-A6A6-4F95-B732-65015DBB0E04}" type="pres">
      <dgm:prSet presAssocID="{5FE6969D-CC5C-4DEE-89AE-9971F53F792C}" presName="node" presStyleLbl="node1" presStyleIdx="4" presStyleCnt="15">
        <dgm:presLayoutVars>
          <dgm:bulletEnabled val="1"/>
        </dgm:presLayoutVars>
      </dgm:prSet>
      <dgm:spPr/>
    </dgm:pt>
    <dgm:pt modelId="{B9A59320-76A0-4817-B255-07F81365600C}" type="pres">
      <dgm:prSet presAssocID="{7E3E7C57-171D-430B-8E1A-E931E764C253}" presName="sibTrans" presStyleLbl="sibTrans1D1" presStyleIdx="4" presStyleCnt="14"/>
      <dgm:spPr/>
    </dgm:pt>
    <dgm:pt modelId="{F9C9A819-677D-40C5-B8BF-E70220A6CFE7}" type="pres">
      <dgm:prSet presAssocID="{7E3E7C57-171D-430B-8E1A-E931E764C253}" presName="connectorText" presStyleLbl="sibTrans1D1" presStyleIdx="4" presStyleCnt="14"/>
      <dgm:spPr/>
    </dgm:pt>
    <dgm:pt modelId="{C66A2E8C-D9EA-4FAE-A582-A531C12FF192}" type="pres">
      <dgm:prSet presAssocID="{1ECE0D51-931A-4F48-8F79-4572D969D21A}" presName="node" presStyleLbl="node1" presStyleIdx="5" presStyleCnt="15">
        <dgm:presLayoutVars>
          <dgm:bulletEnabled val="1"/>
        </dgm:presLayoutVars>
      </dgm:prSet>
      <dgm:spPr/>
    </dgm:pt>
    <dgm:pt modelId="{DE1FCBCE-C3F0-456B-8060-9810DFC01013}" type="pres">
      <dgm:prSet presAssocID="{F57DA499-608D-4228-8502-C1EC1F1C6518}" presName="sibTrans" presStyleLbl="sibTrans1D1" presStyleIdx="5" presStyleCnt="14"/>
      <dgm:spPr/>
    </dgm:pt>
    <dgm:pt modelId="{DA5F64FD-2C78-4051-81B5-4B86F8F596F7}" type="pres">
      <dgm:prSet presAssocID="{F57DA499-608D-4228-8502-C1EC1F1C6518}" presName="connectorText" presStyleLbl="sibTrans1D1" presStyleIdx="5" presStyleCnt="14"/>
      <dgm:spPr/>
    </dgm:pt>
    <dgm:pt modelId="{2D33F267-AB0B-416F-8DEE-D5AB768C2900}" type="pres">
      <dgm:prSet presAssocID="{D8636A13-70C4-42CF-919A-7D1E4B08C70C}" presName="node" presStyleLbl="node1" presStyleIdx="6" presStyleCnt="15">
        <dgm:presLayoutVars>
          <dgm:bulletEnabled val="1"/>
        </dgm:presLayoutVars>
      </dgm:prSet>
      <dgm:spPr/>
    </dgm:pt>
    <dgm:pt modelId="{D42B29CC-63BD-49F3-9D2A-FF75FCF860CB}" type="pres">
      <dgm:prSet presAssocID="{3F056648-580E-4D28-8122-6E55BFFC6FF0}" presName="sibTrans" presStyleLbl="sibTrans1D1" presStyleIdx="6" presStyleCnt="14"/>
      <dgm:spPr/>
    </dgm:pt>
    <dgm:pt modelId="{D8E316F4-5435-47FF-971D-C9D29264CE78}" type="pres">
      <dgm:prSet presAssocID="{3F056648-580E-4D28-8122-6E55BFFC6FF0}" presName="connectorText" presStyleLbl="sibTrans1D1" presStyleIdx="6" presStyleCnt="14"/>
      <dgm:spPr/>
    </dgm:pt>
    <dgm:pt modelId="{7C823242-487C-4CCC-8E59-FDF2516EA6C5}" type="pres">
      <dgm:prSet presAssocID="{0336AB93-2070-44C9-A0D6-3E9ED630ABE4}" presName="node" presStyleLbl="node1" presStyleIdx="7" presStyleCnt="15">
        <dgm:presLayoutVars>
          <dgm:bulletEnabled val="1"/>
        </dgm:presLayoutVars>
      </dgm:prSet>
      <dgm:spPr/>
    </dgm:pt>
    <dgm:pt modelId="{969AC5B2-FF1A-4892-A2E7-1A1B1E88D9B4}" type="pres">
      <dgm:prSet presAssocID="{EF2E8618-5224-498A-AF4E-DDED96D701DB}" presName="sibTrans" presStyleLbl="sibTrans1D1" presStyleIdx="7" presStyleCnt="14"/>
      <dgm:spPr/>
    </dgm:pt>
    <dgm:pt modelId="{D4570DFD-48DA-4490-A6E5-B5EE2B31C494}" type="pres">
      <dgm:prSet presAssocID="{EF2E8618-5224-498A-AF4E-DDED96D701DB}" presName="connectorText" presStyleLbl="sibTrans1D1" presStyleIdx="7" presStyleCnt="14"/>
      <dgm:spPr/>
    </dgm:pt>
    <dgm:pt modelId="{574AA0FC-8C23-496A-9FCE-B938F8C74E4C}" type="pres">
      <dgm:prSet presAssocID="{3E6A2F86-879C-4AD9-9C2C-D848C80535E2}" presName="node" presStyleLbl="node1" presStyleIdx="8" presStyleCnt="15">
        <dgm:presLayoutVars>
          <dgm:bulletEnabled val="1"/>
        </dgm:presLayoutVars>
      </dgm:prSet>
      <dgm:spPr/>
    </dgm:pt>
    <dgm:pt modelId="{B0F688B0-258E-4840-8CA4-5318CBA77594}" type="pres">
      <dgm:prSet presAssocID="{25A603F8-5714-4084-B6E2-1210B974AEBA}" presName="sibTrans" presStyleLbl="sibTrans1D1" presStyleIdx="8" presStyleCnt="14"/>
      <dgm:spPr/>
    </dgm:pt>
    <dgm:pt modelId="{0BA8F28C-9CE1-4376-8483-DA044CA5FD0D}" type="pres">
      <dgm:prSet presAssocID="{25A603F8-5714-4084-B6E2-1210B974AEBA}" presName="connectorText" presStyleLbl="sibTrans1D1" presStyleIdx="8" presStyleCnt="14"/>
      <dgm:spPr/>
    </dgm:pt>
    <dgm:pt modelId="{6368B1E2-6B5C-4CC0-A68E-DB3DA2DD757D}" type="pres">
      <dgm:prSet presAssocID="{45C56E5D-C368-449E-9C8B-382DCF6FD3B0}" presName="node" presStyleLbl="node1" presStyleIdx="9" presStyleCnt="15">
        <dgm:presLayoutVars>
          <dgm:bulletEnabled val="1"/>
        </dgm:presLayoutVars>
      </dgm:prSet>
      <dgm:spPr/>
    </dgm:pt>
    <dgm:pt modelId="{75CF38D4-B048-490A-8A04-D650472C4728}" type="pres">
      <dgm:prSet presAssocID="{00FB00C0-A6FB-4C26-AFE1-1A8C88E4078D}" presName="sibTrans" presStyleLbl="sibTrans1D1" presStyleIdx="9" presStyleCnt="14"/>
      <dgm:spPr/>
    </dgm:pt>
    <dgm:pt modelId="{01465A80-43C3-4448-8852-A121E6CB6287}" type="pres">
      <dgm:prSet presAssocID="{00FB00C0-A6FB-4C26-AFE1-1A8C88E4078D}" presName="connectorText" presStyleLbl="sibTrans1D1" presStyleIdx="9" presStyleCnt="14"/>
      <dgm:spPr/>
    </dgm:pt>
    <dgm:pt modelId="{427DBFDE-8320-419C-98C0-AA38D2725C99}" type="pres">
      <dgm:prSet presAssocID="{9E0D39F9-5E92-4654-9D2E-9887142C323F}" presName="node" presStyleLbl="node1" presStyleIdx="10" presStyleCnt="15">
        <dgm:presLayoutVars>
          <dgm:bulletEnabled val="1"/>
        </dgm:presLayoutVars>
      </dgm:prSet>
      <dgm:spPr/>
    </dgm:pt>
    <dgm:pt modelId="{18455F75-8C47-43D3-857D-B4BB505B055C}" type="pres">
      <dgm:prSet presAssocID="{780024F8-D617-4EEF-BEFB-1383B15499CD}" presName="sibTrans" presStyleLbl="sibTrans1D1" presStyleIdx="10" presStyleCnt="14"/>
      <dgm:spPr/>
    </dgm:pt>
    <dgm:pt modelId="{AE6E1B06-00B5-4DCA-A2E3-1392DD109D40}" type="pres">
      <dgm:prSet presAssocID="{780024F8-D617-4EEF-BEFB-1383B15499CD}" presName="connectorText" presStyleLbl="sibTrans1D1" presStyleIdx="10" presStyleCnt="14"/>
      <dgm:spPr/>
    </dgm:pt>
    <dgm:pt modelId="{3E81AE6D-2483-4B9A-A47A-CDAEEDD9E074}" type="pres">
      <dgm:prSet presAssocID="{9DBC2284-C2EE-4F39-9B24-A34EC57D7050}" presName="node" presStyleLbl="node1" presStyleIdx="11" presStyleCnt="15">
        <dgm:presLayoutVars>
          <dgm:bulletEnabled val="1"/>
        </dgm:presLayoutVars>
      </dgm:prSet>
      <dgm:spPr/>
    </dgm:pt>
    <dgm:pt modelId="{6FEC04BE-7B73-4FC9-9EF3-AC99306D60DD}" type="pres">
      <dgm:prSet presAssocID="{6572AC5D-B5E7-4D9F-BCD2-C1E53F6B7E5E}" presName="sibTrans" presStyleLbl="sibTrans1D1" presStyleIdx="11" presStyleCnt="14"/>
      <dgm:spPr/>
    </dgm:pt>
    <dgm:pt modelId="{A6C25928-DE1F-4C96-B35D-3844666296DC}" type="pres">
      <dgm:prSet presAssocID="{6572AC5D-B5E7-4D9F-BCD2-C1E53F6B7E5E}" presName="connectorText" presStyleLbl="sibTrans1D1" presStyleIdx="11" presStyleCnt="14"/>
      <dgm:spPr/>
    </dgm:pt>
    <dgm:pt modelId="{883D8E63-6F20-4377-B853-4656ACACC7CD}" type="pres">
      <dgm:prSet presAssocID="{F69CE28E-F3D9-4E4B-8138-DF509C09EF2E}" presName="node" presStyleLbl="node1" presStyleIdx="12" presStyleCnt="15">
        <dgm:presLayoutVars>
          <dgm:bulletEnabled val="1"/>
        </dgm:presLayoutVars>
      </dgm:prSet>
      <dgm:spPr/>
    </dgm:pt>
    <dgm:pt modelId="{674ED769-4383-4910-BD19-CC0FBE870DF8}" type="pres">
      <dgm:prSet presAssocID="{7EEC0EC5-D477-438B-B829-168526679114}" presName="sibTrans" presStyleLbl="sibTrans1D1" presStyleIdx="12" presStyleCnt="14"/>
      <dgm:spPr/>
    </dgm:pt>
    <dgm:pt modelId="{55E253B5-6453-41CD-BC55-15B571B1B7FF}" type="pres">
      <dgm:prSet presAssocID="{7EEC0EC5-D477-438B-B829-168526679114}" presName="connectorText" presStyleLbl="sibTrans1D1" presStyleIdx="12" presStyleCnt="14"/>
      <dgm:spPr/>
    </dgm:pt>
    <dgm:pt modelId="{C5C7B7F7-E29D-48EA-AD7B-1C3422EF34FF}" type="pres">
      <dgm:prSet presAssocID="{860B0196-88A2-4F8A-99F0-CBAAA9935BA7}" presName="node" presStyleLbl="node1" presStyleIdx="13" presStyleCnt="15">
        <dgm:presLayoutVars>
          <dgm:bulletEnabled val="1"/>
        </dgm:presLayoutVars>
      </dgm:prSet>
      <dgm:spPr/>
    </dgm:pt>
    <dgm:pt modelId="{C2407663-D5CC-4DB8-8438-5CDCA62D97CA}" type="pres">
      <dgm:prSet presAssocID="{504781A2-7179-4D92-BA02-83CBF2E6F548}" presName="sibTrans" presStyleLbl="sibTrans1D1" presStyleIdx="13" presStyleCnt="14"/>
      <dgm:spPr/>
    </dgm:pt>
    <dgm:pt modelId="{52ABCF2B-6AD7-4B12-A331-E956AFEDDD9E}" type="pres">
      <dgm:prSet presAssocID="{504781A2-7179-4D92-BA02-83CBF2E6F548}" presName="connectorText" presStyleLbl="sibTrans1D1" presStyleIdx="13" presStyleCnt="14"/>
      <dgm:spPr/>
    </dgm:pt>
    <dgm:pt modelId="{A26BADA6-2B1F-4CC1-AC7E-C77A3BACAFA8}" type="pres">
      <dgm:prSet presAssocID="{928635E1-01BE-4106-9A55-9E54E1CD963C}" presName="node" presStyleLbl="node1" presStyleIdx="14" presStyleCnt="15">
        <dgm:presLayoutVars>
          <dgm:bulletEnabled val="1"/>
        </dgm:presLayoutVars>
      </dgm:prSet>
      <dgm:spPr/>
    </dgm:pt>
  </dgm:ptLst>
  <dgm:cxnLst>
    <dgm:cxn modelId="{866DF001-D9AE-4745-B577-0FCD8BF01379}" type="presOf" srcId="{9DBC2284-C2EE-4F39-9B24-A34EC57D7050}" destId="{3E81AE6D-2483-4B9A-A47A-CDAEEDD9E074}" srcOrd="0" destOrd="0" presId="urn:microsoft.com/office/officeart/2016/7/layout/RepeatingBendingProcessNew"/>
    <dgm:cxn modelId="{187EF805-7845-4875-A748-B0B0C63645F2}" type="presOf" srcId="{00FB00C0-A6FB-4C26-AFE1-1A8C88E4078D}" destId="{75CF38D4-B048-490A-8A04-D650472C4728}" srcOrd="0" destOrd="0" presId="urn:microsoft.com/office/officeart/2016/7/layout/RepeatingBendingProcessNew"/>
    <dgm:cxn modelId="{6CE07E0E-B24D-4708-8153-F64CE4C49787}" srcId="{C1AA229B-9029-4239-929C-8C752A7E3436}" destId="{5FE6969D-CC5C-4DEE-89AE-9971F53F792C}" srcOrd="4" destOrd="0" parTransId="{DA013B8D-0B1C-464B-A4D3-14079C4B4771}" sibTransId="{7E3E7C57-171D-430B-8E1A-E931E764C253}"/>
    <dgm:cxn modelId="{1EB6D315-9801-4D43-A8B2-9C09770C85EA}" srcId="{C1AA229B-9029-4239-929C-8C752A7E3436}" destId="{B21C78E5-343F-43FC-954B-4C6A9C058058}" srcOrd="2" destOrd="0" parTransId="{6D691B9C-AD5F-4028-9A34-A97E2DE2B47B}" sibTransId="{018F1A64-609B-4266-BB93-750CFBEE9F4E}"/>
    <dgm:cxn modelId="{970C4116-9ED8-4325-A681-423ED1B93636}" srcId="{C1AA229B-9029-4239-929C-8C752A7E3436}" destId="{3E6A2F86-879C-4AD9-9C2C-D848C80535E2}" srcOrd="8" destOrd="0" parTransId="{52866C7D-2B93-48FF-BA2D-251D46CFEC6B}" sibTransId="{25A603F8-5714-4084-B6E2-1210B974AEBA}"/>
    <dgm:cxn modelId="{5385C817-0050-4C0C-A52E-7F0AA7423A5D}" type="presOf" srcId="{018F1A64-609B-4266-BB93-750CFBEE9F4E}" destId="{ECEF6BDD-ECFB-413C-9C0E-2AD7DC2D3E91}" srcOrd="0" destOrd="0" presId="urn:microsoft.com/office/officeart/2016/7/layout/RepeatingBendingProcessNew"/>
    <dgm:cxn modelId="{C444D025-F676-4DB3-936F-D83AE8AF9C64}" type="presOf" srcId="{25A603F8-5714-4084-B6E2-1210B974AEBA}" destId="{B0F688B0-258E-4840-8CA4-5318CBA77594}" srcOrd="0" destOrd="0" presId="urn:microsoft.com/office/officeart/2016/7/layout/RepeatingBendingProcessNew"/>
    <dgm:cxn modelId="{FC220B26-2FBC-4F44-964A-F6662CBFB8BF}" type="presOf" srcId="{45C56E5D-C368-449E-9C8B-382DCF6FD3B0}" destId="{6368B1E2-6B5C-4CC0-A68E-DB3DA2DD757D}" srcOrd="0" destOrd="0" presId="urn:microsoft.com/office/officeart/2016/7/layout/RepeatingBendingProcessNew"/>
    <dgm:cxn modelId="{64F47E2B-F74E-44A0-9987-FBCD1A2E9785}" type="presOf" srcId="{860B0196-88A2-4F8A-99F0-CBAAA9935BA7}" destId="{C5C7B7F7-E29D-48EA-AD7B-1C3422EF34FF}" srcOrd="0" destOrd="0" presId="urn:microsoft.com/office/officeart/2016/7/layout/RepeatingBendingProcessNew"/>
    <dgm:cxn modelId="{1D20AB2B-100B-4660-BEF5-C52484FE72B5}" type="presOf" srcId="{C89E2863-E449-4711-BB51-05A4B59739EA}" destId="{D133CDEF-7BEE-4BE0-94FE-FAAFB6653638}" srcOrd="1" destOrd="0" presId="urn:microsoft.com/office/officeart/2016/7/layout/RepeatingBendingProcessNew"/>
    <dgm:cxn modelId="{AE14DF2B-22A8-4D89-ACE8-4ECFBA4D990D}" type="presOf" srcId="{780024F8-D617-4EEF-BEFB-1383B15499CD}" destId="{AE6E1B06-00B5-4DCA-A2E3-1392DD109D40}" srcOrd="1" destOrd="0" presId="urn:microsoft.com/office/officeart/2016/7/layout/RepeatingBendingProcessNew"/>
    <dgm:cxn modelId="{FFF50933-B160-41D8-9849-047338C760A5}" type="presOf" srcId="{D8636A13-70C4-42CF-919A-7D1E4B08C70C}" destId="{2D33F267-AB0B-416F-8DEE-D5AB768C2900}" srcOrd="0" destOrd="0" presId="urn:microsoft.com/office/officeart/2016/7/layout/RepeatingBendingProcessNew"/>
    <dgm:cxn modelId="{17E93137-61EA-45BD-A55B-61BF166F6680}" type="presOf" srcId="{F69CE28E-F3D9-4E4B-8138-DF509C09EF2E}" destId="{883D8E63-6F20-4377-B853-4656ACACC7CD}" srcOrd="0" destOrd="0" presId="urn:microsoft.com/office/officeart/2016/7/layout/RepeatingBendingProcessNew"/>
    <dgm:cxn modelId="{B1DB413A-0C99-42D7-A501-30879EAC4FE5}" type="presOf" srcId="{B21C78E5-343F-43FC-954B-4C6A9C058058}" destId="{3B0E5FEB-400E-4B58-826C-EAAEE8885392}" srcOrd="0" destOrd="0" presId="urn:microsoft.com/office/officeart/2016/7/layout/RepeatingBendingProcessNew"/>
    <dgm:cxn modelId="{4D2C163B-64DF-4CE9-B331-4E0E47F16B45}" srcId="{C1AA229B-9029-4239-929C-8C752A7E3436}" destId="{45C56E5D-C368-449E-9C8B-382DCF6FD3B0}" srcOrd="9" destOrd="0" parTransId="{58662329-9E6E-4FE8-9682-AD4528A9D95E}" sibTransId="{00FB00C0-A6FB-4C26-AFE1-1A8C88E4078D}"/>
    <dgm:cxn modelId="{E3F93E3D-E5FF-44A8-8229-49D9B46393C4}" srcId="{C1AA229B-9029-4239-929C-8C752A7E3436}" destId="{D8636A13-70C4-42CF-919A-7D1E4B08C70C}" srcOrd="6" destOrd="0" parTransId="{6D951B29-7EB8-4D6C-A8C6-46ABE3901EA7}" sibTransId="{3F056648-580E-4D28-8122-6E55BFFC6FF0}"/>
    <dgm:cxn modelId="{9B29D83D-5C08-4885-9A0E-8A375A3EEC12}" type="presOf" srcId="{504781A2-7179-4D92-BA02-83CBF2E6F548}" destId="{52ABCF2B-6AD7-4B12-A331-E956AFEDDD9E}" srcOrd="1" destOrd="0" presId="urn:microsoft.com/office/officeart/2016/7/layout/RepeatingBendingProcessNew"/>
    <dgm:cxn modelId="{838FC540-916E-49F0-924A-E6DE8E81E626}" srcId="{C1AA229B-9029-4239-929C-8C752A7E3436}" destId="{2AC8E9FB-746C-46FE-B37B-31CA1B2AEEB0}" srcOrd="3" destOrd="0" parTransId="{BBB77984-9C5E-4903-B9F9-51216890458B}" sibTransId="{C89E2863-E449-4711-BB51-05A4B59739EA}"/>
    <dgm:cxn modelId="{C6FC6D5B-593B-493D-BA86-80FFEC1CDF9D}" type="presOf" srcId="{7EEC0EC5-D477-438B-B829-168526679114}" destId="{55E253B5-6453-41CD-BC55-15B571B1B7FF}" srcOrd="1" destOrd="0" presId="urn:microsoft.com/office/officeart/2016/7/layout/RepeatingBendingProcessNew"/>
    <dgm:cxn modelId="{C348BC41-163A-4582-A6E1-51BEF5FFC166}" type="presOf" srcId="{0336AB93-2070-44C9-A0D6-3E9ED630ABE4}" destId="{7C823242-487C-4CCC-8E59-FDF2516EA6C5}" srcOrd="0" destOrd="0" presId="urn:microsoft.com/office/officeart/2016/7/layout/RepeatingBendingProcessNew"/>
    <dgm:cxn modelId="{24F9B364-4646-4B08-8472-175A499F5E53}" type="presOf" srcId="{780024F8-D617-4EEF-BEFB-1383B15499CD}" destId="{18455F75-8C47-43D3-857D-B4BB505B055C}" srcOrd="0" destOrd="0" presId="urn:microsoft.com/office/officeart/2016/7/layout/RepeatingBendingProcessNew"/>
    <dgm:cxn modelId="{4924D045-66A2-4432-AF92-4C17CB222099}" srcId="{C1AA229B-9029-4239-929C-8C752A7E3436}" destId="{DE084B7B-A9B5-43B4-9FBD-7DC8C29E85D3}" srcOrd="1" destOrd="0" parTransId="{F666A726-107E-4477-8833-E7CFE899DDAC}" sibTransId="{F4A4270E-2B2A-4A65-B632-FD4613A860C8}"/>
    <dgm:cxn modelId="{41B3576E-5C44-4850-89B2-B5111C7F9F93}" srcId="{C1AA229B-9029-4239-929C-8C752A7E3436}" destId="{9DBC2284-C2EE-4F39-9B24-A34EC57D7050}" srcOrd="11" destOrd="0" parTransId="{EF42EAD1-5E83-4D5A-BC4C-8DB5F6AC736C}" sibTransId="{6572AC5D-B5E7-4D9F-BCD2-C1E53F6B7E5E}"/>
    <dgm:cxn modelId="{1868A176-DF34-4FA8-98C7-0F0686522222}" type="presOf" srcId="{C1AA229B-9029-4239-929C-8C752A7E3436}" destId="{A23FB62E-3319-4E99-B8B3-B55E19CAF901}" srcOrd="0" destOrd="0" presId="urn:microsoft.com/office/officeart/2016/7/layout/RepeatingBendingProcessNew"/>
    <dgm:cxn modelId="{FC6BFD78-534A-4280-8681-E7A5F1803DC8}" srcId="{C1AA229B-9029-4239-929C-8C752A7E3436}" destId="{860B0196-88A2-4F8A-99F0-CBAAA9935BA7}" srcOrd="13" destOrd="0" parTransId="{1A22C831-06BC-4378-812F-C2B899AD7FAF}" sibTransId="{504781A2-7179-4D92-BA02-83CBF2E6F548}"/>
    <dgm:cxn modelId="{C50D115A-A957-4B2B-9D41-0E810291D69E}" type="presOf" srcId="{9E0D39F9-5E92-4654-9D2E-9887142C323F}" destId="{427DBFDE-8320-419C-98C0-AA38D2725C99}" srcOrd="0" destOrd="0" presId="urn:microsoft.com/office/officeart/2016/7/layout/RepeatingBendingProcessNew"/>
    <dgm:cxn modelId="{0245DB7B-D68B-4B63-86E0-39FF60D7F4E9}" type="presOf" srcId="{AE8EC189-8581-4A1B-A1B2-3462910F967A}" destId="{70486061-9C53-4FA7-B06E-FEA3C6B86973}" srcOrd="0" destOrd="0" presId="urn:microsoft.com/office/officeart/2016/7/layout/RepeatingBendingProcessNew"/>
    <dgm:cxn modelId="{8055117D-0472-43FE-AD29-7BA0DE9E122B}" type="presOf" srcId="{3E6A2F86-879C-4AD9-9C2C-D848C80535E2}" destId="{574AA0FC-8C23-496A-9FCE-B938F8C74E4C}" srcOrd="0" destOrd="0" presId="urn:microsoft.com/office/officeart/2016/7/layout/RepeatingBendingProcessNew"/>
    <dgm:cxn modelId="{D06EFA7F-A476-4A33-81C0-FD90C5CEBEC9}" srcId="{C1AA229B-9029-4239-929C-8C752A7E3436}" destId="{9E0D39F9-5E92-4654-9D2E-9887142C323F}" srcOrd="10" destOrd="0" parTransId="{D634BFCB-52B1-4CAE-8571-F32024A455D0}" sibTransId="{780024F8-D617-4EEF-BEFB-1383B15499CD}"/>
    <dgm:cxn modelId="{71E62E80-F26F-4E2F-B67F-D0FDFBD00184}" type="presOf" srcId="{DE084B7B-A9B5-43B4-9FBD-7DC8C29E85D3}" destId="{40FEF608-A950-436B-9EA6-BBAE7D31CD95}" srcOrd="0" destOrd="0" presId="urn:microsoft.com/office/officeart/2016/7/layout/RepeatingBendingProcessNew"/>
    <dgm:cxn modelId="{3459AA88-C43B-4105-947B-D7C86CC21FA2}" type="presOf" srcId="{018F1A64-609B-4266-BB93-750CFBEE9F4E}" destId="{C7B1F119-FDA6-45A2-BF1E-0DCB636F9A2D}" srcOrd="1" destOrd="0" presId="urn:microsoft.com/office/officeart/2016/7/layout/RepeatingBendingProcessNew"/>
    <dgm:cxn modelId="{F9F17A89-F9AA-4194-A82A-E21B6E929368}" type="presOf" srcId="{7E3E7C57-171D-430B-8E1A-E931E764C253}" destId="{B9A59320-76A0-4817-B255-07F81365600C}" srcOrd="0" destOrd="0" presId="urn:microsoft.com/office/officeart/2016/7/layout/RepeatingBendingProcessNew"/>
    <dgm:cxn modelId="{48D3AE98-BC0E-4B5A-B076-B24CFE1A0B03}" type="presOf" srcId="{EF2E8618-5224-498A-AF4E-DDED96D701DB}" destId="{D4570DFD-48DA-4490-A6E5-B5EE2B31C494}" srcOrd="1" destOrd="0" presId="urn:microsoft.com/office/officeart/2016/7/layout/RepeatingBendingProcessNew"/>
    <dgm:cxn modelId="{3EA9779A-BA83-43E6-8AFB-B9723209DE38}" type="presOf" srcId="{6572AC5D-B5E7-4D9F-BCD2-C1E53F6B7E5E}" destId="{6FEC04BE-7B73-4FC9-9EF3-AC99306D60DD}" srcOrd="0" destOrd="0" presId="urn:microsoft.com/office/officeart/2016/7/layout/RepeatingBendingProcessNew"/>
    <dgm:cxn modelId="{5457CE9A-2304-4FEB-82E4-1E40C45E54EF}" srcId="{C1AA229B-9029-4239-929C-8C752A7E3436}" destId="{EB0D6A20-A90D-48DC-92D4-38DB3C8EC05F}" srcOrd="0" destOrd="0" parTransId="{B73A9F86-8E4D-4C83-ABE0-3A0022305EE8}" sibTransId="{AE8EC189-8581-4A1B-A1B2-3462910F967A}"/>
    <dgm:cxn modelId="{0F72D19B-EE5C-46FB-95B7-86F6277DA0BA}" type="presOf" srcId="{5FE6969D-CC5C-4DEE-89AE-9971F53F792C}" destId="{AA04609C-A6A6-4F95-B732-65015DBB0E04}" srcOrd="0" destOrd="0" presId="urn:microsoft.com/office/officeart/2016/7/layout/RepeatingBendingProcessNew"/>
    <dgm:cxn modelId="{F01DDC9E-7442-4BDF-A88E-395B6FC5C06D}" type="presOf" srcId="{AE8EC189-8581-4A1B-A1B2-3462910F967A}" destId="{D30BD400-8268-4BA8-A6E8-ED3916B4B2AD}" srcOrd="1" destOrd="0" presId="urn:microsoft.com/office/officeart/2016/7/layout/RepeatingBendingProcessNew"/>
    <dgm:cxn modelId="{0342BCA1-2000-4F99-B7C6-D8664AB0CB0C}" type="presOf" srcId="{1ECE0D51-931A-4F48-8F79-4572D969D21A}" destId="{C66A2E8C-D9EA-4FAE-A582-A531C12FF192}" srcOrd="0" destOrd="0" presId="urn:microsoft.com/office/officeart/2016/7/layout/RepeatingBendingProcessNew"/>
    <dgm:cxn modelId="{F176FFA1-6A9A-4D77-B73D-F656587B007B}" type="presOf" srcId="{F4A4270E-2B2A-4A65-B632-FD4613A860C8}" destId="{05161C07-8076-47C5-8D42-126036D1AB53}" srcOrd="0" destOrd="0" presId="urn:microsoft.com/office/officeart/2016/7/layout/RepeatingBendingProcessNew"/>
    <dgm:cxn modelId="{0AFAA2A3-4A42-4B02-A870-6A3C6D9DBC64}" srcId="{C1AA229B-9029-4239-929C-8C752A7E3436}" destId="{928635E1-01BE-4106-9A55-9E54E1CD963C}" srcOrd="14" destOrd="0" parTransId="{305DE4A1-2CA3-4723-B2C0-F04E157F15D3}" sibTransId="{F5737CE2-8C47-4D90-A591-47313C691518}"/>
    <dgm:cxn modelId="{6E1EC0AC-7815-4C30-B290-763C29F86406}" type="presOf" srcId="{7EEC0EC5-D477-438B-B829-168526679114}" destId="{674ED769-4383-4910-BD19-CC0FBE870DF8}" srcOrd="0" destOrd="0" presId="urn:microsoft.com/office/officeart/2016/7/layout/RepeatingBendingProcessNew"/>
    <dgm:cxn modelId="{2E052AAE-1ECB-4F50-82D6-C9CEED461341}" type="presOf" srcId="{504781A2-7179-4D92-BA02-83CBF2E6F548}" destId="{C2407663-D5CC-4DB8-8438-5CDCA62D97CA}" srcOrd="0" destOrd="0" presId="urn:microsoft.com/office/officeart/2016/7/layout/RepeatingBendingProcessNew"/>
    <dgm:cxn modelId="{4EC635B7-8E89-4A47-8371-D60B31306D46}" type="presOf" srcId="{25A603F8-5714-4084-B6E2-1210B974AEBA}" destId="{0BA8F28C-9CE1-4376-8483-DA044CA5FD0D}" srcOrd="1" destOrd="0" presId="urn:microsoft.com/office/officeart/2016/7/layout/RepeatingBendingProcessNew"/>
    <dgm:cxn modelId="{DBC517BA-DCC3-4E3E-A3F4-8E870F8C423D}" srcId="{C1AA229B-9029-4239-929C-8C752A7E3436}" destId="{F69CE28E-F3D9-4E4B-8138-DF509C09EF2E}" srcOrd="12" destOrd="0" parTransId="{FAC58522-B908-4020-A965-04938C95D4B4}" sibTransId="{7EEC0EC5-D477-438B-B829-168526679114}"/>
    <dgm:cxn modelId="{08396BC6-4A14-4D62-A51B-D30102EE9632}" type="presOf" srcId="{F57DA499-608D-4228-8502-C1EC1F1C6518}" destId="{DE1FCBCE-C3F0-456B-8060-9810DFC01013}" srcOrd="0" destOrd="0" presId="urn:microsoft.com/office/officeart/2016/7/layout/RepeatingBendingProcessNew"/>
    <dgm:cxn modelId="{A4C79CC6-7CC4-4FEC-A8C6-72FFF53FA53A}" type="presOf" srcId="{F4A4270E-2B2A-4A65-B632-FD4613A860C8}" destId="{4BC8FE07-807A-4D59-8A90-C49FD0E3CA3F}" srcOrd="1" destOrd="0" presId="urn:microsoft.com/office/officeart/2016/7/layout/RepeatingBendingProcessNew"/>
    <dgm:cxn modelId="{B02E18CA-FB8A-4988-94C3-62D0E13F9103}" srcId="{C1AA229B-9029-4239-929C-8C752A7E3436}" destId="{0336AB93-2070-44C9-A0D6-3E9ED630ABE4}" srcOrd="7" destOrd="0" parTransId="{C113A9FE-D2D4-4CD4-A820-B6302A70F710}" sibTransId="{EF2E8618-5224-498A-AF4E-DDED96D701DB}"/>
    <dgm:cxn modelId="{5DEB32CA-79ED-4B98-8336-0F55E8D3FCD8}" type="presOf" srcId="{7E3E7C57-171D-430B-8E1A-E931E764C253}" destId="{F9C9A819-677D-40C5-B8BF-E70220A6CFE7}" srcOrd="1" destOrd="0" presId="urn:microsoft.com/office/officeart/2016/7/layout/RepeatingBendingProcessNew"/>
    <dgm:cxn modelId="{E57223D0-A056-4130-A714-C1CB1A84F793}" type="presOf" srcId="{F57DA499-608D-4228-8502-C1EC1F1C6518}" destId="{DA5F64FD-2C78-4051-81B5-4B86F8F596F7}" srcOrd="1" destOrd="0" presId="urn:microsoft.com/office/officeart/2016/7/layout/RepeatingBendingProcessNew"/>
    <dgm:cxn modelId="{A0AB00D1-CFE6-4647-A0A3-B79783F582DF}" srcId="{C1AA229B-9029-4239-929C-8C752A7E3436}" destId="{1ECE0D51-931A-4F48-8F79-4572D969D21A}" srcOrd="5" destOrd="0" parTransId="{363BA0B5-3EA5-4DBE-85BD-A8C12803EA41}" sibTransId="{F57DA499-608D-4228-8502-C1EC1F1C6518}"/>
    <dgm:cxn modelId="{B181E9D3-8F4E-490D-A715-CF73C9E4F74C}" type="presOf" srcId="{3F056648-580E-4D28-8122-6E55BFFC6FF0}" destId="{D42B29CC-63BD-49F3-9D2A-FF75FCF860CB}" srcOrd="0" destOrd="0" presId="urn:microsoft.com/office/officeart/2016/7/layout/RepeatingBendingProcessNew"/>
    <dgm:cxn modelId="{943777DF-9798-474F-A3DD-EE1450D1E67E}" type="presOf" srcId="{00FB00C0-A6FB-4C26-AFE1-1A8C88E4078D}" destId="{01465A80-43C3-4448-8852-A121E6CB6287}" srcOrd="1" destOrd="0" presId="urn:microsoft.com/office/officeart/2016/7/layout/RepeatingBendingProcessNew"/>
    <dgm:cxn modelId="{840DDFE0-3F73-42CF-BC5C-974F1E9C16B7}" type="presOf" srcId="{3F056648-580E-4D28-8122-6E55BFFC6FF0}" destId="{D8E316F4-5435-47FF-971D-C9D29264CE78}" srcOrd="1" destOrd="0" presId="urn:microsoft.com/office/officeart/2016/7/layout/RepeatingBendingProcessNew"/>
    <dgm:cxn modelId="{2B4CBBE2-7ADB-4BCF-BC41-8E110DBC16BB}" type="presOf" srcId="{928635E1-01BE-4106-9A55-9E54E1CD963C}" destId="{A26BADA6-2B1F-4CC1-AC7E-C77A3BACAFA8}" srcOrd="0" destOrd="0" presId="urn:microsoft.com/office/officeart/2016/7/layout/RepeatingBendingProcessNew"/>
    <dgm:cxn modelId="{ECF610E5-40ED-46E1-9C37-519935002AB9}" type="presOf" srcId="{6572AC5D-B5E7-4D9F-BCD2-C1E53F6B7E5E}" destId="{A6C25928-DE1F-4C96-B35D-3844666296DC}" srcOrd="1" destOrd="0" presId="urn:microsoft.com/office/officeart/2016/7/layout/RepeatingBendingProcessNew"/>
    <dgm:cxn modelId="{CD372CE6-555C-4B9F-ACDD-2A5D4463FCD9}" type="presOf" srcId="{EB0D6A20-A90D-48DC-92D4-38DB3C8EC05F}" destId="{85A1A2B5-0FBE-4C6D-8F68-9E9FE3AA75CB}" srcOrd="0" destOrd="0" presId="urn:microsoft.com/office/officeart/2016/7/layout/RepeatingBendingProcessNew"/>
    <dgm:cxn modelId="{120F06E9-2441-49C0-8FCF-ECFB8571DD31}" type="presOf" srcId="{C89E2863-E449-4711-BB51-05A4B59739EA}" destId="{61DA6DAA-492A-40CE-8FC8-484E6E1F9067}" srcOrd="0" destOrd="0" presId="urn:microsoft.com/office/officeart/2016/7/layout/RepeatingBendingProcessNew"/>
    <dgm:cxn modelId="{DE113AF1-AE87-47F2-9AB0-22248E6902A5}" type="presOf" srcId="{EF2E8618-5224-498A-AF4E-DDED96D701DB}" destId="{969AC5B2-FF1A-4892-A2E7-1A1B1E88D9B4}" srcOrd="0" destOrd="0" presId="urn:microsoft.com/office/officeart/2016/7/layout/RepeatingBendingProcessNew"/>
    <dgm:cxn modelId="{1C4BF0F6-C2D2-492D-915B-8F98764184E6}" type="presOf" srcId="{2AC8E9FB-746C-46FE-B37B-31CA1B2AEEB0}" destId="{3FB1BDF4-989B-4894-A294-802F4C9F4522}" srcOrd="0" destOrd="0" presId="urn:microsoft.com/office/officeart/2016/7/layout/RepeatingBendingProcessNew"/>
    <dgm:cxn modelId="{727AF06B-27CD-4C79-9551-996321D43568}" type="presParOf" srcId="{A23FB62E-3319-4E99-B8B3-B55E19CAF901}" destId="{85A1A2B5-0FBE-4C6D-8F68-9E9FE3AA75CB}" srcOrd="0" destOrd="0" presId="urn:microsoft.com/office/officeart/2016/7/layout/RepeatingBendingProcessNew"/>
    <dgm:cxn modelId="{6DF5347C-1F34-4EF8-8640-2F46321AF7F9}" type="presParOf" srcId="{A23FB62E-3319-4E99-B8B3-B55E19CAF901}" destId="{70486061-9C53-4FA7-B06E-FEA3C6B86973}" srcOrd="1" destOrd="0" presId="urn:microsoft.com/office/officeart/2016/7/layout/RepeatingBendingProcessNew"/>
    <dgm:cxn modelId="{DDAA7AF2-CB94-42C4-BC4A-E2223AD32937}" type="presParOf" srcId="{70486061-9C53-4FA7-B06E-FEA3C6B86973}" destId="{D30BD400-8268-4BA8-A6E8-ED3916B4B2AD}" srcOrd="0" destOrd="0" presId="urn:microsoft.com/office/officeart/2016/7/layout/RepeatingBendingProcessNew"/>
    <dgm:cxn modelId="{5392DCE0-C900-4850-9537-1F6801AAEECB}" type="presParOf" srcId="{A23FB62E-3319-4E99-B8B3-B55E19CAF901}" destId="{40FEF608-A950-436B-9EA6-BBAE7D31CD95}" srcOrd="2" destOrd="0" presId="urn:microsoft.com/office/officeart/2016/7/layout/RepeatingBendingProcessNew"/>
    <dgm:cxn modelId="{EE78A41C-3731-4A90-81AD-580816D7A773}" type="presParOf" srcId="{A23FB62E-3319-4E99-B8B3-B55E19CAF901}" destId="{05161C07-8076-47C5-8D42-126036D1AB53}" srcOrd="3" destOrd="0" presId="urn:microsoft.com/office/officeart/2016/7/layout/RepeatingBendingProcessNew"/>
    <dgm:cxn modelId="{E64AE770-C9A7-4D78-9EEB-D7B18D383E0B}" type="presParOf" srcId="{05161C07-8076-47C5-8D42-126036D1AB53}" destId="{4BC8FE07-807A-4D59-8A90-C49FD0E3CA3F}" srcOrd="0" destOrd="0" presId="urn:microsoft.com/office/officeart/2016/7/layout/RepeatingBendingProcessNew"/>
    <dgm:cxn modelId="{B75C7DF2-6134-431D-BD3A-2C6F4DBDE1F9}" type="presParOf" srcId="{A23FB62E-3319-4E99-B8B3-B55E19CAF901}" destId="{3B0E5FEB-400E-4B58-826C-EAAEE8885392}" srcOrd="4" destOrd="0" presId="urn:microsoft.com/office/officeart/2016/7/layout/RepeatingBendingProcessNew"/>
    <dgm:cxn modelId="{023787FD-C54B-4B10-A03E-32FD6A40CAEA}" type="presParOf" srcId="{A23FB62E-3319-4E99-B8B3-B55E19CAF901}" destId="{ECEF6BDD-ECFB-413C-9C0E-2AD7DC2D3E91}" srcOrd="5" destOrd="0" presId="urn:microsoft.com/office/officeart/2016/7/layout/RepeatingBendingProcessNew"/>
    <dgm:cxn modelId="{2C37FF01-8A14-4581-8F6E-0E775BBB9DCF}" type="presParOf" srcId="{ECEF6BDD-ECFB-413C-9C0E-2AD7DC2D3E91}" destId="{C7B1F119-FDA6-45A2-BF1E-0DCB636F9A2D}" srcOrd="0" destOrd="0" presId="urn:microsoft.com/office/officeart/2016/7/layout/RepeatingBendingProcessNew"/>
    <dgm:cxn modelId="{C828373A-7CB5-438C-92D0-489A595571AA}" type="presParOf" srcId="{A23FB62E-3319-4E99-B8B3-B55E19CAF901}" destId="{3FB1BDF4-989B-4894-A294-802F4C9F4522}" srcOrd="6" destOrd="0" presId="urn:microsoft.com/office/officeart/2016/7/layout/RepeatingBendingProcessNew"/>
    <dgm:cxn modelId="{52D4BBA0-B17C-452B-A48D-938E2BBEAF6F}" type="presParOf" srcId="{A23FB62E-3319-4E99-B8B3-B55E19CAF901}" destId="{61DA6DAA-492A-40CE-8FC8-484E6E1F9067}" srcOrd="7" destOrd="0" presId="urn:microsoft.com/office/officeart/2016/7/layout/RepeatingBendingProcessNew"/>
    <dgm:cxn modelId="{217DC498-B617-4286-ABBD-7D45CA85C50F}" type="presParOf" srcId="{61DA6DAA-492A-40CE-8FC8-484E6E1F9067}" destId="{D133CDEF-7BEE-4BE0-94FE-FAAFB6653638}" srcOrd="0" destOrd="0" presId="urn:microsoft.com/office/officeart/2016/7/layout/RepeatingBendingProcessNew"/>
    <dgm:cxn modelId="{79FE8748-728E-4695-A701-2E8B61B08A9B}" type="presParOf" srcId="{A23FB62E-3319-4E99-B8B3-B55E19CAF901}" destId="{AA04609C-A6A6-4F95-B732-65015DBB0E04}" srcOrd="8" destOrd="0" presId="urn:microsoft.com/office/officeart/2016/7/layout/RepeatingBendingProcessNew"/>
    <dgm:cxn modelId="{186FB633-20B4-4359-BAFE-5F066A3B0D2B}" type="presParOf" srcId="{A23FB62E-3319-4E99-B8B3-B55E19CAF901}" destId="{B9A59320-76A0-4817-B255-07F81365600C}" srcOrd="9" destOrd="0" presId="urn:microsoft.com/office/officeart/2016/7/layout/RepeatingBendingProcessNew"/>
    <dgm:cxn modelId="{87A6999E-3660-4912-942B-CF199BBE80F1}" type="presParOf" srcId="{B9A59320-76A0-4817-B255-07F81365600C}" destId="{F9C9A819-677D-40C5-B8BF-E70220A6CFE7}" srcOrd="0" destOrd="0" presId="urn:microsoft.com/office/officeart/2016/7/layout/RepeatingBendingProcessNew"/>
    <dgm:cxn modelId="{9E20B5CC-F0FE-49D2-AA45-5AEE6B9D565B}" type="presParOf" srcId="{A23FB62E-3319-4E99-B8B3-B55E19CAF901}" destId="{C66A2E8C-D9EA-4FAE-A582-A531C12FF192}" srcOrd="10" destOrd="0" presId="urn:microsoft.com/office/officeart/2016/7/layout/RepeatingBendingProcessNew"/>
    <dgm:cxn modelId="{CCF356C8-5BB2-4196-A995-BBB587AA2A74}" type="presParOf" srcId="{A23FB62E-3319-4E99-B8B3-B55E19CAF901}" destId="{DE1FCBCE-C3F0-456B-8060-9810DFC01013}" srcOrd="11" destOrd="0" presId="urn:microsoft.com/office/officeart/2016/7/layout/RepeatingBendingProcessNew"/>
    <dgm:cxn modelId="{9178EB7D-5E25-479B-A7CC-FF7AF31D347A}" type="presParOf" srcId="{DE1FCBCE-C3F0-456B-8060-9810DFC01013}" destId="{DA5F64FD-2C78-4051-81B5-4B86F8F596F7}" srcOrd="0" destOrd="0" presId="urn:microsoft.com/office/officeart/2016/7/layout/RepeatingBendingProcessNew"/>
    <dgm:cxn modelId="{01A02876-78DD-49DE-832F-C4F07D45B4BF}" type="presParOf" srcId="{A23FB62E-3319-4E99-B8B3-B55E19CAF901}" destId="{2D33F267-AB0B-416F-8DEE-D5AB768C2900}" srcOrd="12" destOrd="0" presId="urn:microsoft.com/office/officeart/2016/7/layout/RepeatingBendingProcessNew"/>
    <dgm:cxn modelId="{1878B8F1-1DC4-495A-B650-CF215E1EE0D5}" type="presParOf" srcId="{A23FB62E-3319-4E99-B8B3-B55E19CAF901}" destId="{D42B29CC-63BD-49F3-9D2A-FF75FCF860CB}" srcOrd="13" destOrd="0" presId="urn:microsoft.com/office/officeart/2016/7/layout/RepeatingBendingProcessNew"/>
    <dgm:cxn modelId="{FFCF49BC-4C37-4FBD-99DD-550D29450E82}" type="presParOf" srcId="{D42B29CC-63BD-49F3-9D2A-FF75FCF860CB}" destId="{D8E316F4-5435-47FF-971D-C9D29264CE78}" srcOrd="0" destOrd="0" presId="urn:microsoft.com/office/officeart/2016/7/layout/RepeatingBendingProcessNew"/>
    <dgm:cxn modelId="{778BA1C6-84E7-4D89-8118-D06A95844CB1}" type="presParOf" srcId="{A23FB62E-3319-4E99-B8B3-B55E19CAF901}" destId="{7C823242-487C-4CCC-8E59-FDF2516EA6C5}" srcOrd="14" destOrd="0" presId="urn:microsoft.com/office/officeart/2016/7/layout/RepeatingBendingProcessNew"/>
    <dgm:cxn modelId="{7CD8DFA6-5000-47DD-86D8-EDCF1219DC7F}" type="presParOf" srcId="{A23FB62E-3319-4E99-B8B3-B55E19CAF901}" destId="{969AC5B2-FF1A-4892-A2E7-1A1B1E88D9B4}" srcOrd="15" destOrd="0" presId="urn:microsoft.com/office/officeart/2016/7/layout/RepeatingBendingProcessNew"/>
    <dgm:cxn modelId="{2999FDC7-D542-4AE3-8342-ACB671FD1BE7}" type="presParOf" srcId="{969AC5B2-FF1A-4892-A2E7-1A1B1E88D9B4}" destId="{D4570DFD-48DA-4490-A6E5-B5EE2B31C494}" srcOrd="0" destOrd="0" presId="urn:microsoft.com/office/officeart/2016/7/layout/RepeatingBendingProcessNew"/>
    <dgm:cxn modelId="{55F3E18B-4175-439A-B92A-14CF20819EDD}" type="presParOf" srcId="{A23FB62E-3319-4E99-B8B3-B55E19CAF901}" destId="{574AA0FC-8C23-496A-9FCE-B938F8C74E4C}" srcOrd="16" destOrd="0" presId="urn:microsoft.com/office/officeart/2016/7/layout/RepeatingBendingProcessNew"/>
    <dgm:cxn modelId="{EB4F6F99-B502-4F84-A693-A445B8AC1153}" type="presParOf" srcId="{A23FB62E-3319-4E99-B8B3-B55E19CAF901}" destId="{B0F688B0-258E-4840-8CA4-5318CBA77594}" srcOrd="17" destOrd="0" presId="urn:microsoft.com/office/officeart/2016/7/layout/RepeatingBendingProcessNew"/>
    <dgm:cxn modelId="{C2649D7B-7B43-466C-A9E0-9D47E7DB9154}" type="presParOf" srcId="{B0F688B0-258E-4840-8CA4-5318CBA77594}" destId="{0BA8F28C-9CE1-4376-8483-DA044CA5FD0D}" srcOrd="0" destOrd="0" presId="urn:microsoft.com/office/officeart/2016/7/layout/RepeatingBendingProcessNew"/>
    <dgm:cxn modelId="{743A1C35-DBB8-4DBC-BE76-C4344216F6FB}" type="presParOf" srcId="{A23FB62E-3319-4E99-B8B3-B55E19CAF901}" destId="{6368B1E2-6B5C-4CC0-A68E-DB3DA2DD757D}" srcOrd="18" destOrd="0" presId="urn:microsoft.com/office/officeart/2016/7/layout/RepeatingBendingProcessNew"/>
    <dgm:cxn modelId="{79E8790B-6138-4FE4-A3DC-09E01E672BAD}" type="presParOf" srcId="{A23FB62E-3319-4E99-B8B3-B55E19CAF901}" destId="{75CF38D4-B048-490A-8A04-D650472C4728}" srcOrd="19" destOrd="0" presId="urn:microsoft.com/office/officeart/2016/7/layout/RepeatingBendingProcessNew"/>
    <dgm:cxn modelId="{F00689AF-9EE7-4615-93A2-D2B4B7FCDC7C}" type="presParOf" srcId="{75CF38D4-B048-490A-8A04-D650472C4728}" destId="{01465A80-43C3-4448-8852-A121E6CB6287}" srcOrd="0" destOrd="0" presId="urn:microsoft.com/office/officeart/2016/7/layout/RepeatingBendingProcessNew"/>
    <dgm:cxn modelId="{FDD136B5-B14E-431A-8FF6-6F0738056741}" type="presParOf" srcId="{A23FB62E-3319-4E99-B8B3-B55E19CAF901}" destId="{427DBFDE-8320-419C-98C0-AA38D2725C99}" srcOrd="20" destOrd="0" presId="urn:microsoft.com/office/officeart/2016/7/layout/RepeatingBendingProcessNew"/>
    <dgm:cxn modelId="{FAA6FF03-5639-4BFB-B693-F734CDB8F9A9}" type="presParOf" srcId="{A23FB62E-3319-4E99-B8B3-B55E19CAF901}" destId="{18455F75-8C47-43D3-857D-B4BB505B055C}" srcOrd="21" destOrd="0" presId="urn:microsoft.com/office/officeart/2016/7/layout/RepeatingBendingProcessNew"/>
    <dgm:cxn modelId="{D0F487F6-71D7-45E2-B06E-F23F7EC48411}" type="presParOf" srcId="{18455F75-8C47-43D3-857D-B4BB505B055C}" destId="{AE6E1B06-00B5-4DCA-A2E3-1392DD109D40}" srcOrd="0" destOrd="0" presId="urn:microsoft.com/office/officeart/2016/7/layout/RepeatingBendingProcessNew"/>
    <dgm:cxn modelId="{894751C1-D508-497B-A914-3DCCE0001714}" type="presParOf" srcId="{A23FB62E-3319-4E99-B8B3-B55E19CAF901}" destId="{3E81AE6D-2483-4B9A-A47A-CDAEEDD9E074}" srcOrd="22" destOrd="0" presId="urn:microsoft.com/office/officeart/2016/7/layout/RepeatingBendingProcessNew"/>
    <dgm:cxn modelId="{84AB5D55-6F3A-41A1-A2B9-494E7D1DDC62}" type="presParOf" srcId="{A23FB62E-3319-4E99-B8B3-B55E19CAF901}" destId="{6FEC04BE-7B73-4FC9-9EF3-AC99306D60DD}" srcOrd="23" destOrd="0" presId="urn:microsoft.com/office/officeart/2016/7/layout/RepeatingBendingProcessNew"/>
    <dgm:cxn modelId="{ED3F38CE-886D-4EAC-BC69-AFD7ED4F5FBC}" type="presParOf" srcId="{6FEC04BE-7B73-4FC9-9EF3-AC99306D60DD}" destId="{A6C25928-DE1F-4C96-B35D-3844666296DC}" srcOrd="0" destOrd="0" presId="urn:microsoft.com/office/officeart/2016/7/layout/RepeatingBendingProcessNew"/>
    <dgm:cxn modelId="{62A1D6D4-4131-4554-95D3-50ACA79C04BF}" type="presParOf" srcId="{A23FB62E-3319-4E99-B8B3-B55E19CAF901}" destId="{883D8E63-6F20-4377-B853-4656ACACC7CD}" srcOrd="24" destOrd="0" presId="urn:microsoft.com/office/officeart/2016/7/layout/RepeatingBendingProcessNew"/>
    <dgm:cxn modelId="{CE5B860F-05EE-471D-90D5-2407233FC303}" type="presParOf" srcId="{A23FB62E-3319-4E99-B8B3-B55E19CAF901}" destId="{674ED769-4383-4910-BD19-CC0FBE870DF8}" srcOrd="25" destOrd="0" presId="urn:microsoft.com/office/officeart/2016/7/layout/RepeatingBendingProcessNew"/>
    <dgm:cxn modelId="{C7861CAE-4B35-49B1-81C4-440EF58B844A}" type="presParOf" srcId="{674ED769-4383-4910-BD19-CC0FBE870DF8}" destId="{55E253B5-6453-41CD-BC55-15B571B1B7FF}" srcOrd="0" destOrd="0" presId="urn:microsoft.com/office/officeart/2016/7/layout/RepeatingBendingProcessNew"/>
    <dgm:cxn modelId="{E467B80D-9676-4980-B29D-CDEEEC289FE7}" type="presParOf" srcId="{A23FB62E-3319-4E99-B8B3-B55E19CAF901}" destId="{C5C7B7F7-E29D-48EA-AD7B-1C3422EF34FF}" srcOrd="26" destOrd="0" presId="urn:microsoft.com/office/officeart/2016/7/layout/RepeatingBendingProcessNew"/>
    <dgm:cxn modelId="{E69D2430-0499-47B8-89DD-DA63DAA86DDC}" type="presParOf" srcId="{A23FB62E-3319-4E99-B8B3-B55E19CAF901}" destId="{C2407663-D5CC-4DB8-8438-5CDCA62D97CA}" srcOrd="27" destOrd="0" presId="urn:microsoft.com/office/officeart/2016/7/layout/RepeatingBendingProcessNew"/>
    <dgm:cxn modelId="{37CFB9B0-E865-4222-A80B-44FCBC2D5157}" type="presParOf" srcId="{C2407663-D5CC-4DB8-8438-5CDCA62D97CA}" destId="{52ABCF2B-6AD7-4B12-A331-E956AFEDDD9E}" srcOrd="0" destOrd="0" presId="urn:microsoft.com/office/officeart/2016/7/layout/RepeatingBendingProcessNew"/>
    <dgm:cxn modelId="{E49EC77A-39BD-4AB2-98C5-75E9F1B81379}" type="presParOf" srcId="{A23FB62E-3319-4E99-B8B3-B55E19CAF901}" destId="{A26BADA6-2B1F-4CC1-AC7E-C77A3BACAFA8}" srcOrd="28"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140D5C-865D-40B5-812C-270AF606BB33}">
      <dsp:nvSpPr>
        <dsp:cNvPr id="0" name=""/>
        <dsp:cNvSpPr/>
      </dsp:nvSpPr>
      <dsp:spPr>
        <a:xfrm>
          <a:off x="772876" y="1704"/>
          <a:ext cx="1024013" cy="1024013"/>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D02850-323D-4F30-8B17-5694422538A6}">
      <dsp:nvSpPr>
        <dsp:cNvPr id="0" name=""/>
        <dsp:cNvSpPr/>
      </dsp:nvSpPr>
      <dsp:spPr>
        <a:xfrm>
          <a:off x="991108" y="219937"/>
          <a:ext cx="587548" cy="587548"/>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6D8079-BE5D-4FF7-BF07-96E9ED0CAA87}">
      <dsp:nvSpPr>
        <dsp:cNvPr id="0" name=""/>
        <dsp:cNvSpPr/>
      </dsp:nvSpPr>
      <dsp:spPr>
        <a:xfrm>
          <a:off x="445527" y="1344673"/>
          <a:ext cx="1678710" cy="1636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b="1" kern="1200" dirty="0">
              <a:latin typeface="Century Gothic (Body)"/>
              <a:cs typeface="Times New Roman" panose="02020603050405020304" pitchFamily="18" charset="0"/>
            </a:rPr>
            <a:t>Problem Statement</a:t>
          </a:r>
        </a:p>
      </dsp:txBody>
      <dsp:txXfrm>
        <a:off x="445527" y="1344673"/>
        <a:ext cx="1678710" cy="1636743"/>
      </dsp:txXfrm>
    </dsp:sp>
    <dsp:sp modelId="{A977EA83-DAD5-485A-88CA-60DF67DA7214}">
      <dsp:nvSpPr>
        <dsp:cNvPr id="0" name=""/>
        <dsp:cNvSpPr/>
      </dsp:nvSpPr>
      <dsp:spPr>
        <a:xfrm>
          <a:off x="2745361" y="1704"/>
          <a:ext cx="1024013" cy="1024013"/>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973334-9F43-4CA4-BC5D-F4DA5FE8631A}">
      <dsp:nvSpPr>
        <dsp:cNvPr id="0" name=""/>
        <dsp:cNvSpPr/>
      </dsp:nvSpPr>
      <dsp:spPr>
        <a:xfrm>
          <a:off x="2963593" y="219937"/>
          <a:ext cx="587548" cy="587548"/>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D27FB2-F0A4-4E07-AE1A-EC880D3783CF}">
      <dsp:nvSpPr>
        <dsp:cNvPr id="0" name=""/>
        <dsp:cNvSpPr/>
      </dsp:nvSpPr>
      <dsp:spPr>
        <a:xfrm>
          <a:off x="2418012" y="1344673"/>
          <a:ext cx="1678710" cy="1636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latin typeface="Century Gothic (Body)"/>
              <a:cs typeface="Times New Roman" panose="02020603050405020304" pitchFamily="18" charset="0"/>
            </a:rPr>
            <a:t>Diabetic patients are at high risk of developing serious complications, especially heart and kidney diseases.</a:t>
          </a:r>
        </a:p>
      </dsp:txBody>
      <dsp:txXfrm>
        <a:off x="2418012" y="1344673"/>
        <a:ext cx="1678710" cy="1636743"/>
      </dsp:txXfrm>
    </dsp:sp>
    <dsp:sp modelId="{C519E4D1-8843-466F-9BCB-7B83E916678F}">
      <dsp:nvSpPr>
        <dsp:cNvPr id="0" name=""/>
        <dsp:cNvSpPr/>
      </dsp:nvSpPr>
      <dsp:spPr>
        <a:xfrm>
          <a:off x="4717846" y="1704"/>
          <a:ext cx="1024013" cy="1024013"/>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8FD3C2-0EAA-4941-B4F7-14593EE83C97}">
      <dsp:nvSpPr>
        <dsp:cNvPr id="0" name=""/>
        <dsp:cNvSpPr/>
      </dsp:nvSpPr>
      <dsp:spPr>
        <a:xfrm>
          <a:off x="4936079" y="219937"/>
          <a:ext cx="587548" cy="587548"/>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CA59F1-8938-4EB9-A3BD-52BCD3A2B66C}">
      <dsp:nvSpPr>
        <dsp:cNvPr id="0" name=""/>
        <dsp:cNvSpPr/>
      </dsp:nvSpPr>
      <dsp:spPr>
        <a:xfrm>
          <a:off x="4390498" y="1344673"/>
          <a:ext cx="1678710" cy="1636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latin typeface="Century Gothic (Body)"/>
              <a:cs typeface="Times New Roman" panose="02020603050405020304" pitchFamily="18" charset="0"/>
            </a:rPr>
            <a:t>Early identification of high-risk patients remains difficult in clinical practice.</a:t>
          </a:r>
        </a:p>
      </dsp:txBody>
      <dsp:txXfrm>
        <a:off x="4390498" y="1344673"/>
        <a:ext cx="1678710" cy="1636743"/>
      </dsp:txXfrm>
    </dsp:sp>
    <dsp:sp modelId="{4250B841-3519-43A8-83AC-3B849D4C2E29}">
      <dsp:nvSpPr>
        <dsp:cNvPr id="0" name=""/>
        <dsp:cNvSpPr/>
      </dsp:nvSpPr>
      <dsp:spPr>
        <a:xfrm>
          <a:off x="6690332" y="1704"/>
          <a:ext cx="1024013" cy="1024013"/>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B21A58-0246-416E-98EF-DA86BD24045A}">
      <dsp:nvSpPr>
        <dsp:cNvPr id="0" name=""/>
        <dsp:cNvSpPr/>
      </dsp:nvSpPr>
      <dsp:spPr>
        <a:xfrm>
          <a:off x="6908564" y="219937"/>
          <a:ext cx="587548" cy="587548"/>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EE4453-8A89-422B-9E00-5EDC383377D7}">
      <dsp:nvSpPr>
        <dsp:cNvPr id="0" name=""/>
        <dsp:cNvSpPr/>
      </dsp:nvSpPr>
      <dsp:spPr>
        <a:xfrm>
          <a:off x="6362983" y="1344673"/>
          <a:ext cx="1678710" cy="1636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latin typeface="Century Gothic (Body)"/>
              <a:cs typeface="Times New Roman" panose="02020603050405020304" pitchFamily="18" charset="0"/>
            </a:rPr>
            <a:t>Traditional clinical assessment methods rely on limited indicators and physician experience.</a:t>
          </a:r>
        </a:p>
      </dsp:txBody>
      <dsp:txXfrm>
        <a:off x="6362983" y="1344673"/>
        <a:ext cx="1678710" cy="1636743"/>
      </dsp:txXfrm>
    </dsp:sp>
    <dsp:sp modelId="{35A009FD-87E6-45C0-B277-724A5DB6AA0E}">
      <dsp:nvSpPr>
        <dsp:cNvPr id="0" name=""/>
        <dsp:cNvSpPr/>
      </dsp:nvSpPr>
      <dsp:spPr>
        <a:xfrm>
          <a:off x="1759118" y="3401094"/>
          <a:ext cx="1024013" cy="1024013"/>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FEC0E9-BAA4-4BD9-BA16-1E395CAB2964}">
      <dsp:nvSpPr>
        <dsp:cNvPr id="0" name=""/>
        <dsp:cNvSpPr/>
      </dsp:nvSpPr>
      <dsp:spPr>
        <a:xfrm>
          <a:off x="1977351" y="3619326"/>
          <a:ext cx="587548" cy="587548"/>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278F3B-20BB-40BC-B36D-BAABEB42119C}">
      <dsp:nvSpPr>
        <dsp:cNvPr id="0" name=""/>
        <dsp:cNvSpPr/>
      </dsp:nvSpPr>
      <dsp:spPr>
        <a:xfrm>
          <a:off x="1431770" y="4744063"/>
          <a:ext cx="1678710" cy="1636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latin typeface="Century Gothic (Body)"/>
              <a:cs typeface="Times New Roman" panose="02020603050405020304" pitchFamily="18" charset="0"/>
            </a:rPr>
            <a:t>These methods often fail to capture complex patterns in large patient datasets.</a:t>
          </a:r>
        </a:p>
      </dsp:txBody>
      <dsp:txXfrm>
        <a:off x="1431770" y="4744063"/>
        <a:ext cx="1678710" cy="1636743"/>
      </dsp:txXfrm>
    </dsp:sp>
    <dsp:sp modelId="{6202BE9F-0BE8-4557-8CFC-24BF3BDCECD4}">
      <dsp:nvSpPr>
        <dsp:cNvPr id="0" name=""/>
        <dsp:cNvSpPr/>
      </dsp:nvSpPr>
      <dsp:spPr>
        <a:xfrm>
          <a:off x="3731604" y="3401094"/>
          <a:ext cx="1024013" cy="1024013"/>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F5AC3C-1E79-4531-BB39-9CCDDB64AA3E}">
      <dsp:nvSpPr>
        <dsp:cNvPr id="0" name=""/>
        <dsp:cNvSpPr/>
      </dsp:nvSpPr>
      <dsp:spPr>
        <a:xfrm>
          <a:off x="3949836" y="3619326"/>
          <a:ext cx="587548" cy="587548"/>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F85878-43F5-46A1-AA5F-546962849437}">
      <dsp:nvSpPr>
        <dsp:cNvPr id="0" name=""/>
        <dsp:cNvSpPr/>
      </dsp:nvSpPr>
      <dsp:spPr>
        <a:xfrm>
          <a:off x="3404255" y="4744063"/>
          <a:ext cx="1678710" cy="1636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latin typeface="Century Gothic (Body)"/>
              <a:cs typeface="Times New Roman" panose="02020603050405020304" pitchFamily="18" charset="0"/>
            </a:rPr>
            <a:t>As a result, many complications are detected only at advanced stages.</a:t>
          </a:r>
        </a:p>
      </dsp:txBody>
      <dsp:txXfrm>
        <a:off x="3404255" y="4744063"/>
        <a:ext cx="1678710" cy="1636743"/>
      </dsp:txXfrm>
    </dsp:sp>
    <dsp:sp modelId="{80E0DBD3-9E14-4C78-B571-A683519857B2}">
      <dsp:nvSpPr>
        <dsp:cNvPr id="0" name=""/>
        <dsp:cNvSpPr/>
      </dsp:nvSpPr>
      <dsp:spPr>
        <a:xfrm>
          <a:off x="5704089" y="3401094"/>
          <a:ext cx="1024013" cy="1024013"/>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D3F7FF-2D76-4650-B498-AC80ECF6F932}">
      <dsp:nvSpPr>
        <dsp:cNvPr id="0" name=""/>
        <dsp:cNvSpPr/>
      </dsp:nvSpPr>
      <dsp:spPr>
        <a:xfrm>
          <a:off x="5922321" y="3619326"/>
          <a:ext cx="587548" cy="587548"/>
        </a:xfrm>
        <a:prstGeom prst="rect">
          <a:avLst/>
        </a:prstGeom>
        <a:solidFill>
          <a:schemeClr val="bg1">
            <a:hueOff val="0"/>
            <a:satOff val="0"/>
            <a:lumOff val="0"/>
            <a:alphaOff val="0"/>
          </a:schemeClr>
        </a:solidFill>
        <a:ln w="15875"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170DD4-0B8F-4DD1-8684-14A8320D18ED}">
      <dsp:nvSpPr>
        <dsp:cNvPr id="0" name=""/>
        <dsp:cNvSpPr/>
      </dsp:nvSpPr>
      <dsp:spPr>
        <a:xfrm>
          <a:off x="5376740" y="4744063"/>
          <a:ext cx="1678710" cy="1636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kern="1200" dirty="0">
              <a:latin typeface="Century Gothic (Body)"/>
              <a:cs typeface="Times New Roman" panose="02020603050405020304" pitchFamily="18" charset="0"/>
            </a:rPr>
            <a:t>There is a need for an intelligent, data-driven approach to improve early prediction and clinical decision-making.</a:t>
          </a:r>
        </a:p>
      </dsp:txBody>
      <dsp:txXfrm>
        <a:off x="5376740" y="4744063"/>
        <a:ext cx="1678710" cy="16367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486061-9C53-4FA7-B06E-FEA3C6B86973}">
      <dsp:nvSpPr>
        <dsp:cNvPr id="0" name=""/>
        <dsp:cNvSpPr/>
      </dsp:nvSpPr>
      <dsp:spPr>
        <a:xfrm>
          <a:off x="1887671" y="328454"/>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008349" y="372742"/>
        <a:ext cx="14313" cy="2862"/>
      </dsp:txXfrm>
    </dsp:sp>
    <dsp:sp modelId="{85A1A2B5-0FBE-4C6D-8F68-9E9FE3AA75CB}">
      <dsp:nvSpPr>
        <dsp:cNvPr id="0" name=""/>
        <dsp:cNvSpPr/>
      </dsp:nvSpPr>
      <dsp:spPr>
        <a:xfrm>
          <a:off x="644825" y="780"/>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Data Collection</a:t>
          </a:r>
        </a:p>
      </dsp:txBody>
      <dsp:txXfrm>
        <a:off x="644825" y="780"/>
        <a:ext cx="1244646" cy="746787"/>
      </dsp:txXfrm>
    </dsp:sp>
    <dsp:sp modelId="{05161C07-8076-47C5-8D42-126036D1AB53}">
      <dsp:nvSpPr>
        <dsp:cNvPr id="0" name=""/>
        <dsp:cNvSpPr/>
      </dsp:nvSpPr>
      <dsp:spPr>
        <a:xfrm>
          <a:off x="3418587" y="328454"/>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3539264" y="372742"/>
        <a:ext cx="14313" cy="2862"/>
      </dsp:txXfrm>
    </dsp:sp>
    <dsp:sp modelId="{40FEF608-A950-436B-9EA6-BBAE7D31CD95}">
      <dsp:nvSpPr>
        <dsp:cNvPr id="0" name=""/>
        <dsp:cNvSpPr/>
      </dsp:nvSpPr>
      <dsp:spPr>
        <a:xfrm>
          <a:off x="2175740" y="780"/>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a:t>
          </a:r>
        </a:p>
      </dsp:txBody>
      <dsp:txXfrm>
        <a:off x="2175740" y="780"/>
        <a:ext cx="1244646" cy="746787"/>
      </dsp:txXfrm>
    </dsp:sp>
    <dsp:sp modelId="{ECEF6BDD-ECFB-413C-9C0E-2AD7DC2D3E91}">
      <dsp:nvSpPr>
        <dsp:cNvPr id="0" name=""/>
        <dsp:cNvSpPr/>
      </dsp:nvSpPr>
      <dsp:spPr>
        <a:xfrm>
          <a:off x="1267148" y="745768"/>
          <a:ext cx="3061830" cy="255668"/>
        </a:xfrm>
        <a:custGeom>
          <a:avLst/>
          <a:gdLst/>
          <a:ahLst/>
          <a:cxnLst/>
          <a:rect l="0" t="0" r="0" b="0"/>
          <a:pathLst>
            <a:path>
              <a:moveTo>
                <a:pt x="3061830" y="0"/>
              </a:moveTo>
              <a:lnTo>
                <a:pt x="3061830" y="144934"/>
              </a:lnTo>
              <a:lnTo>
                <a:pt x="0" y="144934"/>
              </a:lnTo>
              <a:lnTo>
                <a:pt x="0" y="255668"/>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721184" y="872171"/>
        <a:ext cx="153759" cy="2862"/>
      </dsp:txXfrm>
    </dsp:sp>
    <dsp:sp modelId="{3B0E5FEB-400E-4B58-826C-EAAEE8885392}">
      <dsp:nvSpPr>
        <dsp:cNvPr id="0" name=""/>
        <dsp:cNvSpPr/>
      </dsp:nvSpPr>
      <dsp:spPr>
        <a:xfrm>
          <a:off x="3706656" y="780"/>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Data Preprocessing</a:t>
          </a:r>
        </a:p>
      </dsp:txBody>
      <dsp:txXfrm>
        <a:off x="3706656" y="780"/>
        <a:ext cx="1244646" cy="746787"/>
      </dsp:txXfrm>
    </dsp:sp>
    <dsp:sp modelId="{61DA6DAA-492A-40CE-8FC8-484E6E1F9067}">
      <dsp:nvSpPr>
        <dsp:cNvPr id="0" name=""/>
        <dsp:cNvSpPr/>
      </dsp:nvSpPr>
      <dsp:spPr>
        <a:xfrm>
          <a:off x="1887671" y="1361510"/>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008349" y="1405799"/>
        <a:ext cx="14313" cy="2862"/>
      </dsp:txXfrm>
    </dsp:sp>
    <dsp:sp modelId="{3FB1BDF4-989B-4894-A294-802F4C9F4522}">
      <dsp:nvSpPr>
        <dsp:cNvPr id="0" name=""/>
        <dsp:cNvSpPr/>
      </dsp:nvSpPr>
      <dsp:spPr>
        <a:xfrm>
          <a:off x="644825" y="1033836"/>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a:t>
          </a:r>
        </a:p>
      </dsp:txBody>
      <dsp:txXfrm>
        <a:off x="644825" y="1033836"/>
        <a:ext cx="1244646" cy="746787"/>
      </dsp:txXfrm>
    </dsp:sp>
    <dsp:sp modelId="{B9A59320-76A0-4817-B255-07F81365600C}">
      <dsp:nvSpPr>
        <dsp:cNvPr id="0" name=""/>
        <dsp:cNvSpPr/>
      </dsp:nvSpPr>
      <dsp:spPr>
        <a:xfrm>
          <a:off x="3418587" y="1361510"/>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3539264" y="1405799"/>
        <a:ext cx="14313" cy="2862"/>
      </dsp:txXfrm>
    </dsp:sp>
    <dsp:sp modelId="{AA04609C-A6A6-4F95-B732-65015DBB0E04}">
      <dsp:nvSpPr>
        <dsp:cNvPr id="0" name=""/>
        <dsp:cNvSpPr/>
      </dsp:nvSpPr>
      <dsp:spPr>
        <a:xfrm>
          <a:off x="2175740" y="1033836"/>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Feature Engineering</a:t>
          </a:r>
        </a:p>
      </dsp:txBody>
      <dsp:txXfrm>
        <a:off x="2175740" y="1033836"/>
        <a:ext cx="1244646" cy="746787"/>
      </dsp:txXfrm>
    </dsp:sp>
    <dsp:sp modelId="{DE1FCBCE-C3F0-456B-8060-9810DFC01013}">
      <dsp:nvSpPr>
        <dsp:cNvPr id="0" name=""/>
        <dsp:cNvSpPr/>
      </dsp:nvSpPr>
      <dsp:spPr>
        <a:xfrm>
          <a:off x="1267148" y="1778824"/>
          <a:ext cx="3061830" cy="255668"/>
        </a:xfrm>
        <a:custGeom>
          <a:avLst/>
          <a:gdLst/>
          <a:ahLst/>
          <a:cxnLst/>
          <a:rect l="0" t="0" r="0" b="0"/>
          <a:pathLst>
            <a:path>
              <a:moveTo>
                <a:pt x="3061830" y="0"/>
              </a:moveTo>
              <a:lnTo>
                <a:pt x="3061830" y="144934"/>
              </a:lnTo>
              <a:lnTo>
                <a:pt x="0" y="144934"/>
              </a:lnTo>
              <a:lnTo>
                <a:pt x="0" y="255668"/>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721184" y="1905227"/>
        <a:ext cx="153759" cy="2862"/>
      </dsp:txXfrm>
    </dsp:sp>
    <dsp:sp modelId="{C66A2E8C-D9EA-4FAE-A582-A531C12FF192}">
      <dsp:nvSpPr>
        <dsp:cNvPr id="0" name=""/>
        <dsp:cNvSpPr/>
      </dsp:nvSpPr>
      <dsp:spPr>
        <a:xfrm>
          <a:off x="3706656" y="1033836"/>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a:t>
          </a:r>
        </a:p>
      </dsp:txBody>
      <dsp:txXfrm>
        <a:off x="3706656" y="1033836"/>
        <a:ext cx="1244646" cy="746787"/>
      </dsp:txXfrm>
    </dsp:sp>
    <dsp:sp modelId="{D42B29CC-63BD-49F3-9D2A-FF75FCF860CB}">
      <dsp:nvSpPr>
        <dsp:cNvPr id="0" name=""/>
        <dsp:cNvSpPr/>
      </dsp:nvSpPr>
      <dsp:spPr>
        <a:xfrm>
          <a:off x="1887671" y="2394567"/>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008349" y="2438856"/>
        <a:ext cx="14313" cy="2862"/>
      </dsp:txXfrm>
    </dsp:sp>
    <dsp:sp modelId="{2D33F267-AB0B-416F-8DEE-D5AB768C2900}">
      <dsp:nvSpPr>
        <dsp:cNvPr id="0" name=""/>
        <dsp:cNvSpPr/>
      </dsp:nvSpPr>
      <dsp:spPr>
        <a:xfrm>
          <a:off x="644825" y="2066893"/>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Feature Selection</a:t>
          </a:r>
        </a:p>
      </dsp:txBody>
      <dsp:txXfrm>
        <a:off x="644825" y="2066893"/>
        <a:ext cx="1244646" cy="746787"/>
      </dsp:txXfrm>
    </dsp:sp>
    <dsp:sp modelId="{969AC5B2-FF1A-4892-A2E7-1A1B1E88D9B4}">
      <dsp:nvSpPr>
        <dsp:cNvPr id="0" name=""/>
        <dsp:cNvSpPr/>
      </dsp:nvSpPr>
      <dsp:spPr>
        <a:xfrm>
          <a:off x="3418587" y="2394567"/>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3539264" y="2438856"/>
        <a:ext cx="14313" cy="2862"/>
      </dsp:txXfrm>
    </dsp:sp>
    <dsp:sp modelId="{7C823242-487C-4CCC-8E59-FDF2516EA6C5}">
      <dsp:nvSpPr>
        <dsp:cNvPr id="0" name=""/>
        <dsp:cNvSpPr/>
      </dsp:nvSpPr>
      <dsp:spPr>
        <a:xfrm>
          <a:off x="2175740" y="2066893"/>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a:t>
          </a:r>
        </a:p>
      </dsp:txBody>
      <dsp:txXfrm>
        <a:off x="2175740" y="2066893"/>
        <a:ext cx="1244646" cy="746787"/>
      </dsp:txXfrm>
    </dsp:sp>
    <dsp:sp modelId="{B0F688B0-258E-4840-8CA4-5318CBA77594}">
      <dsp:nvSpPr>
        <dsp:cNvPr id="0" name=""/>
        <dsp:cNvSpPr/>
      </dsp:nvSpPr>
      <dsp:spPr>
        <a:xfrm>
          <a:off x="1267148" y="2811881"/>
          <a:ext cx="3061830" cy="255668"/>
        </a:xfrm>
        <a:custGeom>
          <a:avLst/>
          <a:gdLst/>
          <a:ahLst/>
          <a:cxnLst/>
          <a:rect l="0" t="0" r="0" b="0"/>
          <a:pathLst>
            <a:path>
              <a:moveTo>
                <a:pt x="3061830" y="0"/>
              </a:moveTo>
              <a:lnTo>
                <a:pt x="3061830" y="144934"/>
              </a:lnTo>
              <a:lnTo>
                <a:pt x="0" y="144934"/>
              </a:lnTo>
              <a:lnTo>
                <a:pt x="0" y="255668"/>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721184" y="2938284"/>
        <a:ext cx="153759" cy="2862"/>
      </dsp:txXfrm>
    </dsp:sp>
    <dsp:sp modelId="{574AA0FC-8C23-496A-9FCE-B938F8C74E4C}">
      <dsp:nvSpPr>
        <dsp:cNvPr id="0" name=""/>
        <dsp:cNvSpPr/>
      </dsp:nvSpPr>
      <dsp:spPr>
        <a:xfrm>
          <a:off x="3706656" y="2066893"/>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ML Models Training</a:t>
          </a:r>
        </a:p>
      </dsp:txBody>
      <dsp:txXfrm>
        <a:off x="3706656" y="2066893"/>
        <a:ext cx="1244646" cy="746787"/>
      </dsp:txXfrm>
    </dsp:sp>
    <dsp:sp modelId="{75CF38D4-B048-490A-8A04-D650472C4728}">
      <dsp:nvSpPr>
        <dsp:cNvPr id="0" name=""/>
        <dsp:cNvSpPr/>
      </dsp:nvSpPr>
      <dsp:spPr>
        <a:xfrm>
          <a:off x="1887671" y="3427624"/>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008349" y="3471912"/>
        <a:ext cx="14313" cy="2862"/>
      </dsp:txXfrm>
    </dsp:sp>
    <dsp:sp modelId="{6368B1E2-6B5C-4CC0-A68E-DB3DA2DD757D}">
      <dsp:nvSpPr>
        <dsp:cNvPr id="0" name=""/>
        <dsp:cNvSpPr/>
      </dsp:nvSpPr>
      <dsp:spPr>
        <a:xfrm>
          <a:off x="644825" y="3099950"/>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a:t>
          </a:r>
        </a:p>
      </dsp:txBody>
      <dsp:txXfrm>
        <a:off x="644825" y="3099950"/>
        <a:ext cx="1244646" cy="746787"/>
      </dsp:txXfrm>
    </dsp:sp>
    <dsp:sp modelId="{18455F75-8C47-43D3-857D-B4BB505B055C}">
      <dsp:nvSpPr>
        <dsp:cNvPr id="0" name=""/>
        <dsp:cNvSpPr/>
      </dsp:nvSpPr>
      <dsp:spPr>
        <a:xfrm>
          <a:off x="3418587" y="3427624"/>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3539264" y="3471912"/>
        <a:ext cx="14313" cy="2862"/>
      </dsp:txXfrm>
    </dsp:sp>
    <dsp:sp modelId="{427DBFDE-8320-419C-98C0-AA38D2725C99}">
      <dsp:nvSpPr>
        <dsp:cNvPr id="0" name=""/>
        <dsp:cNvSpPr/>
      </dsp:nvSpPr>
      <dsp:spPr>
        <a:xfrm>
          <a:off x="2175740" y="3099950"/>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Model Evaluation</a:t>
          </a:r>
        </a:p>
      </dsp:txBody>
      <dsp:txXfrm>
        <a:off x="2175740" y="3099950"/>
        <a:ext cx="1244646" cy="746787"/>
      </dsp:txXfrm>
    </dsp:sp>
    <dsp:sp modelId="{6FEC04BE-7B73-4FC9-9EF3-AC99306D60DD}">
      <dsp:nvSpPr>
        <dsp:cNvPr id="0" name=""/>
        <dsp:cNvSpPr/>
      </dsp:nvSpPr>
      <dsp:spPr>
        <a:xfrm>
          <a:off x="1267148" y="3844938"/>
          <a:ext cx="3061830" cy="255668"/>
        </a:xfrm>
        <a:custGeom>
          <a:avLst/>
          <a:gdLst/>
          <a:ahLst/>
          <a:cxnLst/>
          <a:rect l="0" t="0" r="0" b="0"/>
          <a:pathLst>
            <a:path>
              <a:moveTo>
                <a:pt x="3061830" y="0"/>
              </a:moveTo>
              <a:lnTo>
                <a:pt x="3061830" y="144934"/>
              </a:lnTo>
              <a:lnTo>
                <a:pt x="0" y="144934"/>
              </a:lnTo>
              <a:lnTo>
                <a:pt x="0" y="255668"/>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721184" y="3971341"/>
        <a:ext cx="153759" cy="2862"/>
      </dsp:txXfrm>
    </dsp:sp>
    <dsp:sp modelId="{3E81AE6D-2483-4B9A-A47A-CDAEEDD9E074}">
      <dsp:nvSpPr>
        <dsp:cNvPr id="0" name=""/>
        <dsp:cNvSpPr/>
      </dsp:nvSpPr>
      <dsp:spPr>
        <a:xfrm>
          <a:off x="3706656" y="3099950"/>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a:t>
          </a:r>
        </a:p>
      </dsp:txBody>
      <dsp:txXfrm>
        <a:off x="3706656" y="3099950"/>
        <a:ext cx="1244646" cy="746787"/>
      </dsp:txXfrm>
    </dsp:sp>
    <dsp:sp modelId="{674ED769-4383-4910-BD19-CC0FBE870DF8}">
      <dsp:nvSpPr>
        <dsp:cNvPr id="0" name=""/>
        <dsp:cNvSpPr/>
      </dsp:nvSpPr>
      <dsp:spPr>
        <a:xfrm>
          <a:off x="1887671" y="4460680"/>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2008349" y="4504969"/>
        <a:ext cx="14313" cy="2862"/>
      </dsp:txXfrm>
    </dsp:sp>
    <dsp:sp modelId="{883D8E63-6F20-4377-B853-4656ACACC7CD}">
      <dsp:nvSpPr>
        <dsp:cNvPr id="0" name=""/>
        <dsp:cNvSpPr/>
      </dsp:nvSpPr>
      <dsp:spPr>
        <a:xfrm>
          <a:off x="644825" y="4133006"/>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Explainability (SHAP / LIME)</a:t>
          </a:r>
        </a:p>
      </dsp:txBody>
      <dsp:txXfrm>
        <a:off x="644825" y="4133006"/>
        <a:ext cx="1244646" cy="746787"/>
      </dsp:txXfrm>
    </dsp:sp>
    <dsp:sp modelId="{C2407663-D5CC-4DB8-8438-5CDCA62D97CA}">
      <dsp:nvSpPr>
        <dsp:cNvPr id="0" name=""/>
        <dsp:cNvSpPr/>
      </dsp:nvSpPr>
      <dsp:spPr>
        <a:xfrm>
          <a:off x="3418587" y="4460680"/>
          <a:ext cx="255668" cy="91440"/>
        </a:xfrm>
        <a:custGeom>
          <a:avLst/>
          <a:gdLst/>
          <a:ahLst/>
          <a:cxnLst/>
          <a:rect l="0" t="0" r="0" b="0"/>
          <a:pathLst>
            <a:path>
              <a:moveTo>
                <a:pt x="0" y="45720"/>
              </a:moveTo>
              <a:lnTo>
                <a:pt x="255668" y="45720"/>
              </a:lnTo>
            </a:path>
          </a:pathLst>
        </a:custGeom>
        <a:noFill/>
        <a:ln w="9525"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latin typeface="Century Gothic (Body)"/>
          </a:endParaRPr>
        </a:p>
      </dsp:txBody>
      <dsp:txXfrm>
        <a:off x="3539264" y="4504969"/>
        <a:ext cx="14313" cy="2862"/>
      </dsp:txXfrm>
    </dsp:sp>
    <dsp:sp modelId="{C5C7B7F7-E29D-48EA-AD7B-1C3422EF34FF}">
      <dsp:nvSpPr>
        <dsp:cNvPr id="0" name=""/>
        <dsp:cNvSpPr/>
      </dsp:nvSpPr>
      <dsp:spPr>
        <a:xfrm>
          <a:off x="2175740" y="4133006"/>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a:t>
          </a:r>
        </a:p>
      </dsp:txBody>
      <dsp:txXfrm>
        <a:off x="2175740" y="4133006"/>
        <a:ext cx="1244646" cy="746787"/>
      </dsp:txXfrm>
    </dsp:sp>
    <dsp:sp modelId="{A26BADA6-2B1F-4CC1-AC7E-C77A3BACAFA8}">
      <dsp:nvSpPr>
        <dsp:cNvPr id="0" name=""/>
        <dsp:cNvSpPr/>
      </dsp:nvSpPr>
      <dsp:spPr>
        <a:xfrm>
          <a:off x="3706656" y="4133006"/>
          <a:ext cx="1244646" cy="746787"/>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89" tIns="64018" rIns="60989" bIns="64018" numCol="1" spcCol="1270" anchor="ctr" anchorCtr="0">
          <a:noAutofit/>
        </a:bodyPr>
        <a:lstStyle/>
        <a:p>
          <a:pPr marL="0" lvl="0" indent="0" algn="ctr" defTabSz="577850">
            <a:lnSpc>
              <a:spcPct val="90000"/>
            </a:lnSpc>
            <a:spcBef>
              <a:spcPct val="0"/>
            </a:spcBef>
            <a:spcAft>
              <a:spcPct val="35000"/>
            </a:spcAft>
            <a:buNone/>
          </a:pPr>
          <a:r>
            <a:rPr lang="en-US" sz="1300" kern="1200">
              <a:latin typeface="Century Gothic (Body)"/>
            </a:rPr>
            <a:t>Clinical Decision Support</a:t>
          </a:r>
        </a:p>
      </dsp:txBody>
      <dsp:txXfrm>
        <a:off x="3706656" y="4133006"/>
        <a:ext cx="1244646" cy="746787"/>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txBody>
          <a:bodyPr/>
          <a:lstStyle/>
          <a:p>
            <a:endParaRPr lang="en-US"/>
          </a:p>
        </p:txBody>
      </p:sp>
      <p:sp>
        <p:nvSpPr>
          <p:cNvPr id="6" name="Slide Number Placeholder 5"/>
          <p:cNvSpPr>
            <a:spLocks noGrp="1"/>
          </p:cNvSpPr>
          <p:nvPr>
            <p:ph type="sldNum" sz="quarter" idx="12"/>
          </p:nvPr>
        </p:nvSpPr>
        <p:spPr>
          <a:xfrm>
            <a:off x="423334" y="4529541"/>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195097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5016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319844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538436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12/19/2025</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2129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12/19/2025</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1509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12/19/2025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62879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139529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87718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68395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C1FF6DA9-008F-8B48-92A6-B652298478BF}" type="slidenum">
              <a:rPr lang="en-US" smtClean="0"/>
              <a:t>‹#›</a:t>
            </a:fld>
            <a:endParaRPr lang="en-US"/>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36684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04268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1FF6DA9-008F-8B48-92A6-B652298478BF}" type="slidenum">
              <a:rPr lang="en-US" smtClean="0"/>
              <a:t>‹#›</a:t>
            </a:fld>
            <a:endParaRPr lang="en-US"/>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68976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12/19/2025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17073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026118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12/19/2025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002529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5BCAD085-E8A6-8845-BD4E-CB4CCA059FC4}" type="datetimeFigureOut">
              <a:rPr lang="en-US" smtClean="0"/>
              <a:t>12/19/2025</a:t>
            </a:fld>
            <a:endParaRPr lang="en-US"/>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55445255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doi.org/10.1155/2014/78167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2780DFF-3AF5-4F60-B2A3-AA766AD8B3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 y="228600"/>
            <a:ext cx="2138628" cy="6638625"/>
            <a:chOff x="2487613" y="285750"/>
            <a:chExt cx="2428875" cy="5654676"/>
          </a:xfrm>
        </p:grpSpPr>
        <p:sp>
          <p:nvSpPr>
            <p:cNvPr id="12" name="Freeform 11">
              <a:extLst>
                <a:ext uri="{FF2B5EF4-FFF2-40B4-BE49-F238E27FC236}">
                  <a16:creationId xmlns:a16="http://schemas.microsoft.com/office/drawing/2014/main" id="{1C79324C-CB0A-40CA-AE77-7CFA131A7C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latin typeface="Century Gothic (Body)"/>
              </a:endParaRPr>
            </a:p>
          </p:txBody>
        </p:sp>
        <p:sp>
          <p:nvSpPr>
            <p:cNvPr id="13" name="Freeform 12">
              <a:extLst>
                <a:ext uri="{FF2B5EF4-FFF2-40B4-BE49-F238E27FC236}">
                  <a16:creationId xmlns:a16="http://schemas.microsoft.com/office/drawing/2014/main" id="{FE6F32A9-AD07-4A53-BA89-05D8AC1EB6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latin typeface="Century Gothic (Body)"/>
              </a:endParaRPr>
            </a:p>
          </p:txBody>
        </p:sp>
        <p:sp>
          <p:nvSpPr>
            <p:cNvPr id="14" name="Freeform 13">
              <a:extLst>
                <a:ext uri="{FF2B5EF4-FFF2-40B4-BE49-F238E27FC236}">
                  <a16:creationId xmlns:a16="http://schemas.microsoft.com/office/drawing/2014/main" id="{BF108F4A-C3A5-42B2-9D7B-10D92D15CE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latin typeface="Century Gothic (Body)"/>
              </a:endParaRPr>
            </a:p>
          </p:txBody>
        </p:sp>
        <p:sp>
          <p:nvSpPr>
            <p:cNvPr id="15" name="Freeform 14">
              <a:extLst>
                <a:ext uri="{FF2B5EF4-FFF2-40B4-BE49-F238E27FC236}">
                  <a16:creationId xmlns:a16="http://schemas.microsoft.com/office/drawing/2014/main" id="{8254BB4A-F14E-4DE6-94AE-3701198976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latin typeface="Century Gothic (Body)"/>
              </a:endParaRPr>
            </a:p>
          </p:txBody>
        </p:sp>
        <p:sp>
          <p:nvSpPr>
            <p:cNvPr id="16" name="Freeform 15">
              <a:extLst>
                <a:ext uri="{FF2B5EF4-FFF2-40B4-BE49-F238E27FC236}">
                  <a16:creationId xmlns:a16="http://schemas.microsoft.com/office/drawing/2014/main" id="{37BE596F-4E67-44BA-99D0-37A64771FB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latin typeface="Century Gothic (Body)"/>
              </a:endParaRPr>
            </a:p>
          </p:txBody>
        </p:sp>
        <p:sp>
          <p:nvSpPr>
            <p:cNvPr id="17" name="Freeform 16">
              <a:extLst>
                <a:ext uri="{FF2B5EF4-FFF2-40B4-BE49-F238E27FC236}">
                  <a16:creationId xmlns:a16="http://schemas.microsoft.com/office/drawing/2014/main" id="{9A48CE8A-2735-4764-AF04-D7679A305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latin typeface="Century Gothic (Body)"/>
              </a:endParaRPr>
            </a:p>
          </p:txBody>
        </p:sp>
        <p:sp>
          <p:nvSpPr>
            <p:cNvPr id="18" name="Freeform 17">
              <a:extLst>
                <a:ext uri="{FF2B5EF4-FFF2-40B4-BE49-F238E27FC236}">
                  <a16:creationId xmlns:a16="http://schemas.microsoft.com/office/drawing/2014/main" id="{7058C06C-28D8-4334-83E0-AEA77C4AF3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latin typeface="Century Gothic (Body)"/>
              </a:endParaRPr>
            </a:p>
          </p:txBody>
        </p:sp>
        <p:sp>
          <p:nvSpPr>
            <p:cNvPr id="19" name="Freeform 18">
              <a:extLst>
                <a:ext uri="{FF2B5EF4-FFF2-40B4-BE49-F238E27FC236}">
                  <a16:creationId xmlns:a16="http://schemas.microsoft.com/office/drawing/2014/main" id="{530C5090-5A77-4DFC-8CDA-D6E2576ACC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latin typeface="Century Gothic (Body)"/>
              </a:endParaRPr>
            </a:p>
          </p:txBody>
        </p:sp>
        <p:sp>
          <p:nvSpPr>
            <p:cNvPr id="20" name="Freeform 19">
              <a:extLst>
                <a:ext uri="{FF2B5EF4-FFF2-40B4-BE49-F238E27FC236}">
                  <a16:creationId xmlns:a16="http://schemas.microsoft.com/office/drawing/2014/main" id="{57EC1ECF-618E-4B07-B823-11316CE52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latin typeface="Century Gothic (Body)"/>
              </a:endParaRPr>
            </a:p>
          </p:txBody>
        </p:sp>
        <p:sp>
          <p:nvSpPr>
            <p:cNvPr id="21" name="Freeform 20">
              <a:extLst>
                <a:ext uri="{FF2B5EF4-FFF2-40B4-BE49-F238E27FC236}">
                  <a16:creationId xmlns:a16="http://schemas.microsoft.com/office/drawing/2014/main" id="{7C8B4CFB-E7F6-4A2B-AA5B-CB910D23A2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latin typeface="Century Gothic (Body)"/>
              </a:endParaRPr>
            </a:p>
          </p:txBody>
        </p:sp>
        <p:sp>
          <p:nvSpPr>
            <p:cNvPr id="22" name="Freeform 21">
              <a:extLst>
                <a:ext uri="{FF2B5EF4-FFF2-40B4-BE49-F238E27FC236}">
                  <a16:creationId xmlns:a16="http://schemas.microsoft.com/office/drawing/2014/main" id="{EBEADD2C-CA66-41C5-8622-31212959D4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latin typeface="Century Gothic (Body)"/>
              </a:endParaRPr>
            </a:p>
          </p:txBody>
        </p:sp>
        <p:sp>
          <p:nvSpPr>
            <p:cNvPr id="23" name="Freeform 22">
              <a:extLst>
                <a:ext uri="{FF2B5EF4-FFF2-40B4-BE49-F238E27FC236}">
                  <a16:creationId xmlns:a16="http://schemas.microsoft.com/office/drawing/2014/main" id="{3CE06860-DDC5-4FC7-97D7-795F9CA9B1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latin typeface="Century Gothic (Body)"/>
              </a:endParaRPr>
            </a:p>
          </p:txBody>
        </p:sp>
      </p:grpSp>
      <p:grpSp>
        <p:nvGrpSpPr>
          <p:cNvPr id="25" name="Group 24">
            <a:extLst>
              <a:ext uri="{FF2B5EF4-FFF2-40B4-BE49-F238E27FC236}">
                <a16:creationId xmlns:a16="http://schemas.microsoft.com/office/drawing/2014/main" id="{BDA041F5-FB91-4FE3-8309-30F32C6A483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412" y="-786"/>
            <a:ext cx="1767505" cy="6854040"/>
            <a:chOff x="6627813" y="194833"/>
            <a:chExt cx="1952625" cy="5678918"/>
          </a:xfrm>
        </p:grpSpPr>
        <p:sp>
          <p:nvSpPr>
            <p:cNvPr id="26" name="Freeform 27">
              <a:extLst>
                <a:ext uri="{FF2B5EF4-FFF2-40B4-BE49-F238E27FC236}">
                  <a16:creationId xmlns:a16="http://schemas.microsoft.com/office/drawing/2014/main" id="{17D7CDD7-7A0A-4EBD-A35A-5C77175F6F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latin typeface="Century Gothic (Body)"/>
              </a:endParaRPr>
            </a:p>
          </p:txBody>
        </p:sp>
        <p:sp>
          <p:nvSpPr>
            <p:cNvPr id="27" name="Freeform 28">
              <a:extLst>
                <a:ext uri="{FF2B5EF4-FFF2-40B4-BE49-F238E27FC236}">
                  <a16:creationId xmlns:a16="http://schemas.microsoft.com/office/drawing/2014/main" id="{3535804A-BB84-44EB-9712-B96D7AEB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latin typeface="Century Gothic (Body)"/>
              </a:endParaRPr>
            </a:p>
          </p:txBody>
        </p:sp>
        <p:sp>
          <p:nvSpPr>
            <p:cNvPr id="28" name="Freeform 29">
              <a:extLst>
                <a:ext uri="{FF2B5EF4-FFF2-40B4-BE49-F238E27FC236}">
                  <a16:creationId xmlns:a16="http://schemas.microsoft.com/office/drawing/2014/main" id="{2EA058FC-BE7B-40CC-A63E-8E646238F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latin typeface="Century Gothic (Body)"/>
              </a:endParaRPr>
            </a:p>
          </p:txBody>
        </p:sp>
        <p:sp>
          <p:nvSpPr>
            <p:cNvPr id="29" name="Freeform 30">
              <a:extLst>
                <a:ext uri="{FF2B5EF4-FFF2-40B4-BE49-F238E27FC236}">
                  <a16:creationId xmlns:a16="http://schemas.microsoft.com/office/drawing/2014/main" id="{0E8271EE-FB1E-459E-8E94-991CB5383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latin typeface="Century Gothic (Body)"/>
              </a:endParaRPr>
            </a:p>
          </p:txBody>
        </p:sp>
        <p:sp>
          <p:nvSpPr>
            <p:cNvPr id="30" name="Freeform 31">
              <a:extLst>
                <a:ext uri="{FF2B5EF4-FFF2-40B4-BE49-F238E27FC236}">
                  <a16:creationId xmlns:a16="http://schemas.microsoft.com/office/drawing/2014/main" id="{928D4994-0177-4E02-B988-4786CF3B7D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latin typeface="Century Gothic (Body)"/>
              </a:endParaRPr>
            </a:p>
          </p:txBody>
        </p:sp>
        <p:sp>
          <p:nvSpPr>
            <p:cNvPr id="31" name="Freeform 32">
              <a:extLst>
                <a:ext uri="{FF2B5EF4-FFF2-40B4-BE49-F238E27FC236}">
                  <a16:creationId xmlns:a16="http://schemas.microsoft.com/office/drawing/2014/main" id="{3A3FF466-04BF-4F8D-88E1-98C1A2CC7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latin typeface="Century Gothic (Body)"/>
              </a:endParaRPr>
            </a:p>
          </p:txBody>
        </p:sp>
        <p:sp>
          <p:nvSpPr>
            <p:cNvPr id="32" name="Freeform 33">
              <a:extLst>
                <a:ext uri="{FF2B5EF4-FFF2-40B4-BE49-F238E27FC236}">
                  <a16:creationId xmlns:a16="http://schemas.microsoft.com/office/drawing/2014/main" id="{2513E60D-9026-4A28-8D6E-03593D3A4D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latin typeface="Century Gothic (Body)"/>
              </a:endParaRPr>
            </a:p>
          </p:txBody>
        </p:sp>
        <p:sp>
          <p:nvSpPr>
            <p:cNvPr id="33" name="Freeform 34">
              <a:extLst>
                <a:ext uri="{FF2B5EF4-FFF2-40B4-BE49-F238E27FC236}">
                  <a16:creationId xmlns:a16="http://schemas.microsoft.com/office/drawing/2014/main" id="{49D0D017-FE95-4B99-AD82-BE697DF1B9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latin typeface="Century Gothic (Body)"/>
              </a:endParaRPr>
            </a:p>
          </p:txBody>
        </p:sp>
        <p:sp>
          <p:nvSpPr>
            <p:cNvPr id="34" name="Freeform 35">
              <a:extLst>
                <a:ext uri="{FF2B5EF4-FFF2-40B4-BE49-F238E27FC236}">
                  <a16:creationId xmlns:a16="http://schemas.microsoft.com/office/drawing/2014/main" id="{299ACBF5-2856-4022-AA4D-9E8F39989B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latin typeface="Century Gothic (Body)"/>
              </a:endParaRPr>
            </a:p>
          </p:txBody>
        </p:sp>
        <p:sp>
          <p:nvSpPr>
            <p:cNvPr id="35" name="Freeform 36">
              <a:extLst>
                <a:ext uri="{FF2B5EF4-FFF2-40B4-BE49-F238E27FC236}">
                  <a16:creationId xmlns:a16="http://schemas.microsoft.com/office/drawing/2014/main" id="{6A150E2E-4FA2-4D3C-9FDD-E0ECFC8010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latin typeface="Century Gothic (Body)"/>
              </a:endParaRPr>
            </a:p>
          </p:txBody>
        </p:sp>
        <p:sp>
          <p:nvSpPr>
            <p:cNvPr id="36" name="Freeform 37">
              <a:extLst>
                <a:ext uri="{FF2B5EF4-FFF2-40B4-BE49-F238E27FC236}">
                  <a16:creationId xmlns:a16="http://schemas.microsoft.com/office/drawing/2014/main" id="{00FF753A-252D-49AB-AE93-D92EBB4BFB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latin typeface="Century Gothic (Body)"/>
              </a:endParaRPr>
            </a:p>
          </p:txBody>
        </p:sp>
        <p:sp>
          <p:nvSpPr>
            <p:cNvPr id="37" name="Freeform 38">
              <a:extLst>
                <a:ext uri="{FF2B5EF4-FFF2-40B4-BE49-F238E27FC236}">
                  <a16:creationId xmlns:a16="http://schemas.microsoft.com/office/drawing/2014/main" id="{8F689818-FACD-466B-B41E-51BA779D2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latin typeface="Century Gothic (Body)"/>
              </a:endParaRPr>
            </a:p>
          </p:txBody>
        </p:sp>
      </p:grpSp>
      <p:sp>
        <p:nvSpPr>
          <p:cNvPr id="39" name="Rectangle 38">
            <a:extLst>
              <a:ext uri="{FF2B5EF4-FFF2-40B4-BE49-F238E27FC236}">
                <a16:creationId xmlns:a16="http://schemas.microsoft.com/office/drawing/2014/main" id="{57041BDD-619A-42E7-9D5B-D932A5FDF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1" name="Freeform 11">
            <a:extLst>
              <a:ext uri="{FF2B5EF4-FFF2-40B4-BE49-F238E27FC236}">
                <a16:creationId xmlns:a16="http://schemas.microsoft.com/office/drawing/2014/main" id="{241A2EF5-5ECE-4EA6-A93F-1E2E86A896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141" y="714375"/>
            <a:ext cx="1191394"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sp useBgFill="1">
        <p:nvSpPr>
          <p:cNvPr id="43" name="Rectangle 42">
            <a:extLst>
              <a:ext uri="{FF2B5EF4-FFF2-40B4-BE49-F238E27FC236}">
                <a16:creationId xmlns:a16="http://schemas.microsoft.com/office/drawing/2014/main" id="{B67D2132-90B3-413F-897F-473BEF0EB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5" name="Group 44">
            <a:extLst>
              <a:ext uri="{FF2B5EF4-FFF2-40B4-BE49-F238E27FC236}">
                <a16:creationId xmlns:a16="http://schemas.microsoft.com/office/drawing/2014/main" id="{74460720-66DC-4234-912F-937B6FDB87D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27571" y="228600"/>
            <a:ext cx="2138628" cy="6638625"/>
            <a:chOff x="2487613" y="285750"/>
            <a:chExt cx="2428875" cy="5654676"/>
          </a:xfrm>
        </p:grpSpPr>
        <p:sp>
          <p:nvSpPr>
            <p:cNvPr id="46" name="Freeform 11">
              <a:extLst>
                <a:ext uri="{FF2B5EF4-FFF2-40B4-BE49-F238E27FC236}">
                  <a16:creationId xmlns:a16="http://schemas.microsoft.com/office/drawing/2014/main" id="{C4A88BE6-B5A4-499E-98EB-107227BE68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latin typeface="Century Gothic (Body)"/>
              </a:endParaRPr>
            </a:p>
          </p:txBody>
        </p:sp>
        <p:sp>
          <p:nvSpPr>
            <p:cNvPr id="47" name="Freeform 12">
              <a:extLst>
                <a:ext uri="{FF2B5EF4-FFF2-40B4-BE49-F238E27FC236}">
                  <a16:creationId xmlns:a16="http://schemas.microsoft.com/office/drawing/2014/main" id="{19B837A7-4D48-4393-8A43-A10CB8CCFA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latin typeface="Century Gothic (Body)"/>
              </a:endParaRPr>
            </a:p>
          </p:txBody>
        </p:sp>
        <p:sp>
          <p:nvSpPr>
            <p:cNvPr id="48" name="Freeform 13">
              <a:extLst>
                <a:ext uri="{FF2B5EF4-FFF2-40B4-BE49-F238E27FC236}">
                  <a16:creationId xmlns:a16="http://schemas.microsoft.com/office/drawing/2014/main" id="{6B6E76C6-E75F-496A-AFCF-915BD84C5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latin typeface="Century Gothic (Body)"/>
              </a:endParaRPr>
            </a:p>
          </p:txBody>
        </p:sp>
        <p:sp>
          <p:nvSpPr>
            <p:cNvPr id="49" name="Freeform 14">
              <a:extLst>
                <a:ext uri="{FF2B5EF4-FFF2-40B4-BE49-F238E27FC236}">
                  <a16:creationId xmlns:a16="http://schemas.microsoft.com/office/drawing/2014/main" id="{E0EE5DC6-334C-4AD9-8208-AF34D0BA55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latin typeface="Century Gothic (Body)"/>
              </a:endParaRPr>
            </a:p>
          </p:txBody>
        </p:sp>
        <p:sp>
          <p:nvSpPr>
            <p:cNvPr id="50" name="Freeform 15">
              <a:extLst>
                <a:ext uri="{FF2B5EF4-FFF2-40B4-BE49-F238E27FC236}">
                  <a16:creationId xmlns:a16="http://schemas.microsoft.com/office/drawing/2014/main" id="{04DAFE7F-972B-4CD7-A330-F5C48C1BE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latin typeface="Century Gothic (Body)"/>
              </a:endParaRPr>
            </a:p>
          </p:txBody>
        </p:sp>
        <p:sp>
          <p:nvSpPr>
            <p:cNvPr id="51" name="Freeform 16">
              <a:extLst>
                <a:ext uri="{FF2B5EF4-FFF2-40B4-BE49-F238E27FC236}">
                  <a16:creationId xmlns:a16="http://schemas.microsoft.com/office/drawing/2014/main" id="{B0B1B88F-EEB4-4B36-A880-8E99E4149C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latin typeface="Century Gothic (Body)"/>
              </a:endParaRPr>
            </a:p>
          </p:txBody>
        </p:sp>
        <p:sp>
          <p:nvSpPr>
            <p:cNvPr id="52" name="Freeform 17">
              <a:extLst>
                <a:ext uri="{FF2B5EF4-FFF2-40B4-BE49-F238E27FC236}">
                  <a16:creationId xmlns:a16="http://schemas.microsoft.com/office/drawing/2014/main" id="{7819C65F-DFE8-4983-AD05-4469DAD7D0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latin typeface="Century Gothic (Body)"/>
              </a:endParaRPr>
            </a:p>
          </p:txBody>
        </p:sp>
        <p:sp>
          <p:nvSpPr>
            <p:cNvPr id="53" name="Freeform 18">
              <a:extLst>
                <a:ext uri="{FF2B5EF4-FFF2-40B4-BE49-F238E27FC236}">
                  <a16:creationId xmlns:a16="http://schemas.microsoft.com/office/drawing/2014/main" id="{A5D8FC94-2A52-411C-A5A4-D49C6D68D5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latin typeface="Century Gothic (Body)"/>
              </a:endParaRPr>
            </a:p>
          </p:txBody>
        </p:sp>
        <p:sp>
          <p:nvSpPr>
            <p:cNvPr id="54" name="Freeform 19">
              <a:extLst>
                <a:ext uri="{FF2B5EF4-FFF2-40B4-BE49-F238E27FC236}">
                  <a16:creationId xmlns:a16="http://schemas.microsoft.com/office/drawing/2014/main" id="{89FFCABD-9508-45D5-B3BB-36762A9A0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latin typeface="Century Gothic (Body)"/>
              </a:endParaRPr>
            </a:p>
          </p:txBody>
        </p:sp>
        <p:sp>
          <p:nvSpPr>
            <p:cNvPr id="55" name="Freeform 20">
              <a:extLst>
                <a:ext uri="{FF2B5EF4-FFF2-40B4-BE49-F238E27FC236}">
                  <a16:creationId xmlns:a16="http://schemas.microsoft.com/office/drawing/2014/main" id="{6105C770-5740-4BBE-B06B-85A2D57DA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latin typeface="Century Gothic (Body)"/>
              </a:endParaRPr>
            </a:p>
          </p:txBody>
        </p:sp>
        <p:sp>
          <p:nvSpPr>
            <p:cNvPr id="56" name="Freeform 21">
              <a:extLst>
                <a:ext uri="{FF2B5EF4-FFF2-40B4-BE49-F238E27FC236}">
                  <a16:creationId xmlns:a16="http://schemas.microsoft.com/office/drawing/2014/main" id="{4B43C6F7-D9BA-4DC1-B8D8-5EAD633C91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latin typeface="Century Gothic (Body)"/>
              </a:endParaRPr>
            </a:p>
          </p:txBody>
        </p:sp>
        <p:sp>
          <p:nvSpPr>
            <p:cNvPr id="57" name="Freeform 22">
              <a:extLst>
                <a:ext uri="{FF2B5EF4-FFF2-40B4-BE49-F238E27FC236}">
                  <a16:creationId xmlns:a16="http://schemas.microsoft.com/office/drawing/2014/main" id="{3876E60C-4CD7-481B-B5AA-AA4D49B3EB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latin typeface="Century Gothic (Body)"/>
              </a:endParaRPr>
            </a:p>
          </p:txBody>
        </p:sp>
      </p:grpSp>
      <p:grpSp>
        <p:nvGrpSpPr>
          <p:cNvPr id="59" name="Group 58">
            <a:extLst>
              <a:ext uri="{FF2B5EF4-FFF2-40B4-BE49-F238E27FC236}">
                <a16:creationId xmlns:a16="http://schemas.microsoft.com/office/drawing/2014/main" id="{CA97D299-8731-402D-984F-517FCAC324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47993" y="-786"/>
            <a:ext cx="1767505" cy="6854040"/>
            <a:chOff x="6627813" y="194833"/>
            <a:chExt cx="1952625" cy="5678918"/>
          </a:xfrm>
        </p:grpSpPr>
        <p:sp>
          <p:nvSpPr>
            <p:cNvPr id="60" name="Freeform 27">
              <a:extLst>
                <a:ext uri="{FF2B5EF4-FFF2-40B4-BE49-F238E27FC236}">
                  <a16:creationId xmlns:a16="http://schemas.microsoft.com/office/drawing/2014/main" id="{D775DAB2-C7D4-471E-9FA3-9D4D2A818C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latin typeface="Century Gothic (Body)"/>
              </a:endParaRPr>
            </a:p>
          </p:txBody>
        </p:sp>
        <p:sp>
          <p:nvSpPr>
            <p:cNvPr id="61" name="Freeform 28">
              <a:extLst>
                <a:ext uri="{FF2B5EF4-FFF2-40B4-BE49-F238E27FC236}">
                  <a16:creationId xmlns:a16="http://schemas.microsoft.com/office/drawing/2014/main" id="{4A9E67DE-26CC-4E04-B898-CC2AF716F4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latin typeface="Century Gothic (Body)"/>
              </a:endParaRPr>
            </a:p>
          </p:txBody>
        </p:sp>
        <p:sp>
          <p:nvSpPr>
            <p:cNvPr id="62" name="Freeform 29">
              <a:extLst>
                <a:ext uri="{FF2B5EF4-FFF2-40B4-BE49-F238E27FC236}">
                  <a16:creationId xmlns:a16="http://schemas.microsoft.com/office/drawing/2014/main" id="{B6C5A859-3F59-4BE1-B8F9-9F17C4138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latin typeface="Century Gothic (Body)"/>
              </a:endParaRPr>
            </a:p>
          </p:txBody>
        </p:sp>
        <p:sp>
          <p:nvSpPr>
            <p:cNvPr id="63" name="Freeform 30">
              <a:extLst>
                <a:ext uri="{FF2B5EF4-FFF2-40B4-BE49-F238E27FC236}">
                  <a16:creationId xmlns:a16="http://schemas.microsoft.com/office/drawing/2014/main" id="{70F23C6F-8DC0-4347-AE98-33C019D3AD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latin typeface="Century Gothic (Body)"/>
              </a:endParaRPr>
            </a:p>
          </p:txBody>
        </p:sp>
        <p:sp>
          <p:nvSpPr>
            <p:cNvPr id="64" name="Freeform 31">
              <a:extLst>
                <a:ext uri="{FF2B5EF4-FFF2-40B4-BE49-F238E27FC236}">
                  <a16:creationId xmlns:a16="http://schemas.microsoft.com/office/drawing/2014/main" id="{56B3A07F-E0ED-4BF9-B848-9E0D9A6EA4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latin typeface="Century Gothic (Body)"/>
              </a:endParaRPr>
            </a:p>
          </p:txBody>
        </p:sp>
        <p:sp>
          <p:nvSpPr>
            <p:cNvPr id="65" name="Freeform 32">
              <a:extLst>
                <a:ext uri="{FF2B5EF4-FFF2-40B4-BE49-F238E27FC236}">
                  <a16:creationId xmlns:a16="http://schemas.microsoft.com/office/drawing/2014/main" id="{D5FB69DA-15EA-4B7A-A8C1-0CC17E7199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latin typeface="Century Gothic (Body)"/>
              </a:endParaRPr>
            </a:p>
          </p:txBody>
        </p:sp>
        <p:sp>
          <p:nvSpPr>
            <p:cNvPr id="66" name="Freeform 33">
              <a:extLst>
                <a:ext uri="{FF2B5EF4-FFF2-40B4-BE49-F238E27FC236}">
                  <a16:creationId xmlns:a16="http://schemas.microsoft.com/office/drawing/2014/main" id="{35D11589-6D08-40A9-BD45-7570C30617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latin typeface="Century Gothic (Body)"/>
              </a:endParaRPr>
            </a:p>
          </p:txBody>
        </p:sp>
        <p:sp>
          <p:nvSpPr>
            <p:cNvPr id="67" name="Freeform 34">
              <a:extLst>
                <a:ext uri="{FF2B5EF4-FFF2-40B4-BE49-F238E27FC236}">
                  <a16:creationId xmlns:a16="http://schemas.microsoft.com/office/drawing/2014/main" id="{9BD41F1A-2593-4ECF-A8D1-EEEF2A51F9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latin typeface="Century Gothic (Body)"/>
              </a:endParaRPr>
            </a:p>
          </p:txBody>
        </p:sp>
        <p:sp>
          <p:nvSpPr>
            <p:cNvPr id="68" name="Freeform 35">
              <a:extLst>
                <a:ext uri="{FF2B5EF4-FFF2-40B4-BE49-F238E27FC236}">
                  <a16:creationId xmlns:a16="http://schemas.microsoft.com/office/drawing/2014/main" id="{127D0C29-A6BA-4571-A4B9-8E3B063BB1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latin typeface="Century Gothic (Body)"/>
              </a:endParaRPr>
            </a:p>
          </p:txBody>
        </p:sp>
        <p:sp>
          <p:nvSpPr>
            <p:cNvPr id="69" name="Freeform 36">
              <a:extLst>
                <a:ext uri="{FF2B5EF4-FFF2-40B4-BE49-F238E27FC236}">
                  <a16:creationId xmlns:a16="http://schemas.microsoft.com/office/drawing/2014/main" id="{FE263E04-8CE6-492B-8054-750BE660B7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latin typeface="Century Gothic (Body)"/>
              </a:endParaRPr>
            </a:p>
          </p:txBody>
        </p:sp>
        <p:sp>
          <p:nvSpPr>
            <p:cNvPr id="70" name="Freeform 37">
              <a:extLst>
                <a:ext uri="{FF2B5EF4-FFF2-40B4-BE49-F238E27FC236}">
                  <a16:creationId xmlns:a16="http://schemas.microsoft.com/office/drawing/2014/main" id="{B8A8736B-9FE1-44BA-93AE-DFDCDBA1A4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latin typeface="Century Gothic (Body)"/>
              </a:endParaRPr>
            </a:p>
          </p:txBody>
        </p:sp>
        <p:sp>
          <p:nvSpPr>
            <p:cNvPr id="71" name="Freeform 38">
              <a:extLst>
                <a:ext uri="{FF2B5EF4-FFF2-40B4-BE49-F238E27FC236}">
                  <a16:creationId xmlns:a16="http://schemas.microsoft.com/office/drawing/2014/main" id="{CCAF27F2-5CE1-4905-AA97-37DA7A2B89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latin typeface="Century Gothic (Body)"/>
              </a:endParaRPr>
            </a:p>
          </p:txBody>
        </p:sp>
      </p:grpSp>
      <p:sp>
        <p:nvSpPr>
          <p:cNvPr id="2" name="Title 1"/>
          <p:cNvSpPr>
            <a:spLocks noGrp="1"/>
          </p:cNvSpPr>
          <p:nvPr>
            <p:ph type="ctrTitle"/>
          </p:nvPr>
        </p:nvSpPr>
        <p:spPr>
          <a:xfrm>
            <a:off x="3303976" y="479226"/>
            <a:ext cx="5974264" cy="1280890"/>
          </a:xfrm>
        </p:spPr>
        <p:txBody>
          <a:bodyPr vert="horz" lIns="91440" tIns="45720" rIns="91440" bIns="45720" rtlCol="0" anchor="t">
            <a:normAutofit/>
          </a:bodyPr>
          <a:lstStyle/>
          <a:p>
            <a:pPr>
              <a:lnSpc>
                <a:spcPct val="90000"/>
              </a:lnSpc>
            </a:pPr>
            <a:r>
              <a:rPr lang="en-US" sz="2800" b="1" dirty="0">
                <a:latin typeface="Century Gothic (Body)"/>
                <a:cs typeface="Times New Roman" panose="02020603050405020304" pitchFamily="18" charset="0"/>
              </a:rPr>
              <a:t>Predictive Modeling for Diabetic Complications Using AI</a:t>
            </a:r>
          </a:p>
        </p:txBody>
      </p:sp>
      <p:sp>
        <p:nvSpPr>
          <p:cNvPr id="73" name="Rectangle 72">
            <a:extLst>
              <a:ext uri="{FF2B5EF4-FFF2-40B4-BE49-F238E27FC236}">
                <a16:creationId xmlns:a16="http://schemas.microsoft.com/office/drawing/2014/main" id="{F89BEA79-46CC-43BB-AE5B-360A20526D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3724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75" name="Freeform 11">
            <a:extLst>
              <a:ext uri="{FF2B5EF4-FFF2-40B4-BE49-F238E27FC236}">
                <a16:creationId xmlns:a16="http://schemas.microsoft.com/office/drawing/2014/main" id="{175A2659-4144-4C1E-8878-27313728F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2037240" y="714375"/>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pic>
        <p:nvPicPr>
          <p:cNvPr id="5" name="Picture 4" descr="An example of a molecular structure">
            <a:extLst>
              <a:ext uri="{FF2B5EF4-FFF2-40B4-BE49-F238E27FC236}">
                <a16:creationId xmlns:a16="http://schemas.microsoft.com/office/drawing/2014/main" id="{118F26E0-728C-3E53-E6A0-3C9031CBC90B}"/>
              </a:ext>
            </a:extLst>
          </p:cNvPr>
          <p:cNvPicPr>
            <a:picLocks noChangeAspect="1"/>
          </p:cNvPicPr>
          <p:nvPr/>
        </p:nvPicPr>
        <p:blipFill>
          <a:blip r:embed="rId2"/>
          <a:srcRect l="9685" r="28123" b="-4"/>
          <a:stretch>
            <a:fillRect/>
          </a:stretch>
        </p:blipFill>
        <p:spPr>
          <a:xfrm>
            <a:off x="-1" y="-11916"/>
            <a:ext cx="2051609" cy="6515712"/>
          </a:xfrm>
          <a:prstGeom prst="rect">
            <a:avLst/>
          </a:prstGeom>
        </p:spPr>
      </p:pic>
      <p:cxnSp>
        <p:nvCxnSpPr>
          <p:cNvPr id="77" name="Straight Connector 76">
            <a:extLst>
              <a:ext uri="{FF2B5EF4-FFF2-40B4-BE49-F238E27FC236}">
                <a16:creationId xmlns:a16="http://schemas.microsoft.com/office/drawing/2014/main" id="{136B8927-2B3F-45D4-9D6E-09821808A4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2268027"/>
            <a:ext cx="2049940" cy="0"/>
          </a:xfrm>
          <a:prstGeom prst="line">
            <a:avLst/>
          </a:prstGeom>
          <a:ln w="50800" cap="flat">
            <a:solidFill>
              <a:schemeClr val="tx2"/>
            </a:solidFill>
            <a:miter lim="800000"/>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2259EEE-A6C4-4945-8348-AE072983B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51114"/>
            <a:ext cx="2049940" cy="0"/>
          </a:xfrm>
          <a:prstGeom prst="line">
            <a:avLst/>
          </a:prstGeom>
          <a:ln w="50800" cap="flat">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3548314" y="2022983"/>
            <a:ext cx="5937523" cy="4221753"/>
          </a:xfrm>
        </p:spPr>
        <p:txBody>
          <a:bodyPr vert="horz" lIns="91440" tIns="45720" rIns="91440" bIns="45720" rtlCol="0">
            <a:normAutofit/>
          </a:bodyPr>
          <a:lstStyle/>
          <a:p>
            <a:pPr>
              <a:buFont typeface="Wingdings 3" charset="2"/>
              <a:buChar char=""/>
            </a:pPr>
            <a:r>
              <a:rPr lang="en-US" b="1" dirty="0">
                <a:solidFill>
                  <a:schemeClr val="tx1">
                    <a:lumMod val="75000"/>
                    <a:lumOff val="25000"/>
                  </a:schemeClr>
                </a:solidFill>
                <a:latin typeface="Century Gothic (Body)"/>
                <a:cs typeface="Times New Roman" panose="02020603050405020304" pitchFamily="18" charset="0"/>
              </a:rPr>
              <a:t>MSc in Artificial Intelligence</a:t>
            </a:r>
          </a:p>
          <a:p>
            <a:pPr>
              <a:buFont typeface="Wingdings 3" charset="2"/>
              <a:buChar char=""/>
            </a:pPr>
            <a:r>
              <a:rPr lang="en-US" b="1" dirty="0">
                <a:solidFill>
                  <a:schemeClr val="tx1">
                    <a:lumMod val="75000"/>
                    <a:lumOff val="25000"/>
                  </a:schemeClr>
                </a:solidFill>
                <a:latin typeface="Century Gothic (Body)"/>
                <a:cs typeface="Times New Roman" panose="02020603050405020304" pitchFamily="18" charset="0"/>
              </a:rPr>
              <a:t>College of Informatics – Midocean University</a:t>
            </a:r>
          </a:p>
          <a:p>
            <a:pPr>
              <a:buFont typeface="Wingdings 3" charset="2"/>
              <a:buChar char=""/>
            </a:pPr>
            <a:endParaRPr lang="en-US" b="1" dirty="0">
              <a:solidFill>
                <a:schemeClr val="tx1">
                  <a:lumMod val="75000"/>
                  <a:lumOff val="25000"/>
                </a:schemeClr>
              </a:solidFill>
              <a:latin typeface="Century Gothic (Body)"/>
              <a:cs typeface="Times New Roman" panose="02020603050405020304" pitchFamily="18" charset="0"/>
            </a:endParaRPr>
          </a:p>
          <a:p>
            <a:pPr>
              <a:buFont typeface="Wingdings 3" charset="2"/>
              <a:buChar char=""/>
            </a:pPr>
            <a:r>
              <a:rPr lang="en-US" b="1" dirty="0">
                <a:solidFill>
                  <a:schemeClr val="tx1">
                    <a:lumMod val="75000"/>
                    <a:lumOff val="25000"/>
                  </a:schemeClr>
                </a:solidFill>
                <a:latin typeface="Century Gothic (Body)"/>
                <a:cs typeface="Times New Roman" panose="02020603050405020304" pitchFamily="18" charset="0"/>
              </a:rPr>
              <a:t>Student: Mohamed Elshekh</a:t>
            </a:r>
          </a:p>
          <a:p>
            <a:pPr>
              <a:buFont typeface="Wingdings 3" charset="2"/>
              <a:buChar char=""/>
            </a:pPr>
            <a:r>
              <a:rPr lang="en-US" b="1" dirty="0">
                <a:solidFill>
                  <a:schemeClr val="tx1">
                    <a:lumMod val="75000"/>
                    <a:lumOff val="25000"/>
                  </a:schemeClr>
                </a:solidFill>
                <a:latin typeface="Century Gothic (Body)"/>
                <a:cs typeface="Times New Roman" panose="02020603050405020304" pitchFamily="18" charset="0"/>
              </a:rPr>
              <a:t>Supervisor: Dr. Khaled Eskaf</a:t>
            </a:r>
          </a:p>
        </p:txBody>
      </p:sp>
      <p:pic>
        <p:nvPicPr>
          <p:cNvPr id="42" name="Graphic 22">
            <a:extLst>
              <a:ext uri="{FF2B5EF4-FFF2-40B4-BE49-F238E27FC236}">
                <a16:creationId xmlns:a16="http://schemas.microsoft.com/office/drawing/2014/main" id="{B819463D-F3E9-7DA5-D6E5-61D1264E116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275604" y="4941174"/>
            <a:ext cx="3904695" cy="184301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42F1A-0327-D86F-B63D-79B8003AFD0C}"/>
              </a:ext>
            </a:extLst>
          </p:cNvPr>
          <p:cNvSpPr>
            <a:spLocks noGrp="1"/>
          </p:cNvSpPr>
          <p:nvPr>
            <p:ph type="title"/>
          </p:nvPr>
        </p:nvSpPr>
        <p:spPr/>
        <p:txBody>
          <a:bodyPr/>
          <a:lstStyle/>
          <a:p>
            <a:r>
              <a:rPr lang="en-US" b="1" dirty="0"/>
              <a:t>Presentation Outline</a:t>
            </a:r>
            <a:br>
              <a:rPr lang="en-US" b="1" dirty="0"/>
            </a:br>
            <a:endParaRPr lang="en-US" dirty="0"/>
          </a:p>
        </p:txBody>
      </p:sp>
      <p:sp>
        <p:nvSpPr>
          <p:cNvPr id="3" name="Content Placeholder 2">
            <a:extLst>
              <a:ext uri="{FF2B5EF4-FFF2-40B4-BE49-F238E27FC236}">
                <a16:creationId xmlns:a16="http://schemas.microsoft.com/office/drawing/2014/main" id="{D16CBD1C-12F5-9F41-E160-13C75893CB71}"/>
              </a:ext>
            </a:extLst>
          </p:cNvPr>
          <p:cNvSpPr>
            <a:spLocks noGrp="1"/>
          </p:cNvSpPr>
          <p:nvPr>
            <p:ph idx="1"/>
          </p:nvPr>
        </p:nvSpPr>
        <p:spPr/>
        <p:txBody>
          <a:bodyPr>
            <a:normAutofit lnSpcReduction="10000"/>
          </a:bodyPr>
          <a:lstStyle/>
          <a:p>
            <a:r>
              <a:rPr lang="en-US" dirty="0"/>
              <a:t>Introduction</a:t>
            </a:r>
          </a:p>
          <a:p>
            <a:r>
              <a:rPr lang="en-US" dirty="0"/>
              <a:t>Problem Statement</a:t>
            </a:r>
          </a:p>
          <a:p>
            <a:r>
              <a:rPr lang="en-US" dirty="0"/>
              <a:t>Significance of the Study</a:t>
            </a:r>
          </a:p>
          <a:p>
            <a:r>
              <a:rPr lang="en-US" dirty="0"/>
              <a:t>Thesis contributions</a:t>
            </a:r>
          </a:p>
          <a:p>
            <a:r>
              <a:rPr lang="en-US" dirty="0">
                <a:latin typeface="Times New Roman" panose="02020603050405020304" pitchFamily="18" charset="0"/>
                <a:cs typeface="Times New Roman" panose="02020603050405020304" pitchFamily="18" charset="0"/>
              </a:rPr>
              <a:t>Literature Review Overview</a:t>
            </a:r>
          </a:p>
          <a:p>
            <a:r>
              <a:rPr lang="en-US" dirty="0">
                <a:latin typeface="Century Gothic (Body)"/>
                <a:cs typeface="Times New Roman" panose="02020603050405020304" pitchFamily="18" charset="0"/>
              </a:rPr>
              <a:t>Previous Studies</a:t>
            </a:r>
            <a:endParaRPr lang="en-US" dirty="0"/>
          </a:p>
          <a:p>
            <a:r>
              <a:rPr lang="en-US" dirty="0">
                <a:latin typeface="Times New Roman" panose="02020603050405020304" pitchFamily="18" charset="0"/>
                <a:cs typeface="Times New Roman" panose="02020603050405020304" pitchFamily="18" charset="0"/>
              </a:rPr>
              <a:t>Methodology </a:t>
            </a:r>
            <a:r>
              <a:rPr lang="en-US" dirty="0"/>
              <a:t>Experimental Setup</a:t>
            </a:r>
          </a:p>
          <a:p>
            <a:r>
              <a:rPr lang="en-US" dirty="0"/>
              <a:t>Results</a:t>
            </a:r>
          </a:p>
          <a:p>
            <a:r>
              <a:rPr lang="en-US" dirty="0"/>
              <a:t>Conclusion &amp; Future Work</a:t>
            </a:r>
          </a:p>
          <a:p>
            <a:r>
              <a:rPr lang="en-US" dirty="0"/>
              <a:t>References</a:t>
            </a:r>
          </a:p>
          <a:p>
            <a:endParaRPr lang="en-US" dirty="0"/>
          </a:p>
        </p:txBody>
      </p:sp>
    </p:spTree>
    <p:extLst>
      <p:ext uri="{BB962C8B-B14F-4D97-AF65-F5344CB8AC3E}">
        <p14:creationId xmlns:p14="http://schemas.microsoft.com/office/powerpoint/2010/main" val="2446031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86" name="Rectangle 85">
            <a:extLst>
              <a:ext uri="{FF2B5EF4-FFF2-40B4-BE49-F238E27FC236}">
                <a16:creationId xmlns:a16="http://schemas.microsoft.com/office/drawing/2014/main" id="{1A44C337-3893-4B29-A265-B1329150B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15" y="-1"/>
            <a:ext cx="915543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88" name="Group 87">
            <a:extLst>
              <a:ext uri="{FF2B5EF4-FFF2-40B4-BE49-F238E27FC236}">
                <a16:creationId xmlns:a16="http://schemas.microsoft.com/office/drawing/2014/main" id="{81E0B358-1267-4844-8B3D-B7A279B417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27110" y="228600"/>
            <a:ext cx="2138628" cy="6638625"/>
            <a:chOff x="2487613" y="285750"/>
            <a:chExt cx="2428875" cy="5654676"/>
          </a:xfrm>
        </p:grpSpPr>
        <p:sp>
          <p:nvSpPr>
            <p:cNvPr id="89" name="Freeform 11">
              <a:extLst>
                <a:ext uri="{FF2B5EF4-FFF2-40B4-BE49-F238E27FC236}">
                  <a16:creationId xmlns:a16="http://schemas.microsoft.com/office/drawing/2014/main" id="{B24AA06A-F1A5-4BB3-9486-9AE7A53B3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90" name="Freeform 12">
              <a:extLst>
                <a:ext uri="{FF2B5EF4-FFF2-40B4-BE49-F238E27FC236}">
                  <a16:creationId xmlns:a16="http://schemas.microsoft.com/office/drawing/2014/main" id="{BDF97590-C600-44CB-9303-4A3679F51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91" name="Freeform 13">
              <a:extLst>
                <a:ext uri="{FF2B5EF4-FFF2-40B4-BE49-F238E27FC236}">
                  <a16:creationId xmlns:a16="http://schemas.microsoft.com/office/drawing/2014/main" id="{A9BBE156-3FFA-4DC4-8468-35BD28DDC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92" name="Freeform 14">
              <a:extLst>
                <a:ext uri="{FF2B5EF4-FFF2-40B4-BE49-F238E27FC236}">
                  <a16:creationId xmlns:a16="http://schemas.microsoft.com/office/drawing/2014/main" id="{F7960DE5-3810-4B1E-B1E2-3BAFEA91E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93" name="Freeform 15">
              <a:extLst>
                <a:ext uri="{FF2B5EF4-FFF2-40B4-BE49-F238E27FC236}">
                  <a16:creationId xmlns:a16="http://schemas.microsoft.com/office/drawing/2014/main" id="{359E957C-CE11-446F-8AA7-B3E98390B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94" name="Freeform 16">
              <a:extLst>
                <a:ext uri="{FF2B5EF4-FFF2-40B4-BE49-F238E27FC236}">
                  <a16:creationId xmlns:a16="http://schemas.microsoft.com/office/drawing/2014/main" id="{A3E9FE34-CA9E-4443-BEBF-D1B9A1C6C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95" name="Freeform 17">
              <a:extLst>
                <a:ext uri="{FF2B5EF4-FFF2-40B4-BE49-F238E27FC236}">
                  <a16:creationId xmlns:a16="http://schemas.microsoft.com/office/drawing/2014/main" id="{4F39D814-8A48-4509-BDEB-826F106591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96" name="Freeform 18">
              <a:extLst>
                <a:ext uri="{FF2B5EF4-FFF2-40B4-BE49-F238E27FC236}">
                  <a16:creationId xmlns:a16="http://schemas.microsoft.com/office/drawing/2014/main" id="{8C6D08C0-8C49-4B87-9CF4-A1F08714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97" name="Freeform 19">
              <a:extLst>
                <a:ext uri="{FF2B5EF4-FFF2-40B4-BE49-F238E27FC236}">
                  <a16:creationId xmlns:a16="http://schemas.microsoft.com/office/drawing/2014/main" id="{308C612B-4C0D-4863-B9CD-F86ABAA1B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98" name="Freeform 20">
              <a:extLst>
                <a:ext uri="{FF2B5EF4-FFF2-40B4-BE49-F238E27FC236}">
                  <a16:creationId xmlns:a16="http://schemas.microsoft.com/office/drawing/2014/main" id="{600B1EC8-1B55-4390-A183-C33B5E227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99" name="Freeform 21">
              <a:extLst>
                <a:ext uri="{FF2B5EF4-FFF2-40B4-BE49-F238E27FC236}">
                  <a16:creationId xmlns:a16="http://schemas.microsoft.com/office/drawing/2014/main" id="{1790A225-91E1-4BE5-A801-5F1E32721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100" name="Freeform 22">
              <a:extLst>
                <a:ext uri="{FF2B5EF4-FFF2-40B4-BE49-F238E27FC236}">
                  <a16:creationId xmlns:a16="http://schemas.microsoft.com/office/drawing/2014/main" id="{DFFC46A2-6BBF-47FD-BC17-5EE1DF7CB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102" name="Group 101">
            <a:extLst>
              <a:ext uri="{FF2B5EF4-FFF2-40B4-BE49-F238E27FC236}">
                <a16:creationId xmlns:a16="http://schemas.microsoft.com/office/drawing/2014/main" id="{AF44CA9C-80E8-44E1-A79C-D6EBFC73BC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507832" y="-786"/>
            <a:ext cx="1767505" cy="6854040"/>
            <a:chOff x="6627813" y="194833"/>
            <a:chExt cx="1952625" cy="5678918"/>
          </a:xfrm>
        </p:grpSpPr>
        <p:sp>
          <p:nvSpPr>
            <p:cNvPr id="103" name="Freeform 27">
              <a:extLst>
                <a:ext uri="{FF2B5EF4-FFF2-40B4-BE49-F238E27FC236}">
                  <a16:creationId xmlns:a16="http://schemas.microsoft.com/office/drawing/2014/main" id="{8CB9417F-98D9-4998-B00B-A5932E4C7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104" name="Freeform 28">
              <a:extLst>
                <a:ext uri="{FF2B5EF4-FFF2-40B4-BE49-F238E27FC236}">
                  <a16:creationId xmlns:a16="http://schemas.microsoft.com/office/drawing/2014/main" id="{FA79AA3D-583E-4A1E-AF7E-CBD980F59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105" name="Freeform 29">
              <a:extLst>
                <a:ext uri="{FF2B5EF4-FFF2-40B4-BE49-F238E27FC236}">
                  <a16:creationId xmlns:a16="http://schemas.microsoft.com/office/drawing/2014/main" id="{D80C9F17-A6B2-4A12-BC77-F84264A66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106" name="Freeform 30">
              <a:extLst>
                <a:ext uri="{FF2B5EF4-FFF2-40B4-BE49-F238E27FC236}">
                  <a16:creationId xmlns:a16="http://schemas.microsoft.com/office/drawing/2014/main" id="{949C9A53-ED97-44CE-BDD5-ED24892116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107" name="Freeform 31">
              <a:extLst>
                <a:ext uri="{FF2B5EF4-FFF2-40B4-BE49-F238E27FC236}">
                  <a16:creationId xmlns:a16="http://schemas.microsoft.com/office/drawing/2014/main" id="{0F9FDAE7-225B-4072-8907-6EAA06174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108" name="Freeform 32">
              <a:extLst>
                <a:ext uri="{FF2B5EF4-FFF2-40B4-BE49-F238E27FC236}">
                  <a16:creationId xmlns:a16="http://schemas.microsoft.com/office/drawing/2014/main" id="{9D49818B-8EA3-4B41-9783-EFE0C618C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109" name="Freeform 33">
              <a:extLst>
                <a:ext uri="{FF2B5EF4-FFF2-40B4-BE49-F238E27FC236}">
                  <a16:creationId xmlns:a16="http://schemas.microsoft.com/office/drawing/2014/main" id="{01903E65-D822-4457-B0A5-2F4168224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110" name="Freeform 34">
              <a:extLst>
                <a:ext uri="{FF2B5EF4-FFF2-40B4-BE49-F238E27FC236}">
                  <a16:creationId xmlns:a16="http://schemas.microsoft.com/office/drawing/2014/main" id="{A5CF9DAB-75BF-43D9-B1E7-817D1FAA00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111" name="Freeform 35">
              <a:extLst>
                <a:ext uri="{FF2B5EF4-FFF2-40B4-BE49-F238E27FC236}">
                  <a16:creationId xmlns:a16="http://schemas.microsoft.com/office/drawing/2014/main" id="{BB22916D-4BCF-4A4C-8714-A2564D34C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112" name="Freeform 36">
              <a:extLst>
                <a:ext uri="{FF2B5EF4-FFF2-40B4-BE49-F238E27FC236}">
                  <a16:creationId xmlns:a16="http://schemas.microsoft.com/office/drawing/2014/main" id="{4CD9F734-569E-44E7-BD53-6214E0F18C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113" name="Freeform 37">
              <a:extLst>
                <a:ext uri="{FF2B5EF4-FFF2-40B4-BE49-F238E27FC236}">
                  <a16:creationId xmlns:a16="http://schemas.microsoft.com/office/drawing/2014/main" id="{7A5DAACB-2F42-40C8-BF6A-75B79299F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114" name="Freeform 38">
              <a:extLst>
                <a:ext uri="{FF2B5EF4-FFF2-40B4-BE49-F238E27FC236}">
                  <a16:creationId xmlns:a16="http://schemas.microsoft.com/office/drawing/2014/main" id="{AD78E0F9-8568-4672-A22F-4ED5B1A9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2" name="Title 1"/>
          <p:cNvSpPr>
            <a:spLocks noGrp="1"/>
          </p:cNvSpPr>
          <p:nvPr>
            <p:ph type="title"/>
          </p:nvPr>
        </p:nvSpPr>
        <p:spPr>
          <a:xfrm>
            <a:off x="4746522" y="-107217"/>
            <a:ext cx="3766137" cy="1280890"/>
          </a:xfrm>
        </p:spPr>
        <p:txBody>
          <a:bodyPr>
            <a:normAutofit fontScale="90000"/>
          </a:bodyPr>
          <a:lstStyle/>
          <a:p>
            <a:pPr>
              <a:lnSpc>
                <a:spcPct val="90000"/>
              </a:lnSpc>
            </a:pPr>
            <a:br>
              <a:rPr lang="en-US" sz="2800" dirty="0">
                <a:latin typeface="Century Gothic (Body)"/>
              </a:rPr>
            </a:br>
            <a:br>
              <a:rPr lang="en-US" sz="2800" dirty="0">
                <a:latin typeface="Century Gothic (Body)"/>
              </a:rPr>
            </a:br>
            <a:r>
              <a:rPr lang="en-US" b="1" dirty="0">
                <a:latin typeface="Century Gothic (Body)"/>
              </a:rPr>
              <a:t>Introduction</a:t>
            </a:r>
          </a:p>
        </p:txBody>
      </p:sp>
      <p:sp>
        <p:nvSpPr>
          <p:cNvPr id="116" name="Rectangle 115">
            <a:extLst>
              <a:ext uri="{FF2B5EF4-FFF2-40B4-BE49-F238E27FC236}">
                <a16:creationId xmlns:a16="http://schemas.microsoft.com/office/drawing/2014/main" id="{AA5CD610-ED7C-4CED-A9A1-174432C88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4278"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18" name="Freeform 11">
            <a:extLst>
              <a:ext uri="{FF2B5EF4-FFF2-40B4-BE49-F238E27FC236}">
                <a16:creationId xmlns:a16="http://schemas.microsoft.com/office/drawing/2014/main" id="{0C4379BF-8C7A-480A-BC36-DA55D92A9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3484278" y="714375"/>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US"/>
          </a:p>
        </p:txBody>
      </p:sp>
      <p:pic>
        <p:nvPicPr>
          <p:cNvPr id="8" name="Picture 7" descr="Top view of a stethoscope on a blue surface">
            <a:extLst>
              <a:ext uri="{FF2B5EF4-FFF2-40B4-BE49-F238E27FC236}">
                <a16:creationId xmlns:a16="http://schemas.microsoft.com/office/drawing/2014/main" id="{EE84D77D-0229-E993-A448-F78D87445F51}"/>
              </a:ext>
            </a:extLst>
          </p:cNvPr>
          <p:cNvPicPr>
            <a:picLocks noChangeAspect="1"/>
          </p:cNvPicPr>
          <p:nvPr/>
        </p:nvPicPr>
        <p:blipFill>
          <a:blip r:embed="rId2"/>
          <a:srcRect l="55066" r="10835" b="-2"/>
          <a:stretch>
            <a:fillRect/>
          </a:stretch>
        </p:blipFill>
        <p:spPr>
          <a:xfrm>
            <a:off x="-1166" y="1731"/>
            <a:ext cx="3503318" cy="6858000"/>
          </a:xfrm>
          <a:prstGeom prst="rect">
            <a:avLst/>
          </a:prstGeom>
        </p:spPr>
      </p:pic>
      <p:sp>
        <p:nvSpPr>
          <p:cNvPr id="6" name="Content Placeholder 5">
            <a:extLst>
              <a:ext uri="{FF2B5EF4-FFF2-40B4-BE49-F238E27FC236}">
                <a16:creationId xmlns:a16="http://schemas.microsoft.com/office/drawing/2014/main" id="{43E18A82-6F2F-7FF6-919B-957BC24EA10D}"/>
              </a:ext>
            </a:extLst>
          </p:cNvPr>
          <p:cNvSpPr>
            <a:spLocks noGrp="1"/>
          </p:cNvSpPr>
          <p:nvPr>
            <p:ph idx="1"/>
          </p:nvPr>
        </p:nvSpPr>
        <p:spPr>
          <a:xfrm>
            <a:off x="3744524" y="1229648"/>
            <a:ext cx="5399476" cy="5623605"/>
          </a:xfrm>
        </p:spPr>
        <p:txBody>
          <a:bodyPr>
            <a:normAutofit fontScale="85000" lnSpcReduction="10000"/>
          </a:bodyPr>
          <a:lstStyle/>
          <a:p>
            <a:pPr>
              <a:lnSpc>
                <a:spcPct val="150000"/>
              </a:lnSpc>
            </a:pPr>
            <a:r>
              <a:rPr lang="en-US" dirty="0">
                <a:latin typeface="Century Gothic (Body)"/>
                <a:cs typeface="Times New Roman" panose="02020603050405020304" pitchFamily="18" charset="0"/>
              </a:rPr>
              <a:t>Diabetes is one of the most common chronic diseases worldwide, and it often leads to serious health complications over time. The most dangerous of these complications affect the heart and kidneys and are a major cause of illness and death among diabetic patients. In many cases, these complications are not detected early because traditional clinical methods are limited. With the availability of large amounts of patient health data, artificial intelligence can be used to analyze patterns and predict risks before complications appear. In this project, we use machine learning models to predict cardiac and renal complications in diabetic patients, helping doctors identify high-risk patients early and improve clinical decision-making.</a:t>
            </a:r>
          </a:p>
          <a:p>
            <a:pPr>
              <a:lnSpc>
                <a:spcPct val="90000"/>
              </a:lnSpc>
            </a:pPr>
            <a:endParaRPr lang="en-US" sz="1300" dirty="0">
              <a:latin typeface="Century Gothic (Body)"/>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28697" y="348865"/>
            <a:ext cx="7533018" cy="877729"/>
          </a:xfrm>
        </p:spPr>
        <p:txBody>
          <a:bodyPr anchor="ctr">
            <a:normAutofit/>
          </a:bodyPr>
          <a:lstStyle/>
          <a:p>
            <a:r>
              <a:rPr lang="en-US" sz="3500">
                <a:solidFill>
                  <a:srgbClr val="FFFFFF"/>
                </a:solidFill>
              </a:rPr>
              <a:t>Problem Statement</a:t>
            </a:r>
          </a:p>
        </p:txBody>
      </p:sp>
      <p:graphicFrame>
        <p:nvGraphicFramePr>
          <p:cNvPr id="5" name="Content Placeholder 2">
            <a:extLst>
              <a:ext uri="{FF2B5EF4-FFF2-40B4-BE49-F238E27FC236}">
                <a16:creationId xmlns:a16="http://schemas.microsoft.com/office/drawing/2014/main" id="{80BC2332-C600-3266-A475-5070159908C4}"/>
              </a:ext>
            </a:extLst>
          </p:cNvPr>
          <p:cNvGraphicFramePr>
            <a:graphicFrameLocks noGrp="1"/>
          </p:cNvGraphicFramePr>
          <p:nvPr>
            <p:ph idx="1"/>
            <p:extLst>
              <p:ext uri="{D42A27DB-BD31-4B8C-83A1-F6EECF244321}">
                <p14:modId xmlns:p14="http://schemas.microsoft.com/office/powerpoint/2010/main" val="1771386648"/>
              </p:ext>
            </p:extLst>
          </p:nvPr>
        </p:nvGraphicFramePr>
        <p:xfrm>
          <a:off x="830514" y="330577"/>
          <a:ext cx="8487222" cy="6382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4C09B-1BAF-0DC3-C789-281D59E0FC53}"/>
              </a:ext>
            </a:extLst>
          </p:cNvPr>
          <p:cNvSpPr>
            <a:spLocks noGrp="1"/>
          </p:cNvSpPr>
          <p:nvPr>
            <p:ph type="title"/>
          </p:nvPr>
        </p:nvSpPr>
        <p:spPr>
          <a:xfrm>
            <a:off x="1570297" y="603504"/>
            <a:ext cx="6589199" cy="1280890"/>
          </a:xfrm>
        </p:spPr>
        <p:txBody>
          <a:bodyPr/>
          <a:lstStyle/>
          <a:p>
            <a:r>
              <a:rPr lang="en-US" b="1" dirty="0">
                <a:latin typeface="Times New Roman" panose="02020603050405020304" pitchFamily="18" charset="0"/>
                <a:cs typeface="Times New Roman" panose="02020603050405020304" pitchFamily="18" charset="0"/>
              </a:rPr>
              <a:t>Significance of the Study </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726A0C9-D213-4B24-EC54-4C2644476C47}"/>
              </a:ext>
            </a:extLst>
          </p:cNvPr>
          <p:cNvSpPr>
            <a:spLocks noGrp="1"/>
          </p:cNvSpPr>
          <p:nvPr>
            <p:ph idx="1"/>
          </p:nvPr>
        </p:nvSpPr>
        <p:spPr>
          <a:xfrm>
            <a:off x="2052143" y="1918652"/>
            <a:ext cx="6591985" cy="3956304"/>
          </a:xfrm>
        </p:spPr>
        <p:txBody>
          <a:bodyPr/>
          <a:lstStyle/>
          <a:p>
            <a:pPr>
              <a:lnSpc>
                <a:spcPct val="150000"/>
              </a:lnSpc>
            </a:pPr>
            <a:r>
              <a:rPr lang="en-US" sz="2000" dirty="0">
                <a:latin typeface="Times New Roman" panose="02020603050405020304" pitchFamily="18" charset="0"/>
                <a:cs typeface="Times New Roman" panose="02020603050405020304" pitchFamily="18" charset="0"/>
              </a:rPr>
              <a:t>Significance of the Study Enables early detection of diabetic complications</a:t>
            </a:r>
          </a:p>
          <a:p>
            <a:pPr>
              <a:lnSpc>
                <a:spcPct val="150000"/>
              </a:lnSpc>
            </a:pPr>
            <a:r>
              <a:rPr lang="en-US" sz="2000" dirty="0">
                <a:latin typeface="Times New Roman" panose="02020603050405020304" pitchFamily="18" charset="0"/>
                <a:cs typeface="Times New Roman" panose="02020603050405020304" pitchFamily="18" charset="0"/>
              </a:rPr>
              <a:t>Supports better clinical decisions and patient outcomes</a:t>
            </a:r>
          </a:p>
          <a:p>
            <a:pPr>
              <a:lnSpc>
                <a:spcPct val="150000"/>
              </a:lnSpc>
            </a:pPr>
            <a:r>
              <a:rPr lang="en-US" sz="2000" dirty="0">
                <a:latin typeface="Times New Roman" panose="02020603050405020304" pitchFamily="18" charset="0"/>
                <a:cs typeface="Times New Roman" panose="02020603050405020304" pitchFamily="18" charset="0"/>
              </a:rPr>
              <a:t>Applies explainable AI in healthcare</a:t>
            </a:r>
          </a:p>
          <a:p>
            <a:pPr>
              <a:lnSpc>
                <a:spcPct val="150000"/>
              </a:lnSpc>
            </a:pPr>
            <a:r>
              <a:rPr lang="en-US" sz="2000" dirty="0">
                <a:latin typeface="Times New Roman" panose="02020603050405020304" pitchFamily="18" charset="0"/>
                <a:cs typeface="Times New Roman" panose="02020603050405020304" pitchFamily="18" charset="0"/>
              </a:rPr>
              <a:t>Contributes to predictive and preventive medicine</a:t>
            </a:r>
          </a:p>
          <a:p>
            <a:endParaRPr lang="en-US" dirty="0"/>
          </a:p>
        </p:txBody>
      </p:sp>
    </p:spTree>
    <p:extLst>
      <p:ext uri="{BB962C8B-B14F-4D97-AF65-F5344CB8AC3E}">
        <p14:creationId xmlns:p14="http://schemas.microsoft.com/office/powerpoint/2010/main" val="2955366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77AAA-DF48-8AAC-6252-6ECAD2C20E72}"/>
              </a:ext>
            </a:extLst>
          </p:cNvPr>
          <p:cNvSpPr>
            <a:spLocks noGrp="1"/>
          </p:cNvSpPr>
          <p:nvPr>
            <p:ph type="title"/>
          </p:nvPr>
        </p:nvSpPr>
        <p:spPr>
          <a:xfrm>
            <a:off x="1478857" y="612283"/>
            <a:ext cx="6589199" cy="1280890"/>
          </a:xfrm>
        </p:spPr>
        <p:txBody>
          <a:bodyPr>
            <a:normAutofit/>
          </a:bodyPr>
          <a:lstStyle/>
          <a:p>
            <a:r>
              <a:rPr lang="en-US" sz="2800" b="1" dirty="0">
                <a:latin typeface="Century Gothic (Body)"/>
                <a:cs typeface="Times New Roman" panose="02020603050405020304" pitchFamily="18" charset="0"/>
              </a:rPr>
              <a:t>Thesis Contributions</a:t>
            </a:r>
            <a:br>
              <a:rPr lang="en-US" sz="2800" b="1" dirty="0">
                <a:latin typeface="Century Gothic (Body)"/>
                <a:cs typeface="Times New Roman" panose="02020603050405020304" pitchFamily="18" charset="0"/>
              </a:rPr>
            </a:br>
            <a:endParaRPr lang="en-US" sz="2800" dirty="0">
              <a:latin typeface="Century Gothic (Body)"/>
              <a:cs typeface="Times New Roman" panose="02020603050405020304" pitchFamily="18" charset="0"/>
            </a:endParaRPr>
          </a:p>
        </p:txBody>
      </p:sp>
      <p:sp>
        <p:nvSpPr>
          <p:cNvPr id="3" name="Content Placeholder 2">
            <a:extLst>
              <a:ext uri="{FF2B5EF4-FFF2-40B4-BE49-F238E27FC236}">
                <a16:creationId xmlns:a16="http://schemas.microsoft.com/office/drawing/2014/main" id="{60AB43E7-D19D-F191-9BD6-0C69E5F2611F}"/>
              </a:ext>
            </a:extLst>
          </p:cNvPr>
          <p:cNvSpPr>
            <a:spLocks noGrp="1"/>
          </p:cNvSpPr>
          <p:nvPr>
            <p:ph idx="1"/>
          </p:nvPr>
        </p:nvSpPr>
        <p:spPr>
          <a:xfrm>
            <a:off x="2155513" y="1088136"/>
            <a:ext cx="6452039" cy="3552070"/>
          </a:xfrm>
        </p:spPr>
        <p:txBody>
          <a:bodyPr>
            <a:noAutofit/>
          </a:bodyPr>
          <a:lstStyle/>
          <a:p>
            <a:r>
              <a:rPr lang="en-US" sz="1700" dirty="0">
                <a:latin typeface="Century Gothic (Body)"/>
                <a:cs typeface="Times New Roman" panose="02020603050405020304" pitchFamily="18" charset="0"/>
              </a:rPr>
              <a:t>Developed an AI-based predictive framework to identify diabetic patients at high risk of cardiac and renal complications using electronic health records.</a:t>
            </a:r>
          </a:p>
          <a:p>
            <a:r>
              <a:rPr lang="en-US" sz="1700" dirty="0">
                <a:latin typeface="Century Gothic (Body)"/>
                <a:cs typeface="Times New Roman" panose="02020603050405020304" pitchFamily="18" charset="0"/>
              </a:rPr>
              <a:t>Applied comprehensive data preprocessing, feature engineering, and feature selection techniques to improve data quality and model performance.</a:t>
            </a:r>
          </a:p>
          <a:p>
            <a:r>
              <a:rPr lang="en-US" sz="1700" dirty="0">
                <a:latin typeface="Century Gothic (Body)"/>
                <a:cs typeface="Times New Roman" panose="02020603050405020304" pitchFamily="18" charset="0"/>
              </a:rPr>
              <a:t>Implemented and compared multiple machine learning models, including </a:t>
            </a:r>
            <a:r>
              <a:rPr lang="en-US" sz="1700" dirty="0" err="1">
                <a:latin typeface="Century Gothic (Body)"/>
                <a:cs typeface="Times New Roman" panose="02020603050405020304" pitchFamily="18" charset="0"/>
              </a:rPr>
              <a:t>XGBoost</a:t>
            </a:r>
            <a:r>
              <a:rPr lang="en-US" sz="1700" dirty="0">
                <a:latin typeface="Century Gothic (Body)"/>
                <a:cs typeface="Times New Roman" panose="02020603050405020304" pitchFamily="18" charset="0"/>
              </a:rPr>
              <a:t>, </a:t>
            </a:r>
            <a:r>
              <a:rPr lang="en-US" sz="1700" dirty="0" err="1">
                <a:latin typeface="Century Gothic (Body)"/>
                <a:cs typeface="Times New Roman" panose="02020603050405020304" pitchFamily="18" charset="0"/>
              </a:rPr>
              <a:t>CatBoost</a:t>
            </a:r>
            <a:r>
              <a:rPr lang="en-US" sz="1700" dirty="0">
                <a:latin typeface="Century Gothic (Body)"/>
                <a:cs typeface="Times New Roman" panose="02020603050405020304" pitchFamily="18" charset="0"/>
              </a:rPr>
              <a:t>, and Random Forest, to evaluate their effectiveness in complication prediction.</a:t>
            </a:r>
          </a:p>
          <a:p>
            <a:r>
              <a:rPr lang="en-US" sz="1700" dirty="0">
                <a:latin typeface="Century Gothic (Body)"/>
                <a:cs typeface="Times New Roman" panose="02020603050405020304" pitchFamily="18" charset="0"/>
              </a:rPr>
              <a:t>Achieved strong predictive performance, demonstrating the capability of machine learning models to support early risk detection.</a:t>
            </a:r>
          </a:p>
          <a:p>
            <a:r>
              <a:rPr lang="en-US" sz="1700" dirty="0">
                <a:latin typeface="Century Gothic (Body)"/>
                <a:cs typeface="Times New Roman" panose="02020603050405020304" pitchFamily="18" charset="0"/>
              </a:rPr>
              <a:t>Integrated explainable AI techniques (SHAP and LIME) to enhance model transparency and support clinical trust.</a:t>
            </a:r>
          </a:p>
          <a:p>
            <a:r>
              <a:rPr lang="en-US" sz="1700" dirty="0">
                <a:latin typeface="Century Gothic (Body)"/>
                <a:cs typeface="Times New Roman" panose="02020603050405020304" pitchFamily="18" charset="0"/>
              </a:rPr>
              <a:t>Provided a decision-support approach that can assist clinicians in early intervention and improved patient management.</a:t>
            </a:r>
          </a:p>
          <a:p>
            <a:endParaRPr lang="en-US" sz="1700" dirty="0">
              <a:latin typeface="Century Gothic (Body)"/>
              <a:cs typeface="Times New Roman" panose="02020603050405020304" pitchFamily="18" charset="0"/>
            </a:endParaRPr>
          </a:p>
        </p:txBody>
      </p:sp>
    </p:spTree>
    <p:extLst>
      <p:ext uri="{BB962C8B-B14F-4D97-AF65-F5344CB8AC3E}">
        <p14:creationId xmlns:p14="http://schemas.microsoft.com/office/powerpoint/2010/main" val="325446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92AAD-22FA-75D4-944E-84B48340DE71}"/>
              </a:ext>
            </a:extLst>
          </p:cNvPr>
          <p:cNvSpPr>
            <a:spLocks noGrp="1"/>
          </p:cNvSpPr>
          <p:nvPr>
            <p:ph type="title"/>
          </p:nvPr>
        </p:nvSpPr>
        <p:spPr>
          <a:xfrm>
            <a:off x="1433137" y="624110"/>
            <a:ext cx="6589199" cy="1280890"/>
          </a:xfrm>
        </p:spPr>
        <p:txBody>
          <a:bodyPr>
            <a:normAutofit/>
          </a:bodyPr>
          <a:lstStyle/>
          <a:p>
            <a:r>
              <a:rPr lang="en-US" sz="2800" b="1" dirty="0">
                <a:latin typeface="Times New Roman" panose="02020603050405020304" pitchFamily="18" charset="0"/>
                <a:cs typeface="Times New Roman" panose="02020603050405020304" pitchFamily="18" charset="0"/>
              </a:rPr>
              <a:t>Literature Review Overview</a:t>
            </a:r>
          </a:p>
        </p:txBody>
      </p:sp>
      <p:sp>
        <p:nvSpPr>
          <p:cNvPr id="3" name="Content Placeholder 2">
            <a:extLst>
              <a:ext uri="{FF2B5EF4-FFF2-40B4-BE49-F238E27FC236}">
                <a16:creationId xmlns:a16="http://schemas.microsoft.com/office/drawing/2014/main" id="{0E656753-535C-8A11-D612-C3EBDDAC143C}"/>
              </a:ext>
            </a:extLst>
          </p:cNvPr>
          <p:cNvSpPr>
            <a:spLocks noGrp="1"/>
          </p:cNvSpPr>
          <p:nvPr>
            <p:ph idx="1"/>
          </p:nvPr>
        </p:nvSpPr>
        <p:spPr>
          <a:xfrm>
            <a:off x="1746504" y="1389888"/>
            <a:ext cx="6995159" cy="5120640"/>
          </a:xfrm>
        </p:spPr>
        <p:txBody>
          <a:bodyPr>
            <a:normAutofit lnSpcReduction="10000"/>
          </a:bodyPr>
          <a:lstStyle/>
          <a:p>
            <a:pPr>
              <a:lnSpc>
                <a:spcPct val="150000"/>
              </a:lnSpc>
            </a:pPr>
            <a:r>
              <a:rPr lang="en-US" dirty="0">
                <a:latin typeface="Century Gothic (Body)"/>
                <a:cs typeface="Times New Roman" panose="02020603050405020304" pitchFamily="18" charset="0"/>
              </a:rPr>
              <a:t>Diabetic complications (cardiac and renal) are among the most studied outcomes in predictive healthcare due to their high clinical impact.</a:t>
            </a:r>
          </a:p>
          <a:p>
            <a:pPr>
              <a:lnSpc>
                <a:spcPct val="150000"/>
              </a:lnSpc>
            </a:pPr>
            <a:r>
              <a:rPr lang="en-US" dirty="0">
                <a:latin typeface="Century Gothic (Body)"/>
                <a:cs typeface="Times New Roman" panose="02020603050405020304" pitchFamily="18" charset="0"/>
              </a:rPr>
              <a:t>Recent studies increasingly rely on </a:t>
            </a:r>
            <a:r>
              <a:rPr lang="en-US" b="1" dirty="0">
                <a:latin typeface="Century Gothic (Body)"/>
                <a:cs typeface="Times New Roman" panose="02020603050405020304" pitchFamily="18" charset="0"/>
              </a:rPr>
              <a:t>machine learning</a:t>
            </a:r>
            <a:r>
              <a:rPr lang="en-US" dirty="0">
                <a:latin typeface="Century Gothic (Body)"/>
                <a:cs typeface="Times New Roman" panose="02020603050405020304" pitchFamily="18" charset="0"/>
              </a:rPr>
              <a:t> because EHR data contains complex, non-linear relationships that traditional statistical models often miss.</a:t>
            </a:r>
          </a:p>
          <a:p>
            <a:pPr>
              <a:lnSpc>
                <a:spcPct val="150000"/>
              </a:lnSpc>
            </a:pPr>
            <a:r>
              <a:rPr lang="en-US" dirty="0">
                <a:latin typeface="Century Gothic (Body)"/>
                <a:cs typeface="Times New Roman" panose="02020603050405020304" pitchFamily="18" charset="0"/>
              </a:rPr>
              <a:t>Commonly used algorithms include </a:t>
            </a:r>
            <a:r>
              <a:rPr lang="en-US" b="1" dirty="0">
                <a:latin typeface="Century Gothic (Body)"/>
                <a:cs typeface="Times New Roman" panose="02020603050405020304" pitchFamily="18" charset="0"/>
              </a:rPr>
              <a:t>Random Forest, Gradient Boosting, </a:t>
            </a:r>
            <a:r>
              <a:rPr lang="en-US" b="1" dirty="0" err="1">
                <a:latin typeface="Century Gothic (Body)"/>
                <a:cs typeface="Times New Roman" panose="02020603050405020304" pitchFamily="18" charset="0"/>
              </a:rPr>
              <a:t>XGBoost</a:t>
            </a:r>
            <a:r>
              <a:rPr lang="en-US" b="1" dirty="0">
                <a:latin typeface="Century Gothic (Body)"/>
                <a:cs typeface="Times New Roman" panose="02020603050405020304" pitchFamily="18" charset="0"/>
              </a:rPr>
              <a:t>, </a:t>
            </a:r>
            <a:r>
              <a:rPr lang="en-US" b="1" dirty="0" err="1">
                <a:latin typeface="Century Gothic (Body)"/>
                <a:cs typeface="Times New Roman" panose="02020603050405020304" pitchFamily="18" charset="0"/>
              </a:rPr>
              <a:t>LightGBM</a:t>
            </a:r>
            <a:r>
              <a:rPr lang="en-US" b="1" dirty="0">
                <a:latin typeface="Century Gothic (Body)"/>
                <a:cs typeface="Times New Roman" panose="02020603050405020304" pitchFamily="18" charset="0"/>
              </a:rPr>
              <a:t>, and Logistic Regression</a:t>
            </a:r>
            <a:r>
              <a:rPr lang="en-US" dirty="0">
                <a:latin typeface="Century Gothic (Body)"/>
                <a:cs typeface="Times New Roman" panose="02020603050405020304" pitchFamily="18" charset="0"/>
              </a:rPr>
              <a:t>.</a:t>
            </a:r>
          </a:p>
          <a:p>
            <a:pPr>
              <a:lnSpc>
                <a:spcPct val="150000"/>
              </a:lnSpc>
            </a:pPr>
            <a:r>
              <a:rPr lang="en-US" dirty="0">
                <a:latin typeface="Century Gothic (Body)"/>
                <a:cs typeface="Times New Roman" panose="02020603050405020304" pitchFamily="18" charset="0"/>
              </a:rPr>
              <a:t>Most research reports moderate-to-strong predictive performance depending on the dataset quality, feature set, and outcome definition.</a:t>
            </a:r>
          </a:p>
          <a:p>
            <a:endParaRPr lang="en-US" dirty="0">
              <a:latin typeface="Century Gothic (Body)"/>
              <a:cs typeface="Times New Roman" panose="02020603050405020304" pitchFamily="18" charset="0"/>
            </a:endParaRPr>
          </a:p>
        </p:txBody>
      </p:sp>
    </p:spTree>
    <p:extLst>
      <p:ext uri="{BB962C8B-B14F-4D97-AF65-F5344CB8AC3E}">
        <p14:creationId xmlns:p14="http://schemas.microsoft.com/office/powerpoint/2010/main" val="3497328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7A879-AA50-7B4D-94BC-A47F51C34C7A}"/>
              </a:ext>
            </a:extLst>
          </p:cNvPr>
          <p:cNvSpPr>
            <a:spLocks noGrp="1"/>
          </p:cNvSpPr>
          <p:nvPr>
            <p:ph type="title"/>
          </p:nvPr>
        </p:nvSpPr>
        <p:spPr>
          <a:xfrm>
            <a:off x="1399033" y="669830"/>
            <a:ext cx="8503920" cy="1280890"/>
          </a:xfrm>
        </p:spPr>
        <p:txBody>
          <a:bodyPr>
            <a:normAutofit/>
          </a:bodyPr>
          <a:lstStyle/>
          <a:p>
            <a:r>
              <a:rPr lang="en-US" sz="2800" b="1" dirty="0">
                <a:latin typeface="Century Gothic (Body)"/>
                <a:cs typeface="Times New Roman" panose="02020603050405020304" pitchFamily="18" charset="0"/>
              </a:rPr>
              <a:t>ML Approaches Used in Previous Studies</a:t>
            </a:r>
          </a:p>
        </p:txBody>
      </p:sp>
      <p:sp>
        <p:nvSpPr>
          <p:cNvPr id="3" name="Content Placeholder 2">
            <a:extLst>
              <a:ext uri="{FF2B5EF4-FFF2-40B4-BE49-F238E27FC236}">
                <a16:creationId xmlns:a16="http://schemas.microsoft.com/office/drawing/2014/main" id="{7E3B7C98-74BE-6C6B-9655-FD43C6841CE4}"/>
              </a:ext>
            </a:extLst>
          </p:cNvPr>
          <p:cNvSpPr>
            <a:spLocks noGrp="1"/>
          </p:cNvSpPr>
          <p:nvPr>
            <p:ph idx="1"/>
          </p:nvPr>
        </p:nvSpPr>
        <p:spPr>
          <a:xfrm>
            <a:off x="1801369" y="1463040"/>
            <a:ext cx="6733032" cy="4645152"/>
          </a:xfrm>
        </p:spPr>
        <p:txBody>
          <a:bodyPr>
            <a:normAutofit fontScale="92500" lnSpcReduction="10000"/>
          </a:bodyPr>
          <a:lstStyle/>
          <a:p>
            <a:pPr>
              <a:lnSpc>
                <a:spcPct val="150000"/>
              </a:lnSpc>
            </a:pPr>
            <a:r>
              <a:rPr lang="en-US" b="1" dirty="0">
                <a:latin typeface="Century Gothic (Body)"/>
                <a:cs typeface="Times New Roman" panose="02020603050405020304" pitchFamily="18" charset="0"/>
              </a:rPr>
              <a:t>Traditional ML models:</a:t>
            </a:r>
            <a:r>
              <a:rPr lang="en-US" dirty="0">
                <a:latin typeface="Century Gothic (Body)"/>
                <a:cs typeface="Times New Roman" panose="02020603050405020304" pitchFamily="18" charset="0"/>
              </a:rPr>
              <a:t> Logistic Regression and Decision Trees are often used as baselines due to simplicity and interpretability.</a:t>
            </a:r>
          </a:p>
          <a:p>
            <a:pPr>
              <a:lnSpc>
                <a:spcPct val="150000"/>
              </a:lnSpc>
            </a:pPr>
            <a:r>
              <a:rPr lang="en-US" b="1" dirty="0">
                <a:latin typeface="Century Gothic (Body)"/>
                <a:cs typeface="Times New Roman" panose="02020603050405020304" pitchFamily="18" charset="0"/>
              </a:rPr>
              <a:t>Ensemble models:</a:t>
            </a:r>
            <a:r>
              <a:rPr lang="en-US" dirty="0">
                <a:latin typeface="Century Gothic (Body)"/>
                <a:cs typeface="Times New Roman" panose="02020603050405020304" pitchFamily="18" charset="0"/>
              </a:rPr>
              <a:t> Random Forest and Gradient Boosting are frequently reported to outperform baselines, especially with heterogeneous EHR features.</a:t>
            </a:r>
          </a:p>
          <a:p>
            <a:pPr>
              <a:lnSpc>
                <a:spcPct val="150000"/>
              </a:lnSpc>
            </a:pPr>
            <a:r>
              <a:rPr lang="en-US" b="1" dirty="0">
                <a:latin typeface="Century Gothic (Body)"/>
                <a:cs typeface="Times New Roman" panose="02020603050405020304" pitchFamily="18" charset="0"/>
              </a:rPr>
              <a:t>Boosting models:</a:t>
            </a:r>
            <a:r>
              <a:rPr lang="en-US" dirty="0">
                <a:latin typeface="Century Gothic (Body)"/>
                <a:cs typeface="Times New Roman" panose="02020603050405020304" pitchFamily="18" charset="0"/>
              </a:rPr>
              <a:t> </a:t>
            </a:r>
            <a:r>
              <a:rPr lang="en-US" dirty="0" err="1">
                <a:latin typeface="Century Gothic (Body)"/>
                <a:cs typeface="Times New Roman" panose="02020603050405020304" pitchFamily="18" charset="0"/>
              </a:rPr>
              <a:t>XGBoost</a:t>
            </a:r>
            <a:r>
              <a:rPr lang="en-US" dirty="0">
                <a:latin typeface="Century Gothic (Body)"/>
                <a:cs typeface="Times New Roman" panose="02020603050405020304" pitchFamily="18" charset="0"/>
              </a:rPr>
              <a:t>/</a:t>
            </a:r>
            <a:r>
              <a:rPr lang="en-US" dirty="0" err="1">
                <a:latin typeface="Century Gothic (Body)"/>
                <a:cs typeface="Times New Roman" panose="02020603050405020304" pitchFamily="18" charset="0"/>
              </a:rPr>
              <a:t>LightGBM</a:t>
            </a:r>
            <a:r>
              <a:rPr lang="en-US" dirty="0">
                <a:latin typeface="Century Gothic (Body)"/>
                <a:cs typeface="Times New Roman" panose="02020603050405020304" pitchFamily="18" charset="0"/>
              </a:rPr>
              <a:t> are widely adopted due to strong performance with tabular clinical data.</a:t>
            </a:r>
          </a:p>
          <a:p>
            <a:pPr>
              <a:lnSpc>
                <a:spcPct val="150000"/>
              </a:lnSpc>
            </a:pPr>
            <a:r>
              <a:rPr lang="en-US" b="1" dirty="0">
                <a:latin typeface="Century Gothic (Body)"/>
                <a:cs typeface="Times New Roman" panose="02020603050405020304" pitchFamily="18" charset="0"/>
              </a:rPr>
              <a:t>Feature handling:</a:t>
            </a:r>
            <a:r>
              <a:rPr lang="en-US" dirty="0">
                <a:latin typeface="Century Gothic (Body)"/>
                <a:cs typeface="Times New Roman" panose="02020603050405020304" pitchFamily="18" charset="0"/>
              </a:rPr>
              <a:t> Studies highlight the importance of preprocessing, missing-value handling, categorical encoding, and feature engineering.</a:t>
            </a:r>
          </a:p>
          <a:p>
            <a:endParaRPr lang="en-US" dirty="0">
              <a:latin typeface="Century Gothic (Body)"/>
              <a:cs typeface="Times New Roman" panose="02020603050405020304" pitchFamily="18" charset="0"/>
            </a:endParaRPr>
          </a:p>
        </p:txBody>
      </p:sp>
    </p:spTree>
    <p:extLst>
      <p:ext uri="{BB962C8B-B14F-4D97-AF65-F5344CB8AC3E}">
        <p14:creationId xmlns:p14="http://schemas.microsoft.com/office/powerpoint/2010/main" val="3636820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011C9-2936-4E12-983A-D8ABD3A397BF}"/>
              </a:ext>
            </a:extLst>
          </p:cNvPr>
          <p:cNvSpPr>
            <a:spLocks noGrp="1"/>
          </p:cNvSpPr>
          <p:nvPr>
            <p:ph type="title"/>
          </p:nvPr>
        </p:nvSpPr>
        <p:spPr>
          <a:xfrm>
            <a:off x="1344169" y="624110"/>
            <a:ext cx="7699248" cy="1204690"/>
          </a:xfrm>
        </p:spPr>
        <p:txBody>
          <a:bodyPr>
            <a:normAutofit/>
          </a:bodyPr>
          <a:lstStyle/>
          <a:p>
            <a:r>
              <a:rPr lang="en-US" sz="2800" b="1" dirty="0">
                <a:latin typeface="Century Gothic (Body)"/>
                <a:cs typeface="Times New Roman" panose="02020603050405020304" pitchFamily="18" charset="0"/>
              </a:rPr>
              <a:t>Key Findings, Gaps, and Motivation for This Thesis</a:t>
            </a:r>
          </a:p>
        </p:txBody>
      </p:sp>
      <p:sp>
        <p:nvSpPr>
          <p:cNvPr id="3" name="Content Placeholder 2">
            <a:extLst>
              <a:ext uri="{FF2B5EF4-FFF2-40B4-BE49-F238E27FC236}">
                <a16:creationId xmlns:a16="http://schemas.microsoft.com/office/drawing/2014/main" id="{05C9B499-BF7B-362A-674E-5DD364941ECB}"/>
              </a:ext>
            </a:extLst>
          </p:cNvPr>
          <p:cNvSpPr>
            <a:spLocks noGrp="1"/>
          </p:cNvSpPr>
          <p:nvPr>
            <p:ph idx="1"/>
          </p:nvPr>
        </p:nvSpPr>
        <p:spPr>
          <a:xfrm>
            <a:off x="1929384" y="1828800"/>
            <a:ext cx="7114033" cy="5138928"/>
          </a:xfrm>
        </p:spPr>
        <p:txBody>
          <a:bodyPr>
            <a:normAutofit fontScale="62500" lnSpcReduction="20000"/>
          </a:bodyPr>
          <a:lstStyle/>
          <a:p>
            <a:pPr>
              <a:lnSpc>
                <a:spcPct val="160000"/>
              </a:lnSpc>
            </a:pPr>
            <a:r>
              <a:rPr lang="en-US" sz="2600" dirty="0">
                <a:latin typeface="Century Gothic (Body)"/>
                <a:cs typeface="Times New Roman" panose="02020603050405020304" pitchFamily="18" charset="0"/>
              </a:rPr>
              <a:t>Many prior studies focus on achieving high accuracy, but </a:t>
            </a:r>
            <a:r>
              <a:rPr lang="en-US" sz="2600" b="1" dirty="0">
                <a:latin typeface="Century Gothic (Body)"/>
                <a:cs typeface="Times New Roman" panose="02020603050405020304" pitchFamily="18" charset="0"/>
              </a:rPr>
              <a:t>lack interpretability</a:t>
            </a:r>
            <a:r>
              <a:rPr lang="en-US" sz="2600" dirty="0">
                <a:latin typeface="Century Gothic (Body)"/>
                <a:cs typeface="Times New Roman" panose="02020603050405020304" pitchFamily="18" charset="0"/>
              </a:rPr>
              <a:t>, limiting clinical trust and adoption.</a:t>
            </a:r>
          </a:p>
          <a:p>
            <a:pPr>
              <a:lnSpc>
                <a:spcPct val="160000"/>
              </a:lnSpc>
            </a:pPr>
            <a:r>
              <a:rPr lang="en-US" sz="2600" dirty="0">
                <a:latin typeface="Century Gothic (Body)"/>
                <a:cs typeface="Times New Roman" panose="02020603050405020304" pitchFamily="18" charset="0"/>
              </a:rPr>
              <a:t>Some studies use small or single-center datasets, reducing generalizability.</a:t>
            </a:r>
          </a:p>
          <a:p>
            <a:pPr>
              <a:lnSpc>
                <a:spcPct val="160000"/>
              </a:lnSpc>
            </a:pPr>
            <a:r>
              <a:rPr lang="en-US" sz="2600" dirty="0">
                <a:latin typeface="Century Gothic (Body)"/>
                <a:cs typeface="Times New Roman" panose="02020603050405020304" pitchFamily="18" charset="0"/>
              </a:rPr>
              <a:t>There is variability in complication definitions (e.g., ICD coding choices), which affects comparability of results.</a:t>
            </a:r>
          </a:p>
          <a:p>
            <a:pPr>
              <a:lnSpc>
                <a:spcPct val="160000"/>
              </a:lnSpc>
            </a:pPr>
            <a:r>
              <a:rPr lang="en-US" sz="2600" b="1" dirty="0">
                <a:latin typeface="Century Gothic (Body)"/>
                <a:cs typeface="Times New Roman" panose="02020603050405020304" pitchFamily="18" charset="0"/>
              </a:rPr>
              <a:t>This thesis addresses these gaps by:</a:t>
            </a:r>
          </a:p>
          <a:p>
            <a:pPr lvl="1">
              <a:lnSpc>
                <a:spcPct val="160000"/>
              </a:lnSpc>
            </a:pPr>
            <a:r>
              <a:rPr lang="en-US" sz="2600" dirty="0">
                <a:latin typeface="Century Gothic (Body)"/>
                <a:cs typeface="Times New Roman" panose="02020603050405020304" pitchFamily="18" charset="0"/>
              </a:rPr>
              <a:t>Using a large public EHR dataset and standardized ICD-9 definitions</a:t>
            </a:r>
          </a:p>
          <a:p>
            <a:pPr lvl="1">
              <a:lnSpc>
                <a:spcPct val="160000"/>
              </a:lnSpc>
            </a:pPr>
            <a:r>
              <a:rPr lang="en-US" sz="2600" dirty="0">
                <a:latin typeface="Century Gothic (Body)"/>
                <a:cs typeface="Times New Roman" panose="02020603050405020304" pitchFamily="18" charset="0"/>
              </a:rPr>
              <a:t>Comparing multiple strong ML models (</a:t>
            </a:r>
            <a:r>
              <a:rPr lang="en-US" sz="2600" dirty="0" err="1">
                <a:latin typeface="Century Gothic (Body)"/>
                <a:cs typeface="Times New Roman" panose="02020603050405020304" pitchFamily="18" charset="0"/>
              </a:rPr>
              <a:t>XGBoost</a:t>
            </a:r>
            <a:r>
              <a:rPr lang="en-US" sz="2600" dirty="0">
                <a:latin typeface="Century Gothic (Body)"/>
                <a:cs typeface="Times New Roman" panose="02020603050405020304" pitchFamily="18" charset="0"/>
              </a:rPr>
              <a:t>, </a:t>
            </a:r>
            <a:r>
              <a:rPr lang="en-US" sz="2600" dirty="0" err="1">
                <a:latin typeface="Century Gothic (Body)"/>
                <a:cs typeface="Times New Roman" panose="02020603050405020304" pitchFamily="18" charset="0"/>
              </a:rPr>
              <a:t>CatBoost</a:t>
            </a:r>
            <a:r>
              <a:rPr lang="en-US" sz="2600" dirty="0">
                <a:latin typeface="Century Gothic (Body)"/>
                <a:cs typeface="Times New Roman" panose="02020603050405020304" pitchFamily="18" charset="0"/>
              </a:rPr>
              <a:t>, RF)</a:t>
            </a:r>
          </a:p>
          <a:p>
            <a:pPr lvl="1">
              <a:lnSpc>
                <a:spcPct val="160000"/>
              </a:lnSpc>
            </a:pPr>
            <a:r>
              <a:rPr lang="en-US" sz="2600" dirty="0">
                <a:latin typeface="Century Gothic (Body)"/>
                <a:cs typeface="Times New Roman" panose="02020603050405020304" pitchFamily="18" charset="0"/>
              </a:rPr>
              <a:t>Adding </a:t>
            </a:r>
            <a:r>
              <a:rPr lang="en-US" sz="2600" b="1" dirty="0">
                <a:latin typeface="Century Gothic (Body)"/>
                <a:cs typeface="Times New Roman" panose="02020603050405020304" pitchFamily="18" charset="0"/>
              </a:rPr>
              <a:t>explainability (SHAP/LIME)</a:t>
            </a:r>
            <a:r>
              <a:rPr lang="en-US" sz="2600" dirty="0">
                <a:latin typeface="Century Gothic (Body)"/>
                <a:cs typeface="Times New Roman" panose="02020603050405020304" pitchFamily="18" charset="0"/>
              </a:rPr>
              <a:t> to make results clinically meaningful</a:t>
            </a:r>
          </a:p>
          <a:p>
            <a:endParaRPr lang="en-US" dirty="0">
              <a:latin typeface="Century Gothic (Body)"/>
            </a:endParaRPr>
          </a:p>
        </p:txBody>
      </p:sp>
    </p:spTree>
    <p:extLst>
      <p:ext uri="{BB962C8B-B14F-4D97-AF65-F5344CB8AC3E}">
        <p14:creationId xmlns:p14="http://schemas.microsoft.com/office/powerpoint/2010/main" val="1082562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extBox 4">
            <a:extLst>
              <a:ext uri="{FF2B5EF4-FFF2-40B4-BE49-F238E27FC236}">
                <a16:creationId xmlns:a16="http://schemas.microsoft.com/office/drawing/2014/main" id="{B527061E-1253-DC88-67A0-27519F89E317}"/>
              </a:ext>
            </a:extLst>
          </p:cNvPr>
          <p:cNvGraphicFramePr/>
          <p:nvPr>
            <p:extLst>
              <p:ext uri="{D42A27DB-BD31-4B8C-83A1-F6EECF244321}">
                <p14:modId xmlns:p14="http://schemas.microsoft.com/office/powerpoint/2010/main" val="3557361069"/>
              </p:ext>
            </p:extLst>
          </p:nvPr>
        </p:nvGraphicFramePr>
        <p:xfrm>
          <a:off x="3767328" y="1599145"/>
          <a:ext cx="5596128" cy="4880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9A4FDA20-AD69-62A6-9F64-DD85EC44B7D6}"/>
              </a:ext>
            </a:extLst>
          </p:cNvPr>
          <p:cNvSpPr txBox="1"/>
          <p:nvPr/>
        </p:nvSpPr>
        <p:spPr>
          <a:xfrm>
            <a:off x="539496" y="1731109"/>
            <a:ext cx="4032504" cy="2308324"/>
          </a:xfrm>
          <a:prstGeom prst="rect">
            <a:avLst/>
          </a:prstGeom>
          <a:noFill/>
        </p:spPr>
        <p:txBody>
          <a:bodyPr wrap="square">
            <a:spAutoFit/>
          </a:bodyPr>
          <a:lstStyle/>
          <a:p>
            <a:r>
              <a:rPr lang="en-US" dirty="0">
                <a:latin typeface="Century Gothic (Body)"/>
                <a:cs typeface="Times New Roman" panose="02020603050405020304" pitchFamily="18" charset="0"/>
              </a:rPr>
              <a:t>This block diagram presents an overview of the proposed methodology, illustrating the complete workflow from data collection and preprocessing to model training, evaluation, explainability, and clinical decision support.</a:t>
            </a:r>
          </a:p>
        </p:txBody>
      </p:sp>
      <p:sp>
        <p:nvSpPr>
          <p:cNvPr id="18" name="TextBox 17">
            <a:extLst>
              <a:ext uri="{FF2B5EF4-FFF2-40B4-BE49-F238E27FC236}">
                <a16:creationId xmlns:a16="http://schemas.microsoft.com/office/drawing/2014/main" id="{A48CFDF1-9BF2-CD37-AD0C-DF61C0EFB219}"/>
              </a:ext>
            </a:extLst>
          </p:cNvPr>
          <p:cNvSpPr txBox="1"/>
          <p:nvPr/>
        </p:nvSpPr>
        <p:spPr>
          <a:xfrm>
            <a:off x="4176522" y="378280"/>
            <a:ext cx="4777740" cy="646331"/>
          </a:xfrm>
          <a:prstGeom prst="rect">
            <a:avLst/>
          </a:prstGeom>
          <a:noFill/>
        </p:spPr>
        <p:txBody>
          <a:bodyPr wrap="square">
            <a:spAutoFit/>
          </a:bodyPr>
          <a:lstStyle/>
          <a:p>
            <a:r>
              <a:rPr lang="en-US" sz="3600" b="1" dirty="0">
                <a:latin typeface="Times New Roman" panose="02020603050405020304" pitchFamily="18" charset="0"/>
                <a:cs typeface="Times New Roman" panose="02020603050405020304" pitchFamily="18" charset="0"/>
              </a:rPr>
              <a:t>Methodology overview</a:t>
            </a:r>
          </a:p>
        </p:txBody>
      </p:sp>
    </p:spTree>
    <p:extLst>
      <p:ext uri="{BB962C8B-B14F-4D97-AF65-F5344CB8AC3E}">
        <p14:creationId xmlns:p14="http://schemas.microsoft.com/office/powerpoint/2010/main" val="704646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3B89B3-D564-AC9A-CC92-513C819A6762}"/>
              </a:ext>
            </a:extLst>
          </p:cNvPr>
          <p:cNvSpPr>
            <a:spLocks noGrp="1"/>
          </p:cNvSpPr>
          <p:nvPr>
            <p:ph idx="1"/>
          </p:nvPr>
        </p:nvSpPr>
        <p:spPr>
          <a:xfrm>
            <a:off x="2139697" y="548640"/>
            <a:ext cx="7004303" cy="6117336"/>
          </a:xfrm>
        </p:spPr>
        <p:txBody>
          <a:bodyPr>
            <a:normAutofit fontScale="92500" lnSpcReduction="20000"/>
          </a:bodyPr>
          <a:lstStyle/>
          <a:p>
            <a:pPr>
              <a:lnSpc>
                <a:spcPct val="110000"/>
              </a:lnSpc>
            </a:pPr>
            <a:r>
              <a:rPr lang="en-US" b="1" dirty="0">
                <a:latin typeface="Century Gothic (Body)"/>
                <a:cs typeface="Times New Roman" panose="02020603050405020304" pitchFamily="18" charset="0"/>
              </a:rPr>
              <a:t>1. Data Collection</a:t>
            </a:r>
          </a:p>
          <a:p>
            <a:pPr>
              <a:lnSpc>
                <a:spcPct val="110000"/>
              </a:lnSpc>
            </a:pPr>
            <a:r>
              <a:rPr lang="en-US" dirty="0">
                <a:latin typeface="Century Gothic (Body)"/>
                <a:cs typeface="Times New Roman" panose="02020603050405020304" pitchFamily="18" charset="0"/>
              </a:rPr>
              <a:t>Utilized the UCI Diabetes 130-US Hospitals dataset.</a:t>
            </a:r>
          </a:p>
          <a:p>
            <a:pPr>
              <a:lnSpc>
                <a:spcPct val="110000"/>
              </a:lnSpc>
            </a:pPr>
            <a:r>
              <a:rPr lang="en-US" dirty="0">
                <a:latin typeface="Century Gothic (Body)"/>
                <a:cs typeface="Times New Roman" panose="02020603050405020304" pitchFamily="18" charset="0"/>
              </a:rPr>
              <a:t>Included demographic, clinical, laboratory, medication, and diagnosis information.</a:t>
            </a:r>
          </a:p>
          <a:p>
            <a:pPr>
              <a:lnSpc>
                <a:spcPct val="110000"/>
              </a:lnSpc>
            </a:pPr>
            <a:r>
              <a:rPr lang="en-US" dirty="0">
                <a:latin typeface="Century Gothic (Body)"/>
                <a:cs typeface="Times New Roman" panose="02020603050405020304" pitchFamily="18" charset="0"/>
              </a:rPr>
              <a:t>ICD-9 codes were used to define cardiac and renal complications.</a:t>
            </a:r>
          </a:p>
          <a:p>
            <a:pPr marL="0" indent="0">
              <a:lnSpc>
                <a:spcPct val="110000"/>
              </a:lnSpc>
              <a:buNone/>
            </a:pPr>
            <a:endParaRPr lang="en-US" dirty="0">
              <a:latin typeface="Century Gothic (Body)"/>
              <a:cs typeface="Times New Roman" panose="02020603050405020304" pitchFamily="18" charset="0"/>
            </a:endParaRPr>
          </a:p>
          <a:p>
            <a:pPr>
              <a:lnSpc>
                <a:spcPct val="110000"/>
              </a:lnSpc>
            </a:pPr>
            <a:r>
              <a:rPr lang="en-US" b="1" dirty="0">
                <a:latin typeface="Century Gothic (Body)"/>
                <a:cs typeface="Times New Roman" panose="02020603050405020304" pitchFamily="18" charset="0"/>
              </a:rPr>
              <a:t>2. Data Preprocessing</a:t>
            </a:r>
          </a:p>
          <a:p>
            <a:pPr>
              <a:lnSpc>
                <a:spcPct val="110000"/>
              </a:lnSpc>
            </a:pPr>
            <a:r>
              <a:rPr lang="en-US" dirty="0">
                <a:latin typeface="Century Gothic (Body)"/>
                <a:cs typeface="Times New Roman" panose="02020603050405020304" pitchFamily="18" charset="0"/>
              </a:rPr>
              <a:t>Handled missing and inconsistent values.</a:t>
            </a:r>
          </a:p>
          <a:p>
            <a:pPr>
              <a:lnSpc>
                <a:spcPct val="110000"/>
              </a:lnSpc>
            </a:pPr>
            <a:r>
              <a:rPr lang="en-US" dirty="0">
                <a:latin typeface="Century Gothic (Body)"/>
                <a:cs typeface="Times New Roman" panose="02020603050405020304" pitchFamily="18" charset="0"/>
              </a:rPr>
              <a:t>Encoded categorical variables and standardized numerical features.</a:t>
            </a:r>
          </a:p>
          <a:p>
            <a:pPr>
              <a:lnSpc>
                <a:spcPct val="110000"/>
              </a:lnSpc>
            </a:pPr>
            <a:r>
              <a:rPr lang="en-US" dirty="0">
                <a:latin typeface="Century Gothic (Body)"/>
                <a:cs typeface="Times New Roman" panose="02020603050405020304" pitchFamily="18" charset="0"/>
              </a:rPr>
              <a:t>Removed irrelevant and noisy attributes to improve data quality.</a:t>
            </a:r>
          </a:p>
          <a:p>
            <a:pPr marL="0" indent="0">
              <a:lnSpc>
                <a:spcPct val="110000"/>
              </a:lnSpc>
              <a:buNone/>
            </a:pPr>
            <a:endParaRPr lang="en-US" dirty="0">
              <a:latin typeface="Century Gothic (Body)"/>
              <a:cs typeface="Times New Roman" panose="02020603050405020304" pitchFamily="18" charset="0"/>
            </a:endParaRPr>
          </a:p>
          <a:p>
            <a:pPr>
              <a:lnSpc>
                <a:spcPct val="110000"/>
              </a:lnSpc>
            </a:pPr>
            <a:r>
              <a:rPr lang="en-US" b="1" dirty="0">
                <a:latin typeface="Century Gothic (Body)"/>
                <a:cs typeface="Times New Roman" panose="02020603050405020304" pitchFamily="18" charset="0"/>
              </a:rPr>
              <a:t>3. Feature Engineering</a:t>
            </a:r>
          </a:p>
          <a:p>
            <a:pPr>
              <a:lnSpc>
                <a:spcPct val="110000"/>
              </a:lnSpc>
            </a:pPr>
            <a:r>
              <a:rPr lang="en-US" dirty="0">
                <a:latin typeface="Century Gothic (Body)"/>
                <a:cs typeface="Times New Roman" panose="02020603050405020304" pitchFamily="18" charset="0"/>
              </a:rPr>
              <a:t>Extracted clinically meaningful features from raw EHR data.</a:t>
            </a:r>
          </a:p>
          <a:p>
            <a:pPr>
              <a:lnSpc>
                <a:spcPct val="110000"/>
              </a:lnSpc>
            </a:pPr>
            <a:r>
              <a:rPr lang="en-US" dirty="0">
                <a:latin typeface="Century Gothic (Body)"/>
                <a:cs typeface="Times New Roman" panose="02020603050405020304" pitchFamily="18" charset="0"/>
              </a:rPr>
              <a:t>Aggregated patient visit information.</a:t>
            </a:r>
          </a:p>
          <a:p>
            <a:pPr>
              <a:lnSpc>
                <a:spcPct val="110000"/>
              </a:lnSpc>
            </a:pPr>
            <a:r>
              <a:rPr lang="en-US" dirty="0">
                <a:latin typeface="Century Gothic (Body)"/>
                <a:cs typeface="Times New Roman" panose="02020603050405020304" pitchFamily="18" charset="0"/>
              </a:rPr>
              <a:t>Generated indicators related to disease severity and risk.</a:t>
            </a:r>
          </a:p>
          <a:p>
            <a:pPr>
              <a:lnSpc>
                <a:spcPct val="110000"/>
              </a:lnSpc>
            </a:pPr>
            <a:endParaRPr lang="en-US" dirty="0">
              <a:latin typeface="Century Gothic (Body)"/>
              <a:cs typeface="Times New Roman" panose="02020603050405020304" pitchFamily="18" charset="0"/>
            </a:endParaRPr>
          </a:p>
        </p:txBody>
      </p:sp>
    </p:spTree>
    <p:extLst>
      <p:ext uri="{BB962C8B-B14F-4D97-AF65-F5344CB8AC3E}">
        <p14:creationId xmlns:p14="http://schemas.microsoft.com/office/powerpoint/2010/main" val="2960739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115982-3C8F-54FE-3955-E6153120F6A0}"/>
              </a:ext>
            </a:extLst>
          </p:cNvPr>
          <p:cNvSpPr>
            <a:spLocks noGrp="1"/>
          </p:cNvSpPr>
          <p:nvPr>
            <p:ph idx="1"/>
          </p:nvPr>
        </p:nvSpPr>
        <p:spPr>
          <a:xfrm>
            <a:off x="1399031" y="356616"/>
            <a:ext cx="7571233" cy="6345936"/>
          </a:xfrm>
        </p:spPr>
        <p:txBody>
          <a:bodyPr>
            <a:normAutofit fontScale="92500" lnSpcReduction="10000"/>
          </a:bodyPr>
          <a:lstStyle/>
          <a:p>
            <a:r>
              <a:rPr lang="en-US" b="1" dirty="0">
                <a:latin typeface="Century Gothic (Body)"/>
                <a:cs typeface="Times New Roman" panose="02020603050405020304" pitchFamily="18" charset="0"/>
              </a:rPr>
              <a:t>4. Feature Selection</a:t>
            </a:r>
          </a:p>
          <a:p>
            <a:r>
              <a:rPr lang="en-US" dirty="0">
                <a:latin typeface="Century Gothic (Body)"/>
                <a:cs typeface="Times New Roman" panose="02020603050405020304" pitchFamily="18" charset="0"/>
              </a:rPr>
              <a:t>Applied statistical and correlation-based techniques to identify relevant features.</a:t>
            </a:r>
          </a:p>
          <a:p>
            <a:r>
              <a:rPr lang="en-US" dirty="0">
                <a:latin typeface="Century Gothic (Body)"/>
                <a:cs typeface="Times New Roman" panose="02020603050405020304" pitchFamily="18" charset="0"/>
              </a:rPr>
              <a:t>Used Recursive Feature Elimination to reduce dimensionality.</a:t>
            </a:r>
          </a:p>
          <a:p>
            <a:r>
              <a:rPr lang="en-US" dirty="0">
                <a:latin typeface="Century Gothic (Body)"/>
                <a:cs typeface="Times New Roman" panose="02020603050405020304" pitchFamily="18" charset="0"/>
              </a:rPr>
              <a:t>Improved model efficiency and generalization.</a:t>
            </a:r>
            <a:br>
              <a:rPr lang="en-US" dirty="0">
                <a:latin typeface="Century Gothic (Body)"/>
                <a:cs typeface="Times New Roman" panose="02020603050405020304" pitchFamily="18" charset="0"/>
              </a:rPr>
            </a:br>
            <a:endParaRPr lang="en-US" dirty="0">
              <a:latin typeface="Century Gothic (Body)"/>
              <a:cs typeface="Times New Roman" panose="02020603050405020304" pitchFamily="18" charset="0"/>
            </a:endParaRPr>
          </a:p>
          <a:p>
            <a:r>
              <a:rPr lang="en-US" b="1" dirty="0">
                <a:latin typeface="Century Gothic (Body)"/>
                <a:cs typeface="Times New Roman" panose="02020603050405020304" pitchFamily="18" charset="0"/>
              </a:rPr>
              <a:t>5. Machine Learning Models</a:t>
            </a:r>
          </a:p>
          <a:p>
            <a:r>
              <a:rPr lang="en-US" dirty="0">
                <a:latin typeface="Century Gothic (Body)"/>
                <a:cs typeface="Times New Roman" panose="02020603050405020304" pitchFamily="18" charset="0"/>
              </a:rPr>
              <a:t>Implemented multiple classification models:</a:t>
            </a:r>
          </a:p>
          <a:p>
            <a:pPr lvl="1"/>
            <a:r>
              <a:rPr lang="en-US" dirty="0" err="1">
                <a:latin typeface="Century Gothic (Body)"/>
                <a:cs typeface="Times New Roman" panose="02020603050405020304" pitchFamily="18" charset="0"/>
              </a:rPr>
              <a:t>XGBoost</a:t>
            </a:r>
            <a:endParaRPr lang="en-US" dirty="0">
              <a:latin typeface="Century Gothic (Body)"/>
              <a:cs typeface="Times New Roman" panose="02020603050405020304" pitchFamily="18" charset="0"/>
            </a:endParaRPr>
          </a:p>
          <a:p>
            <a:pPr lvl="1"/>
            <a:r>
              <a:rPr lang="en-US" dirty="0" err="1">
                <a:latin typeface="Century Gothic (Body)"/>
                <a:cs typeface="Times New Roman" panose="02020603050405020304" pitchFamily="18" charset="0"/>
              </a:rPr>
              <a:t>CatBoost</a:t>
            </a:r>
            <a:endParaRPr lang="en-US" dirty="0">
              <a:latin typeface="Century Gothic (Body)"/>
              <a:cs typeface="Times New Roman" panose="02020603050405020304" pitchFamily="18" charset="0"/>
            </a:endParaRPr>
          </a:p>
          <a:p>
            <a:pPr lvl="1"/>
            <a:r>
              <a:rPr lang="en-US" dirty="0">
                <a:latin typeface="Century Gothic (Body)"/>
                <a:cs typeface="Times New Roman" panose="02020603050405020304" pitchFamily="18" charset="0"/>
              </a:rPr>
              <a:t>Random Forest</a:t>
            </a:r>
          </a:p>
          <a:p>
            <a:r>
              <a:rPr lang="en-US" dirty="0">
                <a:latin typeface="Century Gothic (Body)"/>
                <a:cs typeface="Times New Roman" panose="02020603050405020304" pitchFamily="18" charset="0"/>
              </a:rPr>
              <a:t>Tuned model parameters to optimize predictive performance.</a:t>
            </a:r>
            <a:br>
              <a:rPr lang="en-US" dirty="0">
                <a:latin typeface="Century Gothic (Body)"/>
                <a:cs typeface="Times New Roman" panose="02020603050405020304" pitchFamily="18" charset="0"/>
              </a:rPr>
            </a:br>
            <a:endParaRPr lang="en-US" dirty="0">
              <a:latin typeface="Century Gothic (Body)"/>
              <a:cs typeface="Times New Roman" panose="02020603050405020304" pitchFamily="18" charset="0"/>
            </a:endParaRPr>
          </a:p>
          <a:p>
            <a:r>
              <a:rPr lang="en-US" b="1" dirty="0">
                <a:latin typeface="Century Gothic (Body)"/>
                <a:cs typeface="Times New Roman" panose="02020603050405020304" pitchFamily="18" charset="0"/>
              </a:rPr>
              <a:t>6. Model Evaluation</a:t>
            </a:r>
          </a:p>
          <a:p>
            <a:r>
              <a:rPr lang="en-US" dirty="0">
                <a:latin typeface="Century Gothic (Body)"/>
                <a:cs typeface="Times New Roman" panose="02020603050405020304" pitchFamily="18" charset="0"/>
              </a:rPr>
              <a:t>Evaluated models using:</a:t>
            </a:r>
          </a:p>
          <a:p>
            <a:pPr lvl="1"/>
            <a:r>
              <a:rPr lang="en-US" dirty="0">
                <a:latin typeface="Century Gothic (Body)"/>
                <a:cs typeface="Times New Roman" panose="02020603050405020304" pitchFamily="18" charset="0"/>
              </a:rPr>
              <a:t>ROC-AUC</a:t>
            </a:r>
          </a:p>
          <a:p>
            <a:pPr lvl="1"/>
            <a:r>
              <a:rPr lang="en-US" dirty="0">
                <a:latin typeface="Century Gothic (Body)"/>
                <a:cs typeface="Times New Roman" panose="02020603050405020304" pitchFamily="18" charset="0"/>
              </a:rPr>
              <a:t>Accuracy</a:t>
            </a:r>
          </a:p>
          <a:p>
            <a:pPr lvl="1"/>
            <a:r>
              <a:rPr lang="en-US" dirty="0">
                <a:latin typeface="Century Gothic (Body)"/>
                <a:cs typeface="Times New Roman" panose="02020603050405020304" pitchFamily="18" charset="0"/>
              </a:rPr>
              <a:t>Precision, Recall, and F1-score</a:t>
            </a:r>
          </a:p>
          <a:p>
            <a:r>
              <a:rPr lang="en-US" dirty="0">
                <a:latin typeface="Century Gothic (Body)"/>
                <a:cs typeface="Times New Roman" panose="02020603050405020304" pitchFamily="18" charset="0"/>
              </a:rPr>
              <a:t>Used confusion matrices to analyze classification performance.</a:t>
            </a:r>
          </a:p>
          <a:p>
            <a:endParaRPr lang="en-US" dirty="0">
              <a:latin typeface="Century Gothic (Body)"/>
              <a:cs typeface="Times New Roman" panose="02020603050405020304" pitchFamily="18" charset="0"/>
            </a:endParaRPr>
          </a:p>
        </p:txBody>
      </p:sp>
    </p:spTree>
    <p:extLst>
      <p:ext uri="{BB962C8B-B14F-4D97-AF65-F5344CB8AC3E}">
        <p14:creationId xmlns:p14="http://schemas.microsoft.com/office/powerpoint/2010/main" val="898109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154134-65E3-53E3-C187-A2D500A2D8B9}"/>
              </a:ext>
            </a:extLst>
          </p:cNvPr>
          <p:cNvSpPr>
            <a:spLocks noGrp="1"/>
          </p:cNvSpPr>
          <p:nvPr>
            <p:ph idx="1"/>
          </p:nvPr>
        </p:nvSpPr>
        <p:spPr>
          <a:xfrm>
            <a:off x="1942415" y="466344"/>
            <a:ext cx="6982129" cy="6089904"/>
          </a:xfrm>
        </p:spPr>
        <p:txBody>
          <a:bodyPr/>
          <a:lstStyle/>
          <a:p>
            <a:r>
              <a:rPr lang="en-US" b="1" dirty="0"/>
              <a:t>7. Explainability</a:t>
            </a:r>
          </a:p>
          <a:p>
            <a:r>
              <a:rPr lang="en-US" dirty="0"/>
              <a:t>Applied SHAP to assess global feature importance.</a:t>
            </a:r>
          </a:p>
          <a:p>
            <a:r>
              <a:rPr lang="en-US" dirty="0"/>
              <a:t>Used LIME for local, instance-level explanations.</a:t>
            </a:r>
          </a:p>
          <a:p>
            <a:r>
              <a:rPr lang="en-US" dirty="0"/>
              <a:t>Enhanced model transparency and clinical interpretability.</a:t>
            </a:r>
          </a:p>
          <a:p>
            <a:pPr marL="0" indent="0">
              <a:buNone/>
            </a:pPr>
            <a:r>
              <a:rPr lang="en-US" dirty="0"/>
              <a:t> </a:t>
            </a:r>
          </a:p>
          <a:p>
            <a:pPr marL="0" indent="0">
              <a:buNone/>
            </a:pPr>
            <a:br>
              <a:rPr lang="en-US" dirty="0"/>
            </a:br>
            <a:endParaRPr lang="en-US" dirty="0"/>
          </a:p>
          <a:p>
            <a:r>
              <a:rPr lang="en-US" b="1" dirty="0"/>
              <a:t>8. Clinical Decision Support</a:t>
            </a:r>
          </a:p>
          <a:p>
            <a:r>
              <a:rPr lang="en-US" dirty="0"/>
              <a:t>Identified high-risk diabetic patients.</a:t>
            </a:r>
          </a:p>
          <a:p>
            <a:r>
              <a:rPr lang="en-US" dirty="0"/>
              <a:t>Supported early intervention and treatment planning.</a:t>
            </a:r>
          </a:p>
          <a:p>
            <a:r>
              <a:rPr lang="en-US" dirty="0"/>
              <a:t>Demonstrated practical applicability in healthcare settings.</a:t>
            </a:r>
          </a:p>
          <a:p>
            <a:endParaRPr lang="en-US" dirty="0"/>
          </a:p>
        </p:txBody>
      </p:sp>
    </p:spTree>
    <p:extLst>
      <p:ext uri="{BB962C8B-B14F-4D97-AF65-F5344CB8AC3E}">
        <p14:creationId xmlns:p14="http://schemas.microsoft.com/office/powerpoint/2010/main" val="3652727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F7690-95EF-1463-4F66-FFABBBF3924B}"/>
              </a:ext>
            </a:extLst>
          </p:cNvPr>
          <p:cNvSpPr>
            <a:spLocks noGrp="1"/>
          </p:cNvSpPr>
          <p:nvPr>
            <p:ph type="title"/>
          </p:nvPr>
        </p:nvSpPr>
        <p:spPr/>
        <p:txBody>
          <a:bodyPr/>
          <a:lstStyle/>
          <a:p>
            <a:r>
              <a:rPr lang="en-US" b="1" dirty="0"/>
              <a:t>Results</a:t>
            </a:r>
            <a:br>
              <a:rPr lang="en-US" b="1" dirty="0"/>
            </a:br>
            <a:endParaRPr lang="en-US" b="1" dirty="0"/>
          </a:p>
        </p:txBody>
      </p:sp>
      <p:graphicFrame>
        <p:nvGraphicFramePr>
          <p:cNvPr id="4" name="Content Placeholder 3">
            <a:extLst>
              <a:ext uri="{FF2B5EF4-FFF2-40B4-BE49-F238E27FC236}">
                <a16:creationId xmlns:a16="http://schemas.microsoft.com/office/drawing/2014/main" id="{96302189-B9B5-691C-1DD3-DF58070F895C}"/>
              </a:ext>
            </a:extLst>
          </p:cNvPr>
          <p:cNvGraphicFramePr>
            <a:graphicFrameLocks noGrp="1"/>
          </p:cNvGraphicFramePr>
          <p:nvPr>
            <p:ph idx="1"/>
            <p:extLst>
              <p:ext uri="{D42A27DB-BD31-4B8C-83A1-F6EECF244321}">
                <p14:modId xmlns:p14="http://schemas.microsoft.com/office/powerpoint/2010/main" val="3058981040"/>
              </p:ext>
            </p:extLst>
          </p:nvPr>
        </p:nvGraphicFramePr>
        <p:xfrm>
          <a:off x="1732788" y="1368551"/>
          <a:ext cx="6591300" cy="1072898"/>
        </p:xfrm>
        <a:graphic>
          <a:graphicData uri="http://schemas.openxmlformats.org/drawingml/2006/table">
            <a:tbl>
              <a:tblPr firstRow="1" firstCol="1" bandRow="1">
                <a:tableStyleId>{5C22544A-7EE6-4342-B048-85BDC9FD1C3A}</a:tableStyleId>
              </a:tblPr>
              <a:tblGrid>
                <a:gridCol w="1098550">
                  <a:extLst>
                    <a:ext uri="{9D8B030D-6E8A-4147-A177-3AD203B41FA5}">
                      <a16:colId xmlns:a16="http://schemas.microsoft.com/office/drawing/2014/main" val="4052265818"/>
                    </a:ext>
                  </a:extLst>
                </a:gridCol>
                <a:gridCol w="1098550">
                  <a:extLst>
                    <a:ext uri="{9D8B030D-6E8A-4147-A177-3AD203B41FA5}">
                      <a16:colId xmlns:a16="http://schemas.microsoft.com/office/drawing/2014/main" val="4239692421"/>
                    </a:ext>
                  </a:extLst>
                </a:gridCol>
                <a:gridCol w="1098550">
                  <a:extLst>
                    <a:ext uri="{9D8B030D-6E8A-4147-A177-3AD203B41FA5}">
                      <a16:colId xmlns:a16="http://schemas.microsoft.com/office/drawing/2014/main" val="2043457939"/>
                    </a:ext>
                  </a:extLst>
                </a:gridCol>
                <a:gridCol w="1098550">
                  <a:extLst>
                    <a:ext uri="{9D8B030D-6E8A-4147-A177-3AD203B41FA5}">
                      <a16:colId xmlns:a16="http://schemas.microsoft.com/office/drawing/2014/main" val="2781741771"/>
                    </a:ext>
                  </a:extLst>
                </a:gridCol>
                <a:gridCol w="1098550">
                  <a:extLst>
                    <a:ext uri="{9D8B030D-6E8A-4147-A177-3AD203B41FA5}">
                      <a16:colId xmlns:a16="http://schemas.microsoft.com/office/drawing/2014/main" val="2039990135"/>
                    </a:ext>
                  </a:extLst>
                </a:gridCol>
                <a:gridCol w="1098550">
                  <a:extLst>
                    <a:ext uri="{9D8B030D-6E8A-4147-A177-3AD203B41FA5}">
                      <a16:colId xmlns:a16="http://schemas.microsoft.com/office/drawing/2014/main" val="2105492300"/>
                    </a:ext>
                  </a:extLst>
                </a:gridCol>
              </a:tblGrid>
              <a:tr h="0">
                <a:tc>
                  <a:txBody>
                    <a:bodyPr/>
                    <a:lstStyle/>
                    <a:p>
                      <a:pPr marL="0" marR="0">
                        <a:lnSpc>
                          <a:spcPct val="115000"/>
                        </a:lnSpc>
                        <a:spcAft>
                          <a:spcPts val="800"/>
                        </a:spcAft>
                        <a:buNone/>
                      </a:pPr>
                      <a:r>
                        <a:rPr lang="en-US" sz="1200" kern="100" dirty="0">
                          <a:effectLst/>
                        </a:rPr>
                        <a:t>Model</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AUC</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Accuracy</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Precision</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Recall</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F1-Score</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60028678"/>
                  </a:ext>
                </a:extLst>
              </a:tr>
              <a:tr h="0">
                <a:tc>
                  <a:txBody>
                    <a:bodyPr/>
                    <a:lstStyle/>
                    <a:p>
                      <a:pPr marL="0" marR="0">
                        <a:lnSpc>
                          <a:spcPct val="115000"/>
                        </a:lnSpc>
                        <a:spcAft>
                          <a:spcPts val="800"/>
                        </a:spcAft>
                        <a:buNone/>
                      </a:pPr>
                      <a:r>
                        <a:rPr lang="en-US" sz="1200" kern="100">
                          <a:effectLst/>
                        </a:rPr>
                        <a:t>XGBoost</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 0.88</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0.89</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0.87</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0.85</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0.86</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174132403"/>
                  </a:ext>
                </a:extLst>
              </a:tr>
              <a:tr h="0">
                <a:tc>
                  <a:txBody>
                    <a:bodyPr/>
                    <a:lstStyle/>
                    <a:p>
                      <a:pPr marL="0" marR="0">
                        <a:lnSpc>
                          <a:spcPct val="115000"/>
                        </a:lnSpc>
                        <a:spcAft>
                          <a:spcPts val="800"/>
                        </a:spcAft>
                        <a:buNone/>
                      </a:pPr>
                      <a:r>
                        <a:rPr lang="en-US" sz="1200" kern="100">
                          <a:effectLst/>
                        </a:rPr>
                        <a:t>CatBoost</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 0.94</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0.914</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0.9977</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0.78</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0.87.6</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638304217"/>
                  </a:ext>
                </a:extLst>
              </a:tr>
              <a:tr h="0">
                <a:tc>
                  <a:txBody>
                    <a:bodyPr/>
                    <a:lstStyle/>
                    <a:p>
                      <a:pPr marL="0" marR="0">
                        <a:lnSpc>
                          <a:spcPct val="115000"/>
                        </a:lnSpc>
                        <a:spcAft>
                          <a:spcPts val="800"/>
                        </a:spcAft>
                        <a:buNone/>
                      </a:pPr>
                      <a:r>
                        <a:rPr lang="en-US" sz="1200" kern="100">
                          <a:effectLst/>
                        </a:rPr>
                        <a:t>Random Forest </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 0.86</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0.87</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0.85</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a:effectLst/>
                        </a:rPr>
                        <a:t>0.82</a:t>
                      </a:r>
                      <a:endParaRPr lang="en-US" sz="12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marL="0" marR="0">
                        <a:lnSpc>
                          <a:spcPct val="115000"/>
                        </a:lnSpc>
                        <a:spcAft>
                          <a:spcPts val="800"/>
                        </a:spcAft>
                        <a:buNone/>
                      </a:pPr>
                      <a:r>
                        <a:rPr lang="en-US" sz="1200" kern="100" dirty="0">
                          <a:effectLst/>
                        </a:rPr>
                        <a:t>0.83</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940510240"/>
                  </a:ext>
                </a:extLst>
              </a:tr>
            </a:tbl>
          </a:graphicData>
        </a:graphic>
      </p:graphicFrame>
      <p:sp>
        <p:nvSpPr>
          <p:cNvPr id="6" name="TextBox 5">
            <a:extLst>
              <a:ext uri="{FF2B5EF4-FFF2-40B4-BE49-F238E27FC236}">
                <a16:creationId xmlns:a16="http://schemas.microsoft.com/office/drawing/2014/main" id="{C9F7EEFF-3DA0-2CC7-1930-9241AD0234A9}"/>
              </a:ext>
            </a:extLst>
          </p:cNvPr>
          <p:cNvSpPr txBox="1"/>
          <p:nvPr/>
        </p:nvSpPr>
        <p:spPr>
          <a:xfrm>
            <a:off x="896112" y="2686016"/>
            <a:ext cx="7872984" cy="3785652"/>
          </a:xfrm>
          <a:prstGeom prst="rect">
            <a:avLst/>
          </a:prstGeom>
          <a:noFill/>
        </p:spPr>
        <p:txBody>
          <a:bodyPr wrap="square">
            <a:spAutoFit/>
          </a:bodyPr>
          <a:lstStyle/>
          <a:p>
            <a:pPr>
              <a:buNone/>
            </a:pPr>
            <a:r>
              <a:rPr lang="en-US" sz="1600" b="1" dirty="0"/>
              <a:t>Model Performance</a:t>
            </a:r>
          </a:p>
          <a:p>
            <a:pPr>
              <a:buFont typeface="Arial" panose="020B0604020202020204" pitchFamily="34" charset="0"/>
              <a:buChar char="•"/>
            </a:pPr>
            <a:r>
              <a:rPr lang="en-US" sz="1600" dirty="0" err="1"/>
              <a:t>CatBoost</a:t>
            </a:r>
            <a:r>
              <a:rPr lang="en-US" sz="1600" dirty="0"/>
              <a:t> achieved the best overall performance among all tested models.</a:t>
            </a:r>
          </a:p>
          <a:p>
            <a:pPr>
              <a:buFont typeface="Arial" panose="020B0604020202020204" pitchFamily="34" charset="0"/>
              <a:buChar char="•"/>
            </a:pPr>
            <a:r>
              <a:rPr lang="en-US" sz="1600" dirty="0"/>
              <a:t>Strong predictive capability was observed for both cardiac and renal complications.</a:t>
            </a:r>
          </a:p>
          <a:p>
            <a:pPr>
              <a:buFont typeface="Arial" panose="020B0604020202020204" pitchFamily="34" charset="0"/>
              <a:buChar char="•"/>
            </a:pPr>
            <a:r>
              <a:rPr lang="en-US" sz="1600" dirty="0"/>
              <a:t>Ensemble-based models outperformed traditional machine learning approaches.</a:t>
            </a:r>
          </a:p>
          <a:p>
            <a:pPr>
              <a:buNone/>
            </a:pPr>
            <a:br>
              <a:rPr lang="en-US" sz="1600" dirty="0"/>
            </a:br>
            <a:endParaRPr lang="en-US" sz="1600" dirty="0"/>
          </a:p>
          <a:p>
            <a:pPr>
              <a:buNone/>
            </a:pPr>
            <a:r>
              <a:rPr lang="en-US" sz="1600" b="1" dirty="0"/>
              <a:t>Evaluation Metrics</a:t>
            </a:r>
          </a:p>
          <a:p>
            <a:pPr>
              <a:buFont typeface="Arial" panose="020B0604020202020204" pitchFamily="34" charset="0"/>
              <a:buChar char="•"/>
            </a:pPr>
            <a:r>
              <a:rPr lang="en-US" sz="1600" dirty="0"/>
              <a:t>High ROC-AUC values indicate effective discrimination between high-risk and low-risk patients.</a:t>
            </a:r>
          </a:p>
          <a:p>
            <a:pPr>
              <a:buFont typeface="Arial" panose="020B0604020202020204" pitchFamily="34" charset="0"/>
              <a:buChar char="•"/>
            </a:pPr>
            <a:r>
              <a:rPr lang="en-US" sz="1600" dirty="0"/>
              <a:t>Accuracy, precision, recall, and F1-score demonstrated balanced and reliable classification performance.</a:t>
            </a:r>
          </a:p>
          <a:p>
            <a:pPr>
              <a:buFont typeface="Arial" panose="020B0604020202020204" pitchFamily="34" charset="0"/>
              <a:buChar char="•"/>
            </a:pPr>
            <a:r>
              <a:rPr lang="en-US" sz="1600" dirty="0"/>
              <a:t>Confusion matrix analysis showed a low false-negative rate, which is critical in medical prediction tasks.</a:t>
            </a:r>
          </a:p>
        </p:txBody>
      </p:sp>
    </p:spTree>
    <p:extLst>
      <p:ext uri="{BB962C8B-B14F-4D97-AF65-F5344CB8AC3E}">
        <p14:creationId xmlns:p14="http://schemas.microsoft.com/office/powerpoint/2010/main" val="28593698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F9B684-99AC-ED01-4278-688DB61C866D}"/>
              </a:ext>
            </a:extLst>
          </p:cNvPr>
          <p:cNvSpPr>
            <a:spLocks noGrp="1"/>
          </p:cNvSpPr>
          <p:nvPr>
            <p:ph idx="1"/>
          </p:nvPr>
        </p:nvSpPr>
        <p:spPr>
          <a:xfrm>
            <a:off x="1746505" y="649224"/>
            <a:ext cx="6787896" cy="5261998"/>
          </a:xfrm>
        </p:spPr>
        <p:txBody>
          <a:bodyPr>
            <a:normAutofit fontScale="92500" lnSpcReduction="10000"/>
          </a:bodyPr>
          <a:lstStyle/>
          <a:p>
            <a:pPr marL="0" indent="0">
              <a:buNone/>
            </a:pPr>
            <a:br>
              <a:rPr lang="en-US" dirty="0"/>
            </a:br>
            <a:endParaRPr lang="en-US" dirty="0"/>
          </a:p>
          <a:p>
            <a:r>
              <a:rPr lang="en-US" b="1" dirty="0"/>
              <a:t>Comparative Analysis</a:t>
            </a:r>
          </a:p>
          <a:p>
            <a:r>
              <a:rPr lang="en-US" dirty="0" err="1"/>
              <a:t>XGBoost</a:t>
            </a:r>
            <a:r>
              <a:rPr lang="en-US" dirty="0"/>
              <a:t> consistently outperformed </a:t>
            </a:r>
            <a:r>
              <a:rPr lang="en-US" dirty="0" err="1"/>
              <a:t>CatBoost</a:t>
            </a:r>
            <a:r>
              <a:rPr lang="en-US" dirty="0"/>
              <a:t> and Random Forest across most evaluation metrics.</a:t>
            </a:r>
          </a:p>
          <a:p>
            <a:r>
              <a:rPr lang="en-US" dirty="0" err="1"/>
              <a:t>CatBoost</a:t>
            </a:r>
            <a:r>
              <a:rPr lang="en-US" dirty="0"/>
              <a:t> showed stable performance with categorical features.</a:t>
            </a:r>
          </a:p>
          <a:p>
            <a:r>
              <a:rPr lang="en-US" dirty="0"/>
              <a:t>Random Forest provided competitive results but slightly lower AUC values.</a:t>
            </a:r>
          </a:p>
          <a:p>
            <a:pPr marL="0" indent="0">
              <a:buNone/>
            </a:pPr>
            <a:br>
              <a:rPr lang="en-US" dirty="0"/>
            </a:br>
            <a:endParaRPr lang="en-US" dirty="0"/>
          </a:p>
          <a:p>
            <a:r>
              <a:rPr lang="en-US" b="1" dirty="0"/>
              <a:t>Explainability Results</a:t>
            </a:r>
          </a:p>
          <a:p>
            <a:r>
              <a:rPr lang="en-US" dirty="0"/>
              <a:t>SHAP analysis identified key clinical features contributing to model predictions.</a:t>
            </a:r>
          </a:p>
          <a:p>
            <a:r>
              <a:rPr lang="en-US" dirty="0"/>
              <a:t>LIME explanations validated individual prediction decisions.</a:t>
            </a:r>
          </a:p>
          <a:p>
            <a:r>
              <a:rPr lang="en-US" dirty="0"/>
              <a:t>Model interpretations were consistent with established clinical knowledge.</a:t>
            </a:r>
          </a:p>
          <a:p>
            <a:endParaRPr lang="en-US" dirty="0"/>
          </a:p>
        </p:txBody>
      </p:sp>
    </p:spTree>
    <p:extLst>
      <p:ext uri="{BB962C8B-B14F-4D97-AF65-F5344CB8AC3E}">
        <p14:creationId xmlns:p14="http://schemas.microsoft.com/office/powerpoint/2010/main" val="3034001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DABF56-9882-61E6-385A-F8AE4D289327}"/>
              </a:ext>
            </a:extLst>
          </p:cNvPr>
          <p:cNvPicPr>
            <a:picLocks noChangeAspect="1"/>
          </p:cNvPicPr>
          <p:nvPr/>
        </p:nvPicPr>
        <p:blipFill>
          <a:blip r:embed="rId2"/>
          <a:stretch>
            <a:fillRect/>
          </a:stretch>
        </p:blipFill>
        <p:spPr>
          <a:xfrm>
            <a:off x="1490472" y="142621"/>
            <a:ext cx="3179826" cy="2256790"/>
          </a:xfrm>
          <a:prstGeom prst="rect">
            <a:avLst/>
          </a:prstGeom>
        </p:spPr>
      </p:pic>
      <p:pic>
        <p:nvPicPr>
          <p:cNvPr id="6" name="Picture 5">
            <a:extLst>
              <a:ext uri="{FF2B5EF4-FFF2-40B4-BE49-F238E27FC236}">
                <a16:creationId xmlns:a16="http://schemas.microsoft.com/office/drawing/2014/main" id="{9235F5D6-C281-AEE2-FE5F-9FD13A3A2B6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4198" y="2624899"/>
            <a:ext cx="3179826" cy="3327845"/>
          </a:xfrm>
          <a:prstGeom prst="rect">
            <a:avLst/>
          </a:prstGeom>
          <a:noFill/>
          <a:ln>
            <a:noFill/>
          </a:ln>
        </p:spPr>
      </p:pic>
      <p:pic>
        <p:nvPicPr>
          <p:cNvPr id="7" name="Picture 6">
            <a:extLst>
              <a:ext uri="{FF2B5EF4-FFF2-40B4-BE49-F238E27FC236}">
                <a16:creationId xmlns:a16="http://schemas.microsoft.com/office/drawing/2014/main" id="{9771F899-1FAA-74DD-86F4-95EC2F1E2AC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4064" y="2883408"/>
            <a:ext cx="3451733" cy="2785872"/>
          </a:xfrm>
          <a:prstGeom prst="rect">
            <a:avLst/>
          </a:prstGeom>
          <a:noFill/>
          <a:ln>
            <a:noFill/>
          </a:ln>
        </p:spPr>
      </p:pic>
      <p:pic>
        <p:nvPicPr>
          <p:cNvPr id="8" name="Picture 7" descr="A graph of a normal kidney model&#10;&#10;AI-generated content may be incorrect.">
            <a:extLst>
              <a:ext uri="{FF2B5EF4-FFF2-40B4-BE49-F238E27FC236}">
                <a16:creationId xmlns:a16="http://schemas.microsoft.com/office/drawing/2014/main" id="{7BF13454-614D-D8F7-DDCA-D245FAE4384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87518" y="52895"/>
            <a:ext cx="3179826" cy="2491105"/>
          </a:xfrm>
          <a:prstGeom prst="rect">
            <a:avLst/>
          </a:prstGeom>
          <a:noFill/>
          <a:ln>
            <a:noFill/>
          </a:ln>
        </p:spPr>
      </p:pic>
    </p:spTree>
    <p:extLst>
      <p:ext uri="{BB962C8B-B14F-4D97-AF65-F5344CB8AC3E}">
        <p14:creationId xmlns:p14="http://schemas.microsoft.com/office/powerpoint/2010/main" val="1162891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4A46D-F880-214D-8DF0-577C39146C22}"/>
              </a:ext>
            </a:extLst>
          </p:cNvPr>
          <p:cNvSpPr>
            <a:spLocks noGrp="1"/>
          </p:cNvSpPr>
          <p:nvPr>
            <p:ph type="title"/>
          </p:nvPr>
        </p:nvSpPr>
        <p:spPr>
          <a:xfrm>
            <a:off x="1872049" y="173736"/>
            <a:ext cx="6589199" cy="1280890"/>
          </a:xfrm>
        </p:spPr>
        <p:txBody>
          <a:bodyPr/>
          <a:lstStyle/>
          <a:p>
            <a:r>
              <a:rPr lang="en-US" b="1" dirty="0"/>
              <a:t>conclusion</a:t>
            </a:r>
          </a:p>
        </p:txBody>
      </p:sp>
      <p:sp>
        <p:nvSpPr>
          <p:cNvPr id="3" name="Content Placeholder 2">
            <a:extLst>
              <a:ext uri="{FF2B5EF4-FFF2-40B4-BE49-F238E27FC236}">
                <a16:creationId xmlns:a16="http://schemas.microsoft.com/office/drawing/2014/main" id="{F915FA05-EA1F-EF98-07DE-2BE1FB90ED15}"/>
              </a:ext>
            </a:extLst>
          </p:cNvPr>
          <p:cNvSpPr>
            <a:spLocks noGrp="1"/>
          </p:cNvSpPr>
          <p:nvPr>
            <p:ph idx="1"/>
          </p:nvPr>
        </p:nvSpPr>
        <p:spPr>
          <a:xfrm>
            <a:off x="1252728" y="813816"/>
            <a:ext cx="7552943" cy="5943600"/>
          </a:xfrm>
        </p:spPr>
        <p:txBody>
          <a:bodyPr>
            <a:normAutofit lnSpcReduction="10000"/>
          </a:bodyPr>
          <a:lstStyle/>
          <a:p>
            <a:pPr marL="0" indent="0">
              <a:buNone/>
            </a:pPr>
            <a:endParaRPr lang="en-US" dirty="0"/>
          </a:p>
          <a:p>
            <a:r>
              <a:rPr lang="en-US" b="1" dirty="0"/>
              <a:t>Comparison with Previous Studies (UCI Diabetes 130-US Dataset)</a:t>
            </a:r>
          </a:p>
          <a:p>
            <a:r>
              <a:rPr lang="en-US" dirty="0"/>
              <a:t>Several previous studies have applied machine learning models on the UCI Diabetes 130-US Hospitals dataset to predict diabetic complications.</a:t>
            </a:r>
          </a:p>
          <a:p>
            <a:r>
              <a:rPr lang="en-US" dirty="0"/>
              <a:t>Reported performance in these studies typically ranges between </a:t>
            </a:r>
            <a:r>
              <a:rPr lang="en-US" b="1" dirty="0"/>
              <a:t>AUC ≈ 0.70 and 0.85</a:t>
            </a:r>
            <a:r>
              <a:rPr lang="en-US" dirty="0"/>
              <a:t>, depending on the target outcome and modeling approach.</a:t>
            </a:r>
          </a:p>
          <a:p>
            <a:r>
              <a:rPr lang="en-US" dirty="0"/>
              <a:t>In this research, the proposed model achieved </a:t>
            </a:r>
            <a:r>
              <a:rPr lang="en-US" b="1" dirty="0"/>
              <a:t>higher predictive performance</a:t>
            </a:r>
            <a:r>
              <a:rPr lang="en-US" dirty="0"/>
              <a:t>, with an </a:t>
            </a:r>
            <a:r>
              <a:rPr lang="en-US" b="1" dirty="0"/>
              <a:t>AUC reaching up to 0.94</a:t>
            </a:r>
            <a:r>
              <a:rPr lang="en-US" dirty="0"/>
              <a:t>, outperforming previously reported results on the same dataset.</a:t>
            </a:r>
          </a:p>
          <a:p>
            <a:r>
              <a:rPr lang="en-US" dirty="0"/>
              <a:t>The improvement is mainly attributed to:</a:t>
            </a:r>
          </a:p>
          <a:p>
            <a:pPr lvl="1"/>
            <a:r>
              <a:rPr lang="en-US" dirty="0"/>
              <a:t>More comprehensive data preprocessing</a:t>
            </a:r>
          </a:p>
          <a:p>
            <a:pPr lvl="1"/>
            <a:r>
              <a:rPr lang="en-US" dirty="0"/>
              <a:t>Advanced feature engineering and selection</a:t>
            </a:r>
          </a:p>
          <a:p>
            <a:pPr lvl="1"/>
            <a:r>
              <a:rPr lang="en-US" dirty="0"/>
              <a:t>Use of optimized ensemble and boosting models</a:t>
            </a:r>
          </a:p>
          <a:p>
            <a:r>
              <a:rPr lang="en-US" dirty="0"/>
              <a:t>In addition to improved performance, this study uniquely integrates </a:t>
            </a:r>
            <a:r>
              <a:rPr lang="en-US" b="1" dirty="0"/>
              <a:t>explainable AI techniques</a:t>
            </a:r>
            <a:r>
              <a:rPr lang="en-US" dirty="0"/>
              <a:t>, which were absent or limited in most previous works using the same dataset.</a:t>
            </a:r>
          </a:p>
          <a:p>
            <a:endParaRPr lang="en-US" dirty="0"/>
          </a:p>
        </p:txBody>
      </p:sp>
    </p:spTree>
    <p:extLst>
      <p:ext uri="{BB962C8B-B14F-4D97-AF65-F5344CB8AC3E}">
        <p14:creationId xmlns:p14="http://schemas.microsoft.com/office/powerpoint/2010/main" val="1390268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9A912B-C331-9D1E-C038-9952896936D2}"/>
              </a:ext>
            </a:extLst>
          </p:cNvPr>
          <p:cNvSpPr>
            <a:spLocks noGrp="1"/>
          </p:cNvSpPr>
          <p:nvPr>
            <p:ph idx="1"/>
          </p:nvPr>
        </p:nvSpPr>
        <p:spPr>
          <a:xfrm>
            <a:off x="1746504" y="566928"/>
            <a:ext cx="7269479" cy="6382512"/>
          </a:xfrm>
        </p:spPr>
        <p:txBody>
          <a:bodyPr>
            <a:normAutofit/>
          </a:bodyPr>
          <a:lstStyle/>
          <a:p>
            <a:pPr>
              <a:lnSpc>
                <a:spcPct val="150000"/>
              </a:lnSpc>
            </a:pPr>
            <a:r>
              <a:rPr lang="en-US" dirty="0"/>
              <a:t>This study demonstrated the effectiveness of machine learning models in predicting diabetic cardiac and renal complications using electronic health record data.</a:t>
            </a:r>
          </a:p>
          <a:p>
            <a:pPr>
              <a:lnSpc>
                <a:spcPct val="150000"/>
              </a:lnSpc>
            </a:pPr>
            <a:r>
              <a:rPr lang="en-US" dirty="0"/>
              <a:t>Among the evaluated models, </a:t>
            </a:r>
            <a:r>
              <a:rPr lang="en-US" dirty="0" err="1"/>
              <a:t>XGBoost</a:t>
            </a:r>
            <a:r>
              <a:rPr lang="en-US" dirty="0"/>
              <a:t> achieved the best overall predictive performance.</a:t>
            </a:r>
          </a:p>
          <a:p>
            <a:pPr>
              <a:lnSpc>
                <a:spcPct val="150000"/>
              </a:lnSpc>
            </a:pPr>
            <a:r>
              <a:rPr lang="en-US" dirty="0"/>
              <a:t>The proposed methodology successfully integrates data preprocessing, feature engineering, and model evaluation into a unified framework.</a:t>
            </a:r>
          </a:p>
          <a:p>
            <a:pPr>
              <a:lnSpc>
                <a:spcPct val="150000"/>
              </a:lnSpc>
            </a:pPr>
            <a:r>
              <a:rPr lang="en-US" dirty="0"/>
              <a:t>Explainable AI techniques (SHAP and LIME) enhanced model transparency and clinical interpretability.</a:t>
            </a:r>
          </a:p>
          <a:p>
            <a:pPr>
              <a:lnSpc>
                <a:spcPct val="150000"/>
              </a:lnSpc>
            </a:pPr>
            <a:r>
              <a:rPr lang="en-US" dirty="0"/>
              <a:t>The results highlight the potential of AI-based decision support systems in enabling early intervention and improving patient outcomes.</a:t>
            </a:r>
          </a:p>
          <a:p>
            <a:endParaRPr lang="en-US" dirty="0"/>
          </a:p>
        </p:txBody>
      </p:sp>
    </p:spTree>
    <p:extLst>
      <p:ext uri="{BB962C8B-B14F-4D97-AF65-F5344CB8AC3E}">
        <p14:creationId xmlns:p14="http://schemas.microsoft.com/office/powerpoint/2010/main" val="4007918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9741B3D-4BD9-061C-212E-9F85BCAF910C}"/>
              </a:ext>
            </a:extLst>
          </p:cNvPr>
          <p:cNvSpPr txBox="1"/>
          <p:nvPr/>
        </p:nvSpPr>
        <p:spPr>
          <a:xfrm>
            <a:off x="2029968" y="1496991"/>
            <a:ext cx="6784848" cy="4524315"/>
          </a:xfrm>
          <a:prstGeom prst="rect">
            <a:avLst/>
          </a:prstGeom>
          <a:noFill/>
        </p:spPr>
        <p:txBody>
          <a:bodyPr wrap="square">
            <a:spAutoFit/>
          </a:bodyPr>
          <a:lstStyle/>
          <a:p>
            <a:pPr>
              <a:buNone/>
            </a:pPr>
            <a:r>
              <a:rPr lang="en-US" sz="1200" dirty="0"/>
              <a:t>Allen, A., Nori, V. S., Patel, P. K., Mukherjee, S., &amp; </a:t>
            </a:r>
            <a:r>
              <a:rPr lang="en-US" sz="1200" dirty="0" err="1"/>
              <a:t>Perotte</a:t>
            </a:r>
            <a:r>
              <a:rPr lang="en-US" sz="1200" dirty="0"/>
              <a:t>, A. (2022).</a:t>
            </a:r>
            <a:br>
              <a:rPr lang="en-US" sz="1200" dirty="0"/>
            </a:br>
            <a:r>
              <a:rPr lang="en-US" sz="1200" dirty="0"/>
              <a:t>Machine learning models for early prediction of diabetic kidney disease using electronic health records. </a:t>
            </a:r>
            <a:r>
              <a:rPr lang="en-US" sz="1200" i="1" dirty="0"/>
              <a:t>Journal of the American Medical Informatics Association, 29</a:t>
            </a:r>
            <a:r>
              <a:rPr lang="en-US" sz="1200" dirty="0"/>
              <a:t>(3), 401–410.</a:t>
            </a:r>
            <a:br>
              <a:rPr lang="en-US" sz="1200" dirty="0"/>
            </a:br>
            <a:r>
              <a:rPr lang="en-US" sz="1200" dirty="0"/>
              <a:t>https://doi.org/10.1093/jamia/ocab241</a:t>
            </a:r>
          </a:p>
          <a:p>
            <a:pPr>
              <a:buNone/>
            </a:pPr>
            <a:r>
              <a:rPr lang="en-US" sz="1200" dirty="0"/>
              <a:t>Sabanayagam, C., Lim, S. C., Wong, T. Y., &amp; Lee, J. (2023).</a:t>
            </a:r>
            <a:br>
              <a:rPr lang="en-US" sz="1200" dirty="0"/>
            </a:br>
            <a:r>
              <a:rPr lang="en-US" sz="1200" dirty="0"/>
              <a:t>Machine learning–based risk prediction of diabetic complications using clinical and demographic data. </a:t>
            </a:r>
            <a:r>
              <a:rPr lang="en-US" sz="1200" i="1" dirty="0"/>
              <a:t>Diabetes Research and Clinical Practice, 198</a:t>
            </a:r>
            <a:r>
              <a:rPr lang="en-US" sz="1200" dirty="0"/>
              <a:t>, 110595.</a:t>
            </a:r>
            <a:br>
              <a:rPr lang="en-US" sz="1200" dirty="0"/>
            </a:br>
            <a:r>
              <a:rPr lang="en-US" sz="1200" dirty="0"/>
              <a:t>https://doi.org/10.1016/j.diabres.2023.110595</a:t>
            </a:r>
          </a:p>
          <a:p>
            <a:pPr>
              <a:buNone/>
            </a:pPr>
            <a:r>
              <a:rPr lang="en-US" sz="1200" dirty="0"/>
              <a:t>Zhang, Y., Chen, R., Wang, S., &amp; Li, X. (2022).</a:t>
            </a:r>
            <a:br>
              <a:rPr lang="en-US" sz="1200" dirty="0"/>
            </a:br>
            <a:r>
              <a:rPr lang="en-US" sz="1200" dirty="0"/>
              <a:t>Prediction of cardiovascular complications in patients with diabetes using ensemble machine learning models. </a:t>
            </a:r>
            <a:r>
              <a:rPr lang="en-US" sz="1200" i="1" dirty="0"/>
              <a:t>BMC Medical Informatics and Decision Making, 22</a:t>
            </a:r>
            <a:r>
              <a:rPr lang="en-US" sz="1200" dirty="0"/>
              <a:t>(1), 215.</a:t>
            </a:r>
            <a:br>
              <a:rPr lang="en-US" sz="1200" dirty="0"/>
            </a:br>
            <a:r>
              <a:rPr lang="en-US" sz="1200" dirty="0"/>
              <a:t>https://doi.org/10.1186/s12911-022-01926-5</a:t>
            </a:r>
          </a:p>
          <a:p>
            <a:pPr>
              <a:buNone/>
            </a:pPr>
            <a:r>
              <a:rPr lang="en-US" sz="1200" dirty="0"/>
              <a:t>Hussein, R., Alghamdi, A., &amp; Alshahrani, M. (2024).</a:t>
            </a:r>
            <a:br>
              <a:rPr lang="en-US" sz="1200" dirty="0"/>
            </a:br>
            <a:r>
              <a:rPr lang="en-US" sz="1200" dirty="0"/>
              <a:t>Explainable machine learning framework for predicting diabetic complications from electronic health records. </a:t>
            </a:r>
            <a:r>
              <a:rPr lang="en-US" sz="1200" i="1" dirty="0"/>
              <a:t>IEEE Access, 12</a:t>
            </a:r>
            <a:r>
              <a:rPr lang="en-US" sz="1200" dirty="0"/>
              <a:t>, 34567–34579.</a:t>
            </a:r>
            <a:br>
              <a:rPr lang="en-US" sz="1200" dirty="0"/>
            </a:br>
            <a:r>
              <a:rPr lang="en-US" sz="1200" dirty="0"/>
              <a:t>https://doi.org/10.1109/ACCESS.2024.3367812</a:t>
            </a:r>
          </a:p>
          <a:p>
            <a:pPr>
              <a:buNone/>
            </a:pPr>
            <a:br>
              <a:rPr lang="en-US" sz="1200" dirty="0"/>
            </a:br>
            <a:endParaRPr lang="en-US" sz="1200" dirty="0"/>
          </a:p>
          <a:p>
            <a:pPr>
              <a:buNone/>
            </a:pPr>
            <a:r>
              <a:rPr lang="en-US" sz="1200" b="1" dirty="0"/>
              <a:t>Dataset Reference (APA Style)</a:t>
            </a:r>
          </a:p>
          <a:p>
            <a:pPr>
              <a:buNone/>
            </a:pPr>
            <a:r>
              <a:rPr lang="en-US" sz="1200" dirty="0"/>
              <a:t>Strack, B., DeShazo, J. P., Gennings, C., Olmo, J. L., Ventura, S., </a:t>
            </a:r>
            <a:r>
              <a:rPr lang="en-US" sz="1200" dirty="0" err="1"/>
              <a:t>Cios</a:t>
            </a:r>
            <a:r>
              <a:rPr lang="en-US" sz="1200" dirty="0"/>
              <a:t>, K. J., &amp; Clore, J. N. (2014).</a:t>
            </a:r>
            <a:br>
              <a:rPr lang="en-US" sz="1200" dirty="0"/>
            </a:br>
            <a:r>
              <a:rPr lang="en-US" sz="1200" dirty="0"/>
              <a:t>Impact of HbA1c measurement on hospital readmission rates: Analysis of 70,000 clinical database patient records. </a:t>
            </a:r>
            <a:r>
              <a:rPr lang="en-US" sz="1200" i="1" dirty="0"/>
              <a:t>BioMed Research International, 2014</a:t>
            </a:r>
            <a:r>
              <a:rPr lang="en-US" sz="1200" dirty="0"/>
              <a:t>, 781670.</a:t>
            </a:r>
            <a:br>
              <a:rPr lang="en-US" sz="1200" dirty="0"/>
            </a:br>
            <a:r>
              <a:rPr lang="en-US" sz="1200" dirty="0">
                <a:hlinkClick r:id="rId2"/>
              </a:rPr>
              <a:t>https://doi.org/10.1155/2014/781670</a:t>
            </a:r>
            <a:endParaRPr lang="en-US" sz="1200" dirty="0"/>
          </a:p>
        </p:txBody>
      </p:sp>
      <p:sp>
        <p:nvSpPr>
          <p:cNvPr id="7" name="TextBox 6">
            <a:extLst>
              <a:ext uri="{FF2B5EF4-FFF2-40B4-BE49-F238E27FC236}">
                <a16:creationId xmlns:a16="http://schemas.microsoft.com/office/drawing/2014/main" id="{7B6F23D2-78FC-4DAB-2D09-42F5DDB21790}"/>
              </a:ext>
            </a:extLst>
          </p:cNvPr>
          <p:cNvSpPr txBox="1"/>
          <p:nvPr/>
        </p:nvSpPr>
        <p:spPr>
          <a:xfrm>
            <a:off x="2029968" y="879628"/>
            <a:ext cx="4572000" cy="369332"/>
          </a:xfrm>
          <a:prstGeom prst="rect">
            <a:avLst/>
          </a:prstGeom>
          <a:noFill/>
        </p:spPr>
        <p:txBody>
          <a:bodyPr wrap="square">
            <a:spAutoFit/>
          </a:bodyPr>
          <a:lstStyle/>
          <a:p>
            <a:r>
              <a:rPr lang="en-US" sz="1800" b="1" dirty="0"/>
              <a:t>References</a:t>
            </a:r>
            <a:endParaRPr lang="en-US" dirty="0"/>
          </a:p>
        </p:txBody>
      </p:sp>
    </p:spTree>
    <p:extLst>
      <p:ext uri="{BB962C8B-B14F-4D97-AF65-F5344CB8AC3E}">
        <p14:creationId xmlns:p14="http://schemas.microsoft.com/office/powerpoint/2010/main" val="182121703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Gallery</Template>
  <TotalTime>8507</TotalTime>
  <Words>1688</Words>
  <Application>Microsoft Office PowerPoint</Application>
  <PresentationFormat>On-screen Show (4:3)</PresentationFormat>
  <Paragraphs>182</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Century Gothic</vt:lpstr>
      <vt:lpstr>Century Gothic (Body)</vt:lpstr>
      <vt:lpstr>Times New Roman</vt:lpstr>
      <vt:lpstr>Wingdings 3</vt:lpstr>
      <vt:lpstr>Wisp</vt:lpstr>
      <vt:lpstr>Predictive Modeling for Diabetic Complications Using AI</vt:lpstr>
      <vt:lpstr>Presentation Outline </vt:lpstr>
      <vt:lpstr>  Introduction</vt:lpstr>
      <vt:lpstr>Problem Statement</vt:lpstr>
      <vt:lpstr>Significance of the Study  </vt:lpstr>
      <vt:lpstr>Thesis Contributions </vt:lpstr>
      <vt:lpstr>Literature Review Overview</vt:lpstr>
      <vt:lpstr>ML Approaches Used in Previous Studies</vt:lpstr>
      <vt:lpstr>Key Findings, Gaps, and Motivation for This Thesis</vt:lpstr>
      <vt:lpstr>PowerPoint Presentation</vt:lpstr>
      <vt:lpstr>PowerPoint Presentation</vt:lpstr>
      <vt:lpstr>PowerPoint Presentation</vt:lpstr>
      <vt:lpstr>PowerPoint Presentation</vt:lpstr>
      <vt:lpstr>Results </vt:lpstr>
      <vt:lpstr>PowerPoint Presentation</vt:lpstr>
      <vt:lpstr>PowerPoint Presentation</vt:lpstr>
      <vt:lpstr>conclusion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network-kamc</dc:creator>
  <cp:keywords/>
  <dc:description>generated using python-pptx</dc:description>
  <cp:lastModifiedBy>Mohammed A. Gurashi</cp:lastModifiedBy>
  <cp:revision>13</cp:revision>
  <dcterms:created xsi:type="dcterms:W3CDTF">2013-01-27T09:14:16Z</dcterms:created>
  <dcterms:modified xsi:type="dcterms:W3CDTF">2025-12-25T14:20:47Z</dcterms:modified>
  <cp:category/>
</cp:coreProperties>
</file>