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3" r:id="rId5"/>
    <p:sldId id="276" r:id="rId6"/>
    <p:sldId id="484" r:id="rId7"/>
    <p:sldId id="527" r:id="rId8"/>
    <p:sldId id="485" r:id="rId9"/>
    <p:sldId id="486" r:id="rId10"/>
    <p:sldId id="628" r:id="rId11"/>
    <p:sldId id="630" r:id="rId12"/>
    <p:sldId id="631" r:id="rId13"/>
    <p:sldId id="632" r:id="rId14"/>
    <p:sldId id="633" r:id="rId15"/>
    <p:sldId id="634" r:id="rId16"/>
    <p:sldId id="572" r:id="rId17"/>
    <p:sldId id="636" r:id="rId18"/>
    <p:sldId id="635" r:id="rId19"/>
    <p:sldId id="637" r:id="rId20"/>
    <p:sldId id="580" r:id="rId21"/>
    <p:sldId id="638" r:id="rId22"/>
    <p:sldId id="639" r:id="rId23"/>
    <p:sldId id="640" r:id="rId24"/>
    <p:sldId id="641" r:id="rId25"/>
    <p:sldId id="642" r:id="rId26"/>
    <p:sldId id="644" r:id="rId27"/>
    <p:sldId id="646" r:id="rId28"/>
    <p:sldId id="645" r:id="rId29"/>
    <p:sldId id="647" r:id="rId30"/>
    <p:sldId id="648" r:id="rId31"/>
    <p:sldId id="649" r:id="rId32"/>
    <p:sldId id="650" r:id="rId33"/>
    <p:sldId id="651" r:id="rId34"/>
    <p:sldId id="652" r:id="rId35"/>
    <p:sldId id="653" r:id="rId36"/>
    <p:sldId id="654" r:id="rId37"/>
    <p:sldId id="655" r:id="rId38"/>
    <p:sldId id="656" r:id="rId39"/>
    <p:sldId id="657" r:id="rId40"/>
    <p:sldId id="619" r:id="rId41"/>
    <p:sldId id="658" r:id="rId42"/>
    <p:sldId id="659" r:id="rId43"/>
    <p:sldId id="55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6"/>
            <p14:sldId id="628"/>
            <p14:sldId id="630"/>
            <p14:sldId id="631"/>
            <p14:sldId id="632"/>
            <p14:sldId id="633"/>
            <p14:sldId id="634"/>
            <p14:sldId id="572"/>
            <p14:sldId id="636"/>
            <p14:sldId id="635"/>
            <p14:sldId id="637"/>
            <p14:sldId id="580"/>
            <p14:sldId id="638"/>
            <p14:sldId id="639"/>
            <p14:sldId id="640"/>
            <p14:sldId id="641"/>
            <p14:sldId id="642"/>
            <p14:sldId id="644"/>
            <p14:sldId id="646"/>
            <p14:sldId id="645"/>
            <p14:sldId id="647"/>
            <p14:sldId id="648"/>
            <p14:sldId id="649"/>
            <p14:sldId id="650"/>
            <p14:sldId id="651"/>
            <p14:sldId id="652"/>
            <p14:sldId id="653"/>
            <p14:sldId id="654"/>
            <p14:sldId id="655"/>
            <p14:sldId id="656"/>
            <p14:sldId id="657"/>
            <p14:sldId id="619"/>
            <p14:sldId id="658"/>
            <p14:sldId id="659"/>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2D3956"/>
    <a:srgbClr val="00AEEF"/>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08" autoAdjust="0"/>
    <p:restoredTop sz="83333" autoAdjust="0"/>
  </p:normalViewPr>
  <p:slideViewPr>
    <p:cSldViewPr snapToGrid="0">
      <p:cViewPr varScale="1">
        <p:scale>
          <a:sx n="53" d="100"/>
          <a:sy n="53" d="100"/>
        </p:scale>
        <p:origin x="130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السابعة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2918" y="186273"/>
            <a:ext cx="7921256" cy="93871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11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(6)</a:t>
            </a:r>
          </a:p>
          <a:p>
            <a:pPr algn="ctr" rtl="1"/>
            <a:endParaRPr lang="ar-EG" sz="20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76207"/>
            <a:ext cx="4295273" cy="40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291928" y="1333800"/>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فى المحاضرة السابقة رقم  </a:t>
            </a:r>
            <a:r>
              <a:rPr lang="ar-EG" sz="2400" b="1" dirty="0">
                <a:solidFill>
                  <a:srgbClr val="C00000"/>
                </a:solidFill>
                <a:latin typeface="Calibri" panose="020F0502020204030204" pitchFamily="34" charset="0"/>
                <a:cs typeface="+mj-cs"/>
              </a:rPr>
              <a:t>(6) </a:t>
            </a:r>
            <a:r>
              <a:rPr lang="ar-EG" sz="2400" b="1" dirty="0">
                <a:solidFill>
                  <a:srgbClr val="C00000"/>
                </a:solidFill>
                <a:latin typeface="Calibri" panose="020F0502020204030204" pitchFamily="34" charset="0"/>
                <a:cs typeface="Calibri" panose="020F0502020204030204" pitchFamily="34" charset="0"/>
              </a:rPr>
              <a:t>تحدثنا حول نظرية ترتيب الأولويات (وضع الأجندة) وتعرفنا على  </a:t>
            </a:r>
            <a:r>
              <a:rPr lang="ar-EG" sz="2400" b="1" dirty="0">
                <a:solidFill>
                  <a:srgbClr val="002060"/>
                </a:solidFill>
                <a:latin typeface="Calibri" panose="020F0502020204030204" pitchFamily="34" charset="0"/>
                <a:cs typeface="Calibri" panose="020F0502020204030204" pitchFamily="34" charset="0"/>
              </a:rPr>
              <a:t>:</a:t>
            </a:r>
          </a:p>
        </p:txBody>
      </p:sp>
      <p:sp>
        <p:nvSpPr>
          <p:cNvPr id="2" name="TextBox 1">
            <a:extLst>
              <a:ext uri="{FF2B5EF4-FFF2-40B4-BE49-F238E27FC236}">
                <a16:creationId xmlns:a16="http://schemas.microsoft.com/office/drawing/2014/main" id="{86EC904B-983E-31E6-1568-C350548BCAAE}"/>
              </a:ext>
            </a:extLst>
          </p:cNvPr>
          <p:cNvSpPr txBox="1"/>
          <p:nvPr/>
        </p:nvSpPr>
        <p:spPr>
          <a:xfrm>
            <a:off x="3892169" y="1909675"/>
            <a:ext cx="8122995" cy="876907"/>
          </a:xfrm>
          <a:prstGeom prst="rect">
            <a:avLst/>
          </a:prstGeom>
          <a:noFill/>
        </p:spPr>
        <p:txBody>
          <a:bodyPr wrap="square" rtlCol="0">
            <a:spAutoFit/>
          </a:bodyPr>
          <a:lstStyle/>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a:t>
            </a:r>
          </a:p>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ك</a:t>
            </a:r>
            <a:endParaRPr lang="ar-EG" sz="2400" b="1"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endParaRPr lang="ar-EG" sz="2400" b="1"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endParaRPr lang="ar-EG" sz="100" b="1"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FC97C1E1-F30D-4B1A-8890-4BDD88F855E1}"/>
              </a:ext>
            </a:extLst>
          </p:cNvPr>
          <p:cNvSpPr txBox="1"/>
          <p:nvPr/>
        </p:nvSpPr>
        <p:spPr>
          <a:xfrm>
            <a:off x="5957041" y="1940212"/>
            <a:ext cx="6093994" cy="461665"/>
          </a:xfrm>
          <a:prstGeom prst="rect">
            <a:avLst/>
          </a:prstGeom>
          <a:noFill/>
        </p:spPr>
        <p:txBody>
          <a:bodyPr wrap="square">
            <a:spAutoFit/>
          </a:bodyPr>
          <a:lstStyle/>
          <a:p>
            <a:pPr algn="r" rtl="1"/>
            <a:r>
              <a:rPr lang="ar-EG" sz="2400" b="1" kern="0" dirty="0">
                <a:solidFill>
                  <a:srgbClr val="002060"/>
                </a:solidFill>
                <a:effectLst/>
                <a:ea typeface="Times New Roman" panose="02020603050405020304" pitchFamily="18" charset="0"/>
                <a:cs typeface="Times New Roman" panose="02020603050405020304" pitchFamily="18" charset="0"/>
              </a:rPr>
              <a:t>1</a:t>
            </a:r>
            <a:r>
              <a:rPr lang="ar-EG" sz="2400" b="1" kern="0" dirty="0">
                <a:effectLst/>
                <a:ea typeface="Times New Roman" panose="02020603050405020304" pitchFamily="18" charset="0"/>
                <a:cs typeface="Times New Roman" panose="02020603050405020304" pitchFamily="18" charset="0"/>
              </a:rPr>
              <a:t>. </a:t>
            </a:r>
            <a:r>
              <a:rPr lang="ar-SA" sz="2400" dirty="0">
                <a:solidFill>
                  <a:srgbClr val="002060"/>
                </a:solidFill>
                <a:latin typeface="Calibri" panose="020F0502020204030204" pitchFamily="34" charset="0"/>
                <a:cs typeface="Calibri" panose="020F0502020204030204" pitchFamily="34" charset="0"/>
              </a:rPr>
              <a:t>النشأة التاريخية</a:t>
            </a:r>
            <a:r>
              <a:rPr lang="ar-EG" sz="2400" dirty="0">
                <a:solidFill>
                  <a:srgbClr val="002060"/>
                </a:solidFill>
                <a:latin typeface="Calibri" panose="020F0502020204030204" pitchFamily="34" charset="0"/>
                <a:cs typeface="Calibri" panose="020F0502020204030204" pitchFamily="34" charset="0"/>
              </a:rPr>
              <a:t> للنظرية</a:t>
            </a:r>
            <a:r>
              <a:rPr lang="ar-SA" sz="2400" dirty="0">
                <a:solidFill>
                  <a:srgbClr val="002060"/>
                </a:solidFill>
                <a:latin typeface="Calibri" panose="020F0502020204030204" pitchFamily="34" charset="0"/>
                <a:cs typeface="Calibri" panose="020F0502020204030204" pitchFamily="34" charset="0"/>
              </a:rPr>
              <a:t> وأبرز المؤسسين</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4D0F1C4E-A88F-9821-676B-4255DA476241}"/>
              </a:ext>
            </a:extLst>
          </p:cNvPr>
          <p:cNvSpPr txBox="1"/>
          <p:nvPr/>
        </p:nvSpPr>
        <p:spPr>
          <a:xfrm>
            <a:off x="5199051" y="2453105"/>
            <a:ext cx="6851984"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2</a:t>
            </a:r>
            <a:r>
              <a:rPr lang="ar-EG" dirty="0"/>
              <a:t>. </a:t>
            </a:r>
            <a:r>
              <a:rPr lang="ar-EG" sz="2400" dirty="0">
                <a:solidFill>
                  <a:srgbClr val="002060"/>
                </a:solidFill>
                <a:latin typeface="Calibri" panose="020F0502020204030204" pitchFamily="34" charset="0"/>
                <a:cs typeface="Calibri" panose="020F0502020204030204" pitchFamily="34" charset="0"/>
              </a:rPr>
              <a:t>فهم السياق الذي ظهرت فيه النظرية، ودوافع ظهورها</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DD8758F3-C6F4-CD15-28D7-EC8234C8377C}"/>
              </a:ext>
            </a:extLst>
          </p:cNvPr>
          <p:cNvSpPr txBox="1"/>
          <p:nvPr/>
        </p:nvSpPr>
        <p:spPr>
          <a:xfrm>
            <a:off x="3817707" y="2952783"/>
            <a:ext cx="8261997"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3</a:t>
            </a:r>
            <a:r>
              <a:rPr lang="ar-EG" sz="2400" b="1" kern="0" dirty="0">
                <a:cs typeface="Times New Roman" panose="02020603050405020304" pitchFamily="18" charset="0"/>
              </a:rPr>
              <a:t>. </a:t>
            </a:r>
            <a:r>
              <a:rPr lang="ar-EG" sz="2400" dirty="0">
                <a:solidFill>
                  <a:srgbClr val="002060"/>
                </a:solidFill>
                <a:latin typeface="Calibri" panose="020F0502020204030204" pitchFamily="34" charset="0"/>
                <a:cs typeface="Calibri" panose="020F0502020204030204" pitchFamily="34" charset="0"/>
              </a:rPr>
              <a:t>التعرف على الفروض الأساسية لنظرية ترتيب الأولويات في نسختها الأصلية</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34877652-CB99-053A-C52C-8665560740B1}"/>
              </a:ext>
            </a:extLst>
          </p:cNvPr>
          <p:cNvSpPr txBox="1"/>
          <p:nvPr/>
        </p:nvSpPr>
        <p:spPr>
          <a:xfrm>
            <a:off x="5199051" y="3452461"/>
            <a:ext cx="6851984"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4. </a:t>
            </a:r>
            <a:r>
              <a:rPr lang="ar-EG" sz="2400" dirty="0">
                <a:solidFill>
                  <a:srgbClr val="002060"/>
                </a:solidFill>
                <a:latin typeface="Calibri" panose="020F0502020204030204" pitchFamily="34" charset="0"/>
                <a:cs typeface="Calibri" panose="020F0502020204030204" pitchFamily="34" charset="0"/>
              </a:rPr>
              <a:t>إدراك العوامل المؤثرة في ترتيب أولويات الجمهور</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8348C14-1C61-0FB9-F145-4FDB6A667454}"/>
              </a:ext>
            </a:extLst>
          </p:cNvPr>
          <p:cNvSpPr txBox="1"/>
          <p:nvPr/>
        </p:nvSpPr>
        <p:spPr>
          <a:xfrm>
            <a:off x="5006547" y="3974238"/>
            <a:ext cx="7044488"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5. </a:t>
            </a:r>
            <a:r>
              <a:rPr lang="ar-EG" sz="2400" dirty="0">
                <a:solidFill>
                  <a:srgbClr val="002060"/>
                </a:solidFill>
                <a:latin typeface="Calibri" panose="020F0502020204030204" pitchFamily="34" charset="0"/>
                <a:cs typeface="Calibri" panose="020F0502020204030204" pitchFamily="34" charset="0"/>
              </a:rPr>
              <a:t>كشف أبرز الانتقادات التي وُجّهت إلى نظرية ترتيب الأولويات</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A2E4BD15-2FF3-80F6-9FA2-C16634A8E1AD}"/>
              </a:ext>
            </a:extLst>
          </p:cNvPr>
          <p:cNvSpPr txBox="1"/>
          <p:nvPr/>
        </p:nvSpPr>
        <p:spPr>
          <a:xfrm>
            <a:off x="5006547" y="4439350"/>
            <a:ext cx="7044488"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6</a:t>
            </a:r>
            <a:r>
              <a:rPr lang="ar-EG" sz="2400" b="1" kern="0" dirty="0">
                <a:cs typeface="Times New Roman" panose="02020603050405020304" pitchFamily="18" charset="0"/>
              </a:rPr>
              <a:t>. </a:t>
            </a:r>
            <a:r>
              <a:rPr lang="ar-EG" sz="2400" dirty="0">
                <a:solidFill>
                  <a:srgbClr val="002060"/>
                </a:solidFill>
                <a:latin typeface="Calibri" panose="020F0502020204030204" pitchFamily="34" charset="0"/>
                <a:cs typeface="Calibri" panose="020F0502020204030204" pitchFamily="34" charset="0"/>
              </a:rPr>
              <a:t>رصد تطورات نظرية ترتيب الأولويات في البيئة الرقمية</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38A19E24-7882-51FC-C29E-9E2F4C8CD7B4}"/>
              </a:ext>
            </a:extLst>
          </p:cNvPr>
          <p:cNvSpPr txBox="1"/>
          <p:nvPr/>
        </p:nvSpPr>
        <p:spPr>
          <a:xfrm>
            <a:off x="3725382" y="4936025"/>
            <a:ext cx="8261997" cy="461665"/>
          </a:xfrm>
          <a:prstGeom prst="rect">
            <a:avLst/>
          </a:prstGeom>
          <a:noFill/>
        </p:spPr>
        <p:txBody>
          <a:bodyPr wrap="square">
            <a:spAutoFit/>
          </a:bodyPr>
          <a:lstStyle/>
          <a:p>
            <a:pPr algn="r"/>
            <a:r>
              <a:rPr lang="ar-EG" sz="2400" b="1" kern="0" dirty="0">
                <a:solidFill>
                  <a:srgbClr val="002060"/>
                </a:solidFill>
                <a:cs typeface="Times New Roman" panose="02020603050405020304" pitchFamily="18" charset="0"/>
              </a:rPr>
              <a:t>7</a:t>
            </a:r>
            <a:r>
              <a:rPr lang="ar-EG" dirty="0">
                <a:solidFill>
                  <a:srgbClr val="002060"/>
                </a:solidFill>
              </a:rPr>
              <a:t>. </a:t>
            </a:r>
            <a:r>
              <a:rPr lang="ar-EG" sz="2400" dirty="0">
                <a:solidFill>
                  <a:srgbClr val="002060"/>
                </a:solidFill>
                <a:latin typeface="Calibri" panose="020F0502020204030204" pitchFamily="34" charset="0"/>
                <a:cs typeface="Calibri" panose="020F0502020204030204" pitchFamily="34" charset="0"/>
              </a:rPr>
              <a:t>فهم  دور التريندات والوسوم (الهاشتاجات) في ترتيب الأولويات الرقمية</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F80E83C6-CCD6-39C7-4D56-186A10572900}"/>
              </a:ext>
            </a:extLst>
          </p:cNvPr>
          <p:cNvSpPr txBox="1"/>
          <p:nvPr/>
        </p:nvSpPr>
        <p:spPr>
          <a:xfrm>
            <a:off x="2959768" y="5510664"/>
            <a:ext cx="9027611" cy="461665"/>
          </a:xfrm>
          <a:prstGeom prst="rect">
            <a:avLst/>
          </a:prstGeom>
          <a:noFill/>
        </p:spPr>
        <p:txBody>
          <a:bodyPr wrap="square">
            <a:spAutoFit/>
          </a:bodyPr>
          <a:lstStyle>
            <a:defPPr>
              <a:defRPr lang="en-US"/>
            </a:defPPr>
            <a:lvl1pPr algn="r">
              <a:defRPr/>
            </a:lvl1pPr>
          </a:lstStyle>
          <a:p>
            <a:pPr rtl="1"/>
            <a:r>
              <a:rPr lang="ar-EG" sz="2400" b="1" kern="0" dirty="0">
                <a:solidFill>
                  <a:srgbClr val="002060"/>
                </a:solidFill>
                <a:cs typeface="Times New Roman" panose="02020603050405020304" pitchFamily="18" charset="0"/>
              </a:rPr>
              <a:t>8</a:t>
            </a:r>
            <a:r>
              <a:rPr lang="ar-EG" dirty="0"/>
              <a:t>. </a:t>
            </a:r>
            <a:r>
              <a:rPr lang="ar-EG" sz="2400" dirty="0">
                <a:solidFill>
                  <a:srgbClr val="002060"/>
                </a:solidFill>
                <a:latin typeface="Calibri" panose="020F0502020204030204" pitchFamily="34" charset="0"/>
                <a:cs typeface="Calibri" panose="020F0502020204030204" pitchFamily="34" charset="0"/>
              </a:rPr>
              <a:t>استعراض النماذج العملية لتحليل ترتيب الأولويات في البيئة الرقمية </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121587"/>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206468"/>
          </a:xfrm>
        </p:spPr>
      </p:pic>
      <p:sp>
        <p:nvSpPr>
          <p:cNvPr id="9" name="TextBox 8"/>
          <p:cNvSpPr txBox="1"/>
          <p:nvPr/>
        </p:nvSpPr>
        <p:spPr>
          <a:xfrm>
            <a:off x="5585142" y="3429000"/>
            <a:ext cx="2738250"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المحاضرة (السابعة</a:t>
            </a:r>
            <a:r>
              <a:rPr lang="ar-EG" sz="2800" b="1" dirty="0">
                <a:solidFill>
                  <a:srgbClr val="002060"/>
                </a:solidFill>
                <a:latin typeface="Simplified Arabic" panose="02020603050405020304" pitchFamily="18" charset="-78"/>
                <a:cs typeface="Simplified Arabic" panose="02020603050405020304" pitchFamily="18" charset="-78"/>
              </a:rPr>
              <a:t>)</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619" y="-559100"/>
            <a:ext cx="2305141" cy="1660991"/>
          </a:xfrm>
          <a:prstGeom prst="rect">
            <a:avLst/>
          </a:prstGeom>
        </p:spPr>
      </p:pic>
      <p:sp>
        <p:nvSpPr>
          <p:cNvPr id="7" name="Rectangle: Rounded Corners 6">
            <a:extLst>
              <a:ext uri="{FF2B5EF4-FFF2-40B4-BE49-F238E27FC236}">
                <a16:creationId xmlns:a16="http://schemas.microsoft.com/office/drawing/2014/main" id="{78FBA80C-73A3-3E76-5998-E315C987D6ED}"/>
              </a:ext>
            </a:extLst>
          </p:cNvPr>
          <p:cNvSpPr/>
          <p:nvPr/>
        </p:nvSpPr>
        <p:spPr>
          <a:xfrm>
            <a:off x="4146697" y="5586460"/>
            <a:ext cx="4739307"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b="1"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985A7DA-DEB6-BF22-EAB7-E5B1DDB7A6D8}"/>
              </a:ext>
            </a:extLst>
          </p:cNvPr>
          <p:cNvSpPr/>
          <p:nvPr/>
        </p:nvSpPr>
        <p:spPr>
          <a:xfrm>
            <a:off x="1045993" y="4236496"/>
            <a:ext cx="11117178" cy="87880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100" dirty="0">
                <a:solidFill>
                  <a:schemeClr val="bg1"/>
                </a:solidFill>
                <a:latin typeface="Calibri" panose="020F0502020204030204" pitchFamily="34" charset="0"/>
                <a:cs typeface="Calibri" panose="020F0502020204030204" pitchFamily="34" charset="0"/>
              </a:rPr>
              <a:t>نظرية دوامة الصمت بين الإعلام الجماهيري والإعلام التفاعلي : من الخوف من العزلة إلى الخوف من الإلغاء</a:t>
            </a:r>
            <a:endParaRPr lang="en-US" sz="2400" b="1" kern="1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325422" y="148682"/>
            <a:ext cx="7921256" cy="10618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أهداف المحاضرة السابعة</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4060" y="340383"/>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57" y="1542903"/>
            <a:ext cx="4341729" cy="45778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4412186" y="1542903"/>
            <a:ext cx="7633765" cy="4475071"/>
          </a:xfrm>
          <a:prstGeom prst="rect">
            <a:avLst/>
          </a:prstGeom>
          <a:noFill/>
        </p:spPr>
        <p:txBody>
          <a:bodyPr wrap="square" rtlCol="0">
            <a:spAutoFit/>
          </a:bodyPr>
          <a:lstStyle/>
          <a:p>
            <a:pPr algn="r" rtl="1">
              <a:lnSpc>
                <a:spcPct val="115000"/>
              </a:lnSpc>
              <a:spcAft>
                <a:spcPts val="800"/>
              </a:spcAft>
            </a:pPr>
            <a:r>
              <a:rPr lang="ar-EG" sz="2400" b="1" dirty="0">
                <a:solidFill>
                  <a:srgbClr val="00194C"/>
                </a:solidFill>
                <a:latin typeface="Calibri" panose="020F0502020204030204" pitchFamily="34" charset="0"/>
                <a:cs typeface="Calibri" panose="020F0502020204030204" pitchFamily="34" charset="0"/>
              </a:rPr>
              <a:t>بنهاية هذه المحاضرة، سيكون الطلاب قادرون على:</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1. </a:t>
            </a:r>
            <a:r>
              <a:rPr lang="ar-EG" sz="2400" dirty="0">
                <a:solidFill>
                  <a:srgbClr val="00194C"/>
                </a:solidFill>
                <a:latin typeface="Calibri" panose="020F0502020204030204" pitchFamily="34" charset="0"/>
                <a:cs typeface="Calibri" panose="020F0502020204030204" pitchFamily="34" charset="0"/>
              </a:rPr>
              <a:t>التعرف على نظرية إعلامية جديدة وهى نظرية( </a:t>
            </a:r>
            <a:r>
              <a:rPr lang="ar-EG" sz="2400" b="1" dirty="0">
                <a:solidFill>
                  <a:srgbClr val="00194C"/>
                </a:solidFill>
                <a:latin typeface="Calibri" panose="020F0502020204030204" pitchFamily="34" charset="0"/>
                <a:cs typeface="Calibri" panose="020F0502020204030204" pitchFamily="34" charset="0"/>
              </a:rPr>
              <a:t>دوامة الصمت</a:t>
            </a:r>
            <a:r>
              <a:rPr lang="ar-EG" sz="2400" dirty="0">
                <a:solidFill>
                  <a:srgbClr val="00194C"/>
                </a:solidFill>
                <a:latin typeface="Calibri" panose="020F0502020204030204" pitchFamily="34" charset="0"/>
                <a:cs typeface="Calibri" panose="020F0502020204030204" pitchFamily="34" charset="0"/>
              </a:rPr>
              <a:t>) ومعرفة النشأة التاريخية لها.</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2</a:t>
            </a:r>
            <a:r>
              <a:rPr lang="ar-EG" sz="2400" dirty="0">
                <a:solidFill>
                  <a:srgbClr val="00194C"/>
                </a:solidFill>
                <a:latin typeface="Calibri" panose="020F0502020204030204" pitchFamily="34" charset="0"/>
                <a:cs typeface="Calibri" panose="020F0502020204030204" pitchFamily="34" charset="0"/>
              </a:rPr>
              <a:t>. معرفة فروض نظرية دوامة الصمت في نسختها الأصلية، وأهم تطبيقاتها فى الإعلام الرقمي.</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3</a:t>
            </a:r>
            <a:r>
              <a:rPr lang="ar-EG" sz="2400" dirty="0">
                <a:solidFill>
                  <a:srgbClr val="00194C"/>
                </a:solidFill>
                <a:latin typeface="Calibri" panose="020F0502020204030204" pitchFamily="34" charset="0"/>
                <a:cs typeface="Calibri" panose="020F0502020204030204" pitchFamily="34" charset="0"/>
              </a:rPr>
              <a:t>. توضيح أبرز الانتقادات التي وُجهت لنظرية دوامة الصمت.</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4</a:t>
            </a:r>
            <a:r>
              <a:rPr lang="ar-EG" sz="2400" dirty="0">
                <a:solidFill>
                  <a:srgbClr val="00194C"/>
                </a:solidFill>
                <a:latin typeface="Calibri" panose="020F0502020204030204" pitchFamily="34" charset="0"/>
                <a:cs typeface="Calibri" panose="020F0502020204030204" pitchFamily="34" charset="0"/>
              </a:rPr>
              <a:t>. تناول تطورات نظرية دوامة الصمت في البيئة الرقمية، وتطبيقات عليها.</a:t>
            </a:r>
          </a:p>
          <a:p>
            <a:pPr algn="just" rtl="1">
              <a:lnSpc>
                <a:spcPct val="115000"/>
              </a:lnSpc>
              <a:spcAft>
                <a:spcPts val="800"/>
              </a:spcAft>
            </a:pPr>
            <a:r>
              <a:rPr lang="ar-EG" sz="2400" b="1" dirty="0">
                <a:solidFill>
                  <a:srgbClr val="00194C"/>
                </a:solidFill>
                <a:latin typeface="Times New Roman" panose="02020603050405020304" pitchFamily="18" charset="0"/>
                <a:cs typeface="Times New Roman" panose="02020603050405020304" pitchFamily="18" charset="0"/>
              </a:rPr>
              <a:t>5</a:t>
            </a:r>
            <a:r>
              <a:rPr lang="ar-EG" sz="2400" dirty="0">
                <a:solidFill>
                  <a:srgbClr val="00194C"/>
                </a:solidFill>
                <a:latin typeface="Calibri" panose="020F0502020204030204" pitchFamily="34" charset="0"/>
                <a:cs typeface="Calibri" panose="020F0502020204030204" pitchFamily="34" charset="0"/>
              </a:rPr>
              <a:t>. نقد وتحليل لمدى صلاحية نظرية دوامة الصمت في السياق العربي</a:t>
            </a:r>
          </a:p>
          <a:p>
            <a:pPr algn="just" rtl="1">
              <a:spcAft>
                <a:spcPts val="800"/>
              </a:spcAft>
            </a:pPr>
            <a:endParaRPr lang="ar-EG" sz="2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1128" y="16323"/>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263" y="177999"/>
            <a:ext cx="233897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2305200" y="277775"/>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2305200" y="860646"/>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74A0908-258B-1938-CF5D-6A02F6C6028F}"/>
              </a:ext>
            </a:extLst>
          </p:cNvPr>
          <p:cNvSpPr txBox="1"/>
          <p:nvPr/>
        </p:nvSpPr>
        <p:spPr>
          <a:xfrm>
            <a:off x="4475747" y="1804277"/>
            <a:ext cx="7633305" cy="502105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نظرية "</a:t>
            </a:r>
            <a:r>
              <a:rPr lang="ar-EG" sz="2400" b="1" kern="0" dirty="0">
                <a:solidFill>
                  <a:srgbClr val="002060"/>
                </a:solidFill>
                <a:latin typeface="Calibri" panose="020F0502020204030204" pitchFamily="34" charset="0"/>
                <a:cs typeface="Calibri" panose="020F0502020204030204" pitchFamily="34" charset="0"/>
              </a:rPr>
              <a:t>دوامة الصمت" </a:t>
            </a:r>
            <a:r>
              <a:rPr lang="en-US" sz="2400" b="1" kern="0" dirty="0">
                <a:solidFill>
                  <a:srgbClr val="002060"/>
                </a:solidFill>
                <a:latin typeface="Aptos Display" panose="020B0004020202020204" pitchFamily="34" charset="0"/>
                <a:cs typeface="+mj-cs"/>
              </a:rPr>
              <a:t>Spiral of Silence </a:t>
            </a:r>
            <a:r>
              <a:rPr lang="ar-EG" sz="2400" b="1" kern="0" dirty="0">
                <a:solidFill>
                  <a:srgbClr val="002060"/>
                </a:solidFill>
                <a:latin typeface="Aptos Display" panose="020B0004020202020204" pitchFamily="34" charset="0"/>
                <a:cs typeface="+mj-cs"/>
              </a:rPr>
              <a:t> </a:t>
            </a:r>
            <a:r>
              <a:rPr lang="ar-EG" sz="2400" kern="0" dirty="0">
                <a:solidFill>
                  <a:srgbClr val="002060"/>
                </a:solidFill>
                <a:latin typeface="Calibri" panose="020F0502020204030204" pitchFamily="34" charset="0"/>
                <a:cs typeface="Calibri" panose="020F0502020204030204" pitchFamily="34" charset="0"/>
              </a:rPr>
              <a:t>هي واحدة من أبرز النظريات في مجال بحوث الإعلام والاتصال الجماهيري، وتتناول العلاقة بين الرأي العام، ووسائل الإعلام، وسلوك الأفراد تجاه التعبير عن آرائهم.</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تقوم النظرية على </a:t>
            </a:r>
            <a:r>
              <a:rPr lang="ar-EG" sz="2400" b="1" kern="0" dirty="0">
                <a:solidFill>
                  <a:srgbClr val="002060"/>
                </a:solidFill>
                <a:latin typeface="Calibri" panose="020F0502020204030204" pitchFamily="34" charset="0"/>
                <a:cs typeface="Calibri" panose="020F0502020204030204" pitchFamily="34" charset="0"/>
              </a:rPr>
              <a:t>فرضية أن الأفراد يميلون إلى الصمت </a:t>
            </a:r>
            <a:r>
              <a:rPr lang="ar-EG" sz="2400" kern="0" dirty="0">
                <a:solidFill>
                  <a:srgbClr val="002060"/>
                </a:solidFill>
                <a:latin typeface="Calibri" panose="020F0502020204030204" pitchFamily="34" charset="0"/>
                <a:cs typeface="Calibri" panose="020F0502020204030204" pitchFamily="34" charset="0"/>
              </a:rPr>
              <a:t>وعدم التعبير عن آرائهم عندما يشعرون أن هذه الآراء </a:t>
            </a:r>
            <a:r>
              <a:rPr lang="ar-EG" sz="2400" b="1" kern="0" dirty="0">
                <a:solidFill>
                  <a:srgbClr val="002060"/>
                </a:solidFill>
                <a:latin typeface="Calibri" panose="020F0502020204030204" pitchFamily="34" charset="0"/>
                <a:cs typeface="Calibri" panose="020F0502020204030204" pitchFamily="34" charset="0"/>
              </a:rPr>
              <a:t>لا تحظى بتأييد الأغلبية، خوفًا من العزلة الاجتماعية</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في هذا السياق، تلعب وسائل الإعلام دورًا محوريًا في تشكيل التصورات العامة حول ما هو رأي الأغلبية، وبالتالي في التأثير على سلوك الأفراد تجاه الإفصاح عن مواقفهم أو الامتناع عن ذلك.</a:t>
            </a:r>
          </a:p>
        </p:txBody>
      </p:sp>
      <p:pic>
        <p:nvPicPr>
          <p:cNvPr id="3" name="Picture 2">
            <a:extLst>
              <a:ext uri="{FF2B5EF4-FFF2-40B4-BE49-F238E27FC236}">
                <a16:creationId xmlns:a16="http://schemas.microsoft.com/office/drawing/2014/main" id="{A6FAC74C-48F5-37CE-D96E-3A998A1A70AF}"/>
              </a:ext>
            </a:extLst>
          </p:cNvPr>
          <p:cNvPicPr>
            <a:picLocks noChangeAspect="1"/>
          </p:cNvPicPr>
          <p:nvPr/>
        </p:nvPicPr>
        <p:blipFill>
          <a:blip r:embed="rId4"/>
          <a:stretch>
            <a:fillRect/>
          </a:stretch>
        </p:blipFill>
        <p:spPr>
          <a:xfrm>
            <a:off x="82948" y="1804277"/>
            <a:ext cx="4110789" cy="46377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567" y="18355"/>
            <a:ext cx="2267780" cy="869442"/>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2748515" y="76040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9C1E60C-7CAD-FD14-4FAD-6B030FC73248}"/>
              </a:ext>
            </a:extLst>
          </p:cNvPr>
          <p:cNvSpPr txBox="1"/>
          <p:nvPr/>
        </p:nvSpPr>
        <p:spPr>
          <a:xfrm>
            <a:off x="2509737" y="217071"/>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4" name="Rectangle 3">
            <a:extLst>
              <a:ext uri="{FF2B5EF4-FFF2-40B4-BE49-F238E27FC236}">
                <a16:creationId xmlns:a16="http://schemas.microsoft.com/office/drawing/2014/main" id="{A7CE8D61-4CCD-5131-5DC1-D944593FD8C8}"/>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📚النشأة التاريخية لنظرية دوامة الصمت :</a:t>
            </a:r>
            <a:endParaRPr lang="en-US" sz="28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FE8594A-A243-7B38-2607-DAA6BA33EA6B}"/>
              </a:ext>
            </a:extLst>
          </p:cNvPr>
          <p:cNvSpPr txBox="1"/>
          <p:nvPr/>
        </p:nvSpPr>
        <p:spPr>
          <a:xfrm>
            <a:off x="3561347" y="1870859"/>
            <a:ext cx="8480086" cy="5021055"/>
          </a:xfrm>
          <a:prstGeom prst="rect">
            <a:avLst/>
          </a:prstGeom>
          <a:noFill/>
        </p:spPr>
        <p:txBody>
          <a:bodyPr wrap="square">
            <a:spAutoFit/>
          </a:bodyPr>
          <a:lstStyle/>
          <a:p>
            <a:pPr algn="just" rtl="1">
              <a:lnSpc>
                <a:spcPct val="150000"/>
              </a:lnSpc>
            </a:pP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ظهرت </a:t>
            </a:r>
            <a:r>
              <a:rPr lang="ar-EG" sz="2400" b="1" kern="100" dirty="0">
                <a:solidFill>
                  <a:srgbClr val="002060"/>
                </a:solidFill>
                <a:latin typeface="Calibri" panose="020F0502020204030204" pitchFamily="34" charset="0"/>
                <a:cs typeface="Calibri" panose="020F0502020204030204" pitchFamily="34" charset="0"/>
              </a:rPr>
              <a:t>نظرية "دوامة الصمت" </a:t>
            </a:r>
            <a:r>
              <a:rPr lang="ar-EG" sz="2400" kern="100" dirty="0">
                <a:solidFill>
                  <a:srgbClr val="002060"/>
                </a:solidFill>
                <a:latin typeface="Calibri" panose="020F0502020204030204" pitchFamily="34" charset="0"/>
                <a:cs typeface="Calibri" panose="020F0502020204030204" pitchFamily="34" charset="0"/>
              </a:rPr>
              <a:t>في سبعينيات القرن العشرين، وتحديدًا عام </a:t>
            </a:r>
            <a:r>
              <a:rPr lang="ar-EG" sz="2400" b="1" kern="100" dirty="0">
                <a:solidFill>
                  <a:srgbClr val="002060"/>
                </a:solidFill>
                <a:latin typeface="Calibri" panose="020F0502020204030204" pitchFamily="34" charset="0"/>
                <a:cs typeface="+mj-cs"/>
              </a:rPr>
              <a:t>1974</a:t>
            </a:r>
            <a:r>
              <a:rPr lang="ar-EG" sz="2400" kern="100" dirty="0">
                <a:solidFill>
                  <a:srgbClr val="002060"/>
                </a:solidFill>
                <a:latin typeface="Calibri" panose="020F0502020204030204" pitchFamily="34" charset="0"/>
                <a:cs typeface="Calibri" panose="020F0502020204030204" pitchFamily="34" charset="0"/>
              </a:rPr>
              <a:t>، على يد العالمة الألمانية </a:t>
            </a:r>
            <a:r>
              <a:rPr lang="ar-EG" sz="2400" b="1" kern="100" dirty="0">
                <a:solidFill>
                  <a:srgbClr val="002060"/>
                </a:solidFill>
                <a:latin typeface="Calibri" panose="020F0502020204030204" pitchFamily="34" charset="0"/>
                <a:cs typeface="Calibri" panose="020F0502020204030204" pitchFamily="34" charset="0"/>
              </a:rPr>
              <a:t>إليزابيث نويل-نيومان </a:t>
            </a:r>
            <a:r>
              <a:rPr lang="en-US" sz="2400" b="1" kern="100" dirty="0">
                <a:solidFill>
                  <a:srgbClr val="002060"/>
                </a:solidFill>
                <a:latin typeface="Times New Roman" panose="02020603050405020304" pitchFamily="18" charset="0"/>
                <a:cs typeface="Times New Roman" panose="02020603050405020304" pitchFamily="18" charset="0"/>
              </a:rPr>
              <a:t>Elisabeth Noelle-Neumann</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وهي مؤسسة معهد أبحاث الرأي العام "</a:t>
            </a:r>
            <a:r>
              <a:rPr lang="en-US" sz="2400" b="1" kern="100" dirty="0">
                <a:solidFill>
                  <a:srgbClr val="002060"/>
                </a:solidFill>
                <a:latin typeface="Times New Roman" panose="02020603050405020304" pitchFamily="18" charset="0"/>
                <a:cs typeface="Times New Roman" panose="02020603050405020304" pitchFamily="18" charset="0"/>
              </a:rPr>
              <a:t>Allensbach Institute</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في ألمانيا.</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نشرت أفكارها لأول مرة في مقال عام </a:t>
            </a:r>
            <a:r>
              <a:rPr lang="ar-EG" sz="2400" b="1" kern="100" dirty="0">
                <a:solidFill>
                  <a:srgbClr val="002060"/>
                </a:solidFill>
                <a:latin typeface="Calibri" panose="020F0502020204030204" pitchFamily="34" charset="0"/>
                <a:cs typeface="+mj-cs"/>
              </a:rPr>
              <a:t>1974</a:t>
            </a:r>
            <a:r>
              <a:rPr lang="ar-EG" sz="2400" kern="100" dirty="0">
                <a:solidFill>
                  <a:srgbClr val="002060"/>
                </a:solidFill>
                <a:latin typeface="Calibri" panose="020F0502020204030204" pitchFamily="34" charset="0"/>
                <a:cs typeface="Calibri" panose="020F0502020204030204" pitchFamily="34" charset="0"/>
              </a:rPr>
              <a:t> بعنوان:</a:t>
            </a:r>
          </a:p>
          <a:p>
            <a:pPr algn="just" rtl="1">
              <a:lnSpc>
                <a:spcPct val="150000"/>
              </a:lnSpc>
            </a:pPr>
            <a:r>
              <a:rPr lang="en-US" sz="2400" b="1" kern="100" dirty="0">
                <a:solidFill>
                  <a:srgbClr val="002060"/>
                </a:solidFill>
                <a:latin typeface="Times New Roman" panose="02020603050405020304" pitchFamily="18" charset="0"/>
                <a:cs typeface="Times New Roman" panose="02020603050405020304" pitchFamily="18" charset="0"/>
              </a:rPr>
              <a:t>The Spiral of Silence: A Theory of Public Opinion</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ثم توسعت لاحقًا في كتابها الشهير عام </a:t>
            </a:r>
            <a:r>
              <a:rPr lang="ar-EG" sz="2400" b="1" kern="100" dirty="0">
                <a:solidFill>
                  <a:srgbClr val="002060"/>
                </a:solidFill>
                <a:latin typeface="Calibri" panose="020F0502020204030204" pitchFamily="34" charset="0"/>
                <a:cs typeface="+mj-cs"/>
              </a:rPr>
              <a:t>1984</a:t>
            </a:r>
            <a:r>
              <a:rPr lang="ar-EG" sz="2400" kern="100" dirty="0">
                <a:solidFill>
                  <a:srgbClr val="002060"/>
                </a:solidFill>
                <a:latin typeface="Calibri" panose="020F0502020204030204" pitchFamily="34" charset="0"/>
                <a:cs typeface="Calibri" panose="020F0502020204030204" pitchFamily="34" charset="0"/>
              </a:rPr>
              <a:t> بنفس العنوان. وقد صاغت </a:t>
            </a:r>
            <a:r>
              <a:rPr lang="ar-EG" sz="2400" b="1" kern="100" dirty="0">
                <a:solidFill>
                  <a:srgbClr val="002060"/>
                </a:solidFill>
                <a:latin typeface="Calibri" panose="020F0502020204030204" pitchFamily="34" charset="0"/>
                <a:cs typeface="Calibri" panose="020F0502020204030204" pitchFamily="34" charset="0"/>
              </a:rPr>
              <a:t>نويل-نيومان</a:t>
            </a:r>
            <a:r>
              <a:rPr lang="ar-EG" sz="2400" kern="100" dirty="0">
                <a:solidFill>
                  <a:srgbClr val="002060"/>
                </a:solidFill>
                <a:latin typeface="Calibri" panose="020F0502020204030204" pitchFamily="34" charset="0"/>
                <a:cs typeface="Calibri" panose="020F0502020204030204" pitchFamily="34" charset="0"/>
              </a:rPr>
              <a:t> هذه النظرية بعد ملاحظاتها لسلوك الأفراد </a:t>
            </a:r>
            <a:r>
              <a:rPr lang="ar-EG" sz="2400" b="1" kern="100" dirty="0">
                <a:solidFill>
                  <a:srgbClr val="002060"/>
                </a:solidFill>
                <a:latin typeface="Calibri" panose="020F0502020204030204" pitchFamily="34" charset="0"/>
                <a:cs typeface="Calibri" panose="020F0502020204030204" pitchFamily="34" charset="0"/>
              </a:rPr>
              <a:t>خلال الحملات الانتخابية في ألمانيا الغربية، </a:t>
            </a:r>
            <a:r>
              <a:rPr lang="ar-EG" sz="2400" kern="100" dirty="0">
                <a:solidFill>
                  <a:srgbClr val="002060"/>
                </a:solidFill>
                <a:latin typeface="Calibri" panose="020F0502020204030204" pitchFamily="34" charset="0"/>
                <a:cs typeface="Calibri" panose="020F0502020204030204" pitchFamily="34" charset="0"/>
              </a:rPr>
              <a:t>حيث لاحظت أن كثيرًا من الأشخاص يمتنعون عن التعبير عن آرائهم عندما يشعرون أن موقفهم السياسي يخالف ما يتم تصويره </a:t>
            </a:r>
            <a:r>
              <a:rPr lang="ar-EG" sz="2400" b="1" kern="100" dirty="0">
                <a:solidFill>
                  <a:srgbClr val="002060"/>
                </a:solidFill>
                <a:latin typeface="Calibri" panose="020F0502020204030204" pitchFamily="34" charset="0"/>
                <a:cs typeface="Calibri" panose="020F0502020204030204" pitchFamily="34" charset="0"/>
              </a:rPr>
              <a:t>كـ"رأي الأغلبية" في وسائل الإعلام</a:t>
            </a:r>
            <a:r>
              <a:rPr lang="ar-EG" sz="2400" kern="100" dirty="0">
                <a:solidFill>
                  <a:srgbClr val="002060"/>
                </a:solidFill>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F3B74DD5-C439-BE0B-0BAF-239EC13CE5DB}"/>
              </a:ext>
            </a:extLst>
          </p:cNvPr>
          <p:cNvPicPr>
            <a:picLocks noChangeAspect="1"/>
          </p:cNvPicPr>
          <p:nvPr/>
        </p:nvPicPr>
        <p:blipFill>
          <a:blip r:embed="rId3"/>
          <a:stretch>
            <a:fillRect/>
          </a:stretch>
        </p:blipFill>
        <p:spPr>
          <a:xfrm>
            <a:off x="150567" y="2083654"/>
            <a:ext cx="3218275" cy="40139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6003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E01C1-59EF-5F4E-2D52-0EA39310B0F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ED4E575-6BD9-7F01-5F14-B57051234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567" y="18355"/>
            <a:ext cx="2267780" cy="869442"/>
          </a:xfrm>
          <a:prstGeom prst="rect">
            <a:avLst/>
          </a:prstGeom>
        </p:spPr>
      </p:pic>
      <p:sp>
        <p:nvSpPr>
          <p:cNvPr id="11" name="Rectangle 10">
            <a:extLst>
              <a:ext uri="{FF2B5EF4-FFF2-40B4-BE49-F238E27FC236}">
                <a16:creationId xmlns:a16="http://schemas.microsoft.com/office/drawing/2014/main" id="{7B92A58B-CBDC-6FE5-1589-AC41C9621DA8}"/>
              </a:ext>
            </a:extLst>
          </p:cNvPr>
          <p:cNvSpPr/>
          <p:nvPr/>
        </p:nvSpPr>
        <p:spPr>
          <a:xfrm flipV="1">
            <a:off x="2748515" y="76040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BA4D914-6398-9AEE-5FF8-3257F3189F3D}"/>
              </a:ext>
            </a:extLst>
          </p:cNvPr>
          <p:cNvSpPr txBox="1"/>
          <p:nvPr/>
        </p:nvSpPr>
        <p:spPr>
          <a:xfrm>
            <a:off x="2509737" y="217071"/>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4" name="Rectangle 3">
            <a:extLst>
              <a:ext uri="{FF2B5EF4-FFF2-40B4-BE49-F238E27FC236}">
                <a16:creationId xmlns:a16="http://schemas.microsoft.com/office/drawing/2014/main" id="{8B535385-B49F-21D5-F510-C71F09577F40}"/>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📚النشأة التاريخية لنظرية دوامة الصمت :</a:t>
            </a:r>
            <a:endParaRPr lang="en-US" sz="28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9147738-B535-F5A6-A9D5-A4D54A270929}"/>
              </a:ext>
            </a:extLst>
          </p:cNvPr>
          <p:cNvSpPr txBox="1"/>
          <p:nvPr/>
        </p:nvSpPr>
        <p:spPr>
          <a:xfrm>
            <a:off x="0" y="1870859"/>
            <a:ext cx="12041433" cy="4465133"/>
          </a:xfrm>
          <a:prstGeom prst="rect">
            <a:avLst/>
          </a:prstGeom>
          <a:noFill/>
        </p:spPr>
        <p:txBody>
          <a:bodyPr wrap="square">
            <a:spAutoFit/>
          </a:bodyPr>
          <a:lstStyle/>
          <a:p>
            <a:pPr algn="just" rtl="1">
              <a:lnSpc>
                <a:spcPct val="150000"/>
              </a:lnSpc>
            </a:pP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وكان الدافع وراء النظرية هو فهم </a:t>
            </a:r>
            <a:r>
              <a:rPr lang="ar-EG" sz="2400" b="1" kern="100" dirty="0">
                <a:solidFill>
                  <a:srgbClr val="002060"/>
                </a:solidFill>
                <a:latin typeface="Calibri" panose="020F0502020204030204" pitchFamily="34" charset="0"/>
                <a:cs typeface="Calibri" panose="020F0502020204030204" pitchFamily="34" charset="0"/>
              </a:rPr>
              <a:t>كيفية تشكُّل الرأي العام</a:t>
            </a:r>
            <a:r>
              <a:rPr lang="ar-EG" sz="2400" kern="100" dirty="0">
                <a:solidFill>
                  <a:srgbClr val="002060"/>
                </a:solidFill>
                <a:latin typeface="Calibri" panose="020F0502020204030204" pitchFamily="34" charset="0"/>
                <a:cs typeface="Calibri" panose="020F0502020204030204" pitchFamily="34" charset="0"/>
              </a:rPr>
              <a:t>، ولماذا يختار بعض الناس </a:t>
            </a:r>
            <a:r>
              <a:rPr lang="ar-EG" sz="2400" b="1" kern="100" dirty="0">
                <a:solidFill>
                  <a:srgbClr val="002060"/>
                </a:solidFill>
                <a:latin typeface="Calibri" panose="020F0502020204030204" pitchFamily="34" charset="0"/>
                <a:cs typeface="Calibri" panose="020F0502020204030204" pitchFamily="34" charset="0"/>
              </a:rPr>
              <a:t>الصمت بدلًا من المشاركة في النقاش العام.</a:t>
            </a:r>
            <a:r>
              <a:rPr lang="ar-EG" sz="2400" kern="100" dirty="0">
                <a:solidFill>
                  <a:srgbClr val="002060"/>
                </a:solidFill>
                <a:latin typeface="Calibri" panose="020F0502020204030204" pitchFamily="34" charset="0"/>
                <a:cs typeface="Calibri" panose="020F0502020204030204" pitchFamily="34" charset="0"/>
              </a:rPr>
              <a:t> ربطت نويل-نيومان ذلك </a:t>
            </a:r>
            <a:r>
              <a:rPr lang="ar-EG" sz="2400" b="1" kern="100" dirty="0">
                <a:solidFill>
                  <a:srgbClr val="002060"/>
                </a:solidFill>
                <a:latin typeface="Calibri" panose="020F0502020204030204" pitchFamily="34" charset="0"/>
                <a:cs typeface="Calibri" panose="020F0502020204030204" pitchFamily="34" charset="0"/>
              </a:rPr>
              <a:t>بالخوف من العزلة الاجتماعية</a:t>
            </a:r>
            <a:r>
              <a:rPr lang="ar-EG" sz="2400" kern="100" dirty="0">
                <a:solidFill>
                  <a:srgbClr val="002060"/>
                </a:solidFill>
                <a:latin typeface="Calibri" panose="020F0502020204030204" pitchFamily="34" charset="0"/>
                <a:cs typeface="Calibri" panose="020F0502020204030204" pitchFamily="34" charset="0"/>
              </a:rPr>
              <a:t>، وهو ما اعتبرته القوة الدافعة لسلوك "الصمت" عند الشعور بأن الرأي الشخصي غير شائع.</a:t>
            </a:r>
          </a:p>
          <a:p>
            <a:pPr marL="342900" indent="-342900" algn="just" rtl="1">
              <a:lnSpc>
                <a:spcPct val="150000"/>
              </a:lnSpc>
              <a:buFont typeface="Wingdings" panose="05000000000000000000" pitchFamily="2" charset="2"/>
              <a:buChar char="Ø"/>
            </a:pPr>
            <a:r>
              <a:rPr lang="ar-EG" sz="2400" b="1" kern="100" dirty="0">
                <a:solidFill>
                  <a:srgbClr val="002060"/>
                </a:solidFill>
                <a:latin typeface="Calibri" panose="020F0502020204030204" pitchFamily="34" charset="0"/>
                <a:cs typeface="Calibri" panose="020F0502020204030204" pitchFamily="34" charset="0"/>
              </a:rPr>
              <a:t>باحثون لاحقون وسّعوا النظرية:</a:t>
            </a:r>
          </a:p>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رغم أن </a:t>
            </a:r>
            <a:r>
              <a:rPr lang="ar-EG" sz="2400" b="1" kern="100" dirty="0">
                <a:solidFill>
                  <a:srgbClr val="002060"/>
                </a:solidFill>
                <a:latin typeface="Calibri" panose="020F0502020204030204" pitchFamily="34" charset="0"/>
                <a:cs typeface="Calibri" panose="020F0502020204030204" pitchFamily="34" charset="0"/>
              </a:rPr>
              <a:t>نويل-نيومان</a:t>
            </a:r>
            <a:r>
              <a:rPr lang="ar-EG" sz="2400" kern="100" dirty="0">
                <a:solidFill>
                  <a:srgbClr val="002060"/>
                </a:solidFill>
                <a:latin typeface="Calibri" panose="020F0502020204030204" pitchFamily="34" charset="0"/>
                <a:cs typeface="Calibri" panose="020F0502020204030204" pitchFamily="34" charset="0"/>
              </a:rPr>
              <a:t> هي المؤسسة الرئيسية، إلا أن عددًا من الباحثين طوروا النظرية لاحقًا، خاصة بعد ظهور الإنترنت ووسائل الإعلام الرقمية، ومنهم:</a:t>
            </a:r>
          </a:p>
          <a:p>
            <a:pPr algn="just" rtl="1">
              <a:lnSpc>
                <a:spcPct val="150000"/>
              </a:lnSpc>
            </a:pPr>
            <a:r>
              <a:rPr lang="en-US" sz="2400" b="1" kern="100" dirty="0">
                <a:solidFill>
                  <a:srgbClr val="002060"/>
                </a:solidFill>
                <a:latin typeface="Times New Roman" panose="02020603050405020304" pitchFamily="18" charset="0"/>
                <a:cs typeface="Times New Roman" panose="02020603050405020304" pitchFamily="18" charset="0"/>
              </a:rPr>
              <a:t>D. Scheufele &amp;D. Mutz</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 درسا تأثير البيئة الإعلامية المنقسمة </a:t>
            </a:r>
            <a:r>
              <a:rPr lang="en-US" sz="2400" b="1" kern="100" dirty="0">
                <a:solidFill>
                  <a:srgbClr val="002060"/>
                </a:solidFill>
                <a:latin typeface="Times New Roman" panose="02020603050405020304" pitchFamily="18" charset="0"/>
                <a:cs typeface="Times New Roman" panose="02020603050405020304" pitchFamily="18" charset="0"/>
              </a:rPr>
              <a:t>polarized media</a:t>
            </a:r>
            <a:r>
              <a:rPr lang="ar-EG" sz="2400" kern="100" dirty="0">
                <a:solidFill>
                  <a:srgbClr val="002060"/>
                </a:solidFill>
                <a:latin typeface="Calibri" panose="020F0502020204030204" pitchFamily="34" charset="0"/>
                <a:cs typeface="Calibri" panose="020F0502020204030204" pitchFamily="34" charset="0"/>
              </a:rPr>
              <a:t>على ظاهرة الصمت.</a:t>
            </a:r>
          </a:p>
          <a:p>
            <a:pPr algn="just" rtl="1">
              <a:lnSpc>
                <a:spcPct val="150000"/>
              </a:lnSpc>
            </a:pPr>
            <a:r>
              <a:rPr lang="en-US" sz="2400" b="1" kern="100" dirty="0">
                <a:solidFill>
                  <a:srgbClr val="002060"/>
                </a:solidFill>
                <a:latin typeface="Times New Roman" panose="02020603050405020304" pitchFamily="18" charset="0"/>
                <a:cs typeface="Times New Roman" panose="02020603050405020304" pitchFamily="18" charset="0"/>
              </a:rPr>
              <a:t>Glynn &amp; McLeod</a:t>
            </a: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عمّقوا دراسة آليات الخوف من العزلة باستخدام نماذج كمية وتجريبية</a:t>
            </a:r>
          </a:p>
        </p:txBody>
      </p:sp>
    </p:spTree>
    <p:extLst>
      <p:ext uri="{BB962C8B-B14F-4D97-AF65-F5344CB8AC3E}">
        <p14:creationId xmlns:p14="http://schemas.microsoft.com/office/powerpoint/2010/main" val="3684837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D3D91-5A02-441F-40B3-14B2F3BF01FB}"/>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9D5C7A4C-14FC-C697-5D15-1460F7A7B858}"/>
              </a:ext>
            </a:extLst>
          </p:cNvPr>
          <p:cNvPicPr>
            <a:picLocks noChangeAspect="1"/>
          </p:cNvPicPr>
          <p:nvPr/>
        </p:nvPicPr>
        <p:blipFill>
          <a:blip r:embed="rId2"/>
          <a:stretch>
            <a:fillRect/>
          </a:stretch>
        </p:blipFill>
        <p:spPr>
          <a:xfrm>
            <a:off x="0" y="2950700"/>
            <a:ext cx="12192000" cy="10076489"/>
          </a:xfrm>
          <a:prstGeom prst="rect">
            <a:avLst/>
          </a:prstGeom>
        </p:spPr>
      </p:pic>
      <p:pic>
        <p:nvPicPr>
          <p:cNvPr id="7" name="Graphic 21">
            <a:extLst>
              <a:ext uri="{FF2B5EF4-FFF2-40B4-BE49-F238E27FC236}">
                <a16:creationId xmlns:a16="http://schemas.microsoft.com/office/drawing/2014/main" id="{0C4DA283-1C0B-83AC-0557-9650183D84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CAB6A07D-3C67-5D7A-F424-72E8A3DB31A2}"/>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07AF5574-D03D-5675-965E-0618D019AD93}"/>
              </a:ext>
            </a:extLst>
          </p:cNvPr>
          <p:cNvSpPr txBox="1"/>
          <p:nvPr/>
        </p:nvSpPr>
        <p:spPr>
          <a:xfrm>
            <a:off x="986586" y="3256658"/>
            <a:ext cx="926268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الخوف من العزلة هو دافع إنساني أساسي</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8EBE12D-F051-79CE-0669-5D303E261E00}"/>
              </a:ext>
            </a:extLst>
          </p:cNvPr>
          <p:cNvSpPr txBox="1"/>
          <p:nvPr/>
        </p:nvSpPr>
        <p:spPr>
          <a:xfrm>
            <a:off x="986590" y="3827879"/>
            <a:ext cx="926267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الأفراد يراقبون باستمرار المناخ العام للرأي العام</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3596D68-37EC-7575-DFAA-6F562CE2EF3D}"/>
              </a:ext>
            </a:extLst>
          </p:cNvPr>
          <p:cNvSpPr txBox="1"/>
          <p:nvPr/>
        </p:nvSpPr>
        <p:spPr>
          <a:xfrm>
            <a:off x="986586" y="4485948"/>
            <a:ext cx="926267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ea typeface="Times New Roman" panose="02020603050405020304" pitchFamily="18" charset="0"/>
                <a:cs typeface="Times New Roman" panose="02020603050405020304" pitchFamily="18" charset="0"/>
              </a:rPr>
              <a:t>وسائل الإعلام تؤثر بشكل كبير على تصور الأفراد للاتجاه السائد</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EEBDA3A-357C-CA1D-0CA9-B07B57D06D4D}"/>
              </a:ext>
            </a:extLst>
          </p:cNvPr>
          <p:cNvSpPr txBox="1"/>
          <p:nvPr/>
        </p:nvSpPr>
        <p:spPr>
          <a:xfrm>
            <a:off x="986586" y="5072824"/>
            <a:ext cx="931720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دوامة الصمت تزداد كلما زاد الفارق بين الرأي الشخصي والرأي المتصوّر كأغلبية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0A2FD840-76F2-7808-503B-F99F50A31809}"/>
              </a:ext>
            </a:extLst>
          </p:cNvPr>
          <p:cNvSpPr/>
          <p:nvPr/>
        </p:nvSpPr>
        <p:spPr>
          <a:xfrm>
            <a:off x="10358323" y="321849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C9AF2767-9AD6-B3FE-0352-F99E3E7F3A9B}"/>
              </a:ext>
            </a:extLst>
          </p:cNvPr>
          <p:cNvSpPr/>
          <p:nvPr/>
        </p:nvSpPr>
        <p:spPr>
          <a:xfrm>
            <a:off x="10358322" y="380338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7DE77903-0CEF-A44B-FC2B-9CA7DBF11DEB}"/>
              </a:ext>
            </a:extLst>
          </p:cNvPr>
          <p:cNvSpPr/>
          <p:nvPr/>
        </p:nvSpPr>
        <p:spPr>
          <a:xfrm>
            <a:off x="10358322" y="446145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A9B32300-91FF-1A0A-1EF0-895A38590CD8}"/>
              </a:ext>
            </a:extLst>
          </p:cNvPr>
          <p:cNvSpPr/>
          <p:nvPr/>
        </p:nvSpPr>
        <p:spPr>
          <a:xfrm>
            <a:off x="10358322" y="503608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3" name="Rectangle 2">
            <a:extLst>
              <a:ext uri="{FF2B5EF4-FFF2-40B4-BE49-F238E27FC236}">
                <a16:creationId xmlns:a16="http://schemas.microsoft.com/office/drawing/2014/main" id="{AE4C93BF-8681-AAA3-E2D0-0EFE375739ED}"/>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فروض نظرية دوامة الصمت:</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2ECCBB6C-80D4-7B79-2F3A-BABE94364723}"/>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10" name="TextBox 9">
            <a:extLst>
              <a:ext uri="{FF2B5EF4-FFF2-40B4-BE49-F238E27FC236}">
                <a16:creationId xmlns:a16="http://schemas.microsoft.com/office/drawing/2014/main" id="{F5043CF8-1A47-DB29-FAB7-E356EEA84D42}"/>
              </a:ext>
            </a:extLst>
          </p:cNvPr>
          <p:cNvSpPr txBox="1"/>
          <p:nvPr/>
        </p:nvSpPr>
        <p:spPr>
          <a:xfrm>
            <a:off x="0" y="1785679"/>
            <a:ext cx="12095108" cy="914930"/>
          </a:xfrm>
          <a:prstGeom prst="rect">
            <a:avLst/>
          </a:prstGeom>
          <a:noFill/>
        </p:spPr>
        <p:txBody>
          <a:bodyPr wrap="square">
            <a:spAutoFit/>
          </a:bodyPr>
          <a:lstStyle/>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اعتمدت إليزابيث نويل-نيومان في بناء نظرية "دوامة الصمت" على مجموعة من الفروض الأساسية التي تشرح كيف ولماذا يصمت الأفراد في المجتمع حيال آرائهم، خاصة عندما يعتقدون أن رأيهم أقلية أو غير شعبي</a:t>
            </a:r>
            <a:r>
              <a:rPr lang="en-US"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20929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6A561-91E5-4D98-5FC3-ACC92997B0B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66DC434-62B0-C13D-DA81-296B1A7430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D888D602-9D7F-83E4-4DD7-4245CE2CA0EB}"/>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74FF6B4E-BB5F-0521-C998-2CECE6C4C4BC}"/>
              </a:ext>
            </a:extLst>
          </p:cNvPr>
          <p:cNvSpPr txBox="1"/>
          <p:nvPr/>
        </p:nvSpPr>
        <p:spPr>
          <a:xfrm>
            <a:off x="385006" y="1857390"/>
            <a:ext cx="10190751"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الفرض الأول: الخوف من العزلة هو دافع إنساني أساسي</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382E4C37-E0D7-C346-1A61-8F54FC492980}"/>
              </a:ext>
            </a:extLst>
          </p:cNvPr>
          <p:cNvSpPr/>
          <p:nvPr/>
        </p:nvSpPr>
        <p:spPr>
          <a:xfrm>
            <a:off x="10770256" y="187215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3" name="Rectangle 2">
            <a:extLst>
              <a:ext uri="{FF2B5EF4-FFF2-40B4-BE49-F238E27FC236}">
                <a16:creationId xmlns:a16="http://schemas.microsoft.com/office/drawing/2014/main" id="{E0F50D2D-0A49-E526-6EFC-BC66BA365686}"/>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فروض نظرية دوامة الصمت:</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5379D1E5-4AB3-07D5-7747-6E486C6296C7}"/>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5" name="TextBox 4">
            <a:extLst>
              <a:ext uri="{FF2B5EF4-FFF2-40B4-BE49-F238E27FC236}">
                <a16:creationId xmlns:a16="http://schemas.microsoft.com/office/drawing/2014/main" id="{3A89DCBB-B717-9786-0B55-B9E85D88831E}"/>
              </a:ext>
            </a:extLst>
          </p:cNvPr>
          <p:cNvSpPr txBox="1"/>
          <p:nvPr/>
        </p:nvSpPr>
        <p:spPr>
          <a:xfrm>
            <a:off x="3716131" y="2582416"/>
            <a:ext cx="8186722" cy="3913059"/>
          </a:xfrm>
          <a:prstGeom prst="rect">
            <a:avLst/>
          </a:prstGeom>
          <a:noFill/>
        </p:spPr>
        <p:txBody>
          <a:bodyPr wrap="square">
            <a:spAutoFit/>
          </a:bodyPr>
          <a:lstStyle/>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     تنص النظرية على أن </a:t>
            </a:r>
            <a:r>
              <a:rPr lang="ar-EG" sz="2400" b="1" kern="100" dirty="0">
                <a:solidFill>
                  <a:srgbClr val="002060"/>
                </a:solidFill>
                <a:latin typeface="Calibri" panose="020F0502020204030204" pitchFamily="34" charset="0"/>
                <a:cs typeface="Calibri" panose="020F0502020204030204" pitchFamily="34" charset="0"/>
              </a:rPr>
              <a:t>الإنسان كائن اجتماعي يخشى النبذ أو الرفض من الآخرين</a:t>
            </a:r>
            <a:r>
              <a:rPr lang="ar-EG" sz="2400" kern="100" dirty="0">
                <a:solidFill>
                  <a:srgbClr val="002060"/>
                </a:solidFill>
                <a:latin typeface="Calibri" panose="020F0502020204030204" pitchFamily="34" charset="0"/>
                <a:cs typeface="Calibri" panose="020F0502020204030204" pitchFamily="34" charset="0"/>
              </a:rPr>
              <a:t>، هذا الخوف يجعله يراقب باستمرار المزاج العام، ويتجنب التعبير عن رأيه إذا شعر أنه مخالف للرأي السائد.</a:t>
            </a:r>
          </a:p>
          <a:p>
            <a:pPr algn="r" rtl="1">
              <a:lnSpc>
                <a:spcPct val="150000"/>
              </a:lnSpc>
            </a:pPr>
            <a:r>
              <a:rPr lang="en-US" sz="2400" b="1" kern="10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مثال تطبيقي:</a:t>
            </a:r>
          </a:p>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في بيئة عمل، لو لاحظ موظف أن معظم زملائه يرفضون قرارًا إداريًا معينًا، فقد يمتنع عن الإفصاح عن دعمه لهذا القرار خوفًا من التهميش أو الاستبعاد من المجموعة</a:t>
            </a:r>
          </a:p>
        </p:txBody>
      </p:sp>
      <p:pic>
        <p:nvPicPr>
          <p:cNvPr id="2" name="Picture 1">
            <a:extLst>
              <a:ext uri="{FF2B5EF4-FFF2-40B4-BE49-F238E27FC236}">
                <a16:creationId xmlns:a16="http://schemas.microsoft.com/office/drawing/2014/main" id="{0666F157-5CB1-84C0-C7FA-547C246246FE}"/>
              </a:ext>
            </a:extLst>
          </p:cNvPr>
          <p:cNvPicPr>
            <a:picLocks noChangeAspect="1"/>
          </p:cNvPicPr>
          <p:nvPr/>
        </p:nvPicPr>
        <p:blipFill>
          <a:blip r:embed="rId3"/>
          <a:stretch>
            <a:fillRect/>
          </a:stretch>
        </p:blipFill>
        <p:spPr>
          <a:xfrm>
            <a:off x="132347" y="2487496"/>
            <a:ext cx="3470471" cy="41547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3816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9D4F6-2431-AD5B-689D-70DBD638F19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907D9B4-98D6-5080-5CBC-BF4277E99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13BDD296-E36E-A5A0-BE99-5011D13CA637}"/>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2">
            <a:extLst>
              <a:ext uri="{FF2B5EF4-FFF2-40B4-BE49-F238E27FC236}">
                <a16:creationId xmlns:a16="http://schemas.microsoft.com/office/drawing/2014/main" id="{1F4A3664-68F6-7D7C-6317-7F90A52D104E}"/>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فروض نظرية دوامة الصمت:</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8376D7F3-4841-6351-F067-45089D95CD1D}"/>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2" name="TextBox 1">
            <a:extLst>
              <a:ext uri="{FF2B5EF4-FFF2-40B4-BE49-F238E27FC236}">
                <a16:creationId xmlns:a16="http://schemas.microsoft.com/office/drawing/2014/main" id="{0D13D23C-2E4A-523A-DEDF-90FB430ECCA1}"/>
              </a:ext>
            </a:extLst>
          </p:cNvPr>
          <p:cNvSpPr txBox="1"/>
          <p:nvPr/>
        </p:nvSpPr>
        <p:spPr>
          <a:xfrm>
            <a:off x="192505" y="1888233"/>
            <a:ext cx="10335445" cy="470076"/>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الفرض الثاني: الأفراد يراقبون باستمرار المناخ العام للرأي العام</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2FABB49D-B94C-7E7D-C13C-B5492BBF3448}"/>
              </a:ext>
            </a:extLst>
          </p:cNvPr>
          <p:cNvSpPr/>
          <p:nvPr/>
        </p:nvSpPr>
        <p:spPr>
          <a:xfrm>
            <a:off x="10734880" y="187215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9" name="TextBox 8">
            <a:extLst>
              <a:ext uri="{FF2B5EF4-FFF2-40B4-BE49-F238E27FC236}">
                <a16:creationId xmlns:a16="http://schemas.microsoft.com/office/drawing/2014/main" id="{8EFCB7B5-4C99-CD2C-B492-864A3A0EA508}"/>
              </a:ext>
            </a:extLst>
          </p:cNvPr>
          <p:cNvSpPr txBox="1"/>
          <p:nvPr/>
        </p:nvSpPr>
        <p:spPr>
          <a:xfrm>
            <a:off x="4030578" y="2710068"/>
            <a:ext cx="8064529" cy="372839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ينص الفرض الثاني للنظرية على أن الأفراد يمتلكون "</a:t>
            </a:r>
            <a:r>
              <a:rPr lang="ar-EG" sz="2400" b="1" kern="0" dirty="0">
                <a:solidFill>
                  <a:srgbClr val="002060"/>
                </a:solidFill>
                <a:latin typeface="Calibri" panose="020F0502020204030204" pitchFamily="34" charset="0"/>
                <a:cs typeface="Calibri" panose="020F0502020204030204" pitchFamily="34" charset="0"/>
              </a:rPr>
              <a:t>حاسة شبه إحصائية</a:t>
            </a:r>
            <a:r>
              <a:rPr lang="ar-EG"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quasi-statistical sense </a:t>
            </a:r>
            <a:r>
              <a:rPr lang="ar-EG" sz="2400" kern="0" dirty="0">
                <a:solidFill>
                  <a:srgbClr val="002060"/>
                </a:solidFill>
                <a:latin typeface="Calibri" panose="020F0502020204030204" pitchFamily="34" charset="0"/>
                <a:cs typeface="Calibri" panose="020F0502020204030204" pitchFamily="34" charset="0"/>
              </a:rPr>
              <a:t>تمكّنهم من تقدير الاتجاهات العامة في المجتمع، عبر وسائل الإعلام والمحادثات اليومية، </a:t>
            </a:r>
            <a:r>
              <a:rPr lang="ar-EG" sz="2400" b="1" kern="0" dirty="0">
                <a:solidFill>
                  <a:srgbClr val="002060"/>
                </a:solidFill>
                <a:latin typeface="Calibri" panose="020F0502020204030204" pitchFamily="34" charset="0"/>
                <a:cs typeface="Calibri" panose="020F0502020204030204" pitchFamily="34" charset="0"/>
              </a:rPr>
              <a:t>هذه الحاسة تساعدهم على تقييم ما إذا كان رأيهم في منطقة الأمان أو في منطقة الخطر.</a:t>
            </a:r>
          </a:p>
          <a:p>
            <a:pPr algn="just"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عندما تنتشر في وسائل الإعلام تقارير تؤيد قرارًا سياسيًا معينًا، قد يظن الفرد أن الأغلبية معه، حتى لو لم يكن هذا حقيقيًا، فيزيد من احتمالية تعبيره عن رأيه.</a:t>
            </a:r>
          </a:p>
        </p:txBody>
      </p:sp>
      <p:pic>
        <p:nvPicPr>
          <p:cNvPr id="5" name="Picture 4">
            <a:extLst>
              <a:ext uri="{FF2B5EF4-FFF2-40B4-BE49-F238E27FC236}">
                <a16:creationId xmlns:a16="http://schemas.microsoft.com/office/drawing/2014/main" id="{C30F8E64-9699-3378-4BCA-DBE970CCD5E3}"/>
              </a:ext>
            </a:extLst>
          </p:cNvPr>
          <p:cNvPicPr>
            <a:picLocks noChangeAspect="1"/>
          </p:cNvPicPr>
          <p:nvPr/>
        </p:nvPicPr>
        <p:blipFill>
          <a:blip r:embed="rId3"/>
          <a:stretch>
            <a:fillRect/>
          </a:stretch>
        </p:blipFill>
        <p:spPr>
          <a:xfrm>
            <a:off x="192505" y="2564990"/>
            <a:ext cx="3501189" cy="40185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84568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F7338-7B0D-1F14-2449-0C46872DE5A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0368E1E-B777-3632-1DB4-64CF8183B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EC8565C1-B409-C50B-5F56-367EE644F2FD}"/>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2">
            <a:extLst>
              <a:ext uri="{FF2B5EF4-FFF2-40B4-BE49-F238E27FC236}">
                <a16:creationId xmlns:a16="http://schemas.microsoft.com/office/drawing/2014/main" id="{3EC2F2F9-58E4-033C-0F0C-F3DEF46666D7}"/>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فروض نظرية دوامة الصمت:</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C268D068-C341-C4FA-EAB7-503CFDC2CC1E}"/>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5" name="TextBox 4">
            <a:extLst>
              <a:ext uri="{FF2B5EF4-FFF2-40B4-BE49-F238E27FC236}">
                <a16:creationId xmlns:a16="http://schemas.microsoft.com/office/drawing/2014/main" id="{C15CCC1F-BDBC-25C7-EE71-ACB247E541BF}"/>
              </a:ext>
            </a:extLst>
          </p:cNvPr>
          <p:cNvSpPr txBox="1"/>
          <p:nvPr/>
        </p:nvSpPr>
        <p:spPr>
          <a:xfrm>
            <a:off x="312821" y="1842647"/>
            <a:ext cx="1011691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ea typeface="Times New Roman" panose="02020603050405020304" pitchFamily="18" charset="0"/>
                <a:cs typeface="Times New Roman" panose="02020603050405020304" pitchFamily="18" charset="0"/>
              </a:rPr>
              <a:t>الفرض الثالث: وسائل الإعلام تؤثر بشكل كبير على تصور الأفراد للاتجاه السائد</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86EF9530-0DBA-4CD2-2E81-0F7277798843}"/>
              </a:ext>
            </a:extLst>
          </p:cNvPr>
          <p:cNvSpPr/>
          <p:nvPr/>
        </p:nvSpPr>
        <p:spPr>
          <a:xfrm>
            <a:off x="10614956" y="184338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12" name="TextBox 11">
            <a:extLst>
              <a:ext uri="{FF2B5EF4-FFF2-40B4-BE49-F238E27FC236}">
                <a16:creationId xmlns:a16="http://schemas.microsoft.com/office/drawing/2014/main" id="{8E41BF4B-068C-F903-16A0-AA7F738FE304}"/>
              </a:ext>
            </a:extLst>
          </p:cNvPr>
          <p:cNvSpPr txBox="1"/>
          <p:nvPr/>
        </p:nvSpPr>
        <p:spPr>
          <a:xfrm>
            <a:off x="3525253" y="2473631"/>
            <a:ext cx="8482262"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ينص </a:t>
            </a:r>
            <a:r>
              <a:rPr lang="ar-EG" sz="2400" kern="0">
                <a:solidFill>
                  <a:srgbClr val="002060"/>
                </a:solidFill>
                <a:latin typeface="Calibri" panose="020F0502020204030204" pitchFamily="34" charset="0"/>
                <a:cs typeface="Calibri" panose="020F0502020204030204" pitchFamily="34" charset="0"/>
              </a:rPr>
              <a:t>الفرض الثالث </a:t>
            </a:r>
            <a:r>
              <a:rPr lang="ar-EG" sz="2400" kern="0" dirty="0">
                <a:solidFill>
                  <a:srgbClr val="002060"/>
                </a:solidFill>
                <a:latin typeface="Calibri" panose="020F0502020204030204" pitchFamily="34" charset="0"/>
                <a:cs typeface="Calibri" panose="020F0502020204030204" pitchFamily="34" charset="0"/>
              </a:rPr>
              <a:t>للنظرية على أن وسائل الإعلام </a:t>
            </a:r>
            <a:r>
              <a:rPr lang="ar-EG" sz="2400" b="1" kern="0" dirty="0">
                <a:solidFill>
                  <a:srgbClr val="002060"/>
                </a:solidFill>
                <a:latin typeface="Calibri" panose="020F0502020204030204" pitchFamily="34" charset="0"/>
                <a:cs typeface="Calibri" panose="020F0502020204030204" pitchFamily="34" charset="0"/>
              </a:rPr>
              <a:t>لا تعكس فقط الرأي العام، بل تساهم في تحديد ما هو مقبول وما هو مرفوض، الإعلام يضخم بعض الآراء ويهمّش أخرى</a:t>
            </a:r>
            <a:r>
              <a:rPr lang="ar-EG" sz="2400" kern="0" dirty="0">
                <a:solidFill>
                  <a:srgbClr val="002060"/>
                </a:solidFill>
                <a:latin typeface="Calibri" panose="020F0502020204030204" pitchFamily="34" charset="0"/>
                <a:cs typeface="Calibri" panose="020F0502020204030204" pitchFamily="34" charset="0"/>
              </a:rPr>
              <a:t>، ما يدفع الأفراد لتصديق أن هذا التضخيم يعكس الواقع.</a:t>
            </a:r>
          </a:p>
          <a:p>
            <a:pPr algn="just" rtl="1">
              <a:lnSpc>
                <a:spcPct val="150000"/>
              </a:lnSpc>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لو غطت وسائل الإعلام قضية بيئية معينة بصورة سلبية باستمرار، فحتى المؤيدون قد يصمتون خشية الانتقاد، ظنًا منهم أنهم أقلية غير مقبولة اجتماعيًا.</a:t>
            </a:r>
          </a:p>
        </p:txBody>
      </p:sp>
      <p:pic>
        <p:nvPicPr>
          <p:cNvPr id="2" name="Picture 1">
            <a:extLst>
              <a:ext uri="{FF2B5EF4-FFF2-40B4-BE49-F238E27FC236}">
                <a16:creationId xmlns:a16="http://schemas.microsoft.com/office/drawing/2014/main" id="{B1835333-851F-1450-9111-D787468DA035}"/>
              </a:ext>
            </a:extLst>
          </p:cNvPr>
          <p:cNvPicPr>
            <a:picLocks noChangeAspect="1"/>
          </p:cNvPicPr>
          <p:nvPr/>
        </p:nvPicPr>
        <p:blipFill>
          <a:blip r:embed="rId3"/>
          <a:stretch>
            <a:fillRect/>
          </a:stretch>
        </p:blipFill>
        <p:spPr>
          <a:xfrm>
            <a:off x="240632" y="2473630"/>
            <a:ext cx="3284621" cy="41437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69711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7CBB8-8E6C-E24B-9890-D39C91A3F4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6923480-538A-8D89-61B7-4919698B3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05E875B6-794D-5D35-527B-231392F92313}"/>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2">
            <a:extLst>
              <a:ext uri="{FF2B5EF4-FFF2-40B4-BE49-F238E27FC236}">
                <a16:creationId xmlns:a16="http://schemas.microsoft.com/office/drawing/2014/main" id="{9986F9E9-32FD-45E6-28F0-22429F591697}"/>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فروض نظرية دوامة الصمت:</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FF7B1832-CBFE-3E97-A961-6F64CE1CE618}"/>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2" name="TextBox 1">
            <a:extLst>
              <a:ext uri="{FF2B5EF4-FFF2-40B4-BE49-F238E27FC236}">
                <a16:creationId xmlns:a16="http://schemas.microsoft.com/office/drawing/2014/main" id="{36DB199B-23CF-01B1-00E6-D2B2E06C555B}"/>
              </a:ext>
            </a:extLst>
          </p:cNvPr>
          <p:cNvSpPr txBox="1"/>
          <p:nvPr/>
        </p:nvSpPr>
        <p:spPr>
          <a:xfrm>
            <a:off x="228947" y="1935963"/>
            <a:ext cx="10410073"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الفرض الرابع : دوامة الصمت تزداد كلما زاد الفارق بين الرأي الشخصي والرأي المتصوّر كأغلبية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C14FE56F-59C6-CB90-3EA1-4C23582DD46C}"/>
              </a:ext>
            </a:extLst>
          </p:cNvPr>
          <p:cNvSpPr/>
          <p:nvPr/>
        </p:nvSpPr>
        <p:spPr>
          <a:xfrm>
            <a:off x="10795080" y="1911473"/>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10" name="TextBox 9">
            <a:extLst>
              <a:ext uri="{FF2B5EF4-FFF2-40B4-BE49-F238E27FC236}">
                <a16:creationId xmlns:a16="http://schemas.microsoft.com/office/drawing/2014/main" id="{E31E537D-87C5-1DF6-D864-EDCC9F4C9947}"/>
              </a:ext>
            </a:extLst>
          </p:cNvPr>
          <p:cNvSpPr txBox="1"/>
          <p:nvPr/>
        </p:nvSpPr>
        <p:spPr>
          <a:xfrm>
            <a:off x="4668253" y="2497694"/>
            <a:ext cx="7354912" cy="3913059"/>
          </a:xfrm>
          <a:prstGeom prst="rect">
            <a:avLst/>
          </a:prstGeom>
          <a:noFill/>
        </p:spPr>
        <p:txBody>
          <a:bodyPr wrap="square">
            <a:spAutoFit/>
          </a:bodyPr>
          <a:lstStyle/>
          <a:p>
            <a:pPr algn="justLow" rtl="1">
              <a:lnSpc>
                <a:spcPct val="150000"/>
              </a:lnSpc>
            </a:pPr>
            <a:r>
              <a:rPr lang="ar-EG" sz="2400" kern="0" dirty="0">
                <a:solidFill>
                  <a:srgbClr val="002060"/>
                </a:solidFill>
                <a:latin typeface="Calibri" panose="020F0502020204030204" pitchFamily="34" charset="0"/>
                <a:cs typeface="Calibri" panose="020F0502020204030204" pitchFamily="34" charset="0"/>
              </a:rPr>
              <a:t>ينص الفرض الرابع للنظرية على أنه كلما </a:t>
            </a:r>
            <a:r>
              <a:rPr lang="ar-EG" sz="2400" b="1" kern="0" dirty="0">
                <a:solidFill>
                  <a:srgbClr val="002060"/>
                </a:solidFill>
                <a:latin typeface="Calibri" panose="020F0502020204030204" pitchFamily="34" charset="0"/>
                <a:cs typeface="Calibri" panose="020F0502020204030204" pitchFamily="34" charset="0"/>
              </a:rPr>
              <a:t>شعر الفرد أن رأيه يبتعد عن الرأي السائد</a:t>
            </a:r>
            <a:r>
              <a:rPr lang="ar-EG" sz="2400" kern="0" dirty="0">
                <a:solidFill>
                  <a:srgbClr val="002060"/>
                </a:solidFill>
                <a:latin typeface="Calibri" panose="020F0502020204030204" pitchFamily="34" charset="0"/>
                <a:cs typeface="Calibri" panose="020F0502020204030204" pitchFamily="34" charset="0"/>
              </a:rPr>
              <a:t>، زاد خوفه من التعبير عنه، وهذا يؤدي إلى </a:t>
            </a:r>
            <a:r>
              <a:rPr lang="ar-EG" sz="2400" b="1" kern="0" dirty="0">
                <a:solidFill>
                  <a:srgbClr val="002060"/>
                </a:solidFill>
                <a:latin typeface="Calibri" panose="020F0502020204030204" pitchFamily="34" charset="0"/>
                <a:cs typeface="Calibri" panose="020F0502020204030204" pitchFamily="34" charset="0"/>
              </a:rPr>
              <a:t>مزيد من الصمت</a:t>
            </a:r>
            <a:r>
              <a:rPr lang="ar-EG" sz="2400" kern="0" dirty="0">
                <a:solidFill>
                  <a:srgbClr val="002060"/>
                </a:solidFill>
                <a:latin typeface="Calibri" panose="020F0502020204030204" pitchFamily="34" charset="0"/>
                <a:cs typeface="Calibri" panose="020F0502020204030204" pitchFamily="34" charset="0"/>
              </a:rPr>
              <a:t>، وبالتالي </a:t>
            </a:r>
            <a:r>
              <a:rPr lang="ar-EG" sz="2400" b="1" kern="0" dirty="0">
                <a:solidFill>
                  <a:srgbClr val="002060"/>
                </a:solidFill>
                <a:latin typeface="Calibri" panose="020F0502020204030204" pitchFamily="34" charset="0"/>
                <a:cs typeface="Calibri" panose="020F0502020204030204" pitchFamily="34" charset="0"/>
              </a:rPr>
              <a:t>تزداد قوة الرأي السائد</a:t>
            </a:r>
            <a:r>
              <a:rPr lang="ar-EG" sz="2400" kern="0" dirty="0">
                <a:solidFill>
                  <a:srgbClr val="002060"/>
                </a:solidFill>
                <a:latin typeface="Calibri" panose="020F0502020204030204" pitchFamily="34" charset="0"/>
                <a:cs typeface="Calibri" panose="020F0502020204030204" pitchFamily="34" charset="0"/>
              </a:rPr>
              <a:t>، مما يخلق "دوامة" ذاتية التعزيز.</a:t>
            </a:r>
          </a:p>
          <a:p>
            <a:pPr algn="justLow"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Low" rtl="1">
              <a:lnSpc>
                <a:spcPct val="150000"/>
              </a:lnSpc>
            </a:pPr>
            <a:r>
              <a:rPr lang="ar-EG" sz="2400" kern="0" dirty="0">
                <a:solidFill>
                  <a:srgbClr val="002060"/>
                </a:solidFill>
                <a:latin typeface="Calibri" panose="020F0502020204030204" pitchFamily="34" charset="0"/>
                <a:cs typeface="Calibri" panose="020F0502020204030204" pitchFamily="34" charset="0"/>
              </a:rPr>
              <a:t>لو قال </a:t>
            </a:r>
            <a:r>
              <a:rPr lang="ar-EG" sz="2400" kern="0" dirty="0">
                <a:solidFill>
                  <a:srgbClr val="002060"/>
                </a:solidFill>
                <a:latin typeface="Calibri" panose="020F0502020204030204" pitchFamily="34" charset="0"/>
                <a:cs typeface="+mj-cs"/>
              </a:rPr>
              <a:t>80% </a:t>
            </a:r>
            <a:r>
              <a:rPr lang="ar-EG" sz="2400" kern="0" dirty="0">
                <a:solidFill>
                  <a:srgbClr val="002060"/>
                </a:solidFill>
                <a:latin typeface="Calibri" panose="020F0502020204030204" pitchFamily="34" charset="0"/>
                <a:cs typeface="Calibri" panose="020F0502020204030204" pitchFamily="34" charset="0"/>
              </a:rPr>
              <a:t>من الحضور في مناظرة جامعية إنهم ضد قرار </a:t>
            </a:r>
            <a:r>
              <a:rPr lang="ar-EG" sz="2400" kern="0" dirty="0">
                <a:solidFill>
                  <a:srgbClr val="002060"/>
                </a:solidFill>
                <a:latin typeface="Alexandria"/>
                <a:cs typeface="+mj-cs"/>
              </a:rPr>
              <a:t>معين</a:t>
            </a:r>
            <a:r>
              <a:rPr lang="ar-EG" sz="2400" kern="0" dirty="0">
                <a:solidFill>
                  <a:srgbClr val="002060"/>
                </a:solidFill>
                <a:latin typeface="Calibri" panose="020F0502020204030204" pitchFamily="34" charset="0"/>
                <a:cs typeface="Calibri" panose="020F0502020204030204" pitchFamily="34" charset="0"/>
              </a:rPr>
              <a:t>، فإن الـ</a:t>
            </a:r>
            <a:r>
              <a:rPr lang="ar-EG" sz="2400" kern="0" dirty="0">
                <a:solidFill>
                  <a:srgbClr val="002060"/>
                </a:solidFill>
                <a:latin typeface="Calibri" panose="020F0502020204030204" pitchFamily="34" charset="0"/>
                <a:cs typeface="+mj-cs"/>
              </a:rPr>
              <a:t>20% </a:t>
            </a:r>
            <a:r>
              <a:rPr lang="ar-EG" sz="2400" kern="0" dirty="0">
                <a:solidFill>
                  <a:srgbClr val="002060"/>
                </a:solidFill>
                <a:latin typeface="Calibri" panose="020F0502020204030204" pitchFamily="34" charset="0"/>
                <a:cs typeface="Calibri" panose="020F0502020204030204" pitchFamily="34" charset="0"/>
              </a:rPr>
              <a:t>ا</a:t>
            </a:r>
            <a:r>
              <a:rPr lang="ar-EG" sz="2400" b="1" kern="0" dirty="0">
                <a:solidFill>
                  <a:srgbClr val="002060"/>
                </a:solidFill>
                <a:latin typeface="Calibri" panose="020F0502020204030204" pitchFamily="34" charset="0"/>
                <a:cs typeface="+mj-cs"/>
              </a:rPr>
              <a:t>لمتبقين</a:t>
            </a:r>
            <a:r>
              <a:rPr lang="ar-EG" sz="2400" kern="0" dirty="0">
                <a:solidFill>
                  <a:srgbClr val="002060"/>
                </a:solidFill>
                <a:latin typeface="Calibri" panose="020F0502020204030204" pitchFamily="34" charset="0"/>
                <a:cs typeface="Calibri" panose="020F0502020204030204" pitchFamily="34" charset="0"/>
              </a:rPr>
              <a:t> قد يختارون الصمت أو عدم التصويت علنًا، مما يعزز وهم الإجماع.</a:t>
            </a:r>
          </a:p>
        </p:txBody>
      </p:sp>
      <p:pic>
        <p:nvPicPr>
          <p:cNvPr id="5" name="Picture 4">
            <a:extLst>
              <a:ext uri="{FF2B5EF4-FFF2-40B4-BE49-F238E27FC236}">
                <a16:creationId xmlns:a16="http://schemas.microsoft.com/office/drawing/2014/main" id="{373BFEA3-1C5B-5636-91C1-F4AC884A7353}"/>
              </a:ext>
            </a:extLst>
          </p:cNvPr>
          <p:cNvPicPr>
            <a:picLocks noChangeAspect="1"/>
          </p:cNvPicPr>
          <p:nvPr/>
        </p:nvPicPr>
        <p:blipFill>
          <a:blip r:embed="rId3"/>
          <a:stretch>
            <a:fillRect/>
          </a:stretch>
        </p:blipFill>
        <p:spPr>
          <a:xfrm>
            <a:off x="241981" y="2497694"/>
            <a:ext cx="4270818" cy="40595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42701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16B6F4B9-8BBE-D3A4-76CC-33A2ED2461EC}"/>
              </a:ext>
            </a:extLst>
          </p:cNvPr>
          <p:cNvPicPr>
            <a:picLocks noChangeAspect="1"/>
          </p:cNvPicPr>
          <p:nvPr/>
        </p:nvPicPr>
        <p:blipFill>
          <a:blip r:embed="rId2"/>
          <a:stretch>
            <a:fillRect/>
          </a:stretch>
        </p:blipFill>
        <p:spPr>
          <a:xfrm>
            <a:off x="-47011" y="617300"/>
            <a:ext cx="12192000" cy="10076489"/>
          </a:xfrm>
          <a:prstGeom prst="rect">
            <a:avLst/>
          </a:prstGeom>
        </p:spPr>
      </p:pic>
      <p:pic>
        <p:nvPicPr>
          <p:cNvPr id="7" name="Graphic 21">
            <a:extLst>
              <a:ext uri="{FF2B5EF4-FFF2-40B4-BE49-F238E27FC236}">
                <a16:creationId xmlns:a16="http://schemas.microsoft.com/office/drawing/2014/main" id="{C7E915FB-FE4D-E4CF-83B8-825630BE0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135" y="52323"/>
            <a:ext cx="2530548" cy="1181593"/>
          </a:xfrm>
          <a:prstGeom prst="rect">
            <a:avLst/>
          </a:prstGeom>
        </p:spPr>
      </p:pic>
      <p:sp>
        <p:nvSpPr>
          <p:cNvPr id="11" name="Rectangle 10">
            <a:extLst>
              <a:ext uri="{FF2B5EF4-FFF2-40B4-BE49-F238E27FC236}">
                <a16:creationId xmlns:a16="http://schemas.microsoft.com/office/drawing/2014/main" id="{CD003F19-0502-B10C-8B3B-3F58285313C0}"/>
              </a:ext>
            </a:extLst>
          </p:cNvPr>
          <p:cNvSpPr/>
          <p:nvPr/>
        </p:nvSpPr>
        <p:spPr>
          <a:xfrm flipV="1">
            <a:off x="2770039" y="5944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10003F81-AA9F-B2D7-01DF-3AEBAAF50FC5}"/>
              </a:ext>
            </a:extLst>
          </p:cNvPr>
          <p:cNvSpPr txBox="1"/>
          <p:nvPr/>
        </p:nvSpPr>
        <p:spPr>
          <a:xfrm>
            <a:off x="842211" y="2279042"/>
            <a:ext cx="817871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الانتخابات الألمانية في السبعينيات</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57EDE23-AF71-F7AC-5A81-E79A703E14D2}"/>
              </a:ext>
            </a:extLst>
          </p:cNvPr>
          <p:cNvSpPr txBox="1"/>
          <p:nvPr/>
        </p:nvSpPr>
        <p:spPr>
          <a:xfrm>
            <a:off x="365657" y="3074851"/>
            <a:ext cx="817871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البرامج الحوارية في التلفزيون الرسمي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334E1CD-B934-96FD-A546-EC38986AAAA3}"/>
              </a:ext>
            </a:extLst>
          </p:cNvPr>
          <p:cNvSpPr txBox="1"/>
          <p:nvPr/>
        </p:nvSpPr>
        <p:spPr>
          <a:xfrm>
            <a:off x="47011" y="3976052"/>
            <a:ext cx="8178715"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1"/>
                </a:solidFill>
                <a:ea typeface="Times New Roman" panose="02020603050405020304" pitchFamily="18" charset="0"/>
                <a:cs typeface="Times New Roman" panose="02020603050405020304" pitchFamily="18" charset="0"/>
              </a:rPr>
              <a:t>       </a:t>
            </a:r>
            <a:r>
              <a:rPr lang="ar-EG" sz="2400" b="1" kern="0" dirty="0">
                <a:solidFill>
                  <a:schemeClr val="bg1"/>
                </a:solidFill>
                <a:latin typeface="Calibri" panose="020F0502020204030204" pitchFamily="34" charset="0"/>
                <a:cs typeface="Calibri" panose="020F0502020204030204" pitchFamily="34" charset="0"/>
              </a:rPr>
              <a:t>الإذاعة خلال فترات الحرب  </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B54A2A2B-031F-BB2A-EE40-A540D240ACA3}"/>
              </a:ext>
            </a:extLst>
          </p:cNvPr>
          <p:cNvSpPr/>
          <p:nvPr/>
        </p:nvSpPr>
        <p:spPr>
          <a:xfrm>
            <a:off x="9434044" y="2238817"/>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83F00CCB-AA86-4241-2261-E286FB8D3100}"/>
              </a:ext>
            </a:extLst>
          </p:cNvPr>
          <p:cNvSpPr/>
          <p:nvPr/>
        </p:nvSpPr>
        <p:spPr>
          <a:xfrm>
            <a:off x="9020926" y="3046871"/>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97B05BF2-3FE3-CFD4-EB6E-E3038F526C11}"/>
              </a:ext>
            </a:extLst>
          </p:cNvPr>
          <p:cNvSpPr/>
          <p:nvPr/>
        </p:nvSpPr>
        <p:spPr>
          <a:xfrm>
            <a:off x="8529565" y="397605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3350F3EA-3A8E-B122-8AEE-3CA711D413B4}"/>
              </a:ext>
            </a:extLst>
          </p:cNvPr>
          <p:cNvSpPr txBox="1"/>
          <p:nvPr/>
        </p:nvSpPr>
        <p:spPr>
          <a:xfrm>
            <a:off x="2493908" y="174274"/>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6087F57-786B-096E-98BA-33AD805A510A}"/>
              </a:ext>
            </a:extLst>
          </p:cNvPr>
          <p:cNvSpPr/>
          <p:nvPr/>
        </p:nvSpPr>
        <p:spPr>
          <a:xfrm>
            <a:off x="96893" y="967488"/>
            <a:ext cx="120480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نظرية دوامة الصمت في الإعلام التقليدي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284607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4B55-3D7A-21F2-3226-10CE6E5E7FE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462400B-E96F-59FF-F724-96F05E77F1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135" y="52323"/>
            <a:ext cx="2530548" cy="1181593"/>
          </a:xfrm>
          <a:prstGeom prst="rect">
            <a:avLst/>
          </a:prstGeom>
        </p:spPr>
      </p:pic>
      <p:sp>
        <p:nvSpPr>
          <p:cNvPr id="11" name="Rectangle 10">
            <a:extLst>
              <a:ext uri="{FF2B5EF4-FFF2-40B4-BE49-F238E27FC236}">
                <a16:creationId xmlns:a16="http://schemas.microsoft.com/office/drawing/2014/main" id="{49AFBFB3-5A32-5AF7-64C3-B3369933CE72}"/>
              </a:ext>
            </a:extLst>
          </p:cNvPr>
          <p:cNvSpPr/>
          <p:nvPr/>
        </p:nvSpPr>
        <p:spPr>
          <a:xfrm flipV="1">
            <a:off x="2770039" y="5944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27385070-DAA3-8A55-DC35-1F4A2A639211}"/>
              </a:ext>
            </a:extLst>
          </p:cNvPr>
          <p:cNvSpPr txBox="1"/>
          <p:nvPr/>
        </p:nvSpPr>
        <p:spPr>
          <a:xfrm>
            <a:off x="96893" y="2027130"/>
            <a:ext cx="1008846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الانتخابات الألمانية في السبعينيات</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82C06866-25B0-42DA-64B6-BC7D3201FE3C}"/>
              </a:ext>
            </a:extLst>
          </p:cNvPr>
          <p:cNvSpPr/>
          <p:nvPr/>
        </p:nvSpPr>
        <p:spPr>
          <a:xfrm>
            <a:off x="10456728" y="200264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D09BC97F-B915-1E2A-9B59-44733769E449}"/>
              </a:ext>
            </a:extLst>
          </p:cNvPr>
          <p:cNvSpPr txBox="1"/>
          <p:nvPr/>
        </p:nvSpPr>
        <p:spPr>
          <a:xfrm>
            <a:off x="2493908" y="174274"/>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72FF36DE-C675-CEF3-8445-965AC4FDBB3F}"/>
              </a:ext>
            </a:extLst>
          </p:cNvPr>
          <p:cNvSpPr/>
          <p:nvPr/>
        </p:nvSpPr>
        <p:spPr>
          <a:xfrm>
            <a:off x="96893" y="967488"/>
            <a:ext cx="120480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نظرية دوامة الصمت في الإعلام التقليدي</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ED26706-D8A9-9AEC-5948-6345AF3F5BB4}"/>
              </a:ext>
            </a:extLst>
          </p:cNvPr>
          <p:cNvSpPr txBox="1"/>
          <p:nvPr/>
        </p:nvSpPr>
        <p:spPr>
          <a:xfrm>
            <a:off x="4343400" y="2828836"/>
            <a:ext cx="7591926" cy="2805063"/>
          </a:xfrm>
          <a:prstGeom prst="rect">
            <a:avLst/>
          </a:prstGeom>
          <a:noFill/>
        </p:spPr>
        <p:txBody>
          <a:bodyPr wrap="square">
            <a:spAutoFit/>
          </a:bodyPr>
          <a:lstStyle/>
          <a:p>
            <a:pPr algn="just" rtl="1">
              <a:lnSpc>
                <a:spcPct val="150000"/>
              </a:lnSpc>
            </a:pPr>
            <a:r>
              <a:rPr lang="ar-SA" sz="2400" kern="100" dirty="0">
                <a:solidFill>
                  <a:srgbClr val="002060"/>
                </a:solidFill>
                <a:latin typeface="Calibri" panose="020F0502020204030204" pitchFamily="34" charset="0"/>
                <a:cs typeface="Calibri" panose="020F0502020204030204" pitchFamily="34" charset="0"/>
              </a:rPr>
              <a:t>ظهرت النظرية أساسًا لتحليل </a:t>
            </a:r>
            <a:r>
              <a:rPr lang="ar-SA" sz="2400" b="1" kern="100" dirty="0">
                <a:solidFill>
                  <a:srgbClr val="002060"/>
                </a:solidFill>
                <a:latin typeface="Calibri" panose="020F0502020204030204" pitchFamily="34" charset="0"/>
                <a:cs typeface="Calibri" panose="020F0502020204030204" pitchFamily="34" charset="0"/>
              </a:rPr>
              <a:t>سلوك الناخبين في انتخابات ألمانيا عام </a:t>
            </a:r>
            <a:r>
              <a:rPr lang="ar-SA" sz="2400" b="1" kern="100" dirty="0">
                <a:solidFill>
                  <a:srgbClr val="002060"/>
                </a:solidFill>
                <a:latin typeface="Calibri" panose="020F0502020204030204" pitchFamily="34" charset="0"/>
                <a:cs typeface="+mj-cs"/>
              </a:rPr>
              <a:t>1976</a:t>
            </a:r>
            <a:r>
              <a:rPr lang="ar-SA" sz="2400" kern="100" dirty="0">
                <a:solidFill>
                  <a:srgbClr val="002060"/>
                </a:solidFill>
                <a:latin typeface="Calibri" panose="020F0502020204030204" pitchFamily="34" charset="0"/>
                <a:cs typeface="Calibri" panose="020F0502020204030204" pitchFamily="34" charset="0"/>
              </a:rPr>
              <a:t>. إذ لاحظت الباحثة </a:t>
            </a:r>
            <a:r>
              <a:rPr lang="ar-SA" sz="2400" b="1" kern="100" dirty="0">
                <a:solidFill>
                  <a:srgbClr val="002060"/>
                </a:solidFill>
                <a:latin typeface="Calibri" panose="020F0502020204030204" pitchFamily="34" charset="0"/>
                <a:cs typeface="Calibri" panose="020F0502020204030204" pitchFamily="34" charset="0"/>
              </a:rPr>
              <a:t>إليزابيث نويل-نيومان </a:t>
            </a:r>
            <a:r>
              <a:rPr lang="ar-SA" sz="2400" kern="100" dirty="0">
                <a:solidFill>
                  <a:srgbClr val="002060"/>
                </a:solidFill>
                <a:latin typeface="Calibri" panose="020F0502020204030204" pitchFamily="34" charset="0"/>
                <a:cs typeface="Calibri" panose="020F0502020204030204" pitchFamily="34" charset="0"/>
              </a:rPr>
              <a:t>أن وسائل الإعلام </a:t>
            </a:r>
            <a:r>
              <a:rPr lang="ar-SA" sz="2400" b="1" kern="100" dirty="0">
                <a:solidFill>
                  <a:srgbClr val="002060"/>
                </a:solidFill>
                <a:latin typeface="Calibri" panose="020F0502020204030204" pitchFamily="34" charset="0"/>
                <a:cs typeface="Calibri" panose="020F0502020204030204" pitchFamily="34" charset="0"/>
              </a:rPr>
              <a:t>أعطت زخمًا لحزب بعينه</a:t>
            </a:r>
            <a:r>
              <a:rPr lang="ar-SA" sz="2400" kern="100" dirty="0">
                <a:solidFill>
                  <a:srgbClr val="002060"/>
                </a:solidFill>
                <a:latin typeface="Calibri" panose="020F0502020204030204" pitchFamily="34" charset="0"/>
                <a:cs typeface="Calibri" panose="020F0502020204030204" pitchFamily="34" charset="0"/>
              </a:rPr>
              <a:t>، مما خلق </a:t>
            </a:r>
            <a:r>
              <a:rPr lang="ar-SA" sz="2400" b="1" kern="100" dirty="0">
                <a:solidFill>
                  <a:srgbClr val="002060"/>
                </a:solidFill>
                <a:latin typeface="Calibri" panose="020F0502020204030204" pitchFamily="34" charset="0"/>
                <a:cs typeface="Calibri" panose="020F0502020204030204" pitchFamily="34" charset="0"/>
              </a:rPr>
              <a:t>انطباعًا بأنه الفائز المحتمل</a:t>
            </a:r>
            <a:r>
              <a:rPr lang="ar-SA" sz="2400" kern="100" dirty="0">
                <a:solidFill>
                  <a:srgbClr val="002060"/>
                </a:solidFill>
                <a:latin typeface="Calibri" panose="020F0502020204030204" pitchFamily="34" charset="0"/>
                <a:cs typeface="Calibri" panose="020F0502020204030204" pitchFamily="34" charset="0"/>
              </a:rPr>
              <a:t>. هذا دفع أنصار الأحزاب المنافسة إلى الصمت أو حتى تغيير موقفهم، خوفًا من أن يكونوا في </a:t>
            </a:r>
            <a:r>
              <a:rPr lang="ar-SA" sz="2400" b="1" kern="100" dirty="0">
                <a:solidFill>
                  <a:srgbClr val="002060"/>
                </a:solidFill>
                <a:latin typeface="Calibri" panose="020F0502020204030204" pitchFamily="34" charset="0"/>
                <a:cs typeface="Calibri" panose="020F0502020204030204" pitchFamily="34" charset="0"/>
              </a:rPr>
              <a:t>"صف الأقلية</a:t>
            </a:r>
            <a:r>
              <a:rPr lang="ar-EG" sz="2400" b="1" kern="100" dirty="0">
                <a:solidFill>
                  <a:srgbClr val="002060"/>
                </a:solidFill>
                <a:latin typeface="Calibri" panose="020F0502020204030204" pitchFamily="34" charset="0"/>
                <a:cs typeface="Calibri" panose="020F0502020204030204" pitchFamily="34" charset="0"/>
              </a:rPr>
              <a:t>".</a:t>
            </a:r>
            <a:endParaRPr lang="en-US" sz="2400" b="1" kern="10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B69C0A06-C807-B44F-E28F-B54A03C43478}"/>
              </a:ext>
            </a:extLst>
          </p:cNvPr>
          <p:cNvPicPr>
            <a:picLocks noChangeAspect="1"/>
          </p:cNvPicPr>
          <p:nvPr/>
        </p:nvPicPr>
        <p:blipFill>
          <a:blip r:embed="rId3"/>
          <a:stretch>
            <a:fillRect/>
          </a:stretch>
        </p:blipFill>
        <p:spPr>
          <a:xfrm>
            <a:off x="256674" y="2828836"/>
            <a:ext cx="3653589" cy="3653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51493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074A6-A472-2BA5-450B-96D5455451B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ED50BBA-8511-70B7-CFAA-42CF2CBB79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953B41F5-428A-F6CB-F417-945C59271418}"/>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2">
            <a:extLst>
              <a:ext uri="{FF2B5EF4-FFF2-40B4-BE49-F238E27FC236}">
                <a16:creationId xmlns:a16="http://schemas.microsoft.com/office/drawing/2014/main" id="{1195CBE3-2FE6-7F76-351D-E23782CC8706}"/>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نظرية دوامة الصمت في الإعلام التقليدي</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682B444C-30C9-F533-3854-CE5CFE1ADA4B}"/>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5" name="TextBox 4">
            <a:extLst>
              <a:ext uri="{FF2B5EF4-FFF2-40B4-BE49-F238E27FC236}">
                <a16:creationId xmlns:a16="http://schemas.microsoft.com/office/drawing/2014/main" id="{3881F9D6-A170-1068-DEAF-E74342C7179B}"/>
              </a:ext>
            </a:extLst>
          </p:cNvPr>
          <p:cNvSpPr txBox="1"/>
          <p:nvPr/>
        </p:nvSpPr>
        <p:spPr>
          <a:xfrm>
            <a:off x="1862068" y="2042239"/>
            <a:ext cx="817871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البرامج الحوارية في التلفزيون الرسمي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02593CC4-3CD3-E714-BB54-A09B16955A2F}"/>
              </a:ext>
            </a:extLst>
          </p:cNvPr>
          <p:cNvSpPr/>
          <p:nvPr/>
        </p:nvSpPr>
        <p:spPr>
          <a:xfrm>
            <a:off x="10236115" y="204223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2" name="TextBox 11">
            <a:extLst>
              <a:ext uri="{FF2B5EF4-FFF2-40B4-BE49-F238E27FC236}">
                <a16:creationId xmlns:a16="http://schemas.microsoft.com/office/drawing/2014/main" id="{67775C61-F824-CA21-8BA8-8D1ECB8E3760}"/>
              </a:ext>
            </a:extLst>
          </p:cNvPr>
          <p:cNvSpPr txBox="1"/>
          <p:nvPr/>
        </p:nvSpPr>
        <p:spPr>
          <a:xfrm>
            <a:off x="5281863" y="2518355"/>
            <a:ext cx="6813244" cy="2509598"/>
          </a:xfrm>
          <a:prstGeom prst="rect">
            <a:avLst/>
          </a:prstGeom>
          <a:noFill/>
        </p:spPr>
        <p:txBody>
          <a:bodyPr wrap="square">
            <a:spAutoFit/>
          </a:bodyPr>
          <a:lstStyle/>
          <a:p>
            <a:pPr marL="0" marR="0" algn="just" rtl="1">
              <a:lnSpc>
                <a:spcPct val="115000"/>
              </a:lnSpc>
              <a:spcAft>
                <a:spcPts val="800"/>
              </a:spcAft>
            </a:pPr>
            <a:b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br>
            <a:r>
              <a:rPr lang="ar-EG"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latin typeface="Calibri" panose="020F0502020204030204" pitchFamily="34" charset="0"/>
                <a:cs typeface="Calibri" panose="020F0502020204030204" pitchFamily="34" charset="0"/>
              </a:rPr>
              <a:t>في كثير من الدول، اعتمدت </a:t>
            </a:r>
            <a:r>
              <a:rPr lang="ar-SA" sz="2400" b="1" kern="0" dirty="0">
                <a:solidFill>
                  <a:srgbClr val="002060"/>
                </a:solidFill>
                <a:latin typeface="Calibri" panose="020F0502020204030204" pitchFamily="34" charset="0"/>
                <a:cs typeface="Calibri" panose="020F0502020204030204" pitchFamily="34" charset="0"/>
              </a:rPr>
              <a:t>البرامج الحوارية </a:t>
            </a:r>
            <a:r>
              <a:rPr lang="ar-SA" sz="2400" kern="0" dirty="0">
                <a:solidFill>
                  <a:srgbClr val="002060"/>
                </a:solidFill>
                <a:latin typeface="Calibri" panose="020F0502020204030204" pitchFamily="34" charset="0"/>
                <a:cs typeface="Calibri" panose="020F0502020204030204" pitchFamily="34" charset="0"/>
              </a:rPr>
              <a:t>على استضافة متحدثين من خلفية فكرية واحدة، خاصة فيما يتعلق </a:t>
            </a:r>
            <a:r>
              <a:rPr lang="ar-SA" sz="2400" b="1" kern="0" dirty="0">
                <a:solidFill>
                  <a:srgbClr val="002060"/>
                </a:solidFill>
                <a:latin typeface="Calibri" panose="020F0502020204030204" pitchFamily="34" charset="0"/>
                <a:cs typeface="Calibri" panose="020F0502020204030204" pitchFamily="34" charset="0"/>
              </a:rPr>
              <a:t>بالقضايا الجدلية مثل حقوق المرأة أو الهوية الثقافية</a:t>
            </a:r>
            <a:r>
              <a:rPr lang="ar-SA" sz="2400" kern="0" dirty="0">
                <a:solidFill>
                  <a:srgbClr val="002060"/>
                </a:solidFill>
                <a:latin typeface="Calibri" panose="020F0502020204030204" pitchFamily="34" charset="0"/>
                <a:cs typeface="Calibri" panose="020F0502020204030204" pitchFamily="34" charset="0"/>
              </a:rPr>
              <a:t>. هذا النوع من الانتقائية يعزز الرأي السائد ويُشعر من يخالفه بأنه "</a:t>
            </a:r>
            <a:r>
              <a:rPr lang="ar-SA" sz="2400" b="1" kern="0" dirty="0">
                <a:solidFill>
                  <a:srgbClr val="002060"/>
                </a:solidFill>
                <a:latin typeface="Calibri" panose="020F0502020204030204" pitchFamily="34" charset="0"/>
                <a:cs typeface="Calibri" panose="020F0502020204030204" pitchFamily="34" charset="0"/>
              </a:rPr>
              <a:t>خارج عن الإجماع"، مما يدفعه إلى الصمت في محيطه الاجتماعي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2" name="Picture 1">
            <a:extLst>
              <a:ext uri="{FF2B5EF4-FFF2-40B4-BE49-F238E27FC236}">
                <a16:creationId xmlns:a16="http://schemas.microsoft.com/office/drawing/2014/main" id="{36A75010-F673-19CC-E02C-00D00012E660}"/>
              </a:ext>
            </a:extLst>
          </p:cNvPr>
          <p:cNvPicPr>
            <a:picLocks noChangeAspect="1"/>
          </p:cNvPicPr>
          <p:nvPr/>
        </p:nvPicPr>
        <p:blipFill>
          <a:blip r:embed="rId3"/>
          <a:stretch>
            <a:fillRect/>
          </a:stretch>
        </p:blipFill>
        <p:spPr>
          <a:xfrm>
            <a:off x="96893" y="2710068"/>
            <a:ext cx="5064654" cy="39321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516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E6B9B-0473-A4CD-E918-CD3D97F2883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808B15E-C4F0-ECE1-E123-24DA29F76B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0473"/>
            <a:ext cx="2530548" cy="1181593"/>
          </a:xfrm>
          <a:prstGeom prst="rect">
            <a:avLst/>
          </a:prstGeom>
        </p:spPr>
      </p:pic>
      <p:sp>
        <p:nvSpPr>
          <p:cNvPr id="11" name="Rectangle 10">
            <a:extLst>
              <a:ext uri="{FF2B5EF4-FFF2-40B4-BE49-F238E27FC236}">
                <a16:creationId xmlns:a16="http://schemas.microsoft.com/office/drawing/2014/main" id="{ACF2B2B5-99BD-1AB2-159E-66657C84ADD1}"/>
              </a:ext>
            </a:extLst>
          </p:cNvPr>
          <p:cNvSpPr/>
          <p:nvPr/>
        </p:nvSpPr>
        <p:spPr>
          <a:xfrm flipV="1">
            <a:off x="2802190" y="77580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2">
            <a:extLst>
              <a:ext uri="{FF2B5EF4-FFF2-40B4-BE49-F238E27FC236}">
                <a16:creationId xmlns:a16="http://schemas.microsoft.com/office/drawing/2014/main" id="{84843363-345C-95BC-C583-A952FDD7DF70}"/>
              </a:ext>
            </a:extLst>
          </p:cNvPr>
          <p:cNvSpPr/>
          <p:nvPr/>
        </p:nvSpPr>
        <p:spPr>
          <a:xfrm>
            <a:off x="0" y="860646"/>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نظرية دوامة الصمت في الإعلام التقليدي</a:t>
            </a:r>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5D8876B5-B5AA-2DF8-67A5-A82990F9326A}"/>
              </a:ext>
            </a:extLst>
          </p:cNvPr>
          <p:cNvSpPr txBox="1"/>
          <p:nvPr/>
        </p:nvSpPr>
        <p:spPr>
          <a:xfrm>
            <a:off x="2377390" y="215776"/>
            <a:ext cx="10335126" cy="461665"/>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p:txBody>
      </p:sp>
      <p:sp>
        <p:nvSpPr>
          <p:cNvPr id="12" name="TextBox 11">
            <a:extLst>
              <a:ext uri="{FF2B5EF4-FFF2-40B4-BE49-F238E27FC236}">
                <a16:creationId xmlns:a16="http://schemas.microsoft.com/office/drawing/2014/main" id="{7C8AA3D7-FA26-ABE0-A380-B5018491596E}"/>
              </a:ext>
            </a:extLst>
          </p:cNvPr>
          <p:cNvSpPr txBox="1"/>
          <p:nvPr/>
        </p:nvSpPr>
        <p:spPr>
          <a:xfrm>
            <a:off x="4367463" y="2518355"/>
            <a:ext cx="7727644" cy="2084866"/>
          </a:xfrm>
          <a:prstGeom prst="rect">
            <a:avLst/>
          </a:prstGeom>
          <a:noFill/>
        </p:spPr>
        <p:txBody>
          <a:bodyPr wrap="square">
            <a:spAutoFit/>
          </a:bodyPr>
          <a:lstStyle/>
          <a:p>
            <a:pPr marL="0" marR="0" algn="just" rtl="1">
              <a:lnSpc>
                <a:spcPct val="115000"/>
              </a:lnSpc>
              <a:spcAft>
                <a:spcPts val="800"/>
              </a:spcAft>
            </a:pPr>
            <a:b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br>
            <a:r>
              <a:rPr lang="ar-EG"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latin typeface="Calibri" panose="020F0502020204030204" pitchFamily="34" charset="0"/>
                <a:cs typeface="Calibri" panose="020F0502020204030204" pitchFamily="34" charset="0"/>
              </a:rPr>
              <a:t>خلال الحروب، خاصة </a:t>
            </a:r>
            <a:r>
              <a:rPr lang="ar-SA" sz="2400" b="1" kern="0" dirty="0">
                <a:solidFill>
                  <a:srgbClr val="002060"/>
                </a:solidFill>
                <a:latin typeface="Calibri" panose="020F0502020204030204" pitchFamily="34" charset="0"/>
                <a:cs typeface="Calibri" panose="020F0502020204030204" pitchFamily="34" charset="0"/>
              </a:rPr>
              <a:t>الحرب العالمية الثانية</a:t>
            </a:r>
            <a:r>
              <a:rPr lang="ar-SA" sz="2400" kern="0" dirty="0">
                <a:solidFill>
                  <a:srgbClr val="002060"/>
                </a:solidFill>
                <a:latin typeface="Calibri" panose="020F0502020204030204" pitchFamily="34" charset="0"/>
                <a:cs typeface="Calibri" panose="020F0502020204030204" pitchFamily="34" charset="0"/>
              </a:rPr>
              <a:t>، تبنّت </a:t>
            </a:r>
            <a:r>
              <a:rPr lang="ar-SA" sz="2400" b="1" kern="0" dirty="0">
                <a:solidFill>
                  <a:srgbClr val="002060"/>
                </a:solidFill>
                <a:latin typeface="Calibri" panose="020F0502020204030204" pitchFamily="34" charset="0"/>
                <a:cs typeface="Calibri" panose="020F0502020204030204" pitchFamily="34" charset="0"/>
              </a:rPr>
              <a:t>الإذاعات خطابًا موحدًا مؤيدًا للحرب</a:t>
            </a:r>
            <a:r>
              <a:rPr lang="ar-SA" sz="2400" kern="0" dirty="0">
                <a:solidFill>
                  <a:srgbClr val="002060"/>
                </a:solidFill>
                <a:latin typeface="Calibri" panose="020F0502020204030204" pitchFamily="34" charset="0"/>
                <a:cs typeface="Calibri" panose="020F0502020204030204" pitchFamily="34" charset="0"/>
              </a:rPr>
              <a:t>، وهاجمت من يعارض. في هذا السياق، كان المعارضون يترددون في </a:t>
            </a:r>
            <a:r>
              <a:rPr lang="ar-SA" sz="2400" b="1" kern="0" dirty="0">
                <a:solidFill>
                  <a:srgbClr val="002060"/>
                </a:solidFill>
                <a:latin typeface="Calibri" panose="020F0502020204030204" pitchFamily="34" charset="0"/>
                <a:cs typeface="Calibri" panose="020F0502020204030204" pitchFamily="34" charset="0"/>
              </a:rPr>
              <a:t>التعبير عن آرائهم خوفًا من اتهامهم بالخيانة أو ضعف الوطنية</a:t>
            </a:r>
            <a:r>
              <a:rPr lang="ar-SA" sz="2400" kern="0" dirty="0">
                <a:solidFill>
                  <a:srgbClr val="002060"/>
                </a:solidFill>
                <a:latin typeface="Calibri" panose="020F0502020204030204" pitchFamily="34" charset="0"/>
                <a:cs typeface="Calibri" panose="020F0502020204030204" pitchFamily="34" charset="0"/>
              </a:rPr>
              <a:t>. وهكذا عزّز الإعلام مناخًا نفسيًا </a:t>
            </a:r>
            <a:r>
              <a:rPr lang="ar-SA" sz="2400" b="1" kern="0" dirty="0">
                <a:solidFill>
                  <a:srgbClr val="002060"/>
                </a:solidFill>
                <a:latin typeface="Calibri" panose="020F0502020204030204" pitchFamily="34" charset="0"/>
                <a:cs typeface="Calibri" panose="020F0502020204030204" pitchFamily="34" charset="0"/>
              </a:rPr>
              <a:t>يرسّخ الصمت رغم وجود قناعات مخالفة</a:t>
            </a:r>
            <a:r>
              <a:rPr lang="ar-EG" sz="2400" kern="0" dirty="0">
                <a:solidFill>
                  <a:srgbClr val="002060"/>
                </a:solidFill>
                <a:latin typeface="Calibri" panose="020F0502020204030204" pitchFamily="34" charset="0"/>
                <a:cs typeface="Calibri" panose="020F0502020204030204" pitchFamily="34" charset="0"/>
              </a:rPr>
              <a:t>.</a:t>
            </a:r>
            <a:endParaRPr lang="ar-SA" sz="2400" kern="0" dirty="0">
              <a:solidFill>
                <a:srgbClr val="00206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C2EDC8C4-23F9-EFD3-0415-E12C530ECD85}"/>
              </a:ext>
            </a:extLst>
          </p:cNvPr>
          <p:cNvSpPr txBox="1"/>
          <p:nvPr/>
        </p:nvSpPr>
        <p:spPr>
          <a:xfrm>
            <a:off x="1117822" y="1872154"/>
            <a:ext cx="8178715" cy="52322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800" b="1" kern="0" dirty="0">
                <a:solidFill>
                  <a:schemeClr val="bg1"/>
                </a:solidFill>
                <a:ea typeface="Times New Roman" panose="02020603050405020304" pitchFamily="18" charset="0"/>
                <a:cs typeface="Times New Roman" panose="02020603050405020304" pitchFamily="18" charset="0"/>
              </a:rPr>
              <a:t>       </a:t>
            </a:r>
            <a:r>
              <a:rPr lang="ar-EG" sz="2400" b="1" kern="0" dirty="0">
                <a:solidFill>
                  <a:schemeClr val="bg1"/>
                </a:solidFill>
                <a:latin typeface="Calibri" panose="020F0502020204030204" pitchFamily="34" charset="0"/>
                <a:cs typeface="Calibri" panose="020F0502020204030204" pitchFamily="34" charset="0"/>
              </a:rPr>
              <a:t>الإذاعة خلال فترات الحرب  </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26275D3D-068F-BFA6-7CF2-57D9D74E317D}"/>
              </a:ext>
            </a:extLst>
          </p:cNvPr>
          <p:cNvSpPr/>
          <p:nvPr/>
        </p:nvSpPr>
        <p:spPr>
          <a:xfrm>
            <a:off x="9906205" y="193159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pic>
        <p:nvPicPr>
          <p:cNvPr id="5" name="Picture 4">
            <a:extLst>
              <a:ext uri="{FF2B5EF4-FFF2-40B4-BE49-F238E27FC236}">
                <a16:creationId xmlns:a16="http://schemas.microsoft.com/office/drawing/2014/main" id="{E2FD90D5-EAD8-256D-EB4D-22A7BE318468}"/>
              </a:ext>
            </a:extLst>
          </p:cNvPr>
          <p:cNvPicPr>
            <a:picLocks noChangeAspect="1"/>
          </p:cNvPicPr>
          <p:nvPr/>
        </p:nvPicPr>
        <p:blipFill>
          <a:blip r:embed="rId3"/>
          <a:stretch>
            <a:fillRect/>
          </a:stretch>
        </p:blipFill>
        <p:spPr>
          <a:xfrm>
            <a:off x="294151" y="2673487"/>
            <a:ext cx="3968737" cy="39687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69826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9E31D-5BC0-A6CD-7846-F0DAC1F1A190}"/>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A3078BF4-C852-89DC-9D00-7A4CFAFC5FFE}"/>
              </a:ext>
            </a:extLst>
          </p:cNvPr>
          <p:cNvPicPr>
            <a:picLocks noChangeAspect="1"/>
          </p:cNvPicPr>
          <p:nvPr/>
        </p:nvPicPr>
        <p:blipFill>
          <a:blip r:embed="rId2"/>
          <a:stretch>
            <a:fillRect/>
          </a:stretch>
        </p:blipFill>
        <p:spPr>
          <a:xfrm>
            <a:off x="-54145" y="2822090"/>
            <a:ext cx="12300284" cy="7485970"/>
          </a:xfrm>
          <a:prstGeom prst="rect">
            <a:avLst/>
          </a:prstGeom>
        </p:spPr>
      </p:pic>
      <p:pic>
        <p:nvPicPr>
          <p:cNvPr id="7" name="Graphic 21">
            <a:extLst>
              <a:ext uri="{FF2B5EF4-FFF2-40B4-BE49-F238E27FC236}">
                <a16:creationId xmlns:a16="http://schemas.microsoft.com/office/drawing/2014/main" id="{840A9556-9D54-EC3F-6AA9-2C35E6F821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733CBB7E-A034-43A6-F64D-4DBBA0FE4FB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FE52ABB8-162C-0BFE-3ECF-6CDDCE25F960}"/>
              </a:ext>
            </a:extLst>
          </p:cNvPr>
          <p:cNvSpPr/>
          <p:nvPr/>
        </p:nvSpPr>
        <p:spPr>
          <a:xfrm>
            <a:off x="9316292" y="29479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7EAD3C9C-4BFA-7D14-70A7-0BA3634C1821}"/>
              </a:ext>
            </a:extLst>
          </p:cNvPr>
          <p:cNvSpPr/>
          <p:nvPr/>
        </p:nvSpPr>
        <p:spPr>
          <a:xfrm>
            <a:off x="3013584" y="3009467"/>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المبالغة في دور وسائل الإعلام</a:t>
            </a:r>
          </a:p>
        </p:txBody>
      </p:sp>
      <p:sp>
        <p:nvSpPr>
          <p:cNvPr id="16" name="Rectangle 15">
            <a:extLst>
              <a:ext uri="{FF2B5EF4-FFF2-40B4-BE49-F238E27FC236}">
                <a16:creationId xmlns:a16="http://schemas.microsoft.com/office/drawing/2014/main" id="{3D0A5472-06BB-2A5D-6E5E-5EAE68A80C88}"/>
              </a:ext>
            </a:extLst>
          </p:cNvPr>
          <p:cNvSpPr/>
          <p:nvPr/>
        </p:nvSpPr>
        <p:spPr>
          <a:xfrm>
            <a:off x="9316292" y="371407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5BD21B28-1378-EC6B-97CE-FBB303D53EFB}"/>
              </a:ext>
            </a:extLst>
          </p:cNvPr>
          <p:cNvSpPr/>
          <p:nvPr/>
        </p:nvSpPr>
        <p:spPr>
          <a:xfrm>
            <a:off x="9316291" y="444764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467EAA6B-4279-A751-1F22-ED7A4C37CED5}"/>
              </a:ext>
            </a:extLst>
          </p:cNvPr>
          <p:cNvSpPr/>
          <p:nvPr/>
        </p:nvSpPr>
        <p:spPr>
          <a:xfrm>
            <a:off x="3013583" y="3714074"/>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تجاهل الاختلافات الفردية</a:t>
            </a:r>
          </a:p>
        </p:txBody>
      </p:sp>
      <p:sp>
        <p:nvSpPr>
          <p:cNvPr id="19" name="Rectangle 18">
            <a:extLst>
              <a:ext uri="{FF2B5EF4-FFF2-40B4-BE49-F238E27FC236}">
                <a16:creationId xmlns:a16="http://schemas.microsoft.com/office/drawing/2014/main" id="{7089B29D-22C1-109A-EBC2-CB54E8521722}"/>
              </a:ext>
            </a:extLst>
          </p:cNvPr>
          <p:cNvSpPr/>
          <p:nvPr/>
        </p:nvSpPr>
        <p:spPr>
          <a:xfrm>
            <a:off x="3013582" y="4422727"/>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إغفال دور الإنترنت في كسر الصمت</a:t>
            </a:r>
          </a:p>
        </p:txBody>
      </p:sp>
      <p:sp>
        <p:nvSpPr>
          <p:cNvPr id="2" name="TextBox 1">
            <a:extLst>
              <a:ext uri="{FF2B5EF4-FFF2-40B4-BE49-F238E27FC236}">
                <a16:creationId xmlns:a16="http://schemas.microsoft.com/office/drawing/2014/main" id="{3E0FCFE6-3E5F-0FE1-BB53-14268F15571D}"/>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AAE2BE5-3921-F342-E88B-FFDAC3BEB16B}"/>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459991B0-EDEF-5730-600A-66DA904AEA82}"/>
              </a:ext>
            </a:extLst>
          </p:cNvPr>
          <p:cNvSpPr txBox="1"/>
          <p:nvPr/>
        </p:nvSpPr>
        <p:spPr>
          <a:xfrm>
            <a:off x="200916" y="1754832"/>
            <a:ext cx="11902852" cy="916854"/>
          </a:xfrm>
          <a:prstGeom prst="rect">
            <a:avLst/>
          </a:prstGeom>
          <a:noFill/>
        </p:spPr>
        <p:txBody>
          <a:bodyPr wrap="square">
            <a:spAutoFit/>
          </a:bodyPr>
          <a:lstStyle/>
          <a:p>
            <a:pPr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رغم الأهمية التي حظيت بها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ar-SA" sz="2400" kern="0" dirty="0">
                <a:solidFill>
                  <a:srgbClr val="002060"/>
                </a:solidFill>
                <a:latin typeface="Calibri" panose="020F0502020204030204" pitchFamily="34" charset="0"/>
                <a:cs typeface="Calibri" panose="020F0502020204030204" pitchFamily="34" charset="0"/>
              </a:rPr>
              <a:t>" في الدراسات الإعلامية والاجتماعية، فإنها لم تَسلَم من </a:t>
            </a:r>
            <a:r>
              <a:rPr lang="ar-SA" sz="2400" b="1" kern="0" dirty="0">
                <a:solidFill>
                  <a:srgbClr val="002060"/>
                </a:solidFill>
                <a:latin typeface="Calibri" panose="020F0502020204030204" pitchFamily="34" charset="0"/>
                <a:cs typeface="Calibri" panose="020F0502020204030204" pitchFamily="34" charset="0"/>
              </a:rPr>
              <a:t>النقد</a:t>
            </a:r>
            <a:r>
              <a:rPr lang="ar-SA" sz="2400" kern="0" dirty="0">
                <a:solidFill>
                  <a:srgbClr val="002060"/>
                </a:solidFill>
                <a:latin typeface="Calibri" panose="020F0502020204030204" pitchFamily="34" charset="0"/>
                <a:cs typeface="Calibri" panose="020F0502020204030204" pitchFamily="34" charset="0"/>
              </a:rPr>
              <a:t>، خاصة على المستويين النظري والتطبيقي. وفيما يلي تفصيل لأهم هذه الانتقادات</a:t>
            </a:r>
            <a:r>
              <a:rPr lang="en-US" sz="2400" kern="0" dirty="0">
                <a:solidFill>
                  <a:srgbClr val="002060"/>
                </a:solidFill>
                <a:latin typeface="Calibri" panose="020F0502020204030204" pitchFamily="34" charset="0"/>
                <a:cs typeface="Calibri" panose="020F0502020204030204" pitchFamily="34" charset="0"/>
              </a:rPr>
              <a:t>:</a:t>
            </a:r>
          </a:p>
        </p:txBody>
      </p:sp>
      <p:sp>
        <p:nvSpPr>
          <p:cNvPr id="8" name="Rectangle 7">
            <a:extLst>
              <a:ext uri="{FF2B5EF4-FFF2-40B4-BE49-F238E27FC236}">
                <a16:creationId xmlns:a16="http://schemas.microsoft.com/office/drawing/2014/main" id="{2067359A-0F19-8028-002A-9037698C3042}"/>
              </a:ext>
            </a:extLst>
          </p:cNvPr>
          <p:cNvSpPr/>
          <p:nvPr/>
        </p:nvSpPr>
        <p:spPr>
          <a:xfrm>
            <a:off x="9316291" y="518122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D9472827-2959-93CB-A806-749D73588CEB}"/>
              </a:ext>
            </a:extLst>
          </p:cNvPr>
          <p:cNvSpPr/>
          <p:nvPr/>
        </p:nvSpPr>
        <p:spPr>
          <a:xfrm>
            <a:off x="3013583" y="5131380"/>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صعوبة قياس "الإحساس شبه الإحصائي"</a:t>
            </a:r>
          </a:p>
        </p:txBody>
      </p:sp>
      <p:sp>
        <p:nvSpPr>
          <p:cNvPr id="10" name="Rectangle 9">
            <a:extLst>
              <a:ext uri="{FF2B5EF4-FFF2-40B4-BE49-F238E27FC236}">
                <a16:creationId xmlns:a16="http://schemas.microsoft.com/office/drawing/2014/main" id="{BF95CB99-C3C6-25BE-664A-7C584082B93D}"/>
              </a:ext>
            </a:extLst>
          </p:cNvPr>
          <p:cNvSpPr/>
          <p:nvPr/>
        </p:nvSpPr>
        <p:spPr>
          <a:xfrm>
            <a:off x="3013582" y="5835987"/>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تجاهل السياق الثقافي والسياسي</a:t>
            </a:r>
          </a:p>
        </p:txBody>
      </p:sp>
      <p:sp>
        <p:nvSpPr>
          <p:cNvPr id="12" name="Rectangle 11">
            <a:extLst>
              <a:ext uri="{FF2B5EF4-FFF2-40B4-BE49-F238E27FC236}">
                <a16:creationId xmlns:a16="http://schemas.microsoft.com/office/drawing/2014/main" id="{C7E766CA-2D64-9EFF-0A5F-B50671F2149A}"/>
              </a:ext>
            </a:extLst>
          </p:cNvPr>
          <p:cNvSpPr/>
          <p:nvPr/>
        </p:nvSpPr>
        <p:spPr>
          <a:xfrm>
            <a:off x="9316290" y="588100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Tree>
    <p:extLst>
      <p:ext uri="{BB962C8B-B14F-4D97-AF65-F5344CB8AC3E}">
        <p14:creationId xmlns:p14="http://schemas.microsoft.com/office/powerpoint/2010/main" val="1008801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CAA223-504C-4207-3598-ED5859DD64D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FB434E-0970-F239-C8F0-E38C65BAC8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A19D8BEB-A4B5-E8C4-8CC6-52810682C41D}"/>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AFE06C85-1422-C463-0C0D-6F885460ABE9}"/>
              </a:ext>
            </a:extLst>
          </p:cNvPr>
          <p:cNvSpPr/>
          <p:nvPr/>
        </p:nvSpPr>
        <p:spPr>
          <a:xfrm>
            <a:off x="9316290" y="172864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175E5034-C2EC-F74D-4999-0E9D35D2BE04}"/>
              </a:ext>
            </a:extLst>
          </p:cNvPr>
          <p:cNvSpPr/>
          <p:nvPr/>
        </p:nvSpPr>
        <p:spPr>
          <a:xfrm>
            <a:off x="3013582" y="1687300"/>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المبالغة في دور وسائل الإعلام</a:t>
            </a:r>
          </a:p>
        </p:txBody>
      </p:sp>
      <p:sp>
        <p:nvSpPr>
          <p:cNvPr id="2" name="TextBox 1">
            <a:extLst>
              <a:ext uri="{FF2B5EF4-FFF2-40B4-BE49-F238E27FC236}">
                <a16:creationId xmlns:a16="http://schemas.microsoft.com/office/drawing/2014/main" id="{12681591-40B9-FAFA-17BC-53018B2F682D}"/>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CA989D0-FA34-A746-F67A-339D473EB618}"/>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B975F8E-4F9F-9673-B97E-9A8ADCFADB09}"/>
              </a:ext>
            </a:extLst>
          </p:cNvPr>
          <p:cNvSpPr txBox="1"/>
          <p:nvPr/>
        </p:nvSpPr>
        <p:spPr>
          <a:xfrm>
            <a:off x="289146" y="2579273"/>
            <a:ext cx="11902853" cy="3785652"/>
          </a:xfrm>
          <a:prstGeom prst="rect">
            <a:avLst/>
          </a:prstGeom>
          <a:noFill/>
        </p:spPr>
        <p:txBody>
          <a:bodyPr wrap="square">
            <a:spAutoFit/>
          </a:bodyPr>
          <a:lstStyle/>
          <a:p>
            <a:pPr algn="just" rtl="1"/>
            <a:r>
              <a:rPr lang="ar-EG" sz="2400" kern="100" dirty="0">
                <a:solidFill>
                  <a:srgbClr val="002060"/>
                </a:solidFill>
                <a:latin typeface="Calibri" panose="020F0502020204030204" pitchFamily="34" charset="0"/>
                <a:cs typeface="Calibri" panose="020F0502020204030204" pitchFamily="34" charset="0"/>
              </a:rPr>
              <a:t>  من أبرز الانتقادات التي وُجّهت لنظرية دوامة الصمت افتراضها أن وسائل الإعلام تملك </a:t>
            </a:r>
            <a:r>
              <a:rPr lang="ar-EG" sz="2400" b="1" kern="100" dirty="0">
                <a:solidFill>
                  <a:srgbClr val="002060"/>
                </a:solidFill>
                <a:latin typeface="Calibri" panose="020F0502020204030204" pitchFamily="34" charset="0"/>
                <a:cs typeface="Calibri" panose="020F0502020204030204" pitchFamily="34" charset="0"/>
              </a:rPr>
              <a:t>سلطة شبه مطلقة في تشكيل اتجاهات الرأي العام</a:t>
            </a:r>
            <a:r>
              <a:rPr lang="ar-EG" sz="2400" kern="100" dirty="0">
                <a:solidFill>
                  <a:srgbClr val="002060"/>
                </a:solidFill>
                <a:latin typeface="Calibri" panose="020F0502020204030204" pitchFamily="34" charset="0"/>
                <a:cs typeface="Calibri" panose="020F0502020204030204" pitchFamily="34" charset="0"/>
              </a:rPr>
              <a:t>. فقد صوّرت النظرية الإعلام بوصفه المصدر المركزي الذي يستقي منه الأفراد تقديراتهم بشأن ما هو رأي الأغلبية، مما يعكس مبالغة في حجم التأثير الإعلامي. لكن الواقع يُظهر أن </a:t>
            </a:r>
            <a:r>
              <a:rPr lang="ar-EG" sz="2400" b="1" kern="100" dirty="0">
                <a:solidFill>
                  <a:srgbClr val="002060"/>
                </a:solidFill>
                <a:latin typeface="Calibri" panose="020F0502020204030204" pitchFamily="34" charset="0"/>
                <a:cs typeface="Calibri" panose="020F0502020204030204" pitchFamily="34" charset="0"/>
              </a:rPr>
              <a:t>تشكيل الرأي العام عملية أكثر تعقيدًا</a:t>
            </a:r>
            <a:r>
              <a:rPr lang="ar-EG" sz="2400" kern="100" dirty="0">
                <a:solidFill>
                  <a:srgbClr val="002060"/>
                </a:solidFill>
                <a:latin typeface="Calibri" panose="020F0502020204030204" pitchFamily="34" charset="0"/>
                <a:cs typeface="Calibri" panose="020F0502020204030204" pitchFamily="34" charset="0"/>
              </a:rPr>
              <a:t>، تتداخل فيها </a:t>
            </a:r>
            <a:r>
              <a:rPr lang="ar-EG" sz="2400" b="1" kern="100" dirty="0">
                <a:solidFill>
                  <a:srgbClr val="002060"/>
                </a:solidFill>
                <a:latin typeface="Calibri" panose="020F0502020204030204" pitchFamily="34" charset="0"/>
                <a:cs typeface="Calibri" panose="020F0502020204030204" pitchFamily="34" charset="0"/>
              </a:rPr>
              <a:t>مؤثرات عديدة إلى جانب الإعلام، مثل البيئة الدينية، والتنشئة الأسرية، والمستوى التعليمي، والانتماءات السياسية. </a:t>
            </a:r>
            <a:r>
              <a:rPr lang="ar-EG" sz="2400" kern="100" dirty="0">
                <a:solidFill>
                  <a:srgbClr val="002060"/>
                </a:solidFill>
                <a:latin typeface="Calibri" panose="020F0502020204030204" pitchFamily="34" charset="0"/>
                <a:cs typeface="Calibri" panose="020F0502020204030204" pitchFamily="34" charset="0"/>
              </a:rPr>
              <a:t>هذه العوامل قد تتجاوز في تأثيرها الرسائل الإعلامية، خاصة حين تتعارض مع القيم أو المعتقدات الراسخة لدى الفرد.</a:t>
            </a:r>
          </a:p>
          <a:p>
            <a:pPr algn="just" rtl="1"/>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مثال تطبيقي:</a:t>
            </a:r>
          </a:p>
          <a:p>
            <a:pPr algn="just" rtl="1"/>
            <a:r>
              <a:rPr lang="ar-EG" sz="2400" kern="100" dirty="0">
                <a:solidFill>
                  <a:srgbClr val="002060"/>
                </a:solidFill>
                <a:latin typeface="Calibri" panose="020F0502020204030204" pitchFamily="34" charset="0"/>
                <a:cs typeface="Calibri" panose="020F0502020204030204" pitchFamily="34" charset="0"/>
              </a:rPr>
              <a:t>     في بعض المجتمعات المحافظة، قد تُكثّف وسائل الإعلام خطابًا ليبراليًا أو تحاول فرض اتجاه معين في قضايا الهوية أو الأخلاق، لكن ذلك لا يؤدي بالضرورة إلى تغيير مواقف الأفراد، الذين يستمدون مواقفهم من المرجعيات الدينية أو الثقافية السائدة.</a:t>
            </a:r>
          </a:p>
        </p:txBody>
      </p:sp>
    </p:spTree>
    <p:extLst>
      <p:ext uri="{BB962C8B-B14F-4D97-AF65-F5344CB8AC3E}">
        <p14:creationId xmlns:p14="http://schemas.microsoft.com/office/powerpoint/2010/main" val="830393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08492-7308-2BFC-EEBB-F9477F7A4C0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3614DBC-363C-798F-8862-279A5DAF69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02E5A2D6-8F94-DE42-D226-F4748CC2CA8C}"/>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B9DC72E-3192-526C-792B-92257BDA8D7D}"/>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387EB34-5A2D-E846-869B-B14148653862}"/>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4" name="Rectangle 3">
            <a:extLst>
              <a:ext uri="{FF2B5EF4-FFF2-40B4-BE49-F238E27FC236}">
                <a16:creationId xmlns:a16="http://schemas.microsoft.com/office/drawing/2014/main" id="{C18EA325-8FB5-C16C-B3F8-41695CC7BB6D}"/>
              </a:ext>
            </a:extLst>
          </p:cNvPr>
          <p:cNvSpPr/>
          <p:nvPr/>
        </p:nvSpPr>
        <p:spPr>
          <a:xfrm>
            <a:off x="2881236" y="1789022"/>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تجاهل الاختلافات الفردية</a:t>
            </a:r>
          </a:p>
        </p:txBody>
      </p:sp>
      <p:sp>
        <p:nvSpPr>
          <p:cNvPr id="5" name="Rectangle 4">
            <a:extLst>
              <a:ext uri="{FF2B5EF4-FFF2-40B4-BE49-F238E27FC236}">
                <a16:creationId xmlns:a16="http://schemas.microsoft.com/office/drawing/2014/main" id="{29E40555-A126-1411-0345-BA293A263A6E}"/>
              </a:ext>
            </a:extLst>
          </p:cNvPr>
          <p:cNvSpPr/>
          <p:nvPr/>
        </p:nvSpPr>
        <p:spPr>
          <a:xfrm>
            <a:off x="9400513" y="178902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9" name="TextBox 8">
            <a:extLst>
              <a:ext uri="{FF2B5EF4-FFF2-40B4-BE49-F238E27FC236}">
                <a16:creationId xmlns:a16="http://schemas.microsoft.com/office/drawing/2014/main" id="{71A777FB-D4AA-2BC1-62BA-F4D0369F464A}"/>
              </a:ext>
            </a:extLst>
          </p:cNvPr>
          <p:cNvSpPr txBox="1"/>
          <p:nvPr/>
        </p:nvSpPr>
        <p:spPr>
          <a:xfrm>
            <a:off x="464280" y="2783810"/>
            <a:ext cx="11503130" cy="3046988"/>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تفترض النظرية </a:t>
            </a:r>
            <a:r>
              <a:rPr lang="ar-EG" sz="2400" b="1" kern="0" dirty="0">
                <a:solidFill>
                  <a:srgbClr val="002060"/>
                </a:solidFill>
                <a:latin typeface="Calibri" panose="020F0502020204030204" pitchFamily="34" charset="0"/>
                <a:cs typeface="Calibri" panose="020F0502020204030204" pitchFamily="34" charset="0"/>
              </a:rPr>
              <a:t>أن الأفراد يتصرفون بصورة متشابهة عندما يشعرون أن آراءهم لا تتفق مع الرأي العام</a:t>
            </a:r>
            <a:r>
              <a:rPr lang="ar-EG" sz="2400" kern="0" dirty="0">
                <a:solidFill>
                  <a:srgbClr val="002060"/>
                </a:solidFill>
                <a:latin typeface="Calibri" panose="020F0502020204030204" pitchFamily="34" charset="0"/>
                <a:cs typeface="Calibri" panose="020F0502020204030204" pitchFamily="34" charset="0"/>
              </a:rPr>
              <a:t>، حيث يلجؤون إلى </a:t>
            </a:r>
            <a:r>
              <a:rPr lang="ar-EG" sz="2400" b="1" kern="0" dirty="0">
                <a:solidFill>
                  <a:srgbClr val="002060"/>
                </a:solidFill>
                <a:latin typeface="Calibri" panose="020F0502020204030204" pitchFamily="34" charset="0"/>
                <a:cs typeface="Calibri" panose="020F0502020204030204" pitchFamily="34" charset="0"/>
              </a:rPr>
              <a:t>الصمت خوفًا من العزلة</a:t>
            </a:r>
            <a:r>
              <a:rPr lang="ar-EG" sz="2400" kern="0" dirty="0">
                <a:solidFill>
                  <a:srgbClr val="002060"/>
                </a:solidFill>
                <a:latin typeface="Calibri" panose="020F0502020204030204" pitchFamily="34" charset="0"/>
                <a:cs typeface="Calibri" panose="020F0502020204030204" pitchFamily="34" charset="0"/>
              </a:rPr>
              <a:t>. غير أن هذه الفرضية </a:t>
            </a:r>
            <a:r>
              <a:rPr lang="ar-EG" sz="2400" b="1" kern="0" dirty="0">
                <a:solidFill>
                  <a:srgbClr val="002060"/>
                </a:solidFill>
                <a:latin typeface="Calibri" panose="020F0502020204030204" pitchFamily="34" charset="0"/>
                <a:cs typeface="Calibri" panose="020F0502020204030204" pitchFamily="34" charset="0"/>
              </a:rPr>
              <a:t>تتجاهل الفروق الفردية في السمات الشخصية </a:t>
            </a:r>
            <a:r>
              <a:rPr lang="ar-EG" sz="2400" kern="0" dirty="0">
                <a:solidFill>
                  <a:srgbClr val="002060"/>
                </a:solidFill>
                <a:latin typeface="Calibri" panose="020F0502020204030204" pitchFamily="34" charset="0"/>
                <a:cs typeface="Calibri" panose="020F0502020204030204" pitchFamily="34" charset="0"/>
              </a:rPr>
              <a:t>والاجتماعية، فليس كل فرد يستجيب بنفس الطريقة للضغط المجتمعي. فهناك من يتمتع بدرجات عالية من الثقة بالنفس أو يتبنى رؤية رسالية تدفعه للتعبير حتى في وجه المعارضة، كما أن الخلفية الثقافية أو السياق الاجتماعي قد يدفع البعض إلى تبني مواقف مغايرة دون خوف.</a:t>
            </a:r>
          </a:p>
          <a:p>
            <a:pPr algn="r" rtl="1"/>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r>
              <a:rPr lang="ar-EG" sz="2400" kern="0" dirty="0">
                <a:solidFill>
                  <a:srgbClr val="002060"/>
                </a:solidFill>
                <a:latin typeface="Calibri" panose="020F0502020204030204" pitchFamily="34" charset="0"/>
                <a:cs typeface="Calibri" panose="020F0502020204030204" pitchFamily="34" charset="0"/>
              </a:rPr>
              <a:t>       كثير من </a:t>
            </a:r>
            <a:r>
              <a:rPr lang="ar-EG" sz="2400" b="1" kern="0" dirty="0">
                <a:solidFill>
                  <a:srgbClr val="002060"/>
                </a:solidFill>
                <a:latin typeface="Calibri" panose="020F0502020204030204" pitchFamily="34" charset="0"/>
                <a:cs typeface="Calibri" panose="020F0502020204030204" pitchFamily="34" charset="0"/>
              </a:rPr>
              <a:t>نُشطاء حقوق الإنسان أو المدافعين عن قضايا الأقليات </a:t>
            </a:r>
            <a:r>
              <a:rPr lang="ar-EG" sz="2400" kern="0" dirty="0">
                <a:solidFill>
                  <a:srgbClr val="002060"/>
                </a:solidFill>
                <a:latin typeface="Calibri" panose="020F0502020204030204" pitchFamily="34" charset="0"/>
                <a:cs typeface="Calibri" panose="020F0502020204030204" pitchFamily="34" charset="0"/>
              </a:rPr>
              <a:t>يصرّون على التعبير عن آرائهم، حتى عندما يواجهون انتقادات لاذعة من المجتمع، انطلاقًا من التزامهم الأخلاقي أو إيمانهم بمبدأ التغيير الاجتماعي</a:t>
            </a:r>
          </a:p>
        </p:txBody>
      </p:sp>
    </p:spTree>
    <p:extLst>
      <p:ext uri="{BB962C8B-B14F-4D97-AF65-F5344CB8AC3E}">
        <p14:creationId xmlns:p14="http://schemas.microsoft.com/office/powerpoint/2010/main" val="153785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0E427-74CB-DEA1-5298-0BD28441E53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4290AE1-E943-CA32-B0E4-2FA87B865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2F272D51-77D4-7F51-46EF-71E7405870B5}"/>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20CD67B-3AB8-C89E-0317-66B75F6ADC23}"/>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CCA2F9D-B8F0-BCEA-3698-74473F779316}"/>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A69AE32-069E-3D81-DDCD-AEFEE0F328BB}"/>
              </a:ext>
            </a:extLst>
          </p:cNvPr>
          <p:cNvSpPr txBox="1"/>
          <p:nvPr/>
        </p:nvSpPr>
        <p:spPr>
          <a:xfrm>
            <a:off x="464280" y="2783810"/>
            <a:ext cx="11503130" cy="3785652"/>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أُسست </a:t>
            </a:r>
            <a:r>
              <a:rPr lang="ar-EG" sz="2400" b="1" kern="0" dirty="0">
                <a:solidFill>
                  <a:srgbClr val="002060"/>
                </a:solidFill>
                <a:latin typeface="Calibri" panose="020F0502020204030204" pitchFamily="34" charset="0"/>
                <a:cs typeface="Calibri" panose="020F0502020204030204" pitchFamily="34" charset="0"/>
              </a:rPr>
              <a:t>نظرية دوامة الصمت في سبعينيات القرن العشرين</a:t>
            </a:r>
            <a:r>
              <a:rPr lang="ar-EG" sz="2400" kern="0" dirty="0">
                <a:solidFill>
                  <a:srgbClr val="002060"/>
                </a:solidFill>
                <a:latin typeface="Calibri" panose="020F0502020204030204" pitchFamily="34" charset="0"/>
                <a:cs typeface="Calibri" panose="020F0502020204030204" pitchFamily="34" charset="0"/>
              </a:rPr>
              <a:t>، أي في عصر الإعلام التقليدي المركزي، قبل بروز الإنترنت ومواقع التواصل الاجتماعي. ومع ظهور الفضاء الرقمي، تغيرت طبيعة العلاقة بين الفرد والمجتمع، وأصبحت </a:t>
            </a:r>
            <a:r>
              <a:rPr lang="ar-EG" sz="2400" b="1" kern="0" dirty="0">
                <a:solidFill>
                  <a:srgbClr val="002060"/>
                </a:solidFill>
                <a:latin typeface="Calibri" panose="020F0502020204030204" pitchFamily="34" charset="0"/>
                <a:cs typeface="Calibri" panose="020F0502020204030204" pitchFamily="34" charset="0"/>
              </a:rPr>
              <a:t>هناك مساحات بديلة للتعبير</a:t>
            </a:r>
            <a:r>
              <a:rPr lang="ar-EG" sz="2400" kern="0" dirty="0">
                <a:solidFill>
                  <a:srgbClr val="002060"/>
                </a:solidFill>
                <a:latin typeface="Calibri" panose="020F0502020204030204" pitchFamily="34" charset="0"/>
                <a:cs typeface="Calibri" panose="020F0502020204030204" pitchFamily="34" charset="0"/>
              </a:rPr>
              <a:t>، توفر نوعًا من الحماية من التبعات الاجتماعية، سواء عبر النشر بأسماء مستعارة أو من خلال </a:t>
            </a:r>
            <a:r>
              <a:rPr lang="ar-EG" sz="2400" b="1" kern="0" dirty="0">
                <a:solidFill>
                  <a:srgbClr val="002060"/>
                </a:solidFill>
                <a:latin typeface="Calibri" panose="020F0502020204030204" pitchFamily="34" charset="0"/>
                <a:cs typeface="Calibri" panose="020F0502020204030204" pitchFamily="34" charset="0"/>
              </a:rPr>
              <a:t>الانخراط في مجتمعات رقمية تتشارك نفس القيم</a:t>
            </a:r>
            <a:r>
              <a:rPr lang="ar-EG" sz="2400" kern="0" dirty="0">
                <a:solidFill>
                  <a:srgbClr val="002060"/>
                </a:solidFill>
                <a:latin typeface="Calibri" panose="020F0502020204030204" pitchFamily="34" charset="0"/>
                <a:cs typeface="Calibri" panose="020F0502020204030204" pitchFamily="34" charset="0"/>
              </a:rPr>
              <a:t>. هذا التطور أضعف من افتراض أن "الخوف من العزلة" هو دافع أساسي للصمت، وأعاد </a:t>
            </a:r>
            <a:r>
              <a:rPr lang="ar-EG" sz="2400" b="1" kern="0" dirty="0">
                <a:solidFill>
                  <a:srgbClr val="002060"/>
                </a:solidFill>
                <a:latin typeface="Calibri" panose="020F0502020204030204" pitchFamily="34" charset="0"/>
                <a:cs typeface="Calibri" panose="020F0502020204030204" pitchFamily="34" charset="0"/>
              </a:rPr>
              <a:t>تشكيل ديناميات الرأي العام.</a:t>
            </a:r>
          </a:p>
          <a:p>
            <a:pPr algn="just"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r>
              <a:rPr lang="ar-EG" sz="2400" kern="0" dirty="0">
                <a:solidFill>
                  <a:srgbClr val="002060"/>
                </a:solidFill>
                <a:latin typeface="Calibri" panose="020F0502020204030204" pitchFamily="34" charset="0"/>
                <a:cs typeface="Calibri" panose="020F0502020204030204" pitchFamily="34" charset="0"/>
              </a:rPr>
              <a:t>فرد يعيش في مجتمع محافظ قد يتردد في التعبير عن رأيه في قضايا حساسة في محيطه الواقعي، لكنه يجد متنفسًا على منصات مثل تويتر أو </a:t>
            </a:r>
            <a:r>
              <a:rPr lang="en-US" sz="2400" kern="0" dirty="0">
                <a:solidFill>
                  <a:srgbClr val="002060"/>
                </a:solidFill>
                <a:latin typeface="Times New Roman" panose="02020603050405020304" pitchFamily="18" charset="0"/>
                <a:cs typeface="Times New Roman" panose="02020603050405020304" pitchFamily="18" charset="0"/>
              </a:rPr>
              <a:t>Reddit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حيث يمكنه التعبير بحرية دون الكشف عن هويته، مما يكسر آلية الصمت التي تصفها النظرية.</a:t>
            </a:r>
          </a:p>
          <a:p>
            <a:pPr algn="just" rtl="1"/>
            <a:endParaRPr lang="ar-EG" sz="2400" kern="0" dirty="0">
              <a:solidFill>
                <a:srgbClr val="002060"/>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4F79B7B4-C711-370D-31CD-4818EDF991B7}"/>
              </a:ext>
            </a:extLst>
          </p:cNvPr>
          <p:cNvSpPr/>
          <p:nvPr/>
        </p:nvSpPr>
        <p:spPr>
          <a:xfrm>
            <a:off x="3229682" y="1775780"/>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إغفال دور الإنترنت في كسر الصمت</a:t>
            </a:r>
          </a:p>
        </p:txBody>
      </p:sp>
      <p:sp>
        <p:nvSpPr>
          <p:cNvPr id="8" name="Rectangle 7">
            <a:extLst>
              <a:ext uri="{FF2B5EF4-FFF2-40B4-BE49-F238E27FC236}">
                <a16:creationId xmlns:a16="http://schemas.microsoft.com/office/drawing/2014/main" id="{85B3EB2E-01F7-BDE4-18D5-6484BFC2D002}"/>
              </a:ext>
            </a:extLst>
          </p:cNvPr>
          <p:cNvSpPr/>
          <p:nvPr/>
        </p:nvSpPr>
        <p:spPr>
          <a:xfrm>
            <a:off x="9617081" y="178838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Tree>
    <p:extLst>
      <p:ext uri="{BB962C8B-B14F-4D97-AF65-F5344CB8AC3E}">
        <p14:creationId xmlns:p14="http://schemas.microsoft.com/office/powerpoint/2010/main" val="472789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292C5-1031-32D2-C819-85764A5162D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75AB0B4-DF6F-E084-16DD-A693E170CC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237E78AB-2229-B6EE-7F8B-75C90FBE50C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D06C5C9-6C9E-140E-79B7-65736A0710CA}"/>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7B545C5-0C98-A5B7-486D-DEB28DAEA1FB}"/>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BAF3832-C072-E2FA-95F0-A35B858A8443}"/>
              </a:ext>
            </a:extLst>
          </p:cNvPr>
          <p:cNvSpPr txBox="1"/>
          <p:nvPr/>
        </p:nvSpPr>
        <p:spPr>
          <a:xfrm>
            <a:off x="489008" y="2759747"/>
            <a:ext cx="11503130"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أحد المفاهيم الجوهرية في نظرية دوامة الصمت هو "</a:t>
            </a:r>
            <a:r>
              <a:rPr lang="ar-EG" sz="2400" b="1" kern="0" dirty="0">
                <a:solidFill>
                  <a:srgbClr val="002060"/>
                </a:solidFill>
                <a:latin typeface="Calibri" panose="020F0502020204030204" pitchFamily="34" charset="0"/>
                <a:cs typeface="Calibri" panose="020F0502020204030204" pitchFamily="34" charset="0"/>
              </a:rPr>
              <a:t>الإحساس شبه الإحصائي</a:t>
            </a:r>
            <a:r>
              <a:rPr lang="ar-EG"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quasi-statistical sense</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والذي يُفترض أنه يمكن الأفراد من تقدير الاتجاهات السائدة في المجتمع بدقة شبه موضوعية. غير أن هذا المفهوم يُعد غامضًا </a:t>
            </a:r>
            <a:r>
              <a:rPr lang="ar-EG" sz="2400" b="1" kern="0" dirty="0">
                <a:solidFill>
                  <a:srgbClr val="002060"/>
                </a:solidFill>
                <a:latin typeface="Calibri" panose="020F0502020204030204" pitchFamily="34" charset="0"/>
                <a:cs typeface="Calibri" panose="020F0502020204030204" pitchFamily="34" charset="0"/>
              </a:rPr>
              <a:t>وغير قابل للقياس بدقة تجريبية</a:t>
            </a:r>
            <a:r>
              <a:rPr lang="ar-EG" sz="2400" kern="0" dirty="0">
                <a:solidFill>
                  <a:srgbClr val="002060"/>
                </a:solidFill>
                <a:latin typeface="Calibri" panose="020F0502020204030204" pitchFamily="34" charset="0"/>
                <a:cs typeface="Calibri" panose="020F0502020204030204" pitchFamily="34" charset="0"/>
              </a:rPr>
              <a:t>. كيف يمكن للباحث أن يحدد بدقة ما إذا كان الفرد قد استند فعلًا إلى هذا الإحساس في تقييمه للرأي العام؟ هذه الإشكالية المنهجية تضعف من قوة النظرية التفسيرية في البحث التجريبي، وتطرح تساؤلات حول قابليتها للاختبار العلمي الدقيق.</a:t>
            </a:r>
          </a:p>
        </p:txBody>
      </p:sp>
      <p:sp>
        <p:nvSpPr>
          <p:cNvPr id="4" name="Rectangle 3">
            <a:extLst>
              <a:ext uri="{FF2B5EF4-FFF2-40B4-BE49-F238E27FC236}">
                <a16:creationId xmlns:a16="http://schemas.microsoft.com/office/drawing/2014/main" id="{53E8B19A-A444-432C-6586-1A70EB2DCB29}"/>
              </a:ext>
            </a:extLst>
          </p:cNvPr>
          <p:cNvSpPr/>
          <p:nvPr/>
        </p:nvSpPr>
        <p:spPr>
          <a:xfrm>
            <a:off x="2941394" y="1691304"/>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صعوبة قياس "الإحساس شبه الإحصائي"</a:t>
            </a:r>
          </a:p>
        </p:txBody>
      </p:sp>
      <p:sp>
        <p:nvSpPr>
          <p:cNvPr id="5" name="Rectangle 4">
            <a:extLst>
              <a:ext uri="{FF2B5EF4-FFF2-40B4-BE49-F238E27FC236}">
                <a16:creationId xmlns:a16="http://schemas.microsoft.com/office/drawing/2014/main" id="{DD21F569-03A6-469B-D65F-8AFE759C0839}"/>
              </a:ext>
            </a:extLst>
          </p:cNvPr>
          <p:cNvSpPr/>
          <p:nvPr/>
        </p:nvSpPr>
        <p:spPr>
          <a:xfrm>
            <a:off x="9388481" y="169130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Tree>
    <p:extLst>
      <p:ext uri="{BB962C8B-B14F-4D97-AF65-F5344CB8AC3E}">
        <p14:creationId xmlns:p14="http://schemas.microsoft.com/office/powerpoint/2010/main" val="1354815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77D64-BAD6-C38A-2C52-183A46349C7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1147824-26DB-02FC-9A1C-E02CCA495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200D5BDF-B9B4-BA29-7847-86698ED2C4FA}"/>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15EF771-6126-02CE-6D08-FC5D85FAE309}"/>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5E304AA-11CF-C258-1B77-04D9AC8D168E}"/>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أبرز الانتقادات التي وُجهت لنظرية دوامة الصمت</a:t>
            </a:r>
            <a:endParaRPr lang="en-US" sz="2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D6A3C1A-006E-0DD5-B0F7-98A802C657E4}"/>
              </a:ext>
            </a:extLst>
          </p:cNvPr>
          <p:cNvSpPr txBox="1"/>
          <p:nvPr/>
        </p:nvSpPr>
        <p:spPr>
          <a:xfrm>
            <a:off x="489008" y="2759747"/>
            <a:ext cx="11503130" cy="3543727"/>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تنبع </a:t>
            </a:r>
            <a:r>
              <a:rPr lang="ar-EG" sz="2400" b="1" kern="0" dirty="0">
                <a:solidFill>
                  <a:srgbClr val="002060"/>
                </a:solidFill>
                <a:latin typeface="Calibri" panose="020F0502020204030204" pitchFamily="34" charset="0"/>
                <a:cs typeface="Calibri" panose="020F0502020204030204" pitchFamily="34" charset="0"/>
              </a:rPr>
              <a:t>نظرية دوامة الصمت من سياق غربي ليبرالي</a:t>
            </a:r>
            <a:r>
              <a:rPr lang="ar-EG" sz="2400" kern="0" dirty="0">
                <a:solidFill>
                  <a:srgbClr val="002060"/>
                </a:solidFill>
                <a:latin typeface="Calibri" panose="020F0502020204030204" pitchFamily="34" charset="0"/>
                <a:cs typeface="Calibri" panose="020F0502020204030204" pitchFamily="34" charset="0"/>
              </a:rPr>
              <a:t>، حيث يُعد التعبير عن الرأي حقًا مكفولًا، والصمت يرتبط بالخوف من الرفض الاجتماعي. لكن هذه الرؤية قد لا تنطبق على مجتمعات ذات أنظمة سياسية أو ثقافية مختلفة، لا يُعد فيها الصمت مجرد استجابة اجتماعية، بل قد يكون ضرورة لحماية الذات من المخاطر السياسية أو القانونية. وهنا لا يكون </a:t>
            </a:r>
            <a:r>
              <a:rPr lang="ar-EG" sz="2400" b="1" kern="0" dirty="0">
                <a:solidFill>
                  <a:srgbClr val="002060"/>
                </a:solidFill>
                <a:latin typeface="Calibri" panose="020F0502020204030204" pitchFamily="34" charset="0"/>
                <a:cs typeface="Calibri" panose="020F0502020204030204" pitchFamily="34" charset="0"/>
              </a:rPr>
              <a:t>الخوف من "العزلة الاجتماعية" هو العامل الحاسم</a:t>
            </a:r>
            <a:r>
              <a:rPr lang="ar-EG" sz="2400" kern="0" dirty="0">
                <a:solidFill>
                  <a:srgbClr val="002060"/>
                </a:solidFill>
                <a:latin typeface="Calibri" panose="020F0502020204030204" pitchFamily="34" charset="0"/>
                <a:cs typeface="Calibri" panose="020F0502020204030204" pitchFamily="34" charset="0"/>
              </a:rPr>
              <a:t>، بل الخوف من العقاب، مما يقلص من صلاحية النظرية في تحليل دوافع الصمت داخل المجتمعات السلطوية أو الجماعية.</a:t>
            </a:r>
          </a:p>
          <a:p>
            <a:pPr algn="just"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r>
              <a:rPr lang="ar-EG" sz="2400" kern="0" dirty="0">
                <a:solidFill>
                  <a:srgbClr val="002060"/>
                </a:solidFill>
                <a:latin typeface="Calibri" panose="020F0502020204030204" pitchFamily="34" charset="0"/>
                <a:cs typeface="Calibri" panose="020F0502020204030204" pitchFamily="34" charset="0"/>
              </a:rPr>
              <a:t>في بعض الأنظمة السياسية المغلقة، قد يصمت الأفراد عند مناقشة قضايا حساسة ليس خشية من نبذ المجتمع، وإنما خوفًا من الرقابة، أو التعرض للعقوبة، أو المساءلة القانونية، وهو ما يتجاوز فرضيات النظرية الأصلية.</a:t>
            </a:r>
          </a:p>
          <a:p>
            <a:pPr algn="just" rtl="1">
              <a:lnSpc>
                <a:spcPct val="150000"/>
              </a:lnSpc>
            </a:pPr>
            <a:endParaRPr lang="ar-EG" sz="2400" kern="0" dirty="0">
              <a:solidFill>
                <a:srgbClr val="002060"/>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24D765F9-C2BE-A375-0F84-DA1A22D7CA70}"/>
              </a:ext>
            </a:extLst>
          </p:cNvPr>
          <p:cNvSpPr/>
          <p:nvPr/>
        </p:nvSpPr>
        <p:spPr>
          <a:xfrm>
            <a:off x="3109837" y="1691304"/>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تجاهل السياق الثقافي والسياسي</a:t>
            </a:r>
          </a:p>
        </p:txBody>
      </p:sp>
      <p:sp>
        <p:nvSpPr>
          <p:cNvPr id="8" name="Rectangle 7">
            <a:extLst>
              <a:ext uri="{FF2B5EF4-FFF2-40B4-BE49-F238E27FC236}">
                <a16:creationId xmlns:a16="http://schemas.microsoft.com/office/drawing/2014/main" id="{FD9CCB39-6740-F096-E86A-BCD29369F002}"/>
              </a:ext>
            </a:extLst>
          </p:cNvPr>
          <p:cNvSpPr/>
          <p:nvPr/>
        </p:nvSpPr>
        <p:spPr>
          <a:xfrm>
            <a:off x="9544890" y="169130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Tree>
    <p:extLst>
      <p:ext uri="{BB962C8B-B14F-4D97-AF65-F5344CB8AC3E}">
        <p14:creationId xmlns:p14="http://schemas.microsoft.com/office/powerpoint/2010/main" val="718760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B32D1-C2F5-AC43-1BC8-DA6228AE6B64}"/>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C137DCAD-513C-67F2-9665-528136412B5D}"/>
              </a:ext>
            </a:extLst>
          </p:cNvPr>
          <p:cNvPicPr>
            <a:picLocks noChangeAspect="1"/>
          </p:cNvPicPr>
          <p:nvPr/>
        </p:nvPicPr>
        <p:blipFill>
          <a:blip r:embed="rId2"/>
          <a:stretch>
            <a:fillRect/>
          </a:stretch>
        </p:blipFill>
        <p:spPr>
          <a:xfrm>
            <a:off x="-54145" y="2822090"/>
            <a:ext cx="12300284" cy="7485970"/>
          </a:xfrm>
          <a:prstGeom prst="rect">
            <a:avLst/>
          </a:prstGeom>
        </p:spPr>
      </p:pic>
      <p:pic>
        <p:nvPicPr>
          <p:cNvPr id="7" name="Graphic 21">
            <a:extLst>
              <a:ext uri="{FF2B5EF4-FFF2-40B4-BE49-F238E27FC236}">
                <a16:creationId xmlns:a16="http://schemas.microsoft.com/office/drawing/2014/main" id="{1425557D-159E-A344-4CB1-79F9201290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AC9C403C-A992-548E-7792-F32E20B0D28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CC7ED436-67B8-8876-BEA7-AF6D401C71B6}"/>
              </a:ext>
            </a:extLst>
          </p:cNvPr>
          <p:cNvSpPr/>
          <p:nvPr/>
        </p:nvSpPr>
        <p:spPr>
          <a:xfrm>
            <a:off x="9178418" y="29479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0EA82F40-3872-51B9-51B1-38A4B5C91DBE}"/>
              </a:ext>
            </a:extLst>
          </p:cNvPr>
          <p:cNvSpPr/>
          <p:nvPr/>
        </p:nvSpPr>
        <p:spPr>
          <a:xfrm>
            <a:off x="613612" y="2947937"/>
            <a:ext cx="837229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من "الخوف من العزلة" إلى "الخوف من التصعيد الرقمي"</a:t>
            </a:r>
            <a:endParaRPr lang="ar-SA" sz="2400" b="1" dirty="0">
              <a:solidFill>
                <a:srgbClr val="002060"/>
              </a:solidFill>
              <a:latin typeface="Alexandria" charset="0"/>
              <a:cs typeface="Alexandria" charset="0"/>
            </a:endParaRPr>
          </a:p>
        </p:txBody>
      </p:sp>
      <p:sp>
        <p:nvSpPr>
          <p:cNvPr id="16" name="Rectangle 15">
            <a:extLst>
              <a:ext uri="{FF2B5EF4-FFF2-40B4-BE49-F238E27FC236}">
                <a16:creationId xmlns:a16="http://schemas.microsoft.com/office/drawing/2014/main" id="{0497E45C-C1A7-7853-D35E-27EF4AAB1340}"/>
              </a:ext>
            </a:extLst>
          </p:cNvPr>
          <p:cNvSpPr/>
          <p:nvPr/>
        </p:nvSpPr>
        <p:spPr>
          <a:xfrm>
            <a:off x="9178418" y="355593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7139A533-F740-F206-9C5D-80CD335DB53E}"/>
              </a:ext>
            </a:extLst>
          </p:cNvPr>
          <p:cNvSpPr/>
          <p:nvPr/>
        </p:nvSpPr>
        <p:spPr>
          <a:xfrm>
            <a:off x="9178417" y="422091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AEF9EEC1-0EC2-5031-7C53-4A6A8B5145FF}"/>
              </a:ext>
            </a:extLst>
          </p:cNvPr>
          <p:cNvSpPr/>
          <p:nvPr/>
        </p:nvSpPr>
        <p:spPr>
          <a:xfrm>
            <a:off x="613612" y="3593991"/>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منابر بديلة تقاوم الاحتكار، لا تنهيه</a:t>
            </a:r>
            <a:endParaRPr lang="ar-SA" sz="2400" b="1" dirty="0">
              <a:solidFill>
                <a:srgbClr val="002060"/>
              </a:solidFill>
              <a:latin typeface="Alexandria" charset="0"/>
              <a:cs typeface="Alexandria" charset="0"/>
            </a:endParaRPr>
          </a:p>
        </p:txBody>
      </p:sp>
      <p:sp>
        <p:nvSpPr>
          <p:cNvPr id="19" name="Rectangle 18">
            <a:extLst>
              <a:ext uri="{FF2B5EF4-FFF2-40B4-BE49-F238E27FC236}">
                <a16:creationId xmlns:a16="http://schemas.microsoft.com/office/drawing/2014/main" id="{A79C9832-76BF-EA40-BC72-50AE1B342E90}"/>
              </a:ext>
            </a:extLst>
          </p:cNvPr>
          <p:cNvSpPr/>
          <p:nvPr/>
        </p:nvSpPr>
        <p:spPr>
          <a:xfrm>
            <a:off x="613612" y="4298598"/>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الحسابات المجهولة لا تلغي الضغط، بل تعيد توجيهه</a:t>
            </a:r>
            <a:endParaRPr lang="ar-SA" sz="2400" b="1" dirty="0">
              <a:solidFill>
                <a:srgbClr val="002060"/>
              </a:solidFill>
              <a:latin typeface="Alexandria" charset="0"/>
              <a:cs typeface="Alexandria" charset="0"/>
            </a:endParaRPr>
          </a:p>
        </p:txBody>
      </p:sp>
      <p:sp>
        <p:nvSpPr>
          <p:cNvPr id="2" name="TextBox 1">
            <a:extLst>
              <a:ext uri="{FF2B5EF4-FFF2-40B4-BE49-F238E27FC236}">
                <a16:creationId xmlns:a16="http://schemas.microsoft.com/office/drawing/2014/main" id="{847AFD06-E4CB-66D7-D6B7-6624E7A3AB62}"/>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A55C00A-EC2B-62C1-AB8D-34FA2D065CF8}"/>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FF6FD20-8C0C-281F-917D-14DC677517CE}"/>
              </a:ext>
            </a:extLst>
          </p:cNvPr>
          <p:cNvSpPr txBox="1"/>
          <p:nvPr/>
        </p:nvSpPr>
        <p:spPr>
          <a:xfrm>
            <a:off x="289147" y="1639384"/>
            <a:ext cx="11902852" cy="1341586"/>
          </a:xfrm>
          <a:prstGeom prst="rect">
            <a:avLst/>
          </a:prstGeom>
          <a:noFill/>
        </p:spPr>
        <p:txBody>
          <a:bodyPr wrap="square">
            <a:spAutoFit/>
          </a:bodyPr>
          <a:lstStyle/>
          <a:p>
            <a:pPr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مع تصاعد دور المنصات الرقمية في تشكيل النقاشات العامة، أصبحت دوامة الصمت أكثر تعقيدًا وتشعبًا. ولم تعد محصورة بالخوف من العزلة الاجتماعية، بل باتت تعمل من خلال آليات رقمية وجماهيرية جديدة تؤثر على قرار الأفراد بالتعبير أو الصمت.</a:t>
            </a:r>
            <a:endParaRPr lang="en-US" sz="2400" kern="0" dirty="0">
              <a:solidFill>
                <a:srgbClr val="002060"/>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172A8609-1158-7E40-A140-A1E85C385AC5}"/>
              </a:ext>
            </a:extLst>
          </p:cNvPr>
          <p:cNvSpPr/>
          <p:nvPr/>
        </p:nvSpPr>
        <p:spPr>
          <a:xfrm>
            <a:off x="9178417" y="49413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4D41978F-9AA6-8B30-BB57-35BA0BA4A021}"/>
              </a:ext>
            </a:extLst>
          </p:cNvPr>
          <p:cNvSpPr/>
          <p:nvPr/>
        </p:nvSpPr>
        <p:spPr>
          <a:xfrm>
            <a:off x="613612" y="4969943"/>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تحوّل "غرف الصدى" إلى عوالم موازية</a:t>
            </a:r>
            <a:endParaRPr lang="ar-SA" sz="2400" b="1" dirty="0">
              <a:solidFill>
                <a:srgbClr val="002060"/>
              </a:solidFill>
              <a:latin typeface="Alexandria" charset="0"/>
              <a:cs typeface="Alexandria" charset="0"/>
            </a:endParaRPr>
          </a:p>
        </p:txBody>
      </p:sp>
      <p:sp>
        <p:nvSpPr>
          <p:cNvPr id="10" name="Rectangle 9">
            <a:extLst>
              <a:ext uri="{FF2B5EF4-FFF2-40B4-BE49-F238E27FC236}">
                <a16:creationId xmlns:a16="http://schemas.microsoft.com/office/drawing/2014/main" id="{C69E1C06-6785-E312-9819-9970B66E7AEF}"/>
              </a:ext>
            </a:extLst>
          </p:cNvPr>
          <p:cNvSpPr/>
          <p:nvPr/>
        </p:nvSpPr>
        <p:spPr>
          <a:xfrm>
            <a:off x="613612" y="5641288"/>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الخوارزميات تصنع رأيًا عامًا فرديًا</a:t>
            </a:r>
            <a:endParaRPr lang="ar-SA" sz="2400" b="1" dirty="0">
              <a:solidFill>
                <a:srgbClr val="002060"/>
              </a:solidFill>
              <a:latin typeface="Alexandria" charset="0"/>
              <a:cs typeface="Alexandria" charset="0"/>
            </a:endParaRPr>
          </a:p>
        </p:txBody>
      </p:sp>
      <p:sp>
        <p:nvSpPr>
          <p:cNvPr id="12" name="Rectangle 11">
            <a:extLst>
              <a:ext uri="{FF2B5EF4-FFF2-40B4-BE49-F238E27FC236}">
                <a16:creationId xmlns:a16="http://schemas.microsoft.com/office/drawing/2014/main" id="{7306349D-C383-2CC3-1800-3517F197B66A}"/>
              </a:ext>
            </a:extLst>
          </p:cNvPr>
          <p:cNvSpPr/>
          <p:nvPr/>
        </p:nvSpPr>
        <p:spPr>
          <a:xfrm>
            <a:off x="9178417" y="558713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
        <p:nvSpPr>
          <p:cNvPr id="4" name="Rectangle 3">
            <a:extLst>
              <a:ext uri="{FF2B5EF4-FFF2-40B4-BE49-F238E27FC236}">
                <a16:creationId xmlns:a16="http://schemas.microsoft.com/office/drawing/2014/main" id="{9DD17FD2-2442-3DBD-E82A-4EDD8B668E82}"/>
              </a:ext>
            </a:extLst>
          </p:cNvPr>
          <p:cNvSpPr/>
          <p:nvPr/>
        </p:nvSpPr>
        <p:spPr>
          <a:xfrm>
            <a:off x="9178417" y="618726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
        <p:nvSpPr>
          <p:cNvPr id="6" name="Rectangle 5">
            <a:extLst>
              <a:ext uri="{FF2B5EF4-FFF2-40B4-BE49-F238E27FC236}">
                <a16:creationId xmlns:a16="http://schemas.microsoft.com/office/drawing/2014/main" id="{8CBE571E-3903-3222-6519-DE399614260A}"/>
              </a:ext>
            </a:extLst>
          </p:cNvPr>
          <p:cNvSpPr/>
          <p:nvPr/>
        </p:nvSpPr>
        <p:spPr>
          <a:xfrm>
            <a:off x="613612" y="6299037"/>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الترند الرقمي كقوة صامتة لإعادة الاصطفاف</a:t>
            </a:r>
            <a:endParaRPr lang="ar-SA"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2655832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009C5-D265-97B0-EEEC-2B314CFBD9A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E435A14-6737-C2FD-FE08-8337ED556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594630B7-A0E3-2734-FF7E-28B7A401D019}"/>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47C2E476-1698-A9A3-18E9-18F3A154EF3D}"/>
              </a:ext>
            </a:extLst>
          </p:cNvPr>
          <p:cNvSpPr/>
          <p:nvPr/>
        </p:nvSpPr>
        <p:spPr>
          <a:xfrm>
            <a:off x="9724627" y="167099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41D0D21B-CC70-E91D-37B2-F3DDBDCF1E68}"/>
              </a:ext>
            </a:extLst>
          </p:cNvPr>
          <p:cNvSpPr/>
          <p:nvPr/>
        </p:nvSpPr>
        <p:spPr>
          <a:xfrm>
            <a:off x="1094875" y="1683027"/>
            <a:ext cx="837229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من "الخوف من العزلة" إلى "الخوف من التصعيد الرقمي"</a:t>
            </a:r>
            <a:endParaRPr lang="ar-SA" sz="2400" b="1" dirty="0">
              <a:solidFill>
                <a:srgbClr val="002060"/>
              </a:solidFill>
              <a:latin typeface="Alexandria" charset="0"/>
              <a:cs typeface="Alexandria" charset="0"/>
            </a:endParaRPr>
          </a:p>
        </p:txBody>
      </p:sp>
      <p:sp>
        <p:nvSpPr>
          <p:cNvPr id="2" name="TextBox 1">
            <a:extLst>
              <a:ext uri="{FF2B5EF4-FFF2-40B4-BE49-F238E27FC236}">
                <a16:creationId xmlns:a16="http://schemas.microsoft.com/office/drawing/2014/main" id="{E42CE194-627B-1435-990B-63C737ECBE11}"/>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227DD15F-7383-AB91-0908-EF37F27BDBDF}"/>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E47A897-74B8-4F5A-9059-A8F735163D03}"/>
              </a:ext>
            </a:extLst>
          </p:cNvPr>
          <p:cNvSpPr txBox="1"/>
          <p:nvPr/>
        </p:nvSpPr>
        <p:spPr>
          <a:xfrm>
            <a:off x="3416968" y="2579273"/>
            <a:ext cx="8706864"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في النسخة الكلاسيكية للنظرية، ارتبط الصمت بخشية الشخص من أن يصبح منبوذًا اجتماعيًا. أما في </a:t>
            </a:r>
            <a:r>
              <a:rPr lang="ar-EG" sz="2400" b="1" kern="0" dirty="0">
                <a:solidFill>
                  <a:srgbClr val="002060"/>
                </a:solidFill>
                <a:latin typeface="Calibri" panose="020F0502020204030204" pitchFamily="34" charset="0"/>
                <a:cs typeface="Calibri" panose="020F0502020204030204" pitchFamily="34" charset="0"/>
              </a:rPr>
              <a:t>المشهد الرقمي، </a:t>
            </a:r>
            <a:r>
              <a:rPr lang="ar-EG" sz="2400" kern="0" dirty="0">
                <a:solidFill>
                  <a:srgbClr val="002060"/>
                </a:solidFill>
                <a:latin typeface="Calibri" panose="020F0502020204030204" pitchFamily="34" charset="0"/>
                <a:cs typeface="Calibri" panose="020F0502020204030204" pitchFamily="34" charset="0"/>
              </a:rPr>
              <a:t>فإن التعبير قد لا يؤدي إلى </a:t>
            </a:r>
            <a:r>
              <a:rPr lang="ar-EG" sz="2400" b="1" kern="0" dirty="0">
                <a:solidFill>
                  <a:srgbClr val="002060"/>
                </a:solidFill>
                <a:latin typeface="Calibri" panose="020F0502020204030204" pitchFamily="34" charset="0"/>
                <a:cs typeface="Calibri" panose="020F0502020204030204" pitchFamily="34" charset="0"/>
              </a:rPr>
              <a:t>عزلة صامتة فقط، بل إلى ما هو أشد: تصعيد رقمي واسع، كالحملات المنظمة للهجوم، التشهير، أو تحويل الرأي إلى "ترند سلبي" </a:t>
            </a:r>
            <a:r>
              <a:rPr lang="ar-EG" sz="2400" kern="0" dirty="0">
                <a:solidFill>
                  <a:srgbClr val="002060"/>
                </a:solidFill>
                <a:latin typeface="Calibri" panose="020F0502020204030204" pitchFamily="34" charset="0"/>
                <a:cs typeface="Calibri" panose="020F0502020204030204" pitchFamily="34" charset="0"/>
              </a:rPr>
              <a:t>يلاحق صاحبه خارج الإنترنت.</a:t>
            </a:r>
          </a:p>
          <a:p>
            <a:pPr algn="just" rtl="1">
              <a:lnSpc>
                <a:spcPct val="150000"/>
              </a:lnSpc>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ناشط يكتب تغريدة ناقدة لسياسة حكومية، فتتحول إلى موجة هجوم من حسابات وهمية ومنصات تعيد نشرها بسياق سلبي، مما يدفعه لحذف حسابه بالكامل.</a:t>
            </a:r>
          </a:p>
        </p:txBody>
      </p:sp>
      <p:pic>
        <p:nvPicPr>
          <p:cNvPr id="4" name="Picture 3">
            <a:extLst>
              <a:ext uri="{FF2B5EF4-FFF2-40B4-BE49-F238E27FC236}">
                <a16:creationId xmlns:a16="http://schemas.microsoft.com/office/drawing/2014/main" id="{2CCB0FB0-0300-D146-0A1F-C2045E06EAD9}"/>
              </a:ext>
            </a:extLst>
          </p:cNvPr>
          <p:cNvPicPr>
            <a:picLocks noChangeAspect="1"/>
          </p:cNvPicPr>
          <p:nvPr/>
        </p:nvPicPr>
        <p:blipFill>
          <a:blip r:embed="rId3"/>
          <a:stretch>
            <a:fillRect/>
          </a:stretch>
        </p:blipFill>
        <p:spPr>
          <a:xfrm>
            <a:off x="68168" y="2311008"/>
            <a:ext cx="3348800" cy="4270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70165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E7410-598E-3A6C-5023-A3D8F3618A0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0227B54-E22A-A9CF-DD40-F4D45D0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73FA0D1C-823D-9D65-9547-8AD66A0C7B85}"/>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6" name="Rectangle 15">
            <a:extLst>
              <a:ext uri="{FF2B5EF4-FFF2-40B4-BE49-F238E27FC236}">
                <a16:creationId xmlns:a16="http://schemas.microsoft.com/office/drawing/2014/main" id="{E62111F9-234F-F813-B4CD-6EEC753B7B2F}"/>
              </a:ext>
            </a:extLst>
          </p:cNvPr>
          <p:cNvSpPr/>
          <p:nvPr/>
        </p:nvSpPr>
        <p:spPr>
          <a:xfrm>
            <a:off x="9611555" y="178806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8" name="Rectangle 17">
            <a:extLst>
              <a:ext uri="{FF2B5EF4-FFF2-40B4-BE49-F238E27FC236}">
                <a16:creationId xmlns:a16="http://schemas.microsoft.com/office/drawing/2014/main" id="{118FCA15-AAAE-BAB3-13F2-D55FA532A0AE}"/>
              </a:ext>
            </a:extLst>
          </p:cNvPr>
          <p:cNvSpPr/>
          <p:nvPr/>
        </p:nvSpPr>
        <p:spPr>
          <a:xfrm>
            <a:off x="1010654" y="1768386"/>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منابر بديلة تقاوم الاحتكار، لا تنهيه</a:t>
            </a:r>
            <a:endParaRPr lang="ar-SA" sz="2400" b="1" dirty="0">
              <a:solidFill>
                <a:srgbClr val="002060"/>
              </a:solidFill>
              <a:latin typeface="Alexandria" charset="0"/>
              <a:cs typeface="Alexandria" charset="0"/>
            </a:endParaRPr>
          </a:p>
        </p:txBody>
      </p:sp>
      <p:sp>
        <p:nvSpPr>
          <p:cNvPr id="2" name="TextBox 1">
            <a:extLst>
              <a:ext uri="{FF2B5EF4-FFF2-40B4-BE49-F238E27FC236}">
                <a16:creationId xmlns:a16="http://schemas.microsoft.com/office/drawing/2014/main" id="{93B6B76F-B8D5-E5A8-A7F8-7591C629BC03}"/>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DA6B0C9D-620A-6947-0A83-E3D7F7622EFC}"/>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833B99D3-7380-B5DB-7C70-BAA7D78F4551}"/>
              </a:ext>
            </a:extLst>
          </p:cNvPr>
          <p:cNvSpPr txBox="1"/>
          <p:nvPr/>
        </p:nvSpPr>
        <p:spPr>
          <a:xfrm>
            <a:off x="3525253" y="2481726"/>
            <a:ext cx="8666747"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صحيح أن الإعلام الرقمي فتح الباب لظهور روايات متعددة، لكن لم يُلغِ الاحتكار بشكل تام. الواقع يُشير إلى ظهور </a:t>
            </a:r>
            <a:r>
              <a:rPr lang="ar-EG" sz="2400" b="1" kern="0" dirty="0">
                <a:solidFill>
                  <a:srgbClr val="002060"/>
                </a:solidFill>
                <a:latin typeface="Calibri" panose="020F0502020204030204" pitchFamily="34" charset="0"/>
                <a:cs typeface="Calibri" panose="020F0502020204030204" pitchFamily="34" charset="0"/>
              </a:rPr>
              <a:t>احتكارات جديدة: المؤثرون، الحسابات الجماهيرية، أو حتى الحملات الممولة، التي تخلق موجات رأي ضاغطة </a:t>
            </a:r>
            <a:r>
              <a:rPr lang="ar-EG" sz="2400" kern="0" dirty="0">
                <a:solidFill>
                  <a:srgbClr val="002060"/>
                </a:solidFill>
                <a:latin typeface="Calibri" panose="020F0502020204030204" pitchFamily="34" charset="0"/>
                <a:cs typeface="Calibri" panose="020F0502020204030204" pitchFamily="34" charset="0"/>
              </a:rPr>
              <a:t>تُعيد إنتاج منطق "الصوت الأعلى هو الرأي العام"، مما قد يدفع المخالفين مجددًا للصمت.</a:t>
            </a:r>
          </a:p>
          <a:p>
            <a:pPr algn="just" rtl="1">
              <a:lnSpc>
                <a:spcPct val="150000"/>
              </a:lnSpc>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نقاش حول قضايا الهوية أو الدين، تغيب بعض الآراء عن النقاش العام رغم وجودها، بسبب هيمنة نغمة محددة تروّجها حسابات ذات تأثير واسع وممول</a:t>
            </a:r>
            <a:r>
              <a:rPr lang="ar-EG" sz="2400" b="1"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A9E286ED-4B28-BBF7-DE66-A7AB9A22CEAF}"/>
              </a:ext>
            </a:extLst>
          </p:cNvPr>
          <p:cNvPicPr>
            <a:picLocks noChangeAspect="1"/>
          </p:cNvPicPr>
          <p:nvPr/>
        </p:nvPicPr>
        <p:blipFill>
          <a:blip r:embed="rId3"/>
          <a:stretch>
            <a:fillRect/>
          </a:stretch>
        </p:blipFill>
        <p:spPr>
          <a:xfrm>
            <a:off x="289147" y="2579272"/>
            <a:ext cx="3164300" cy="3913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09940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85DD7-98BA-BB8F-7F9F-CDE8BDD79A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E1D07DB-A600-BBC2-FF7E-B964C8D98D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368EDC6C-B490-ABB7-86FD-E93ED32F1F2D}"/>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7" name="Rectangle 16">
            <a:extLst>
              <a:ext uri="{FF2B5EF4-FFF2-40B4-BE49-F238E27FC236}">
                <a16:creationId xmlns:a16="http://schemas.microsoft.com/office/drawing/2014/main" id="{151E7732-45E6-45AF-13A9-2DA1D9D90B37}"/>
              </a:ext>
            </a:extLst>
          </p:cNvPr>
          <p:cNvSpPr/>
          <p:nvPr/>
        </p:nvSpPr>
        <p:spPr>
          <a:xfrm>
            <a:off x="9575459" y="172639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9" name="Rectangle 18">
            <a:extLst>
              <a:ext uri="{FF2B5EF4-FFF2-40B4-BE49-F238E27FC236}">
                <a16:creationId xmlns:a16="http://schemas.microsoft.com/office/drawing/2014/main" id="{24EDE03C-B0CB-61FD-DD01-28083165F97E}"/>
              </a:ext>
            </a:extLst>
          </p:cNvPr>
          <p:cNvSpPr/>
          <p:nvPr/>
        </p:nvSpPr>
        <p:spPr>
          <a:xfrm>
            <a:off x="806122" y="1726391"/>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الحسابات المجهولة لا تلغي الضغط، بل ت</a:t>
            </a:r>
            <a:r>
              <a:rPr lang="ar-EG" sz="2400" b="1" dirty="0">
                <a:solidFill>
                  <a:srgbClr val="002060"/>
                </a:solidFill>
                <a:latin typeface="Alexandria" charset="0"/>
                <a:cs typeface="Alexandria" charset="0"/>
              </a:rPr>
              <a:t>ُ</a:t>
            </a:r>
            <a:r>
              <a:rPr lang="ar-SA" sz="2400" b="1" dirty="0">
                <a:solidFill>
                  <a:srgbClr val="002060"/>
                </a:solidFill>
                <a:latin typeface="Alexandria" charset="0"/>
                <a:cs typeface="Alexandria" charset="0"/>
              </a:rPr>
              <a:t>عيد توجيهه</a:t>
            </a:r>
          </a:p>
        </p:txBody>
      </p:sp>
      <p:sp>
        <p:nvSpPr>
          <p:cNvPr id="2" name="TextBox 1">
            <a:extLst>
              <a:ext uri="{FF2B5EF4-FFF2-40B4-BE49-F238E27FC236}">
                <a16:creationId xmlns:a16="http://schemas.microsoft.com/office/drawing/2014/main" id="{503560AE-6A2B-9E53-6049-54D2854D333F}"/>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EC24042-6112-6DFF-B2E7-3CA3CDF8DF4B}"/>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A6F9DE3-DB02-9B38-BFD1-21316FD2A660}"/>
              </a:ext>
            </a:extLst>
          </p:cNvPr>
          <p:cNvSpPr txBox="1"/>
          <p:nvPr/>
        </p:nvSpPr>
        <p:spPr>
          <a:xfrm>
            <a:off x="3561347" y="2397736"/>
            <a:ext cx="8630653" cy="4467057"/>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رغم أن الحسابات المجهولة تمنح حرية نسبية للتعبير، إلا أنها ليست بالضرورة حماية من الصمت. في كثير من الحالات، يتجه </a:t>
            </a:r>
            <a:r>
              <a:rPr lang="ar-EG" sz="2400" b="1" kern="0" dirty="0">
                <a:solidFill>
                  <a:srgbClr val="002060"/>
                </a:solidFill>
                <a:latin typeface="Calibri" panose="020F0502020204030204" pitchFamily="34" charset="0"/>
                <a:cs typeface="Calibri" panose="020F0502020204030204" pitchFamily="34" charset="0"/>
              </a:rPr>
              <a:t>أصحاب الآراء المخالفة لاستخدام الأسماء المستعارة كوسيلة للنجاة، لا للانخراط الحقيقي</a:t>
            </a:r>
            <a:r>
              <a:rPr lang="ar-EG" sz="2400" kern="0" dirty="0">
                <a:solidFill>
                  <a:srgbClr val="002060"/>
                </a:solidFill>
                <a:latin typeface="Calibri" panose="020F0502020204030204" pitchFamily="34" charset="0"/>
                <a:cs typeface="Calibri" panose="020F0502020204030204" pitchFamily="34" charset="0"/>
              </a:rPr>
              <a:t>، مما يجعل النقاش سطحيًا أو موسميًا. كما أن بعض المنصات بدأت بتقييد هذا الشكل من التعبير تحت ضغط السياسات العامة.</a:t>
            </a:r>
          </a:p>
          <a:p>
            <a:pPr algn="just" rtl="1">
              <a:lnSpc>
                <a:spcPct val="150000"/>
              </a:lnSpc>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مستخدم يعبّر عن موقف حساس من خلال حساب بديل، لكنه لا يستمر بالنقاش ولا يدافع عن رأيه، لأن الحساب لا يملك تأثيرًا أو جمهورًا، ويظل معزولًا</a:t>
            </a:r>
            <a:r>
              <a:rPr lang="ar-EG" sz="2400" b="1"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5E59A353-DF07-ECFB-3991-C48988FAEB56}"/>
              </a:ext>
            </a:extLst>
          </p:cNvPr>
          <p:cNvPicPr>
            <a:picLocks noChangeAspect="1"/>
          </p:cNvPicPr>
          <p:nvPr/>
        </p:nvPicPr>
        <p:blipFill>
          <a:blip r:embed="rId3"/>
          <a:stretch>
            <a:fillRect/>
          </a:stretch>
        </p:blipFill>
        <p:spPr>
          <a:xfrm>
            <a:off x="108284" y="2390944"/>
            <a:ext cx="3271661" cy="40820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40004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DCA26-9518-8F55-0341-A48D3149944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B2CA3BF-9E3B-83DB-99FF-7A75BCA04B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893FAA3B-2A71-299B-118A-FA7B8527D88D}"/>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E770FB2-123B-2DD9-937A-B4CE2B16B66D}"/>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65DA6ED4-85A7-2298-34D9-65BE10DC2124}"/>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8" name="Rectangle 7">
            <a:extLst>
              <a:ext uri="{FF2B5EF4-FFF2-40B4-BE49-F238E27FC236}">
                <a16:creationId xmlns:a16="http://schemas.microsoft.com/office/drawing/2014/main" id="{9CF455AD-BEE9-9798-68B6-C0532D9E6C5C}"/>
              </a:ext>
            </a:extLst>
          </p:cNvPr>
          <p:cNvSpPr/>
          <p:nvPr/>
        </p:nvSpPr>
        <p:spPr>
          <a:xfrm>
            <a:off x="9762403" y="171279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CD95E743-2B72-36D8-7F90-5C52DA181DA6}"/>
              </a:ext>
            </a:extLst>
          </p:cNvPr>
          <p:cNvSpPr/>
          <p:nvPr/>
        </p:nvSpPr>
        <p:spPr>
          <a:xfrm>
            <a:off x="1155033" y="1712795"/>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تحوّل "غرف الصدى" إلى عوالم موازية</a:t>
            </a:r>
            <a:endParaRPr lang="ar-SA" sz="2400" b="1" dirty="0">
              <a:solidFill>
                <a:srgbClr val="002060"/>
              </a:solidFill>
              <a:latin typeface="Alexandria" charset="0"/>
              <a:cs typeface="Alexandria" charset="0"/>
            </a:endParaRPr>
          </a:p>
        </p:txBody>
      </p:sp>
      <p:sp>
        <p:nvSpPr>
          <p:cNvPr id="13" name="TextBox 12">
            <a:extLst>
              <a:ext uri="{FF2B5EF4-FFF2-40B4-BE49-F238E27FC236}">
                <a16:creationId xmlns:a16="http://schemas.microsoft.com/office/drawing/2014/main" id="{E4E19319-CF0B-1608-D58F-D94D49556658}"/>
              </a:ext>
            </a:extLst>
          </p:cNvPr>
          <p:cNvSpPr txBox="1"/>
          <p:nvPr/>
        </p:nvSpPr>
        <p:spPr>
          <a:xfrm>
            <a:off x="3074334" y="2370544"/>
            <a:ext cx="9117666" cy="4467057"/>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لم تعُد </a:t>
            </a:r>
            <a:r>
              <a:rPr lang="ar-EG" sz="2400" b="1" kern="0" dirty="0">
                <a:solidFill>
                  <a:srgbClr val="002060"/>
                </a:solidFill>
                <a:latin typeface="Calibri" panose="020F0502020204030204" pitchFamily="34" charset="0"/>
                <a:cs typeface="Calibri" panose="020F0502020204030204" pitchFamily="34" charset="0"/>
              </a:rPr>
              <a:t>غرف الصدى مجرد مجتمعات مغلقة ذات رأي موحد</a:t>
            </a:r>
            <a:r>
              <a:rPr lang="ar-EG" sz="2400" kern="0" dirty="0">
                <a:solidFill>
                  <a:srgbClr val="002060"/>
                </a:solidFill>
                <a:latin typeface="Calibri" panose="020F0502020204030204" pitchFamily="34" charset="0"/>
                <a:cs typeface="Calibri" panose="020F0502020204030204" pitchFamily="34" charset="0"/>
              </a:rPr>
              <a:t>، بل أصبحت </a:t>
            </a:r>
            <a:r>
              <a:rPr lang="ar-EG" sz="2400" b="1" kern="0" dirty="0">
                <a:solidFill>
                  <a:srgbClr val="002060"/>
                </a:solidFill>
                <a:latin typeface="Calibri" panose="020F0502020204030204" pitchFamily="34" charset="0"/>
                <a:cs typeface="Calibri" panose="020F0502020204030204" pitchFamily="34" charset="0"/>
              </a:rPr>
              <a:t>بمنزلة "واقع بديل"،</a:t>
            </a:r>
            <a:r>
              <a:rPr lang="ar-EG" sz="2400" kern="0" dirty="0">
                <a:solidFill>
                  <a:srgbClr val="002060"/>
                </a:solidFill>
                <a:latin typeface="Calibri" panose="020F0502020204030204" pitchFamily="34" charset="0"/>
                <a:cs typeface="Calibri" panose="020F0502020204030204" pitchFamily="34" charset="0"/>
              </a:rPr>
              <a:t> حيث ينمو رأي جماعي متماسك، لكنه مفصول عن السياق الاجتماعي الأوسع. في هذه البيئة، قد يشعر الأفراد بالقوة والتأييد الزائف، مما يجعلهم يتجاهلون حقيقة أن رأيهم قد لا يجد صدى خارج تلك الفقاعة، ما يؤدي إلى مفارقة معكوسة: الصمت تجاه العالم، لا تجاه المجموعة.</a:t>
            </a:r>
          </a:p>
          <a:p>
            <a:pPr algn="just" rtl="1">
              <a:lnSpc>
                <a:spcPct val="150000"/>
              </a:lnSpc>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تطبيقي: </a:t>
            </a:r>
            <a:r>
              <a:rPr lang="ar-EG" sz="2400" kern="0" dirty="0">
                <a:solidFill>
                  <a:srgbClr val="002060"/>
                </a:solidFill>
                <a:latin typeface="Calibri" panose="020F0502020204030204" pitchFamily="34" charset="0"/>
                <a:cs typeface="Calibri" panose="020F0502020204030204" pitchFamily="34" charset="0"/>
              </a:rPr>
              <a:t>مجموعة على تليغرام تتبنى نظرية مضادة للعلم حول المناخ، وينتج داخلها شعور جماعي بالثقة، في حين يتجنب أعضاؤها المشاركة بهذا الرأي في المنصات العامة خوفًا من الرفض أو السخرية</a:t>
            </a:r>
            <a:r>
              <a:rPr lang="ar-EG" sz="2400" b="1"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C0D2E322-D50C-C8D9-4883-94751E24E101}"/>
              </a:ext>
            </a:extLst>
          </p:cNvPr>
          <p:cNvPicPr>
            <a:picLocks noChangeAspect="1"/>
          </p:cNvPicPr>
          <p:nvPr/>
        </p:nvPicPr>
        <p:blipFill>
          <a:blip r:embed="rId3"/>
          <a:stretch>
            <a:fillRect/>
          </a:stretch>
        </p:blipFill>
        <p:spPr>
          <a:xfrm>
            <a:off x="120317" y="2470988"/>
            <a:ext cx="2954018" cy="4146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79317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95D2F-69CC-BD01-4065-5A80B0C92CA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B9A3E08-1B86-F00E-E453-51720280E5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74A20F64-2424-2773-DBA1-C6BC870FC7A1}"/>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7DFEF63-9D6A-F2D0-0FA8-3A7017F11258}"/>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282BD312-894B-551A-3384-D87DD2D17E6F}"/>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10" name="Rectangle 9">
            <a:extLst>
              <a:ext uri="{FF2B5EF4-FFF2-40B4-BE49-F238E27FC236}">
                <a16:creationId xmlns:a16="http://schemas.microsoft.com/office/drawing/2014/main" id="{940A4C18-736F-8890-ABE0-ECC87B1B4137}"/>
              </a:ext>
            </a:extLst>
          </p:cNvPr>
          <p:cNvSpPr/>
          <p:nvPr/>
        </p:nvSpPr>
        <p:spPr>
          <a:xfrm>
            <a:off x="1264645" y="1769960"/>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الخوارزميات تصنع رأيًا عامًا فرديًا</a:t>
            </a:r>
            <a:endParaRPr lang="ar-SA" sz="2400" b="1" dirty="0">
              <a:solidFill>
                <a:srgbClr val="002060"/>
              </a:solidFill>
              <a:latin typeface="Alexandria" charset="0"/>
              <a:cs typeface="Alexandria" charset="0"/>
            </a:endParaRPr>
          </a:p>
        </p:txBody>
      </p:sp>
      <p:sp>
        <p:nvSpPr>
          <p:cNvPr id="12" name="Rectangle 11">
            <a:extLst>
              <a:ext uri="{FF2B5EF4-FFF2-40B4-BE49-F238E27FC236}">
                <a16:creationId xmlns:a16="http://schemas.microsoft.com/office/drawing/2014/main" id="{AF006DE3-B9F1-4B3B-3FA8-1EEC7A5D48DE}"/>
              </a:ext>
            </a:extLst>
          </p:cNvPr>
          <p:cNvSpPr/>
          <p:nvPr/>
        </p:nvSpPr>
        <p:spPr>
          <a:xfrm>
            <a:off x="10068754" y="176996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
        <p:nvSpPr>
          <p:cNvPr id="15" name="TextBox 14">
            <a:extLst>
              <a:ext uri="{FF2B5EF4-FFF2-40B4-BE49-F238E27FC236}">
                <a16:creationId xmlns:a16="http://schemas.microsoft.com/office/drawing/2014/main" id="{803AB8A4-734A-A41C-05C6-AA078E441B83}"/>
              </a:ext>
            </a:extLst>
          </p:cNvPr>
          <p:cNvSpPr txBox="1"/>
          <p:nvPr/>
        </p:nvSpPr>
        <p:spPr>
          <a:xfrm>
            <a:off x="3422260" y="2579273"/>
            <a:ext cx="8550443" cy="4015651"/>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الذكاء الاصطناعي الذي يتحكم في اقتراحات المحتوى لا يعكس "الرأي العام الفعلي"، بل يصنع لكل مستخدم "رأيًا عامًا خاصًا به"، ناتجًا عن تفضيلاته وتاريخه الرقمي. </a:t>
            </a:r>
            <a:r>
              <a:rPr lang="ar-SA" sz="2400" kern="0" dirty="0">
                <a:solidFill>
                  <a:srgbClr val="002060"/>
                </a:solidFill>
                <a:latin typeface="Calibri" panose="020F0502020204030204" pitchFamily="34" charset="0"/>
                <a:cs typeface="Calibri" panose="020F0502020204030204" pitchFamily="34" charset="0"/>
              </a:rPr>
              <a:t>هذا يؤدي إلى حالة من </a:t>
            </a:r>
            <a:r>
              <a:rPr lang="ar-SA" sz="2400" b="1" kern="0" dirty="0">
                <a:solidFill>
                  <a:srgbClr val="002060"/>
                </a:solidFill>
                <a:latin typeface="Calibri" panose="020F0502020204030204" pitchFamily="34" charset="0"/>
                <a:cs typeface="Calibri" panose="020F0502020204030204" pitchFamily="34" charset="0"/>
              </a:rPr>
              <a:t>الانفصال الإدراكي</a:t>
            </a:r>
            <a:r>
              <a:rPr lang="ar-SA" sz="2400" kern="0" dirty="0">
                <a:solidFill>
                  <a:srgbClr val="002060"/>
                </a:solidFill>
                <a:latin typeface="Calibri" panose="020F0502020204030204" pitchFamily="34" charset="0"/>
                <a:cs typeface="Calibri" panose="020F0502020204030204" pitchFamily="34" charset="0"/>
              </a:rPr>
              <a:t>، حيث يظن كل شخص أن ما يراه هو السائد، فيصطدم لاحقًا بالواقع </a:t>
            </a:r>
            <a:r>
              <a:rPr lang="ar-SA" sz="2400" b="1" kern="0" dirty="0">
                <a:solidFill>
                  <a:srgbClr val="002060"/>
                </a:solidFill>
                <a:latin typeface="Calibri" panose="020F0502020204030204" pitchFamily="34" charset="0"/>
                <a:cs typeface="Calibri" panose="020F0502020204030204" pitchFamily="34" charset="0"/>
              </a:rPr>
              <a:t>ويختار الصمت أو الانغلاق بدل المواجهة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تطبيقي</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مستخدم يتابع باستمرار محتوى يعارض التعليم المختلط، ويُظهر له يوتيوب مقاطع تدعم هذا الاتجاه، فيظن أن الأغلبية تشاركه الرأي، ويصدم عند مواجهته بواقع مختلف في نقاش حي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D5585BA0-9B8A-5238-2216-B083E8B9394D}"/>
              </a:ext>
            </a:extLst>
          </p:cNvPr>
          <p:cNvPicPr>
            <a:picLocks noChangeAspect="1"/>
          </p:cNvPicPr>
          <p:nvPr/>
        </p:nvPicPr>
        <p:blipFill>
          <a:blip r:embed="rId3"/>
          <a:stretch>
            <a:fillRect/>
          </a:stretch>
        </p:blipFill>
        <p:spPr>
          <a:xfrm>
            <a:off x="219297" y="2484874"/>
            <a:ext cx="3101419" cy="4110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28430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35C07-1F31-BB0B-9DC8-8A589419DD6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00F0245-5270-6DD5-F7C8-C299F7D09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0A0F855F-F28F-26D9-ACC2-C1D3A3358E7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394A45E-E526-D7B7-02F5-1513276081AC}"/>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C79EB01-CE9D-C723-6081-BE24898299D4}"/>
              </a:ext>
            </a:extLst>
          </p:cNvPr>
          <p:cNvSpPr/>
          <p:nvPr/>
        </p:nvSpPr>
        <p:spPr>
          <a:xfrm>
            <a:off x="289147" y="77612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تطورات نظرية دوامة الصمت في البيئة الرقمية</a:t>
            </a:r>
            <a:endParaRPr lang="en-US" sz="2800" b="1" dirty="0">
              <a:solidFill>
                <a:schemeClr val="bg1"/>
              </a:solidFill>
              <a:latin typeface="Alexandria" charset="0"/>
              <a:cs typeface="Alexandria" charset="0"/>
            </a:endParaRPr>
          </a:p>
        </p:txBody>
      </p:sp>
      <p:sp>
        <p:nvSpPr>
          <p:cNvPr id="4" name="Rectangle 3">
            <a:extLst>
              <a:ext uri="{FF2B5EF4-FFF2-40B4-BE49-F238E27FC236}">
                <a16:creationId xmlns:a16="http://schemas.microsoft.com/office/drawing/2014/main" id="{A7296C02-6862-4908-A48D-AD609C0CEBC2}"/>
              </a:ext>
            </a:extLst>
          </p:cNvPr>
          <p:cNvSpPr/>
          <p:nvPr/>
        </p:nvSpPr>
        <p:spPr>
          <a:xfrm>
            <a:off x="10032659" y="167502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
        <p:nvSpPr>
          <p:cNvPr id="6" name="Rectangle 5">
            <a:extLst>
              <a:ext uri="{FF2B5EF4-FFF2-40B4-BE49-F238E27FC236}">
                <a16:creationId xmlns:a16="http://schemas.microsoft.com/office/drawing/2014/main" id="{E3333EC3-BB0A-05CB-3DB4-946FFC48AEDF}"/>
              </a:ext>
            </a:extLst>
          </p:cNvPr>
          <p:cNvSpPr/>
          <p:nvPr/>
        </p:nvSpPr>
        <p:spPr>
          <a:xfrm>
            <a:off x="1390108" y="1697825"/>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الترند الرقمي كقوة صامتة لإعادة الاصطفاف</a:t>
            </a:r>
            <a:endParaRPr lang="ar-SA" sz="2400" b="1" dirty="0">
              <a:solidFill>
                <a:srgbClr val="002060"/>
              </a:solidFill>
              <a:latin typeface="Alexandria" charset="0"/>
              <a:cs typeface="Alexandria" charset="0"/>
            </a:endParaRPr>
          </a:p>
        </p:txBody>
      </p:sp>
      <p:sp>
        <p:nvSpPr>
          <p:cNvPr id="13" name="TextBox 12">
            <a:extLst>
              <a:ext uri="{FF2B5EF4-FFF2-40B4-BE49-F238E27FC236}">
                <a16:creationId xmlns:a16="http://schemas.microsoft.com/office/drawing/2014/main" id="{215FBE7E-6673-C29D-8682-BA4993375E04}"/>
              </a:ext>
            </a:extLst>
          </p:cNvPr>
          <p:cNvSpPr txBox="1"/>
          <p:nvPr/>
        </p:nvSpPr>
        <p:spPr>
          <a:xfrm>
            <a:off x="3595114" y="2340604"/>
            <a:ext cx="8372296" cy="4569649"/>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الترند على المنصات الرقمية لا يعبّر بالضرورة عن قناعة جماهيرية، بل يعكس لحظة زمنية من التفاعل الكثيف، أحيانًا </a:t>
            </a:r>
            <a:r>
              <a:rPr lang="ar-EG" sz="2400" b="1" kern="0" dirty="0">
                <a:solidFill>
                  <a:srgbClr val="002060"/>
                </a:solidFill>
                <a:latin typeface="Calibri" panose="020F0502020204030204" pitchFamily="34" charset="0"/>
                <a:cs typeface="Calibri" panose="020F0502020204030204" pitchFamily="34" charset="0"/>
              </a:rPr>
              <a:t>يأتى بدافع من ال</a:t>
            </a:r>
            <a:r>
              <a:rPr lang="ar-SA" sz="2400" b="1" kern="0" dirty="0">
                <a:solidFill>
                  <a:srgbClr val="002060"/>
                </a:solidFill>
                <a:latin typeface="Calibri" panose="020F0502020204030204" pitchFamily="34" charset="0"/>
                <a:cs typeface="Calibri" panose="020F0502020204030204" pitchFamily="34" charset="0"/>
              </a:rPr>
              <a:t>خوارزميات أو حملات منسقة</a:t>
            </a:r>
            <a:r>
              <a:rPr lang="ar-SA" sz="2400" kern="0" dirty="0">
                <a:solidFill>
                  <a:srgbClr val="002060"/>
                </a:solidFill>
                <a:latin typeface="Calibri" panose="020F0502020204030204" pitchFamily="34" charset="0"/>
                <a:cs typeface="Calibri" panose="020F0502020204030204" pitchFamily="34" charset="0"/>
              </a:rPr>
              <a:t>. ومع ذلك، </a:t>
            </a:r>
            <a:r>
              <a:rPr lang="ar-SA" sz="2400" b="1" kern="0" dirty="0">
                <a:solidFill>
                  <a:srgbClr val="002060"/>
                </a:solidFill>
                <a:latin typeface="Calibri" panose="020F0502020204030204" pitchFamily="34" charset="0"/>
                <a:cs typeface="Calibri" panose="020F0502020204030204" pitchFamily="34" charset="0"/>
              </a:rPr>
              <a:t>يملك الترند قوة التأثير الصامت</a:t>
            </a:r>
            <a:r>
              <a:rPr lang="ar-SA"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a:t>
            </a:r>
            <a:r>
              <a:rPr lang="ar-SA" sz="2400" kern="0" dirty="0">
                <a:solidFill>
                  <a:srgbClr val="002060"/>
                </a:solidFill>
                <a:latin typeface="Calibri" panose="020F0502020204030204" pitchFamily="34" charset="0"/>
                <a:cs typeface="Calibri" panose="020F0502020204030204" pitchFamily="34" charset="0"/>
              </a:rPr>
              <a:t>يدفع البعض إلى تغيير مواقفهم، أو تأجيل التعبير، أو تقليص الجرأة، ليس خوفًا من الخطأ، بل من </a:t>
            </a:r>
            <a:r>
              <a:rPr lang="ar-SA" sz="2400" b="1" kern="0" dirty="0">
                <a:solidFill>
                  <a:srgbClr val="002060"/>
                </a:solidFill>
                <a:latin typeface="Calibri" panose="020F0502020204030204" pitchFamily="34" charset="0"/>
                <a:cs typeface="Calibri" panose="020F0502020204030204" pitchFamily="34" charset="0"/>
              </a:rPr>
              <a:t>الخروج عن "اللحظة الرقمية" التي يُفترض الانتماء لها</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تطبيقي</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فرد يؤمن بفكرة مضادة لهاشتاج منتش</a:t>
            </a:r>
            <a:r>
              <a:rPr lang="ar-EG" sz="2400" kern="0" dirty="0">
                <a:solidFill>
                  <a:srgbClr val="002060"/>
                </a:solidFill>
                <a:latin typeface="Calibri" panose="020F0502020204030204" pitchFamily="34" charset="0"/>
                <a:cs typeface="Calibri" panose="020F0502020204030204" pitchFamily="34" charset="0"/>
              </a:rPr>
              <a:t>ر#</a:t>
            </a:r>
            <a:r>
              <a:rPr lang="ar-EG" sz="2400" b="1" kern="0" dirty="0">
                <a:solidFill>
                  <a:srgbClr val="002060"/>
                </a:solidFill>
                <a:latin typeface="Calibri" panose="020F0502020204030204" pitchFamily="34" charset="0"/>
                <a:cs typeface="Calibri" panose="020F0502020204030204" pitchFamily="34" charset="0"/>
              </a:rPr>
              <a:t>خليك مع التريند</a:t>
            </a:r>
            <a:r>
              <a:rPr lang="ar-SA" sz="2400" kern="0" dirty="0">
                <a:solidFill>
                  <a:srgbClr val="002060"/>
                </a:solidFill>
                <a:latin typeface="Calibri" panose="020F0502020204030204" pitchFamily="34" charset="0"/>
                <a:cs typeface="Calibri" panose="020F0502020204030204" pitchFamily="34" charset="0"/>
              </a:rPr>
              <a:t>، لكنه يمتنع عن التعبير رغم إيمانه الداخلي، لأن شعوره اللحظي هو أن الزمن الرقمي لا يتسع لصوته الآن</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CC6D710A-B92C-1151-C0C3-90D9B0F8A3D5}"/>
              </a:ext>
            </a:extLst>
          </p:cNvPr>
          <p:cNvPicPr>
            <a:picLocks noChangeAspect="1"/>
          </p:cNvPicPr>
          <p:nvPr/>
        </p:nvPicPr>
        <p:blipFill>
          <a:blip r:embed="rId3"/>
          <a:stretch>
            <a:fillRect/>
          </a:stretch>
        </p:blipFill>
        <p:spPr>
          <a:xfrm>
            <a:off x="84220" y="2325970"/>
            <a:ext cx="3510894" cy="4388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12538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6FE02-1F92-8EAE-7521-465CCB082252}"/>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2F31AF12-DB35-74FD-A75B-37DEE2E1A066}"/>
              </a:ext>
            </a:extLst>
          </p:cNvPr>
          <p:cNvPicPr>
            <a:picLocks noChangeAspect="1"/>
          </p:cNvPicPr>
          <p:nvPr/>
        </p:nvPicPr>
        <p:blipFill>
          <a:blip r:embed="rId2"/>
          <a:stretch>
            <a:fillRect/>
          </a:stretch>
        </p:blipFill>
        <p:spPr>
          <a:xfrm>
            <a:off x="-54145" y="3104146"/>
            <a:ext cx="12300284" cy="7203913"/>
          </a:xfrm>
          <a:prstGeom prst="rect">
            <a:avLst/>
          </a:prstGeom>
        </p:spPr>
      </p:pic>
      <p:pic>
        <p:nvPicPr>
          <p:cNvPr id="7" name="Graphic 21">
            <a:extLst>
              <a:ext uri="{FF2B5EF4-FFF2-40B4-BE49-F238E27FC236}">
                <a16:creationId xmlns:a16="http://schemas.microsoft.com/office/drawing/2014/main" id="{E8F38969-A54D-9D2B-774F-71D6F4390F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D7A301CC-57BF-C090-543B-888B813BDAB2}"/>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107B3800-D592-6533-1927-23426715F2E9}"/>
              </a:ext>
            </a:extLst>
          </p:cNvPr>
          <p:cNvSpPr/>
          <p:nvPr/>
        </p:nvSpPr>
        <p:spPr>
          <a:xfrm>
            <a:off x="9178418" y="29479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1</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DB1672CE-1E18-9A6F-3DAC-CE6C168248FA}"/>
              </a:ext>
            </a:extLst>
          </p:cNvPr>
          <p:cNvSpPr/>
          <p:nvPr/>
        </p:nvSpPr>
        <p:spPr>
          <a:xfrm>
            <a:off x="613611" y="2925435"/>
            <a:ext cx="837229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الضغط الجماهيري في التعليقات والمنشورات</a:t>
            </a:r>
            <a:endParaRPr lang="ar-SA" sz="2400" b="1" dirty="0">
              <a:solidFill>
                <a:srgbClr val="002060"/>
              </a:solidFill>
              <a:latin typeface="Alexandria" charset="0"/>
              <a:cs typeface="Alexandria" charset="0"/>
            </a:endParaRPr>
          </a:p>
        </p:txBody>
      </p:sp>
      <p:sp>
        <p:nvSpPr>
          <p:cNvPr id="16" name="Rectangle 15">
            <a:extLst>
              <a:ext uri="{FF2B5EF4-FFF2-40B4-BE49-F238E27FC236}">
                <a16:creationId xmlns:a16="http://schemas.microsoft.com/office/drawing/2014/main" id="{4DF25770-EDEB-4484-7345-B35B829E446B}"/>
              </a:ext>
            </a:extLst>
          </p:cNvPr>
          <p:cNvSpPr/>
          <p:nvPr/>
        </p:nvSpPr>
        <p:spPr>
          <a:xfrm>
            <a:off x="9178417" y="356690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2</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40B3C1E0-7CF3-FB54-B802-71144F42E18E}"/>
              </a:ext>
            </a:extLst>
          </p:cNvPr>
          <p:cNvSpPr/>
          <p:nvPr/>
        </p:nvSpPr>
        <p:spPr>
          <a:xfrm>
            <a:off x="9178417" y="422091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3</a:t>
            </a:r>
            <a:endParaRPr lang="ar-SA" sz="2400" b="1" kern="0" dirty="0">
              <a:solidFill>
                <a:schemeClr val="bg1"/>
              </a:solidFill>
              <a:latin typeface="Calibri" panose="020F0502020204030204" pitchFamily="34" charset="0"/>
              <a:cs typeface="+mj-cs"/>
            </a:endParaRPr>
          </a:p>
        </p:txBody>
      </p:sp>
      <p:sp>
        <p:nvSpPr>
          <p:cNvPr id="18" name="Rectangle 17">
            <a:extLst>
              <a:ext uri="{FF2B5EF4-FFF2-40B4-BE49-F238E27FC236}">
                <a16:creationId xmlns:a16="http://schemas.microsoft.com/office/drawing/2014/main" id="{D585956E-ADB5-DCF6-61A5-A072268FD507}"/>
              </a:ext>
            </a:extLst>
          </p:cNvPr>
          <p:cNvSpPr/>
          <p:nvPr/>
        </p:nvSpPr>
        <p:spPr>
          <a:xfrm>
            <a:off x="613612" y="3593991"/>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الصمت داخل المجموعات المغلقة</a:t>
            </a:r>
            <a:endParaRPr lang="ar-SA" sz="2400" b="1" dirty="0">
              <a:solidFill>
                <a:srgbClr val="002060"/>
              </a:solidFill>
              <a:latin typeface="Alexandria" charset="0"/>
              <a:cs typeface="Alexandria" charset="0"/>
            </a:endParaRPr>
          </a:p>
        </p:txBody>
      </p:sp>
      <p:sp>
        <p:nvSpPr>
          <p:cNvPr id="19" name="Rectangle 18">
            <a:extLst>
              <a:ext uri="{FF2B5EF4-FFF2-40B4-BE49-F238E27FC236}">
                <a16:creationId xmlns:a16="http://schemas.microsoft.com/office/drawing/2014/main" id="{942291F6-2E73-8596-2A2E-D5C78FDACD98}"/>
              </a:ext>
            </a:extLst>
          </p:cNvPr>
          <p:cNvSpPr/>
          <p:nvPr/>
        </p:nvSpPr>
        <p:spPr>
          <a:xfrm>
            <a:off x="613611" y="4298598"/>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ثقافة "الإلغاء" </a:t>
            </a:r>
            <a:r>
              <a:rPr lang="en-US" sz="2400" b="1" kern="0" dirty="0">
                <a:solidFill>
                  <a:srgbClr val="002060"/>
                </a:solidFill>
                <a:latin typeface="Andalus" panose="02020603050405020304" pitchFamily="18" charset="-78"/>
                <a:cs typeface="Andalus" panose="02020603050405020304" pitchFamily="18" charset="-78"/>
              </a:rPr>
              <a:t>Cancel Culture </a:t>
            </a:r>
            <a:r>
              <a:rPr lang="ar-EG" sz="2400" b="1" kern="0" dirty="0">
                <a:solidFill>
                  <a:srgbClr val="002060"/>
                </a:solidFill>
                <a:latin typeface="Andalus" panose="02020603050405020304" pitchFamily="18" charset="-78"/>
                <a:cs typeface="Andalus" panose="02020603050405020304" pitchFamily="18" charset="-78"/>
              </a:rPr>
              <a:t> </a:t>
            </a:r>
            <a:r>
              <a:rPr lang="ar-SA" sz="2400" b="1" dirty="0">
                <a:solidFill>
                  <a:srgbClr val="002060"/>
                </a:solidFill>
                <a:latin typeface="Alexandria" charset="0"/>
                <a:cs typeface="Alexandria" charset="0"/>
              </a:rPr>
              <a:t>وأثرها على التعبير</a:t>
            </a:r>
          </a:p>
        </p:txBody>
      </p:sp>
      <p:sp>
        <p:nvSpPr>
          <p:cNvPr id="2" name="TextBox 1">
            <a:extLst>
              <a:ext uri="{FF2B5EF4-FFF2-40B4-BE49-F238E27FC236}">
                <a16:creationId xmlns:a16="http://schemas.microsoft.com/office/drawing/2014/main" id="{39CC559A-5ECB-D013-E6B0-F926928EAF80}"/>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C647AEB9-1CA4-B171-5E44-FC557212169A}"/>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BC76A74B-2E7C-2149-6273-95DACF70BDA0}"/>
              </a:ext>
            </a:extLst>
          </p:cNvPr>
          <p:cNvSpPr txBox="1"/>
          <p:nvPr/>
        </p:nvSpPr>
        <p:spPr>
          <a:xfrm>
            <a:off x="144571" y="1622204"/>
            <a:ext cx="11902852" cy="1341586"/>
          </a:xfrm>
          <a:prstGeom prst="rect">
            <a:avLst/>
          </a:prstGeom>
          <a:noFill/>
        </p:spPr>
        <p:txBody>
          <a:bodyPr wrap="square">
            <a:spAutoFit/>
          </a:bodyPr>
          <a:lstStyle/>
          <a:p>
            <a:pPr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مع أن الإنترنت منح الأفراد مساحة واسعة للتعبير، فإن نظرية دوامة الصمت لم تختفِ، بل أعادت تشكيل نفسها من خلال أدوات وآليات جديدة، بعضها أكثر تأثيرًا من مثيلاتها في الإعلام التقليدي. إليك أبرز التطبيقات والأمثلة المشروحة بعمق:</a:t>
            </a:r>
          </a:p>
        </p:txBody>
      </p:sp>
      <p:sp>
        <p:nvSpPr>
          <p:cNvPr id="8" name="Rectangle 7">
            <a:extLst>
              <a:ext uri="{FF2B5EF4-FFF2-40B4-BE49-F238E27FC236}">
                <a16:creationId xmlns:a16="http://schemas.microsoft.com/office/drawing/2014/main" id="{84F0571F-E8EC-4F66-7078-AD60045C92AE}"/>
              </a:ext>
            </a:extLst>
          </p:cNvPr>
          <p:cNvSpPr/>
          <p:nvPr/>
        </p:nvSpPr>
        <p:spPr>
          <a:xfrm>
            <a:off x="9178417" y="49413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4</a:t>
            </a:r>
            <a:endParaRPr lang="ar-SA" sz="2400" b="1" kern="0" dirty="0">
              <a:solidFill>
                <a:schemeClr val="bg1"/>
              </a:solidFill>
              <a:latin typeface="Calibri" panose="020F0502020204030204" pitchFamily="34" charset="0"/>
              <a:cs typeface="+mj-cs"/>
            </a:endParaRPr>
          </a:p>
        </p:txBody>
      </p:sp>
      <p:sp>
        <p:nvSpPr>
          <p:cNvPr id="9" name="Rectangle 8">
            <a:extLst>
              <a:ext uri="{FF2B5EF4-FFF2-40B4-BE49-F238E27FC236}">
                <a16:creationId xmlns:a16="http://schemas.microsoft.com/office/drawing/2014/main" id="{DC562B9D-E9FB-08ED-D0E1-A983B51BC693}"/>
              </a:ext>
            </a:extLst>
          </p:cNvPr>
          <p:cNvSpPr/>
          <p:nvPr/>
        </p:nvSpPr>
        <p:spPr>
          <a:xfrm>
            <a:off x="613612" y="4969943"/>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أشكال الصمت الحديثة في البيئة الرقمية</a:t>
            </a:r>
            <a:endParaRPr lang="ar-SA" sz="2400" b="1" dirty="0">
              <a:solidFill>
                <a:srgbClr val="002060"/>
              </a:solidFill>
              <a:latin typeface="Alexandria" charset="0"/>
              <a:cs typeface="Alexandria" charset="0"/>
            </a:endParaRPr>
          </a:p>
        </p:txBody>
      </p:sp>
      <p:sp>
        <p:nvSpPr>
          <p:cNvPr id="10" name="Rectangle 9">
            <a:extLst>
              <a:ext uri="{FF2B5EF4-FFF2-40B4-BE49-F238E27FC236}">
                <a16:creationId xmlns:a16="http://schemas.microsoft.com/office/drawing/2014/main" id="{3B28759E-3AD2-D085-9B0D-7C742A31A92F}"/>
              </a:ext>
            </a:extLst>
          </p:cNvPr>
          <p:cNvSpPr/>
          <p:nvPr/>
        </p:nvSpPr>
        <p:spPr>
          <a:xfrm>
            <a:off x="613612" y="5641288"/>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دور الخوارزميات في تضخيم الصمت</a:t>
            </a:r>
            <a:endParaRPr lang="ar-SA" sz="2400" b="1" dirty="0">
              <a:solidFill>
                <a:srgbClr val="002060"/>
              </a:solidFill>
              <a:latin typeface="Alexandria" charset="0"/>
              <a:cs typeface="Alexandria" charset="0"/>
            </a:endParaRPr>
          </a:p>
        </p:txBody>
      </p:sp>
      <p:sp>
        <p:nvSpPr>
          <p:cNvPr id="12" name="Rectangle 11">
            <a:extLst>
              <a:ext uri="{FF2B5EF4-FFF2-40B4-BE49-F238E27FC236}">
                <a16:creationId xmlns:a16="http://schemas.microsoft.com/office/drawing/2014/main" id="{69CF6162-3935-E527-F23D-4FF40829B7BA}"/>
              </a:ext>
            </a:extLst>
          </p:cNvPr>
          <p:cNvSpPr/>
          <p:nvPr/>
        </p:nvSpPr>
        <p:spPr>
          <a:xfrm>
            <a:off x="9178417" y="558713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5</a:t>
            </a:r>
            <a:endParaRPr lang="ar-SA" sz="2400" b="1" kern="0" dirty="0">
              <a:solidFill>
                <a:schemeClr val="bg1"/>
              </a:solidFill>
              <a:latin typeface="Calibri" panose="020F0502020204030204" pitchFamily="34" charset="0"/>
              <a:cs typeface="+mj-cs"/>
            </a:endParaRPr>
          </a:p>
        </p:txBody>
      </p:sp>
      <p:sp>
        <p:nvSpPr>
          <p:cNvPr id="4" name="Rectangle 3">
            <a:extLst>
              <a:ext uri="{FF2B5EF4-FFF2-40B4-BE49-F238E27FC236}">
                <a16:creationId xmlns:a16="http://schemas.microsoft.com/office/drawing/2014/main" id="{DB24CC64-DD88-7190-0663-B1D243C97365}"/>
              </a:ext>
            </a:extLst>
          </p:cNvPr>
          <p:cNvSpPr/>
          <p:nvPr/>
        </p:nvSpPr>
        <p:spPr>
          <a:xfrm>
            <a:off x="9178417" y="618726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6</a:t>
            </a:r>
            <a:endParaRPr lang="ar-SA" sz="2400" b="1" kern="0" dirty="0">
              <a:solidFill>
                <a:schemeClr val="bg1"/>
              </a:solidFill>
              <a:latin typeface="Calibri" panose="020F0502020204030204" pitchFamily="34" charset="0"/>
              <a:cs typeface="+mj-cs"/>
            </a:endParaRPr>
          </a:p>
        </p:txBody>
      </p:sp>
      <p:sp>
        <p:nvSpPr>
          <p:cNvPr id="6" name="Rectangle 5">
            <a:extLst>
              <a:ext uri="{FF2B5EF4-FFF2-40B4-BE49-F238E27FC236}">
                <a16:creationId xmlns:a16="http://schemas.microsoft.com/office/drawing/2014/main" id="{0A7A402B-B1B0-7529-5439-B2ADA137A13C}"/>
              </a:ext>
            </a:extLst>
          </p:cNvPr>
          <p:cNvSpPr/>
          <p:nvPr/>
        </p:nvSpPr>
        <p:spPr>
          <a:xfrm>
            <a:off x="613612" y="6299037"/>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تأثير المؤثرين وقادة الرأي الرقميين</a:t>
            </a:r>
            <a:endParaRPr lang="ar-SA"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3343537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E2089-9B4E-413E-A5CE-DA8A856EA93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6DE12A3-EFA3-C2C7-2A2D-23F065C4C9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0854DF12-CD31-5BD3-ACD7-451E9C7B1810}"/>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84B576A1-B9B9-CF4E-5264-C9C94B3931F0}"/>
              </a:ext>
            </a:extLst>
          </p:cNvPr>
          <p:cNvSpPr/>
          <p:nvPr/>
        </p:nvSpPr>
        <p:spPr>
          <a:xfrm>
            <a:off x="10116097" y="168896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1</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C03A8D2D-1DB1-D998-78F1-BD1A8710F8B3}"/>
              </a:ext>
            </a:extLst>
          </p:cNvPr>
          <p:cNvSpPr/>
          <p:nvPr/>
        </p:nvSpPr>
        <p:spPr>
          <a:xfrm>
            <a:off x="1491916" y="1688968"/>
            <a:ext cx="837229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الضغط الجماهيري في التعليقات والمنشورات</a:t>
            </a:r>
            <a:endParaRPr lang="ar-SA" sz="2400" b="1" dirty="0">
              <a:solidFill>
                <a:srgbClr val="002060"/>
              </a:solidFill>
              <a:latin typeface="Alexandria" charset="0"/>
              <a:cs typeface="Alexandria" charset="0"/>
            </a:endParaRPr>
          </a:p>
        </p:txBody>
      </p:sp>
      <p:sp>
        <p:nvSpPr>
          <p:cNvPr id="2" name="TextBox 1">
            <a:extLst>
              <a:ext uri="{FF2B5EF4-FFF2-40B4-BE49-F238E27FC236}">
                <a16:creationId xmlns:a16="http://schemas.microsoft.com/office/drawing/2014/main" id="{C42B67DF-3EA1-358F-4E5C-C60145BFD942}"/>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EB50C307-2524-315A-D356-D65CC8A83469}"/>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8A0E65DC-021B-8DF0-5D90-3D7D5441F2F7}"/>
              </a:ext>
            </a:extLst>
          </p:cNvPr>
          <p:cNvSpPr txBox="1"/>
          <p:nvPr/>
        </p:nvSpPr>
        <p:spPr>
          <a:xfrm>
            <a:off x="4043519" y="2445914"/>
            <a:ext cx="7807585" cy="4417299"/>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ف</a:t>
            </a:r>
            <a:r>
              <a:rPr lang="ar-SA" sz="2400" kern="0" dirty="0">
                <a:solidFill>
                  <a:srgbClr val="002060"/>
                </a:solidFill>
                <a:latin typeface="Calibri" panose="020F0502020204030204" pitchFamily="34" charset="0"/>
                <a:cs typeface="Calibri" panose="020F0502020204030204" pitchFamily="34" charset="0"/>
              </a:rPr>
              <a:t>ي منصات مثل فيس بوك وتويتر/إكس، يصبح المجال العام مفتوحًا للتفاعل الفوري، لكن هذه الديناميكية لا ت</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عني حرية مطلقة. حين يُعبّر أحد المستخدمين عن رأي غير شائع في موضوع مثير للجدل، مثل الحريات الشخصية أو السياسة أو الدين، قد يواجه سيلًا من </a:t>
            </a:r>
            <a:r>
              <a:rPr lang="ar-SA" sz="2400" b="1" kern="0" dirty="0">
                <a:solidFill>
                  <a:srgbClr val="002060"/>
                </a:solidFill>
                <a:latin typeface="Calibri" panose="020F0502020204030204" pitchFamily="34" charset="0"/>
                <a:cs typeface="Calibri" panose="020F0502020204030204" pitchFamily="34" charset="0"/>
              </a:rPr>
              <a:t>التعليقات العدائية أو السخرية الجماعية</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trolling, shaming</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النوع من التفاعل يولّد خوفًا ليس فقط لدى الناشر، بل أيضًا لدى المتابعين الذين يلاحظون ما حدث، فيترددون في المشاركة أو </a:t>
            </a:r>
            <a:r>
              <a:rPr lang="ar-SA" sz="2400" b="1" kern="0" dirty="0">
                <a:solidFill>
                  <a:srgbClr val="002060"/>
                </a:solidFill>
                <a:latin typeface="Calibri" panose="020F0502020204030204" pitchFamily="34" charset="0"/>
                <a:cs typeface="Calibri" panose="020F0502020204030204" pitchFamily="34" charset="0"/>
              </a:rPr>
              <a:t>يقررون التزام الصمت تفاديًا للمصير نفسه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دقيق</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شخص ينشر رأيًا مخالفًا حول القضايا السياسية، فيتعرّض لحملة استهزاء واتهامات علنية على تويتر، فيحذف المنشور ويبتعد عن النقاشات لاحقًا</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2380EA11-D084-43E3-90C5-0FE44B566EB1}"/>
              </a:ext>
            </a:extLst>
          </p:cNvPr>
          <p:cNvPicPr>
            <a:picLocks noChangeAspect="1"/>
          </p:cNvPicPr>
          <p:nvPr/>
        </p:nvPicPr>
        <p:blipFill>
          <a:blip r:embed="rId3"/>
          <a:stretch>
            <a:fillRect/>
          </a:stretch>
        </p:blipFill>
        <p:spPr>
          <a:xfrm>
            <a:off x="0" y="2296830"/>
            <a:ext cx="3902242" cy="4417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414711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7B26C-5840-EFDF-B1F2-F83D73468CB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CDAB03C-FBB5-15E3-B034-81D3F23D0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F0A7AEB3-0A59-6699-BE7B-161A54D56830}"/>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6" name="Rectangle 15">
            <a:extLst>
              <a:ext uri="{FF2B5EF4-FFF2-40B4-BE49-F238E27FC236}">
                <a16:creationId xmlns:a16="http://schemas.microsoft.com/office/drawing/2014/main" id="{1F1B4B08-2B5E-427E-B97B-D96AA31DC2D4}"/>
              </a:ext>
            </a:extLst>
          </p:cNvPr>
          <p:cNvSpPr/>
          <p:nvPr/>
        </p:nvSpPr>
        <p:spPr>
          <a:xfrm>
            <a:off x="9455143" y="168896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2</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8" name="Rectangle 17">
            <a:extLst>
              <a:ext uri="{FF2B5EF4-FFF2-40B4-BE49-F238E27FC236}">
                <a16:creationId xmlns:a16="http://schemas.microsoft.com/office/drawing/2014/main" id="{50DFB915-2F2A-CC46-5CB2-B8516AF39706}"/>
              </a:ext>
            </a:extLst>
          </p:cNvPr>
          <p:cNvSpPr/>
          <p:nvPr/>
        </p:nvSpPr>
        <p:spPr>
          <a:xfrm>
            <a:off x="806122" y="1679424"/>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الصمت داخل المجموعات المغلقة</a:t>
            </a:r>
            <a:endParaRPr lang="ar-SA" sz="2400" b="1" dirty="0">
              <a:solidFill>
                <a:srgbClr val="002060"/>
              </a:solidFill>
              <a:latin typeface="Alexandria" charset="0"/>
              <a:cs typeface="Alexandria" charset="0"/>
            </a:endParaRPr>
          </a:p>
        </p:txBody>
      </p:sp>
      <p:sp>
        <p:nvSpPr>
          <p:cNvPr id="2" name="TextBox 1">
            <a:extLst>
              <a:ext uri="{FF2B5EF4-FFF2-40B4-BE49-F238E27FC236}">
                <a16:creationId xmlns:a16="http://schemas.microsoft.com/office/drawing/2014/main" id="{41A9CA7B-DF25-0C74-E011-9B8A4AB5B4C4}"/>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A264B249-348F-D980-CA36-538FF4B40ACB}"/>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185EDE1F-7616-1F80-C6C3-A6A03D70FD49}"/>
              </a:ext>
            </a:extLst>
          </p:cNvPr>
          <p:cNvSpPr txBox="1"/>
          <p:nvPr/>
        </p:nvSpPr>
        <p:spPr>
          <a:xfrm>
            <a:off x="276726" y="2619424"/>
            <a:ext cx="11690684" cy="3461653"/>
          </a:xfrm>
          <a:prstGeom prst="rect">
            <a:avLst/>
          </a:prstGeom>
          <a:noFill/>
        </p:spPr>
        <p:txBody>
          <a:bodyPr wrap="square">
            <a:spAutoFit/>
          </a:bodyPr>
          <a:lstStyle/>
          <a:p>
            <a:pPr marL="0" marR="0" algn="just" rtl="1">
              <a:lnSpc>
                <a:spcPct val="150000"/>
              </a:lnSpc>
              <a:spcAft>
                <a:spcPts val="800"/>
              </a:spcAft>
              <a:buNone/>
            </a:pPr>
            <a:r>
              <a:rPr lang="ar-EG"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دوامة الصمت لا تقتصر على المنصات العامة، بل تمتد بقوة داخل مجموعات "مغلقة" على تطبيقات مثل واتساب أو تليغرام</a:t>
            </a:r>
            <a:r>
              <a:rPr lang="ar-SA" sz="2400" kern="100" dirty="0">
                <a:solidFill>
                  <a:srgbClr val="002060"/>
                </a:solidFill>
                <a:latin typeface="Calibri" panose="020F0502020204030204" pitchFamily="34" charset="0"/>
                <a:cs typeface="Calibri" panose="020F0502020204030204" pitchFamily="34" charset="0"/>
              </a:rPr>
              <a:t>. ففي هذه المجموعات، حيث يعرف الأعضاء بعضهم غالبًا، يسود أحيانًا اتجاه فكري أو سياسي معين، مثل تأييد نظام حاكم أو رفض لقاح، مما يضع ضغوطًا ضمنية على المخالفين. هنا، الصمت لا يكون خوفًا من هجوم رقمي جماهيري، بل من</a:t>
            </a:r>
            <a:r>
              <a:rPr lang="ar-SA" sz="2400" b="1" kern="100" dirty="0">
                <a:solidFill>
                  <a:srgbClr val="002060"/>
                </a:solidFill>
                <a:latin typeface="Calibri" panose="020F0502020204030204" pitchFamily="34" charset="0"/>
                <a:cs typeface="Calibri" panose="020F0502020204030204" pitchFamily="34" charset="0"/>
              </a:rPr>
              <a:t> فقدان العلاقات، أو استبعاد اجتماعي داخل الدائرة الضيقة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en-US" sz="2400" b="1"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مثال واقعي</a:t>
            </a:r>
            <a:r>
              <a:rPr lang="en-US" sz="2400" b="1"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شخص يعمل في قطاع تعليمي، ينتمي لمجموعة عمل على واتساب يغلب عليها توجه سياسي معين. رغم اختلافه، يلتزم الصمت حتى لا يخسر مكانته أو يتعرض للتهميش</a:t>
            </a:r>
            <a:r>
              <a:rPr lang="en-US" sz="2400" kern="10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198292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95FFA-102B-4195-9E1B-0DE3F88E863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2E03B8F-CB58-D4A0-8C5C-8A1544730C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21C9BD44-9FDD-BFB3-9693-793F63F0598C}"/>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7" name="Rectangle 16">
            <a:extLst>
              <a:ext uri="{FF2B5EF4-FFF2-40B4-BE49-F238E27FC236}">
                <a16:creationId xmlns:a16="http://schemas.microsoft.com/office/drawing/2014/main" id="{4A64CCF1-B999-558C-8A9B-2539DE4443F4}"/>
              </a:ext>
            </a:extLst>
          </p:cNvPr>
          <p:cNvSpPr/>
          <p:nvPr/>
        </p:nvSpPr>
        <p:spPr>
          <a:xfrm>
            <a:off x="9503269" y="175377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3</a:t>
            </a:r>
            <a:endParaRPr lang="ar-SA" sz="2400" b="1" kern="0" dirty="0">
              <a:solidFill>
                <a:schemeClr val="bg1"/>
              </a:solidFill>
              <a:latin typeface="Calibri" panose="020F0502020204030204" pitchFamily="34" charset="0"/>
              <a:cs typeface="+mj-cs"/>
            </a:endParaRPr>
          </a:p>
        </p:txBody>
      </p:sp>
      <p:sp>
        <p:nvSpPr>
          <p:cNvPr id="19" name="Rectangle 18">
            <a:extLst>
              <a:ext uri="{FF2B5EF4-FFF2-40B4-BE49-F238E27FC236}">
                <a16:creationId xmlns:a16="http://schemas.microsoft.com/office/drawing/2014/main" id="{4F79379C-BD21-1278-E2AD-A54F17B6CF34}"/>
              </a:ext>
            </a:extLst>
          </p:cNvPr>
          <p:cNvSpPr/>
          <p:nvPr/>
        </p:nvSpPr>
        <p:spPr>
          <a:xfrm>
            <a:off x="613611" y="1755949"/>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ثقافة "الإلغاء" </a:t>
            </a:r>
            <a:r>
              <a:rPr lang="en-US" sz="2400" b="1" kern="0" dirty="0">
                <a:solidFill>
                  <a:srgbClr val="002060"/>
                </a:solidFill>
                <a:latin typeface="Andalus" panose="02020603050405020304" pitchFamily="18" charset="-78"/>
                <a:cs typeface="Andalus" panose="02020603050405020304" pitchFamily="18" charset="-78"/>
              </a:rPr>
              <a:t>Cancel Culture </a:t>
            </a:r>
            <a:r>
              <a:rPr lang="ar-EG" sz="2400" b="1" kern="0" dirty="0">
                <a:solidFill>
                  <a:srgbClr val="002060"/>
                </a:solidFill>
                <a:latin typeface="Andalus" panose="02020603050405020304" pitchFamily="18" charset="-78"/>
                <a:cs typeface="Andalus" panose="02020603050405020304" pitchFamily="18" charset="-78"/>
              </a:rPr>
              <a:t> </a:t>
            </a:r>
            <a:r>
              <a:rPr lang="ar-SA" sz="2400" b="1" dirty="0">
                <a:solidFill>
                  <a:srgbClr val="002060"/>
                </a:solidFill>
                <a:latin typeface="Alexandria" charset="0"/>
                <a:cs typeface="Alexandria" charset="0"/>
              </a:rPr>
              <a:t>وأثرها على التعبير</a:t>
            </a:r>
          </a:p>
        </p:txBody>
      </p:sp>
      <p:sp>
        <p:nvSpPr>
          <p:cNvPr id="2" name="TextBox 1">
            <a:extLst>
              <a:ext uri="{FF2B5EF4-FFF2-40B4-BE49-F238E27FC236}">
                <a16:creationId xmlns:a16="http://schemas.microsoft.com/office/drawing/2014/main" id="{040278B3-5C57-3146-5C37-8E5EE11CF19A}"/>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6AEE2B51-FFAF-FEF6-231B-A8EEDF1E0B14}"/>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4FED13A1-DBCD-DB29-718F-F24CC7CF10C2}"/>
              </a:ext>
            </a:extLst>
          </p:cNvPr>
          <p:cNvSpPr txBox="1"/>
          <p:nvPr/>
        </p:nvSpPr>
        <p:spPr>
          <a:xfrm>
            <a:off x="4066674" y="2555513"/>
            <a:ext cx="7900736" cy="3992568"/>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أحد أخطر مظاهر دوامة الصمت الرقمية هو الخوف من "الإلغاء الاجتماعي</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social canceling</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ففي بيئة تحكمها سرعة الانتشار والتفاعل اللحظي، يصبح التعبير عن رأي مخالف أو غير مألوف محفوفًا بالمخاطر. كثير من الأفراد، وخاصة من يملكون وظائف مرموقة أو جمهورًا واسعًا، يفضّلون تجنّب النقاشات الساخنة، أو يكتفون بإعادة نشر آراء سائدة، حتى لو لم يقتنعوا بها تمامًا</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مركّب</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كاتب صحفي معروف ينوي نشر مقال نقدي حول تيار فكري صاعد، لكنه يتراجع في اللحظة الأخيرة بسبب تهديدات سابقة تلقاها على حسابه من أنصار هذا التيار</a:t>
            </a:r>
            <a:r>
              <a:rPr lang="en-US" sz="2400" kern="0" dirty="0">
                <a:solidFill>
                  <a:srgbClr val="002060"/>
                </a:solidFill>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C098FFB7-36C9-2438-E617-51B13C31F019}"/>
              </a:ext>
            </a:extLst>
          </p:cNvPr>
          <p:cNvPicPr>
            <a:picLocks noChangeAspect="1"/>
          </p:cNvPicPr>
          <p:nvPr/>
        </p:nvPicPr>
        <p:blipFill>
          <a:blip r:embed="rId3"/>
          <a:stretch>
            <a:fillRect/>
          </a:stretch>
        </p:blipFill>
        <p:spPr>
          <a:xfrm>
            <a:off x="224590" y="2555514"/>
            <a:ext cx="3629087" cy="3992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19549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7E3613-A0D0-AC0A-D162-2C0C70EB8C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3949140-6EB7-676C-7933-A9139FECA8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489A4606-8105-9747-5421-328E08C96330}"/>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144692F-C686-F912-5569-1D436D01135D}"/>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E980DAA7-851B-445F-D557-FEC4DFAF5CE6}"/>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8" name="Rectangle 7">
            <a:extLst>
              <a:ext uri="{FF2B5EF4-FFF2-40B4-BE49-F238E27FC236}">
                <a16:creationId xmlns:a16="http://schemas.microsoft.com/office/drawing/2014/main" id="{7ED08F38-4D77-A42A-B2D1-FD309AA1B378}"/>
              </a:ext>
            </a:extLst>
          </p:cNvPr>
          <p:cNvSpPr/>
          <p:nvPr/>
        </p:nvSpPr>
        <p:spPr>
          <a:xfrm>
            <a:off x="9443112" y="170091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4</a:t>
            </a:r>
            <a:endParaRPr lang="ar-SA" sz="2400" b="1" kern="0" dirty="0">
              <a:solidFill>
                <a:schemeClr val="bg1"/>
              </a:solidFill>
              <a:latin typeface="Calibri" panose="020F0502020204030204" pitchFamily="34" charset="0"/>
              <a:cs typeface="+mj-cs"/>
            </a:endParaRPr>
          </a:p>
        </p:txBody>
      </p:sp>
      <p:sp>
        <p:nvSpPr>
          <p:cNvPr id="9" name="Rectangle 8">
            <a:extLst>
              <a:ext uri="{FF2B5EF4-FFF2-40B4-BE49-F238E27FC236}">
                <a16:creationId xmlns:a16="http://schemas.microsoft.com/office/drawing/2014/main" id="{687CA128-34FF-8304-5048-9F36EA2CBEEB}"/>
              </a:ext>
            </a:extLst>
          </p:cNvPr>
          <p:cNvSpPr/>
          <p:nvPr/>
        </p:nvSpPr>
        <p:spPr>
          <a:xfrm>
            <a:off x="806122" y="1700915"/>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أشكال الصمت الحديثة في البيئة الرقمية</a:t>
            </a:r>
            <a:endParaRPr lang="ar-SA" sz="2400" b="1" dirty="0">
              <a:solidFill>
                <a:srgbClr val="002060"/>
              </a:solidFill>
              <a:latin typeface="Alexandria" charset="0"/>
              <a:cs typeface="Alexandria" charset="0"/>
            </a:endParaRPr>
          </a:p>
        </p:txBody>
      </p:sp>
      <p:sp>
        <p:nvSpPr>
          <p:cNvPr id="21" name="TextBox 20">
            <a:extLst>
              <a:ext uri="{FF2B5EF4-FFF2-40B4-BE49-F238E27FC236}">
                <a16:creationId xmlns:a16="http://schemas.microsoft.com/office/drawing/2014/main" id="{14141DD2-4746-864D-72AB-D01DD13F33AD}"/>
              </a:ext>
            </a:extLst>
          </p:cNvPr>
          <p:cNvSpPr txBox="1"/>
          <p:nvPr/>
        </p:nvSpPr>
        <p:spPr>
          <a:xfrm>
            <a:off x="144571" y="2406235"/>
            <a:ext cx="11902853" cy="4402937"/>
          </a:xfrm>
          <a:prstGeom prst="rect">
            <a:avLst/>
          </a:prstGeom>
          <a:noFill/>
        </p:spPr>
        <p:txBody>
          <a:bodyPr wrap="square">
            <a:spAutoFit/>
          </a:bodyPr>
          <a:lstStyle/>
          <a:p>
            <a:pPr marL="0" marR="0" algn="just" rtl="1">
              <a:lnSpc>
                <a:spcPct val="115000"/>
              </a:lnSpc>
              <a:spcAft>
                <a:spcPts val="800"/>
              </a:spcAft>
              <a:buNone/>
            </a:pPr>
            <a:r>
              <a:rPr lang="ar-EG" sz="2400" b="1" kern="100" dirty="0">
                <a:solidFill>
                  <a:srgbClr val="002060"/>
                </a:solidFill>
                <a:latin typeface="Calibri" panose="020F0502020204030204" pitchFamily="34" charset="0"/>
                <a:cs typeface="Calibri" panose="020F0502020204030204" pitchFamily="34" charset="0"/>
              </a:rPr>
              <a:t>أ.</a:t>
            </a:r>
            <a:r>
              <a:rPr lang="ar-SA" sz="2400" b="1" kern="100" dirty="0">
                <a:solidFill>
                  <a:srgbClr val="002060"/>
                </a:solidFill>
                <a:latin typeface="Calibri" panose="020F0502020204030204" pitchFamily="34" charset="0"/>
                <a:cs typeface="Calibri" panose="020F0502020204030204" pitchFamily="34" charset="0"/>
              </a:rPr>
              <a:t> الصمت الرقمي الكامل</a:t>
            </a:r>
            <a:r>
              <a:rPr lang="en-US" sz="2400" b="1" kern="10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Digital Silence</a:t>
            </a:r>
            <a:r>
              <a:rPr lang="en-US" sz="2400" b="1"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100" dirty="0">
                <a:solidFill>
                  <a:srgbClr val="002060"/>
                </a:solidFill>
                <a:latin typeface="Calibri" panose="020F0502020204030204" pitchFamily="34" charset="0"/>
                <a:cs typeface="Calibri" panose="020F0502020204030204" pitchFamily="34" charset="0"/>
              </a:rPr>
              <a:t>حالة يتوقف فيها المستخدم عن التفاعل تمامًا مع نقاشات جدلية، رغم نشاطه في مواضيع أخرى. هذا الصمت ناتج عن إدراك المستخدم للبيئة العدائية أو الانقسام الحاد</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b="1" kern="100" dirty="0">
                <a:solidFill>
                  <a:srgbClr val="002060"/>
                </a:solidFill>
                <a:latin typeface="Calibri" panose="020F0502020204030204" pitchFamily="34" charset="0"/>
                <a:cs typeface="Calibri" panose="020F0502020204030204" pitchFamily="34" charset="0"/>
              </a:rPr>
              <a:t>ب. المراقبة الصامتة</a:t>
            </a:r>
            <a:r>
              <a:rPr lang="en-US" sz="2400" b="1" kern="10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Lurking</a:t>
            </a:r>
            <a:r>
              <a:rPr lang="en-US" sz="2400" b="1"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100" dirty="0">
                <a:solidFill>
                  <a:srgbClr val="002060"/>
                </a:solidFill>
                <a:latin typeface="Calibri" panose="020F0502020204030204" pitchFamily="34" charset="0"/>
                <a:cs typeface="Calibri" panose="020F0502020204030204" pitchFamily="34" charset="0"/>
              </a:rPr>
              <a:t>شريحة واسعة من المستخدمين تقرأ وتتصفّح المحتوى دون التفاعل. هؤلاء غالبًا لا يشاركون لأنهم يشعرون أن التعبير عن رأيهم سيضعهم في مواجهة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b="1" kern="100" dirty="0">
                <a:solidFill>
                  <a:srgbClr val="002060"/>
                </a:solidFill>
                <a:latin typeface="Calibri" panose="020F0502020204030204" pitchFamily="34" charset="0"/>
                <a:cs typeface="Calibri" panose="020F0502020204030204" pitchFamily="34" charset="0"/>
              </a:rPr>
              <a:t>ج. الصمت الانتقائي</a:t>
            </a:r>
            <a:r>
              <a:rPr lang="en-US" sz="2400" b="1"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kern="100" dirty="0">
                <a:solidFill>
                  <a:srgbClr val="002060"/>
                </a:solidFill>
                <a:latin typeface="Calibri" panose="020F0502020204030204" pitchFamily="34" charset="0"/>
                <a:cs typeface="Calibri" panose="020F0502020204030204" pitchFamily="34" charset="0"/>
              </a:rPr>
              <a:t>لا يلتزم البعض بالصمت المطلق، لكنهم يختارون تجنّب مواضيع معينة مثل السياسة أو الدين ويعبّرون بحرية في مواضيع أقل حساسية كالرياضة أو الترفيه</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54846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9481F-F816-77B0-866D-E9176212A05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408DCCB-9596-345C-2250-79A85265D7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B1D3F09B-1AEA-26DC-C6C6-34A4989FF116}"/>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82EDF7C-0739-2365-2A5E-78ED6542678F}"/>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6D21B00-87D6-C377-549A-9EF40A544CC5}"/>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8" name="Rectangle 7">
            <a:extLst>
              <a:ext uri="{FF2B5EF4-FFF2-40B4-BE49-F238E27FC236}">
                <a16:creationId xmlns:a16="http://schemas.microsoft.com/office/drawing/2014/main" id="{AC1C24E1-5108-ED38-9947-A71545F3B28E}"/>
              </a:ext>
            </a:extLst>
          </p:cNvPr>
          <p:cNvSpPr/>
          <p:nvPr/>
        </p:nvSpPr>
        <p:spPr>
          <a:xfrm>
            <a:off x="9856962" y="176712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5</a:t>
            </a:r>
            <a:endParaRPr lang="ar-SA" sz="2400" b="1" kern="0" dirty="0">
              <a:solidFill>
                <a:schemeClr val="bg1"/>
              </a:solidFill>
              <a:latin typeface="Calibri" panose="020F0502020204030204" pitchFamily="34" charset="0"/>
              <a:cs typeface="+mj-cs"/>
            </a:endParaRPr>
          </a:p>
        </p:txBody>
      </p:sp>
      <p:sp>
        <p:nvSpPr>
          <p:cNvPr id="21" name="Rectangle 20">
            <a:extLst>
              <a:ext uri="{FF2B5EF4-FFF2-40B4-BE49-F238E27FC236}">
                <a16:creationId xmlns:a16="http://schemas.microsoft.com/office/drawing/2014/main" id="{FB9D9D17-2A3A-B390-EFFA-7F2211B5C6B3}"/>
              </a:ext>
            </a:extLst>
          </p:cNvPr>
          <p:cNvSpPr/>
          <p:nvPr/>
        </p:nvSpPr>
        <p:spPr>
          <a:xfrm>
            <a:off x="1167065" y="1767120"/>
            <a:ext cx="837229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دور الخوارزميات في تضخيم الصمت</a:t>
            </a:r>
          </a:p>
        </p:txBody>
      </p:sp>
      <p:sp>
        <p:nvSpPr>
          <p:cNvPr id="23" name="TextBox 22">
            <a:extLst>
              <a:ext uri="{FF2B5EF4-FFF2-40B4-BE49-F238E27FC236}">
                <a16:creationId xmlns:a16="http://schemas.microsoft.com/office/drawing/2014/main" id="{60DCF5C9-DD53-F581-D245-9515EDFEE57F}"/>
              </a:ext>
            </a:extLst>
          </p:cNvPr>
          <p:cNvSpPr txBox="1"/>
          <p:nvPr/>
        </p:nvSpPr>
        <p:spPr>
          <a:xfrm>
            <a:off x="3501190" y="2567545"/>
            <a:ext cx="8466220" cy="3426579"/>
          </a:xfrm>
          <a:prstGeom prst="rect">
            <a:avLst/>
          </a:prstGeom>
          <a:noFill/>
        </p:spPr>
        <p:txBody>
          <a:bodyPr wrap="square">
            <a:spAutoFit/>
          </a:bodyPr>
          <a:lstStyle/>
          <a:p>
            <a:pPr marL="0" marR="0" algn="just" rtl="1">
              <a:lnSpc>
                <a:spcPct val="115000"/>
              </a:lnSpc>
              <a:spcAft>
                <a:spcPts val="800"/>
              </a:spcAft>
              <a:buNone/>
            </a:pPr>
            <a:r>
              <a:rPr lang="ar-SA" sz="2400" b="1" kern="100" dirty="0">
                <a:solidFill>
                  <a:srgbClr val="002060"/>
                </a:solidFill>
                <a:latin typeface="Calibri" panose="020F0502020204030204" pitchFamily="34" charset="0"/>
                <a:cs typeface="Calibri" panose="020F0502020204030204" pitchFamily="34" charset="0"/>
              </a:rPr>
              <a:t>الخوارزميات التي تحكم المحتوى على المنصات (يوتيوب، تيك توك، إنستغرام...) تميل إلى عرض المحتوى المتوافق مع تفضيلات المستخدم</a:t>
            </a:r>
            <a:r>
              <a:rPr lang="ar-SA" sz="2400" kern="100" dirty="0">
                <a:solidFill>
                  <a:srgbClr val="002060"/>
                </a:solidFill>
                <a:latin typeface="Calibri" panose="020F0502020204030204" pitchFamily="34" charset="0"/>
                <a:cs typeface="Calibri" panose="020F0502020204030204" pitchFamily="34" charset="0"/>
              </a:rPr>
              <a:t>. هذا يعزز "فقاعة الرأي</a:t>
            </a:r>
            <a:r>
              <a:rPr lang="en-US" sz="2400" kern="100" dirty="0">
                <a:solidFill>
                  <a:srgbClr val="002060"/>
                </a:solidFill>
                <a:latin typeface="Calibri" panose="020F0502020204030204" pitchFamily="34" charset="0"/>
                <a:cs typeface="Calibri" panose="020F0502020204030204" pitchFamily="34" charset="0"/>
              </a:rPr>
              <a:t>" (</a:t>
            </a:r>
            <a:r>
              <a:rPr lang="en-US" sz="2400" b="1" kern="100" dirty="0">
                <a:solidFill>
                  <a:srgbClr val="002060"/>
                </a:solidFill>
                <a:latin typeface="Times New Roman" panose="02020603050405020304" pitchFamily="18" charset="0"/>
                <a:cs typeface="Times New Roman" panose="02020603050405020304" pitchFamily="18" charset="0"/>
              </a:rPr>
              <a:t>Filter Bubble</a:t>
            </a:r>
            <a:r>
              <a:rPr lang="en-US" sz="2400" kern="100" dirty="0">
                <a:solidFill>
                  <a:srgbClr val="002060"/>
                </a:solidFill>
                <a:latin typeface="Calibri" panose="020F0502020204030204" pitchFamily="34" charset="0"/>
                <a:cs typeface="Calibri" panose="020F0502020204030204" pitchFamily="34" charset="0"/>
              </a:rPr>
              <a:t>)</a:t>
            </a:r>
            <a:r>
              <a:rPr lang="ar-SA" sz="2400" kern="100" dirty="0">
                <a:solidFill>
                  <a:srgbClr val="002060"/>
                </a:solidFill>
                <a:latin typeface="Calibri" panose="020F0502020204030204" pitchFamily="34" charset="0"/>
                <a:cs typeface="Calibri" panose="020F0502020204030204" pitchFamily="34" charset="0"/>
              </a:rPr>
              <a:t>، حيث يظن كل فرد أن ما يراه يمثل رأي الأغلبية. </a:t>
            </a:r>
            <a:r>
              <a:rPr lang="ar-EG" sz="2400" kern="100" dirty="0">
                <a:solidFill>
                  <a:srgbClr val="002060"/>
                </a:solidFill>
                <a:latin typeface="Calibri" panose="020F0502020204030204" pitchFamily="34" charset="0"/>
                <a:cs typeface="Calibri" panose="020F0502020204030204" pitchFamily="34" charset="0"/>
              </a:rPr>
              <a:t>و</a:t>
            </a:r>
            <a:r>
              <a:rPr lang="ar-SA" sz="2400" kern="100" dirty="0">
                <a:solidFill>
                  <a:srgbClr val="002060"/>
                </a:solidFill>
                <a:latin typeface="Calibri" panose="020F0502020204030204" pitchFamily="34" charset="0"/>
                <a:cs typeface="Calibri" panose="020F0502020204030204" pitchFamily="34" charset="0"/>
              </a:rPr>
              <a:t>النتيجة: حين يصادف المستخدم رأيًا مختلفًا فجأة، يشعر أنه غريب أو غير مقبول، فيفضّل عدم التعبير عنه</a:t>
            </a:r>
            <a:r>
              <a:rPr lang="en-US" sz="2400" kern="100" dirty="0">
                <a:solidFill>
                  <a:srgbClr val="002060"/>
                </a:solidFill>
                <a:latin typeface="Calibri" panose="020F0502020204030204" pitchFamily="34" charset="0"/>
                <a:cs typeface="Calibri" panose="020F0502020204030204" pitchFamily="34" charset="0"/>
              </a:rPr>
              <a:t>.</a:t>
            </a:r>
          </a:p>
          <a:p>
            <a:pPr algn="just" rtl="1">
              <a:buNone/>
            </a:pPr>
            <a:r>
              <a:rPr lang="en-US" sz="2400" b="1"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مثال تحليلي</a:t>
            </a:r>
            <a:r>
              <a:rPr lang="en-US" sz="2400" b="1"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شخص يتابع محتوى معارض للقاحات، فيظن أن هذا هو الرأي العام. عند مواجهته برأي علمي مخالف، يصمت لأنه يشعر بالعزلة داخل "الفقاعة الجديدة</a:t>
            </a:r>
            <a:endParaRPr lang="en-US" sz="2400" kern="10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43FEC45-7A4A-AC33-DEFD-E6B26E43A9FC}"/>
              </a:ext>
            </a:extLst>
          </p:cNvPr>
          <p:cNvPicPr>
            <a:picLocks noChangeAspect="1"/>
          </p:cNvPicPr>
          <p:nvPr/>
        </p:nvPicPr>
        <p:blipFill>
          <a:blip r:embed="rId3"/>
          <a:stretch>
            <a:fillRect/>
          </a:stretch>
        </p:blipFill>
        <p:spPr>
          <a:xfrm>
            <a:off x="144571" y="2491074"/>
            <a:ext cx="3115987" cy="41383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224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A407B-7101-098A-F509-B53ADBED7D8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A368CE7-006B-97CF-C82B-DB01C4CD9B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 y="-198720"/>
            <a:ext cx="2530548" cy="1181593"/>
          </a:xfrm>
          <a:prstGeom prst="rect">
            <a:avLst/>
          </a:prstGeom>
        </p:spPr>
      </p:pic>
      <p:sp>
        <p:nvSpPr>
          <p:cNvPr id="11" name="Rectangle 10">
            <a:extLst>
              <a:ext uri="{FF2B5EF4-FFF2-40B4-BE49-F238E27FC236}">
                <a16:creationId xmlns:a16="http://schemas.microsoft.com/office/drawing/2014/main" id="{68257AFC-A0AA-D9E5-C27D-1DE63F064A61}"/>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88AE2BF-1B6A-D3F2-B851-4D3E0CE3903B}"/>
              </a:ext>
            </a:extLst>
          </p:cNvPr>
          <p:cNvSpPr txBox="1"/>
          <p:nvPr/>
        </p:nvSpPr>
        <p:spPr>
          <a:xfrm>
            <a:off x="2529919" y="143871"/>
            <a:ext cx="10335126"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64187262-772D-0D09-1D73-60D6E1064AD1}"/>
              </a:ext>
            </a:extLst>
          </p:cNvPr>
          <p:cNvSpPr/>
          <p:nvPr/>
        </p:nvSpPr>
        <p:spPr>
          <a:xfrm>
            <a:off x="144571" y="764245"/>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تطبيقات موسّعة لنظرية دوامة الصمت في الإعلام الرقمي</a:t>
            </a:r>
            <a:endParaRPr lang="en-US" sz="2800" b="1" dirty="0">
              <a:solidFill>
                <a:schemeClr val="bg1"/>
              </a:solidFill>
              <a:latin typeface="Alexandria" charset="0"/>
              <a:cs typeface="Alexandria" charset="0"/>
            </a:endParaRPr>
          </a:p>
        </p:txBody>
      </p:sp>
      <p:sp>
        <p:nvSpPr>
          <p:cNvPr id="4" name="Rectangle 3">
            <a:extLst>
              <a:ext uri="{FF2B5EF4-FFF2-40B4-BE49-F238E27FC236}">
                <a16:creationId xmlns:a16="http://schemas.microsoft.com/office/drawing/2014/main" id="{AF690FD5-B593-D072-43C1-967AD82453F6}"/>
              </a:ext>
            </a:extLst>
          </p:cNvPr>
          <p:cNvSpPr/>
          <p:nvPr/>
        </p:nvSpPr>
        <p:spPr>
          <a:xfrm>
            <a:off x="10297354" y="170890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6</a:t>
            </a:r>
            <a:endParaRPr lang="ar-SA" sz="2400" b="1" kern="0" dirty="0">
              <a:solidFill>
                <a:schemeClr val="bg1"/>
              </a:solidFill>
              <a:latin typeface="Calibri" panose="020F0502020204030204" pitchFamily="34" charset="0"/>
              <a:cs typeface="+mj-cs"/>
            </a:endParaRPr>
          </a:p>
        </p:txBody>
      </p:sp>
      <p:sp>
        <p:nvSpPr>
          <p:cNvPr id="6" name="Rectangle 5">
            <a:extLst>
              <a:ext uri="{FF2B5EF4-FFF2-40B4-BE49-F238E27FC236}">
                <a16:creationId xmlns:a16="http://schemas.microsoft.com/office/drawing/2014/main" id="{3DE7F211-D3BA-3976-0747-5146EA289CF0}"/>
              </a:ext>
            </a:extLst>
          </p:cNvPr>
          <p:cNvSpPr/>
          <p:nvPr/>
        </p:nvSpPr>
        <p:spPr>
          <a:xfrm>
            <a:off x="264887" y="1679424"/>
            <a:ext cx="992586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تأثير المؤثرين وقادة الرأي الرقميين</a:t>
            </a:r>
            <a:endParaRPr lang="ar-SA" sz="2400" b="1" dirty="0">
              <a:solidFill>
                <a:srgbClr val="002060"/>
              </a:solidFill>
              <a:latin typeface="Alexandria" charset="0"/>
              <a:cs typeface="Alexandria" charset="0"/>
            </a:endParaRPr>
          </a:p>
        </p:txBody>
      </p:sp>
      <p:sp>
        <p:nvSpPr>
          <p:cNvPr id="21" name="TextBox 20">
            <a:extLst>
              <a:ext uri="{FF2B5EF4-FFF2-40B4-BE49-F238E27FC236}">
                <a16:creationId xmlns:a16="http://schemas.microsoft.com/office/drawing/2014/main" id="{265CE0B0-3CB3-A796-11E9-B0B8DA3E2134}"/>
              </a:ext>
            </a:extLst>
          </p:cNvPr>
          <p:cNvSpPr txBox="1"/>
          <p:nvPr/>
        </p:nvSpPr>
        <p:spPr>
          <a:xfrm>
            <a:off x="4042611" y="2759654"/>
            <a:ext cx="7924799" cy="2907655"/>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المؤثرون</a:t>
            </a:r>
            <a:r>
              <a:rPr lang="ar-SA" sz="2400" kern="0" dirty="0">
                <a:solidFill>
                  <a:srgbClr val="002060"/>
                </a:solidFill>
                <a:latin typeface="Calibri" panose="020F0502020204030204" pitchFamily="34" charset="0"/>
                <a:cs typeface="Calibri" panose="020F0502020204030204" pitchFamily="34" charset="0"/>
              </a:rPr>
              <a:t> على تيك توك أو إنستغرام غالبًا ما يلعبون دور </a:t>
            </a:r>
            <a:r>
              <a:rPr lang="ar-SA" sz="2400" b="1" kern="0" dirty="0">
                <a:solidFill>
                  <a:srgbClr val="002060"/>
                </a:solidFill>
                <a:latin typeface="Calibri" panose="020F0502020204030204" pitchFamily="34" charset="0"/>
                <a:cs typeface="Calibri" panose="020F0502020204030204" pitchFamily="34" charset="0"/>
              </a:rPr>
              <a:t>"مرجعية" فكرية لجماهيرهم</a:t>
            </a:r>
            <a:r>
              <a:rPr lang="ar-SA" sz="2400" kern="0" dirty="0">
                <a:solidFill>
                  <a:srgbClr val="002060"/>
                </a:solidFill>
                <a:latin typeface="Calibri" panose="020F0502020204030204" pitchFamily="34" charset="0"/>
                <a:cs typeface="Calibri" panose="020F0502020204030204" pitchFamily="34" charset="0"/>
              </a:rPr>
              <a:t>. إذا تبنّى مؤثر مشهور رأيًا حادًا أو استهزأ بفكرة معينة، يصبح من الصعب على متابع عادي أن يخالفه علنًا، خشية الانتقاد أو فقدان التفاعل</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تطبيقي</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مؤثرة شهيرة تهاجم حملة نسوية ما، فيبدأ متابعوها بتقليد الموقف، ويصمت من يؤيد الحملة خوفًا من التفاعل السلبي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2BCF383F-4DDE-5174-8815-B330F4B5BA4B}"/>
              </a:ext>
            </a:extLst>
          </p:cNvPr>
          <p:cNvPicPr>
            <a:picLocks noChangeAspect="1"/>
          </p:cNvPicPr>
          <p:nvPr/>
        </p:nvPicPr>
        <p:blipFill>
          <a:blip r:embed="rId3"/>
          <a:stretch>
            <a:fillRect/>
          </a:stretch>
        </p:blipFill>
        <p:spPr>
          <a:xfrm>
            <a:off x="224590" y="2315682"/>
            <a:ext cx="3541293" cy="4186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91672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C1314-DE57-FAE9-6F29-96A4CEBBBE0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04149CB-7345-A340-DD6E-AD0316BCCD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9541"/>
            <a:ext cx="2530548" cy="1181593"/>
          </a:xfrm>
          <a:prstGeom prst="rect">
            <a:avLst/>
          </a:prstGeom>
        </p:spPr>
      </p:pic>
      <p:sp>
        <p:nvSpPr>
          <p:cNvPr id="11" name="Rectangle 10">
            <a:extLst>
              <a:ext uri="{FF2B5EF4-FFF2-40B4-BE49-F238E27FC236}">
                <a16:creationId xmlns:a16="http://schemas.microsoft.com/office/drawing/2014/main" id="{D5CAD843-8B43-4DDE-E579-E65B0526C01A}"/>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7216502-82D8-5E90-3AA7-DC04AD18BCF4}"/>
              </a:ext>
            </a:extLst>
          </p:cNvPr>
          <p:cNvSpPr txBox="1"/>
          <p:nvPr/>
        </p:nvSpPr>
        <p:spPr>
          <a:xfrm>
            <a:off x="2716384" y="223711"/>
            <a:ext cx="9936563"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9CFAAADB-9B98-D6DB-56D4-16E1C77A2E43}"/>
              </a:ext>
            </a:extLst>
          </p:cNvPr>
          <p:cNvSpPr/>
          <p:nvPr/>
        </p:nvSpPr>
        <p:spPr>
          <a:xfrm>
            <a:off x="289147" y="825170"/>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a:t>
            </a:r>
            <a:r>
              <a:rPr lang="ar-SA" sz="2400" b="1" kern="100" dirty="0">
                <a:solidFill>
                  <a:schemeClr val="bg1"/>
                </a:solidFill>
                <a:latin typeface="Calibri" panose="020F0502020204030204" pitchFamily="34" charset="0"/>
                <a:cs typeface="Calibri" panose="020F0502020204030204" pitchFamily="34" charset="0"/>
              </a:rPr>
              <a:t>نقد وتحليل لمدى صلاحية نظرية دوامة الصمت في السياق العربي</a:t>
            </a:r>
            <a:endParaRPr lang="en-US" sz="2400" b="1" kern="10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612568D1-8081-A812-9252-32FC4419CAB9}"/>
              </a:ext>
            </a:extLst>
          </p:cNvPr>
          <p:cNvSpPr txBox="1"/>
          <p:nvPr/>
        </p:nvSpPr>
        <p:spPr>
          <a:xfrm>
            <a:off x="192505" y="1855195"/>
            <a:ext cx="11999495" cy="1200329"/>
          </a:xfrm>
          <a:prstGeom prst="rect">
            <a:avLst/>
          </a:prstGeom>
          <a:noFill/>
        </p:spPr>
        <p:txBody>
          <a:bodyPr wrap="square">
            <a:spAutoFit/>
          </a:bodyPr>
          <a:lstStyle/>
          <a:p>
            <a:pPr algn="just" rtl="1"/>
            <a:r>
              <a:rPr lang="ar-SA" sz="2400" kern="100" dirty="0">
                <a:solidFill>
                  <a:srgbClr val="002060"/>
                </a:solidFill>
                <a:latin typeface="Calibri" panose="020F0502020204030204" pitchFamily="34" charset="0"/>
                <a:cs typeface="Calibri" panose="020F0502020204030204" pitchFamily="34" charset="0"/>
              </a:rPr>
              <a:t>رغم أن نظرية دوامة الصمت نشأت في سياق غربي (ألمانيا)، إلا أنها أثارت اهتمامًا كبيرًا لدى الباحثين في المجتمعات العربية. ومع ذلك، فإن تطبيقها على الواقع العربي يقتضي مراعاة عدد من الخصوصيات الثقافية والاجتماعية والسياسية</a:t>
            </a:r>
            <a:r>
              <a:rPr lang="ar-EG" sz="2400" kern="100" dirty="0">
                <a:solidFill>
                  <a:srgbClr val="002060"/>
                </a:solidFill>
                <a:latin typeface="Calibri" panose="020F0502020204030204" pitchFamily="34" charset="0"/>
                <a:cs typeface="Calibri" panose="020F0502020204030204" pitchFamily="34" charset="0"/>
              </a:rPr>
              <a:t>، من بينها مايلي:</a:t>
            </a:r>
            <a:endParaRPr lang="en-US" sz="2400" kern="100" dirty="0">
              <a:solidFill>
                <a:srgbClr val="002060"/>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87DD128F-A4A1-56D7-6593-29E2D7ADF236}"/>
              </a:ext>
            </a:extLst>
          </p:cNvPr>
          <p:cNvSpPr/>
          <p:nvPr/>
        </p:nvSpPr>
        <p:spPr>
          <a:xfrm>
            <a:off x="10622207" y="342900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1</a:t>
            </a:r>
            <a:endParaRPr lang="ar-SA" sz="2400" b="1" kern="0" dirty="0">
              <a:solidFill>
                <a:schemeClr val="bg1"/>
              </a:solidFill>
              <a:latin typeface="Calibri" panose="020F0502020204030204" pitchFamily="34" charset="0"/>
              <a:cs typeface="+mj-cs"/>
            </a:endParaRPr>
          </a:p>
        </p:txBody>
      </p:sp>
      <p:sp>
        <p:nvSpPr>
          <p:cNvPr id="12" name="Rectangle 11">
            <a:extLst>
              <a:ext uri="{FF2B5EF4-FFF2-40B4-BE49-F238E27FC236}">
                <a16:creationId xmlns:a16="http://schemas.microsoft.com/office/drawing/2014/main" id="{9874D91A-5C50-E6EE-49AE-B7C27B4E0814}"/>
              </a:ext>
            </a:extLst>
          </p:cNvPr>
          <p:cNvSpPr/>
          <p:nvPr/>
        </p:nvSpPr>
        <p:spPr>
          <a:xfrm>
            <a:off x="349010" y="3429000"/>
            <a:ext cx="992586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جوانب تؤيد صلاحية النظرية في العالم العربي</a:t>
            </a:r>
            <a:endParaRPr lang="ar-SA" sz="2400" b="1" dirty="0">
              <a:solidFill>
                <a:srgbClr val="002060"/>
              </a:solidFill>
              <a:latin typeface="Alexandria" charset="0"/>
              <a:cs typeface="Alexandria" charset="0"/>
            </a:endParaRPr>
          </a:p>
        </p:txBody>
      </p:sp>
      <p:sp>
        <p:nvSpPr>
          <p:cNvPr id="13" name="Rectangle 12">
            <a:extLst>
              <a:ext uri="{FF2B5EF4-FFF2-40B4-BE49-F238E27FC236}">
                <a16:creationId xmlns:a16="http://schemas.microsoft.com/office/drawing/2014/main" id="{618070D8-B23A-C151-9393-97A462E2E15A}"/>
              </a:ext>
            </a:extLst>
          </p:cNvPr>
          <p:cNvSpPr/>
          <p:nvPr/>
        </p:nvSpPr>
        <p:spPr>
          <a:xfrm>
            <a:off x="10622207" y="418010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2</a:t>
            </a:r>
            <a:endParaRPr lang="ar-SA" sz="2400" b="1" kern="0" dirty="0">
              <a:solidFill>
                <a:schemeClr val="bg1"/>
              </a:solidFill>
              <a:latin typeface="Calibri" panose="020F0502020204030204" pitchFamily="34" charset="0"/>
              <a:cs typeface="+mj-cs"/>
            </a:endParaRPr>
          </a:p>
        </p:txBody>
      </p:sp>
      <p:sp>
        <p:nvSpPr>
          <p:cNvPr id="14" name="Rectangle 13">
            <a:extLst>
              <a:ext uri="{FF2B5EF4-FFF2-40B4-BE49-F238E27FC236}">
                <a16:creationId xmlns:a16="http://schemas.microsoft.com/office/drawing/2014/main" id="{B34A8625-0ED9-30D4-F9EF-D546A566C283}"/>
              </a:ext>
            </a:extLst>
          </p:cNvPr>
          <p:cNvSpPr/>
          <p:nvPr/>
        </p:nvSpPr>
        <p:spPr>
          <a:xfrm>
            <a:off x="401820" y="4220269"/>
            <a:ext cx="992586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a:solidFill>
                  <a:srgbClr val="002060"/>
                </a:solidFill>
                <a:latin typeface="Alexandria" charset="0"/>
                <a:cs typeface="Alexandria" charset="0"/>
              </a:rPr>
              <a:t>جوانب تحدّ من صلاحية النظرية أو تحتاج إلى تعديل</a:t>
            </a:r>
            <a:endParaRPr lang="ar-SA"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173179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08019-1902-7DFE-BD79-364236A33F8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18629C-B1CC-248B-50BB-30BA32C4B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9541"/>
            <a:ext cx="2530548" cy="1181593"/>
          </a:xfrm>
          <a:prstGeom prst="rect">
            <a:avLst/>
          </a:prstGeom>
        </p:spPr>
      </p:pic>
      <p:sp>
        <p:nvSpPr>
          <p:cNvPr id="11" name="Rectangle 10">
            <a:extLst>
              <a:ext uri="{FF2B5EF4-FFF2-40B4-BE49-F238E27FC236}">
                <a16:creationId xmlns:a16="http://schemas.microsoft.com/office/drawing/2014/main" id="{16990B0F-17DD-F57E-F0B4-FD99AF75E57E}"/>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7627F81-046D-452B-5B62-8491B36BDB48}"/>
              </a:ext>
            </a:extLst>
          </p:cNvPr>
          <p:cNvSpPr txBox="1"/>
          <p:nvPr/>
        </p:nvSpPr>
        <p:spPr>
          <a:xfrm>
            <a:off x="2716384" y="223711"/>
            <a:ext cx="9936563"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8F850713-A36B-48D6-86E8-616A3B7DC406}"/>
              </a:ext>
            </a:extLst>
          </p:cNvPr>
          <p:cNvSpPr/>
          <p:nvPr/>
        </p:nvSpPr>
        <p:spPr>
          <a:xfrm>
            <a:off x="289147" y="825170"/>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a:t>
            </a:r>
            <a:r>
              <a:rPr lang="ar-SA" sz="2400" b="1" kern="100" dirty="0">
                <a:solidFill>
                  <a:schemeClr val="bg1"/>
                </a:solidFill>
                <a:latin typeface="Calibri" panose="020F0502020204030204" pitchFamily="34" charset="0"/>
                <a:cs typeface="Calibri" panose="020F0502020204030204" pitchFamily="34" charset="0"/>
              </a:rPr>
              <a:t>نقد وتحليل لمدى صلاحية نظرية دوامة الصمت في السياق العربي</a:t>
            </a:r>
            <a:endParaRPr lang="en-US" sz="2400" b="1" kern="100" dirty="0">
              <a:solidFill>
                <a:schemeClr val="bg1"/>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75F8248B-83EA-4546-C517-C2FDA805E71C}"/>
              </a:ext>
            </a:extLst>
          </p:cNvPr>
          <p:cNvSpPr/>
          <p:nvPr/>
        </p:nvSpPr>
        <p:spPr>
          <a:xfrm>
            <a:off x="10622207" y="178472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1</a:t>
            </a:r>
            <a:endParaRPr lang="ar-SA" sz="2400" b="1" kern="0" dirty="0">
              <a:solidFill>
                <a:schemeClr val="bg1"/>
              </a:solidFill>
              <a:latin typeface="Calibri" panose="020F0502020204030204" pitchFamily="34" charset="0"/>
              <a:cs typeface="+mj-cs"/>
            </a:endParaRPr>
          </a:p>
        </p:txBody>
      </p:sp>
      <p:sp>
        <p:nvSpPr>
          <p:cNvPr id="12" name="Rectangle 11">
            <a:extLst>
              <a:ext uri="{FF2B5EF4-FFF2-40B4-BE49-F238E27FC236}">
                <a16:creationId xmlns:a16="http://schemas.microsoft.com/office/drawing/2014/main" id="{09A51815-01BF-3731-F5FA-93EA2A2CF798}"/>
              </a:ext>
            </a:extLst>
          </p:cNvPr>
          <p:cNvSpPr/>
          <p:nvPr/>
        </p:nvSpPr>
        <p:spPr>
          <a:xfrm>
            <a:off x="589642" y="1784728"/>
            <a:ext cx="992586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t>✅</a:t>
            </a:r>
            <a:r>
              <a:rPr lang="ar-EG" b="1" dirty="0"/>
              <a:t> </a:t>
            </a:r>
            <a:r>
              <a:rPr lang="ar-SA" sz="2400" b="1" dirty="0">
                <a:solidFill>
                  <a:srgbClr val="002060"/>
                </a:solidFill>
                <a:latin typeface="Alexandria" charset="0"/>
                <a:cs typeface="Alexandria" charset="0"/>
              </a:rPr>
              <a:t>جوانب تؤيد صلاحية النظرية في العالم العربي</a:t>
            </a:r>
          </a:p>
        </p:txBody>
      </p:sp>
      <p:sp>
        <p:nvSpPr>
          <p:cNvPr id="4" name="TextBox 3">
            <a:extLst>
              <a:ext uri="{FF2B5EF4-FFF2-40B4-BE49-F238E27FC236}">
                <a16:creationId xmlns:a16="http://schemas.microsoft.com/office/drawing/2014/main" id="{277D1B68-FC50-0F27-4ED3-994BE08D455F}"/>
              </a:ext>
            </a:extLst>
          </p:cNvPr>
          <p:cNvSpPr txBox="1"/>
          <p:nvPr/>
        </p:nvSpPr>
        <p:spPr>
          <a:xfrm>
            <a:off x="289147" y="2465365"/>
            <a:ext cx="11682273" cy="4093428"/>
          </a:xfrm>
          <a:prstGeom prst="rect">
            <a:avLst/>
          </a:prstGeom>
          <a:noFill/>
        </p:spPr>
        <p:txBody>
          <a:bodyPr wrap="square">
            <a:spAutoFit/>
          </a:bodyPr>
          <a:lstStyle/>
          <a:p>
            <a:pPr marL="0" marR="0" algn="just" rtl="1">
              <a:spcAft>
                <a:spcPts val="800"/>
              </a:spcAft>
              <a:buNone/>
            </a:pPr>
            <a:r>
              <a:rPr lang="ar-SA"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المجتمعات ذات الطابع الجمعي</a:t>
            </a:r>
            <a:r>
              <a:rPr lang="en-US" sz="2400" kern="100" dirty="0">
                <a:solidFill>
                  <a:srgbClr val="002060"/>
                </a:solidFill>
                <a:latin typeface="Calibri" panose="020F0502020204030204" pitchFamily="34" charset="0"/>
                <a:cs typeface="Calibri" panose="020F0502020204030204" pitchFamily="34" charset="0"/>
              </a:rPr>
              <a:t>:</a:t>
            </a:r>
            <a:r>
              <a:rPr lang="ar-EG"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المجتمع العربي عمومًا يتسم بالنزعة الجمعية والتقاليد المحافظة</a:t>
            </a:r>
            <a:r>
              <a:rPr lang="ar-SA" sz="2400" kern="100" dirty="0">
                <a:solidFill>
                  <a:srgbClr val="002060"/>
                </a:solidFill>
                <a:latin typeface="Calibri" panose="020F0502020204030204" pitchFamily="34" charset="0"/>
                <a:cs typeface="Calibri" panose="020F0502020204030204" pitchFamily="34" charset="0"/>
              </a:rPr>
              <a:t>، ما يجعل الأفراد أكثر حرصًا على عدم الخروج عن الرأي العام السائد </a:t>
            </a:r>
            <a:r>
              <a:rPr lang="ar-SA" sz="2400" b="1" kern="100" dirty="0">
                <a:solidFill>
                  <a:srgbClr val="002060"/>
                </a:solidFill>
                <a:latin typeface="Calibri" panose="020F0502020204030204" pitchFamily="34" charset="0"/>
                <a:cs typeface="Calibri" panose="020F0502020204030204" pitchFamily="34" charset="0"/>
              </a:rPr>
              <a:t>خوفًا من العزلة أو الرفض الاجتماعي</a:t>
            </a:r>
            <a:r>
              <a:rPr lang="ar-SA" sz="2400" kern="100" dirty="0">
                <a:solidFill>
                  <a:srgbClr val="002060"/>
                </a:solidFill>
                <a:latin typeface="Calibri" panose="020F0502020204030204" pitchFamily="34" charset="0"/>
                <a:cs typeface="Calibri" panose="020F0502020204030204" pitchFamily="34" charset="0"/>
              </a:rPr>
              <a:t>، وهو ما يتماشى تمامًا مع جوهر النظرية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سيطرة الإعلام الرسمي أو شبه الرسمي</a:t>
            </a:r>
            <a:r>
              <a:rPr lang="en-US" sz="2400" kern="100" dirty="0">
                <a:solidFill>
                  <a:srgbClr val="002060"/>
                </a:solidFill>
                <a:latin typeface="Calibri" panose="020F0502020204030204" pitchFamily="34" charset="0"/>
                <a:cs typeface="Calibri" panose="020F0502020204030204" pitchFamily="34" charset="0"/>
              </a:rPr>
              <a:t>:</a:t>
            </a:r>
            <a:r>
              <a:rPr lang="ar-EG" sz="2400"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في العديد من الدول العربية، لا تزال وسائل الإعلام التقليدية تخضع لسياسات الدولة أو الجهات المؤثرة، ما يعزز صوتًا معينًا ويضعف الأصوات المعارضة، فتتكون دوامة الصمت بسهولة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الخوف من العقاب وليس فقط العزلة الاجتماعية</a:t>
            </a:r>
            <a:r>
              <a:rPr lang="en-US" sz="2400" kern="100" dirty="0">
                <a:solidFill>
                  <a:srgbClr val="002060"/>
                </a:solidFill>
                <a:latin typeface="Calibri" panose="020F0502020204030204" pitchFamily="34" charset="0"/>
                <a:cs typeface="Calibri" panose="020F0502020204030204" pitchFamily="34" charset="0"/>
              </a:rPr>
              <a:t>:</a:t>
            </a:r>
            <a:r>
              <a:rPr lang="ar-EG" sz="2400"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في السياق العربي، لا يقتصر الخوف على العزلة الاجتماعية فقط، بل يمتد إلى </a:t>
            </a:r>
            <a:r>
              <a:rPr lang="ar-SA" sz="2400" b="1" kern="100" dirty="0">
                <a:solidFill>
                  <a:srgbClr val="002060"/>
                </a:solidFill>
                <a:latin typeface="Calibri" panose="020F0502020204030204" pitchFamily="34" charset="0"/>
                <a:cs typeface="Calibri" panose="020F0502020204030204" pitchFamily="34" charset="0"/>
              </a:rPr>
              <a:t>الخوف من الرقابة أو العقوبات القانونية أو الأمنية</a:t>
            </a:r>
            <a:r>
              <a:rPr lang="ar-SA" sz="2400" kern="100" dirty="0">
                <a:solidFill>
                  <a:srgbClr val="002060"/>
                </a:solidFill>
                <a:latin typeface="Calibri" panose="020F0502020204030204" pitchFamily="34" charset="0"/>
                <a:cs typeface="Calibri" panose="020F0502020204030204" pitchFamily="34" charset="0"/>
              </a:rPr>
              <a:t>، مما يعمّق ظاهرة الصمت لدى أصحاب الآراء المختلفة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100" dirty="0">
                <a:solidFill>
                  <a:srgbClr val="002060"/>
                </a:solidFill>
                <a:latin typeface="Calibri" panose="020F0502020204030204" pitchFamily="34" charset="0"/>
                <a:cs typeface="Calibri" panose="020F0502020204030204" pitchFamily="34" charset="0"/>
              </a:rPr>
              <a:t>-</a:t>
            </a:r>
            <a:r>
              <a:rPr lang="ar-EG" sz="2400" kern="100" dirty="0">
                <a:solidFill>
                  <a:srgbClr val="002060"/>
                </a:solidFill>
                <a:latin typeface="Calibri" panose="020F0502020204030204" pitchFamily="34" charset="0"/>
                <a:cs typeface="Calibri" panose="020F0502020204030204" pitchFamily="34" charset="0"/>
              </a:rPr>
              <a:t> </a:t>
            </a:r>
            <a:r>
              <a:rPr lang="ar-SA" sz="2400" b="1" kern="100" dirty="0">
                <a:solidFill>
                  <a:srgbClr val="002060"/>
                </a:solidFill>
                <a:latin typeface="Calibri" panose="020F0502020204030204" pitchFamily="34" charset="0"/>
                <a:cs typeface="Calibri" panose="020F0502020204030204" pitchFamily="34" charset="0"/>
              </a:rPr>
              <a:t>وجود وصم اجتماعي مرتبط ببعض الآراء</a:t>
            </a:r>
            <a:r>
              <a:rPr lang="en-US" sz="2400" kern="100" dirty="0">
                <a:solidFill>
                  <a:srgbClr val="002060"/>
                </a:solidFill>
                <a:latin typeface="Calibri" panose="020F0502020204030204" pitchFamily="34" charset="0"/>
                <a:cs typeface="Calibri" panose="020F0502020204030204" pitchFamily="34" charset="0"/>
              </a:rPr>
              <a:t>:</a:t>
            </a:r>
            <a:r>
              <a:rPr lang="ar-EG" sz="2400"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كثير من الآراء ترتبط </a:t>
            </a:r>
            <a:r>
              <a:rPr lang="ar-SA" sz="2400" b="1" kern="100" dirty="0">
                <a:solidFill>
                  <a:srgbClr val="002060"/>
                </a:solidFill>
                <a:latin typeface="Calibri" panose="020F0502020204030204" pitchFamily="34" charset="0"/>
                <a:cs typeface="Calibri" panose="020F0502020204030204" pitchFamily="34" charset="0"/>
              </a:rPr>
              <a:t>بوصمات دينية أو أخلاقية أو عائلية</a:t>
            </a:r>
            <a:r>
              <a:rPr lang="ar-SA" sz="2400" kern="100" dirty="0">
                <a:solidFill>
                  <a:srgbClr val="002060"/>
                </a:solidFill>
                <a:latin typeface="Calibri" panose="020F0502020204030204" pitchFamily="34" charset="0"/>
                <a:cs typeface="Calibri" panose="020F0502020204030204" pitchFamily="34" charset="0"/>
              </a:rPr>
              <a:t>، ما يجعل الأفراد أكثر تحفظًا في التعبير عنها علنًا، خصوصًا في القضايا المتعلقة بالمرأة، الدين، السياسة، أو الحريات الفردية</a:t>
            </a:r>
            <a:r>
              <a:rPr lang="en-US" sz="2400" kern="10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1070289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1BF2-B44F-120E-DB34-AA753CB94B3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88D73C1-A8B6-C8FB-62EC-93B580C4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9541"/>
            <a:ext cx="2530548" cy="1181593"/>
          </a:xfrm>
          <a:prstGeom prst="rect">
            <a:avLst/>
          </a:prstGeom>
        </p:spPr>
      </p:pic>
      <p:sp>
        <p:nvSpPr>
          <p:cNvPr id="11" name="Rectangle 10">
            <a:extLst>
              <a:ext uri="{FF2B5EF4-FFF2-40B4-BE49-F238E27FC236}">
                <a16:creationId xmlns:a16="http://schemas.microsoft.com/office/drawing/2014/main" id="{8A2C4A4D-7A41-55F8-C3F6-0721EA4D963E}"/>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A8ACABC-0698-EF76-7DA8-25EAA6BF3519}"/>
              </a:ext>
            </a:extLst>
          </p:cNvPr>
          <p:cNvSpPr txBox="1"/>
          <p:nvPr/>
        </p:nvSpPr>
        <p:spPr>
          <a:xfrm>
            <a:off x="2716384" y="223711"/>
            <a:ext cx="9936563"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السابعة: </a:t>
            </a:r>
            <a:r>
              <a:rPr lang="ar-SA" sz="2400" b="1" kern="0" dirty="0">
                <a:solidFill>
                  <a:srgbClr val="002060"/>
                </a:solidFill>
                <a:latin typeface="Calibri" panose="020F0502020204030204" pitchFamily="34" charset="0"/>
                <a:cs typeface="Calibri" panose="020F0502020204030204" pitchFamily="34" charset="0"/>
              </a:rPr>
              <a:t>نظرية "دوامة الصمت</a:t>
            </a:r>
            <a:r>
              <a:rPr lang="en-US" sz="2400" b="1" kern="0" dirty="0">
                <a:solidFill>
                  <a:srgbClr val="002060"/>
                </a:solidFill>
                <a:latin typeface="Calibri" panose="020F0502020204030204" pitchFamily="34" charset="0"/>
                <a:cs typeface="Calibri" panose="020F0502020204030204" pitchFamily="34" charset="0"/>
              </a:rPr>
              <a:t> </a:t>
            </a:r>
            <a:r>
              <a:rPr lang="ar-EG" sz="2400" b="1" kern="100" dirty="0">
                <a:solidFill>
                  <a:srgbClr val="002060"/>
                </a:solidFill>
                <a:latin typeface="Calibri" panose="020F0502020204030204" pitchFamily="34" charset="0"/>
                <a:cs typeface="Calibri" panose="020F0502020204030204" pitchFamily="34" charset="0"/>
              </a:rPr>
              <a:t>بين الإعلام الجماهيري والإعلام التفاعلي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DBA87037-6AA4-A062-51D3-03FEDB6ACBEC}"/>
              </a:ext>
            </a:extLst>
          </p:cNvPr>
          <p:cNvSpPr/>
          <p:nvPr/>
        </p:nvSpPr>
        <p:spPr>
          <a:xfrm>
            <a:off x="289147" y="825170"/>
            <a:ext cx="119028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a:t>
            </a:r>
            <a:r>
              <a:rPr lang="ar-SA" sz="2400" b="1" kern="100" dirty="0">
                <a:solidFill>
                  <a:schemeClr val="bg1"/>
                </a:solidFill>
                <a:latin typeface="Calibri" panose="020F0502020204030204" pitchFamily="34" charset="0"/>
                <a:cs typeface="Calibri" panose="020F0502020204030204" pitchFamily="34" charset="0"/>
              </a:rPr>
              <a:t>نقد وتحليل لمدى صلاحية نظرية دوامة الصمت في السياق العربي</a:t>
            </a:r>
            <a:endParaRPr lang="en-US" sz="2400" b="1" kern="100" dirty="0">
              <a:solidFill>
                <a:schemeClr val="bg1"/>
              </a:solidFill>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a16="http://schemas.microsoft.com/office/drawing/2014/main" id="{77908A18-8771-B43E-4C61-687433E5C238}"/>
              </a:ext>
            </a:extLst>
          </p:cNvPr>
          <p:cNvSpPr/>
          <p:nvPr/>
        </p:nvSpPr>
        <p:spPr>
          <a:xfrm>
            <a:off x="10501892" y="178472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mj-cs"/>
              </a:rPr>
              <a:t>2</a:t>
            </a:r>
            <a:endParaRPr lang="ar-SA" sz="2400" b="1" kern="0" dirty="0">
              <a:solidFill>
                <a:schemeClr val="bg1"/>
              </a:solidFill>
              <a:latin typeface="Calibri" panose="020F0502020204030204" pitchFamily="34" charset="0"/>
              <a:cs typeface="+mj-cs"/>
            </a:endParaRPr>
          </a:p>
        </p:txBody>
      </p:sp>
      <p:sp>
        <p:nvSpPr>
          <p:cNvPr id="14" name="Rectangle 13">
            <a:extLst>
              <a:ext uri="{FF2B5EF4-FFF2-40B4-BE49-F238E27FC236}">
                <a16:creationId xmlns:a16="http://schemas.microsoft.com/office/drawing/2014/main" id="{845B7FB7-B16A-7FB7-D2FA-6E8BD9E3E677}"/>
              </a:ext>
            </a:extLst>
          </p:cNvPr>
          <p:cNvSpPr/>
          <p:nvPr/>
        </p:nvSpPr>
        <p:spPr>
          <a:xfrm>
            <a:off x="289147" y="1784728"/>
            <a:ext cx="992586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b="1" dirty="0"/>
              <a:t>❌</a:t>
            </a:r>
            <a:r>
              <a:rPr lang="ar-EG" b="1" dirty="0"/>
              <a:t> </a:t>
            </a:r>
            <a:r>
              <a:rPr lang="ar-SA" sz="2400" b="1" dirty="0">
                <a:solidFill>
                  <a:srgbClr val="002060"/>
                </a:solidFill>
                <a:latin typeface="Alexandria" charset="0"/>
                <a:cs typeface="Alexandria" charset="0"/>
              </a:rPr>
              <a:t>جوانب تحدّ من صلاحية النظرية أو تحتاج إلى تعديل</a:t>
            </a:r>
          </a:p>
        </p:txBody>
      </p:sp>
      <p:sp>
        <p:nvSpPr>
          <p:cNvPr id="4" name="TextBox 3">
            <a:extLst>
              <a:ext uri="{FF2B5EF4-FFF2-40B4-BE49-F238E27FC236}">
                <a16:creationId xmlns:a16="http://schemas.microsoft.com/office/drawing/2014/main" id="{F49E871C-84BE-158B-B957-12A0273465A7}"/>
              </a:ext>
            </a:extLst>
          </p:cNvPr>
          <p:cNvSpPr txBox="1"/>
          <p:nvPr/>
        </p:nvSpPr>
        <p:spPr>
          <a:xfrm>
            <a:off x="0" y="2501474"/>
            <a:ext cx="11971421" cy="3670428"/>
          </a:xfrm>
          <a:prstGeom prst="rect">
            <a:avLst/>
          </a:prstGeom>
          <a:noFill/>
        </p:spPr>
        <p:txBody>
          <a:bodyPr wrap="square">
            <a:spAutoFit/>
          </a:bodyPr>
          <a:lstStyle/>
          <a:p>
            <a:pPr marL="0" marR="0" algn="just" rtl="1">
              <a:lnSpc>
                <a:spcPct val="115000"/>
              </a:lnSpc>
              <a:spcAft>
                <a:spcPts val="800"/>
              </a:spcAft>
              <a:buNone/>
            </a:pPr>
            <a:r>
              <a:rPr lang="ar-SA" sz="2400" b="1" kern="100" dirty="0">
                <a:solidFill>
                  <a:srgbClr val="002060"/>
                </a:solidFill>
                <a:latin typeface="Calibri" panose="020F0502020204030204" pitchFamily="34" charset="0"/>
                <a:cs typeface="Calibri" panose="020F0502020204030204" pitchFamily="34" charset="0"/>
              </a:rPr>
              <a:t>- الديناميكيات المختلفة للرأي العام</a:t>
            </a:r>
            <a:r>
              <a:rPr lang="en-US" sz="2400" b="1" kern="100" dirty="0">
                <a:solidFill>
                  <a:srgbClr val="002060"/>
                </a:solidFill>
                <a:latin typeface="Calibri" panose="020F0502020204030204" pitchFamily="34" charset="0"/>
                <a:cs typeface="Calibri" panose="020F0502020204030204" pitchFamily="34" charset="0"/>
              </a:rPr>
              <a:t>:</a:t>
            </a:r>
            <a:r>
              <a:rPr lang="ar-EG" sz="2400" b="1"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ف</a:t>
            </a:r>
            <a:r>
              <a:rPr lang="ar-SA" sz="2400" kern="100" dirty="0">
                <a:solidFill>
                  <a:srgbClr val="002060"/>
                </a:solidFill>
                <a:latin typeface="Calibri" panose="020F0502020204030204" pitchFamily="34" charset="0"/>
                <a:cs typeface="Calibri" panose="020F0502020204030204" pitchFamily="34" charset="0"/>
              </a:rPr>
              <a:t>ي بعض الدول العربية، لا يوجد "رأي عام موحد" بل آراء متناقضة بين الأجيال، أو بين الريف والحضر، أو بين النخب والشعب. هذا التشظي يجعل من الصعب تحديد </a:t>
            </a:r>
            <a:r>
              <a:rPr lang="ar-SA" sz="2400" b="1" kern="100" dirty="0">
                <a:solidFill>
                  <a:srgbClr val="002060"/>
                </a:solidFill>
                <a:latin typeface="Calibri" panose="020F0502020204030204" pitchFamily="34" charset="0"/>
                <a:cs typeface="Calibri" panose="020F0502020204030204" pitchFamily="34" charset="0"/>
              </a:rPr>
              <a:t>"اتجاه سائد</a:t>
            </a:r>
            <a:r>
              <a:rPr lang="ar-SA" sz="2400" kern="100" dirty="0">
                <a:solidFill>
                  <a:srgbClr val="002060"/>
                </a:solidFill>
                <a:latin typeface="Calibri" panose="020F0502020204030204" pitchFamily="34" charset="0"/>
                <a:cs typeface="Calibri" panose="020F0502020204030204" pitchFamily="34" charset="0"/>
              </a:rPr>
              <a:t>" بالمعنى الذي تقصده النظرية</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b="1" kern="100" dirty="0">
                <a:solidFill>
                  <a:srgbClr val="002060"/>
                </a:solidFill>
                <a:latin typeface="Calibri" panose="020F0502020204030204" pitchFamily="34" charset="0"/>
                <a:cs typeface="Calibri" panose="020F0502020204030204" pitchFamily="34" charset="0"/>
              </a:rPr>
              <a:t>- تأثير القبيلة والطائفة</a:t>
            </a:r>
            <a:r>
              <a:rPr lang="en-US" sz="2400" b="1" kern="100" dirty="0">
                <a:solidFill>
                  <a:srgbClr val="002060"/>
                </a:solidFill>
                <a:latin typeface="Calibri" panose="020F0502020204030204" pitchFamily="34" charset="0"/>
                <a:cs typeface="Calibri" panose="020F0502020204030204" pitchFamily="34" charset="0"/>
              </a:rPr>
              <a:t>:</a:t>
            </a:r>
            <a:r>
              <a:rPr lang="ar-EG" sz="2400" b="1"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بعض المجتمعات العربية تُهيمن فيها الانتماءات القَبَلية على تكوين الرأي العام، مما يخلق </a:t>
            </a:r>
            <a:r>
              <a:rPr lang="ar-SA" sz="2400" b="1" kern="100" dirty="0">
                <a:solidFill>
                  <a:srgbClr val="002060"/>
                </a:solidFill>
                <a:latin typeface="Calibri" panose="020F0502020204030204" pitchFamily="34" charset="0"/>
                <a:cs typeface="Calibri" panose="020F0502020204030204" pitchFamily="34" charset="0"/>
              </a:rPr>
              <a:t>جماعات ضغط داخلية تؤثّر على قرار الفرد بالتعبير </a:t>
            </a:r>
            <a:r>
              <a:rPr lang="ar-SA" sz="2400" kern="100" dirty="0">
                <a:solidFill>
                  <a:srgbClr val="002060"/>
                </a:solidFill>
                <a:latin typeface="Calibri" panose="020F0502020204030204" pitchFamily="34" charset="0"/>
                <a:cs typeface="Calibri" panose="020F0502020204030204" pitchFamily="34" charset="0"/>
              </a:rPr>
              <a:t>أو الصمت، وهي عوامل لم تأخذها النظرية في الاعتبار</a:t>
            </a:r>
            <a:r>
              <a:rPr lang="en-US" sz="2400" kern="10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b="1" kern="100" dirty="0">
                <a:solidFill>
                  <a:srgbClr val="002060"/>
                </a:solidFill>
                <a:latin typeface="Calibri" panose="020F0502020204030204" pitchFamily="34" charset="0"/>
                <a:cs typeface="Calibri" panose="020F0502020204030204" pitchFamily="34" charset="0"/>
              </a:rPr>
              <a:t>- التعبير الإلكتروني البديل</a:t>
            </a:r>
            <a:r>
              <a:rPr lang="en-US" sz="2400" b="1" kern="100" dirty="0">
                <a:solidFill>
                  <a:srgbClr val="002060"/>
                </a:solidFill>
                <a:latin typeface="Calibri" panose="020F0502020204030204" pitchFamily="34" charset="0"/>
                <a:cs typeface="Calibri" panose="020F0502020204030204" pitchFamily="34" charset="0"/>
              </a:rPr>
              <a:t>:</a:t>
            </a:r>
            <a:r>
              <a:rPr lang="ar-EG" sz="2400" b="1" kern="100" dirty="0">
                <a:solidFill>
                  <a:srgbClr val="002060"/>
                </a:solidFill>
                <a:latin typeface="Calibri" panose="020F0502020204030204" pitchFamily="34" charset="0"/>
                <a:cs typeface="Calibri" panose="020F0502020204030204" pitchFamily="34" charset="0"/>
              </a:rPr>
              <a:t> </a:t>
            </a:r>
            <a:r>
              <a:rPr lang="ar-SA" sz="2400" kern="100" dirty="0">
                <a:solidFill>
                  <a:srgbClr val="002060"/>
                </a:solidFill>
                <a:latin typeface="Calibri" panose="020F0502020204030204" pitchFamily="34" charset="0"/>
                <a:cs typeface="Calibri" panose="020F0502020204030204" pitchFamily="34" charset="0"/>
              </a:rPr>
              <a:t>رغم وجود الصمت في الواقع الاجتماعي، إلا أن العديد من الأفراد يستخدمون </a:t>
            </a:r>
            <a:r>
              <a:rPr lang="ar-SA" sz="2400" b="1" kern="100" dirty="0">
                <a:solidFill>
                  <a:srgbClr val="002060"/>
                </a:solidFill>
                <a:latin typeface="Calibri" panose="020F0502020204030204" pitchFamily="34" charset="0"/>
                <a:cs typeface="Calibri" panose="020F0502020204030204" pitchFamily="34" charset="0"/>
              </a:rPr>
              <a:t>الحسابات المجهولة أو المجموعات المغلقة على الإنترنت للتعبير عن آرائهم</a:t>
            </a:r>
            <a:r>
              <a:rPr lang="ar-SA" sz="2400" kern="100" dirty="0">
                <a:solidFill>
                  <a:srgbClr val="002060"/>
                </a:solidFill>
                <a:latin typeface="Calibri" panose="020F0502020204030204" pitchFamily="34" charset="0"/>
                <a:cs typeface="Calibri" panose="020F0502020204030204" pitchFamily="34" charset="0"/>
              </a:rPr>
              <a:t>، أي أن "الصمت" لم يعد كليًا بل أصبح استراتيجيًا أو ظرفيًا</a:t>
            </a:r>
            <a:r>
              <a:rPr lang="en-US" sz="2400" kern="10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613035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E0C731-EDDC-71D2-1380-D8F2C5CBC8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4" y="5407"/>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المحاضرة القادمة (الثامنة)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366217" y="1266464"/>
            <a:ext cx="11608882" cy="4467057"/>
          </a:xfrm>
          <a:prstGeom prst="rect">
            <a:avLst/>
          </a:prstGeom>
          <a:noFill/>
        </p:spPr>
        <p:txBody>
          <a:bodyPr wrap="square">
            <a:spAutoFit/>
          </a:bodyPr>
          <a:lstStyle/>
          <a:p>
            <a:pPr algn="just" rtl="1">
              <a:lnSpc>
                <a:spcPct val="150000"/>
              </a:lnSpc>
            </a:pPr>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استعرضنا خلال المحاضرة </a:t>
            </a:r>
            <a:r>
              <a:rPr lang="ar-EG" sz="2400" b="1" kern="0" dirty="0">
                <a:solidFill>
                  <a:srgbClr val="002060"/>
                </a:solidFill>
                <a:latin typeface="Calibri" panose="020F0502020204030204" pitchFamily="34" charset="0"/>
                <a:cs typeface="Calibri" panose="020F0502020204030204" pitchFamily="34" charset="0"/>
              </a:rPr>
              <a:t>نظرية دوامة الصمت </a:t>
            </a:r>
            <a:r>
              <a:rPr lang="ar-EG" sz="2400" kern="0" dirty="0">
                <a:solidFill>
                  <a:srgbClr val="002060"/>
                </a:solidFill>
                <a:latin typeface="Calibri" panose="020F0502020204030204" pitchFamily="34" charset="0"/>
                <a:cs typeface="Calibri" panose="020F0502020204030204" pitchFamily="34" charset="0"/>
              </a:rPr>
              <a:t>فى السياقين الإعلام التقليدي والرقمي، وتناولنا فيها مفهوم النظرية والنشأة التاريخية الخاصة بها، وفروضها العلمية، وأبرز الانتقادات التى وجهت لها، كما ناقشنا أيضا تطوراتها وتطبيقاتها فى البيئة الرقمية ، وفى الإعلام التقليدي، ومدى صلاحيتها فى السياق العربي.... وتوصلنا إلى أن ما يحدث في البيئة الرقمية ليس اختفاء لدوامة الصمت، بل إعادة برمجة لها. فلم يعُد الخوف من السلطة المباشرة أو الرقابة القانونية هو المحرّك الأساسي، بل النبذ الاجتماعي الفوري، خوارزميات التغذية، وثقافة "الترند". كما أن النظام النفسي للمستخدم تغير: وأصبح أكثر حساسية للتقييم اللحظي، وأكثر تعلقًا بالصورة العامة التي يظهر بها على المنصة. لكن، في المقابل، الرقمنة أتاحت أدوات مقاومة لم تكن متاحة سابقًا: الحسابات المجهولة، المجتمعات البديلة مثل </a:t>
            </a:r>
            <a:r>
              <a:rPr lang="en-US" sz="2400" b="1" kern="0" dirty="0">
                <a:solidFill>
                  <a:srgbClr val="002060"/>
                </a:solidFill>
                <a:latin typeface="Times New Roman" panose="02020603050405020304" pitchFamily="18" charset="0"/>
                <a:cs typeface="Times New Roman" panose="02020603050405020304" pitchFamily="18" charset="0"/>
              </a:rPr>
              <a:t>Reddit، Clubhouse</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والهاشتاجات المعارضة، كلها فجّرت مساحات لكسر الصمت — ولو مؤقتًا</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54184" y="5812985"/>
            <a:ext cx="11837816" cy="830997"/>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المحاضرة القادمة( الثامنة) : </a:t>
            </a:r>
            <a:r>
              <a:rPr lang="ar-EG" sz="2400" kern="0" dirty="0">
                <a:solidFill>
                  <a:srgbClr val="002060"/>
                </a:solidFill>
                <a:latin typeface="Calibri" panose="020F0502020204030204" pitchFamily="34" charset="0"/>
                <a:cs typeface="Calibri" panose="020F0502020204030204" pitchFamily="34" charset="0"/>
              </a:rPr>
              <a:t>فى المحاضرة القادمة سنناقش سوياً نظرية إعلامية جديدة تبحث فى تأثيرات الاتصال الإعلامي، سواء فى شكله التقليدي أو الرقمي. </a:t>
            </a:r>
            <a:endParaRPr lang="en-US" sz="2400" dirty="0">
              <a:solidFill>
                <a:srgbClr val="002060"/>
              </a:solidFill>
            </a:endParaRPr>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173E5B2-AB1D-440A-8A8D-A2F105FB8D0E}"/>
</file>

<file path=docProps/app.xml><?xml version="1.0" encoding="utf-8"?>
<Properties xmlns="http://schemas.openxmlformats.org/officeDocument/2006/extended-properties" xmlns:vt="http://schemas.openxmlformats.org/officeDocument/2006/docPropsVTypes">
  <TotalTime>8039</TotalTime>
  <Words>4715</Words>
  <Application>Microsoft Office PowerPoint</Application>
  <PresentationFormat>Widescreen</PresentationFormat>
  <Paragraphs>299</Paragraphs>
  <Slides>41</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Andalus</vt:lpstr>
      <vt:lpstr>Aptos Display</vt: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200</cp:revision>
  <dcterms:created xsi:type="dcterms:W3CDTF">2023-04-29T09:08:00Z</dcterms:created>
  <dcterms:modified xsi:type="dcterms:W3CDTF">2025-06-28T21:12:06Z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