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492" r:id="rId3"/>
    <p:sldId id="534" r:id="rId4"/>
    <p:sldId id="259" r:id="rId5"/>
    <p:sldId id="613" r:id="rId6"/>
    <p:sldId id="498" r:id="rId7"/>
    <p:sldId id="614" r:id="rId8"/>
    <p:sldId id="499" r:id="rId9"/>
    <p:sldId id="615" r:id="rId10"/>
    <p:sldId id="503" r:id="rId11"/>
    <p:sldId id="616" r:id="rId12"/>
    <p:sldId id="500" r:id="rId13"/>
    <p:sldId id="501" r:id="rId14"/>
    <p:sldId id="502" r:id="rId15"/>
    <p:sldId id="504" r:id="rId16"/>
    <p:sldId id="535" r:id="rId17"/>
    <p:sldId id="611" r:id="rId18"/>
    <p:sldId id="509" r:id="rId19"/>
    <p:sldId id="510" r:id="rId20"/>
    <p:sldId id="511" r:id="rId21"/>
    <p:sldId id="512" r:id="rId22"/>
    <p:sldId id="513" r:id="rId23"/>
    <p:sldId id="514" r:id="rId24"/>
    <p:sldId id="515" r:id="rId25"/>
    <p:sldId id="516" r:id="rId26"/>
    <p:sldId id="517" r:id="rId27"/>
    <p:sldId id="518" r:id="rId28"/>
    <p:sldId id="519" r:id="rId29"/>
    <p:sldId id="520" r:id="rId30"/>
    <p:sldId id="521" r:id="rId31"/>
    <p:sldId id="522" r:id="rId32"/>
    <p:sldId id="536" r:id="rId33"/>
    <p:sldId id="612" r:id="rId34"/>
    <p:sldId id="526" r:id="rId35"/>
    <p:sldId id="617" r:id="rId36"/>
    <p:sldId id="527" r:id="rId37"/>
    <p:sldId id="528" r:id="rId38"/>
    <p:sldId id="529" r:id="rId39"/>
    <p:sldId id="621" r:id="rId40"/>
    <p:sldId id="622" r:id="rId41"/>
    <p:sldId id="620" r:id="rId42"/>
    <p:sldId id="537" r:id="rId43"/>
    <p:sldId id="530" r:id="rId44"/>
    <p:sldId id="618" r:id="rId45"/>
    <p:sldId id="619" r:id="rId46"/>
    <p:sldId id="506" r:id="rId47"/>
    <p:sldId id="523" r:id="rId48"/>
    <p:sldId id="531" r:id="rId49"/>
    <p:sldId id="61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839" autoAdjust="0"/>
  </p:normalViewPr>
  <p:slideViewPr>
    <p:cSldViewPr snapToGrid="0">
      <p:cViewPr varScale="1">
        <p:scale>
          <a:sx n="72" d="100"/>
          <a:sy n="72" d="100"/>
        </p:scale>
        <p:origin x="660" y="78"/>
      </p:cViewPr>
      <p:guideLst/>
    </p:cSldViewPr>
  </p:slideViewPr>
  <p:outlineViewPr>
    <p:cViewPr>
      <p:scale>
        <a:sx n="33" d="100"/>
        <a:sy n="33" d="100"/>
      </p:scale>
      <p:origin x="0" y="0"/>
    </p:cViewPr>
    <p:sldLst>
      <p:sld r:id="rId1" collapse="1"/>
      <p:sld r:id="rId2" collapse="1"/>
      <p:sld r:id="rId3"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_rels/viewProps.xml.rels><?xml version="1.0" encoding="UTF-8" standalone="yes"?>
<Relationships xmlns="http://schemas.openxmlformats.org/package/2006/relationships"><Relationship Id="rId3" Type="http://schemas.openxmlformats.org/officeDocument/2006/relationships/slide" Target="slides/slide31.xml"/><Relationship Id="rId2" Type="http://schemas.openxmlformats.org/officeDocument/2006/relationships/slide" Target="slides/slide15.xml"/><Relationship Id="rId1"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4/6/2023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2</a:t>
            </a:fld>
            <a:endParaRPr lang="en-US"/>
          </a:p>
        </p:txBody>
      </p:sp>
    </p:spTree>
    <p:extLst>
      <p:ext uri="{BB962C8B-B14F-4D97-AF65-F5344CB8AC3E}">
        <p14:creationId xmlns:p14="http://schemas.microsoft.com/office/powerpoint/2010/main" val="49490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15</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31</a:t>
            </a:fld>
            <a:endParaRPr lang="en-US"/>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690049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380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31639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68425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4/6/2023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97557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4/6/2023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61696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4/6/2023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281766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8213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656084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57171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7556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4/6/2023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501551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2.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hyperlink" Target="https://www.simplilearn.com/difference-between-projects-and-programs-article"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hyperlink" Target="https://www.simplilearn.com/difference-between-projects-and-programs-articl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hyperlink" Target="http://getpmpcertified.blogspot.com/2011/05/chapter-13-relationship-between-project.html" TargetMode="External"/><Relationship Id="rId5" Type="http://schemas.openxmlformats.org/officeDocument/2006/relationships/image" Target="../media/image28.png"/><Relationship Id="rId4" Type="http://schemas.openxmlformats.org/officeDocument/2006/relationships/hyperlink" Target="https://www.simplilearn.com/difference-between-projects-and-programs-article"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18.xml"/><Relationship Id="rId6" Type="http://schemas.openxmlformats.org/officeDocument/2006/relationships/image" Target="../media/image31.png"/><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3713871"/>
            <a:ext cx="12200709" cy="317460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5284005"/>
            <a:ext cx="1810600" cy="1623650"/>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3074505" y="4388278"/>
            <a:ext cx="9197840" cy="2677656"/>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3244014" y="4637735"/>
            <a:ext cx="9070853" cy="267765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 VI - Advanced tools and techniques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21 - Simulation modeling</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23 - Team tools: RAM charts and staffing profile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24 - 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02215" cy="7093806"/>
            <a:chOff x="-143929" y="0"/>
            <a:chExt cx="1250221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280782" y="4968908"/>
              <a:ext cx="6934623" cy="908094"/>
            </a:xfrm>
            <a:prstGeom prst="rect">
              <a:avLst/>
            </a:prstGeom>
          </p:spPr>
        </p:pic>
        <p:sp>
          <p:nvSpPr>
            <p:cNvPr id="16" name="TextBox 15"/>
            <p:cNvSpPr txBox="1"/>
            <p:nvPr/>
          </p:nvSpPr>
          <p:spPr>
            <a:xfrm>
              <a:off x="5570150" y="4492007"/>
              <a:ext cx="6788136" cy="1384995"/>
            </a:xfrm>
            <a:prstGeom prst="rect">
              <a:avLst/>
            </a:prstGeom>
            <a:noFill/>
          </p:spPr>
          <p:txBody>
            <a:bodyPr wrap="square" rtlCol="0">
              <a:spAutoFit/>
            </a:bodyPr>
            <a:lstStyle/>
            <a:p>
              <a:endParaRPr lang="en-US" sz="2800" dirty="0">
                <a:solidFill>
                  <a:schemeClr val="bg1"/>
                </a:solidFill>
                <a:cs typeface="Tajawal Medium" panose="00000600000000000000"/>
              </a:endParaRPr>
            </a:p>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21 - Simulation modeling</a:t>
              </a:r>
            </a:p>
          </p:txBody>
        </p:sp>
      </p:grpSp>
    </p:spTree>
    <p:extLst>
      <p:ext uri="{BB962C8B-B14F-4D97-AF65-F5344CB8AC3E}">
        <p14:creationId xmlns:p14="http://schemas.microsoft.com/office/powerpoint/2010/main" val="4049815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132440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Outline</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graphicFrame>
        <p:nvGraphicFramePr>
          <p:cNvPr id="10" name="Table 9">
            <a:extLst>
              <a:ext uri="{FF2B5EF4-FFF2-40B4-BE49-F238E27FC236}">
                <a16:creationId xmlns:a16="http://schemas.microsoft.com/office/drawing/2014/main" id="{3FDFC7D8-7960-8E3D-37DB-B9F78F3ECC4E}"/>
              </a:ext>
            </a:extLst>
          </p:cNvPr>
          <p:cNvGraphicFramePr>
            <a:graphicFrameLocks noGrp="1"/>
          </p:cNvGraphicFramePr>
          <p:nvPr>
            <p:extLst>
              <p:ext uri="{D42A27DB-BD31-4B8C-83A1-F6EECF244321}">
                <p14:modId xmlns:p14="http://schemas.microsoft.com/office/powerpoint/2010/main" val="637697315"/>
              </p:ext>
            </p:extLst>
          </p:nvPr>
        </p:nvGraphicFramePr>
        <p:xfrm>
          <a:off x="598712" y="1379195"/>
          <a:ext cx="10330528" cy="3377565"/>
        </p:xfrm>
        <a:graphic>
          <a:graphicData uri="http://schemas.openxmlformats.org/drawingml/2006/table">
            <a:tbl>
              <a:tblPr>
                <a:tableStyleId>{2D5ABB26-0587-4C30-8999-92F81FD0307C}</a:tableStyleId>
              </a:tblPr>
              <a:tblGrid>
                <a:gridCol w="10330528">
                  <a:extLst>
                    <a:ext uri="{9D8B030D-6E8A-4147-A177-3AD203B41FA5}">
                      <a16:colId xmlns:a16="http://schemas.microsoft.com/office/drawing/2014/main" val="1009439474"/>
                    </a:ext>
                  </a:extLst>
                </a:gridCol>
              </a:tblGrid>
              <a:tr h="190500">
                <a:tc>
                  <a:txBody>
                    <a:bodyPr/>
                    <a:lstStyle/>
                    <a:p>
                      <a:pPr marL="171450" indent="-171450" algn="l" fontAlgn="b">
                        <a:buFont typeface="Arial" panose="020B0604020202020204" pitchFamily="34" charset="0"/>
                        <a:buChar char="•"/>
                      </a:pPr>
                      <a:r>
                        <a:rPr lang="en-US" sz="2400" b="1" u="none" strike="noStrike" dirty="0">
                          <a:effectLst/>
                        </a:rPr>
                        <a:t>Chapter 21 Simulation modeling</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55475033"/>
                  </a:ext>
                </a:extLst>
              </a:tr>
              <a:tr h="190500">
                <a:tc>
                  <a:txBody>
                    <a:bodyPr/>
                    <a:lstStyle/>
                    <a:p>
                      <a:pPr marL="171450" indent="-171450" algn="l" fontAlgn="b">
                        <a:buFont typeface="Arial" panose="020B0604020202020204" pitchFamily="34" charset="0"/>
                        <a:buChar char="•"/>
                      </a:pPr>
                      <a:r>
                        <a:rPr lang="en-US" sz="2400" u="none" strike="noStrike" dirty="0">
                          <a:effectLst/>
                        </a:rPr>
                        <a:t>Introduction to simulation modeling</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52023235"/>
                  </a:ext>
                </a:extLst>
              </a:tr>
              <a:tr h="190500">
                <a:tc>
                  <a:txBody>
                    <a:bodyPr/>
                    <a:lstStyle/>
                    <a:p>
                      <a:pPr marL="171450" indent="-171450" algn="l" fontAlgn="b">
                        <a:buFont typeface="Arial" panose="020B0604020202020204" pitchFamily="34" charset="0"/>
                        <a:buChar char="•"/>
                      </a:pPr>
                      <a:r>
                        <a:rPr lang="en-US" sz="2400" u="none" strike="noStrike" dirty="0">
                          <a:effectLst/>
                        </a:rPr>
                        <a:t>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72133110"/>
                  </a:ext>
                </a:extLst>
              </a:tr>
              <a:tr h="190500">
                <a:tc>
                  <a:txBody>
                    <a:bodyPr/>
                    <a:lstStyle/>
                    <a:p>
                      <a:pPr marL="171450" indent="-171450" algn="l" fontAlgn="b">
                        <a:buFont typeface="Arial" panose="020B0604020202020204" pitchFamily="34" charset="0"/>
                        <a:buChar char="•"/>
                      </a:pPr>
                      <a:r>
                        <a:rPr lang="en-US" sz="2400" u="none" strike="noStrike" dirty="0">
                          <a:effectLst/>
                        </a:rPr>
                        <a:t>How does Monte Carlo work?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5999630"/>
                  </a:ext>
                </a:extLst>
              </a:tr>
              <a:tr h="190500">
                <a:tc>
                  <a:txBody>
                    <a:bodyPr/>
                    <a:lstStyle/>
                    <a:p>
                      <a:pPr marL="171450" indent="-171450" algn="l" fontAlgn="b">
                        <a:buFont typeface="Arial" panose="020B0604020202020204" pitchFamily="34" charset="0"/>
                        <a:buChar char="•"/>
                      </a:pPr>
                      <a:r>
                        <a:rPr lang="en-US" sz="2400" u="none" strike="noStrike" dirty="0">
                          <a:effectLst/>
                        </a:rPr>
                        <a:t>Benefits of 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34497450"/>
                  </a:ext>
                </a:extLst>
              </a:tr>
              <a:tr h="190500">
                <a:tc>
                  <a:txBody>
                    <a:bodyPr/>
                    <a:lstStyle/>
                    <a:p>
                      <a:pPr marL="171450" indent="-171450" algn="l" fontAlgn="b">
                        <a:buFont typeface="Arial" panose="020B0604020202020204" pitchFamily="34" charset="0"/>
                        <a:buChar char="•"/>
                      </a:pPr>
                      <a:r>
                        <a:rPr lang="en-US" sz="2400" u="none" strike="noStrike" dirty="0">
                          <a:effectLst/>
                        </a:rPr>
                        <a:t>Examples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60541393"/>
                  </a:ext>
                </a:extLst>
              </a:tr>
              <a:tr h="190500">
                <a:tc>
                  <a:txBody>
                    <a:bodyPr/>
                    <a:lstStyle/>
                    <a:p>
                      <a:pPr marL="171450" indent="-171450" algn="l" fontAlgn="b">
                        <a:buFont typeface="Arial" panose="020B0604020202020204" pitchFamily="34" charset="0"/>
                        <a:buChar char="•"/>
                      </a:pPr>
                      <a:r>
                        <a:rPr lang="en-US" sz="2400" u="none" strike="noStrike" dirty="0">
                          <a:effectLst/>
                        </a:rPr>
                        <a:t>Executing the model</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12666134"/>
                  </a:ext>
                </a:extLst>
              </a:tr>
              <a:tr h="190500">
                <a:tc>
                  <a:txBody>
                    <a:bodyPr/>
                    <a:lstStyle/>
                    <a:p>
                      <a:pPr marL="171450" indent="-1714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257276103"/>
                  </a:ext>
                </a:extLst>
              </a:tr>
              <a:tr h="190500">
                <a:tc>
                  <a:txBody>
                    <a:bodyPr/>
                    <a:lstStyle/>
                    <a:p>
                      <a:pPr marL="0" indent="0" algn="l" fontAlgn="b">
                        <a:buFont typeface="Arial" panose="020B0604020202020204" pitchFamily="34" charset="0"/>
                        <a:buNone/>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53222248"/>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4" y="0"/>
            <a:ext cx="12199553" cy="1129192"/>
          </a:xfrm>
          <a:prstGeom prst="rect">
            <a:avLst/>
          </a:prstGeom>
        </p:spPr>
      </p:pic>
      <p:sp>
        <p:nvSpPr>
          <p:cNvPr id="7" name="TextBox 6"/>
          <p:cNvSpPr txBox="1"/>
          <p:nvPr/>
        </p:nvSpPr>
        <p:spPr>
          <a:xfrm>
            <a:off x="2913255" y="299511"/>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Introduction to simulation modeling</a:t>
            </a:r>
          </a:p>
        </p:txBody>
      </p:sp>
      <p:sp>
        <p:nvSpPr>
          <p:cNvPr id="8" name="TextBox 7"/>
          <p:cNvSpPr txBox="1"/>
          <p:nvPr/>
        </p:nvSpPr>
        <p:spPr>
          <a:xfrm>
            <a:off x="414801" y="299511"/>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278295" y="1522994"/>
            <a:ext cx="1121812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goal here is to describe modeling and simulation as it pertains to the project model.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rPr>
              <a:t>The modeling methodology will be based on Monte Carlo type random value generation used to simulate variable performance for specific tasks.</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Modeling and simulation is an analytic discipline that allows us to develop a level of understanding regarding the interaction of the parts of a system, or tasks within a project, as well as the system or rather the project as a whole. </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 dynamics produced through this technology can then simulate project probabilistic outcomes by assigning variable time values to project activities.</a:t>
            </a:r>
          </a:p>
        </p:txBody>
      </p:sp>
    </p:spTree>
    <p:extLst>
      <p:ext uri="{BB962C8B-B14F-4D97-AF65-F5344CB8AC3E}">
        <p14:creationId xmlns:p14="http://schemas.microsoft.com/office/powerpoint/2010/main" val="2252363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862956"/>
          </a:xfrm>
          <a:prstGeom prst="rect">
            <a:avLst/>
          </a:prstGeom>
        </p:spPr>
      </p:pic>
      <p:sp>
        <p:nvSpPr>
          <p:cNvPr id="7" name="TextBox 6"/>
          <p:cNvSpPr txBox="1"/>
          <p:nvPr/>
        </p:nvSpPr>
        <p:spPr>
          <a:xfrm>
            <a:off x="3005310" y="21973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8" name="TextBox 7"/>
          <p:cNvSpPr txBox="1"/>
          <p:nvPr/>
        </p:nvSpPr>
        <p:spPr>
          <a:xfrm>
            <a:off x="451623" y="213184"/>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076140"/>
            <a:ext cx="1151326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Uncertainty is simulated using a computational algorithm tool such as Monte Carlo, which allows real-world phenomena to behave in variable forms. </a:t>
            </a:r>
          </a:p>
          <a:p>
            <a:pPr algn="just"/>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simplest terms, the Monte Carlo technique uses random numbers to describe these variable events.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For this, the underlying model simulates the likelihood and impact of risk events such as predicting ranges of project cost or schedule.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Full Monte is an MS Project add-in software utility that uses the Monte Carlo technique to produce time and cost analysis of a project model.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Customized software such as this is extremely helpful in gaining a better understanding of the uncertainty present within the project environment.</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One of the outputs of simulation modeling is sensitivity analysis, which can be used in determining which risks have the most potential impact on the project. </a:t>
            </a:r>
          </a:p>
        </p:txBody>
      </p:sp>
    </p:spTree>
    <p:extLst>
      <p:ext uri="{BB962C8B-B14F-4D97-AF65-F5344CB8AC3E}">
        <p14:creationId xmlns:p14="http://schemas.microsoft.com/office/powerpoint/2010/main" val="39614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862956"/>
          </a:xfrm>
          <a:prstGeom prst="rect">
            <a:avLst/>
          </a:prstGeom>
        </p:spPr>
      </p:pic>
      <p:sp>
        <p:nvSpPr>
          <p:cNvPr id="7" name="TextBox 6"/>
          <p:cNvSpPr txBox="1"/>
          <p:nvPr/>
        </p:nvSpPr>
        <p:spPr>
          <a:xfrm>
            <a:off x="3005310" y="21973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8" name="TextBox 7"/>
          <p:cNvSpPr txBox="1"/>
          <p:nvPr/>
        </p:nvSpPr>
        <p:spPr>
          <a:xfrm>
            <a:off x="451623" y="213184"/>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1663" y="1509109"/>
            <a:ext cx="11641147" cy="4708981"/>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Therefore, it often explains when or during what period a task is on the critical path.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case of the Full Monte software, it displays the optimistic and pessimistic duration times for each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format of this is a vertical bar histogram chart with the data category being the time range for a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A tornado diagram format is also created in this process.</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These diagrams help us provide an expanded view of potential project outcomes and show where attention should be focused.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Full Monte report format provides an optimistic and pessimistic time range for when a task or total project is active.</a:t>
            </a:r>
          </a:p>
        </p:txBody>
      </p:sp>
    </p:spTree>
    <p:extLst>
      <p:ext uri="{BB962C8B-B14F-4D97-AF65-F5344CB8AC3E}">
        <p14:creationId xmlns:p14="http://schemas.microsoft.com/office/powerpoint/2010/main" val="282682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43275"/>
          </a:xfrm>
          <a:prstGeom prst="rect">
            <a:avLst/>
          </a:prstGeom>
        </p:spPr>
      </p:pic>
      <p:sp>
        <p:nvSpPr>
          <p:cNvPr id="7" name="TextBox 6"/>
          <p:cNvSpPr txBox="1"/>
          <p:nvPr/>
        </p:nvSpPr>
        <p:spPr>
          <a:xfrm>
            <a:off x="2821200" y="305648"/>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440651"/>
            <a:ext cx="11947705" cy="5027017"/>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On the basis of defined probability distributions, the Monte Carlo technique provides an array of outcomes that could occur, resulting in a better schedule and cost overview when compared with a deterministic approach.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Monte Carlo defines uncertainty through a probability distribution specification for each project task.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From this, it can evaluate plan status by sampling each task with randomly generated values over thousands of cycles, and calculating values, again and again, using different random values from the probability functions.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The iterative analysis process results in a histogram distribution of possible outcomes.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Probability distributions for model components provide a realistic method for an improved understanding of real-world system behavior. </a:t>
            </a:r>
          </a:p>
        </p:txBody>
      </p:sp>
    </p:spTree>
    <p:extLst>
      <p:ext uri="{BB962C8B-B14F-4D97-AF65-F5344CB8AC3E}">
        <p14:creationId xmlns:p14="http://schemas.microsoft.com/office/powerpoint/2010/main" val="3641884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43275"/>
          </a:xfrm>
          <a:prstGeom prst="rect">
            <a:avLst/>
          </a:prstGeom>
        </p:spPr>
      </p:pic>
      <p:sp>
        <p:nvSpPr>
          <p:cNvPr id="7" name="TextBox 6"/>
          <p:cNvSpPr txBox="1"/>
          <p:nvPr/>
        </p:nvSpPr>
        <p:spPr>
          <a:xfrm>
            <a:off x="2821200" y="305648"/>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228103" y="1438708"/>
            <a:ext cx="11799165" cy="511364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Different probability distribution options can be used as noted in Table 21.1.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offers a range of these distributions that can be selected for this purpose.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From these options, it is possible to generate random time and cost events such that the frequency of occurrence of any particular value is proportional to its probability of occurrence.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uses this data to simulate the probabilistic behavior of each task.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Then, it uses these values to compute the MS Project plan, except that it now also stores the results for each iteration as it repeats the entire process hundreds or even thousands of times. </a:t>
            </a:r>
          </a:p>
        </p:txBody>
      </p:sp>
    </p:spTree>
    <p:extLst>
      <p:ext uri="{BB962C8B-B14F-4D97-AF65-F5344CB8AC3E}">
        <p14:creationId xmlns:p14="http://schemas.microsoft.com/office/powerpoint/2010/main" val="2528631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56383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end result of this is a repository of model results that reveals the probabilistic range of outcomes resulting from the iterations.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One typical way of displaying these results is in the form of a project completion histogram for time and/or cost.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A project finish histogram describes the probability of a project finishing at each time within the calculated range.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corresponding project cost histogram calculates similar histogram data for the total cost of the project.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Data of this type can be used to evaluate the variability of the project time or cost outcomes.</a:t>
            </a:r>
          </a:p>
        </p:txBody>
      </p:sp>
    </p:spTree>
    <p:extLst>
      <p:ext uri="{BB962C8B-B14F-4D97-AF65-F5344CB8AC3E}">
        <p14:creationId xmlns:p14="http://schemas.microsoft.com/office/powerpoint/2010/main" val="3417835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794043"/>
            <a:ext cx="11416909" cy="465197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Depending upon which probability distribution shape is chosen, the required data entry is either a 2 or a 3 data value.</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 the basis of these data values and the defined probability distribution, it is possible to define the various characteristics of the task.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Once this is accomplished, a simulation can be executed based on random samples from those distributions.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Iteration is the term given for each time the model is sampled and the outcome recorded.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This generates a single value for the time and cost histogram.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Repeating this process generates a comprehensive view of what may happen as well as how likely it is to happen.</a:t>
            </a:r>
            <a:endParaRPr lang="en-US" sz="2000" dirty="0">
              <a:solidFill>
                <a:srgbClr val="00B050"/>
              </a:solidFill>
              <a:cs typeface="Tajawal ExtraBold" panose="00000800000000000000"/>
            </a:endParaRPr>
          </a:p>
        </p:txBody>
      </p:sp>
    </p:spTree>
    <p:extLst>
      <p:ext uri="{BB962C8B-B14F-4D97-AF65-F5344CB8AC3E}">
        <p14:creationId xmlns:p14="http://schemas.microsoft.com/office/powerpoint/2010/main" val="2159457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AE74AFDB-DE46-FB04-7DAE-514369D5A40F}"/>
              </a:ext>
            </a:extLst>
          </p:cNvPr>
          <p:cNvPicPr>
            <a:picLocks noChangeAspect="1"/>
          </p:cNvPicPr>
          <p:nvPr/>
        </p:nvPicPr>
        <p:blipFill>
          <a:blip r:embed="rId4"/>
          <a:stretch>
            <a:fillRect/>
          </a:stretch>
        </p:blipFill>
        <p:spPr>
          <a:xfrm rot="5400000">
            <a:off x="3265679" y="-1955617"/>
            <a:ext cx="5671930" cy="11942060"/>
          </a:xfrm>
          <a:prstGeom prst="rect">
            <a:avLst/>
          </a:prstGeom>
        </p:spPr>
      </p:pic>
    </p:spTree>
    <p:extLst>
      <p:ext uri="{BB962C8B-B14F-4D97-AF65-F5344CB8AC3E}">
        <p14:creationId xmlns:p14="http://schemas.microsoft.com/office/powerpoint/2010/main" val="510855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CE670EA9-C32E-5916-2001-62982DB3CE80}"/>
              </a:ext>
            </a:extLst>
          </p:cNvPr>
          <p:cNvPicPr>
            <a:picLocks noChangeAspect="1"/>
          </p:cNvPicPr>
          <p:nvPr/>
        </p:nvPicPr>
        <p:blipFill>
          <a:blip r:embed="rId4"/>
          <a:stretch>
            <a:fillRect/>
          </a:stretch>
        </p:blipFill>
        <p:spPr>
          <a:xfrm rot="5400000">
            <a:off x="3422577" y="-1799770"/>
            <a:ext cx="5358136" cy="11942062"/>
          </a:xfrm>
          <a:prstGeom prst="rect">
            <a:avLst/>
          </a:prstGeom>
        </p:spPr>
      </p:pic>
    </p:spTree>
    <p:extLst>
      <p:ext uri="{BB962C8B-B14F-4D97-AF65-F5344CB8AC3E}">
        <p14:creationId xmlns:p14="http://schemas.microsoft.com/office/powerpoint/2010/main" val="1419313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4466C6E4-6645-508B-4C1E-E245146F164E}"/>
              </a:ext>
            </a:extLst>
          </p:cNvPr>
          <p:cNvPicPr>
            <a:picLocks noChangeAspect="1"/>
          </p:cNvPicPr>
          <p:nvPr/>
        </p:nvPicPr>
        <p:blipFill>
          <a:blip r:embed="rId4"/>
          <a:stretch>
            <a:fillRect/>
          </a:stretch>
        </p:blipFill>
        <p:spPr>
          <a:xfrm rot="5400000">
            <a:off x="3513772" y="-1527699"/>
            <a:ext cx="5405837" cy="11365564"/>
          </a:xfrm>
          <a:prstGeom prst="rect">
            <a:avLst/>
          </a:prstGeom>
        </p:spPr>
      </p:pic>
    </p:spTree>
    <p:extLst>
      <p:ext uri="{BB962C8B-B14F-4D97-AF65-F5344CB8AC3E}">
        <p14:creationId xmlns:p14="http://schemas.microsoft.com/office/powerpoint/2010/main" val="328788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Benefits of Monte Carlo</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Monte Carlo simulation has many benefits over deterministic or “single-point estimate” analysis.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sample of these benefits is listed as follows: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reasonable probabilistic estimates of the true project length.</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full probabilistic distribution showing the range of outcomes and how likely different potential outcomes are occurring.</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Permits use of various distributional assumptions for activity times.</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extensive historical data.</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assumption on linearity, distribution, correlation, or volatilities.</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Performs sensitivity analysis providing awareness regarding which inputs have the greatest effect on bottom-line results.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greater problem understanding by having the data behind an outcome such as which input most affected a specific outcome.</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488761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02215" cy="7093806"/>
            <a:chOff x="-143929" y="0"/>
            <a:chExt cx="1250221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280782" y="4968907"/>
              <a:ext cx="6934623" cy="1338981"/>
            </a:xfrm>
            <a:prstGeom prst="rect">
              <a:avLst/>
            </a:prstGeom>
          </p:spPr>
        </p:pic>
        <p:sp>
          <p:nvSpPr>
            <p:cNvPr id="16" name="TextBox 15"/>
            <p:cNvSpPr txBox="1"/>
            <p:nvPr/>
          </p:nvSpPr>
          <p:spPr>
            <a:xfrm>
              <a:off x="5570150" y="4492007"/>
              <a:ext cx="6788136" cy="1815882"/>
            </a:xfrm>
            <a:prstGeom prst="rect">
              <a:avLst/>
            </a:prstGeom>
            <a:noFill/>
          </p:spPr>
          <p:txBody>
            <a:bodyPr wrap="square" rtlCol="0">
              <a:spAutoFit/>
            </a:bodyPr>
            <a:lstStyle/>
            <a:p>
              <a:endParaRPr lang="en-US" sz="2800" dirty="0">
                <a:solidFill>
                  <a:schemeClr val="bg1"/>
                </a:solidFill>
                <a:cs typeface="Tajawal Medium" panose="00000600000000000000"/>
              </a:endParaRPr>
            </a:p>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23 - Team tools: RAM charts and staffing profile</a:t>
              </a:r>
            </a:p>
          </p:txBody>
        </p:sp>
      </p:grpSp>
    </p:spTree>
    <p:extLst>
      <p:ext uri="{BB962C8B-B14F-4D97-AF65-F5344CB8AC3E}">
        <p14:creationId xmlns:p14="http://schemas.microsoft.com/office/powerpoint/2010/main" val="2839073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142378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Outline </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11" name="Table 10">
            <a:extLst>
              <a:ext uri="{FF2B5EF4-FFF2-40B4-BE49-F238E27FC236}">
                <a16:creationId xmlns:a16="http://schemas.microsoft.com/office/drawing/2014/main" id="{BBC85764-E7F6-74D8-D52D-8B7055B5B45B}"/>
              </a:ext>
            </a:extLst>
          </p:cNvPr>
          <p:cNvGraphicFramePr>
            <a:graphicFrameLocks noGrp="1"/>
          </p:cNvGraphicFramePr>
          <p:nvPr>
            <p:extLst>
              <p:ext uri="{D42A27DB-BD31-4B8C-83A1-F6EECF244321}">
                <p14:modId xmlns:p14="http://schemas.microsoft.com/office/powerpoint/2010/main" val="4086981374"/>
              </p:ext>
            </p:extLst>
          </p:nvPr>
        </p:nvGraphicFramePr>
        <p:xfrm>
          <a:off x="368614" y="1379195"/>
          <a:ext cx="8619747" cy="2251710"/>
        </p:xfrm>
        <a:graphic>
          <a:graphicData uri="http://schemas.openxmlformats.org/drawingml/2006/table">
            <a:tbl>
              <a:tblPr>
                <a:tableStyleId>{2D5ABB26-0587-4C30-8999-92F81FD0307C}</a:tableStyleId>
              </a:tblPr>
              <a:tblGrid>
                <a:gridCol w="8619747">
                  <a:extLst>
                    <a:ext uri="{9D8B030D-6E8A-4147-A177-3AD203B41FA5}">
                      <a16:colId xmlns:a16="http://schemas.microsoft.com/office/drawing/2014/main" val="1302014009"/>
                    </a:ext>
                  </a:extLst>
                </a:gridCol>
              </a:tblGrid>
              <a:tr h="190500">
                <a:tc>
                  <a:txBody>
                    <a:bodyPr/>
                    <a:lstStyle/>
                    <a:p>
                      <a:pPr marL="342900" indent="-342900" algn="l" fontAlgn="b">
                        <a:buFont typeface="Arial" panose="020B0604020202020204" pitchFamily="34" charset="0"/>
                        <a:buChar char="•"/>
                      </a:pPr>
                      <a:r>
                        <a:rPr lang="en-US" sz="2400" b="1" u="none" strike="noStrike" dirty="0">
                          <a:effectLst/>
                        </a:rPr>
                        <a:t>Chapter 23 Team tools: RAM charts and staffing profile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5321909"/>
                  </a:ext>
                </a:extLst>
              </a:tr>
              <a:tr h="190500">
                <a:tc>
                  <a:txBody>
                    <a:bodyPr/>
                    <a:lstStyle/>
                    <a:p>
                      <a:pPr marL="342900" indent="-342900" algn="l" fontAlgn="b">
                        <a:buFont typeface="Arial" panose="020B0604020202020204" pitchFamily="34" charset="0"/>
                        <a:buChar char="•"/>
                      </a:pPr>
                      <a:r>
                        <a:rPr lang="en-US" sz="2400" u="none" strike="noStrike" dirty="0">
                          <a:effectLst/>
                        </a:rPr>
                        <a:t>Organizational definition</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67789007"/>
                  </a:ext>
                </a:extLst>
              </a:tr>
              <a:tr h="190500">
                <a:tc>
                  <a:txBody>
                    <a:bodyPr/>
                    <a:lstStyle/>
                    <a:p>
                      <a:pPr marL="342900" indent="-342900" algn="l" fontAlgn="b">
                        <a:buFont typeface="Arial" panose="020B0604020202020204" pitchFamily="34" charset="0"/>
                        <a:buChar char="•"/>
                      </a:pPr>
                      <a:r>
                        <a:rPr lang="en-US" sz="2400" u="none" strike="noStrike" dirty="0">
                          <a:effectLst/>
                        </a:rPr>
                        <a:t>Roles and responsibilities matrix</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82940679"/>
                  </a:ext>
                </a:extLst>
              </a:tr>
              <a:tr h="190500">
                <a:tc>
                  <a:txBody>
                    <a:bodyPr/>
                    <a:lstStyle/>
                    <a:p>
                      <a:pPr marL="342900" indent="-342900" algn="l" fontAlgn="b">
                        <a:buFont typeface="Arial" panose="020B0604020202020204" pitchFamily="34" charset="0"/>
                        <a:buChar char="•"/>
                      </a:pPr>
                      <a:r>
                        <a:rPr lang="en-US" sz="2400" u="none" strike="noStrike" dirty="0">
                          <a:effectLst/>
                        </a:rPr>
                        <a:t>Tracking tools and techniques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7586437"/>
                  </a:ext>
                </a:extLst>
              </a:tr>
              <a:tr h="190500">
                <a:tc>
                  <a:txBody>
                    <a:bodyPr/>
                    <a:lstStyle/>
                    <a:p>
                      <a:pPr marL="342900" indent="-342900" algn="l" fontAlgn="b">
                        <a:buFont typeface="Arial" panose="020B0604020202020204" pitchFamily="34" charset="0"/>
                        <a:buChar char="•"/>
                      </a:pPr>
                      <a:r>
                        <a:rPr lang="en-US" sz="2400" u="none" strike="noStrike" dirty="0">
                          <a:effectLst/>
                        </a:rPr>
                        <a:t>Project close-out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53864703"/>
                  </a:ext>
                </a:extLst>
              </a:tr>
              <a:tr h="190500">
                <a:tc>
                  <a:txBody>
                    <a:bodyPr/>
                    <a:lstStyle/>
                    <a:p>
                      <a:pPr marL="342900" indent="-34290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50899991"/>
                  </a:ext>
                </a:extLst>
              </a:tr>
            </a:tbl>
          </a:graphicData>
        </a:graphic>
      </p:graphicFrame>
    </p:spTree>
    <p:extLst>
      <p:ext uri="{BB962C8B-B14F-4D97-AF65-F5344CB8AC3E}">
        <p14:creationId xmlns:p14="http://schemas.microsoft.com/office/powerpoint/2010/main" val="1525376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EA2B3B9F-1F12-81FC-371A-22778DDBBD8E}"/>
              </a:ext>
            </a:extLst>
          </p:cNvPr>
          <p:cNvPicPr>
            <a:picLocks noChangeAspect="1"/>
          </p:cNvPicPr>
          <p:nvPr/>
        </p:nvPicPr>
        <p:blipFill>
          <a:blip r:embed="rId4"/>
          <a:stretch>
            <a:fillRect/>
          </a:stretch>
        </p:blipFill>
        <p:spPr>
          <a:xfrm>
            <a:off x="1218114" y="1626282"/>
            <a:ext cx="10166611" cy="4479946"/>
          </a:xfrm>
          <a:prstGeom prst="rect">
            <a:avLst/>
          </a:prstGeom>
        </p:spPr>
      </p:pic>
    </p:spTree>
    <p:extLst>
      <p:ext uri="{BB962C8B-B14F-4D97-AF65-F5344CB8AC3E}">
        <p14:creationId xmlns:p14="http://schemas.microsoft.com/office/powerpoint/2010/main" val="3317228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B9A7C030-4934-A2FA-DEDE-818FF0BFF58E}"/>
              </a:ext>
            </a:extLst>
          </p:cNvPr>
          <p:cNvPicPr>
            <a:picLocks noChangeAspect="1"/>
          </p:cNvPicPr>
          <p:nvPr/>
        </p:nvPicPr>
        <p:blipFill>
          <a:blip r:embed="rId3"/>
          <a:stretch>
            <a:fillRect/>
          </a:stretch>
        </p:blipFill>
        <p:spPr>
          <a:xfrm>
            <a:off x="586682" y="914400"/>
            <a:ext cx="11423256" cy="5943601"/>
          </a:xfrm>
          <a:prstGeom prst="rect">
            <a:avLst/>
          </a:prstGeom>
        </p:spPr>
      </p:pic>
      <p:pic>
        <p:nvPicPr>
          <p:cNvPr id="6" name="Picture 5"/>
          <p:cNvPicPr>
            <a:picLocks noChangeAspect="1"/>
          </p:cNvPicPr>
          <p:nvPr/>
        </p:nvPicPr>
        <p:blipFill>
          <a:blip r:embed="rId4"/>
          <a:stretch>
            <a:fillRect/>
          </a:stretch>
        </p:blipFill>
        <p:spPr>
          <a:xfrm>
            <a:off x="-7553" y="0"/>
            <a:ext cx="11251658" cy="1018728"/>
          </a:xfrm>
          <a:prstGeom prst="rect">
            <a:avLst/>
          </a:prstGeom>
        </p:spPr>
      </p:pic>
      <p:sp>
        <p:nvSpPr>
          <p:cNvPr id="7" name="TextBox 6"/>
          <p:cNvSpPr txBox="1"/>
          <p:nvPr/>
        </p:nvSpPr>
        <p:spPr>
          <a:xfrm>
            <a:off x="2821200" y="305648"/>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410930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FDD795C0-767B-7E8A-A1FA-9471628A448E}"/>
              </a:ext>
            </a:extLst>
          </p:cNvPr>
          <p:cNvPicPr>
            <a:picLocks noChangeAspect="1"/>
          </p:cNvPicPr>
          <p:nvPr/>
        </p:nvPicPr>
        <p:blipFill>
          <a:blip r:embed="rId4"/>
          <a:stretch>
            <a:fillRect/>
          </a:stretch>
        </p:blipFill>
        <p:spPr>
          <a:xfrm>
            <a:off x="798633" y="1195346"/>
            <a:ext cx="9198397" cy="5266824"/>
          </a:xfrm>
          <a:prstGeom prst="rect">
            <a:avLst/>
          </a:prstGeom>
        </p:spPr>
      </p:pic>
    </p:spTree>
    <p:extLst>
      <p:ext uri="{BB962C8B-B14F-4D97-AF65-F5344CB8AC3E}">
        <p14:creationId xmlns:p14="http://schemas.microsoft.com/office/powerpoint/2010/main" val="3055965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9F10AEA3-61CE-7ED4-880B-C97804DCBD73}"/>
              </a:ext>
            </a:extLst>
          </p:cNvPr>
          <p:cNvPicPr>
            <a:picLocks noChangeAspect="1"/>
          </p:cNvPicPr>
          <p:nvPr/>
        </p:nvPicPr>
        <p:blipFill>
          <a:blip r:embed="rId4"/>
          <a:stretch>
            <a:fillRect/>
          </a:stretch>
        </p:blipFill>
        <p:spPr>
          <a:xfrm>
            <a:off x="329769" y="1477109"/>
            <a:ext cx="11430399" cy="5017476"/>
          </a:xfrm>
          <a:prstGeom prst="rect">
            <a:avLst/>
          </a:prstGeom>
        </p:spPr>
      </p:pic>
    </p:spTree>
    <p:extLst>
      <p:ext uri="{BB962C8B-B14F-4D97-AF65-F5344CB8AC3E}">
        <p14:creationId xmlns:p14="http://schemas.microsoft.com/office/powerpoint/2010/main" val="1560948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E3BB32B3-E21A-2A44-8DE4-62BFF01061CF}"/>
              </a:ext>
            </a:extLst>
          </p:cNvPr>
          <p:cNvPicPr>
            <a:picLocks noChangeAspect="1"/>
          </p:cNvPicPr>
          <p:nvPr/>
        </p:nvPicPr>
        <p:blipFill>
          <a:blip r:embed="rId3"/>
          <a:stretch>
            <a:fillRect/>
          </a:stretch>
        </p:blipFill>
        <p:spPr>
          <a:xfrm rot="5400000">
            <a:off x="3000483" y="-1487671"/>
            <a:ext cx="5616210" cy="11075136"/>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3809711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F3CE8786-F171-3D52-EA73-C515D5143AC1}"/>
              </a:ext>
            </a:extLst>
          </p:cNvPr>
          <p:cNvPicPr>
            <a:picLocks noChangeAspect="1"/>
          </p:cNvPicPr>
          <p:nvPr/>
        </p:nvPicPr>
        <p:blipFill>
          <a:blip r:embed="rId3"/>
          <a:stretch>
            <a:fillRect/>
          </a:stretch>
        </p:blipFill>
        <p:spPr>
          <a:xfrm>
            <a:off x="130614" y="1465384"/>
            <a:ext cx="11942061" cy="5310553"/>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95168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2852E154-2529-C9BE-93C3-BD2D726611C0}"/>
              </a:ext>
            </a:extLst>
          </p:cNvPr>
          <p:cNvPicPr>
            <a:picLocks noChangeAspect="1"/>
          </p:cNvPicPr>
          <p:nvPr/>
        </p:nvPicPr>
        <p:blipFill>
          <a:blip r:embed="rId3"/>
          <a:stretch>
            <a:fillRect/>
          </a:stretch>
        </p:blipFill>
        <p:spPr>
          <a:xfrm>
            <a:off x="130614" y="1241791"/>
            <a:ext cx="11942061" cy="5616209"/>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419988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A0717989-26E8-4A02-43B3-37F1B9691D34}"/>
              </a:ext>
            </a:extLst>
          </p:cNvPr>
          <p:cNvPicPr>
            <a:picLocks noChangeAspect="1"/>
          </p:cNvPicPr>
          <p:nvPr/>
        </p:nvPicPr>
        <p:blipFill>
          <a:blip r:embed="rId4"/>
          <a:stretch>
            <a:fillRect/>
          </a:stretch>
        </p:blipFill>
        <p:spPr>
          <a:xfrm>
            <a:off x="261392" y="1416818"/>
            <a:ext cx="11713560" cy="5343332"/>
          </a:xfrm>
          <a:prstGeom prst="rect">
            <a:avLst/>
          </a:prstGeom>
        </p:spPr>
      </p:pic>
    </p:spTree>
    <p:extLst>
      <p:ext uri="{BB962C8B-B14F-4D97-AF65-F5344CB8AC3E}">
        <p14:creationId xmlns:p14="http://schemas.microsoft.com/office/powerpoint/2010/main" val="3077680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1039C2E-A4D8-818A-8939-4518EF126759}"/>
              </a:ext>
            </a:extLst>
          </p:cNvPr>
          <p:cNvPicPr>
            <a:picLocks noChangeAspect="1"/>
          </p:cNvPicPr>
          <p:nvPr/>
        </p:nvPicPr>
        <p:blipFill>
          <a:blip r:embed="rId3"/>
          <a:stretch>
            <a:fillRect/>
          </a:stretch>
        </p:blipFill>
        <p:spPr>
          <a:xfrm>
            <a:off x="175847" y="1137138"/>
            <a:ext cx="11734800" cy="5626963"/>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198886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1A337440-DC2D-4545-3BA0-72E48546A4AF}"/>
              </a:ext>
            </a:extLst>
          </p:cNvPr>
          <p:cNvPicPr>
            <a:picLocks noChangeAspect="1"/>
          </p:cNvPicPr>
          <p:nvPr/>
        </p:nvPicPr>
        <p:blipFill>
          <a:blip r:embed="rId4"/>
          <a:stretch>
            <a:fillRect/>
          </a:stretch>
        </p:blipFill>
        <p:spPr>
          <a:xfrm>
            <a:off x="182905" y="1416818"/>
            <a:ext cx="11889770" cy="4997158"/>
          </a:xfrm>
          <a:prstGeom prst="rect">
            <a:avLst/>
          </a:prstGeom>
        </p:spPr>
      </p:pic>
    </p:spTree>
    <p:extLst>
      <p:ext uri="{BB962C8B-B14F-4D97-AF65-F5344CB8AC3E}">
        <p14:creationId xmlns:p14="http://schemas.microsoft.com/office/powerpoint/2010/main" val="7970837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E6CFDB25-BC9C-2358-A52C-0A7F085F31F6}"/>
              </a:ext>
            </a:extLst>
          </p:cNvPr>
          <p:cNvPicPr>
            <a:picLocks noChangeAspect="1"/>
          </p:cNvPicPr>
          <p:nvPr/>
        </p:nvPicPr>
        <p:blipFill>
          <a:blip r:embed="rId3"/>
          <a:stretch>
            <a:fillRect/>
          </a:stretch>
        </p:blipFill>
        <p:spPr>
          <a:xfrm>
            <a:off x="130613" y="1315992"/>
            <a:ext cx="11942061" cy="5448223"/>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307137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FD40083C-54F8-CEF8-94A6-CF1E2224CC8B}"/>
              </a:ext>
            </a:extLst>
          </p:cNvPr>
          <p:cNvPicPr>
            <a:picLocks noChangeAspect="1"/>
          </p:cNvPicPr>
          <p:nvPr/>
        </p:nvPicPr>
        <p:blipFill>
          <a:blip r:embed="rId4"/>
          <a:stretch>
            <a:fillRect/>
          </a:stretch>
        </p:blipFill>
        <p:spPr>
          <a:xfrm>
            <a:off x="253415" y="1553308"/>
            <a:ext cx="11721707" cy="5093677"/>
          </a:xfrm>
          <a:prstGeom prst="rect">
            <a:avLst/>
          </a:prstGeom>
        </p:spPr>
      </p:pic>
    </p:spTree>
    <p:extLst>
      <p:ext uri="{BB962C8B-B14F-4D97-AF65-F5344CB8AC3E}">
        <p14:creationId xmlns:p14="http://schemas.microsoft.com/office/powerpoint/2010/main" val="2146735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82251329-872E-B330-937A-B2171A75C7D9}"/>
              </a:ext>
            </a:extLst>
          </p:cNvPr>
          <p:cNvPicPr>
            <a:picLocks noChangeAspect="1"/>
          </p:cNvPicPr>
          <p:nvPr/>
        </p:nvPicPr>
        <p:blipFill>
          <a:blip r:embed="rId4"/>
          <a:stretch>
            <a:fillRect/>
          </a:stretch>
        </p:blipFill>
        <p:spPr>
          <a:xfrm>
            <a:off x="731979" y="1500554"/>
            <a:ext cx="11061435" cy="5246076"/>
          </a:xfrm>
          <a:prstGeom prst="rect">
            <a:avLst/>
          </a:prstGeom>
        </p:spPr>
      </p:pic>
    </p:spTree>
    <p:extLst>
      <p:ext uri="{BB962C8B-B14F-4D97-AF65-F5344CB8AC3E}">
        <p14:creationId xmlns:p14="http://schemas.microsoft.com/office/powerpoint/2010/main" val="364803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EAD0BBA9-CBEE-9440-BBFA-5F4D5781A724}"/>
              </a:ext>
            </a:extLst>
          </p:cNvPr>
          <p:cNvPicPr>
            <a:picLocks noChangeAspect="1"/>
          </p:cNvPicPr>
          <p:nvPr/>
        </p:nvPicPr>
        <p:blipFill>
          <a:blip r:embed="rId3"/>
          <a:stretch>
            <a:fillRect/>
          </a:stretch>
        </p:blipFill>
        <p:spPr>
          <a:xfrm>
            <a:off x="183173" y="1148862"/>
            <a:ext cx="11889502" cy="5496305"/>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close-out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121031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02215" cy="7093806"/>
            <a:chOff x="-143929" y="0"/>
            <a:chExt cx="1250221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280782" y="4968907"/>
              <a:ext cx="6934623" cy="1338981"/>
            </a:xfrm>
            <a:prstGeom prst="rect">
              <a:avLst/>
            </a:prstGeom>
          </p:spPr>
        </p:pic>
        <p:sp>
          <p:nvSpPr>
            <p:cNvPr id="16" name="TextBox 15"/>
            <p:cNvSpPr txBox="1"/>
            <p:nvPr/>
          </p:nvSpPr>
          <p:spPr>
            <a:xfrm>
              <a:off x="5570150" y="4492007"/>
              <a:ext cx="6788136" cy="1815882"/>
            </a:xfrm>
            <a:prstGeom prst="rect">
              <a:avLst/>
            </a:prstGeom>
            <a:noFill/>
          </p:spPr>
          <p:txBody>
            <a:bodyPr wrap="square" rtlCol="0">
              <a:spAutoFit/>
            </a:bodyPr>
            <a:lstStyle/>
            <a:p>
              <a:endParaRPr lang="en-US" sz="2800" dirty="0">
                <a:solidFill>
                  <a:schemeClr val="bg1"/>
                </a:solidFill>
                <a:cs typeface="Tajawal Medium" panose="00000600000000000000"/>
              </a:endParaRPr>
            </a:p>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24 - Enterprise project management Office - EPMO</a:t>
              </a:r>
            </a:p>
          </p:txBody>
        </p:sp>
      </p:grpSp>
    </p:spTree>
    <p:extLst>
      <p:ext uri="{BB962C8B-B14F-4D97-AF65-F5344CB8AC3E}">
        <p14:creationId xmlns:p14="http://schemas.microsoft.com/office/powerpoint/2010/main" val="653972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9" name="Table 8">
            <a:extLst>
              <a:ext uri="{FF2B5EF4-FFF2-40B4-BE49-F238E27FC236}">
                <a16:creationId xmlns:a16="http://schemas.microsoft.com/office/drawing/2014/main" id="{6FDB72BE-BFA2-F4C0-6B1F-FC3DD5AAF86F}"/>
              </a:ext>
            </a:extLst>
          </p:cNvPr>
          <p:cNvGraphicFramePr>
            <a:graphicFrameLocks noGrp="1"/>
          </p:cNvGraphicFramePr>
          <p:nvPr>
            <p:extLst>
              <p:ext uri="{D42A27DB-BD31-4B8C-83A1-F6EECF244321}">
                <p14:modId xmlns:p14="http://schemas.microsoft.com/office/powerpoint/2010/main" val="727650248"/>
              </p:ext>
            </p:extLst>
          </p:nvPr>
        </p:nvGraphicFramePr>
        <p:xfrm>
          <a:off x="806475" y="1379195"/>
          <a:ext cx="11014464" cy="3752850"/>
        </p:xfrm>
        <a:graphic>
          <a:graphicData uri="http://schemas.openxmlformats.org/drawingml/2006/table">
            <a:tbl>
              <a:tblPr>
                <a:tableStyleId>{2D5ABB26-0587-4C30-8999-92F81FD0307C}</a:tableStyleId>
              </a:tblPr>
              <a:tblGrid>
                <a:gridCol w="11014464">
                  <a:extLst>
                    <a:ext uri="{9D8B030D-6E8A-4147-A177-3AD203B41FA5}">
                      <a16:colId xmlns:a16="http://schemas.microsoft.com/office/drawing/2014/main" val="910366983"/>
                    </a:ext>
                  </a:extLst>
                </a:gridCol>
              </a:tblGrid>
              <a:tr h="190500">
                <a:tc>
                  <a:txBody>
                    <a:bodyPr/>
                    <a:lstStyle/>
                    <a:p>
                      <a:pPr marL="285750" indent="-285750" algn="l" fontAlgn="b">
                        <a:buFont typeface="Arial" panose="020B0604020202020204" pitchFamily="34" charset="0"/>
                        <a:buChar char="•"/>
                      </a:pPr>
                      <a:r>
                        <a:rPr lang="en-US" sz="2400" b="1" u="none" strike="noStrike" dirty="0">
                          <a:effectLst/>
                        </a:rPr>
                        <a:t>Chapter 24 Enterprise project management office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33665263"/>
                  </a:ext>
                </a:extLst>
              </a:tr>
              <a:tr h="190500">
                <a:tc>
                  <a:txBody>
                    <a:bodyPr/>
                    <a:lstStyle/>
                    <a:p>
                      <a:pPr marL="285750" indent="-285750" algn="l" fontAlgn="b">
                        <a:buFont typeface="Arial" panose="020B0604020202020204" pitchFamily="34" charset="0"/>
                        <a:buChar char="•"/>
                      </a:pPr>
                      <a:r>
                        <a:rPr lang="en-US" sz="2400" u="none" strike="noStrike" dirty="0">
                          <a:effectLst/>
                        </a:rPr>
                        <a:t>Introduction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14113807"/>
                  </a:ext>
                </a:extLst>
              </a:tr>
              <a:tr h="190500">
                <a:tc>
                  <a:txBody>
                    <a:bodyPr/>
                    <a:lstStyle/>
                    <a:p>
                      <a:pPr marL="285750" indent="-285750" algn="l" fontAlgn="b">
                        <a:buFont typeface="Arial" panose="020B0604020202020204" pitchFamily="34" charset="0"/>
                        <a:buChar char="•"/>
                      </a:pPr>
                      <a:r>
                        <a:rPr lang="en-US" sz="2400" u="none" strike="noStrike" dirty="0">
                          <a:effectLst/>
                        </a:rPr>
                        <a:t>Project, program, and portfolio management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31099374"/>
                  </a:ext>
                </a:extLst>
              </a:tr>
              <a:tr h="190500">
                <a:tc>
                  <a:txBody>
                    <a:bodyPr/>
                    <a:lstStyle/>
                    <a:p>
                      <a:pPr marL="285750" indent="-285750" algn="l" fontAlgn="b">
                        <a:buFont typeface="Arial" panose="020B0604020202020204" pitchFamily="34" charset="0"/>
                        <a:buChar char="•"/>
                      </a:pPr>
                      <a:r>
                        <a:rPr lang="en-US" sz="2400" u="none" strike="noStrike" dirty="0">
                          <a:effectLst/>
                        </a:rPr>
                        <a:t>Prioritize projects to align with strategic plans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28718356"/>
                  </a:ext>
                </a:extLst>
              </a:tr>
              <a:tr h="190500">
                <a:tc>
                  <a:txBody>
                    <a:bodyPr/>
                    <a:lstStyle/>
                    <a:p>
                      <a:pPr marL="285750" indent="-285750" algn="l" fontAlgn="b">
                        <a:buFont typeface="Arial" panose="020B0604020202020204" pitchFamily="34" charset="0"/>
                        <a:buChar char="•"/>
                      </a:pPr>
                      <a:r>
                        <a:rPr lang="en-US" sz="2400" u="none" strike="noStrike" dirty="0">
                          <a:effectLst/>
                        </a:rPr>
                        <a:t>Moving to the enterprise project management office (or the rough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39391139"/>
                  </a:ext>
                </a:extLst>
              </a:tr>
              <a:tr h="190500">
                <a:tc>
                  <a:txBody>
                    <a:bodyPr/>
                    <a:lstStyle/>
                    <a:p>
                      <a:pPr marL="285750" indent="-285750" algn="l" fontAlgn="b">
                        <a:buFont typeface="Arial" panose="020B0604020202020204" pitchFamily="34" charset="0"/>
                        <a:buChar char="•"/>
                      </a:pPr>
                      <a:r>
                        <a:rPr lang="en-US" sz="2400" u="none" strike="noStrike" dirty="0">
                          <a:effectLst/>
                        </a:rPr>
                        <a:t>road going from point “A” to point “B”).</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99569220"/>
                  </a:ext>
                </a:extLst>
              </a:tr>
              <a:tr h="190500">
                <a:tc>
                  <a:txBody>
                    <a:bodyPr/>
                    <a:lstStyle/>
                    <a:p>
                      <a:pPr marL="285750" indent="-285750" algn="l" fontAlgn="b">
                        <a:buFont typeface="Arial" panose="020B0604020202020204" pitchFamily="34" charset="0"/>
                        <a:buChar char="•"/>
                      </a:pPr>
                      <a:r>
                        <a:rPr lang="en-US" sz="2400" u="none" strike="noStrike" dirty="0">
                          <a:effectLst/>
                        </a:rPr>
                        <a:t>What is the organization maturity baseline?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71122776"/>
                  </a:ext>
                </a:extLst>
              </a:tr>
              <a:tr h="190500">
                <a:tc>
                  <a:txBody>
                    <a:bodyPr/>
                    <a:lstStyle/>
                    <a:p>
                      <a:pPr marL="285750" indent="-285750" algn="l" fontAlgn="b">
                        <a:buFont typeface="Arial" panose="020B0604020202020204" pitchFamily="34" charset="0"/>
                        <a:buChar char="•"/>
                      </a:pPr>
                      <a:r>
                        <a:rPr lang="en-US" sz="2400" u="none" strike="noStrike" dirty="0">
                          <a:effectLst/>
                        </a:rPr>
                        <a:t>Steering committee</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9664940"/>
                  </a:ext>
                </a:extLst>
              </a:tr>
              <a:tr h="190500">
                <a:tc>
                  <a:txBody>
                    <a:bodyPr/>
                    <a:lstStyle/>
                    <a:p>
                      <a:pPr marL="285750" indent="-2857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06385620"/>
                  </a:ext>
                </a:extLst>
              </a:tr>
              <a:tr h="190500">
                <a:tc>
                  <a:txBody>
                    <a:bodyPr/>
                    <a:lstStyle/>
                    <a:p>
                      <a:pPr marL="285750" indent="-28575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5194003"/>
                  </a:ext>
                </a:extLst>
              </a:tr>
            </a:tbl>
          </a:graphicData>
        </a:graphic>
      </p:graphicFrame>
    </p:spTree>
    <p:extLst>
      <p:ext uri="{BB962C8B-B14F-4D97-AF65-F5344CB8AC3E}">
        <p14:creationId xmlns:p14="http://schemas.microsoft.com/office/powerpoint/2010/main" val="15556116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4" y="0"/>
            <a:ext cx="11430161" cy="1656522"/>
          </a:xfrm>
          <a:prstGeom prst="rect">
            <a:avLst/>
          </a:prstGeom>
        </p:spPr>
      </p:pic>
      <p:sp>
        <p:nvSpPr>
          <p:cNvPr id="7" name="TextBox 6"/>
          <p:cNvSpPr txBox="1"/>
          <p:nvPr/>
        </p:nvSpPr>
        <p:spPr>
          <a:xfrm>
            <a:off x="2198348" y="452783"/>
            <a:ext cx="9396558" cy="954107"/>
          </a:xfrm>
          <a:prstGeom prst="rect">
            <a:avLst/>
          </a:prstGeom>
          <a:noFill/>
        </p:spPr>
        <p:txBody>
          <a:bodyPr wrap="square" rtlCol="0">
            <a:spAutoFit/>
          </a:bodyPr>
          <a:lstStyle/>
          <a:p>
            <a:pPr algn="ctr"/>
            <a:r>
              <a:rPr lang="en-US" sz="2800" dirty="0">
                <a:solidFill>
                  <a:schemeClr val="bg1"/>
                </a:solidFill>
                <a:cs typeface="Tajawal Medium" panose="00000600000000000000" pitchFamily="2" charset="-78"/>
              </a:rPr>
              <a:t>Enterprise project management office-EPMO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962536"/>
            <a:ext cx="11430161"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following list summarizes 16 common reasons why this organizational initiative may suffer from mediocre success:</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2493935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graphicFrame>
        <p:nvGraphicFramePr>
          <p:cNvPr id="2" name="Table 1">
            <a:extLst>
              <a:ext uri="{FF2B5EF4-FFF2-40B4-BE49-F238E27FC236}">
                <a16:creationId xmlns:a16="http://schemas.microsoft.com/office/drawing/2014/main" id="{B9F22942-7168-D82D-5DF5-FA99296D9627}"/>
              </a:ext>
            </a:extLst>
          </p:cNvPr>
          <p:cNvGraphicFramePr>
            <a:graphicFrameLocks noGrp="1"/>
          </p:cNvGraphicFramePr>
          <p:nvPr>
            <p:extLst>
              <p:ext uri="{D42A27DB-BD31-4B8C-83A1-F6EECF244321}">
                <p14:modId xmlns:p14="http://schemas.microsoft.com/office/powerpoint/2010/main" val="4031119808"/>
              </p:ext>
            </p:extLst>
          </p:nvPr>
        </p:nvGraphicFramePr>
        <p:xfrm>
          <a:off x="301382" y="1590261"/>
          <a:ext cx="11638571" cy="5160966"/>
        </p:xfrm>
        <a:graphic>
          <a:graphicData uri="http://schemas.openxmlformats.org/drawingml/2006/table">
            <a:tbl>
              <a:tblPr/>
              <a:tblGrid>
                <a:gridCol w="709623">
                  <a:extLst>
                    <a:ext uri="{9D8B030D-6E8A-4147-A177-3AD203B41FA5}">
                      <a16:colId xmlns:a16="http://schemas.microsoft.com/office/drawing/2014/main" val="2109367898"/>
                    </a:ext>
                  </a:extLst>
                </a:gridCol>
                <a:gridCol w="1847979">
                  <a:extLst>
                    <a:ext uri="{9D8B030D-6E8A-4147-A177-3AD203B41FA5}">
                      <a16:colId xmlns:a16="http://schemas.microsoft.com/office/drawing/2014/main" val="425364587"/>
                    </a:ext>
                  </a:extLst>
                </a:gridCol>
                <a:gridCol w="9080969">
                  <a:extLst>
                    <a:ext uri="{9D8B030D-6E8A-4147-A177-3AD203B41FA5}">
                      <a16:colId xmlns:a16="http://schemas.microsoft.com/office/drawing/2014/main" val="1409001255"/>
                    </a:ext>
                  </a:extLst>
                </a:gridCol>
              </a:tblGrid>
              <a:tr h="2233208">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7242643"/>
                  </a:ext>
                </a:extLst>
              </a:tr>
              <a:tr h="1332608">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7969"/>
                  </a:ext>
                </a:extLst>
              </a:tr>
              <a:tr h="638060">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0242352"/>
                  </a:ext>
                </a:extLst>
              </a:tr>
              <a:tr h="957090">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682924"/>
                  </a:ext>
                </a:extLst>
              </a:tr>
            </a:tbl>
          </a:graphicData>
        </a:graphic>
      </p:graphicFrame>
    </p:spTree>
    <p:extLst>
      <p:ext uri="{BB962C8B-B14F-4D97-AF65-F5344CB8AC3E}">
        <p14:creationId xmlns:p14="http://schemas.microsoft.com/office/powerpoint/2010/main" val="20186077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graphicFrame>
        <p:nvGraphicFramePr>
          <p:cNvPr id="3" name="Table 2">
            <a:extLst>
              <a:ext uri="{FF2B5EF4-FFF2-40B4-BE49-F238E27FC236}">
                <a16:creationId xmlns:a16="http://schemas.microsoft.com/office/drawing/2014/main" id="{EA27D2A7-4EB5-D27A-51D0-9FC93FB792D6}"/>
              </a:ext>
            </a:extLst>
          </p:cNvPr>
          <p:cNvGraphicFramePr>
            <a:graphicFrameLocks noGrp="1"/>
          </p:cNvGraphicFramePr>
          <p:nvPr>
            <p:extLst>
              <p:ext uri="{D42A27DB-BD31-4B8C-83A1-F6EECF244321}">
                <p14:modId xmlns:p14="http://schemas.microsoft.com/office/powerpoint/2010/main" val="35684652"/>
              </p:ext>
            </p:extLst>
          </p:nvPr>
        </p:nvGraphicFramePr>
        <p:xfrm>
          <a:off x="1" y="1241790"/>
          <a:ext cx="11957538" cy="5616209"/>
        </p:xfrm>
        <a:graphic>
          <a:graphicData uri="http://schemas.openxmlformats.org/drawingml/2006/table">
            <a:tbl>
              <a:tblPr/>
              <a:tblGrid>
                <a:gridCol w="729072">
                  <a:extLst>
                    <a:ext uri="{9D8B030D-6E8A-4147-A177-3AD203B41FA5}">
                      <a16:colId xmlns:a16="http://schemas.microsoft.com/office/drawing/2014/main" val="1298281502"/>
                    </a:ext>
                  </a:extLst>
                </a:gridCol>
                <a:gridCol w="1898625">
                  <a:extLst>
                    <a:ext uri="{9D8B030D-6E8A-4147-A177-3AD203B41FA5}">
                      <a16:colId xmlns:a16="http://schemas.microsoft.com/office/drawing/2014/main" val="1886365650"/>
                    </a:ext>
                  </a:extLst>
                </a:gridCol>
                <a:gridCol w="9329841">
                  <a:extLst>
                    <a:ext uri="{9D8B030D-6E8A-4147-A177-3AD203B41FA5}">
                      <a16:colId xmlns:a16="http://schemas.microsoft.com/office/drawing/2014/main" val="1595903943"/>
                    </a:ext>
                  </a:extLst>
                </a:gridCol>
              </a:tblGrid>
              <a:tr h="648023">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2740"/>
                  </a:ext>
                </a:extLst>
              </a:tr>
              <a:tr h="1080040">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4031751"/>
                  </a:ext>
                </a:extLst>
              </a:tr>
              <a:tr h="1080040">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859103"/>
                  </a:ext>
                </a:extLst>
              </a:tr>
              <a:tr h="864033">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10161"/>
                  </a:ext>
                </a:extLst>
              </a:tr>
              <a:tr h="1080040">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83944"/>
                  </a:ext>
                </a:extLst>
              </a:tr>
              <a:tr h="864033">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207680"/>
                  </a:ext>
                </a:extLst>
              </a:tr>
            </a:tbl>
          </a:graphicData>
        </a:graphic>
      </p:graphicFrame>
    </p:spTree>
    <p:extLst>
      <p:ext uri="{BB962C8B-B14F-4D97-AF65-F5344CB8AC3E}">
        <p14:creationId xmlns:p14="http://schemas.microsoft.com/office/powerpoint/2010/main" val="2325865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graphicFrame>
        <p:nvGraphicFramePr>
          <p:cNvPr id="2" name="Table 1">
            <a:extLst>
              <a:ext uri="{FF2B5EF4-FFF2-40B4-BE49-F238E27FC236}">
                <a16:creationId xmlns:a16="http://schemas.microsoft.com/office/drawing/2014/main" id="{8288CA83-9238-EDB5-59D0-1E784AE59C48}"/>
              </a:ext>
            </a:extLst>
          </p:cNvPr>
          <p:cNvGraphicFramePr>
            <a:graphicFrameLocks noGrp="1"/>
          </p:cNvGraphicFramePr>
          <p:nvPr>
            <p:extLst>
              <p:ext uri="{D42A27DB-BD31-4B8C-83A1-F6EECF244321}">
                <p14:modId xmlns:p14="http://schemas.microsoft.com/office/powerpoint/2010/main" val="1172359607"/>
              </p:ext>
            </p:extLst>
          </p:nvPr>
        </p:nvGraphicFramePr>
        <p:xfrm>
          <a:off x="130614" y="1066764"/>
          <a:ext cx="11856231" cy="5760737"/>
        </p:xfrm>
        <a:graphic>
          <a:graphicData uri="http://schemas.openxmlformats.org/drawingml/2006/table">
            <a:tbl>
              <a:tblPr/>
              <a:tblGrid>
                <a:gridCol w="722894">
                  <a:extLst>
                    <a:ext uri="{9D8B030D-6E8A-4147-A177-3AD203B41FA5}">
                      <a16:colId xmlns:a16="http://schemas.microsoft.com/office/drawing/2014/main" val="1723689578"/>
                    </a:ext>
                  </a:extLst>
                </a:gridCol>
                <a:gridCol w="1882539">
                  <a:extLst>
                    <a:ext uri="{9D8B030D-6E8A-4147-A177-3AD203B41FA5}">
                      <a16:colId xmlns:a16="http://schemas.microsoft.com/office/drawing/2014/main" val="1689016353"/>
                    </a:ext>
                  </a:extLst>
                </a:gridCol>
                <a:gridCol w="9250798">
                  <a:extLst>
                    <a:ext uri="{9D8B030D-6E8A-4147-A177-3AD203B41FA5}">
                      <a16:colId xmlns:a16="http://schemas.microsoft.com/office/drawing/2014/main" val="641712139"/>
                    </a:ext>
                  </a:extLst>
                </a:gridCol>
              </a:tblGrid>
              <a:tr h="1460863">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433121"/>
                  </a:ext>
                </a:extLst>
              </a:tr>
              <a:tr h="913040">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32812"/>
                  </a:ext>
                </a:extLst>
              </a:tr>
              <a:tr h="913040">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87315"/>
                  </a:ext>
                </a:extLst>
              </a:tr>
              <a:tr h="913040">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0691625"/>
                  </a:ext>
                </a:extLst>
              </a:tr>
              <a:tr h="780377">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345863"/>
                  </a:ext>
                </a:extLst>
              </a:tr>
              <a:tr h="780377">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187949"/>
                  </a:ext>
                </a:extLst>
              </a:tr>
            </a:tbl>
          </a:graphicData>
        </a:graphic>
      </p:graphicFrame>
    </p:spTree>
    <p:extLst>
      <p:ext uri="{BB962C8B-B14F-4D97-AF65-F5344CB8AC3E}">
        <p14:creationId xmlns:p14="http://schemas.microsoft.com/office/powerpoint/2010/main" val="41724696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543107" y="2175067"/>
            <a:ext cx="11105785" cy="4893647"/>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program is a group of projects that are similar or related to one another, and which are often managed and coordinated as a group instead of independently.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 portfolio is a group of different programs and/or projects within the same organization, which may be related or unrelated to one another.</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Generally, a project represents a single, focused effort. </a:t>
            </a:r>
          </a:p>
          <a:p>
            <a:pPr marL="285750" indent="-285750" algn="just">
              <a:buFont typeface="Arial" panose="020B0604020202020204" pitchFamily="34" charset="0"/>
              <a:buChar char="•"/>
            </a:pPr>
            <a:r>
              <a:rPr lang="en-US" sz="2400" dirty="0">
                <a:solidFill>
                  <a:srgbClr val="002060"/>
                </a:solidFill>
              </a:rPr>
              <a:t>Programs are collections of projects together that constitute a complete package of work. The program's overall objectives are achieved through the complementarity of the various projects.</a:t>
            </a:r>
          </a:p>
          <a:p>
            <a:pPr marL="285750" indent="-285750" algn="just">
              <a:buFont typeface="Arial" panose="020B0604020202020204" pitchFamily="34" charset="0"/>
              <a:buChar char="•"/>
            </a:pPr>
            <a:r>
              <a:rPr lang="en-US" dirty="0">
                <a:solidFill>
                  <a:srgbClr val="002060"/>
                </a:solidFill>
                <a:hlinkClick r:id="rId4"/>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spTree>
    <p:extLst>
      <p:ext uri="{BB962C8B-B14F-4D97-AF65-F5344CB8AC3E}">
        <p14:creationId xmlns:p14="http://schemas.microsoft.com/office/powerpoint/2010/main" val="38202442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4"/>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2" name="Picture 1">
            <a:extLst>
              <a:ext uri="{FF2B5EF4-FFF2-40B4-BE49-F238E27FC236}">
                <a16:creationId xmlns:a16="http://schemas.microsoft.com/office/drawing/2014/main" id="{E24CC289-B182-D639-AC7D-AF973368751D}"/>
              </a:ext>
            </a:extLst>
          </p:cNvPr>
          <p:cNvPicPr>
            <a:picLocks noChangeAspect="1"/>
          </p:cNvPicPr>
          <p:nvPr/>
        </p:nvPicPr>
        <p:blipFill>
          <a:blip r:embed="rId5"/>
          <a:stretch>
            <a:fillRect/>
          </a:stretch>
        </p:blipFill>
        <p:spPr>
          <a:xfrm>
            <a:off x="5438958" y="1749287"/>
            <a:ext cx="6209934" cy="4890051"/>
          </a:xfrm>
          <a:prstGeom prst="rect">
            <a:avLst/>
          </a:prstGeom>
        </p:spPr>
      </p:pic>
    </p:spTree>
    <p:extLst>
      <p:ext uri="{BB962C8B-B14F-4D97-AF65-F5344CB8AC3E}">
        <p14:creationId xmlns:p14="http://schemas.microsoft.com/office/powerpoint/2010/main" val="15366262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4"/>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3" name="Picture 2">
            <a:extLst>
              <a:ext uri="{FF2B5EF4-FFF2-40B4-BE49-F238E27FC236}">
                <a16:creationId xmlns:a16="http://schemas.microsoft.com/office/drawing/2014/main" id="{19D0205A-0B03-3700-D120-E19C61206B5D}"/>
              </a:ext>
            </a:extLst>
          </p:cNvPr>
          <p:cNvPicPr>
            <a:picLocks noChangeAspect="1"/>
          </p:cNvPicPr>
          <p:nvPr/>
        </p:nvPicPr>
        <p:blipFill>
          <a:blip r:embed="rId5"/>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id="{914DD93F-B765-5C13-503D-E206390D36DF}"/>
              </a:ext>
            </a:extLst>
          </p:cNvPr>
          <p:cNvSpPr txBox="1"/>
          <p:nvPr/>
        </p:nvSpPr>
        <p:spPr>
          <a:xfrm>
            <a:off x="4910369" y="6355241"/>
            <a:ext cx="7400956" cy="307777"/>
          </a:xfrm>
          <a:prstGeom prst="rect">
            <a:avLst/>
          </a:prstGeom>
          <a:noFill/>
        </p:spPr>
        <p:txBody>
          <a:bodyPr wrap="square">
            <a:spAutoFit/>
          </a:bodyPr>
          <a:lstStyle/>
          <a:p>
            <a:r>
              <a:rPr lang="en-US" sz="1400" dirty="0">
                <a:hlinkClick r:id="rId6"/>
              </a:rPr>
              <a:t>http://getpmpcertified.blogspot.com/2011/05/chapter-13-relationship-between-project.html</a:t>
            </a:r>
            <a:r>
              <a:rPr lang="en-US" sz="1400" dirty="0"/>
              <a:t> </a:t>
            </a:r>
          </a:p>
        </p:txBody>
      </p:sp>
    </p:spTree>
    <p:extLst>
      <p:ext uri="{BB962C8B-B14F-4D97-AF65-F5344CB8AC3E}">
        <p14:creationId xmlns:p14="http://schemas.microsoft.com/office/powerpoint/2010/main" val="26384958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8B9DC1B6-9927-29E5-5177-F2EB132AFA3D}"/>
              </a:ext>
            </a:extLst>
          </p:cNvPr>
          <p:cNvPicPr>
            <a:picLocks noChangeAspect="1"/>
          </p:cNvPicPr>
          <p:nvPr/>
        </p:nvPicPr>
        <p:blipFill>
          <a:blip r:embed="rId3"/>
          <a:stretch>
            <a:fillRect/>
          </a:stretch>
        </p:blipFill>
        <p:spPr>
          <a:xfrm>
            <a:off x="130614" y="1066763"/>
            <a:ext cx="11942061" cy="5791237"/>
          </a:xfrm>
          <a:prstGeom prst="rect">
            <a:avLst/>
          </a:prstGeom>
        </p:spPr>
      </p:pic>
      <p:pic>
        <p:nvPicPr>
          <p:cNvPr id="6" name="Picture 5"/>
          <p:cNvPicPr>
            <a:picLocks noChangeAspect="1"/>
          </p:cNvPicPr>
          <p:nvPr/>
        </p:nvPicPr>
        <p:blipFill>
          <a:blip r:embed="rId4"/>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5127196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9" name="Picture 8">
            <a:extLst>
              <a:ext uri="{FF2B5EF4-FFF2-40B4-BE49-F238E27FC236}">
                <a16:creationId xmlns:a16="http://schemas.microsoft.com/office/drawing/2014/main" id="{09B314C3-BC6D-CBCE-488B-2174BBF1D19B}"/>
              </a:ext>
            </a:extLst>
          </p:cNvPr>
          <p:cNvPicPr>
            <a:picLocks noChangeAspect="1"/>
          </p:cNvPicPr>
          <p:nvPr/>
        </p:nvPicPr>
        <p:blipFill>
          <a:blip r:embed="rId4"/>
          <a:stretch>
            <a:fillRect/>
          </a:stretch>
        </p:blipFill>
        <p:spPr>
          <a:xfrm>
            <a:off x="194641" y="1143863"/>
            <a:ext cx="11878034" cy="5714138"/>
          </a:xfrm>
          <a:prstGeom prst="rect">
            <a:avLst/>
          </a:prstGeom>
        </p:spPr>
      </p:pic>
    </p:spTree>
    <p:extLst>
      <p:ext uri="{BB962C8B-B14F-4D97-AF65-F5344CB8AC3E}">
        <p14:creationId xmlns:p14="http://schemas.microsoft.com/office/powerpoint/2010/main" val="41716208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Steering committee </a:t>
            </a:r>
            <a:r>
              <a:rPr lang="ar-SA" sz="2800" dirty="0">
                <a:solidFill>
                  <a:schemeClr val="bg1"/>
                </a:solidFill>
                <a:cs typeface="Tajawal Medium" panose="00000600000000000000" pitchFamily="2" charset="-78"/>
              </a:rPr>
              <a:t>اللجنة التوجيهية</a:t>
            </a:r>
            <a:endParaRPr lang="en-US" sz="2800" dirty="0">
              <a:solidFill>
                <a:schemeClr val="bg1"/>
              </a:solidFill>
              <a:cs typeface="Tajawal Medium" panose="00000600000000000000" pitchFamily="2" charset="-78"/>
            </a:endParaRP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16818"/>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must have a management-level steering committee for selecting and monitoring strategic and nonstrategic projects and the members would consist of at least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EPMO director (i.e., provides meeting agendas and a list of decisions that must be made)</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VP vice president of business, CFO, and/or CEO</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Key members from each one of the businesses (could be high-level and/or middle management)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CIO or key VP and a few key support members from IT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SMEs who would be added for key projects when expertise is needed </a:t>
            </a:r>
          </a:p>
          <a:p>
            <a:pPr marL="742950" lvl="1" indent="-285750" algn="just">
              <a:buFont typeface="Wingdings" panose="05000000000000000000" pitchFamily="2" charset="2"/>
              <a:buChar cha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most important roles the steering committee will play is in the realm of culture change which includes changes to various HR, payroll, and procurement systems (Crawford 2011). </a:t>
            </a:r>
          </a:p>
        </p:txBody>
      </p:sp>
    </p:spTree>
    <p:extLst>
      <p:ext uri="{BB962C8B-B14F-4D97-AF65-F5344CB8AC3E}">
        <p14:creationId xmlns:p14="http://schemas.microsoft.com/office/powerpoint/2010/main" val="5368817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Steering committee</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8857" y="1688590"/>
            <a:ext cx="1159559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These changes in thinking and implementation processes will not happen overnight.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steering committee needs to define what projects belong to what programs and what programs belong to what portfolios.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Also, they need to define what projects meet short-term and long-term strategic goals and be able to prioritize the aggregates since there are limited resources available.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selection goal is to pursue high-value priority projects first before the lower-value (or no-value) projects, which would quickly drain the resource pool. </a:t>
            </a:r>
          </a:p>
        </p:txBody>
      </p:sp>
    </p:spTree>
    <p:extLst>
      <p:ext uri="{BB962C8B-B14F-4D97-AF65-F5344CB8AC3E}">
        <p14:creationId xmlns:p14="http://schemas.microsoft.com/office/powerpoint/2010/main" val="21714851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Steering committee</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986662"/>
            <a:ext cx="11463075"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Lower-value projects could be dropped or moved to the future.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tougher roles of the steering committee is to decide to kill a project that is underway because it is not evolving as planned, or the environment has changed since it started.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should not be looked at as an admission of failure but seen as improving the pursuit of organizational goals by reallocating project resources to more important projects that have a bigger impact and/or payback.</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3077726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project management, the area of simulation modeling has become increasingly popular as a tool to evaluate variability of project outcomes based on probability estimates for the various tasks.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Modeling and simulation is a discipline that allows us to develop an increased level of understanding regarding the interaction of the parts of a system, tasks within a project, as well as the project as a whole.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Overall, simulation modeling tends to be more easily understood and more content-rich.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examples shown in this chapter have attempted to demonstrate the data requirements and core outputs of this process regardless of the brand utility used.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all of these reasons, this chapter’s material represents a core plan analysis skill area for the PM.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next chapter will continue to broaden this general topic area by focusing on risk management mechanics.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9171270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chapter addresses the importance of an organizational chart as it </a:t>
            </a:r>
            <a:r>
              <a:rPr lang="en-US" sz="1700" dirty="0">
                <a:solidFill>
                  <a:srgbClr val="0A1F61"/>
                </a:solidFill>
              </a:rPr>
              <a:t>provides all team members with an understanding of how each member fits into the overall project. </a:t>
            </a:r>
          </a:p>
          <a:p>
            <a:pPr marL="285750" indent="-285750" algn="just">
              <a:lnSpc>
                <a:spcPct val="150000"/>
              </a:lnSpc>
              <a:buFont typeface="Wingdings" panose="05000000000000000000" pitchFamily="2" charset="2"/>
              <a:buChar char="q"/>
            </a:pPr>
            <a:r>
              <a:rPr lang="en-US" sz="1700" dirty="0">
                <a:solidFill>
                  <a:srgbClr val="0A1F61"/>
                </a:solidFill>
              </a:rPr>
              <a:t>It also provides the internal and external team members with information regarding the different levels of authority individuals on the project team have. </a:t>
            </a:r>
          </a:p>
          <a:p>
            <a:pPr marL="285750" indent="-285750" algn="just">
              <a:lnSpc>
                <a:spcPct val="150000"/>
              </a:lnSpc>
              <a:buFont typeface="Wingdings" panose="05000000000000000000" pitchFamily="2" charset="2"/>
              <a:buChar char="q"/>
            </a:pPr>
            <a:r>
              <a:rPr lang="en-US" sz="1700" dirty="0">
                <a:solidFill>
                  <a:srgbClr val="0A1F61"/>
                </a:solidFill>
              </a:rPr>
              <a:t>Different roles and responsibilities tables were discussed as a means for the Project Manager and the team members to specifically identify different tasks that individuals have and which team members work together on specific tasks. </a:t>
            </a:r>
          </a:p>
          <a:p>
            <a:pPr marL="285750" indent="-285750" algn="just">
              <a:lnSpc>
                <a:spcPct val="150000"/>
              </a:lnSpc>
              <a:buFont typeface="Wingdings" panose="05000000000000000000" pitchFamily="2" charset="2"/>
              <a:buChar char="q"/>
            </a:pPr>
            <a:r>
              <a:rPr lang="en-US" sz="1700" dirty="0">
                <a:solidFill>
                  <a:srgbClr val="0A1F61"/>
                </a:solidFill>
              </a:rPr>
              <a:t>Tracking tools were also discussed to help a Project Manager and project team track the frequency of meetings, assignments, commitments and revised documentation. </a:t>
            </a:r>
          </a:p>
          <a:p>
            <a:pPr marL="285750" indent="-285750" algn="just">
              <a:lnSpc>
                <a:spcPct val="150000"/>
              </a:lnSpc>
              <a:buFont typeface="Wingdings" panose="05000000000000000000" pitchFamily="2" charset="2"/>
              <a:buChar char="q"/>
            </a:pPr>
            <a:r>
              <a:rPr lang="en-US" sz="1700" dirty="0">
                <a:solidFill>
                  <a:srgbClr val="0A1F61"/>
                </a:solidFill>
              </a:rPr>
              <a:t>A staff management plan also provides information to the Project Manager regarding which skill set is needed throughout the life cycle of a project for it to be successful. </a:t>
            </a:r>
          </a:p>
          <a:p>
            <a:pPr marL="285750" indent="-285750" algn="just">
              <a:lnSpc>
                <a:spcPct val="150000"/>
              </a:lnSpc>
              <a:buFont typeface="Wingdings" panose="05000000000000000000" pitchFamily="2" charset="2"/>
              <a:buChar char="q"/>
            </a:pPr>
            <a:r>
              <a:rPr lang="en-US" sz="1700" dirty="0">
                <a:solidFill>
                  <a:srgbClr val="0A1F61"/>
                </a:solidFill>
              </a:rPr>
              <a:t>Lastly, the area of project close-out was discussed identifying the tasks that the Project Manager and the team members need to complete prior to officially ending a project.</a:t>
            </a:r>
          </a:p>
        </p:txBody>
      </p:sp>
    </p:spTree>
    <p:extLst>
      <p:ext uri="{BB962C8B-B14F-4D97-AF65-F5344CB8AC3E}">
        <p14:creationId xmlns:p14="http://schemas.microsoft.com/office/powerpoint/2010/main" val="42054912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107381"/>
            <a:ext cx="11947705" cy="15808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Finally, when initiating an EPMO, do not expect immediate overnight success— start out with small-duration projects and build up process maturity to show value to the organization. In the long run, this approach will pay off and people will realize the many benefits of having an EPMO.</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7378959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A55147EB-A465-237C-8122-34C0A8A48CB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6231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20495</TotalTime>
  <Words>3511</Words>
  <Application>Microsoft Office PowerPoint</Application>
  <PresentationFormat>Widescreen</PresentationFormat>
  <Paragraphs>344</Paragraphs>
  <Slides>48</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48</vt:i4>
      </vt:variant>
    </vt:vector>
  </HeadingPairs>
  <TitlesOfParts>
    <vt:vector size="55" baseType="lpstr">
      <vt:lpstr>Arial</vt:lpstr>
      <vt:lpstr>Calibri</vt:lpstr>
      <vt:lpstr>Calibri Light</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 alashry</cp:lastModifiedBy>
  <cp:revision>82</cp:revision>
  <dcterms:created xsi:type="dcterms:W3CDTF">2021-08-03T13:03:26Z</dcterms:created>
  <dcterms:modified xsi:type="dcterms:W3CDTF">2023-04-05T23:07:04Z</dcterms:modified>
</cp:coreProperties>
</file>