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97" r:id="rId3"/>
    <p:sldId id="318" r:id="rId4"/>
    <p:sldId id="298" r:id="rId5"/>
    <p:sldId id="257" r:id="rId6"/>
    <p:sldId id="299" r:id="rId7"/>
    <p:sldId id="259" r:id="rId8"/>
    <p:sldId id="311" r:id="rId9"/>
    <p:sldId id="312" r:id="rId10"/>
    <p:sldId id="313" r:id="rId11"/>
    <p:sldId id="314" r:id="rId12"/>
    <p:sldId id="260" r:id="rId13"/>
    <p:sldId id="310" r:id="rId14"/>
    <p:sldId id="315" r:id="rId15"/>
    <p:sldId id="316" r:id="rId16"/>
    <p:sldId id="317" r:id="rId17"/>
    <p:sldId id="300" r:id="rId18"/>
    <p:sldId id="264" r:id="rId19"/>
    <p:sldId id="265" r:id="rId20"/>
    <p:sldId id="266" r:id="rId21"/>
    <p:sldId id="267" r:id="rId22"/>
    <p:sldId id="268" r:id="rId23"/>
    <p:sldId id="269" r:id="rId24"/>
    <p:sldId id="270" r:id="rId25"/>
    <p:sldId id="274" r:id="rId26"/>
    <p:sldId id="275" r:id="rId27"/>
    <p:sldId id="301" r:id="rId28"/>
    <p:sldId id="276" r:id="rId29"/>
    <p:sldId id="277" r:id="rId30"/>
    <p:sldId id="278" r:id="rId31"/>
    <p:sldId id="279" r:id="rId32"/>
    <p:sldId id="280" r:id="rId33"/>
    <p:sldId id="304" r:id="rId34"/>
    <p:sldId id="282" r:id="rId35"/>
    <p:sldId id="283" r:id="rId36"/>
    <p:sldId id="284" r:id="rId37"/>
    <p:sldId id="286" r:id="rId38"/>
    <p:sldId id="285" r:id="rId39"/>
    <p:sldId id="287" r:id="rId40"/>
    <p:sldId id="288" r:id="rId41"/>
    <p:sldId id="289" r:id="rId42"/>
    <p:sldId id="290" r:id="rId43"/>
    <p:sldId id="305" r:id="rId44"/>
    <p:sldId id="291" r:id="rId45"/>
    <p:sldId id="306" r:id="rId46"/>
    <p:sldId id="296" r:id="rId47"/>
    <p:sldId id="292" r:id="rId48"/>
    <p:sldId id="307" r:id="rId49"/>
    <p:sldId id="293" r:id="rId50"/>
    <p:sldId id="308" r:id="rId51"/>
    <p:sldId id="294" r:id="rId52"/>
    <p:sldId id="302"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E2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1" d="100"/>
          <a:sy n="81" d="100"/>
        </p:scale>
        <p:origin x="75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52901" units="1/cm"/>
          <inkml:channelProperty channel="Y" name="resolution" value="65.45454" units="1/cm"/>
          <inkml:channelProperty channel="T" name="resolution" value="1" units="1/dev"/>
        </inkml:channelProperties>
      </inkml:inkSource>
      <inkml:timestamp xml:id="ts0" timeString="2021-09-17T11:00:36.95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2505 14781 0,'17'0'63,"1"0"-63,17 0 15,18 0-15,35 0 16,18 0-16,88 53 15,0-53-15,53 18 16,71-18-16,-1 0 16,1 0-16,34 0 15,-16 0-15,-19 0 16,36 0-16,-71 0 16,53 0-1,-105 0-15,-89 0 16,35 0-16,-52 0 15,-54 0-15,-52 0 16,35 0-16,-36 0 94,1 0-94,35 0 15,0 0-15,-18 0 16,-17 0-16,35 0 16,88 0-1,-18 0-15,18 0 16,-17 0-16,-1 0 16,-52 0-16,-18 0 0,-36 0 15,19 0 1,-1 0 1749,18 0-1733,0 0-17,-18 0 1,18 0-16,0 0 16,0 0-16,0 0 15,17 0-15,36 0 16,-35 0-16,34 0 15,-52 0-15,-17 0 16,17 0-16,-1 0 16,-34 0-1,0 0-15,-1 0 16,19 0-16,-19 0 16,36 0-1,0-18-15,35 18 16,-35 0-16,53-35 15,-53 35-15,70 0 16,-34 0-16,34 0 16,-35-18-1,1 18-15,-1 0 16,-35 0-16,0 0 16,-18-17-1</inkml:trace>
</inkml:ink>
</file>

<file path=ppt/ink/ink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52901" units="1/cm"/>
          <inkml:channelProperty channel="Y" name="resolution" value="65.45454" units="1/cm"/>
          <inkml:channelProperty channel="T" name="resolution" value="1" units="1/dev"/>
        </inkml:channelProperties>
      </inkml:inkSource>
      <inkml:timestamp xml:id="ts0" timeString="2021-09-17T11:01:33.01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19791 0 0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16-Sep-21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195566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16-Sep-21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3042698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481373-F476-44D0-9C0B-AA0640A6B38B}" type="datetimeFigureOut">
              <a:rPr lang="en-US" smtClean="0"/>
              <a:t>16-Sep-21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890869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8481373-F476-44D0-9C0B-AA0640A6B38B}" type="datetimeFigureOut">
              <a:rPr lang="en-US" smtClean="0"/>
              <a:t>16-Sep-21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997953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8481373-F476-44D0-9C0B-AA0640A6B38B}" type="datetimeFigureOut">
              <a:rPr lang="en-US" smtClean="0"/>
              <a:t>16-Sep-21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3449629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8481373-F476-44D0-9C0B-AA0640A6B38B}" type="datetimeFigureOut">
              <a:rPr lang="en-US" smtClean="0"/>
              <a:t>16-Sep-21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801558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481373-F476-44D0-9C0B-AA0640A6B38B}" type="datetimeFigureOut">
              <a:rPr lang="en-US" smtClean="0"/>
              <a:t>16-Sep-21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330074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16-Sep-21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3852048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16-Sep-21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5123160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16-Sep-21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78152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16-Sep-21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328095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16-Sep-21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746880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16-Sep-21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306429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481373-F476-44D0-9C0B-AA0640A6B38B}" type="datetimeFigureOut">
              <a:rPr lang="en-US" smtClean="0"/>
              <a:t>16-Sep-21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6059881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481373-F476-44D0-9C0B-AA0640A6B38B}" type="datetimeFigureOut">
              <a:rPr lang="en-US" smtClean="0"/>
              <a:t>16-Sep-21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2310346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481373-F476-44D0-9C0B-AA0640A6B38B}" type="datetimeFigureOut">
              <a:rPr lang="en-US" smtClean="0"/>
              <a:t>16-Sep-21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9744883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481373-F476-44D0-9C0B-AA0640A6B38B}" type="datetimeFigureOut">
              <a:rPr lang="en-US" smtClean="0"/>
              <a:t>16-Sep-21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41628392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481373-F476-44D0-9C0B-AA0640A6B38B}" type="datetimeFigureOut">
              <a:rPr lang="en-US" smtClean="0"/>
              <a:t>16-Sep-21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2930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16-Sep-21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9560615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16-Sep-21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1646129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16-Sep-21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8602295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16-Sep-21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6191134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1000">
              <a:srgbClr val="F0E2E9"/>
            </a:gs>
            <a:gs pos="56000">
              <a:schemeClr val="accent1">
                <a:lumMod val="21000"/>
                <a:lumOff val="79000"/>
                <a:alpha val="62000"/>
              </a:schemeClr>
            </a:gs>
            <a:gs pos="63000">
              <a:schemeClr val="accent1">
                <a:lumMod val="45000"/>
                <a:lumOff val="55000"/>
              </a:schemeClr>
            </a:gs>
            <a:gs pos="100000">
              <a:schemeClr val="accent1">
                <a:lumMod val="30000"/>
                <a:lumOff val="70000"/>
              </a:schemeClr>
            </a:gs>
          </a:gsLst>
          <a:lin ang="135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481373-F476-44D0-9C0B-AA0640A6B38B}" type="datetimeFigureOut">
              <a:rPr lang="en-US" smtClean="0"/>
              <a:t>16-Sep-21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F24313-8A4F-4BC6-BBD8-E775E5B2E31E}" type="slidenum">
              <a:rPr lang="en-US" smtClean="0"/>
              <a:t>‹#›</a:t>
            </a:fld>
            <a:endParaRPr lang="en-US"/>
          </a:p>
        </p:txBody>
      </p:sp>
    </p:spTree>
    <p:extLst>
      <p:ext uri="{BB962C8B-B14F-4D97-AF65-F5344CB8AC3E}">
        <p14:creationId xmlns:p14="http://schemas.microsoft.com/office/powerpoint/2010/main" val="3004379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481373-F476-44D0-9C0B-AA0640A6B38B}" type="datetimeFigureOut">
              <a:rPr lang="en-US" smtClean="0"/>
              <a:t>16-Sep-21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F24313-8A4F-4BC6-BBD8-E775E5B2E31E}" type="slidenum">
              <a:rPr lang="en-US" smtClean="0"/>
              <a:t>‹#›</a:t>
            </a:fld>
            <a:endParaRPr lang="en-US"/>
          </a:p>
        </p:txBody>
      </p:sp>
    </p:spTree>
    <p:extLst>
      <p:ext uri="{BB962C8B-B14F-4D97-AF65-F5344CB8AC3E}">
        <p14:creationId xmlns:p14="http://schemas.microsoft.com/office/powerpoint/2010/main" val="160309602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image" Target="../media/image17.emf"/></Relationships>
</file>

<file path=ppt/slides/_rels/slide5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customXml" Target="../ink/ink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4800" b="1" smtClean="0"/>
              <a:t>Project fundamental- Part one</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3</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dirty="0"/>
              <a:t>PMG101</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 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9904499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End Of The Line- NGO project 2020">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1999" cy="6858000"/>
          </a:xfrm>
          <a:prstGeom prst="rect">
            <a:avLst/>
          </a:prstGeom>
        </p:spPr>
      </p:pic>
    </p:spTree>
    <p:extLst>
      <p:ext uri="{BB962C8B-B14F-4D97-AF65-F5344CB8AC3E}">
        <p14:creationId xmlns:p14="http://schemas.microsoft.com/office/powerpoint/2010/main" val="308032105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03315" y="1408855"/>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endParaRPr lang="en-US" sz="2800" dirty="0"/>
          </a:p>
        </p:txBody>
      </p:sp>
      <p:cxnSp>
        <p:nvCxnSpPr>
          <p:cNvPr id="5" name="Elbow Connector 4"/>
          <p:cNvCxnSpPr/>
          <p:nvPr/>
        </p:nvCxnSpPr>
        <p:spPr>
          <a:xfrm rot="16200000" flipH="1">
            <a:off x="2957348" y="1867611"/>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2874365" y="2829295"/>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7" name="Elbow Connector 6"/>
          <p:cNvCxnSpPr/>
          <p:nvPr/>
        </p:nvCxnSpPr>
        <p:spPr>
          <a:xfrm flipV="1">
            <a:off x="3082564" y="938678"/>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8" name="Oval 7"/>
          <p:cNvSpPr/>
          <p:nvPr/>
        </p:nvSpPr>
        <p:spPr>
          <a:xfrm>
            <a:off x="4577273" y="375889"/>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9" name="Right Bracket 8"/>
          <p:cNvSpPr/>
          <p:nvPr/>
        </p:nvSpPr>
        <p:spPr>
          <a:xfrm>
            <a:off x="5058051" y="4178878"/>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0" name="Left Bracket 9"/>
          <p:cNvSpPr/>
          <p:nvPr/>
        </p:nvSpPr>
        <p:spPr>
          <a:xfrm>
            <a:off x="2223530" y="4195101"/>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1" name="Rectangle 10"/>
          <p:cNvSpPr/>
          <p:nvPr/>
        </p:nvSpPr>
        <p:spPr>
          <a:xfrm>
            <a:off x="2223530" y="4530277"/>
            <a:ext cx="2973122" cy="461665"/>
          </a:xfrm>
          <a:prstGeom prst="rect">
            <a:avLst/>
          </a:prstGeom>
          <a:solidFill>
            <a:schemeClr val="bg1"/>
          </a:solidFill>
          <a:ln>
            <a:solidFill>
              <a:schemeClr val="accent1"/>
            </a:solidFill>
          </a:ln>
        </p:spPr>
        <p:txBody>
          <a:bodyPr wrap="none">
            <a:spAutoFit/>
          </a:bodyPr>
          <a:lstStyle/>
          <a:p>
            <a:r>
              <a:rPr lang="en-US" sz="2400" b="1" dirty="0" smtClean="0">
                <a:latin typeface="Times New Roman" panose="02020603050405020304" pitchFamily="18" charset="0"/>
                <a:cs typeface="Times New Roman" panose="02020603050405020304" pitchFamily="18" charset="0"/>
              </a:rPr>
              <a:t>Project Fundamental</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10108603" y="438573"/>
            <a:ext cx="329418" cy="158700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7105186" y="489709"/>
            <a:ext cx="328128" cy="1535871"/>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7105186" y="897886"/>
            <a:ext cx="3332835" cy="523220"/>
          </a:xfrm>
          <a:prstGeom prst="rect">
            <a:avLst/>
          </a:prstGeom>
          <a:solidFill>
            <a:schemeClr val="bg1"/>
          </a:solidFill>
          <a:ln>
            <a:solidFill>
              <a:schemeClr val="accent1"/>
            </a:solidFill>
          </a:ln>
        </p:spPr>
        <p:txBody>
          <a:bodyPr wrap="none">
            <a:spAutoFit/>
          </a:bodyPr>
          <a:lstStyle/>
          <a:p>
            <a:r>
              <a:rPr lang="en-US" sz="2800" b="1" dirty="0" smtClean="0">
                <a:latin typeface="Times New Roman" panose="02020603050405020304" pitchFamily="18" charset="0"/>
                <a:cs typeface="Times New Roman" panose="02020603050405020304" pitchFamily="18" charset="0"/>
              </a:rPr>
              <a:t>Project environment</a:t>
            </a:r>
            <a:endParaRPr lang="en-US" sz="28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2823062" y="5178455"/>
            <a:ext cx="2101088" cy="461665"/>
          </a:xfrm>
          <a:prstGeom prst="rect">
            <a:avLst/>
          </a:prstGeom>
          <a:solidFill>
            <a:schemeClr val="bg1"/>
          </a:solidFill>
          <a:ln>
            <a:solidFill>
              <a:schemeClr val="accent1"/>
            </a:solidFill>
          </a:ln>
        </p:spPr>
        <p:txBody>
          <a:bodyPr wrap="none">
            <a:spAutoFit/>
          </a:bodyPr>
          <a:lstStyle/>
          <a:p>
            <a:r>
              <a:rPr lang="en-US" sz="2400" b="1" dirty="0" smtClean="0">
                <a:latin typeface="Times New Roman" panose="02020603050405020304" pitchFamily="18" charset="0"/>
                <a:cs typeface="Times New Roman" panose="02020603050405020304" pitchFamily="18" charset="0"/>
              </a:rPr>
              <a:t>Project Phases</a:t>
            </a:r>
            <a:endParaRPr lang="en-US" sz="2400" b="1" dirty="0">
              <a:latin typeface="Times New Roman" panose="02020603050405020304" pitchFamily="18" charset="0"/>
              <a:cs typeface="Times New Roman" panose="02020603050405020304" pitchFamily="18" charset="0"/>
            </a:endParaRPr>
          </a:p>
        </p:txBody>
      </p:sp>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571069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Effect transition="in" filter="fade">
                                      <p:cBhvr>
                                        <p:cTn id="38" dur="500"/>
                                        <p:tgtEl>
                                          <p:spTgt spid="10"/>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500" fill="hold"/>
                                        <p:tgtEl>
                                          <p:spTgt spid="12"/>
                                        </p:tgtEl>
                                        <p:attrNameLst>
                                          <p:attrName>ppt_w</p:attrName>
                                        </p:attrNameLst>
                                      </p:cBhvr>
                                      <p:tavLst>
                                        <p:tav tm="0">
                                          <p:val>
                                            <p:fltVal val="0"/>
                                          </p:val>
                                        </p:tav>
                                        <p:tav tm="100000">
                                          <p:val>
                                            <p:strVal val="#ppt_w"/>
                                          </p:val>
                                        </p:tav>
                                      </p:tavLst>
                                    </p:anim>
                                    <p:anim calcmode="lin" valueType="num">
                                      <p:cBhvr>
                                        <p:cTn id="54" dur="500" fill="hold"/>
                                        <p:tgtEl>
                                          <p:spTgt spid="12"/>
                                        </p:tgtEl>
                                        <p:attrNameLst>
                                          <p:attrName>ppt_h</p:attrName>
                                        </p:attrNameLst>
                                      </p:cBhvr>
                                      <p:tavLst>
                                        <p:tav tm="0">
                                          <p:val>
                                            <p:fltVal val="0"/>
                                          </p:val>
                                        </p:tav>
                                        <p:tav tm="100000">
                                          <p:val>
                                            <p:strVal val="#ppt_h"/>
                                          </p:val>
                                        </p:tav>
                                      </p:tavLst>
                                    </p:anim>
                                    <p:animEffect transition="in" filter="fade">
                                      <p:cBhvr>
                                        <p:cTn id="55" dur="500"/>
                                        <p:tgtEl>
                                          <p:spTgt spid="1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500" fill="hold"/>
                                        <p:tgtEl>
                                          <p:spTgt spid="13"/>
                                        </p:tgtEl>
                                        <p:attrNameLst>
                                          <p:attrName>ppt_w</p:attrName>
                                        </p:attrNameLst>
                                      </p:cBhvr>
                                      <p:tavLst>
                                        <p:tav tm="0">
                                          <p:val>
                                            <p:fltVal val="0"/>
                                          </p:val>
                                        </p:tav>
                                        <p:tav tm="100000">
                                          <p:val>
                                            <p:strVal val="#ppt_w"/>
                                          </p:val>
                                        </p:tav>
                                      </p:tavLst>
                                    </p:anim>
                                    <p:anim calcmode="lin" valueType="num">
                                      <p:cBhvr>
                                        <p:cTn id="59" dur="500" fill="hold"/>
                                        <p:tgtEl>
                                          <p:spTgt spid="13"/>
                                        </p:tgtEl>
                                        <p:attrNameLst>
                                          <p:attrName>ppt_h</p:attrName>
                                        </p:attrNameLst>
                                      </p:cBhvr>
                                      <p:tavLst>
                                        <p:tav tm="0">
                                          <p:val>
                                            <p:fltVal val="0"/>
                                          </p:val>
                                        </p:tav>
                                        <p:tav tm="100000">
                                          <p:val>
                                            <p:strVal val="#ppt_h"/>
                                          </p:val>
                                        </p:tav>
                                      </p:tavLst>
                                    </p:anim>
                                    <p:animEffect transition="in" filter="fade">
                                      <p:cBhvr>
                                        <p:cTn id="60" dur="500"/>
                                        <p:tgtEl>
                                          <p:spTgt spid="13"/>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500" fill="hold"/>
                                        <p:tgtEl>
                                          <p:spTgt spid="14"/>
                                        </p:tgtEl>
                                        <p:attrNameLst>
                                          <p:attrName>ppt_w</p:attrName>
                                        </p:attrNameLst>
                                      </p:cBhvr>
                                      <p:tavLst>
                                        <p:tav tm="0">
                                          <p:val>
                                            <p:fltVal val="0"/>
                                          </p:val>
                                        </p:tav>
                                        <p:tav tm="100000">
                                          <p:val>
                                            <p:strVal val="#ppt_w"/>
                                          </p:val>
                                        </p:tav>
                                      </p:tavLst>
                                    </p:anim>
                                    <p:anim calcmode="lin" valueType="num">
                                      <p:cBhvr>
                                        <p:cTn id="64" dur="500" fill="hold"/>
                                        <p:tgtEl>
                                          <p:spTgt spid="14"/>
                                        </p:tgtEl>
                                        <p:attrNameLst>
                                          <p:attrName>ppt_h</p:attrName>
                                        </p:attrNameLst>
                                      </p:cBhvr>
                                      <p:tavLst>
                                        <p:tav tm="0">
                                          <p:val>
                                            <p:fltVal val="0"/>
                                          </p:val>
                                        </p:tav>
                                        <p:tav tm="100000">
                                          <p:val>
                                            <p:strVal val="#ppt_h"/>
                                          </p:val>
                                        </p:tav>
                                      </p:tavLst>
                                    </p:anim>
                                    <p:animEffect transition="in" filter="fade">
                                      <p:cBhvr>
                                        <p:cTn id="65" dur="500"/>
                                        <p:tgtEl>
                                          <p:spTgt spid="14"/>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15"/>
                                        </p:tgtEl>
                                        <p:attrNameLst>
                                          <p:attrName>style.visibility</p:attrName>
                                        </p:attrNameLst>
                                      </p:cBhvr>
                                      <p:to>
                                        <p:strVal val="visible"/>
                                      </p:to>
                                    </p:set>
                                    <p:anim calcmode="lin" valueType="num">
                                      <p:cBhvr>
                                        <p:cTn id="68" dur="500" fill="hold"/>
                                        <p:tgtEl>
                                          <p:spTgt spid="15"/>
                                        </p:tgtEl>
                                        <p:attrNameLst>
                                          <p:attrName>ppt_w</p:attrName>
                                        </p:attrNameLst>
                                      </p:cBhvr>
                                      <p:tavLst>
                                        <p:tav tm="0">
                                          <p:val>
                                            <p:fltVal val="0"/>
                                          </p:val>
                                        </p:tav>
                                        <p:tav tm="100000">
                                          <p:val>
                                            <p:strVal val="#ppt_w"/>
                                          </p:val>
                                        </p:tav>
                                      </p:tavLst>
                                    </p:anim>
                                    <p:anim calcmode="lin" valueType="num">
                                      <p:cBhvr>
                                        <p:cTn id="69" dur="500" fill="hold"/>
                                        <p:tgtEl>
                                          <p:spTgt spid="15"/>
                                        </p:tgtEl>
                                        <p:attrNameLst>
                                          <p:attrName>ppt_h</p:attrName>
                                        </p:attrNameLst>
                                      </p:cBhvr>
                                      <p:tavLst>
                                        <p:tav tm="0">
                                          <p:val>
                                            <p:fltVal val="0"/>
                                          </p:val>
                                        </p:tav>
                                        <p:tav tm="100000">
                                          <p:val>
                                            <p:strVal val="#ppt_h"/>
                                          </p:val>
                                        </p:tav>
                                      </p:tavLst>
                                    </p:anim>
                                    <p:animEffect transition="in" filter="fade">
                                      <p:cBhvr>
                                        <p:cTn id="7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47559" y="2780907"/>
            <a:ext cx="8187626"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Fundamentals</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4330883" y="529471"/>
            <a:ext cx="3453189"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Section 1</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304109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71007" y="0"/>
            <a:ext cx="4061305" cy="752065"/>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Fundamentals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60255" y="1575212"/>
            <a:ext cx="7088957" cy="3648884"/>
          </a:xfrm>
          <a:prstGeom prst="rect">
            <a:avLst/>
          </a:prstGeom>
          <a:solidFill>
            <a:schemeClr val="bg1">
              <a:lumMod val="95000"/>
            </a:schemeClr>
          </a:solidFill>
          <a:ln>
            <a:solidFill>
              <a:schemeClr val="tx1"/>
            </a:solidFill>
          </a:ln>
        </p:spPr>
        <p:txBody>
          <a:bodyPr wrap="square">
            <a:spAutoFit/>
          </a:bodyPr>
          <a:lstStyle/>
          <a:p>
            <a:pPr>
              <a:lnSpc>
                <a:spcPct val="107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In most cases, a project arises from a problem that needs to be solved or an opportunity that has the potential to be exploited. After identifying the problem or opportunity, sometimes called a business need, the project sponsor(s) explores the desirability of different options to determine whether the potential impact of the project is worth the investment in time and resources. Once a decision has been made to move forward, a project charter is created.</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447245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95057" y="75415"/>
            <a:ext cx="3435171" cy="584775"/>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The Project </a:t>
            </a:r>
            <a:r>
              <a:rPr lang="en-US" sz="3200" b="1" dirty="0" smtClean="0">
                <a:effectLst>
                  <a:outerShdw blurRad="38100" dist="38100" dir="2700000" algn="tl">
                    <a:srgbClr val="000000">
                      <a:alpha val="43137"/>
                    </a:srgbClr>
                  </a:outerShdw>
                </a:effectLst>
              </a:rPr>
              <a:t>charter</a:t>
            </a:r>
            <a:endParaRPr lang="en-US" sz="3200" b="1" dirty="0">
              <a:effectLst>
                <a:outerShdw blurRad="38100" dist="38100" dir="2700000" algn="tl">
                  <a:srgbClr val="000000">
                    <a:alpha val="43137"/>
                  </a:srgbClr>
                </a:outerShdw>
              </a:effectLst>
            </a:endParaRPr>
          </a:p>
        </p:txBody>
      </p:sp>
      <p:sp>
        <p:nvSpPr>
          <p:cNvPr id="3" name="Rectangle 2"/>
          <p:cNvSpPr/>
          <p:nvPr/>
        </p:nvSpPr>
        <p:spPr>
          <a:xfrm>
            <a:off x="188536" y="1274245"/>
            <a:ext cx="10586302" cy="830997"/>
          </a:xfrm>
          <a:prstGeom prst="rect">
            <a:avLst/>
          </a:prstGeom>
          <a:solidFill>
            <a:schemeClr val="accent4">
              <a:lumMod val="20000"/>
              <a:lumOff val="80000"/>
            </a:schemeClr>
          </a:solidFill>
          <a:ln>
            <a:solidFill>
              <a:schemeClr val="tx1"/>
            </a:solidFill>
          </a:ln>
        </p:spPr>
        <p:txBody>
          <a:bodyPr wrap="square">
            <a:spAutoFit/>
          </a:bodyPr>
          <a:lstStyle/>
          <a:p>
            <a:pPr algn="ctr"/>
            <a:r>
              <a:rPr lang="en-US" sz="2400" dirty="0"/>
              <a:t>Does the project leader initiate the project, or does a project itself generate the need for a project leader?</a:t>
            </a:r>
          </a:p>
        </p:txBody>
      </p:sp>
      <p:sp>
        <p:nvSpPr>
          <p:cNvPr id="4" name="Rectangle 3"/>
          <p:cNvSpPr/>
          <p:nvPr/>
        </p:nvSpPr>
        <p:spPr>
          <a:xfrm>
            <a:off x="188536" y="2444050"/>
            <a:ext cx="5382705" cy="2677656"/>
          </a:xfrm>
          <a:prstGeom prst="rect">
            <a:avLst/>
          </a:prstGeom>
          <a:solidFill>
            <a:schemeClr val="bg1">
              <a:lumMod val="95000"/>
            </a:schemeClr>
          </a:solidFill>
          <a:ln>
            <a:solidFill>
              <a:schemeClr val="tx1"/>
            </a:solidFill>
          </a:ln>
        </p:spPr>
        <p:txBody>
          <a:bodyPr wrap="square">
            <a:spAutoFit/>
          </a:bodyPr>
          <a:lstStyle/>
          <a:p>
            <a:r>
              <a:rPr lang="en-US" sz="2400" dirty="0"/>
              <a:t>The answer </a:t>
            </a:r>
            <a:r>
              <a:rPr lang="en-US" sz="2400" dirty="0" smtClean="0"/>
              <a:t>is </a:t>
            </a:r>
            <a:r>
              <a:rPr lang="en-US" sz="2400" dirty="0"/>
              <a:t>the project charter, which can be defined as this document describes the need that the project is designed to address, specifies where project funding will come from, and identifies parties important to the project (stakeholders).</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798450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42726" y="84842"/>
            <a:ext cx="3276666" cy="584775"/>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rgbClr val="FF0000"/>
                </a:solidFill>
                <a:effectLst>
                  <a:outerShdw blurRad="38100" dist="38100" dir="2700000" algn="tl">
                    <a:srgbClr val="000000">
                      <a:alpha val="43137"/>
                    </a:srgbClr>
                  </a:outerShdw>
                </a:effectLst>
              </a:rPr>
              <a:t>Defining “Project”</a:t>
            </a:r>
          </a:p>
        </p:txBody>
      </p:sp>
      <p:sp>
        <p:nvSpPr>
          <p:cNvPr id="3" name="Rectangle 2"/>
          <p:cNvSpPr/>
          <p:nvPr/>
        </p:nvSpPr>
        <p:spPr>
          <a:xfrm>
            <a:off x="0" y="1150517"/>
            <a:ext cx="10586302"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It would be impractical to move any further without a proper definition of what a “project” is. According to the Project Management Institute’s Project Management Body of Knowledge (PMBOK), a project has two defining features:</a:t>
            </a:r>
          </a:p>
        </p:txBody>
      </p:sp>
      <p:sp>
        <p:nvSpPr>
          <p:cNvPr id="4" name="Rectangle 3"/>
          <p:cNvSpPr/>
          <p:nvPr/>
        </p:nvSpPr>
        <p:spPr>
          <a:xfrm>
            <a:off x="433634" y="2500610"/>
            <a:ext cx="7079530" cy="461665"/>
          </a:xfrm>
          <a:prstGeom prst="rect">
            <a:avLst/>
          </a:prstGeom>
          <a:solidFill>
            <a:schemeClr val="bg1">
              <a:lumMod val="95000"/>
            </a:schemeClr>
          </a:solidFill>
          <a:ln>
            <a:solidFill>
              <a:schemeClr val="tx1"/>
            </a:solidFill>
          </a:ln>
        </p:spPr>
        <p:txBody>
          <a:bodyPr wrap="square">
            <a:spAutoFit/>
          </a:bodyPr>
          <a:lstStyle/>
          <a:p>
            <a:r>
              <a:rPr lang="en-US" sz="2400" dirty="0"/>
              <a:t>• A defined beginning and end (i.e. it’s temporary), and</a:t>
            </a:r>
          </a:p>
        </p:txBody>
      </p:sp>
      <p:sp>
        <p:nvSpPr>
          <p:cNvPr id="5" name="Rectangle 4"/>
          <p:cNvSpPr/>
          <p:nvPr/>
        </p:nvSpPr>
        <p:spPr>
          <a:xfrm>
            <a:off x="565608" y="3117804"/>
            <a:ext cx="4062953" cy="461665"/>
          </a:xfrm>
          <a:prstGeom prst="rect">
            <a:avLst/>
          </a:prstGeom>
          <a:solidFill>
            <a:schemeClr val="bg1">
              <a:lumMod val="95000"/>
            </a:schemeClr>
          </a:solidFill>
          <a:ln>
            <a:solidFill>
              <a:schemeClr val="tx1"/>
            </a:solidFill>
          </a:ln>
        </p:spPr>
        <p:txBody>
          <a:bodyPr wrap="square">
            <a:spAutoFit/>
          </a:bodyPr>
          <a:lstStyle/>
          <a:p>
            <a:r>
              <a:rPr lang="en-US" sz="2400" dirty="0"/>
              <a:t>• Unique goals and outcomes.</a:t>
            </a:r>
          </a:p>
        </p:txBody>
      </p:sp>
      <p:sp>
        <p:nvSpPr>
          <p:cNvPr id="6" name="Rectangle 5"/>
          <p:cNvSpPr/>
          <p:nvPr/>
        </p:nvSpPr>
        <p:spPr>
          <a:xfrm>
            <a:off x="0" y="4086296"/>
            <a:ext cx="6919392" cy="954107"/>
          </a:xfrm>
          <a:prstGeom prst="rect">
            <a:avLst/>
          </a:prstGeom>
          <a:solidFill>
            <a:schemeClr val="accent2">
              <a:lumMod val="20000"/>
              <a:lumOff val="80000"/>
            </a:schemeClr>
          </a:solidFill>
          <a:ln>
            <a:solidFill>
              <a:schemeClr val="tx1"/>
            </a:solidFill>
          </a:ln>
        </p:spPr>
        <p:txBody>
          <a:bodyPr wrap="square">
            <a:spAutoFit/>
          </a:bodyPr>
          <a:lstStyle/>
          <a:p>
            <a:pPr algn="ctr"/>
            <a:r>
              <a:rPr lang="en-US" sz="2800" dirty="0"/>
              <a:t>Some have observed a third feature common to many projects:</a:t>
            </a:r>
          </a:p>
        </p:txBody>
      </p:sp>
      <p:sp>
        <p:nvSpPr>
          <p:cNvPr id="7" name="Rectangle 6"/>
          <p:cNvSpPr/>
          <p:nvPr/>
        </p:nvSpPr>
        <p:spPr>
          <a:xfrm>
            <a:off x="0" y="5525579"/>
            <a:ext cx="6485758" cy="461665"/>
          </a:xfrm>
          <a:prstGeom prst="rect">
            <a:avLst/>
          </a:prstGeom>
          <a:solidFill>
            <a:schemeClr val="bg1">
              <a:lumMod val="95000"/>
            </a:schemeClr>
          </a:solidFill>
          <a:ln>
            <a:solidFill>
              <a:schemeClr val="tx1"/>
            </a:solidFill>
          </a:ln>
        </p:spPr>
        <p:txBody>
          <a:bodyPr wrap="square">
            <a:spAutoFit/>
          </a:bodyPr>
          <a:lstStyle/>
          <a:p>
            <a:r>
              <a:rPr lang="en-US" sz="2400" dirty="0"/>
              <a:t>• The need for team members with varied skills</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452201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Vertical)">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1000" fill="hold"/>
                                        <p:tgtEl>
                                          <p:spTgt spid="6"/>
                                        </p:tgtEl>
                                        <p:attrNameLst>
                                          <p:attrName>ppt_w</p:attrName>
                                        </p:attrNameLst>
                                      </p:cBhvr>
                                      <p:tavLst>
                                        <p:tav tm="0">
                                          <p:val>
                                            <p:fltVal val="0"/>
                                          </p:val>
                                        </p:tav>
                                        <p:tav tm="100000">
                                          <p:val>
                                            <p:strVal val="#ppt_w"/>
                                          </p:val>
                                        </p:tav>
                                      </p:tavLst>
                                    </p:anim>
                                    <p:anim calcmode="lin" valueType="num">
                                      <p:cBhvr>
                                        <p:cTn id="33" dur="1000" fill="hold"/>
                                        <p:tgtEl>
                                          <p:spTgt spid="6"/>
                                        </p:tgtEl>
                                        <p:attrNameLst>
                                          <p:attrName>ppt_h</p:attrName>
                                        </p:attrNameLst>
                                      </p:cBhvr>
                                      <p:tavLst>
                                        <p:tav tm="0">
                                          <p:val>
                                            <p:fltVal val="0"/>
                                          </p:val>
                                        </p:tav>
                                        <p:tav tm="100000">
                                          <p:val>
                                            <p:strVal val="#ppt_h"/>
                                          </p:val>
                                        </p:tav>
                                      </p:tavLst>
                                    </p:anim>
                                    <p:anim calcmode="lin" valueType="num">
                                      <p:cBhvr>
                                        <p:cTn id="34" dur="1000" fill="hold"/>
                                        <p:tgtEl>
                                          <p:spTgt spid="6"/>
                                        </p:tgtEl>
                                        <p:attrNameLst>
                                          <p:attrName>style.rotation</p:attrName>
                                        </p:attrNameLst>
                                      </p:cBhvr>
                                      <p:tavLst>
                                        <p:tav tm="0">
                                          <p:val>
                                            <p:fltVal val="90"/>
                                          </p:val>
                                        </p:tav>
                                        <p:tav tm="100000">
                                          <p:val>
                                            <p:fltVal val="0"/>
                                          </p:val>
                                        </p:tav>
                                      </p:tavLst>
                                    </p:anim>
                                    <p:animEffect transition="in" filter="fade">
                                      <p:cBhvr>
                                        <p:cTn id="35" dur="1000"/>
                                        <p:tgtEl>
                                          <p:spTgt spid="6"/>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500" fill="hold"/>
                                        <p:tgtEl>
                                          <p:spTgt spid="7"/>
                                        </p:tgtEl>
                                        <p:attrNameLst>
                                          <p:attrName>ppt_x</p:attrName>
                                        </p:attrNameLst>
                                      </p:cBhvr>
                                      <p:tavLst>
                                        <p:tav tm="0">
                                          <p:val>
                                            <p:strVal val="#ppt_x"/>
                                          </p:val>
                                        </p:tav>
                                        <p:tav tm="100000">
                                          <p:val>
                                            <p:strVal val="#ppt_x"/>
                                          </p:val>
                                        </p:tav>
                                      </p:tavLst>
                                    </p:anim>
                                    <p:anim calcmode="lin" valueType="num">
                                      <p:cBhvr additive="base">
                                        <p:cTn id="4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8124" y="58915"/>
            <a:ext cx="9447779" cy="584775"/>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rgbClr val="FF0000"/>
                </a:solidFill>
                <a:effectLst>
                  <a:outerShdw blurRad="38100" dist="38100" dir="2700000" algn="tl">
                    <a:srgbClr val="000000">
                      <a:alpha val="43137"/>
                    </a:srgbClr>
                  </a:outerShdw>
                </a:effectLst>
              </a:rPr>
              <a:t>The difference between Projects and operational work</a:t>
            </a:r>
          </a:p>
        </p:txBody>
      </p:sp>
      <p:sp>
        <p:nvSpPr>
          <p:cNvPr id="3" name="Rectangle 2"/>
          <p:cNvSpPr/>
          <p:nvPr/>
        </p:nvSpPr>
        <p:spPr>
          <a:xfrm>
            <a:off x="0" y="1150517"/>
            <a:ext cx="10586302" cy="461665"/>
          </a:xfrm>
          <a:prstGeom prst="rect">
            <a:avLst/>
          </a:prstGeom>
          <a:solidFill>
            <a:schemeClr val="bg1"/>
          </a:solidFill>
          <a:ln>
            <a:solidFill>
              <a:schemeClr val="tx1"/>
            </a:solidFill>
          </a:ln>
        </p:spPr>
        <p:txBody>
          <a:bodyPr wrap="square">
            <a:spAutoFit/>
          </a:bodyPr>
          <a:lstStyle/>
          <a:p>
            <a:r>
              <a:rPr lang="en-US" sz="2400" dirty="0"/>
              <a:t>Projects differ from operational work, which is often considered “business as usual.” </a:t>
            </a:r>
          </a:p>
        </p:txBody>
      </p:sp>
      <p:sp>
        <p:nvSpPr>
          <p:cNvPr id="4" name="Rectangle 3"/>
          <p:cNvSpPr/>
          <p:nvPr/>
        </p:nvSpPr>
        <p:spPr>
          <a:xfrm>
            <a:off x="0" y="1828982"/>
            <a:ext cx="7484882" cy="1200329"/>
          </a:xfrm>
          <a:prstGeom prst="rect">
            <a:avLst/>
          </a:prstGeom>
          <a:solidFill>
            <a:schemeClr val="bg1">
              <a:lumMod val="95000"/>
            </a:schemeClr>
          </a:solidFill>
          <a:ln>
            <a:solidFill>
              <a:schemeClr val="tx1"/>
            </a:solidFill>
          </a:ln>
        </p:spPr>
        <p:txBody>
          <a:bodyPr wrap="square">
            <a:spAutoFit/>
          </a:bodyPr>
          <a:lstStyle/>
          <a:p>
            <a:r>
              <a:rPr lang="en-US" sz="2400" dirty="0"/>
              <a:t>Operational work is generally not unique. It’s often repetitive, and continues until it’s no longer needed, rather than seeking a defined endpoint.</a:t>
            </a:r>
          </a:p>
        </p:txBody>
      </p:sp>
      <p:sp>
        <p:nvSpPr>
          <p:cNvPr id="5" name="Rectangle 4"/>
          <p:cNvSpPr/>
          <p:nvPr/>
        </p:nvSpPr>
        <p:spPr>
          <a:xfrm>
            <a:off x="0" y="3698678"/>
            <a:ext cx="7484882"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Though varied skills are sometimes required for operational work, the application of these skills is usually less dynamic than in a project environment.</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24213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Vertical)">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8124" y="58915"/>
            <a:ext cx="9447779" cy="584775"/>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rgbClr val="FF0000"/>
                </a:solidFill>
                <a:effectLst>
                  <a:outerShdw blurRad="38100" dist="38100" dir="2700000" algn="tl">
                    <a:srgbClr val="000000">
                      <a:alpha val="43137"/>
                    </a:srgbClr>
                  </a:outerShdw>
                </a:effectLst>
              </a:rPr>
              <a:t>The difference between Projects and operational work</a:t>
            </a:r>
          </a:p>
        </p:txBody>
      </p:sp>
      <p:sp>
        <p:nvSpPr>
          <p:cNvPr id="3" name="Rectangle 2"/>
          <p:cNvSpPr/>
          <p:nvPr/>
        </p:nvSpPr>
        <p:spPr>
          <a:xfrm>
            <a:off x="0" y="1150517"/>
            <a:ext cx="10586302" cy="461665"/>
          </a:xfrm>
          <a:prstGeom prst="rect">
            <a:avLst/>
          </a:prstGeom>
          <a:solidFill>
            <a:schemeClr val="bg1"/>
          </a:solidFill>
          <a:ln>
            <a:solidFill>
              <a:schemeClr val="tx1"/>
            </a:solidFill>
          </a:ln>
        </p:spPr>
        <p:txBody>
          <a:bodyPr wrap="square">
            <a:spAutoFit/>
          </a:bodyPr>
          <a:lstStyle/>
          <a:p>
            <a:r>
              <a:rPr lang="en-US" sz="2400" dirty="0"/>
              <a:t>Projects differ from operational work, which is often considered “business as usual.” </a:t>
            </a:r>
          </a:p>
        </p:txBody>
      </p:sp>
      <p:sp>
        <p:nvSpPr>
          <p:cNvPr id="6" name="Rectangle 5"/>
          <p:cNvSpPr/>
          <p:nvPr/>
        </p:nvSpPr>
        <p:spPr>
          <a:xfrm>
            <a:off x="0" y="2054760"/>
            <a:ext cx="742832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Project outcomes are unique by </a:t>
            </a:r>
            <a:r>
              <a:rPr lang="en-US" sz="2400" dirty="0" smtClean="0"/>
              <a:t>definition.</a:t>
            </a:r>
            <a:endParaRPr lang="en-US" sz="2400" dirty="0"/>
          </a:p>
        </p:txBody>
      </p:sp>
      <p:sp>
        <p:nvSpPr>
          <p:cNvPr id="7" name="Rectangle 6"/>
          <p:cNvSpPr/>
          <p:nvPr/>
        </p:nvSpPr>
        <p:spPr>
          <a:xfrm>
            <a:off x="0" y="3125881"/>
            <a:ext cx="7550870" cy="1200329"/>
          </a:xfrm>
          <a:prstGeom prst="rect">
            <a:avLst/>
          </a:prstGeom>
          <a:solidFill>
            <a:schemeClr val="bg1">
              <a:lumMod val="95000"/>
            </a:schemeClr>
          </a:solidFill>
          <a:ln>
            <a:solidFill>
              <a:schemeClr val="tx1"/>
            </a:solidFill>
          </a:ln>
        </p:spPr>
        <p:txBody>
          <a:bodyPr wrap="square">
            <a:spAutoFit/>
          </a:bodyPr>
          <a:lstStyle/>
          <a:p>
            <a:r>
              <a:rPr lang="en-US" sz="2400" dirty="0"/>
              <a:t>Projects and operational work do share many core competencies the management techniques needed for each are quite different.</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4149964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50517"/>
            <a:ext cx="2271860" cy="584775"/>
          </a:xfrm>
          <a:prstGeom prst="rect">
            <a:avLst/>
          </a:prstGeom>
          <a:solidFill>
            <a:schemeClr val="tx1"/>
          </a:solidFill>
          <a:ln>
            <a:solidFill>
              <a:schemeClr val="tx1"/>
            </a:solidFill>
          </a:ln>
        </p:spPr>
        <p:txBody>
          <a:bodyPr wrap="square">
            <a:spAutoFit/>
          </a:bodyPr>
          <a:lstStyle/>
          <a:p>
            <a:r>
              <a:rPr lang="en-US" sz="3200" b="1" dirty="0">
                <a:solidFill>
                  <a:schemeClr val="bg1"/>
                </a:solidFill>
              </a:rPr>
              <a:t>For instance</a:t>
            </a:r>
          </a:p>
        </p:txBody>
      </p:sp>
      <p:sp>
        <p:nvSpPr>
          <p:cNvPr id="8" name="Rectangle 7"/>
          <p:cNvSpPr/>
          <p:nvPr/>
        </p:nvSpPr>
        <p:spPr>
          <a:xfrm>
            <a:off x="1372110" y="75324"/>
            <a:ext cx="9447779" cy="584775"/>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rgbClr val="FF0000"/>
                </a:solidFill>
                <a:effectLst>
                  <a:outerShdw blurRad="38100" dist="38100" dir="2700000" algn="tl">
                    <a:srgbClr val="000000">
                      <a:alpha val="43137"/>
                    </a:srgbClr>
                  </a:outerShdw>
                </a:effectLst>
              </a:rPr>
              <a:t>The difference between Projects and operational work</a:t>
            </a:r>
          </a:p>
        </p:txBody>
      </p:sp>
      <p:sp>
        <p:nvSpPr>
          <p:cNvPr id="10" name="Horizontal Scroll 9"/>
          <p:cNvSpPr/>
          <p:nvPr/>
        </p:nvSpPr>
        <p:spPr>
          <a:xfrm>
            <a:off x="556181" y="1282046"/>
            <a:ext cx="9445658" cy="5203595"/>
          </a:xfrm>
          <a:prstGeom prst="horizontalScroll">
            <a:avLst/>
          </a:prstGeom>
        </p:spPr>
        <p:style>
          <a:lnRef idx="2">
            <a:schemeClr val="accent6"/>
          </a:lnRef>
          <a:fillRef idx="1">
            <a:schemeClr val="lt1"/>
          </a:fillRef>
          <a:effectRef idx="0">
            <a:schemeClr val="accent6"/>
          </a:effectRef>
          <a:fontRef idx="minor">
            <a:schemeClr val="dk1"/>
          </a:fontRef>
        </p:style>
        <p:txBody>
          <a:bodyPr rtlCol="0" anchor="ctr"/>
          <a:lstStyle/>
          <a:p>
            <a:r>
              <a:rPr lang="en-US" sz="2400" dirty="0"/>
              <a:t>In some cases the distinction between projects and operational work can be rather difficult to define. One example is maintenance, including applying security patches to a server or changing parts on a machine. Though individual efforts may be unique during certain defined periods, the “larger picture” is somewhat repetitive and ongoing. Most professionals would define these as projects (because they are more dynamic than typical operational work) but understand that they require slightly different skillsets and strategies than the type of project work focused upon by this book.</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4356453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28706" y="65988"/>
            <a:ext cx="6342185" cy="584775"/>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Project Manager vs. Project Sponsor</a:t>
            </a:r>
          </a:p>
        </p:txBody>
      </p:sp>
      <p:sp>
        <p:nvSpPr>
          <p:cNvPr id="3" name="Rectangle 2"/>
          <p:cNvSpPr/>
          <p:nvPr/>
        </p:nvSpPr>
        <p:spPr>
          <a:xfrm>
            <a:off x="160255" y="1575212"/>
            <a:ext cx="10586302" cy="830997"/>
          </a:xfrm>
          <a:prstGeom prst="rect">
            <a:avLst/>
          </a:prstGeom>
          <a:solidFill>
            <a:schemeClr val="accent4">
              <a:lumMod val="20000"/>
              <a:lumOff val="80000"/>
            </a:schemeClr>
          </a:solidFill>
          <a:ln>
            <a:solidFill>
              <a:schemeClr val="tx1"/>
            </a:solidFill>
          </a:ln>
        </p:spPr>
        <p:txBody>
          <a:bodyPr wrap="square">
            <a:spAutoFit/>
          </a:bodyPr>
          <a:lstStyle/>
          <a:p>
            <a:pPr algn="ctr"/>
            <a:r>
              <a:rPr lang="en-US" sz="2400" dirty="0"/>
              <a:t>Who is ultimately responsible for the success of the project, the project manager or the project sponsor?</a:t>
            </a:r>
          </a:p>
        </p:txBody>
      </p:sp>
      <p:sp>
        <p:nvSpPr>
          <p:cNvPr id="4" name="Rectangle 3"/>
          <p:cNvSpPr/>
          <p:nvPr/>
        </p:nvSpPr>
        <p:spPr>
          <a:xfrm>
            <a:off x="263952" y="2887109"/>
            <a:ext cx="6636469" cy="1569660"/>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project sponsor is primarily responsible for the origination, financial support, and championing of the project to parties outside the project’s “circle of control.”</a:t>
            </a:r>
          </a:p>
        </p:txBody>
      </p:sp>
      <p:sp>
        <p:nvSpPr>
          <p:cNvPr id="5" name="Rectangle 4"/>
          <p:cNvSpPr/>
          <p:nvPr/>
        </p:nvSpPr>
        <p:spPr>
          <a:xfrm>
            <a:off x="367645" y="4775728"/>
            <a:ext cx="6796726" cy="1569660"/>
          </a:xfrm>
          <a:prstGeom prst="rect">
            <a:avLst/>
          </a:prstGeom>
          <a:solidFill>
            <a:schemeClr val="accent2">
              <a:lumMod val="20000"/>
              <a:lumOff val="80000"/>
            </a:schemeClr>
          </a:solidFill>
          <a:ln>
            <a:solidFill>
              <a:schemeClr val="tx1"/>
            </a:solidFill>
          </a:ln>
        </p:spPr>
        <p:txBody>
          <a:bodyPr wrap="square">
            <a:spAutoFit/>
          </a:bodyPr>
          <a:lstStyle/>
          <a:p>
            <a:r>
              <a:rPr lang="en-US" sz="2400" dirty="0"/>
              <a:t>The project manager’s responsibilities lie primarily within the boundaries of the project itself and are constrained by the cost, scope, and schedule available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308988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14058" t="17662" r="57544" b="51681"/>
          <a:stretch/>
        </p:blipFill>
        <p:spPr>
          <a:xfrm>
            <a:off x="0" y="1809946"/>
            <a:ext cx="7117236" cy="44871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3"/>
          <p:cNvSpPr/>
          <p:nvPr/>
        </p:nvSpPr>
        <p:spPr>
          <a:xfrm>
            <a:off x="2228706" y="65988"/>
            <a:ext cx="6342185" cy="584775"/>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rPr>
              <a:t>Project Manager vs. Project Sponsor</a:t>
            </a:r>
          </a:p>
        </p:txBody>
      </p:sp>
    </p:spTree>
    <p:extLst>
      <p:ext uri="{BB962C8B-B14F-4D97-AF65-F5344CB8AC3E}">
        <p14:creationId xmlns:p14="http://schemas.microsoft.com/office/powerpoint/2010/main" val="806246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8248" t="33989" r="39268" b="5196"/>
          <a:stretch/>
        </p:blipFill>
        <p:spPr>
          <a:xfrm>
            <a:off x="0" y="3417216"/>
            <a:ext cx="7682844" cy="3440784"/>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3036" t="22818" r="3631" b="23574"/>
          <a:stretch/>
        </p:blipFill>
        <p:spPr>
          <a:xfrm>
            <a:off x="-1" y="0"/>
            <a:ext cx="7682845" cy="3256964"/>
          </a:xfrm>
          <a:prstGeom prst="rect">
            <a:avLst/>
          </a:prstGeom>
        </p:spPr>
      </p:pic>
    </p:spTree>
    <p:extLst>
      <p:ext uri="{BB962C8B-B14F-4D97-AF65-F5344CB8AC3E}">
        <p14:creationId xmlns:p14="http://schemas.microsoft.com/office/powerpoint/2010/main" val="16126610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17242" y="0"/>
            <a:ext cx="6342185" cy="584775"/>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smtClean="0">
                <a:effectLst>
                  <a:outerShdw blurRad="38100" dist="38100" dir="2700000" algn="tl">
                    <a:srgbClr val="000000">
                      <a:alpha val="43137"/>
                    </a:srgbClr>
                  </a:outerShdw>
                </a:effectLst>
              </a:rPr>
              <a:t>Project Manager vs. Project Sponsor</a:t>
            </a:r>
            <a:endParaRPr lang="en-US" sz="3200" b="1" dirty="0">
              <a:effectLst>
                <a:outerShdw blurRad="38100" dist="38100" dir="2700000" algn="tl">
                  <a:srgbClr val="000000">
                    <a:alpha val="43137"/>
                  </a:srgbClr>
                </a:outerShdw>
              </a:effectLst>
            </a:endParaRPr>
          </a:p>
        </p:txBody>
      </p:sp>
      <p:sp>
        <p:nvSpPr>
          <p:cNvPr id="3" name="Rectangle 2"/>
          <p:cNvSpPr/>
          <p:nvPr/>
        </p:nvSpPr>
        <p:spPr>
          <a:xfrm>
            <a:off x="87984" y="1451084"/>
            <a:ext cx="6096000" cy="4154984"/>
          </a:xfrm>
          <a:prstGeom prst="rect">
            <a:avLst/>
          </a:prstGeom>
          <a:solidFill>
            <a:schemeClr val="bg1">
              <a:lumMod val="95000"/>
            </a:schemeClr>
          </a:solidFill>
          <a:ln>
            <a:solidFill>
              <a:schemeClr val="tx1">
                <a:lumMod val="75000"/>
                <a:lumOff val="25000"/>
              </a:schemeClr>
            </a:solidFill>
          </a:ln>
        </p:spPr>
        <p:txBody>
          <a:bodyPr>
            <a:spAutoFit/>
          </a:bodyPr>
          <a:lstStyle/>
          <a:p>
            <a:r>
              <a:rPr lang="en-US" sz="2400" b="1" u="sng"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Responsibilities </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project managers are</a:t>
            </a:r>
            <a:r>
              <a:rPr lang="en-US" sz="2400" b="1" u="sng"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pPr lvl="1">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Preparing reports and other paperwork</a:t>
            </a:r>
          </a:p>
          <a:p>
            <a:pPr lvl="1">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Analyzing the risks and creating solutions</a:t>
            </a:r>
          </a:p>
          <a:p>
            <a:pPr lvl="1">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Managing timelines for milestones</a:t>
            </a:r>
          </a:p>
          <a:p>
            <a:pPr lvl="1">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Keeping team members motivated</a:t>
            </a:r>
          </a:p>
          <a:p>
            <a:pPr lvl="1">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Acting as a liaison among stakeholders</a:t>
            </a:r>
          </a:p>
          <a:p>
            <a:pPr lvl="1">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Overseeing or executing each phase of the project plan</a:t>
            </a:r>
          </a:p>
          <a:p>
            <a:pPr lvl="1">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Creating and managing each project's budget</a:t>
            </a:r>
          </a:p>
          <a:p>
            <a:pPr lvl="1">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Planning projects with team members and higher-level professionals</a:t>
            </a:r>
            <a:endParaRPr lang="en-US" sz="2000" b="0" i="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9370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17242" y="0"/>
            <a:ext cx="6342185" cy="584775"/>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smtClean="0">
                <a:effectLst>
                  <a:outerShdw blurRad="38100" dist="38100" dir="2700000" algn="tl">
                    <a:srgbClr val="000000">
                      <a:alpha val="43137"/>
                    </a:srgbClr>
                  </a:outerShdw>
                </a:effectLst>
              </a:rPr>
              <a:t>Project Manager vs. Project Sponsor</a:t>
            </a:r>
            <a:endParaRPr lang="en-US" sz="3200" b="1" dirty="0">
              <a:effectLst>
                <a:outerShdw blurRad="38100" dist="38100" dir="2700000" algn="tl">
                  <a:srgbClr val="000000">
                    <a:alpha val="43137"/>
                  </a:srgbClr>
                </a:outerShdw>
              </a:effectLst>
            </a:endParaRPr>
          </a:p>
        </p:txBody>
      </p:sp>
      <p:sp>
        <p:nvSpPr>
          <p:cNvPr id="3" name="Rectangle 2"/>
          <p:cNvSpPr/>
          <p:nvPr/>
        </p:nvSpPr>
        <p:spPr>
          <a:xfrm>
            <a:off x="0" y="979468"/>
            <a:ext cx="8198178" cy="4770537"/>
          </a:xfrm>
          <a:prstGeom prst="rect">
            <a:avLst/>
          </a:prstGeom>
          <a:solidFill>
            <a:schemeClr val="bg1">
              <a:lumMod val="95000"/>
            </a:schemeClr>
          </a:solidFill>
          <a:ln>
            <a:solidFill>
              <a:schemeClr val="tx1">
                <a:lumMod val="75000"/>
                <a:lumOff val="25000"/>
              </a:schemeClr>
            </a:solidFill>
          </a:ln>
        </p:spPr>
        <p:txBody>
          <a:bodyPr wrap="square">
            <a:spAutoFit/>
          </a:bodyPr>
          <a:lstStyle/>
          <a:p>
            <a:r>
              <a:rPr lang="en-US" sz="2400" b="1" u="sng"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Responsibilities </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project </a:t>
            </a:r>
            <a:r>
              <a:rPr lang="en-US" sz="2400" b="1" u="sng" dirty="0" err="1"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Sponsers</a:t>
            </a:r>
            <a:r>
              <a:rPr lang="en-US" sz="2400" b="1" u="sng"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are</a:t>
            </a:r>
            <a:r>
              <a:rPr lang="en-US" sz="2400" b="1" u="sng"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Negotiating funding and acting as a </a:t>
            </a:r>
            <a:r>
              <a:rPr lang="en-US" sz="2400" dirty="0" smtClean="0">
                <a:latin typeface="Times New Roman" panose="02020603050405020304" pitchFamily="18" charset="0"/>
                <a:cs typeface="Times New Roman" panose="02020603050405020304" pitchFamily="18" charset="0"/>
              </a:rPr>
              <a:t>spokesperson.</a:t>
            </a: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Providing guidance and direction for project empowerment, initiatives and key business strategies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Identifying, qualifying and managing project benefits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Participating in initial project planning, including developing the project scope and chart</a:t>
            </a:r>
          </a:p>
          <a:p>
            <a:pPr marL="342900" indent="-342900">
              <a:buFont typeface="Arial" panose="020B0604020202020204" pitchFamily="34" charset="0"/>
              <a:buChar char="•"/>
            </a:pPr>
            <a:r>
              <a:rPr lang="en-US" sz="2400" dirty="0" smtClean="0">
                <a:latin typeface="Times New Roman" panose="02020603050405020304" pitchFamily="18" charset="0"/>
                <a:cs typeface="Times New Roman" panose="02020603050405020304" pitchFamily="18" charset="0"/>
              </a:rPr>
              <a:t>Identifying </a:t>
            </a:r>
            <a:r>
              <a:rPr lang="en-US" sz="2400" dirty="0">
                <a:latin typeface="Times New Roman" panose="02020603050405020304" pitchFamily="18" charset="0"/>
                <a:cs typeface="Times New Roman" panose="02020603050405020304" pitchFamily="18" charset="0"/>
              </a:rPr>
              <a:t>critical success factors and approving deliverables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Negotiating with stakeholders to gain consensus when there are differences in opinions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Evaluating the project's success on completion</a:t>
            </a:r>
          </a:p>
        </p:txBody>
      </p:sp>
    </p:spTree>
    <p:extLst>
      <p:ext uri="{BB962C8B-B14F-4D97-AF65-F5344CB8AC3E}">
        <p14:creationId xmlns:p14="http://schemas.microsoft.com/office/powerpoint/2010/main" val="1141226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63616" y="2667786"/>
            <a:ext cx="5456109"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Phases</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4330883" y="529471"/>
            <a:ext cx="3453189"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Section 1</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633218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85786" y="0"/>
            <a:ext cx="2656305"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chemeClr val="bg1"/>
                </a:solidFill>
                <a:effectLst>
                  <a:outerShdw blurRad="38100" dist="38100" dir="2700000" algn="tl">
                    <a:srgbClr val="000000">
                      <a:alpha val="43137"/>
                    </a:srgbClr>
                  </a:outerShdw>
                </a:effectLst>
              </a:rPr>
              <a:t>Project Phases</a:t>
            </a:r>
          </a:p>
        </p:txBody>
      </p:sp>
      <p:sp>
        <p:nvSpPr>
          <p:cNvPr id="3" name="Rectangle 2"/>
          <p:cNvSpPr/>
          <p:nvPr/>
        </p:nvSpPr>
        <p:spPr>
          <a:xfrm>
            <a:off x="0" y="1150517"/>
            <a:ext cx="10586302" cy="830997"/>
          </a:xfrm>
          <a:prstGeom prst="rect">
            <a:avLst/>
          </a:prstGeom>
          <a:solidFill>
            <a:schemeClr val="bg1"/>
          </a:solidFill>
          <a:ln>
            <a:solidFill>
              <a:schemeClr val="tx1"/>
            </a:solidFill>
          </a:ln>
        </p:spPr>
        <p:txBody>
          <a:bodyPr wrap="square">
            <a:spAutoFit/>
          </a:bodyPr>
          <a:lstStyle/>
          <a:p>
            <a:pPr algn="ctr"/>
            <a:r>
              <a:rPr lang="en-US" sz="2400" dirty="0"/>
              <a:t>Typically, projects include the following general phases, known collectively as the</a:t>
            </a:r>
          </a:p>
          <a:p>
            <a:pPr algn="ctr"/>
            <a:r>
              <a:rPr lang="en-US" sz="2400" i="1" dirty="0"/>
              <a:t>project life cycle</a:t>
            </a:r>
            <a:r>
              <a:rPr lang="en-US" sz="2400" dirty="0"/>
              <a:t>:</a:t>
            </a:r>
          </a:p>
        </p:txBody>
      </p:sp>
      <p:pic>
        <p:nvPicPr>
          <p:cNvPr id="9" name="Picture 8"/>
          <p:cNvPicPr/>
          <p:nvPr/>
        </p:nvPicPr>
        <p:blipFill rotWithShape="1">
          <a:blip r:embed="rId2">
            <a:extLst>
              <a:ext uri="{28A0092B-C50C-407E-A947-70E740481C1C}">
                <a14:useLocalDpi xmlns:a14="http://schemas.microsoft.com/office/drawing/2010/main" val="0"/>
              </a:ext>
            </a:extLst>
          </a:blip>
          <a:srcRect l="34999" t="47863" r="30128" b="42336"/>
          <a:stretch/>
        </p:blipFill>
        <p:spPr bwMode="auto">
          <a:xfrm>
            <a:off x="0" y="2164944"/>
            <a:ext cx="7720553" cy="2454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649042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randombar(horizontal)">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50517"/>
            <a:ext cx="10586302" cy="523220"/>
          </a:xfrm>
          <a:prstGeom prst="rect">
            <a:avLst/>
          </a:prstGeom>
          <a:solidFill>
            <a:schemeClr val="accent4">
              <a:lumMod val="40000"/>
              <a:lumOff val="60000"/>
            </a:schemeClr>
          </a:solidFill>
          <a:ln>
            <a:solidFill>
              <a:schemeClr val="tx1"/>
            </a:solidFill>
          </a:ln>
        </p:spPr>
        <p:txBody>
          <a:bodyPr wrap="square">
            <a:spAutoFit/>
          </a:bodyPr>
          <a:lstStyle/>
          <a:p>
            <a:pPr algn="ctr"/>
            <a:r>
              <a:rPr lang="en-US" sz="2800" b="1" dirty="0">
                <a:effectLst>
                  <a:outerShdw blurRad="38100" dist="38100" dir="2700000" algn="tl">
                    <a:srgbClr val="000000">
                      <a:alpha val="43137"/>
                    </a:srgbClr>
                  </a:outerShdw>
                </a:effectLst>
              </a:rPr>
              <a:t>Conception/Initiation Phase</a:t>
            </a:r>
          </a:p>
        </p:txBody>
      </p:sp>
      <p:sp>
        <p:nvSpPr>
          <p:cNvPr id="4" name="Rectangle 3"/>
          <p:cNvSpPr/>
          <p:nvPr/>
        </p:nvSpPr>
        <p:spPr>
          <a:xfrm>
            <a:off x="0" y="1823980"/>
            <a:ext cx="10586302" cy="830997"/>
          </a:xfrm>
          <a:prstGeom prst="rect">
            <a:avLst/>
          </a:prstGeom>
          <a:solidFill>
            <a:schemeClr val="bg1">
              <a:lumMod val="95000"/>
            </a:schemeClr>
          </a:solidFill>
          <a:ln>
            <a:solidFill>
              <a:schemeClr val="tx1"/>
            </a:solidFill>
          </a:ln>
        </p:spPr>
        <p:txBody>
          <a:bodyPr wrap="square">
            <a:spAutoFit/>
          </a:bodyPr>
          <a:lstStyle/>
          <a:p>
            <a:r>
              <a:rPr lang="en-US" sz="2400" dirty="0"/>
              <a:t>During initiation, research is conducted and decisions are made regarding the feasibility of the project itself. </a:t>
            </a:r>
          </a:p>
        </p:txBody>
      </p:sp>
      <p:sp>
        <p:nvSpPr>
          <p:cNvPr id="5" name="Rectangle 4"/>
          <p:cNvSpPr/>
          <p:nvPr/>
        </p:nvSpPr>
        <p:spPr>
          <a:xfrm>
            <a:off x="-1" y="5518051"/>
            <a:ext cx="7371761" cy="830997"/>
          </a:xfrm>
          <a:prstGeom prst="rect">
            <a:avLst/>
          </a:prstGeom>
          <a:solidFill>
            <a:schemeClr val="bg1">
              <a:lumMod val="95000"/>
            </a:schemeClr>
          </a:solidFill>
          <a:ln>
            <a:solidFill>
              <a:schemeClr val="tx1"/>
            </a:solidFill>
          </a:ln>
        </p:spPr>
        <p:txBody>
          <a:bodyPr wrap="square">
            <a:spAutoFit/>
          </a:bodyPr>
          <a:lstStyle/>
          <a:p>
            <a:r>
              <a:rPr lang="en-US" sz="2400" dirty="0"/>
              <a:t>Additionally, the essential structures and rules needed to successfully complete future phases are put in place.</a:t>
            </a:r>
          </a:p>
        </p:txBody>
      </p:sp>
      <p:sp>
        <p:nvSpPr>
          <p:cNvPr id="8" name="Rectangle 7"/>
          <p:cNvSpPr/>
          <p:nvPr/>
        </p:nvSpPr>
        <p:spPr>
          <a:xfrm>
            <a:off x="4085786" y="0"/>
            <a:ext cx="2656305"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chemeClr val="bg1"/>
                </a:solidFill>
                <a:effectLst>
                  <a:outerShdw blurRad="38100" dist="38100" dir="2700000" algn="tl">
                    <a:srgbClr val="000000">
                      <a:alpha val="43137"/>
                    </a:srgbClr>
                  </a:outerShdw>
                </a:effectLst>
              </a:rPr>
              <a:t>Project Phases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2" name="Rectangle 1"/>
          <p:cNvSpPr/>
          <p:nvPr/>
        </p:nvSpPr>
        <p:spPr>
          <a:xfrm>
            <a:off x="0" y="2851413"/>
            <a:ext cx="7371761" cy="1938992"/>
          </a:xfrm>
          <a:prstGeom prst="rect">
            <a:avLst/>
          </a:prstGeom>
          <a:solidFill>
            <a:schemeClr val="accent6">
              <a:lumMod val="20000"/>
              <a:lumOff val="80000"/>
            </a:schemeClr>
          </a:solidFill>
          <a:ln>
            <a:solidFill>
              <a:schemeClr val="tx1">
                <a:lumMod val="75000"/>
                <a:lumOff val="25000"/>
              </a:schemeClr>
            </a:solidFill>
          </a:ln>
        </p:spPr>
        <p:txBody>
          <a:bodyPr wrap="square">
            <a:spAutoFit/>
          </a:bodyPr>
          <a:lstStyle/>
          <a:p>
            <a:r>
              <a:rPr lang="en-US" sz="2400" dirty="0" smtClean="0"/>
              <a:t>Once the decision has been made to move forward, a project leader/manager is chosen, rough planning is completed, and the team begins to take shape. Project goals, scope, and requirements are formulated and agreed upon by stakeholders. </a:t>
            </a:r>
            <a:endParaRPr lang="en-US" sz="2400" dirty="0"/>
          </a:p>
        </p:txBody>
      </p:sp>
    </p:spTree>
    <p:extLst>
      <p:ext uri="{BB962C8B-B14F-4D97-AF65-F5344CB8AC3E}">
        <p14:creationId xmlns:p14="http://schemas.microsoft.com/office/powerpoint/2010/main" val="1339343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50517"/>
            <a:ext cx="10586302" cy="523220"/>
          </a:xfrm>
          <a:prstGeom prst="rect">
            <a:avLst/>
          </a:prstGeom>
          <a:solidFill>
            <a:schemeClr val="accent4">
              <a:lumMod val="40000"/>
              <a:lumOff val="60000"/>
            </a:schemeClr>
          </a:solidFill>
          <a:ln>
            <a:solidFill>
              <a:schemeClr val="tx1"/>
            </a:solidFill>
          </a:ln>
        </p:spPr>
        <p:txBody>
          <a:bodyPr wrap="square">
            <a:spAutoFit/>
          </a:bodyPr>
          <a:lstStyle/>
          <a:p>
            <a:pPr algn="ctr"/>
            <a:r>
              <a:rPr lang="en-US" sz="2800" b="1" dirty="0">
                <a:effectLst>
                  <a:outerShdw blurRad="38100" dist="38100" dir="2700000" algn="tl">
                    <a:srgbClr val="000000">
                      <a:alpha val="43137"/>
                    </a:srgbClr>
                  </a:outerShdw>
                </a:effectLst>
              </a:rPr>
              <a:t>Planning Phase </a:t>
            </a:r>
            <a:endParaRPr lang="en-US" sz="4000" b="1" dirty="0">
              <a:effectLst>
                <a:outerShdw blurRad="38100" dist="38100" dir="2700000" algn="tl">
                  <a:srgbClr val="000000">
                    <a:alpha val="43137"/>
                  </a:srgbClr>
                </a:outerShdw>
              </a:effectLst>
            </a:endParaRPr>
          </a:p>
        </p:txBody>
      </p:sp>
      <p:sp>
        <p:nvSpPr>
          <p:cNvPr id="4" name="Rectangle 3"/>
          <p:cNvSpPr/>
          <p:nvPr/>
        </p:nvSpPr>
        <p:spPr>
          <a:xfrm>
            <a:off x="0" y="2517990"/>
            <a:ext cx="5929460" cy="3970318"/>
          </a:xfrm>
          <a:prstGeom prst="rect">
            <a:avLst/>
          </a:prstGeom>
          <a:solidFill>
            <a:schemeClr val="bg1">
              <a:lumMod val="95000"/>
            </a:schemeClr>
          </a:solidFill>
          <a:ln>
            <a:solidFill>
              <a:schemeClr val="tx1"/>
            </a:solidFill>
          </a:ln>
        </p:spPr>
        <p:txBody>
          <a:bodyPr wrap="square">
            <a:spAutoFit/>
          </a:bodyPr>
          <a:lstStyle/>
          <a:p>
            <a:r>
              <a:rPr lang="en-US" sz="2800" dirty="0"/>
              <a:t>In this phase, plans are drafted in more detail. Although these plans include obvious elements such as the schedule budget, and product designs, they should also include elements such as the communication plan how quality should be tracked and how the final product is to be delivered to the customer.</a:t>
            </a:r>
          </a:p>
        </p:txBody>
      </p:sp>
      <p:sp>
        <p:nvSpPr>
          <p:cNvPr id="8" name="Rectangle 7"/>
          <p:cNvSpPr/>
          <p:nvPr/>
        </p:nvSpPr>
        <p:spPr>
          <a:xfrm>
            <a:off x="4085786" y="0"/>
            <a:ext cx="2656305"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chemeClr val="bg1"/>
                </a:solidFill>
                <a:effectLst>
                  <a:outerShdw blurRad="38100" dist="38100" dir="2700000" algn="tl">
                    <a:srgbClr val="000000">
                      <a:alpha val="43137"/>
                    </a:srgbClr>
                  </a:outerShdw>
                </a:effectLst>
              </a:rPr>
              <a:t>Project Phases</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694380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50517"/>
            <a:ext cx="10586302" cy="523220"/>
          </a:xfrm>
          <a:prstGeom prst="rect">
            <a:avLst/>
          </a:prstGeom>
          <a:solidFill>
            <a:schemeClr val="accent4">
              <a:lumMod val="40000"/>
              <a:lumOff val="60000"/>
            </a:schemeClr>
          </a:solidFill>
          <a:ln>
            <a:solidFill>
              <a:schemeClr val="tx1"/>
            </a:solidFill>
          </a:ln>
        </p:spPr>
        <p:txBody>
          <a:bodyPr wrap="square">
            <a:spAutoFit/>
          </a:bodyPr>
          <a:lstStyle/>
          <a:p>
            <a:pPr algn="ctr"/>
            <a:r>
              <a:rPr lang="en-US" sz="2800" b="1" dirty="0">
                <a:effectLst>
                  <a:outerShdw blurRad="38100" dist="38100" dir="2700000" algn="tl">
                    <a:srgbClr val="000000">
                      <a:alpha val="43137"/>
                    </a:srgbClr>
                  </a:outerShdw>
                </a:effectLst>
              </a:rPr>
              <a:t>Execution Phase </a:t>
            </a:r>
            <a:endParaRPr lang="en-US" sz="5400" b="1" dirty="0">
              <a:effectLst>
                <a:outerShdw blurRad="38100" dist="38100" dir="2700000" algn="tl">
                  <a:srgbClr val="000000">
                    <a:alpha val="43137"/>
                  </a:srgbClr>
                </a:outerShdw>
              </a:effectLst>
            </a:endParaRPr>
          </a:p>
        </p:txBody>
      </p:sp>
      <p:sp>
        <p:nvSpPr>
          <p:cNvPr id="4" name="Rectangle 3"/>
          <p:cNvSpPr/>
          <p:nvPr/>
        </p:nvSpPr>
        <p:spPr>
          <a:xfrm>
            <a:off x="0" y="1971235"/>
            <a:ext cx="6742091" cy="2677656"/>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This is where “the rubber meets the road” and the bulk of the project work is completed. More specifically, the plans created in the previous phases are implemented. Because progress is being made, it is essential that other important activities such as schedule tracking and communication take place on a regular basis.</a:t>
            </a:r>
            <a:endParaRPr lang="en-US" sz="3600" dirty="0"/>
          </a:p>
        </p:txBody>
      </p:sp>
      <p:sp>
        <p:nvSpPr>
          <p:cNvPr id="8" name="Rectangle 7"/>
          <p:cNvSpPr/>
          <p:nvPr/>
        </p:nvSpPr>
        <p:spPr>
          <a:xfrm>
            <a:off x="4085786" y="0"/>
            <a:ext cx="2656305"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chemeClr val="bg1"/>
                </a:solidFill>
                <a:effectLst>
                  <a:outerShdw blurRad="38100" dist="38100" dir="2700000" algn="tl">
                    <a:srgbClr val="000000">
                      <a:alpha val="43137"/>
                    </a:srgbClr>
                  </a:outerShdw>
                </a:effectLst>
              </a:rPr>
              <a:t>Project Phases</a:t>
            </a:r>
          </a:p>
        </p:txBody>
      </p:sp>
      <p:sp>
        <p:nvSpPr>
          <p:cNvPr id="5" name="Rectangle 4"/>
          <p:cNvSpPr/>
          <p:nvPr/>
        </p:nvSpPr>
        <p:spPr>
          <a:xfrm>
            <a:off x="0" y="5309894"/>
            <a:ext cx="7126664" cy="830997"/>
          </a:xfrm>
          <a:prstGeom prst="rect">
            <a:avLst/>
          </a:prstGeom>
          <a:solidFill>
            <a:schemeClr val="bg1">
              <a:lumMod val="95000"/>
            </a:schemeClr>
          </a:solidFill>
          <a:ln>
            <a:solidFill>
              <a:schemeClr val="tx1"/>
            </a:solidFill>
          </a:ln>
        </p:spPr>
        <p:txBody>
          <a:bodyPr wrap="square">
            <a:spAutoFit/>
          </a:bodyPr>
          <a:lstStyle/>
          <a:p>
            <a:r>
              <a:rPr lang="en-US" sz="2400" dirty="0"/>
              <a:t>Complex or multi-phase projects may move between the planning and execution phases multiple times. </a:t>
            </a:r>
            <a:endParaRPr lang="en-US" sz="44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198467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50517"/>
            <a:ext cx="10586302" cy="584775"/>
          </a:xfrm>
          <a:prstGeom prst="rect">
            <a:avLst/>
          </a:prstGeom>
          <a:solidFill>
            <a:schemeClr val="accent4">
              <a:lumMod val="40000"/>
              <a:lumOff val="60000"/>
            </a:schemeClr>
          </a:solidFill>
          <a:ln>
            <a:solidFill>
              <a:schemeClr val="tx1"/>
            </a:solidFill>
          </a:ln>
        </p:spPr>
        <p:txBody>
          <a:bodyPr wrap="square">
            <a:spAutoFit/>
          </a:bodyPr>
          <a:lstStyle/>
          <a:p>
            <a:pPr algn="ctr"/>
            <a:r>
              <a:rPr lang="en-US" sz="3200" b="1" dirty="0">
                <a:effectLst>
                  <a:outerShdw blurRad="38100" dist="38100" dir="2700000" algn="tl">
                    <a:srgbClr val="000000">
                      <a:alpha val="43137"/>
                    </a:srgbClr>
                  </a:outerShdw>
                </a:effectLst>
              </a:rPr>
              <a:t>Closing Phase </a:t>
            </a:r>
            <a:endParaRPr lang="en-US" sz="8000" b="1" dirty="0">
              <a:effectLst>
                <a:outerShdw blurRad="38100" dist="38100" dir="2700000" algn="tl">
                  <a:srgbClr val="000000">
                    <a:alpha val="43137"/>
                  </a:srgbClr>
                </a:outerShdw>
              </a:effectLst>
            </a:endParaRPr>
          </a:p>
        </p:txBody>
      </p:sp>
      <p:sp>
        <p:nvSpPr>
          <p:cNvPr id="4" name="Rectangle 3"/>
          <p:cNvSpPr/>
          <p:nvPr/>
        </p:nvSpPr>
        <p:spPr>
          <a:xfrm>
            <a:off x="0" y="1971235"/>
            <a:ext cx="8757501" cy="1200329"/>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final phase ensures that previous efforts are appropriately brought to an end. This involves hand-off to the customer and the release of professional responsibility. </a:t>
            </a:r>
            <a:endParaRPr lang="en-US" sz="4400" dirty="0"/>
          </a:p>
        </p:txBody>
      </p:sp>
      <p:sp>
        <p:nvSpPr>
          <p:cNvPr id="8" name="Rectangle 7"/>
          <p:cNvSpPr/>
          <p:nvPr/>
        </p:nvSpPr>
        <p:spPr>
          <a:xfrm>
            <a:off x="4085786" y="0"/>
            <a:ext cx="2656305"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chemeClr val="bg1"/>
                </a:solidFill>
                <a:effectLst>
                  <a:outerShdw blurRad="38100" dist="38100" dir="2700000" algn="tl">
                    <a:srgbClr val="000000">
                      <a:alpha val="43137"/>
                    </a:srgbClr>
                  </a:outerShdw>
                </a:effectLst>
              </a:rPr>
              <a:t>Project Phases</a:t>
            </a:r>
          </a:p>
        </p:txBody>
      </p:sp>
      <p:sp>
        <p:nvSpPr>
          <p:cNvPr id="5" name="Rectangle 4"/>
          <p:cNvSpPr/>
          <p:nvPr/>
        </p:nvSpPr>
        <p:spPr>
          <a:xfrm>
            <a:off x="0" y="3411548"/>
            <a:ext cx="6108569" cy="830997"/>
          </a:xfrm>
          <a:prstGeom prst="rect">
            <a:avLst/>
          </a:prstGeom>
          <a:solidFill>
            <a:schemeClr val="accent4">
              <a:lumMod val="20000"/>
              <a:lumOff val="80000"/>
            </a:schemeClr>
          </a:solidFill>
          <a:ln>
            <a:solidFill>
              <a:schemeClr val="tx1"/>
            </a:solidFill>
          </a:ln>
        </p:spPr>
        <p:txBody>
          <a:bodyPr wrap="square">
            <a:spAutoFit/>
          </a:bodyPr>
          <a:lstStyle/>
          <a:p>
            <a:r>
              <a:rPr lang="en-US" sz="2400" dirty="0"/>
              <a:t>It also requires equipment, personnel, and budgets to be properly accounted for. </a:t>
            </a:r>
            <a:endParaRPr lang="en-US" sz="5400" dirty="0"/>
          </a:p>
        </p:txBody>
      </p:sp>
      <p:sp>
        <p:nvSpPr>
          <p:cNvPr id="6" name="Rectangle 5"/>
          <p:cNvSpPr/>
          <p:nvPr/>
        </p:nvSpPr>
        <p:spPr>
          <a:xfrm>
            <a:off x="0" y="4481907"/>
            <a:ext cx="6108569" cy="1938992"/>
          </a:xfrm>
          <a:prstGeom prst="rect">
            <a:avLst/>
          </a:prstGeom>
          <a:solidFill>
            <a:schemeClr val="bg1">
              <a:lumMod val="95000"/>
            </a:schemeClr>
          </a:solidFill>
          <a:ln>
            <a:solidFill>
              <a:schemeClr val="tx1"/>
            </a:solidFill>
          </a:ln>
        </p:spPr>
        <p:txBody>
          <a:bodyPr wrap="square">
            <a:spAutoFit/>
          </a:bodyPr>
          <a:lstStyle/>
          <a:p>
            <a:r>
              <a:rPr lang="en-US" sz="2400" dirty="0"/>
              <a:t>During this phase, one essential duty that’s often neglected is the collecting and properly disseminating of </a:t>
            </a:r>
            <a:r>
              <a:rPr lang="en-US" sz="2400" i="1" dirty="0"/>
              <a:t>lessons learned</a:t>
            </a:r>
            <a:r>
              <a:rPr lang="en-US" sz="2400" dirty="0"/>
              <a:t> so that future projects can benefit from the successes and failures experienced during the project.</a:t>
            </a:r>
            <a:endParaRPr lang="en-US" sz="6600"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46470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50517"/>
            <a:ext cx="10586302" cy="954107"/>
          </a:xfrm>
          <a:prstGeom prst="rect">
            <a:avLst/>
          </a:prstGeom>
          <a:solidFill>
            <a:schemeClr val="accent4">
              <a:lumMod val="40000"/>
              <a:lumOff val="60000"/>
            </a:schemeClr>
          </a:solidFill>
          <a:ln>
            <a:solidFill>
              <a:schemeClr val="tx1"/>
            </a:solidFill>
          </a:ln>
        </p:spPr>
        <p:txBody>
          <a:bodyPr wrap="square">
            <a:spAutoFit/>
          </a:bodyPr>
          <a:lstStyle/>
          <a:p>
            <a:pPr algn="ctr"/>
            <a:r>
              <a:rPr lang="en-US" sz="2800" b="1" dirty="0">
                <a:effectLst>
                  <a:outerShdw blurRad="38100" dist="38100" dir="2700000" algn="tl">
                    <a:srgbClr val="000000">
                      <a:alpha val="43137"/>
                    </a:srgbClr>
                  </a:outerShdw>
                </a:effectLst>
              </a:rPr>
              <a:t>In addition to the four sequential project life cycle phases, one additional element must be considered:</a:t>
            </a:r>
          </a:p>
        </p:txBody>
      </p:sp>
      <p:sp>
        <p:nvSpPr>
          <p:cNvPr id="8" name="Rectangle 7"/>
          <p:cNvSpPr/>
          <p:nvPr/>
        </p:nvSpPr>
        <p:spPr>
          <a:xfrm>
            <a:off x="4085786" y="0"/>
            <a:ext cx="2656305"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chemeClr val="bg1"/>
                </a:solidFill>
                <a:effectLst>
                  <a:outerShdw blurRad="38100" dist="38100" dir="2700000" algn="tl">
                    <a:srgbClr val="000000">
                      <a:alpha val="43137"/>
                    </a:srgbClr>
                  </a:outerShdw>
                </a:effectLst>
              </a:rPr>
              <a:t>Project Phases</a:t>
            </a:r>
          </a:p>
        </p:txBody>
      </p:sp>
      <p:pic>
        <p:nvPicPr>
          <p:cNvPr id="7" name="Picture 6"/>
          <p:cNvPicPr/>
          <p:nvPr/>
        </p:nvPicPr>
        <p:blipFill rotWithShape="1">
          <a:blip r:embed="rId2">
            <a:extLst>
              <a:ext uri="{28A0092B-C50C-407E-A947-70E740481C1C}">
                <a14:useLocalDpi xmlns:a14="http://schemas.microsoft.com/office/drawing/2010/main" val="0"/>
              </a:ext>
            </a:extLst>
          </a:blip>
          <a:srcRect l="32692" t="43761" r="26538" b="42792"/>
          <a:stretch/>
        </p:blipFill>
        <p:spPr bwMode="auto">
          <a:xfrm>
            <a:off x="461915" y="2410866"/>
            <a:ext cx="6664750" cy="25570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179264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50517"/>
            <a:ext cx="10586302" cy="646331"/>
          </a:xfrm>
          <a:prstGeom prst="rect">
            <a:avLst/>
          </a:prstGeom>
          <a:solidFill>
            <a:schemeClr val="accent4">
              <a:lumMod val="40000"/>
              <a:lumOff val="60000"/>
            </a:schemeClr>
          </a:solidFill>
          <a:ln>
            <a:solidFill>
              <a:schemeClr val="tx1"/>
            </a:solidFill>
          </a:ln>
        </p:spPr>
        <p:txBody>
          <a:bodyPr wrap="square">
            <a:spAutoFit/>
          </a:bodyPr>
          <a:lstStyle/>
          <a:p>
            <a:pPr algn="ctr"/>
            <a:r>
              <a:rPr lang="en-US" sz="3600" b="1" dirty="0" smtClean="0">
                <a:effectLst>
                  <a:outerShdw blurRad="38100" dist="38100" dir="2700000" algn="tl">
                    <a:srgbClr val="000000">
                      <a:alpha val="43137"/>
                    </a:srgbClr>
                  </a:outerShdw>
                </a:effectLst>
              </a:rPr>
              <a:t>Project Functions</a:t>
            </a:r>
            <a:endParaRPr lang="en-US" sz="3600" b="1" dirty="0">
              <a:effectLst>
                <a:outerShdw blurRad="38100" dist="38100" dir="2700000" algn="tl">
                  <a:srgbClr val="000000">
                    <a:alpha val="43137"/>
                  </a:srgbClr>
                </a:outerShdw>
              </a:effectLst>
            </a:endParaRPr>
          </a:p>
        </p:txBody>
      </p:sp>
      <p:sp>
        <p:nvSpPr>
          <p:cNvPr id="8" name="Rectangle 7"/>
          <p:cNvSpPr/>
          <p:nvPr/>
        </p:nvSpPr>
        <p:spPr>
          <a:xfrm>
            <a:off x="4085786" y="0"/>
            <a:ext cx="2656305"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chemeClr val="bg1"/>
                </a:solidFill>
                <a:effectLst>
                  <a:outerShdw blurRad="38100" dist="38100" dir="2700000" algn="tl">
                    <a:srgbClr val="000000">
                      <a:alpha val="43137"/>
                    </a:srgbClr>
                  </a:outerShdw>
                </a:effectLst>
              </a:rPr>
              <a:t>Project Phases</a:t>
            </a:r>
          </a:p>
        </p:txBody>
      </p:sp>
      <p:sp>
        <p:nvSpPr>
          <p:cNvPr id="5" name="Rectangle 4"/>
          <p:cNvSpPr/>
          <p:nvPr/>
        </p:nvSpPr>
        <p:spPr>
          <a:xfrm>
            <a:off x="0" y="1985135"/>
            <a:ext cx="10586302" cy="1200329"/>
          </a:xfrm>
          <a:prstGeom prst="rect">
            <a:avLst/>
          </a:prstGeom>
          <a:solidFill>
            <a:schemeClr val="bg1">
              <a:lumMod val="95000"/>
            </a:schemeClr>
          </a:solidFill>
          <a:ln>
            <a:solidFill>
              <a:schemeClr val="tx1"/>
            </a:solidFill>
          </a:ln>
        </p:spPr>
        <p:txBody>
          <a:bodyPr wrap="square">
            <a:spAutoFit/>
          </a:bodyPr>
          <a:lstStyle/>
          <a:p>
            <a:r>
              <a:rPr lang="en-US" sz="2400" dirty="0"/>
              <a:t>Project Functions this element of the project life cycle is differentiated from the others because its activities don’t generally occur at a specific time. Instead, they are (ideally) implemented and monitored continuously. </a:t>
            </a:r>
          </a:p>
        </p:txBody>
      </p:sp>
      <p:sp>
        <p:nvSpPr>
          <p:cNvPr id="6" name="Rectangle 5"/>
          <p:cNvSpPr/>
          <p:nvPr/>
        </p:nvSpPr>
        <p:spPr>
          <a:xfrm>
            <a:off x="475864" y="3366679"/>
            <a:ext cx="4938074" cy="461665"/>
          </a:xfrm>
          <a:prstGeom prst="rect">
            <a:avLst/>
          </a:prstGeom>
          <a:solidFill>
            <a:schemeClr val="accent2">
              <a:lumMod val="20000"/>
              <a:lumOff val="80000"/>
            </a:schemeClr>
          </a:solidFill>
          <a:ln>
            <a:solidFill>
              <a:schemeClr val="tx1"/>
            </a:solidFill>
          </a:ln>
        </p:spPr>
        <p:txBody>
          <a:bodyPr wrap="square">
            <a:spAutoFit/>
          </a:bodyPr>
          <a:lstStyle/>
          <a:p>
            <a:r>
              <a:rPr lang="en-US" sz="2400" dirty="0"/>
              <a:t>Examples of project functions include:</a:t>
            </a:r>
          </a:p>
        </p:txBody>
      </p:sp>
      <p:sp>
        <p:nvSpPr>
          <p:cNvPr id="2" name="Rectangle 1"/>
          <p:cNvSpPr/>
          <p:nvPr/>
        </p:nvSpPr>
        <p:spPr>
          <a:xfrm>
            <a:off x="69130" y="4074800"/>
            <a:ext cx="6096000" cy="1738938"/>
          </a:xfrm>
          <a:prstGeom prst="rect">
            <a:avLst/>
          </a:prstGeom>
          <a:solidFill>
            <a:schemeClr val="bg1">
              <a:lumMod val="95000"/>
            </a:schemeClr>
          </a:solidFill>
          <a:ln>
            <a:solidFill>
              <a:schemeClr val="tx1"/>
            </a:solidFill>
          </a:ln>
        </p:spPr>
        <p:txBody>
          <a:bodyPr>
            <a:spAutoFit/>
          </a:bodyPr>
          <a:lstStyle/>
          <a:p>
            <a:pPr>
              <a:lnSpc>
                <a:spcPct val="107000"/>
              </a:lnSpc>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 Risk Management </a:t>
            </a:r>
            <a:endParaRPr lang="en-US" sz="2000" dirty="0" smtClean="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 Quality Assurance </a:t>
            </a:r>
            <a:endParaRPr lang="en-US" sz="2000" dirty="0" smtClean="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 Communications Management </a:t>
            </a:r>
            <a:endParaRPr lang="en-US" sz="2000" dirty="0" smtClean="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 </a:t>
            </a:r>
            <a:r>
              <a:rPr lang="en-US" sz="2000" i="1" dirty="0">
                <a:solidFill>
                  <a:srgbClr val="000000"/>
                </a:solidFill>
                <a:latin typeface="Times New Roman" panose="02020603050405020304" pitchFamily="18" charset="0"/>
                <a:ea typeface="Calibri" panose="020F0502020204030204" pitchFamily="34" charset="0"/>
                <a:cs typeface="Arial" panose="020B0604020202020204" pitchFamily="34" charset="0"/>
              </a:rPr>
              <a:t>Project Management </a:t>
            </a: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itself meets the definition of a project function.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866124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inVertical)">
                                      <p:cBhvr>
                                        <p:cTn id="2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8778" y="735465"/>
            <a:ext cx="10586302" cy="646331"/>
          </a:xfrm>
          <a:prstGeom prst="rect">
            <a:avLst/>
          </a:prstGeom>
          <a:solidFill>
            <a:schemeClr val="accent4">
              <a:lumMod val="40000"/>
              <a:lumOff val="60000"/>
            </a:schemeClr>
          </a:solidFill>
          <a:ln>
            <a:solidFill>
              <a:schemeClr val="tx1"/>
            </a:solidFill>
          </a:ln>
        </p:spPr>
        <p:txBody>
          <a:bodyPr wrap="square">
            <a:spAutoFit/>
          </a:bodyPr>
          <a:lstStyle/>
          <a:p>
            <a:pPr algn="ctr"/>
            <a:r>
              <a:rPr lang="en-US" sz="3600" b="1" dirty="0" smtClean="0">
                <a:effectLst>
                  <a:outerShdw blurRad="38100" dist="38100" dir="2700000" algn="tl">
                    <a:srgbClr val="000000">
                      <a:alpha val="43137"/>
                    </a:srgbClr>
                  </a:outerShdw>
                </a:effectLst>
              </a:rPr>
              <a:t>Project life cycle</a:t>
            </a:r>
            <a:endParaRPr lang="en-US" sz="3600" b="1" dirty="0">
              <a:effectLst>
                <a:outerShdw blurRad="38100" dist="38100" dir="2700000" algn="tl">
                  <a:srgbClr val="000000">
                    <a:alpha val="43137"/>
                  </a:srgbClr>
                </a:outerShdw>
              </a:effectLst>
            </a:endParaRPr>
          </a:p>
        </p:txBody>
      </p:sp>
      <p:sp>
        <p:nvSpPr>
          <p:cNvPr id="8" name="Rectangle 7"/>
          <p:cNvSpPr/>
          <p:nvPr/>
        </p:nvSpPr>
        <p:spPr>
          <a:xfrm>
            <a:off x="4076643" y="447"/>
            <a:ext cx="2656305"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chemeClr val="bg1"/>
                </a:solidFill>
                <a:effectLst>
                  <a:outerShdw blurRad="38100" dist="38100" dir="2700000" algn="tl">
                    <a:srgbClr val="000000">
                      <a:alpha val="43137"/>
                    </a:srgbClr>
                  </a:outerShdw>
                </a:effectLst>
              </a:rPr>
              <a:t>Project Phases</a:t>
            </a:r>
          </a:p>
        </p:txBody>
      </p:sp>
      <p:sp>
        <p:nvSpPr>
          <p:cNvPr id="5" name="Rectangle 4"/>
          <p:cNvSpPr/>
          <p:nvPr/>
        </p:nvSpPr>
        <p:spPr>
          <a:xfrm>
            <a:off x="-2" y="1532039"/>
            <a:ext cx="11821213" cy="830997"/>
          </a:xfrm>
          <a:prstGeom prst="rect">
            <a:avLst/>
          </a:prstGeom>
          <a:solidFill>
            <a:schemeClr val="bg1">
              <a:lumMod val="95000"/>
            </a:schemeClr>
          </a:solidFill>
          <a:ln>
            <a:solidFill>
              <a:schemeClr val="tx1"/>
            </a:solidFill>
          </a:ln>
        </p:spPr>
        <p:txBody>
          <a:bodyPr wrap="square">
            <a:spAutoFit/>
          </a:bodyPr>
          <a:lstStyle/>
          <a:p>
            <a:r>
              <a:rPr lang="en-US" sz="2400" dirty="0"/>
              <a:t>In addition to projects that encompass a small part of a single effort, some projects are part of a product’s </a:t>
            </a:r>
            <a:r>
              <a:rPr lang="en-US" sz="2400" i="1" dirty="0"/>
              <a:t>life cycle</a:t>
            </a:r>
            <a:r>
              <a:rPr lang="en-US" sz="2400" dirty="0"/>
              <a:t>. Each stage of a product’s life could include one or more projects:</a:t>
            </a:r>
          </a:p>
        </p:txBody>
      </p:sp>
      <p:pic>
        <p:nvPicPr>
          <p:cNvPr id="9" name="Picture 8"/>
          <p:cNvPicPr/>
          <p:nvPr/>
        </p:nvPicPr>
        <p:blipFill rotWithShape="1">
          <a:blip r:embed="rId2">
            <a:extLst>
              <a:ext uri="{28A0092B-C50C-407E-A947-70E740481C1C}">
                <a14:useLocalDpi xmlns:a14="http://schemas.microsoft.com/office/drawing/2010/main" val="0"/>
              </a:ext>
            </a:extLst>
          </a:blip>
          <a:srcRect l="32949" t="31909" r="31923" b="40741"/>
          <a:stretch/>
        </p:blipFill>
        <p:spPr bwMode="auto">
          <a:xfrm>
            <a:off x="1" y="2604822"/>
            <a:ext cx="7315199" cy="3824257"/>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939234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randombar(horizont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8778" y="735465"/>
            <a:ext cx="10586302" cy="646331"/>
          </a:xfrm>
          <a:prstGeom prst="rect">
            <a:avLst/>
          </a:prstGeom>
          <a:solidFill>
            <a:schemeClr val="accent4">
              <a:lumMod val="40000"/>
              <a:lumOff val="60000"/>
            </a:schemeClr>
          </a:solidFill>
          <a:ln>
            <a:solidFill>
              <a:schemeClr val="tx1"/>
            </a:solidFill>
          </a:ln>
        </p:spPr>
        <p:txBody>
          <a:bodyPr wrap="square">
            <a:spAutoFit/>
          </a:bodyPr>
          <a:lstStyle/>
          <a:p>
            <a:pPr algn="ctr"/>
            <a:r>
              <a:rPr lang="en-US" sz="3600" b="1" dirty="0" smtClean="0">
                <a:effectLst>
                  <a:outerShdw blurRad="38100" dist="38100" dir="2700000" algn="tl">
                    <a:srgbClr val="000000">
                      <a:alpha val="43137"/>
                    </a:srgbClr>
                  </a:outerShdw>
                </a:effectLst>
              </a:rPr>
              <a:t>Project life cycle</a:t>
            </a:r>
            <a:endParaRPr lang="en-US" sz="3600" b="1" dirty="0">
              <a:effectLst>
                <a:outerShdw blurRad="38100" dist="38100" dir="2700000" algn="tl">
                  <a:srgbClr val="000000">
                    <a:alpha val="43137"/>
                  </a:srgbClr>
                </a:outerShdw>
              </a:effectLst>
            </a:endParaRPr>
          </a:p>
        </p:txBody>
      </p:sp>
      <p:sp>
        <p:nvSpPr>
          <p:cNvPr id="8" name="Rectangle 7"/>
          <p:cNvSpPr/>
          <p:nvPr/>
        </p:nvSpPr>
        <p:spPr>
          <a:xfrm>
            <a:off x="4076643" y="447"/>
            <a:ext cx="2656305"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chemeClr val="bg1"/>
                </a:solidFill>
                <a:effectLst>
                  <a:outerShdw blurRad="38100" dist="38100" dir="2700000" algn="tl">
                    <a:srgbClr val="000000">
                      <a:alpha val="43137"/>
                    </a:srgbClr>
                  </a:outerShdw>
                </a:effectLst>
              </a:rPr>
              <a:t>Project Phases</a:t>
            </a:r>
          </a:p>
        </p:txBody>
      </p:sp>
      <p:sp>
        <p:nvSpPr>
          <p:cNvPr id="5" name="Rectangle 4"/>
          <p:cNvSpPr/>
          <p:nvPr/>
        </p:nvSpPr>
        <p:spPr>
          <a:xfrm>
            <a:off x="-2" y="1532039"/>
            <a:ext cx="11821213" cy="830997"/>
          </a:xfrm>
          <a:prstGeom prst="rect">
            <a:avLst/>
          </a:prstGeom>
          <a:solidFill>
            <a:schemeClr val="bg1">
              <a:lumMod val="95000"/>
            </a:schemeClr>
          </a:solidFill>
          <a:ln>
            <a:solidFill>
              <a:schemeClr val="tx1"/>
            </a:solidFill>
          </a:ln>
        </p:spPr>
        <p:txBody>
          <a:bodyPr wrap="square">
            <a:spAutoFit/>
          </a:bodyPr>
          <a:lstStyle/>
          <a:p>
            <a:r>
              <a:rPr lang="en-US" sz="2400" dirty="0"/>
              <a:t>In addition to projects that encompass a small part of a single effort, some projects are part of a product’s </a:t>
            </a:r>
            <a:r>
              <a:rPr lang="en-US" sz="2400" i="1" dirty="0"/>
              <a:t>life cycle</a:t>
            </a:r>
            <a:r>
              <a:rPr lang="en-US" sz="2400" dirty="0"/>
              <a:t>. Each stage of a product’s life could include one or more projects:</a:t>
            </a:r>
          </a:p>
        </p:txBody>
      </p:sp>
      <p:sp>
        <p:nvSpPr>
          <p:cNvPr id="2" name="Rectangle 1"/>
          <p:cNvSpPr/>
          <p:nvPr/>
        </p:nvSpPr>
        <p:spPr>
          <a:xfrm>
            <a:off x="120975" y="2519832"/>
            <a:ext cx="8974318" cy="750975"/>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For example, a factory producing and selling a particular good (production and sales themselves are often </a:t>
            </a:r>
            <a:r>
              <a:rPr lang="en-US" sz="2000" i="1" dirty="0">
                <a:solidFill>
                  <a:srgbClr val="000000"/>
                </a:solidFill>
                <a:latin typeface="Times New Roman" panose="02020603050405020304" pitchFamily="18" charset="0"/>
                <a:ea typeface="Calibri" panose="020F0502020204030204" pitchFamily="34" charset="0"/>
                <a:cs typeface="Arial" panose="020B0604020202020204" pitchFamily="34" charset="0"/>
              </a:rPr>
              <a:t>operational work</a:t>
            </a: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 could have the following projects: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0975" y="3674230"/>
            <a:ext cx="7431464" cy="2068259"/>
          </a:xfrm>
          <a:prstGeom prst="rect">
            <a:avLst/>
          </a:prstGeom>
          <a:solidFill>
            <a:schemeClr val="tx2">
              <a:lumMod val="20000"/>
              <a:lumOff val="80000"/>
            </a:schemeClr>
          </a:solidFill>
          <a:ln>
            <a:solidFill>
              <a:schemeClr val="tx1"/>
            </a:solidFill>
          </a:ln>
        </p:spPr>
        <p:txBody>
          <a:bodyPr wrap="square">
            <a:spAutoFit/>
          </a:bodyPr>
          <a:lstStyle/>
          <a:p>
            <a:pPr>
              <a:lnSpc>
                <a:spcPct val="107000"/>
              </a:lnSpc>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 Introductory marketing</a:t>
            </a:r>
            <a:endParaRPr lang="en-US" sz="2000" dirty="0" smtClean="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 </a:t>
            </a: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Introduction into new markets or retail chains</a:t>
            </a:r>
            <a:endParaRPr lang="en-US" sz="2000" dirty="0" smtClean="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 </a:t>
            </a: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Increasing production capacity</a:t>
            </a:r>
            <a:endParaRPr lang="en-US" sz="2000" dirty="0" smtClean="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 Final closure of the production line</a:t>
            </a:r>
            <a:endParaRPr lang="en-US" sz="2000" dirty="0" smtClean="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 Converting the machines for another use or selling them to another company</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338117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2" grpId="0" animBg="1"/>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94692" y="2366128"/>
            <a:ext cx="7794057" cy="1615827"/>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Environment</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4349737" y="359788"/>
            <a:ext cx="3453189"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Section 2</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125898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8708" y="798782"/>
            <a:ext cx="11821213" cy="830997"/>
          </a:xfrm>
          <a:prstGeom prst="rect">
            <a:avLst/>
          </a:prstGeom>
          <a:solidFill>
            <a:schemeClr val="bg1">
              <a:lumMod val="95000"/>
            </a:schemeClr>
          </a:solidFill>
          <a:ln>
            <a:solidFill>
              <a:schemeClr val="tx1"/>
            </a:solidFill>
          </a:ln>
        </p:spPr>
        <p:txBody>
          <a:bodyPr wrap="square">
            <a:spAutoFit/>
          </a:bodyPr>
          <a:lstStyle/>
          <a:p>
            <a:r>
              <a:rPr lang="en-US" sz="2400" dirty="0"/>
              <a:t>There are many factors beyond the goals of a project that affect its nature. The size or structure of a </a:t>
            </a:r>
            <a:r>
              <a:rPr lang="en-US" sz="2400" dirty="0" smtClean="0"/>
              <a:t>project.</a:t>
            </a:r>
            <a:endParaRPr lang="en-US" sz="2400" dirty="0"/>
          </a:p>
        </p:txBody>
      </p:sp>
      <p:sp>
        <p:nvSpPr>
          <p:cNvPr id="2" name="Rectangle 1"/>
          <p:cNvSpPr/>
          <p:nvPr/>
        </p:nvSpPr>
        <p:spPr>
          <a:xfrm>
            <a:off x="84840" y="1821612"/>
            <a:ext cx="11331019" cy="830997"/>
          </a:xfrm>
          <a:prstGeom prst="rect">
            <a:avLst/>
          </a:prstGeom>
          <a:solidFill>
            <a:schemeClr val="accent6">
              <a:lumMod val="20000"/>
              <a:lumOff val="80000"/>
            </a:schemeClr>
          </a:solidFill>
          <a:ln>
            <a:solidFill>
              <a:schemeClr val="tx1"/>
            </a:solidFill>
          </a:ln>
        </p:spPr>
        <p:txBody>
          <a:bodyPr wrap="square">
            <a:spAutoFit/>
          </a:bodyPr>
          <a:lstStyle/>
          <a:p>
            <a:r>
              <a:rPr lang="en-US" sz="2400" dirty="0"/>
              <a:t>Another element that has a huge effect on projects is the culture of the organization. The very structure of the organization itself also affects its projects.</a:t>
            </a:r>
          </a:p>
        </p:txBody>
      </p:sp>
      <p:sp>
        <p:nvSpPr>
          <p:cNvPr id="4" name="Rectangle 3"/>
          <p:cNvSpPr/>
          <p:nvPr/>
        </p:nvSpPr>
        <p:spPr>
          <a:xfrm>
            <a:off x="145331" y="2814352"/>
            <a:ext cx="7103881" cy="1569660"/>
          </a:xfrm>
          <a:prstGeom prst="rect">
            <a:avLst/>
          </a:prstGeom>
          <a:solidFill>
            <a:schemeClr val="tx2">
              <a:lumMod val="20000"/>
              <a:lumOff val="80000"/>
            </a:schemeClr>
          </a:solidFill>
          <a:ln>
            <a:solidFill>
              <a:schemeClr val="tx1"/>
            </a:solidFill>
          </a:ln>
        </p:spPr>
        <p:txBody>
          <a:bodyPr wrap="square">
            <a:spAutoFit/>
          </a:bodyPr>
          <a:lstStyle/>
          <a:p>
            <a:pPr algn="ctr"/>
            <a:r>
              <a:rPr lang="en-US" sz="2400" dirty="0"/>
              <a:t>By examining different structures, we can begin to draw conclusions about that effect, particularly as it pertains to resources and personnel. Experts generally divide organizations into three main types: </a:t>
            </a:r>
          </a:p>
        </p:txBody>
      </p:sp>
      <p:sp>
        <p:nvSpPr>
          <p:cNvPr id="6" name="Rectangle 5"/>
          <p:cNvSpPr/>
          <p:nvPr/>
        </p:nvSpPr>
        <p:spPr>
          <a:xfrm>
            <a:off x="8708" y="5015753"/>
            <a:ext cx="1680268" cy="468077"/>
          </a:xfrm>
          <a:prstGeom prst="rect">
            <a:avLst/>
          </a:prstGeom>
          <a:solidFill>
            <a:schemeClr val="tx2"/>
          </a:solidFill>
        </p:spPr>
        <p:txBody>
          <a:bodyPr wrap="non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Functional </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1862767" y="5033168"/>
            <a:ext cx="2152705" cy="461665"/>
          </a:xfrm>
          <a:prstGeom prst="rect">
            <a:avLst/>
          </a:prstGeom>
          <a:solidFill>
            <a:schemeClr val="tx2"/>
          </a:solidFill>
        </p:spPr>
        <p:txBody>
          <a:bodyPr wrap="none">
            <a:spAutoFit/>
          </a:bodyPr>
          <a:lstStyle/>
          <a:p>
            <a:r>
              <a:rPr lang="en-US" sz="2400" b="1" dirty="0">
                <a:solidFill>
                  <a:schemeClr val="bg1"/>
                </a:solidFill>
              </a:rPr>
              <a:t>Project focused</a:t>
            </a:r>
          </a:p>
        </p:txBody>
      </p:sp>
      <p:sp>
        <p:nvSpPr>
          <p:cNvPr id="10" name="Rectangle 9"/>
          <p:cNvSpPr/>
          <p:nvPr/>
        </p:nvSpPr>
        <p:spPr>
          <a:xfrm>
            <a:off x="4189263" y="5015753"/>
            <a:ext cx="1036181" cy="470000"/>
          </a:xfrm>
          <a:prstGeom prst="rect">
            <a:avLst/>
          </a:prstGeom>
          <a:solidFill>
            <a:schemeClr val="tx2"/>
          </a:solidFill>
        </p:spPr>
        <p:txBody>
          <a:bodyPr wrap="none">
            <a:spAutoFit/>
          </a:bodyPr>
          <a:lstStyle/>
          <a:p>
            <a:pPr>
              <a:lnSpc>
                <a:spcPct val="107000"/>
              </a:lnSpc>
              <a:spcAft>
                <a:spcPts val="800"/>
              </a:spcAft>
            </a:pPr>
            <a:r>
              <a:rPr lang="en-US" sz="2400" b="1" dirty="0">
                <a:solidFill>
                  <a:schemeClr val="bg1"/>
                </a:solidFill>
              </a:rPr>
              <a:t>Matrix</a:t>
            </a:r>
            <a:endPar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11" name="Straight Arrow Connector 10"/>
          <p:cNvCxnSpPr/>
          <p:nvPr/>
        </p:nvCxnSpPr>
        <p:spPr>
          <a:xfrm flipH="1">
            <a:off x="904973" y="4422194"/>
            <a:ext cx="1348031" cy="45955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a:off x="2253004" y="4426516"/>
            <a:ext cx="2044046" cy="30715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a:off x="2253004" y="4411195"/>
            <a:ext cx="150830" cy="48155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798781"/>
          </a:xfrm>
          <a:prstGeom prst="rect">
            <a:avLst/>
          </a:prstGeom>
        </p:spPr>
      </p:pic>
    </p:spTree>
    <p:extLst>
      <p:ext uri="{BB962C8B-B14F-4D97-AF65-F5344CB8AC3E}">
        <p14:creationId xmlns:p14="http://schemas.microsoft.com/office/powerpoint/2010/main" val="2894867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par>
                                <p:cTn id="28" presetID="31" presetClass="entr" presetSubtype="0"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1000" fill="hold"/>
                                        <p:tgtEl>
                                          <p:spTgt spid="6"/>
                                        </p:tgtEl>
                                        <p:attrNameLst>
                                          <p:attrName>ppt_w</p:attrName>
                                        </p:attrNameLst>
                                      </p:cBhvr>
                                      <p:tavLst>
                                        <p:tav tm="0">
                                          <p:val>
                                            <p:fltVal val="0"/>
                                          </p:val>
                                        </p:tav>
                                        <p:tav tm="100000">
                                          <p:val>
                                            <p:strVal val="#ppt_w"/>
                                          </p:val>
                                        </p:tav>
                                      </p:tavLst>
                                    </p:anim>
                                    <p:anim calcmode="lin" valueType="num">
                                      <p:cBhvr>
                                        <p:cTn id="31" dur="1000" fill="hold"/>
                                        <p:tgtEl>
                                          <p:spTgt spid="6"/>
                                        </p:tgtEl>
                                        <p:attrNameLst>
                                          <p:attrName>ppt_h</p:attrName>
                                        </p:attrNameLst>
                                      </p:cBhvr>
                                      <p:tavLst>
                                        <p:tav tm="0">
                                          <p:val>
                                            <p:fltVal val="0"/>
                                          </p:val>
                                        </p:tav>
                                        <p:tav tm="100000">
                                          <p:val>
                                            <p:strVal val="#ppt_h"/>
                                          </p:val>
                                        </p:tav>
                                      </p:tavLst>
                                    </p:anim>
                                    <p:anim calcmode="lin" valueType="num">
                                      <p:cBhvr>
                                        <p:cTn id="32" dur="1000" fill="hold"/>
                                        <p:tgtEl>
                                          <p:spTgt spid="6"/>
                                        </p:tgtEl>
                                        <p:attrNameLst>
                                          <p:attrName>style.rotation</p:attrName>
                                        </p:attrNameLst>
                                      </p:cBhvr>
                                      <p:tavLst>
                                        <p:tav tm="0">
                                          <p:val>
                                            <p:fltVal val="90"/>
                                          </p:val>
                                        </p:tav>
                                        <p:tav tm="100000">
                                          <p:val>
                                            <p:fltVal val="0"/>
                                          </p:val>
                                        </p:tav>
                                      </p:tavLst>
                                    </p:anim>
                                    <p:animEffect transition="in" filter="fade">
                                      <p:cBhvr>
                                        <p:cTn id="33" dur="1000"/>
                                        <p:tgtEl>
                                          <p:spTgt spid="6"/>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nodeType="click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1000" fill="hold"/>
                                        <p:tgtEl>
                                          <p:spTgt spid="14"/>
                                        </p:tgtEl>
                                        <p:attrNameLst>
                                          <p:attrName>ppt_w</p:attrName>
                                        </p:attrNameLst>
                                      </p:cBhvr>
                                      <p:tavLst>
                                        <p:tav tm="0">
                                          <p:val>
                                            <p:fltVal val="0"/>
                                          </p:val>
                                        </p:tav>
                                        <p:tav tm="100000">
                                          <p:val>
                                            <p:strVal val="#ppt_w"/>
                                          </p:val>
                                        </p:tav>
                                      </p:tavLst>
                                    </p:anim>
                                    <p:anim calcmode="lin" valueType="num">
                                      <p:cBhvr>
                                        <p:cTn id="39" dur="1000" fill="hold"/>
                                        <p:tgtEl>
                                          <p:spTgt spid="14"/>
                                        </p:tgtEl>
                                        <p:attrNameLst>
                                          <p:attrName>ppt_h</p:attrName>
                                        </p:attrNameLst>
                                      </p:cBhvr>
                                      <p:tavLst>
                                        <p:tav tm="0">
                                          <p:val>
                                            <p:fltVal val="0"/>
                                          </p:val>
                                        </p:tav>
                                        <p:tav tm="100000">
                                          <p:val>
                                            <p:strVal val="#ppt_h"/>
                                          </p:val>
                                        </p:tav>
                                      </p:tavLst>
                                    </p:anim>
                                    <p:anim calcmode="lin" valueType="num">
                                      <p:cBhvr>
                                        <p:cTn id="40" dur="1000" fill="hold"/>
                                        <p:tgtEl>
                                          <p:spTgt spid="14"/>
                                        </p:tgtEl>
                                        <p:attrNameLst>
                                          <p:attrName>style.rotation</p:attrName>
                                        </p:attrNameLst>
                                      </p:cBhvr>
                                      <p:tavLst>
                                        <p:tav tm="0">
                                          <p:val>
                                            <p:fltVal val="90"/>
                                          </p:val>
                                        </p:tav>
                                        <p:tav tm="100000">
                                          <p:val>
                                            <p:fltVal val="0"/>
                                          </p:val>
                                        </p:tav>
                                      </p:tavLst>
                                    </p:anim>
                                    <p:animEffect transition="in" filter="fade">
                                      <p:cBhvr>
                                        <p:cTn id="41" dur="1000"/>
                                        <p:tgtEl>
                                          <p:spTgt spid="14"/>
                                        </p:tgtEl>
                                      </p:cBhvr>
                                    </p:animEffect>
                                  </p:childTnLst>
                                </p:cTn>
                              </p:par>
                              <p:par>
                                <p:cTn id="42" presetID="31" presetClass="entr" presetSubtype="0"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p:cTn id="44" dur="1000" fill="hold"/>
                                        <p:tgtEl>
                                          <p:spTgt spid="9"/>
                                        </p:tgtEl>
                                        <p:attrNameLst>
                                          <p:attrName>ppt_w</p:attrName>
                                        </p:attrNameLst>
                                      </p:cBhvr>
                                      <p:tavLst>
                                        <p:tav tm="0">
                                          <p:val>
                                            <p:fltVal val="0"/>
                                          </p:val>
                                        </p:tav>
                                        <p:tav tm="100000">
                                          <p:val>
                                            <p:strVal val="#ppt_w"/>
                                          </p:val>
                                        </p:tav>
                                      </p:tavLst>
                                    </p:anim>
                                    <p:anim calcmode="lin" valueType="num">
                                      <p:cBhvr>
                                        <p:cTn id="45" dur="1000" fill="hold"/>
                                        <p:tgtEl>
                                          <p:spTgt spid="9"/>
                                        </p:tgtEl>
                                        <p:attrNameLst>
                                          <p:attrName>ppt_h</p:attrName>
                                        </p:attrNameLst>
                                      </p:cBhvr>
                                      <p:tavLst>
                                        <p:tav tm="0">
                                          <p:val>
                                            <p:fltVal val="0"/>
                                          </p:val>
                                        </p:tav>
                                        <p:tav tm="100000">
                                          <p:val>
                                            <p:strVal val="#ppt_h"/>
                                          </p:val>
                                        </p:tav>
                                      </p:tavLst>
                                    </p:anim>
                                    <p:anim calcmode="lin" valueType="num">
                                      <p:cBhvr>
                                        <p:cTn id="46" dur="1000" fill="hold"/>
                                        <p:tgtEl>
                                          <p:spTgt spid="9"/>
                                        </p:tgtEl>
                                        <p:attrNameLst>
                                          <p:attrName>style.rotation</p:attrName>
                                        </p:attrNameLst>
                                      </p:cBhvr>
                                      <p:tavLst>
                                        <p:tav tm="0">
                                          <p:val>
                                            <p:fltVal val="90"/>
                                          </p:val>
                                        </p:tav>
                                        <p:tav tm="100000">
                                          <p:val>
                                            <p:fltVal val="0"/>
                                          </p:val>
                                        </p:tav>
                                      </p:tavLst>
                                    </p:anim>
                                    <p:animEffect transition="in" filter="fade">
                                      <p:cBhvr>
                                        <p:cTn id="47" dur="1000"/>
                                        <p:tgtEl>
                                          <p:spTgt spid="9"/>
                                        </p:tgtEl>
                                      </p:cBhvr>
                                    </p:animEffect>
                                  </p:childTnLst>
                                </p:cTn>
                              </p:par>
                            </p:childTnLst>
                          </p:cTn>
                        </p:par>
                      </p:childTnLst>
                    </p:cTn>
                  </p:par>
                  <p:par>
                    <p:cTn id="48" fill="hold">
                      <p:stCondLst>
                        <p:cond delay="indefinite"/>
                      </p:stCondLst>
                      <p:childTnLst>
                        <p:par>
                          <p:cTn id="49" fill="hold">
                            <p:stCondLst>
                              <p:cond delay="0"/>
                            </p:stCondLst>
                            <p:childTnLst>
                              <p:par>
                                <p:cTn id="50" presetID="31" presetClass="entr" presetSubtype="0" fill="hold" nodeType="click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1000" fill="hold"/>
                                        <p:tgtEl>
                                          <p:spTgt spid="12"/>
                                        </p:tgtEl>
                                        <p:attrNameLst>
                                          <p:attrName>ppt_w</p:attrName>
                                        </p:attrNameLst>
                                      </p:cBhvr>
                                      <p:tavLst>
                                        <p:tav tm="0">
                                          <p:val>
                                            <p:fltVal val="0"/>
                                          </p:val>
                                        </p:tav>
                                        <p:tav tm="100000">
                                          <p:val>
                                            <p:strVal val="#ppt_w"/>
                                          </p:val>
                                        </p:tav>
                                      </p:tavLst>
                                    </p:anim>
                                    <p:anim calcmode="lin" valueType="num">
                                      <p:cBhvr>
                                        <p:cTn id="53" dur="1000" fill="hold"/>
                                        <p:tgtEl>
                                          <p:spTgt spid="12"/>
                                        </p:tgtEl>
                                        <p:attrNameLst>
                                          <p:attrName>ppt_h</p:attrName>
                                        </p:attrNameLst>
                                      </p:cBhvr>
                                      <p:tavLst>
                                        <p:tav tm="0">
                                          <p:val>
                                            <p:fltVal val="0"/>
                                          </p:val>
                                        </p:tav>
                                        <p:tav tm="100000">
                                          <p:val>
                                            <p:strVal val="#ppt_h"/>
                                          </p:val>
                                        </p:tav>
                                      </p:tavLst>
                                    </p:anim>
                                    <p:anim calcmode="lin" valueType="num">
                                      <p:cBhvr>
                                        <p:cTn id="54" dur="1000" fill="hold"/>
                                        <p:tgtEl>
                                          <p:spTgt spid="12"/>
                                        </p:tgtEl>
                                        <p:attrNameLst>
                                          <p:attrName>style.rotation</p:attrName>
                                        </p:attrNameLst>
                                      </p:cBhvr>
                                      <p:tavLst>
                                        <p:tav tm="0">
                                          <p:val>
                                            <p:fltVal val="90"/>
                                          </p:val>
                                        </p:tav>
                                        <p:tav tm="100000">
                                          <p:val>
                                            <p:fltVal val="0"/>
                                          </p:val>
                                        </p:tav>
                                      </p:tavLst>
                                    </p:anim>
                                    <p:animEffect transition="in" filter="fade">
                                      <p:cBhvr>
                                        <p:cTn id="55" dur="1000"/>
                                        <p:tgtEl>
                                          <p:spTgt spid="12"/>
                                        </p:tgtEl>
                                      </p:cBhvr>
                                    </p:animEffect>
                                  </p:childTnLst>
                                </p:cTn>
                              </p:par>
                              <p:par>
                                <p:cTn id="56" presetID="31" presetClass="entr" presetSubtype="0"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1000" fill="hold"/>
                                        <p:tgtEl>
                                          <p:spTgt spid="10"/>
                                        </p:tgtEl>
                                        <p:attrNameLst>
                                          <p:attrName>ppt_w</p:attrName>
                                        </p:attrNameLst>
                                      </p:cBhvr>
                                      <p:tavLst>
                                        <p:tav tm="0">
                                          <p:val>
                                            <p:fltVal val="0"/>
                                          </p:val>
                                        </p:tav>
                                        <p:tav tm="100000">
                                          <p:val>
                                            <p:strVal val="#ppt_w"/>
                                          </p:val>
                                        </p:tav>
                                      </p:tavLst>
                                    </p:anim>
                                    <p:anim calcmode="lin" valueType="num">
                                      <p:cBhvr>
                                        <p:cTn id="59" dur="1000" fill="hold"/>
                                        <p:tgtEl>
                                          <p:spTgt spid="10"/>
                                        </p:tgtEl>
                                        <p:attrNameLst>
                                          <p:attrName>ppt_h</p:attrName>
                                        </p:attrNameLst>
                                      </p:cBhvr>
                                      <p:tavLst>
                                        <p:tav tm="0">
                                          <p:val>
                                            <p:fltVal val="0"/>
                                          </p:val>
                                        </p:tav>
                                        <p:tav tm="100000">
                                          <p:val>
                                            <p:strVal val="#ppt_h"/>
                                          </p:val>
                                        </p:tav>
                                      </p:tavLst>
                                    </p:anim>
                                    <p:anim calcmode="lin" valueType="num">
                                      <p:cBhvr>
                                        <p:cTn id="60" dur="1000" fill="hold"/>
                                        <p:tgtEl>
                                          <p:spTgt spid="10"/>
                                        </p:tgtEl>
                                        <p:attrNameLst>
                                          <p:attrName>style.rotation</p:attrName>
                                        </p:attrNameLst>
                                      </p:cBhvr>
                                      <p:tavLst>
                                        <p:tav tm="0">
                                          <p:val>
                                            <p:fltVal val="90"/>
                                          </p:val>
                                        </p:tav>
                                        <p:tav tm="100000">
                                          <p:val>
                                            <p:fltVal val="0"/>
                                          </p:val>
                                        </p:tav>
                                      </p:tavLst>
                                    </p:anim>
                                    <p:animEffect transition="in" filter="fade">
                                      <p:cBhvr>
                                        <p:cTn id="6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4" grpId="0" animBg="1"/>
      <p:bldP spid="6" grpId="0" animBg="1"/>
      <p:bldP spid="9" grpId="0" animBg="1"/>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8706" y="1264030"/>
            <a:ext cx="11821213" cy="461665"/>
          </a:xfrm>
          <a:prstGeom prst="rect">
            <a:avLst/>
          </a:prstGeom>
          <a:solidFill>
            <a:schemeClr val="accent2"/>
          </a:solidFill>
          <a:ln>
            <a:solidFill>
              <a:schemeClr val="tx1"/>
            </a:solidFill>
          </a:ln>
        </p:spPr>
        <p:txBody>
          <a:bodyPr wrap="square">
            <a:spAutoFit/>
          </a:bodyPr>
          <a:lstStyle/>
          <a:p>
            <a:pPr algn="ctr"/>
            <a:r>
              <a:rPr lang="en-US" sz="2400" b="1" dirty="0">
                <a:solidFill>
                  <a:schemeClr val="bg1"/>
                </a:solidFill>
              </a:rPr>
              <a:t>What is the functional organizational structure? </a:t>
            </a:r>
          </a:p>
        </p:txBody>
      </p:sp>
      <p:sp>
        <p:nvSpPr>
          <p:cNvPr id="2" name="Rectangle 1"/>
          <p:cNvSpPr/>
          <p:nvPr/>
        </p:nvSpPr>
        <p:spPr>
          <a:xfrm>
            <a:off x="84840" y="1821612"/>
            <a:ext cx="11331019" cy="830997"/>
          </a:xfrm>
          <a:prstGeom prst="rect">
            <a:avLst/>
          </a:prstGeom>
          <a:solidFill>
            <a:schemeClr val="accent4">
              <a:lumMod val="20000"/>
              <a:lumOff val="80000"/>
            </a:schemeClr>
          </a:solidFill>
          <a:ln>
            <a:solidFill>
              <a:schemeClr val="tx1"/>
            </a:solidFill>
          </a:ln>
        </p:spPr>
        <p:txBody>
          <a:bodyPr wrap="square">
            <a:spAutoFit/>
          </a:bodyPr>
          <a:lstStyle/>
          <a:p>
            <a:r>
              <a:rPr lang="en-US" sz="2400" dirty="0"/>
              <a:t>It is the “classic” structure and is typically divided by specialty, with multiple layers of hierarchy in each functional area.</a:t>
            </a:r>
          </a:p>
        </p:txBody>
      </p:sp>
      <p:sp>
        <p:nvSpPr>
          <p:cNvPr id="4" name="Rectangle 3"/>
          <p:cNvSpPr/>
          <p:nvPr/>
        </p:nvSpPr>
        <p:spPr>
          <a:xfrm>
            <a:off x="183482" y="2851920"/>
            <a:ext cx="8513973" cy="1569660"/>
          </a:xfrm>
          <a:prstGeom prst="rect">
            <a:avLst/>
          </a:prstGeom>
          <a:solidFill>
            <a:schemeClr val="bg1"/>
          </a:solidFill>
          <a:ln>
            <a:solidFill>
              <a:schemeClr val="tx1"/>
            </a:solidFill>
          </a:ln>
        </p:spPr>
        <p:txBody>
          <a:bodyPr wrap="square">
            <a:spAutoFit/>
          </a:bodyPr>
          <a:lstStyle/>
          <a:p>
            <a:r>
              <a:rPr lang="en-US" sz="2400" dirty="0"/>
              <a:t>Structuring an organization in this manner may increase its efficiency. This is because resources with similar skill-sets are in close proximity, which in turn allows more efficient management, hiring practices, and </a:t>
            </a:r>
            <a:r>
              <a:rPr lang="en-US" sz="2400" dirty="0" smtClean="0"/>
              <a:t>cross-training.</a:t>
            </a:r>
            <a:endParaRPr lang="en-US" sz="2400" dirty="0"/>
          </a:p>
        </p:txBody>
      </p:sp>
      <p:sp>
        <p:nvSpPr>
          <p:cNvPr id="6" name="Rectangle 5"/>
          <p:cNvSpPr/>
          <p:nvPr/>
        </p:nvSpPr>
        <p:spPr>
          <a:xfrm>
            <a:off x="183482" y="706299"/>
            <a:ext cx="3534942" cy="468077"/>
          </a:xfrm>
          <a:prstGeom prst="rect">
            <a:avLst/>
          </a:prstGeom>
          <a:solidFill>
            <a:schemeClr val="tx2"/>
          </a:solidFill>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Functional organizations </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3" name="Rectangle 2"/>
          <p:cNvSpPr/>
          <p:nvPr/>
        </p:nvSpPr>
        <p:spPr>
          <a:xfrm>
            <a:off x="352001" y="4737911"/>
            <a:ext cx="6096000" cy="1569660"/>
          </a:xfrm>
          <a:prstGeom prst="rect">
            <a:avLst/>
          </a:prstGeom>
          <a:solidFill>
            <a:schemeClr val="accent1">
              <a:lumMod val="20000"/>
              <a:lumOff val="80000"/>
            </a:schemeClr>
          </a:solidFill>
          <a:ln>
            <a:solidFill>
              <a:schemeClr val="tx1">
                <a:lumMod val="75000"/>
                <a:lumOff val="25000"/>
              </a:schemeClr>
            </a:solidFill>
          </a:ln>
        </p:spPr>
        <p:txBody>
          <a:bodyPr>
            <a:spAutoFit/>
          </a:bodyPr>
          <a:lstStyle/>
          <a:p>
            <a:r>
              <a:rPr lang="en-US" sz="2400" dirty="0"/>
              <a:t>. Though quite efficient for operational work, projects are forced to draw resources from multiple departments, and the project leaders themselves often report to one of them.</a:t>
            </a:r>
            <a:endParaRPr lang="en-US" sz="2400" dirty="0"/>
          </a:p>
        </p:txBody>
      </p:sp>
    </p:spTree>
    <p:extLst>
      <p:ext uri="{BB962C8B-B14F-4D97-AF65-F5344CB8AC3E}">
        <p14:creationId xmlns:p14="http://schemas.microsoft.com/office/powerpoint/2010/main" val="3204717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randombar(horizontal)">
                                      <p:cBhvr>
                                        <p:cTn id="2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4" grpId="0" animBg="1"/>
      <p:bldP spid="6" grpId="0" animBg="1"/>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6" name="Rectangle 5"/>
          <p:cNvSpPr/>
          <p:nvPr/>
        </p:nvSpPr>
        <p:spPr>
          <a:xfrm>
            <a:off x="183482" y="706299"/>
            <a:ext cx="3534942" cy="468077"/>
          </a:xfrm>
          <a:prstGeom prst="rect">
            <a:avLst/>
          </a:prstGeom>
          <a:solidFill>
            <a:schemeClr val="tx2"/>
          </a:solidFill>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Functional organizations </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183482" y="1425669"/>
            <a:ext cx="7513164" cy="4937424"/>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202727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8706" y="1264030"/>
            <a:ext cx="11821213" cy="830997"/>
          </a:xfrm>
          <a:prstGeom prst="rect">
            <a:avLst/>
          </a:prstGeom>
          <a:solidFill>
            <a:schemeClr val="accent2"/>
          </a:solidFill>
          <a:ln>
            <a:solidFill>
              <a:schemeClr val="tx1"/>
            </a:solidFill>
          </a:ln>
        </p:spPr>
        <p:txBody>
          <a:bodyPr wrap="square">
            <a:spAutoFit/>
          </a:bodyPr>
          <a:lstStyle/>
          <a:p>
            <a:pPr algn="ctr"/>
            <a:r>
              <a:rPr lang="en-US" sz="2400" dirty="0">
                <a:solidFill>
                  <a:schemeClr val="bg1"/>
                </a:solidFill>
              </a:rPr>
              <a:t>Because of the need to draw resources from multiple functional areas, this structure has the potential to present multiple difficulties during the project:</a:t>
            </a:r>
          </a:p>
        </p:txBody>
      </p:sp>
      <p:sp>
        <p:nvSpPr>
          <p:cNvPr id="2" name="Rectangle 1"/>
          <p:cNvSpPr/>
          <p:nvPr/>
        </p:nvSpPr>
        <p:spPr>
          <a:xfrm>
            <a:off x="8706" y="2138540"/>
            <a:ext cx="4011446" cy="523220"/>
          </a:xfrm>
          <a:prstGeom prst="rect">
            <a:avLst/>
          </a:prstGeom>
          <a:solidFill>
            <a:schemeClr val="accent6">
              <a:lumMod val="20000"/>
              <a:lumOff val="80000"/>
            </a:schemeClr>
          </a:solidFill>
          <a:ln>
            <a:solidFill>
              <a:schemeClr val="tx1"/>
            </a:solidFill>
          </a:ln>
        </p:spPr>
        <p:txBody>
          <a:bodyPr wrap="square">
            <a:spAutoFit/>
          </a:bodyPr>
          <a:lstStyle/>
          <a:p>
            <a:pPr algn="ctr"/>
            <a:r>
              <a:rPr lang="en-US" sz="2800" b="1" dirty="0">
                <a:solidFill>
                  <a:schemeClr val="bg1"/>
                </a:solidFill>
                <a:effectLst>
                  <a:outerShdw blurRad="38100" dist="38100" dir="2700000" algn="tl">
                    <a:srgbClr val="000000">
                      <a:alpha val="43137"/>
                    </a:srgbClr>
                  </a:outerShdw>
                </a:effectLst>
              </a:rPr>
              <a:t>• </a:t>
            </a:r>
            <a:r>
              <a:rPr lang="en-US" sz="2800" b="1" dirty="0">
                <a:solidFill>
                  <a:schemeClr val="accent2">
                    <a:lumMod val="50000"/>
                  </a:schemeClr>
                </a:solidFill>
                <a:effectLst>
                  <a:outerShdw blurRad="38100" dist="38100" dir="2700000" algn="tl">
                    <a:srgbClr val="000000">
                      <a:alpha val="43137"/>
                    </a:srgbClr>
                  </a:outerShdw>
                </a:effectLst>
              </a:rPr>
              <a:t>Authority</a:t>
            </a:r>
          </a:p>
        </p:txBody>
      </p:sp>
      <p:sp>
        <p:nvSpPr>
          <p:cNvPr id="4" name="Rectangle 3"/>
          <p:cNvSpPr/>
          <p:nvPr/>
        </p:nvSpPr>
        <p:spPr>
          <a:xfrm>
            <a:off x="8706" y="2774472"/>
            <a:ext cx="9904362" cy="830997"/>
          </a:xfrm>
          <a:prstGeom prst="rect">
            <a:avLst/>
          </a:prstGeom>
          <a:solidFill>
            <a:schemeClr val="bg1"/>
          </a:solidFill>
          <a:ln>
            <a:solidFill>
              <a:schemeClr val="tx1"/>
            </a:solidFill>
          </a:ln>
        </p:spPr>
        <p:txBody>
          <a:bodyPr wrap="square">
            <a:spAutoFit/>
          </a:bodyPr>
          <a:lstStyle/>
          <a:p>
            <a:r>
              <a:rPr lang="en-US" sz="2400" dirty="0"/>
              <a:t> Though the project leader is responsible for the success of the project, they rarely have direct, formal authority over all members of their team.</a:t>
            </a:r>
          </a:p>
        </p:txBody>
      </p:sp>
      <p:sp>
        <p:nvSpPr>
          <p:cNvPr id="6" name="Rectangle 5"/>
          <p:cNvSpPr/>
          <p:nvPr/>
        </p:nvSpPr>
        <p:spPr>
          <a:xfrm>
            <a:off x="183482" y="706299"/>
            <a:ext cx="3534942" cy="468077"/>
          </a:xfrm>
          <a:prstGeom prst="rect">
            <a:avLst/>
          </a:prstGeom>
          <a:solidFill>
            <a:schemeClr val="tx2"/>
          </a:solidFill>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Functional organizations </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8706" y="3846740"/>
            <a:ext cx="7645138" cy="1569660"/>
          </a:xfrm>
          <a:prstGeom prst="rect">
            <a:avLst/>
          </a:prstGeom>
          <a:solidFill>
            <a:schemeClr val="bg1">
              <a:lumMod val="85000"/>
            </a:schemeClr>
          </a:solidFill>
          <a:ln>
            <a:solidFill>
              <a:schemeClr val="tx1"/>
            </a:solidFill>
          </a:ln>
        </p:spPr>
        <p:txBody>
          <a:bodyPr wrap="square">
            <a:spAutoFit/>
          </a:bodyPr>
          <a:lstStyle/>
          <a:p>
            <a:r>
              <a:rPr lang="en-US" sz="2400" dirty="0"/>
              <a:t>If difficulties arise, the best course of action is often to seek support from a resource’s functional manager, but this can be slow and inefficient and can be especially problematic if that manager tends to agree with their subordinate. </a:t>
            </a:r>
            <a:endParaRPr lang="en-US" sz="3200" dirty="0"/>
          </a:p>
        </p:txBody>
      </p:sp>
      <p:sp>
        <p:nvSpPr>
          <p:cNvPr id="9" name="Rectangle 8"/>
          <p:cNvSpPr/>
          <p:nvPr/>
        </p:nvSpPr>
        <p:spPr>
          <a:xfrm>
            <a:off x="8706" y="5657671"/>
            <a:ext cx="6655324" cy="1200329"/>
          </a:xfrm>
          <a:prstGeom prst="rect">
            <a:avLst/>
          </a:prstGeom>
          <a:solidFill>
            <a:schemeClr val="bg1"/>
          </a:solidFill>
          <a:ln>
            <a:solidFill>
              <a:schemeClr val="tx1"/>
            </a:solidFill>
          </a:ln>
        </p:spPr>
        <p:txBody>
          <a:bodyPr wrap="square">
            <a:spAutoFit/>
          </a:bodyPr>
          <a:lstStyle/>
          <a:p>
            <a:r>
              <a:rPr lang="en-US" sz="2400" dirty="0"/>
              <a:t>This type of “bureaucracy” can be extremely damaging to projects with tight schedules or vital outcomes.</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986529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fltVal val="0"/>
                                          </p:val>
                                        </p:tav>
                                        <p:tav tm="100000">
                                          <p:val>
                                            <p:strVal val="#ppt_w"/>
                                          </p:val>
                                        </p:tav>
                                      </p:tavLst>
                                    </p:anim>
                                    <p:anim calcmode="lin" valueType="num">
                                      <p:cBhvr>
                                        <p:cTn id="13" dur="1000" fill="hold"/>
                                        <p:tgtEl>
                                          <p:spTgt spid="2"/>
                                        </p:tgtEl>
                                        <p:attrNameLst>
                                          <p:attrName>ppt_h</p:attrName>
                                        </p:attrNameLst>
                                      </p:cBhvr>
                                      <p:tavLst>
                                        <p:tav tm="0">
                                          <p:val>
                                            <p:fltVal val="0"/>
                                          </p:val>
                                        </p:tav>
                                        <p:tav tm="100000">
                                          <p:val>
                                            <p:strVal val="#ppt_h"/>
                                          </p:val>
                                        </p:tav>
                                      </p:tavLst>
                                    </p:anim>
                                    <p:anim calcmode="lin" valueType="num">
                                      <p:cBhvr>
                                        <p:cTn id="14" dur="1000" fill="hold"/>
                                        <p:tgtEl>
                                          <p:spTgt spid="2"/>
                                        </p:tgtEl>
                                        <p:attrNameLst>
                                          <p:attrName>style.rotation</p:attrName>
                                        </p:attrNameLst>
                                      </p:cBhvr>
                                      <p:tavLst>
                                        <p:tav tm="0">
                                          <p:val>
                                            <p:fltVal val="90"/>
                                          </p:val>
                                        </p:tav>
                                        <p:tav tm="100000">
                                          <p:val>
                                            <p:fltVal val="0"/>
                                          </p:val>
                                        </p:tav>
                                      </p:tavLst>
                                    </p:anim>
                                    <p:animEffect transition="in" filter="fade">
                                      <p:cBhvr>
                                        <p:cTn id="15" dur="10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ppt_x"/>
                                          </p:val>
                                        </p:tav>
                                        <p:tav tm="100000">
                                          <p:val>
                                            <p:strVal val="#ppt_x"/>
                                          </p:val>
                                        </p:tav>
                                      </p:tavLst>
                                    </p:anim>
                                    <p:anim calcmode="lin" valueType="num">
                                      <p:cBhvr additive="base">
                                        <p:cTn id="3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4" grpId="0" animBg="1"/>
      <p:bldP spid="7"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8706" y="1264030"/>
            <a:ext cx="11821213" cy="830997"/>
          </a:xfrm>
          <a:prstGeom prst="rect">
            <a:avLst/>
          </a:prstGeom>
          <a:solidFill>
            <a:schemeClr val="accent2"/>
          </a:solidFill>
          <a:ln>
            <a:solidFill>
              <a:schemeClr val="tx1"/>
            </a:solidFill>
          </a:ln>
        </p:spPr>
        <p:txBody>
          <a:bodyPr wrap="square">
            <a:spAutoFit/>
          </a:bodyPr>
          <a:lstStyle/>
          <a:p>
            <a:pPr algn="ctr"/>
            <a:r>
              <a:rPr lang="en-US" sz="2400" dirty="0">
                <a:solidFill>
                  <a:schemeClr val="bg1"/>
                </a:solidFill>
              </a:rPr>
              <a:t>Because of the need to draw resources from multiple functional areas, this structure has the potential to present multiple difficulties during the project:</a:t>
            </a:r>
          </a:p>
        </p:txBody>
      </p:sp>
      <p:sp>
        <p:nvSpPr>
          <p:cNvPr id="2" name="Rectangle 1"/>
          <p:cNvSpPr/>
          <p:nvPr/>
        </p:nvSpPr>
        <p:spPr>
          <a:xfrm>
            <a:off x="-54770" y="2121774"/>
            <a:ext cx="4011446" cy="523220"/>
          </a:xfrm>
          <a:prstGeom prst="rect">
            <a:avLst/>
          </a:prstGeom>
          <a:solidFill>
            <a:schemeClr val="accent6">
              <a:lumMod val="20000"/>
              <a:lumOff val="80000"/>
            </a:schemeClr>
          </a:solidFill>
          <a:ln>
            <a:solidFill>
              <a:schemeClr val="tx1"/>
            </a:solidFill>
          </a:ln>
        </p:spPr>
        <p:txBody>
          <a:bodyPr wrap="square">
            <a:spAutoFit/>
          </a:bodyPr>
          <a:lstStyle/>
          <a:p>
            <a:pPr algn="ctr"/>
            <a:r>
              <a:rPr lang="en-US" sz="2800" b="1" dirty="0">
                <a:solidFill>
                  <a:schemeClr val="bg1"/>
                </a:solidFill>
                <a:effectLst>
                  <a:outerShdw blurRad="38100" dist="38100" dir="2700000" algn="tl">
                    <a:srgbClr val="000000">
                      <a:alpha val="43137"/>
                    </a:srgbClr>
                  </a:outerShdw>
                </a:effectLst>
              </a:rPr>
              <a:t>• </a:t>
            </a:r>
            <a:r>
              <a:rPr lang="en-US" sz="2800" b="1" dirty="0">
                <a:solidFill>
                  <a:schemeClr val="accent2">
                    <a:lumMod val="50000"/>
                  </a:schemeClr>
                </a:solidFill>
                <a:effectLst>
                  <a:outerShdw blurRad="38100" dist="38100" dir="2700000" algn="tl">
                    <a:srgbClr val="000000">
                      <a:alpha val="43137"/>
                    </a:srgbClr>
                  </a:outerShdw>
                </a:effectLst>
              </a:rPr>
              <a:t>P</a:t>
            </a:r>
            <a:r>
              <a:rPr lang="en-US" sz="2800" b="1" dirty="0" smtClean="0">
                <a:solidFill>
                  <a:schemeClr val="accent2">
                    <a:lumMod val="50000"/>
                  </a:schemeClr>
                </a:solidFill>
                <a:effectLst>
                  <a:outerShdw blurRad="38100" dist="38100" dir="2700000" algn="tl">
                    <a:srgbClr val="000000">
                      <a:alpha val="43137"/>
                    </a:srgbClr>
                  </a:outerShdw>
                </a:effectLst>
              </a:rPr>
              <a:t>riority</a:t>
            </a:r>
            <a:endParaRPr lang="en-US" sz="2800" b="1" dirty="0">
              <a:solidFill>
                <a:schemeClr val="accent2">
                  <a:lumMod val="50000"/>
                </a:schemeClr>
              </a:solidFill>
              <a:effectLst>
                <a:outerShdw blurRad="38100" dist="38100" dir="2700000" algn="tl">
                  <a:srgbClr val="000000">
                    <a:alpha val="43137"/>
                  </a:srgbClr>
                </a:outerShdw>
              </a:effectLst>
            </a:endParaRPr>
          </a:p>
        </p:txBody>
      </p:sp>
      <p:sp>
        <p:nvSpPr>
          <p:cNvPr id="4" name="Rectangle 3"/>
          <p:cNvSpPr/>
          <p:nvPr/>
        </p:nvSpPr>
        <p:spPr>
          <a:xfrm>
            <a:off x="8706" y="2774472"/>
            <a:ext cx="11557982" cy="830997"/>
          </a:xfrm>
          <a:prstGeom prst="rect">
            <a:avLst/>
          </a:prstGeom>
          <a:solidFill>
            <a:schemeClr val="bg1"/>
          </a:solidFill>
          <a:ln>
            <a:solidFill>
              <a:schemeClr val="tx1"/>
            </a:solidFill>
          </a:ln>
        </p:spPr>
        <p:txBody>
          <a:bodyPr wrap="square">
            <a:spAutoFit/>
          </a:bodyPr>
          <a:lstStyle/>
          <a:p>
            <a:r>
              <a:rPr lang="en-US" sz="2400" dirty="0"/>
              <a:t>The stark reality is that projects rarely get “100%” of any functional resource’s time assigned to them—it’s not uncommon for a functional manager to “lend” 25%.</a:t>
            </a:r>
          </a:p>
        </p:txBody>
      </p:sp>
      <p:sp>
        <p:nvSpPr>
          <p:cNvPr id="6" name="Rectangle 5"/>
          <p:cNvSpPr/>
          <p:nvPr/>
        </p:nvSpPr>
        <p:spPr>
          <a:xfrm>
            <a:off x="183482" y="706299"/>
            <a:ext cx="3534942" cy="468077"/>
          </a:xfrm>
          <a:prstGeom prst="rect">
            <a:avLst/>
          </a:prstGeom>
          <a:solidFill>
            <a:schemeClr val="tx2"/>
          </a:solidFill>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Functional organizations </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4268942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8706" y="1264030"/>
            <a:ext cx="11821213" cy="830997"/>
          </a:xfrm>
          <a:prstGeom prst="rect">
            <a:avLst/>
          </a:prstGeom>
          <a:solidFill>
            <a:schemeClr val="accent2"/>
          </a:solidFill>
          <a:ln>
            <a:solidFill>
              <a:schemeClr val="tx1"/>
            </a:solidFill>
          </a:ln>
        </p:spPr>
        <p:txBody>
          <a:bodyPr wrap="square">
            <a:spAutoFit/>
          </a:bodyPr>
          <a:lstStyle/>
          <a:p>
            <a:pPr algn="ctr"/>
            <a:r>
              <a:rPr lang="en-US" sz="2400" dirty="0">
                <a:solidFill>
                  <a:schemeClr val="bg1"/>
                </a:solidFill>
              </a:rPr>
              <a:t>Because of the need to draw resources from multiple functional areas, this structure has the potential to present multiple difficulties during the project:</a:t>
            </a:r>
          </a:p>
        </p:txBody>
      </p:sp>
      <p:sp>
        <p:nvSpPr>
          <p:cNvPr id="2" name="Rectangle 1"/>
          <p:cNvSpPr/>
          <p:nvPr/>
        </p:nvSpPr>
        <p:spPr>
          <a:xfrm>
            <a:off x="-54770" y="2121774"/>
            <a:ext cx="4011446" cy="523220"/>
          </a:xfrm>
          <a:prstGeom prst="rect">
            <a:avLst/>
          </a:prstGeom>
          <a:solidFill>
            <a:schemeClr val="accent6">
              <a:lumMod val="20000"/>
              <a:lumOff val="80000"/>
            </a:schemeClr>
          </a:solidFill>
          <a:ln>
            <a:solidFill>
              <a:schemeClr val="tx1"/>
            </a:solidFill>
          </a:ln>
        </p:spPr>
        <p:txBody>
          <a:bodyPr wrap="square">
            <a:spAutoFit/>
          </a:bodyPr>
          <a:lstStyle/>
          <a:p>
            <a:pPr algn="ctr"/>
            <a:r>
              <a:rPr lang="en-US" sz="2800" b="1" dirty="0">
                <a:solidFill>
                  <a:schemeClr val="bg1"/>
                </a:solidFill>
                <a:effectLst>
                  <a:outerShdw blurRad="38100" dist="38100" dir="2700000" algn="tl">
                    <a:srgbClr val="000000">
                      <a:alpha val="43137"/>
                    </a:srgbClr>
                  </a:outerShdw>
                </a:effectLst>
              </a:rPr>
              <a:t>• </a:t>
            </a:r>
            <a:r>
              <a:rPr lang="en-US" sz="2800" b="1" dirty="0">
                <a:solidFill>
                  <a:schemeClr val="accent2">
                    <a:lumMod val="50000"/>
                  </a:schemeClr>
                </a:solidFill>
                <a:effectLst>
                  <a:outerShdw blurRad="38100" dist="38100" dir="2700000" algn="tl">
                    <a:srgbClr val="000000">
                      <a:alpha val="43137"/>
                    </a:srgbClr>
                  </a:outerShdw>
                </a:effectLst>
              </a:rPr>
              <a:t>P</a:t>
            </a:r>
            <a:r>
              <a:rPr lang="en-US" sz="2800" b="1" dirty="0" smtClean="0">
                <a:solidFill>
                  <a:schemeClr val="accent2">
                    <a:lumMod val="50000"/>
                  </a:schemeClr>
                </a:solidFill>
                <a:effectLst>
                  <a:outerShdw blurRad="38100" dist="38100" dir="2700000" algn="tl">
                    <a:srgbClr val="000000">
                      <a:alpha val="43137"/>
                    </a:srgbClr>
                  </a:outerShdw>
                </a:effectLst>
              </a:rPr>
              <a:t>riority</a:t>
            </a:r>
            <a:endParaRPr lang="en-US" sz="2800" b="1" dirty="0">
              <a:solidFill>
                <a:schemeClr val="accent2">
                  <a:lumMod val="50000"/>
                </a:schemeClr>
              </a:solidFill>
              <a:effectLst>
                <a:outerShdw blurRad="38100" dist="38100" dir="2700000" algn="tl">
                  <a:srgbClr val="000000">
                    <a:alpha val="43137"/>
                  </a:srgbClr>
                </a:outerShdw>
              </a:effectLst>
            </a:endParaRPr>
          </a:p>
        </p:txBody>
      </p:sp>
      <p:sp>
        <p:nvSpPr>
          <p:cNvPr id="6" name="Rectangle 5"/>
          <p:cNvSpPr/>
          <p:nvPr/>
        </p:nvSpPr>
        <p:spPr>
          <a:xfrm>
            <a:off x="183482" y="706299"/>
            <a:ext cx="3534942" cy="468077"/>
          </a:xfrm>
          <a:prstGeom prst="rect">
            <a:avLst/>
          </a:prstGeom>
          <a:solidFill>
            <a:schemeClr val="tx2"/>
          </a:solidFill>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Functional organizations </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8706" y="3004284"/>
            <a:ext cx="8692234" cy="1569660"/>
          </a:xfrm>
          <a:prstGeom prst="rect">
            <a:avLst/>
          </a:prstGeom>
          <a:solidFill>
            <a:schemeClr val="bg1"/>
          </a:solidFill>
          <a:ln>
            <a:solidFill>
              <a:schemeClr val="tx1"/>
            </a:solidFill>
          </a:ln>
        </p:spPr>
        <p:txBody>
          <a:bodyPr wrap="square">
            <a:spAutoFit/>
          </a:bodyPr>
          <a:lstStyle/>
          <a:p>
            <a:r>
              <a:rPr lang="en-US" sz="2400" dirty="0"/>
              <a:t>Because projects are, by their very nature, temporary, it’s easy for the permanence of operational work to dominate the workplace—resources are, after all, hired and evaluated by their operational manager whose primary focus is on operational work.</a:t>
            </a:r>
          </a:p>
        </p:txBody>
      </p:sp>
      <p:sp>
        <p:nvSpPr>
          <p:cNvPr id="10" name="Rectangle 9"/>
          <p:cNvSpPr/>
          <p:nvPr/>
        </p:nvSpPr>
        <p:spPr>
          <a:xfrm>
            <a:off x="0" y="4883036"/>
            <a:ext cx="7371761" cy="1569660"/>
          </a:xfrm>
          <a:prstGeom prst="rect">
            <a:avLst/>
          </a:prstGeom>
          <a:solidFill>
            <a:schemeClr val="accent4">
              <a:lumMod val="20000"/>
              <a:lumOff val="80000"/>
            </a:schemeClr>
          </a:solidFill>
          <a:ln>
            <a:solidFill>
              <a:schemeClr val="tx1"/>
            </a:solidFill>
          </a:ln>
        </p:spPr>
        <p:txBody>
          <a:bodyPr wrap="square">
            <a:spAutoFit/>
          </a:bodyPr>
          <a:lstStyle/>
          <a:p>
            <a:r>
              <a:rPr lang="en-US" sz="2400" dirty="0"/>
              <a:t>This situation becomes even more complicated when resources are further divided, at say 50% operational work, 25% “project A,” and 25% “project B”—now even more priorities must compete for a single resource’s time.</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4152781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690144" y="47693"/>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159537" y="1306948"/>
            <a:ext cx="11821213" cy="461665"/>
          </a:xfrm>
          <a:prstGeom prst="rect">
            <a:avLst/>
          </a:prstGeom>
          <a:solidFill>
            <a:schemeClr val="accent2">
              <a:lumMod val="40000"/>
              <a:lumOff val="60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What are project-focused organizations?</a:t>
            </a:r>
          </a:p>
        </p:txBody>
      </p:sp>
      <p:sp>
        <p:nvSpPr>
          <p:cNvPr id="9" name="Rectangle 8"/>
          <p:cNvSpPr/>
          <p:nvPr/>
        </p:nvSpPr>
        <p:spPr>
          <a:xfrm>
            <a:off x="0" y="733779"/>
            <a:ext cx="4555221" cy="523220"/>
          </a:xfrm>
          <a:prstGeom prst="rect">
            <a:avLst/>
          </a:prstGeom>
          <a:solidFill>
            <a:schemeClr val="tx2"/>
          </a:solidFill>
        </p:spPr>
        <p:txBody>
          <a:bodyPr wrap="none">
            <a:spAutoFit/>
          </a:bodyPr>
          <a:lstStyle/>
          <a:p>
            <a:r>
              <a:rPr lang="en-US" sz="2800" b="1" dirty="0">
                <a:solidFill>
                  <a:schemeClr val="bg1"/>
                </a:solidFill>
              </a:rPr>
              <a:t>Project </a:t>
            </a:r>
            <a:r>
              <a:rPr lang="en-US" sz="2800" b="1" dirty="0" smtClean="0">
                <a:solidFill>
                  <a:schemeClr val="bg1"/>
                </a:solidFill>
              </a:rPr>
              <a:t>focused organizations</a:t>
            </a:r>
            <a:endParaRPr lang="en-US" sz="2800" b="1" dirty="0">
              <a:solidFill>
                <a:schemeClr val="bg1"/>
              </a:solidFill>
            </a:endParaRPr>
          </a:p>
        </p:txBody>
      </p:sp>
      <p:sp>
        <p:nvSpPr>
          <p:cNvPr id="13" name="Rectangle 12"/>
          <p:cNvSpPr/>
          <p:nvPr/>
        </p:nvSpPr>
        <p:spPr>
          <a:xfrm>
            <a:off x="116027" y="1862422"/>
            <a:ext cx="11821213" cy="1569660"/>
          </a:xfrm>
          <a:prstGeom prst="rect">
            <a:avLst/>
          </a:prstGeom>
          <a:solidFill>
            <a:schemeClr val="bg1">
              <a:lumMod val="95000"/>
            </a:schemeClr>
          </a:solidFill>
          <a:ln>
            <a:solidFill>
              <a:schemeClr val="tx1"/>
            </a:solidFill>
          </a:ln>
        </p:spPr>
        <p:txBody>
          <a:bodyPr wrap="square">
            <a:spAutoFit/>
          </a:bodyPr>
          <a:lstStyle/>
          <a:p>
            <a:r>
              <a:rPr lang="en-US" sz="2400" dirty="0"/>
              <a:t>Project-focused organizations are defined by resources’ primary attachment to individual projects rather than a department or division. They have minimized functional structure and are often rather “flat,” meaning there are very few layers of management between the bottom and top.</a:t>
            </a:r>
          </a:p>
        </p:txBody>
      </p:sp>
      <p:pic>
        <p:nvPicPr>
          <p:cNvPr id="15" name="Picture 14"/>
          <p:cNvPicPr/>
          <p:nvPr/>
        </p:nvPicPr>
        <p:blipFill rotWithShape="1">
          <a:blip r:embed="rId2">
            <a:extLst>
              <a:ext uri="{28A0092B-C50C-407E-A947-70E740481C1C}">
                <a14:useLocalDpi xmlns:a14="http://schemas.microsoft.com/office/drawing/2010/main" val="0"/>
              </a:ext>
            </a:extLst>
          </a:blip>
          <a:srcRect l="36025" t="52422" r="33590" b="33219"/>
          <a:stretch/>
        </p:blipFill>
        <p:spPr bwMode="auto">
          <a:xfrm>
            <a:off x="227600" y="3750454"/>
            <a:ext cx="6925088" cy="1849068"/>
          </a:xfrm>
          <a:prstGeom prst="rect">
            <a:avLst/>
          </a:prstGeom>
          <a:ln>
            <a:noFill/>
          </a:ln>
          <a:extLst>
            <a:ext uri="{53640926-AAD7-44D8-BBD7-CCE9431645EC}">
              <a14:shadowObscured xmlns:a14="http://schemas.microsoft.com/office/drawing/2010/main"/>
            </a:ext>
          </a:extLst>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4268703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randombar(horizontal)">
                                      <p:cBhvr>
                                        <p:cTn id="2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0" y="941935"/>
            <a:ext cx="4555221" cy="523220"/>
          </a:xfrm>
          <a:prstGeom prst="rect">
            <a:avLst/>
          </a:prstGeom>
          <a:solidFill>
            <a:schemeClr val="tx2"/>
          </a:solidFill>
        </p:spPr>
        <p:txBody>
          <a:bodyPr wrap="none">
            <a:spAutoFit/>
          </a:bodyPr>
          <a:lstStyle/>
          <a:p>
            <a:r>
              <a:rPr lang="en-US" sz="2800" b="1" dirty="0">
                <a:solidFill>
                  <a:schemeClr val="bg1"/>
                </a:solidFill>
              </a:rPr>
              <a:t>Project </a:t>
            </a:r>
            <a:r>
              <a:rPr lang="en-US" sz="2800" b="1" dirty="0" smtClean="0">
                <a:solidFill>
                  <a:schemeClr val="bg1"/>
                </a:solidFill>
              </a:rPr>
              <a:t>focused organizations</a:t>
            </a:r>
            <a:endParaRPr lang="en-US" sz="2800" b="1" dirty="0">
              <a:solidFill>
                <a:schemeClr val="bg1"/>
              </a:solidFill>
            </a:endParaRP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0" y="1661612"/>
            <a:ext cx="6287677" cy="519638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52515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0" y="941935"/>
            <a:ext cx="4555221" cy="523220"/>
          </a:xfrm>
          <a:prstGeom prst="rect">
            <a:avLst/>
          </a:prstGeom>
          <a:solidFill>
            <a:schemeClr val="tx2"/>
          </a:solidFill>
        </p:spPr>
        <p:txBody>
          <a:bodyPr wrap="none">
            <a:spAutoFit/>
          </a:bodyPr>
          <a:lstStyle/>
          <a:p>
            <a:r>
              <a:rPr lang="en-US" sz="2800" b="1" dirty="0">
                <a:solidFill>
                  <a:schemeClr val="bg1"/>
                </a:solidFill>
              </a:rPr>
              <a:t>Project </a:t>
            </a:r>
            <a:r>
              <a:rPr lang="en-US" sz="2800" b="1" dirty="0" smtClean="0">
                <a:solidFill>
                  <a:schemeClr val="bg1"/>
                </a:solidFill>
              </a:rPr>
              <a:t>focused organizations</a:t>
            </a:r>
            <a:endParaRPr lang="en-US" sz="2800" b="1" dirty="0">
              <a:solidFill>
                <a:schemeClr val="bg1"/>
              </a:solidFill>
            </a:endParaRPr>
          </a:p>
        </p:txBody>
      </p:sp>
      <p:sp>
        <p:nvSpPr>
          <p:cNvPr id="13" name="Rectangle 12"/>
          <p:cNvSpPr/>
          <p:nvPr/>
        </p:nvSpPr>
        <p:spPr>
          <a:xfrm>
            <a:off x="8708" y="1562643"/>
            <a:ext cx="12192000" cy="830997"/>
          </a:xfrm>
          <a:prstGeom prst="rect">
            <a:avLst/>
          </a:prstGeom>
          <a:solidFill>
            <a:schemeClr val="bg1">
              <a:lumMod val="95000"/>
            </a:schemeClr>
          </a:solidFill>
          <a:ln>
            <a:solidFill>
              <a:schemeClr val="tx1"/>
            </a:solidFill>
          </a:ln>
        </p:spPr>
        <p:txBody>
          <a:bodyPr wrap="square">
            <a:spAutoFit/>
          </a:bodyPr>
          <a:lstStyle/>
          <a:p>
            <a:r>
              <a:rPr lang="en-US" sz="2400" dirty="0"/>
              <a:t>Because this structure is radically different from a functional structure, the issues affecting projects in functional organizations (</a:t>
            </a:r>
            <a:r>
              <a:rPr lang="en-US" sz="2400" dirty="0" smtClean="0"/>
              <a:t>authority</a:t>
            </a:r>
            <a:r>
              <a:rPr lang="en-US" sz="2400" dirty="0"/>
              <a:t> </a:t>
            </a:r>
            <a:r>
              <a:rPr lang="en-US" sz="2400" dirty="0" smtClean="0"/>
              <a:t>and priority</a:t>
            </a:r>
            <a:r>
              <a:rPr lang="en-US" sz="2400" dirty="0" smtClean="0"/>
              <a:t>) </a:t>
            </a:r>
            <a:r>
              <a:rPr lang="en-US" sz="2400" dirty="0"/>
              <a:t>are minimized. </a:t>
            </a:r>
          </a:p>
        </p:txBody>
      </p:sp>
      <p:sp>
        <p:nvSpPr>
          <p:cNvPr id="7" name="Rectangle 6"/>
          <p:cNvSpPr/>
          <p:nvPr/>
        </p:nvSpPr>
        <p:spPr>
          <a:xfrm>
            <a:off x="8708" y="2791052"/>
            <a:ext cx="11821213" cy="830997"/>
          </a:xfrm>
          <a:prstGeom prst="rect">
            <a:avLst/>
          </a:prstGeom>
          <a:solidFill>
            <a:schemeClr val="bg1">
              <a:lumMod val="95000"/>
            </a:schemeClr>
          </a:solidFill>
          <a:ln>
            <a:solidFill>
              <a:schemeClr val="tx1"/>
            </a:solidFill>
          </a:ln>
        </p:spPr>
        <p:txBody>
          <a:bodyPr wrap="square">
            <a:spAutoFit/>
          </a:bodyPr>
          <a:lstStyle/>
          <a:p>
            <a:pPr algn="ctr"/>
            <a:r>
              <a:rPr lang="en-US" sz="2400" dirty="0"/>
              <a:t>Instead, the project is more likely to experience issues similar to those of a stand-alone organization:</a:t>
            </a:r>
          </a:p>
        </p:txBody>
      </p:sp>
      <p:sp>
        <p:nvSpPr>
          <p:cNvPr id="2" name="Rectangle 1"/>
          <p:cNvSpPr/>
          <p:nvPr/>
        </p:nvSpPr>
        <p:spPr>
          <a:xfrm>
            <a:off x="695079" y="3928337"/>
            <a:ext cx="1826141" cy="468077"/>
          </a:xfrm>
          <a:prstGeom prst="rect">
            <a:avLst/>
          </a:prstGeom>
          <a:solidFill>
            <a:schemeClr val="tx1">
              <a:lumMod val="50000"/>
              <a:lumOff val="50000"/>
            </a:schemeClr>
          </a:solidFill>
          <a:ln>
            <a:solidFill>
              <a:schemeClr val="tx1"/>
            </a:solidFill>
          </a:ln>
        </p:spPr>
        <p:txBody>
          <a:bodyPr wrap="none">
            <a:spAutoFit/>
          </a:bodyPr>
          <a:lstStyle/>
          <a:p>
            <a:pPr>
              <a:lnSpc>
                <a:spcPct val="107000"/>
              </a:lnSpc>
              <a:spcAft>
                <a:spcPts val="800"/>
              </a:spcAft>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Competition</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862321" y="4468663"/>
            <a:ext cx="1317797" cy="468077"/>
          </a:xfrm>
          <a:prstGeom prst="rect">
            <a:avLst/>
          </a:prstGeom>
          <a:solidFill>
            <a:schemeClr val="tx1">
              <a:lumMod val="50000"/>
              <a:lumOff val="50000"/>
            </a:schemeClr>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Viability</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2713985" y="5066483"/>
            <a:ext cx="1571264" cy="468077"/>
          </a:xfrm>
          <a:prstGeom prst="rect">
            <a:avLst/>
          </a:prstGeom>
          <a:solidFill>
            <a:schemeClr val="tx1">
              <a:lumMod val="50000"/>
              <a:lumOff val="50000"/>
            </a:schemeClr>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Autonomy</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4495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down)">
                                      <p:cBhvr>
                                        <p:cTn id="19" dur="580">
                                          <p:stCondLst>
                                            <p:cond delay="0"/>
                                          </p:stCondLst>
                                        </p:cTn>
                                        <p:tgtEl>
                                          <p:spTgt spid="2"/>
                                        </p:tgtEl>
                                      </p:cBhvr>
                                    </p:animEffect>
                                    <p:anim calcmode="lin" valueType="num">
                                      <p:cBhvr>
                                        <p:cTn id="20"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5" dur="26">
                                          <p:stCondLst>
                                            <p:cond delay="650"/>
                                          </p:stCondLst>
                                        </p:cTn>
                                        <p:tgtEl>
                                          <p:spTgt spid="2"/>
                                        </p:tgtEl>
                                      </p:cBhvr>
                                      <p:to x="100000" y="60000"/>
                                    </p:animScale>
                                    <p:animScale>
                                      <p:cBhvr>
                                        <p:cTn id="26" dur="166" decel="50000">
                                          <p:stCondLst>
                                            <p:cond delay="676"/>
                                          </p:stCondLst>
                                        </p:cTn>
                                        <p:tgtEl>
                                          <p:spTgt spid="2"/>
                                        </p:tgtEl>
                                      </p:cBhvr>
                                      <p:to x="100000" y="100000"/>
                                    </p:animScale>
                                    <p:animScale>
                                      <p:cBhvr>
                                        <p:cTn id="27" dur="26">
                                          <p:stCondLst>
                                            <p:cond delay="1312"/>
                                          </p:stCondLst>
                                        </p:cTn>
                                        <p:tgtEl>
                                          <p:spTgt spid="2"/>
                                        </p:tgtEl>
                                      </p:cBhvr>
                                      <p:to x="100000" y="80000"/>
                                    </p:animScale>
                                    <p:animScale>
                                      <p:cBhvr>
                                        <p:cTn id="28" dur="166" decel="50000">
                                          <p:stCondLst>
                                            <p:cond delay="1338"/>
                                          </p:stCondLst>
                                        </p:cTn>
                                        <p:tgtEl>
                                          <p:spTgt spid="2"/>
                                        </p:tgtEl>
                                      </p:cBhvr>
                                      <p:to x="100000" y="100000"/>
                                    </p:animScale>
                                    <p:animScale>
                                      <p:cBhvr>
                                        <p:cTn id="29" dur="26">
                                          <p:stCondLst>
                                            <p:cond delay="1642"/>
                                          </p:stCondLst>
                                        </p:cTn>
                                        <p:tgtEl>
                                          <p:spTgt spid="2"/>
                                        </p:tgtEl>
                                      </p:cBhvr>
                                      <p:to x="100000" y="90000"/>
                                    </p:animScale>
                                    <p:animScale>
                                      <p:cBhvr>
                                        <p:cTn id="30" dur="166" decel="50000">
                                          <p:stCondLst>
                                            <p:cond delay="1668"/>
                                          </p:stCondLst>
                                        </p:cTn>
                                        <p:tgtEl>
                                          <p:spTgt spid="2"/>
                                        </p:tgtEl>
                                      </p:cBhvr>
                                      <p:to x="100000" y="100000"/>
                                    </p:animScale>
                                    <p:animScale>
                                      <p:cBhvr>
                                        <p:cTn id="31" dur="26">
                                          <p:stCondLst>
                                            <p:cond delay="1808"/>
                                          </p:stCondLst>
                                        </p:cTn>
                                        <p:tgtEl>
                                          <p:spTgt spid="2"/>
                                        </p:tgtEl>
                                      </p:cBhvr>
                                      <p:to x="100000" y="95000"/>
                                    </p:animScale>
                                    <p:animScale>
                                      <p:cBhvr>
                                        <p:cTn id="32" dur="166" decel="50000">
                                          <p:stCondLst>
                                            <p:cond delay="1834"/>
                                          </p:stCondLst>
                                        </p:cTn>
                                        <p:tgtEl>
                                          <p:spTgt spid="2"/>
                                        </p:tgtEl>
                                      </p:cBhvr>
                                      <p:to x="100000" y="100000"/>
                                    </p:animScale>
                                  </p:childTnLst>
                                </p:cTn>
                              </p:par>
                            </p:childTnLst>
                          </p:cTn>
                        </p:par>
                      </p:childTnLst>
                    </p:cTn>
                  </p:par>
                  <p:par>
                    <p:cTn id="33" fill="hold">
                      <p:stCondLst>
                        <p:cond delay="indefinite"/>
                      </p:stCondLst>
                      <p:childTnLst>
                        <p:par>
                          <p:cTn id="34" fill="hold">
                            <p:stCondLst>
                              <p:cond delay="0"/>
                            </p:stCondLst>
                            <p:childTnLst>
                              <p:par>
                                <p:cTn id="35" presetID="26"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down)">
                                      <p:cBhvr>
                                        <p:cTn id="37" dur="580">
                                          <p:stCondLst>
                                            <p:cond delay="0"/>
                                          </p:stCondLst>
                                        </p:cTn>
                                        <p:tgtEl>
                                          <p:spTgt spid="10"/>
                                        </p:tgtEl>
                                      </p:cBhvr>
                                    </p:animEffect>
                                    <p:anim calcmode="lin" valueType="num">
                                      <p:cBhvr>
                                        <p:cTn id="3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43" dur="26">
                                          <p:stCondLst>
                                            <p:cond delay="650"/>
                                          </p:stCondLst>
                                        </p:cTn>
                                        <p:tgtEl>
                                          <p:spTgt spid="10"/>
                                        </p:tgtEl>
                                      </p:cBhvr>
                                      <p:to x="100000" y="60000"/>
                                    </p:animScale>
                                    <p:animScale>
                                      <p:cBhvr>
                                        <p:cTn id="44" dur="166" decel="50000">
                                          <p:stCondLst>
                                            <p:cond delay="676"/>
                                          </p:stCondLst>
                                        </p:cTn>
                                        <p:tgtEl>
                                          <p:spTgt spid="10"/>
                                        </p:tgtEl>
                                      </p:cBhvr>
                                      <p:to x="100000" y="100000"/>
                                    </p:animScale>
                                    <p:animScale>
                                      <p:cBhvr>
                                        <p:cTn id="45" dur="26">
                                          <p:stCondLst>
                                            <p:cond delay="1312"/>
                                          </p:stCondLst>
                                        </p:cTn>
                                        <p:tgtEl>
                                          <p:spTgt spid="10"/>
                                        </p:tgtEl>
                                      </p:cBhvr>
                                      <p:to x="100000" y="80000"/>
                                    </p:animScale>
                                    <p:animScale>
                                      <p:cBhvr>
                                        <p:cTn id="46" dur="166" decel="50000">
                                          <p:stCondLst>
                                            <p:cond delay="1338"/>
                                          </p:stCondLst>
                                        </p:cTn>
                                        <p:tgtEl>
                                          <p:spTgt spid="10"/>
                                        </p:tgtEl>
                                      </p:cBhvr>
                                      <p:to x="100000" y="100000"/>
                                    </p:animScale>
                                    <p:animScale>
                                      <p:cBhvr>
                                        <p:cTn id="47" dur="26">
                                          <p:stCondLst>
                                            <p:cond delay="1642"/>
                                          </p:stCondLst>
                                        </p:cTn>
                                        <p:tgtEl>
                                          <p:spTgt spid="10"/>
                                        </p:tgtEl>
                                      </p:cBhvr>
                                      <p:to x="100000" y="90000"/>
                                    </p:animScale>
                                    <p:animScale>
                                      <p:cBhvr>
                                        <p:cTn id="48" dur="166" decel="50000">
                                          <p:stCondLst>
                                            <p:cond delay="1668"/>
                                          </p:stCondLst>
                                        </p:cTn>
                                        <p:tgtEl>
                                          <p:spTgt spid="10"/>
                                        </p:tgtEl>
                                      </p:cBhvr>
                                      <p:to x="100000" y="100000"/>
                                    </p:animScale>
                                    <p:animScale>
                                      <p:cBhvr>
                                        <p:cTn id="49" dur="26">
                                          <p:stCondLst>
                                            <p:cond delay="1808"/>
                                          </p:stCondLst>
                                        </p:cTn>
                                        <p:tgtEl>
                                          <p:spTgt spid="10"/>
                                        </p:tgtEl>
                                      </p:cBhvr>
                                      <p:to x="100000" y="95000"/>
                                    </p:animScale>
                                    <p:animScale>
                                      <p:cBhvr>
                                        <p:cTn id="50" dur="166" decel="50000">
                                          <p:stCondLst>
                                            <p:cond delay="1834"/>
                                          </p:stCondLst>
                                        </p:cTn>
                                        <p:tgtEl>
                                          <p:spTgt spid="10"/>
                                        </p:tgtEl>
                                      </p:cBhvr>
                                      <p:to x="100000" y="100000"/>
                                    </p:animScale>
                                  </p:childTnLst>
                                </p:cTn>
                              </p:par>
                            </p:childTnLst>
                          </p:cTn>
                        </p:par>
                      </p:childTnLst>
                    </p:cTn>
                  </p:par>
                  <p:par>
                    <p:cTn id="51" fill="hold">
                      <p:stCondLst>
                        <p:cond delay="indefinite"/>
                      </p:stCondLst>
                      <p:childTnLst>
                        <p:par>
                          <p:cTn id="52" fill="hold">
                            <p:stCondLst>
                              <p:cond delay="0"/>
                            </p:stCondLst>
                            <p:childTnLst>
                              <p:par>
                                <p:cTn id="53" presetID="26" presetClass="entr" presetSubtype="0"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down)">
                                      <p:cBhvr>
                                        <p:cTn id="55" dur="580">
                                          <p:stCondLst>
                                            <p:cond delay="0"/>
                                          </p:stCondLst>
                                        </p:cTn>
                                        <p:tgtEl>
                                          <p:spTgt spid="11"/>
                                        </p:tgtEl>
                                      </p:cBhvr>
                                    </p:animEffect>
                                    <p:anim calcmode="lin" valueType="num">
                                      <p:cBhvr>
                                        <p:cTn id="56"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61" dur="26">
                                          <p:stCondLst>
                                            <p:cond delay="650"/>
                                          </p:stCondLst>
                                        </p:cTn>
                                        <p:tgtEl>
                                          <p:spTgt spid="11"/>
                                        </p:tgtEl>
                                      </p:cBhvr>
                                      <p:to x="100000" y="60000"/>
                                    </p:animScale>
                                    <p:animScale>
                                      <p:cBhvr>
                                        <p:cTn id="62" dur="166" decel="50000">
                                          <p:stCondLst>
                                            <p:cond delay="676"/>
                                          </p:stCondLst>
                                        </p:cTn>
                                        <p:tgtEl>
                                          <p:spTgt spid="11"/>
                                        </p:tgtEl>
                                      </p:cBhvr>
                                      <p:to x="100000" y="100000"/>
                                    </p:animScale>
                                    <p:animScale>
                                      <p:cBhvr>
                                        <p:cTn id="63" dur="26">
                                          <p:stCondLst>
                                            <p:cond delay="1312"/>
                                          </p:stCondLst>
                                        </p:cTn>
                                        <p:tgtEl>
                                          <p:spTgt spid="11"/>
                                        </p:tgtEl>
                                      </p:cBhvr>
                                      <p:to x="100000" y="80000"/>
                                    </p:animScale>
                                    <p:animScale>
                                      <p:cBhvr>
                                        <p:cTn id="64" dur="166" decel="50000">
                                          <p:stCondLst>
                                            <p:cond delay="1338"/>
                                          </p:stCondLst>
                                        </p:cTn>
                                        <p:tgtEl>
                                          <p:spTgt spid="11"/>
                                        </p:tgtEl>
                                      </p:cBhvr>
                                      <p:to x="100000" y="100000"/>
                                    </p:animScale>
                                    <p:animScale>
                                      <p:cBhvr>
                                        <p:cTn id="65" dur="26">
                                          <p:stCondLst>
                                            <p:cond delay="1642"/>
                                          </p:stCondLst>
                                        </p:cTn>
                                        <p:tgtEl>
                                          <p:spTgt spid="11"/>
                                        </p:tgtEl>
                                      </p:cBhvr>
                                      <p:to x="100000" y="90000"/>
                                    </p:animScale>
                                    <p:animScale>
                                      <p:cBhvr>
                                        <p:cTn id="66" dur="166" decel="50000">
                                          <p:stCondLst>
                                            <p:cond delay="1668"/>
                                          </p:stCondLst>
                                        </p:cTn>
                                        <p:tgtEl>
                                          <p:spTgt spid="11"/>
                                        </p:tgtEl>
                                      </p:cBhvr>
                                      <p:to x="100000" y="100000"/>
                                    </p:animScale>
                                    <p:animScale>
                                      <p:cBhvr>
                                        <p:cTn id="67" dur="26">
                                          <p:stCondLst>
                                            <p:cond delay="1808"/>
                                          </p:stCondLst>
                                        </p:cTn>
                                        <p:tgtEl>
                                          <p:spTgt spid="11"/>
                                        </p:tgtEl>
                                      </p:cBhvr>
                                      <p:to x="100000" y="95000"/>
                                    </p:animScale>
                                    <p:animScale>
                                      <p:cBhvr>
                                        <p:cTn id="68" dur="166" decel="50000">
                                          <p:stCondLst>
                                            <p:cond delay="1834"/>
                                          </p:stCondLst>
                                        </p:cTn>
                                        <p:tgtEl>
                                          <p:spTgt spid="1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7" grpId="0" animBg="1"/>
      <p:bldP spid="2" grpId="0" animBg="1"/>
      <p:bldP spid="10" grpId="0"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0" y="941935"/>
            <a:ext cx="4555221" cy="523220"/>
          </a:xfrm>
          <a:prstGeom prst="rect">
            <a:avLst/>
          </a:prstGeom>
          <a:solidFill>
            <a:schemeClr val="tx2"/>
          </a:solidFill>
        </p:spPr>
        <p:txBody>
          <a:bodyPr wrap="none">
            <a:spAutoFit/>
          </a:bodyPr>
          <a:lstStyle/>
          <a:p>
            <a:r>
              <a:rPr lang="en-US" sz="2800" b="1" dirty="0">
                <a:solidFill>
                  <a:schemeClr val="bg1"/>
                </a:solidFill>
              </a:rPr>
              <a:t>Project </a:t>
            </a:r>
            <a:r>
              <a:rPr lang="en-US" sz="2800" b="1" dirty="0" smtClean="0">
                <a:solidFill>
                  <a:schemeClr val="bg1"/>
                </a:solidFill>
              </a:rPr>
              <a:t>focused organizations</a:t>
            </a:r>
            <a:endParaRPr lang="en-US" sz="2800" b="1" dirty="0">
              <a:solidFill>
                <a:schemeClr val="bg1"/>
              </a:solidFill>
            </a:endParaRPr>
          </a:p>
        </p:txBody>
      </p:sp>
      <p:sp>
        <p:nvSpPr>
          <p:cNvPr id="13" name="Rectangle 12"/>
          <p:cNvSpPr/>
          <p:nvPr/>
        </p:nvSpPr>
        <p:spPr>
          <a:xfrm>
            <a:off x="30553" y="1872432"/>
            <a:ext cx="11821213" cy="1200329"/>
          </a:xfrm>
          <a:prstGeom prst="rect">
            <a:avLst/>
          </a:prstGeom>
          <a:solidFill>
            <a:schemeClr val="accent2">
              <a:lumMod val="40000"/>
              <a:lumOff val="60000"/>
            </a:schemeClr>
          </a:solidFill>
          <a:ln>
            <a:solidFill>
              <a:schemeClr val="tx1"/>
            </a:solidFill>
          </a:ln>
        </p:spPr>
        <p:txBody>
          <a:bodyPr wrap="square">
            <a:spAutoFit/>
          </a:bodyPr>
          <a:lstStyle/>
          <a:p>
            <a:r>
              <a:rPr lang="en-US" sz="2400" dirty="0"/>
              <a:t>Though competition is often seen as a good thing, competition between projects within the same organization can have negative effects, especially when it comes to finding and retaining resources and team members. </a:t>
            </a:r>
          </a:p>
        </p:txBody>
      </p:sp>
      <p:sp>
        <p:nvSpPr>
          <p:cNvPr id="7" name="Rectangle 6"/>
          <p:cNvSpPr/>
          <p:nvPr/>
        </p:nvSpPr>
        <p:spPr>
          <a:xfrm>
            <a:off x="1" y="3174093"/>
            <a:ext cx="7154943"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The temporary nature of projects means that team members must seek new projects as old ones come to an end, often in order to remain employed. </a:t>
            </a:r>
          </a:p>
        </p:txBody>
      </p:sp>
      <p:sp>
        <p:nvSpPr>
          <p:cNvPr id="2" name="Rectangle 1"/>
          <p:cNvSpPr/>
          <p:nvPr/>
        </p:nvSpPr>
        <p:spPr>
          <a:xfrm>
            <a:off x="4795739" y="1223657"/>
            <a:ext cx="1826141" cy="468077"/>
          </a:xfrm>
          <a:prstGeom prst="rect">
            <a:avLst/>
          </a:prstGeom>
          <a:solidFill>
            <a:schemeClr val="tx1">
              <a:lumMod val="50000"/>
              <a:lumOff val="50000"/>
            </a:schemeClr>
          </a:solidFill>
          <a:ln>
            <a:solidFill>
              <a:schemeClr val="tx1"/>
            </a:solidFill>
          </a:ln>
        </p:spPr>
        <p:txBody>
          <a:bodyPr wrap="none">
            <a:spAutoFit/>
          </a:bodyPr>
          <a:lstStyle/>
          <a:p>
            <a:pPr>
              <a:lnSpc>
                <a:spcPct val="107000"/>
              </a:lnSpc>
              <a:spcAft>
                <a:spcPts val="800"/>
              </a:spcAft>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Competition</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1" y="4781699"/>
            <a:ext cx="7154944" cy="1569660"/>
          </a:xfrm>
          <a:prstGeom prst="rect">
            <a:avLst/>
          </a:prstGeom>
          <a:solidFill>
            <a:schemeClr val="accent6">
              <a:lumMod val="20000"/>
              <a:lumOff val="80000"/>
            </a:schemeClr>
          </a:solidFill>
          <a:ln>
            <a:solidFill>
              <a:schemeClr val="tx1"/>
            </a:solidFill>
          </a:ln>
        </p:spPr>
        <p:txBody>
          <a:bodyPr wrap="square">
            <a:spAutoFit/>
          </a:bodyPr>
          <a:lstStyle/>
          <a:p>
            <a:r>
              <a:rPr lang="en-US" sz="2400" dirty="0"/>
              <a:t>Vital projects that are nearing an end or are otherwise less desirable can be left starving for resources, struggling to complete their objectives and meet their schedules.</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374815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7" grpId="0" animBg="1"/>
      <p:bldP spid="2" grpId="0" animBg="1"/>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0" y="941935"/>
            <a:ext cx="4555221" cy="523220"/>
          </a:xfrm>
          <a:prstGeom prst="rect">
            <a:avLst/>
          </a:prstGeom>
          <a:solidFill>
            <a:schemeClr val="tx2"/>
          </a:solidFill>
        </p:spPr>
        <p:txBody>
          <a:bodyPr wrap="none">
            <a:spAutoFit/>
          </a:bodyPr>
          <a:lstStyle/>
          <a:p>
            <a:r>
              <a:rPr lang="en-US" sz="2800" b="1" dirty="0">
                <a:solidFill>
                  <a:schemeClr val="bg1"/>
                </a:solidFill>
              </a:rPr>
              <a:t>Project </a:t>
            </a:r>
            <a:r>
              <a:rPr lang="en-US" sz="2800" b="1" dirty="0" smtClean="0">
                <a:solidFill>
                  <a:schemeClr val="bg1"/>
                </a:solidFill>
              </a:rPr>
              <a:t>focused organizations</a:t>
            </a:r>
            <a:endParaRPr lang="en-US" sz="2800" b="1" dirty="0">
              <a:solidFill>
                <a:schemeClr val="bg1"/>
              </a:solidFill>
            </a:endParaRPr>
          </a:p>
        </p:txBody>
      </p:sp>
      <p:sp>
        <p:nvSpPr>
          <p:cNvPr id="13" name="Rectangle 12"/>
          <p:cNvSpPr/>
          <p:nvPr/>
        </p:nvSpPr>
        <p:spPr>
          <a:xfrm>
            <a:off x="0" y="2054164"/>
            <a:ext cx="11821213" cy="1569660"/>
          </a:xfrm>
          <a:prstGeom prst="rect">
            <a:avLst/>
          </a:prstGeom>
          <a:solidFill>
            <a:schemeClr val="bg1">
              <a:lumMod val="95000"/>
            </a:schemeClr>
          </a:solidFill>
          <a:ln>
            <a:solidFill>
              <a:schemeClr val="tx1"/>
            </a:solidFill>
          </a:ln>
        </p:spPr>
        <p:txBody>
          <a:bodyPr wrap="square">
            <a:spAutoFit/>
          </a:bodyPr>
          <a:lstStyle/>
          <a:p>
            <a:r>
              <a:rPr lang="en-US" sz="2400" dirty="0"/>
              <a:t>Because each project is essentially independent, greater demands are often present regarding its “return on investment.” Whether designed to meet a stated need, address a problem, or turn a financial profit, projects in this environment must consistently demonstrate the potential for a net-positive outcome. </a:t>
            </a:r>
          </a:p>
        </p:txBody>
      </p:sp>
      <p:sp>
        <p:nvSpPr>
          <p:cNvPr id="7" name="Rectangle 6"/>
          <p:cNvSpPr/>
          <p:nvPr/>
        </p:nvSpPr>
        <p:spPr>
          <a:xfrm>
            <a:off x="0" y="3741047"/>
            <a:ext cx="6869869" cy="1323439"/>
          </a:xfrm>
          <a:prstGeom prst="rect">
            <a:avLst/>
          </a:prstGeom>
          <a:solidFill>
            <a:schemeClr val="accent6">
              <a:lumMod val="20000"/>
              <a:lumOff val="80000"/>
            </a:schemeClr>
          </a:solidFill>
          <a:ln>
            <a:solidFill>
              <a:schemeClr val="tx1"/>
            </a:solidFill>
          </a:ln>
        </p:spPr>
        <p:txBody>
          <a:bodyPr wrap="square">
            <a:spAutoFit/>
          </a:bodyPr>
          <a:lstStyle/>
          <a:p>
            <a:r>
              <a:rPr lang="en-US" sz="2000" dirty="0"/>
              <a:t>Because of this, projects that exceed resource or time constraints face cancellation—even projects that are “on track” are regularly compared to other projects to decide if  they remain a solid investment. </a:t>
            </a:r>
          </a:p>
        </p:txBody>
      </p:sp>
      <p:sp>
        <p:nvSpPr>
          <p:cNvPr id="10" name="Rectangle 9"/>
          <p:cNvSpPr/>
          <p:nvPr/>
        </p:nvSpPr>
        <p:spPr>
          <a:xfrm>
            <a:off x="4623361" y="1371428"/>
            <a:ext cx="1317797" cy="468077"/>
          </a:xfrm>
          <a:prstGeom prst="rect">
            <a:avLst/>
          </a:prstGeom>
          <a:solidFill>
            <a:schemeClr val="tx1">
              <a:lumMod val="50000"/>
              <a:lumOff val="50000"/>
            </a:schemeClr>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Viability</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30552" y="5413727"/>
            <a:ext cx="6964137" cy="1323439"/>
          </a:xfrm>
          <a:prstGeom prst="rect">
            <a:avLst/>
          </a:prstGeom>
          <a:solidFill>
            <a:schemeClr val="accent4">
              <a:lumMod val="20000"/>
              <a:lumOff val="80000"/>
            </a:schemeClr>
          </a:solidFill>
          <a:ln>
            <a:solidFill>
              <a:schemeClr val="tx1"/>
            </a:solidFill>
          </a:ln>
        </p:spPr>
        <p:txBody>
          <a:bodyPr wrap="square">
            <a:spAutoFit/>
          </a:bodyPr>
          <a:lstStyle/>
          <a:p>
            <a:r>
              <a:rPr lang="en-US" sz="2000" dirty="0"/>
              <a:t>This reality often requires the project leader or sponsor to continuously advocate for the project within the larger organization, which can take time away from managing the project itself.</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900335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7" grpId="0" animBg="1"/>
      <p:bldP spid="10" grpId="0" animBg="1"/>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0" y="941935"/>
            <a:ext cx="4555221" cy="523220"/>
          </a:xfrm>
          <a:prstGeom prst="rect">
            <a:avLst/>
          </a:prstGeom>
          <a:solidFill>
            <a:schemeClr val="tx2"/>
          </a:solidFill>
        </p:spPr>
        <p:txBody>
          <a:bodyPr wrap="none">
            <a:spAutoFit/>
          </a:bodyPr>
          <a:lstStyle/>
          <a:p>
            <a:r>
              <a:rPr lang="en-US" sz="2800" b="1" dirty="0">
                <a:solidFill>
                  <a:schemeClr val="bg1"/>
                </a:solidFill>
              </a:rPr>
              <a:t>Project </a:t>
            </a:r>
            <a:r>
              <a:rPr lang="en-US" sz="2800" b="1" dirty="0" smtClean="0">
                <a:solidFill>
                  <a:schemeClr val="bg1"/>
                </a:solidFill>
              </a:rPr>
              <a:t>focused organizations</a:t>
            </a:r>
            <a:endParaRPr lang="en-US" sz="2800" b="1" dirty="0">
              <a:solidFill>
                <a:schemeClr val="bg1"/>
              </a:solidFill>
            </a:endParaRPr>
          </a:p>
        </p:txBody>
      </p:sp>
      <p:sp>
        <p:nvSpPr>
          <p:cNvPr id="11" name="Rectangle 10"/>
          <p:cNvSpPr/>
          <p:nvPr/>
        </p:nvSpPr>
        <p:spPr>
          <a:xfrm>
            <a:off x="4627627" y="1349946"/>
            <a:ext cx="1571264" cy="468077"/>
          </a:xfrm>
          <a:prstGeom prst="rect">
            <a:avLst/>
          </a:prstGeom>
          <a:solidFill>
            <a:schemeClr val="tx1">
              <a:lumMod val="50000"/>
              <a:lumOff val="50000"/>
            </a:schemeClr>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Autonomy</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2201599"/>
            <a:ext cx="6568212" cy="2677656"/>
          </a:xfrm>
          <a:prstGeom prst="rect">
            <a:avLst/>
          </a:prstGeom>
          <a:solidFill>
            <a:schemeClr val="accent2">
              <a:lumMod val="20000"/>
              <a:lumOff val="80000"/>
            </a:schemeClr>
          </a:solidFill>
          <a:ln>
            <a:solidFill>
              <a:schemeClr val="tx1"/>
            </a:solidFill>
          </a:ln>
        </p:spPr>
        <p:txBody>
          <a:bodyPr wrap="square">
            <a:spAutoFit/>
          </a:bodyPr>
          <a:lstStyle/>
          <a:p>
            <a:r>
              <a:rPr lang="en-US" sz="2800" dirty="0"/>
              <a:t>The independent nature of the project teams can also make it difficult to appreciate the lessons learned from  previous projects: a disincentive to share these and benefit “competing” projects may even appear.</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146779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0" y="941935"/>
            <a:ext cx="3253648" cy="523220"/>
          </a:xfrm>
          <a:prstGeom prst="rect">
            <a:avLst/>
          </a:prstGeom>
          <a:solidFill>
            <a:schemeClr val="tx2"/>
          </a:solidFill>
        </p:spPr>
        <p:txBody>
          <a:bodyPr wrap="none">
            <a:spAutoFit/>
          </a:bodyPr>
          <a:lstStyle/>
          <a:p>
            <a:r>
              <a:rPr lang="en-US" sz="2800" b="1" dirty="0" smtClean="0">
                <a:solidFill>
                  <a:schemeClr val="bg1"/>
                </a:solidFill>
              </a:rPr>
              <a:t>Matrix organizations</a:t>
            </a:r>
            <a:endParaRPr lang="en-US" sz="2800" b="1" dirty="0">
              <a:solidFill>
                <a:schemeClr val="bg1"/>
              </a:solidFill>
            </a:endParaRPr>
          </a:p>
        </p:txBody>
      </p:sp>
      <p:sp>
        <p:nvSpPr>
          <p:cNvPr id="13" name="Rectangle 12"/>
          <p:cNvSpPr/>
          <p:nvPr/>
        </p:nvSpPr>
        <p:spPr>
          <a:xfrm>
            <a:off x="30551" y="2336554"/>
            <a:ext cx="11821213" cy="830997"/>
          </a:xfrm>
          <a:prstGeom prst="rect">
            <a:avLst/>
          </a:prstGeom>
          <a:solidFill>
            <a:schemeClr val="bg1">
              <a:lumMod val="95000"/>
            </a:schemeClr>
          </a:solidFill>
          <a:ln>
            <a:solidFill>
              <a:schemeClr val="tx1"/>
            </a:solidFill>
          </a:ln>
        </p:spPr>
        <p:txBody>
          <a:bodyPr wrap="square">
            <a:spAutoFit/>
          </a:bodyPr>
          <a:lstStyle/>
          <a:p>
            <a:r>
              <a:rPr lang="en-US" sz="2400" dirty="0"/>
              <a:t>A matrix organizational structure is a workplace format in which employees report to two or more managers rather than one manager overseeing every aspect of a project.</a:t>
            </a:r>
          </a:p>
        </p:txBody>
      </p:sp>
      <p:sp>
        <p:nvSpPr>
          <p:cNvPr id="7" name="Rectangle 6"/>
          <p:cNvSpPr/>
          <p:nvPr/>
        </p:nvSpPr>
        <p:spPr>
          <a:xfrm>
            <a:off x="30551" y="3589425"/>
            <a:ext cx="7746563" cy="1200329"/>
          </a:xfrm>
          <a:prstGeom prst="rect">
            <a:avLst/>
          </a:prstGeom>
          <a:solidFill>
            <a:schemeClr val="accent2">
              <a:lumMod val="20000"/>
              <a:lumOff val="80000"/>
            </a:schemeClr>
          </a:solidFill>
          <a:ln>
            <a:solidFill>
              <a:schemeClr val="tx1"/>
            </a:solidFill>
          </a:ln>
        </p:spPr>
        <p:txBody>
          <a:bodyPr wrap="square">
            <a:spAutoFit/>
          </a:bodyPr>
          <a:lstStyle/>
          <a:p>
            <a:r>
              <a:rPr lang="en-US" sz="2400" dirty="0"/>
              <a:t>For example, an employee may have a primary manager they report to as well as one or more managers of projects they work under. </a:t>
            </a:r>
            <a:endParaRPr lang="en-US" sz="3200" dirty="0"/>
          </a:p>
        </p:txBody>
      </p:sp>
      <p:sp>
        <p:nvSpPr>
          <p:cNvPr id="11" name="Rectangle 10"/>
          <p:cNvSpPr/>
          <p:nvPr/>
        </p:nvSpPr>
        <p:spPr>
          <a:xfrm>
            <a:off x="2940229" y="1515679"/>
            <a:ext cx="6432210" cy="523220"/>
          </a:xfrm>
          <a:prstGeom prst="rect">
            <a:avLst/>
          </a:prstGeom>
          <a:solidFill>
            <a:schemeClr val="accent2"/>
          </a:solidFill>
          <a:ln>
            <a:solidFill>
              <a:schemeClr val="tx1"/>
            </a:solidFill>
          </a:ln>
        </p:spPr>
        <p:txBody>
          <a:bodyPr wrap="none">
            <a:spAutoFit/>
          </a:bodyPr>
          <a:lstStyle/>
          <a:p>
            <a:r>
              <a:rPr lang="en-US" sz="2800" b="1" dirty="0">
                <a:solidFill>
                  <a:schemeClr val="bg1"/>
                </a:solidFill>
                <a:effectLst>
                  <a:outerShdw blurRad="38100" dist="38100" dir="2700000" algn="tl">
                    <a:srgbClr val="000000">
                      <a:alpha val="43137"/>
                    </a:srgbClr>
                  </a:outerShdw>
                </a:effectLst>
              </a:rPr>
              <a:t>What is a matrix organizational structure?</a:t>
            </a:r>
          </a:p>
        </p:txBody>
      </p:sp>
      <p:sp>
        <p:nvSpPr>
          <p:cNvPr id="12" name="Rectangle 11"/>
          <p:cNvSpPr/>
          <p:nvPr/>
        </p:nvSpPr>
        <p:spPr>
          <a:xfrm>
            <a:off x="30552" y="5026259"/>
            <a:ext cx="7746562" cy="1200329"/>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This type of structure is often useful when skills need to be shared across departments to complete a task and can allow companies to utilize a wide range of talents and strengths.</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385299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7" grpId="0" animBg="1"/>
      <p:bldP spid="11" grpId="0" animBg="1"/>
      <p:bldP spid="1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0" y="941935"/>
            <a:ext cx="3253648" cy="523220"/>
          </a:xfrm>
          <a:prstGeom prst="rect">
            <a:avLst/>
          </a:prstGeom>
          <a:solidFill>
            <a:schemeClr val="tx2"/>
          </a:solidFill>
        </p:spPr>
        <p:txBody>
          <a:bodyPr wrap="none">
            <a:spAutoFit/>
          </a:bodyPr>
          <a:lstStyle/>
          <a:p>
            <a:r>
              <a:rPr lang="en-US" sz="2800" b="1" dirty="0" smtClean="0">
                <a:solidFill>
                  <a:schemeClr val="bg1"/>
                </a:solidFill>
              </a:rPr>
              <a:t>Matrix organizations</a:t>
            </a:r>
            <a:endParaRPr lang="en-US" sz="2800" b="1" dirty="0">
              <a:solidFill>
                <a:schemeClr val="bg1"/>
              </a:solidFill>
            </a:endParaRPr>
          </a:p>
        </p:txBody>
      </p:sp>
      <p:pic>
        <p:nvPicPr>
          <p:cNvPr id="10" name="Picture 9"/>
          <p:cNvPicPr/>
          <p:nvPr/>
        </p:nvPicPr>
        <p:blipFill>
          <a:blip r:embed="rId2">
            <a:extLst>
              <a:ext uri="{28A0092B-C50C-407E-A947-70E740481C1C}">
                <a14:useLocalDpi xmlns:a14="http://schemas.microsoft.com/office/drawing/2010/main" val="0"/>
              </a:ext>
            </a:extLst>
          </a:blip>
          <a:stretch>
            <a:fillRect/>
          </a:stretch>
        </p:blipFill>
        <p:spPr>
          <a:xfrm>
            <a:off x="0" y="1721975"/>
            <a:ext cx="7494309" cy="454684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377367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randombar(horizontal)">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0" y="941935"/>
            <a:ext cx="3253648" cy="523220"/>
          </a:xfrm>
          <a:prstGeom prst="rect">
            <a:avLst/>
          </a:prstGeom>
          <a:solidFill>
            <a:schemeClr val="tx2"/>
          </a:solidFill>
        </p:spPr>
        <p:txBody>
          <a:bodyPr wrap="none">
            <a:spAutoFit/>
          </a:bodyPr>
          <a:lstStyle/>
          <a:p>
            <a:r>
              <a:rPr lang="en-US" sz="2800" b="1" dirty="0" smtClean="0">
                <a:solidFill>
                  <a:schemeClr val="bg1"/>
                </a:solidFill>
              </a:rPr>
              <a:t>Matrix organizations</a:t>
            </a:r>
            <a:endParaRPr lang="en-US" sz="2800" b="1" dirty="0">
              <a:solidFill>
                <a:schemeClr val="bg1"/>
              </a:solidFill>
            </a:endParaRPr>
          </a:p>
        </p:txBody>
      </p:sp>
      <p:sp>
        <p:nvSpPr>
          <p:cNvPr id="13" name="Rectangle 12"/>
          <p:cNvSpPr/>
          <p:nvPr/>
        </p:nvSpPr>
        <p:spPr>
          <a:xfrm>
            <a:off x="124819" y="1616715"/>
            <a:ext cx="11821213" cy="461665"/>
          </a:xfrm>
          <a:prstGeom prst="rect">
            <a:avLst/>
          </a:prstGeom>
          <a:solidFill>
            <a:schemeClr val="accent2"/>
          </a:solidFill>
          <a:ln>
            <a:solidFill>
              <a:schemeClr val="tx1"/>
            </a:solidFill>
          </a:ln>
        </p:spPr>
        <p:txBody>
          <a:bodyPr wrap="square">
            <a:spAutoFit/>
          </a:bodyPr>
          <a:lstStyle/>
          <a:p>
            <a:pPr algn="ctr"/>
            <a:r>
              <a:rPr lang="en-US" sz="2400" dirty="0">
                <a:solidFill>
                  <a:schemeClr val="bg1"/>
                </a:solidFill>
                <a:effectLst>
                  <a:outerShdw blurRad="38100" dist="38100" dir="2700000" algn="tl">
                    <a:srgbClr val="000000">
                      <a:alpha val="43137"/>
                    </a:srgbClr>
                  </a:outerShdw>
                </a:effectLst>
              </a:rPr>
              <a:t>From a theoretical point of view, there are two more adjustments that can be made:</a:t>
            </a:r>
          </a:p>
        </p:txBody>
      </p:sp>
      <p:sp>
        <p:nvSpPr>
          <p:cNvPr id="12" name="Rectangle 11"/>
          <p:cNvSpPr/>
          <p:nvPr/>
        </p:nvSpPr>
        <p:spPr>
          <a:xfrm>
            <a:off x="124819" y="2976981"/>
            <a:ext cx="5069350" cy="1569660"/>
          </a:xfrm>
          <a:prstGeom prst="rect">
            <a:avLst/>
          </a:prstGeom>
          <a:solidFill>
            <a:schemeClr val="bg1">
              <a:lumMod val="95000"/>
            </a:schemeClr>
          </a:solidFill>
          <a:ln>
            <a:solidFill>
              <a:schemeClr val="tx1"/>
            </a:solidFill>
          </a:ln>
        </p:spPr>
        <p:txBody>
          <a:bodyPr wrap="square">
            <a:spAutoFit/>
          </a:bodyPr>
          <a:lstStyle/>
          <a:p>
            <a:r>
              <a:rPr lang="en-US" sz="2400" dirty="0"/>
              <a:t>A </a:t>
            </a:r>
            <a:r>
              <a:rPr lang="en-US" sz="2400" i="1" dirty="0"/>
              <a:t>weak matrix</a:t>
            </a:r>
            <a:r>
              <a:rPr lang="en-US" sz="2400" dirty="0"/>
              <a:t> retains the management of the project in the hands of the functional managers instead of the project team, like this:</a:t>
            </a:r>
          </a:p>
        </p:txBody>
      </p:sp>
      <p:sp>
        <p:nvSpPr>
          <p:cNvPr id="2" name="Rectangle 1"/>
          <p:cNvSpPr/>
          <p:nvPr/>
        </p:nvSpPr>
        <p:spPr>
          <a:xfrm>
            <a:off x="4785181" y="2229940"/>
            <a:ext cx="1824538" cy="461665"/>
          </a:xfrm>
          <a:prstGeom prst="rect">
            <a:avLst/>
          </a:prstGeom>
          <a:solidFill>
            <a:schemeClr val="accent4">
              <a:lumMod val="60000"/>
              <a:lumOff val="40000"/>
            </a:schemeClr>
          </a:solidFill>
        </p:spPr>
        <p:txBody>
          <a:bodyPr wrap="none">
            <a:spAutoFit/>
          </a:bodyPr>
          <a:lstStyle/>
          <a:p>
            <a:r>
              <a:rPr lang="en-US" sz="2400" b="1"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weak matrix</a:t>
            </a:r>
            <a:r>
              <a:rPr lang="en-US" sz="2400" b="1"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endParaRPr lang="en-US" sz="2400" b="1" i="1" dirty="0">
              <a:effectLst>
                <a:outerShdw blurRad="38100" dist="38100" dir="2700000" algn="tl">
                  <a:srgbClr val="000000">
                    <a:alpha val="43137"/>
                  </a:srgbClr>
                </a:outerShdw>
              </a:effectLst>
            </a:endParaRP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95999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fltVal val="0"/>
                                          </p:val>
                                        </p:tav>
                                        <p:tav tm="100000">
                                          <p:val>
                                            <p:strVal val="#ppt_w"/>
                                          </p:val>
                                        </p:tav>
                                      </p:tavLst>
                                    </p:anim>
                                    <p:anim calcmode="lin" valueType="num">
                                      <p:cBhvr>
                                        <p:cTn id="13" dur="1000" fill="hold"/>
                                        <p:tgtEl>
                                          <p:spTgt spid="2"/>
                                        </p:tgtEl>
                                        <p:attrNameLst>
                                          <p:attrName>ppt_h</p:attrName>
                                        </p:attrNameLst>
                                      </p:cBhvr>
                                      <p:tavLst>
                                        <p:tav tm="0">
                                          <p:val>
                                            <p:fltVal val="0"/>
                                          </p:val>
                                        </p:tav>
                                        <p:tav tm="100000">
                                          <p:val>
                                            <p:strVal val="#ppt_h"/>
                                          </p:val>
                                        </p:tav>
                                      </p:tavLst>
                                    </p:anim>
                                    <p:anim calcmode="lin" valueType="num">
                                      <p:cBhvr>
                                        <p:cTn id="14" dur="1000" fill="hold"/>
                                        <p:tgtEl>
                                          <p:spTgt spid="2"/>
                                        </p:tgtEl>
                                        <p:attrNameLst>
                                          <p:attrName>style.rotation</p:attrName>
                                        </p:attrNameLst>
                                      </p:cBhvr>
                                      <p:tavLst>
                                        <p:tav tm="0">
                                          <p:val>
                                            <p:fltVal val="90"/>
                                          </p:val>
                                        </p:tav>
                                        <p:tav tm="100000">
                                          <p:val>
                                            <p:fltVal val="0"/>
                                          </p:val>
                                        </p:tav>
                                      </p:tavLst>
                                    </p:anim>
                                    <p:animEffect transition="in" filter="fade">
                                      <p:cBhvr>
                                        <p:cTn id="15" dur="10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0" y="941935"/>
            <a:ext cx="3253648" cy="523220"/>
          </a:xfrm>
          <a:prstGeom prst="rect">
            <a:avLst/>
          </a:prstGeom>
          <a:solidFill>
            <a:schemeClr val="tx2"/>
          </a:solidFill>
        </p:spPr>
        <p:txBody>
          <a:bodyPr wrap="none">
            <a:spAutoFit/>
          </a:bodyPr>
          <a:lstStyle/>
          <a:p>
            <a:r>
              <a:rPr lang="en-US" sz="2800" b="1" dirty="0" smtClean="0">
                <a:solidFill>
                  <a:schemeClr val="bg1"/>
                </a:solidFill>
              </a:rPr>
              <a:t>Matrix organizations</a:t>
            </a:r>
            <a:endParaRPr lang="en-US" sz="2800" b="1" dirty="0">
              <a:solidFill>
                <a:schemeClr val="bg1"/>
              </a:solidFill>
            </a:endParaRPr>
          </a:p>
        </p:txBody>
      </p:sp>
      <p:sp>
        <p:nvSpPr>
          <p:cNvPr id="13" name="Rectangle 12"/>
          <p:cNvSpPr/>
          <p:nvPr/>
        </p:nvSpPr>
        <p:spPr>
          <a:xfrm>
            <a:off x="124819" y="1616715"/>
            <a:ext cx="11821213" cy="461665"/>
          </a:xfrm>
          <a:prstGeom prst="rect">
            <a:avLst/>
          </a:prstGeom>
          <a:solidFill>
            <a:schemeClr val="accent2"/>
          </a:solidFill>
          <a:ln>
            <a:solidFill>
              <a:schemeClr val="tx1"/>
            </a:solidFill>
          </a:ln>
        </p:spPr>
        <p:txBody>
          <a:bodyPr wrap="square">
            <a:spAutoFit/>
          </a:bodyPr>
          <a:lstStyle/>
          <a:p>
            <a:pPr algn="ctr"/>
            <a:r>
              <a:rPr lang="en-US" sz="2400" dirty="0">
                <a:solidFill>
                  <a:schemeClr val="bg1"/>
                </a:solidFill>
                <a:effectLst>
                  <a:outerShdw blurRad="38100" dist="38100" dir="2700000" algn="tl">
                    <a:srgbClr val="000000">
                      <a:alpha val="43137"/>
                    </a:srgbClr>
                  </a:outerShdw>
                </a:effectLst>
              </a:rPr>
              <a:t>From a theoretical point of view, there are two more adjustments that can be made:</a:t>
            </a:r>
          </a:p>
        </p:txBody>
      </p:sp>
      <p:sp>
        <p:nvSpPr>
          <p:cNvPr id="2" name="Rectangle 1"/>
          <p:cNvSpPr/>
          <p:nvPr/>
        </p:nvSpPr>
        <p:spPr>
          <a:xfrm>
            <a:off x="4785181" y="2229940"/>
            <a:ext cx="1824538" cy="461665"/>
          </a:xfrm>
          <a:prstGeom prst="rect">
            <a:avLst/>
          </a:prstGeom>
          <a:solidFill>
            <a:schemeClr val="accent4">
              <a:lumMod val="60000"/>
              <a:lumOff val="40000"/>
            </a:schemeClr>
          </a:solidFill>
        </p:spPr>
        <p:txBody>
          <a:bodyPr wrap="none">
            <a:spAutoFit/>
          </a:bodyPr>
          <a:lstStyle/>
          <a:p>
            <a:r>
              <a:rPr lang="en-US" sz="2400" b="1"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weak matrix</a:t>
            </a:r>
            <a:r>
              <a:rPr lang="en-US" sz="2400" b="1"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endParaRPr lang="en-US" sz="2400" b="1" i="1" dirty="0">
              <a:effectLst>
                <a:outerShdw blurRad="38100" dist="38100" dir="2700000" algn="tl">
                  <a:srgbClr val="000000">
                    <a:alpha val="43137"/>
                  </a:srgbClr>
                </a:outerShdw>
              </a:effectLst>
            </a:endParaRPr>
          </a:p>
        </p:txBody>
      </p:sp>
      <p:pic>
        <p:nvPicPr>
          <p:cNvPr id="10" name="Picture 9"/>
          <p:cNvPicPr/>
          <p:nvPr/>
        </p:nvPicPr>
        <p:blipFill>
          <a:blip r:embed="rId2">
            <a:extLst>
              <a:ext uri="{28A0092B-C50C-407E-A947-70E740481C1C}">
                <a14:useLocalDpi xmlns:a14="http://schemas.microsoft.com/office/drawing/2010/main" val="0"/>
              </a:ext>
            </a:extLst>
          </a:blip>
          <a:stretch>
            <a:fillRect/>
          </a:stretch>
        </p:blipFill>
        <p:spPr>
          <a:xfrm>
            <a:off x="0" y="2843165"/>
            <a:ext cx="5943600" cy="3505835"/>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10568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0" y="941935"/>
            <a:ext cx="3253648" cy="523220"/>
          </a:xfrm>
          <a:prstGeom prst="rect">
            <a:avLst/>
          </a:prstGeom>
          <a:solidFill>
            <a:schemeClr val="tx2"/>
          </a:solidFill>
        </p:spPr>
        <p:txBody>
          <a:bodyPr wrap="none">
            <a:spAutoFit/>
          </a:bodyPr>
          <a:lstStyle/>
          <a:p>
            <a:r>
              <a:rPr lang="en-US" sz="2800" b="1" dirty="0" smtClean="0">
                <a:solidFill>
                  <a:schemeClr val="bg1"/>
                </a:solidFill>
              </a:rPr>
              <a:t>Matrix organizations</a:t>
            </a:r>
            <a:endParaRPr lang="en-US" sz="2800" b="1" dirty="0">
              <a:solidFill>
                <a:schemeClr val="bg1"/>
              </a:solidFill>
            </a:endParaRPr>
          </a:p>
        </p:txBody>
      </p:sp>
      <p:sp>
        <p:nvSpPr>
          <p:cNvPr id="13" name="Rectangle 12"/>
          <p:cNvSpPr/>
          <p:nvPr/>
        </p:nvSpPr>
        <p:spPr>
          <a:xfrm>
            <a:off x="124819" y="1616715"/>
            <a:ext cx="11821213" cy="461665"/>
          </a:xfrm>
          <a:prstGeom prst="rect">
            <a:avLst/>
          </a:prstGeom>
          <a:solidFill>
            <a:schemeClr val="accent2"/>
          </a:solidFill>
          <a:ln>
            <a:solidFill>
              <a:schemeClr val="tx1"/>
            </a:solidFill>
          </a:ln>
        </p:spPr>
        <p:txBody>
          <a:bodyPr wrap="square">
            <a:spAutoFit/>
          </a:bodyPr>
          <a:lstStyle/>
          <a:p>
            <a:pPr algn="ctr"/>
            <a:r>
              <a:rPr lang="en-US" sz="2400" dirty="0">
                <a:solidFill>
                  <a:schemeClr val="bg1"/>
                </a:solidFill>
                <a:effectLst>
                  <a:outerShdw blurRad="38100" dist="38100" dir="2700000" algn="tl">
                    <a:srgbClr val="000000">
                      <a:alpha val="43137"/>
                    </a:srgbClr>
                  </a:outerShdw>
                </a:effectLst>
              </a:rPr>
              <a:t>From a theoretical point of view, there are two more adjustments that can be made:</a:t>
            </a:r>
          </a:p>
        </p:txBody>
      </p:sp>
      <p:sp>
        <p:nvSpPr>
          <p:cNvPr id="12" name="Rectangle 11"/>
          <p:cNvSpPr/>
          <p:nvPr/>
        </p:nvSpPr>
        <p:spPr>
          <a:xfrm>
            <a:off x="256795" y="3291727"/>
            <a:ext cx="5069350" cy="3046988"/>
          </a:xfrm>
          <a:prstGeom prst="rect">
            <a:avLst/>
          </a:prstGeom>
          <a:solidFill>
            <a:schemeClr val="bg1">
              <a:lumMod val="95000"/>
            </a:schemeClr>
          </a:solidFill>
          <a:ln>
            <a:solidFill>
              <a:schemeClr val="tx1"/>
            </a:solidFill>
          </a:ln>
        </p:spPr>
        <p:txBody>
          <a:bodyPr wrap="square">
            <a:spAutoFit/>
          </a:bodyPr>
          <a:lstStyle/>
          <a:p>
            <a:r>
              <a:rPr lang="en-US" sz="2400" dirty="0"/>
              <a:t>a </a:t>
            </a:r>
            <a:r>
              <a:rPr lang="en-US" sz="2400" i="1" dirty="0"/>
              <a:t>strong matrix</a:t>
            </a:r>
            <a:r>
              <a:rPr lang="en-US" sz="2400" dirty="0"/>
              <a:t> is still a functional organizational structure, but has a completely separate project management arm. All of the project roles are still fulfilled within the functional departments, but the project manager is on the same level as the functional managers.</a:t>
            </a:r>
          </a:p>
        </p:txBody>
      </p:sp>
      <p:sp>
        <p:nvSpPr>
          <p:cNvPr id="2" name="Rectangle 1"/>
          <p:cNvSpPr/>
          <p:nvPr/>
        </p:nvSpPr>
        <p:spPr>
          <a:xfrm>
            <a:off x="4785181" y="2229940"/>
            <a:ext cx="2031325" cy="461665"/>
          </a:xfrm>
          <a:prstGeom prst="rect">
            <a:avLst/>
          </a:prstGeom>
          <a:solidFill>
            <a:schemeClr val="accent4">
              <a:lumMod val="60000"/>
              <a:lumOff val="40000"/>
            </a:schemeClr>
          </a:solidFill>
        </p:spPr>
        <p:txBody>
          <a:bodyPr wrap="none">
            <a:spAutoFit/>
          </a:bodyPr>
          <a:lstStyle/>
          <a:p>
            <a:r>
              <a:rPr lang="en-US" sz="2400" b="1" i="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Strong </a:t>
            </a:r>
            <a:r>
              <a:rPr lang="en-US" sz="2400" b="1"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matrix</a:t>
            </a:r>
            <a:r>
              <a:rPr lang="en-US" sz="2400" b="1"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endParaRPr lang="en-US" sz="2400" b="1" i="1" dirty="0">
              <a:effectLst>
                <a:outerShdw blurRad="38100" dist="38100" dir="2700000" algn="tl">
                  <a:srgbClr val="000000">
                    <a:alpha val="43137"/>
                  </a:srgbClr>
                </a:outerShdw>
              </a:effectLst>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2313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0" y="941935"/>
            <a:ext cx="3253648" cy="523220"/>
          </a:xfrm>
          <a:prstGeom prst="rect">
            <a:avLst/>
          </a:prstGeom>
          <a:solidFill>
            <a:schemeClr val="tx2"/>
          </a:solidFill>
        </p:spPr>
        <p:txBody>
          <a:bodyPr wrap="none">
            <a:spAutoFit/>
          </a:bodyPr>
          <a:lstStyle/>
          <a:p>
            <a:r>
              <a:rPr lang="en-US" sz="2800" b="1" dirty="0" smtClean="0">
                <a:solidFill>
                  <a:schemeClr val="bg1"/>
                </a:solidFill>
              </a:rPr>
              <a:t>Matrix organizations</a:t>
            </a:r>
            <a:endParaRPr lang="en-US" sz="2800" b="1" dirty="0">
              <a:solidFill>
                <a:schemeClr val="bg1"/>
              </a:solidFill>
            </a:endParaRPr>
          </a:p>
        </p:txBody>
      </p:sp>
      <p:sp>
        <p:nvSpPr>
          <p:cNvPr id="13" name="Rectangle 12"/>
          <p:cNvSpPr/>
          <p:nvPr/>
        </p:nvSpPr>
        <p:spPr>
          <a:xfrm>
            <a:off x="124819" y="1616715"/>
            <a:ext cx="11821213" cy="461665"/>
          </a:xfrm>
          <a:prstGeom prst="rect">
            <a:avLst/>
          </a:prstGeom>
          <a:solidFill>
            <a:schemeClr val="accent2"/>
          </a:solidFill>
          <a:ln>
            <a:solidFill>
              <a:schemeClr val="tx1"/>
            </a:solidFill>
          </a:ln>
        </p:spPr>
        <p:txBody>
          <a:bodyPr wrap="square">
            <a:spAutoFit/>
          </a:bodyPr>
          <a:lstStyle/>
          <a:p>
            <a:pPr algn="ctr"/>
            <a:r>
              <a:rPr lang="en-US" sz="2400" dirty="0">
                <a:solidFill>
                  <a:schemeClr val="bg1"/>
                </a:solidFill>
                <a:effectLst>
                  <a:outerShdw blurRad="38100" dist="38100" dir="2700000" algn="tl">
                    <a:srgbClr val="000000">
                      <a:alpha val="43137"/>
                    </a:srgbClr>
                  </a:outerShdw>
                </a:effectLst>
              </a:rPr>
              <a:t>From a theoretical point of view, there are two more adjustments that can be made:</a:t>
            </a:r>
          </a:p>
        </p:txBody>
      </p:sp>
      <p:sp>
        <p:nvSpPr>
          <p:cNvPr id="2" name="Rectangle 1"/>
          <p:cNvSpPr/>
          <p:nvPr/>
        </p:nvSpPr>
        <p:spPr>
          <a:xfrm>
            <a:off x="4785181" y="2229940"/>
            <a:ext cx="2031325" cy="461665"/>
          </a:xfrm>
          <a:prstGeom prst="rect">
            <a:avLst/>
          </a:prstGeom>
          <a:solidFill>
            <a:schemeClr val="accent4">
              <a:lumMod val="60000"/>
              <a:lumOff val="40000"/>
            </a:schemeClr>
          </a:solidFill>
        </p:spPr>
        <p:txBody>
          <a:bodyPr wrap="none">
            <a:spAutoFit/>
          </a:bodyPr>
          <a:lstStyle/>
          <a:p>
            <a:r>
              <a:rPr lang="en-US" sz="2400" b="1" i="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Strong </a:t>
            </a:r>
            <a:r>
              <a:rPr lang="en-US" sz="2400" b="1"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matrix</a:t>
            </a:r>
            <a:r>
              <a:rPr lang="en-US" sz="2400" b="1"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endParaRPr lang="en-US" sz="2400" b="1" i="1" dirty="0">
              <a:effectLst>
                <a:outerShdw blurRad="38100" dist="38100" dir="2700000" algn="tl">
                  <a:srgbClr val="000000">
                    <a:alpha val="43137"/>
                  </a:srgbClr>
                </a:outerShdw>
              </a:effectLst>
            </a:endParaRPr>
          </a:p>
        </p:txBody>
      </p:sp>
      <p:pic>
        <p:nvPicPr>
          <p:cNvPr id="11" name="Picture 10"/>
          <p:cNvPicPr/>
          <p:nvPr/>
        </p:nvPicPr>
        <p:blipFill>
          <a:blip r:embed="rId2">
            <a:extLst>
              <a:ext uri="{28A0092B-C50C-407E-A947-70E740481C1C}">
                <a14:useLocalDpi xmlns:a14="http://schemas.microsoft.com/office/drawing/2010/main" val="0"/>
              </a:ext>
            </a:extLst>
          </a:blip>
          <a:stretch>
            <a:fillRect/>
          </a:stretch>
        </p:blipFill>
        <p:spPr>
          <a:xfrm>
            <a:off x="0" y="2843165"/>
            <a:ext cx="6400800" cy="3878146"/>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050578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0" y="941935"/>
            <a:ext cx="3253648" cy="523220"/>
          </a:xfrm>
          <a:prstGeom prst="rect">
            <a:avLst/>
          </a:prstGeom>
          <a:solidFill>
            <a:schemeClr val="tx2"/>
          </a:solidFill>
        </p:spPr>
        <p:txBody>
          <a:bodyPr wrap="none">
            <a:spAutoFit/>
          </a:bodyPr>
          <a:lstStyle/>
          <a:p>
            <a:r>
              <a:rPr lang="en-US" sz="2800" b="1" dirty="0" smtClean="0">
                <a:solidFill>
                  <a:schemeClr val="bg1"/>
                </a:solidFill>
              </a:rPr>
              <a:t>Matrix organizations</a:t>
            </a:r>
            <a:endParaRPr lang="en-US" sz="2800" b="1" dirty="0">
              <a:solidFill>
                <a:schemeClr val="bg1"/>
              </a:solidFill>
            </a:endParaRPr>
          </a:p>
        </p:txBody>
      </p:sp>
      <p:sp>
        <p:nvSpPr>
          <p:cNvPr id="12" name="Rectangle 11"/>
          <p:cNvSpPr/>
          <p:nvPr/>
        </p:nvSpPr>
        <p:spPr>
          <a:xfrm>
            <a:off x="84391" y="2225932"/>
            <a:ext cx="7268066" cy="3046988"/>
          </a:xfrm>
          <a:prstGeom prst="rect">
            <a:avLst/>
          </a:prstGeom>
          <a:solidFill>
            <a:schemeClr val="bg1">
              <a:lumMod val="95000"/>
            </a:schemeClr>
          </a:solidFill>
          <a:ln>
            <a:solidFill>
              <a:schemeClr val="tx1"/>
            </a:solidFill>
          </a:ln>
        </p:spPr>
        <p:txBody>
          <a:bodyPr wrap="square">
            <a:spAutoFit/>
          </a:bodyPr>
          <a:lstStyle/>
          <a:p>
            <a:pPr lvl="0"/>
            <a:r>
              <a:rPr lang="en-US" sz="2400" dirty="0"/>
              <a:t>A vehicle manufacturing firm sets up a project to modernize its assembly line, whereby the project manager is dedicated full time to the project and reports to the executive.  The project manager chooses their project team from the design, production, and maintenance departments, who must balance their time between their regular duties and achieving their project work.  </a:t>
            </a:r>
            <a:r>
              <a:rPr lang="en-US" sz="2400" i="1" u="sng" dirty="0">
                <a:solidFill>
                  <a:srgbClr val="FF0000"/>
                </a:solidFill>
              </a:rPr>
              <a:t>This is a strong matrix organization.</a:t>
            </a:r>
          </a:p>
        </p:txBody>
      </p:sp>
      <p:sp>
        <p:nvSpPr>
          <p:cNvPr id="2" name="Rectangle 1"/>
          <p:cNvSpPr/>
          <p:nvPr/>
        </p:nvSpPr>
        <p:spPr>
          <a:xfrm>
            <a:off x="4521230" y="1374279"/>
            <a:ext cx="1638590" cy="523220"/>
          </a:xfrm>
          <a:prstGeom prst="rect">
            <a:avLst/>
          </a:prstGeom>
          <a:solidFill>
            <a:schemeClr val="accent4">
              <a:lumMod val="60000"/>
              <a:lumOff val="40000"/>
            </a:schemeClr>
          </a:solidFill>
          <a:ln>
            <a:solidFill>
              <a:schemeClr val="tx1"/>
            </a:solidFill>
          </a:ln>
        </p:spPr>
        <p:txBody>
          <a:bodyPr wrap="none">
            <a:spAutoFit/>
          </a:bodyPr>
          <a:lstStyle/>
          <a:p>
            <a:r>
              <a:rPr lang="en-US" sz="2800" b="1" i="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Examples</a:t>
            </a:r>
            <a:endParaRPr lang="en-US" sz="2800" b="1" i="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55606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0" y="941935"/>
            <a:ext cx="3253648" cy="523220"/>
          </a:xfrm>
          <a:prstGeom prst="rect">
            <a:avLst/>
          </a:prstGeom>
          <a:solidFill>
            <a:schemeClr val="tx2"/>
          </a:solidFill>
        </p:spPr>
        <p:txBody>
          <a:bodyPr wrap="none">
            <a:spAutoFit/>
          </a:bodyPr>
          <a:lstStyle/>
          <a:p>
            <a:r>
              <a:rPr lang="en-US" sz="2800" b="1" dirty="0" smtClean="0">
                <a:solidFill>
                  <a:schemeClr val="bg1"/>
                </a:solidFill>
              </a:rPr>
              <a:t>Matrix organizations</a:t>
            </a:r>
            <a:endParaRPr lang="en-US" sz="2800" b="1" dirty="0">
              <a:solidFill>
                <a:schemeClr val="bg1"/>
              </a:solidFill>
            </a:endParaRPr>
          </a:p>
        </p:txBody>
      </p:sp>
      <p:sp>
        <p:nvSpPr>
          <p:cNvPr id="12" name="Rectangle 11"/>
          <p:cNvSpPr/>
          <p:nvPr/>
        </p:nvSpPr>
        <p:spPr>
          <a:xfrm>
            <a:off x="171953" y="2710653"/>
            <a:ext cx="5069350" cy="3416320"/>
          </a:xfrm>
          <a:prstGeom prst="rect">
            <a:avLst/>
          </a:prstGeom>
          <a:solidFill>
            <a:schemeClr val="bg1">
              <a:lumMod val="95000"/>
            </a:schemeClr>
          </a:solidFill>
          <a:ln>
            <a:solidFill>
              <a:schemeClr val="tx1"/>
            </a:solidFill>
          </a:ln>
        </p:spPr>
        <p:txBody>
          <a:bodyPr wrap="square">
            <a:spAutoFit/>
          </a:bodyPr>
          <a:lstStyle/>
          <a:p>
            <a:r>
              <a:rPr lang="en-US" sz="2400" dirty="0"/>
              <a:t>Functional organizations and project-oriented organizations are at opposite ends of the spectrum and matrix organizations fall somewhere in between.  But it is possible to utilize </a:t>
            </a:r>
            <a:r>
              <a:rPr lang="en-US" sz="2400" i="1" dirty="0"/>
              <a:t>both</a:t>
            </a:r>
            <a:r>
              <a:rPr lang="en-US" sz="2400" dirty="0"/>
              <a:t> structures at the same time.  Therefore, there is a fourth option that requires mention, the composite structure.</a:t>
            </a:r>
          </a:p>
        </p:txBody>
      </p:sp>
      <p:sp>
        <p:nvSpPr>
          <p:cNvPr id="2" name="Rectangle 1"/>
          <p:cNvSpPr/>
          <p:nvPr/>
        </p:nvSpPr>
        <p:spPr>
          <a:xfrm>
            <a:off x="3908488" y="1465155"/>
            <a:ext cx="2507418" cy="461665"/>
          </a:xfrm>
          <a:prstGeom prst="rect">
            <a:avLst/>
          </a:prstGeom>
          <a:solidFill>
            <a:schemeClr val="accent4">
              <a:lumMod val="60000"/>
              <a:lumOff val="40000"/>
            </a:schemeClr>
          </a:solidFill>
        </p:spPr>
        <p:txBody>
          <a:bodyPr wrap="none">
            <a:spAutoFit/>
          </a:bodyPr>
          <a:lstStyle/>
          <a:p>
            <a:r>
              <a:rPr lang="en-US" sz="2400" b="1" i="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Composite </a:t>
            </a:r>
            <a:r>
              <a:rPr lang="en-US" sz="2400" b="1"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matrix</a:t>
            </a:r>
            <a:r>
              <a:rPr lang="en-US" sz="2400" b="1"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endParaRPr lang="en-US" sz="2400" b="1" i="1" dirty="0">
              <a:effectLst>
                <a:outerShdw blurRad="38100" dist="38100" dir="2700000" algn="tl">
                  <a:srgbClr val="000000">
                    <a:alpha val="43137"/>
                  </a:srgbClr>
                </a:outerShdw>
              </a:effectLst>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546163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0" y="941935"/>
            <a:ext cx="3253648" cy="523220"/>
          </a:xfrm>
          <a:prstGeom prst="rect">
            <a:avLst/>
          </a:prstGeom>
          <a:solidFill>
            <a:schemeClr val="tx2"/>
          </a:solidFill>
        </p:spPr>
        <p:txBody>
          <a:bodyPr wrap="none">
            <a:spAutoFit/>
          </a:bodyPr>
          <a:lstStyle/>
          <a:p>
            <a:r>
              <a:rPr lang="en-US" sz="2800" b="1" dirty="0" smtClean="0">
                <a:solidFill>
                  <a:schemeClr val="bg1"/>
                </a:solidFill>
              </a:rPr>
              <a:t>Matrix organizations</a:t>
            </a:r>
            <a:endParaRPr lang="en-US" sz="2800" b="1" dirty="0">
              <a:solidFill>
                <a:schemeClr val="bg1"/>
              </a:solidFill>
            </a:endParaRPr>
          </a:p>
        </p:txBody>
      </p:sp>
      <p:sp>
        <p:nvSpPr>
          <p:cNvPr id="2" name="Rectangle 1"/>
          <p:cNvSpPr/>
          <p:nvPr/>
        </p:nvSpPr>
        <p:spPr>
          <a:xfrm>
            <a:off x="3908488" y="1465155"/>
            <a:ext cx="2507418" cy="461665"/>
          </a:xfrm>
          <a:prstGeom prst="rect">
            <a:avLst/>
          </a:prstGeom>
          <a:solidFill>
            <a:schemeClr val="accent4">
              <a:lumMod val="60000"/>
              <a:lumOff val="40000"/>
            </a:schemeClr>
          </a:solidFill>
        </p:spPr>
        <p:txBody>
          <a:bodyPr wrap="none">
            <a:spAutoFit/>
          </a:bodyPr>
          <a:lstStyle/>
          <a:p>
            <a:r>
              <a:rPr lang="en-US" sz="2400" b="1" i="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Composite </a:t>
            </a:r>
            <a:r>
              <a:rPr lang="en-US" sz="2400" b="1"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matrix</a:t>
            </a:r>
            <a:r>
              <a:rPr lang="en-US" sz="2400" b="1"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endParaRPr lang="en-US" sz="2400" b="1" i="1" dirty="0">
              <a:effectLst>
                <a:outerShdw blurRad="38100" dist="38100" dir="2700000" algn="tl">
                  <a:srgbClr val="000000">
                    <a:alpha val="43137"/>
                  </a:srgbClr>
                </a:outerShdw>
              </a:effectLst>
            </a:endParaRPr>
          </a:p>
        </p:txBody>
      </p:sp>
      <p:pic>
        <p:nvPicPr>
          <p:cNvPr id="10" name="Picture 9"/>
          <p:cNvPicPr/>
          <p:nvPr/>
        </p:nvPicPr>
        <p:blipFill>
          <a:blip r:embed="rId2">
            <a:extLst>
              <a:ext uri="{28A0092B-C50C-407E-A947-70E740481C1C}">
                <a14:useLocalDpi xmlns:a14="http://schemas.microsoft.com/office/drawing/2010/main" val="0"/>
              </a:ext>
            </a:extLst>
          </a:blip>
          <a:stretch>
            <a:fillRect/>
          </a:stretch>
        </p:blipFill>
        <p:spPr>
          <a:xfrm>
            <a:off x="0" y="2316808"/>
            <a:ext cx="7032396" cy="4244248"/>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17435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0" y="941935"/>
            <a:ext cx="3253648" cy="523220"/>
          </a:xfrm>
          <a:prstGeom prst="rect">
            <a:avLst/>
          </a:prstGeom>
          <a:solidFill>
            <a:schemeClr val="tx2"/>
          </a:solidFill>
        </p:spPr>
        <p:txBody>
          <a:bodyPr wrap="none">
            <a:spAutoFit/>
          </a:bodyPr>
          <a:lstStyle/>
          <a:p>
            <a:r>
              <a:rPr lang="en-US" sz="2800" b="1" dirty="0" smtClean="0">
                <a:solidFill>
                  <a:schemeClr val="bg1"/>
                </a:solidFill>
              </a:rPr>
              <a:t>Matrix organizations</a:t>
            </a:r>
            <a:endParaRPr lang="en-US" sz="2800" b="1" dirty="0">
              <a:solidFill>
                <a:schemeClr val="bg1"/>
              </a:solidFill>
            </a:endParaRPr>
          </a:p>
        </p:txBody>
      </p:sp>
      <p:sp>
        <p:nvSpPr>
          <p:cNvPr id="12" name="Rectangle 11"/>
          <p:cNvSpPr/>
          <p:nvPr/>
        </p:nvSpPr>
        <p:spPr>
          <a:xfrm>
            <a:off x="171953" y="2710653"/>
            <a:ext cx="5069350" cy="1200329"/>
          </a:xfrm>
          <a:prstGeom prst="rect">
            <a:avLst/>
          </a:prstGeom>
          <a:solidFill>
            <a:schemeClr val="bg1">
              <a:lumMod val="95000"/>
            </a:schemeClr>
          </a:solidFill>
          <a:ln>
            <a:solidFill>
              <a:schemeClr val="tx1"/>
            </a:solidFill>
          </a:ln>
        </p:spPr>
        <p:txBody>
          <a:bodyPr wrap="square">
            <a:spAutoFit/>
          </a:bodyPr>
          <a:lstStyle/>
          <a:p>
            <a:r>
              <a:rPr lang="en-US" sz="2400" dirty="0"/>
              <a:t>This occurs when a project structure and a functional structure both report to a central executive.</a:t>
            </a:r>
          </a:p>
        </p:txBody>
      </p:sp>
      <p:sp>
        <p:nvSpPr>
          <p:cNvPr id="2" name="Rectangle 1"/>
          <p:cNvSpPr/>
          <p:nvPr/>
        </p:nvSpPr>
        <p:spPr>
          <a:xfrm>
            <a:off x="3908488" y="1465155"/>
            <a:ext cx="2507418" cy="461665"/>
          </a:xfrm>
          <a:prstGeom prst="rect">
            <a:avLst/>
          </a:prstGeom>
          <a:solidFill>
            <a:schemeClr val="accent4">
              <a:lumMod val="60000"/>
              <a:lumOff val="40000"/>
            </a:schemeClr>
          </a:solidFill>
        </p:spPr>
        <p:txBody>
          <a:bodyPr wrap="none">
            <a:spAutoFit/>
          </a:bodyPr>
          <a:lstStyle/>
          <a:p>
            <a:r>
              <a:rPr lang="en-US" sz="2400" b="1" i="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Composite </a:t>
            </a:r>
            <a:r>
              <a:rPr lang="en-US" sz="2400" b="1"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matrix</a:t>
            </a:r>
            <a:r>
              <a:rPr lang="en-US" sz="2400" b="1"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endParaRPr lang="en-US" sz="2400" b="1" i="1" dirty="0">
              <a:effectLst>
                <a:outerShdw blurRad="38100" dist="38100" dir="2700000" algn="tl">
                  <a:srgbClr val="000000">
                    <a:alpha val="43137"/>
                  </a:srgbClr>
                </a:outerShdw>
              </a:effectLst>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289463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0" y="941935"/>
            <a:ext cx="3253648" cy="523220"/>
          </a:xfrm>
          <a:prstGeom prst="rect">
            <a:avLst/>
          </a:prstGeom>
          <a:solidFill>
            <a:schemeClr val="tx2"/>
          </a:solidFill>
        </p:spPr>
        <p:txBody>
          <a:bodyPr wrap="none">
            <a:spAutoFit/>
          </a:bodyPr>
          <a:lstStyle/>
          <a:p>
            <a:r>
              <a:rPr lang="en-US" sz="2800" b="1" dirty="0" smtClean="0">
                <a:solidFill>
                  <a:schemeClr val="bg1"/>
                </a:solidFill>
              </a:rPr>
              <a:t>Matrix organizations</a:t>
            </a:r>
            <a:endParaRPr lang="en-US" sz="2800" b="1" dirty="0">
              <a:solidFill>
                <a:schemeClr val="bg1"/>
              </a:solidFill>
            </a:endParaRPr>
          </a:p>
        </p:txBody>
      </p:sp>
      <p:sp>
        <p:nvSpPr>
          <p:cNvPr id="2" name="Rectangle 1"/>
          <p:cNvSpPr/>
          <p:nvPr/>
        </p:nvSpPr>
        <p:spPr>
          <a:xfrm>
            <a:off x="3908488" y="1465155"/>
            <a:ext cx="2507418" cy="461665"/>
          </a:xfrm>
          <a:prstGeom prst="rect">
            <a:avLst/>
          </a:prstGeom>
          <a:solidFill>
            <a:schemeClr val="accent4">
              <a:lumMod val="60000"/>
              <a:lumOff val="40000"/>
            </a:schemeClr>
          </a:solidFill>
        </p:spPr>
        <p:txBody>
          <a:bodyPr wrap="none">
            <a:spAutoFit/>
          </a:bodyPr>
          <a:lstStyle/>
          <a:p>
            <a:r>
              <a:rPr lang="en-US" sz="2400" b="1" i="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Composite </a:t>
            </a:r>
            <a:r>
              <a:rPr lang="en-US" sz="2400" b="1"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matrix</a:t>
            </a:r>
            <a:r>
              <a:rPr lang="en-US" sz="2400" b="1"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endParaRPr lang="en-US" sz="2400" b="1" i="1" dirty="0">
              <a:effectLst>
                <a:outerShdw blurRad="38100" dist="38100" dir="2700000" algn="tl">
                  <a:srgbClr val="000000">
                    <a:alpha val="43137"/>
                  </a:srgbClr>
                </a:outerShdw>
              </a:effectLst>
            </a:endParaRPr>
          </a:p>
        </p:txBody>
      </p:sp>
      <p:pic>
        <p:nvPicPr>
          <p:cNvPr id="10" name="Picture 9"/>
          <p:cNvPicPr/>
          <p:nvPr/>
        </p:nvPicPr>
        <p:blipFill>
          <a:blip r:embed="rId2">
            <a:extLst>
              <a:ext uri="{28A0092B-C50C-407E-A947-70E740481C1C}">
                <a14:useLocalDpi xmlns:a14="http://schemas.microsoft.com/office/drawing/2010/main" val="0"/>
              </a:ext>
            </a:extLst>
          </a:blip>
          <a:stretch>
            <a:fillRect/>
          </a:stretch>
        </p:blipFill>
        <p:spPr>
          <a:xfrm>
            <a:off x="0" y="2130375"/>
            <a:ext cx="7060676" cy="4619217"/>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435099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18424" y="28727"/>
            <a:ext cx="4401782"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smtClean="0">
                <a:solidFill>
                  <a:schemeClr val="bg1"/>
                </a:solidFill>
                <a:effectLst>
                  <a:outerShdw blurRad="38100" dist="38100" dir="2700000" algn="tl">
                    <a:srgbClr val="000000">
                      <a:alpha val="43137"/>
                    </a:srgbClr>
                  </a:outerShdw>
                </a:effectLst>
              </a:rPr>
              <a:t>The Project environment</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0" y="941935"/>
            <a:ext cx="3253648" cy="523220"/>
          </a:xfrm>
          <a:prstGeom prst="rect">
            <a:avLst/>
          </a:prstGeom>
          <a:solidFill>
            <a:schemeClr val="tx2"/>
          </a:solidFill>
        </p:spPr>
        <p:txBody>
          <a:bodyPr wrap="none">
            <a:spAutoFit/>
          </a:bodyPr>
          <a:lstStyle/>
          <a:p>
            <a:r>
              <a:rPr lang="en-US" sz="2800" b="1" dirty="0" smtClean="0">
                <a:solidFill>
                  <a:schemeClr val="bg1"/>
                </a:solidFill>
              </a:rPr>
              <a:t>Matrix organizations</a:t>
            </a:r>
            <a:endParaRPr lang="en-US" sz="2800" b="1" dirty="0">
              <a:solidFill>
                <a:schemeClr val="bg1"/>
              </a:solidFill>
            </a:endParaRPr>
          </a:p>
        </p:txBody>
      </p:sp>
      <p:sp>
        <p:nvSpPr>
          <p:cNvPr id="12" name="Rectangle 11"/>
          <p:cNvSpPr/>
          <p:nvPr/>
        </p:nvSpPr>
        <p:spPr>
          <a:xfrm>
            <a:off x="0" y="2569251"/>
            <a:ext cx="5908336" cy="4093428"/>
          </a:xfrm>
          <a:prstGeom prst="rect">
            <a:avLst/>
          </a:prstGeom>
          <a:solidFill>
            <a:schemeClr val="bg1">
              <a:lumMod val="95000"/>
            </a:schemeClr>
          </a:solidFill>
          <a:ln>
            <a:solidFill>
              <a:schemeClr val="tx1"/>
            </a:solidFill>
          </a:ln>
        </p:spPr>
        <p:txBody>
          <a:bodyPr wrap="square">
            <a:spAutoFit/>
          </a:bodyPr>
          <a:lstStyle/>
          <a:p>
            <a:r>
              <a:rPr lang="en-US" sz="2000" dirty="0"/>
              <a:t>For example, a state government department of transportation has a maintenance division which seeks to maintain the level of service of the state’s roads and bridges, and a capital projects division which builds new roads and bridges.  The maintenance division and the capital projects division are located side by side, reporting to the executive.  </a:t>
            </a:r>
            <a:endParaRPr lang="en-US" sz="2000" dirty="0" smtClean="0"/>
          </a:p>
          <a:p>
            <a:endParaRPr lang="en-US" sz="2000" dirty="0"/>
          </a:p>
          <a:p>
            <a:r>
              <a:rPr lang="en-US" sz="2000" dirty="0" smtClean="0"/>
              <a:t>This </a:t>
            </a:r>
            <a:r>
              <a:rPr lang="en-US" sz="2000" dirty="0"/>
              <a:t>is a </a:t>
            </a:r>
            <a:r>
              <a:rPr lang="en-US" sz="2000" i="1" dirty="0"/>
              <a:t>composite</a:t>
            </a:r>
            <a:r>
              <a:rPr lang="en-US" sz="2000" dirty="0"/>
              <a:t> organizational structure (A matrix structure would require new construction to occur within one of the maintenance departments – the project manager would report to a functional manager rather than the executive).</a:t>
            </a:r>
          </a:p>
        </p:txBody>
      </p:sp>
      <p:sp>
        <p:nvSpPr>
          <p:cNvPr id="2" name="Rectangle 1"/>
          <p:cNvSpPr/>
          <p:nvPr/>
        </p:nvSpPr>
        <p:spPr>
          <a:xfrm>
            <a:off x="3908488" y="1465155"/>
            <a:ext cx="2507418" cy="461665"/>
          </a:xfrm>
          <a:prstGeom prst="rect">
            <a:avLst/>
          </a:prstGeom>
          <a:solidFill>
            <a:schemeClr val="accent4">
              <a:lumMod val="60000"/>
              <a:lumOff val="40000"/>
            </a:schemeClr>
          </a:solidFill>
        </p:spPr>
        <p:txBody>
          <a:bodyPr wrap="none">
            <a:spAutoFit/>
          </a:bodyPr>
          <a:lstStyle/>
          <a:p>
            <a:r>
              <a:rPr lang="en-US" sz="2400" b="1" i="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Composite </a:t>
            </a:r>
            <a:r>
              <a:rPr lang="en-US" sz="2400" b="1"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matrix</a:t>
            </a:r>
            <a:r>
              <a:rPr lang="en-US" sz="2400" b="1"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endParaRPr lang="en-US" sz="2400" b="1" i="1" dirty="0">
              <a:effectLst>
                <a:outerShdw blurRad="38100" dist="38100" dir="2700000" algn="tl">
                  <a:srgbClr val="000000">
                    <a:alpha val="43137"/>
                  </a:srgbClr>
                </a:outerShdw>
              </a:effectLst>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901800" y="5315040"/>
              <a:ext cx="2864160" cy="32040"/>
            </p14:xfrm>
          </p:contentPart>
        </mc:Choice>
        <mc:Fallback>
          <p:pic>
            <p:nvPicPr>
              <p:cNvPr id="3" name="Ink 2"/>
              <p:cNvPicPr/>
              <p:nvPr/>
            </p:nvPicPr>
            <p:blipFill>
              <a:blip r:embed="rId4"/>
              <a:stretch>
                <a:fillRect/>
              </a:stretch>
            </p:blipFill>
            <p:spPr>
              <a:xfrm>
                <a:off x="885960" y="5251320"/>
                <a:ext cx="2895840" cy="159120"/>
              </a:xfrm>
              <a:prstGeom prst="rect">
                <a:avLst/>
              </a:prstGeom>
            </p:spPr>
          </p:pic>
        </mc:Fallback>
      </mc:AlternateContent>
    </p:spTree>
    <p:extLst>
      <p:ext uri="{BB962C8B-B14F-4D97-AF65-F5344CB8AC3E}">
        <p14:creationId xmlns:p14="http://schemas.microsoft.com/office/powerpoint/2010/main" val="530520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89067" y="2913218"/>
            <a:ext cx="3813865" cy="1031564"/>
          </a:xfrm>
          <a:prstGeom prst="rect">
            <a:avLst/>
          </a:prstGeom>
          <a:solidFill>
            <a:schemeClr val="tx1"/>
          </a:solidFill>
          <a:ln>
            <a:solidFill>
              <a:schemeClr val="bg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7000"/>
              </a:lnSpc>
            </a:pPr>
            <a:r>
              <a:rPr lang="en-US" sz="60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Thank You</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mc:AlternateContent xmlns:mc="http://schemas.openxmlformats.org/markup-compatibility/2006">
        <mc:Choice xmlns:p14="http://schemas.microsoft.com/office/powerpoint/2010/main" Requires="p14">
          <p:contentPart p14:bwMode="auto" r:id="rId2">
            <p14:nvContentPartPr>
              <p14:cNvPr id="3" name="Ink 2"/>
              <p14:cNvContentPartPr/>
              <p14:nvPr/>
            </p14:nvContentPartPr>
            <p14:xfrm>
              <a:off x="7124760" y="0"/>
              <a:ext cx="360" cy="360"/>
            </p14:xfrm>
          </p:contentPart>
        </mc:Choice>
        <mc:Fallback>
          <p:pic>
            <p:nvPicPr>
              <p:cNvPr id="3" name="Ink 2"/>
              <p:cNvPicPr/>
              <p:nvPr/>
            </p:nvPicPr>
            <p:blipFill>
              <a:blip r:embed="rId3"/>
              <a:stretch>
                <a:fillRect/>
              </a:stretch>
            </p:blipFill>
            <p:spPr>
              <a:xfrm>
                <a:off x="7108920" y="-63360"/>
                <a:ext cx="32040" cy="127080"/>
              </a:xfrm>
              <a:prstGeom prst="rect">
                <a:avLst/>
              </a:prstGeom>
            </p:spPr>
          </p:pic>
        </mc:Fallback>
      </mc:AlternateContent>
    </p:spTree>
    <p:extLst>
      <p:ext uri="{BB962C8B-B14F-4D97-AF65-F5344CB8AC3E}">
        <p14:creationId xmlns:p14="http://schemas.microsoft.com/office/powerpoint/2010/main" val="367959704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docProps/app.xml><?xml version="1.0" encoding="utf-8"?>
<Properties xmlns="http://schemas.openxmlformats.org/officeDocument/2006/extended-properties" xmlns:vt="http://schemas.openxmlformats.org/officeDocument/2006/docPropsVTypes">
  <TotalTime>1443</TotalTime>
  <Words>2510</Words>
  <Application>Microsoft Office PowerPoint</Application>
  <PresentationFormat>Widescreen</PresentationFormat>
  <Paragraphs>223</Paragraphs>
  <Slides>51</Slides>
  <Notes>0</Notes>
  <HiddenSlides>0</HiddenSlides>
  <MMClips>1</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51</vt:i4>
      </vt:variant>
    </vt:vector>
  </HeadingPairs>
  <TitlesOfParts>
    <vt:vector size="57" baseType="lpstr">
      <vt:lpstr>Arial</vt:lpstr>
      <vt:lpstr>Calibri</vt:lpstr>
      <vt:lpstr>Calibri Light</vt:lpstr>
      <vt:lpstr>Times New Roman</vt:lpstr>
      <vt:lpstr>Office Theme</vt:lpstr>
      <vt:lpstr>1_Office Theme</vt:lpstr>
      <vt:lpstr>Project fundamental- Part one Chapter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dc:creator>
  <cp:lastModifiedBy>Merna</cp:lastModifiedBy>
  <cp:revision>35</cp:revision>
  <dcterms:created xsi:type="dcterms:W3CDTF">2021-06-20T17:29:13Z</dcterms:created>
  <dcterms:modified xsi:type="dcterms:W3CDTF">2021-09-17T11:02:01Z</dcterms:modified>
</cp:coreProperties>
</file>