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9" r:id="rId5"/>
    <p:sldId id="270" r:id="rId6"/>
    <p:sldId id="261" r:id="rId7"/>
    <p:sldId id="262" r:id="rId8"/>
    <p:sldId id="266" r:id="rId9"/>
    <p:sldId id="263" r:id="rId10"/>
    <p:sldId id="264" r:id="rId11"/>
    <p:sldId id="267" r:id="rId12"/>
    <p:sldId id="265" r:id="rId13"/>
    <p:sldId id="268" r:id="rId14"/>
    <p:sldId id="271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4949" y="608257"/>
            <a:ext cx="72731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Mohammad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Alkhatib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Associate Professor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Major: Information Security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Lecture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92"/>
    </mc:Choice>
    <mc:Fallback xmlns="">
      <p:transition spd="slow" advTm="7519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Description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26720" y="256218"/>
            <a:ext cx="2977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course covers the fundamental concepts of encrypting information, cryptographic protocols and techniques. Various cryptographic algorithms, and security of information will be covered in depth.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88"/>
    </mc:Choice>
    <mc:Fallback xmlns="">
      <p:transition spd="slow" advTm="6238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59852" y="543490"/>
            <a:ext cx="45849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5" y="1945243"/>
            <a:ext cx="7221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Learning Outcomes: </a:t>
            </a:r>
            <a:endParaRPr lang="en-US" dirty="0"/>
          </a:p>
          <a:p>
            <a:r>
              <a:rPr lang="en-US" dirty="0"/>
              <a:t>Upon successful completion of this course, students should be able to:</a:t>
            </a:r>
          </a:p>
          <a:p>
            <a:r>
              <a:rPr lang="en-US" dirty="0"/>
              <a:t> 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dirty="0"/>
              <a:t>Demonstrate the fundamentals of cryptography and encryption. </a:t>
            </a:r>
          </a:p>
          <a:p>
            <a:pPr lvl="0"/>
            <a:endParaRPr lang="en-US" dirty="0"/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dirty="0"/>
              <a:t>Apply various cryptography protocols and techniques to encrypt and decrypt data.</a:t>
            </a:r>
          </a:p>
          <a:p>
            <a:pPr lvl="0"/>
            <a:endParaRPr lang="en-US" dirty="0"/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dirty="0"/>
              <a:t>Discuss cryptography algorithms.</a:t>
            </a:r>
          </a:p>
          <a:p>
            <a:pPr lvl="0"/>
            <a:endParaRPr lang="en-US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Evaluate the role of cryptography in security information systems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108"/>
    </mc:Choice>
    <mc:Fallback xmlns="">
      <p:transition spd="slow" advTm="19510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39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Teaching Strategies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5" y="1945243"/>
            <a:ext cx="7221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Teaching Strategies: </a:t>
            </a:r>
            <a:endParaRPr lang="en-US" dirty="0"/>
          </a:p>
          <a:p>
            <a:r>
              <a:rPr lang="en-US" dirty="0"/>
              <a:t>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Class lectures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Class exercises and discussions.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Tutorial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Student Presentation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64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75"/>
    </mc:Choice>
    <mc:Fallback xmlns="">
      <p:transition spd="slow" advTm="9457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740" y="1990897"/>
            <a:ext cx="7221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Assessment Methods: </a:t>
            </a:r>
            <a:endParaRPr lang="en-US" dirty="0"/>
          </a:p>
          <a:p>
            <a:r>
              <a:rPr lang="en-US" dirty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Quizzes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Final exam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7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57"/>
    </mc:Choice>
    <mc:Fallback xmlns="">
      <p:transition spd="slow" advTm="4745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204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5" y="1945243"/>
            <a:ext cx="7221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Topics: </a:t>
            </a:r>
            <a:endParaRPr lang="en-US" dirty="0"/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1: Foundations and principles of Cryptography.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2: Cryptography protocols.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3: Cryptography techniques.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4: Cryptography Algorithms.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dirty="0"/>
              <a:t>Module 5: Public key Algorithms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3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31"/>
    </mc:Choice>
    <mc:Fallback xmlns="">
      <p:transition spd="slow" advTm="8703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249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5" y="2155151"/>
            <a:ext cx="7221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Textbook: </a:t>
            </a:r>
            <a:endParaRPr lang="en-US" dirty="0"/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Required Textbook</a:t>
            </a:r>
            <a:r>
              <a:rPr lang="en-US" dirty="0"/>
              <a:t>: Stallings W., Cryptography and Network Security: Principles and Practice, 2016, Pearson, ISBN: 0134444280.</a:t>
            </a:r>
          </a:p>
          <a:p>
            <a:pPr lvl="0">
              <a:lnSpc>
                <a:spcPct val="150000"/>
              </a:lnSpc>
            </a:pPr>
            <a:endParaRPr lang="en-US" b="1" dirty="0"/>
          </a:p>
          <a:p>
            <a:pPr lvl="0">
              <a:lnSpc>
                <a:spcPct val="150000"/>
              </a:lnSpc>
            </a:pPr>
            <a:r>
              <a:rPr lang="en-US" b="1" dirty="0"/>
              <a:t>Note</a:t>
            </a:r>
            <a:r>
              <a:rPr lang="en-US" dirty="0"/>
              <a:t>: The main material and reference for each course will be the textbook mentioned in the course specifications. Lecture notes and slides are additional resources that are prepared by the professor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39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71"/>
    </mc:Choice>
    <mc:Fallback xmlns="">
      <p:transition spd="slow" advTm="4667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1</a:t>
            </a:r>
            <a:r>
              <a:rPr lang="en-US" dirty="0"/>
              <a:t>: </a:t>
            </a:r>
            <a:r>
              <a:rPr lang="en-US" b="1" dirty="0"/>
              <a:t>Introduction to Information Security</a:t>
            </a:r>
            <a:endParaRPr lang="en-US" dirty="0"/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dirty="0"/>
              <a:t>Terminology 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dirty="0"/>
              <a:t>Security Services 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Confidentiality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Data integrity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Authentication</a:t>
            </a:r>
            <a:endParaRPr lang="en-US" dirty="0"/>
          </a:p>
          <a:p>
            <a:pPr lvl="0">
              <a:lnSpc>
                <a:spcPct val="15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69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41"/>
    </mc:Choice>
    <mc:Fallback xmlns="">
      <p:transition spd="slow" advTm="436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2</a:t>
            </a:r>
            <a:r>
              <a:rPr lang="en-US" dirty="0"/>
              <a:t>: </a:t>
            </a:r>
            <a:r>
              <a:rPr lang="en-US" b="1" dirty="0"/>
              <a:t>Introduction to Cryptography</a:t>
            </a:r>
            <a:endParaRPr lang="en-US" dirty="0"/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dirty="0"/>
              <a:t>Classical Cryptography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Shift Cipher</a:t>
            </a:r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Affine </a:t>
            </a:r>
            <a:r>
              <a:rPr lang="en-US" i="1" dirty="0" err="1"/>
              <a:t>Cigher</a:t>
            </a:r>
            <a:endParaRPr lang="en-US" i="1" dirty="0"/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i="1" dirty="0"/>
              <a:t>Substitution  Cipher</a:t>
            </a:r>
            <a:endParaRPr lang="en-US" dirty="0"/>
          </a:p>
          <a:p>
            <a:pPr marL="457200" lvl="0" indent="-285750">
              <a:buFont typeface="Wingdings" panose="05000000000000000000" pitchFamily="2" charset="2"/>
              <a:buChar char="ü"/>
            </a:pPr>
            <a:r>
              <a:rPr lang="en-US" dirty="0"/>
              <a:t>Basic Cryptanalysis/Attacks</a:t>
            </a:r>
          </a:p>
          <a:p>
            <a:pPr marL="457200" indent="-285750">
              <a:buFont typeface="Wingdings" panose="05000000000000000000" pitchFamily="2" charset="2"/>
              <a:buChar char="ü"/>
            </a:pPr>
            <a:r>
              <a:rPr lang="en-US" dirty="0"/>
              <a:t>Mathematical Background (Modular Arithmetic, Finite Fields)</a:t>
            </a:r>
            <a:endParaRPr lang="en-US" b="1" dirty="0"/>
          </a:p>
          <a:p>
            <a:pPr lvl="0">
              <a:lnSpc>
                <a:spcPct val="15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38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06"/>
    </mc:Choice>
    <mc:Fallback xmlns="">
      <p:transition spd="slow" advTm="3390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3</a:t>
            </a:r>
            <a:r>
              <a:rPr lang="en-US" dirty="0"/>
              <a:t>: </a:t>
            </a:r>
            <a:r>
              <a:rPr lang="en-US" b="1" dirty="0"/>
              <a:t>Symmetric cryptography</a:t>
            </a:r>
            <a:endParaRPr lang="en-US" dirty="0"/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Stream ciphers</a:t>
            </a:r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RC4</a:t>
            </a:r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A5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60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51"/>
    </mc:Choice>
    <mc:Fallback xmlns="">
      <p:transition spd="slow" advTm="2655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4</a:t>
            </a:r>
            <a:r>
              <a:rPr lang="en-US" dirty="0"/>
              <a:t>: </a:t>
            </a:r>
            <a:r>
              <a:rPr lang="en-US" b="1" dirty="0"/>
              <a:t>Symmetric cryptography</a:t>
            </a:r>
            <a:endParaRPr lang="en-US" dirty="0"/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Block ciphers</a:t>
            </a:r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Data Encryption Standard (DES)</a:t>
            </a:r>
          </a:p>
          <a:p>
            <a:pPr marL="512763" lvl="0" indent="-228600">
              <a:buFont typeface="Wingdings" panose="05000000000000000000" pitchFamily="2" charset="2"/>
              <a:buChar char="ü"/>
            </a:pPr>
            <a:r>
              <a:rPr lang="en-US" dirty="0"/>
              <a:t>Advanced Encryption Standard (AES)</a:t>
            </a:r>
          </a:p>
          <a:p>
            <a:pPr marL="512763" indent="-228600">
              <a:buFont typeface="Wingdings" panose="05000000000000000000" pitchFamily="2" charset="2"/>
              <a:buChar char="ü"/>
            </a:pPr>
            <a:r>
              <a:rPr lang="en-US" dirty="0"/>
              <a:t>Modes of Operations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9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99"/>
    </mc:Choice>
    <mc:Fallback xmlns="">
      <p:transition spd="slow" advTm="3889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5: Introduction to Public Key Cryptography</a:t>
            </a:r>
            <a:endParaRPr lang="en-US" dirty="0"/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Number Theory Concepts</a:t>
            </a:r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Integer Factorization Problem</a:t>
            </a:r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Discrete Logarithm Problem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60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99"/>
    </mc:Choice>
    <mc:Fallback xmlns="">
      <p:transition spd="slow" advTm="3489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6</a:t>
            </a:r>
            <a:r>
              <a:rPr lang="en-US" dirty="0"/>
              <a:t>: </a:t>
            </a:r>
            <a:r>
              <a:rPr lang="en-US" b="1" dirty="0"/>
              <a:t>Public Key Cryptography</a:t>
            </a:r>
            <a:endParaRPr lang="en-US" dirty="0"/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 err="1"/>
              <a:t>Diffe</a:t>
            </a:r>
            <a:r>
              <a:rPr lang="en-US" dirty="0"/>
              <a:t>-Hellman Key Exchange</a:t>
            </a:r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RSA Cryptosystem</a:t>
            </a:r>
          </a:p>
          <a:p>
            <a:pPr marL="630238" indent="-228600">
              <a:buFont typeface="Wingdings" panose="05000000000000000000" pitchFamily="2" charset="2"/>
              <a:buChar char="ü"/>
            </a:pPr>
            <a:r>
              <a:rPr lang="en-US" dirty="0"/>
              <a:t>El Gamal Cryptosystem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4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7</a:t>
            </a:r>
            <a:r>
              <a:rPr lang="en-US" dirty="0"/>
              <a:t>: </a:t>
            </a:r>
            <a:r>
              <a:rPr lang="en-US" b="1" dirty="0"/>
              <a:t>Public Key Cryptography</a:t>
            </a:r>
            <a:endParaRPr lang="en-US" dirty="0"/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Cryptographic Hash Functions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4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8</a:t>
            </a:r>
            <a:r>
              <a:rPr lang="en-US" dirty="0"/>
              <a:t>: </a:t>
            </a:r>
            <a:r>
              <a:rPr lang="en-US" b="1" dirty="0"/>
              <a:t>Public Key Cryptography</a:t>
            </a:r>
            <a:endParaRPr lang="en-US" dirty="0"/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Digital Signature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41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9</a:t>
            </a:r>
            <a:r>
              <a:rPr lang="en-US" dirty="0"/>
              <a:t>: </a:t>
            </a:r>
            <a:r>
              <a:rPr lang="en-US" b="1" dirty="0"/>
              <a:t>Public Key Cryptography</a:t>
            </a:r>
            <a:endParaRPr lang="en-US" dirty="0"/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Message Authentication Code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84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4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9884" y="2155151"/>
            <a:ext cx="75305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Course Content: </a:t>
            </a:r>
            <a:endParaRPr lang="en-US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Chapter 10</a:t>
            </a:r>
            <a:r>
              <a:rPr lang="en-US" dirty="0"/>
              <a:t>: </a:t>
            </a:r>
            <a:r>
              <a:rPr lang="en-US" b="1" dirty="0"/>
              <a:t>User Authentication</a:t>
            </a:r>
            <a:endParaRPr lang="en-US" dirty="0"/>
          </a:p>
          <a:p>
            <a:pPr marL="630238" lvl="0" indent="-228600">
              <a:buFont typeface="Wingdings" panose="05000000000000000000" pitchFamily="2" charset="2"/>
              <a:buChar char="ü"/>
            </a:pPr>
            <a:r>
              <a:rPr lang="en-US" dirty="0"/>
              <a:t>User Authentication Methods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95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440</Words>
  <Application>Microsoft Office PowerPoint</Application>
  <PresentationFormat>Widescreen</PresentationFormat>
  <Paragraphs>132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Tajawal ExtraBold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22</cp:revision>
  <dcterms:created xsi:type="dcterms:W3CDTF">2021-08-03T13:03:26Z</dcterms:created>
  <dcterms:modified xsi:type="dcterms:W3CDTF">2023-09-29T14:02:09Z</dcterms:modified>
</cp:coreProperties>
</file>