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256" r:id="rId5"/>
    <p:sldId id="257" r:id="rId6"/>
    <p:sldId id="258" r:id="rId7"/>
    <p:sldId id="259" r:id="rId8"/>
    <p:sldId id="260" r:id="rId9"/>
    <p:sldId id="261" r:id="rId10"/>
    <p:sldId id="262" r:id="rId11"/>
    <p:sldId id="263" r:id="rId12"/>
    <p:sldId id="264" r:id="rId13"/>
    <p:sldId id="266" r:id="rId14"/>
    <p:sldId id="268" r:id="rId15"/>
    <p:sldId id="269" r:id="rId1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26"/>
  </p:normalViewPr>
  <p:slideViewPr>
    <p:cSldViewPr snapToGrid="0">
      <p:cViewPr varScale="1">
        <p:scale>
          <a:sx n="105" d="100"/>
          <a:sy n="105" d="100"/>
        </p:scale>
        <p:origin x="84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hyperlink" Target="https://sis.midocean.ae/login" TargetMode="External"/><Relationship Id="rId2" Type="http://schemas.openxmlformats.org/officeDocument/2006/relationships/image" Target="../media/image2.jpeg"/><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image" Target="../media/image13.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50" name="aksub.jpg" descr="aksub.jpg"/>
          <p:cNvPicPr>
            <a:picLocks noChangeAspect="1"/>
          </p:cNvPicPr>
          <p:nvPr/>
        </p:nvPicPr>
        <p:blipFill>
          <a:blip r:embed="rId2"/>
          <a:srcRect l="467" r="467"/>
          <a:stretch>
            <a:fillRect/>
          </a:stretch>
        </p:blipFill>
        <p:spPr>
          <a:xfrm>
            <a:off x="-57150" y="-44450"/>
            <a:ext cx="12311979" cy="6858000"/>
          </a:xfrm>
          <a:prstGeom prst="rect">
            <a:avLst/>
          </a:prstGeom>
          <a:ln w="12700">
            <a:miter lim="400000"/>
          </a:ln>
        </p:spPr>
      </p:pic>
      <p:sp>
        <p:nvSpPr>
          <p:cNvPr id="151" name="Oval 17"/>
          <p:cNvSpPr/>
          <p:nvPr/>
        </p:nvSpPr>
        <p:spPr>
          <a:xfrm>
            <a:off x="6054428" y="-720725"/>
            <a:ext cx="7782360" cy="7578726"/>
          </a:xfrm>
          <a:prstGeom prst="ellipse">
            <a:avLst/>
          </a:prstGeom>
          <a:solidFill>
            <a:srgbClr val="00B0F0"/>
          </a:solidFill>
          <a:ln w="12700">
            <a:miter lim="400000"/>
          </a:ln>
        </p:spPr>
        <p:txBody>
          <a:bodyPr lIns="45719" rIns="45719" anchor="ctr"/>
          <a:lstStyle/>
          <a:p>
            <a:pPr algn="ctr">
              <a:defRPr>
                <a:solidFill>
                  <a:srgbClr val="FFFFFF"/>
                </a:solidFill>
              </a:defRPr>
            </a:pPr>
            <a:endParaRPr/>
          </a:p>
        </p:txBody>
      </p:sp>
      <p:sp>
        <p:nvSpPr>
          <p:cNvPr id="152" name="TextBox 29"/>
          <p:cNvSpPr txBox="1"/>
          <p:nvPr/>
        </p:nvSpPr>
        <p:spPr>
          <a:xfrm>
            <a:off x="249645" y="3809170"/>
            <a:ext cx="4795024" cy="459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400">
                <a:latin typeface="Alexandria Regular Regular"/>
                <a:ea typeface="Alexandria Regular Regular"/>
                <a:cs typeface="Alexandria Regular Regular"/>
                <a:sym typeface="Alexandria Regular Regular"/>
              </a:defRPr>
            </a:lvl1pPr>
          </a:lstStyle>
          <a:p>
            <a:r>
              <a:t>by Samara Jasim</a:t>
            </a:r>
          </a:p>
        </p:txBody>
      </p:sp>
      <p:sp>
        <p:nvSpPr>
          <p:cNvPr id="153" name="TextBox 30"/>
          <p:cNvSpPr txBox="1"/>
          <p:nvPr/>
        </p:nvSpPr>
        <p:spPr>
          <a:xfrm>
            <a:off x="117728" y="2995929"/>
            <a:ext cx="6020333" cy="777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4400">
                <a:solidFill>
                  <a:srgbClr val="00B0F0"/>
                </a:solidFill>
                <a:latin typeface="Alexandria Regular Bold"/>
                <a:ea typeface="Alexandria Regular Bold"/>
                <a:cs typeface="Alexandria Regular Bold"/>
                <a:sym typeface="Alexandria Regular Bold"/>
              </a:defRPr>
            </a:lvl1pPr>
          </a:lstStyle>
          <a:p>
            <a:r>
              <a:t>English Language 2</a:t>
            </a:r>
          </a:p>
        </p:txBody>
      </p:sp>
      <p:grpSp>
        <p:nvGrpSpPr>
          <p:cNvPr id="156" name="Rectangle: Rounded Corners 33"/>
          <p:cNvGrpSpPr/>
          <p:nvPr/>
        </p:nvGrpSpPr>
        <p:grpSpPr>
          <a:xfrm>
            <a:off x="-121165" y="5559951"/>
            <a:ext cx="4037771" cy="1096579"/>
            <a:chOff x="0" y="0"/>
            <a:chExt cx="4037770" cy="1096577"/>
          </a:xfrm>
        </p:grpSpPr>
        <p:sp>
          <p:nvSpPr>
            <p:cNvPr id="154" name="Rounded Rectangle"/>
            <p:cNvSpPr/>
            <p:nvPr/>
          </p:nvSpPr>
          <p:spPr>
            <a:xfrm>
              <a:off x="0" y="244493"/>
              <a:ext cx="4037771" cy="607591"/>
            </a:xfrm>
            <a:prstGeom prst="roundRect">
              <a:avLst>
                <a:gd name="adj" fmla="val 16667"/>
              </a:avLst>
            </a:prstGeom>
            <a:solidFill>
              <a:srgbClr val="4EADEA"/>
            </a:solidFill>
            <a:ln w="12700" cap="flat">
              <a:solidFill>
                <a:srgbClr val="00B0F0"/>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55" name="Orientation Lecture"/>
            <p:cNvSpPr txBox="1"/>
            <p:nvPr/>
          </p:nvSpPr>
          <p:spPr>
            <a:xfrm>
              <a:off x="89447" y="0"/>
              <a:ext cx="3858875" cy="109657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tIns="45719" rIns="45719" bIns="45719" numCol="1" anchor="ctr">
              <a:noAutofit/>
            </a:bodyPr>
            <a:lstStyle>
              <a:lvl1pPr algn="ctr">
                <a:defRPr sz="2800">
                  <a:solidFill>
                    <a:srgbClr val="FFFFFF"/>
                  </a:solidFill>
                  <a:latin typeface="Alexandria Regular Bold"/>
                  <a:ea typeface="Alexandria Regular Bold"/>
                  <a:cs typeface="Alexandria Regular Bold"/>
                  <a:sym typeface="Alexandria Regular Bold"/>
                </a:defRPr>
              </a:lvl1pPr>
            </a:lstStyle>
            <a:p>
              <a:r>
                <a:t>Orientation Lecture</a:t>
              </a:r>
            </a:p>
          </p:txBody>
        </p:sp>
      </p:grpSp>
      <p:sp>
        <p:nvSpPr>
          <p:cNvPr id="157" name="TextBox 45"/>
          <p:cNvSpPr txBox="1"/>
          <p:nvPr/>
        </p:nvSpPr>
        <p:spPr>
          <a:xfrm>
            <a:off x="374988" y="5413224"/>
            <a:ext cx="1154177" cy="396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spAutoFit/>
          </a:bodyPr>
          <a:lstStyle>
            <a:lvl1pPr>
              <a:defRPr sz="2000">
                <a:latin typeface="Alexandria Regular Regular"/>
                <a:ea typeface="Alexandria Regular Regular"/>
                <a:cs typeface="Alexandria Regular Regular"/>
                <a:sym typeface="Alexandria Regular Regular"/>
              </a:defRPr>
            </a:lvl1pPr>
          </a:lstStyle>
          <a:p>
            <a:r>
              <a:t>ENG 102</a:t>
            </a:r>
          </a:p>
        </p:txBody>
      </p:sp>
      <p:sp>
        <p:nvSpPr>
          <p:cNvPr id="158" name="Oval 13"/>
          <p:cNvSpPr/>
          <p:nvPr/>
        </p:nvSpPr>
        <p:spPr>
          <a:xfrm>
            <a:off x="6200342" y="-320675"/>
            <a:ext cx="7410451" cy="7410450"/>
          </a:xfrm>
          <a:prstGeom prst="ellipse">
            <a:avLst/>
          </a:prstGeom>
          <a:blipFill>
            <a:blip r:embed="rId3"/>
            <a:stretch>
              <a:fillRect/>
            </a:stretch>
          </a:blipFill>
          <a:ln w="12700">
            <a:miter lim="400000"/>
          </a:ln>
        </p:spPr>
        <p:txBody>
          <a:bodyPr lIns="45719" rIns="45719" anchor="ctr"/>
          <a:lstStyle/>
          <a:p>
            <a:pPr algn="ctr">
              <a:defRPr>
                <a:solidFill>
                  <a:srgbClr val="FFFFFF"/>
                </a:solidFill>
              </a:defRPr>
            </a:pPr>
            <a:endParaRPr/>
          </a:p>
        </p:txBody>
      </p:sp>
      <p:pic>
        <p:nvPicPr>
          <p:cNvPr id="159" name="Graphic 21" descr="Graphic 21"/>
          <p:cNvPicPr>
            <a:picLocks noChangeAspect="1"/>
          </p:cNvPicPr>
          <p:nvPr/>
        </p:nvPicPr>
        <p:blipFill>
          <a:blip r:embed="rId4"/>
          <a:srcRect t="27877" b="25429"/>
          <a:stretch>
            <a:fillRect/>
          </a:stretch>
        </p:blipFill>
        <p:spPr>
          <a:xfrm>
            <a:off x="194616" y="269652"/>
            <a:ext cx="2954656" cy="1379623"/>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Rounded Corners 22"/>
          <p:cNvSpPr/>
          <p:nvPr/>
        </p:nvSpPr>
        <p:spPr>
          <a:xfrm>
            <a:off x="8607914" y="1359245"/>
            <a:ext cx="4128423" cy="4952309"/>
          </a:xfrm>
          <a:prstGeom prst="roundRect">
            <a:avLst>
              <a:gd name="adj" fmla="val 6140"/>
            </a:avLst>
          </a:prstGeom>
          <a:solidFill>
            <a:srgbClr val="00B0F0">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62" name="Rectangle: Rounded Corners 24"/>
          <p:cNvSpPr/>
          <p:nvPr/>
        </p:nvSpPr>
        <p:spPr>
          <a:xfrm>
            <a:off x="617280" y="1685494"/>
            <a:ext cx="10812720" cy="4370413"/>
          </a:xfrm>
          <a:prstGeom prst="roundRect">
            <a:avLst>
              <a:gd name="adj" fmla="val 6140"/>
            </a:avLst>
          </a:prstGeom>
          <a:solidFill>
            <a:srgbClr val="FFFFFF"/>
          </a:solidFill>
          <a:ln w="38100">
            <a:solidFill>
              <a:srgbClr val="4EABE9"/>
            </a:solidFill>
            <a:miter/>
          </a:ln>
        </p:spPr>
        <p:txBody>
          <a:bodyPr lIns="45719" rIns="45719" anchor="ctr"/>
          <a:lstStyle/>
          <a:p>
            <a:endParaRPr/>
          </a:p>
        </p:txBody>
      </p:sp>
      <p:sp>
        <p:nvSpPr>
          <p:cNvPr id="163"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Who am I?</a:t>
            </a:r>
          </a:p>
        </p:txBody>
      </p:sp>
      <p:sp>
        <p:nvSpPr>
          <p:cNvPr id="16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65" name="TextBox 47"/>
          <p:cNvSpPr txBox="1"/>
          <p:nvPr/>
        </p:nvSpPr>
        <p:spPr>
          <a:xfrm>
            <a:off x="782319" y="2201343"/>
            <a:ext cx="10449561" cy="3825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20000"/>
              </a:lnSpc>
              <a:defRPr sz="2500">
                <a:latin typeface="Alexandria Regular Bold"/>
                <a:ea typeface="Alexandria Regular Bold"/>
                <a:cs typeface="Alexandria Regular Bold"/>
                <a:sym typeface="Alexandria Regular Bold"/>
              </a:defRPr>
            </a:pPr>
            <a:r>
              <a:t>Samara Jasim</a:t>
            </a:r>
          </a:p>
          <a:p>
            <a:pPr marL="581526" lvl="1" indent="-200526">
              <a:lnSpc>
                <a:spcPct val="150000"/>
              </a:lnSpc>
              <a:spcBef>
                <a:spcPts val="1200"/>
              </a:spcBef>
              <a:buSzPct val="60000"/>
              <a:buBlip>
                <a:blip r:embed="rId3"/>
              </a:buBlip>
              <a:defRPr sz="2500">
                <a:latin typeface="Alexandria Regular Regular"/>
                <a:ea typeface="Alexandria Regular Regular"/>
                <a:cs typeface="Alexandria Regular Regular"/>
                <a:sym typeface="Alexandria Regular Regular"/>
              </a:defRPr>
            </a:pPr>
            <a:r>
              <a:t>Lecturer: specialized in </a:t>
            </a:r>
            <a:r>
              <a:rPr>
                <a:latin typeface="Alexandria Regular Bold"/>
                <a:ea typeface="Alexandria Regular Bold"/>
                <a:cs typeface="Alexandria Regular Bold"/>
                <a:sym typeface="Alexandria Regular Bold"/>
              </a:rPr>
              <a:t>Teaching English as a Foreign Language </a:t>
            </a:r>
            <a:r>
              <a:t>Field;</a:t>
            </a:r>
          </a:p>
          <a:p>
            <a:pPr marL="581526" lvl="1" indent="-200526">
              <a:lnSpc>
                <a:spcPct val="150000"/>
              </a:lnSpc>
              <a:spcBef>
                <a:spcPts val="1200"/>
              </a:spcBef>
              <a:buSzPct val="60000"/>
              <a:buBlip>
                <a:blip r:embed="rId3"/>
              </a:buBlip>
              <a:defRPr sz="2500">
                <a:latin typeface="Alexandria Regular Regular"/>
                <a:ea typeface="Alexandria Regular Regular"/>
                <a:cs typeface="Alexandria Regular Regular"/>
                <a:sym typeface="Alexandria Regular Regular"/>
              </a:defRPr>
            </a:pPr>
            <a:r>
              <a:t>Educational Consultant;</a:t>
            </a:r>
          </a:p>
          <a:p>
            <a:pPr marL="581526" lvl="1" indent="-200526">
              <a:lnSpc>
                <a:spcPct val="150000"/>
              </a:lnSpc>
              <a:spcBef>
                <a:spcPts val="1200"/>
              </a:spcBef>
              <a:buSzPct val="60000"/>
              <a:buBlip>
                <a:blip r:embed="rId3"/>
              </a:buBlip>
              <a:defRPr sz="2500">
                <a:latin typeface="Alexandria Regular Regular"/>
                <a:ea typeface="Alexandria Regular Regular"/>
                <a:cs typeface="Alexandria Regular Regular"/>
                <a:sym typeface="Alexandria Regular Regular"/>
              </a:defRPr>
            </a:pPr>
            <a:r>
              <a:t>Sworn Translator; and</a:t>
            </a:r>
          </a:p>
          <a:p>
            <a:pPr marL="581526" lvl="1" indent="-200526">
              <a:lnSpc>
                <a:spcPct val="150000"/>
              </a:lnSpc>
              <a:spcBef>
                <a:spcPts val="1200"/>
              </a:spcBef>
              <a:buSzPct val="60000"/>
              <a:buBlip>
                <a:blip r:embed="rId3"/>
              </a:buBlip>
              <a:defRPr sz="2500">
                <a:latin typeface="Alexandria Regular Regular"/>
                <a:ea typeface="Alexandria Regular Regular"/>
                <a:cs typeface="Alexandria Regular Regular"/>
                <a:sym typeface="Alexandria Regular Regular"/>
              </a:defRPr>
            </a:pPr>
            <a:r>
              <a:t>Paralegal</a:t>
            </a:r>
          </a:p>
        </p:txBody>
      </p:sp>
      <p:pic>
        <p:nvPicPr>
          <p:cNvPr id="166"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sp>
        <p:nvSpPr>
          <p:cNvPr id="16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68"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169"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1" name="Rectangle: Rounded Corners 22"/>
          <p:cNvSpPr/>
          <p:nvPr/>
        </p:nvSpPr>
        <p:spPr>
          <a:xfrm>
            <a:off x="8607914" y="1359245"/>
            <a:ext cx="4128423" cy="4952309"/>
          </a:xfrm>
          <a:prstGeom prst="roundRect">
            <a:avLst>
              <a:gd name="adj" fmla="val 6140"/>
            </a:avLst>
          </a:prstGeom>
          <a:solidFill>
            <a:srgbClr val="00B0F0">
              <a:alpha val="61961"/>
            </a:srgbClr>
          </a:solidFill>
          <a:ln w="12700">
            <a:miter lim="400000"/>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73"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Course Details</a:t>
            </a:r>
          </a:p>
        </p:txBody>
      </p:sp>
      <p:sp>
        <p:nvSpPr>
          <p:cNvPr id="17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75" name="TextBox 47"/>
          <p:cNvSpPr txBox="1"/>
          <p:nvPr/>
        </p:nvSpPr>
        <p:spPr>
          <a:xfrm>
            <a:off x="575220" y="2108294"/>
            <a:ext cx="10812841" cy="37490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60000"/>
              </a:lnSpc>
              <a:buClr>
                <a:srgbClr val="242836"/>
              </a:buClr>
              <a:buSzPct val="100000"/>
              <a:buChar char="➢"/>
              <a:defRPr sz="2600">
                <a:solidFill>
                  <a:srgbClr val="E2913D"/>
                </a:solidFill>
                <a:latin typeface="Alexandria Regular Bold"/>
                <a:ea typeface="Alexandria Regular Bold"/>
                <a:cs typeface="Alexandria Regular Bold"/>
                <a:sym typeface="Alexandria Regular Bold"/>
              </a:defRPr>
            </a:pPr>
            <a:r>
              <a:rPr>
                <a:solidFill>
                  <a:srgbClr val="4EADEA"/>
                </a:solidFill>
              </a:rPr>
              <a:t>This course aims to:</a:t>
            </a:r>
          </a:p>
          <a:p>
            <a:pPr marL="457200" indent="-317500" algn="just" defTabSz="457200">
              <a:lnSpc>
                <a:spcPct val="160000"/>
              </a:lnSpc>
              <a:buSzPct val="100000"/>
              <a:buFont typeface="Times New Roman"/>
              <a:buChar char="•"/>
              <a:defRPr sz="2600">
                <a:latin typeface="Alexandria Regular Regular"/>
                <a:ea typeface="Alexandria Regular Regular"/>
                <a:cs typeface="Alexandria Regular Regular"/>
                <a:sym typeface="Alexandria Regular Regular"/>
              </a:defRPr>
            </a:pPr>
            <a:r>
              <a:t>Develop basic skills to deal with people in business situations;</a:t>
            </a:r>
          </a:p>
          <a:p>
            <a:pPr marL="457200" indent="-317500" algn="just" defTabSz="457200">
              <a:lnSpc>
                <a:spcPct val="160000"/>
              </a:lnSpc>
              <a:buSzPct val="100000"/>
              <a:buFont typeface="Times New Roman"/>
              <a:buChar char="•"/>
              <a:defRPr sz="2600">
                <a:latin typeface="Alexandria Regular Regular"/>
                <a:ea typeface="Alexandria Regular Regular"/>
                <a:cs typeface="Alexandria Regular Regular"/>
                <a:sym typeface="Alexandria Regular Regular"/>
              </a:defRPr>
            </a:pPr>
            <a:r>
              <a:t>Increase knowledge of key business concepts worldwide;</a:t>
            </a:r>
          </a:p>
          <a:p>
            <a:pPr marL="457200" indent="-317500" algn="just" defTabSz="457200">
              <a:lnSpc>
                <a:spcPct val="160000"/>
              </a:lnSpc>
              <a:buSzPct val="100000"/>
              <a:buFont typeface="Times New Roman"/>
              <a:buChar char="•"/>
              <a:defRPr sz="2600">
                <a:latin typeface="Alexandria Regular Regular"/>
                <a:ea typeface="Alexandria Regular Regular"/>
                <a:cs typeface="Alexandria Regular Regular"/>
                <a:sym typeface="Alexandria Regular Regular"/>
              </a:defRPr>
            </a:pPr>
            <a:r>
              <a:t>Expand vocabulary related to general business situations; and</a:t>
            </a:r>
          </a:p>
          <a:p>
            <a:pPr marL="457200" indent="-317500" algn="just" defTabSz="457200">
              <a:lnSpc>
                <a:spcPct val="160000"/>
              </a:lnSpc>
              <a:spcBef>
                <a:spcPts val="1600"/>
              </a:spcBef>
              <a:buSzPct val="100000"/>
              <a:buFont typeface="Times New Roman"/>
              <a:buChar char="•"/>
              <a:defRPr sz="2600">
                <a:latin typeface="Alexandria Regular Regular"/>
                <a:ea typeface="Alexandria Regular Regular"/>
                <a:cs typeface="Alexandria Regular Regular"/>
                <a:sym typeface="Alexandria Regular Regular"/>
              </a:defRPr>
            </a:pPr>
            <a:r>
              <a:t>Develop confidence to deal with people and basic issues in the business world.</a:t>
            </a:r>
          </a:p>
        </p:txBody>
      </p:sp>
      <p:pic>
        <p:nvPicPr>
          <p:cNvPr id="17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7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78"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179"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1"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82" name="TextBox 2"/>
          <p:cNvSpPr txBox="1"/>
          <p:nvPr/>
        </p:nvSpPr>
        <p:spPr>
          <a:xfrm>
            <a:off x="2558870" y="1019068"/>
            <a:ext cx="3810592"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Learning Resources</a:t>
            </a:r>
          </a:p>
        </p:txBody>
      </p:sp>
      <p:sp>
        <p:nvSpPr>
          <p:cNvPr id="183"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84" name="TextBox 47"/>
          <p:cNvSpPr txBox="1"/>
          <p:nvPr/>
        </p:nvSpPr>
        <p:spPr>
          <a:xfrm>
            <a:off x="820419" y="2188643"/>
            <a:ext cx="10449561" cy="3594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nSpc>
                <a:spcPct val="130000"/>
              </a:lnSpc>
              <a:buClr>
                <a:srgbClr val="1F2330"/>
              </a:buClr>
              <a:buSzPct val="100000"/>
              <a:buChar char="✦"/>
              <a:defRPr sz="2600">
                <a:solidFill>
                  <a:srgbClr val="4EADEA"/>
                </a:solidFill>
                <a:latin typeface="Alexandria Regular Bold"/>
                <a:ea typeface="Alexandria Regular Bold"/>
                <a:cs typeface="Alexandria Regular Bold"/>
                <a:sym typeface="Alexandria Regular Bold"/>
              </a:defRPr>
            </a:pPr>
            <a:r>
              <a:t> Credit Hours: </a:t>
            </a:r>
          </a:p>
          <a:p>
            <a:pPr marL="446087" indent="-446087">
              <a:lnSpc>
                <a:spcPct val="130000"/>
              </a:lnSpc>
              <a:defRPr sz="2600">
                <a:latin typeface="Alexandria Regular Regular"/>
                <a:ea typeface="Alexandria Regular Regular"/>
                <a:cs typeface="Alexandria Regular Regular"/>
                <a:sym typeface="Alexandria Regular Regular"/>
              </a:defRPr>
            </a:pPr>
            <a:r>
              <a:t>5 credit hours.  </a:t>
            </a:r>
          </a:p>
          <a:p>
            <a:pPr marL="457199" lvl="1" indent="-457199">
              <a:lnSpc>
                <a:spcPct val="130000"/>
              </a:lnSpc>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Recommended Resources: </a:t>
            </a:r>
            <a:endParaRPr>
              <a:solidFill>
                <a:srgbClr val="FF0000"/>
              </a:solidFill>
            </a:endParaRPr>
          </a:p>
          <a:p>
            <a:pPr marL="533400" lvl="1" indent="-533400">
              <a:lnSpc>
                <a:spcPct val="110000"/>
              </a:lnSpc>
              <a:buSzPct val="100000"/>
              <a:buAutoNum type="arabicPeriod"/>
              <a:defRPr sz="2600">
                <a:latin typeface="Alexandria Regular Regular"/>
                <a:ea typeface="Alexandria Regular Regular"/>
                <a:cs typeface="Alexandria Regular Regular"/>
                <a:sym typeface="Alexandria Regular Regular"/>
              </a:defRPr>
            </a:pPr>
            <a:r>
              <a:t>Market Leader, Course Book, Pre-Intermediate, by Pearson</a:t>
            </a:r>
          </a:p>
          <a:p>
            <a:pPr marL="533400" lvl="1" indent="-533400">
              <a:lnSpc>
                <a:spcPct val="110000"/>
              </a:lnSpc>
              <a:buSzPct val="100000"/>
              <a:buAutoNum type="arabicPeriod"/>
              <a:defRPr sz="2600">
                <a:latin typeface="Alexandria Regular Regular"/>
                <a:ea typeface="Alexandria Regular Regular"/>
                <a:cs typeface="Alexandria Regular Regular"/>
                <a:sym typeface="Alexandria Regular Regular"/>
              </a:defRPr>
            </a:pPr>
            <a:r>
              <a:t> Market Leader, Practice Book, Pre-Intermediate, by Pearson</a:t>
            </a:r>
          </a:p>
          <a:p>
            <a:pPr marL="457199" lvl="1" indent="-457199">
              <a:lnSpc>
                <a:spcPct val="130000"/>
              </a:lnSpc>
              <a:spcBef>
                <a:spcPts val="700"/>
              </a:spcBef>
              <a:buClr>
                <a:srgbClr val="242836"/>
              </a:buClr>
              <a:buSzPct val="100000"/>
              <a:buChar char="✦"/>
              <a:defRPr sz="2600">
                <a:solidFill>
                  <a:srgbClr val="4EADEA"/>
                </a:solidFill>
                <a:latin typeface="Alexandria Regular Bold"/>
                <a:ea typeface="Alexandria Regular Bold"/>
                <a:cs typeface="Alexandria Regular Bold"/>
                <a:sym typeface="Alexandria Regular Bold"/>
              </a:defRPr>
            </a:pPr>
            <a:r>
              <a:t>Essential References:</a:t>
            </a:r>
            <a:endParaRPr>
              <a:solidFill>
                <a:srgbClr val="E2913D"/>
              </a:solidFill>
            </a:endParaRPr>
          </a:p>
          <a:p>
            <a:pPr>
              <a:lnSpc>
                <a:spcPct val="130000"/>
              </a:lnSpc>
              <a:defRPr sz="2600">
                <a:solidFill>
                  <a:srgbClr val="F14124"/>
                </a:solidFill>
                <a:latin typeface="Alexandria Regular Bold"/>
                <a:ea typeface="Alexandria Regular Bold"/>
                <a:cs typeface="Alexandria Regular Bold"/>
                <a:sym typeface="Alexandria Regular Bold"/>
              </a:defRPr>
            </a:pPr>
            <a:r>
              <a:rPr>
                <a:solidFill>
                  <a:srgbClr val="000000"/>
                </a:solidFill>
                <a:latin typeface="Alexandria Regular Regular"/>
                <a:ea typeface="Alexandria Regular Regular"/>
                <a:cs typeface="Alexandria Regular Regular"/>
                <a:sym typeface="Alexandria Regular Regular"/>
              </a:rPr>
              <a:t>1. A Dictionary</a:t>
            </a:r>
          </a:p>
        </p:txBody>
      </p:sp>
      <p:pic>
        <p:nvPicPr>
          <p:cNvPr id="185"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186" name="mini_magick20190113-7377-1tdb5k4.png" descr="mini_magick20190113-7377-1tdb5k4.png"/>
          <p:cNvPicPr>
            <a:picLocks noChangeAspect="1"/>
          </p:cNvPicPr>
          <p:nvPr/>
        </p:nvPicPr>
        <p:blipFill>
          <a:blip r:embed="rId4"/>
          <a:stretch>
            <a:fillRect/>
          </a:stretch>
        </p:blipFill>
        <p:spPr>
          <a:xfrm>
            <a:off x="8219495" y="1773667"/>
            <a:ext cx="1442558" cy="2041401"/>
          </a:xfrm>
          <a:prstGeom prst="rect">
            <a:avLst/>
          </a:prstGeom>
          <a:ln w="12700">
            <a:miter lim="400000"/>
          </a:ln>
        </p:spPr>
      </p:pic>
      <p:pic>
        <p:nvPicPr>
          <p:cNvPr id="187" name="mini_magick20190113-5756-q27min.png" descr="mini_magick20190113-5756-q27min.png"/>
          <p:cNvPicPr>
            <a:picLocks noChangeAspect="1"/>
          </p:cNvPicPr>
          <p:nvPr/>
        </p:nvPicPr>
        <p:blipFill>
          <a:blip r:embed="rId5"/>
          <a:stretch>
            <a:fillRect/>
          </a:stretch>
        </p:blipFill>
        <p:spPr>
          <a:xfrm>
            <a:off x="9783033" y="1765129"/>
            <a:ext cx="1420249" cy="2054828"/>
          </a:xfrm>
          <a:prstGeom prst="rect">
            <a:avLst/>
          </a:prstGeom>
          <a:ln w="12700">
            <a:miter lim="400000"/>
          </a:ln>
        </p:spPr>
      </p:pic>
      <p:sp>
        <p:nvSpPr>
          <p:cNvPr id="188"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89"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190"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2"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193" name="TextBox 2"/>
          <p:cNvSpPr txBox="1"/>
          <p:nvPr/>
        </p:nvSpPr>
        <p:spPr>
          <a:xfrm>
            <a:off x="2558870" y="1019068"/>
            <a:ext cx="5304346"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What is this course about?</a:t>
            </a:r>
          </a:p>
        </p:txBody>
      </p:sp>
      <p:sp>
        <p:nvSpPr>
          <p:cNvPr id="194"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195" name="TextBox 47"/>
          <p:cNvSpPr txBox="1"/>
          <p:nvPr/>
        </p:nvSpPr>
        <p:spPr>
          <a:xfrm>
            <a:off x="820419" y="2137843"/>
            <a:ext cx="10449561" cy="395859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just" defTabSz="457200">
              <a:lnSpc>
                <a:spcPct val="190000"/>
              </a:lnSpc>
              <a:spcBef>
                <a:spcPts val="1200"/>
              </a:spcBef>
              <a:defRPr sz="2333">
                <a:latin typeface="Alexandria Regular Regular"/>
                <a:ea typeface="Alexandria Regular Regular"/>
                <a:cs typeface="Alexandria Regular Regular"/>
                <a:sym typeface="Alexandria Regular Regular"/>
              </a:defRPr>
            </a:lvl1pPr>
          </a:lstStyle>
          <a:p>
            <a:r>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p>
        </p:txBody>
      </p:sp>
      <p:pic>
        <p:nvPicPr>
          <p:cNvPr id="196"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197"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198"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199"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1" name="TextBox 2"/>
          <p:cNvSpPr txBox="1"/>
          <p:nvPr/>
        </p:nvSpPr>
        <p:spPr>
          <a:xfrm>
            <a:off x="2558870" y="6507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solidFill>
                  <a:srgbClr val="FFFFFF"/>
                </a:solidFill>
                <a:latin typeface="Alexandria Regular Bold"/>
                <a:ea typeface="Alexandria Regular Bold"/>
                <a:cs typeface="Alexandria Regular Bold"/>
                <a:sym typeface="Alexandria Regular Bold"/>
              </a:defRPr>
            </a:lvl1pPr>
          </a:lstStyle>
          <a:p>
            <a:r>
              <a:t>Course Content</a:t>
            </a:r>
          </a:p>
        </p:txBody>
      </p:sp>
      <p:sp>
        <p:nvSpPr>
          <p:cNvPr id="202" name="TextBox 7"/>
          <p:cNvSpPr txBox="1"/>
          <p:nvPr/>
        </p:nvSpPr>
        <p:spPr>
          <a:xfrm>
            <a:off x="4833620" y="6400765"/>
            <a:ext cx="2524761" cy="34018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a:solidFill>
                  <a:srgbClr val="FFFFFF"/>
                </a:solidFill>
              </a:defRPr>
            </a:lvl1pPr>
          </a:lstStyle>
          <a:p>
            <a:r>
              <a:t>www.midocean.ae</a:t>
            </a:r>
          </a:p>
        </p:txBody>
      </p:sp>
      <p:graphicFrame>
        <p:nvGraphicFramePr>
          <p:cNvPr id="203" name="Table 9"/>
          <p:cNvGraphicFramePr/>
          <p:nvPr/>
        </p:nvGraphicFramePr>
        <p:xfrm>
          <a:off x="1269494" y="1272281"/>
          <a:ext cx="10507638" cy="5212102"/>
        </p:xfrm>
        <a:graphic>
          <a:graphicData uri="http://schemas.openxmlformats.org/drawingml/2006/table">
            <a:tbl>
              <a:tblPr firstRow="1" bandRow="1">
                <a:tableStyleId>{4C3C2611-4C71-4FC5-86AE-919BDF0F9419}</a:tableStyleId>
              </a:tblPr>
              <a:tblGrid>
                <a:gridCol w="6487594">
                  <a:extLst>
                    <a:ext uri="{9D8B030D-6E8A-4147-A177-3AD203B41FA5}">
                      <a16:colId xmlns:a16="http://schemas.microsoft.com/office/drawing/2014/main" val="20000"/>
                    </a:ext>
                  </a:extLst>
                </a:gridCol>
                <a:gridCol w="2121262">
                  <a:extLst>
                    <a:ext uri="{9D8B030D-6E8A-4147-A177-3AD203B41FA5}">
                      <a16:colId xmlns:a16="http://schemas.microsoft.com/office/drawing/2014/main" val="20001"/>
                    </a:ext>
                  </a:extLst>
                </a:gridCol>
                <a:gridCol w="1898782">
                  <a:extLst>
                    <a:ext uri="{9D8B030D-6E8A-4147-A177-3AD203B41FA5}">
                      <a16:colId xmlns:a16="http://schemas.microsoft.com/office/drawing/2014/main" val="20002"/>
                    </a:ext>
                  </a:extLst>
                </a:gridCol>
              </a:tblGrid>
              <a:tr h="777943">
                <a:tc>
                  <a:txBody>
                    <a:bodyPr/>
                    <a:lstStyle/>
                    <a:p>
                      <a:pPr algn="ctr" defTabSz="457200">
                        <a:defRPr sz="1800" b="0">
                          <a:solidFill>
                            <a:srgbClr val="000000"/>
                          </a:solidFill>
                        </a:defRPr>
                      </a:pPr>
                      <a:r>
                        <a:rPr sz="2300">
                          <a:solidFill>
                            <a:srgbClr val="FFFFFF"/>
                          </a:solidFill>
                          <a:latin typeface="Alexandria Regular Bold"/>
                          <a:ea typeface="Alexandria Regular Bold"/>
                          <a:cs typeface="Alexandria Regular Bold"/>
                          <a:sym typeface="Alexandria Regular Bold"/>
                        </a:rPr>
                        <a:t>Course Unit</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242836"/>
                    </a:solidFill>
                  </a:tcPr>
                </a:tc>
                <a:tc>
                  <a:txBody>
                    <a:bodyPr/>
                    <a:lstStyle/>
                    <a:p>
                      <a:pPr algn="ctr" defTabSz="457200">
                        <a:defRPr sz="1800" b="0">
                          <a:solidFill>
                            <a:srgbClr val="000000"/>
                          </a:solidFill>
                        </a:defRPr>
                      </a:pPr>
                      <a:r>
                        <a:rPr sz="2300">
                          <a:solidFill>
                            <a:srgbClr val="FFFFFF"/>
                          </a:solidFill>
                          <a:latin typeface="Alexandria Regular Bold"/>
                          <a:ea typeface="Alexandria Regular Bold"/>
                          <a:cs typeface="Alexandria Regular Bold"/>
                          <a:sym typeface="Alexandria Regular Bold"/>
                        </a:rPr>
                        <a:t>No.of. Weeks </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tc>
                  <a:txBody>
                    <a:bodyPr/>
                    <a:lstStyle/>
                    <a:p>
                      <a:pPr algn="ctr" defTabSz="457200">
                        <a:defRPr sz="1800" b="0">
                          <a:solidFill>
                            <a:srgbClr val="000000"/>
                          </a:solidFill>
                        </a:defRPr>
                      </a:pPr>
                      <a:r>
                        <a:rPr sz="2300">
                          <a:solidFill>
                            <a:srgbClr val="FFFFFF"/>
                          </a:solidFill>
                          <a:latin typeface="Alexandria Regular Bold"/>
                          <a:ea typeface="Alexandria Regular Bold"/>
                          <a:cs typeface="Alexandria Regular Bold"/>
                          <a:sym typeface="Alexandria Regular Bold"/>
                        </a:rPr>
                        <a:t>Contact Hours</a:t>
                      </a:r>
                    </a:p>
                  </a:txBody>
                  <a:tcPr marL="45721" marR="45721" marT="45721" marB="45721" anchor="ctr" horzOverflow="overflow">
                    <a:lnL w="12700">
                      <a:solidFill>
                        <a:srgbClr val="000000"/>
                      </a:solidFill>
                    </a:lnL>
                    <a:lnR w="12700">
                      <a:solidFill>
                        <a:srgbClr val="000000"/>
                      </a:solidFill>
                    </a:lnR>
                    <a:lnT w="12700">
                      <a:solidFill>
                        <a:srgbClr val="000000"/>
                      </a:solidFill>
                    </a:lnT>
                    <a:lnB w="38100">
                      <a:solidFill>
                        <a:srgbClr val="000000"/>
                      </a:solidFill>
                    </a:lnB>
                    <a:solidFill>
                      <a:srgbClr val="242836"/>
                    </a:solidFill>
                  </a:tcPr>
                </a:tc>
                <a:extLst>
                  <a:ext uri="{0D108BD9-81ED-4DB2-BD59-A6C34878D82A}">
                    <a16:rowId xmlns:a16="http://schemas.microsoft.com/office/drawing/2014/main" val="10000"/>
                  </a:ext>
                </a:extLst>
              </a:tr>
              <a:tr h="422022">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1: Careers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2nd</a:t>
                      </a:r>
                    </a:p>
                  </a:txBody>
                  <a:tcPr marL="45721" marR="45721" marT="45721" marB="45721" anchor="ctr" horzOverflow="overflow">
                    <a:lnL w="12700">
                      <a:solidFill>
                        <a:srgbClr val="000000"/>
                      </a:solidFill>
                    </a:lnL>
                    <a:lnR w="12700">
                      <a:solidFill>
                        <a:srgbClr val="000000"/>
                      </a:solidFill>
                    </a:lnR>
                    <a:lnT w="381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38100">
                      <a:solidFill>
                        <a:srgbClr val="000000"/>
                      </a:solidFill>
                    </a:lnT>
                    <a:lnB w="12700">
                      <a:solidFill>
                        <a:srgbClr val="000000"/>
                      </a:solidFill>
                    </a:lnB>
                    <a:solidFill>
                      <a:srgbClr val="4EADEA"/>
                    </a:solidFill>
                  </a:tcPr>
                </a:tc>
                <a:extLst>
                  <a:ext uri="{0D108BD9-81ED-4DB2-BD59-A6C34878D82A}">
                    <a16:rowId xmlns:a16="http://schemas.microsoft.com/office/drawing/2014/main" val="10001"/>
                  </a:ext>
                </a:extLst>
              </a:tr>
              <a:tr h="412656">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2: Companies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3rd</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2"/>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3: Selling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4th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3"/>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4: Great Ideas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4"/>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5: Stress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6th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5"/>
                  </a:ext>
                </a:extLst>
              </a:tr>
              <a:tr h="427086">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6: Entertaining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7th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6"/>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7: New Business</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8th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7"/>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8: Marketing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9th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8"/>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9: Planning</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10th</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lnB>
                    <a:solidFill>
                      <a:srgbClr val="4EADEA"/>
                    </a:solidFill>
                  </a:tcPr>
                </a:tc>
                <a:extLst>
                  <a:ext uri="{0D108BD9-81ED-4DB2-BD59-A6C34878D82A}">
                    <a16:rowId xmlns:a16="http://schemas.microsoft.com/office/drawing/2014/main" val="10009"/>
                  </a:ext>
                </a:extLst>
              </a:tr>
              <a:tr h="409311">
                <a:tc>
                  <a:txBody>
                    <a:bodyPr/>
                    <a:lstStyle/>
                    <a:p>
                      <a:pPr algn="l" defTabSz="457200">
                        <a:defRPr sz="1800"/>
                      </a:pPr>
                      <a:r>
                        <a:rPr sz="2300">
                          <a:solidFill>
                            <a:srgbClr val="FFFFFF"/>
                          </a:solidFill>
                          <a:latin typeface="Alexandria Regular Regular"/>
                          <a:ea typeface="Alexandria Regular Regular"/>
                          <a:cs typeface="Alexandria Regular Regular"/>
                          <a:sym typeface="Alexandria Regular Regular"/>
                        </a:rPr>
                        <a:t>Unit 10: Managing People </a:t>
                      </a:r>
                    </a:p>
                  </a:txBody>
                  <a:tcPr marL="45721" marR="45721" marT="45721" marB="45721" anchor="ctr" horzOverflow="overflow">
                    <a:lnL w="12700">
                      <a:solidFill>
                        <a:srgbClr val="000000"/>
                      </a:solidFill>
                    </a:lnL>
                    <a:lnR w="12700">
                      <a:solidFill>
                        <a:srgbClr val="000000"/>
                      </a:solidFill>
                    </a:lnR>
                    <a:lnT w="12700">
                      <a:solidFill>
                        <a:srgbClr val="000000"/>
                      </a:solidFill>
                    </a:lnT>
                    <a:lnB w="12700">
                      <a:solidFill>
                        <a:srgbClr val="000000"/>
                      </a:solidFill>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11th</a:t>
                      </a:r>
                    </a:p>
                  </a:txBody>
                  <a:tcPr marL="45721" marR="45721" marT="45721" marB="45721" anchor="ctr" horzOverflow="overflow">
                    <a:lnL w="12700">
                      <a:solidFill>
                        <a:srgbClr val="000000"/>
                      </a:solidFill>
                    </a:lnL>
                    <a:lnR w="12700">
                      <a:solidFill>
                        <a:srgbClr val="000000"/>
                      </a:solidFill>
                      <a:miter lim="400000"/>
                    </a:lnR>
                    <a:lnT w="12700">
                      <a:solidFill>
                        <a:srgbClr val="000000"/>
                      </a:solidFill>
                    </a:lnT>
                    <a:lnB w="12700">
                      <a:solidFill>
                        <a:srgbClr val="000000"/>
                      </a:solidFill>
                      <a:miter lim="400000"/>
                    </a:lnB>
                    <a:solidFill>
                      <a:srgbClr val="4EADEA"/>
                    </a:solidFill>
                  </a:tcPr>
                </a:tc>
                <a:tc>
                  <a:txBody>
                    <a:bodyPr/>
                    <a:lstStyle/>
                    <a:p>
                      <a:pPr algn="ctr" defTabSz="457200">
                        <a:defRPr sz="1800"/>
                      </a:pPr>
                      <a:r>
                        <a:rPr sz="2300">
                          <a:solidFill>
                            <a:srgbClr val="FFFFFF"/>
                          </a:solidFill>
                          <a:latin typeface="Alexandria Regular Regular"/>
                          <a:ea typeface="Alexandria Regular Regular"/>
                          <a:cs typeface="Alexandria Regular Regular"/>
                          <a:sym typeface="Alexandria Regular Regular"/>
                        </a:rPr>
                        <a:t>5</a:t>
                      </a:r>
                    </a:p>
                  </a:txBody>
                  <a:tcPr marL="45721" marR="45721" marT="45721" marB="45721" anchor="ctr" horzOverflow="overflow">
                    <a:lnL w="12700">
                      <a:solidFill>
                        <a:srgbClr val="000000"/>
                      </a:solidFill>
                      <a:miter lim="400000"/>
                    </a:lnL>
                    <a:lnR w="12700">
                      <a:solidFill>
                        <a:srgbClr val="000000"/>
                      </a:solidFill>
                    </a:lnR>
                    <a:lnT w="12700">
                      <a:solidFill>
                        <a:srgbClr val="000000"/>
                      </a:solidFill>
                    </a:lnT>
                    <a:lnB w="12700">
                      <a:solidFill>
                        <a:srgbClr val="000000"/>
                      </a:solidFill>
                      <a:miter lim="400000"/>
                    </a:lnB>
                    <a:solidFill>
                      <a:srgbClr val="4EADEA"/>
                    </a:solidFill>
                  </a:tcPr>
                </a:tc>
                <a:extLst>
                  <a:ext uri="{0D108BD9-81ED-4DB2-BD59-A6C34878D82A}">
                    <a16:rowId xmlns:a16="http://schemas.microsoft.com/office/drawing/2014/main" val="10010"/>
                  </a:ext>
                </a:extLst>
              </a:tr>
            </a:tbl>
          </a:graphicData>
        </a:graphic>
      </p:graphicFrame>
      <p:sp>
        <p:nvSpPr>
          <p:cNvPr id="204"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05"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06" name="Graphic 21" descr="Graphic 21"/>
          <p:cNvPicPr>
            <a:picLocks noChangeAspect="1"/>
          </p:cNvPicPr>
          <p:nvPr/>
        </p:nvPicPr>
        <p:blipFill>
          <a:blip r:embed="rId3"/>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08"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09"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0"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11" name="TextBox 47"/>
          <p:cNvSpPr txBox="1"/>
          <p:nvPr/>
        </p:nvSpPr>
        <p:spPr>
          <a:xfrm>
            <a:off x="528319" y="2061644"/>
            <a:ext cx="10983312" cy="40538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marL="457200" lvl="1" indent="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Multiple Choice, T&amp;F, Matching, Arranging, Audio Questions</a:t>
            </a:r>
          </a:p>
          <a:p>
            <a:pPr marL="457200" lvl="1" indent="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80% marks</a:t>
            </a:r>
          </a:p>
          <a:p>
            <a:pPr marL="1206500" lvl="2" indent="-29210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10 weekly quizzes (open on Saturdays, at </a:t>
            </a:r>
            <a:r>
              <a:rPr>
                <a:latin typeface="Alexandria Regular Bold"/>
                <a:ea typeface="Alexandria Regular Bold"/>
                <a:cs typeface="Alexandria Regular Bold"/>
                <a:sym typeface="Alexandria Regular Bold"/>
              </a:rPr>
              <a:t>22:00</a:t>
            </a:r>
            <a:r>
              <a:t> ksa and close next Saturday at </a:t>
            </a:r>
            <a:r>
              <a:rPr>
                <a:latin typeface="Alexandria Regular Bold"/>
                <a:ea typeface="Alexandria Regular Bold"/>
                <a:cs typeface="Alexandria Regular Bold"/>
                <a:sym typeface="Alexandria Regular Bold"/>
              </a:rPr>
              <a:t>21:00</a:t>
            </a:r>
            <a:r>
              <a:t> ksa)</a:t>
            </a:r>
          </a:p>
          <a:p>
            <a:pPr marL="1206500" lvl="2" indent="-29210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The duration of each quiz is (</a:t>
            </a:r>
            <a:r>
              <a:rPr>
                <a:latin typeface="Alexandria Regular Bold"/>
                <a:ea typeface="Alexandria Regular Bold"/>
                <a:cs typeface="Alexandria Regular Bold"/>
                <a:sym typeface="Alexandria Regular Bold"/>
              </a:rPr>
              <a:t>24 </a:t>
            </a:r>
            <a:r>
              <a:t>minutes only = 3 minutes for each question)</a:t>
            </a:r>
          </a:p>
          <a:p>
            <a:pPr marL="1206500" lvl="2" indent="-29210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8 Marks for each of short exam. </a:t>
            </a:r>
          </a:p>
          <a:p>
            <a:pPr marL="1206500" lvl="2" indent="-292100" defTabSz="457200">
              <a:spcBef>
                <a:spcPts val="1000"/>
              </a:spcBef>
              <a:buClr>
                <a:srgbClr val="7B8AA7"/>
              </a:buClr>
              <a:buSzPct val="80000"/>
              <a:buChar char=""/>
              <a:defRPr sz="2300">
                <a:solidFill>
                  <a:srgbClr val="404040"/>
                </a:solidFill>
                <a:latin typeface="Alexandria Regular Regular"/>
                <a:ea typeface="Alexandria Regular Regular"/>
                <a:cs typeface="Alexandria Regular Regular"/>
                <a:sym typeface="Alexandria Regular Regular"/>
              </a:defRPr>
            </a:pPr>
            <a:r>
              <a:t>8 questions </a:t>
            </a:r>
          </a:p>
          <a:p>
            <a:pPr marL="457200" lvl="1" indent="0" defTabSz="457200">
              <a:spcBef>
                <a:spcPts val="1000"/>
              </a:spcBef>
              <a:buClr>
                <a:srgbClr val="90A3C5"/>
              </a:buClr>
              <a:buSzPct val="80000"/>
              <a:buChar char=""/>
              <a:defRPr sz="2300">
                <a:solidFill>
                  <a:srgbClr val="404040"/>
                </a:solidFill>
                <a:latin typeface="Alexandria Regular Regular"/>
                <a:ea typeface="Alexandria Regular Regular"/>
                <a:cs typeface="Alexandria Regular Regular"/>
                <a:sym typeface="Alexandria Regular Regular"/>
              </a:defRPr>
            </a:pPr>
            <a:r>
              <a:t>20% Final Examination</a:t>
            </a:r>
          </a:p>
        </p:txBody>
      </p:sp>
      <p:pic>
        <p:nvPicPr>
          <p:cNvPr id="212"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13"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14"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15"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7"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18"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19"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0"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sp>
        <p:nvSpPr>
          <p:cNvPr id="22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22"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23" name="Graphic 21" descr="Graphic 21"/>
          <p:cNvPicPr>
            <a:picLocks noChangeAspect="1"/>
          </p:cNvPicPr>
          <p:nvPr/>
        </p:nvPicPr>
        <p:blipFill>
          <a:blip r:embed="rId4"/>
          <a:srcRect t="27877" b="25429"/>
          <a:stretch>
            <a:fillRect/>
          </a:stretch>
        </p:blipFill>
        <p:spPr>
          <a:xfrm>
            <a:off x="180431" y="79526"/>
            <a:ext cx="2305142" cy="1076344"/>
          </a:xfrm>
          <a:prstGeom prst="rect">
            <a:avLst/>
          </a:prstGeom>
          <a:ln w="12700">
            <a:miter lim="400000"/>
          </a:ln>
        </p:spPr>
      </p:pic>
      <p:pic>
        <p:nvPicPr>
          <p:cNvPr id="224" name="PHOTO-2024-01-22-02-09-03 3.jpg" descr="PHOTO-2024-01-22-02-09-03 3.jpg"/>
          <p:cNvPicPr>
            <a:picLocks noChangeAspect="1"/>
          </p:cNvPicPr>
          <p:nvPr/>
        </p:nvPicPr>
        <p:blipFill>
          <a:blip r:embed="rId5"/>
          <a:srcRect l="13078" t="16650" r="13078" b="43237"/>
          <a:stretch>
            <a:fillRect/>
          </a:stretch>
        </p:blipFill>
        <p:spPr>
          <a:xfrm>
            <a:off x="2555830" y="1797425"/>
            <a:ext cx="7633365" cy="4146494"/>
          </a:xfrm>
          <a:prstGeom prst="rect">
            <a:avLst/>
          </a:pr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2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27"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Assessment Tools</a:t>
            </a:r>
          </a:p>
        </p:txBody>
      </p:sp>
      <p:sp>
        <p:nvSpPr>
          <p:cNvPr id="22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29"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30" name="WhatsApp Image 2023-09-25 at 11.27.11 PM.jpeg" descr="WhatsApp Image 2023-09-25 at 11.27.11 PM.jpeg"/>
          <p:cNvPicPr>
            <a:picLocks noChangeAspect="1"/>
          </p:cNvPicPr>
          <p:nvPr/>
        </p:nvPicPr>
        <p:blipFill>
          <a:blip r:embed="rId4"/>
          <a:srcRect l="45" t="60425" r="45" b="3932"/>
          <a:stretch>
            <a:fillRect/>
          </a:stretch>
        </p:blipFill>
        <p:spPr>
          <a:xfrm>
            <a:off x="835123" y="2195022"/>
            <a:ext cx="10377123" cy="3702031"/>
          </a:xfrm>
          <a:prstGeom prst="rect">
            <a:avLst/>
          </a:prstGeom>
          <a:ln w="12700">
            <a:miter lim="400000"/>
          </a:ln>
        </p:spPr>
      </p:pic>
      <p:sp>
        <p:nvSpPr>
          <p:cNvPr id="231"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32"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33"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4"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45" name="TextBox 2"/>
          <p:cNvSpPr txBox="1"/>
          <p:nvPr/>
        </p:nvSpPr>
        <p:spPr>
          <a:xfrm>
            <a:off x="2558870" y="1019068"/>
            <a:ext cx="4212561" cy="5232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a:latin typeface="Alexandria Regular Bold"/>
                <a:ea typeface="Alexandria Regular Bold"/>
                <a:cs typeface="Alexandria Regular Bold"/>
                <a:sym typeface="Alexandria Regular Bold"/>
              </a:defRPr>
            </a:lvl1pPr>
          </a:lstStyle>
          <a:p>
            <a:r>
              <a:t>Online Session</a:t>
            </a:r>
          </a:p>
        </p:txBody>
      </p:sp>
      <p:sp>
        <p:nvSpPr>
          <p:cNvPr id="246"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pic>
        <p:nvPicPr>
          <p:cNvPr id="247" name="english-course-2829679-2350623.png" descr="english-course-2829679-2350623.png"/>
          <p:cNvPicPr>
            <a:picLocks noChangeAspect="1"/>
          </p:cNvPicPr>
          <p:nvPr/>
        </p:nvPicPr>
        <p:blipFill>
          <a:blip r:embed="rId3"/>
          <a:stretch>
            <a:fillRect/>
          </a:stretch>
        </p:blipFill>
        <p:spPr>
          <a:xfrm>
            <a:off x="1079825" y="919883"/>
            <a:ext cx="1125124" cy="1125124"/>
          </a:xfrm>
          <a:prstGeom prst="rect">
            <a:avLst/>
          </a:prstGeom>
          <a:ln w="12700">
            <a:miter lim="400000"/>
          </a:ln>
        </p:spPr>
      </p:pic>
      <p:pic>
        <p:nvPicPr>
          <p:cNvPr id="248" name="dcchdb.jpg" descr="dcchdb.jpg"/>
          <p:cNvPicPr>
            <a:picLocks noChangeAspect="1"/>
          </p:cNvPicPr>
          <p:nvPr/>
        </p:nvPicPr>
        <p:blipFill>
          <a:blip r:embed="rId4"/>
          <a:srcRect l="5555" r="4329"/>
          <a:stretch>
            <a:fillRect/>
          </a:stretch>
        </p:blipFill>
        <p:spPr>
          <a:xfrm>
            <a:off x="859631" y="3093491"/>
            <a:ext cx="10472876" cy="1069192"/>
          </a:xfrm>
          <a:prstGeom prst="rect">
            <a:avLst/>
          </a:prstGeom>
          <a:ln w="12700">
            <a:miter lim="400000"/>
          </a:ln>
        </p:spPr>
      </p:pic>
      <p:sp>
        <p:nvSpPr>
          <p:cNvPr id="249"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50"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51" name="Graphic 21" descr="Graphic 21"/>
          <p:cNvPicPr>
            <a:picLocks noChangeAspect="1"/>
          </p:cNvPicPr>
          <p:nvPr/>
        </p:nvPicPr>
        <p:blipFill>
          <a:blip r:embed="rId5"/>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56" name="Rectangle: Rounded Corners 24"/>
          <p:cNvSpPr/>
          <p:nvPr/>
        </p:nvSpPr>
        <p:spPr>
          <a:xfrm>
            <a:off x="617280" y="1685494"/>
            <a:ext cx="10812720" cy="4370413"/>
          </a:xfrm>
          <a:prstGeom prst="roundRect">
            <a:avLst>
              <a:gd name="adj" fmla="val 6140"/>
            </a:avLst>
          </a:prstGeom>
          <a:solidFill>
            <a:srgbClr val="FFFFFF"/>
          </a:solidFill>
          <a:ln w="38100">
            <a:solidFill>
              <a:srgbClr val="00B0F0"/>
            </a:solidFill>
            <a:miter/>
          </a:ln>
          <a:effectLst>
            <a:outerShdw blurRad="571500" rotWithShape="0">
              <a:srgbClr val="000000">
                <a:alpha val="25000"/>
              </a:srgbClr>
            </a:outerShdw>
          </a:effectLst>
        </p:spPr>
        <p:txBody>
          <a:bodyPr lIns="45719" rIns="45719" anchor="ctr"/>
          <a:lstStyle/>
          <a:p>
            <a:pPr algn="ctr">
              <a:defRPr>
                <a:solidFill>
                  <a:srgbClr val="FFFFFF"/>
                </a:solidFill>
              </a:defRPr>
            </a:pPr>
            <a:endParaRPr/>
          </a:p>
        </p:txBody>
      </p:sp>
      <p:sp>
        <p:nvSpPr>
          <p:cNvPr id="257" name="TextBox 2"/>
          <p:cNvSpPr txBox="1"/>
          <p:nvPr/>
        </p:nvSpPr>
        <p:spPr>
          <a:xfrm>
            <a:off x="2558870" y="1019068"/>
            <a:ext cx="4212561" cy="4827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2800" b="1">
                <a:latin typeface="Times New Roman"/>
                <a:ea typeface="Times New Roman"/>
                <a:cs typeface="Times New Roman"/>
                <a:sym typeface="Times New Roman"/>
              </a:defRPr>
            </a:lvl1pPr>
          </a:lstStyle>
          <a:p>
            <a:r>
              <a:t>Contact Us</a:t>
            </a:r>
          </a:p>
        </p:txBody>
      </p:sp>
      <p:sp>
        <p:nvSpPr>
          <p:cNvPr id="258" name="Rectangle 4"/>
          <p:cNvSpPr/>
          <p:nvPr/>
        </p:nvSpPr>
        <p:spPr>
          <a:xfrm>
            <a:off x="942307" y="935396"/>
            <a:ext cx="1404458" cy="1166000"/>
          </a:xfrm>
          <a:prstGeom prst="rect">
            <a:avLst/>
          </a:prstGeom>
          <a:solidFill>
            <a:srgbClr val="00B0F0"/>
          </a:solidFill>
          <a:ln w="38100">
            <a:solidFill>
              <a:srgbClr val="FFFFFF"/>
            </a:solidFill>
            <a:miter/>
          </a:ln>
        </p:spPr>
        <p:txBody>
          <a:bodyPr lIns="45719" rIns="45719" anchor="ctr"/>
          <a:lstStyle/>
          <a:p>
            <a:pPr algn="ctr">
              <a:defRPr>
                <a:solidFill>
                  <a:srgbClr val="FFFFFF"/>
                </a:solidFill>
              </a:defRPr>
            </a:pPr>
            <a:endParaRPr/>
          </a:p>
        </p:txBody>
      </p:sp>
      <p:sp>
        <p:nvSpPr>
          <p:cNvPr id="259" name="TextBox 47"/>
          <p:cNvSpPr txBox="1"/>
          <p:nvPr/>
        </p:nvSpPr>
        <p:spPr>
          <a:xfrm>
            <a:off x="820419" y="2188643"/>
            <a:ext cx="10449561" cy="1348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t>SIS Platform: </a:t>
            </a:r>
          </a:p>
          <a:p>
            <a:pPr algn="just" defTabSz="457200">
              <a:lnSpc>
                <a:spcPct val="190000"/>
              </a:lnSpc>
              <a:spcBef>
                <a:spcPts val="1200"/>
              </a:spcBef>
              <a:defRPr sz="2433">
                <a:latin typeface="Alexandria Regular Regular"/>
                <a:ea typeface="Alexandria Regular Regular"/>
                <a:cs typeface="Alexandria Regular Regular"/>
                <a:sym typeface="Alexandria Regular Regular"/>
              </a:defRPr>
            </a:pPr>
            <a:r>
              <a:rPr u="sng">
                <a:solidFill>
                  <a:srgbClr val="0563C1"/>
                </a:solidFill>
                <a:uFill>
                  <a:solidFill>
                    <a:srgbClr val="0563C1"/>
                  </a:solidFill>
                </a:uFill>
                <a:hlinkClick r:id="rId3"/>
              </a:rPr>
              <a:t>https://sis.midocean.ae/login</a:t>
            </a:r>
            <a:r>
              <a:t> </a:t>
            </a:r>
          </a:p>
        </p:txBody>
      </p:sp>
      <p:pic>
        <p:nvPicPr>
          <p:cNvPr id="260" name="english-course-2829679-2350623.png" descr="english-course-2829679-2350623.png"/>
          <p:cNvPicPr>
            <a:picLocks noChangeAspect="1"/>
          </p:cNvPicPr>
          <p:nvPr/>
        </p:nvPicPr>
        <p:blipFill>
          <a:blip r:embed="rId4"/>
          <a:stretch>
            <a:fillRect/>
          </a:stretch>
        </p:blipFill>
        <p:spPr>
          <a:xfrm>
            <a:off x="1079825" y="919883"/>
            <a:ext cx="1125124" cy="1125124"/>
          </a:xfrm>
          <a:prstGeom prst="rect">
            <a:avLst/>
          </a:prstGeom>
          <a:ln w="12700">
            <a:miter lim="400000"/>
          </a:ln>
        </p:spPr>
      </p:pic>
      <p:pic>
        <p:nvPicPr>
          <p:cNvPr id="261" name="vfxg.jpg" descr="vfxg.jpg"/>
          <p:cNvPicPr>
            <a:picLocks noChangeAspect="1"/>
          </p:cNvPicPr>
          <p:nvPr/>
        </p:nvPicPr>
        <p:blipFill>
          <a:blip r:embed="rId5"/>
          <a:stretch>
            <a:fillRect/>
          </a:stretch>
        </p:blipFill>
        <p:spPr>
          <a:xfrm>
            <a:off x="5367556" y="2068066"/>
            <a:ext cx="5989517" cy="3605270"/>
          </a:xfrm>
          <a:prstGeom prst="rect">
            <a:avLst/>
          </a:prstGeom>
          <a:ln w="12700">
            <a:miter lim="400000"/>
          </a:ln>
        </p:spPr>
      </p:pic>
      <p:sp>
        <p:nvSpPr>
          <p:cNvPr id="262" name="Rectangle 28"/>
          <p:cNvSpPr/>
          <p:nvPr/>
        </p:nvSpPr>
        <p:spPr>
          <a:xfrm>
            <a:off x="2626179" y="500899"/>
            <a:ext cx="6516914" cy="45720"/>
          </a:xfrm>
          <a:prstGeom prst="rect">
            <a:avLst/>
          </a:prstGeom>
          <a:solidFill>
            <a:srgbClr val="000000"/>
          </a:solidFill>
          <a:ln w="12700">
            <a:miter lim="400000"/>
          </a:ln>
        </p:spPr>
        <p:txBody>
          <a:bodyPr lIns="45719" rIns="45719" anchor="ctr"/>
          <a:lstStyle/>
          <a:p>
            <a:pPr algn="ctr">
              <a:defRPr>
                <a:solidFill>
                  <a:srgbClr val="FFFFFF"/>
                </a:solidFill>
              </a:defRPr>
            </a:pPr>
            <a:endParaRPr/>
          </a:p>
        </p:txBody>
      </p:sp>
      <p:sp>
        <p:nvSpPr>
          <p:cNvPr id="263" name="TextBox 2"/>
          <p:cNvSpPr txBox="1"/>
          <p:nvPr/>
        </p:nvSpPr>
        <p:spPr>
          <a:xfrm>
            <a:off x="9329419" y="279400"/>
            <a:ext cx="2524761" cy="34018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lgn="ctr">
              <a:defRPr sz="2000" b="1"/>
            </a:lvl1pPr>
          </a:lstStyle>
          <a:p>
            <a:r>
              <a:t>www.midocean.ae</a:t>
            </a:r>
          </a:p>
        </p:txBody>
      </p:sp>
      <p:pic>
        <p:nvPicPr>
          <p:cNvPr id="264" name="Graphic 21" descr="Graphic 21"/>
          <p:cNvPicPr>
            <a:picLocks noChangeAspect="1"/>
          </p:cNvPicPr>
          <p:nvPr/>
        </p:nvPicPr>
        <p:blipFill>
          <a:blip r:embed="rId6"/>
          <a:srcRect t="27877" b="25429"/>
          <a:stretch>
            <a:fillRect/>
          </a:stretch>
        </p:blipFill>
        <p:spPr>
          <a:xfrm>
            <a:off x="180431" y="79526"/>
            <a:ext cx="2305142" cy="1076344"/>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 name="Image" descr="Image"/>
          <p:cNvPicPr>
            <a:picLocks noChangeAspect="1"/>
          </p:cNvPicPr>
          <p:nvPr/>
        </p:nvPicPr>
        <p:blipFill>
          <a:blip r:embed="rId2"/>
          <a:stretch>
            <a:fillRect/>
          </a:stretch>
        </p:blipFill>
        <p:spPr>
          <a:xfrm>
            <a:off x="-883169" y="-189000"/>
            <a:ext cx="13348739" cy="7094803"/>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AD5A6-A2C7-4F91-9C3B-FF47FFF020E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F47E0BF-1194-44DA-A6FE-CDEA2A7CE70F}">
  <ds:schemaRefs>
    <ds:schemaRef ds:uri="http://schemas.microsoft.com/sharepoint/v3/contenttype/forms"/>
  </ds:schemaRefs>
</ds:datastoreItem>
</file>

<file path=customXml/itemProps3.xml><?xml version="1.0" encoding="utf-8"?>
<ds:datastoreItem xmlns:ds="http://schemas.openxmlformats.org/officeDocument/2006/customXml" ds:itemID="{63B25E41-6363-44CC-94DC-04BD433C04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406</Words>
  <Application>Microsoft Macintosh PowerPoint</Application>
  <PresentationFormat>Widescreen</PresentationFormat>
  <Paragraphs>85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Alexandria Regular Bold</vt:lpstr>
      <vt:lpstr>Alexandria Regular Regular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SamaraJasim</cp:lastModifiedBy>
  <cp:revision>1</cp:revision>
  <dcterms:modified xsi:type="dcterms:W3CDTF">2024-05-24T22:11:54Z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