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271" r:id="rId4"/>
    <p:sldId id="535" r:id="rId5"/>
    <p:sldId id="536" r:id="rId6"/>
    <p:sldId id="534" r:id="rId7"/>
    <p:sldId id="547" r:id="rId8"/>
    <p:sldId id="546" r:id="rId9"/>
    <p:sldId id="545" r:id="rId10"/>
    <p:sldId id="544" r:id="rId11"/>
    <p:sldId id="543" r:id="rId12"/>
    <p:sldId id="542" r:id="rId13"/>
    <p:sldId id="541" r:id="rId14"/>
    <p:sldId id="539" r:id="rId15"/>
    <p:sldId id="538" r:id="rId16"/>
    <p:sldId id="537" r:id="rId17"/>
    <p:sldId id="481" r:id="rId18"/>
    <p:sldId id="491" r:id="rId19"/>
    <p:sldId id="492" r:id="rId20"/>
    <p:sldId id="494" r:id="rId21"/>
    <p:sldId id="496" r:id="rId22"/>
    <p:sldId id="497" r:id="rId23"/>
    <p:sldId id="498" r:id="rId24"/>
    <p:sldId id="500" r:id="rId25"/>
    <p:sldId id="516" r:id="rId26"/>
    <p:sldId id="515" r:id="rId27"/>
    <p:sldId id="514" r:id="rId28"/>
    <p:sldId id="513" r:id="rId29"/>
    <p:sldId id="512" r:id="rId30"/>
    <p:sldId id="510" r:id="rId31"/>
    <p:sldId id="509" r:id="rId32"/>
    <p:sldId id="511" r:id="rId33"/>
    <p:sldId id="508" r:id="rId34"/>
    <p:sldId id="507" r:id="rId35"/>
    <p:sldId id="506" r:id="rId36"/>
    <p:sldId id="505" r:id="rId37"/>
    <p:sldId id="504"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5"/>
            <p14:sldId id="536"/>
            <p14:sldId id="534"/>
            <p14:sldId id="547"/>
            <p14:sldId id="546"/>
            <p14:sldId id="545"/>
            <p14:sldId id="544"/>
            <p14:sldId id="543"/>
            <p14:sldId id="542"/>
            <p14:sldId id="541"/>
            <p14:sldId id="539"/>
            <p14:sldId id="538"/>
            <p14:sldId id="537"/>
            <p14:sldId id="481"/>
            <p14:sldId id="491"/>
            <p14:sldId id="492"/>
            <p14:sldId id="494"/>
            <p14:sldId id="496"/>
            <p14:sldId id="497"/>
            <p14:sldId id="498"/>
            <p14:sldId id="500"/>
            <p14:sldId id="516"/>
            <p14:sldId id="515"/>
            <p14:sldId id="514"/>
            <p14:sldId id="513"/>
            <p14:sldId id="512"/>
            <p14:sldId id="510"/>
            <p14:sldId id="509"/>
            <p14:sldId id="511"/>
            <p14:sldId id="508"/>
            <p14:sldId id="507"/>
            <p14:sldId id="506"/>
            <p14:sldId id="505"/>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38" autoAdjust="0"/>
  </p:normalViewPr>
  <p:slideViewPr>
    <p:cSldViewPr snapToGrid="0">
      <p:cViewPr>
        <p:scale>
          <a:sx n="90" d="100"/>
          <a:sy n="90" d="100"/>
        </p:scale>
        <p:origin x="427"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customXml" Target="../customXml/item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2.xml"/><Relationship Id="rId20" Type="http://schemas.openxmlformats.org/officeDocument/2006/relationships/slide" Target="slides/slide19.xml"/><Relationship Id="rId41"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4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88FA5FB6-BFAD-CCDA-D5F0-1A2F87EA8F25}"/>
              </a:ext>
            </a:extLst>
          </p:cNvPr>
          <p:cNvSpPr txBox="1"/>
          <p:nvPr/>
        </p:nvSpPr>
        <p:spPr>
          <a:xfrm>
            <a:off x="981075" y="2021651"/>
            <a:ext cx="1047750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Design phases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All elements of any given project are not designed at the same time; different elements are started earlier, and some proceed faster than others and include additional levels of detail. There are five major design phases that most built environment projects experience. In some cases, programming and conceptual design may be combined into one phase for a total of four phases. These design phases influence all of the other introductory construction management topics discussed in this chapter including delivery, procurement, </a:t>
            </a:r>
            <a:endParaRPr lang="en-US" sz="2400" dirty="0"/>
          </a:p>
        </p:txBody>
      </p:sp>
    </p:spTree>
    <p:extLst>
      <p:ext uri="{BB962C8B-B14F-4D97-AF65-F5344CB8AC3E}">
        <p14:creationId xmlns:p14="http://schemas.microsoft.com/office/powerpoint/2010/main" val="1127121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contracting, and pricing methods differently with respect to when the contractor estimates the project and when and how the contractor is chosen and begins their cost accounting processes.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design phases include:</a:t>
            </a:r>
            <a:endParaRPr kumimoji="0" lang="en-US" sz="2400" b="0"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Programming,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Conceptual design,</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Schematic design (SD),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Design development (DD), and </a:t>
            </a:r>
            <a:endParaRPr lang="en-US" sz="2400" kern="0" dirty="0">
              <a:solidFill>
                <a:srgbClr val="00000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Construction documents (CDs).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Additional design definition and detail is added at each of these levels which allow the contractor 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68579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3579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Pricing</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compensation for risk they assume and usually do so with increased fees or estimating contingencies.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most common pricing methods include: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Lump sum (LS),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Unit price,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plus fixed fee or cost plus percentage fee, and</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Cost-plus with a guaranteed maximum price (GMP).</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53077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Lump sum, or stipulated sum</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awarded on the basis of a single lump sum estimate for a specified scope of work.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Unit-price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Cost-plus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used when the complete scope of work cannot be defined. All of the contractor’s project-related costs are reimbursed by the owner, and a fee is paid to cover profit and contractor home office overhead. This is also known as a time and materials contract. A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guaranteed-maximum-price contract (GMP)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a cost-plus contract in which the contractor agrees not to exceed a specified cost.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704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choose which method they want their contractors to price a project for a variety of reasons, including the completeness of the design, the complexity of the project, and the owner’s experience in managing construction projects. Each of these pricing models also has a significantly different effect on jobsite cost accounting. </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GMP pricing method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utilized for the hotel case study and examples in this book as it introduces the reader to a variety of cost accounting operations that the other pricing methods do not include, especially lump sum.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9962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Construction contracts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offer to perform a service,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acceptance of the offer,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Some conveyance, i.e. transfer of a completed building for money,</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legal agreement,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Only authorized parties can sign the agreement, for example the officer-in-charge or chief executive officer (OIC or CEO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05887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intent of the contractual agreement and the contract documents describe the completed project and the terms and conditions the parties (usually the project owner and the general contractor) 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For example, the contract documents will specify the dimension and sizes of structural steel columns and beams, but will not provide the design for erection aids, such as erection bolts or erection seats or hoisting and safety considerations.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2568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TextBox 4">
            <a:extLst>
              <a:ext uri="{FF2B5EF4-FFF2-40B4-BE49-F238E27FC236}">
                <a16:creationId xmlns:a16="http://schemas.microsoft.com/office/drawing/2014/main" id="{7BF3F298-704F-DDCD-39D5-C57BB224CE1B}"/>
              </a:ext>
            </a:extLst>
          </p:cNvPr>
          <p:cNvSpPr txBox="1"/>
          <p:nvPr/>
        </p:nvSpPr>
        <p:spPr>
          <a:xfrm>
            <a:off x="1552575" y="775156"/>
            <a:ext cx="7591425" cy="532453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usually include at least the following  management five essential elements. They are listed here in what had been considered a relative order of precedence, but today most see them as complementary; all of these documents must work together:</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1. The contract agreement,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2. Special or supplemental conditions,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3. General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4. Technical specifications,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5. Drawings.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The terms and conditions of the relationship between the primary parties are defined solely within the contract documents. These documents should be read and completely understood by the contractor before deciding to pursue a project</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They also form the basis for creating a project estimate and schedule. To manage a project successfully, the project manager must understand the organization of the contract documents and the contractual requirements for his or her project</a:t>
            </a:r>
          </a:p>
        </p:txBody>
      </p:sp>
    </p:spTree>
    <p:extLst>
      <p:ext uri="{BB962C8B-B14F-4D97-AF65-F5344CB8AC3E}">
        <p14:creationId xmlns:p14="http://schemas.microsoft.com/office/powerpoint/2010/main" val="2605698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This knowledge is essential if the PM has any expectation of satisfying the expectations of his or her company executives as well as that of the project owner. The contract agreement itself is either a generic standard template or a specially prepared document to suit a specific project owner or a specific project. Most government agencies use standard formats for developing construction contract documents. Federal and state agencies typically have standardized general conditions and contract language. Many private owners use contract formats developed by the American Institute of Architects (AIA) or the new family of construction contracts called the Consensus Docs headed up by the Associated General Contractors of America (AGC) and other contractor associations</a:t>
            </a: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 Contracts should not be signed until they have been subjected to a thorough legal review. This is to ensure that the documents are legally enforceable in the event of a disagreement and that there is a clear, legal description of each party’s responsibilities.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Standard contract agreements have typically been developed by attorneys and have been tested in the legal system and deemed fair to the parties that willfully execute them.</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2871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have a significant impact on the responsibilities of the jobsite project team and effect accounting processes. Specific requirements are contained in the general conditions and special conditions of the contract. A particular project could utilize many potential combinations of delivery, procurement, pricing methods, contract formats, and contractor organizational structures as shown in Figure 3.5. There are several different accounting implications or rules the contractor must adhere to which will be defined in the contract documents.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391525" y="600077"/>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600;p29">
            <a:extLst>
              <a:ext uri="{FF2B5EF4-FFF2-40B4-BE49-F238E27FC236}">
                <a16:creationId xmlns:a16="http://schemas.microsoft.com/office/drawing/2014/main" id="{10A99ABE-D355-C16E-D7C7-5649FEF6102C}"/>
              </a:ext>
            </a:extLst>
          </p:cNvPr>
          <p:cNvPicPr preferRelativeResize="0"/>
          <p:nvPr/>
        </p:nvPicPr>
        <p:blipFill rotWithShape="1">
          <a:blip r:embed="rId3">
            <a:alphaModFix/>
          </a:blip>
          <a:srcRect/>
          <a:stretch/>
        </p:blipFill>
        <p:spPr>
          <a:xfrm>
            <a:off x="1200493" y="4191000"/>
            <a:ext cx="10162831" cy="2286000"/>
          </a:xfrm>
          <a:prstGeom prst="rect">
            <a:avLst/>
          </a:prstGeom>
          <a:noFill/>
          <a:ln>
            <a:noFill/>
          </a:ln>
        </p:spPr>
      </p:pic>
    </p:spTree>
    <p:extLst>
      <p:ext uri="{BB962C8B-B14F-4D97-AF65-F5344CB8AC3E}">
        <p14:creationId xmlns:p14="http://schemas.microsoft.com/office/powerpoint/2010/main" val="3355792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Chapter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Introduction to estimating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70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FFFF"/>
                </a:solidFill>
                <a:effectLst/>
                <a:uLnTx/>
                <a:uFillTx/>
                <a:latin typeface="Calibri"/>
                <a:ea typeface="Calibri"/>
                <a:cs typeface="Calibri"/>
                <a:sym typeface="Calibri"/>
              </a:rPr>
              <a:t>Introduction to estimating</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827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0" lvl="0" indent="0" algn="ct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Introduction:</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 that will be discussed in </a:t>
            </a:r>
            <a:r>
              <a:rPr lang="en-US" sz="2400" kern="0" dirty="0">
                <a:solidFill>
                  <a:srgbClr val="000000"/>
                </a:solidFill>
                <a:latin typeface="Calibri"/>
                <a:ea typeface="Calibri"/>
                <a:cs typeface="Calibri"/>
                <a:sym typeface="Calibri"/>
              </a:rPr>
              <a:t>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44293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kumimoji="0" 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9172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130;p6">
            <a:extLst>
              <a:ext uri="{FF2B5EF4-FFF2-40B4-BE49-F238E27FC236}">
                <a16:creationId xmlns:a16="http://schemas.microsoft.com/office/drawing/2014/main" id="{133FBEA0-E0C1-B0F5-F22E-D4621B97AD32}"/>
              </a:ext>
            </a:extLst>
          </p:cNvPr>
          <p:cNvPicPr preferRelativeResize="0"/>
          <p:nvPr/>
        </p:nvPicPr>
        <p:blipFill rotWithShape="1">
          <a:blip r:embed="rId3">
            <a:alphaModFix/>
          </a:blip>
          <a:srcRect/>
          <a:stretch/>
        </p:blipFill>
        <p:spPr>
          <a:xfrm>
            <a:off x="742950" y="878586"/>
            <a:ext cx="7654290" cy="5045964"/>
          </a:xfrm>
          <a:prstGeom prst="rect">
            <a:avLst/>
          </a:prstGeom>
          <a:noFill/>
          <a:ln>
            <a:noFill/>
          </a:ln>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8517"/>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Types of cost estimates</a:t>
            </a:r>
          </a:p>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a:t>
            </a: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Conceptual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developed using incomplete project documentation, while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prepared using complete drawings and specifications.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Semi-detailed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used for guaranteed maximum price contracts and have elements of  both conceptual and detailed estimates as discussed further later.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 of which require a more detailed effort </a:t>
            </a:r>
            <a:r>
              <a:rPr lang="en-US" sz="2000" kern="0" dirty="0">
                <a:solidFill>
                  <a:srgbClr val="000000"/>
                </a:solidFill>
                <a:latin typeface="Calibri"/>
                <a:ea typeface="Calibri"/>
                <a:cs typeface="Calibri"/>
                <a:sym typeface="Calibri"/>
              </a:rPr>
              <a:t>.</a:t>
            </a: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revenue equation, and subsets of this equation, is shown here and will be referred to throughout this study on construction cost accounting.</a:t>
            </a:r>
          </a:p>
          <a:p>
            <a:pPr marL="12700" marR="5080" lvl="0" indent="0" algn="l" defTabSz="914400" rtl="1" eaLnBrk="1" fontAlgn="auto" latinLnBrk="0" hangingPunct="1">
              <a:lnSpc>
                <a:spcPct val="1002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Early estimates may be developed by contractors or architects on limited information and  produced quite quickly. These estimates are not expected to be ‘firm’ nor are they necessarily  accurate. They should be referred to as budgets, schematic estimates, or conceptual estimates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12700" marR="0" lvl="0" indent="0" algn="l" defTabSz="914400" eaLnBrk="1" fontAlgn="auto" latinLnBrk="0" hangingPunct="1">
              <a:lnSpc>
                <a:spcPct val="100000"/>
              </a:lnSpc>
              <a:spcBef>
                <a:spcPts val="20"/>
              </a:spcBef>
              <a:spcAft>
                <a:spcPts val="0"/>
              </a:spcAft>
              <a:buClr>
                <a:srgbClr val="000000"/>
              </a:buClr>
              <a:buSzTx/>
              <a:buFont typeface="Arial"/>
              <a:buNone/>
              <a:tabLst/>
              <a:defRPr/>
            </a:pPr>
            <a:endParaRPr lang="en-US" sz="3200"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oogle Shape;153;p8">
            <a:extLst>
              <a:ext uri="{FF2B5EF4-FFF2-40B4-BE49-F238E27FC236}">
                <a16:creationId xmlns:a16="http://schemas.microsoft.com/office/drawing/2014/main" id="{BE4224DF-E2AA-0849-E4DA-1E9AD17DE17E}"/>
              </a:ext>
            </a:extLst>
          </p:cNvPr>
          <p:cNvPicPr preferRelativeResize="0"/>
          <p:nvPr/>
        </p:nvPicPr>
        <p:blipFill rotWithShape="1">
          <a:blip r:embed="rId3">
            <a:alphaModFix/>
          </a:blip>
          <a:srcRect/>
          <a:stretch/>
        </p:blipFill>
        <p:spPr>
          <a:xfrm>
            <a:off x="828676" y="4171950"/>
            <a:ext cx="10353674" cy="1752600"/>
          </a:xfrm>
          <a:prstGeom prst="rect">
            <a:avLst/>
          </a:prstGeom>
          <a:noFill/>
          <a:ln>
            <a:noFill/>
          </a:ln>
        </p:spPr>
      </p:pic>
    </p:spTree>
    <p:extLst>
      <p:ext uri="{BB962C8B-B14F-4D97-AF65-F5344CB8AC3E}">
        <p14:creationId xmlns:p14="http://schemas.microsoft.com/office/powerpoint/2010/main" val="1141067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ROM estimate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pro forma</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28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required for projects which are lump sum bid, such as for a  public waste water treatment plant.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T</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he detailed estimate process includes  quantity take-offs, pricing recaps, early subcontractor plug estimates, jobsite general  conditions, competitive subcontractor and supplier quotations, and markup choices.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477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Guaranteed maximum price estimates and resultant guaranteed maximum price (GMP)  contracts are a hybrid of budgets and detailed estimates.</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GMPs are often prepared on  negotiated projects after completion of the design development (DD) phase.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produced Revenue = Cost + Profit Construction cost = Direct cost +  Indirect cost Direct cost = Labor + Material + Equipment + Subcontractors Indirect cost</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Jobsite general conditions + Home office general conditions for scopes which have  been adequately designed and specified, such as structural concrete and steel, utilizing  measured quantities and unit prices. Subcontractor plugs or allowances are included  for areas not yet designed.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667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Work breakdown structure</a:t>
            </a:r>
          </a:p>
          <a:p>
            <a:pPr marL="12700" marR="0"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work  breakdown structure (WBS)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 not start quantifying or pricing any work items until this overview is complete.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134726" cy="60769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191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09;p13">
            <a:extLst>
              <a:ext uri="{FF2B5EF4-FFF2-40B4-BE49-F238E27FC236}">
                <a16:creationId xmlns:a16="http://schemas.microsoft.com/office/drawing/2014/main" id="{79A1124B-1EDD-E40D-5E1C-50A7CC80956B}"/>
              </a:ext>
            </a:extLst>
          </p:cNvPr>
          <p:cNvPicPr preferRelativeResize="0"/>
          <p:nvPr/>
        </p:nvPicPr>
        <p:blipFill rotWithShape="1">
          <a:blip r:embed="rId3">
            <a:alphaModFix/>
          </a:blip>
          <a:srcRect/>
          <a:stretch/>
        </p:blipFill>
        <p:spPr>
          <a:xfrm>
            <a:off x="742949" y="1079608"/>
            <a:ext cx="11020425" cy="5180076"/>
          </a:xfrm>
          <a:prstGeom prst="rect">
            <a:avLst/>
          </a:prstGeom>
          <a:noFill/>
          <a:ln>
            <a:noFill/>
          </a:ln>
        </p:spPr>
      </p:pic>
    </p:spTree>
    <p:extLst>
      <p:ext uri="{BB962C8B-B14F-4D97-AF65-F5344CB8AC3E}">
        <p14:creationId xmlns:p14="http://schemas.microsoft.com/office/powerpoint/2010/main" val="2783655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general contractors may perform with their own direct crews include: concrete  formwork, structural steel erection, rough carpentry, finish carpentry, doors,  specialties, and accessories. These are scopes of work often installed direct by the GC’s  carpenters, laborers, and ironworkers. Decisions regarding which scopes of work to  self-perform and which to subcontract are based on several criteria:</a:t>
            </a:r>
          </a:p>
          <a:p>
            <a:pPr marL="0" marR="0" lvl="0" indent="0" algn="l" defTabSz="914400" rtl="1" eaLnBrk="1" fontAlgn="auto" latinLnBrk="0" hangingPunct="1">
              <a:lnSpc>
                <a:spcPct val="100000"/>
              </a:lnSpc>
              <a:spcBef>
                <a:spcPts val="25"/>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will be used if the specialized tradesmen needed are not employed</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by the GC.</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If there are problems with the quality of installation, a subcontractor is required to</a:t>
            </a:r>
          </a:p>
          <a:p>
            <a:pPr marL="12700" marR="0" lvl="0" indent="0" algn="l" defTabSz="914400" rtl="1" eaLnBrk="1" fontAlgn="auto" latinLnBrk="0" hangingPunct="1">
              <a:lnSpc>
                <a:spcPct val="100000"/>
              </a:lnSpc>
              <a:spcBef>
                <a:spcPts val="2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repair the work without increase in cost to the GC.</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lang="en-US" sz="2000" b="1" kern="0" dirty="0">
              <a:solidFill>
                <a:srgbClr val="000000"/>
              </a:solidFill>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subcontractor may have estimated a fixed price which is less than what the GC  has estimated therefore the subcontractor would be absorbing the pricing risk.</a:t>
            </a:r>
          </a:p>
          <a:p>
            <a:pPr marL="12700" marR="106045"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may have craftsmen and equipment available and the GC does not.</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*There are risk mitigation arguments on both sides as to which, the subcontractor or  the GC, can perform the work faster, safer, cheaper, and with better quality than the  other.</a:t>
            </a: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 about the project. .</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572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Quantity take-off</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r>
              <a:rPr lang="en-US" sz="2400" kern="0" dirty="0">
                <a:solidFill>
                  <a:srgbClr val="000000"/>
                </a:solidFill>
                <a:latin typeface="Arial"/>
                <a:cs typeface="Arial"/>
                <a:sym typeface="Arial"/>
              </a:rPr>
              <a: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the estimate creation.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810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42937" y="395287"/>
            <a:ext cx="10906126"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defTabSz="914400" eaLnBrk="1" fontAlgn="auto" latinLnBrk="0" hangingPunct="1">
              <a:lnSpc>
                <a:spcPct val="100200"/>
              </a:lnSpc>
              <a:spcBef>
                <a:spcPts val="0"/>
              </a:spcBef>
              <a:spcAft>
                <a:spcPts val="0"/>
              </a:spcAft>
              <a:buClr>
                <a:srgbClr val="000000"/>
              </a:buClr>
              <a:buSzTx/>
              <a:buFont typeface="Arial"/>
              <a:buNone/>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Organization of the estimate in this fashion will later assist with the schedule  development and will aid with the development of the project cost control systems. All  the work items should be taken off prior to pricing, but some estimators perform both  QTO and pricing simultaneously – another advantage offered by computer estimating  tools. Material quantities are recorded on QTO sheets similar to the one for the  Olympic Hotel as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381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75;p18">
            <a:extLst>
              <a:ext uri="{FF2B5EF4-FFF2-40B4-BE49-F238E27FC236}">
                <a16:creationId xmlns:a16="http://schemas.microsoft.com/office/drawing/2014/main" id="{A6F51C47-C6C3-4FA3-FCAD-70AA1F6A6E38}"/>
              </a:ext>
            </a:extLst>
          </p:cNvPr>
          <p:cNvPicPr preferRelativeResize="0"/>
          <p:nvPr/>
        </p:nvPicPr>
        <p:blipFill rotWithShape="1">
          <a:blip r:embed="rId3">
            <a:alphaModFix/>
          </a:blip>
          <a:srcRect/>
          <a:stretch/>
        </p:blipFill>
        <p:spPr>
          <a:xfrm>
            <a:off x="1152525" y="4048124"/>
            <a:ext cx="9658350" cy="2352641"/>
          </a:xfrm>
          <a:prstGeom prst="rect">
            <a:avLst/>
          </a:prstGeom>
          <a:noFill/>
          <a:ln>
            <a:noFill/>
          </a:ln>
        </p:spPr>
      </p:pic>
    </p:spTree>
    <p:extLst>
      <p:ext uri="{BB962C8B-B14F-4D97-AF65-F5344CB8AC3E}">
        <p14:creationId xmlns:p14="http://schemas.microsoft.com/office/powerpoint/2010/main" val="4235278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but it must be divided by 27 to produce cubic yards.  Likewise structural steel is purchased by the ton, wood framing by the thousand board  feet, and plywood floor and wall sheeting by individual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or linear foot of wall system, and not independently quantify  sheets of drywall, metal studs, and taping mud. Order-of-magnitude (OM) estimates  will be developed for subcontracted work to be replaced later when competitive  quotes are provided by the subcontractors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620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There is no one exact estimate for any project but some estimates are more correct  than others. Adjustments in pricing, subcontractor and direct labor strategies, jobsite  overhead structures, and fee calculations are individual contractor decisions that will  determine the most correct estimate for those conditions at that time. Pricing  recapitulation sheets (recaps) are developed for each system, or CSI division,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 An example of a pricing recap sheet is shown in Figure 4.4.</a:t>
            </a:r>
            <a:endParaRPr kumimoji="0" lang="en-US" sz="20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Contractors can only estimate how many hours it will take to perform a task; there  are no rules and they can only manage, not control, actual field productivity. Often a general contractor will review the amount of direct  labor in an estimate and use this figure as some basis for determining overall project  risk and therefore the appropriate fee to apply.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Labor productivity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is estimated as man-  hours (MH) per unit of work, such as 10 MHs per door. This is referred to as unit man-  hours or UMH. This system allows for fluctuation of labor rates, union versus open  shop choices, geographic variations, and time. If it takes 8 MHs per ton to install  foundation reinforcement steel in Atlanta, it probably takes the same in Aberdeen.</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Appropriate wage rates can be applied for the specific project. </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Calibri"/>
                <a:ea typeface="Calibri"/>
                <a:cs typeface="Calibri"/>
                <a:sym typeface="Calibri"/>
              </a:rPr>
              <a:t>The best source of labor  productivity is from the estimator’s in-house database.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762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Each estimator or contractor should develop their own database from previous  estimates and as-built labor history. Other sources of labor productivity rates include  published databases or reference guides, such as RS Means’ Building Construction Cost  Data. It is important to round calculated man-hours off on the pricing recap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Davis-Bacon or prevailing wage rates  which are established by the Department of Labor.</a:t>
            </a: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Some estimators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crew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journeymen with foremen  with apprentices. This often averages out at the journeyman’s wage and is a common  and acceptable practice. Some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blended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factor carpenters  and laborers and cement masons and ironworkers all together. Others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loaded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bare wages (that which the craftsman receives) with labor  burden.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Price quotations should be received in writing on the supplier’s letterhead. A live  example of a telephone bid proposal form is available on the resource. If telephone  quotations are received, company-consistent forms should be used for recording  material pricing, although pricing on the vendor’s letterhead is always preferred.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These sources suffice for unusual items for  which local quotes cannot be obtained or as allowances or subcontractor plugs or  order-of-magnitude estimates in early budget development until competitive prices  are received.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Pricing subcontracted work</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429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i="0" u="none" strike="noStrike" kern="0" cap="none" spc="0" normalizeH="0" baseline="0" noProof="0" dirty="0">
                <a:ln>
                  <a:noFill/>
                </a:ln>
                <a:solidFill>
                  <a:srgbClr val="000000"/>
                </a:solidFill>
                <a:effectLst/>
                <a:uLnTx/>
                <a:uFillTx/>
                <a:latin typeface="Calibri"/>
                <a:ea typeface="Calibri"/>
                <a:cs typeface="Calibri"/>
                <a:sym typeface="Calibri"/>
              </a:rPr>
              <a:t>Some subcontractors may also provide GCs with early budgets for their  scopes as place-holders until bid day quotes are refined. Additional ways to treat  subcontractors fairly are to assure timely monthly payments and release of final retention after close-out.</a:t>
            </a:r>
            <a:endParaRPr kumimoji="0" lang="en-US" sz="18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8A73A5AB-F711-48CE-AA63-51307D195CB5}"/>
</file>

<file path=customXml/itemProps2.xml><?xml version="1.0" encoding="utf-8"?>
<ds:datastoreItem xmlns:ds="http://schemas.openxmlformats.org/officeDocument/2006/customXml" ds:itemID="{A167A595-C8A0-4CD8-80C2-42561D8F83FD}"/>
</file>

<file path=docProps/app.xml><?xml version="1.0" encoding="utf-8"?>
<Properties xmlns="http://schemas.openxmlformats.org/officeDocument/2006/extended-properties" xmlns:vt="http://schemas.openxmlformats.org/officeDocument/2006/docPropsVTypes">
  <TotalTime>2374</TotalTime>
  <Words>4386</Words>
  <Application>Microsoft Office PowerPoint</Application>
  <PresentationFormat>Widescreen</PresentationFormat>
  <Paragraphs>206</Paragraphs>
  <Slides>38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72</cp:revision>
  <dcterms:created xsi:type="dcterms:W3CDTF">2023-04-29T09:08:23Z</dcterms:created>
  <dcterms:modified xsi:type="dcterms:W3CDTF">2023-10-28T13:01:59Z</dcterms:modified>
</cp:coreProperties>
</file>