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Lst>
  <p:notesMasterIdLst>
    <p:notesMasterId r:id="rId388"/>
  </p:notesMasterIdLst>
  <p:sldIdLst>
    <p:sldId id="494" r:id="rId3"/>
    <p:sldId id="522" r:id="rId4"/>
    <p:sldId id="587" r:id="rId5"/>
    <p:sldId id="562" r:id="rId6"/>
    <p:sldId id="583" r:id="rId7"/>
    <p:sldId id="565" r:id="rId8"/>
    <p:sldId id="585" r:id="rId9"/>
    <p:sldId id="504" r:id="rId10"/>
    <p:sldId id="505" r:id="rId11"/>
    <p:sldId id="580" r:id="rId12"/>
    <p:sldId id="581" r:id="rId13"/>
    <p:sldId id="506" r:id="rId14"/>
    <p:sldId id="582" r:id="rId15"/>
    <p:sldId id="564" r:id="rId16"/>
    <p:sldId id="563" r:id="rId17"/>
    <p:sldId id="579" r:id="rId18"/>
    <p:sldId id="507" r:id="rId19"/>
    <p:sldId id="578" r:id="rId20"/>
    <p:sldId id="508" r:id="rId21"/>
    <p:sldId id="520" r:id="rId22"/>
    <p:sldId id="510" r:id="rId23"/>
    <p:sldId id="566" r:id="rId24"/>
    <p:sldId id="509" r:id="rId25"/>
    <p:sldId id="577" r:id="rId26"/>
    <p:sldId id="514" r:id="rId27"/>
    <p:sldId id="521" r:id="rId28"/>
    <p:sldId id="259" r:id="rId29"/>
    <p:sldId id="569" r:id="rId30"/>
    <p:sldId id="570" r:id="rId31"/>
    <p:sldId id="568" r:id="rId32"/>
    <p:sldId id="586" r:id="rId33"/>
    <p:sldId id="261" r:id="rId34"/>
    <p:sldId id="572" r:id="rId35"/>
    <p:sldId id="573" r:id="rId36"/>
    <p:sldId id="574" r:id="rId37"/>
    <p:sldId id="575" r:id="rId38"/>
    <p:sldId id="571" r:id="rId39"/>
    <p:sldId id="584" r:id="rId40"/>
    <p:sldId id="588" r:id="rId41"/>
    <p:sldId id="589" r:id="rId42"/>
    <p:sldId id="590" r:id="rId43"/>
    <p:sldId id="591" r:id="rId44"/>
    <p:sldId id="592" r:id="rId45"/>
    <p:sldId id="593" r:id="rId46"/>
    <p:sldId id="594" r:id="rId47"/>
    <p:sldId id="595" r:id="rId48"/>
    <p:sldId id="596" r:id="rId49"/>
    <p:sldId id="597" r:id="rId50"/>
    <p:sldId id="598" r:id="rId51"/>
    <p:sldId id="599" r:id="rId52"/>
    <p:sldId id="600" r:id="rId53"/>
    <p:sldId id="601" r:id="rId54"/>
    <p:sldId id="602" r:id="rId55"/>
    <p:sldId id="603" r:id="rId56"/>
    <p:sldId id="604" r:id="rId57"/>
    <p:sldId id="605" r:id="rId58"/>
    <p:sldId id="606" r:id="rId59"/>
    <p:sldId id="607" r:id="rId60"/>
    <p:sldId id="608" r:id="rId61"/>
    <p:sldId id="609" r:id="rId62"/>
    <p:sldId id="610" r:id="rId63"/>
    <p:sldId id="611" r:id="rId64"/>
    <p:sldId id="612" r:id="rId65"/>
    <p:sldId id="613" r:id="rId66"/>
    <p:sldId id="614" r:id="rId67"/>
    <p:sldId id="615" r:id="rId68"/>
    <p:sldId id="616" r:id="rId69"/>
    <p:sldId id="617" r:id="rId70"/>
    <p:sldId id="618" r:id="rId71"/>
    <p:sldId id="619" r:id="rId72"/>
    <p:sldId id="620" r:id="rId73"/>
    <p:sldId id="621" r:id="rId74"/>
    <p:sldId id="622" r:id="rId75"/>
    <p:sldId id="623" r:id="rId76"/>
    <p:sldId id="624" r:id="rId77"/>
    <p:sldId id="625" r:id="rId78"/>
    <p:sldId id="626" r:id="rId79"/>
    <p:sldId id="628" r:id="rId80"/>
    <p:sldId id="629" r:id="rId81"/>
    <p:sldId id="630" r:id="rId82"/>
    <p:sldId id="631" r:id="rId83"/>
    <p:sldId id="632" r:id="rId84"/>
    <p:sldId id="633" r:id="rId85"/>
    <p:sldId id="634" r:id="rId86"/>
    <p:sldId id="635" r:id="rId87"/>
    <p:sldId id="636" r:id="rId88"/>
    <p:sldId id="637" r:id="rId89"/>
    <p:sldId id="638" r:id="rId90"/>
    <p:sldId id="639" r:id="rId91"/>
    <p:sldId id="640" r:id="rId92"/>
    <p:sldId id="641" r:id="rId93"/>
    <p:sldId id="642" r:id="rId94"/>
    <p:sldId id="643" r:id="rId95"/>
    <p:sldId id="644" r:id="rId96"/>
    <p:sldId id="645" r:id="rId97"/>
    <p:sldId id="646" r:id="rId98"/>
    <p:sldId id="647" r:id="rId99"/>
    <p:sldId id="648" r:id="rId100"/>
    <p:sldId id="649" r:id="rId101"/>
    <p:sldId id="650" r:id="rId102"/>
    <p:sldId id="651" r:id="rId103"/>
    <p:sldId id="652" r:id="rId104"/>
    <p:sldId id="653" r:id="rId105"/>
    <p:sldId id="654" r:id="rId106"/>
    <p:sldId id="655" r:id="rId107"/>
    <p:sldId id="656" r:id="rId108"/>
    <p:sldId id="657" r:id="rId109"/>
    <p:sldId id="658" r:id="rId110"/>
    <p:sldId id="659" r:id="rId111"/>
    <p:sldId id="660" r:id="rId112"/>
    <p:sldId id="661" r:id="rId113"/>
    <p:sldId id="662" r:id="rId114"/>
    <p:sldId id="663" r:id="rId115"/>
    <p:sldId id="664" r:id="rId116"/>
    <p:sldId id="665" r:id="rId117"/>
    <p:sldId id="666" r:id="rId118"/>
    <p:sldId id="667" r:id="rId119"/>
    <p:sldId id="668" r:id="rId120"/>
    <p:sldId id="669" r:id="rId121"/>
    <p:sldId id="670" r:id="rId122"/>
    <p:sldId id="671" r:id="rId123"/>
    <p:sldId id="672" r:id="rId124"/>
    <p:sldId id="673" r:id="rId125"/>
    <p:sldId id="674" r:id="rId126"/>
    <p:sldId id="675" r:id="rId127"/>
    <p:sldId id="676" r:id="rId128"/>
    <p:sldId id="677" r:id="rId129"/>
    <p:sldId id="678" r:id="rId130"/>
    <p:sldId id="679" r:id="rId131"/>
    <p:sldId id="680" r:id="rId132"/>
    <p:sldId id="681" r:id="rId133"/>
    <p:sldId id="682" r:id="rId134"/>
    <p:sldId id="683" r:id="rId135"/>
    <p:sldId id="684" r:id="rId136"/>
    <p:sldId id="685" r:id="rId137"/>
    <p:sldId id="686" r:id="rId138"/>
    <p:sldId id="687" r:id="rId139"/>
    <p:sldId id="688" r:id="rId140"/>
    <p:sldId id="689" r:id="rId141"/>
    <p:sldId id="690" r:id="rId142"/>
    <p:sldId id="691" r:id="rId143"/>
    <p:sldId id="692" r:id="rId144"/>
    <p:sldId id="693" r:id="rId145"/>
    <p:sldId id="694" r:id="rId146"/>
    <p:sldId id="695" r:id="rId147"/>
    <p:sldId id="696" r:id="rId148"/>
    <p:sldId id="697" r:id="rId149"/>
    <p:sldId id="698" r:id="rId150"/>
    <p:sldId id="699" r:id="rId151"/>
    <p:sldId id="700" r:id="rId152"/>
    <p:sldId id="701" r:id="rId153"/>
    <p:sldId id="702" r:id="rId154"/>
    <p:sldId id="703" r:id="rId155"/>
    <p:sldId id="704" r:id="rId156"/>
    <p:sldId id="705" r:id="rId157"/>
    <p:sldId id="706" r:id="rId158"/>
    <p:sldId id="707" r:id="rId159"/>
    <p:sldId id="708" r:id="rId160"/>
    <p:sldId id="709" r:id="rId161"/>
    <p:sldId id="710" r:id="rId162"/>
    <p:sldId id="711" r:id="rId163"/>
    <p:sldId id="712" r:id="rId164"/>
    <p:sldId id="713" r:id="rId165"/>
    <p:sldId id="714" r:id="rId166"/>
    <p:sldId id="715" r:id="rId167"/>
    <p:sldId id="716" r:id="rId168"/>
    <p:sldId id="717" r:id="rId169"/>
    <p:sldId id="718" r:id="rId170"/>
    <p:sldId id="719" r:id="rId171"/>
    <p:sldId id="720" r:id="rId172"/>
    <p:sldId id="721" r:id="rId173"/>
    <p:sldId id="722" r:id="rId174"/>
    <p:sldId id="723" r:id="rId175"/>
    <p:sldId id="724" r:id="rId176"/>
    <p:sldId id="725" r:id="rId177"/>
    <p:sldId id="726" r:id="rId178"/>
    <p:sldId id="727" r:id="rId179"/>
    <p:sldId id="728" r:id="rId180"/>
    <p:sldId id="729" r:id="rId181"/>
    <p:sldId id="730" r:id="rId182"/>
    <p:sldId id="731" r:id="rId183"/>
    <p:sldId id="732" r:id="rId184"/>
    <p:sldId id="733" r:id="rId185"/>
    <p:sldId id="734" r:id="rId186"/>
    <p:sldId id="735" r:id="rId187"/>
    <p:sldId id="736" r:id="rId188"/>
    <p:sldId id="737" r:id="rId189"/>
    <p:sldId id="738" r:id="rId190"/>
    <p:sldId id="739" r:id="rId191"/>
    <p:sldId id="740" r:id="rId192"/>
    <p:sldId id="741" r:id="rId193"/>
    <p:sldId id="742" r:id="rId194"/>
    <p:sldId id="743" r:id="rId195"/>
    <p:sldId id="744" r:id="rId196"/>
    <p:sldId id="745" r:id="rId197"/>
    <p:sldId id="746" r:id="rId198"/>
    <p:sldId id="747" r:id="rId199"/>
    <p:sldId id="748" r:id="rId200"/>
    <p:sldId id="749" r:id="rId201"/>
    <p:sldId id="750" r:id="rId202"/>
    <p:sldId id="751" r:id="rId203"/>
    <p:sldId id="752" r:id="rId204"/>
    <p:sldId id="753" r:id="rId205"/>
    <p:sldId id="754" r:id="rId206"/>
    <p:sldId id="755" r:id="rId207"/>
    <p:sldId id="756" r:id="rId208"/>
    <p:sldId id="757" r:id="rId209"/>
    <p:sldId id="758" r:id="rId210"/>
    <p:sldId id="759" r:id="rId211"/>
    <p:sldId id="760" r:id="rId212"/>
    <p:sldId id="761" r:id="rId213"/>
    <p:sldId id="762" r:id="rId214"/>
    <p:sldId id="763" r:id="rId215"/>
    <p:sldId id="764" r:id="rId216"/>
    <p:sldId id="765" r:id="rId217"/>
    <p:sldId id="766" r:id="rId218"/>
    <p:sldId id="767" r:id="rId219"/>
    <p:sldId id="768" r:id="rId220"/>
    <p:sldId id="769" r:id="rId221"/>
    <p:sldId id="770" r:id="rId222"/>
    <p:sldId id="771" r:id="rId223"/>
    <p:sldId id="772" r:id="rId224"/>
    <p:sldId id="773" r:id="rId225"/>
    <p:sldId id="774" r:id="rId226"/>
    <p:sldId id="775" r:id="rId227"/>
    <p:sldId id="776" r:id="rId228"/>
    <p:sldId id="777" r:id="rId229"/>
    <p:sldId id="778" r:id="rId230"/>
    <p:sldId id="779" r:id="rId231"/>
    <p:sldId id="780" r:id="rId232"/>
    <p:sldId id="781" r:id="rId233"/>
    <p:sldId id="782" r:id="rId234"/>
    <p:sldId id="783" r:id="rId235"/>
    <p:sldId id="784" r:id="rId236"/>
    <p:sldId id="785" r:id="rId237"/>
    <p:sldId id="786" r:id="rId238"/>
    <p:sldId id="787" r:id="rId239"/>
    <p:sldId id="788" r:id="rId240"/>
    <p:sldId id="789" r:id="rId241"/>
    <p:sldId id="790" r:id="rId242"/>
    <p:sldId id="791" r:id="rId243"/>
    <p:sldId id="792" r:id="rId244"/>
    <p:sldId id="793" r:id="rId245"/>
    <p:sldId id="794" r:id="rId246"/>
    <p:sldId id="795" r:id="rId247"/>
    <p:sldId id="796" r:id="rId248"/>
    <p:sldId id="797" r:id="rId249"/>
    <p:sldId id="798" r:id="rId250"/>
    <p:sldId id="799" r:id="rId251"/>
    <p:sldId id="800" r:id="rId252"/>
    <p:sldId id="801" r:id="rId253"/>
    <p:sldId id="802" r:id="rId254"/>
    <p:sldId id="803" r:id="rId255"/>
    <p:sldId id="804" r:id="rId256"/>
    <p:sldId id="805" r:id="rId257"/>
    <p:sldId id="806" r:id="rId258"/>
    <p:sldId id="807" r:id="rId259"/>
    <p:sldId id="808" r:id="rId260"/>
    <p:sldId id="809" r:id="rId261"/>
    <p:sldId id="810" r:id="rId262"/>
    <p:sldId id="811" r:id="rId263"/>
    <p:sldId id="812" r:id="rId264"/>
    <p:sldId id="813" r:id="rId265"/>
    <p:sldId id="814" r:id="rId266"/>
    <p:sldId id="815" r:id="rId267"/>
    <p:sldId id="816" r:id="rId268"/>
    <p:sldId id="817" r:id="rId269"/>
    <p:sldId id="818" r:id="rId270"/>
    <p:sldId id="819" r:id="rId271"/>
    <p:sldId id="820" r:id="rId272"/>
    <p:sldId id="821" r:id="rId273"/>
    <p:sldId id="822" r:id="rId274"/>
    <p:sldId id="823" r:id="rId275"/>
    <p:sldId id="824" r:id="rId276"/>
    <p:sldId id="825" r:id="rId277"/>
    <p:sldId id="826" r:id="rId278"/>
    <p:sldId id="827" r:id="rId279"/>
    <p:sldId id="828" r:id="rId280"/>
    <p:sldId id="829" r:id="rId281"/>
    <p:sldId id="830" r:id="rId282"/>
    <p:sldId id="831" r:id="rId283"/>
    <p:sldId id="832" r:id="rId284"/>
    <p:sldId id="833" r:id="rId285"/>
    <p:sldId id="834" r:id="rId286"/>
    <p:sldId id="835" r:id="rId287"/>
    <p:sldId id="836" r:id="rId288"/>
    <p:sldId id="837" r:id="rId289"/>
    <p:sldId id="838" r:id="rId290"/>
    <p:sldId id="839" r:id="rId291"/>
    <p:sldId id="840" r:id="rId292"/>
    <p:sldId id="841" r:id="rId293"/>
    <p:sldId id="842" r:id="rId294"/>
    <p:sldId id="843" r:id="rId295"/>
    <p:sldId id="844" r:id="rId296"/>
    <p:sldId id="845" r:id="rId297"/>
    <p:sldId id="846" r:id="rId298"/>
    <p:sldId id="847" r:id="rId299"/>
    <p:sldId id="848" r:id="rId300"/>
    <p:sldId id="849" r:id="rId301"/>
    <p:sldId id="850" r:id="rId302"/>
    <p:sldId id="851" r:id="rId303"/>
    <p:sldId id="852" r:id="rId304"/>
    <p:sldId id="853" r:id="rId305"/>
    <p:sldId id="854" r:id="rId306"/>
    <p:sldId id="855" r:id="rId307"/>
    <p:sldId id="856" r:id="rId308"/>
    <p:sldId id="857" r:id="rId309"/>
    <p:sldId id="858" r:id="rId310"/>
    <p:sldId id="859" r:id="rId311"/>
    <p:sldId id="860" r:id="rId312"/>
    <p:sldId id="861" r:id="rId313"/>
    <p:sldId id="862" r:id="rId314"/>
    <p:sldId id="863" r:id="rId315"/>
    <p:sldId id="864" r:id="rId316"/>
    <p:sldId id="865" r:id="rId317"/>
    <p:sldId id="866" r:id="rId318"/>
    <p:sldId id="867" r:id="rId319"/>
    <p:sldId id="868" r:id="rId320"/>
    <p:sldId id="869" r:id="rId321"/>
    <p:sldId id="870" r:id="rId322"/>
    <p:sldId id="871" r:id="rId323"/>
    <p:sldId id="872" r:id="rId324"/>
    <p:sldId id="873" r:id="rId325"/>
    <p:sldId id="874" r:id="rId326"/>
    <p:sldId id="875" r:id="rId327"/>
    <p:sldId id="876" r:id="rId328"/>
    <p:sldId id="877" r:id="rId329"/>
    <p:sldId id="878" r:id="rId330"/>
    <p:sldId id="879" r:id="rId331"/>
    <p:sldId id="880" r:id="rId332"/>
    <p:sldId id="881" r:id="rId333"/>
    <p:sldId id="882" r:id="rId334"/>
    <p:sldId id="883" r:id="rId335"/>
    <p:sldId id="884" r:id="rId336"/>
    <p:sldId id="885" r:id="rId337"/>
    <p:sldId id="886" r:id="rId338"/>
    <p:sldId id="887" r:id="rId339"/>
    <p:sldId id="888" r:id="rId340"/>
    <p:sldId id="889" r:id="rId341"/>
    <p:sldId id="890" r:id="rId342"/>
    <p:sldId id="891" r:id="rId343"/>
    <p:sldId id="892" r:id="rId344"/>
    <p:sldId id="893" r:id="rId345"/>
    <p:sldId id="894" r:id="rId346"/>
    <p:sldId id="895" r:id="rId347"/>
    <p:sldId id="896" r:id="rId348"/>
    <p:sldId id="897" r:id="rId349"/>
    <p:sldId id="898" r:id="rId350"/>
    <p:sldId id="899" r:id="rId351"/>
    <p:sldId id="900" r:id="rId352"/>
    <p:sldId id="901" r:id="rId353"/>
    <p:sldId id="902" r:id="rId354"/>
    <p:sldId id="903" r:id="rId355"/>
    <p:sldId id="904" r:id="rId356"/>
    <p:sldId id="905" r:id="rId357"/>
    <p:sldId id="906" r:id="rId358"/>
    <p:sldId id="907" r:id="rId359"/>
    <p:sldId id="908" r:id="rId360"/>
    <p:sldId id="909" r:id="rId361"/>
    <p:sldId id="910" r:id="rId362"/>
    <p:sldId id="911" r:id="rId363"/>
    <p:sldId id="912" r:id="rId364"/>
    <p:sldId id="913" r:id="rId365"/>
    <p:sldId id="914" r:id="rId366"/>
    <p:sldId id="915" r:id="rId367"/>
    <p:sldId id="916" r:id="rId368"/>
    <p:sldId id="917" r:id="rId369"/>
    <p:sldId id="918" r:id="rId370"/>
    <p:sldId id="919" r:id="rId371"/>
    <p:sldId id="920" r:id="rId372"/>
    <p:sldId id="921" r:id="rId373"/>
    <p:sldId id="922" r:id="rId374"/>
    <p:sldId id="923" r:id="rId375"/>
    <p:sldId id="924" r:id="rId376"/>
    <p:sldId id="925" r:id="rId377"/>
    <p:sldId id="926" r:id="rId378"/>
    <p:sldId id="927" r:id="rId379"/>
    <p:sldId id="928" r:id="rId380"/>
    <p:sldId id="929" r:id="rId381"/>
    <p:sldId id="930" r:id="rId382"/>
    <p:sldId id="931" r:id="rId383"/>
    <p:sldId id="932" r:id="rId384"/>
    <p:sldId id="933" r:id="rId385"/>
    <p:sldId id="935" r:id="rId386"/>
    <p:sldId id="936" r:id="rId3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99" Type="http://schemas.openxmlformats.org/officeDocument/2006/relationships/slide" Target="slides/slide297.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324" Type="http://schemas.openxmlformats.org/officeDocument/2006/relationships/slide" Target="slides/slide322.xml"/><Relationship Id="rId366" Type="http://schemas.openxmlformats.org/officeDocument/2006/relationships/slide" Target="slides/slide364.xml"/><Relationship Id="rId170" Type="http://schemas.openxmlformats.org/officeDocument/2006/relationships/slide" Target="slides/slide168.xml"/><Relationship Id="rId226" Type="http://schemas.openxmlformats.org/officeDocument/2006/relationships/slide" Target="slides/slide224.xml"/><Relationship Id="rId268" Type="http://schemas.openxmlformats.org/officeDocument/2006/relationships/slide" Target="slides/slide266.xml"/><Relationship Id="rId32" Type="http://schemas.openxmlformats.org/officeDocument/2006/relationships/slide" Target="slides/slide30.xml"/><Relationship Id="rId74" Type="http://schemas.openxmlformats.org/officeDocument/2006/relationships/slide" Target="slides/slide72.xml"/><Relationship Id="rId128" Type="http://schemas.openxmlformats.org/officeDocument/2006/relationships/slide" Target="slides/slide126.xml"/><Relationship Id="rId335" Type="http://schemas.openxmlformats.org/officeDocument/2006/relationships/slide" Target="slides/slide333.xml"/><Relationship Id="rId377" Type="http://schemas.openxmlformats.org/officeDocument/2006/relationships/slide" Target="slides/slide375.xml"/><Relationship Id="rId5" Type="http://schemas.openxmlformats.org/officeDocument/2006/relationships/slide" Target="slides/slide3.xml"/><Relationship Id="rId181" Type="http://schemas.openxmlformats.org/officeDocument/2006/relationships/slide" Target="slides/slide179.xml"/><Relationship Id="rId237" Type="http://schemas.openxmlformats.org/officeDocument/2006/relationships/slide" Target="slides/slide235.xml"/><Relationship Id="rId279" Type="http://schemas.openxmlformats.org/officeDocument/2006/relationships/slide" Target="slides/slide277.xml"/><Relationship Id="rId43" Type="http://schemas.openxmlformats.org/officeDocument/2006/relationships/slide" Target="slides/slide41.xml"/><Relationship Id="rId139" Type="http://schemas.openxmlformats.org/officeDocument/2006/relationships/slide" Target="slides/slide137.xml"/><Relationship Id="rId290" Type="http://schemas.openxmlformats.org/officeDocument/2006/relationships/slide" Target="slides/slide288.xml"/><Relationship Id="rId304" Type="http://schemas.openxmlformats.org/officeDocument/2006/relationships/slide" Target="slides/slide302.xml"/><Relationship Id="rId346" Type="http://schemas.openxmlformats.org/officeDocument/2006/relationships/slide" Target="slides/slide344.xml"/><Relationship Id="rId388" Type="http://schemas.openxmlformats.org/officeDocument/2006/relationships/notesMaster" Target="notesMasters/notesMaster1.xml"/><Relationship Id="rId85" Type="http://schemas.openxmlformats.org/officeDocument/2006/relationships/slide" Target="slides/slide83.xml"/><Relationship Id="rId150" Type="http://schemas.openxmlformats.org/officeDocument/2006/relationships/slide" Target="slides/slide148.xml"/><Relationship Id="rId192" Type="http://schemas.openxmlformats.org/officeDocument/2006/relationships/slide" Target="slides/slide190.xml"/><Relationship Id="rId206" Type="http://schemas.openxmlformats.org/officeDocument/2006/relationships/slide" Target="slides/slide204.xml"/><Relationship Id="rId248" Type="http://schemas.openxmlformats.org/officeDocument/2006/relationships/slide" Target="slides/slide246.xml"/><Relationship Id="rId12" Type="http://schemas.openxmlformats.org/officeDocument/2006/relationships/slide" Target="slides/slide10.xml"/><Relationship Id="rId108" Type="http://schemas.openxmlformats.org/officeDocument/2006/relationships/slide" Target="slides/slide106.xml"/><Relationship Id="rId315" Type="http://schemas.openxmlformats.org/officeDocument/2006/relationships/slide" Target="slides/slide313.xml"/><Relationship Id="rId357" Type="http://schemas.openxmlformats.org/officeDocument/2006/relationships/slide" Target="slides/slide355.xml"/><Relationship Id="rId54" Type="http://schemas.openxmlformats.org/officeDocument/2006/relationships/slide" Target="slides/slide52.xml"/><Relationship Id="rId96" Type="http://schemas.openxmlformats.org/officeDocument/2006/relationships/slide" Target="slides/slide94.xml"/><Relationship Id="rId161" Type="http://schemas.openxmlformats.org/officeDocument/2006/relationships/slide" Target="slides/slide159.xml"/><Relationship Id="rId217" Type="http://schemas.openxmlformats.org/officeDocument/2006/relationships/slide" Target="slides/slide215.xml"/><Relationship Id="rId259" Type="http://schemas.openxmlformats.org/officeDocument/2006/relationships/slide" Target="slides/slide257.xml"/><Relationship Id="rId23" Type="http://schemas.openxmlformats.org/officeDocument/2006/relationships/slide" Target="slides/slide21.xml"/><Relationship Id="rId119" Type="http://schemas.openxmlformats.org/officeDocument/2006/relationships/slide" Target="slides/slide117.xml"/><Relationship Id="rId270" Type="http://schemas.openxmlformats.org/officeDocument/2006/relationships/slide" Target="slides/slide268.xml"/><Relationship Id="rId326" Type="http://schemas.openxmlformats.org/officeDocument/2006/relationships/slide" Target="slides/slide324.xml"/><Relationship Id="rId65" Type="http://schemas.openxmlformats.org/officeDocument/2006/relationships/slide" Target="slides/slide63.xml"/><Relationship Id="rId130" Type="http://schemas.openxmlformats.org/officeDocument/2006/relationships/slide" Target="slides/slide128.xml"/><Relationship Id="rId368" Type="http://schemas.openxmlformats.org/officeDocument/2006/relationships/slide" Target="slides/slide366.xml"/><Relationship Id="rId172" Type="http://schemas.openxmlformats.org/officeDocument/2006/relationships/slide" Target="slides/slide170.xml"/><Relationship Id="rId228" Type="http://schemas.openxmlformats.org/officeDocument/2006/relationships/slide" Target="slides/slide226.xml"/><Relationship Id="rId281" Type="http://schemas.openxmlformats.org/officeDocument/2006/relationships/slide" Target="slides/slide279.xml"/><Relationship Id="rId337" Type="http://schemas.openxmlformats.org/officeDocument/2006/relationships/slide" Target="slides/slide335.xml"/><Relationship Id="rId34" Type="http://schemas.openxmlformats.org/officeDocument/2006/relationships/slide" Target="slides/slide32.xml"/><Relationship Id="rId76" Type="http://schemas.openxmlformats.org/officeDocument/2006/relationships/slide" Target="slides/slide74.xml"/><Relationship Id="rId141" Type="http://schemas.openxmlformats.org/officeDocument/2006/relationships/slide" Target="slides/slide139.xml"/><Relationship Id="rId379" Type="http://schemas.openxmlformats.org/officeDocument/2006/relationships/slide" Target="slides/slide377.xml"/><Relationship Id="rId7" Type="http://schemas.openxmlformats.org/officeDocument/2006/relationships/slide" Target="slides/slide5.xml"/><Relationship Id="rId183" Type="http://schemas.openxmlformats.org/officeDocument/2006/relationships/slide" Target="slides/slide181.xml"/><Relationship Id="rId239" Type="http://schemas.openxmlformats.org/officeDocument/2006/relationships/slide" Target="slides/slide237.xml"/><Relationship Id="rId390" Type="http://schemas.openxmlformats.org/officeDocument/2006/relationships/viewProps" Target="viewProps.xml"/><Relationship Id="rId250" Type="http://schemas.openxmlformats.org/officeDocument/2006/relationships/slide" Target="slides/slide248.xml"/><Relationship Id="rId292" Type="http://schemas.openxmlformats.org/officeDocument/2006/relationships/slide" Target="slides/slide290.xml"/><Relationship Id="rId306" Type="http://schemas.openxmlformats.org/officeDocument/2006/relationships/slide" Target="slides/slide304.xml"/><Relationship Id="rId45" Type="http://schemas.openxmlformats.org/officeDocument/2006/relationships/slide" Target="slides/slide43.xml"/><Relationship Id="rId87" Type="http://schemas.openxmlformats.org/officeDocument/2006/relationships/slide" Target="slides/slide85.xml"/><Relationship Id="rId110" Type="http://schemas.openxmlformats.org/officeDocument/2006/relationships/slide" Target="slides/slide108.xml"/><Relationship Id="rId348" Type="http://schemas.openxmlformats.org/officeDocument/2006/relationships/slide" Target="slides/slide346.xml"/><Relationship Id="rId152" Type="http://schemas.openxmlformats.org/officeDocument/2006/relationships/slide" Target="slides/slide150.xml"/><Relationship Id="rId194" Type="http://schemas.openxmlformats.org/officeDocument/2006/relationships/slide" Target="slides/slide192.xml"/><Relationship Id="rId208" Type="http://schemas.openxmlformats.org/officeDocument/2006/relationships/slide" Target="slides/slide206.xml"/><Relationship Id="rId261" Type="http://schemas.openxmlformats.org/officeDocument/2006/relationships/slide" Target="slides/slide259.xml"/><Relationship Id="rId14" Type="http://schemas.openxmlformats.org/officeDocument/2006/relationships/slide" Target="slides/slide12.xml"/><Relationship Id="rId56" Type="http://schemas.openxmlformats.org/officeDocument/2006/relationships/slide" Target="slides/slide54.xml"/><Relationship Id="rId317" Type="http://schemas.openxmlformats.org/officeDocument/2006/relationships/slide" Target="slides/slide315.xml"/><Relationship Id="rId359" Type="http://schemas.openxmlformats.org/officeDocument/2006/relationships/slide" Target="slides/slide357.xml"/><Relationship Id="rId98" Type="http://schemas.openxmlformats.org/officeDocument/2006/relationships/slide" Target="slides/slide96.xml"/><Relationship Id="rId121" Type="http://schemas.openxmlformats.org/officeDocument/2006/relationships/slide" Target="slides/slide119.xml"/><Relationship Id="rId163" Type="http://schemas.openxmlformats.org/officeDocument/2006/relationships/slide" Target="slides/slide161.xml"/><Relationship Id="rId219" Type="http://schemas.openxmlformats.org/officeDocument/2006/relationships/slide" Target="slides/slide217.xml"/><Relationship Id="rId370" Type="http://schemas.openxmlformats.org/officeDocument/2006/relationships/slide" Target="slides/slide368.xml"/><Relationship Id="rId230" Type="http://schemas.openxmlformats.org/officeDocument/2006/relationships/slide" Target="slides/slide228.xml"/><Relationship Id="rId25" Type="http://schemas.openxmlformats.org/officeDocument/2006/relationships/slide" Target="slides/slide23.xml"/><Relationship Id="rId67" Type="http://schemas.openxmlformats.org/officeDocument/2006/relationships/slide" Target="slides/slide65.xml"/><Relationship Id="rId272" Type="http://schemas.openxmlformats.org/officeDocument/2006/relationships/slide" Target="slides/slide270.xml"/><Relationship Id="rId328" Type="http://schemas.openxmlformats.org/officeDocument/2006/relationships/slide" Target="slides/slide326.xml"/><Relationship Id="rId132" Type="http://schemas.openxmlformats.org/officeDocument/2006/relationships/slide" Target="slides/slide130.xml"/><Relationship Id="rId174" Type="http://schemas.openxmlformats.org/officeDocument/2006/relationships/slide" Target="slides/slide172.xml"/><Relationship Id="rId381" Type="http://schemas.openxmlformats.org/officeDocument/2006/relationships/slide" Target="slides/slide379.xml"/><Relationship Id="rId241" Type="http://schemas.openxmlformats.org/officeDocument/2006/relationships/slide" Target="slides/slide239.xml"/><Relationship Id="rId36" Type="http://schemas.openxmlformats.org/officeDocument/2006/relationships/slide" Target="slides/slide34.xml"/><Relationship Id="rId283" Type="http://schemas.openxmlformats.org/officeDocument/2006/relationships/slide" Target="slides/slide281.xml"/><Relationship Id="rId339" Type="http://schemas.openxmlformats.org/officeDocument/2006/relationships/slide" Target="slides/slide337.xml"/><Relationship Id="rId78" Type="http://schemas.openxmlformats.org/officeDocument/2006/relationships/slide" Target="slides/slide76.xml"/><Relationship Id="rId101" Type="http://schemas.openxmlformats.org/officeDocument/2006/relationships/slide" Target="slides/slide99.xml"/><Relationship Id="rId143" Type="http://schemas.openxmlformats.org/officeDocument/2006/relationships/slide" Target="slides/slide141.xml"/><Relationship Id="rId185" Type="http://schemas.openxmlformats.org/officeDocument/2006/relationships/slide" Target="slides/slide183.xml"/><Relationship Id="rId350" Type="http://schemas.openxmlformats.org/officeDocument/2006/relationships/slide" Target="slides/slide348.xml"/><Relationship Id="rId9" Type="http://schemas.openxmlformats.org/officeDocument/2006/relationships/slide" Target="slides/slide7.xml"/><Relationship Id="rId210" Type="http://schemas.openxmlformats.org/officeDocument/2006/relationships/slide" Target="slides/slide208.xml"/><Relationship Id="rId392" Type="http://schemas.openxmlformats.org/officeDocument/2006/relationships/tableStyles" Target="tableStyles.xml"/><Relationship Id="rId252" Type="http://schemas.openxmlformats.org/officeDocument/2006/relationships/slide" Target="slides/slide250.xml"/><Relationship Id="rId294" Type="http://schemas.openxmlformats.org/officeDocument/2006/relationships/slide" Target="slides/slide292.xml"/><Relationship Id="rId308" Type="http://schemas.openxmlformats.org/officeDocument/2006/relationships/slide" Target="slides/slide306.xml"/><Relationship Id="rId47" Type="http://schemas.openxmlformats.org/officeDocument/2006/relationships/slide" Target="slides/slide45.xml"/><Relationship Id="rId89" Type="http://schemas.openxmlformats.org/officeDocument/2006/relationships/slide" Target="slides/slide87.xml"/><Relationship Id="rId112" Type="http://schemas.openxmlformats.org/officeDocument/2006/relationships/slide" Target="slides/slide110.xml"/><Relationship Id="rId154" Type="http://schemas.openxmlformats.org/officeDocument/2006/relationships/slide" Target="slides/slide152.xml"/><Relationship Id="rId361" Type="http://schemas.openxmlformats.org/officeDocument/2006/relationships/slide" Target="slides/slide359.xml"/><Relationship Id="rId196" Type="http://schemas.openxmlformats.org/officeDocument/2006/relationships/slide" Target="slides/slide194.xml"/><Relationship Id="rId200" Type="http://schemas.openxmlformats.org/officeDocument/2006/relationships/slide" Target="slides/slide198.xml"/><Relationship Id="rId382" Type="http://schemas.openxmlformats.org/officeDocument/2006/relationships/slide" Target="slides/slide380.xml"/><Relationship Id="rId16" Type="http://schemas.openxmlformats.org/officeDocument/2006/relationships/slide" Target="slides/slide14.xml"/><Relationship Id="rId221" Type="http://schemas.openxmlformats.org/officeDocument/2006/relationships/slide" Target="slides/slide219.xml"/><Relationship Id="rId242" Type="http://schemas.openxmlformats.org/officeDocument/2006/relationships/slide" Target="slides/slide240.xml"/><Relationship Id="rId263" Type="http://schemas.openxmlformats.org/officeDocument/2006/relationships/slide" Target="slides/slide261.xml"/><Relationship Id="rId284" Type="http://schemas.openxmlformats.org/officeDocument/2006/relationships/slide" Target="slides/slide282.xml"/><Relationship Id="rId319" Type="http://schemas.openxmlformats.org/officeDocument/2006/relationships/slide" Target="slides/slide317.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330" Type="http://schemas.openxmlformats.org/officeDocument/2006/relationships/slide" Target="slides/slide328.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 Id="rId351" Type="http://schemas.openxmlformats.org/officeDocument/2006/relationships/slide" Target="slides/slide349.xml"/><Relationship Id="rId372" Type="http://schemas.openxmlformats.org/officeDocument/2006/relationships/slide" Target="slides/slide370.xml"/><Relationship Id="rId211" Type="http://schemas.openxmlformats.org/officeDocument/2006/relationships/slide" Target="slides/slide209.xml"/><Relationship Id="rId232" Type="http://schemas.openxmlformats.org/officeDocument/2006/relationships/slide" Target="slides/slide230.xml"/><Relationship Id="rId253" Type="http://schemas.openxmlformats.org/officeDocument/2006/relationships/slide" Target="slides/slide251.xml"/><Relationship Id="rId274" Type="http://schemas.openxmlformats.org/officeDocument/2006/relationships/slide" Target="slides/slide272.xml"/><Relationship Id="rId295" Type="http://schemas.openxmlformats.org/officeDocument/2006/relationships/slide" Target="slides/slide293.xml"/><Relationship Id="rId309" Type="http://schemas.openxmlformats.org/officeDocument/2006/relationships/slide" Target="slides/slide307.xml"/><Relationship Id="rId27" Type="http://schemas.openxmlformats.org/officeDocument/2006/relationships/slide" Target="slides/slide25.xml"/><Relationship Id="rId48" Type="http://schemas.openxmlformats.org/officeDocument/2006/relationships/slide" Target="slides/slide46.xml"/><Relationship Id="rId69" Type="http://schemas.openxmlformats.org/officeDocument/2006/relationships/slide" Target="slides/slide67.xml"/><Relationship Id="rId113" Type="http://schemas.openxmlformats.org/officeDocument/2006/relationships/slide" Target="slides/slide111.xml"/><Relationship Id="rId134" Type="http://schemas.openxmlformats.org/officeDocument/2006/relationships/slide" Target="slides/slide132.xml"/><Relationship Id="rId320" Type="http://schemas.openxmlformats.org/officeDocument/2006/relationships/slide" Target="slides/slide318.xml"/><Relationship Id="rId80" Type="http://schemas.openxmlformats.org/officeDocument/2006/relationships/slide" Target="slides/slide78.xml"/><Relationship Id="rId155" Type="http://schemas.openxmlformats.org/officeDocument/2006/relationships/slide" Target="slides/slide153.xml"/><Relationship Id="rId176" Type="http://schemas.openxmlformats.org/officeDocument/2006/relationships/slide" Target="slides/slide174.xml"/><Relationship Id="rId197" Type="http://schemas.openxmlformats.org/officeDocument/2006/relationships/slide" Target="slides/slide195.xml"/><Relationship Id="rId341" Type="http://schemas.openxmlformats.org/officeDocument/2006/relationships/slide" Target="slides/slide339.xml"/><Relationship Id="rId362" Type="http://schemas.openxmlformats.org/officeDocument/2006/relationships/slide" Target="slides/slide360.xml"/><Relationship Id="rId383" Type="http://schemas.openxmlformats.org/officeDocument/2006/relationships/slide" Target="slides/slide381.xml"/><Relationship Id="rId201" Type="http://schemas.openxmlformats.org/officeDocument/2006/relationships/slide" Target="slides/slide199.xml"/><Relationship Id="rId222" Type="http://schemas.openxmlformats.org/officeDocument/2006/relationships/slide" Target="slides/slide220.xml"/><Relationship Id="rId243" Type="http://schemas.openxmlformats.org/officeDocument/2006/relationships/slide" Target="slides/slide241.xml"/><Relationship Id="rId264" Type="http://schemas.openxmlformats.org/officeDocument/2006/relationships/slide" Target="slides/slide262.xml"/><Relationship Id="rId285" Type="http://schemas.openxmlformats.org/officeDocument/2006/relationships/slide" Target="slides/slide283.xml"/><Relationship Id="rId17" Type="http://schemas.openxmlformats.org/officeDocument/2006/relationships/slide" Target="slides/slide15.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24" Type="http://schemas.openxmlformats.org/officeDocument/2006/relationships/slide" Target="slides/slide122.xml"/><Relationship Id="rId310" Type="http://schemas.openxmlformats.org/officeDocument/2006/relationships/slide" Target="slides/slide308.xml"/><Relationship Id="rId70" Type="http://schemas.openxmlformats.org/officeDocument/2006/relationships/slide" Target="slides/slide68.xml"/><Relationship Id="rId91" Type="http://schemas.openxmlformats.org/officeDocument/2006/relationships/slide" Target="slides/slide89.xml"/><Relationship Id="rId145" Type="http://schemas.openxmlformats.org/officeDocument/2006/relationships/slide" Target="slides/slide143.xml"/><Relationship Id="rId166" Type="http://schemas.openxmlformats.org/officeDocument/2006/relationships/slide" Target="slides/slide164.xml"/><Relationship Id="rId187" Type="http://schemas.openxmlformats.org/officeDocument/2006/relationships/slide" Target="slides/slide185.xml"/><Relationship Id="rId331" Type="http://schemas.openxmlformats.org/officeDocument/2006/relationships/slide" Target="slides/slide329.xml"/><Relationship Id="rId352" Type="http://schemas.openxmlformats.org/officeDocument/2006/relationships/slide" Target="slides/slide350.xml"/><Relationship Id="rId373" Type="http://schemas.openxmlformats.org/officeDocument/2006/relationships/slide" Target="slides/slide371.xml"/><Relationship Id="rId1" Type="http://schemas.openxmlformats.org/officeDocument/2006/relationships/slideMaster" Target="slideMasters/slideMaster1.xml"/><Relationship Id="rId212" Type="http://schemas.openxmlformats.org/officeDocument/2006/relationships/slide" Target="slides/slide210.xml"/><Relationship Id="rId233" Type="http://schemas.openxmlformats.org/officeDocument/2006/relationships/slide" Target="slides/slide231.xml"/><Relationship Id="rId254" Type="http://schemas.openxmlformats.org/officeDocument/2006/relationships/slide" Target="slides/slide252.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275" Type="http://schemas.openxmlformats.org/officeDocument/2006/relationships/slide" Target="slides/slide273.xml"/><Relationship Id="rId296" Type="http://schemas.openxmlformats.org/officeDocument/2006/relationships/slide" Target="slides/slide294.xml"/><Relationship Id="rId300" Type="http://schemas.openxmlformats.org/officeDocument/2006/relationships/slide" Target="slides/slide298.xml"/><Relationship Id="rId60" Type="http://schemas.openxmlformats.org/officeDocument/2006/relationships/slide" Target="slides/slide58.xml"/><Relationship Id="rId81" Type="http://schemas.openxmlformats.org/officeDocument/2006/relationships/slide" Target="slides/slide79.xml"/><Relationship Id="rId135" Type="http://schemas.openxmlformats.org/officeDocument/2006/relationships/slide" Target="slides/slide133.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321" Type="http://schemas.openxmlformats.org/officeDocument/2006/relationships/slide" Target="slides/slide319.xml"/><Relationship Id="rId342" Type="http://schemas.openxmlformats.org/officeDocument/2006/relationships/slide" Target="slides/slide340.xml"/><Relationship Id="rId363" Type="http://schemas.openxmlformats.org/officeDocument/2006/relationships/slide" Target="slides/slide361.xml"/><Relationship Id="rId384" Type="http://schemas.openxmlformats.org/officeDocument/2006/relationships/slide" Target="slides/slide382.xml"/><Relationship Id="rId202" Type="http://schemas.openxmlformats.org/officeDocument/2006/relationships/slide" Target="slides/slide200.xml"/><Relationship Id="rId223" Type="http://schemas.openxmlformats.org/officeDocument/2006/relationships/slide" Target="slides/slide221.xml"/><Relationship Id="rId244" Type="http://schemas.openxmlformats.org/officeDocument/2006/relationships/slide" Target="slides/slide242.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slide" Target="slides/slide263.xml"/><Relationship Id="rId286" Type="http://schemas.openxmlformats.org/officeDocument/2006/relationships/slide" Target="slides/slide284.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311" Type="http://schemas.openxmlformats.org/officeDocument/2006/relationships/slide" Target="slides/slide309.xml"/><Relationship Id="rId332" Type="http://schemas.openxmlformats.org/officeDocument/2006/relationships/slide" Target="slides/slide330.xml"/><Relationship Id="rId353" Type="http://schemas.openxmlformats.org/officeDocument/2006/relationships/slide" Target="slides/slide351.xml"/><Relationship Id="rId374" Type="http://schemas.openxmlformats.org/officeDocument/2006/relationships/slide" Target="slides/slide372.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276" Type="http://schemas.openxmlformats.org/officeDocument/2006/relationships/slide" Target="slides/slide274.xml"/><Relationship Id="rId297" Type="http://schemas.openxmlformats.org/officeDocument/2006/relationships/slide" Target="slides/slide295.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301" Type="http://schemas.openxmlformats.org/officeDocument/2006/relationships/slide" Target="slides/slide299.xml"/><Relationship Id="rId322" Type="http://schemas.openxmlformats.org/officeDocument/2006/relationships/slide" Target="slides/slide320.xml"/><Relationship Id="rId343" Type="http://schemas.openxmlformats.org/officeDocument/2006/relationships/slide" Target="slides/slide341.xml"/><Relationship Id="rId364" Type="http://schemas.openxmlformats.org/officeDocument/2006/relationships/slide" Target="slides/slide362.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385" Type="http://schemas.openxmlformats.org/officeDocument/2006/relationships/slide" Target="slides/slide383.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266" Type="http://schemas.openxmlformats.org/officeDocument/2006/relationships/slide" Target="slides/slide264.xml"/><Relationship Id="rId287" Type="http://schemas.openxmlformats.org/officeDocument/2006/relationships/slide" Target="slides/slide285.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312" Type="http://schemas.openxmlformats.org/officeDocument/2006/relationships/slide" Target="slides/slide310.xml"/><Relationship Id="rId333" Type="http://schemas.openxmlformats.org/officeDocument/2006/relationships/slide" Target="slides/slide331.xml"/><Relationship Id="rId354" Type="http://schemas.openxmlformats.org/officeDocument/2006/relationships/slide" Target="slides/slide352.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75" Type="http://schemas.openxmlformats.org/officeDocument/2006/relationships/slide" Target="slides/slide373.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277" Type="http://schemas.openxmlformats.org/officeDocument/2006/relationships/slide" Target="slides/slide275.xml"/><Relationship Id="rId298" Type="http://schemas.openxmlformats.org/officeDocument/2006/relationships/slide" Target="slides/slide296.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302" Type="http://schemas.openxmlformats.org/officeDocument/2006/relationships/slide" Target="slides/slide300.xml"/><Relationship Id="rId323" Type="http://schemas.openxmlformats.org/officeDocument/2006/relationships/slide" Target="slides/slide321.xml"/><Relationship Id="rId344" Type="http://schemas.openxmlformats.org/officeDocument/2006/relationships/slide" Target="slides/slide342.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365" Type="http://schemas.openxmlformats.org/officeDocument/2006/relationships/slide" Target="slides/slide363.xml"/><Relationship Id="rId386" Type="http://schemas.openxmlformats.org/officeDocument/2006/relationships/slide" Target="slides/slide384.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267" Type="http://schemas.openxmlformats.org/officeDocument/2006/relationships/slide" Target="slides/slide265.xml"/><Relationship Id="rId288" Type="http://schemas.openxmlformats.org/officeDocument/2006/relationships/slide" Target="slides/slide286.xml"/><Relationship Id="rId106" Type="http://schemas.openxmlformats.org/officeDocument/2006/relationships/slide" Target="slides/slide104.xml"/><Relationship Id="rId127" Type="http://schemas.openxmlformats.org/officeDocument/2006/relationships/slide" Target="slides/slide125.xml"/><Relationship Id="rId313" Type="http://schemas.openxmlformats.org/officeDocument/2006/relationships/slide" Target="slides/slide311.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334" Type="http://schemas.openxmlformats.org/officeDocument/2006/relationships/slide" Target="slides/slide332.xml"/><Relationship Id="rId355" Type="http://schemas.openxmlformats.org/officeDocument/2006/relationships/slide" Target="slides/slide353.xml"/><Relationship Id="rId376" Type="http://schemas.openxmlformats.org/officeDocument/2006/relationships/slide" Target="slides/slide374.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278" Type="http://schemas.openxmlformats.org/officeDocument/2006/relationships/slide" Target="slides/slide276.xml"/><Relationship Id="rId303" Type="http://schemas.openxmlformats.org/officeDocument/2006/relationships/slide" Target="slides/slide301.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345" Type="http://schemas.openxmlformats.org/officeDocument/2006/relationships/slide" Target="slides/slide343.xml"/><Relationship Id="rId387" Type="http://schemas.openxmlformats.org/officeDocument/2006/relationships/slide" Target="slides/slide385.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 Id="rId107" Type="http://schemas.openxmlformats.org/officeDocument/2006/relationships/slide" Target="slides/slide105.xml"/><Relationship Id="rId289" Type="http://schemas.openxmlformats.org/officeDocument/2006/relationships/slide" Target="slides/slide287.xml"/><Relationship Id="rId11" Type="http://schemas.openxmlformats.org/officeDocument/2006/relationships/slide" Target="slides/slide9.xml"/><Relationship Id="rId53" Type="http://schemas.openxmlformats.org/officeDocument/2006/relationships/slide" Target="slides/slide51.xml"/><Relationship Id="rId149" Type="http://schemas.openxmlformats.org/officeDocument/2006/relationships/slide" Target="slides/slide147.xml"/><Relationship Id="rId314" Type="http://schemas.openxmlformats.org/officeDocument/2006/relationships/slide" Target="slides/slide312.xml"/><Relationship Id="rId356" Type="http://schemas.openxmlformats.org/officeDocument/2006/relationships/slide" Target="slides/slide354.xml"/><Relationship Id="rId95" Type="http://schemas.openxmlformats.org/officeDocument/2006/relationships/slide" Target="slides/slide93.xml"/><Relationship Id="rId160" Type="http://schemas.openxmlformats.org/officeDocument/2006/relationships/slide" Target="slides/slide158.xml"/><Relationship Id="rId216" Type="http://schemas.openxmlformats.org/officeDocument/2006/relationships/slide" Target="slides/slide214.xml"/><Relationship Id="rId258" Type="http://schemas.openxmlformats.org/officeDocument/2006/relationships/slide" Target="slides/slide256.xml"/><Relationship Id="rId22" Type="http://schemas.openxmlformats.org/officeDocument/2006/relationships/slide" Target="slides/slide20.xml"/><Relationship Id="rId64" Type="http://schemas.openxmlformats.org/officeDocument/2006/relationships/slide" Target="slides/slide62.xml"/><Relationship Id="rId118" Type="http://schemas.openxmlformats.org/officeDocument/2006/relationships/slide" Target="slides/slide116.xml"/><Relationship Id="rId325" Type="http://schemas.openxmlformats.org/officeDocument/2006/relationships/slide" Target="slides/slide323.xml"/><Relationship Id="rId367" Type="http://schemas.openxmlformats.org/officeDocument/2006/relationships/slide" Target="slides/slide365.xml"/><Relationship Id="rId171" Type="http://schemas.openxmlformats.org/officeDocument/2006/relationships/slide" Target="slides/slide169.xml"/><Relationship Id="rId227" Type="http://schemas.openxmlformats.org/officeDocument/2006/relationships/slide" Target="slides/slide225.xml"/><Relationship Id="rId269" Type="http://schemas.openxmlformats.org/officeDocument/2006/relationships/slide" Target="slides/slide267.xml"/><Relationship Id="rId33" Type="http://schemas.openxmlformats.org/officeDocument/2006/relationships/slide" Target="slides/slide31.xml"/><Relationship Id="rId129" Type="http://schemas.openxmlformats.org/officeDocument/2006/relationships/slide" Target="slides/slide127.xml"/><Relationship Id="rId280" Type="http://schemas.openxmlformats.org/officeDocument/2006/relationships/slide" Target="slides/slide278.xml"/><Relationship Id="rId336" Type="http://schemas.openxmlformats.org/officeDocument/2006/relationships/slide" Target="slides/slide334.xml"/><Relationship Id="rId75" Type="http://schemas.openxmlformats.org/officeDocument/2006/relationships/slide" Target="slides/slide73.xml"/><Relationship Id="rId140" Type="http://schemas.openxmlformats.org/officeDocument/2006/relationships/slide" Target="slides/slide138.xml"/><Relationship Id="rId182" Type="http://schemas.openxmlformats.org/officeDocument/2006/relationships/slide" Target="slides/slide180.xml"/><Relationship Id="rId378" Type="http://schemas.openxmlformats.org/officeDocument/2006/relationships/slide" Target="slides/slide376.xml"/><Relationship Id="rId6" Type="http://schemas.openxmlformats.org/officeDocument/2006/relationships/slide" Target="slides/slide4.xml"/><Relationship Id="rId238" Type="http://schemas.openxmlformats.org/officeDocument/2006/relationships/slide" Target="slides/slide236.xml"/><Relationship Id="rId291" Type="http://schemas.openxmlformats.org/officeDocument/2006/relationships/slide" Target="slides/slide289.xml"/><Relationship Id="rId305" Type="http://schemas.openxmlformats.org/officeDocument/2006/relationships/slide" Target="slides/slide303.xml"/><Relationship Id="rId347" Type="http://schemas.openxmlformats.org/officeDocument/2006/relationships/slide" Target="slides/slide345.xml"/><Relationship Id="rId44" Type="http://schemas.openxmlformats.org/officeDocument/2006/relationships/slide" Target="slides/slide42.xml"/><Relationship Id="rId86" Type="http://schemas.openxmlformats.org/officeDocument/2006/relationships/slide" Target="slides/slide84.xml"/><Relationship Id="rId151" Type="http://schemas.openxmlformats.org/officeDocument/2006/relationships/slide" Target="slides/slide149.xml"/><Relationship Id="rId389" Type="http://schemas.openxmlformats.org/officeDocument/2006/relationships/presProps" Target="presProps.xml"/><Relationship Id="rId193" Type="http://schemas.openxmlformats.org/officeDocument/2006/relationships/slide" Target="slides/slide191.xml"/><Relationship Id="rId207" Type="http://schemas.openxmlformats.org/officeDocument/2006/relationships/slide" Target="slides/slide205.xml"/><Relationship Id="rId249" Type="http://schemas.openxmlformats.org/officeDocument/2006/relationships/slide" Target="slides/slide247.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16" Type="http://schemas.openxmlformats.org/officeDocument/2006/relationships/slide" Target="slides/slide314.xml"/><Relationship Id="rId55" Type="http://schemas.openxmlformats.org/officeDocument/2006/relationships/slide" Target="slides/slide53.xml"/><Relationship Id="rId97" Type="http://schemas.openxmlformats.org/officeDocument/2006/relationships/slide" Target="slides/slide95.xml"/><Relationship Id="rId120" Type="http://schemas.openxmlformats.org/officeDocument/2006/relationships/slide" Target="slides/slide118.xml"/><Relationship Id="rId358" Type="http://schemas.openxmlformats.org/officeDocument/2006/relationships/slide" Target="slides/slide356.xml"/><Relationship Id="rId162" Type="http://schemas.openxmlformats.org/officeDocument/2006/relationships/slide" Target="slides/slide160.xml"/><Relationship Id="rId218" Type="http://schemas.openxmlformats.org/officeDocument/2006/relationships/slide" Target="slides/slide216.xml"/><Relationship Id="rId271" Type="http://schemas.openxmlformats.org/officeDocument/2006/relationships/slide" Target="slides/slide269.xml"/><Relationship Id="rId24" Type="http://schemas.openxmlformats.org/officeDocument/2006/relationships/slide" Target="slides/slide22.xml"/><Relationship Id="rId66" Type="http://schemas.openxmlformats.org/officeDocument/2006/relationships/slide" Target="slides/slide64.xml"/><Relationship Id="rId131" Type="http://schemas.openxmlformats.org/officeDocument/2006/relationships/slide" Target="slides/slide129.xml"/><Relationship Id="rId327" Type="http://schemas.openxmlformats.org/officeDocument/2006/relationships/slide" Target="slides/slide325.xml"/><Relationship Id="rId369" Type="http://schemas.openxmlformats.org/officeDocument/2006/relationships/slide" Target="slides/slide367.xml"/><Relationship Id="rId173" Type="http://schemas.openxmlformats.org/officeDocument/2006/relationships/slide" Target="slides/slide171.xml"/><Relationship Id="rId229" Type="http://schemas.openxmlformats.org/officeDocument/2006/relationships/slide" Target="slides/slide227.xml"/><Relationship Id="rId380" Type="http://schemas.openxmlformats.org/officeDocument/2006/relationships/slide" Target="slides/slide378.xml"/><Relationship Id="rId240" Type="http://schemas.openxmlformats.org/officeDocument/2006/relationships/slide" Target="slides/slide238.xml"/><Relationship Id="rId35" Type="http://schemas.openxmlformats.org/officeDocument/2006/relationships/slide" Target="slides/slide33.xml"/><Relationship Id="rId77" Type="http://schemas.openxmlformats.org/officeDocument/2006/relationships/slide" Target="slides/slide75.xml"/><Relationship Id="rId100" Type="http://schemas.openxmlformats.org/officeDocument/2006/relationships/slide" Target="slides/slide98.xml"/><Relationship Id="rId282" Type="http://schemas.openxmlformats.org/officeDocument/2006/relationships/slide" Target="slides/slide280.xml"/><Relationship Id="rId338" Type="http://schemas.openxmlformats.org/officeDocument/2006/relationships/slide" Target="slides/slide336.xml"/><Relationship Id="rId8" Type="http://schemas.openxmlformats.org/officeDocument/2006/relationships/slide" Target="slides/slide6.xml"/><Relationship Id="rId142" Type="http://schemas.openxmlformats.org/officeDocument/2006/relationships/slide" Target="slides/slide140.xml"/><Relationship Id="rId184" Type="http://schemas.openxmlformats.org/officeDocument/2006/relationships/slide" Target="slides/slide182.xml"/><Relationship Id="rId391" Type="http://schemas.openxmlformats.org/officeDocument/2006/relationships/theme" Target="theme/theme1.xml"/><Relationship Id="rId251" Type="http://schemas.openxmlformats.org/officeDocument/2006/relationships/slide" Target="slides/slide249.xml"/><Relationship Id="rId46" Type="http://schemas.openxmlformats.org/officeDocument/2006/relationships/slide" Target="slides/slide44.xml"/><Relationship Id="rId293" Type="http://schemas.openxmlformats.org/officeDocument/2006/relationships/slide" Target="slides/slide291.xml"/><Relationship Id="rId307" Type="http://schemas.openxmlformats.org/officeDocument/2006/relationships/slide" Target="slides/slide305.xml"/><Relationship Id="rId349" Type="http://schemas.openxmlformats.org/officeDocument/2006/relationships/slide" Target="slides/slide347.xml"/><Relationship Id="rId88" Type="http://schemas.openxmlformats.org/officeDocument/2006/relationships/slide" Target="slides/slide86.xml"/><Relationship Id="rId111" Type="http://schemas.openxmlformats.org/officeDocument/2006/relationships/slide" Target="slides/slide109.xml"/><Relationship Id="rId153" Type="http://schemas.openxmlformats.org/officeDocument/2006/relationships/slide" Target="slides/slide151.xml"/><Relationship Id="rId195" Type="http://schemas.openxmlformats.org/officeDocument/2006/relationships/slide" Target="slides/slide193.xml"/><Relationship Id="rId209" Type="http://schemas.openxmlformats.org/officeDocument/2006/relationships/slide" Target="slides/slide207.xml"/><Relationship Id="rId360" Type="http://schemas.openxmlformats.org/officeDocument/2006/relationships/slide" Target="slides/slide358.xml"/><Relationship Id="rId220" Type="http://schemas.openxmlformats.org/officeDocument/2006/relationships/slide" Target="slides/slide218.xml"/><Relationship Id="rId15" Type="http://schemas.openxmlformats.org/officeDocument/2006/relationships/slide" Target="slides/slide13.xml"/><Relationship Id="rId57" Type="http://schemas.openxmlformats.org/officeDocument/2006/relationships/slide" Target="slides/slide55.xml"/><Relationship Id="rId262" Type="http://schemas.openxmlformats.org/officeDocument/2006/relationships/slide" Target="slides/slide260.xml"/><Relationship Id="rId318" Type="http://schemas.openxmlformats.org/officeDocument/2006/relationships/slide" Target="slides/slide316.xml"/><Relationship Id="rId99" Type="http://schemas.openxmlformats.org/officeDocument/2006/relationships/slide" Target="slides/slide97.xml"/><Relationship Id="rId122" Type="http://schemas.openxmlformats.org/officeDocument/2006/relationships/slide" Target="slides/slide120.xml"/><Relationship Id="rId164" Type="http://schemas.openxmlformats.org/officeDocument/2006/relationships/slide" Target="slides/slide162.xml"/><Relationship Id="rId371" Type="http://schemas.openxmlformats.org/officeDocument/2006/relationships/slide" Target="slides/slide369.xml"/><Relationship Id="rId26" Type="http://schemas.openxmlformats.org/officeDocument/2006/relationships/slide" Target="slides/slide24.xml"/><Relationship Id="rId231" Type="http://schemas.openxmlformats.org/officeDocument/2006/relationships/slide" Target="slides/slide229.xml"/><Relationship Id="rId273" Type="http://schemas.openxmlformats.org/officeDocument/2006/relationships/slide" Target="slides/slide271.xml"/><Relationship Id="rId329" Type="http://schemas.openxmlformats.org/officeDocument/2006/relationships/slide" Target="slides/slide327.xml"/><Relationship Id="rId68" Type="http://schemas.openxmlformats.org/officeDocument/2006/relationships/slide" Target="slides/slide66.xml"/><Relationship Id="rId133" Type="http://schemas.openxmlformats.org/officeDocument/2006/relationships/slide" Target="slides/slide131.xml"/><Relationship Id="rId175" Type="http://schemas.openxmlformats.org/officeDocument/2006/relationships/slide" Target="slides/slide173.xml"/><Relationship Id="rId340" Type="http://schemas.openxmlformats.org/officeDocument/2006/relationships/slide" Target="slides/slide33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8064B1-8349-4AFA-8192-4725A4F6E209}" type="doc">
      <dgm:prSet loTypeId="urn:microsoft.com/office/officeart/2005/8/layout/matrix1" loCatId="matrix" qsTypeId="urn:microsoft.com/office/officeart/2005/8/quickstyle/3d3" qsCatId="3D" csTypeId="urn:microsoft.com/office/officeart/2005/8/colors/colorful1" csCatId="colorful" phldr="1"/>
      <dgm:spPr/>
      <dgm:t>
        <a:bodyPr/>
        <a:lstStyle/>
        <a:p>
          <a:endParaRPr lang="en-US"/>
        </a:p>
      </dgm:t>
    </dgm:pt>
    <dgm:pt modelId="{71AE5FF6-306F-4748-8866-68F51B44AD07}">
      <dgm:prSet phldrT="[Text]" custT="1"/>
      <dgm:spPr/>
      <dgm:t>
        <a:bodyPr/>
        <a:lstStyle/>
        <a:p>
          <a:r>
            <a:rPr lang="ar-EG" sz="2000" b="1" dirty="0">
              <a:solidFill>
                <a:schemeClr val="tx1"/>
              </a:solidFill>
            </a:rPr>
            <a:t>توازن الشخصية</a:t>
          </a:r>
          <a:endParaRPr lang="en-US" sz="2000" b="1" dirty="0">
            <a:solidFill>
              <a:schemeClr val="tx1"/>
            </a:solidFill>
          </a:endParaRPr>
        </a:p>
      </dgm:t>
    </dgm:pt>
    <dgm:pt modelId="{3961C38E-9964-4C3A-A311-127CC4B7E4EB}" type="parTrans" cxnId="{96D62B5C-9BF8-4E04-AD14-2C850C1B78E7}">
      <dgm:prSet/>
      <dgm:spPr/>
      <dgm:t>
        <a:bodyPr/>
        <a:lstStyle/>
        <a:p>
          <a:endParaRPr lang="en-US" sz="2000" b="1">
            <a:solidFill>
              <a:schemeClr val="tx1"/>
            </a:solidFill>
          </a:endParaRPr>
        </a:p>
      </dgm:t>
    </dgm:pt>
    <dgm:pt modelId="{7EE92D3C-5BB4-4558-B9F0-492EE9E36C82}" type="sibTrans" cxnId="{96D62B5C-9BF8-4E04-AD14-2C850C1B78E7}">
      <dgm:prSet/>
      <dgm:spPr/>
      <dgm:t>
        <a:bodyPr/>
        <a:lstStyle/>
        <a:p>
          <a:endParaRPr lang="en-US" sz="2000" b="1">
            <a:solidFill>
              <a:schemeClr val="tx1"/>
            </a:solidFill>
          </a:endParaRPr>
        </a:p>
      </dgm:t>
    </dgm:pt>
    <dgm:pt modelId="{57177B3D-53C0-45A7-AE68-3F160BFD103A}">
      <dgm:prSet phldrT="[Text]" custT="1"/>
      <dgm:spPr/>
      <dgm:t>
        <a:bodyPr/>
        <a:lstStyle/>
        <a:p>
          <a:r>
            <a:rPr lang="ar-EG" sz="2000" b="1" dirty="0">
              <a:solidFill>
                <a:schemeClr val="tx1"/>
              </a:solidFill>
            </a:rPr>
            <a:t>الجانب النفسي/الروحي</a:t>
          </a:r>
          <a:endParaRPr lang="en-US" sz="2000" b="1" dirty="0">
            <a:solidFill>
              <a:schemeClr val="tx1"/>
            </a:solidFill>
          </a:endParaRPr>
        </a:p>
      </dgm:t>
    </dgm:pt>
    <dgm:pt modelId="{2CA1181D-7EBB-40BD-8A30-A9B3A4AB9F0B}" type="parTrans" cxnId="{8D8F9A56-E680-4222-B00E-D0A36B8D57E9}">
      <dgm:prSet/>
      <dgm:spPr/>
      <dgm:t>
        <a:bodyPr/>
        <a:lstStyle/>
        <a:p>
          <a:endParaRPr lang="en-US" sz="2000" b="1">
            <a:solidFill>
              <a:schemeClr val="tx1"/>
            </a:solidFill>
          </a:endParaRPr>
        </a:p>
      </dgm:t>
    </dgm:pt>
    <dgm:pt modelId="{794921CA-B7DD-4942-8F6E-11FFF4299C98}" type="sibTrans" cxnId="{8D8F9A56-E680-4222-B00E-D0A36B8D57E9}">
      <dgm:prSet/>
      <dgm:spPr/>
      <dgm:t>
        <a:bodyPr/>
        <a:lstStyle/>
        <a:p>
          <a:endParaRPr lang="en-US" sz="2000" b="1">
            <a:solidFill>
              <a:schemeClr val="tx1"/>
            </a:solidFill>
          </a:endParaRPr>
        </a:p>
      </dgm:t>
    </dgm:pt>
    <dgm:pt modelId="{9D7A89E7-52FE-429F-88E7-ABD6C27C8CD8}">
      <dgm:prSet phldrT="[Text]" custT="1"/>
      <dgm:spPr/>
      <dgm:t>
        <a:bodyPr/>
        <a:lstStyle/>
        <a:p>
          <a:r>
            <a:rPr lang="ar-EG" sz="2000" b="1" dirty="0">
              <a:solidFill>
                <a:schemeClr val="tx1"/>
              </a:solidFill>
            </a:rPr>
            <a:t>الجانب العقلي</a:t>
          </a:r>
          <a:endParaRPr lang="en-US" sz="2000" b="1" dirty="0">
            <a:solidFill>
              <a:schemeClr val="tx1"/>
            </a:solidFill>
          </a:endParaRPr>
        </a:p>
      </dgm:t>
    </dgm:pt>
    <dgm:pt modelId="{56E951E4-F26A-4AB5-86B5-E003E831FC80}" type="parTrans" cxnId="{BE99973F-C4D0-4389-94B3-54E247706E49}">
      <dgm:prSet/>
      <dgm:spPr/>
      <dgm:t>
        <a:bodyPr/>
        <a:lstStyle/>
        <a:p>
          <a:endParaRPr lang="en-US" sz="2000" b="1">
            <a:solidFill>
              <a:schemeClr val="tx1"/>
            </a:solidFill>
          </a:endParaRPr>
        </a:p>
      </dgm:t>
    </dgm:pt>
    <dgm:pt modelId="{24E99395-0097-4D03-84DB-D395C1715D97}" type="sibTrans" cxnId="{BE99973F-C4D0-4389-94B3-54E247706E49}">
      <dgm:prSet/>
      <dgm:spPr/>
      <dgm:t>
        <a:bodyPr/>
        <a:lstStyle/>
        <a:p>
          <a:endParaRPr lang="en-US" sz="2000" b="1">
            <a:solidFill>
              <a:schemeClr val="tx1"/>
            </a:solidFill>
          </a:endParaRPr>
        </a:p>
      </dgm:t>
    </dgm:pt>
    <dgm:pt modelId="{37E36474-8C5A-4A1D-83F0-70235FDF618D}">
      <dgm:prSet phldrT="[Text]" custT="1"/>
      <dgm:spPr/>
      <dgm:t>
        <a:bodyPr/>
        <a:lstStyle/>
        <a:p>
          <a:r>
            <a:rPr lang="ar-EG" sz="2000" b="1" dirty="0">
              <a:solidFill>
                <a:schemeClr val="tx1"/>
              </a:solidFill>
            </a:rPr>
            <a:t>الجانب الاجتماعي</a:t>
          </a:r>
          <a:endParaRPr lang="en-US" sz="2000" b="1" dirty="0">
            <a:solidFill>
              <a:schemeClr val="tx1"/>
            </a:solidFill>
          </a:endParaRPr>
        </a:p>
      </dgm:t>
    </dgm:pt>
    <dgm:pt modelId="{6734E398-F899-4560-B313-9ED5DA29D1B0}" type="parTrans" cxnId="{7118AAF2-2FC0-4FA3-BFE3-65E28534F02F}">
      <dgm:prSet/>
      <dgm:spPr/>
      <dgm:t>
        <a:bodyPr/>
        <a:lstStyle/>
        <a:p>
          <a:endParaRPr lang="en-US" sz="2000" b="1">
            <a:solidFill>
              <a:schemeClr val="tx1"/>
            </a:solidFill>
          </a:endParaRPr>
        </a:p>
      </dgm:t>
    </dgm:pt>
    <dgm:pt modelId="{1A738DF8-6F94-48B7-9B15-E8F814E6960F}" type="sibTrans" cxnId="{7118AAF2-2FC0-4FA3-BFE3-65E28534F02F}">
      <dgm:prSet/>
      <dgm:spPr/>
      <dgm:t>
        <a:bodyPr/>
        <a:lstStyle/>
        <a:p>
          <a:endParaRPr lang="en-US" sz="2000" b="1">
            <a:solidFill>
              <a:schemeClr val="tx1"/>
            </a:solidFill>
          </a:endParaRPr>
        </a:p>
      </dgm:t>
    </dgm:pt>
    <dgm:pt modelId="{C72E5873-118F-4B3C-A9C3-8497C32DC5CD}">
      <dgm:prSet phldrT="[Text]" custT="1"/>
      <dgm:spPr/>
      <dgm:t>
        <a:bodyPr/>
        <a:lstStyle/>
        <a:p>
          <a:r>
            <a:rPr lang="ar-EG" sz="2000" b="1" dirty="0">
              <a:solidFill>
                <a:schemeClr val="tx1"/>
              </a:solidFill>
            </a:rPr>
            <a:t>الجانب الجسدي</a:t>
          </a:r>
          <a:endParaRPr lang="en-US" sz="2000" b="1" dirty="0">
            <a:solidFill>
              <a:schemeClr val="tx1"/>
            </a:solidFill>
          </a:endParaRPr>
        </a:p>
      </dgm:t>
    </dgm:pt>
    <dgm:pt modelId="{27F6E1A5-4339-48E6-8CA5-BAA7DBC35E0B}" type="parTrans" cxnId="{87DB122E-C421-4EE8-85F2-A675CB7F6E33}">
      <dgm:prSet/>
      <dgm:spPr/>
      <dgm:t>
        <a:bodyPr/>
        <a:lstStyle/>
        <a:p>
          <a:endParaRPr lang="en-US" sz="2000" b="1">
            <a:solidFill>
              <a:schemeClr val="tx1"/>
            </a:solidFill>
          </a:endParaRPr>
        </a:p>
      </dgm:t>
    </dgm:pt>
    <dgm:pt modelId="{4522B48A-A128-4160-8217-6BD3920DD085}" type="sibTrans" cxnId="{87DB122E-C421-4EE8-85F2-A675CB7F6E33}">
      <dgm:prSet/>
      <dgm:spPr/>
      <dgm:t>
        <a:bodyPr/>
        <a:lstStyle/>
        <a:p>
          <a:endParaRPr lang="en-US" sz="2000" b="1">
            <a:solidFill>
              <a:schemeClr val="tx1"/>
            </a:solidFill>
          </a:endParaRPr>
        </a:p>
      </dgm:t>
    </dgm:pt>
    <dgm:pt modelId="{4FDA1F05-3587-4882-B99A-5EEB54E7F6AE}" type="pres">
      <dgm:prSet presAssocID="{C88064B1-8349-4AFA-8192-4725A4F6E209}" presName="diagram" presStyleCnt="0">
        <dgm:presLayoutVars>
          <dgm:chMax val="1"/>
          <dgm:dir/>
          <dgm:animLvl val="ctr"/>
          <dgm:resizeHandles val="exact"/>
        </dgm:presLayoutVars>
      </dgm:prSet>
      <dgm:spPr/>
    </dgm:pt>
    <dgm:pt modelId="{8598A246-04BE-4848-94CC-27473A8400B9}" type="pres">
      <dgm:prSet presAssocID="{C88064B1-8349-4AFA-8192-4725A4F6E209}" presName="matrix" presStyleCnt="0"/>
      <dgm:spPr/>
    </dgm:pt>
    <dgm:pt modelId="{5641C932-EABE-449F-9684-353D5A4D2D02}" type="pres">
      <dgm:prSet presAssocID="{C88064B1-8349-4AFA-8192-4725A4F6E209}" presName="tile1" presStyleLbl="node1" presStyleIdx="0" presStyleCnt="4"/>
      <dgm:spPr/>
    </dgm:pt>
    <dgm:pt modelId="{32DB4356-E31E-447E-A036-EFC6140DC0AB}" type="pres">
      <dgm:prSet presAssocID="{C88064B1-8349-4AFA-8192-4725A4F6E209}" presName="tile1text" presStyleLbl="node1" presStyleIdx="0" presStyleCnt="4">
        <dgm:presLayoutVars>
          <dgm:chMax val="0"/>
          <dgm:chPref val="0"/>
          <dgm:bulletEnabled val="1"/>
        </dgm:presLayoutVars>
      </dgm:prSet>
      <dgm:spPr/>
    </dgm:pt>
    <dgm:pt modelId="{72435562-51E5-45DA-9928-70E177A154B9}" type="pres">
      <dgm:prSet presAssocID="{C88064B1-8349-4AFA-8192-4725A4F6E209}" presName="tile2" presStyleLbl="node1" presStyleIdx="1" presStyleCnt="4"/>
      <dgm:spPr/>
    </dgm:pt>
    <dgm:pt modelId="{6E6B7F05-E8D2-4570-B9FA-345676E70834}" type="pres">
      <dgm:prSet presAssocID="{C88064B1-8349-4AFA-8192-4725A4F6E209}" presName="tile2text" presStyleLbl="node1" presStyleIdx="1" presStyleCnt="4">
        <dgm:presLayoutVars>
          <dgm:chMax val="0"/>
          <dgm:chPref val="0"/>
          <dgm:bulletEnabled val="1"/>
        </dgm:presLayoutVars>
      </dgm:prSet>
      <dgm:spPr/>
    </dgm:pt>
    <dgm:pt modelId="{64724E18-38DD-40EC-8EF2-F356F659378A}" type="pres">
      <dgm:prSet presAssocID="{C88064B1-8349-4AFA-8192-4725A4F6E209}" presName="tile3" presStyleLbl="node1" presStyleIdx="2" presStyleCnt="4"/>
      <dgm:spPr/>
    </dgm:pt>
    <dgm:pt modelId="{CBBD60B5-042D-4D0F-BD79-A7E317E1798F}" type="pres">
      <dgm:prSet presAssocID="{C88064B1-8349-4AFA-8192-4725A4F6E209}" presName="tile3text" presStyleLbl="node1" presStyleIdx="2" presStyleCnt="4">
        <dgm:presLayoutVars>
          <dgm:chMax val="0"/>
          <dgm:chPref val="0"/>
          <dgm:bulletEnabled val="1"/>
        </dgm:presLayoutVars>
      </dgm:prSet>
      <dgm:spPr/>
    </dgm:pt>
    <dgm:pt modelId="{AB2B6339-0EBF-48BD-81A2-96CF5AA207B7}" type="pres">
      <dgm:prSet presAssocID="{C88064B1-8349-4AFA-8192-4725A4F6E209}" presName="tile4" presStyleLbl="node1" presStyleIdx="3" presStyleCnt="4"/>
      <dgm:spPr/>
    </dgm:pt>
    <dgm:pt modelId="{BF3DF461-7909-4C40-A9BF-270AC7AC32A3}" type="pres">
      <dgm:prSet presAssocID="{C88064B1-8349-4AFA-8192-4725A4F6E209}" presName="tile4text" presStyleLbl="node1" presStyleIdx="3" presStyleCnt="4">
        <dgm:presLayoutVars>
          <dgm:chMax val="0"/>
          <dgm:chPref val="0"/>
          <dgm:bulletEnabled val="1"/>
        </dgm:presLayoutVars>
      </dgm:prSet>
      <dgm:spPr/>
    </dgm:pt>
    <dgm:pt modelId="{4E8EEC82-7B89-46B3-8C0C-98583A20B6AE}" type="pres">
      <dgm:prSet presAssocID="{C88064B1-8349-4AFA-8192-4725A4F6E209}" presName="centerTile" presStyleLbl="fgShp" presStyleIdx="0" presStyleCnt="1" custScaleX="137234" custScaleY="93894">
        <dgm:presLayoutVars>
          <dgm:chMax val="0"/>
          <dgm:chPref val="0"/>
        </dgm:presLayoutVars>
      </dgm:prSet>
      <dgm:spPr/>
    </dgm:pt>
  </dgm:ptLst>
  <dgm:cxnLst>
    <dgm:cxn modelId="{449C6929-03FB-48DC-9394-C889AE24B60A}" type="presOf" srcId="{9D7A89E7-52FE-429F-88E7-ABD6C27C8CD8}" destId="{72435562-51E5-45DA-9928-70E177A154B9}" srcOrd="0" destOrd="0" presId="urn:microsoft.com/office/officeart/2005/8/layout/matrix1"/>
    <dgm:cxn modelId="{35A3402A-B39A-4A4F-8038-B9F7340C917D}" type="presOf" srcId="{C88064B1-8349-4AFA-8192-4725A4F6E209}" destId="{4FDA1F05-3587-4882-B99A-5EEB54E7F6AE}" srcOrd="0" destOrd="0" presId="urn:microsoft.com/office/officeart/2005/8/layout/matrix1"/>
    <dgm:cxn modelId="{87DB122E-C421-4EE8-85F2-A675CB7F6E33}" srcId="{71AE5FF6-306F-4748-8866-68F51B44AD07}" destId="{C72E5873-118F-4B3C-A9C3-8497C32DC5CD}" srcOrd="3" destOrd="0" parTransId="{27F6E1A5-4339-48E6-8CA5-BAA7DBC35E0B}" sibTransId="{4522B48A-A128-4160-8217-6BD3920DD085}"/>
    <dgm:cxn modelId="{3BD90E31-0C1D-440A-B947-AC92E73D5913}" type="presOf" srcId="{57177B3D-53C0-45A7-AE68-3F160BFD103A}" destId="{5641C932-EABE-449F-9684-353D5A4D2D02}" srcOrd="0" destOrd="0" presId="urn:microsoft.com/office/officeart/2005/8/layout/matrix1"/>
    <dgm:cxn modelId="{BE99973F-C4D0-4389-94B3-54E247706E49}" srcId="{71AE5FF6-306F-4748-8866-68F51B44AD07}" destId="{9D7A89E7-52FE-429F-88E7-ABD6C27C8CD8}" srcOrd="1" destOrd="0" parTransId="{56E951E4-F26A-4AB5-86B5-E003E831FC80}" sibTransId="{24E99395-0097-4D03-84DB-D395C1715D97}"/>
    <dgm:cxn modelId="{96D62B5C-9BF8-4E04-AD14-2C850C1B78E7}" srcId="{C88064B1-8349-4AFA-8192-4725A4F6E209}" destId="{71AE5FF6-306F-4748-8866-68F51B44AD07}" srcOrd="0" destOrd="0" parTransId="{3961C38E-9964-4C3A-A311-127CC4B7E4EB}" sibTransId="{7EE92D3C-5BB4-4558-B9F0-492EE9E36C82}"/>
    <dgm:cxn modelId="{6CAC946C-DDF5-4D91-AB1B-C5B600AE60C9}" type="presOf" srcId="{C72E5873-118F-4B3C-A9C3-8497C32DC5CD}" destId="{AB2B6339-0EBF-48BD-81A2-96CF5AA207B7}" srcOrd="0" destOrd="0" presId="urn:microsoft.com/office/officeart/2005/8/layout/matrix1"/>
    <dgm:cxn modelId="{18ADBD6E-0EE3-4011-8B54-BE92A83BD6B8}" type="presOf" srcId="{9D7A89E7-52FE-429F-88E7-ABD6C27C8CD8}" destId="{6E6B7F05-E8D2-4570-B9FA-345676E70834}" srcOrd="1" destOrd="0" presId="urn:microsoft.com/office/officeart/2005/8/layout/matrix1"/>
    <dgm:cxn modelId="{8D8F9A56-E680-4222-B00E-D0A36B8D57E9}" srcId="{71AE5FF6-306F-4748-8866-68F51B44AD07}" destId="{57177B3D-53C0-45A7-AE68-3F160BFD103A}" srcOrd="0" destOrd="0" parTransId="{2CA1181D-7EBB-40BD-8A30-A9B3A4AB9F0B}" sibTransId="{794921CA-B7DD-4942-8F6E-11FFF4299C98}"/>
    <dgm:cxn modelId="{ECCA3681-D06C-49A6-ABCF-92FD303EF31F}" type="presOf" srcId="{C72E5873-118F-4B3C-A9C3-8497C32DC5CD}" destId="{BF3DF461-7909-4C40-A9BF-270AC7AC32A3}" srcOrd="1" destOrd="0" presId="urn:microsoft.com/office/officeart/2005/8/layout/matrix1"/>
    <dgm:cxn modelId="{20CA8889-BFD0-41B3-B9AE-DC87747F093B}" type="presOf" srcId="{57177B3D-53C0-45A7-AE68-3F160BFD103A}" destId="{32DB4356-E31E-447E-A036-EFC6140DC0AB}" srcOrd="1" destOrd="0" presId="urn:microsoft.com/office/officeart/2005/8/layout/matrix1"/>
    <dgm:cxn modelId="{1C7E6E9D-F632-46E4-BD48-46746D262201}" type="presOf" srcId="{71AE5FF6-306F-4748-8866-68F51B44AD07}" destId="{4E8EEC82-7B89-46B3-8C0C-98583A20B6AE}" srcOrd="0" destOrd="0" presId="urn:microsoft.com/office/officeart/2005/8/layout/matrix1"/>
    <dgm:cxn modelId="{281426AF-3DCC-4822-9825-4D738D466401}" type="presOf" srcId="{37E36474-8C5A-4A1D-83F0-70235FDF618D}" destId="{64724E18-38DD-40EC-8EF2-F356F659378A}" srcOrd="0" destOrd="0" presId="urn:microsoft.com/office/officeart/2005/8/layout/matrix1"/>
    <dgm:cxn modelId="{5273CDB5-BC8C-4A9D-8300-76544E092564}" type="presOf" srcId="{37E36474-8C5A-4A1D-83F0-70235FDF618D}" destId="{CBBD60B5-042D-4D0F-BD79-A7E317E1798F}" srcOrd="1" destOrd="0" presId="urn:microsoft.com/office/officeart/2005/8/layout/matrix1"/>
    <dgm:cxn modelId="{7118AAF2-2FC0-4FA3-BFE3-65E28534F02F}" srcId="{71AE5FF6-306F-4748-8866-68F51B44AD07}" destId="{37E36474-8C5A-4A1D-83F0-70235FDF618D}" srcOrd="2" destOrd="0" parTransId="{6734E398-F899-4560-B313-9ED5DA29D1B0}" sibTransId="{1A738DF8-6F94-48B7-9B15-E8F814E6960F}"/>
    <dgm:cxn modelId="{CB3F3995-EEF6-45FD-A4BD-DF145A2F71A6}" type="presParOf" srcId="{4FDA1F05-3587-4882-B99A-5EEB54E7F6AE}" destId="{8598A246-04BE-4848-94CC-27473A8400B9}" srcOrd="0" destOrd="0" presId="urn:microsoft.com/office/officeart/2005/8/layout/matrix1"/>
    <dgm:cxn modelId="{2A138188-B148-49EE-A5DE-524B6C067505}" type="presParOf" srcId="{8598A246-04BE-4848-94CC-27473A8400B9}" destId="{5641C932-EABE-449F-9684-353D5A4D2D02}" srcOrd="0" destOrd="0" presId="urn:microsoft.com/office/officeart/2005/8/layout/matrix1"/>
    <dgm:cxn modelId="{4D5F10D2-4C26-47F2-9439-77DF66E1D339}" type="presParOf" srcId="{8598A246-04BE-4848-94CC-27473A8400B9}" destId="{32DB4356-E31E-447E-A036-EFC6140DC0AB}" srcOrd="1" destOrd="0" presId="urn:microsoft.com/office/officeart/2005/8/layout/matrix1"/>
    <dgm:cxn modelId="{56B21BF3-0384-4BEC-8C6B-32108044A374}" type="presParOf" srcId="{8598A246-04BE-4848-94CC-27473A8400B9}" destId="{72435562-51E5-45DA-9928-70E177A154B9}" srcOrd="2" destOrd="0" presId="urn:microsoft.com/office/officeart/2005/8/layout/matrix1"/>
    <dgm:cxn modelId="{6D945262-78D6-42A3-8CD0-F6CF3A4D35E3}" type="presParOf" srcId="{8598A246-04BE-4848-94CC-27473A8400B9}" destId="{6E6B7F05-E8D2-4570-B9FA-345676E70834}" srcOrd="3" destOrd="0" presId="urn:microsoft.com/office/officeart/2005/8/layout/matrix1"/>
    <dgm:cxn modelId="{67DC2FF1-309E-448C-B95E-68A3763F010A}" type="presParOf" srcId="{8598A246-04BE-4848-94CC-27473A8400B9}" destId="{64724E18-38DD-40EC-8EF2-F356F659378A}" srcOrd="4" destOrd="0" presId="urn:microsoft.com/office/officeart/2005/8/layout/matrix1"/>
    <dgm:cxn modelId="{3B9D592A-0A7D-453C-8EB9-DC8D68C51E5F}" type="presParOf" srcId="{8598A246-04BE-4848-94CC-27473A8400B9}" destId="{CBBD60B5-042D-4D0F-BD79-A7E317E1798F}" srcOrd="5" destOrd="0" presId="urn:microsoft.com/office/officeart/2005/8/layout/matrix1"/>
    <dgm:cxn modelId="{7E8D7692-B936-4F5E-9865-BE46021A3B10}" type="presParOf" srcId="{8598A246-04BE-4848-94CC-27473A8400B9}" destId="{AB2B6339-0EBF-48BD-81A2-96CF5AA207B7}" srcOrd="6" destOrd="0" presId="urn:microsoft.com/office/officeart/2005/8/layout/matrix1"/>
    <dgm:cxn modelId="{C005CC61-A305-40AF-B8BC-66BBD217F496}" type="presParOf" srcId="{8598A246-04BE-4848-94CC-27473A8400B9}" destId="{BF3DF461-7909-4C40-A9BF-270AC7AC32A3}" srcOrd="7" destOrd="0" presId="urn:microsoft.com/office/officeart/2005/8/layout/matrix1"/>
    <dgm:cxn modelId="{CDFF8340-8D36-4DA1-838F-7F665030D8B2}" type="presParOf" srcId="{4FDA1F05-3587-4882-B99A-5EEB54E7F6AE}" destId="{4E8EEC82-7B89-46B3-8C0C-98583A20B6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dgm:spPr/>
      <dgm:t>
        <a:bodyPr/>
        <a:lstStyle/>
        <a:p>
          <a:pPr rtl="1"/>
          <a:r>
            <a:rPr lang="ar-EG" altLang="en-US" b="1" dirty="0"/>
            <a:t>الحكم السليم على الأمور.</a:t>
          </a:r>
          <a:endParaRPr lang="en-US"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altLang="en-US" b="1" dirty="0"/>
            <a:t>الاستعداد والالتزام بالتخطيط .</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altLang="en-US" b="1" dirty="0"/>
            <a:t>الحكمة والصبر والانتظار.</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altLang="en-US" b="1" dirty="0"/>
            <a:t>القدرة على الاستماع بعقل متفتح.</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custT="1"/>
      <dgm:spPr/>
      <dgm:t>
        <a:bodyPr/>
        <a:lstStyle/>
        <a:p>
          <a:pPr rtl="1"/>
          <a:r>
            <a:rPr lang="ar-EG" sz="2200" b="1" dirty="0"/>
            <a:t>شجاعة الاستعانة بالفريق المساعد في الوقت المناسب.</a:t>
          </a:r>
          <a:endParaRPr lang="en-US" sz="2200"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b="1" dirty="0"/>
            <a:t>الثقة بالنفس.</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b="1" dirty="0"/>
            <a:t>سرعة البديهة .</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b="1" dirty="0"/>
            <a:t>التفاوض بفاعلية مع الطرف الآخر وكسب ثقته.</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1C932-EABE-449F-9684-353D5A4D2D02}">
      <dsp:nvSpPr>
        <dsp:cNvPr id="0" name=""/>
        <dsp:cNvSpPr/>
      </dsp:nvSpPr>
      <dsp:spPr>
        <a:xfrm rot="16200000">
          <a:off x="208638" y="-208638"/>
          <a:ext cx="1215383" cy="1632660"/>
        </a:xfrm>
        <a:prstGeom prst="round1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النفسي/الروحي</a:t>
          </a:r>
          <a:endParaRPr lang="en-US" sz="2000" b="1" kern="1200" dirty="0">
            <a:solidFill>
              <a:schemeClr val="tx1"/>
            </a:solidFill>
          </a:endParaRPr>
        </a:p>
      </dsp:txBody>
      <dsp:txXfrm rot="5400000">
        <a:off x="0" y="0"/>
        <a:ext cx="1632660" cy="911537"/>
      </dsp:txXfrm>
    </dsp:sp>
    <dsp:sp modelId="{72435562-51E5-45DA-9928-70E177A154B9}">
      <dsp:nvSpPr>
        <dsp:cNvPr id="0" name=""/>
        <dsp:cNvSpPr/>
      </dsp:nvSpPr>
      <dsp:spPr>
        <a:xfrm>
          <a:off x="1632660" y="0"/>
          <a:ext cx="1632660" cy="1215383"/>
        </a:xfrm>
        <a:prstGeom prst="round1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العقلي</a:t>
          </a:r>
          <a:endParaRPr lang="en-US" sz="2000" b="1" kern="1200" dirty="0">
            <a:solidFill>
              <a:schemeClr val="tx1"/>
            </a:solidFill>
          </a:endParaRPr>
        </a:p>
      </dsp:txBody>
      <dsp:txXfrm>
        <a:off x="1632660" y="0"/>
        <a:ext cx="1632660" cy="911537"/>
      </dsp:txXfrm>
    </dsp:sp>
    <dsp:sp modelId="{64724E18-38DD-40EC-8EF2-F356F659378A}">
      <dsp:nvSpPr>
        <dsp:cNvPr id="0" name=""/>
        <dsp:cNvSpPr/>
      </dsp:nvSpPr>
      <dsp:spPr>
        <a:xfrm rot="10800000">
          <a:off x="0" y="1215383"/>
          <a:ext cx="1632660" cy="1215383"/>
        </a:xfrm>
        <a:prstGeom prst="round1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الاجتماعي</a:t>
          </a:r>
          <a:endParaRPr lang="en-US" sz="2000" b="1" kern="1200" dirty="0">
            <a:solidFill>
              <a:schemeClr val="tx1"/>
            </a:solidFill>
          </a:endParaRPr>
        </a:p>
      </dsp:txBody>
      <dsp:txXfrm rot="10800000">
        <a:off x="0" y="1519229"/>
        <a:ext cx="1632660" cy="911537"/>
      </dsp:txXfrm>
    </dsp:sp>
    <dsp:sp modelId="{AB2B6339-0EBF-48BD-81A2-96CF5AA207B7}">
      <dsp:nvSpPr>
        <dsp:cNvPr id="0" name=""/>
        <dsp:cNvSpPr/>
      </dsp:nvSpPr>
      <dsp:spPr>
        <a:xfrm rot="5400000">
          <a:off x="1841298" y="1006745"/>
          <a:ext cx="1215383" cy="1632660"/>
        </a:xfrm>
        <a:prstGeom prst="round1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الجسدي</a:t>
          </a:r>
          <a:endParaRPr lang="en-US" sz="2000" b="1" kern="1200" dirty="0">
            <a:solidFill>
              <a:schemeClr val="tx1"/>
            </a:solidFill>
          </a:endParaRPr>
        </a:p>
      </dsp:txBody>
      <dsp:txXfrm rot="-5400000">
        <a:off x="1632660" y="1519229"/>
        <a:ext cx="1632660" cy="911537"/>
      </dsp:txXfrm>
    </dsp:sp>
    <dsp:sp modelId="{4E8EEC82-7B89-46B3-8C0C-98583A20B6AE}">
      <dsp:nvSpPr>
        <dsp:cNvPr id="0" name=""/>
        <dsp:cNvSpPr/>
      </dsp:nvSpPr>
      <dsp:spPr>
        <a:xfrm>
          <a:off x="960490" y="930090"/>
          <a:ext cx="1344338" cy="570586"/>
        </a:xfrm>
        <a:prstGeom prst="roundRect">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توازن الشخصية</a:t>
          </a:r>
          <a:endParaRPr lang="en-US" sz="2000" b="1" kern="1200" dirty="0">
            <a:solidFill>
              <a:schemeClr val="tx1"/>
            </a:solidFill>
          </a:endParaRPr>
        </a:p>
      </dsp:txBody>
      <dsp:txXfrm>
        <a:off x="988344" y="957944"/>
        <a:ext cx="1288630" cy="5148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القدرة على الاستماع بعقل متفتح.</a:t>
          </a:r>
          <a:endParaRPr lang="en-US" sz="27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الحكمة والصبر والانتظار.</a:t>
          </a:r>
          <a:endParaRPr lang="en-US" sz="27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الاستعداد والالتزام بالتخطيط .</a:t>
          </a:r>
          <a:endParaRPr lang="en-US" sz="27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 السليم على الأمور.</a:t>
          </a:r>
          <a:endParaRPr lang="en-US" sz="27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التفاوض بفاعلية مع الطرف الآخر وكسب ثقته.</a:t>
          </a:r>
          <a:endParaRPr lang="en-US" sz="25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سرعة البديهة .</a:t>
          </a:r>
          <a:endParaRPr lang="en-US" sz="25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الثقة بالنفس.</a:t>
          </a:r>
          <a:endParaRPr lang="en-US" sz="25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ar-EG" sz="2200" b="1" kern="1200" dirty="0"/>
            <a:t>شجاعة الاستعانة بالفريق المساعد في الوقت المناسب.</a:t>
          </a:r>
          <a:endParaRPr lang="en-US" sz="22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33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33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33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33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34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34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3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3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37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3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113</a:t>
            </a:fld>
            <a:endParaRPr lang="en-US" dirty="0"/>
          </a:p>
        </p:txBody>
      </p:sp>
    </p:spTree>
    <p:extLst>
      <p:ext uri="{BB962C8B-B14F-4D97-AF65-F5344CB8AC3E}">
        <p14:creationId xmlns:p14="http://schemas.microsoft.com/office/powerpoint/2010/main" val="2995490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150</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174</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185</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188</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211</a:t>
            </a:fld>
            <a:endParaRPr lang="en-US"/>
          </a:p>
        </p:txBody>
      </p:sp>
    </p:spTree>
    <p:extLst>
      <p:ext uri="{BB962C8B-B14F-4D97-AF65-F5344CB8AC3E}">
        <p14:creationId xmlns:p14="http://schemas.microsoft.com/office/powerpoint/2010/main" val="3047594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225</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243</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246</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247</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270</a:t>
            </a:fld>
            <a:endParaRPr lang="en-US" dirty="0"/>
          </a:p>
        </p:txBody>
      </p:sp>
    </p:spTree>
    <p:extLst>
      <p:ext uri="{BB962C8B-B14F-4D97-AF65-F5344CB8AC3E}">
        <p14:creationId xmlns:p14="http://schemas.microsoft.com/office/powerpoint/2010/main" val="204748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271</a:t>
            </a:fld>
            <a:endParaRPr lang="en-US" dirty="0"/>
          </a:p>
        </p:txBody>
      </p:sp>
    </p:spTree>
    <p:extLst>
      <p:ext uri="{BB962C8B-B14F-4D97-AF65-F5344CB8AC3E}">
        <p14:creationId xmlns:p14="http://schemas.microsoft.com/office/powerpoint/2010/main" val="12837603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272</a:t>
            </a:fld>
            <a:endParaRPr lang="en-US" dirty="0"/>
          </a:p>
        </p:txBody>
      </p:sp>
    </p:spTree>
    <p:extLst>
      <p:ext uri="{BB962C8B-B14F-4D97-AF65-F5344CB8AC3E}">
        <p14:creationId xmlns:p14="http://schemas.microsoft.com/office/powerpoint/2010/main" val="15466077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273</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274</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275</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276</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277</a:t>
            </a:fld>
            <a:endParaRPr lang="en-US" dirty="0"/>
          </a:p>
        </p:txBody>
      </p:sp>
    </p:spTree>
    <p:extLst>
      <p:ext uri="{BB962C8B-B14F-4D97-AF65-F5344CB8AC3E}">
        <p14:creationId xmlns:p14="http://schemas.microsoft.com/office/powerpoint/2010/main" val="25288325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278</a:t>
            </a:fld>
            <a:endParaRPr lang="en-US" dirty="0"/>
          </a:p>
        </p:txBody>
      </p:sp>
    </p:spTree>
    <p:extLst>
      <p:ext uri="{BB962C8B-B14F-4D97-AF65-F5344CB8AC3E}">
        <p14:creationId xmlns:p14="http://schemas.microsoft.com/office/powerpoint/2010/main" val="31835872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279</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295</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305</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320</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321</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322</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323</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324</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325</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326</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327</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328</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329</a:t>
            </a:fld>
            <a:endParaRPr lang="en-US" dirty="0"/>
          </a:p>
        </p:txBody>
      </p:sp>
    </p:spTree>
    <p:extLst>
      <p:ext uri="{BB962C8B-B14F-4D97-AF65-F5344CB8AC3E}">
        <p14:creationId xmlns:p14="http://schemas.microsoft.com/office/powerpoint/2010/main" val="1678035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330</a:t>
            </a:fld>
            <a:endParaRPr lang="en-US" dirty="0"/>
          </a:p>
        </p:txBody>
      </p:sp>
    </p:spTree>
    <p:extLst>
      <p:ext uri="{BB962C8B-B14F-4D97-AF65-F5344CB8AC3E}">
        <p14:creationId xmlns:p14="http://schemas.microsoft.com/office/powerpoint/2010/main" val="31422926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331</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332</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333</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334</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335</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336</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337</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338</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339</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340</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341</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342</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343</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344</a:t>
            </a:fld>
            <a:endParaRPr lang="en-US" dirty="0"/>
          </a:p>
        </p:txBody>
      </p:sp>
    </p:spTree>
    <p:extLst>
      <p:ext uri="{BB962C8B-B14F-4D97-AF65-F5344CB8AC3E}">
        <p14:creationId xmlns:p14="http://schemas.microsoft.com/office/powerpoint/2010/main" val="195102410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345</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350</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359</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366</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375</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385</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639422992"/>
      </p:ext>
    </p:extLst>
  </p:cSld>
  <p:clrMapOvr>
    <a:masterClrMapping/>
  </p:clrMapOvr>
  <p:transition spd="slow">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343138320"/>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07661411"/>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736900740"/>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266418716"/>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1790692743"/>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780116418"/>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image" Target="../media/image2.png"/><Relationship Id="rId2" Type="http://schemas.openxmlformats.org/officeDocument/2006/relationships/slideLayout" Target="../slideLayouts/slideLayout23.xml"/><Relationship Id="rId16" Type="http://schemas.openxmlformats.org/officeDocument/2006/relationships/theme" Target="../theme/theme2.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 id="2147483671" r:id="rId17"/>
    <p:sldLayoutId id="2147483672" r:id="rId18"/>
    <p:sldLayoutId id="2147483673" r:id="rId19"/>
    <p:sldLayoutId id="2147483674" r:id="rId20"/>
    <p:sldLayoutId id="2147483675" r:id="rId21"/>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67" r:id="rId14"/>
    <p:sldLayoutId id="2147483690"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7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114.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5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6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6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17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8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5.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2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1.xml"/><Relationship Id="rId1" Type="http://schemas.openxmlformats.org/officeDocument/2006/relationships/slideLayout" Target="../slideLayouts/slideLayout36.xml"/><Relationship Id="rId4" Type="http://schemas.openxmlformats.org/officeDocument/2006/relationships/image" Target="../media/image46.jpg"/></Relationships>
</file>

<file path=ppt/slides/_rels/slide22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3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4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2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5.png"/><Relationship Id="rId1" Type="http://schemas.openxmlformats.org/officeDocument/2006/relationships/slideLayout" Target="../slideLayouts/slideLayout36.xml"/><Relationship Id="rId4" Type="http://schemas.openxmlformats.org/officeDocument/2006/relationships/image" Target="../media/image50.jpg"/></Relationships>
</file>

<file path=ppt/slides/_rels/slide2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2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2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1.jpg"/><Relationship Id="rId1" Type="http://schemas.openxmlformats.org/officeDocument/2006/relationships/slideLayout" Target="../slideLayouts/slideLayout36.xml"/></Relationships>
</file>

<file path=ppt/slides/_rels/slide2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2.png"/><Relationship Id="rId1" Type="http://schemas.openxmlformats.org/officeDocument/2006/relationships/slideLayout" Target="../slideLayouts/slideLayout36.xml"/></Relationships>
</file>

<file path=ppt/slides/_rels/slide25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3.jpg"/><Relationship Id="rId1" Type="http://schemas.openxmlformats.org/officeDocument/2006/relationships/slideLayout" Target="../slideLayouts/slideLayout36.xml"/></Relationships>
</file>

<file path=ppt/slides/_rels/slide2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4.xml"/></Relationships>
</file>

<file path=ppt/slides/_rels/slide2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4.xml"/></Relationships>
</file>

<file path=ppt/slides/_rels/slide2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4.xml"/></Relationships>
</file>

<file path=ppt/slides/_rels/slide26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4.xml"/></Relationships>
</file>

<file path=ppt/slides/_rels/slide26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4.xml"/></Relationships>
</file>

<file path=ppt/slides/_rels/slide2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3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6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6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6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36.xml"/><Relationship Id="rId4" Type="http://schemas.openxmlformats.org/officeDocument/2006/relationships/image" Target="../media/image54.gif"/></Relationships>
</file>

<file path=ppt/slides/_rels/slide26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6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7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27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7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0.xml"/><Relationship Id="rId1" Type="http://schemas.openxmlformats.org/officeDocument/2006/relationships/slideLayout" Target="../slideLayouts/slideLayout25.xml"/><Relationship Id="rId4" Type="http://schemas.openxmlformats.org/officeDocument/2006/relationships/image" Target="../media/image55.gif"/></Relationships>
</file>

<file path=ppt/slides/_rels/slide27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7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7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25.xml"/><Relationship Id="rId4" Type="http://schemas.openxmlformats.org/officeDocument/2006/relationships/image" Target="../media/image56.gif"/></Relationships>
</file>

<file path=ppt/slides/_rels/slide27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25.xml"/><Relationship Id="rId4" Type="http://schemas.openxmlformats.org/officeDocument/2006/relationships/image" Target="../media/image57.gif"/></Relationships>
</file>

<file path=ppt/slides/_rels/slide27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5.xml"/><Relationship Id="rId1" Type="http://schemas.openxmlformats.org/officeDocument/2006/relationships/slideLayout" Target="../slideLayouts/slideLayout25.xml"/><Relationship Id="rId4" Type="http://schemas.openxmlformats.org/officeDocument/2006/relationships/image" Target="../media/image57.gif"/></Relationships>
</file>

<file path=ppt/slides/_rels/slide27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36.xml"/><Relationship Id="rId4" Type="http://schemas.openxmlformats.org/officeDocument/2006/relationships/image" Target="../media/image58.gif"/></Relationships>
</file>

<file path=ppt/slides/_rels/slide28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0.jpeg"/><Relationship Id="rId7" Type="http://schemas.openxmlformats.org/officeDocument/2006/relationships/diagramColors" Target="../diagrams/colors3.xml"/><Relationship Id="rId2" Type="http://schemas.openxmlformats.org/officeDocument/2006/relationships/image" Target="../media/image45.png"/><Relationship Id="rId1" Type="http://schemas.openxmlformats.org/officeDocument/2006/relationships/slideLayout" Target="../slideLayouts/slideLayout2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8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0.jpeg"/><Relationship Id="rId7" Type="http://schemas.openxmlformats.org/officeDocument/2006/relationships/diagramColors" Target="../diagrams/colors4.xml"/><Relationship Id="rId2" Type="http://schemas.openxmlformats.org/officeDocument/2006/relationships/image" Target="../media/image45.png"/><Relationship Id="rId1" Type="http://schemas.openxmlformats.org/officeDocument/2006/relationships/slideLayout" Target="../slideLayouts/slideLayout25.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8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8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36.xml"/><Relationship Id="rId4" Type="http://schemas.openxmlformats.org/officeDocument/2006/relationships/image" Target="../media/image61.gif"/></Relationships>
</file>

<file path=ppt/slides/_rels/slide29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29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2.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3.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3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0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30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36.xml"/><Relationship Id="rId4" Type="http://schemas.openxmlformats.org/officeDocument/2006/relationships/image" Target="../media/image63.jpeg"/></Relationships>
</file>

<file path=ppt/slides/_rels/slide30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0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1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3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1.xml"/><Relationship Id="rId1" Type="http://schemas.openxmlformats.org/officeDocument/2006/relationships/slideLayout" Target="../slideLayouts/slideLayout25.xml"/></Relationships>
</file>

<file path=ppt/slides/_rels/slide3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3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25.xml"/></Relationships>
</file>

<file path=ppt/slides/_rels/slide3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25.xml"/></Relationships>
</file>

<file path=ppt/slides/_rels/slide3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25.xml"/></Relationships>
</file>

<file path=ppt/slides/_rels/slide3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25.xml"/></Relationships>
</file>

<file path=ppt/slides/_rels/slide3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36.xml"/><Relationship Id="rId4" Type="http://schemas.openxmlformats.org/officeDocument/2006/relationships/image" Target="../media/image64.gif"/></Relationships>
</file>

<file path=ppt/slides/_rels/slide3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8.xml"/><Relationship Id="rId1" Type="http://schemas.openxmlformats.org/officeDocument/2006/relationships/slideLayout" Target="../slideLayouts/slideLayout25.xml"/></Relationships>
</file>

<file path=ppt/slides/_rels/slide3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25.xml"/></Relationships>
</file>

<file path=ppt/slides/_rels/slide3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0.xml"/><Relationship Id="rId1" Type="http://schemas.openxmlformats.org/officeDocument/2006/relationships/slideLayout" Target="../slideLayouts/slideLayout25.xml"/></Relationships>
</file>

<file path=ppt/slides/_rels/slide3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25.xml"/></Relationships>
</file>

<file path=ppt/slides/_rels/slide3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25.xml"/></Relationships>
</file>

<file path=ppt/slides/_rels/slide3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3.xml"/><Relationship Id="rId1" Type="http://schemas.openxmlformats.org/officeDocument/2006/relationships/slideLayout" Target="../slideLayouts/slideLayout25.xml"/></Relationships>
</file>

<file path=ppt/slides/_rels/slide3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4.xml"/><Relationship Id="rId1" Type="http://schemas.openxmlformats.org/officeDocument/2006/relationships/slideLayout" Target="../slideLayouts/slideLayout25.xml"/></Relationships>
</file>

<file path=ppt/slides/_rels/slide3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5.xml"/><Relationship Id="rId1" Type="http://schemas.openxmlformats.org/officeDocument/2006/relationships/slideLayout" Target="../slideLayouts/slideLayout25.xml"/></Relationships>
</file>

<file path=ppt/slides/_rels/slide3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6.xml"/><Relationship Id="rId1" Type="http://schemas.openxmlformats.org/officeDocument/2006/relationships/slideLayout" Target="../slideLayouts/slideLayout25.xml"/></Relationships>
</file>

<file path=ppt/slides/_rels/slide3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7.xml"/><Relationship Id="rId1" Type="http://schemas.openxmlformats.org/officeDocument/2006/relationships/slideLayout" Target="../slideLayouts/slideLayout25.xml"/></Relationships>
</file>

<file path=ppt/slides/_rels/slide3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8.xml"/><Relationship Id="rId1" Type="http://schemas.openxmlformats.org/officeDocument/2006/relationships/slideLayout" Target="../slideLayouts/slideLayout25.xml"/><Relationship Id="rId5" Type="http://schemas.microsoft.com/office/2007/relationships/hdphoto" Target="../media/hdphoto1.wdp"/><Relationship Id="rId4" Type="http://schemas.openxmlformats.org/officeDocument/2006/relationships/image" Target="../media/image65.png"/></Relationships>
</file>

<file path=ppt/slides/_rels/slide3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25.xml"/></Relationships>
</file>

<file path=ppt/slides/_rels/slide3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0.xml"/><Relationship Id="rId1" Type="http://schemas.openxmlformats.org/officeDocument/2006/relationships/slideLayout" Target="../slideLayouts/slideLayout25.xml"/><Relationship Id="rId4" Type="http://schemas.openxmlformats.org/officeDocument/2006/relationships/image" Target="../media/image66.jpeg"/></Relationships>
</file>

<file path=ppt/slides/_rels/slide3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25.xml"/></Relationships>
</file>

<file path=ppt/slides/_rels/slide3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2.xml"/><Relationship Id="rId1" Type="http://schemas.openxmlformats.org/officeDocument/2006/relationships/slideLayout" Target="../slideLayouts/slideLayout25.xml"/><Relationship Id="rId4" Type="http://schemas.openxmlformats.org/officeDocument/2006/relationships/image" Target="../media/image67.png"/></Relationships>
</file>

<file path=ppt/slides/_rels/slide3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3.xml"/><Relationship Id="rId1" Type="http://schemas.openxmlformats.org/officeDocument/2006/relationships/slideLayout" Target="../slideLayouts/slideLayout3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4.xml"/><Relationship Id="rId1" Type="http://schemas.openxmlformats.org/officeDocument/2006/relationships/slideLayout" Target="../slideLayouts/slideLayout36.xml"/><Relationship Id="rId4" Type="http://schemas.openxmlformats.org/officeDocument/2006/relationships/image" Target="../media/image68.jpg"/></Relationships>
</file>

<file path=ppt/slides/_rels/slide3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5.xml"/><Relationship Id="rId1" Type="http://schemas.openxmlformats.org/officeDocument/2006/relationships/slideLayout" Target="../slideLayouts/slideLayout36.xml"/><Relationship Id="rId4" Type="http://schemas.openxmlformats.org/officeDocument/2006/relationships/image" Target="../media/image69.jpg"/></Relationships>
</file>

<file path=ppt/slides/_rels/slide34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5.png"/><Relationship Id="rId1" Type="http://schemas.openxmlformats.org/officeDocument/2006/relationships/slideLayout" Target="../slideLayouts/slideLayout25.xml"/><Relationship Id="rId4" Type="http://schemas.microsoft.com/office/2007/relationships/hdphoto" Target="../media/hdphoto2.wdp"/></Relationships>
</file>

<file path=ppt/slides/_rels/slide3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5.png"/><Relationship Id="rId1" Type="http://schemas.openxmlformats.org/officeDocument/2006/relationships/slideLayout" Target="../slideLayouts/slideLayout25.xml"/><Relationship Id="rId4" Type="http://schemas.microsoft.com/office/2007/relationships/hdphoto" Target="../media/hdphoto2.wdp"/></Relationships>
</file>

<file path=ppt/slides/_rels/slide34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5.png"/><Relationship Id="rId1" Type="http://schemas.openxmlformats.org/officeDocument/2006/relationships/slideLayout" Target="../slideLayouts/slideLayout25.xml"/><Relationship Id="rId4" Type="http://schemas.microsoft.com/office/2007/relationships/hdphoto" Target="../media/hdphoto2.wdp"/></Relationships>
</file>

<file path=ppt/slides/_rels/slide34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5.png"/><Relationship Id="rId1" Type="http://schemas.openxmlformats.org/officeDocument/2006/relationships/slideLayout" Target="../slideLayouts/slideLayout25.xml"/><Relationship Id="rId4" Type="http://schemas.microsoft.com/office/2007/relationships/hdphoto" Target="../media/hdphoto2.wdp"/></Relationships>
</file>

<file path=ppt/slides/_rels/slide3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6.xml"/><Relationship Id="rId1" Type="http://schemas.openxmlformats.org/officeDocument/2006/relationships/slideLayout" Target="../slideLayouts/slideLayout36.xml"/><Relationship Id="rId4" Type="http://schemas.openxmlformats.org/officeDocument/2006/relationships/image" Target="../media/image71.png"/></Relationships>
</file>

<file path=ppt/slides/_rels/slide35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5.png"/><Relationship Id="rId1" Type="http://schemas.openxmlformats.org/officeDocument/2006/relationships/slideLayout" Target="../slideLayouts/slideLayout25.xml"/><Relationship Id="rId4" Type="http://schemas.microsoft.com/office/2007/relationships/hdphoto" Target="../media/hdphoto3.wdp"/></Relationships>
</file>

<file path=ppt/slides/_rels/slide35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7.xml"/><Relationship Id="rId1" Type="http://schemas.openxmlformats.org/officeDocument/2006/relationships/slideLayout" Target="../slideLayouts/slideLayout36.xml"/><Relationship Id="rId4" Type="http://schemas.openxmlformats.org/officeDocument/2006/relationships/image" Target="../media/image76.png"/></Relationships>
</file>

<file path=ppt/slides/_rels/slide3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8.xml"/><Relationship Id="rId1" Type="http://schemas.openxmlformats.org/officeDocument/2006/relationships/slideLayout" Target="../slideLayouts/slideLayout36.xml"/><Relationship Id="rId4" Type="http://schemas.openxmlformats.org/officeDocument/2006/relationships/image" Target="../media/image77.gif"/></Relationships>
</file>

<file path=ppt/slides/_rels/slide36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6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9.xml"/><Relationship Id="rId1" Type="http://schemas.openxmlformats.org/officeDocument/2006/relationships/slideLayout" Target="../slideLayouts/slideLayout36.xml"/><Relationship Id="rId4" Type="http://schemas.openxmlformats.org/officeDocument/2006/relationships/image" Target="../media/image78.jpg"/></Relationships>
</file>

<file path=ppt/slides/_rels/slide376.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7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8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8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8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8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5.xml"/></Relationships>
</file>

<file path=ppt/slides/_rels/slide384.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34.xml"/><Relationship Id="rId5" Type="http://schemas.openxmlformats.org/officeDocument/2006/relationships/image" Target="../media/image45.png"/><Relationship Id="rId4" Type="http://schemas.openxmlformats.org/officeDocument/2006/relationships/hyperlink" Target="https://books-library.net/free-68512381-download" TargetMode="External"/></Relationships>
</file>

<file path=ppt/slides/_rels/slide385.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80.jpg"/><Relationship Id="rId7" Type="http://schemas.openxmlformats.org/officeDocument/2006/relationships/image" Target="../media/image82.svg"/><Relationship Id="rId2" Type="http://schemas.openxmlformats.org/officeDocument/2006/relationships/notesSlide" Target="../notesSlides/notesSlide60.xml"/><Relationship Id="rId1" Type="http://schemas.openxmlformats.org/officeDocument/2006/relationships/slideLayout" Target="../slideLayouts/slideLayout35.xml"/><Relationship Id="rId6" Type="http://schemas.openxmlformats.org/officeDocument/2006/relationships/image" Target="../media/image81.png"/><Relationship Id="rId5" Type="http://schemas.openxmlformats.org/officeDocument/2006/relationships/image" Target="../media/image5.svg"/><Relationship Id="rId10" Type="http://schemas.openxmlformats.org/officeDocument/2006/relationships/image" Target="../media/image7.png"/><Relationship Id="rId4" Type="http://schemas.openxmlformats.org/officeDocument/2006/relationships/image" Target="../media/image4.png"/><Relationship Id="rId9"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39361071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الجهد المنظم المدروس الذي يستخدم وسائل مختلفة للتأثير على آراء الآخرين  وأفكارهم بحيث يجعلهم يقبلون ويوافقون على وجهة النظر في موضوعٍ معين ،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الجهد مدروس ويقوم على أسس ثابتة، ولكن  الأهم أن الإقناع يهدف إلى التأثير على العقل والفكر بهدف دفع الفرد أو الجمهور لتقبّل وجهة نظرنا بينما تهدف الدعاية إلى التأثير بشكل مباشر على عواطف ومشاعر 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الإقناع والتأثير ممارسة بين طرفين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نلحظ تناوله في علوم وتخصصات متعددة.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689686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13279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القبول أقرب للإقناع لكن الانفعال قد يكون موافقة للمؤثر 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الإقناع ركيزة هامة من ركائز العمل، إذ أنه يهدف إلى التأثير في  تكوين الرأي العام وتغيير المعتقد والموقف والسلوك 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تجاه قضية معينة 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2681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تأثير سلوكي بالإتيان أو الترك دون إقناع أو قناعة مثلًا فرض التغيير على الآخر بالإكراه، فقد يترك إنسان ما أمرًا لخوفه من العقوبة، وفي أي فرصة يأمن فيها يأتيه، وهنا تأكيد على أهمية التأثير المرتبط بالإقناع 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التأثير العكسي للمقصود الأصلي،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641790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المعاني الماورائية في عملية الإرسال ، وبالتالي التحكم فيه حسب القرارات التي تتوافق مع المشاعر والعواطف ، مرتكزة جميعاً كما قلنا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16133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أن الناس يعتمدون على بعضهم ويتصرفون بالكيفية التي توافق بينهم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 ذلك لأن أنماط الحياة تؤكد على أن الناس كائنات اجتماعية ,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857603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887848"/>
            <a:ext cx="4688741" cy="376513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خاتمة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931736"/>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شخصية المتلقي وقيمة احتياجاته 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مميزات الفكرة 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اختيار الأحوال المناسبة للإقناع :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القواعد ينبغي مراعاتها عند إقناع الآخرين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C:\Users\hp\Desktop\convince.jpg">
            <a:extLst>
              <a:ext uri="{FF2B5EF4-FFF2-40B4-BE49-F238E27FC236}">
                <a16:creationId xmlns:a16="http://schemas.microsoft.com/office/drawing/2014/main" id="{392E7227-5020-9A12-1EE8-FCD4874362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4285" y="1064118"/>
            <a:ext cx="5067238" cy="284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2515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6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أولاً: لابد أن تكون مقتنعاً جداً من الفكرة التي تسعى لنشرها</a:t>
            </a:r>
          </a:p>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ثانياً: استخدم الكلمات ذات المعاني المحصورة والمحددة مثل بما أن، إذن</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9835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ثالثاً: ترك الجدل العقيم الذي يقود إلى الخصام،</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endParaRPr lang="ar-SA"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رابعاً: حلل حوارك إلى عنصرين أساسيين هما:</a:t>
            </a:r>
            <a:r>
              <a:rPr lang="ar-EG" altLang="en-US" sz="3200" b="1" dirty="0">
                <a:solidFill>
                  <a:srgbClr val="000000"/>
                </a:solidFill>
                <a:latin typeface="Times New Roman" panose="02020603050405020304" pitchFamily="18" charset="0"/>
                <a:cs typeface="Times New Roman" panose="02020603050405020304" pitchFamily="18" charset="0"/>
              </a:rPr>
              <a:t> </a:t>
            </a:r>
            <a:r>
              <a:rPr lang="ar-SA" altLang="en-US" sz="3200" b="1" dirty="0">
                <a:solidFill>
                  <a:srgbClr val="000000"/>
                </a:solidFill>
                <a:latin typeface="Times New Roman" panose="02020603050405020304" pitchFamily="18" charset="0"/>
                <a:cs typeface="Times New Roman" panose="02020603050405020304" pitchFamily="18" charset="0"/>
              </a:rPr>
              <a:t>المقدمات المنطقية والنتائج</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1601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خامساً: </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اختيار العبارة اللينة الهينة، والابتعاد عن الشدة الإرهاب والضغوط وفرض الرأي</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6533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سادساً: احرص على ربط بداية حديثك بنهاية حديث المتلقي</a:t>
            </a:r>
          </a:p>
          <a:p>
            <a:pPr marL="114300" indent="0" algn="just" rtl="1">
              <a:lnSpc>
                <a:spcPct val="150000"/>
              </a:lnSpc>
              <a:buNone/>
            </a:pPr>
            <a:endParaRPr lang="ar-EG" altLang="en-US" sz="20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سابعاً: أظهر فرحك الحقيقي -غير المصطنع- بكل حق يظهر على لسان الطرف الآخر</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2828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0704249"/>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88106" y="5100797"/>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عملية التواصل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descr="A cartoon of a person using a computer&#10;&#10;Description automatically generated">
            <a:extLst>
              <a:ext uri="{FF2B5EF4-FFF2-40B4-BE49-F238E27FC236}">
                <a16:creationId xmlns:a16="http://schemas.microsoft.com/office/drawing/2014/main" id="{BACA98AF-7A1F-6C33-A7D7-F74BFEE448CE}"/>
              </a:ext>
            </a:extLst>
          </p:cNvPr>
          <p:cNvPicPr>
            <a:picLocks noChangeAspect="1"/>
          </p:cNvPicPr>
          <p:nvPr/>
        </p:nvPicPr>
        <p:blipFill rotWithShape="1">
          <a:blip r:embed="rId3">
            <a:extLst>
              <a:ext uri="{28A0092B-C50C-407E-A947-70E740481C1C}">
                <a14:useLocalDpi xmlns:a14="http://schemas.microsoft.com/office/drawing/2010/main" val="0"/>
              </a:ext>
            </a:extLst>
          </a:blip>
          <a:srcRect t="7433"/>
          <a:stretch/>
        </p:blipFill>
        <p:spPr>
          <a:xfrm>
            <a:off x="2910973" y="767725"/>
            <a:ext cx="5996252" cy="4162898"/>
          </a:xfrm>
          <a:prstGeom prst="rect">
            <a:avLst/>
          </a:prstGeom>
        </p:spPr>
      </p:pic>
    </p:spTree>
    <p:extLst>
      <p:ext uri="{BB962C8B-B14F-4D97-AF65-F5344CB8AC3E}">
        <p14:creationId xmlns:p14="http://schemas.microsoft.com/office/powerpoint/2010/main" val="4011093946"/>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5FDF5816-8C48-1F16-ABD1-4D4B21211DBB}"/>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E1F1E318-32BF-DE56-17D3-9DF607673E0C}"/>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7BF70354-9E66-6BB1-8572-EB5B59846A4F}"/>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E53FB7AF-5F7D-D2C4-E4A3-9F86D1B26929}"/>
              </a:ext>
            </a:extLst>
          </p:cNvPr>
          <p:cNvSpPr/>
          <p:nvPr/>
        </p:nvSpPr>
        <p:spPr>
          <a:xfrm>
            <a:off x="5760164" y="1919326"/>
            <a:ext cx="673262"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S</a:t>
            </a:r>
            <a:r>
              <a:rPr sz="1617" b="1" dirty="0">
                <a:solidFill>
                  <a:srgbClr val="002060"/>
                </a:solidFill>
              </a:rPr>
              <a:t>ender</a:t>
            </a:r>
            <a:endParaRPr lang="ar-LB" sz="1617" b="1" dirty="0">
              <a:solidFill>
                <a:srgbClr val="002060"/>
              </a:solidFill>
            </a:endParaRPr>
          </a:p>
          <a:p>
            <a:pPr algn="ctr">
              <a:defRPr/>
            </a:pPr>
            <a:r>
              <a:rPr lang="ar-LB" sz="1617" b="1" dirty="0">
                <a:solidFill>
                  <a:srgbClr val="002060"/>
                </a:solidFill>
              </a:rPr>
              <a:t>المرسل</a:t>
            </a:r>
            <a:endParaRPr sz="1617" b="1" dirty="0">
              <a:solidFill>
                <a:srgbClr val="002060"/>
              </a:solidFill>
            </a:endParaRPr>
          </a:p>
        </p:txBody>
      </p:sp>
      <p:sp>
        <p:nvSpPr>
          <p:cNvPr id="15" name="Shape 144">
            <a:extLst>
              <a:ext uri="{FF2B5EF4-FFF2-40B4-BE49-F238E27FC236}">
                <a16:creationId xmlns:a16="http://schemas.microsoft.com/office/drawing/2014/main" id="{40A56D77-EB0E-0F9D-752F-34C555DDD6C3}"/>
              </a:ext>
            </a:extLst>
          </p:cNvPr>
          <p:cNvSpPr/>
          <p:nvPr/>
        </p:nvSpPr>
        <p:spPr>
          <a:xfrm>
            <a:off x="5712837" y="5224501"/>
            <a:ext cx="880627"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R</a:t>
            </a:r>
            <a:r>
              <a:rPr sz="1617" b="1" dirty="0">
                <a:solidFill>
                  <a:srgbClr val="002060"/>
                </a:solidFill>
              </a:rPr>
              <a:t>receiver</a:t>
            </a:r>
            <a:endParaRPr lang="ar-LB" sz="1617" b="1" dirty="0">
              <a:solidFill>
                <a:srgbClr val="002060"/>
              </a:solidFill>
            </a:endParaRPr>
          </a:p>
          <a:p>
            <a:pPr algn="ctr">
              <a:defRPr/>
            </a:pPr>
            <a:r>
              <a:rPr lang="ar-LB" sz="1617" b="1" dirty="0">
                <a:solidFill>
                  <a:srgbClr val="002060"/>
                </a:solidFill>
              </a:rPr>
              <a:t>المتلقي</a:t>
            </a:r>
            <a:endParaRPr sz="1617" b="1" dirty="0">
              <a:solidFill>
                <a:srgbClr val="002060"/>
              </a:solidFill>
            </a:endParaRPr>
          </a:p>
        </p:txBody>
      </p:sp>
      <p:sp>
        <p:nvSpPr>
          <p:cNvPr id="11" name="Shape 148">
            <a:extLst>
              <a:ext uri="{FF2B5EF4-FFF2-40B4-BE49-F238E27FC236}">
                <a16:creationId xmlns:a16="http://schemas.microsoft.com/office/drawing/2014/main" id="{5544AF82-E9BD-7DB5-A1C5-D86A4B486D05}"/>
              </a:ext>
            </a:extLst>
          </p:cNvPr>
          <p:cNvSpPr/>
          <p:nvPr/>
        </p:nvSpPr>
        <p:spPr>
          <a:xfrm flipV="1">
            <a:off x="6007100" y="3048001"/>
            <a:ext cx="0" cy="1554163"/>
          </a:xfrm>
          <a:prstGeom prst="line">
            <a:avLst/>
          </a:prstGeom>
          <a:ln w="38100">
            <a:solidFill>
              <a:srgbClr val="FFFFFF"/>
            </a:solidFill>
            <a:miter lim="400000"/>
            <a:headEnd type="triangle"/>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13" name="Shape 148">
            <a:extLst>
              <a:ext uri="{FF2B5EF4-FFF2-40B4-BE49-F238E27FC236}">
                <a16:creationId xmlns:a16="http://schemas.microsoft.com/office/drawing/2014/main" id="{BEABF7E3-49E8-0895-3053-ED11250B3A9C}"/>
              </a:ext>
            </a:extLst>
          </p:cNvPr>
          <p:cNvSpPr/>
          <p:nvPr/>
        </p:nvSpPr>
        <p:spPr>
          <a:xfrm flipV="1">
            <a:off x="6248400" y="3048001"/>
            <a:ext cx="0" cy="1554163"/>
          </a:xfrm>
          <a:prstGeom prst="line">
            <a:avLst/>
          </a:prstGeom>
          <a:ln w="38100">
            <a:solidFill>
              <a:srgbClr val="FFFFFF"/>
            </a:solidFill>
            <a:miter lim="400000"/>
            <a:headEnd type="none" w="med" len="med"/>
            <a:tailEnd type="triangle" w="med" len="med"/>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1E9DBD1A-B7A2-FEEF-061A-411DF073976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CC466E18-F9EE-321B-6856-D3B55A8732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16" name="Rectangle 15">
            <a:extLst>
              <a:ext uri="{FF2B5EF4-FFF2-40B4-BE49-F238E27FC236}">
                <a16:creationId xmlns:a16="http://schemas.microsoft.com/office/drawing/2014/main" id="{14C45361-EC1B-1360-BF3B-3107626E190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BB704636-43D7-F782-2006-BA6AF34DD9A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D59595E-B940-3684-B3E1-91F684209F3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AA4452A-AB42-3F83-B7B1-1445D5E06C6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1839117242"/>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845530EB-B118-6A9B-1034-C8AC3C4851A7}"/>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36DD03B6-904A-2E8D-60B3-DE30A08EB495}"/>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3B2BEF96-ACE6-FADE-0070-CC3D522D04ED}"/>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8" name="Shape 137">
            <a:extLst>
              <a:ext uri="{FF2B5EF4-FFF2-40B4-BE49-F238E27FC236}">
                <a16:creationId xmlns:a16="http://schemas.microsoft.com/office/drawing/2014/main" id="{F2CE8B95-4C70-A92A-DED2-1B1F259CEDD0}"/>
              </a:ext>
            </a:extLst>
          </p:cNvPr>
          <p:cNvSpPr/>
          <p:nvPr/>
        </p:nvSpPr>
        <p:spPr>
          <a:xfrm>
            <a:off x="70770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9" name="Shape 138">
            <a:extLst>
              <a:ext uri="{FF2B5EF4-FFF2-40B4-BE49-F238E27FC236}">
                <a16:creationId xmlns:a16="http://schemas.microsoft.com/office/drawing/2014/main" id="{6B7342E1-869B-5E1C-8822-75580190CEF3}"/>
              </a:ext>
            </a:extLst>
          </p:cNvPr>
          <p:cNvSpPr/>
          <p:nvPr/>
        </p:nvSpPr>
        <p:spPr>
          <a:xfrm>
            <a:off x="38258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0" name="Shape 139">
            <a:extLst>
              <a:ext uri="{FF2B5EF4-FFF2-40B4-BE49-F238E27FC236}">
                <a16:creationId xmlns:a16="http://schemas.microsoft.com/office/drawing/2014/main" id="{59CA5594-9E6F-6B10-899A-0B8BBDF9DA36}"/>
              </a:ext>
            </a:extLst>
          </p:cNvPr>
          <p:cNvSpPr/>
          <p:nvPr/>
        </p:nvSpPr>
        <p:spPr>
          <a:xfrm>
            <a:off x="38258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1" name="Shape 140">
            <a:extLst>
              <a:ext uri="{FF2B5EF4-FFF2-40B4-BE49-F238E27FC236}">
                <a16:creationId xmlns:a16="http://schemas.microsoft.com/office/drawing/2014/main" id="{4057EFA5-F22A-0755-A230-347918A98888}"/>
              </a:ext>
            </a:extLst>
          </p:cNvPr>
          <p:cNvSpPr/>
          <p:nvPr/>
        </p:nvSpPr>
        <p:spPr>
          <a:xfrm>
            <a:off x="70770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51684A07-FC09-A326-630F-251E5E0325DC}"/>
              </a:ext>
            </a:extLst>
          </p:cNvPr>
          <p:cNvSpPr/>
          <p:nvPr/>
        </p:nvSpPr>
        <p:spPr>
          <a:xfrm>
            <a:off x="5765774" y="1919326"/>
            <a:ext cx="662041"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S</a:t>
            </a:r>
            <a:r>
              <a:rPr sz="1617">
                <a:solidFill>
                  <a:srgbClr val="002060"/>
                </a:solidFill>
              </a:rPr>
              <a:t>ender</a:t>
            </a:r>
            <a:endParaRPr lang="ar-LB" sz="1617">
              <a:solidFill>
                <a:srgbClr val="002060"/>
              </a:solidFill>
            </a:endParaRPr>
          </a:p>
          <a:p>
            <a:pPr algn="ctr">
              <a:defRPr/>
            </a:pPr>
            <a:r>
              <a:rPr lang="ar-LB" sz="1617">
                <a:solidFill>
                  <a:srgbClr val="002060"/>
                </a:solidFill>
              </a:rPr>
              <a:t>المرسل</a:t>
            </a:r>
            <a:endParaRPr sz="1617">
              <a:solidFill>
                <a:srgbClr val="002060"/>
              </a:solidFill>
            </a:endParaRPr>
          </a:p>
        </p:txBody>
      </p:sp>
      <p:sp>
        <p:nvSpPr>
          <p:cNvPr id="13" name="Shape 142">
            <a:extLst>
              <a:ext uri="{FF2B5EF4-FFF2-40B4-BE49-F238E27FC236}">
                <a16:creationId xmlns:a16="http://schemas.microsoft.com/office/drawing/2014/main" id="{7997E8A8-8160-2C02-866C-C67BD64B8BA8}"/>
              </a:ext>
            </a:extLst>
          </p:cNvPr>
          <p:cNvSpPr/>
          <p:nvPr/>
        </p:nvSpPr>
        <p:spPr>
          <a:xfrm>
            <a:off x="7339901" y="2752763"/>
            <a:ext cx="814198"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M</a:t>
            </a:r>
            <a:r>
              <a:rPr lang="en-US" sz="1617" dirty="0" err="1">
                <a:solidFill>
                  <a:srgbClr val="002060"/>
                </a:solidFill>
              </a:rPr>
              <a:t>essage</a:t>
            </a:r>
            <a:endParaRPr lang="ar-LB" sz="1617" dirty="0">
              <a:solidFill>
                <a:srgbClr val="002060"/>
              </a:solidFill>
            </a:endParaRPr>
          </a:p>
          <a:p>
            <a:pPr algn="ctr">
              <a:defRPr/>
            </a:pPr>
            <a:r>
              <a:rPr lang="ar-LB" sz="1617" dirty="0">
                <a:solidFill>
                  <a:srgbClr val="002060"/>
                </a:solidFill>
              </a:rPr>
              <a:t>الرسالة</a:t>
            </a:r>
            <a:endParaRPr sz="1617" dirty="0">
              <a:solidFill>
                <a:srgbClr val="002060"/>
              </a:solidFill>
            </a:endParaRPr>
          </a:p>
        </p:txBody>
      </p:sp>
      <p:sp>
        <p:nvSpPr>
          <p:cNvPr id="14" name="Shape 143">
            <a:extLst>
              <a:ext uri="{FF2B5EF4-FFF2-40B4-BE49-F238E27FC236}">
                <a16:creationId xmlns:a16="http://schemas.microsoft.com/office/drawing/2014/main" id="{F340659E-37A9-B16B-D59D-83876496AF1D}"/>
              </a:ext>
            </a:extLst>
          </p:cNvPr>
          <p:cNvSpPr/>
          <p:nvPr/>
        </p:nvSpPr>
        <p:spPr>
          <a:xfrm>
            <a:off x="7341688" y="43783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C</a:t>
            </a:r>
            <a:r>
              <a:rPr sz="1617" err="1">
                <a:solidFill>
                  <a:srgbClr val="002060"/>
                </a:solidFill>
              </a:rPr>
              <a:t>hannel</a:t>
            </a:r>
            <a:endParaRPr lang="ar-LB" sz="1617">
              <a:solidFill>
                <a:srgbClr val="002060"/>
              </a:solidFill>
            </a:endParaRPr>
          </a:p>
          <a:p>
            <a:pPr algn="ctr">
              <a:defRPr/>
            </a:pPr>
            <a:r>
              <a:rPr lang="ar-LB" sz="1617">
                <a:solidFill>
                  <a:srgbClr val="002060"/>
                </a:solidFill>
              </a:rPr>
              <a:t>الوسيلة</a:t>
            </a:r>
            <a:endParaRPr sz="1617">
              <a:solidFill>
                <a:srgbClr val="002060"/>
              </a:solidFill>
            </a:endParaRPr>
          </a:p>
        </p:txBody>
      </p:sp>
      <p:sp>
        <p:nvSpPr>
          <p:cNvPr id="15" name="Shape 144">
            <a:extLst>
              <a:ext uri="{FF2B5EF4-FFF2-40B4-BE49-F238E27FC236}">
                <a16:creationId xmlns:a16="http://schemas.microsoft.com/office/drawing/2014/main" id="{E21895F7-A047-4A0B-6E19-7462EF8866E7}"/>
              </a:ext>
            </a:extLst>
          </p:cNvPr>
          <p:cNvSpPr/>
          <p:nvPr/>
        </p:nvSpPr>
        <p:spPr>
          <a:xfrm>
            <a:off x="5759260" y="5224501"/>
            <a:ext cx="78778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R</a:t>
            </a:r>
            <a:r>
              <a:rPr sz="1617" err="1">
                <a:solidFill>
                  <a:srgbClr val="002060"/>
                </a:solidFill>
              </a:rPr>
              <a:t>eceiver</a:t>
            </a:r>
            <a:endParaRPr lang="ar-LB" sz="1617">
              <a:solidFill>
                <a:srgbClr val="002060"/>
              </a:solidFill>
            </a:endParaRPr>
          </a:p>
          <a:p>
            <a:pPr algn="ctr">
              <a:defRPr/>
            </a:pPr>
            <a:r>
              <a:rPr lang="ar-LB" sz="1617">
                <a:solidFill>
                  <a:srgbClr val="002060"/>
                </a:solidFill>
              </a:rPr>
              <a:t>المتلقي</a:t>
            </a:r>
            <a:endParaRPr sz="1617">
              <a:solidFill>
                <a:srgbClr val="002060"/>
              </a:solidFill>
            </a:endParaRPr>
          </a:p>
        </p:txBody>
      </p:sp>
      <p:sp>
        <p:nvSpPr>
          <p:cNvPr id="16" name="Shape 145">
            <a:extLst>
              <a:ext uri="{FF2B5EF4-FFF2-40B4-BE49-F238E27FC236}">
                <a16:creationId xmlns:a16="http://schemas.microsoft.com/office/drawing/2014/main" id="{20AC5724-DCC1-55D5-7F36-F0D3FE2B5FEC}"/>
              </a:ext>
            </a:extLst>
          </p:cNvPr>
          <p:cNvSpPr/>
          <p:nvPr/>
        </p:nvSpPr>
        <p:spPr>
          <a:xfrm>
            <a:off x="4037478" y="4378363"/>
            <a:ext cx="86902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F</a:t>
            </a:r>
            <a:r>
              <a:rPr lang="en-US" sz="1617" dirty="0" err="1">
                <a:solidFill>
                  <a:srgbClr val="002060"/>
                </a:solidFill>
              </a:rPr>
              <a:t>eedback</a:t>
            </a:r>
            <a:endParaRPr lang="ar-LB" sz="1617" dirty="0">
              <a:solidFill>
                <a:srgbClr val="002060"/>
              </a:solidFill>
            </a:endParaRPr>
          </a:p>
          <a:p>
            <a:pPr algn="ctr">
              <a:defRPr/>
            </a:pPr>
            <a:r>
              <a:rPr lang="ar-LB" sz="1617" dirty="0">
                <a:solidFill>
                  <a:srgbClr val="002060"/>
                </a:solidFill>
              </a:rPr>
              <a:t>ردود الفعل</a:t>
            </a:r>
            <a:endParaRPr sz="1617" dirty="0">
              <a:solidFill>
                <a:srgbClr val="002060"/>
              </a:solidFill>
            </a:endParaRPr>
          </a:p>
        </p:txBody>
      </p:sp>
      <p:sp>
        <p:nvSpPr>
          <p:cNvPr id="17" name="Shape 146">
            <a:extLst>
              <a:ext uri="{FF2B5EF4-FFF2-40B4-BE49-F238E27FC236}">
                <a16:creationId xmlns:a16="http://schemas.microsoft.com/office/drawing/2014/main" id="{BD09313B-560D-6354-68EB-633DF044791C}"/>
              </a:ext>
            </a:extLst>
          </p:cNvPr>
          <p:cNvSpPr/>
          <p:nvPr/>
        </p:nvSpPr>
        <p:spPr>
          <a:xfrm>
            <a:off x="4092076" y="27527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C</a:t>
            </a:r>
            <a:r>
              <a:rPr lang="en-US" sz="1617" dirty="0" err="1">
                <a:solidFill>
                  <a:srgbClr val="002060"/>
                </a:solidFill>
              </a:rPr>
              <a:t>hannel</a:t>
            </a:r>
            <a:endParaRPr lang="ar-LB" sz="1617" dirty="0">
              <a:solidFill>
                <a:srgbClr val="002060"/>
              </a:solidFill>
            </a:endParaRPr>
          </a:p>
          <a:p>
            <a:pPr algn="ctr">
              <a:defRPr/>
            </a:pPr>
            <a:r>
              <a:rPr lang="ar-LB" sz="1617" dirty="0">
                <a:solidFill>
                  <a:srgbClr val="002060"/>
                </a:solidFill>
              </a:rPr>
              <a:t>الوسيلة</a:t>
            </a:r>
            <a:endParaRPr sz="1617" dirty="0">
              <a:solidFill>
                <a:srgbClr val="002060"/>
              </a:solidFill>
            </a:endParaRPr>
          </a:p>
        </p:txBody>
      </p:sp>
      <p:sp>
        <p:nvSpPr>
          <p:cNvPr id="18" name="Shape 147">
            <a:extLst>
              <a:ext uri="{FF2B5EF4-FFF2-40B4-BE49-F238E27FC236}">
                <a16:creationId xmlns:a16="http://schemas.microsoft.com/office/drawing/2014/main" id="{298B2AFE-305D-B9C9-D5D9-0D472BF27DED}"/>
              </a:ext>
            </a:extLst>
          </p:cNvPr>
          <p:cNvSpPr/>
          <p:nvPr/>
        </p:nvSpPr>
        <p:spPr>
          <a:xfrm flipH="1" flipV="1">
            <a:off x="6880226" y="2278064"/>
            <a:ext cx="193675" cy="1936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19" name="Shape 148">
            <a:extLst>
              <a:ext uri="{FF2B5EF4-FFF2-40B4-BE49-F238E27FC236}">
                <a16:creationId xmlns:a16="http://schemas.microsoft.com/office/drawing/2014/main" id="{8A15927F-DD59-6493-5C79-F5C392F19C69}"/>
              </a:ext>
            </a:extLst>
          </p:cNvPr>
          <p:cNvSpPr/>
          <p:nvPr/>
        </p:nvSpPr>
        <p:spPr>
          <a:xfrm flipV="1">
            <a:off x="7772400"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0" name="Shape 149">
            <a:extLst>
              <a:ext uri="{FF2B5EF4-FFF2-40B4-BE49-F238E27FC236}">
                <a16:creationId xmlns:a16="http://schemas.microsoft.com/office/drawing/2014/main" id="{40AE9FFD-5402-72B5-F820-6045EA591A6F}"/>
              </a:ext>
            </a:extLst>
          </p:cNvPr>
          <p:cNvSpPr/>
          <p:nvPr/>
        </p:nvSpPr>
        <p:spPr>
          <a:xfrm flipV="1">
            <a:off x="6950076" y="5267325"/>
            <a:ext cx="244475" cy="1222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1" name="Shape 150">
            <a:extLst>
              <a:ext uri="{FF2B5EF4-FFF2-40B4-BE49-F238E27FC236}">
                <a16:creationId xmlns:a16="http://schemas.microsoft.com/office/drawing/2014/main" id="{DE17DDF8-FB40-C893-3258-F44613C52569}"/>
              </a:ext>
            </a:extLst>
          </p:cNvPr>
          <p:cNvSpPr/>
          <p:nvPr/>
        </p:nvSpPr>
        <p:spPr>
          <a:xfrm>
            <a:off x="5010151" y="5194301"/>
            <a:ext cx="214313" cy="1682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2" name="Shape 151">
            <a:extLst>
              <a:ext uri="{FF2B5EF4-FFF2-40B4-BE49-F238E27FC236}">
                <a16:creationId xmlns:a16="http://schemas.microsoft.com/office/drawing/2014/main" id="{520AF566-E2CC-4712-0B83-5CB32B1294A4}"/>
              </a:ext>
            </a:extLst>
          </p:cNvPr>
          <p:cNvSpPr/>
          <p:nvPr/>
        </p:nvSpPr>
        <p:spPr>
          <a:xfrm>
            <a:off x="4497388"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3" name="Shape 152">
            <a:extLst>
              <a:ext uri="{FF2B5EF4-FFF2-40B4-BE49-F238E27FC236}">
                <a16:creationId xmlns:a16="http://schemas.microsoft.com/office/drawing/2014/main" id="{14C9E26C-CEBF-636D-D480-6BD83DF31385}"/>
              </a:ext>
            </a:extLst>
          </p:cNvPr>
          <p:cNvSpPr/>
          <p:nvPr/>
        </p:nvSpPr>
        <p:spPr>
          <a:xfrm flipH="1">
            <a:off x="5033963" y="2330450"/>
            <a:ext cx="222250" cy="1603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DCC0BAC0-8770-8EB6-8B6F-6088FC3C4CF9}"/>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1974E7F-DE44-B899-FC6E-2708DD8390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C3480FBE-D30C-58ED-8BD4-909F87D4C0F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TextBox 24">
            <a:extLst>
              <a:ext uri="{FF2B5EF4-FFF2-40B4-BE49-F238E27FC236}">
                <a16:creationId xmlns:a16="http://schemas.microsoft.com/office/drawing/2014/main" id="{F5E49E03-D463-6001-F285-B036F06FED8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0C4B829-4165-3056-6A33-06E3A251AEF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52A6AD57-5009-5339-5B56-E14D6E2C4B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490714635"/>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79">
            <a:extLst>
              <a:ext uri="{FF2B5EF4-FFF2-40B4-BE49-F238E27FC236}">
                <a16:creationId xmlns:a16="http://schemas.microsoft.com/office/drawing/2014/main" id="{70EE533F-2C95-A3BD-5F4E-666BBBF56A5B}"/>
              </a:ext>
            </a:extLst>
          </p:cNvPr>
          <p:cNvSpPr/>
          <p:nvPr/>
        </p:nvSpPr>
        <p:spPr>
          <a:xfrm>
            <a:off x="2533651" y="3875088"/>
            <a:ext cx="7529513" cy="137001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يساعد على التطور وتنظيم العمل</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يزيد من التحفيز ويؤثر إيجابياً على المواقف</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وعلى فهم الأمور</a:t>
            </a:r>
            <a:r>
              <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  </a:t>
            </a:r>
            <a:endParaRPr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5" name="Shape 171">
            <a:extLst>
              <a:ext uri="{FF2B5EF4-FFF2-40B4-BE49-F238E27FC236}">
                <a16:creationId xmlns:a16="http://schemas.microsoft.com/office/drawing/2014/main" id="{6C7BF3A2-9943-982B-FC0D-3DB17C6B381D}"/>
              </a:ext>
            </a:extLst>
          </p:cNvPr>
          <p:cNvSpPr/>
          <p:nvPr/>
        </p:nvSpPr>
        <p:spPr>
          <a:xfrm>
            <a:off x="5048251" y="2806701"/>
            <a:ext cx="5040313" cy="93821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الركيزة الأساسية لقيام المجتمع</a:t>
            </a:r>
            <a:r>
              <a:rPr sz="2812"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العلاقات الإنسانية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6" name="Shape 162">
            <a:extLst>
              <a:ext uri="{FF2B5EF4-FFF2-40B4-BE49-F238E27FC236}">
                <a16:creationId xmlns:a16="http://schemas.microsoft.com/office/drawing/2014/main" id="{9507BDE4-CC13-23C6-9143-08378EF3EBDE}"/>
              </a:ext>
            </a:extLst>
          </p:cNvPr>
          <p:cNvSpPr/>
          <p:nvPr/>
        </p:nvSpPr>
        <p:spPr>
          <a:xfrm>
            <a:off x="7680325"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2" name="TextBox 1">
            <a:extLst>
              <a:ext uri="{FF2B5EF4-FFF2-40B4-BE49-F238E27FC236}">
                <a16:creationId xmlns:a16="http://schemas.microsoft.com/office/drawing/2014/main" id="{DDD42764-919A-1E2A-E59E-295760CA3736}"/>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FC3D8B9-34A1-5C43-BC44-7742BAC05D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3E767FD5-83E2-FF61-0644-067A14D893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815EB17-6C31-997E-4BC6-F9C4C0B626A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DC99294-F66C-6995-5335-CD1363C1FBF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F42A35-D311-6D37-C57C-1169D2316FB9}"/>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54611726"/>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62">
            <a:extLst>
              <a:ext uri="{FF2B5EF4-FFF2-40B4-BE49-F238E27FC236}">
                <a16:creationId xmlns:a16="http://schemas.microsoft.com/office/drawing/2014/main" id="{C835E623-CAE0-1F51-D382-65E97F2E78DF}"/>
              </a:ext>
            </a:extLst>
          </p:cNvPr>
          <p:cNvSpPr/>
          <p:nvPr/>
        </p:nvSpPr>
        <p:spPr>
          <a:xfrm>
            <a:off x="7391400"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5" name="Shape 163">
            <a:extLst>
              <a:ext uri="{FF2B5EF4-FFF2-40B4-BE49-F238E27FC236}">
                <a16:creationId xmlns:a16="http://schemas.microsoft.com/office/drawing/2014/main" id="{42C6FBAE-3E94-1641-4190-146D46011FE9}"/>
              </a:ext>
            </a:extLst>
          </p:cNvPr>
          <p:cNvSpPr/>
          <p:nvPr/>
        </p:nvSpPr>
        <p:spPr>
          <a:xfrm>
            <a:off x="4582394" y="3054603"/>
            <a:ext cx="5360988" cy="180312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تماسك التواصل الشفهي وغير الشفهي</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الاستماع والإصغاء</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إثارة الأسئلة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التأكيد والإصرار</a:t>
            </a:r>
          </a:p>
        </p:txBody>
      </p:sp>
      <p:sp>
        <p:nvSpPr>
          <p:cNvPr id="2" name="TextBox 1">
            <a:extLst>
              <a:ext uri="{FF2B5EF4-FFF2-40B4-BE49-F238E27FC236}">
                <a16:creationId xmlns:a16="http://schemas.microsoft.com/office/drawing/2014/main" id="{087DAB61-2567-32E4-C255-2FA96976150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B1AFAB36-16A9-C80A-0FFE-D7A7438098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99C5B725-2F12-CE1D-550E-85249CF3ABB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E6BF855-EFFE-9BAC-6898-2065B0F8017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9E7A71A-A397-C464-C2CD-66C9B049C12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855C59-4FCA-D88E-9C9D-E869CF69BF9D}"/>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766907163"/>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4">
            <a:extLst>
              <a:ext uri="{FF2B5EF4-FFF2-40B4-BE49-F238E27FC236}">
                <a16:creationId xmlns:a16="http://schemas.microsoft.com/office/drawing/2014/main" id="{F5203A08-DFA1-85EE-1968-5108D0EDF303}"/>
              </a:ext>
            </a:extLst>
          </p:cNvPr>
          <p:cNvSpPr/>
          <p:nvPr/>
        </p:nvSpPr>
        <p:spPr>
          <a:xfrm>
            <a:off x="6704014" y="1669699"/>
            <a:ext cx="3137077" cy="775405"/>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lvl1pPr>
              <a:defRPr sz="6500">
                <a:solidFill>
                  <a:srgbClr val="FFFFFF"/>
                </a:solidFill>
                <a:latin typeface="Frutiger CE 45 Light"/>
                <a:ea typeface="Frutiger CE 45 Light"/>
                <a:cs typeface="Frutiger CE 45 Light"/>
                <a:sym typeface="Frutiger CE 45 Light"/>
              </a:defRPr>
            </a:lvl1pPr>
          </a:lstStyle>
          <a:p>
            <a:pPr>
              <a:defRPr/>
            </a:pPr>
            <a:r>
              <a:rPr lang="ar-LB" sz="4570" b="1">
                <a:solidFill>
                  <a:srgbClr val="002060"/>
                </a:solidFill>
              </a:rPr>
              <a:t>وظيفة التواصل</a:t>
            </a:r>
            <a:endParaRPr sz="4570" b="1">
              <a:solidFill>
                <a:srgbClr val="002060"/>
              </a:solidFill>
            </a:endParaRPr>
          </a:p>
        </p:txBody>
      </p:sp>
      <p:sp>
        <p:nvSpPr>
          <p:cNvPr id="5" name="Shape 195">
            <a:extLst>
              <a:ext uri="{FF2B5EF4-FFF2-40B4-BE49-F238E27FC236}">
                <a16:creationId xmlns:a16="http://schemas.microsoft.com/office/drawing/2014/main" id="{3A89B682-974A-406D-0F15-7B2EF18FF67F}"/>
              </a:ext>
            </a:extLst>
          </p:cNvPr>
          <p:cNvSpPr/>
          <p:nvPr/>
        </p:nvSpPr>
        <p:spPr>
          <a:xfrm>
            <a:off x="1888177" y="2494548"/>
            <a:ext cx="7446323" cy="3026791"/>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الإعلام</a:t>
            </a:r>
            <a:r>
              <a:rPr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إعطاء معلومات وبيانات وحقائق للوصول إلى نتيجة فعالة بعيداً عن العواطف</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sz="3200"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الإقناع </a:t>
            </a:r>
            <a:r>
              <a:rPr lang="en-US" sz="3200" b="1" dirty="0">
                <a:solidFill>
                  <a:srgbClr val="C00000"/>
                </a:solidFill>
                <a:latin typeface="Simplified Arabic" panose="02020603050405020304" pitchFamily="18" charset="-78"/>
                <a:cs typeface="Simplified Arabic" panose="02020603050405020304" pitchFamily="18" charset="-78"/>
                <a:sym typeface="Comfortaa Bold"/>
              </a:rPr>
              <a:t> </a:t>
            </a:r>
            <a:r>
              <a:rPr sz="3200" b="1" dirty="0">
                <a:solidFill>
                  <a:srgbClr val="00206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التأثير على قرارات ومواقف الآخرين عبر استخدام أفضل الحجج لإقناع الآخر وكسب موافقته أو دعمه</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651B2914-1EF1-F3EF-1751-412D73619F7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E8BAA90-909D-0B6B-B222-8968776D0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F1FD7520-1F3F-3643-9DAB-3A40D77F9F3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B69198AB-92B1-AC5D-2037-84872D590C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02588EB-0DC0-91CB-DCDB-51F84B198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BA2CF08-1399-38C0-7543-44CFBF3B299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172638927"/>
      </p:ext>
    </p:extLst>
  </p:cSld>
  <p:clrMapOvr>
    <a:masterClrMapping/>
  </p:clrMapOvr>
  <p:transition spd="slow">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hape 204">
            <a:extLst>
              <a:ext uri="{FF2B5EF4-FFF2-40B4-BE49-F238E27FC236}">
                <a16:creationId xmlns:a16="http://schemas.microsoft.com/office/drawing/2014/main" id="{3110B676-9D40-EB9A-5849-7ABA37E04A29}"/>
              </a:ext>
            </a:extLst>
          </p:cNvPr>
          <p:cNvSpPr>
            <a:spLocks noChangeArrowheads="1"/>
          </p:cNvSpPr>
          <p:nvPr/>
        </p:nvSpPr>
        <p:spPr bwMode="auto">
          <a:xfrm>
            <a:off x="7486651" y="1883333"/>
            <a:ext cx="2878994" cy="941861"/>
          </a:xfrm>
          <a:prstGeom prst="rect">
            <a:avLst/>
          </a:prstGeom>
          <a:solidFill>
            <a:schemeClr val="bg1"/>
          </a:solidFill>
          <a:ln>
            <a:noFill/>
          </a:ln>
        </p:spPr>
        <p:txBody>
          <a:bodyPr wrap="none" lIns="35719" tIns="35719" rIns="35719" bIns="35719" anchor="ct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lnSpc>
                <a:spcPct val="80000"/>
              </a:lnSpc>
            </a:pPr>
            <a:r>
              <a:rPr lang="ar-LB" altLang="en-US" sz="4400" b="1" dirty="0">
                <a:solidFill>
                  <a:srgbClr val="002060"/>
                </a:solidFill>
                <a:latin typeface="Frutiger CE 45 Light"/>
                <a:ea typeface="Frutiger CE 45 Light"/>
                <a:cs typeface="Frutiger CE 45 Light"/>
                <a:sym typeface="Frutiger CE 45 Light"/>
              </a:rPr>
              <a:t>الجمهور</a:t>
            </a:r>
            <a:endParaRPr lang="en-US" altLang="en-US" sz="4400" b="1" dirty="0">
              <a:solidFill>
                <a:srgbClr val="002060"/>
              </a:solidFill>
              <a:latin typeface="Frutiger CE 45 Light"/>
              <a:ea typeface="Frutiger CE 45 Light"/>
              <a:cs typeface="Frutiger CE 45 Light"/>
              <a:sym typeface="Frutiger CE 45 Light"/>
            </a:endParaRPr>
          </a:p>
          <a:p>
            <a:pPr algn="r" rtl="1">
              <a:lnSpc>
                <a:spcPct val="80000"/>
              </a:lnSpc>
            </a:pPr>
            <a:r>
              <a:rPr lang="en-US" altLang="en-US" sz="2600" dirty="0">
                <a:solidFill>
                  <a:srgbClr val="002060"/>
                </a:solidFill>
                <a:latin typeface="Frutiger CE 45 Light"/>
                <a:ea typeface="Frutiger CE 45 Light"/>
                <a:cs typeface="Frutiger CE 45 Light"/>
                <a:sym typeface="Frutiger CE 45 Light"/>
              </a:rPr>
              <a:t>	</a:t>
            </a:r>
            <a:r>
              <a:rPr lang="ar-LB" altLang="en-US" sz="2600" dirty="0">
                <a:solidFill>
                  <a:srgbClr val="002060"/>
                </a:solidFill>
                <a:latin typeface="Frutiger CE 45 Light"/>
                <a:ea typeface="Frutiger CE 45 Light"/>
                <a:cs typeface="Frutiger CE 45 Light"/>
                <a:sym typeface="Frutiger CE 45 Light"/>
              </a:rPr>
              <a:t>خصائصه وأنواعه</a:t>
            </a:r>
            <a:endParaRPr lang="en-US" altLang="en-US" sz="2600" dirty="0">
              <a:solidFill>
                <a:srgbClr val="002060"/>
              </a:solidFill>
              <a:latin typeface="Frutiger CE 45 Light"/>
              <a:ea typeface="Frutiger CE 45 Light"/>
              <a:cs typeface="Frutiger CE 45 Light"/>
              <a:sym typeface="Frutiger CE 45 Light"/>
            </a:endParaRPr>
          </a:p>
        </p:txBody>
      </p:sp>
      <p:sp>
        <p:nvSpPr>
          <p:cNvPr id="5" name="Shape 205">
            <a:extLst>
              <a:ext uri="{FF2B5EF4-FFF2-40B4-BE49-F238E27FC236}">
                <a16:creationId xmlns:a16="http://schemas.microsoft.com/office/drawing/2014/main" id="{4E0DC661-8270-BA31-CD0A-F2A02BE56039}"/>
              </a:ext>
            </a:extLst>
          </p:cNvPr>
          <p:cNvSpPr/>
          <p:nvPr/>
        </p:nvSpPr>
        <p:spPr>
          <a:xfrm>
            <a:off x="2895600" y="3369437"/>
            <a:ext cx="6724650" cy="154946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لكل جمهور حاجات مختلفة فيما يخص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التوازن بين الرسائل ووسائل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الرسائل المناسبة</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0D6020BA-0767-7EB7-FE54-5ECB2DF0A91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514E9D13-38A8-0E74-B55D-604C5D220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1B39C9E2-4611-1ECD-1F63-B03B69911F1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AEE5B-0B94-40E2-F294-789A75A6C99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6AD8804-D02F-C50F-5E0F-6F86E42196E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3109B04-4A77-2EA4-8879-D65F78D4C8CC}"/>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383489304"/>
      </p:ext>
    </p:extLst>
  </p:cSld>
  <p:clrMapOvr>
    <a:masterClrMapping/>
  </p:clrMapOvr>
  <p:transition spd="slow">
    <p:comb/>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030960FE-96A9-B837-7733-A4CE475FDF77}"/>
              </a:ext>
            </a:extLst>
          </p:cNvPr>
          <p:cNvSpPr>
            <a:spLocks noChangeArrowheads="1"/>
          </p:cNvSpPr>
          <p:nvPr/>
        </p:nvSpPr>
        <p:spPr bwMode="auto">
          <a:xfrm>
            <a:off x="4051301" y="3190876"/>
            <a:ext cx="5654675" cy="2688813"/>
          </a:xfrm>
          <a:prstGeom prst="rect">
            <a:avLst/>
          </a:prstGeom>
          <a:solidFill>
            <a:schemeClr val="bg1"/>
          </a:solidFill>
          <a:ln>
            <a:noFill/>
          </a:ln>
        </p:spPr>
        <p:txBody>
          <a:bodyP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السلامة</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العامة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رد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فعل</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سلبي</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خدمات</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مفقودة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ضعف الثقة</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عدم بناء موقع مؤثر وخلق إرث ومنهج </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فقد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الدعم</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endParaRPr lang="en-US" altLang="en-US" sz="2812" b="1" dirty="0">
              <a:solidFill>
                <a:srgbClr val="002060"/>
              </a:solidFill>
              <a:latin typeface="Simplified Arabic" panose="02020603050405020304" pitchFamily="18" charset="-78"/>
              <a:cs typeface="Simplified Arabic" panose="02020603050405020304" pitchFamily="18" charset="-78"/>
            </a:endParaRPr>
          </a:p>
        </p:txBody>
      </p:sp>
      <p:sp>
        <p:nvSpPr>
          <p:cNvPr id="13315" name="Rectangle 4">
            <a:extLst>
              <a:ext uri="{FF2B5EF4-FFF2-40B4-BE49-F238E27FC236}">
                <a16:creationId xmlns:a16="http://schemas.microsoft.com/office/drawing/2014/main" id="{E3B420E1-08B2-6830-600D-1BDFEA5064A3}"/>
              </a:ext>
            </a:extLst>
          </p:cNvPr>
          <p:cNvSpPr>
            <a:spLocks noChangeArrowheads="1"/>
          </p:cNvSpPr>
          <p:nvPr/>
        </p:nvSpPr>
        <p:spPr bwMode="auto">
          <a:xfrm>
            <a:off x="5332021" y="1519239"/>
            <a:ext cx="4373955" cy="1216025"/>
          </a:xfrm>
          <a:prstGeom prst="rect">
            <a:avLst/>
          </a:prstGeom>
          <a:solidFill>
            <a:schemeClr val="bg1"/>
          </a:solidFill>
          <a:ln>
            <a:noFill/>
          </a:ln>
        </p:spPr>
        <p:txBody>
          <a:bodyPr wrap="square">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r>
              <a:rPr lang="ar-SA" altLang="en-US" sz="4400" b="1" dirty="0">
                <a:solidFill>
                  <a:srgbClr val="002060"/>
                </a:solidFill>
              </a:rPr>
              <a:t>الفرص الضائعة</a:t>
            </a:r>
            <a:r>
              <a:rPr lang="en-US" altLang="en-US" sz="4400" b="1" dirty="0">
                <a:solidFill>
                  <a:srgbClr val="002060"/>
                </a:solidFill>
              </a:rPr>
              <a:t> </a:t>
            </a:r>
          </a:p>
          <a:p>
            <a:pPr algn="l" rtl="1"/>
            <a:r>
              <a:rPr lang="en-US" altLang="en-US" dirty="0">
                <a:solidFill>
                  <a:srgbClr val="002060"/>
                </a:solidFill>
              </a:rPr>
              <a:t>		</a:t>
            </a:r>
            <a:r>
              <a:rPr lang="ar-SA" altLang="en-US" dirty="0">
                <a:solidFill>
                  <a:srgbClr val="002060"/>
                </a:solidFill>
              </a:rPr>
              <a:t>لعدم التواصل</a:t>
            </a:r>
            <a:endParaRPr lang="en-US" altLang="en-US" dirty="0">
              <a:solidFill>
                <a:srgbClr val="002060"/>
              </a:solidFill>
            </a:endParaRPr>
          </a:p>
        </p:txBody>
      </p:sp>
      <p:sp>
        <p:nvSpPr>
          <p:cNvPr id="2" name="TextBox 1">
            <a:extLst>
              <a:ext uri="{FF2B5EF4-FFF2-40B4-BE49-F238E27FC236}">
                <a16:creationId xmlns:a16="http://schemas.microsoft.com/office/drawing/2014/main" id="{6353743C-BF38-A0F5-6700-AABB42C0F5B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893C2F13-351C-ED07-F8EE-EA98D70DE4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41F2A9C7-B43D-76D0-ED7B-F55294A19A0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40FF665-E249-BF2C-AC76-D37EEC0C11B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0442A25-74C8-A586-F5D3-A644E6FC4FC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F2B4A9F-8D11-E6A8-62A0-D4848BE5743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424996243"/>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74</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1581792"/>
            <a:ext cx="5588000" cy="4503738"/>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فهم الإنجازات المراد تحقيقها</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التأثير لإقامة علاقات على أساس إيجابي</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الحوار للتوصل إلى أعلى درجات التفاهم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أكبر تأثير لتحقيق النجاح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علاقات فعالة طويلة الأمد</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تأسيس الاحتراف</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وتوطيد الثقة</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روابط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تخطي المصاعب</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مشاركة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زيادة النجاح وتأمين الوضوح</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الرضا الذاتي</a:t>
            </a: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3262613879"/>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75</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2504931"/>
            <a:ext cx="5588000" cy="2657459"/>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تبادل الأخبار والأحداث القادمة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برامج جديدة ومبادرات مستدامة التحديثات الهامة والنجاحات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استعادة الثقة بين السكان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إشراك الجمهور</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1684658365"/>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93C32FE1-F29E-B9A4-0373-40E34FEF5722}"/>
              </a:ext>
            </a:extLst>
          </p:cNvPr>
          <p:cNvSpPr>
            <a:spLocks noChangeArrowheads="1"/>
          </p:cNvSpPr>
          <p:nvPr/>
        </p:nvSpPr>
        <p:spPr bwMode="auto">
          <a:xfrm>
            <a:off x="2315688" y="1658700"/>
            <a:ext cx="8047512" cy="3200876"/>
          </a:xfrm>
          <a:prstGeom prst="rect">
            <a:avLst/>
          </a:prstGeom>
          <a:solidFill>
            <a:schemeClr val="bg1"/>
          </a:solidFill>
          <a:ln>
            <a:noFill/>
          </a:ln>
          <a:effectLst/>
        </p:spPr>
        <p:txBody>
          <a:bodyPr wrap="square" lIns="0" tIns="0" rIns="0" bIns="0" anchor="ctr">
            <a:spAutoFit/>
          </a:bodyPr>
          <a:lstStyle/>
          <a:p>
            <a:pPr algn="r" rtl="1">
              <a:defRPr/>
            </a:pPr>
            <a:r>
              <a:rPr lang="en-US" altLang="en-US" sz="3200" dirty="0">
                <a:latin typeface="inherit"/>
                <a:cs typeface="Arial" panose="020B0604020202020204" pitchFamily="34" charset="0"/>
              </a:rPr>
              <a:t> </a:t>
            </a:r>
            <a:endParaRPr lang="ar-EG" altLang="en-US" sz="3200" dirty="0">
              <a:latin typeface="inherit"/>
              <a:cs typeface="Arial" panose="020B0604020202020204" pitchFamily="34" charset="0"/>
            </a:endParaRPr>
          </a:p>
          <a:p>
            <a:pPr algn="r" rtl="1">
              <a:defRPr/>
            </a:pPr>
            <a:r>
              <a:rPr lang="ar-EG" altLang="en-US" sz="3200" dirty="0">
                <a:latin typeface="inherit"/>
                <a:cs typeface="Arial" panose="020B0604020202020204" pitchFamily="34" charset="0"/>
              </a:rPr>
              <a:t> ن</a:t>
            </a:r>
            <a:r>
              <a:rPr lang="ar-SA" altLang="en-US" sz="3200" dirty="0">
                <a:latin typeface="inherit"/>
              </a:rPr>
              <a:t>تعلم أن الناس سوف ينسوا ما قلته، </a:t>
            </a:r>
            <a:endParaRPr lang="en-US" altLang="en-US" sz="3200" dirty="0">
              <a:latin typeface="inherit"/>
              <a:cs typeface="Arial" panose="020B0604020202020204" pitchFamily="34" charset="0"/>
            </a:endParaRPr>
          </a:p>
          <a:p>
            <a:pPr algn="ctr" rtl="1">
              <a:defRPr/>
            </a:pPr>
            <a:r>
              <a:rPr lang="en-US" altLang="en-US" sz="3200" dirty="0">
                <a:latin typeface="inherit"/>
                <a:cs typeface="Arial" panose="020B0604020202020204" pitchFamily="34" charset="0"/>
              </a:rPr>
              <a:t> </a:t>
            </a:r>
            <a:r>
              <a:rPr lang="ar-EG" altLang="en-US" sz="3200" dirty="0">
                <a:latin typeface="inherit"/>
                <a:cs typeface="Arial" panose="020B0604020202020204" pitchFamily="34" charset="0"/>
              </a:rPr>
              <a:t>		</a:t>
            </a:r>
            <a:r>
              <a:rPr lang="ar-SA" altLang="en-US" sz="3200" dirty="0">
                <a:latin typeface="inherit"/>
              </a:rPr>
              <a:t>الناس سوف ينسوا ما فعلته</a:t>
            </a:r>
            <a:r>
              <a:rPr lang="ar-SA" altLang="en-US" sz="3600" b="1" dirty="0">
                <a:latin typeface="inherit"/>
              </a:rPr>
              <a:t>، </a:t>
            </a:r>
            <a:endParaRPr lang="en-US" altLang="en-US" sz="3600" b="1" dirty="0">
              <a:latin typeface="inherit"/>
              <a:cs typeface="Arial" panose="020B0604020202020204" pitchFamily="34" charset="0"/>
            </a:endParaRPr>
          </a:p>
          <a:p>
            <a:pPr algn="r" rtl="1">
              <a:defRPr/>
            </a:pPr>
            <a:endParaRPr lang="ar-EG" altLang="en-US" sz="3600" b="1" dirty="0">
              <a:latin typeface="inherit"/>
              <a:cs typeface="Arial" panose="020B0604020202020204" pitchFamily="34" charset="0"/>
            </a:endParaRPr>
          </a:p>
          <a:p>
            <a:pPr algn="ctr" rtl="1">
              <a:defRPr/>
            </a:pPr>
            <a:r>
              <a:rPr lang="en-US" altLang="en-US" sz="3600" b="1" dirty="0">
                <a:solidFill>
                  <a:srgbClr val="C00000"/>
                </a:solidFill>
                <a:latin typeface="inherit"/>
                <a:cs typeface="Arial" panose="020B0604020202020204" pitchFamily="34" charset="0"/>
              </a:rPr>
              <a:t> </a:t>
            </a:r>
            <a:r>
              <a:rPr lang="ar-SA" altLang="en-US" sz="3600" b="1" dirty="0">
                <a:solidFill>
                  <a:srgbClr val="C00000"/>
                </a:solidFill>
                <a:latin typeface="inherit"/>
              </a:rPr>
              <a:t>لكن الناس لن ينسوا أبداً كيف جعلتهم يشعرون</a:t>
            </a:r>
            <a:endParaRPr lang="ar-EG" altLang="en-US" sz="3600" b="1" dirty="0">
              <a:solidFill>
                <a:srgbClr val="C00000"/>
              </a:solidFill>
              <a:latin typeface="inherit"/>
            </a:endParaRPr>
          </a:p>
          <a:p>
            <a:pPr algn="r" rtl="1">
              <a:defRPr/>
            </a:pPr>
            <a:endParaRPr lang="en-US" altLang="en-US" sz="3600" b="1" dirty="0">
              <a:solidFill>
                <a:srgbClr val="C00000"/>
              </a:solidFill>
              <a:latin typeface="inherit"/>
              <a:cs typeface="Arial" panose="020B0604020202020204" pitchFamily="34" charset="0"/>
            </a:endParaRPr>
          </a:p>
        </p:txBody>
      </p:sp>
      <p:sp>
        <p:nvSpPr>
          <p:cNvPr id="2" name="TextBox 1">
            <a:extLst>
              <a:ext uri="{FF2B5EF4-FFF2-40B4-BE49-F238E27FC236}">
                <a16:creationId xmlns:a16="http://schemas.microsoft.com/office/drawing/2014/main" id="{F9B8A5A3-5845-F478-9234-7F9B7203C49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912CC571-7356-D5E3-E531-E65488D39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C06F177D-C81F-922F-19E8-4DB47131397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4EA3F-24C6-D6B8-A6CE-B8D92C97AF43}"/>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B90FB4-406D-0C90-418F-0092485ED7D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DC13E6B-C6C0-F15E-117A-B02E604C14A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2397190491"/>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1747225"/>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29287"/>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لنية المصدر 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مرتبا ترتيبا منطقيا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وهي إحدى عناصر الإقناع التي تزيده فعالية،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4</a:t>
            </a:r>
            <a:r>
              <a:rPr lang="ar-SA" altLang="en-US" sz="3600" b="1" dirty="0">
                <a:latin typeface="Times New Roman" panose="02020603050405020304" pitchFamily="18" charset="0"/>
              </a:rPr>
              <a:t>- </a:t>
            </a:r>
            <a:r>
              <a:rPr lang="ar-EG" altLang="en-US" sz="4000" b="1" dirty="0">
                <a:latin typeface="Times New Roman" panose="02020603050405020304" pitchFamily="18" charset="0"/>
              </a:rPr>
              <a:t>الوسيلة </a:t>
            </a:r>
            <a:r>
              <a:rPr lang="ar-SA" altLang="en-US" sz="36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إن الصورة المرئية المؤثرة تترك انطباعاً راسخاً لا ينسى لدى الناظرين، حيث إن نسبة 75% من مدركاتنا تأتي عن طريق الرؤية ، 13% تأتي عن طريق السمع ، 12% تأتي عن طريق الشم ، والتذوق ، واللمس ، وللصورة المرئية أشكال عديدة ، فهي تتضمن الشرائح ، وشاشة العرض العلوية ، والشرائط السمعية ، وخرائط توضيحية ، ولافتات نماذج للمنتج ، ومطبوعات ، وكلها وسائل تدعيم الإقناع إذا أحسن استخدامها.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4333547"/>
      </p:ext>
    </p:extLst>
  </p:cSld>
  <p:clrMapOvr>
    <a:masterClrMapping/>
  </p:clrMapOvr>
  <p:transition spd="slow">
    <p:comb/>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2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أ</a:t>
            </a:r>
            <a:r>
              <a:rPr lang="ar-SA" altLang="en-US" sz="3200" b="1" dirty="0">
                <a:solidFill>
                  <a:srgbClr val="C00000"/>
                </a:solidFill>
                <a:latin typeface="Times New Roman" panose="02020603050405020304" pitchFamily="18" charset="0"/>
              </a:rPr>
              <a:t>- الفروق المادية بين المستقبلين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من الضروري مراعاة هذه الفروق . فالأطفال قد يتأثرون بالترغيب أو الترهيب أكثر من غيرهم ، والنساء يختلفن عن الرجال في درجة تأثرهن وطريقة إقناعهن وذكائهن ، وكذلك الشباب يختلفون أيضاً عن أولئك في القدرة على الإنصات والتحليل ورغبة الاستمرار في الاستماع وردود الفعل وفي طريق التكوين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65340"/>
      </p:ext>
    </p:extLst>
  </p:cSld>
  <p:clrMapOvr>
    <a:masterClrMapping/>
  </p:clrMapOvr>
  <p:transition spd="slow">
    <p:comb/>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ب</a:t>
            </a:r>
            <a:r>
              <a:rPr lang="ar-SA" altLang="en-US" sz="3200" b="1" dirty="0">
                <a:solidFill>
                  <a:srgbClr val="C00000"/>
                </a:solidFill>
                <a:latin typeface="Times New Roman" panose="02020603050405020304" pitchFamily="18" charset="0"/>
              </a:rPr>
              <a:t>- الثقافة والتعليم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يساعدان المتلقي على الطريقة الجيدة في تنظيم المعلومات والأفكار، وكذلك التجارب السابقة ، والتصرفات السلوكية وردود الفعل للرسالة المقدمة إليه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225627"/>
      </p:ext>
    </p:extLst>
  </p:cSld>
  <p:clrMapOvr>
    <a:masterClrMapping/>
  </p:clrMapOvr>
  <p:transition spd="slow">
    <p:comb/>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ج</a:t>
            </a:r>
            <a:r>
              <a:rPr lang="ar-SA" altLang="en-US" sz="3200" b="1" dirty="0">
                <a:solidFill>
                  <a:srgbClr val="C00000"/>
                </a:solidFill>
                <a:latin typeface="Times New Roman" panose="02020603050405020304" pitchFamily="18" charset="0"/>
              </a:rPr>
              <a:t>- الوضع النفسي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لا شك أن الوضع النفسي لمتلقي الرسالة والمعلومة يحدد الاستعداد النسبي لتقبل الرسالة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أو عدم </a:t>
            </a:r>
            <a:r>
              <a:rPr lang="ar-SA" altLang="en-US" sz="3200" b="1" dirty="0" err="1">
                <a:latin typeface="Times New Roman" panose="02020603050405020304" pitchFamily="18" charset="0"/>
              </a:rPr>
              <a:t>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02603"/>
      </p:ext>
    </p:extLst>
  </p:cSld>
  <p:clrMapOvr>
    <a:masterClrMapping/>
  </p:clrMapOvr>
  <p:transition spd="slow">
    <p:comb/>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د- الانفتاح الذهني وسعة الخيال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فالأول يساعد على تقبل الأفكار الجديدة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 في حين أن الفكر المنغلق أو الجامد عكس ذلك لا يملك الاستعداد القوي </a:t>
            </a:r>
            <a:r>
              <a:rPr lang="ar-SA" altLang="en-US" sz="3200" b="1" dirty="0" err="1">
                <a:latin typeface="Times New Roman" panose="02020603050405020304" pitchFamily="18" charset="0"/>
              </a:rPr>
              <a:t>لل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وتقبل الأفكار والاستجابة للآراء والثقافات المستجدة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777879"/>
      </p:ext>
    </p:extLst>
  </p:cSld>
  <p:clrMapOvr>
    <a:masterClrMapping/>
  </p:clrMapOvr>
  <p:transition spd="slow">
    <p:comb/>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هـ- البيئة والمجتمع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إذ أن لهما دور بارز في تكوين الشخصيات المستقلة في عدة جوانب ، الجانب الثقافي والأخلاقي والمبادئ والتعامل وحتى طريقة التفكير ، والذي يهمنا هو الحاجات التي تفرضها البيئة أو المجتمع وتشكل لدى المستقبلين اهتماماً واضحاً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296551"/>
      </p:ext>
    </p:extLst>
  </p:cSld>
  <p:clrMapOvr>
    <a:masterClrMapping/>
  </p:clrMapOvr>
  <p:transition spd="slow">
    <p:comb/>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على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وهنا فإن على من يقوم بالإقناع أن يستفيد أكبر استفادة من المعلومات الراجعة إليه في معرفة مدى استيعاب المستقبل للمعلومات التي أرادها ، ومحاولة تصحيح أي خلل في إجراءاته وكلماته حتى يمكن في المستقبل تفادي هذه الاختلالات إن وجدت والارتقاء بمستوى العملية الإقناعية التي يقوم بها.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20342"/>
      </p:ext>
    </p:extLst>
  </p:cSld>
  <p:clrMapOvr>
    <a:masterClrMapping/>
  </p:clrMapOvr>
  <p:transition spd="slow">
    <p:comb/>
  </p:transition>
</p:sld>
</file>

<file path=ppt/slides/slide1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058176" y="4763065"/>
            <a:ext cx="4169732"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الوسيلة الإعلامية والصورة الذهنية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7096609"/>
      </p:ext>
    </p:extLst>
  </p:cSld>
  <p:clrMapOvr>
    <a:masterClrMapping/>
  </p:clrMapOvr>
  <p:transition spd="slow">
    <p:comb/>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5209249"/>
            <a:ext cx="5041987"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الوسيلة الإعلامية والصورة الذهنية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and person sitting on a globe&#10;&#10;Description automatically generated">
            <a:extLst>
              <a:ext uri="{FF2B5EF4-FFF2-40B4-BE49-F238E27FC236}">
                <a16:creationId xmlns:a16="http://schemas.microsoft.com/office/drawing/2014/main" id="{FAB2B782-09FA-AB95-9CE8-06C5361A9E4B}"/>
              </a:ext>
            </a:extLst>
          </p:cNvPr>
          <p:cNvPicPr>
            <a:picLocks noChangeAspect="1"/>
          </p:cNvPicPr>
          <p:nvPr/>
        </p:nvPicPr>
        <p:blipFill rotWithShape="1">
          <a:blip r:embed="rId3">
            <a:extLst>
              <a:ext uri="{28A0092B-C50C-407E-A947-70E740481C1C}">
                <a14:useLocalDpi xmlns:a14="http://schemas.microsoft.com/office/drawing/2010/main" val="0"/>
              </a:ext>
            </a:extLst>
          </a:blip>
          <a:srcRect l="12803" r="11424"/>
          <a:stretch/>
        </p:blipFill>
        <p:spPr>
          <a:xfrm>
            <a:off x="7160121" y="1482961"/>
            <a:ext cx="3582390" cy="3545877"/>
          </a:xfrm>
          <a:prstGeom prst="rect">
            <a:avLst/>
          </a:prstGeom>
        </p:spPr>
      </p:pic>
      <p:sp>
        <p:nvSpPr>
          <p:cNvPr id="5" name="Rectangle 4">
            <a:extLst>
              <a:ext uri="{FF2B5EF4-FFF2-40B4-BE49-F238E27FC236}">
                <a16:creationId xmlns:a16="http://schemas.microsoft.com/office/drawing/2014/main" id="{B600F384-2695-6963-D327-F59F15300035}"/>
              </a:ext>
            </a:extLst>
          </p:cNvPr>
          <p:cNvSpPr/>
          <p:nvPr/>
        </p:nvSpPr>
        <p:spPr>
          <a:xfrm>
            <a:off x="719690" y="1387141"/>
            <a:ext cx="6310502" cy="49041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a:extLst>
              <a:ext uri="{FF2B5EF4-FFF2-40B4-BE49-F238E27FC236}">
                <a16:creationId xmlns:a16="http://schemas.microsoft.com/office/drawing/2014/main" id="{65A59442-79EF-C048-00DD-99FEC59DB092}"/>
              </a:ext>
            </a:extLst>
          </p:cNvPr>
          <p:cNvSpPr/>
          <p:nvPr/>
        </p:nvSpPr>
        <p:spPr>
          <a:xfrm>
            <a:off x="719690" y="1348531"/>
            <a:ext cx="6144248" cy="660571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الوسيلة الإعلامية</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الوظائف النفسية لوسائل الإعلام </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 تأثيرات وسائل الإعلام</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وسائل الإعلام وبناء الصورة الذهنية </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العوامل الإعلامية والنفسية لإحداث التغيير  في الصورة الذهنية </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العوامل الإعلامية والنفسية المستخدمة في بناء الصورة الذهنية </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وسائل الإعلام والصورة النمطية والذهنية </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43EDC0D1-2E95-7E47-40F8-0B80C0015101}"/>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900173904"/>
      </p:ext>
    </p:extLst>
  </p:cSld>
  <p:clrMapOvr>
    <a:masterClrMapping/>
  </p:clrMapOvr>
  <p:transition spd="slow">
    <p:comb/>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1870870"/>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الوسيلة الإعلامية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A55E209-A327-D06C-E750-3A50CA66BB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12" y="1259889"/>
            <a:ext cx="8382000" cy="5238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01056720"/>
      </p:ext>
    </p:extLst>
  </p:cSld>
  <p:clrMapOvr>
    <a:masterClrMapping/>
  </p:clrMapOvr>
  <p:transition spd="slow">
    <p:comb/>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009154" y="1414650"/>
            <a:ext cx="10173692" cy="452491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هي التي يتم من خلالها نقل الرسالة الإعلامية من المرسل إلى الجمهور المتلقي </a:t>
            </a:r>
          </a:p>
          <a:p>
            <a:pPr marL="0" indent="0" algn="just" rtl="1">
              <a:lnSpc>
                <a:spcPct val="150000"/>
              </a:lnSpc>
              <a:buNone/>
            </a:pPr>
            <a:endParaRPr lang="ar-SA" sz="12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يتوقف نجاح أو فشل الرسالة الإعلامية على مدى قدرة المرسل على الاختيار الصحيح للوسيلة في نقل الرسالة للجمهور </a:t>
            </a:r>
          </a:p>
          <a:p>
            <a:pPr marL="0" indent="0" algn="just" rtl="1">
              <a:lnSpc>
                <a:spcPct val="150000"/>
              </a:lnSpc>
              <a:buNone/>
            </a:pPr>
            <a:endParaRPr lang="ar-SA" sz="14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يعد المدخل النفسي للوسيلة الإعلامية من مداخل علم النفس الإعلامي الهامة لما تحتله من أهمية كبيرة في نجاح العملية الاتصالية </a:t>
            </a:r>
          </a:p>
        </p:txBody>
      </p:sp>
    </p:spTree>
    <p:extLst>
      <p:ext uri="{BB962C8B-B14F-4D97-AF65-F5344CB8AC3E}">
        <p14:creationId xmlns:p14="http://schemas.microsoft.com/office/powerpoint/2010/main" val="737701009"/>
      </p:ext>
    </p:extLst>
  </p:cSld>
  <p:clrMapOvr>
    <a:masterClrMapping/>
  </p:clrMapOvr>
  <p:transition spd="slow">
    <p:comb/>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192645" y="1141594"/>
            <a:ext cx="10112662"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اختيار الوسيلة المناسبة للجمهور:</a:t>
            </a:r>
          </a:p>
          <a:p>
            <a:pPr algn="r" rtl="1"/>
            <a:endParaRPr lang="ar-SA" sz="1400" b="1" dirty="0"/>
          </a:p>
          <a:p>
            <a:pPr algn="r" rtl="1">
              <a:buNone/>
            </a:pPr>
            <a:r>
              <a:rPr lang="ar-SA" sz="2800" b="1" dirty="0"/>
              <a:t>تقوم وسائل الاتصال بنقل الرسائل الاتصالية </a:t>
            </a:r>
            <a:r>
              <a:rPr lang="ar-EG" sz="2800" b="1" dirty="0"/>
              <a:t>إ</a:t>
            </a:r>
            <a:r>
              <a:rPr lang="ar-SA" sz="2800" b="1" dirty="0"/>
              <a:t>لى الجمهور المتلقي ويتوقف نجاح الخطط الإعلامية على عدة عوامل منها:</a:t>
            </a:r>
          </a:p>
          <a:p>
            <a:pPr marL="514350" indent="-514350" algn="r" rtl="1">
              <a:buFont typeface="+mj-lt"/>
              <a:buAutoNum type="arabicPeriod"/>
            </a:pPr>
            <a:r>
              <a:rPr lang="ar-SA" sz="2800" b="1" dirty="0"/>
              <a:t>دراسة الجمهور الموجه إليه الرسائل الاتصالية </a:t>
            </a:r>
          </a:p>
          <a:p>
            <a:pPr marL="514350" indent="-514350" algn="r" rtl="1">
              <a:buFont typeface="+mj-lt"/>
              <a:buAutoNum type="arabicPeriod"/>
            </a:pPr>
            <a:r>
              <a:rPr lang="ar-SA" sz="2800" b="1" dirty="0"/>
              <a:t>دراسة أنماط وسائل الاتصال وخصائصها في المجتمع </a:t>
            </a:r>
          </a:p>
          <a:p>
            <a:pPr marL="514350" indent="-514350" algn="r" rtl="1">
              <a:buFont typeface="+mj-lt"/>
              <a:buAutoNum type="arabicPeriod"/>
            </a:pPr>
            <a:r>
              <a:rPr lang="ar-SA" sz="2800" b="1" dirty="0"/>
              <a:t>دراسة الأفكار والمعتقدات الشائعة وتفسير الأحداث والوقائع المختلفة في المجتمع </a:t>
            </a:r>
          </a:p>
          <a:p>
            <a:pPr marL="514350" indent="-514350" algn="r" rtl="1">
              <a:buFont typeface="+mj-lt"/>
              <a:buAutoNum type="arabicPeriod"/>
            </a:pPr>
            <a:r>
              <a:rPr lang="ar-SA" sz="2800" b="1" dirty="0"/>
              <a:t>صياغة الرسالة الإعلامية بشكل يتناسب مع كافة فئات الجمهور </a:t>
            </a:r>
          </a:p>
          <a:p>
            <a:pPr marL="514350" indent="-514350" algn="r" rtl="1">
              <a:buFont typeface="+mj-lt"/>
              <a:buAutoNum type="arabicPeriod"/>
            </a:pPr>
            <a:r>
              <a:rPr lang="ar-SA" sz="2800" b="1" dirty="0"/>
              <a:t>اختيار وسائل الإعلام القادرة على الإقناع والتأثير .</a:t>
            </a:r>
          </a:p>
        </p:txBody>
      </p:sp>
    </p:spTree>
    <p:extLst>
      <p:ext uri="{BB962C8B-B14F-4D97-AF65-F5344CB8AC3E}">
        <p14:creationId xmlns:p14="http://schemas.microsoft.com/office/powerpoint/2010/main" val="2734307484"/>
      </p:ext>
    </p:extLst>
  </p:cSld>
  <p:clrMapOvr>
    <a:masterClrMapping/>
  </p:clrMapOvr>
  <p:transition spd="slow">
    <p:comb/>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256312" y="1124744"/>
            <a:ext cx="921525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تعد</a:t>
            </a:r>
            <a:r>
              <a:rPr lang="ar-EG" b="1" kern="100" dirty="0">
                <a:latin typeface="Calibri" panose="020F0502020204030204" pitchFamily="34" charset="0"/>
                <a:cs typeface="Arial" panose="020B0604020202020204" pitchFamily="34" charset="0"/>
              </a:rPr>
              <a:t> الوسيلة هي</a:t>
            </a:r>
            <a:r>
              <a:rPr lang="ar-SA" b="1" kern="100" dirty="0">
                <a:latin typeface="Calibri" panose="020F0502020204030204" pitchFamily="34" charset="0"/>
                <a:cs typeface="Arial" panose="020B0604020202020204" pitchFamily="34" charset="0"/>
              </a:rPr>
              <a:t> الأداة الفاعلة في نفسية الجمهور حيث تنقل الرسائل الإعلامية من مصدرها إليه بكافة أنماط التأثير والجذب ..</a:t>
            </a:r>
          </a:p>
          <a:p>
            <a:pPr marL="0" indent="0" algn="just" rtl="1">
              <a:lnSpc>
                <a:spcPct val="150000"/>
              </a:lnSpc>
              <a:buNone/>
            </a:pPr>
            <a:r>
              <a:rPr lang="ar-SA" b="1" kern="100" dirty="0">
                <a:latin typeface="Calibri" panose="020F0502020204030204" pitchFamily="34" charset="0"/>
                <a:cs typeface="Arial" panose="020B0604020202020204" pitchFamily="34" charset="0"/>
              </a:rPr>
              <a:t>تنقسم وسائل الإعلام </a:t>
            </a:r>
            <a:r>
              <a:rPr lang="ar-EG" b="1" kern="100" dirty="0">
                <a:latin typeface="Calibri" panose="020F0502020204030204" pitchFamily="34" charset="0"/>
                <a:cs typeface="Arial" panose="020B0604020202020204" pitchFamily="34" charset="0"/>
              </a:rPr>
              <a:t>إ</a:t>
            </a:r>
            <a:r>
              <a:rPr lang="ar-SA" b="1" kern="100" dirty="0">
                <a:latin typeface="Calibri" panose="020F0502020204030204" pitchFamily="34" charset="0"/>
                <a:cs typeface="Arial" panose="020B0604020202020204" pitchFamily="34" charset="0"/>
              </a:rPr>
              <a:t>لى أربع مجموعات، وهي:</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المجموعة الأولى ،، الوسائل المطبوعة وتشمل :</a:t>
            </a:r>
          </a:p>
          <a:p>
            <a:pPr marL="0" indent="0" algn="just" rtl="1">
              <a:lnSpc>
                <a:spcPct val="150000"/>
              </a:lnSpc>
              <a:buNone/>
            </a:pPr>
            <a:r>
              <a:rPr lang="ar-EG" b="1" kern="100" dirty="0">
                <a:latin typeface="Calibri" panose="020F0502020204030204" pitchFamily="34" charset="0"/>
                <a:cs typeface="Arial" panose="020B0604020202020204" pitchFamily="34" charset="0"/>
              </a:rPr>
              <a:t>	- </a:t>
            </a:r>
            <a:r>
              <a:rPr lang="ar-SA" b="1" kern="100" dirty="0">
                <a:latin typeface="Calibri" panose="020F0502020204030204" pitchFamily="34" charset="0"/>
                <a:cs typeface="Arial" panose="020B0604020202020204" pitchFamily="34" charset="0"/>
              </a:rPr>
              <a:t>الصحف</a:t>
            </a:r>
            <a:r>
              <a:rPr lang="ar-EG" b="1" kern="100" dirty="0">
                <a:latin typeface="Calibri" panose="020F0502020204030204" pitchFamily="34" charset="0"/>
                <a:cs typeface="Arial" panose="020B0604020202020204" pitchFamily="34" charset="0"/>
              </a:rPr>
              <a:t> (الجرائد والمجلات)</a:t>
            </a:r>
            <a:r>
              <a:rPr lang="ar-SA" b="1" kern="100" dirty="0">
                <a:latin typeface="Calibri" panose="020F0502020204030204" pitchFamily="34" charset="0"/>
                <a:cs typeface="Arial" panose="020B0604020202020204" pitchFamily="34" charset="0"/>
              </a:rPr>
              <a:t> </a:t>
            </a:r>
            <a:r>
              <a:rPr lang="en-US" b="1" kern="100" dirty="0">
                <a:latin typeface="Calibri" panose="020F0502020204030204" pitchFamily="34" charset="0"/>
                <a:cs typeface="Arial" panose="020B0604020202020204" pitchFamily="34" charset="0"/>
              </a:rPr>
              <a:t>   </a:t>
            </a:r>
            <a:r>
              <a:rPr lang="ar-SA" b="1" kern="100" dirty="0">
                <a:latin typeface="Calibri" panose="020F0502020204030204" pitchFamily="34" charset="0"/>
                <a:cs typeface="Arial" panose="020B0604020202020204" pitchFamily="34" charset="0"/>
              </a:rPr>
              <a:t>		</a:t>
            </a:r>
          </a:p>
          <a:p>
            <a:pPr marL="0" indent="0" algn="just" rtl="1">
              <a:lnSpc>
                <a:spcPct val="150000"/>
              </a:lnSpc>
              <a:buNone/>
            </a:pPr>
            <a:r>
              <a:rPr lang="ar-EG" b="1" kern="100" dirty="0">
                <a:latin typeface="Calibri" panose="020F0502020204030204" pitchFamily="34" charset="0"/>
                <a:cs typeface="Arial" panose="020B0604020202020204" pitchFamily="34" charset="0"/>
              </a:rPr>
              <a:t>	- </a:t>
            </a:r>
            <a:r>
              <a:rPr lang="ar-SA" b="1" kern="100" dirty="0">
                <a:latin typeface="Calibri" panose="020F0502020204030204" pitchFamily="34" charset="0"/>
                <a:cs typeface="Arial" panose="020B0604020202020204" pitchFamily="34" charset="0"/>
              </a:rPr>
              <a:t>الكتب   		</a:t>
            </a:r>
            <a:r>
              <a:rPr lang="ar-EG" b="1" kern="100" dirty="0">
                <a:latin typeface="Calibri" panose="020F0502020204030204" pitchFamily="34" charset="0"/>
                <a:cs typeface="Arial" panose="020B0604020202020204" pitchFamily="34" charset="0"/>
              </a:rPr>
              <a:t>      - </a:t>
            </a:r>
            <a:r>
              <a:rPr lang="ar-SA" b="1" kern="100" dirty="0">
                <a:latin typeface="Calibri" panose="020F0502020204030204" pitchFamily="34" charset="0"/>
                <a:cs typeface="Arial" panose="020B0604020202020204" pitchFamily="34" charset="0"/>
              </a:rPr>
              <a:t>النشرات والكتيبات </a:t>
            </a:r>
          </a:p>
        </p:txBody>
      </p:sp>
    </p:spTree>
    <p:extLst>
      <p:ext uri="{BB962C8B-B14F-4D97-AF65-F5344CB8AC3E}">
        <p14:creationId xmlns:p14="http://schemas.microsoft.com/office/powerpoint/2010/main" val="3549531801"/>
      </p:ext>
    </p:extLst>
  </p:cSld>
  <p:clrMapOvr>
    <a:masterClrMapping/>
  </p:clrMapOvr>
  <p:transition spd="slow">
    <p:comb/>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630612" y="1125122"/>
            <a:ext cx="921525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sz="3200" b="1" kern="100" dirty="0">
                <a:latin typeface="Calibri" panose="020F0502020204030204" pitchFamily="34" charset="0"/>
                <a:cs typeface="Arial" panose="020B0604020202020204" pitchFamily="34" charset="0"/>
              </a:rPr>
              <a:t>المجموعة الثانية ،، الوسائل المسموعة، وتشمل :</a:t>
            </a:r>
            <a:endParaRPr lang="ar-EG" sz="3200" b="1" kern="100" dirty="0">
              <a:latin typeface="Calibri" panose="020F0502020204030204" pitchFamily="34" charset="0"/>
              <a:cs typeface="Arial" panose="020B0604020202020204" pitchFamily="34" charset="0"/>
            </a:endParaRPr>
          </a:p>
          <a:p>
            <a:pPr marL="514350" indent="-514350" algn="r" rtl="1">
              <a:buFont typeface="+mj-cs"/>
              <a:buAutoNum type="arabic2Minus"/>
            </a:pPr>
            <a:r>
              <a:rPr lang="ar-SA" b="1" dirty="0"/>
              <a:t>الراديو </a:t>
            </a:r>
            <a:r>
              <a:rPr lang="en-US" b="1" dirty="0"/>
              <a:t>     </a:t>
            </a:r>
            <a:r>
              <a:rPr lang="ar-SA" b="1" dirty="0"/>
              <a:t>ب- الكاسيت  </a:t>
            </a:r>
            <a:endParaRPr lang="ar-SA" b="1" dirty="0">
              <a:effectLst>
                <a:outerShdw blurRad="38100" dist="38100" dir="2700000" algn="tl">
                  <a:srgbClr val="000000">
                    <a:alpha val="43137"/>
                  </a:srgbClr>
                </a:outerShdw>
              </a:effectLst>
            </a:endParaRPr>
          </a:p>
          <a:p>
            <a:pPr marL="342900" indent="-342900" algn="just" rtl="1">
              <a:lnSpc>
                <a:spcPct val="150000"/>
              </a:lnSpc>
              <a:buFont typeface="Wingdings" panose="05000000000000000000" pitchFamily="2" charset="2"/>
              <a:buChar char="q"/>
            </a:pPr>
            <a:r>
              <a:rPr lang="ar-SA" sz="3200" b="1" kern="100" dirty="0">
                <a:latin typeface="Calibri" panose="020F0502020204030204" pitchFamily="34" charset="0"/>
                <a:cs typeface="Arial" panose="020B0604020202020204" pitchFamily="34" charset="0"/>
              </a:rPr>
              <a:t>المجموعة الثالثة ،، الوسائل المرئية وتشمل :</a:t>
            </a:r>
          </a:p>
          <a:p>
            <a:pPr marL="0" indent="0" algn="r" rtl="1">
              <a:buNone/>
            </a:pPr>
            <a:r>
              <a:rPr lang="ar-SA" b="1" dirty="0"/>
              <a:t>التلفزيون    الفيديو     السينما </a:t>
            </a:r>
          </a:p>
          <a:p>
            <a:pPr marL="342900" indent="-342900" algn="just" rtl="1">
              <a:lnSpc>
                <a:spcPct val="150000"/>
              </a:lnSpc>
              <a:buFont typeface="Wingdings" panose="05000000000000000000" pitchFamily="2" charset="2"/>
              <a:buChar char="q"/>
            </a:pPr>
            <a:r>
              <a:rPr lang="ar-SA" sz="3200" b="1" kern="100" dirty="0">
                <a:latin typeface="Calibri" panose="020F0502020204030204" pitchFamily="34" charset="0"/>
                <a:cs typeface="Arial" panose="020B0604020202020204" pitchFamily="34" charset="0"/>
              </a:rPr>
              <a:t>المجموعة الرابعة ،، الوسائل الإعلامية التفاعلية الحديثة:</a:t>
            </a:r>
          </a:p>
          <a:p>
            <a:pPr marL="514350" indent="-514350" algn="r" rtl="1">
              <a:buFont typeface="+mj-cs"/>
              <a:buAutoNum type="arabic2Minus"/>
            </a:pPr>
            <a:r>
              <a:rPr lang="ar-SA" b="1" dirty="0"/>
              <a:t>الإنترنت والصحافة الإلكترونية</a:t>
            </a:r>
          </a:p>
          <a:p>
            <a:pPr marL="514350" indent="-514350" algn="r" rtl="1">
              <a:buFont typeface="+mj-cs"/>
              <a:buAutoNum type="arabic2Minus"/>
            </a:pPr>
            <a:r>
              <a:rPr lang="ar-SA" b="1" dirty="0"/>
              <a:t>مواقع التواصل الاجتماعي ”الفيس بوك، اليوتيوب ، تويتر“</a:t>
            </a:r>
          </a:p>
          <a:p>
            <a:pPr marL="0" indent="0" algn="just" rtl="1">
              <a:lnSpc>
                <a:spcPct val="150000"/>
              </a:lnSpc>
              <a:buNone/>
            </a:pPr>
            <a:endParaRPr lang="ar-SA" b="1"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3698063"/>
      </p:ext>
    </p:extLst>
  </p:cSld>
  <p:clrMapOvr>
    <a:masterClrMapping/>
  </p:clrMapOvr>
  <p:transition spd="slow">
    <p:comb/>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41594"/>
            <a:ext cx="921525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b="1" kern="100" dirty="0">
                <a:latin typeface="Calibri" panose="020F0502020204030204" pitchFamily="34" charset="0"/>
                <a:cs typeface="Arial" panose="020B0604020202020204" pitchFamily="34" charset="0"/>
              </a:rPr>
              <a:t>يعد التلفزيون من أكثر وسائل الاتصال قدرة على الإقناع والتأثير  لأنه: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أكثر وسائل الإعلام جاذبية.</a:t>
            </a:r>
          </a:p>
          <a:p>
            <a:pPr marL="0" indent="0" algn="just" rtl="1">
              <a:lnSpc>
                <a:spcPct val="150000"/>
              </a:lnSpc>
              <a:buNone/>
            </a:pPr>
            <a:endParaRPr lang="ar-SA" sz="18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الأكثر قرب</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ا إلى الاتصال الشخصي والأكثر شعبية للوصول الى الجماهير العريضة من الأطفال وطلبة المدارس ..</a:t>
            </a:r>
          </a:p>
          <a:p>
            <a:pPr marL="0" indent="0" algn="just" rtl="1">
              <a:lnSpc>
                <a:spcPct val="150000"/>
              </a:lnSpc>
              <a:buNone/>
            </a:pPr>
            <a:endParaRPr lang="ar-SA" sz="18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الوسائل المطبوعة لها أهمية كبيرة في الوصول الى الصفوة وصانعي القرار </a:t>
            </a:r>
          </a:p>
        </p:txBody>
      </p:sp>
    </p:spTree>
    <p:extLst>
      <p:ext uri="{BB962C8B-B14F-4D97-AF65-F5344CB8AC3E}">
        <p14:creationId xmlns:p14="http://schemas.microsoft.com/office/powerpoint/2010/main" val="368114286"/>
      </p:ext>
    </p:extLst>
  </p:cSld>
  <p:clrMapOvr>
    <a:masterClrMapping/>
  </p:clrMapOvr>
  <p:transition spd="slow">
    <p:comb/>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671948" y="649797"/>
            <a:ext cx="6010713"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الوظائف النفسية لوسائل الإعلام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Cartoon of a person sitting in a chair watching television&#10;&#10;Description automatically generated">
            <a:extLst>
              <a:ext uri="{FF2B5EF4-FFF2-40B4-BE49-F238E27FC236}">
                <a16:creationId xmlns:a16="http://schemas.microsoft.com/office/drawing/2014/main" id="{3B27ABBF-17D0-8F90-53FD-0972E24380FF}"/>
              </a:ext>
            </a:extLst>
          </p:cNvPr>
          <p:cNvPicPr>
            <a:picLocks noChangeAspect="1"/>
          </p:cNvPicPr>
          <p:nvPr/>
        </p:nvPicPr>
        <p:blipFill rotWithShape="1">
          <a:blip r:embed="rId3">
            <a:extLst>
              <a:ext uri="{28A0092B-C50C-407E-A947-70E740481C1C}">
                <a14:useLocalDpi xmlns:a14="http://schemas.microsoft.com/office/drawing/2010/main" val="0"/>
              </a:ext>
            </a:extLst>
          </a:blip>
          <a:srcRect b="14831"/>
          <a:stretch/>
        </p:blipFill>
        <p:spPr>
          <a:xfrm>
            <a:off x="2671948" y="1337990"/>
            <a:ext cx="5828264" cy="4963866"/>
          </a:xfrm>
          <a:prstGeom prst="rect">
            <a:avLst/>
          </a:prstGeom>
        </p:spPr>
      </p:pic>
    </p:spTree>
    <p:extLst>
      <p:ext uri="{BB962C8B-B14F-4D97-AF65-F5344CB8AC3E}">
        <p14:creationId xmlns:p14="http://schemas.microsoft.com/office/powerpoint/2010/main" val="2981624411"/>
      </p:ext>
    </p:extLst>
  </p:cSld>
  <p:clrMapOvr>
    <a:masterClrMapping/>
  </p:clrMapOvr>
  <p:transition spd="slow">
    <p:comb/>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173626" y="1124744"/>
            <a:ext cx="829793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EG" b="1" kern="100" dirty="0">
                <a:solidFill>
                  <a:srgbClr val="0070C0"/>
                </a:solidFill>
                <a:latin typeface="Calibri" panose="020F0502020204030204" pitchFamily="34" charset="0"/>
                <a:cs typeface="Times New Roman" panose="02020603050405020304" pitchFamily="18" charset="0"/>
              </a:rPr>
              <a:t>1. </a:t>
            </a:r>
            <a:r>
              <a:rPr lang="ar-SA" b="1" kern="100" dirty="0">
                <a:solidFill>
                  <a:srgbClr val="0070C0"/>
                </a:solidFill>
                <a:latin typeface="Calibri" panose="020F0502020204030204" pitchFamily="34" charset="0"/>
                <a:cs typeface="Times New Roman" panose="02020603050405020304" pitchFamily="18" charset="0"/>
              </a:rPr>
              <a:t>تحقيق الإدراك والوعي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ويعني </a:t>
            </a:r>
            <a:r>
              <a:rPr lang="ar-SA" sz="2400" b="1" kern="100" dirty="0">
                <a:solidFill>
                  <a:srgbClr val="FF0000"/>
                </a:solidFill>
                <a:latin typeface="Calibri" panose="020F0502020204030204" pitchFamily="34" charset="0"/>
                <a:cs typeface="Arial" panose="020B0604020202020204" pitchFamily="34" charset="0"/>
              </a:rPr>
              <a:t>الوعي</a:t>
            </a:r>
            <a:r>
              <a:rPr lang="ar-SA" sz="2400" b="1" kern="100" dirty="0">
                <a:latin typeface="Calibri" panose="020F0502020204030204" pitchFamily="34" charset="0"/>
                <a:cs typeface="Arial" panose="020B0604020202020204" pitchFamily="34" charset="0"/>
              </a:rPr>
              <a:t> و</a:t>
            </a:r>
            <a:r>
              <a:rPr lang="ar-SA" sz="2400" b="1" kern="100" dirty="0">
                <a:solidFill>
                  <a:srgbClr val="FF0000"/>
                </a:solidFill>
                <a:latin typeface="Calibri" panose="020F0502020204030204" pitchFamily="34" charset="0"/>
                <a:cs typeface="Arial" panose="020B0604020202020204" pitchFamily="34" charset="0"/>
              </a:rPr>
              <a:t>الإدراك</a:t>
            </a:r>
            <a:r>
              <a:rPr lang="ar-SA" sz="2400" b="1" kern="100" dirty="0">
                <a:latin typeface="Calibri" panose="020F0502020204030204" pitchFamily="34" charset="0"/>
                <a:cs typeface="Arial" panose="020B0604020202020204" pitchFamily="34" charset="0"/>
              </a:rPr>
              <a:t>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a:t>
            </a:r>
          </a:p>
          <a:p>
            <a:pPr marL="0" indent="0" algn="just" rtl="1">
              <a:lnSpc>
                <a:spcPct val="150000"/>
              </a:lnSpc>
              <a:buNone/>
            </a:pPr>
            <a:r>
              <a:rPr lang="ar-SA" b="1" kern="100" dirty="0">
                <a:solidFill>
                  <a:srgbClr val="C00000"/>
                </a:solidFill>
                <a:latin typeface="Calibri" panose="020F0502020204030204" pitchFamily="34" charset="0"/>
                <a:cs typeface="Times New Roman" panose="02020603050405020304" pitchFamily="18" charset="0"/>
              </a:rPr>
              <a:t> دور وسائل الإعلام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خلق رأي عام قادر على التصدي لمشاكل المجتمع وحلها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إيقاظ الوعي الاجتماعي لدى الجمهور</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أن تعمل على تحقيق الوظائف الأربعة </a:t>
            </a:r>
            <a:r>
              <a:rPr lang="ar-EG" sz="2400" b="1" kern="100" dirty="0">
                <a:latin typeface="Calibri" panose="020F0502020204030204" pitchFamily="34" charset="0"/>
                <a:cs typeface="Arial" panose="020B0604020202020204" pitchFamily="34" charset="0"/>
              </a:rPr>
              <a:t>"</a:t>
            </a:r>
            <a:r>
              <a:rPr lang="ar-SA" sz="2400" b="1" kern="100" dirty="0">
                <a:latin typeface="Calibri" panose="020F0502020204030204" pitchFamily="34" charset="0"/>
                <a:cs typeface="Arial" panose="020B0604020202020204" pitchFamily="34" charset="0"/>
              </a:rPr>
              <a:t> المعرفة ،الإقناع،</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القرار،</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تأكيد القرار </a:t>
            </a:r>
            <a:r>
              <a:rPr lang="ar-EG" sz="2400" b="1" kern="100" dirty="0">
                <a:latin typeface="Calibri" panose="020F0502020204030204" pitchFamily="34" charset="0"/>
                <a:cs typeface="Arial" panose="020B0604020202020204" pitchFamily="34" charset="0"/>
              </a:rPr>
              <a:t>"</a:t>
            </a:r>
            <a:endParaRPr lang="ar-SA" sz="2400" b="1" kern="100" dirty="0">
              <a:latin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5AD09D2-EA1E-E8C6-3D8E-11E89451F5A7}"/>
              </a:ext>
            </a:extLst>
          </p:cNvPr>
          <p:cNvSpPr txBox="1"/>
          <p:nvPr/>
        </p:nvSpPr>
        <p:spPr>
          <a:xfrm>
            <a:off x="59771" y="1872578"/>
            <a:ext cx="3265320" cy="1316831"/>
          </a:xfrm>
          <a:prstGeom prst="verticalScroll">
            <a:avLst/>
          </a:prstGeom>
          <a:solidFill>
            <a:schemeClr val="accent2">
              <a:lumMod val="20000"/>
              <a:lumOff val="80000"/>
            </a:schemeClr>
          </a:solidFill>
          <a:ln>
            <a:solidFill>
              <a:schemeClr val="tx1"/>
            </a:solidFill>
          </a:ln>
        </p:spPr>
        <p:txBody>
          <a:bodyPr wrap="square">
            <a:spAutoFit/>
          </a:bodyPr>
          <a:lstStyle/>
          <a:p>
            <a:pPr algn="just" rtl="1"/>
            <a:r>
              <a:rPr lang="ar-EG" sz="1600" b="1" dirty="0">
                <a:solidFill>
                  <a:srgbClr val="FF0000"/>
                </a:solidFill>
              </a:rPr>
              <a:t>الإدراك</a:t>
            </a:r>
            <a:r>
              <a:rPr lang="ar-EG" sz="1600" b="1" dirty="0"/>
              <a:t> هو العملية العقلية التي يتم من خلالها تفسير وتأويل المثيرات وصياغتها على نحو يمكن فهمها، ومن ثم الخروج بتصور أو حكم أو قرار.</a:t>
            </a:r>
            <a:endParaRPr lang="en-US" sz="1600" b="1" dirty="0"/>
          </a:p>
        </p:txBody>
      </p:sp>
      <p:sp>
        <p:nvSpPr>
          <p:cNvPr id="13" name="TextBox 12">
            <a:extLst>
              <a:ext uri="{FF2B5EF4-FFF2-40B4-BE49-F238E27FC236}">
                <a16:creationId xmlns:a16="http://schemas.microsoft.com/office/drawing/2014/main" id="{6AC4DFE8-27DA-3112-CE1B-338ADABCE304}"/>
              </a:ext>
            </a:extLst>
          </p:cNvPr>
          <p:cNvSpPr txBox="1"/>
          <p:nvPr/>
        </p:nvSpPr>
        <p:spPr>
          <a:xfrm>
            <a:off x="931774" y="1338163"/>
            <a:ext cx="6855916" cy="451485"/>
          </a:xfrm>
          <a:prstGeom prst="verticalScroll">
            <a:avLst/>
          </a:prstGeom>
          <a:solidFill>
            <a:schemeClr val="accent2">
              <a:lumMod val="20000"/>
              <a:lumOff val="80000"/>
            </a:schemeClr>
          </a:solidFill>
          <a:ln>
            <a:solidFill>
              <a:schemeClr val="tx1"/>
            </a:solidFill>
          </a:ln>
        </p:spPr>
        <p:txBody>
          <a:bodyPr wrap="square">
            <a:spAutoFit/>
          </a:bodyPr>
          <a:lstStyle/>
          <a:p>
            <a:pPr algn="r" rtl="1"/>
            <a:r>
              <a:rPr lang="ar-EG" b="1" dirty="0">
                <a:solidFill>
                  <a:srgbClr val="FF0000"/>
                </a:solidFill>
              </a:rPr>
              <a:t>الوعي</a:t>
            </a:r>
            <a:r>
              <a:rPr lang="ar-EG" b="1" dirty="0"/>
              <a:t> </a:t>
            </a:r>
            <a:r>
              <a:rPr lang="ar-EG" dirty="0"/>
              <a:t>«</a:t>
            </a:r>
            <a:r>
              <a:rPr lang="ar-EG" b="1" dirty="0"/>
              <a:t>حالة فهم وإدراك شيء ما</a:t>
            </a:r>
            <a:r>
              <a:rPr lang="ar-EG" dirty="0"/>
              <a:t>» </a:t>
            </a:r>
            <a:r>
              <a:rPr lang="ar-EG" b="1" dirty="0"/>
              <a:t>وكذلك «حالة دراية المرء بمحيطه والاستجابة له»</a:t>
            </a:r>
            <a:endParaRPr lang="en-US" b="1" dirty="0"/>
          </a:p>
        </p:txBody>
      </p:sp>
      <p:graphicFrame>
        <p:nvGraphicFramePr>
          <p:cNvPr id="14" name="Diagram 13">
            <a:extLst>
              <a:ext uri="{FF2B5EF4-FFF2-40B4-BE49-F238E27FC236}">
                <a16:creationId xmlns:a16="http://schemas.microsoft.com/office/drawing/2014/main" id="{38E93933-7931-4FB1-923B-5B8726F30D2F}"/>
              </a:ext>
            </a:extLst>
          </p:cNvPr>
          <p:cNvGraphicFramePr/>
          <p:nvPr/>
        </p:nvGraphicFramePr>
        <p:xfrm>
          <a:off x="178744" y="3302110"/>
          <a:ext cx="3265320" cy="2430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63832C48-23D2-0152-F8EF-25D43F1C0BCB}"/>
              </a:ext>
            </a:extLst>
          </p:cNvPr>
          <p:cNvSpPr txBox="1"/>
          <p:nvPr/>
        </p:nvSpPr>
        <p:spPr>
          <a:xfrm>
            <a:off x="761999" y="5732877"/>
            <a:ext cx="2252439" cy="369332"/>
          </a:xfrm>
          <a:prstGeom prst="rect">
            <a:avLst/>
          </a:prstGeom>
          <a:solidFill>
            <a:schemeClr val="accent5">
              <a:lumMod val="40000"/>
              <a:lumOff val="60000"/>
            </a:schemeClr>
          </a:solidFill>
        </p:spPr>
        <p:txBody>
          <a:bodyPr wrap="square">
            <a:spAutoFit/>
          </a:bodyPr>
          <a:lstStyle/>
          <a:p>
            <a:pPr lvl="0"/>
            <a:r>
              <a:rPr lang="ar-EG" dirty="0">
                <a:solidFill>
                  <a:srgbClr val="C00000"/>
                </a:solidFill>
              </a:rPr>
              <a:t>جوانب الشخصية الأربعة </a:t>
            </a:r>
            <a:endParaRPr lang="en-US" dirty="0">
              <a:solidFill>
                <a:srgbClr val="C00000"/>
              </a:solidFill>
            </a:endParaRPr>
          </a:p>
        </p:txBody>
      </p:sp>
    </p:spTree>
    <p:extLst>
      <p:ext uri="{BB962C8B-B14F-4D97-AF65-F5344CB8AC3E}">
        <p14:creationId xmlns:p14="http://schemas.microsoft.com/office/powerpoint/2010/main" val="1765507631"/>
      </p:ext>
    </p:extLst>
  </p:cSld>
  <p:clrMapOvr>
    <a:masterClrMapping/>
  </p:clrMapOvr>
  <p:transition spd="slow">
    <p:comb/>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464228" y="1124744"/>
            <a:ext cx="10007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a:t>
            </a:r>
            <a:r>
              <a:rPr lang="ar-SA" b="1" kern="100" dirty="0">
                <a:solidFill>
                  <a:srgbClr val="0070C0"/>
                </a:solidFill>
                <a:latin typeface="Calibri" panose="020F0502020204030204" pitchFamily="34" charset="0"/>
                <a:cs typeface="Times New Roman" panose="02020603050405020304" pitchFamily="18" charset="0"/>
              </a:rPr>
              <a:t>اكتساب المعرفة </a:t>
            </a:r>
            <a:endParaRPr lang="ar-EG"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2400" b="1" kern="100" dirty="0">
                <a:latin typeface="Calibri" panose="020F0502020204030204" pitchFamily="34" charset="0"/>
                <a:cs typeface="Arial" panose="020B0604020202020204" pitchFamily="34" charset="0"/>
              </a:rPr>
              <a:t>وتعني معاونة الأفراد والجماعات على اكتساب خبرات متنوعة والتزود بفهم أساسي عن أسباب المشكلات وأساليب حلها والنتائج المترتبة عليها</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3.التحفيز على التغيير والتطوير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وتعني خلق الطموحات لدى المواطنين وخل</a:t>
            </a:r>
            <a:r>
              <a:rPr lang="ar-EG" sz="2400" b="1" kern="100" dirty="0">
                <a:latin typeface="Calibri" panose="020F0502020204030204" pitchFamily="34" charset="0"/>
                <a:cs typeface="Arial" panose="020B0604020202020204" pitchFamily="34" charset="0"/>
              </a:rPr>
              <a:t>ق</a:t>
            </a:r>
            <a:r>
              <a:rPr lang="ar-SA" sz="2400" b="1" kern="100" dirty="0">
                <a:latin typeface="Calibri" panose="020F0502020204030204" pitchFamily="34" charset="0"/>
                <a:cs typeface="Arial" panose="020B0604020202020204" pitchFamily="34" charset="0"/>
              </a:rPr>
              <a:t> الحافز لديهم بالتغيير الى الأفضل ودفعهم للتغلب على الصعاب والقيام ببعض التضحيات في سبيل الارتقاء والتطوير </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4. المشاركة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تعد المشاركة الأساسية للجمهور في خطط التنمية هي الهدف الأول والأساسي للعملية الاتصالية </a:t>
            </a:r>
          </a:p>
          <a:p>
            <a:pPr marL="342900" indent="-342900" algn="just" rtl="1">
              <a:lnSpc>
                <a:spcPct val="150000"/>
              </a:lnSpc>
              <a:buFont typeface="Wingdings" panose="05000000000000000000" pitchFamily="2" charset="2"/>
              <a:buChar char="q"/>
            </a:pPr>
            <a:endParaRPr lang="ar-SA" sz="2400" b="1"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3229414"/>
      </p:ext>
    </p:extLst>
  </p:cSld>
  <p:clrMapOvr>
    <a:masterClrMapping/>
  </p:clrMapOvr>
  <p:transition spd="slow">
    <p:comb/>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550722" y="1124744"/>
            <a:ext cx="792084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5.التأثير في الاتجاه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b="1" kern="100" dirty="0">
                <a:latin typeface="Calibri" panose="020F0502020204030204" pitchFamily="34" charset="0"/>
                <a:cs typeface="Arial" panose="020B0604020202020204" pitchFamily="34" charset="0"/>
              </a:rPr>
              <a:t>تهدف وسائل الإعلام في التأثير في اتجاهات المواطنين</a:t>
            </a:r>
            <a:r>
              <a:rPr lang="ar-EG" b="1" kern="100" dirty="0">
                <a:latin typeface="Calibri" panose="020F0502020204030204" pitchFamily="34" charset="0"/>
                <a:cs typeface="Arial" panose="020B0604020202020204" pitchFamily="34" charset="0"/>
              </a:rPr>
              <a:t> </a:t>
            </a:r>
            <a:r>
              <a:rPr lang="ar-SA" b="1" kern="100" dirty="0">
                <a:latin typeface="Calibri" panose="020F0502020204030204" pitchFamily="34" charset="0"/>
                <a:cs typeface="Arial" panose="020B0604020202020204" pitchFamily="34" charset="0"/>
              </a:rPr>
              <a:t>تجاه قضاياهم ومشكلات المجتمع من خلال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تدعيم الاتجاهات الإيجابية ومحاولة تعديل الاتجاهات السلبية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اتجاهات جديدة تجاه قضايا المجتمع ومشاكله</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معاونة أفراد المجتمع وجماعاته على اكتساب القيم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حوافز المشاركة الإيجابية في تحسين وحماية البيئة </a:t>
            </a:r>
          </a:p>
        </p:txBody>
      </p:sp>
    </p:spTree>
    <p:extLst>
      <p:ext uri="{BB962C8B-B14F-4D97-AF65-F5344CB8AC3E}">
        <p14:creationId xmlns:p14="http://schemas.microsoft.com/office/powerpoint/2010/main" val="3064293439"/>
      </p:ext>
    </p:extLst>
  </p:cSld>
  <p:clrMapOvr>
    <a:masterClrMapping/>
  </p:clrMapOvr>
  <p:transition spd="slow">
    <p:comb/>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850078" y="2169945"/>
            <a:ext cx="7623957" cy="31859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6.تعديل السلوك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يجب أن تعمل الرسالة على إقناع الأفراد أولا</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 بضرورة التغيير وربط ذلك بحياة الأفراد والقدرة على التكيف مع المجتمع.</a:t>
            </a:r>
          </a:p>
        </p:txBody>
      </p:sp>
    </p:spTree>
    <p:extLst>
      <p:ext uri="{BB962C8B-B14F-4D97-AF65-F5344CB8AC3E}">
        <p14:creationId xmlns:p14="http://schemas.microsoft.com/office/powerpoint/2010/main" val="767204826"/>
      </p:ext>
    </p:extLst>
  </p:cSld>
  <p:clrMapOvr>
    <a:masterClrMapping/>
  </p:clrMapOvr>
  <p:transition spd="slow">
    <p:comb/>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818371" y="358907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تأثيرات وسائل الإعلام</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uzzle pieces in the head of a person&#10;&#10;Description automatically generated">
            <a:extLst>
              <a:ext uri="{FF2B5EF4-FFF2-40B4-BE49-F238E27FC236}">
                <a16:creationId xmlns:a16="http://schemas.microsoft.com/office/drawing/2014/main" id="{393E8EAB-AF4E-B38F-8F21-205DE8211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61999" y="2133009"/>
            <a:ext cx="6186055" cy="3247679"/>
          </a:xfrm>
          <a:prstGeom prst="rect">
            <a:avLst/>
          </a:prstGeom>
        </p:spPr>
      </p:pic>
    </p:spTree>
    <p:extLst>
      <p:ext uri="{BB962C8B-B14F-4D97-AF65-F5344CB8AC3E}">
        <p14:creationId xmlns:p14="http://schemas.microsoft.com/office/powerpoint/2010/main" val="102731805"/>
      </p:ext>
    </p:extLst>
  </p:cSld>
  <p:clrMapOvr>
    <a:masterClrMapping/>
  </p:clrMapOvr>
  <p:transition spd="slow">
    <p:comb/>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274320" rIns="274320">
            <a:normAutofit lnSpcReduction="10000"/>
          </a:bodyPr>
          <a:lstStyle/>
          <a:p>
            <a:pPr marL="0" indent="0" algn="just" rtl="1">
              <a:buClr>
                <a:schemeClr val="accent2"/>
              </a:buClr>
              <a:buNone/>
            </a:pPr>
            <a:r>
              <a:rPr lang="ar-SA" sz="3500" b="1" dirty="0"/>
              <a:t>أنواع التأثر:</a:t>
            </a:r>
          </a:p>
          <a:p>
            <a:pPr marL="514350" indent="-514350" algn="just" rtl="1">
              <a:buFont typeface="+mj-lt"/>
              <a:buAutoNum type="arabicPeriod"/>
            </a:pPr>
            <a:r>
              <a:rPr lang="ar-SA" sz="3000" b="1" dirty="0"/>
              <a:t>تغيير الاتجاه أو الموقف:</a:t>
            </a:r>
            <a:r>
              <a:rPr lang="ar-SA" sz="3000" dirty="0"/>
              <a:t>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a:t>
            </a:r>
            <a:endParaRPr lang="en-US" sz="3000" dirty="0"/>
          </a:p>
          <a:p>
            <a:pPr marL="514350" indent="-514350" algn="just" rtl="1">
              <a:buFont typeface="+mj-lt"/>
              <a:buAutoNum type="arabicPeriod"/>
            </a:pPr>
            <a:r>
              <a:rPr lang="ar-SA" sz="3000" b="1" dirty="0"/>
              <a:t>التغيير المعرفي:</a:t>
            </a:r>
            <a:r>
              <a:rPr lang="ar-SA" sz="3000" dirty="0"/>
              <a:t> المعرفة</a:t>
            </a:r>
            <a:r>
              <a:rPr lang="ar-EG" sz="3000" dirty="0"/>
              <a:t> </a:t>
            </a:r>
            <a:r>
              <a:rPr lang="ar-SA" sz="3000" dirty="0"/>
              <a:t>هي مجموع المعلومات لدى الأفراد وهي بذلك أشمل من الموقف   </a:t>
            </a:r>
            <a:endParaRPr lang="en-US" sz="3000" dirty="0"/>
          </a:p>
          <a:p>
            <a:pPr marL="514350" indent="-514350" algn="just" rtl="1">
              <a:buFont typeface="+mj-lt"/>
              <a:buAutoNum type="arabicPeriod"/>
            </a:pPr>
            <a:r>
              <a:rPr lang="ar-SA" sz="3000" b="1" dirty="0"/>
              <a:t>التنشئة الاجتماعية:</a:t>
            </a:r>
            <a:r>
              <a:rPr lang="ar-SA" sz="3000" dirty="0"/>
              <a:t> هناك عدة مؤسسات تتولى عملية التنشئة الاجتماعية للأفراد ومنها (البيت – المدرسة – المراكز الدينية – ووسائل الاتصال- ووسائل الإعلام التي يتعرض لها الجميع من الكبار والأطفال )</a:t>
            </a:r>
            <a:endParaRPr lang="en-US" sz="3000" dirty="0"/>
          </a:p>
          <a:p>
            <a:pPr marL="0" indent="0" algn="just" rtl="1">
              <a:buClr>
                <a:schemeClr val="accent2"/>
              </a:buClr>
              <a:buNone/>
            </a:pPr>
            <a:endParaRPr lang="ar-SA" dirty="0"/>
          </a:p>
        </p:txBody>
      </p:sp>
      <p:sp>
        <p:nvSpPr>
          <p:cNvPr id="4" name="TextBox 3">
            <a:extLst>
              <a:ext uri="{FF2B5EF4-FFF2-40B4-BE49-F238E27FC236}">
                <a16:creationId xmlns:a16="http://schemas.microsoft.com/office/drawing/2014/main" id="{CEEC64AF-004C-4619-A683-E163615963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1664F2D-8F50-F561-7A0D-5EFB783408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6" name="Picture 5">
            <a:extLst>
              <a:ext uri="{FF2B5EF4-FFF2-40B4-BE49-F238E27FC236}">
                <a16:creationId xmlns:a16="http://schemas.microsoft.com/office/drawing/2014/main" id="{80D2ED27-6DBE-31D6-A0A3-18BDAFBBE3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B708AA26-6839-D981-28AE-5C16456F6A7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94A3626B-72D0-FE66-0CB8-44BBFCB516A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49A193B-B16E-E90C-3DC4-402032FDFF0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930386"/>
      </p:ext>
    </p:extLst>
  </p:cSld>
  <p:clrMapOvr>
    <a:masterClrMapping/>
  </p:clrMapOvr>
  <p:transition spd="slow">
    <p:comb/>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365760" rIns="274320">
            <a:normAutofit/>
          </a:bodyPr>
          <a:lstStyle/>
          <a:p>
            <a:pPr marL="0" indent="0" algn="just" rtl="1">
              <a:buClr>
                <a:schemeClr val="accent2"/>
              </a:buClr>
              <a:buNone/>
            </a:pPr>
            <a:r>
              <a:rPr lang="ar-SA" sz="3500" b="1" dirty="0"/>
              <a:t>أنواع التأثر:</a:t>
            </a:r>
          </a:p>
          <a:p>
            <a:pPr algn="just" rtl="1"/>
            <a:r>
              <a:rPr lang="ar-SA" b="1" dirty="0"/>
              <a:t>4</a:t>
            </a:r>
            <a:r>
              <a:rPr lang="ar-EG" b="1" dirty="0"/>
              <a:t>. </a:t>
            </a:r>
            <a:r>
              <a:rPr lang="ar-SA" b="1" dirty="0"/>
              <a:t>الإثارة الجماعية:</a:t>
            </a:r>
            <a:r>
              <a:rPr lang="ar-SA" dirty="0"/>
              <a:t> وسائل الإعلام تصل لقطاع كبير من الأفراد ويحدث أحياناً أن تصنع قلقاً جماعياً خاصة خلال فترات الأزمات والحروب مثل التهديد بالحرب والإرهاب.</a:t>
            </a:r>
            <a:endParaRPr lang="en-US" dirty="0"/>
          </a:p>
          <a:p>
            <a:pPr algn="just" rtl="1"/>
            <a:r>
              <a:rPr lang="ar-SA" b="1" dirty="0"/>
              <a:t>5</a:t>
            </a:r>
            <a:r>
              <a:rPr lang="ar-EG" b="1" dirty="0"/>
              <a:t>. </a:t>
            </a:r>
            <a:r>
              <a:rPr lang="ar-SA" b="1" dirty="0"/>
              <a:t>صياغة الواقع: </a:t>
            </a:r>
            <a:r>
              <a:rPr lang="ar-SA" dirty="0"/>
              <a:t>التعرض المستمر لوسائل الإعلام يصبح الواقع هو ذلك الجزء الذي تقدمة لنا وسائل الإعلام مما يشكل</a:t>
            </a:r>
            <a:r>
              <a:rPr lang="ar-EG" dirty="0"/>
              <a:t> الصورة</a:t>
            </a:r>
            <a:r>
              <a:rPr lang="ar-SA" dirty="0"/>
              <a:t> الذهنية ل</a:t>
            </a:r>
            <a:r>
              <a:rPr lang="ar-EG" dirty="0" err="1"/>
              <a:t>دى</a:t>
            </a:r>
            <a:r>
              <a:rPr lang="ar-EG" dirty="0"/>
              <a:t> ا</a:t>
            </a:r>
            <a:r>
              <a:rPr lang="ar-SA" dirty="0"/>
              <a:t>لمتلقي عن الواقع</a:t>
            </a:r>
            <a:r>
              <a:rPr lang="ar-EG" dirty="0"/>
              <a:t>.</a:t>
            </a:r>
            <a:r>
              <a:rPr lang="ar-SA" dirty="0"/>
              <a:t> ومن هنا تتضح خطورة الأداة الإعلامية في أيدي صناع القرار في الدول وتزداد الخطورة في الدول النامية أو ما يسمى دول العالم الثالث.</a:t>
            </a:r>
            <a:endParaRPr lang="en-US" dirty="0"/>
          </a:p>
        </p:txBody>
      </p:sp>
      <p:sp>
        <p:nvSpPr>
          <p:cNvPr id="6" name="TextBox 5">
            <a:extLst>
              <a:ext uri="{FF2B5EF4-FFF2-40B4-BE49-F238E27FC236}">
                <a16:creationId xmlns:a16="http://schemas.microsoft.com/office/drawing/2014/main" id="{68156EC4-9DF9-66F3-4C4A-C44DCB3BF3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DA91F77-41D9-9B67-4E28-A89E028F8DC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90BE0EA6-C1AC-9E23-D3C8-48CDE6019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BBB97B5-11BA-E735-0DC7-65A02595B78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08D2C8F-C7A8-2751-BBF8-88E43467C59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7C2A7A4-1E0D-287B-ADB6-5F0B56446C3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0060648"/>
      </p:ext>
    </p:extLst>
  </p:cSld>
  <p:clrMapOvr>
    <a:masterClrMapping/>
  </p:clrMapOvr>
  <p:transition spd="slow">
    <p:comb/>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sz="3200" b="1" dirty="0"/>
              <a:t>مستويات التأثير: مستوى تأثير وسائل الإعلام:</a:t>
            </a:r>
            <a:endParaRPr lang="ar-EG" sz="3200" b="1" dirty="0"/>
          </a:p>
          <a:p>
            <a:pPr marL="0" indent="0" algn="just" rtl="1">
              <a:buClr>
                <a:schemeClr val="accent2"/>
              </a:buClr>
              <a:buNone/>
            </a:pPr>
            <a:endParaRPr lang="ar-SA" sz="3200" b="1" dirty="0"/>
          </a:p>
          <a:p>
            <a:pPr algn="just" rtl="1"/>
            <a:r>
              <a:rPr lang="ar-SA" sz="3200" dirty="0"/>
              <a:t>تؤثر وسائل الإعلام على المتلقي من خلال التأثير على مستويين:</a:t>
            </a:r>
            <a:endParaRPr lang="en-US" sz="3200" dirty="0"/>
          </a:p>
          <a:p>
            <a:pPr marL="1258888" indent="-514350" algn="just" rtl="1">
              <a:buAutoNum type="arabic1Minus"/>
            </a:pPr>
            <a:r>
              <a:rPr lang="ar-SA" sz="3200" dirty="0"/>
              <a:t>مستوى التأثير النفسي    </a:t>
            </a:r>
            <a:endParaRPr lang="ar-EG" sz="3200" dirty="0"/>
          </a:p>
          <a:p>
            <a:pPr marL="1258888" indent="-514350" algn="just" rtl="1">
              <a:buAutoNum type="arabic1Minus"/>
            </a:pPr>
            <a:r>
              <a:rPr lang="ar-SA" sz="3200" dirty="0"/>
              <a:t>مستوى </a:t>
            </a:r>
            <a:r>
              <a:rPr lang="ar-SA" sz="3200" dirty="0" err="1"/>
              <a:t>التأث</a:t>
            </a:r>
            <a:r>
              <a:rPr lang="ar-EG" sz="3200" dirty="0"/>
              <a:t>ي</a:t>
            </a:r>
            <a:r>
              <a:rPr lang="ar-SA" sz="3200" dirty="0"/>
              <a:t>ر السلوكي</a:t>
            </a:r>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087553"/>
      </p:ext>
    </p:extLst>
  </p:cSld>
  <p:clrMapOvr>
    <a:masterClrMapping/>
  </p:clrMapOvr>
  <p:transition spd="slow">
    <p:comb/>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b="1" dirty="0"/>
              <a:t>مستويات التأثير: مستوى تأثير وسائل الإعلام:</a:t>
            </a:r>
          </a:p>
          <a:p>
            <a:pPr algn="just" rtl="1"/>
            <a:r>
              <a:rPr lang="ar-SA" b="1" dirty="0"/>
              <a:t>أ- مستوى التأثير النفسي</a:t>
            </a:r>
            <a:r>
              <a:rPr lang="ar-SA" dirty="0"/>
              <a:t>: يتم من خلال تأثير وسائل الإعلام على البناء النفسي للفرد مما يحدث </a:t>
            </a:r>
            <a:r>
              <a:rPr lang="ar-SA" dirty="0" err="1"/>
              <a:t>تغ</a:t>
            </a:r>
            <a:r>
              <a:rPr lang="ar-EG" dirty="0"/>
              <a:t>ي</a:t>
            </a:r>
            <a:r>
              <a:rPr lang="ar-SA" dirty="0" err="1"/>
              <a:t>يراً</a:t>
            </a:r>
            <a:r>
              <a:rPr lang="ar-SA" dirty="0"/>
              <a:t> في الاتجاهات وذلك من خلال أحد العمليات الآتية</a:t>
            </a:r>
            <a:r>
              <a:rPr lang="ar-SA" b="1" dirty="0"/>
              <a:t>:</a:t>
            </a:r>
            <a:endParaRPr lang="en-US" dirty="0"/>
          </a:p>
          <a:p>
            <a:pPr algn="just" rtl="1"/>
            <a:r>
              <a:rPr lang="ar-SA" dirty="0"/>
              <a:t>1)    تدعيم الاتجاه .</a:t>
            </a:r>
            <a:endParaRPr lang="en-US" dirty="0"/>
          </a:p>
          <a:p>
            <a:pPr algn="just" rtl="1"/>
            <a:r>
              <a:rPr lang="ar-SA" dirty="0"/>
              <a:t>2)    تغيير الاتجاه .</a:t>
            </a:r>
            <a:endParaRPr lang="en-US" dirty="0"/>
          </a:p>
          <a:p>
            <a:pPr algn="just" rtl="1"/>
            <a:r>
              <a:rPr lang="ar-SA" dirty="0"/>
              <a:t>3)    التأثير غير المقصود .</a:t>
            </a:r>
            <a:endParaRPr lang="en-US" dirty="0"/>
          </a:p>
          <a:p>
            <a:pPr algn="just" rtl="1"/>
            <a:r>
              <a:rPr lang="ar-SA" dirty="0"/>
              <a:t>4)    المحافظة على الاتجاه .</a:t>
            </a:r>
            <a:endParaRPr lang="en-US" dirty="0"/>
          </a:p>
          <a:p>
            <a:pPr algn="just" rtl="1"/>
            <a:r>
              <a:rPr lang="ar-SA" dirty="0"/>
              <a:t>5)    أقصى تأثير ممكن .</a:t>
            </a:r>
            <a:endParaRPr lang="en-US" dirty="0"/>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5101899"/>
      </p:ext>
    </p:extLst>
  </p:cSld>
  <p:clrMapOvr>
    <a:masterClrMapping/>
  </p:clrMapOvr>
  <p:transition spd="slow">
    <p:comb/>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a:normAutofit/>
          </a:bodyPr>
          <a:lstStyle/>
          <a:p>
            <a:pPr marL="0" indent="0" algn="just" rtl="1">
              <a:buClr>
                <a:schemeClr val="accent2"/>
              </a:buClr>
              <a:buNone/>
            </a:pPr>
            <a:r>
              <a:rPr lang="ar-SA" sz="3500" b="1" dirty="0"/>
              <a:t>مستويات التأثير: مستوى تأثير وسائل الإعلام:</a:t>
            </a:r>
          </a:p>
          <a:p>
            <a:pPr algn="just" rtl="1"/>
            <a:r>
              <a:rPr lang="ar-SA" sz="3200" b="1" dirty="0"/>
              <a:t>ب. مستوى التأثير السلوكي</a:t>
            </a:r>
            <a:r>
              <a:rPr lang="ar-SA" sz="3200" dirty="0"/>
              <a:t>: هو التعبير الظاهر الذي يمكن للآخرين ملاحظته وللاتصال دوراً هاماً في تغيير السلوك ومن مؤشرات تغيير السلوك المؤشرات المرتبطة بالعادات مثل قراءة صحف معينة أو متابعة قنوات تلفزيونية معينة </a:t>
            </a:r>
            <a:endParaRPr lang="ar-EG" sz="3200" dirty="0"/>
          </a:p>
          <a:p>
            <a:pPr algn="just" rtl="1"/>
            <a:r>
              <a:rPr lang="ar-SA" sz="3200" dirty="0"/>
              <a:t>المعوقات التي تواجه عملية تغيير السلوك أهمها:</a:t>
            </a:r>
            <a:endParaRPr lang="ar-EG" sz="3200" dirty="0"/>
          </a:p>
          <a:p>
            <a:pPr marL="0" indent="0" algn="just" rtl="1">
              <a:buNone/>
            </a:pPr>
            <a:endParaRPr lang="ar-SA" sz="2400" dirty="0"/>
          </a:p>
          <a:p>
            <a:pPr algn="just" rtl="1"/>
            <a:r>
              <a:rPr lang="ar-SA" sz="3200" b="1" dirty="0"/>
              <a:t>معوقات نفسية     معوقات اجتماعية</a:t>
            </a:r>
            <a:r>
              <a:rPr lang="ar-SA" sz="3200" dirty="0"/>
              <a:t>     </a:t>
            </a:r>
            <a:r>
              <a:rPr lang="ar-SA" sz="3200" b="1" dirty="0"/>
              <a:t>الاختيار الانتقائي</a:t>
            </a:r>
            <a:endParaRPr lang="en-US" dirty="0"/>
          </a:p>
        </p:txBody>
      </p:sp>
      <p:sp>
        <p:nvSpPr>
          <p:cNvPr id="6" name="TextBox 5">
            <a:extLst>
              <a:ext uri="{FF2B5EF4-FFF2-40B4-BE49-F238E27FC236}">
                <a16:creationId xmlns:a16="http://schemas.microsoft.com/office/drawing/2014/main" id="{44BB42CB-AFAF-8BC8-83A5-08C55DBBFB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10AA1E-5B7C-4CDC-79D6-9A67144672D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529703CB-70BC-D7E7-7CAB-85692A7694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66E406D1-FFBF-AE1D-5EC5-B9FD3A8D6D5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BE484F5-1414-BAF4-9A77-8A6DD6200C4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CAF73A5-DCFF-D2AC-34A0-2B8E7EAE16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12784"/>
      </p:ext>
    </p:extLst>
  </p:cSld>
  <p:clrMapOvr>
    <a:masterClrMapping/>
  </p:clrMapOvr>
  <p:transition spd="slow">
    <p:comb/>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549042" y="1064118"/>
            <a:ext cx="610896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وسائل الإعلام وبناء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skull with different colored icons&#10;&#10;Description automatically generated">
            <a:extLst>
              <a:ext uri="{FF2B5EF4-FFF2-40B4-BE49-F238E27FC236}">
                <a16:creationId xmlns:a16="http://schemas.microsoft.com/office/drawing/2014/main" id="{F96C0CE7-6C78-6F8D-9F7C-13EAB0CE4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2912" y="2234259"/>
            <a:ext cx="2181225" cy="3190875"/>
          </a:xfrm>
          <a:prstGeom prst="rect">
            <a:avLst/>
          </a:prstGeom>
        </p:spPr>
      </p:pic>
    </p:spTree>
    <p:extLst>
      <p:ext uri="{BB962C8B-B14F-4D97-AF65-F5344CB8AC3E}">
        <p14:creationId xmlns:p14="http://schemas.microsoft.com/office/powerpoint/2010/main" val="2382413723"/>
      </p:ext>
    </p:extLst>
  </p:cSld>
  <p:clrMapOvr>
    <a:masterClrMapping/>
  </p:clrMapOvr>
  <p:transition spd="slow">
    <p:comb/>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تعد وسائل الإعلام أقوى الوسائل المختلفة في تشكيل الصورة الذهنية عن الأفراد والجماعات والشعوب الخارجية</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تحدث عملية تحرك للصورة الذهنية المتكونة لدى الأفراد من المضامين الإعلامية المختلفة وهذا التحرك يكون في اتجاهين هما:</a:t>
            </a:r>
            <a:endParaRPr lang="en-US" b="1" kern="100" dirty="0">
              <a:latin typeface="Calibri" panose="020F0502020204030204" pitchFamily="34" charset="0"/>
              <a:cs typeface="Arial" panose="020B0604020202020204" pitchFamily="34" charset="0"/>
            </a:endParaRPr>
          </a:p>
          <a:p>
            <a:pPr marL="0" indent="0" algn="just" rtl="1">
              <a:lnSpc>
                <a:spcPct val="150000"/>
              </a:lnSpc>
              <a:buNone/>
            </a:pPr>
            <a:endParaRPr lang="ar-SA" sz="100" b="1" kern="100" dirty="0">
              <a:latin typeface="Calibri" panose="020F0502020204030204" pitchFamily="34" charset="0"/>
              <a:cs typeface="Arial" panose="020B0604020202020204" pitchFamily="34" charset="0"/>
            </a:endParaRP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الأول: تدعيم الصور الذهنية القائمة بالفعل من قبل. </a:t>
            </a: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الثاني : تغيير الصورة الذهنية القائمة من قبل سواء كان هذا التغيير جزئي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 أم كلي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a:t>
            </a:r>
          </a:p>
        </p:txBody>
      </p:sp>
      <p:sp>
        <p:nvSpPr>
          <p:cNvPr id="3" name="Rectangle: Beveled 2">
            <a:extLst>
              <a:ext uri="{FF2B5EF4-FFF2-40B4-BE49-F238E27FC236}">
                <a16:creationId xmlns:a16="http://schemas.microsoft.com/office/drawing/2014/main" id="{77994E59-1DDA-B515-FF1D-30004F7E0798}"/>
              </a:ext>
            </a:extLst>
          </p:cNvPr>
          <p:cNvSpPr/>
          <p:nvPr/>
        </p:nvSpPr>
        <p:spPr>
          <a:xfrm>
            <a:off x="59771" y="2556126"/>
            <a:ext cx="2968831" cy="2458193"/>
          </a:xfrm>
          <a:prstGeom prst="bevel">
            <a:avLst/>
          </a:prstGeom>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chemeClr val="tx1"/>
                </a:solidFill>
              </a:rPr>
              <a:t>الصورة الذهنية </a:t>
            </a:r>
          </a:p>
          <a:p>
            <a:pPr algn="ctr"/>
            <a:r>
              <a:rPr lang="ar-EG" b="1" dirty="0">
                <a:solidFill>
                  <a:schemeClr val="tx1"/>
                </a:solidFill>
              </a:rPr>
              <a:t>هي مجموعة الانطباعات التي تتكون في الأذهان عن قيم معينة سياسية أو شخصية، يساعد على تكوينها ما تبثه وسائل الاتصال الجماهيرية</a:t>
            </a:r>
            <a:endParaRPr lang="en-US" b="1" dirty="0">
              <a:solidFill>
                <a:schemeClr val="tx1"/>
              </a:solidFill>
            </a:endParaRPr>
          </a:p>
        </p:txBody>
      </p:sp>
    </p:spTree>
    <p:extLst>
      <p:ext uri="{BB962C8B-B14F-4D97-AF65-F5344CB8AC3E}">
        <p14:creationId xmlns:p14="http://schemas.microsoft.com/office/powerpoint/2010/main" val="3443611865"/>
      </p:ext>
    </p:extLst>
  </p:cSld>
  <p:clrMapOvr>
    <a:masterClrMapping/>
  </p:clrMapOvr>
  <p:transition spd="slow">
    <p:comb/>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والتأثير على الصورة الذهنية القائمة لدى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solidFill>
                  <a:srgbClr val="C00000"/>
                </a:solidFill>
                <a:latin typeface="Calibri" panose="020F0502020204030204" pitchFamily="34" charset="0"/>
                <a:cs typeface="Arial" panose="020B0604020202020204" pitchFamily="34" charset="0"/>
              </a:rPr>
              <a:t>تحدث وسائل الإعلام تأثير على الصورة الذهنية القائمة بالفعل عند الجمهور المتلقي وذلك بعد</a:t>
            </a:r>
            <a:r>
              <a:rPr lang="ar-EG" b="1" kern="100" dirty="0">
                <a:solidFill>
                  <a:srgbClr val="C00000"/>
                </a:solidFill>
                <a:latin typeface="Calibri" panose="020F0502020204030204" pitchFamily="34" charset="0"/>
                <a:cs typeface="Arial" panose="020B0604020202020204" pitchFamily="34" charset="0"/>
              </a:rPr>
              <a:t>ة</a:t>
            </a:r>
            <a:r>
              <a:rPr lang="ar-SA" b="1" kern="100" dirty="0">
                <a:solidFill>
                  <a:srgbClr val="C00000"/>
                </a:solidFill>
                <a:latin typeface="Calibri" panose="020F0502020204030204" pitchFamily="34" charset="0"/>
                <a:cs typeface="Arial" panose="020B0604020202020204" pitchFamily="34" charset="0"/>
              </a:rPr>
              <a:t> طرق منها :</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استمرارية عرض الرسالة الإعلامية وتكرار تعرض الجمهور لها</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تقوية وتدعيم الصورة الذهنية القائمة بالفعل </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توضيح معالم الصورة الذهنية </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حسم اتجاه الجمهور نحو صورة ذهنية معينة </a:t>
            </a:r>
          </a:p>
        </p:txBody>
      </p:sp>
    </p:spTree>
    <p:extLst>
      <p:ext uri="{BB962C8B-B14F-4D97-AF65-F5344CB8AC3E}">
        <p14:creationId xmlns:p14="http://schemas.microsoft.com/office/powerpoint/2010/main" val="2763615981"/>
      </p:ext>
    </p:extLst>
  </p:cSld>
  <p:clrMapOvr>
    <a:masterClrMapping/>
  </p:clrMapOvr>
  <p:transition spd="slow">
    <p:comb/>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والتأثير على الصورة الذهنية القائمة لدى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solidFill>
                  <a:srgbClr val="C00000"/>
                </a:solidFill>
                <a:latin typeface="Calibri" panose="020F0502020204030204" pitchFamily="34" charset="0"/>
                <a:cs typeface="Arial" panose="020B0604020202020204" pitchFamily="34" charset="0"/>
              </a:rPr>
              <a:t>تحدث وسائل الإعلام تأثير على الصورة الذهنية القائمة بالفعل عند الجمهور المتلقي وذلك بعد</a:t>
            </a:r>
            <a:r>
              <a:rPr lang="ar-EG" b="1" kern="100" dirty="0">
                <a:solidFill>
                  <a:srgbClr val="C00000"/>
                </a:solidFill>
                <a:latin typeface="Calibri" panose="020F0502020204030204" pitchFamily="34" charset="0"/>
                <a:cs typeface="Arial" panose="020B0604020202020204" pitchFamily="34" charset="0"/>
              </a:rPr>
              <a:t>ة</a:t>
            </a:r>
            <a:r>
              <a:rPr lang="ar-SA" b="1" kern="100" dirty="0">
                <a:solidFill>
                  <a:srgbClr val="C00000"/>
                </a:solidFill>
                <a:latin typeface="Calibri" panose="020F0502020204030204" pitchFamily="34" charset="0"/>
                <a:cs typeface="Arial" panose="020B0604020202020204" pitchFamily="34" charset="0"/>
              </a:rPr>
              <a:t> طرق منها :</a:t>
            </a:r>
          </a:p>
          <a:p>
            <a:pPr marL="514350" indent="-514350" algn="just" rtl="1">
              <a:lnSpc>
                <a:spcPct val="150000"/>
              </a:lnSpc>
              <a:buFont typeface="+mj-lt"/>
              <a:buAutoNum type="arabicPeriod" startAt="5"/>
            </a:pPr>
            <a:r>
              <a:rPr lang="ar-SA" b="1" kern="100" dirty="0">
                <a:latin typeface="Calibri" panose="020F0502020204030204" pitchFamily="34" charset="0"/>
                <a:cs typeface="Arial" panose="020B0604020202020204" pitchFamily="34" charset="0"/>
              </a:rPr>
              <a:t>إعادة تنظيم الصورة الذهنية </a:t>
            </a:r>
          </a:p>
          <a:p>
            <a:pPr marL="514350" indent="-514350" algn="just" rtl="1">
              <a:lnSpc>
                <a:spcPct val="150000"/>
              </a:lnSpc>
              <a:buFont typeface="+mj-lt"/>
              <a:buAutoNum type="arabicPeriod" startAt="5"/>
            </a:pPr>
            <a:r>
              <a:rPr lang="ar-SA" b="1" kern="100" dirty="0">
                <a:latin typeface="Calibri" panose="020F0502020204030204" pitchFamily="34" charset="0"/>
                <a:cs typeface="Arial" panose="020B0604020202020204" pitchFamily="34" charset="0"/>
              </a:rPr>
              <a:t>مقاومة تغيير الصورة الذهنية </a:t>
            </a:r>
          </a:p>
          <a:p>
            <a:pPr marL="514350" indent="-514350" algn="just" rtl="1">
              <a:lnSpc>
                <a:spcPct val="150000"/>
              </a:lnSpc>
              <a:buFont typeface="+mj-lt"/>
              <a:buAutoNum type="arabicPeriod" startAt="5"/>
            </a:pPr>
            <a:r>
              <a:rPr lang="ar-SA" b="1" kern="100" dirty="0">
                <a:latin typeface="Calibri" panose="020F0502020204030204" pitchFamily="34" charset="0"/>
                <a:cs typeface="Arial" panose="020B0604020202020204" pitchFamily="34" charset="0"/>
              </a:rPr>
              <a:t>التقدير والتقييم لصاحب الصورة </a:t>
            </a:r>
          </a:p>
          <a:p>
            <a:pPr marL="514350" indent="-514350" algn="just" rtl="1">
              <a:lnSpc>
                <a:spcPct val="150000"/>
              </a:lnSpc>
              <a:buFont typeface="+mj-lt"/>
              <a:buAutoNum type="arabicPeriod" startAt="5"/>
            </a:pPr>
            <a:r>
              <a:rPr lang="ar-SA" b="1" kern="100" dirty="0">
                <a:latin typeface="Calibri" panose="020F0502020204030204" pitchFamily="34" charset="0"/>
                <a:cs typeface="Arial" panose="020B0604020202020204" pitchFamily="34" charset="0"/>
              </a:rPr>
              <a:t>استحالة أو صعوبة تغيير الصورة </a:t>
            </a:r>
          </a:p>
          <a:p>
            <a:pPr marL="514350" indent="-514350" algn="just" rtl="1">
              <a:lnSpc>
                <a:spcPct val="150000"/>
              </a:lnSpc>
              <a:buFont typeface="+mj-lt"/>
              <a:buAutoNum type="arabicPeriod" startAt="5"/>
            </a:pPr>
            <a:r>
              <a:rPr lang="ar-SA" b="1" kern="100" dirty="0">
                <a:latin typeface="Calibri" panose="020F0502020204030204" pitchFamily="34" charset="0"/>
                <a:cs typeface="Arial" panose="020B0604020202020204" pitchFamily="34" charset="0"/>
              </a:rPr>
              <a:t>تحويل الصورة من النقيض </a:t>
            </a:r>
            <a:r>
              <a:rPr lang="ar-EG" b="1" kern="100" dirty="0">
                <a:latin typeface="Calibri" panose="020F0502020204030204" pitchFamily="34" charset="0"/>
                <a:cs typeface="Arial" panose="020B0604020202020204" pitchFamily="34" charset="0"/>
              </a:rPr>
              <a:t>إ</a:t>
            </a:r>
            <a:r>
              <a:rPr lang="ar-SA" b="1" kern="100" dirty="0" err="1">
                <a:latin typeface="Calibri" panose="020F0502020204030204" pitchFamily="34" charset="0"/>
                <a:cs typeface="Arial" panose="020B0604020202020204" pitchFamily="34" charset="0"/>
              </a:rPr>
              <a:t>لى</a:t>
            </a:r>
            <a:r>
              <a:rPr lang="ar-SA" b="1" kern="100" dirty="0">
                <a:latin typeface="Calibri" panose="020F0502020204030204" pitchFamily="34" charset="0"/>
                <a:cs typeface="Arial" panose="020B0604020202020204" pitchFamily="34" charset="0"/>
              </a:rPr>
              <a:t> النقيض </a:t>
            </a:r>
          </a:p>
        </p:txBody>
      </p:sp>
    </p:spTree>
    <p:extLst>
      <p:ext uri="{BB962C8B-B14F-4D97-AF65-F5344CB8AC3E}">
        <p14:creationId xmlns:p14="http://schemas.microsoft.com/office/powerpoint/2010/main" val="957998151"/>
      </p:ext>
    </p:extLst>
  </p:cSld>
  <p:clrMapOvr>
    <a:masterClrMapping/>
  </p:clrMapOvr>
  <p:transition spd="slow">
    <p:comb/>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172410" y="2459504"/>
            <a:ext cx="4649355" cy="1938992"/>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الإعلامية والنفسية </a:t>
            </a:r>
          </a:p>
          <a:p>
            <a:pPr algn="ctr" rtl="1"/>
            <a:r>
              <a:rPr lang="ar-EG" sz="4000" b="1" dirty="0">
                <a:solidFill>
                  <a:srgbClr val="00B0F0"/>
                </a:solidFill>
                <a:latin typeface="Times New Roman" panose="02020603050405020304" pitchFamily="18" charset="0"/>
                <a:cs typeface="Times New Roman" panose="02020603050405020304" pitchFamily="18" charset="0"/>
              </a:rPr>
              <a:t>لإحداث التغيير </a:t>
            </a:r>
            <a:endParaRPr lang="en-US" sz="4000" b="1" dirty="0">
              <a:solidFill>
                <a:srgbClr val="00B0F0"/>
              </a:solidFill>
              <a:latin typeface="Times New Roman" panose="02020603050405020304" pitchFamily="18" charset="0"/>
              <a:cs typeface="Times New Roman" panose="02020603050405020304" pitchFamily="18" charset="0"/>
            </a:endParaRPr>
          </a:p>
          <a:p>
            <a:pPr algn="ctr" rtl="1"/>
            <a:r>
              <a:rPr lang="ar-EG" sz="4000" b="1" dirty="0">
                <a:solidFill>
                  <a:srgbClr val="00B0F0"/>
                </a:solidFill>
                <a:latin typeface="Times New Roman" panose="02020603050405020304" pitchFamily="18" charset="0"/>
                <a:cs typeface="Times New Roman" panose="02020603050405020304" pitchFamily="18" charset="0"/>
              </a:rPr>
              <a:t>في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cartoon of a person holding two phones&#10;&#10;Description automatically generated">
            <a:extLst>
              <a:ext uri="{FF2B5EF4-FFF2-40B4-BE49-F238E27FC236}">
                <a16:creationId xmlns:a16="http://schemas.microsoft.com/office/drawing/2014/main" id="{CC4DCACA-3A73-712A-C43C-ED4E574799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741" y="805780"/>
            <a:ext cx="5478483" cy="5478483"/>
          </a:xfrm>
          <a:prstGeom prst="rect">
            <a:avLst/>
          </a:prstGeom>
        </p:spPr>
      </p:pic>
    </p:spTree>
    <p:extLst>
      <p:ext uri="{BB962C8B-B14F-4D97-AF65-F5344CB8AC3E}">
        <p14:creationId xmlns:p14="http://schemas.microsoft.com/office/powerpoint/2010/main" val="3358004294"/>
      </p:ext>
    </p:extLst>
  </p:cSld>
  <p:clrMapOvr>
    <a:masterClrMapping/>
  </p:clrMapOvr>
  <p:transition spd="slow">
    <p:comb/>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العوامل الإعلامية والنفسية </a:t>
            </a:r>
          </a:p>
          <a:p>
            <a:pPr rtl="1"/>
            <a:r>
              <a:rPr lang="ar-EG" sz="2800" b="1" dirty="0">
                <a:solidFill>
                  <a:schemeClr val="bg1"/>
                </a:solidFill>
                <a:latin typeface="Times New Roman" panose="02020603050405020304" pitchFamily="18" charset="0"/>
                <a:cs typeface="Times New Roman" panose="02020603050405020304" pitchFamily="18" charset="0"/>
              </a:rPr>
              <a:t>لإحداث التغيير في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913598" y="1104149"/>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1) </a:t>
            </a:r>
            <a:r>
              <a:rPr lang="ar-SA" sz="3200" b="1" kern="100" dirty="0">
                <a:solidFill>
                  <a:srgbClr val="0070C0"/>
                </a:solidFill>
                <a:latin typeface="Calibri" panose="020F0502020204030204" pitchFamily="34" charset="0"/>
                <a:cs typeface="Times New Roman" panose="02020603050405020304" pitchFamily="18" charset="0"/>
              </a:rPr>
              <a:t>الأحداث : وهي الأشياء الملموسة التي تحدث ومنها:</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أحداث مثيرة: مثل الحروب والأزمات والكوارث والحوادث..</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الأحداث المتراكمة: وهي التي تستغرق وقت</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ا طويلا</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 من الزمن</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الأحداث الطبيعية المؤقتة: وهي التي تحدث نتيجة العوامل الطبيعية مثل الزلازل والبراكين .</a:t>
            </a:r>
          </a:p>
          <a:p>
            <a:pPr marL="514350" indent="-514350" algn="just" rtl="1">
              <a:lnSpc>
                <a:spcPct val="150000"/>
              </a:lnSpc>
              <a:buFont typeface="+mj-lt"/>
              <a:buAutoNum type="arabicPeriod"/>
            </a:pPr>
            <a:r>
              <a:rPr lang="ar-SA" b="1" kern="100" dirty="0">
                <a:latin typeface="Calibri" panose="020F0502020204030204" pitchFamily="34" charset="0"/>
                <a:cs typeface="Arial" panose="020B0604020202020204" pitchFamily="34" charset="0"/>
              </a:rPr>
              <a:t>الأحداث المصنعة: وهي الأحداث المقصودة والمخططة مسبق</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ا مثل بطولات العالم .</a:t>
            </a:r>
          </a:p>
        </p:txBody>
      </p:sp>
    </p:spTree>
    <p:extLst>
      <p:ext uri="{BB962C8B-B14F-4D97-AF65-F5344CB8AC3E}">
        <p14:creationId xmlns:p14="http://schemas.microsoft.com/office/powerpoint/2010/main" val="3301716184"/>
      </p:ext>
    </p:extLst>
  </p:cSld>
  <p:clrMapOvr>
    <a:masterClrMapping/>
  </p:clrMapOvr>
  <p:transition spd="slow">
    <p:comb/>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العوامل الإعلامية والنفسية </a:t>
            </a:r>
          </a:p>
          <a:p>
            <a:pPr rtl="1"/>
            <a:r>
              <a:rPr lang="ar-EG" sz="2800" b="1" dirty="0">
                <a:solidFill>
                  <a:schemeClr val="bg1"/>
                </a:solidFill>
                <a:latin typeface="Times New Roman" panose="02020603050405020304" pitchFamily="18" charset="0"/>
                <a:cs typeface="Times New Roman" panose="02020603050405020304" pitchFamily="18" charset="0"/>
              </a:rPr>
              <a:t>لإحداث التغيير في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113809" y="1884765"/>
            <a:ext cx="8431478" cy="331662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2) </a:t>
            </a:r>
            <a:r>
              <a:rPr lang="ar-SA" sz="3200" b="1" kern="100" dirty="0">
                <a:solidFill>
                  <a:srgbClr val="0070C0"/>
                </a:solidFill>
                <a:latin typeface="Calibri" panose="020F0502020204030204" pitchFamily="34" charset="0"/>
                <a:cs typeface="Times New Roman" panose="02020603050405020304" pitchFamily="18" charset="0"/>
              </a:rPr>
              <a:t>الاختلافات الفردية : </a:t>
            </a:r>
          </a:p>
          <a:p>
            <a:pPr marL="0" indent="0" algn="just" rtl="1">
              <a:lnSpc>
                <a:spcPct val="150000"/>
              </a:lnSpc>
              <a:buNone/>
            </a:pPr>
            <a:endParaRPr lang="ar-SA" sz="11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معرفة السمات النفسية والشخصية للفرد تجعلنا نتصور ردود أفعاله تجاه الآخرين .</a:t>
            </a:r>
          </a:p>
        </p:txBody>
      </p:sp>
    </p:spTree>
    <p:extLst>
      <p:ext uri="{BB962C8B-B14F-4D97-AF65-F5344CB8AC3E}">
        <p14:creationId xmlns:p14="http://schemas.microsoft.com/office/powerpoint/2010/main" val="1090775499"/>
      </p:ext>
    </p:extLst>
  </p:cSld>
  <p:clrMapOvr>
    <a:masterClrMapping/>
  </p:clrMapOvr>
  <p:transition spd="slow">
    <p:comb/>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177537" y="4329670"/>
            <a:ext cx="5041987" cy="954107"/>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العوامل الإعلامية والنفسية المستخدمة </a:t>
            </a:r>
          </a:p>
          <a:p>
            <a:pPr algn="ctr" rtl="1"/>
            <a:r>
              <a:rPr lang="ar-EG" sz="2800" b="1" dirty="0">
                <a:solidFill>
                  <a:srgbClr val="00B0F0"/>
                </a:solidFill>
                <a:latin typeface="Times New Roman" panose="02020603050405020304" pitchFamily="18" charset="0"/>
                <a:cs typeface="Times New Roman" panose="02020603050405020304" pitchFamily="18" charset="0"/>
              </a:rPr>
              <a:t>في بناء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blue head with a brain drawn on it&#10;&#10;Description automatically generated">
            <a:extLst>
              <a:ext uri="{FF2B5EF4-FFF2-40B4-BE49-F238E27FC236}">
                <a16:creationId xmlns:a16="http://schemas.microsoft.com/office/drawing/2014/main" id="{A7B34223-9CEB-8A5C-C43D-3F64308D5D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5362" y="1023540"/>
            <a:ext cx="6667500" cy="3143250"/>
          </a:xfrm>
          <a:prstGeom prst="rect">
            <a:avLst/>
          </a:prstGeom>
        </p:spPr>
      </p:pic>
    </p:spTree>
    <p:extLst>
      <p:ext uri="{BB962C8B-B14F-4D97-AF65-F5344CB8AC3E}">
        <p14:creationId xmlns:p14="http://schemas.microsoft.com/office/powerpoint/2010/main" val="1597264844"/>
      </p:ext>
    </p:extLst>
  </p:cSld>
  <p:clrMapOvr>
    <a:masterClrMapping/>
  </p:clrMapOvr>
  <p:transition spd="slow">
    <p:comb/>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العوامل الإعلامية والنفسية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264712" y="1104149"/>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1.جذب الانتباه: </a:t>
            </a:r>
            <a:r>
              <a:rPr lang="ar-SA" sz="3200" b="1" kern="100" dirty="0">
                <a:latin typeface="Calibri" panose="020F0502020204030204" pitchFamily="34" charset="0"/>
                <a:cs typeface="Times New Roman" panose="02020603050405020304" pitchFamily="18" charset="0"/>
              </a:rPr>
              <a:t>تشمل ”الموسيقى ،المؤثرات الصوتية، عناصر الإبهار، التشويق ،الحركة ،واللون ”</a:t>
            </a:r>
          </a:p>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2.استخدام الخبرة المشتركة</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(الإطار المرجعي): </a:t>
            </a:r>
            <a:r>
              <a:rPr lang="ar-SA" sz="3200" b="1" kern="100" dirty="0">
                <a:latin typeface="Calibri" panose="020F0502020204030204" pitchFamily="34" charset="0"/>
                <a:cs typeface="Times New Roman" panose="02020603050405020304" pitchFamily="18" charset="0"/>
              </a:rPr>
              <a:t>ويتيح نقل المعاني بسهولة من المرسل وفهمها بسهولة من قبل المتلقي.</a:t>
            </a:r>
          </a:p>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3.</a:t>
            </a:r>
            <a:r>
              <a:rPr lang="ar-EG" sz="3200" b="1" kern="100" dirty="0">
                <a:solidFill>
                  <a:srgbClr val="0070C0"/>
                </a:solidFill>
                <a:latin typeface="Calibri" panose="020F0502020204030204" pitchFamily="34" charset="0"/>
                <a:cs typeface="Times New Roman" panose="02020603050405020304" pitchFamily="18" charset="0"/>
              </a:rPr>
              <a:t> إ</a:t>
            </a:r>
            <a:r>
              <a:rPr lang="ar-SA" sz="3200" b="1" kern="100" dirty="0">
                <a:solidFill>
                  <a:srgbClr val="0070C0"/>
                </a:solidFill>
                <a:latin typeface="Calibri" panose="020F0502020204030204" pitchFamily="34" charset="0"/>
                <a:cs typeface="Times New Roman" panose="02020603050405020304" pitchFamily="18" charset="0"/>
              </a:rPr>
              <a:t>شباع الاحتياجات: </a:t>
            </a:r>
            <a:r>
              <a:rPr lang="ar-SA" sz="3200" b="1" kern="100" dirty="0">
                <a:latin typeface="Calibri" panose="020F0502020204030204" pitchFamily="34" charset="0"/>
                <a:cs typeface="Times New Roman" panose="02020603050405020304" pitchFamily="18" charset="0"/>
              </a:rPr>
              <a:t>كلما توافر في الرسالة القدرة على إشباع بعض احتياجات </a:t>
            </a:r>
            <a:r>
              <a:rPr lang="ar-EG" sz="3200" b="1" kern="100" dirty="0">
                <a:latin typeface="Calibri" panose="020F0502020204030204" pitchFamily="34" charset="0"/>
                <a:cs typeface="Times New Roman" panose="02020603050405020304" pitchFamily="18" charset="0"/>
              </a:rPr>
              <a:t>الجمهور </a:t>
            </a:r>
            <a:r>
              <a:rPr lang="ar-SA" sz="3200" b="1" kern="100" dirty="0">
                <a:latin typeface="Calibri" panose="020F0502020204030204" pitchFamily="34" charset="0"/>
                <a:cs typeface="Times New Roman" panose="02020603050405020304" pitchFamily="18" charset="0"/>
              </a:rPr>
              <a:t>يحدث التفاعل المطلوب ومن ثم الاستجابة أيض</a:t>
            </a:r>
            <a:r>
              <a:rPr lang="ar-EG" sz="3200" b="1" kern="100" dirty="0">
                <a:latin typeface="Calibri" panose="020F0502020204030204" pitchFamily="34" charset="0"/>
                <a:cs typeface="Times New Roman" panose="02020603050405020304" pitchFamily="18" charset="0"/>
              </a:rPr>
              <a:t>ً</a:t>
            </a:r>
            <a:r>
              <a:rPr lang="ar-SA" sz="3200" b="1" kern="100" dirty="0">
                <a:latin typeface="Calibri" panose="020F0502020204030204" pitchFamily="34" charset="0"/>
                <a:cs typeface="Times New Roman" panose="02020603050405020304" pitchFamily="18" charset="0"/>
              </a:rPr>
              <a:t>ا.</a:t>
            </a:r>
          </a:p>
        </p:txBody>
      </p:sp>
    </p:spTree>
    <p:extLst>
      <p:ext uri="{BB962C8B-B14F-4D97-AF65-F5344CB8AC3E}">
        <p14:creationId xmlns:p14="http://schemas.microsoft.com/office/powerpoint/2010/main" val="1067867608"/>
      </p:ext>
    </p:extLst>
  </p:cSld>
  <p:clrMapOvr>
    <a:masterClrMapping/>
  </p:clrMapOvr>
  <p:transition spd="slow">
    <p:comb/>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العوامل الإعلامية والنفسية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4700"/>
              </a:lnSpc>
              <a:buNone/>
            </a:pPr>
            <a:r>
              <a:rPr lang="ar-SA" sz="3200" b="1" kern="100">
                <a:solidFill>
                  <a:srgbClr val="0070C0"/>
                </a:solidFill>
                <a:latin typeface="Calibri" panose="020F0502020204030204" pitchFamily="34" charset="0"/>
                <a:cs typeface="Times New Roman" panose="02020603050405020304" pitchFamily="18" charset="0"/>
              </a:rPr>
              <a:t>4.</a:t>
            </a:r>
            <a:r>
              <a:rPr lang="ar-EG" sz="3200" b="1" kern="100">
                <a:solidFill>
                  <a:srgbClr val="0070C0"/>
                </a:solidFill>
                <a:latin typeface="Calibri" panose="020F0502020204030204" pitchFamily="34" charset="0"/>
                <a:cs typeface="Times New Roman" panose="02020603050405020304" pitchFamily="18" charset="0"/>
              </a:rPr>
              <a:t> </a:t>
            </a:r>
            <a:r>
              <a:rPr lang="ar-SA" sz="3200" b="1" kern="100">
                <a:solidFill>
                  <a:srgbClr val="0070C0"/>
                </a:solidFill>
                <a:latin typeface="Calibri" panose="020F0502020204030204" pitchFamily="34" charset="0"/>
                <a:cs typeface="Times New Roman" panose="02020603050405020304" pitchFamily="18" charset="0"/>
              </a:rPr>
              <a:t>دراسة الجمهور: لكي تنجح الرسالة الإعلامية لابد من دراسة الجمهور، من حيث:</a:t>
            </a:r>
            <a:endParaRPr lang="ar-SA" sz="3200" b="1" kern="100">
              <a:latin typeface="Calibri" panose="020F0502020204030204" pitchFamily="34" charset="0"/>
              <a:cs typeface="Times New Roman" panose="02020603050405020304" pitchFamily="18" charset="0"/>
            </a:endParaRPr>
          </a:p>
          <a:p>
            <a:pPr marL="0" indent="0" algn="just" rtl="1">
              <a:lnSpc>
                <a:spcPts val="4700"/>
              </a:lnSpc>
              <a:buNone/>
            </a:pPr>
            <a:r>
              <a:rPr lang="ar-SA" sz="3200" b="1" kern="100">
                <a:latin typeface="Calibri" panose="020F0502020204030204" pitchFamily="34" charset="0"/>
                <a:cs typeface="Times New Roman" panose="02020603050405020304" pitchFamily="18" charset="0"/>
              </a:rPr>
              <a:t>نوع الجمهور </a:t>
            </a:r>
          </a:p>
          <a:p>
            <a:pPr marL="0" indent="0" algn="just" rtl="1">
              <a:lnSpc>
                <a:spcPts val="4700"/>
              </a:lnSpc>
              <a:buNone/>
            </a:pPr>
            <a:r>
              <a:rPr lang="ar-SA" sz="3200" b="1" kern="100">
                <a:latin typeface="Calibri" panose="020F0502020204030204" pitchFamily="34" charset="0"/>
                <a:cs typeface="Times New Roman" panose="02020603050405020304" pitchFamily="18" charset="0"/>
              </a:rPr>
              <a:t>التوقيت المناسب لتوصيل الرسالة </a:t>
            </a:r>
          </a:p>
          <a:p>
            <a:pPr marL="0" indent="0" algn="just" rtl="1">
              <a:lnSpc>
                <a:spcPts val="4700"/>
              </a:lnSpc>
              <a:buNone/>
            </a:pPr>
            <a:r>
              <a:rPr lang="ar-SA" sz="3200" b="1" kern="100">
                <a:latin typeface="Calibri" panose="020F0502020204030204" pitchFamily="34" charset="0"/>
                <a:cs typeface="Times New Roman" panose="02020603050405020304" pitchFamily="18" charset="0"/>
              </a:rPr>
              <a:t>الشكل الإعلامي المناسب لتقديمها </a:t>
            </a:r>
          </a:p>
          <a:p>
            <a:pPr marL="0" indent="0" algn="just" rtl="1">
              <a:lnSpc>
                <a:spcPts val="4700"/>
              </a:lnSpc>
              <a:buNone/>
            </a:pPr>
            <a:r>
              <a:rPr lang="ar-SA" sz="3200" b="1" kern="100">
                <a:latin typeface="Calibri" panose="020F0502020204030204" pitchFamily="34" charset="0"/>
                <a:cs typeface="Times New Roman" panose="02020603050405020304" pitchFamily="18" charset="0"/>
              </a:rPr>
              <a:t>الأدلة والشواهد التي يجب استخدامها </a:t>
            </a:r>
          </a:p>
          <a:p>
            <a:pPr marL="0" indent="0" algn="just" rtl="1">
              <a:lnSpc>
                <a:spcPts val="4700"/>
              </a:lnSpc>
              <a:buNone/>
            </a:pPr>
            <a:r>
              <a:rPr lang="ar-SA" sz="3200" b="1" kern="100">
                <a:latin typeface="Calibri" panose="020F0502020204030204" pitchFamily="34" charset="0"/>
                <a:cs typeface="Times New Roman" panose="02020603050405020304" pitchFamily="18" charset="0"/>
              </a:rPr>
              <a:t>الجماعات المحيطة التي يجب إبلاغ الرسالة بها.</a:t>
            </a:r>
          </a:p>
        </p:txBody>
      </p:sp>
    </p:spTree>
    <p:extLst>
      <p:ext uri="{BB962C8B-B14F-4D97-AF65-F5344CB8AC3E}">
        <p14:creationId xmlns:p14="http://schemas.microsoft.com/office/powerpoint/2010/main" val="469359852"/>
      </p:ext>
    </p:extLst>
  </p:cSld>
  <p:clrMapOvr>
    <a:masterClrMapping/>
  </p:clrMapOvr>
  <p:transition spd="slow">
    <p:comb/>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العوامل الإعلامية والنفسية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257478" y="1597643"/>
            <a:ext cx="8431478" cy="34137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5.</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تبديد القلق: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الصور الذهنية المتكونة لدى الجمهور تكون أحيان</a:t>
            </a:r>
            <a:r>
              <a:rPr lang="ar-EG" sz="3200" b="1" kern="100">
                <a:latin typeface="Calibri" panose="020F0502020204030204" pitchFamily="34" charset="0"/>
                <a:cs typeface="Times New Roman" panose="02020603050405020304" pitchFamily="18" charset="0"/>
              </a:rPr>
              <a:t>ً</a:t>
            </a:r>
            <a:r>
              <a:rPr lang="ar-SA" sz="3200" b="1" kern="100">
                <a:latin typeface="Calibri" panose="020F0502020204030204" pitchFamily="34" charset="0"/>
                <a:cs typeface="Times New Roman" panose="02020603050405020304" pitchFamily="18" charset="0"/>
              </a:rPr>
              <a:t>ا </a:t>
            </a:r>
            <a:r>
              <a:rPr lang="ar-SA" sz="3200" b="1" kern="100" dirty="0">
                <a:latin typeface="Calibri" panose="020F0502020204030204" pitchFamily="34" charset="0"/>
                <a:cs typeface="Times New Roman" panose="02020603050405020304" pitchFamily="18" charset="0"/>
              </a:rPr>
              <a:t>غير دقيقة فيجب تقديم الصور الذهنية الجديدة لتبديد الشكوك السابقة.</a:t>
            </a:r>
          </a:p>
        </p:txBody>
      </p:sp>
    </p:spTree>
    <p:extLst>
      <p:ext uri="{BB962C8B-B14F-4D97-AF65-F5344CB8AC3E}">
        <p14:creationId xmlns:p14="http://schemas.microsoft.com/office/powerpoint/2010/main" val="1792330406"/>
      </p:ext>
    </p:extLst>
  </p:cSld>
  <p:clrMapOvr>
    <a:masterClrMapping/>
  </p:clrMapOvr>
  <p:transition spd="slow">
    <p:comb/>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2468117"/>
            <a:ext cx="5041987" cy="1200329"/>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وسائل الإعلام </a:t>
            </a:r>
            <a:endParaRPr lang="en-US" sz="3600" b="1">
              <a:solidFill>
                <a:srgbClr val="00B0F0"/>
              </a:solidFill>
              <a:latin typeface="Times New Roman" panose="02020603050405020304" pitchFamily="18" charset="0"/>
              <a:cs typeface="Times New Roman" panose="02020603050405020304" pitchFamily="18" charset="0"/>
            </a:endParaRPr>
          </a:p>
          <a:p>
            <a:pPr algn="ctr" rtl="1"/>
            <a:r>
              <a:rPr lang="ar-EG" sz="3600" b="1">
                <a:solidFill>
                  <a:srgbClr val="00B0F0"/>
                </a:solidFill>
                <a:latin typeface="Times New Roman" panose="02020603050405020304" pitchFamily="18" charset="0"/>
                <a:cs typeface="Times New Roman" panose="02020603050405020304" pitchFamily="18" charset="0"/>
              </a:rPr>
              <a:t>والصورة النمطية والذهنية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artoon of a person taking a selfie&#10;&#10;Description automatically generated">
            <a:extLst>
              <a:ext uri="{FF2B5EF4-FFF2-40B4-BE49-F238E27FC236}">
                <a16:creationId xmlns:a16="http://schemas.microsoft.com/office/drawing/2014/main" id="{3A214155-CEDF-D7E3-E6A5-FCAC78BBB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756" y="1387141"/>
            <a:ext cx="6191468" cy="4643601"/>
          </a:xfrm>
          <a:prstGeom prst="rect">
            <a:avLst/>
          </a:prstGeom>
        </p:spPr>
      </p:pic>
    </p:spTree>
    <p:extLst>
      <p:ext uri="{BB962C8B-B14F-4D97-AF65-F5344CB8AC3E}">
        <p14:creationId xmlns:p14="http://schemas.microsoft.com/office/powerpoint/2010/main" val="141216681"/>
      </p:ext>
    </p:extLst>
  </p:cSld>
  <p:clrMapOvr>
    <a:masterClrMapping/>
  </p:clrMapOvr>
  <p:transition spd="slow">
    <p:comb/>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وسائل الإعلام والصورة النمطية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705100" y="1124744"/>
            <a:ext cx="7766461"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تختلف الصورة النمطية عن الصورة الذهنية في أن الصورة النمطية تأخذ نمط</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عام</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جامد</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وتصبح سمة مشتركة لدى الأفراد.</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يحكم الأفراد على الأشياء من خلال الصور النمطية التي تشبه الرسوم داخل نفوس الأفراد والتي يصعب تغييرها.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كالصورة النمطية المتكونة عن </a:t>
            </a:r>
            <a:r>
              <a:rPr lang="ar-EG" b="1" kern="100" dirty="0">
                <a:latin typeface="Calibri" panose="020F0502020204030204" pitchFamily="34" charset="0"/>
                <a:cs typeface="Times New Roman" panose="02020603050405020304" pitchFamily="18" charset="0"/>
              </a:rPr>
              <a:t>دول ما </a:t>
            </a:r>
            <a:r>
              <a:rPr lang="ar-SA" b="1" kern="100" dirty="0">
                <a:latin typeface="Calibri" panose="020F0502020204030204" pitchFamily="34" charset="0"/>
                <a:cs typeface="Times New Roman" panose="02020603050405020304" pitchFamily="18" charset="0"/>
              </a:rPr>
              <a:t>من خلال الأفلام والمسلسلات بأنها أقوى دولة ويصعب التغلب عليها.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بذلك تحول الصورة النمطية الى شكل من أشكال التعميم التي يطلقها الأفراد على الدول، الشعوب أو الجهات </a:t>
            </a:r>
          </a:p>
        </p:txBody>
      </p:sp>
      <p:sp>
        <p:nvSpPr>
          <p:cNvPr id="4" name="TextBox 3">
            <a:extLst>
              <a:ext uri="{FF2B5EF4-FFF2-40B4-BE49-F238E27FC236}">
                <a16:creationId xmlns:a16="http://schemas.microsoft.com/office/drawing/2014/main" id="{2A73980D-CB57-2874-E459-3D4E60E747B2}"/>
              </a:ext>
            </a:extLst>
          </p:cNvPr>
          <p:cNvSpPr txBox="1"/>
          <p:nvPr/>
        </p:nvSpPr>
        <p:spPr>
          <a:xfrm>
            <a:off x="187962" y="2835415"/>
            <a:ext cx="3166024" cy="2860358"/>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 الصورة الذهنية تبنى على الحقائق الموضوعية والمعلومات الصادقة في حين أن الصورة النمطية تبنى على حقائق مبالغ فيها ومعلومات مشوهة. </a:t>
            </a:r>
            <a:endParaRPr lang="en-US" b="1" dirty="0"/>
          </a:p>
          <a:p>
            <a:pPr algn="just" rtl="1"/>
            <a:r>
              <a:rPr lang="ar-EG" b="1" dirty="0"/>
              <a:t>- الصورة الذهنية ليست بالضرورة مشحونة عاطفيًا، عكس الصورة النمطية التي تكون محملة بالمشاعر الذاتية والعواطف الشخصية</a:t>
            </a:r>
            <a:endParaRPr lang="en-US" b="1" dirty="0"/>
          </a:p>
        </p:txBody>
      </p:sp>
      <p:sp>
        <p:nvSpPr>
          <p:cNvPr id="11" name="TextBox 10">
            <a:extLst>
              <a:ext uri="{FF2B5EF4-FFF2-40B4-BE49-F238E27FC236}">
                <a16:creationId xmlns:a16="http://schemas.microsoft.com/office/drawing/2014/main" id="{F15AD9C3-C3F6-5472-C402-49939D396D31}"/>
              </a:ext>
            </a:extLst>
          </p:cNvPr>
          <p:cNvSpPr txBox="1"/>
          <p:nvPr/>
        </p:nvSpPr>
        <p:spPr>
          <a:xfrm>
            <a:off x="187962" y="1570851"/>
            <a:ext cx="3166024" cy="1021556"/>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الصورة النمطية، أو القالب النمطي ،أو الفكرة المُقولبة ،أو القَولبة، أو التنميط السلبي</a:t>
            </a:r>
            <a:endParaRPr lang="en-US" b="1" dirty="0"/>
          </a:p>
        </p:txBody>
      </p:sp>
    </p:spTree>
    <p:extLst>
      <p:ext uri="{BB962C8B-B14F-4D97-AF65-F5344CB8AC3E}">
        <p14:creationId xmlns:p14="http://schemas.microsoft.com/office/powerpoint/2010/main" val="2071082193"/>
      </p:ext>
    </p:extLst>
  </p:cSld>
  <p:clrMapOvr>
    <a:masterClrMapping/>
  </p:clrMapOvr>
  <p:transition spd="slow">
    <p:comb/>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تشكل آراء الفرد عن الآخرين:  تمثل الصورة الذهنية والنمطية إطار</a:t>
            </a:r>
            <a:r>
              <a:rPr lang="ar-EG" sz="3200" b="1" kern="100" dirty="0">
                <a:latin typeface="Calibri" panose="020F0502020204030204" pitchFamily="34" charset="0"/>
                <a:cs typeface="Times New Roman" panose="02020603050405020304" pitchFamily="18" charset="0"/>
              </a:rPr>
              <a:t>ً</a:t>
            </a:r>
            <a:r>
              <a:rPr lang="ar-SA" sz="3200" b="1" kern="100" dirty="0">
                <a:latin typeface="Calibri" panose="020F0502020204030204" pitchFamily="34" charset="0"/>
                <a:cs typeface="Times New Roman" panose="02020603050405020304" pitchFamily="18" charset="0"/>
              </a:rPr>
              <a:t>ا للذاكرة فهي عملية بناء تصورات وتفسير للصور والرموز والمشاعر والأفكار</a:t>
            </a:r>
          </a:p>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تؤثر على سلوك الفرد وتصرفاته: عقل الفرد عبارة عن مخزن للذكريات والخبرات النفسية ويعد هذا المخزون صورة ذهنية تؤثر على السلوك والتصرفات بطريقة لا يستطيع الفرد أن يفهمها </a:t>
            </a:r>
          </a:p>
        </p:txBody>
      </p:sp>
    </p:spTree>
    <p:extLst>
      <p:ext uri="{BB962C8B-B14F-4D97-AF65-F5344CB8AC3E}">
        <p14:creationId xmlns:p14="http://schemas.microsoft.com/office/powerpoint/2010/main" val="919853304"/>
      </p:ext>
    </p:extLst>
  </p:cSld>
  <p:clrMapOvr>
    <a:masterClrMapping/>
  </p:clrMapOvr>
  <p:transition spd="slow">
    <p:comb/>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دعم اتخاذ القرار: الصورة الذهنية توفر البيئة السيكولوجية التي يتم من خلالها صنع القرار وتساعد الشخص على التعرف على ردود الفعل لديه تجاه المواقف المختلفة .</a:t>
            </a:r>
          </a:p>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التأثير في العلاقات الدولية: تقوم الصورة بدور هام في حياة الدول والعلاقات الدولية، وتؤثر صورة الدولة الذهنية والنمطية على علاقتها الخارجية وآراء وتصرفات الدول الأخرى حتى تحقق أهدافها ومصالحها.</a:t>
            </a:r>
          </a:p>
          <a:p>
            <a:pPr marL="514350" indent="-514350" algn="just" rtl="1">
              <a:lnSpc>
                <a:spcPct val="150000"/>
              </a:lnSpc>
              <a:buFont typeface="+mj-lt"/>
              <a:buAutoNum type="arabicPeriod" startAt="3"/>
            </a:pPr>
            <a:endParaRPr lang="ar-SA" sz="3200" b="1"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195859"/>
      </p:ext>
    </p:extLst>
  </p:cSld>
  <p:clrMapOvr>
    <a:masterClrMapping/>
  </p:clrMapOvr>
  <p:transition spd="slow">
    <p:comb/>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a:t>
            </a:r>
            <a:r>
              <a:rPr lang="en-US" b="1" kern="100" dirty="0">
                <a:solidFill>
                  <a:srgbClr val="0070C0"/>
                </a:solidFill>
                <a:latin typeface="Calibri" panose="020F0502020204030204" pitchFamily="34" charset="0"/>
                <a:cs typeface="Times New Roman" panose="02020603050405020304" pitchFamily="18" charset="0"/>
              </a:rPr>
              <a:t>-</a:t>
            </a:r>
            <a:r>
              <a:rPr lang="ar-EG" b="1" kern="100" dirty="0">
                <a:solidFill>
                  <a:srgbClr val="0070C0"/>
                </a:solidFill>
                <a:latin typeface="Calibri" panose="020F0502020204030204" pitchFamily="34" charset="0"/>
                <a:cs typeface="Times New Roman" panose="02020603050405020304" pitchFamily="18" charset="0"/>
              </a:rPr>
              <a:t> </a:t>
            </a:r>
            <a:r>
              <a:rPr lang="ar-SA" b="1" kern="100" dirty="0">
                <a:solidFill>
                  <a:srgbClr val="0070C0"/>
                </a:solidFill>
                <a:latin typeface="Calibri" panose="020F0502020204030204" pitchFamily="34" charset="0"/>
                <a:cs typeface="Times New Roman" panose="02020603050405020304" pitchFamily="18" charset="0"/>
              </a:rPr>
              <a:t>البعد الثقافي والمعرفي: </a:t>
            </a:r>
          </a:p>
          <a:p>
            <a:pPr algn="r" rtl="1">
              <a:buFont typeface="Arial" panose="020B0604020202020204" pitchFamily="34" charset="0"/>
              <a:buNone/>
            </a:pPr>
            <a:r>
              <a:rPr lang="ar-SA" sz="3200" b="1" dirty="0"/>
              <a:t>ويقصد به ما لدى الفرد من معارف سابقة ومعلومات عن موضوع معين تجعله يدرك موضوع</a:t>
            </a:r>
            <a:r>
              <a:rPr lang="ar-EG" sz="3200" b="1" dirty="0"/>
              <a:t>ً</a:t>
            </a:r>
            <a:r>
              <a:rPr lang="ar-SA" sz="3200" b="1" dirty="0"/>
              <a:t>ا معين</a:t>
            </a:r>
            <a:r>
              <a:rPr lang="ar-EG" sz="3200" b="1" dirty="0"/>
              <a:t>ً</a:t>
            </a:r>
            <a:r>
              <a:rPr lang="ar-SA" sz="3200" b="1" dirty="0"/>
              <a:t>ا ويفهمه.</a:t>
            </a:r>
          </a:p>
          <a:p>
            <a:pPr algn="r" rtl="1">
              <a:buFont typeface="Wingdings" pitchFamily="2" charset="2"/>
              <a:buChar char="ü"/>
            </a:pPr>
            <a:r>
              <a:rPr lang="ar-SA" sz="3200" b="1" dirty="0"/>
              <a:t>التعرف على ثقافة الآخرين (لغتهم ،أسلوب حياتهم ،القيم والمعتقدات،</a:t>
            </a:r>
            <a:r>
              <a:rPr lang="ar-EG" sz="3200" b="1" dirty="0"/>
              <a:t> </a:t>
            </a:r>
            <a:r>
              <a:rPr lang="ar-SA" sz="3200" b="1" dirty="0"/>
              <a:t>العادات والتقاليد) تساعد على التنبؤ بردود أفعالهم .</a:t>
            </a:r>
          </a:p>
          <a:p>
            <a:pPr algn="r" rtl="1">
              <a:buFont typeface="Arial" panose="020B0604020202020204" pitchFamily="34" charset="0"/>
              <a:buNone/>
            </a:pPr>
            <a:endParaRPr lang="ar-SA" sz="700" b="1" dirty="0"/>
          </a:p>
          <a:p>
            <a:pPr marL="0" algn="just" rtl="1">
              <a:lnSpc>
                <a:spcPct val="150000"/>
              </a:lnSpc>
              <a:buFont typeface="Arial" panose="020B0604020202020204" pitchFamily="34" charset="0"/>
              <a:buNone/>
            </a:pPr>
            <a:r>
              <a:rPr lang="ar-SA" b="1" kern="100" dirty="0">
                <a:solidFill>
                  <a:srgbClr val="0070C0"/>
                </a:solidFill>
                <a:latin typeface="Calibri" panose="020F0502020204030204" pitchFamily="34" charset="0"/>
                <a:cs typeface="Times New Roman" panose="02020603050405020304" pitchFamily="18" charset="0"/>
              </a:rPr>
              <a:t>العوامل المؤثرة على دقة الصورة المتكونة:</a:t>
            </a:r>
          </a:p>
          <a:p>
            <a:pPr algn="r" rtl="1">
              <a:buFont typeface="Arial" panose="020B0604020202020204" pitchFamily="34" charset="0"/>
              <a:buNone/>
            </a:pPr>
            <a:r>
              <a:rPr lang="ar-SA" sz="3200" b="1" dirty="0"/>
              <a:t>1.كلما زادت معرفتنا بثقافة الفرد كلما أسهم في دقة الصورة المتكونة عنه</a:t>
            </a:r>
          </a:p>
          <a:p>
            <a:pPr algn="r" rtl="1">
              <a:buFont typeface="Arial" panose="020B0604020202020204" pitchFamily="34" charset="0"/>
              <a:buNone/>
            </a:pPr>
            <a:r>
              <a:rPr lang="ar-SA" sz="3200" b="1" dirty="0"/>
              <a:t>2.إن عدم معرفتنا بثقافة الفرد يؤدي </a:t>
            </a:r>
            <a:r>
              <a:rPr lang="ar-EG" sz="3200" b="1" dirty="0"/>
              <a:t>إ</a:t>
            </a:r>
            <a:r>
              <a:rPr lang="ar-SA" sz="3200" b="1" dirty="0" err="1"/>
              <a:t>لى</a:t>
            </a:r>
            <a:r>
              <a:rPr lang="ar-SA" sz="3200" b="1" dirty="0"/>
              <a:t> عدم دقة الصورة .</a:t>
            </a:r>
          </a:p>
        </p:txBody>
      </p:sp>
    </p:spTree>
    <p:extLst>
      <p:ext uri="{BB962C8B-B14F-4D97-AF65-F5344CB8AC3E}">
        <p14:creationId xmlns:p14="http://schemas.microsoft.com/office/powerpoint/2010/main" val="771524134"/>
      </p:ext>
    </p:extLst>
  </p:cSld>
  <p:clrMapOvr>
    <a:masterClrMapping/>
  </p:clrMapOvr>
  <p:transition spd="slow">
    <p:comb/>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8975"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2</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النفسي أو الوجداني:</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وهو يرتبط بالمشاعر مثل مدى رضا الفرد عن موضوع معين أو كراهيته له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النفسي يتحدد في ضوء السمات المدركة سواء بالرفض أو القبول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يتدرج البعد النفسي في الشدة بين الإيجابية والسلبية </a:t>
            </a:r>
          </a:p>
        </p:txBody>
      </p:sp>
    </p:spTree>
    <p:extLst>
      <p:ext uri="{BB962C8B-B14F-4D97-AF65-F5344CB8AC3E}">
        <p14:creationId xmlns:p14="http://schemas.microsoft.com/office/powerpoint/2010/main" val="3375479684"/>
      </p:ext>
    </p:extLst>
  </p:cSld>
  <p:clrMapOvr>
    <a:masterClrMapping/>
  </p:clrMapOvr>
  <p:transition spd="slow">
    <p:comb/>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000099" y="934738"/>
            <a:ext cx="863336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الاجتماعي: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ينتمي الفرد عادة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أكثر من جماعة من جماعات المجتمع مثل (الأسرة، الأقارب، الزملاء، الأصدقاء)..</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كلما حدث تغير اجتماعي كلما أدى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تعديل أو تغيير الصورة الذهنية السائدة في هذا المجتمع </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الاجتماعي يؤثر على استجابات الأفراد لموضوعات اجتماعية معينة مثل الهجرة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دولة أجنبية ..</a:t>
            </a:r>
          </a:p>
        </p:txBody>
      </p:sp>
    </p:spTree>
    <p:extLst>
      <p:ext uri="{BB962C8B-B14F-4D97-AF65-F5344CB8AC3E}">
        <p14:creationId xmlns:p14="http://schemas.microsoft.com/office/powerpoint/2010/main" val="1900282048"/>
      </p:ext>
    </p:extLst>
  </p:cSld>
  <p:clrMapOvr>
    <a:masterClrMapping/>
  </p:clrMapOvr>
  <p:transition spd="slow">
    <p:comb/>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229830"/>
      </p:ext>
    </p:extLst>
  </p:cSld>
  <p:clrMapOvr>
    <a:masterClrMapping/>
  </p:clrMapOvr>
  <p:transition spd="slow">
    <p:comb/>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396124023"/>
      </p:ext>
    </p:extLst>
  </p:cSld>
  <p:clrMapOvr>
    <a:masterClrMapping/>
  </p:clrMapOvr>
  <p:transition spd="slow">
    <p:comb/>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a:t>
            </a:r>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صياغة 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835471"/>
      </p:ext>
    </p:extLst>
  </p:cSld>
  <p:clrMapOvr>
    <a:masterClrMapping/>
  </p:clrMapOvr>
  <p:transition spd="slow">
    <p:comb/>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استعملت فيها المشاعر والمفاجأة والتشويق؟‬‬‬</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ar-EG" altLang="en-US" sz="3200" b="1" dirty="0"/>
              <a:t>‫‪ </a:t>
            </a:r>
            <a:r>
              <a:rPr lang="en-US" altLang="en-US" sz="3200" b="1" dirty="0"/>
              <a:t>o‬</a:t>
            </a:r>
            <a:r>
              <a:rPr lang="ar-EG" altLang="en-US" sz="3200" b="1" dirty="0"/>
              <a:t>هل تجيب على لماذا؟‬‬‬</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كيف أزيد مصداقية الفكرة؟‬‬‬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276975"/>
      </p:ext>
    </p:extLst>
  </p:cSld>
  <p:clrMapOvr>
    <a:masterClrMapping/>
  </p:clrMapOvr>
  <p:transition spd="slow">
    <p:comb/>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أين تقع الفكرة من قوى التنافس؟‬‬‬</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صياغتها تصويرية؟ مبسطة؟ مختصرة؟‬‬‬</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تم توظيف الأسلوب القصصي فيها؟‬‬‬</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7862170"/>
      </p:ext>
    </p:extLst>
  </p:cSld>
  <p:clrMapOvr>
    <a:masterClrMapping/>
  </p:clrMapOvr>
  <p:transition spd="slow">
    <p:comb/>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مبادئ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746900"/>
      </p:ext>
    </p:extLst>
  </p:cSld>
  <p:clrMapOvr>
    <a:masterClrMapping/>
  </p:clrMapOvr>
  <p:transition spd="slow">
    <p:comb/>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أستمع؟ وهل عندي قابلية الاقتناع؟‬‬‬</a:t>
            </a:r>
          </a:p>
          <a:p>
            <a:pPr marL="0" indent="0" algn="ctr" rtl="1" eaLnBrk="1" hangingPunct="1">
              <a:lnSpc>
                <a:spcPct val="150000"/>
              </a:lnSpc>
              <a:buNone/>
            </a:pPr>
            <a:r>
              <a:rPr lang="en-US" altLang="en-US" sz="3200" b="1" dirty="0"/>
              <a:t>o‬</a:t>
            </a:r>
            <a:r>
              <a:rPr lang="ar-EG" altLang="en-US" sz="3200" b="1" dirty="0"/>
              <a:t>هل أوازن بين الأخلاق والمشاعر والمنطق؟‬‬‬</a:t>
            </a:r>
          </a:p>
          <a:p>
            <a:pPr marL="0" indent="0" algn="ctr" rtl="1" eaLnBrk="1" hangingPunct="1">
              <a:lnSpc>
                <a:spcPct val="150000"/>
              </a:lnSpc>
              <a:buNone/>
            </a:pPr>
            <a:r>
              <a:rPr lang="en-US" altLang="en-US" sz="3200" b="1" dirty="0"/>
              <a:t> ‫‪ o‬</a:t>
            </a:r>
            <a:r>
              <a:rPr lang="ar-EG" altLang="en-US" sz="3200" b="1" dirty="0"/>
              <a:t>هل أستعمل الندرة والتناغم والاتساق؟‬‬</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2450496"/>
      </p:ext>
    </p:extLst>
  </p:cSld>
  <p:clrMapOvr>
    <a:masterClrMapping/>
  </p:clrMapOvr>
  <p:transition spd="slow">
    <p:comb/>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أعزز الثقة وأزيد القبول وأظهر الخبرة؟‬‬‬</a:t>
            </a:r>
          </a:p>
          <a:p>
            <a:pPr marL="0" indent="0" algn="ctr" rtl="1" eaLnBrk="1" hangingPunct="1">
              <a:lnSpc>
                <a:spcPct val="150000"/>
              </a:lnSpc>
              <a:buNone/>
            </a:pPr>
            <a:r>
              <a:rPr lang="en-US" altLang="en-US" sz="3200" b="1" dirty="0"/>
              <a:t>o‬</a:t>
            </a:r>
            <a:r>
              <a:rPr lang="ar-EG" altLang="en-US" sz="3200" b="1" dirty="0"/>
              <a:t>هل أمكنهم من الاختيار؟‬‬‬</a:t>
            </a:r>
          </a:p>
          <a:p>
            <a:pPr marL="0" indent="0" algn="ctr" rtl="1" eaLnBrk="1" hangingPunct="1">
              <a:lnSpc>
                <a:spcPct val="150000"/>
              </a:lnSpc>
              <a:buNone/>
            </a:pPr>
            <a:r>
              <a:rPr lang="en-US" altLang="en-US" sz="3200" b="1" dirty="0"/>
              <a:t>o‬</a:t>
            </a:r>
            <a:r>
              <a:rPr lang="ar-EG" altLang="en-US" sz="3200" b="1" dirty="0"/>
              <a:t>هل أعرف وأوفق بين الحاجات والقيم؟‬‬‬</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50363"/>
      </p:ext>
    </p:extLst>
  </p:cSld>
  <p:clrMapOvr>
    <a:masterClrMapping/>
  </p:clrMapOvr>
  <p:transition spd="slow">
    <p:comb/>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قنوات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0423623"/>
      </p:ext>
    </p:extLst>
  </p:cSld>
  <p:clrMapOvr>
    <a:masterClrMapping/>
  </p:clrMapOvr>
  <p:transition spd="slow">
    <p:comb/>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‫السلطة‪.‬‬‬‬</a:t>
            </a:r>
            <a:endParaRPr lang="en-US" altLang="en-US" sz="3200" b="1" dirty="0"/>
          </a:p>
          <a:p>
            <a:pPr marL="0" indent="0" algn="ctr" rtl="1">
              <a:lnSpc>
                <a:spcPct val="150000"/>
              </a:lnSpc>
              <a:buNone/>
            </a:pPr>
            <a:r>
              <a:rPr lang="en-US" altLang="en-US" sz="3200" b="1" dirty="0"/>
              <a:t>‫‪ o‬</a:t>
            </a:r>
            <a:r>
              <a:rPr lang="ar-EG" altLang="en-US" sz="3200" b="1" dirty="0"/>
              <a:t>العقلانية‪.‬‬‬‬‬</a:t>
            </a:r>
          </a:p>
          <a:p>
            <a:pPr marL="0" indent="0" algn="ctr" rtl="1">
              <a:lnSpc>
                <a:spcPct val="150000"/>
              </a:lnSpc>
              <a:buNone/>
            </a:pPr>
            <a:r>
              <a:rPr lang="en-US" altLang="en-US" sz="3200" b="1" dirty="0"/>
              <a:t>o‬</a:t>
            </a:r>
            <a:r>
              <a:rPr lang="ar-EG" altLang="en-US" sz="3200" b="1" dirty="0"/>
              <a:t>العلاقات‪.‬‬‬‬‬</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377635"/>
      </p:ext>
    </p:extLst>
  </p:cSld>
  <p:clrMapOvr>
    <a:masterClrMapping/>
  </p:clrMapOvr>
  <p:transition spd="slow">
    <p:comb/>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الرؤية‪.‬‬‬‬‬</a:t>
            </a:r>
          </a:p>
          <a:p>
            <a:pPr marL="0" indent="0" algn="ctr" rtl="1">
              <a:lnSpc>
                <a:spcPct val="150000"/>
              </a:lnSpc>
              <a:buNone/>
            </a:pPr>
            <a:r>
              <a:rPr lang="en-US" altLang="en-US" sz="3200" b="1" dirty="0"/>
              <a:t>o‬</a:t>
            </a:r>
            <a:r>
              <a:rPr lang="ar-EG" altLang="en-US" sz="3200" b="1" dirty="0"/>
              <a:t>المصالح‪.‬‬‬‬‬</a:t>
            </a:r>
          </a:p>
          <a:p>
            <a:pPr marL="0" indent="0" algn="ctr" rtl="1">
              <a:lnSpc>
                <a:spcPct val="150000"/>
              </a:lnSpc>
              <a:buNone/>
            </a:pPr>
            <a:r>
              <a:rPr lang="ar-EG" altLang="en-US" sz="3200" b="1" dirty="0"/>
              <a:t>‫‪</a:t>
            </a:r>
            <a:r>
              <a:rPr lang="en-US" altLang="en-US" sz="3200" b="1" dirty="0"/>
              <a:t>o‬</a:t>
            </a:r>
            <a:r>
              <a:rPr lang="ar-EG" altLang="en-US" sz="3200" b="1" dirty="0"/>
              <a:t>الموازنات السياسية‪.‬‬‬‬‬‬‬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380724"/>
      </p:ext>
    </p:extLst>
  </p:cSld>
  <p:clrMapOvr>
    <a:masterClrMapping/>
  </p:clrMapOvr>
  <p:transition spd="slow">
    <p:comb/>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263290"/>
      </p:ext>
    </p:extLst>
  </p:cSld>
  <p:clrMapOvr>
    <a:masterClrMapping/>
  </p:clrMapOvr>
  <p:transition spd="slow">
    <p:comb/>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144570"/>
      </p:ext>
    </p:extLst>
  </p:cSld>
  <p:clrMapOvr>
    <a:masterClrMapping/>
  </p:clrMapOvr>
  <p:transition spd="slow">
    <p:comb/>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مفهوم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‬أنواع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خصائص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تحديد حجم العينة من الجمهور المستهدف</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الديموغرافي</a:t>
            </a: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التحليل </a:t>
            </a:r>
            <a:r>
              <a:rPr lang="ar-EG" sz="2400" b="1" kern="100" dirty="0" err="1">
                <a:effectLst/>
                <a:latin typeface="Calibri" panose="020F0502020204030204" pitchFamily="34" charset="0"/>
                <a:ea typeface="Calibri" panose="020F0502020204030204" pitchFamily="34" charset="0"/>
                <a:cs typeface="Times New Roman" panose="02020603050405020304" pitchFamily="18" charset="0"/>
              </a:rPr>
              <a:t>السيكوجرافي</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657350" lvl="3"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الموقف.</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تحليل الجمهور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3888478753"/>
      </p:ext>
    </p:extLst>
  </p:cSld>
  <p:clrMapOvr>
    <a:masterClrMapping/>
  </p:clrMapOvr>
  <p:transition spd="slow">
    <p:comb/>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1956629392"/>
      </p:ext>
    </p:extLst>
  </p:cSld>
  <p:clrMapOvr>
    <a:masterClrMapping/>
  </p:clrMapOvr>
  <p:transition spd="slow">
    <p:comb/>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الخطوة الأولى لتحديد الجمهور الصحيح هو تحديد السوق المستهدف بدقة أولًا، وهذا يضع الأساس للخطوات اللاحقة وتوجيه جهودك في المكان الصحيح.</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وتبدأ عملية تحديد السوق المستهدف من فحص الذين يستهدفهم المنافسون، ثم متابعة وتحديد السمات والسلوكيات المشتركة بينهم، وأخيرًا تحديد سماتهم الديموغرافية تباعًا.</a:t>
            </a:r>
            <a:endParaRPr lang="en-US"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لماذا يجب تحديد الجمهور المستهدف؟</a:t>
            </a:r>
            <a:endParaRPr lang="ar-EG"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تحديد الجمهور المستهدف ببساطة يضمن لك أن مجهوداتك، بدءًا من المجهودات التسويقية وحتى خدمة العملاء، تؤتي ثمارها وتحقّق أعلى معدّلات ممكنة لها، لا أن تُهدر في </a:t>
            </a:r>
            <a:r>
              <a:rPr lang="ar-EG" b="1" kern="100" dirty="0" err="1">
                <a:latin typeface="Calibri" panose="020F0502020204030204" pitchFamily="34" charset="0"/>
                <a:cs typeface="Times New Roman" panose="02020603050405020304" pitchFamily="18" charset="0"/>
              </a:rPr>
              <a:t>اللا</a:t>
            </a:r>
            <a:r>
              <a:rPr lang="ar-EG" b="1" kern="100" dirty="0">
                <a:latin typeface="Calibri" panose="020F0502020204030204" pitchFamily="34" charset="0"/>
                <a:cs typeface="Times New Roman" panose="02020603050405020304" pitchFamily="18" charset="0"/>
              </a:rPr>
              <a:t> شيء.</a:t>
            </a:r>
          </a:p>
        </p:txBody>
      </p:sp>
    </p:spTree>
    <p:extLst>
      <p:ext uri="{BB962C8B-B14F-4D97-AF65-F5344CB8AC3E}">
        <p14:creationId xmlns:p14="http://schemas.microsoft.com/office/powerpoint/2010/main" val="1109389674"/>
      </p:ext>
    </p:extLst>
  </p:cSld>
  <p:clrMapOvr>
    <a:masterClrMapping/>
  </p:clrMapOvr>
  <p:transition spd="slow">
    <p:comb/>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فإن تقسيم السوق المستهدف الخاص بك يمكّنك من التسويق الفعّال، وذلك من خلال توفير خدمة العملاء المناسبة، وإرسال المحتوى المناسب لفئة الجمهور 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كيف يمكن تحديد الجمهور المستهدف؟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لأن منتجك أو خدمتك تحلّ مشكلةً أو تلبّي احتياجًا ما، فالأشخاص الذين تشكّل وترسّب لديهم هذا التحديّ أو الاحتياج عبر تجاربهم الحياتية عادةً ما يشتركون في سماتٍ معينة.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لتحديد هؤلاء المستهدفين، هو أن تصنع ملفًا للعملاء المثاليين -يسمّى كذلك </a:t>
            </a:r>
            <a:r>
              <a:rPr lang="en-US" b="1" kern="100" dirty="0">
                <a:latin typeface="Calibri" panose="020F0502020204030204" pitchFamily="34" charset="0"/>
                <a:cs typeface="Times New Roman" panose="02020603050405020304" pitchFamily="18" charset="0"/>
              </a:rPr>
              <a:t>Customer Persona </a:t>
            </a:r>
            <a:r>
              <a:rPr lang="ar-EG" b="1" kern="100" dirty="0">
                <a:latin typeface="Calibri" panose="020F0502020204030204" pitchFamily="34" charset="0"/>
                <a:cs typeface="Times New Roman" panose="02020603050405020304" pitchFamily="18" charset="0"/>
              </a:rPr>
              <a:t>أو شخصية المشتري. ويشتمل هذا الملف على توصيف مفصّل للسمات الديموغرافية والنفسية للمستهدفين.</a:t>
            </a:r>
          </a:p>
        </p:txBody>
      </p:sp>
    </p:spTree>
    <p:extLst>
      <p:ext uri="{BB962C8B-B14F-4D97-AF65-F5344CB8AC3E}">
        <p14:creationId xmlns:p14="http://schemas.microsoft.com/office/powerpoint/2010/main" val="2802742686"/>
      </p:ext>
    </p:extLst>
  </p:cSld>
  <p:clrMapOvr>
    <a:masterClrMapping/>
  </p:clrMapOvr>
  <p:transition spd="slow">
    <p:comb/>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العملاء يتجاوبون بطرق مختلفة وفقًا لفئتهم العمرية 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فسلوك العائلات ذات الدخل المتوسط أو الميسور يهدف دائمًا للحصول على أفضل نتيجة بالتوازي مع توفير الأموال. وبالتالي، تلفت انتباههم الإعلانات التي تعدهم بهذا. وذلك، على عكس العائلات الأعلى دخلًا، فقد يميلون أكثر للإعلانات التي تشدّد على الرفاهية والتفرّد.</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عادات سكان الريف والحضر مثلًا، حيث تؤثّر المجتمعات على رغباتنا وتفضيلاتنا الشرائية 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من هم عملاؤك، يمكنك أن تقوم بجولة سريعة على منشوراتك أو منشورات منافسيك وتتفقّد حسابات المتابعين والمعلّقين والمتفاعلين بشكل عام. ومع تحليل ودراسة سريعة ستتمكن من وضع تصوّرات لأنماطهم وطبائعهم المختلفة.</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a:latin typeface="Calibri" panose="020F0502020204030204" pitchFamily="34" charset="0"/>
                <a:cs typeface="Times New Roman" panose="02020603050405020304" pitchFamily="18" charset="0"/>
              </a:rPr>
              <a:t>ولكن في بعض الأحوال، قد لا يتواجد عملاؤك المستهدفون على منصات التواصل الاجتماعي بالأساس.  وحتى أولئك العملاء الذين اشتروا منك مرةً واحدة فقط ولم يعاودوها، هم أيضًا من فئتك المستهدفة. يهمّك أن تعرف بالضبط أين يتواجدون، وكيف تعثر عليهم.</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من المستحيل إجراء مسح لجميع السكان بسبب مخاوف لوجستية وقيود الميزانية والقيود الزمنية. يعد تقسيم السكان بالكامل إلى أجزاء أصغر واستخلاص الاستنتاجات منها الطريقة الأكثر علمية للبحث عن عدد كبير من السكان.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حدد هدف 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مستوى الثقة: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يتناسب مستوى الثقة مع المخاطر. إذا كنت تريد أن تكون مخاطرك عند الحد الأدنى، فيجب أن يكون مستوى ثقتك مرتفعًا والعكس صحيح. اختر مستوى ثقتك في أهمية البحث.</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معدل الاستجابة: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تأكد من معدل الاستجابة الذي يحتمل أن تتلقاه. إذا كان عدد سكانك ضخمًا، وتتوقع معدل استجابة منخفضًا ، فقم بزيادة حجم عينتك. لن تمنحك عينة صغيرة ، خاصة في مجموعة متنوعة من السكان ، الدقة التي تبحث عنها.</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0198396"/>
      </p:ext>
    </p:extLst>
  </p:cSld>
  <p:clrMapOvr>
    <a:masterClrMapping/>
  </p:clrMapOvr>
  <p:transition spd="slow">
    <p:comb/>
  </p:transition>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هو طريقة للحصول على معلومات عن الأشخاص الذين يشكلون الجمهور المستهدف لفهم رغباتهم واحتياجاتهم وقيمهم ومواقفهم بشكل أفضل.</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إن التحليل المقصود للجمهور هو مفتاح النجاح. وقد ساعدت التكنولوجيا المتقدمة في أن تصبح هذه العملية أبسط من أي وقت مضى. لذلك، يمكن الوصول بسهولة إلى مجموعة واسعة من معلومات الجمهور عبر قنوات التواصل الاجتماعي.</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إذا كان بإمكانك تحويل كل هذه البيانات إلى رؤى واضحة حول جمهورك وما يهتمون به، يمكنك تصميم إستراتيجية عمل أفضل.</a:t>
            </a:r>
          </a:p>
        </p:txBody>
      </p:sp>
    </p:spTree>
    <p:extLst>
      <p:ext uri="{BB962C8B-B14F-4D97-AF65-F5344CB8AC3E}">
        <p14:creationId xmlns:p14="http://schemas.microsoft.com/office/powerpoint/2010/main" val="2422384626"/>
      </p:ext>
    </p:extLst>
  </p:cSld>
  <p:clrMapOvr>
    <a:masterClrMapping/>
  </p:clrMapOvr>
  <p:transition spd="slow">
    <p:comb/>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النوع والعمر والعرق والحالة الاجتماعية والاقتصادية....إلخ.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الإعلام والتسويق الرقمي، يشير هذا إلى حجم الجمهور المستهدف، وموقفهم تجاه منتجك / شركتك، ومعرفتهم السابقة،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0142414"/>
      </p:ext>
    </p:extLst>
  </p:cSld>
  <p:clrMapOvr>
    <a:masterClrMapping/>
  </p:clrMapOvr>
  <p:transition spd="slow">
    <p:comb/>
  </p:transition>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9357096"/>
      </p:ext>
    </p:extLst>
  </p:cSld>
  <p:clrMapOvr>
    <a:masterClrMapping/>
  </p:clrMapOvr>
  <p:transition spd="slow">
    <p:comb/>
  </p:transition>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 فن ومهارة وموهبة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ممارسة جميع ألوان النشاط اللغوي </a:t>
            </a:r>
          </a:p>
          <a:p>
            <a:pPr algn="just" rtl="1">
              <a:lnSpc>
                <a:spcPct val="150000"/>
              </a:lnSpc>
            </a:pPr>
            <a:r>
              <a:rPr lang="ar-EG" altLang="en-US" b="1" dirty="0"/>
              <a:t>التعبير عما في النفس، أو ما يشاهده الأفراد</a:t>
            </a:r>
          </a:p>
          <a:p>
            <a:pPr algn="just" rtl="1">
              <a:lnSpc>
                <a:spcPct val="150000"/>
              </a:lnSpc>
            </a:pPr>
            <a:r>
              <a:rPr lang="ar-EG" altLang="en-US" b="1" dirty="0"/>
              <a:t>التعود على التفكير المنطقي والسرعة في التفكير والتعبير وترتيب الأفكار وربط بعضها ببعض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836959"/>
      </p:ext>
    </p:extLst>
  </p:cSld>
  <p:clrMapOvr>
    <a:masterClrMapping/>
  </p:clrMapOvr>
  <p:transition spd="slow">
    <p:comb/>
  </p:transition>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تنمية الثقة بالنفس، والقدرة على الطلاقة في التعبير، والاستقلال في الرأي </a:t>
            </a:r>
          </a:p>
          <a:p>
            <a:pPr algn="just" rtl="1">
              <a:lnSpc>
                <a:spcPct val="150000"/>
              </a:lnSpc>
            </a:pPr>
            <a:r>
              <a:rPr lang="ar-EG" altLang="en-US" b="1" dirty="0"/>
              <a:t>تهذيب الوجدان والشعور، وممارسة التخيل والابتكار، والتعبير عن الأحاسيس والمشاعر والأفكار في أسلوب واضح ومؤثر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045100"/>
      </p:ext>
    </p:extLst>
  </p:cSld>
  <p:clrMapOvr>
    <a:masterClrMapping/>
  </p:clrMapOvr>
  <p:transition spd="slow">
    <p:comb/>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مهارة التحدث من المهارات الضرورية في الاتصال اليومي وتتأكد أهميتها من خلال المؤشرات التي يرسلها الجمهور للمتحدث فتؤثر على عملية الاتصال إيجاباً أو سلباً وهذه المؤشرات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Tree>
    <p:extLst>
      <p:ext uri="{BB962C8B-B14F-4D97-AF65-F5344CB8AC3E}">
        <p14:creationId xmlns:p14="http://schemas.microsoft.com/office/powerpoint/2010/main" val="3882677591"/>
      </p:ext>
    </p:extLst>
  </p:cSld>
  <p:clrMapOvr>
    <a:masterClrMapping/>
  </p:clrMapOvr>
  <p:transition spd="slow">
    <p:comb/>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2-  مهارة الاستماع</a:t>
            </a:r>
          </a:p>
          <a:p>
            <a:pPr marL="0" indent="0" algn="just" rtl="1" eaLnBrk="1" hangingPunct="1">
              <a:lnSpc>
                <a:spcPct val="150000"/>
              </a:lnSpc>
              <a:buNone/>
            </a:pPr>
            <a:r>
              <a:rPr lang="ar-EG" altLang="en-US" b="1" dirty="0"/>
              <a:t>يمثل الاستماع دوراً كبيراً ومكانة خاصة في حياة الفرد والمجتمع وتتم مهارة الاستماع عن طريق استقبال الرسالة الكلامية وفهم معانيها من قبل المستقبل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3696758"/>
      </p:ext>
    </p:extLst>
  </p:cSld>
  <p:clrMapOvr>
    <a:masterClrMapping/>
  </p:clrMapOvr>
  <p:transition spd="slow">
    <p:comb/>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4600" b="1" dirty="0">
                <a:solidFill>
                  <a:srgbClr val="0070C0"/>
                </a:solidFill>
              </a:rPr>
              <a:t>مراحل الاستماع الفعال</a:t>
            </a:r>
          </a:p>
          <a:p>
            <a:pPr marL="0" indent="0" algn="ctr" rtl="1">
              <a:lnSpc>
                <a:spcPct val="120000"/>
              </a:lnSpc>
              <a:buNone/>
            </a:pPr>
            <a:r>
              <a:rPr lang="ar-EG" altLang="en-US" sz="3500" b="1" dirty="0"/>
              <a:t>الانتباه </a:t>
            </a:r>
          </a:p>
          <a:p>
            <a:pPr marL="0" indent="0" algn="ctr" rtl="1">
              <a:lnSpc>
                <a:spcPct val="120000"/>
              </a:lnSpc>
              <a:buNone/>
            </a:pPr>
            <a:r>
              <a:rPr lang="ar-EG" altLang="en-US" sz="3500" b="1" dirty="0"/>
              <a:t>التفسير</a:t>
            </a:r>
          </a:p>
          <a:p>
            <a:pPr marL="0" indent="0" algn="ctr" rtl="1">
              <a:lnSpc>
                <a:spcPct val="120000"/>
              </a:lnSpc>
              <a:buNone/>
            </a:pPr>
            <a:r>
              <a:rPr lang="ar-EG" altLang="en-US" sz="3500" b="1" dirty="0"/>
              <a:t>الاستيعاب</a:t>
            </a:r>
          </a:p>
          <a:p>
            <a:pPr marL="0" indent="0" algn="ctr" rtl="1">
              <a:lnSpc>
                <a:spcPct val="120000"/>
              </a:lnSpc>
              <a:buNone/>
            </a:pPr>
            <a:r>
              <a:rPr lang="ar-EG" altLang="en-US" sz="3500" b="1" dirty="0"/>
              <a:t>الاستجابة</a:t>
            </a:r>
          </a:p>
          <a:p>
            <a:pPr marL="0" indent="0" algn="ctr" rtl="1">
              <a:lnSpc>
                <a:spcPct val="120000"/>
              </a:lnSpc>
              <a:buNone/>
            </a:pPr>
            <a:r>
              <a:rPr lang="ar-EG" altLang="en-US" sz="3500" b="1" dirty="0"/>
              <a:t>التقييم</a:t>
            </a:r>
          </a:p>
          <a:p>
            <a:pPr marL="0" indent="0" algn="ctr" rtl="1">
              <a:lnSpc>
                <a:spcPct val="120000"/>
              </a:lnSpc>
              <a:buNone/>
            </a:pPr>
            <a:r>
              <a:rPr lang="ar-EG" altLang="en-US" sz="3500" b="1" dirty="0"/>
              <a:t>التذكر</a:t>
            </a:r>
          </a:p>
          <a:p>
            <a:pPr marL="0" indent="0" algn="just" rtl="1" eaLnBrk="1" hangingPunct="1">
              <a:lnSpc>
                <a:spcPct val="15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4210897"/>
      </p:ext>
    </p:extLst>
  </p:cSld>
  <p:clrMapOvr>
    <a:masterClrMapping/>
  </p:clrMapOvr>
  <p:transition spd="slow">
    <p:comb/>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027164"/>
      </p:ext>
    </p:extLst>
  </p:cSld>
  <p:clrMapOvr>
    <a:masterClrMapping/>
  </p:clrMapOvr>
  <p:transition spd="slow">
    <p:comb/>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63695421"/>
      </p:ext>
    </p:extLst>
  </p:cSld>
  <p:clrMapOvr>
    <a:masterClrMapping/>
  </p:clrMapOvr>
  <p:transition spd="slow">
    <p:comb/>
  </p:transition>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43524286"/>
      </p:ext>
    </p:extLst>
  </p:cSld>
  <p:clrMapOvr>
    <a:masterClrMapping/>
  </p:clrMapOvr>
  <p:transition spd="slow">
    <p:comb/>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مهارة الإلقاء 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34410898"/>
      </p:ext>
    </p:extLst>
  </p:cSld>
  <p:clrMapOvr>
    <a:masterClrMapping/>
  </p:clrMapOvr>
  <p:transition spd="slow">
    <p:comb/>
  </p:transition>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7572193"/>
      </p:ext>
    </p:extLst>
  </p:cSld>
  <p:clrMapOvr>
    <a:masterClrMapping/>
  </p:clrMapOvr>
  <p:transition spd="slow">
    <p:comb/>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500" b="1" dirty="0">
                <a:solidFill>
                  <a:srgbClr val="0070C0"/>
                </a:solidFill>
              </a:rPr>
              <a:t>1- التعرض الاختياري للإقناع </a:t>
            </a:r>
            <a:endParaRPr lang="en-US" altLang="en-US" sz="3500" b="1" dirty="0">
              <a:solidFill>
                <a:srgbClr val="0070C0"/>
              </a:solidFill>
            </a:endParaRPr>
          </a:p>
          <a:p>
            <a:pPr algn="just" rtl="1" eaLnBrk="1" hangingPunct="1">
              <a:lnSpc>
                <a:spcPct val="150000"/>
              </a:lnSpc>
              <a:buFont typeface="Wingdings" panose="05000000000000000000" pitchFamily="2" charset="2"/>
              <a:buChar char="q"/>
            </a:pPr>
            <a:r>
              <a:rPr lang="ar-EG" altLang="en-US" b="1" dirty="0"/>
              <a:t> تتطلب عملية الإقناع أن يكون تعرض الفرد للرسالة اختياريًا دون ممارسة ضغوط عليه. </a:t>
            </a:r>
          </a:p>
          <a:p>
            <a:pPr algn="just" rtl="1" eaLnBrk="1" hangingPunct="1">
              <a:lnSpc>
                <a:spcPct val="150000"/>
              </a:lnSpc>
              <a:buFont typeface="Wingdings" panose="05000000000000000000" pitchFamily="2" charset="2"/>
              <a:buChar char="q"/>
            </a:pPr>
            <a:r>
              <a:rPr lang="ar-EG" altLang="en-US" b="1" dirty="0"/>
              <a:t> إن ممارسة الضغوط بهدف الإقناع تؤدي إلى استثارة عوامل الرفض الداخلي لمضمون الرسالة، مما يصعب مهمة القائم بالإقناع. </a:t>
            </a:r>
          </a:p>
          <a:p>
            <a:pPr algn="just" rtl="1" eaLnBrk="1" hangingPunct="1">
              <a:lnSpc>
                <a:spcPct val="150000"/>
              </a:lnSpc>
              <a:buFont typeface="Wingdings" panose="05000000000000000000" pitchFamily="2" charset="2"/>
              <a:buChar char="q"/>
            </a:pPr>
            <a:r>
              <a:rPr lang="ar-EG" altLang="en-US" b="1" dirty="0"/>
              <a:t> ولهذا يجب على القائم بالإقناع أن يركز على مساعدته على التهيئة الذاتية للاقتناع.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32205"/>
      </p:ext>
    </p:extLst>
  </p:cSld>
  <p:clrMapOvr>
    <a:masterClrMapping/>
  </p:clrMapOvr>
  <p:transition spd="slow">
    <p:comb/>
  </p:transition>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a:lnSpc>
                <a:spcPct val="150000"/>
              </a:lnSpc>
              <a:buNone/>
            </a:pPr>
            <a:r>
              <a:rPr lang="ar-EG" altLang="en-US" sz="3200" b="1" dirty="0">
                <a:solidFill>
                  <a:srgbClr val="0070C0"/>
                </a:solidFill>
              </a:rPr>
              <a:t>2- تأثير الجماعة التي ينتمي إليها الفرد</a:t>
            </a:r>
          </a:p>
          <a:p>
            <a:pPr algn="just" rtl="1" eaLnBrk="1" hangingPunct="1">
              <a:lnSpc>
                <a:spcPct val="150000"/>
              </a:lnSpc>
              <a:buFont typeface="Wingdings" panose="05000000000000000000" pitchFamily="2" charset="2"/>
              <a:buChar char="q"/>
            </a:pPr>
            <a:r>
              <a:rPr lang="ar-EG" altLang="en-US" b="1" dirty="0"/>
              <a:t> تقوم الجماعة الأساسية التي ينتمي إليها المستهدفون أو حتى التي أو يرغبون في الانضمام إليها بدور قوي في التأثير على عملية الإقناع لديهم. </a:t>
            </a:r>
          </a:p>
          <a:p>
            <a:pPr algn="just" rtl="1" eaLnBrk="1" hangingPunct="1">
              <a:lnSpc>
                <a:spcPct val="150000"/>
              </a:lnSpc>
              <a:buFont typeface="Wingdings" panose="05000000000000000000" pitchFamily="2" charset="2"/>
              <a:buChar char="q"/>
            </a:pPr>
            <a:r>
              <a:rPr lang="ar-EG" altLang="en-US" b="1" dirty="0"/>
              <a:t> يمكن للقائم بالإقناع استخدام هذا الدور في التأثير على المتلقي عن طريق ضرب الأمثلة الملائمة، واستغلال اقتناع أحد أفراد الجماعة في توجيه رأي الفئة المستهدفة بالرسالة.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817E373B-DE02-D866-70AE-1D754F1B2C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F6BFAE6-5CBC-F5A0-7D12-FE5319BBF8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3F3F3B8-F0C3-8F8A-7CAA-41BDD11CF4C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89878EE-F0BB-5352-C0CE-6B45D395259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F26E1966-0054-94A0-F66F-88EF1FAA3036}"/>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4E7E18C-833F-D926-D488-CB1C33C27771}"/>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1246464"/>
      </p:ext>
    </p:extLst>
  </p:cSld>
  <p:clrMapOvr>
    <a:masterClrMapping/>
  </p:clrMapOvr>
  <p:transition spd="slow">
    <p:comb/>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lnSpc>
                <a:spcPct val="160000"/>
              </a:lnSpc>
              <a:buNone/>
            </a:pPr>
            <a:r>
              <a:rPr lang="ar-EG" altLang="en-US" sz="3200" b="1" dirty="0">
                <a:solidFill>
                  <a:srgbClr val="0070C0"/>
                </a:solidFill>
              </a:rPr>
              <a:t>3- تأثير قيادات الرأي </a:t>
            </a:r>
          </a:p>
          <a:p>
            <a:pPr algn="just" rtl="1" eaLnBrk="1" hangingPunct="1">
              <a:lnSpc>
                <a:spcPct val="150000"/>
              </a:lnSpc>
              <a:buFont typeface="Wingdings" panose="05000000000000000000" pitchFamily="2" charset="2"/>
              <a:buChar char="q"/>
            </a:pPr>
            <a:r>
              <a:rPr lang="ar-EG" altLang="en-US" sz="3200" b="1" dirty="0"/>
              <a:t> قيادات الرأي هم الأفراد ذوو التأثير الذين يساعدون الآخرين ويقدمون لهم النصيحة. ويتأثر بهم الأفراد أحيانًا أكثر من تأثرهم بوسائل الاتصال أو الإعلام. </a:t>
            </a:r>
          </a:p>
          <a:p>
            <a:pPr algn="just" rtl="1" eaLnBrk="1" hangingPunct="1">
              <a:lnSpc>
                <a:spcPct val="150000"/>
              </a:lnSpc>
              <a:buFont typeface="Wingdings" panose="05000000000000000000" pitchFamily="2" charset="2"/>
              <a:buChar char="q"/>
            </a:pPr>
            <a:r>
              <a:rPr lang="ar-EG" altLang="en-US" sz="3200" b="1" dirty="0"/>
              <a:t> يقوم قادة الرأي بدور هام في تغيير اتجاهات الأفراد، ويمكن للقائم بالإقناع أيضًا استخدام هذا الدور في التأثير على المتلقي. </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11F6A69D-A749-7268-A483-92EA4D6AD1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2D9AF86D-0DE1-9095-3D93-A351F823DFB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D47376B-3198-E1B6-076D-4183403E37CF}"/>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18D6AAA-EB31-24D3-E03F-4C4DB668858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C535BF0A-F75A-EA3C-0961-7373FF0970A1}"/>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E8BF2D9-7D6F-4620-571B-D4E49A7AEF3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554920"/>
      </p:ext>
    </p:extLst>
  </p:cSld>
  <p:clrMapOvr>
    <a:masterClrMapping/>
  </p:clrMapOvr>
  <p:transition spd="slow">
    <p:comb/>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57293" y="52198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التكنيك الإعلامي للتأثير </a:t>
            </a:r>
          </a:p>
        </p:txBody>
      </p:sp>
      <p:pic>
        <p:nvPicPr>
          <p:cNvPr id="10" name="Picture 9" descr="A hand with strings attached to it&#10;&#10;Description automatically generated">
            <a:extLst>
              <a:ext uri="{FF2B5EF4-FFF2-40B4-BE49-F238E27FC236}">
                <a16:creationId xmlns:a16="http://schemas.microsoft.com/office/drawing/2014/main" id="{3DF22936-CAF9-E776-C6A0-37F802E19AFB}"/>
              </a:ext>
            </a:extLst>
          </p:cNvPr>
          <p:cNvPicPr>
            <a:picLocks noChangeAspect="1"/>
          </p:cNvPicPr>
          <p:nvPr/>
        </p:nvPicPr>
        <p:blipFill rotWithShape="1">
          <a:blip r:embed="rId2">
            <a:extLst>
              <a:ext uri="{28A0092B-C50C-407E-A947-70E740481C1C}">
                <a14:useLocalDpi xmlns:a14="http://schemas.microsoft.com/office/drawing/2010/main" val="0"/>
              </a:ext>
            </a:extLst>
          </a:blip>
          <a:srcRect l="4692"/>
          <a:stretch/>
        </p:blipFill>
        <p:spPr>
          <a:xfrm>
            <a:off x="3835732" y="767725"/>
            <a:ext cx="4085110" cy="4286228"/>
          </a:xfrm>
          <a:prstGeom prst="rect">
            <a:avLst/>
          </a:prstGeom>
        </p:spPr>
      </p:pic>
      <p:pic>
        <p:nvPicPr>
          <p:cNvPr id="5" name="Picture 4">
            <a:extLst>
              <a:ext uri="{FF2B5EF4-FFF2-40B4-BE49-F238E27FC236}">
                <a16:creationId xmlns:a16="http://schemas.microsoft.com/office/drawing/2014/main" id="{64DA2E11-EA69-7978-133E-BCD141A58B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6A85D417-D8DF-A6EE-5CA6-D53D073D8886}"/>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3F840E91-9A01-5E64-BC77-64BB69A07C9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31013AC7-AB4B-C9A1-BD38-0B99F303FA2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BB7E7C-3FF4-D3EE-12C2-C687F958498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624323"/>
      </p:ext>
    </p:extLst>
  </p:cSld>
  <p:clrMapOvr>
    <a:masterClrMapping/>
  </p:clrMapOvr>
  <p:transition spd="slow">
    <p:comb/>
  </p:transition>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يشمل كل العناصر الإنتاجية التي توظفها وسائل الإعلام للتأثير على الجمهور المتلقي وتشمل:</a:t>
            </a:r>
          </a:p>
          <a:p>
            <a:pPr marL="0" indent="0" algn="just" rtl="1">
              <a:lnSpc>
                <a:spcPct val="150000"/>
              </a:lnSpc>
              <a:buNone/>
            </a:pPr>
            <a:r>
              <a:rPr lang="ar-EG" sz="3200" b="1" dirty="0">
                <a:solidFill>
                  <a:srgbClr val="0070C0"/>
                </a:solidFill>
              </a:rPr>
              <a:t>1. الصورة: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تعد الصورة واستخدامها سواء في الصحافة المطبوعة أو الصورة المرئية في التلفزيون أحد الأساليب لجذب الانتباه واستثارة الاهتمام لدى المتلقي .</a:t>
            </a:r>
          </a:p>
        </p:txBody>
      </p:sp>
      <p:pic>
        <p:nvPicPr>
          <p:cNvPr id="3" name="Picture 2">
            <a:extLst>
              <a:ext uri="{FF2B5EF4-FFF2-40B4-BE49-F238E27FC236}">
                <a16:creationId xmlns:a16="http://schemas.microsoft.com/office/drawing/2014/main" id="{6CF7A088-316A-3C82-8151-C9C3B0E840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0C0D71B2-64B0-8D19-FBFB-8F966D6B342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86D985C5-F1EE-93DF-30B7-D04D97EDF506}"/>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87D0D51-ABB8-631A-C9F7-45F162A68EE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323DF7D1-FCB2-8E65-6657-1E21E2FE399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55A47F6-94A1-2ADC-BABA-3C940273F7C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9439640"/>
      </p:ext>
    </p:extLst>
  </p:cSld>
  <p:clrMapOvr>
    <a:masterClrMapping/>
  </p:clrMapOvr>
  <p:transition spd="slow">
    <p:comb/>
  </p:transition>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أساليب تمثيل وتخزين الصور في الذاكرة:</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المتمايز: </a:t>
            </a:r>
            <a:r>
              <a:rPr lang="ar-EG" sz="3200" b="1" kern="100" dirty="0">
                <a:latin typeface="Calibri" panose="020F0502020204030204" pitchFamily="34" charset="0"/>
                <a:cs typeface="Times New Roman" panose="02020603050405020304" pitchFamily="18" charset="0"/>
              </a:rPr>
              <a:t>أي أن يفصل الفرد بين ما يشاهده من صور في وسائل الإعلام وبين الواقع المحيط به.</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غير المتماثل: </a:t>
            </a:r>
            <a:r>
              <a:rPr lang="ar-EG" sz="3200" b="1" kern="100" dirty="0">
                <a:latin typeface="Calibri" panose="020F0502020204030204" pitchFamily="34" charset="0"/>
                <a:cs typeface="Times New Roman" panose="02020603050405020304" pitchFamily="18" charset="0"/>
              </a:rPr>
              <a:t>بمعنى أن الفرد لا يميز ولا يفصل بين ما يشاهده من صور والواقع المحيط به </a:t>
            </a:r>
          </a:p>
        </p:txBody>
      </p:sp>
      <p:pic>
        <p:nvPicPr>
          <p:cNvPr id="3" name="Picture 2">
            <a:extLst>
              <a:ext uri="{FF2B5EF4-FFF2-40B4-BE49-F238E27FC236}">
                <a16:creationId xmlns:a16="http://schemas.microsoft.com/office/drawing/2014/main" id="{C4E6387F-E895-4453-320F-5B59EF4A1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E939B423-A2FD-8605-42E5-21D93181BC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49FEF91-8805-B15A-9590-D70C79F1BB3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3D4F2B9-EB3F-31D3-C20D-C3CC9123984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4356DE13-8FD6-DF94-60CC-6D6E6C6CD9E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1C68C1A-20F8-BDF1-9B53-85D644AEE66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981000"/>
      </p:ext>
    </p:extLst>
  </p:cSld>
  <p:clrMapOvr>
    <a:masterClrMapping/>
  </p:clrMapOvr>
  <p:transition spd="slow">
    <p:comb/>
  </p:transition>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dirty="0">
                <a:solidFill>
                  <a:srgbClr val="0070C0"/>
                </a:solidFill>
              </a:rPr>
              <a:t>2.المؤثرات الصوتية :</a:t>
            </a: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تلعب المؤثرات الصوتية دورًا كبيرًا في التأثير النفسي على الجمهور.</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تستخدم المؤثرات الصوتية لمساعدة الجمهور في التكيف النفسي مع البرامج أو توجيه انتباه الجمهور وعواطفه.</a:t>
            </a:r>
          </a:p>
        </p:txBody>
      </p:sp>
      <p:pic>
        <p:nvPicPr>
          <p:cNvPr id="3" name="Picture 2">
            <a:extLst>
              <a:ext uri="{FF2B5EF4-FFF2-40B4-BE49-F238E27FC236}">
                <a16:creationId xmlns:a16="http://schemas.microsoft.com/office/drawing/2014/main" id="{00D1E7E2-6EBF-1480-BDD9-D937B01D49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D7E2446E-0AF5-CAA8-EA07-0CA374ABFDB5}"/>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530BAD9-EA1F-54D8-871F-EFD9E33C3270}"/>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87CE566-9406-440E-7FDE-BB73605380B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6E6BA298-A5B4-45F0-C856-DE7D2191841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9A5A379-E9F9-D416-732F-257EDC84DFE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9803933"/>
      </p:ext>
    </p:extLst>
  </p:cSld>
  <p:clrMapOvr>
    <a:masterClrMapping/>
  </p:clrMapOvr>
  <p:transition spd="slow">
    <p:comb/>
  </p:transition>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تستخدم المؤثرات الصوتية لإعطاء إيحاءات معينة سواء:</a:t>
            </a:r>
          </a:p>
          <a:p>
            <a:pPr marL="0" indent="0" algn="just" rtl="1">
              <a:lnSpc>
                <a:spcPct val="150000"/>
              </a:lnSpc>
              <a:buNone/>
            </a:pPr>
            <a:endParaRPr lang="ar-EG" sz="18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بالمكان: </a:t>
            </a:r>
            <a:r>
              <a:rPr lang="ar-EG" sz="3200" b="1" kern="100" dirty="0">
                <a:latin typeface="Calibri" panose="020F0502020204030204" pitchFamily="34" charset="0"/>
                <a:cs typeface="Times New Roman" panose="02020603050405020304" pitchFamily="18" charset="0"/>
              </a:rPr>
              <a:t>مثل صوت السيارات والضوضاء يعطي اتجاه بالشارع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بالزمان: </a:t>
            </a:r>
            <a:r>
              <a:rPr lang="ar-EG" sz="3200" b="1" kern="100" dirty="0">
                <a:latin typeface="Calibri" panose="020F0502020204030204" pitchFamily="34" charset="0"/>
                <a:cs typeface="Times New Roman" panose="02020603050405020304" pitchFamily="18" charset="0"/>
              </a:rPr>
              <a:t>مثل العصافير يعطي شعور بطلوع النهار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الموقف نفسه: </a:t>
            </a:r>
            <a:r>
              <a:rPr lang="ar-EG" sz="3200" b="1" kern="100" dirty="0">
                <a:latin typeface="Calibri" panose="020F0502020204030204" pitchFamily="34" charset="0"/>
                <a:cs typeface="Times New Roman" panose="02020603050405020304" pitchFamily="18" charset="0"/>
              </a:rPr>
              <a:t>مثل صوت الطائرة عند الإقلاع تعطي إيحاء بالسفر</a:t>
            </a:r>
          </a:p>
          <a:p>
            <a:pPr marL="0" indent="0" algn="just" rtl="1">
              <a:lnSpc>
                <a:spcPct val="150000"/>
              </a:lnSpc>
              <a:buNone/>
            </a:pPr>
            <a:endParaRPr lang="ar-EG" sz="3200" b="1" kern="100" dirty="0">
              <a:solidFill>
                <a:srgbClr val="0070C0"/>
              </a:solidFill>
              <a:latin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1DBB004-CB96-925A-7B8D-A31C7574C9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89EB339D-FE3A-7054-4250-DE293FBB8CB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8135137-E010-3B20-422C-00531E19EE43}"/>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2358B92-C91F-3D67-862C-D42EE8EC770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99D634C-C439-BF45-543B-B19CDDD354C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925DE8C-9D7E-B13A-2CC4-60EA2727C7E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384860"/>
      </p:ext>
    </p:extLst>
  </p:cSld>
  <p:clrMapOvr>
    <a:masterClrMapping/>
  </p:clrMapOvr>
  <p:transition spd="slow">
    <p:comb/>
  </p:transition>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3.المؤثرات المرئية: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مثل استخدام الرسوم البيانية والمتحركة مما يزيد من قدرة الجمهور على تذكر واستيعاب المضمون المقدم.</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4.استخدام المشاهد "اللقطات في التلفزيون":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يساعد على جذب الانتباه وتوجيه العين نحو المتابعة لتتابع اللقطات والمشاهد. </a:t>
            </a:r>
          </a:p>
        </p:txBody>
      </p:sp>
      <p:pic>
        <p:nvPicPr>
          <p:cNvPr id="3" name="Picture 2">
            <a:extLst>
              <a:ext uri="{FF2B5EF4-FFF2-40B4-BE49-F238E27FC236}">
                <a16:creationId xmlns:a16="http://schemas.microsoft.com/office/drawing/2014/main" id="{01571415-D235-1EC1-4138-317320C028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7EADF035-F09B-C74E-7872-09BF4199DD3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CEB05C06-ABB2-EF97-B1D5-C8A5A06D8DF8}"/>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C632E47-CB2A-5AFC-1845-652248D1AE6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D6A8F949-32FE-0A67-35EE-8CDE31BF405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2918B8B-1058-9C2B-861A-DDE66E11829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7148435"/>
      </p:ext>
    </p:extLst>
  </p:cSld>
  <p:clrMapOvr>
    <a:masterClrMapping/>
  </p:clrMapOvr>
  <p:transition spd="slow">
    <p:comb/>
  </p:transition>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339095"/>
      </p:ext>
    </p:extLst>
  </p:cSld>
  <p:clrMapOvr>
    <a:masterClrMapping/>
  </p:clrMapOvr>
  <p:transition spd="slow">
    <p:comb/>
  </p:transition>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المحاضرة السابقة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697319"/>
      </p:ext>
    </p:extLst>
  </p:cSld>
  <p:clrMapOvr>
    <a:masterClrMapping/>
  </p:clrMapOvr>
  <p:transition spd="slow">
    <p:comb/>
  </p:transition>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37276"/>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الحوار</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المفهوم – الأهداف –الآداب - المراحل – المعوقات</a:t>
            </a:r>
            <a:r>
              <a:rPr lang="ar-EG" sz="2400" b="1" kern="100" dirty="0">
                <a:latin typeface="Calibri" panose="020F0502020204030204" pitchFamily="34" charset="0"/>
                <a:ea typeface="Calibri" panose="020F0502020204030204" pitchFamily="34" charset="0"/>
                <a:cs typeface="Times New Roman" panose="02020603050405020304" pitchFamily="18" charset="0"/>
              </a:rPr>
              <a:t>- </a:t>
            </a: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سمات المحاور الجيد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التفاوض </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المفهوم – الشروط - خطوات عملية التفاوض - سمات المفاوض الناجح – عناصر ومراحل عملية التفاوض - نصائح لنجاح عملية التفاوض</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الشخصية المقنعة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(2)</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84096"/>
      </p:ext>
    </p:extLst>
  </p:cSld>
  <p:clrMapOvr>
    <a:masterClrMapping/>
  </p:clrMapOvr>
  <p:transition spd="slow">
    <p:comb/>
  </p:transition>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1795891645"/>
      </p:ext>
    </p:extLst>
  </p:cSld>
  <p:clrMapOvr>
    <a:masterClrMapping/>
  </p:clrMapOvr>
  <p:transition spd="slow">
    <p:comb/>
  </p:transition>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عملية التواصل بين طرفين أو أكثر ويتم من خلالها تبادل الآراء والأفكار ووجهات النظر حول موضوع معين 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النقاش شكلاً أكثر عمقاً من الحوار، حيث يرتبط النقاش غالباً باتخاذ قرار أو موقف.</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180553"/>
      </p:ext>
    </p:extLst>
  </p:cSld>
  <p:clrMapOvr>
    <a:masterClrMapping/>
  </p:clrMapOvr>
  <p:transition spd="slow">
    <p:comb/>
  </p:transition>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آداب الحوار :</a:t>
            </a:r>
          </a:p>
          <a:p>
            <a:pPr lvl="1" algn="just" rtl="1">
              <a:lnSpc>
                <a:spcPct val="100000"/>
              </a:lnSpc>
            </a:pPr>
            <a:r>
              <a:rPr lang="ar-EG" altLang="en-US" sz="3200" b="1" dirty="0"/>
              <a:t>الإخلاص وحسن النية.</a:t>
            </a:r>
          </a:p>
          <a:p>
            <a:pPr lvl="1" algn="just" rtl="1">
              <a:lnSpc>
                <a:spcPct val="100000"/>
              </a:lnSpc>
            </a:pPr>
            <a:r>
              <a:rPr lang="ar-EG" altLang="en-US" sz="3200" b="1" dirty="0"/>
              <a:t> الفهم العميقٌ لموضوع الحوار.</a:t>
            </a:r>
          </a:p>
          <a:p>
            <a:pPr lvl="1" algn="just" rtl="1">
              <a:lnSpc>
                <a:spcPct val="100000"/>
              </a:lnSpc>
            </a:pPr>
            <a:r>
              <a:rPr lang="ar-EG" altLang="en-US" sz="3200" b="1" dirty="0"/>
              <a:t> التواضع وحسن الخلق.</a:t>
            </a:r>
          </a:p>
          <a:p>
            <a:pPr lvl="1" algn="just" rtl="1">
              <a:lnSpc>
                <a:spcPct val="100000"/>
              </a:lnSpc>
            </a:pPr>
            <a:r>
              <a:rPr lang="ar-EG" altLang="en-US" sz="3200" b="1" dirty="0"/>
              <a:t> الحلم والصبر.</a:t>
            </a:r>
          </a:p>
          <a:p>
            <a:pPr lvl="1" algn="just" rtl="1">
              <a:lnSpc>
                <a:spcPct val="100000"/>
              </a:lnSpc>
            </a:pPr>
            <a:r>
              <a:rPr lang="ar-EG" altLang="en-US" sz="3200" b="1" dirty="0"/>
              <a:t> حسن الإصغاء.</a:t>
            </a:r>
          </a:p>
          <a:p>
            <a:pPr lvl="1" algn="just" rtl="1">
              <a:lnSpc>
                <a:spcPct val="100000"/>
              </a:lnSpc>
            </a:pPr>
            <a:r>
              <a:rPr lang="ar-EG" altLang="en-US" sz="3200" b="1" dirty="0"/>
              <a:t>احترام الطرف الآخر.</a:t>
            </a:r>
          </a:p>
          <a:p>
            <a:pPr lvl="1" algn="just" rtl="1">
              <a:lnSpc>
                <a:spcPct val="100000"/>
              </a:lnSpc>
            </a:pPr>
            <a:r>
              <a:rPr lang="ar-EG" altLang="en-US" sz="3200" b="1" dirty="0"/>
              <a:t>احترام الرأي الصائب.</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815010"/>
      </p:ext>
    </p:extLst>
  </p:cSld>
  <p:clrMapOvr>
    <a:masterClrMapping/>
  </p:clrMapOvr>
  <p:transition spd="slow">
    <p:comb/>
  </p:transition>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a:t>
            </a:r>
          </a:p>
          <a:p>
            <a:pPr marL="457200" lvl="1" indent="0" algn="just" rtl="1">
              <a:lnSpc>
                <a:spcPct val="100000"/>
              </a:lnSpc>
              <a:buNone/>
            </a:pPr>
            <a:r>
              <a:rPr lang="ar-EG" altLang="en-US" sz="3200" b="1" dirty="0"/>
              <a:t>1- العلم.                                       2- إخلاص النية.</a:t>
            </a:r>
          </a:p>
          <a:p>
            <a:pPr marL="457200" lvl="1" indent="0" algn="just" rtl="1">
              <a:lnSpc>
                <a:spcPct val="100000"/>
              </a:lnSpc>
              <a:buNone/>
            </a:pPr>
            <a:r>
              <a:rPr lang="ar-EG" altLang="en-US" sz="3200" b="1" dirty="0"/>
              <a:t>3- فهم نفسية وطبيعة الطرف الآخر.       4- حسن الخطاب.</a:t>
            </a:r>
          </a:p>
          <a:p>
            <a:pPr marL="457200" lvl="1" indent="0" algn="just" rtl="1">
              <a:lnSpc>
                <a:spcPct val="100000"/>
              </a:lnSpc>
              <a:buNone/>
            </a:pPr>
            <a:r>
              <a:rPr lang="ar-EG" altLang="en-US" sz="3200" b="1" dirty="0"/>
              <a:t>5- حسن الاستماع.                           6- قبول الحق.</a:t>
            </a:r>
          </a:p>
          <a:p>
            <a:pPr marL="457200" lvl="1" indent="0" algn="just" rtl="1">
              <a:lnSpc>
                <a:spcPct val="100000"/>
              </a:lnSpc>
              <a:buNone/>
            </a:pPr>
            <a:r>
              <a:rPr lang="ar-EG" altLang="en-US" sz="3200" b="1" dirty="0"/>
              <a:t>7- أن يكون الكلام في حدود الموضوع المطروح.</a:t>
            </a:r>
          </a:p>
          <a:p>
            <a:pPr marL="457200" lvl="1" indent="0" algn="just" rtl="1">
              <a:lnSpc>
                <a:spcPct val="100000"/>
              </a:lnSpc>
              <a:buNone/>
            </a:pPr>
            <a:r>
              <a:rPr lang="ar-EG" altLang="en-US" sz="3200" b="1" dirty="0"/>
              <a:t>8- البعد عن الجدال.                     9- البعد عن الإعجاب بالنفس.</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087136"/>
      </p:ext>
    </p:extLst>
  </p:cSld>
  <p:clrMapOvr>
    <a:masterClrMapping/>
  </p:clrMapOvr>
  <p:transition spd="slow">
    <p:comb/>
  </p:transition>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 :</a:t>
            </a:r>
          </a:p>
          <a:p>
            <a:pPr marL="457200" lvl="1" indent="0" algn="just" rtl="1">
              <a:lnSpc>
                <a:spcPct val="100000"/>
              </a:lnSpc>
              <a:buNone/>
            </a:pPr>
            <a:r>
              <a:rPr lang="ar-EG" altLang="en-US" sz="3200" b="1" dirty="0"/>
              <a:t>10- التروي وعدم الاستعجال.             11- الرغبة في الحوار.</a:t>
            </a:r>
          </a:p>
          <a:p>
            <a:pPr marL="457200" lvl="1" indent="0" algn="just" rtl="1">
              <a:lnSpc>
                <a:spcPct val="100000"/>
              </a:lnSpc>
              <a:buNone/>
            </a:pPr>
            <a:r>
              <a:rPr lang="ar-EG" altLang="en-US" sz="3200" b="1" dirty="0"/>
              <a:t>12- الإعداد الجيد لموضوع الحوار.      13- الإنصات الجيد.</a:t>
            </a:r>
          </a:p>
          <a:p>
            <a:pPr marL="457200" lvl="1" indent="0" algn="just" rtl="1">
              <a:lnSpc>
                <a:spcPct val="100000"/>
              </a:lnSpc>
              <a:buNone/>
            </a:pPr>
            <a:r>
              <a:rPr lang="ar-EG" altLang="en-US" sz="3200" b="1" dirty="0"/>
              <a:t>14- بداية الحوار (الاستهلال).            15- الموضوعية.</a:t>
            </a:r>
          </a:p>
          <a:p>
            <a:pPr marL="457200" lvl="1" indent="0" algn="just" rtl="1">
              <a:lnSpc>
                <a:spcPct val="100000"/>
              </a:lnSpc>
              <a:buNone/>
            </a:pPr>
            <a:r>
              <a:rPr lang="ar-EG" altLang="en-US" sz="3200" b="1" dirty="0"/>
              <a:t>16- الصدق والأمانة.                     17- الاتزان العاطفي.</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2608416"/>
      </p:ext>
    </p:extLst>
  </p:cSld>
  <p:clrMapOvr>
    <a:masterClrMapping/>
  </p:clrMapOvr>
  <p:transition spd="slow">
    <p:comb/>
  </p:transition>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a:lnSpc>
                <a:spcPct val="100000"/>
              </a:lnSpc>
              <a:buNone/>
            </a:pPr>
            <a:r>
              <a:rPr lang="ar-EG" altLang="en-US" sz="3200" b="1" dirty="0"/>
              <a:t>- سوء اختيار المكان والزمان.                </a:t>
            </a:r>
          </a:p>
          <a:p>
            <a:pPr marL="0" indent="0" algn="just" rtl="1" eaLnBrk="1" hangingPunct="1">
              <a:lnSpc>
                <a:spcPct val="100000"/>
              </a:lnSpc>
              <a:buNone/>
            </a:pPr>
            <a:r>
              <a:rPr lang="ar-EG" altLang="en-US" sz="3200" b="1" dirty="0"/>
              <a:t>- الكبر وسوء الخلق.                            </a:t>
            </a:r>
          </a:p>
          <a:p>
            <a:pPr marL="0" indent="0" algn="just" rtl="1" eaLnBrk="1" hangingPunct="1">
              <a:lnSpc>
                <a:spcPct val="100000"/>
              </a:lnSpc>
              <a:buNone/>
            </a:pPr>
            <a:r>
              <a:rPr lang="ar-EG" altLang="en-US" sz="3200" b="1" dirty="0"/>
              <a:t>-  الغضب والانفعال.</a:t>
            </a:r>
          </a:p>
          <a:p>
            <a:pPr marL="0" indent="0" algn="just" rtl="1" eaLnBrk="1" hangingPunct="1">
              <a:lnSpc>
                <a:spcPct val="100000"/>
              </a:lnSpc>
              <a:buNone/>
            </a:pPr>
            <a:r>
              <a:rPr lang="ar-EG" altLang="en-US" sz="3200" b="1" dirty="0"/>
              <a:t>- عدم الاستماع والإنصات.                     </a:t>
            </a:r>
          </a:p>
          <a:p>
            <a:pPr marL="0" indent="0" algn="just" rtl="1" eaLnBrk="1" hangingPunct="1">
              <a:lnSpc>
                <a:spcPct val="100000"/>
              </a:lnSpc>
              <a:buNone/>
            </a:pPr>
            <a:r>
              <a:rPr lang="ar-EG" altLang="en-US" sz="3200" b="1" dirty="0"/>
              <a:t>- الثرثرة وكثرة الكلام.</a:t>
            </a:r>
          </a:p>
          <a:p>
            <a:pPr marL="0" indent="0" algn="just" rtl="1" eaLnBrk="1" hangingPunct="1">
              <a:lnSpc>
                <a:spcPct val="100000"/>
              </a:lnSpc>
              <a:buNone/>
            </a:pPr>
            <a:r>
              <a:rPr lang="ar-EG" altLang="en-US" sz="3200" b="1" dirty="0"/>
              <a:t>- وجود المشوشات. </a:t>
            </a:r>
          </a:p>
          <a:p>
            <a:pPr marL="0" indent="0" algn="just" rtl="1" eaLnBrk="1" hangingPunct="1">
              <a:lnSpc>
                <a:spcPct val="100000"/>
              </a:lnSpc>
              <a:buNone/>
            </a:pPr>
            <a:r>
              <a:rPr lang="ar-EG" altLang="en-US" sz="3200" b="1" dirty="0"/>
              <a:t>- تحول مسار عملية الحوار إلى جدال.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Cartoon of men sitting in chairs and drinking coffee&#10;&#10;Description automatically generated">
            <a:extLst>
              <a:ext uri="{FF2B5EF4-FFF2-40B4-BE49-F238E27FC236}">
                <a16:creationId xmlns:a16="http://schemas.microsoft.com/office/drawing/2014/main" id="{E782D2DC-6468-91B2-FFE4-11962F2D69D6}"/>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1144000827"/>
      </p:ext>
    </p:extLst>
  </p:cSld>
  <p:clrMapOvr>
    <a:masterClrMapping/>
  </p:clrMapOvr>
  <p:transition spd="slow">
    <p:comb/>
  </p:transition>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eaLnBrk="1" hangingPunct="1">
              <a:lnSpc>
                <a:spcPct val="100000"/>
              </a:lnSpc>
              <a:buNone/>
            </a:pPr>
            <a:r>
              <a:rPr lang="ar-EG" altLang="en-US" sz="3200" b="1" dirty="0"/>
              <a:t>- خلو الحوار من عبارات الثناء والمدح.</a:t>
            </a:r>
          </a:p>
          <a:p>
            <a:pPr marL="0" indent="0" algn="just" rtl="1" eaLnBrk="1" hangingPunct="1">
              <a:lnSpc>
                <a:spcPct val="100000"/>
              </a:lnSpc>
              <a:buNone/>
            </a:pPr>
            <a:r>
              <a:rPr lang="ar-EG" altLang="en-US" sz="3200" b="1" dirty="0"/>
              <a:t>- كثرة عبارات العتاب والذم واللوم.            </a:t>
            </a:r>
          </a:p>
          <a:p>
            <a:pPr marL="0" indent="0" algn="just" rtl="1" eaLnBrk="1" hangingPunct="1">
              <a:lnSpc>
                <a:spcPct val="100000"/>
              </a:lnSpc>
              <a:buNone/>
            </a:pPr>
            <a:r>
              <a:rPr lang="ar-EG" altLang="en-US" sz="3200" b="1" dirty="0"/>
              <a:t>- مهاجمة الشخص المحاور للضيف.</a:t>
            </a:r>
          </a:p>
          <a:p>
            <a:pPr marL="0" indent="0" algn="just" rtl="1" eaLnBrk="1" hangingPunct="1">
              <a:lnSpc>
                <a:spcPct val="100000"/>
              </a:lnSpc>
              <a:buNone/>
            </a:pPr>
            <a:r>
              <a:rPr lang="ar-EG" altLang="en-US" sz="3200" b="1" dirty="0"/>
              <a:t>- عدم إدراك أن الخلاف أمر طبيعي.            </a:t>
            </a:r>
          </a:p>
          <a:p>
            <a:pPr marL="0" indent="0" algn="just" rtl="1" eaLnBrk="1" hangingPunct="1">
              <a:lnSpc>
                <a:spcPct val="100000"/>
              </a:lnSpc>
              <a:buNone/>
            </a:pPr>
            <a:r>
              <a:rPr lang="ar-EG" altLang="en-US" sz="3200" b="1" dirty="0"/>
              <a:t>-اللف والدوران في الحديث.</a:t>
            </a:r>
          </a:p>
          <a:p>
            <a:pPr marL="0" indent="0" algn="just" rtl="1" eaLnBrk="1" hangingPunct="1">
              <a:lnSpc>
                <a:spcPct val="100000"/>
              </a:lnSpc>
              <a:buNone/>
            </a:pPr>
            <a:r>
              <a:rPr lang="ar-EG" altLang="en-US" sz="3200" b="1" dirty="0"/>
              <a:t>- اختلاف الأجيال وتباين المفاهيم.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Cartoon of men sitting in chairs and drinking coffee&#10;&#10;Description automatically generated">
            <a:extLst>
              <a:ext uri="{FF2B5EF4-FFF2-40B4-BE49-F238E27FC236}">
                <a16:creationId xmlns:a16="http://schemas.microsoft.com/office/drawing/2014/main" id="{36209FC9-23AC-D1D8-8756-E8BA41786F9D}"/>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2314807245"/>
      </p:ext>
    </p:extLst>
  </p:cSld>
  <p:clrMapOvr>
    <a:masterClrMapping/>
  </p:clrMapOvr>
  <p:transition spd="slow">
    <p:comb/>
  </p:transition>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السلطة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6491526"/>
      </p:ext>
    </p:extLst>
  </p:cSld>
  <p:clrMapOvr>
    <a:masterClrMapping/>
  </p:clrMapOvr>
  <p:transition spd="slow">
    <p:comb/>
  </p:transition>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56682043"/>
      </p:ext>
    </p:extLst>
  </p:cSld>
  <p:clrMapOvr>
    <a:masterClrMapping/>
  </p:clrMapOvr>
  <p:transition spd="slow">
    <p:comb/>
  </p:transition>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solidFill>
                  <a:srgbClr val="0070C0"/>
                </a:solidFill>
              </a:rPr>
              <a:t>عناصر عملية التفاوض:</a:t>
            </a:r>
            <a:endParaRPr lang="en-US" altLang="en-US" sz="3200" b="1" dirty="0">
              <a:solidFill>
                <a:srgbClr val="0070C0"/>
              </a:solidFill>
            </a:endParaRPr>
          </a:p>
          <a:p>
            <a:pPr lvl="1" algn="just" rtl="1">
              <a:lnSpc>
                <a:spcPct val="150000"/>
              </a:lnSpc>
            </a:pPr>
            <a:r>
              <a:rPr lang="ar-EG" altLang="en-US" sz="3200" b="1" dirty="0"/>
              <a:t>درجة الانتفاع المتبادل  بين طرفين أو أكثر حيث التفاوض في النهاية هو عملية متبادلة .</a:t>
            </a:r>
          </a:p>
          <a:p>
            <a:pPr lvl="1" algn="just" rtl="1">
              <a:lnSpc>
                <a:spcPct val="150000"/>
              </a:lnSpc>
            </a:pPr>
            <a:r>
              <a:rPr lang="ar-EG" altLang="en-US" sz="3200" b="1" dirty="0"/>
              <a:t>أن يكون هناك خلاف منظور بين الأطراف المتفاوضة، وإلا فما الداعي أصلاً من عملية التفاوض.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0597796"/>
      </p:ext>
    </p:extLst>
  </p:cSld>
  <p:clrMapOvr>
    <a:masterClrMapping/>
  </p:clrMapOvr>
  <p:transition spd="slow">
    <p:comb/>
  </p:transition>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600" b="1" dirty="0">
                <a:solidFill>
                  <a:srgbClr val="0070C0"/>
                </a:solidFill>
              </a:rPr>
              <a:t>عناصر عملية التفاوض:</a:t>
            </a:r>
            <a:endParaRPr lang="en-US" altLang="en-US" sz="3600" b="1" dirty="0">
              <a:solidFill>
                <a:srgbClr val="0070C0"/>
              </a:solidFill>
            </a:endParaRPr>
          </a:p>
          <a:p>
            <a:pPr lvl="1" algn="just" rtl="1">
              <a:lnSpc>
                <a:spcPct val="150000"/>
              </a:lnSpc>
            </a:pPr>
            <a:r>
              <a:rPr lang="ar-EG" altLang="en-US" sz="3200" b="1" dirty="0"/>
              <a:t>تكافؤ الفرص للأطراف المتفاوضة، فكل طرف في التفاوض لديه القدرة على المشاركة ومحاولة التأثير على الطرف الأخر خلال عملية التفاوض.</a:t>
            </a:r>
          </a:p>
          <a:p>
            <a:pPr lvl="1" algn="just" rtl="1">
              <a:lnSpc>
                <a:spcPct val="150000"/>
              </a:lnSpc>
            </a:pPr>
            <a:r>
              <a:rPr lang="ar-EG" altLang="en-US" sz="3200" b="1" dirty="0"/>
              <a:t>أن يكون هنالك احتمال للاتفاق، ففي عملية التفاوض توجد دائمًا مساحات للاختلافات، ولكن يجب أن يكون هنالك أيضًا مساحات للاتفاق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815596"/>
      </p:ext>
    </p:extLst>
  </p:cSld>
  <p:clrMapOvr>
    <a:masterClrMapping/>
  </p:clrMapOvr>
  <p:transition spd="slow">
    <p:comb/>
  </p:transition>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جمع المعلومات 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يحدد نقطة القبول من وجهة نظره، ويحاول كل طرف تحديد ما يسمى بمجال الاتفاق 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العمل على إيجاد وصنع مناخ ودي جيد أو رسمي قدر الإمكان .</a:t>
            </a:r>
          </a:p>
          <a:p>
            <a:pPr algn="just" rtl="1">
              <a:lnSpc>
                <a:spcPct val="150000"/>
              </a:lnSpc>
            </a:pPr>
            <a:r>
              <a:rPr lang="ar-EG" altLang="en-US" sz="3600" b="1" dirty="0"/>
              <a:t>إعطاء الطرف الآخر انطباع بأنك حريص على المصالح المشتركة .</a:t>
            </a:r>
          </a:p>
          <a:p>
            <a:pPr algn="just" rtl="1">
              <a:lnSpc>
                <a:spcPct val="150000"/>
              </a:lnSpc>
            </a:pPr>
            <a:r>
              <a:rPr lang="ar-EG" altLang="en-US" sz="3600" b="1" dirty="0"/>
              <a:t>التمتع بآداب الحديث مع الاستماع الجيد للطرف الآخر .</a:t>
            </a:r>
          </a:p>
          <a:p>
            <a:pPr algn="just" rtl="1">
              <a:lnSpc>
                <a:spcPct val="150000"/>
              </a:lnSpc>
            </a:pPr>
            <a:r>
              <a:rPr lang="ar-EG" altLang="en-US" sz="3600" b="1" dirty="0"/>
              <a:t>عدم التسرع في الرد على آراء المفاوض الآخر .</a:t>
            </a:r>
          </a:p>
          <a:p>
            <a:pPr algn="just" rtl="1">
              <a:lnSpc>
                <a:spcPct val="150000"/>
              </a:lnSpc>
            </a:pPr>
            <a:r>
              <a:rPr lang="ar-EG" altLang="en-US" sz="3600" b="1" dirty="0"/>
              <a:t>عدم الدخول في تفاصيل فرعية  للموضوع بقدر الإمكان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6622739"/>
      </p:ext>
    </p:extLst>
  </p:cSld>
  <p:clrMapOvr>
    <a:masterClrMapping/>
  </p:clrMapOvr>
  <p:transition spd="slow">
    <p:comb/>
  </p:transition>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البدء بالموضوعات التي يتم الاتفاق عليها بسهولة مع الطرف الآخر .</a:t>
            </a:r>
          </a:p>
          <a:p>
            <a:pPr algn="just" rtl="1">
              <a:lnSpc>
                <a:spcPct val="150000"/>
              </a:lnSpc>
            </a:pPr>
            <a:r>
              <a:rPr lang="ar-EG" altLang="en-US" sz="3600" b="1" dirty="0"/>
              <a:t>إعطاء الفرصة كاملة للطرف الآخر ليعرض موقفه .</a:t>
            </a:r>
          </a:p>
          <a:p>
            <a:pPr algn="just" rtl="1">
              <a:lnSpc>
                <a:spcPct val="170000"/>
              </a:lnSpc>
            </a:pPr>
            <a:r>
              <a:rPr lang="ar-EG" altLang="en-US" sz="3600" b="1" dirty="0"/>
              <a:t>اتباع المبادئ العملية في عرض إدارة المعلومات .</a:t>
            </a:r>
          </a:p>
          <a:p>
            <a:pPr algn="just" rtl="1">
              <a:lnSpc>
                <a:spcPct val="170000"/>
              </a:lnSpc>
            </a:pPr>
            <a:r>
              <a:rPr lang="ar-EG" altLang="en-US" sz="3600" b="1" dirty="0"/>
              <a:t>حاول أن يتصف حديثك بالصدق والثقة أثناء الحديث .</a:t>
            </a:r>
          </a:p>
          <a:p>
            <a:pPr algn="just" rtl="1">
              <a:lnSpc>
                <a:spcPct val="150000"/>
              </a:lnSpc>
            </a:pPr>
            <a:r>
              <a:rPr lang="ar-EG" altLang="en-US" sz="3600" b="1" dirty="0"/>
              <a:t>حاول الوصول إلى حل وسط إذ لم تستطع تحقيق أهدافك التفاوضية كاملة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9732037"/>
      </p:ext>
    </p:extLst>
  </p:cSld>
  <p:clrMapOvr>
    <a:masterClrMapping/>
  </p:clrMapOvr>
  <p:transition spd="slow">
    <p:comb/>
  </p:transition>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a:t>
            </a:r>
            <a:r>
              <a:rPr lang="ar-EG" altLang="en-US" sz="3100" b="1"/>
              <a:t>وكن دبلوماسيًا </a:t>
            </a:r>
            <a:r>
              <a:rPr lang="ar-EG" altLang="en-US" sz="3100" b="1" dirty="0"/>
              <a:t>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مقنعًا ومؤثرًا في الآخرين فإنه يجب بناء ثقتك في نفسك في البداية وحتى تكون كلماتك لها الوقع الذي تريده على من تخاطبهم. </a:t>
            </a:r>
          </a:p>
          <a:p>
            <a:pPr algn="just" rtl="1">
              <a:lnSpc>
                <a:spcPct val="150000"/>
              </a:lnSpc>
            </a:pPr>
            <a:r>
              <a:rPr lang="ar-EG" altLang="en-US" sz="3100" b="1" dirty="0"/>
              <a:t>إذ تعتبر الثقة بالنفس من أبرز عناصر المعنويات والإرادة ومن عوامل الانتصار وتأخذ الثقة بالنفس موقعها المتميز في بناء وصقل الشخصية باعتبارها عنصرًا رئيسيًا في رفع الروح المعنوية والإرادة 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وللروح المعنوية قواعد وعوامل ونتائج ومظاهر على الفرد تجعله يعبر عن نفسه من خلالها. </a:t>
            </a:r>
          </a:p>
          <a:p>
            <a:pPr algn="just" rtl="1">
              <a:lnSpc>
                <a:spcPct val="150000"/>
              </a:lnSpc>
            </a:pPr>
            <a:r>
              <a:rPr lang="ar-EG" altLang="en-US" sz="3100" b="1" dirty="0"/>
              <a:t>ونجد أن قواعد المعنويات هي العقيدة والقيادة والإرادة والتدريب،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algn="just" rtl="1">
              <a:lnSpc>
                <a:spcPct val="150000"/>
              </a:lnSpc>
            </a:pPr>
            <a:r>
              <a:rPr lang="ar-EG" altLang="en-US" sz="3100" b="1" dirty="0"/>
              <a:t>هناك أشكال عديدة للثقة يمكن للفرد التعامل معها وإن كانت في الأساس تنبع من الثقة بالنفس إلا أنها أشكالاً مهمة نواجهها، ولابد لنا من التعامل معها ومن أبرزها ما يلي :</a:t>
            </a:r>
          </a:p>
          <a:p>
            <a:pPr marL="0" indent="0" algn="just" rtl="1">
              <a:lnSpc>
                <a:spcPct val="150000"/>
              </a:lnSpc>
              <a:buNone/>
            </a:pPr>
            <a:r>
              <a:rPr lang="ar-EG" altLang="en-US" sz="3100" b="1" dirty="0"/>
              <a:t>1- الثقة بالجماعة: وتتكون من مجالات منها ثقة الفرد بالجماعة ودوره فيها يظهر عبر رضا الفرد عن دوره في هذه الجماعة وعلاقته معها والرغبة في الاستمرار بالعمل الإيجابي والشعور بثقته في الجماعة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2929412"/>
      </p:ext>
    </p:extLst>
  </p:cSld>
  <p:clrMapOvr>
    <a:masterClrMapping/>
  </p:clrMapOvr>
  <p:transition spd="slow">
    <p:comb/>
  </p:transition>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marL="0" indent="0" algn="just" rtl="1">
              <a:lnSpc>
                <a:spcPct val="150000"/>
              </a:lnSpc>
              <a:buNone/>
            </a:pPr>
            <a:r>
              <a:rPr lang="ar-EG" altLang="en-US" sz="3100" b="1" dirty="0"/>
              <a:t>2- الثقة بالسلطة: ومنها شعور الفرد بتمثيل السلطة له وشعوره بأهمية مكانته ورأيه لديها وشعوره بولائه للأنظمة والقوانين وشعوره بعدالتها الذي يولد الثقة فيها، وضرورة حمايتها والدفاع عنها.</a:t>
            </a:r>
          </a:p>
          <a:p>
            <a:pPr marL="0" indent="0" algn="just" rtl="1">
              <a:lnSpc>
                <a:spcPct val="150000"/>
              </a:lnSpc>
              <a:buNone/>
            </a:pPr>
            <a:r>
              <a:rPr lang="ar-EG" altLang="en-US" sz="3100" b="1" dirty="0"/>
              <a:t>3- الثقة بالنفس: وتتشكل من مجموعة عوامل وإن كانت في الأساس مثل سائر نواحي الشخصية الإنسانية التي تخضع للاستعدادات الوراثية أولاً ثم للمكتسبات الاجتماعية والبيئية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0463211"/>
      </p:ext>
    </p:extLst>
  </p:cSld>
  <p:clrMapOvr>
    <a:masterClrMapping/>
  </p:clrMapOvr>
  <p:transition spd="slow">
    <p:comb/>
  </p:transition>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t>القدرة النفسية: وتتشكل من خلال اكتساب المهارات النفسية المختلفة بما فيها تقوية عناصر الشخصية وصفاتها الإيجابية وكذلك اكتساب العادات النفسية </a:t>
            </a:r>
            <a:r>
              <a:rPr lang="ar-EG" altLang="en-US" sz="3100" b="1"/>
              <a:t>السليمة مثل تقبل </a:t>
            </a:r>
            <a:r>
              <a:rPr lang="ar-EG" altLang="en-US" sz="3100" b="1" dirty="0"/>
              <a:t>الآخرين ومحبتهم والمبادرة الإيجابية تجاه الآخرين،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درجة المعرفة ومستوى التثقيف والتعليم والتدريب 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درجة الاعتقاد في المبادئ والقيم المختلفة والثقة بالهدف 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1- القدرة الفائقة في التماسك وعدم الارتباك</a:t>
            </a:r>
          </a:p>
          <a:p>
            <a:pPr marL="0" indent="0" algn="just" rtl="1">
              <a:lnSpc>
                <a:spcPct val="150000"/>
              </a:lnSpc>
              <a:buNone/>
            </a:pPr>
            <a:r>
              <a:rPr lang="ar-EG" altLang="en-US" sz="3100" b="1" dirty="0"/>
              <a:t>2- البراعة في الأعمال الصائبة والمبتكرة</a:t>
            </a:r>
          </a:p>
          <a:p>
            <a:pPr marL="0" indent="0" algn="just" rtl="1">
              <a:lnSpc>
                <a:spcPct val="150000"/>
              </a:lnSpc>
              <a:buNone/>
            </a:pPr>
            <a:r>
              <a:rPr lang="ar-EG" altLang="en-US" sz="3100" b="1" dirty="0"/>
              <a:t>3- التفاؤل بالنجاح والإيمان بالتوفيق </a:t>
            </a:r>
          </a:p>
          <a:p>
            <a:pPr marL="0" indent="0" algn="just" rtl="1">
              <a:lnSpc>
                <a:spcPct val="150000"/>
              </a:lnSpc>
              <a:buNone/>
            </a:pPr>
            <a:r>
              <a:rPr lang="ar-EG" altLang="en-US" sz="3100" b="1" dirty="0"/>
              <a:t>4- القوة والإصرار والحماس في تنفيذ المهام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532ED0F0-AC44-7704-FA36-CE3746900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2608437629"/>
      </p:ext>
    </p:extLst>
  </p:cSld>
  <p:clrMapOvr>
    <a:masterClrMapping/>
  </p:clrMapOvr>
  <p:transition spd="slow">
    <p:comb/>
  </p:transition>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5- القدرة على تركيز الانتباه </a:t>
            </a:r>
          </a:p>
          <a:p>
            <a:pPr marL="0" indent="0" algn="just" rtl="1">
              <a:lnSpc>
                <a:spcPct val="150000"/>
              </a:lnSpc>
              <a:buNone/>
            </a:pPr>
            <a:r>
              <a:rPr lang="ar-EG" altLang="en-US" sz="3100" b="1" dirty="0"/>
              <a:t>6- التعاون في الأعمال المشتركة</a:t>
            </a:r>
          </a:p>
          <a:p>
            <a:pPr marL="0" indent="0" algn="just" rtl="1">
              <a:lnSpc>
                <a:spcPct val="150000"/>
              </a:lnSpc>
              <a:buNone/>
            </a:pPr>
            <a:r>
              <a:rPr lang="ar-EG" altLang="en-US" sz="3100" b="1" dirty="0"/>
              <a:t>7- الوضوح والثبات </a:t>
            </a:r>
          </a:p>
          <a:p>
            <a:pPr marL="0" indent="0" algn="just" rtl="1">
              <a:lnSpc>
                <a:spcPct val="150000"/>
              </a:lnSpc>
              <a:buNone/>
            </a:pPr>
            <a:r>
              <a:rPr lang="ar-EG" altLang="en-US" sz="3100" b="1" dirty="0"/>
              <a:t>8- عدم التردد والشك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AD6FD0F8-76AC-6FF0-3515-67C523E272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574827961"/>
      </p:ext>
    </p:extLst>
  </p:cSld>
  <p:clrMapOvr>
    <a:masterClrMapping/>
  </p:clrMapOvr>
  <p:transition spd="slow">
    <p:comb/>
  </p:transition>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r>
              <a:rPr lang="ar-SA" altLang="en-US" sz="4400" dirty="0">
                <a:solidFill>
                  <a:srgbClr val="6666FF"/>
                </a:solidFill>
                <a:cs typeface="Monotype Koufi" pitchFamily="2" charset="-78"/>
              </a:rPr>
              <a:t>الإصرار على الحق يبني قوة الشخصية</a:t>
            </a:r>
            <a:endParaRPr lang="ar-EG" altLang="en-US" b="1" dirty="0">
              <a:solidFill>
                <a:srgbClr val="0070C0"/>
              </a:solidFill>
            </a:endParaRPr>
          </a:p>
          <a:p>
            <a:pPr algn="just" rtl="1">
              <a:lnSpc>
                <a:spcPct val="150000"/>
              </a:lnSpc>
            </a:pPr>
            <a:r>
              <a:rPr lang="ar-EG" altLang="en-US" sz="3100" b="1" dirty="0"/>
              <a:t>أحد أهم المقومات التي تساعد في بناء قوة الشخصية المقنعة هي الإصرار على الحق وعدم التنازل في أي حق تعتبره صادقًا ومحقًا لآرائك وأهدافك بشكل عام، والإصرار على الحق يساعد في بناء القوام والقوة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4951868"/>
      </p:ext>
    </p:extLst>
  </p:cSld>
  <p:clrMapOvr>
    <a:masterClrMapping/>
  </p:clrMapOvr>
  <p:transition spd="slow">
    <p:comb/>
  </p:transition>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786159"/>
      </p:ext>
    </p:extLst>
  </p:cSld>
  <p:clrMapOvr>
    <a:masterClrMapping/>
  </p:clrMapOvr>
  <p:transition spd="slow">
    <p:comb/>
  </p:transition>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16762" y="1302680"/>
            <a:ext cx="5472684"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44188" y="1422209"/>
            <a:ext cx="5358369"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الإعلان</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مفهوم وخصائص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العلاقة بين الإعلان والعلوم الأخرى</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أهداف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الأسس التي تقوم عليها الرسالة الإعلانية</a:t>
            </a: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الإقناع مفتاح رئيسي لعملية التسويق</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ثلاث استراتيجيات أساسية للإقناع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عناصر تطوير حملة التسويق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الإعلان وطرق الإقناع</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4010023"/>
      </p:ext>
    </p:extLst>
  </p:cSld>
  <p:clrMapOvr>
    <a:masterClrMapping/>
  </p:clrMapOvr>
  <p:transition spd="slow">
    <p:comb/>
  </p:transition>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40539055"/>
      </p:ext>
    </p:extLst>
  </p:cSld>
  <p:clrMapOvr>
    <a:masterClrMapping/>
  </p:clrMapOvr>
  <p:transition spd="slow">
    <p:comb/>
  </p:transition>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t>"الإعلان </a:t>
            </a:r>
            <a:r>
              <a:rPr lang="en-US" altLang="en-US" sz="2800" b="1" dirty="0"/>
              <a:t>Advertisement</a:t>
            </a:r>
            <a:r>
              <a:rPr lang="ar-EG" altLang="en-US" sz="2800" b="1" dirty="0"/>
              <a:t> الجيد والمبدع والبيع الشخصي سوف يتغلب على مقاومة وإقناع المستهلكين بالشراء"</a:t>
            </a:r>
          </a:p>
          <a:p>
            <a:pPr marL="0" indent="0" algn="ctr" rtl="1" eaLnBrk="1" hangingPunct="1">
              <a:lnSpc>
                <a:spcPct val="150000"/>
              </a:lnSpc>
              <a:buNone/>
            </a:pPr>
            <a:r>
              <a:rPr lang="ar-EG" altLang="en-US" sz="2800" b="1" dirty="0"/>
              <a:t>"المستهلك هو المالك"… اكتشف حاجة ثم قام بملئها " .</a:t>
            </a:r>
            <a:endParaRPr lang="en-US" altLang="en-US" sz="2800" b="1" dirty="0"/>
          </a:p>
          <a:p>
            <a:pPr marL="0" indent="0" algn="just" rtl="1" eaLnBrk="1" hangingPunct="1">
              <a:lnSpc>
                <a:spcPct val="150000"/>
              </a:lnSpc>
              <a:buNone/>
            </a:pPr>
            <a:r>
              <a:rPr lang="ar-EG" altLang="en-US" sz="2800" b="1" dirty="0"/>
              <a:t>تفترض الشركات ذات التوجه البيعي أن الزبائن سوف يقاومون المنتجات غير الضرورية لهم، لهذا فإن مهمة الإعلان تكمن في إقناع الزبائن بشراء تلك المنتجات.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الإعلان بالمعنى اللغوي </a:t>
            </a:r>
            <a:r>
              <a:rPr lang="ar-EG" altLang="en-US" sz="2800" b="1" dirty="0"/>
              <a:t>هو الإظهار والإشهار، والجهر بش</a:t>
            </a:r>
            <a:r>
              <a:rPr lang="ar-EG" altLang="en-US" b="1" dirty="0"/>
              <a:t>يء</a:t>
            </a:r>
            <a:r>
              <a:rPr lang="ar-EG" altLang="en-US" sz="2800" b="1" dirty="0"/>
              <a:t> ما </a:t>
            </a:r>
          </a:p>
          <a:p>
            <a:pPr marL="0" indent="0" algn="just" rtl="1" eaLnBrk="1" hangingPunct="1">
              <a:lnSpc>
                <a:spcPct val="150000"/>
              </a:lnSpc>
              <a:buNone/>
            </a:pPr>
            <a:r>
              <a:rPr lang="ar-EG" altLang="en-US" sz="2800" b="1" dirty="0"/>
              <a:t>أو أي طريقة من طرق الجهر والإظهار والإشهار المتعارف عليها في أي مجتمع من المجتمعات.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2189426"/>
      </p:ext>
    </p:extLst>
  </p:cSld>
  <p:clrMapOvr>
    <a:masterClrMapping/>
  </p:clrMapOvr>
  <p:transition spd="slow">
    <p:comb/>
  </p:transition>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عرف بأنه وسيلة اتصال جماهيرية تستخدم من قبل منظم يدفع أجراً لقاء إيصال رسالته من خلال هذه الوسيلة بهدف إخبار وإقناع المستفيدين بالمنتج أو الخدمة أو الفكرة فهو يستخدم لتغيير إدراك المشتري ومعرفته وموقفه. </a:t>
            </a:r>
          </a:p>
          <a:p>
            <a:pPr algn="just" rtl="1">
              <a:lnSpc>
                <a:spcPct val="150000"/>
              </a:lnSpc>
            </a:pPr>
            <a:r>
              <a:rPr lang="ar-EG" altLang="en-US" sz="2800" b="1" dirty="0"/>
              <a:t>هو أي شكل مدفوع وغير شخصي يستهدف إبراز وترويج الأفكار والسلع والخدمات بواسطة شخص محدد ومعروف.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735800"/>
      </p:ext>
    </p:extLst>
  </p:cSld>
  <p:clrMapOvr>
    <a:masterClrMapping/>
  </p:clrMapOvr>
  <p:transition spd="slow">
    <p:comb/>
  </p:transition>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العلاقة بين الإعلان والعلوم الأخرى</a:t>
            </a:r>
          </a:p>
          <a:p>
            <a:pPr marL="0" indent="0" algn="just" rtl="1">
              <a:lnSpc>
                <a:spcPct val="150000"/>
              </a:lnSpc>
              <a:buNone/>
            </a:pPr>
            <a:r>
              <a:rPr lang="ar-EG" altLang="en-US" sz="2600" b="1" dirty="0"/>
              <a:t>يعتمد الإعلان على العديد من العلوم في تطوير وتحديث أساليبه، وتحقيق أهدافه والتواصل الجماهيري، ولعل من أهم هذه العلوم ما يلي:</a:t>
            </a:r>
          </a:p>
          <a:p>
            <a:pPr marL="0" indent="0" algn="just" rtl="1">
              <a:lnSpc>
                <a:spcPct val="150000"/>
              </a:lnSpc>
              <a:buNone/>
            </a:pPr>
            <a:r>
              <a:rPr lang="ar-EG" altLang="en-US" sz="2600" b="1" dirty="0"/>
              <a:t>الاتصال، الإدارة، الإعلام، التسويق، الصحافة، الدعاية، الرأي العام، علم النفس، علم الاجتماع.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140050"/>
      </p:ext>
    </p:extLst>
  </p:cSld>
  <p:clrMapOvr>
    <a:masterClrMapping/>
  </p:clrMapOvr>
  <p:transition spd="slow">
    <p:comb/>
  </p:transition>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والاتصال:</a:t>
            </a:r>
          </a:p>
          <a:p>
            <a:pPr marL="0" indent="0" algn="just" rtl="1">
              <a:lnSpc>
                <a:spcPct val="100000"/>
              </a:lnSpc>
              <a:buNone/>
            </a:pPr>
            <a:r>
              <a:rPr lang="ar-EG" altLang="en-US" sz="2600" b="1" dirty="0"/>
              <a:t>يعتبر الإعلان نشاطًا اتصاليًا يعرف بأنه عملية دائرية تفاعلية قائمة على التأثير والتأثر بين المرسل والمتلقي.</a:t>
            </a:r>
            <a:endParaRPr lang="en-US" altLang="en-US" sz="2600" b="1" dirty="0"/>
          </a:p>
          <a:p>
            <a:pPr marL="0" indent="0" algn="just" rtl="1">
              <a:lnSpc>
                <a:spcPct val="100000"/>
              </a:lnSpc>
              <a:buNone/>
            </a:pPr>
            <a:r>
              <a:rPr lang="ar-EG" altLang="en-US" sz="2600" b="1" dirty="0">
                <a:solidFill>
                  <a:srgbClr val="C00000"/>
                </a:solidFill>
              </a:rPr>
              <a:t>الإعلان والإدارة:</a:t>
            </a:r>
          </a:p>
          <a:p>
            <a:pPr marL="0" indent="0" algn="just" rtl="1">
              <a:lnSpc>
                <a:spcPct val="100000"/>
              </a:lnSpc>
              <a:buNone/>
            </a:pPr>
            <a:r>
              <a:rPr lang="ar-EG" altLang="en-US" sz="2600" b="1" dirty="0"/>
              <a:t>من الممكن اعتبار الإعلان مهنة إدارية تحاول المؤسسة من خلاله تحقيق المصالح المشتركة مع جماهيرها، وينبغي على القائمين بالمهام الإعلانية التمتع بمهارات الإدارة كالتخطيط والتنفيذ والتنظيم والمتابعة، وإدارة التغيير وإدارة الأزمات، وإدارة الوقت، وغيرها...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8751201"/>
      </p:ext>
    </p:extLst>
  </p:cSld>
  <p:clrMapOvr>
    <a:masterClrMapping/>
  </p:clrMapOvr>
  <p:transition spd="slow">
    <p:comb/>
  </p:transition>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175654" y="1276718"/>
            <a:ext cx="9904021" cy="5167250"/>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والإعلام:</a:t>
            </a:r>
          </a:p>
          <a:p>
            <a:pPr marL="0" indent="0" algn="just" rtl="1">
              <a:lnSpc>
                <a:spcPct val="100000"/>
              </a:lnSpc>
              <a:buNone/>
            </a:pPr>
            <a:r>
              <a:rPr lang="ar-EG" altLang="en-US" sz="2600" b="1" dirty="0"/>
              <a:t>يعتمد الإعلان على النشاط الإعلامي بصورة كبيرة  لنشر الأخبار والأفكار والآراء على جمهور المؤسسة بغية التفاهم وكسب ثقة وتأييد الجمهور ومعرفة ردة فعله، ولتبني من خلاله تعبئة الرأي العام والتأثير فيه والتأثر به.</a:t>
            </a:r>
          </a:p>
          <a:p>
            <a:pPr marL="0" indent="0" algn="just" rtl="1">
              <a:lnSpc>
                <a:spcPct val="100000"/>
              </a:lnSpc>
              <a:buNone/>
            </a:pPr>
            <a:r>
              <a:rPr lang="ar-EG" altLang="en-US" sz="2600" b="1" dirty="0">
                <a:solidFill>
                  <a:srgbClr val="C00000"/>
                </a:solidFill>
              </a:rPr>
              <a:t>الإعلان والتسويق:</a:t>
            </a:r>
          </a:p>
          <a:p>
            <a:pPr marL="0" indent="0" algn="just" rtl="1">
              <a:lnSpc>
                <a:spcPct val="100000"/>
              </a:lnSpc>
              <a:buNone/>
            </a:pPr>
            <a:r>
              <a:rPr lang="ar-EG" altLang="en-US" sz="2600" b="1" dirty="0"/>
              <a:t>يستخدم الإعلان التسويق كوسيلة من وسائل الاهتمام بالرأي العام واتجاهاته وأفكاره وأنماط سلوكه، وتجتهد الشركات الخاصة بالإعلان، بدعم العمليات التسويقية من خلال الصورة الإيجابية التي يقدمها الإعلان.</a:t>
            </a:r>
          </a:p>
          <a:p>
            <a:pPr marL="0" indent="0" algn="just" rtl="1">
              <a:lnSpc>
                <a:spcPct val="100000"/>
              </a:lnSpc>
              <a:buNone/>
            </a:pPr>
            <a:r>
              <a:rPr lang="ar-EG" altLang="en-US" sz="2400" b="1" dirty="0">
                <a:solidFill>
                  <a:srgbClr val="00B0F0"/>
                </a:solidFill>
              </a:rPr>
              <a:t>مفهوم التسويق</a:t>
            </a:r>
            <a:r>
              <a:rPr lang="ar-EG" altLang="en-US" sz="2400" b="1" dirty="0"/>
              <a:t>: عملية تخطيط وتنفيذ وتسعير وترويج وتوزيع منتج (فكرة - سلعة - خدمة) لإشباع حاجة الجمهور وتحقيق أهداف المؤسسة.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5045700"/>
      </p:ext>
    </p:extLst>
  </p:cSld>
  <p:clrMapOvr>
    <a:masterClrMapping/>
  </p:clrMapOvr>
  <p:transition spd="slow">
    <p:comb/>
  </p:transition>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والدعاية:</a:t>
            </a:r>
          </a:p>
          <a:p>
            <a:pPr marL="0" indent="0" algn="just" rtl="1">
              <a:lnSpc>
                <a:spcPct val="100000"/>
              </a:lnSpc>
              <a:buNone/>
            </a:pPr>
            <a:r>
              <a:rPr lang="ar-EG" altLang="en-US" sz="2600" b="1" dirty="0"/>
              <a:t>يستخدم الإعلان الدعاية في بعض الجوانب الترويجية لها مع ضرورة التركيز على أن تسعى الدعاية لتحقيق أهداف محترمة لا تمس حرية أو كرامة الجماهير.</a:t>
            </a:r>
          </a:p>
          <a:p>
            <a:pPr marL="0" indent="0" algn="just" rtl="1">
              <a:lnSpc>
                <a:spcPct val="100000"/>
              </a:lnSpc>
              <a:buNone/>
            </a:pPr>
            <a:r>
              <a:rPr lang="ar-EG" altLang="en-US" sz="2600" b="1" dirty="0">
                <a:solidFill>
                  <a:srgbClr val="C00000"/>
                </a:solidFill>
              </a:rPr>
              <a:t>مفهوم الدعاية:</a:t>
            </a:r>
          </a:p>
          <a:p>
            <a:pPr marL="0" indent="0" algn="just" rtl="1">
              <a:lnSpc>
                <a:spcPct val="100000"/>
              </a:lnSpc>
              <a:buNone/>
            </a:pPr>
            <a:r>
              <a:rPr lang="ar-EG" altLang="en-US" sz="2600" b="1" dirty="0"/>
              <a:t>النشاط الذي يؤدى إلى التأثير في عقيدة (تفكير) الجمهور، سواء لجعله يؤمن بفكرة أو مبدأ، أو من أجل صرفه عن فكرة أو مبدأ يؤمن به، ولها وسائل متعددة منها: الإعلان، الإعلام، الخطب والأحاديث والمناقشات، تنظيم الاجتماعات وعقد المؤتمرات والندوات، تأليف الكتب والقصص، ترويج الإشاعات ... إلخ. </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9926482"/>
      </p:ext>
    </p:extLst>
  </p:cSld>
  <p:clrMapOvr>
    <a:masterClrMapping/>
  </p:clrMapOvr>
  <p:transition spd="slow">
    <p:comb/>
  </p:transition>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والرأي العام:</a:t>
            </a:r>
          </a:p>
          <a:p>
            <a:pPr marL="0" indent="0" algn="just" rtl="1">
              <a:lnSpc>
                <a:spcPct val="100000"/>
              </a:lnSpc>
              <a:buNone/>
            </a:pPr>
            <a:r>
              <a:rPr lang="ar-EG" altLang="en-US" sz="2600" b="1" dirty="0"/>
              <a:t>يعتبر الرأي العام من الأمور الهامة لعمل الإعلان لتحقيق التوافق والانسجام بين المؤسسة وجماهيرها باستخدام المعايير والقيم الأخلاقية.</a:t>
            </a:r>
          </a:p>
          <a:p>
            <a:pPr marL="0" indent="0" algn="just" rtl="1">
              <a:lnSpc>
                <a:spcPct val="100000"/>
              </a:lnSpc>
              <a:buNone/>
            </a:pPr>
            <a:endParaRPr lang="ar-EG" altLang="en-US" sz="2600" b="1" dirty="0"/>
          </a:p>
          <a:p>
            <a:pPr marL="0" indent="0" algn="just" rtl="1">
              <a:lnSpc>
                <a:spcPct val="100000"/>
              </a:lnSpc>
              <a:buNone/>
            </a:pPr>
            <a:r>
              <a:rPr lang="ar-EG" altLang="en-US" sz="2600" b="1" dirty="0">
                <a:solidFill>
                  <a:srgbClr val="C00000"/>
                </a:solidFill>
              </a:rPr>
              <a:t>مفهوم الرأي العام:</a:t>
            </a:r>
          </a:p>
          <a:p>
            <a:pPr marL="0" indent="0" algn="just" rtl="1">
              <a:lnSpc>
                <a:spcPct val="100000"/>
              </a:lnSpc>
              <a:buNone/>
            </a:pPr>
            <a:r>
              <a:rPr lang="ar-EG" altLang="en-US" sz="2600" b="1" dirty="0"/>
              <a:t> اتفاق وجهة نظر الأغلبية حول موضوع أو قضية أو شخص أو مؤسسة في وقت معين وفي نطاق جغرافي محدد وبما يكون محققاً للصالح العام.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3556491"/>
      </p:ext>
    </p:extLst>
  </p:cSld>
  <p:clrMapOvr>
    <a:masterClrMapping/>
  </p:clrMapOvr>
  <p:transition spd="slow">
    <p:comb/>
  </p:transition>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العلاقات العامة وعلم النفس:</a:t>
            </a:r>
          </a:p>
          <a:p>
            <a:pPr marL="0" indent="0" algn="just" rtl="1">
              <a:lnSpc>
                <a:spcPct val="100000"/>
              </a:lnSpc>
              <a:buNone/>
            </a:pPr>
            <a:r>
              <a:rPr lang="ar-EG" altLang="en-US" sz="2600" b="1" dirty="0"/>
              <a:t>يعتمد القائمون على الإعلان كثيرًا على علم النفس في إحداث تكيف وتوأمة بين الإعلان نفسه والجمهور المعلن إليه.</a:t>
            </a:r>
          </a:p>
          <a:p>
            <a:pPr marL="0" indent="0" algn="just" rtl="1">
              <a:lnSpc>
                <a:spcPct val="100000"/>
              </a:lnSpc>
              <a:buNone/>
            </a:pPr>
            <a:r>
              <a:rPr lang="ar-EG" altLang="en-US" sz="2600" b="1" dirty="0">
                <a:solidFill>
                  <a:srgbClr val="C00000"/>
                </a:solidFill>
              </a:rPr>
              <a:t>الإعلان وعلم الاجتماع:</a:t>
            </a:r>
          </a:p>
          <a:p>
            <a:pPr marL="0" indent="0" algn="just" rtl="1">
              <a:lnSpc>
                <a:spcPct val="100000"/>
              </a:lnSpc>
              <a:buNone/>
            </a:pPr>
            <a:r>
              <a:rPr lang="ar-EG" altLang="en-US" sz="2600" b="1" dirty="0"/>
              <a:t>تحتاج المؤسسات الإعلانية للانسجام مع المجتمع والتكيف معه حتى تتمكن من الحصول على تأييده أو مساندته لأنشطتها وبرامجها، لذا يجب إدراك طبيعة البناء والتكوين الاجتماعي، والأنماط المجتمعية، والمعايير التي تحكم المجتمع، ومنظومة القيم والعادات والتقاليد السائدة، وأماكن تجمع الجماعات، ودور قادة الرأي في التأثير على الجماعات المختلفة.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8612505"/>
      </p:ext>
    </p:extLst>
  </p:cSld>
  <p:clrMapOvr>
    <a:masterClrMapping/>
  </p:clrMapOvr>
  <p:transition spd="slow">
    <p:comb/>
  </p:transition>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الإدراك، التأثير، الاستجابة.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يكون مباشرة وفوريًا، ويشعر به الفرد بمجرد استقباله للرسالة.</a:t>
            </a:r>
          </a:p>
          <a:p>
            <a:pPr algn="just" rtl="1">
              <a:lnSpc>
                <a:spcPts val="4000"/>
              </a:lnSpc>
            </a:pPr>
            <a:r>
              <a:rPr lang="ar-EG" altLang="en-US" b="1" dirty="0"/>
              <a:t>ولكن يعاب عليه أنه تأثير وقتي يزول بزوال المؤثر، وقد يكون التأثير مستمرًا ولاحقًا؛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الرسالة هنا تستهدف التأثير في اتجاهات المستهلكين المرتقبين تجاه سلعة أو خدمة معينة، وزيادة رغبتهم في الحصول عليها،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وهي تعني إلى أي حد أثَّر الإعلان في سلوك المستقبلين،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زيادة المبيعات، وهذا يعني رد الفعل المنتظر 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وتختلف حساسية العملاء للحجج والاستمالات الإقناعية تبعًا لعدد من العوامل بما في ذلك حالتهم العاطفية المباشرة، ولذلك يحتاج المسوق إلى البحث عن "نافذة الإقناع" لدى الجمهور المستهدف.</a:t>
            </a:r>
          </a:p>
          <a:p>
            <a:pPr algn="just" rtl="1">
              <a:lnSpc>
                <a:spcPts val="4000"/>
              </a:lnSpc>
            </a:pPr>
            <a:r>
              <a:rPr lang="ar-EG" altLang="en-US" b="1" dirty="0"/>
              <a:t>يقوم “التسويق الإقناعي “على توظيف علم النفس البشري لتطوير تقنيات لتسويق المنتجات أو الخدمات، وينطبق هذا تحديدًا على العروض الترويجية، كما يعتمد على السلوك المندفع للعميل من أجل قيادته إلى الشراء.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479C920-AF29-07F9-878B-BDCC4D170624}"/>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4452253"/>
      </p:ext>
    </p:extLst>
  </p:cSld>
  <p:clrMapOvr>
    <a:masterClrMapping/>
  </p:clrMapOvr>
  <p:transition spd="slow">
    <p:comb/>
  </p:transition>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وفيما يتعلق بالتجارة عبر الإنترنت، يشمل التسويق الإقناعي كيفية تصميم صفحة الإنترنت – مع التركيز على جزء من عملية صنع القرار التي لا يتم التحكم فيها بوعي - فعناصر مثل التخطيط والنسخ والطباعة، جنبًا إلى جنب مع الرسائل الترويجية الصحيحة - تشجع زوار موقع الإنترنت على اتباع المسارات المخططة لهم مسبقًا على الموقع واتخاذ إجراءات محددة، بدلاً من منحهم حرية الاختيار في كيفية التفاعل مع الموقع.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6512B1-4B9C-A7D5-6CF7-C0EAA65539C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01036304"/>
      </p:ext>
    </p:extLst>
  </p:cSld>
  <p:clrMapOvr>
    <a:masterClrMapping/>
  </p:clrMapOvr>
  <p:transition spd="slow">
    <p:comb/>
  </p:transition>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خصائص الفرد مجموعة من الخصائص البيولوجية الموروثة، ومجموعة أخرى من العوامل البيولوجية جزئيًّا والمكتسبة جزئيًّا كالحالات والظروف الانفعالية، ومجموعة من العوامل المكتسبة التي تم تعلمها لتنظيم التركيب الإدراكي للفرد، ومن بين هذه الأنواع الثلاثة لا بد أن ترتكز استراتيجيات الإقناع إما على عوامل عاطفية أو على عوامل إدراكية، إذ من الواضح استحالة تعديل عامل بيولوجي موروث لكن من الممكن استخدام رسائل الاتصال لإثارة حالة انفعالية كالغضب والخوف،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الاستراتيجية الثقافية الاجتماعية فتقوم على فكرة مفادها أن الثقافة تؤدي وظيفة حيوية في تشكيل السلوك،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فالثقافة تحمل في طياتها الأشكال السلوكية والقوالب الفكرية التي يطبع عليها الفرد.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الضوابط الفردية. </a:t>
            </a:r>
          </a:p>
          <a:p>
            <a:pPr algn="just" rtl="1">
              <a:lnSpc>
                <a:spcPts val="4000"/>
              </a:lnSpc>
            </a:pPr>
            <a:r>
              <a:rPr lang="ar-EG" altLang="en-US" b="1" dirty="0"/>
              <a:t>وقد يجبر الفرد في بعض الأحيان على القيام ببعض السلوكيات ضمن جماعة اجتماعية معينة دون أن يكون مقتنعًا بذلك،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استراتيجية إنشاء المعاني فتمثل نهجًا ثالثًا للإقناع يكفل التأثير في المعاني أو بناء الصور الذهنية، وتستخدم وسائل الإعلام في إنشاء ودعم الصور الذهنية من خلال مصادر غير محدودة للمعلومات المتنافسة والتي تصوغ أو تعدل المعاني لدى الأفراد.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إنشاء جديد للمعاني أو استبدال المعاني بأخرى أو تثبيت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أربعة عناصر أساسية للتسويق الإقناعي 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ترتيب الحوار، أو كيفية تقديم المعلومات للمستهلك. والهدف من ذلك هو تحريك العميل على طول "منحنى الاندفاع" الخاص به، وتشجيع دافع العميل في البداية.</a:t>
            </a:r>
          </a:p>
          <a:p>
            <a:pPr algn="just" rtl="1">
              <a:lnSpc>
                <a:spcPts val="4000"/>
              </a:lnSpc>
            </a:pPr>
            <a:r>
              <a:rPr lang="ar-EG" altLang="en-US" sz="2400" b="1" dirty="0"/>
              <a:t>فخلال تصميم موقع الإنترنت، فإن الصفحة الأولى 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استخدام إطار سردي لاستدعاء ردود العملاء العاطفية واللاواعية،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استخدام الكلمات والعبارات الصحيحة للعناوين والتعليقات التوضيحية وأوصاف المنتج والنصوص الأخرى. ويقوم التسويق الإقناعي على اختبار أنواع مختلفة من كتابة الإعلانات، من أجل تحديد الصيغة التي من المرجح أن تنتج المشاعر أو الإجابة التي يبحث الأفراد عنها. 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أهم عنصر في التسويق الإقناعي،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t>فيعرض المسوقون الإعلانات أو تصميم المنتج للعملاء وتتبع ردود أفعالهم ونشاط عقولهم 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وتكشف البحوث النفسية عن معلومات حول العوامل المتنوعة التي تسهم في القرار وأن ما يقرب من 90 % من القرارات تحدث في اللاوعي،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علم نفس المستهلك أصبح يلعب دورًا أساسيًّا في أي حملة تسويقية إقناعية للمؤسسة سواء عبر منصات الإعلام التقليدي أو الإعلام الجديد وفي مقدمته شبكات التواصل الاجتماعي، حيث يجعل المؤسسة أو العلامة التجارية قادرة على جذب انتباه الجمهور المستهدف والتأثير على قراراته وتحفيزه للقيام بسلوك معين.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34554"/>
      </p:ext>
    </p:extLst>
  </p:cSld>
  <p:clrMapOvr>
    <a:masterClrMapping/>
  </p:clrMapOvr>
  <p:transition spd="slow">
    <p:comb/>
  </p:transition>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Tree>
    <p:extLst>
      <p:ext uri="{BB962C8B-B14F-4D97-AF65-F5344CB8AC3E}">
        <p14:creationId xmlns:p14="http://schemas.microsoft.com/office/powerpoint/2010/main" val="174353161"/>
      </p:ext>
    </p:extLst>
  </p:cSld>
  <p:clrMapOvr>
    <a:masterClrMapping/>
  </p:clrMapOvr>
  <p:transition spd="slow">
    <p:comb/>
  </p:transition>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081049764"/>
      </p:ext>
    </p:extLst>
  </p:cSld>
  <p:clrMapOvr>
    <a:masterClrMapping/>
  </p:clrMapOvr>
  <p:transition spd="slow">
    <p:comb/>
  </p:transition>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788116414"/>
      </p:ext>
    </p:extLst>
  </p:cSld>
  <p:clrMapOvr>
    <a:masterClrMapping/>
  </p:clrMapOvr>
  <p:transition spd="slow">
    <p:comb/>
  </p:transition>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a:lnSpc>
                <a:spcPct val="150000"/>
              </a:lnSpc>
              <a:buNone/>
            </a:pPr>
            <a:r>
              <a:rPr lang="ar-EG" altLang="en-US" sz="2400" b="1" dirty="0"/>
              <a:t>إلا أن هذه النظرية لم تلق قبولاً واسعاً من قبل المهتمين العاملين في مجالات الاتصال الجماهيري‪، ‬لأن‬‬‬‬‬ الإنسان ليس سلبياً أو ساذجاً لتلك الدرجة التي يتأثر بكل ما يقرأ أو يسمع أو يشاهد </a:t>
            </a:r>
            <a:r>
              <a:rPr lang="ar-EG" altLang="en-US" sz="2400" b="1" dirty="0" err="1"/>
              <a:t>لاغياً</a:t>
            </a:r>
            <a:r>
              <a:rPr lang="ar-EG" altLang="en-US" sz="2400" b="1" dirty="0"/>
              <a:t> كل التأثيرات‬‬‬ ‫النفسية والاجتماعية والبيئية‪، ‬وما إلى ذلك من تأثيرات أخرى‪.‬‬‬‬‬‬‬‬</a:t>
            </a:r>
          </a:p>
          <a:p>
            <a:pPr marL="0" indent="0" algn="just" rtl="1" eaLnBrk="1" hangingPunct="1">
              <a:lnSpc>
                <a:spcPct val="150000"/>
              </a:lnSpc>
              <a:buNone/>
            </a:pPr>
            <a:r>
              <a:rPr lang="ar-EG" altLang="en-US" sz="2400" b="1" dirty="0"/>
              <a:t>لكن يمكننا القول بأن هذه النظرية (نظرية الرصاصة)‪، ‬متى وجدت التأثيرات الأخرى فإنها يمكن أن تكون‬‬‬‬‬ ‫فاعلة لاسيما في حال التكرار المستمر للرسالة الموجهة بشتى الوسائل‪.‬‬‬‬‬‬</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lose up of a bullet&#10;&#10;Description automatically generated">
            <a:extLst>
              <a:ext uri="{FF2B5EF4-FFF2-40B4-BE49-F238E27FC236}">
                <a16:creationId xmlns:a16="http://schemas.microsoft.com/office/drawing/2014/main" id="{8DD82666-F860-0DFB-9C2E-BCD221A6D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6961"/>
            <a:ext cx="908685" cy="3429000"/>
          </a:xfrm>
          <a:prstGeom prst="rect">
            <a:avLst/>
          </a:prstGeom>
        </p:spPr>
      </p:pic>
    </p:spTree>
    <p:extLst>
      <p:ext uri="{BB962C8B-B14F-4D97-AF65-F5344CB8AC3E}">
        <p14:creationId xmlns:p14="http://schemas.microsoft.com/office/powerpoint/2010/main" val="2386124679"/>
      </p:ext>
    </p:extLst>
  </p:cSld>
  <p:clrMapOvr>
    <a:masterClrMapping/>
  </p:clrMapOvr>
  <p:transition spd="slow">
    <p:comb/>
  </p:transition>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algn="just" rtl="1">
              <a:lnSpc>
                <a:spcPct val="150000"/>
              </a:lnSpc>
              <a:buFont typeface="Wingdings" panose="05000000000000000000" pitchFamily="2" charset="2"/>
              <a:buChar char="§"/>
            </a:pPr>
            <a:r>
              <a:rPr lang="en-US" altLang="en-US" sz="2400" b="1" dirty="0"/>
              <a:t>‬</a:t>
            </a:r>
            <a:r>
              <a:rPr lang="ar-EG" altLang="en-US" sz="2400" b="1" dirty="0"/>
              <a:t>تركيبة شخصيته‪، ‬وحالته النفسية‪، ‬والبيئة الاجتماعية التي يعيش فيها‪.‬‬‬‬‬‬‬‬‬‬‬‬</a:t>
            </a:r>
          </a:p>
          <a:p>
            <a:pPr algn="just" rtl="1">
              <a:lnSpc>
                <a:spcPct val="150000"/>
              </a:lnSpc>
              <a:buFont typeface="Wingdings" panose="05000000000000000000" pitchFamily="2" charset="2"/>
              <a:buChar char="§"/>
            </a:pPr>
            <a:r>
              <a:rPr lang="en-US" altLang="en-US" sz="2400" b="1" dirty="0"/>
              <a:t>‬</a:t>
            </a:r>
            <a:r>
              <a:rPr lang="ar-EG" altLang="en-US" sz="2400" b="1" dirty="0"/>
              <a:t>نوع الوسيلة الإعلامية التي يتعرض لها‪، ‬ومضمونها‪، ‬والسياسة التي تسير عليها‬‬‬‬‬‬‬‬‬.</a:t>
            </a:r>
          </a:p>
          <a:p>
            <a:pPr marL="0" indent="0" algn="just" rtl="1" eaLnBrk="1" hangingPunct="1">
              <a:lnSpc>
                <a:spcPct val="150000"/>
              </a:lnSpc>
              <a:buNone/>
            </a:pPr>
            <a:r>
              <a:rPr lang="ar-EG" altLang="en-US" sz="2400" b="1" dirty="0"/>
              <a:t>وقد أثبتت بعض الدراسات أن المشاهدة المبكرة للعنف المتلفز أو الموثق والمصور في الصحف‪، ‬تكون سبباً‬‬‬‬‬ ‫مباشراً للعدوان فيما بعد‪.‬‬‬‬‬‬</a:t>
            </a:r>
          </a:p>
          <a:p>
            <a:pPr marL="0" indent="0" algn="just" rtl="1" eaLnBrk="1" hangingPunct="1">
              <a:lnSpc>
                <a:spcPct val="150000"/>
              </a:lnSpc>
              <a:buNone/>
            </a:pPr>
            <a:r>
              <a:rPr lang="ar-EG" altLang="en-US" sz="2400" b="1" dirty="0"/>
              <a:t>لقد انتهت الدراسات إلى أن تصعيد درجة الانفعال‪، ‬مهما كان نوع هذا الانفعال من خوف أو رعب، ‬تمهد لأعمال الاعتداء خاصة إذا ما كانت إشارات البيئة مساعدة على ذلك‪.‬‬‬‬‬‬‬‬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9172123"/>
      </p:ext>
    </p:extLst>
  </p:cSld>
  <p:clrMapOvr>
    <a:masterClrMapping/>
  </p:clrMapOvr>
  <p:transition spd="slow">
    <p:comb/>
  </p:transition>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Cartoon person standing next to a television&#10;&#10;Description automatically generated">
            <a:extLst>
              <a:ext uri="{FF2B5EF4-FFF2-40B4-BE49-F238E27FC236}">
                <a16:creationId xmlns:a16="http://schemas.microsoft.com/office/drawing/2014/main" id="{676EB561-9E9F-86C0-66AF-4662471AB14B}"/>
              </a:ext>
            </a:extLst>
          </p:cNvPr>
          <p:cNvPicPr>
            <a:picLocks noChangeAspect="1"/>
          </p:cNvPicPr>
          <p:nvPr/>
        </p:nvPicPr>
        <p:blipFill rotWithShape="1">
          <a:blip r:embed="rId3">
            <a:extLst>
              <a:ext uri="{28A0092B-C50C-407E-A947-70E740481C1C}">
                <a14:useLocalDpi xmlns:a14="http://schemas.microsoft.com/office/drawing/2010/main" val="0"/>
              </a:ext>
            </a:extLst>
          </a:blip>
          <a:srcRect l="6019" t="4875" r="6209" b="5800"/>
          <a:stretch/>
        </p:blipFill>
        <p:spPr>
          <a:xfrm>
            <a:off x="3625587" y="2182792"/>
            <a:ext cx="6072940" cy="4637314"/>
          </a:xfrm>
          <a:prstGeom prst="rect">
            <a:avLst/>
          </a:prstGeom>
        </p:spPr>
      </p:pic>
    </p:spTree>
    <p:extLst>
      <p:ext uri="{BB962C8B-B14F-4D97-AF65-F5344CB8AC3E}">
        <p14:creationId xmlns:p14="http://schemas.microsoft.com/office/powerpoint/2010/main" val="2824340588"/>
      </p:ext>
    </p:extLst>
  </p:cSld>
  <p:clrMapOvr>
    <a:masterClrMapping/>
  </p:clrMapOvr>
  <p:transition spd="slow">
    <p:comb/>
  </p:transition>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من هنا فإن الاعتقاد بأن "العنف على الشاشة يساعد على الجريمة" ينبغي أن يقاس‪:‬‬‬‬‬‬</a:t>
            </a:r>
          </a:p>
          <a:p>
            <a:pPr algn="just" rtl="1" eaLnBrk="1" hangingPunct="1">
              <a:lnSpc>
                <a:spcPct val="150000"/>
              </a:lnSpc>
              <a:buFont typeface="Wingdings" panose="05000000000000000000" pitchFamily="2" charset="2"/>
              <a:buChar char="§"/>
            </a:pPr>
            <a:r>
              <a:rPr lang="ar-EG" altLang="en-US" sz="2400" b="1" dirty="0"/>
              <a:t>‬بمدى متانة الفرد الخلقية‪.‬‬‬‬‬‬‬‬</a:t>
            </a:r>
          </a:p>
          <a:p>
            <a:pPr algn="just" rtl="1" eaLnBrk="1" hangingPunct="1">
              <a:lnSpc>
                <a:spcPct val="150000"/>
              </a:lnSpc>
              <a:buFont typeface="Wingdings" panose="05000000000000000000" pitchFamily="2" charset="2"/>
              <a:buChar char="§"/>
            </a:pPr>
            <a:r>
              <a:rPr lang="ar-EG" altLang="en-US" sz="2400" b="1" dirty="0"/>
              <a:t>‪ ‬أن للجريمة أكثر من دافع‪.‬‬‬‬‬‬‬‬ </a:t>
            </a:r>
          </a:p>
          <a:p>
            <a:pPr algn="just" rtl="1" eaLnBrk="1" hangingPunct="1">
              <a:lnSpc>
                <a:spcPct val="150000"/>
              </a:lnSpc>
              <a:buFont typeface="Wingdings" panose="05000000000000000000" pitchFamily="2" charset="2"/>
              <a:buChar char="§"/>
            </a:pPr>
            <a:r>
              <a:rPr lang="ar-EG" altLang="en-US" sz="2400" b="1" dirty="0"/>
              <a:t>إن الدراسات الارتباطية كثيراً ما تؤدي إلى الوقوع في الزلل العلمي إذا لم تؤخذ بحذر شديد‪.‬‬‬‬‬‬‬‬</a:t>
            </a:r>
          </a:p>
          <a:p>
            <a:pPr marL="0" indent="0" algn="just" rtl="1" eaLnBrk="1" hangingPunct="1">
              <a:lnSpc>
                <a:spcPct val="150000"/>
              </a:lnSpc>
              <a:buNone/>
            </a:pPr>
            <a:r>
              <a:rPr lang="ar-EG" altLang="en-US" sz="2400" b="1" dirty="0"/>
              <a:t>ليست كثرة مشاهد العنف تؤدي دوماً إلى ازدياد في الجريمة‪، ‬إن مثل هذا الارتباط ينبغي أن يدرس في ضوء‬‬‬‬‬</a:t>
            </a:r>
          </a:p>
          <a:p>
            <a:pPr marL="0" indent="0" algn="just" rtl="1" eaLnBrk="1" hangingPunct="1">
              <a:lnSpc>
                <a:spcPct val="150000"/>
              </a:lnSpc>
              <a:buNone/>
            </a:pPr>
            <a:r>
              <a:rPr lang="ar-EG" altLang="en-US" sz="2400" b="1" dirty="0"/>
              <a:t>‫المتغيرات الأخرى‪، ‬وفي طليعة هذه المتغيرات احتساب المؤشرات البيئية ورسوخ الرادع الأخلاقي‪.‬‬‬‬‬‬‬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30804"/>
      </p:ext>
    </p:extLst>
  </p:cSld>
  <p:clrMapOvr>
    <a:masterClrMapping/>
  </p:clrMapOvr>
  <p:transition spd="slow">
    <p:comb/>
  </p:transition>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3900" b="1" dirty="0">
                <a:solidFill>
                  <a:srgbClr val="0070C0"/>
                </a:solidFill>
              </a:rPr>
              <a:t>نظريات تأثير العنف في وسائل الإعلام</a:t>
            </a:r>
          </a:p>
          <a:p>
            <a:pPr marL="0" indent="0" algn="just" rtl="1" eaLnBrk="1" hangingPunct="1">
              <a:lnSpc>
                <a:spcPct val="150000"/>
              </a:lnSpc>
              <a:buNone/>
            </a:pPr>
            <a:r>
              <a:rPr lang="ar-EG" altLang="en-US" b="1" dirty="0"/>
              <a:t>توصل الباحثون الإعلاميون إلى العديد من النظريات التي حاولت أن تصل إلى تفسير التأثيرات الإيجابية‬‬‬ والسلبية لظهور العنف في وسائل الإعلام‪، ‬إلا أن أياً منها لم يتمكن أن يقدم تفسيراً شاملاً للظاهرة التي لا‬‬‬‬‬ تزال قيد البحث‪، ‬ورغم ذلك فإنها تظل إسهامات إيجابية نجحت في تفسير بعض العناصر الشائكة حيال هذه‬‬‬‬‬ الظاهرة‪.‬‬‬‬‬‬</a:t>
            </a:r>
          </a:p>
          <a:p>
            <a:pPr marL="0" indent="0" algn="just" rtl="1" eaLnBrk="1" hangingPunct="1">
              <a:lnSpc>
                <a:spcPct val="150000"/>
              </a:lnSpc>
              <a:buNone/>
            </a:pPr>
            <a:r>
              <a:rPr lang="ar-EG" altLang="en-US" b="1" dirty="0"/>
              <a:t>وهناك نظريات أساسية في هذا المجال هي‪:‬‬‬‬‬‬</a:t>
            </a:r>
          </a:p>
          <a:p>
            <a:pPr algn="just" rtl="1">
              <a:lnSpc>
                <a:spcPct val="150000"/>
              </a:lnSpc>
            </a:pPr>
            <a:r>
              <a:rPr lang="ar-EG" altLang="en-US" b="1" dirty="0"/>
              <a:t>‬نظرية المزاج العدواني (الحافر)‪.‬‬‬‬‬‬‬‬</a:t>
            </a:r>
          </a:p>
          <a:p>
            <a:pPr algn="just" rtl="1">
              <a:lnSpc>
                <a:spcPct val="150000"/>
              </a:lnSpc>
            </a:pPr>
            <a:r>
              <a:rPr lang="ar-EG" altLang="en-US" b="1" dirty="0"/>
              <a:t>‫‪ ‬نظرية التعلم بالملاحظة‪.‬‬‬‬‬‬‬‬</a:t>
            </a:r>
          </a:p>
          <a:p>
            <a:pPr algn="just" rtl="1">
              <a:lnSpc>
                <a:spcPct val="150000"/>
              </a:lnSpc>
            </a:pPr>
            <a:r>
              <a:rPr lang="ar-EG" altLang="en-US" b="1" dirty="0"/>
              <a:t>‫‪ ‬نظرية التدعيم (استزراع العنف)‪.‬‬‬‬‬‬‬‬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3587030"/>
      </p:ext>
    </p:extLst>
  </p:cSld>
  <p:clrMapOvr>
    <a:masterClrMapping/>
  </p:clrMapOvr>
  <p:transition spd="slow">
    <p:comb/>
  </p:transition>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b="1" dirty="0"/>
              <a:t>وتقول هذه النظرية إن الطريقة التي يتم بها العنف أو تقديمه في البرامج لها تأثيرها على احتمال قيام أفراد‬‬‬‬ الجمهور بسلوكيات أو تصرفات ذات طابع عدواني‪، ‬فحينما يقدم العنف أو الجريمة بشكل له ما يبرره مثل‬‬‬‬‬‬‬ الدفاع عن النفس أو القصاص‪، ‬فإن ذلك يزيد من احتمالات الاستجابة العدوانية ذلك لأن المشاهد يمكن أن‬‬‬‬‬‬‬ يعتنق مثل هذه التبريرات ليبرر بها سلوكه العدواني‪.</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891983"/>
      </p:ext>
    </p:extLst>
  </p:cSld>
  <p:clrMapOvr>
    <a:masterClrMapping/>
  </p:clrMapOvr>
  <p:transition spd="slow">
    <p:comb/>
  </p:transition>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تدعيم السلوك‪‪:</a:t>
            </a:r>
          </a:p>
          <a:p>
            <a:pPr algn="just" rtl="1">
              <a:lnSpc>
                <a:spcPct val="120000"/>
              </a:lnSpc>
            </a:pPr>
            <a:r>
              <a:rPr lang="ar-EG" altLang="en-US" sz="2400" b="1" dirty="0"/>
              <a:t>تحدد هذه العوامل السيكولوجية والاجتماعية التأثيرات التي يمكن أن تحدثها صور العنف في وسائل الإعلام‪،‬‬‬‬‬‬‬‬ وعلى سبيل المثال فإن المبادئ والاتجاهات لدى المشاهدين من المتوقع أن توجه إدراكهم لبرامج العنف‬‬‬‬ ‫التلفزيوني‪:‬‬‬‬‬‬‬‬</a:t>
            </a:r>
          </a:p>
          <a:p>
            <a:pPr lvl="1" algn="just" rtl="1">
              <a:lnSpc>
                <a:spcPct val="120000"/>
              </a:lnSpc>
            </a:pPr>
            <a:r>
              <a:rPr lang="ar-EG" altLang="en-US" b="1" dirty="0"/>
              <a:t>‫‪ ‬فالذين نشأوا وأصبحوا شخصيات ميالة إلى العنف وأصبح لديهم اتجاهات ومبادئ تؤيد العنف‬‬‬‬‬‬‬ كوسيلة لتحقيق الأهداف الشخصية والاجتماعية‪، ‬فإنه من المحتمل أن يدركوا على نحو اختياري‬‬‬‬‬‬‬ أعمال العنف التي تقوم بها شخصيات المسلسلات التلفزيونية بشكل يؤيد ويدعم مبادئهم واتجاهاتهم‪.‬‬‬‬‬‬‬‬</a:t>
            </a:r>
          </a:p>
          <a:p>
            <a:pPr lvl="1" algn="just" rtl="1">
              <a:lnSpc>
                <a:spcPct val="120000"/>
              </a:lnSpc>
            </a:pPr>
            <a:r>
              <a:rPr lang="ar-EG" altLang="en-US" b="1" dirty="0"/>
              <a:t>‫‪ ‬أما المشاهدون من غير ذوي الميول العدوانية فإنهم يدركون الرسالة الاتصالية أو برامج العنف على‬‬‬‬‬‬‬ ‫نحو اختياري بشكل يتطابق مع اتجاهاتهم المناهضة للعنف‪.‬‬‬‬‬‬‬‬</a:t>
            </a:r>
          </a:p>
          <a:p>
            <a:pPr marL="0" indent="0" algn="just" rtl="1">
              <a:lnSpc>
                <a:spcPct val="120000"/>
              </a:lnSpc>
              <a:buNone/>
            </a:pPr>
            <a:r>
              <a:rPr lang="ar-EG" altLang="en-US" sz="2400" b="1" dirty="0"/>
              <a:t>وهكذا فإن تأثير العنف عن طريق التلفزيون يمكن أن يدعم المبادئ السلوكية والاتجاهات الموجودة لدى‬‬‬‬ المشاهدين ذوي تلك الميول.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709237"/>
      </p:ext>
    </p:extLst>
  </p:cSld>
  <p:clrMapOvr>
    <a:masterClrMapping/>
  </p:clrMapOvr>
  <p:transition spd="slow">
    <p:comb/>
  </p:transition>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lnSpcReduction="10000"/>
          </a:bodyPr>
          <a:lstStyle/>
          <a:p>
            <a:pPr marL="0" indent="0" algn="just" rtl="1">
              <a:lnSpc>
                <a:spcPct val="120000"/>
              </a:lnSpc>
              <a:buNone/>
            </a:pPr>
            <a:r>
              <a:rPr lang="ar-EG" altLang="en-US" sz="3600" b="1" dirty="0">
                <a:solidFill>
                  <a:srgbClr val="C00000"/>
                </a:solidFill>
              </a:rPr>
              <a:t>العمليات الانتقائية ‪‪:</a:t>
            </a:r>
          </a:p>
          <a:p>
            <a:pPr algn="just" rtl="1">
              <a:lnSpc>
                <a:spcPct val="120000"/>
              </a:lnSpc>
            </a:pPr>
            <a:r>
              <a:rPr lang="ar-EG" altLang="en-US" b="1" dirty="0"/>
              <a:t>يمر الفرد عند تعرضه لوسائل الإعلام بعمليات انتقائية، وتعد هذه العمليات ذهنية ونفسية واجتماعية.</a:t>
            </a:r>
          </a:p>
          <a:p>
            <a:pPr algn="just" rtl="1">
              <a:lnSpc>
                <a:spcPct val="120000"/>
              </a:lnSpc>
            </a:pPr>
            <a:r>
              <a:rPr lang="ar-EG" altLang="en-US" b="1" dirty="0"/>
              <a:t>والعمليات الانتقائية هي:</a:t>
            </a:r>
          </a:p>
          <a:p>
            <a:pPr marL="914400" lvl="2" indent="0" algn="just" rtl="1">
              <a:lnSpc>
                <a:spcPct val="120000"/>
              </a:lnSpc>
              <a:buNone/>
            </a:pPr>
            <a:r>
              <a:rPr lang="ar-EG" altLang="en-US" sz="3200" b="1" dirty="0"/>
              <a:t>1- التعرض الانتقائي.</a:t>
            </a:r>
          </a:p>
          <a:p>
            <a:pPr marL="914400" lvl="2" indent="0" algn="just" rtl="1">
              <a:lnSpc>
                <a:spcPct val="120000"/>
              </a:lnSpc>
              <a:buNone/>
            </a:pPr>
            <a:r>
              <a:rPr lang="ar-EG" altLang="en-US" sz="3200" b="1" dirty="0"/>
              <a:t>2- التفسير الانتقائي.</a:t>
            </a:r>
          </a:p>
          <a:p>
            <a:pPr marL="914400" lvl="2" indent="0" algn="just" rtl="1">
              <a:lnSpc>
                <a:spcPct val="120000"/>
              </a:lnSpc>
              <a:buNone/>
            </a:pPr>
            <a:r>
              <a:rPr lang="ar-EG" altLang="en-US" sz="3200" b="1" dirty="0"/>
              <a:t>3- التذكر الانتقائي.</a:t>
            </a:r>
          </a:p>
          <a:p>
            <a:pPr marL="914400" lvl="2" indent="0" algn="just" rtl="1">
              <a:lnSpc>
                <a:spcPct val="120000"/>
              </a:lnSpc>
              <a:buNone/>
            </a:pPr>
            <a:r>
              <a:rPr lang="ar-EG" altLang="en-US" sz="3200" b="1" dirty="0"/>
              <a:t>4- السلوك الانتقائي.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482443"/>
      </p:ext>
    </p:extLst>
  </p:cSld>
  <p:clrMapOvr>
    <a:masterClrMapping/>
  </p:clrMapOvr>
  <p:transition spd="slow">
    <p:comb/>
  </p:transition>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00000"/>
              </a:lnSpc>
              <a:buNone/>
            </a:pPr>
            <a:r>
              <a:rPr lang="ar-EG" altLang="en-US" sz="3000" b="1" dirty="0">
                <a:solidFill>
                  <a:srgbClr val="00B0F0"/>
                </a:solidFill>
              </a:rPr>
              <a:t>4- السلوك الانتقائي:</a:t>
            </a:r>
          </a:p>
          <a:p>
            <a:pPr algn="just" rtl="1">
              <a:lnSpc>
                <a:spcPct val="120000"/>
              </a:lnSpc>
            </a:pPr>
            <a:r>
              <a:rPr lang="ar-EG" altLang="en-US" b="1" dirty="0"/>
              <a:t>ومن الملاحظ أن السلوك هو أصعب مرحلة من وجهة نظر القائم بالاتصال (أي القائم على الحملة الإعلامية مثلاً). </a:t>
            </a:r>
          </a:p>
          <a:p>
            <a:pPr algn="just" rtl="1">
              <a:lnSpc>
                <a:spcPct val="120000"/>
              </a:lnSpc>
            </a:pPr>
            <a:r>
              <a:rPr lang="ar-EG" altLang="en-US" b="1" dirty="0"/>
              <a:t>فقد يختار الفرد المراحل الأولى، وهي التعرض، والتفسير، والتذكر، ولكنه لا يختار السلوك النهائي، فلا يشتري السلعة، أو لا يتبرع بالمال أو بالدم، ولا يقتصد في استهلاك الماء، ولا يصوت في الانتخابات وغير ذلك.</a:t>
            </a:r>
          </a:p>
          <a:p>
            <a:pPr marL="0" indent="0" algn="just" rtl="1">
              <a:lnSpc>
                <a:spcPct val="120000"/>
              </a:lnSpc>
              <a:buNone/>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87470"/>
      </p:ext>
    </p:extLst>
  </p:cSld>
  <p:clrMapOvr>
    <a:masterClrMapping/>
  </p:clrMapOvr>
  <p:transition spd="slow">
    <p:comb/>
  </p:transition>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00354" y="1408067"/>
            <a:ext cx="4210545" cy="4743450"/>
          </a:xfrm>
          <a:solidFill>
            <a:schemeClr val="bg1"/>
          </a:solidFill>
        </p:spPr>
        <p:txBody>
          <a:bodyPr>
            <a:noAutofit/>
          </a:bodyPr>
          <a:lstStyle/>
          <a:p>
            <a:pPr marL="0" indent="0" algn="ctr" rtl="1" eaLnBrk="1" hangingPunct="1">
              <a:lnSpc>
                <a:spcPct val="100000"/>
              </a:lnSpc>
              <a:buNone/>
            </a:pPr>
            <a:r>
              <a:rPr lang="ar-EG" altLang="en-US" sz="3200" b="1" dirty="0">
                <a:solidFill>
                  <a:srgbClr val="C00000"/>
                </a:solidFill>
              </a:rPr>
              <a:t>هل</a:t>
            </a:r>
            <a:r>
              <a:rPr lang="ar-EG" altLang="en-US" sz="3200" b="1" dirty="0"/>
              <a:t> يمكن </a:t>
            </a:r>
            <a:r>
              <a:rPr lang="ar-EG" altLang="en-US" sz="3200" b="1" dirty="0">
                <a:solidFill>
                  <a:srgbClr val="C00000"/>
                </a:solidFill>
              </a:rPr>
              <a:t>للتكنولوجيا الحديثة </a:t>
            </a:r>
            <a:r>
              <a:rPr lang="ar-EG" altLang="en-US" sz="3200" b="1" dirty="0"/>
              <a:t>بأدواتها الإلكترونية ووسائل اتصالها الإعلامية‪،</a:t>
            </a:r>
            <a:r>
              <a:rPr lang="en-US" altLang="en-US" sz="3200" b="1" dirty="0"/>
              <a:t> </a:t>
            </a:r>
            <a:r>
              <a:rPr lang="ar-EG" altLang="en-US" sz="3200" b="1" dirty="0"/>
              <a:t>‬أن تكون أحد أساليب </a:t>
            </a:r>
            <a:r>
              <a:rPr lang="ar-EG" altLang="en-US" sz="3200" b="1" dirty="0">
                <a:solidFill>
                  <a:srgbClr val="C00000"/>
                </a:solidFill>
              </a:rPr>
              <a:t>تغيير‬‬‬‬‬‬‬</a:t>
            </a:r>
            <a:r>
              <a:rPr lang="en-US" altLang="en-US" sz="3200" b="1" dirty="0">
                <a:solidFill>
                  <a:srgbClr val="C00000"/>
                </a:solidFill>
              </a:rPr>
              <a:t> </a:t>
            </a:r>
            <a:r>
              <a:rPr lang="ar-EG" altLang="en-US" sz="3200" b="1" dirty="0">
                <a:solidFill>
                  <a:srgbClr val="C00000"/>
                </a:solidFill>
              </a:rPr>
              <a:t>طرق التفكير والسلوك الإنساني</a:t>
            </a:r>
            <a:r>
              <a:rPr lang="ar-EG" altLang="en-US" sz="3200" b="1" dirty="0"/>
              <a:t>؟ </a:t>
            </a:r>
            <a:endParaRPr lang="en-US" altLang="en-US" sz="3200" b="1" dirty="0"/>
          </a:p>
          <a:p>
            <a:pPr marL="0" indent="0" algn="ctr" rtl="1" eaLnBrk="1" hangingPunct="1">
              <a:lnSpc>
                <a:spcPct val="100000"/>
              </a:lnSpc>
              <a:buNone/>
            </a:pPr>
            <a:r>
              <a:rPr lang="ar-EG" altLang="en-US" sz="3200" b="1" dirty="0"/>
              <a:t>و</a:t>
            </a:r>
            <a:r>
              <a:rPr lang="ar-EG" altLang="en-US" sz="3200" b="1" dirty="0">
                <a:solidFill>
                  <a:srgbClr val="FA9601"/>
                </a:solidFill>
              </a:rPr>
              <a:t>هل</a:t>
            </a:r>
            <a:r>
              <a:rPr lang="ar-EG" altLang="en-US" sz="3200" b="1" dirty="0"/>
              <a:t> لها أن تؤدي بنا إلى</a:t>
            </a:r>
            <a:r>
              <a:rPr lang="ar-EG" altLang="en-US" sz="3200" b="1" dirty="0">
                <a:solidFill>
                  <a:srgbClr val="7030A0"/>
                </a:solidFill>
              </a:rPr>
              <a:t> </a:t>
            </a:r>
            <a:r>
              <a:rPr lang="ar-EG" altLang="en-US" sz="3200" b="1" dirty="0">
                <a:solidFill>
                  <a:srgbClr val="FA9601"/>
                </a:solidFill>
              </a:rPr>
              <a:t>اتخاذ قرارات هامة </a:t>
            </a:r>
            <a:r>
              <a:rPr lang="ar-EG" altLang="en-US" sz="3200" b="1" dirty="0"/>
              <a:t>ومصيرية في حياتنا؟ أو أن‬‬‬‬</a:t>
            </a:r>
            <a:r>
              <a:rPr lang="en-US" altLang="en-US" sz="3200" b="1" dirty="0"/>
              <a:t> </a:t>
            </a:r>
            <a:r>
              <a:rPr lang="ar-EG" altLang="en-US" sz="3200" b="1" dirty="0"/>
              <a:t>‫تكون أحد </a:t>
            </a:r>
            <a:r>
              <a:rPr lang="ar-EG" altLang="en-US" sz="3200" b="1" dirty="0">
                <a:solidFill>
                  <a:srgbClr val="FA9601"/>
                </a:solidFill>
              </a:rPr>
              <a:t>أدوات التأثير والإقناع</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artoon of a question mark&#10;&#10;Description automatically generated">
            <a:extLst>
              <a:ext uri="{FF2B5EF4-FFF2-40B4-BE49-F238E27FC236}">
                <a16:creationId xmlns:a16="http://schemas.microsoft.com/office/drawing/2014/main" id="{342FEDE0-1E62-BB4C-59EC-41EFD2EBA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904" y="1408067"/>
            <a:ext cx="4743450" cy="4743450"/>
          </a:xfrm>
          <a:prstGeom prst="rect">
            <a:avLst/>
          </a:prstGeom>
        </p:spPr>
      </p:pic>
    </p:spTree>
    <p:extLst>
      <p:ext uri="{BB962C8B-B14F-4D97-AF65-F5344CB8AC3E}">
        <p14:creationId xmlns:p14="http://schemas.microsoft.com/office/powerpoint/2010/main" val="3121058433"/>
      </p:ext>
    </p:extLst>
  </p:cSld>
  <p:clrMapOvr>
    <a:masterClrMapping/>
  </p:clrMapOvr>
  <p:transition spd="slow">
    <p:comb/>
  </p:transition>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t> </a:t>
            </a:r>
          </a:p>
          <a:p>
            <a:pPr algn="just" rtl="1" eaLnBrk="1" hangingPunct="1">
              <a:lnSpc>
                <a:spcPct val="100000"/>
              </a:lnSpc>
              <a:buFont typeface="Wingdings" panose="05000000000000000000" pitchFamily="2" charset="2"/>
              <a:buChar char="q"/>
            </a:pPr>
            <a:r>
              <a:rPr lang="ar-EG" altLang="en-US" sz="3200" b="1" dirty="0"/>
              <a:t>‫لطالما استغلت التكنولوجيا بوسائل اتصالها الإعلامية وأدواتها الإلكترونية المختلفة‪،</a:t>
            </a:r>
            <a:r>
              <a:rPr lang="en-US" altLang="en-US" sz="3200" b="1" dirty="0"/>
              <a:t> </a:t>
            </a:r>
            <a:r>
              <a:rPr lang="ar-EG" altLang="en-US" sz="3200" b="1" dirty="0"/>
              <a:t>‬واُستخدمت في برمجة‬‬‬‬‬‬‬ العقول وتوجيه السلوك الإنساني سواء كان ذلك بشكل مباشر أو غير مباشر‪. </a:t>
            </a:r>
          </a:p>
          <a:p>
            <a:pPr algn="just" rtl="1" eaLnBrk="1" hangingPunct="1">
              <a:lnSpc>
                <a:spcPct val="100000"/>
              </a:lnSpc>
              <a:buFont typeface="Wingdings" panose="05000000000000000000" pitchFamily="2" charset="2"/>
              <a:buChar char="q"/>
            </a:pPr>
            <a:r>
              <a:rPr lang="ar-EG" altLang="en-US" sz="3200" b="1" dirty="0"/>
              <a:t>‬ وقد أدرك المفكرون وأهل‬‬‬‬‬‬‬ التخصص لذلك فأشادوا </a:t>
            </a:r>
            <a:r>
              <a:rPr lang="ar-EG" altLang="en-US" sz="3200" b="1" dirty="0" err="1"/>
              <a:t>بإيجابياتها</a:t>
            </a:r>
            <a:r>
              <a:rPr lang="ar-EG" altLang="en-US" sz="3200" b="1" dirty="0"/>
              <a:t> ونبهوا من سلبياتها‪، ‬وأشاروا لأهمية الوسائل الإلكترونية ودورها في رسم‬‬‬‬‬‬‬</a:t>
            </a:r>
            <a:r>
              <a:rPr lang="en-US" altLang="en-US" sz="3200" b="1" dirty="0"/>
              <a:t> </a:t>
            </a:r>
            <a:r>
              <a:rPr lang="ar-EG" altLang="en-US" sz="3200" b="1" dirty="0"/>
              <a:t>‫معالم المستقبل للأجيال القادمة‪، ‬وعياً ووجداناً وفكراً وسلوكاً‪، ‬وبينوا مدى تأثيرها الخفي في تشكيل وعي الإنسان وخياله ومداركه في هذا العالم‪.‬‬‬‬‬‬‬‬‬‬‬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461023"/>
      </p:ext>
    </p:extLst>
  </p:cSld>
  <p:clrMapOvr>
    <a:masterClrMapping/>
  </p:clrMapOvr>
  <p:transition spd="slow">
    <p:comb/>
  </p:transition>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4100" b="1" dirty="0">
                <a:solidFill>
                  <a:srgbClr val="0070C0"/>
                </a:solidFill>
              </a:rPr>
              <a:t>أهمية الوسائل الإلكترونية في مجال الإقناع والتأثير</a:t>
            </a:r>
            <a:endParaRPr lang="en-US" altLang="en-US" sz="1000" b="1" dirty="0">
              <a:solidFill>
                <a:srgbClr val="0070C0"/>
              </a:solidFill>
            </a:endParaRPr>
          </a:p>
          <a:p>
            <a:pPr marL="0" indent="0" algn="just" rtl="1" eaLnBrk="1" hangingPunct="1">
              <a:lnSpc>
                <a:spcPct val="150000"/>
              </a:lnSpc>
              <a:buNone/>
            </a:pPr>
            <a:r>
              <a:rPr lang="ar-EG" altLang="en-US" sz="2800" b="1" dirty="0">
                <a:solidFill>
                  <a:srgbClr val="C00000"/>
                </a:solidFill>
              </a:rPr>
              <a:t>‬</a:t>
            </a:r>
            <a:r>
              <a:rPr lang="ar-EG" altLang="en-US" sz="3300" b="1" dirty="0">
                <a:solidFill>
                  <a:srgbClr val="C00000"/>
                </a:solidFill>
              </a:rPr>
              <a:t>الدور الإخباري والتعليمي والتثقيفي </a:t>
            </a:r>
            <a:r>
              <a:rPr lang="ar-EG" altLang="en-US" sz="3300" b="1" dirty="0" err="1">
                <a:solidFill>
                  <a:srgbClr val="C00000"/>
                </a:solidFill>
              </a:rPr>
              <a:t>والإقناعي</a:t>
            </a:r>
            <a:r>
              <a:rPr lang="ar-EG" altLang="en-US" sz="3300" b="1" dirty="0">
                <a:solidFill>
                  <a:srgbClr val="C00000"/>
                </a:solidFill>
              </a:rPr>
              <a:t> للتكنولوجيا (وسائل الإعلام‬‬‬‬‬ والاتصال)</a:t>
            </a:r>
          </a:p>
          <a:p>
            <a:pPr marL="0" indent="0" algn="just" rtl="1" eaLnBrk="1" hangingPunct="1">
              <a:lnSpc>
                <a:spcPct val="150000"/>
              </a:lnSpc>
              <a:buNone/>
            </a:pPr>
            <a:r>
              <a:rPr lang="ar-EG" altLang="en-US" sz="3300" b="1" dirty="0"/>
              <a:t>لا يختلف أحد على أهمية الدور الإخباري والتعليمي والتثقيفي </a:t>
            </a:r>
            <a:r>
              <a:rPr lang="ar-EG" altLang="en-US" sz="3300" b="1" dirty="0" err="1"/>
              <a:t>والإقناعي</a:t>
            </a:r>
            <a:r>
              <a:rPr lang="ar-EG" altLang="en-US" sz="3300" b="1" dirty="0"/>
              <a:t> للتكنولوجيا وأثره في تشكيل القناعات‬‬‬ والأفكار لمستخدمي هذه الوسائل وخاصة ما يتعلق منها بوسائل الاتصال الإعلامي وقنوات الاتصال‬‬‬ الجماهيري‪.‬‬‬‬‬‬</a:t>
            </a:r>
          </a:p>
          <a:p>
            <a:pPr marL="0" indent="0" algn="just" rtl="1" eaLnBrk="1" hangingPunct="1">
              <a:lnSpc>
                <a:spcPct val="150000"/>
              </a:lnSpc>
              <a:buNone/>
            </a:pPr>
            <a:r>
              <a:rPr lang="ar-EG" altLang="en-US" sz="3300" b="1" dirty="0"/>
              <a:t>أصبحت هذه الوسائل المصدر الأساسي لتشكيل إدراكات الأفراد وبناء معتقداتهم السلوكية ورسم الصور‬‬‬ ‫الذهنية لديهم والتي تنتج عن تأثرهم بما يصلهم من أخبار ومعلومات وصور لهذا العالم بما فيه‪.‬‬‬‬‬‬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4870"/>
      </p:ext>
    </p:extLst>
  </p:cSld>
  <p:clrMapOvr>
    <a:masterClrMapping/>
  </p:clrMapOvr>
  <p:transition spd="slow">
    <p:comb/>
  </p:transition>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‬الدور الإخباري والتعليمي والتثقيفي </a:t>
            </a:r>
            <a:r>
              <a:rPr lang="ar-EG" altLang="en-US" sz="2600" b="1" dirty="0" err="1">
                <a:solidFill>
                  <a:srgbClr val="C00000"/>
                </a:solidFill>
              </a:rPr>
              <a:t>والإقناعي</a:t>
            </a:r>
            <a:r>
              <a:rPr lang="ar-EG" altLang="en-US" sz="2600" b="1" dirty="0">
                <a:solidFill>
                  <a:srgbClr val="C00000"/>
                </a:solidFill>
              </a:rPr>
              <a:t> للتكنولوجيا (وسائل الإعلام‬‬‬‬‬ والاتصال)</a:t>
            </a:r>
          </a:p>
          <a:p>
            <a:pPr marL="0" indent="0" algn="just" rtl="1" eaLnBrk="1" hangingPunct="1">
              <a:lnSpc>
                <a:spcPct val="100000"/>
              </a:lnSpc>
              <a:buNone/>
            </a:pPr>
            <a:r>
              <a:rPr lang="ar-EG" altLang="en-US" sz="2400" b="1" dirty="0"/>
              <a:t>على الرغم من تعدد قابليات الإنسان إلا أنها ترتبط ارتباطاً مباشراً بالتعلم‪، ‬الذي يعني الكسب‪، ‬أو التلقي‬‬‬‬‬‬‬ ويحول ما كسبه إلى مخزون الذاكرة‪، ‬وتمر بعدة مراحل‪:‬‬‬‬‬‬‬‬</a:t>
            </a:r>
          </a:p>
          <a:p>
            <a:pPr algn="just" rtl="1">
              <a:lnSpc>
                <a:spcPct val="100000"/>
              </a:lnSpc>
            </a:pPr>
            <a:r>
              <a:rPr lang="ar-EG" altLang="en-US" sz="2400" b="1" dirty="0"/>
              <a:t>مرحلة السلوك وتطبيق التأثير وهي مرحلة الانعكاس الطبيعي والمباشر لذلك التعلم‪، ‬ومن هنا تبرز‬‬‬‬‬‬‬ بصورة تلقائية أهمية المادة الإعلامية ونوعها‪، ‬والتي يتم تعلمها‪.‬‬‬‬‬‬‬‬</a:t>
            </a:r>
          </a:p>
          <a:p>
            <a:pPr algn="just" rtl="1">
              <a:lnSpc>
                <a:spcPct val="100000"/>
              </a:lnSpc>
            </a:pPr>
            <a:r>
              <a:rPr lang="ar-EG" altLang="en-US" sz="2400" b="1" dirty="0"/>
              <a:t>مرحلة التأثر بها‪، ‬ويعني التأثر هنا التغيير الذي يطرأ على السلوك والتصرفات والقناعات واللغة بسبب‬‬‬‬‬ ‫مؤثر خارجي يتم اكتسابه عبر وسائل الإعلام المتاحة‪.‬‬‬‬‬‬</a:t>
            </a:r>
          </a:p>
          <a:p>
            <a:pPr marL="0" indent="0" algn="just" rtl="1" eaLnBrk="1" hangingPunct="1">
              <a:lnSpc>
                <a:spcPct val="100000"/>
              </a:lnSpc>
              <a:buNone/>
            </a:pPr>
            <a:r>
              <a:rPr lang="ar-EG" altLang="en-US" sz="2400" b="1" dirty="0"/>
              <a:t>‫بنظرة متفحصة إلى دور الوسائل الإعلامية والاتصالية في تشكيل القيم نأخذ مثال الأسرة‪، ‬فنجدها قد صنفت‬‬‬‬‬ ‫إلى محافظة‪، ‬وأخرى متحررة‪، ‬وتقليدية وأخرى عصرية‪.‬‬‬‬‬‬‬‬‬‬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36870"/>
      </p:ext>
    </p:extLst>
  </p:cSld>
  <p:clrMapOvr>
    <a:masterClrMapping/>
  </p:clrMapOvr>
  <p:transition spd="slow">
    <p:comb/>
  </p:transition>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3489</TotalTime>
  <Words>23726</Words>
  <Application>Microsoft Office PowerPoint</Application>
  <PresentationFormat>Widescreen</PresentationFormat>
  <Paragraphs>3206</Paragraphs>
  <Slides>385</Slides>
  <Notes>60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385</vt:i4>
      </vt:variant>
    </vt:vector>
  </HeadingPairs>
  <TitlesOfParts>
    <vt:vector size="399" baseType="lpstr">
      <vt:lpstr>Arial</vt:lpstr>
      <vt:lpstr>Calibri</vt:lpstr>
      <vt:lpstr>Calibri Light</vt:lpstr>
      <vt:lpstr>Comfortaa Bold</vt:lpstr>
      <vt:lpstr>Courier New</vt:lpstr>
      <vt:lpstr>Frutiger CE 45 Light</vt:lpstr>
      <vt:lpstr>inherit</vt:lpstr>
      <vt:lpstr>Simplified Arabic</vt:lpstr>
      <vt:lpstr>Symbol</vt:lpstr>
      <vt:lpstr>Times</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83</cp:revision>
  <dcterms:created xsi:type="dcterms:W3CDTF">2023-04-29T09:08:23Z</dcterms:created>
  <dcterms:modified xsi:type="dcterms:W3CDTF">2023-12-08T18:51:55Z</dcterms:modified>
</cp:coreProperties>
</file>