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388" r:id="rId2"/>
    <p:sldId id="345" r:id="rId3"/>
    <p:sldId id="379" r:id="rId4"/>
    <p:sldId id="356" r:id="rId5"/>
    <p:sldId id="259" r:id="rId6"/>
    <p:sldId id="380" r:id="rId7"/>
    <p:sldId id="357" r:id="rId8"/>
    <p:sldId id="358" r:id="rId9"/>
    <p:sldId id="359" r:id="rId10"/>
    <p:sldId id="381" r:id="rId11"/>
    <p:sldId id="360" r:id="rId12"/>
    <p:sldId id="361" r:id="rId13"/>
    <p:sldId id="362" r:id="rId14"/>
    <p:sldId id="383" r:id="rId15"/>
    <p:sldId id="364" r:id="rId16"/>
    <p:sldId id="384" r:id="rId17"/>
    <p:sldId id="365" r:id="rId18"/>
    <p:sldId id="366" r:id="rId19"/>
    <p:sldId id="385" r:id="rId20"/>
    <p:sldId id="367" r:id="rId21"/>
    <p:sldId id="368" r:id="rId22"/>
    <p:sldId id="369" r:id="rId23"/>
    <p:sldId id="370" r:id="rId24"/>
    <p:sldId id="386" r:id="rId25"/>
    <p:sldId id="371" r:id="rId26"/>
    <p:sldId id="374" r:id="rId27"/>
    <p:sldId id="373" r:id="rId28"/>
    <p:sldId id="387" r:id="rId29"/>
    <p:sldId id="375" r:id="rId30"/>
    <p:sldId id="372" r:id="rId31"/>
    <p:sldId id="376" r:id="rId32"/>
    <p:sldId id="377" r:id="rId33"/>
    <p:sldId id="378" r:id="rId34"/>
    <p:sldId id="35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2" y="2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A3F18F-11B1-4F6C-B50A-B1E8706D118B}" type="datetimeFigureOut">
              <a:rPr lang="en-US" smtClean="0"/>
              <a:t>10/17/2023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F2C7EC-349F-4A05-A724-C8FD7646048E}" type="slidenum">
              <a:rPr lang="en-US" smtClean="0"/>
              <a:t>‹#›</a:t>
            </a:fld>
            <a:endParaRPr lang="en-US"/>
          </a:p>
        </p:txBody>
      </p:sp>
    </p:spTree>
    <p:extLst>
      <p:ext uri="{BB962C8B-B14F-4D97-AF65-F5344CB8AC3E}">
        <p14:creationId xmlns:p14="http://schemas.microsoft.com/office/powerpoint/2010/main" val="2846254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3302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55228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3420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48112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37451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08213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25209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4690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17211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57467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02633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8C74A31B-FF56-417B-8DEE-958FFCC6BCD5}" type="datetimeFigureOut">
              <a:rPr lang="en-US" smtClean="0"/>
              <a:t>10/17/2023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65456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801887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0937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734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87978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17868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8300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10/17/2023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6419852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34118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431"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656190" y="1715863"/>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Components of Failure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41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54365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2326285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73144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Results of Uncontrolled Obstacles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1442609" y="1496507"/>
            <a:ext cx="10233576" cy="4031873"/>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New products introduced into the marketplace too late</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Temptation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اغراء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make hasty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متعجل</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decisions that prove to be costly.</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Management insisting on earlier and greater return on investment</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Greater difficulty in establishing on-target objectives in real time</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Problems in relating cost to technical performance and scheduling during the execution of the project</a:t>
            </a:r>
          </a:p>
        </p:txBody>
      </p:sp>
    </p:spTree>
    <p:extLst>
      <p:ext uri="{BB962C8B-B14F-4D97-AF65-F5344CB8AC3E}">
        <p14:creationId xmlns:p14="http://schemas.microsoft.com/office/powerpoint/2010/main" val="277802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731441" cy="523220"/>
          </a:xfrm>
          <a:prstGeom prst="rect">
            <a:avLst/>
          </a:prstGeom>
          <a:noFill/>
        </p:spPr>
        <p:txBody>
          <a:bodyPr wrap="none" rtlCol="0">
            <a:spAutoFit/>
          </a:bodyPr>
          <a:lstStyle/>
          <a:p>
            <a:r>
              <a:rPr lang="en-US" sz="2800" dirty="0">
                <a:solidFill>
                  <a:schemeClr val="bg1"/>
                </a:solidFill>
              </a:rPr>
              <a:t>The Results of Uncontrolled Obstacles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553081" y="1547221"/>
            <a:ext cx="10108446" cy="3970318"/>
          </a:xfrm>
          <a:prstGeom prst="rect">
            <a:avLst/>
          </a:prstGeom>
        </p:spPr>
        <p:txBody>
          <a:bodyPr wrap="square">
            <a:spAutoFit/>
          </a:bodyPr>
          <a:lstStyle/>
          <a:p>
            <a:pPr marL="457200" indent="-457200" algn="just">
              <a:spcAft>
                <a:spcPts val="1800"/>
              </a:spcAft>
              <a:buFont typeface="Arial" panose="020B0604020202020204" pitchFamily="34" charset="0"/>
              <a:buChar char="•"/>
            </a:pPr>
            <a:r>
              <a:rPr lang="en-US" sz="3200" dirty="0"/>
              <a:t>Decreased profits</a:t>
            </a:r>
          </a:p>
          <a:p>
            <a:pPr marL="457200" indent="-457200" algn="just">
              <a:spcAft>
                <a:spcPts val="1800"/>
              </a:spcAft>
              <a:buFont typeface="Arial" panose="020B0604020202020204" pitchFamily="34" charset="0"/>
              <a:buChar char="•"/>
            </a:pPr>
            <a:r>
              <a:rPr lang="en-US" sz="3200" dirty="0"/>
              <a:t>Increased manpower needs</a:t>
            </a:r>
          </a:p>
          <a:p>
            <a:pPr marL="457200" indent="-457200" algn="just">
              <a:spcAft>
                <a:spcPts val="1800"/>
              </a:spcAft>
              <a:buFont typeface="Arial" panose="020B0604020202020204" pitchFamily="34" charset="0"/>
              <a:buChar char="•"/>
            </a:pPr>
            <a:r>
              <a:rPr lang="en-US" sz="3200" dirty="0"/>
              <a:t>Cost overruns, schedule delays, and penalty payments occurring earlier and earlier</a:t>
            </a:r>
          </a:p>
          <a:p>
            <a:pPr marL="457200" indent="-457200" algn="just">
              <a:spcAft>
                <a:spcPts val="1800"/>
              </a:spcAft>
              <a:buFont typeface="Arial" panose="020B0604020202020204" pitchFamily="34" charset="0"/>
              <a:buChar char="•"/>
            </a:pPr>
            <a:r>
              <a:rPr lang="en-US" sz="3200" dirty="0"/>
              <a:t>An inability to cope with new technology</a:t>
            </a:r>
          </a:p>
          <a:p>
            <a:pPr marL="457200" indent="-457200" algn="just">
              <a:spcAft>
                <a:spcPts val="1800"/>
              </a:spcAft>
              <a:buFont typeface="Arial" panose="020B0604020202020204" pitchFamily="34" charset="0"/>
              <a:buChar char="•"/>
            </a:pPr>
            <a:r>
              <a:rPr lang="en-US" sz="3200" dirty="0"/>
              <a:t>R&amp;D results too late to benefit existing product lines</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81490"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43867" y="1555322"/>
            <a:ext cx="9902228" cy="4031873"/>
          </a:xfrm>
          <a:prstGeom prst="rect">
            <a:avLst/>
          </a:prstGeom>
          <a:noFill/>
        </p:spPr>
        <p:txBody>
          <a:bodyPr wrap="square">
            <a:spAutoFit/>
          </a:bodyPr>
          <a:lstStyle/>
          <a:p>
            <a:pPr marL="571500" indent="-571500">
              <a:buFont typeface="Courier New" panose="02070309020205020404" pitchFamily="49" charset="0"/>
              <a:buChar char="o"/>
              <a:defRPr/>
            </a:pPr>
            <a:r>
              <a:rPr lang="en-US" sz="3200" dirty="0">
                <a:solidFill>
                  <a:prstClr val="white">
                    <a:lumMod val="65000"/>
                  </a:prstClr>
                </a:solidFill>
                <a:latin typeface="Calibri" panose="020F0502020204030204"/>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3822748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1531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1985–2009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141933" y="1604644"/>
            <a:ext cx="10361664" cy="400109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About markets, production methods, costs and scientific potentials are related to investment decisions.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All of these factors have combined to produce a king-size managerial headache.</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There are just too many crucial decisions to have them all processed and resolved through regular line hierarchy at the top of the organization. </a:t>
            </a:r>
          </a:p>
        </p:txBody>
      </p:sp>
    </p:spTree>
    <p:extLst>
      <p:ext uri="{BB962C8B-B14F-4D97-AF65-F5344CB8AC3E}">
        <p14:creationId xmlns:p14="http://schemas.microsoft.com/office/powerpoint/2010/main" val="1241872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1531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1985–2009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637487" y="1486484"/>
            <a:ext cx="9939633" cy="4462760"/>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Providing the project manager with integrative responsibility resulted in:</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Total accountability assumed by a single person</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Project rather than functional dedication</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requirement for coordination across functional interfaces</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Proper utilization of integrated planning and control</a:t>
            </a:r>
          </a:p>
        </p:txBody>
      </p:sp>
    </p:spTree>
    <p:extLst>
      <p:ext uri="{BB962C8B-B14F-4D97-AF65-F5344CB8AC3E}">
        <p14:creationId xmlns:p14="http://schemas.microsoft.com/office/powerpoint/2010/main" val="2017427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1531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1985–2009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00944" y="1873345"/>
            <a:ext cx="10432002" cy="2785378"/>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By the 1990s, companies had begun to realize that implementing project management was a necessity, not a choice. </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question was not how to implement project management, but how fast could it be done?</a:t>
            </a:r>
          </a:p>
        </p:txBody>
      </p:sp>
    </p:spTree>
    <p:extLst>
      <p:ext uri="{BB962C8B-B14F-4D97-AF65-F5344CB8AC3E}">
        <p14:creationId xmlns:p14="http://schemas.microsoft.com/office/powerpoint/2010/main" val="3385209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52502" y="1401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571137"/>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2254722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8" y="-103963"/>
            <a:ext cx="12169423" cy="1704975"/>
          </a:xfrm>
          <a:prstGeom prst="rect">
            <a:avLst/>
          </a:prstGeom>
        </p:spPr>
      </p:pic>
      <p:sp>
        <p:nvSpPr>
          <p:cNvPr id="7" name="TextBox 6"/>
          <p:cNvSpPr txBox="1"/>
          <p:nvPr/>
        </p:nvSpPr>
        <p:spPr>
          <a:xfrm>
            <a:off x="2733675" y="418460"/>
            <a:ext cx="90678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Lifecycle Phase for Project Management Maturity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xmlns="" id="{43786CBB-1818-40FF-BB6C-0382252B4D9F}"/>
              </a:ext>
            </a:extLst>
          </p:cNvPr>
          <p:cNvPicPr>
            <a:picLocks noChangeAspect="1"/>
          </p:cNvPicPr>
          <p:nvPr/>
        </p:nvPicPr>
        <p:blipFill>
          <a:blip r:embed="rId6"/>
          <a:stretch>
            <a:fillRect/>
          </a:stretch>
        </p:blipFill>
        <p:spPr>
          <a:xfrm>
            <a:off x="511614" y="1276351"/>
            <a:ext cx="11409646" cy="5291368"/>
          </a:xfrm>
          <a:prstGeom prst="rect">
            <a:avLst/>
          </a:prstGeom>
        </p:spPr>
      </p:pic>
    </p:spTree>
    <p:extLst>
      <p:ext uri="{BB962C8B-B14F-4D97-AF65-F5344CB8AC3E}">
        <p14:creationId xmlns:p14="http://schemas.microsoft.com/office/powerpoint/2010/main" val="677848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1897399" cy="1575203"/>
          </a:xfrm>
          <a:prstGeom prst="rect">
            <a:avLst/>
          </a:prstGeom>
        </p:spPr>
      </p:pic>
      <p:sp>
        <p:nvSpPr>
          <p:cNvPr id="7" name="TextBox 6"/>
          <p:cNvSpPr txBox="1"/>
          <p:nvPr/>
        </p:nvSpPr>
        <p:spPr>
          <a:xfrm>
            <a:off x="2869452" y="414807"/>
            <a:ext cx="910762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Calibri" panose="020F0502020204030204"/>
              </a:rPr>
              <a:t>The S</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ix Driving Forces that lead recognize the need for Project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1" name="Rectangle: Rounded Corners 24">
            <a:extLst>
              <a:ext uri="{FF2B5EF4-FFF2-40B4-BE49-F238E27FC236}">
                <a16:creationId xmlns="" xmlns:a16="http://schemas.microsoft.com/office/drawing/2014/main" id="{2BC869EB-5623-4AA1-9123-4AF9DF916049}"/>
              </a:ext>
            </a:extLst>
          </p:cNvPr>
          <p:cNvSpPr/>
          <p:nvPr/>
        </p:nvSpPr>
        <p:spPr>
          <a:xfrm>
            <a:off x="1207874" y="16101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506561" y="1706932"/>
            <a:ext cx="11361107" cy="420115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Capital projects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Customer expectations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Competitiveness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Executive understanding</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New project development</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Efficiency and effectiveness</a:t>
            </a:r>
          </a:p>
        </p:txBody>
      </p:sp>
    </p:spTree>
    <p:extLst>
      <p:ext uri="{BB962C8B-B14F-4D97-AF65-F5344CB8AC3E}">
        <p14:creationId xmlns:p14="http://schemas.microsoft.com/office/powerpoint/2010/main" val="680136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7575635" cy="1575203"/>
          </a:xfrm>
          <a:prstGeom prst="rect">
            <a:avLst/>
          </a:prstGeom>
        </p:spPr>
      </p:pic>
      <p:sp>
        <p:nvSpPr>
          <p:cNvPr id="7" name="TextBox 6"/>
          <p:cNvSpPr txBox="1"/>
          <p:nvPr/>
        </p:nvSpPr>
        <p:spPr>
          <a:xfrm>
            <a:off x="2002677" y="613526"/>
            <a:ext cx="419999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components of survival</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xmlns="" id="{B8EBEFED-84D3-42FE-BC1F-05146893E72D}"/>
              </a:ext>
            </a:extLst>
          </p:cNvPr>
          <p:cNvPicPr>
            <a:picLocks noChangeAspect="1"/>
          </p:cNvPicPr>
          <p:nvPr/>
        </p:nvPicPr>
        <p:blipFill>
          <a:blip r:embed="rId6"/>
          <a:stretch>
            <a:fillRect/>
          </a:stretch>
        </p:blipFill>
        <p:spPr>
          <a:xfrm>
            <a:off x="1462087" y="1338473"/>
            <a:ext cx="9902229" cy="4362309"/>
          </a:xfrm>
          <a:prstGeom prst="rect">
            <a:avLst/>
          </a:prstGeom>
        </p:spPr>
      </p:pic>
    </p:spTree>
    <p:extLst>
      <p:ext uri="{BB962C8B-B14F-4D97-AF65-F5344CB8AC3E}">
        <p14:creationId xmlns:p14="http://schemas.microsoft.com/office/powerpoint/2010/main" val="1321247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62952"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45415" y="1456006"/>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Speed of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1199277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7242260" cy="1575203"/>
          </a:xfrm>
          <a:prstGeom prst="rect">
            <a:avLst/>
          </a:prstGeom>
        </p:spPr>
      </p:pic>
      <p:sp>
        <p:nvSpPr>
          <p:cNvPr id="7" name="TextBox 6"/>
          <p:cNvSpPr txBox="1"/>
          <p:nvPr/>
        </p:nvSpPr>
        <p:spPr>
          <a:xfrm>
            <a:off x="2905308" y="498334"/>
            <a:ext cx="2935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Vs  Product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62952" y="1920679"/>
            <a:ext cx="10206919" cy="3277820"/>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Project scope defines the work that must be accomplished to produce a deliverable with specified features or functions. The deliverable can be a product, service, or other result. </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Product scope defines the features or functions that characterize the deliverable</a:t>
            </a:r>
          </a:p>
        </p:txBody>
      </p:sp>
    </p:spTree>
    <p:extLst>
      <p:ext uri="{BB962C8B-B14F-4D97-AF65-F5344CB8AC3E}">
        <p14:creationId xmlns:p14="http://schemas.microsoft.com/office/powerpoint/2010/main" val="1336952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54365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2479610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0"/>
            <a:ext cx="6070161" cy="1575203"/>
          </a:xfrm>
          <a:prstGeom prst="rect">
            <a:avLst/>
          </a:prstGeom>
        </p:spPr>
      </p:pic>
      <p:sp>
        <p:nvSpPr>
          <p:cNvPr id="7" name="TextBox 6"/>
          <p:cNvSpPr txBox="1"/>
          <p:nvPr/>
        </p:nvSpPr>
        <p:spPr>
          <a:xfrm>
            <a:off x="2219508" y="525991"/>
            <a:ext cx="36854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Maturity and Excellence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77108" y="1486484"/>
            <a:ext cx="10312255" cy="426270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Maturity in project management is the implementation of a standard methodology and accompanying processes such that there exists a high likelihood of repeated successes.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Organizations excellent in project management are those that create the environment in which there exists a continuous stream of successfully managed projects and where success is measured by what is in the best interest of both the company and the project (</a:t>
            </a:r>
            <a:r>
              <a:rPr kumimoji="0" lang="en-US" sz="3200" b="0" i="0" u="none" strike="noStrike" kern="1200" cap="none" spc="0" normalizeH="0" baseline="0" noProof="0" dirty="0" err="1">
                <a:ln>
                  <a:noFill/>
                </a:ln>
                <a:solidFill>
                  <a:prstClr val="black"/>
                </a:solidFill>
                <a:effectLst/>
                <a:uLnTx/>
                <a:uFillTx/>
                <a:latin typeface="Calibri" panose="020F0502020204030204"/>
                <a:ea typeface="+mn-ea"/>
                <a:cs typeface="+mn-cs"/>
              </a:rPr>
              <a:t>i.e.,customer</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2068862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7575635" cy="1575203"/>
          </a:xfrm>
          <a:prstGeom prst="rect">
            <a:avLst/>
          </a:prstGeom>
        </p:spPr>
      </p:pic>
      <p:sp>
        <p:nvSpPr>
          <p:cNvPr id="7" name="TextBox 6"/>
          <p:cNvSpPr txBox="1"/>
          <p:nvPr/>
        </p:nvSpPr>
        <p:spPr>
          <a:xfrm>
            <a:off x="2002677" y="613526"/>
            <a:ext cx="39740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Growth of Excellence.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xmlns="" id="{8E7F9A7F-1301-4A45-8D40-C22A87A5B261}"/>
              </a:ext>
            </a:extLst>
          </p:cNvPr>
          <p:cNvPicPr>
            <a:picLocks noChangeAspect="1"/>
          </p:cNvPicPr>
          <p:nvPr/>
        </p:nvPicPr>
        <p:blipFill>
          <a:blip r:embed="rId6"/>
          <a:stretch>
            <a:fillRect/>
          </a:stretch>
        </p:blipFill>
        <p:spPr>
          <a:xfrm>
            <a:off x="1685925" y="1210380"/>
            <a:ext cx="9610725" cy="4967520"/>
          </a:xfrm>
          <a:prstGeom prst="rect">
            <a:avLst/>
          </a:prstGeom>
        </p:spPr>
      </p:pic>
    </p:spTree>
    <p:extLst>
      <p:ext uri="{BB962C8B-B14F-4D97-AF65-F5344CB8AC3E}">
        <p14:creationId xmlns:p14="http://schemas.microsoft.com/office/powerpoint/2010/main" val="3325367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62952"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25329" y="1561470"/>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1231075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9937836" cy="1575203"/>
          </a:xfrm>
          <a:prstGeom prst="rect">
            <a:avLst/>
          </a:prstGeom>
        </p:spPr>
      </p:pic>
      <p:sp>
        <p:nvSpPr>
          <p:cNvPr id="7" name="TextBox 6"/>
          <p:cNvSpPr txBox="1"/>
          <p:nvPr/>
        </p:nvSpPr>
        <p:spPr>
          <a:xfrm>
            <a:off x="2914833" y="560987"/>
            <a:ext cx="36421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Primary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39593" y="1776182"/>
            <a:ext cx="11361107" cy="275460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Within time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Within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Within quality limits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Accepted by the customer </a:t>
            </a:r>
          </a:p>
        </p:txBody>
      </p:sp>
    </p:spTree>
    <p:extLst>
      <p:ext uri="{BB962C8B-B14F-4D97-AF65-F5344CB8AC3E}">
        <p14:creationId xmlns:p14="http://schemas.microsoft.com/office/powerpoint/2010/main" val="1980578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1897399" cy="1575203"/>
          </a:xfrm>
          <a:prstGeom prst="rect">
            <a:avLst/>
          </a:prstGeom>
        </p:spPr>
      </p:pic>
      <p:sp>
        <p:nvSpPr>
          <p:cNvPr id="7" name="TextBox 6"/>
          <p:cNvSpPr txBox="1"/>
          <p:nvPr/>
        </p:nvSpPr>
        <p:spPr>
          <a:xfrm>
            <a:off x="2914833" y="560987"/>
            <a:ext cx="41139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Secondary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01761" y="1820651"/>
            <a:ext cx="11361107" cy="34778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 Follow-on work from this customer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 Using the customer’s name as a reference on your literature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Commercialization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تسويق</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of a product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 minimum or mutually agreed upon scope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Without disturbing the main flow of work</a:t>
            </a:r>
          </a:p>
        </p:txBody>
      </p:sp>
    </p:spTree>
    <p:extLst>
      <p:ext uri="{BB962C8B-B14F-4D97-AF65-F5344CB8AC3E}">
        <p14:creationId xmlns:p14="http://schemas.microsoft.com/office/powerpoint/2010/main" val="2999550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1897399" cy="1575203"/>
          </a:xfrm>
          <a:prstGeom prst="rect">
            <a:avLst/>
          </a:prstGeom>
        </p:spPr>
      </p:pic>
      <p:sp>
        <p:nvSpPr>
          <p:cNvPr id="7" name="TextBox 6"/>
          <p:cNvSpPr txBox="1"/>
          <p:nvPr/>
        </p:nvSpPr>
        <p:spPr>
          <a:xfrm>
            <a:off x="2914833" y="560987"/>
            <a:ext cx="41139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Secondary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567739" y="1904124"/>
            <a:ext cx="11361107" cy="275460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Without changing the corporate culture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Without violating safety requirements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efficiency and effectiveness of operations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Satisfying OSHA/EPA requirements</a:t>
            </a:r>
          </a:p>
        </p:txBody>
      </p:sp>
    </p:spTree>
    <p:extLst>
      <p:ext uri="{BB962C8B-B14F-4D97-AF65-F5344CB8AC3E}">
        <p14:creationId xmlns:p14="http://schemas.microsoft.com/office/powerpoint/2010/main" val="897735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0214061" cy="1575203"/>
          </a:xfrm>
          <a:prstGeom prst="rect">
            <a:avLst/>
          </a:prstGeom>
        </p:spPr>
      </p:pic>
      <p:sp>
        <p:nvSpPr>
          <p:cNvPr id="7" name="TextBox 6"/>
          <p:cNvSpPr txBox="1"/>
          <p:nvPr/>
        </p:nvSpPr>
        <p:spPr>
          <a:xfrm>
            <a:off x="2914833" y="560987"/>
            <a:ext cx="41139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Secondary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348226" y="1848838"/>
            <a:ext cx="11361107" cy="275460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Maintaining ethical conduct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a strategic alignment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Maintaining a corporate reputation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Maintaining regulatory agency relations</a:t>
            </a:r>
          </a:p>
        </p:txBody>
      </p:sp>
    </p:spTree>
    <p:extLst>
      <p:ext uri="{BB962C8B-B14F-4D97-AF65-F5344CB8AC3E}">
        <p14:creationId xmlns:p14="http://schemas.microsoft.com/office/powerpoint/2010/main" val="2129413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463321" y="1687561"/>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3777201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737436" cy="1575203"/>
          </a:xfrm>
          <a:prstGeom prst="rect">
            <a:avLst/>
          </a:prstGeom>
        </p:spPr>
      </p:pic>
      <p:sp>
        <p:nvSpPr>
          <p:cNvPr id="7" name="TextBox 6"/>
          <p:cNvSpPr txBox="1"/>
          <p:nvPr/>
        </p:nvSpPr>
        <p:spPr>
          <a:xfrm>
            <a:off x="2136768" y="599994"/>
            <a:ext cx="403328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39594" y="1811927"/>
            <a:ext cx="10447379"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With unmeetable expectations, failure is virtually assured since we have defined failure as unmet expectations. </a:t>
            </a:r>
          </a:p>
          <a:p>
            <a:pPr marL="0" marR="0" lvl="0" indent="0" algn="r" defTabSz="914400" rtl="0" eaLnBrk="1" fontAlgn="auto" latinLnBrk="0" hangingPunct="1">
              <a:lnSpc>
                <a:spcPct val="100000"/>
              </a:lnSpc>
              <a:spcBef>
                <a:spcPts val="0"/>
              </a:spcBef>
              <a:spcAft>
                <a:spcPts val="180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مع التوقعات التي لا يمكن تلبيتها ، يكون الفشل مضمونا تقريبا لأننا عرفنا الفشل على أنه توقعات غير ملباة. </a:t>
            </a:r>
          </a:p>
        </p:txBody>
      </p:sp>
    </p:spTree>
    <p:extLst>
      <p:ext uri="{BB962C8B-B14F-4D97-AF65-F5344CB8AC3E}">
        <p14:creationId xmlns:p14="http://schemas.microsoft.com/office/powerpoint/2010/main" val="642705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9050"/>
            <a:ext cx="8642436" cy="1575203"/>
          </a:xfrm>
          <a:prstGeom prst="rect">
            <a:avLst/>
          </a:prstGeom>
        </p:spPr>
      </p:pic>
      <p:sp>
        <p:nvSpPr>
          <p:cNvPr id="7" name="TextBox 6"/>
          <p:cNvSpPr txBox="1"/>
          <p:nvPr/>
        </p:nvSpPr>
        <p:spPr>
          <a:xfrm>
            <a:off x="2136768" y="599994"/>
            <a:ext cx="45580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39594" y="1559041"/>
            <a:ext cx="10447379" cy="423192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is called a planning failure and is the difference between what was planned and what was, in fact, achieved. </a:t>
            </a:r>
            <a:endPar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وهذا ما يسمى فشل التخطيط وهو الفرق بين ما تم التخطيط له وما تم تحقيقه في الواقع.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Perceived failure is the net sum of actual failure and planning failure.</a:t>
            </a:r>
            <a:endPar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180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الفشل المتصور هو المجموع الصافي للفشل الفعلي وفشل التخطيط.</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59782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8642436" cy="1575203"/>
          </a:xfrm>
          <a:prstGeom prst="rect">
            <a:avLst/>
          </a:prstGeom>
        </p:spPr>
      </p:pic>
      <p:sp>
        <p:nvSpPr>
          <p:cNvPr id="7" name="TextBox 6"/>
          <p:cNvSpPr txBox="1"/>
          <p:nvPr/>
        </p:nvSpPr>
        <p:spPr>
          <a:xfrm>
            <a:off x="2136768" y="599994"/>
            <a:ext cx="45580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62952" y="1844457"/>
            <a:ext cx="11361107" cy="34778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planning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scheduling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estimating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cost control</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Project objectives being “moving targets”</a:t>
            </a:r>
          </a:p>
        </p:txBody>
      </p:sp>
    </p:spTree>
    <p:extLst>
      <p:ext uri="{BB962C8B-B14F-4D97-AF65-F5344CB8AC3E}">
        <p14:creationId xmlns:p14="http://schemas.microsoft.com/office/powerpoint/2010/main" val="1234800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190026"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452403" y="15553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3683445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813886" cy="1575203"/>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TextBox 11">
            <a:extLst>
              <a:ext uri="{FF2B5EF4-FFF2-40B4-BE49-F238E27FC236}">
                <a16:creationId xmlns:a16="http://schemas.microsoft.com/office/drawing/2014/main" xmlns="" id="{9E2B1E5F-55A4-47CD-8AA8-E3F62BFF8DCC}"/>
              </a:ext>
            </a:extLst>
          </p:cNvPr>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(pessimistic planning).</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AA0C55DB-023E-4B38-A42D-02587995142B}"/>
              </a:ext>
            </a:extLst>
          </p:cNvPr>
          <p:cNvSpPr txBox="1"/>
          <p:nvPr/>
        </p:nvSpPr>
        <p:spPr>
          <a:xfrm>
            <a:off x="1262952" y="1898146"/>
            <a:ext cx="10575132" cy="3016210"/>
          </a:xfrm>
          <a:prstGeom prst="rect">
            <a:avLst/>
          </a:prstGeom>
        </p:spPr>
        <p:txBody>
          <a:bodyPr wrap="square">
            <a:spAutoFit/>
          </a:bodyPr>
          <a:lstStyle>
            <a:defPPr>
              <a:defRPr lang="en-US"/>
            </a:defPPr>
            <a:lvl1pPr marR="0" lvl="0" indent="0" algn="just" fontAlgn="auto">
              <a:lnSpc>
                <a:spcPct val="100000"/>
              </a:lnSpc>
              <a:spcBef>
                <a:spcPts val="0"/>
              </a:spcBef>
              <a:spcAft>
                <a:spcPts val="1800"/>
              </a:spcAft>
              <a:buClrTx/>
              <a:buSzTx/>
              <a:buFontTx/>
              <a:buNone/>
              <a:tabLst/>
              <a:defRPr kumimoji="0" sz="3200" b="0" i="0" u="none" strike="noStrike" cap="none" spc="0" normalizeH="0" baseline="0">
                <a:ln>
                  <a:noFill/>
                </a:ln>
                <a:solidFill>
                  <a:prstClr val="black"/>
                </a:solidFill>
                <a:effectLst/>
                <a:uLnTx/>
                <a:uFillTx/>
                <a:latin typeface="Calibri" panose="020F0502020204030204"/>
              </a:defRPr>
            </a:lvl1pPr>
          </a:lstStyle>
          <a:p>
            <a:r>
              <a:rPr lang="en-US" dirty="0"/>
              <a:t>Project management has planned a level of accomplishment (C) lower than what is achievable given project circumstances and resources (D). </a:t>
            </a:r>
          </a:p>
          <a:p>
            <a:r>
              <a:rPr lang="en-US" dirty="0"/>
              <a:t>This is a classic under planning situation. </a:t>
            </a:r>
          </a:p>
          <a:p>
            <a:r>
              <a:rPr lang="en-US" dirty="0"/>
              <a:t>Actual accomplishment (B), however, was less than planned.</a:t>
            </a:r>
          </a:p>
        </p:txBody>
      </p:sp>
    </p:spTree>
    <p:extLst>
      <p:ext uri="{BB962C8B-B14F-4D97-AF65-F5344CB8AC3E}">
        <p14:creationId xmlns:p14="http://schemas.microsoft.com/office/powerpoint/2010/main" val="26805993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34996"/>
            <a:ext cx="8975811" cy="1575203"/>
          </a:xfrm>
          <a:prstGeom prst="rect">
            <a:avLst/>
          </a:prstGeom>
        </p:spPr>
      </p:pic>
      <p:sp>
        <p:nvSpPr>
          <p:cNvPr id="7" name="TextBox 6"/>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(pessimistic planning).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xmlns="" id="{68EA49C7-94E7-48A0-A21E-1741C381B1A1}"/>
              </a:ext>
            </a:extLst>
          </p:cNvPr>
          <p:cNvPicPr>
            <a:picLocks noChangeAspect="1"/>
          </p:cNvPicPr>
          <p:nvPr/>
        </p:nvPicPr>
        <p:blipFill>
          <a:blip r:embed="rId6"/>
          <a:stretch>
            <a:fillRect/>
          </a:stretch>
        </p:blipFill>
        <p:spPr>
          <a:xfrm>
            <a:off x="1014366" y="1610199"/>
            <a:ext cx="10282284" cy="3895400"/>
          </a:xfrm>
          <a:prstGeom prst="rect">
            <a:avLst/>
          </a:prstGeom>
        </p:spPr>
      </p:pic>
      <p:sp>
        <p:nvSpPr>
          <p:cNvPr id="9" name="Oval 8">
            <a:extLst>
              <a:ext uri="{FF2B5EF4-FFF2-40B4-BE49-F238E27FC236}">
                <a16:creationId xmlns:a16="http://schemas.microsoft.com/office/drawing/2014/main" xmlns="" id="{E6313469-564D-431C-8BC7-8C8426D7E477}"/>
              </a:ext>
            </a:extLst>
          </p:cNvPr>
          <p:cNvSpPr/>
          <p:nvPr/>
        </p:nvSpPr>
        <p:spPr>
          <a:xfrm>
            <a:off x="983603" y="5539960"/>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b="1" dirty="0"/>
              <a:t>0</a:t>
            </a:r>
          </a:p>
        </p:txBody>
      </p:sp>
      <p:sp>
        <p:nvSpPr>
          <p:cNvPr id="12" name="Oval 11">
            <a:extLst>
              <a:ext uri="{FF2B5EF4-FFF2-40B4-BE49-F238E27FC236}">
                <a16:creationId xmlns:a16="http://schemas.microsoft.com/office/drawing/2014/main" xmlns="" id="{C6B0A755-1BC9-4873-B5E8-6EE2AECD22D2}"/>
              </a:ext>
            </a:extLst>
          </p:cNvPr>
          <p:cNvSpPr/>
          <p:nvPr/>
        </p:nvSpPr>
        <p:spPr>
          <a:xfrm>
            <a:off x="431859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60</a:t>
            </a:r>
          </a:p>
        </p:txBody>
      </p:sp>
      <p:sp>
        <p:nvSpPr>
          <p:cNvPr id="13" name="Oval 12">
            <a:extLst>
              <a:ext uri="{FF2B5EF4-FFF2-40B4-BE49-F238E27FC236}">
                <a16:creationId xmlns:a16="http://schemas.microsoft.com/office/drawing/2014/main" xmlns="" id="{FBC5D691-AE3D-4F8E-9631-465C3EFE5965}"/>
              </a:ext>
            </a:extLst>
          </p:cNvPr>
          <p:cNvSpPr/>
          <p:nvPr/>
        </p:nvSpPr>
        <p:spPr>
          <a:xfrm>
            <a:off x="615550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80</a:t>
            </a:r>
          </a:p>
        </p:txBody>
      </p:sp>
      <p:sp>
        <p:nvSpPr>
          <p:cNvPr id="14" name="Oval 13">
            <a:extLst>
              <a:ext uri="{FF2B5EF4-FFF2-40B4-BE49-F238E27FC236}">
                <a16:creationId xmlns:a16="http://schemas.microsoft.com/office/drawing/2014/main" xmlns="" id="{42257F46-8487-455E-A4E6-E80BAFE7B712}"/>
              </a:ext>
            </a:extLst>
          </p:cNvPr>
          <p:cNvSpPr/>
          <p:nvPr/>
        </p:nvSpPr>
        <p:spPr>
          <a:xfrm>
            <a:off x="7906219" y="5598635"/>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100</a:t>
            </a:r>
          </a:p>
        </p:txBody>
      </p:sp>
      <p:sp>
        <p:nvSpPr>
          <p:cNvPr id="15" name="Oval 14">
            <a:extLst>
              <a:ext uri="{FF2B5EF4-FFF2-40B4-BE49-F238E27FC236}">
                <a16:creationId xmlns:a16="http://schemas.microsoft.com/office/drawing/2014/main" xmlns="" id="{6EEB7C62-D9A8-4AB3-8A9E-60B766BF0AB9}"/>
              </a:ext>
            </a:extLst>
          </p:cNvPr>
          <p:cNvSpPr/>
          <p:nvPr/>
        </p:nvSpPr>
        <p:spPr>
          <a:xfrm>
            <a:off x="10193108" y="5496216"/>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120</a:t>
            </a:r>
          </a:p>
        </p:txBody>
      </p:sp>
    </p:spTree>
    <p:extLst>
      <p:ext uri="{BB962C8B-B14F-4D97-AF65-F5344CB8AC3E}">
        <p14:creationId xmlns:p14="http://schemas.microsoft.com/office/powerpoint/2010/main" val="1724876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642436" cy="1575203"/>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0" name="TextBox 9">
            <a:extLst>
              <a:ext uri="{FF2B5EF4-FFF2-40B4-BE49-F238E27FC236}">
                <a16:creationId xmlns:a16="http://schemas.microsoft.com/office/drawing/2014/main" xmlns="" id="{E13D50DE-1A1F-4EB0-904D-7D02A1C4D05E}"/>
              </a:ext>
            </a:extLst>
          </p:cNvPr>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(optimistic planning).</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014366" y="13743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AA0C55DB-023E-4B38-A42D-02587995142B}"/>
              </a:ext>
            </a:extLst>
          </p:cNvPr>
          <p:cNvSpPr txBox="1"/>
          <p:nvPr/>
        </p:nvSpPr>
        <p:spPr>
          <a:xfrm>
            <a:off x="1176669" y="1826372"/>
            <a:ext cx="10575132" cy="2554545"/>
          </a:xfrm>
          <a:prstGeom prst="rect">
            <a:avLst/>
          </a:prstGeom>
        </p:spPr>
        <p:txBody>
          <a:bodyPr wrap="square">
            <a:spAutoFit/>
          </a:bodyPr>
          <a:lstStyle>
            <a:defPPr>
              <a:defRPr lang="en-US"/>
            </a:defPPr>
            <a:lvl1pPr marR="0" lvl="0" indent="0" algn="just" fontAlgn="auto">
              <a:lnSpc>
                <a:spcPct val="100000"/>
              </a:lnSpc>
              <a:spcBef>
                <a:spcPts val="0"/>
              </a:spcBef>
              <a:spcAft>
                <a:spcPts val="1800"/>
              </a:spcAft>
              <a:buClrTx/>
              <a:buSzTx/>
              <a:buFontTx/>
              <a:buNone/>
              <a:tabLst/>
              <a:defRPr kumimoji="0" sz="3200" b="0" i="0" u="none" strike="noStrike" cap="none" spc="0" normalizeH="0" baseline="0">
                <a:ln>
                  <a:noFill/>
                </a:ln>
                <a:solidFill>
                  <a:prstClr val="black"/>
                </a:solidFill>
                <a:effectLst/>
                <a:uLnTx/>
                <a:uFillTx/>
                <a:latin typeface="Calibri" panose="020F0502020204030204"/>
              </a:defRPr>
            </a:lvl1p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Here, we have planned to accomplish more than is achievable. Planning failure is again assured even if no actual failure occurs. In both of these situations (overplanning and under planning), the actual failure is the same, but the perceived failure can vary considerably.</a:t>
            </a:r>
          </a:p>
        </p:txBody>
      </p:sp>
    </p:spTree>
    <p:extLst>
      <p:ext uri="{BB962C8B-B14F-4D97-AF65-F5344CB8AC3E}">
        <p14:creationId xmlns:p14="http://schemas.microsoft.com/office/powerpoint/2010/main" val="23538218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34996"/>
            <a:ext cx="8975811" cy="1575203"/>
          </a:xfrm>
          <a:prstGeom prst="rect">
            <a:avLst/>
          </a:prstGeom>
        </p:spPr>
      </p:pic>
      <p:sp>
        <p:nvSpPr>
          <p:cNvPr id="7" name="TextBox 6"/>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(optimistic planning).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0" name="Picture 9">
            <a:extLst>
              <a:ext uri="{FF2B5EF4-FFF2-40B4-BE49-F238E27FC236}">
                <a16:creationId xmlns:a16="http://schemas.microsoft.com/office/drawing/2014/main" xmlns="" id="{66F8CC4E-E02D-487A-A6FA-91AFFC59CC26}"/>
              </a:ext>
            </a:extLst>
          </p:cNvPr>
          <p:cNvPicPr>
            <a:picLocks noChangeAspect="1"/>
          </p:cNvPicPr>
          <p:nvPr/>
        </p:nvPicPr>
        <p:blipFill>
          <a:blip r:embed="rId6"/>
          <a:stretch>
            <a:fillRect/>
          </a:stretch>
        </p:blipFill>
        <p:spPr>
          <a:xfrm>
            <a:off x="1104900" y="1618540"/>
            <a:ext cx="10534650" cy="3967434"/>
          </a:xfrm>
          <a:prstGeom prst="rect">
            <a:avLst/>
          </a:prstGeom>
        </p:spPr>
      </p:pic>
      <p:sp>
        <p:nvSpPr>
          <p:cNvPr id="11" name="Oval 10">
            <a:extLst>
              <a:ext uri="{FF2B5EF4-FFF2-40B4-BE49-F238E27FC236}">
                <a16:creationId xmlns:a16="http://schemas.microsoft.com/office/drawing/2014/main" xmlns="" id="{3C88E44F-A6D1-4192-A650-C2CCE6C97AE5}"/>
              </a:ext>
            </a:extLst>
          </p:cNvPr>
          <p:cNvSpPr/>
          <p:nvPr/>
        </p:nvSpPr>
        <p:spPr>
          <a:xfrm>
            <a:off x="983603" y="5539960"/>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b="1" dirty="0"/>
              <a:t>0</a:t>
            </a:r>
          </a:p>
        </p:txBody>
      </p:sp>
      <p:sp>
        <p:nvSpPr>
          <p:cNvPr id="12" name="Oval 11">
            <a:extLst>
              <a:ext uri="{FF2B5EF4-FFF2-40B4-BE49-F238E27FC236}">
                <a16:creationId xmlns:a16="http://schemas.microsoft.com/office/drawing/2014/main" xmlns="" id="{293CCA6F-1ECD-4454-A770-4B529DD1DDB8}"/>
              </a:ext>
            </a:extLst>
          </p:cNvPr>
          <p:cNvSpPr/>
          <p:nvPr/>
        </p:nvSpPr>
        <p:spPr>
          <a:xfrm>
            <a:off x="431859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60</a:t>
            </a:r>
          </a:p>
        </p:txBody>
      </p:sp>
      <p:sp>
        <p:nvSpPr>
          <p:cNvPr id="13" name="Oval 12">
            <a:extLst>
              <a:ext uri="{FF2B5EF4-FFF2-40B4-BE49-F238E27FC236}">
                <a16:creationId xmlns:a16="http://schemas.microsoft.com/office/drawing/2014/main" xmlns="" id="{6ACBF48F-2D93-4539-8BE0-44F093AD8764}"/>
              </a:ext>
            </a:extLst>
          </p:cNvPr>
          <p:cNvSpPr/>
          <p:nvPr/>
        </p:nvSpPr>
        <p:spPr>
          <a:xfrm>
            <a:off x="615550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80</a:t>
            </a:r>
          </a:p>
        </p:txBody>
      </p:sp>
      <p:sp>
        <p:nvSpPr>
          <p:cNvPr id="14" name="Oval 13">
            <a:extLst>
              <a:ext uri="{FF2B5EF4-FFF2-40B4-BE49-F238E27FC236}">
                <a16:creationId xmlns:a16="http://schemas.microsoft.com/office/drawing/2014/main" xmlns="" id="{80481FF2-CB18-4478-9AC6-6358B786FA0F}"/>
              </a:ext>
            </a:extLst>
          </p:cNvPr>
          <p:cNvSpPr/>
          <p:nvPr/>
        </p:nvSpPr>
        <p:spPr>
          <a:xfrm>
            <a:off x="7906219" y="5598635"/>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100</a:t>
            </a:r>
          </a:p>
        </p:txBody>
      </p:sp>
      <p:sp>
        <p:nvSpPr>
          <p:cNvPr id="15" name="Oval 14">
            <a:extLst>
              <a:ext uri="{FF2B5EF4-FFF2-40B4-BE49-F238E27FC236}">
                <a16:creationId xmlns:a16="http://schemas.microsoft.com/office/drawing/2014/main" xmlns="" id="{BEF58035-02DE-40D3-A35D-AA9BBEF1901B}"/>
              </a:ext>
            </a:extLst>
          </p:cNvPr>
          <p:cNvSpPr/>
          <p:nvPr/>
        </p:nvSpPr>
        <p:spPr>
          <a:xfrm>
            <a:off x="10193108" y="5496216"/>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120</a:t>
            </a:r>
          </a:p>
        </p:txBody>
      </p:sp>
    </p:spTree>
    <p:extLst>
      <p:ext uri="{BB962C8B-B14F-4D97-AF65-F5344CB8AC3E}">
        <p14:creationId xmlns:p14="http://schemas.microsoft.com/office/powerpoint/2010/main" val="547579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642436" cy="1575203"/>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TextBox 11">
            <a:extLst>
              <a:ext uri="{FF2B5EF4-FFF2-40B4-BE49-F238E27FC236}">
                <a16:creationId xmlns:a16="http://schemas.microsoft.com/office/drawing/2014/main" xmlns="" id="{81D18C6B-0EBC-47AF-B04F-C1E7AACF4992}"/>
              </a:ext>
            </a:extLst>
          </p:cNvPr>
          <p:cNvSpPr txBox="1"/>
          <p:nvPr/>
        </p:nvSpPr>
        <p:spPr>
          <a:xfrm>
            <a:off x="2136768" y="599994"/>
            <a:ext cx="403328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AA0C55DB-023E-4B38-A42D-02587995142B}"/>
              </a:ext>
            </a:extLst>
          </p:cNvPr>
          <p:cNvSpPr txBox="1"/>
          <p:nvPr/>
        </p:nvSpPr>
        <p:spPr>
          <a:xfrm>
            <a:off x="1290764" y="1896609"/>
            <a:ext cx="10633080" cy="3570208"/>
          </a:xfrm>
          <a:prstGeom prst="rect">
            <a:avLst/>
          </a:prstGeom>
        </p:spPr>
        <p:txBody>
          <a:bodyPr wrap="square">
            <a:spAutoFit/>
          </a:bodyPr>
          <a:lstStyle>
            <a:defPPr>
              <a:defRPr lang="en-US"/>
            </a:defPPr>
            <a:lvl1pPr marR="0" lvl="0" indent="0" algn="just" fontAlgn="auto">
              <a:lnSpc>
                <a:spcPct val="100000"/>
              </a:lnSpc>
              <a:spcBef>
                <a:spcPts val="0"/>
              </a:spcBef>
              <a:spcAft>
                <a:spcPts val="1800"/>
              </a:spcAft>
              <a:buClrTx/>
              <a:buSzTx/>
              <a:buFontTx/>
              <a:buNone/>
              <a:tabLst/>
              <a:defRPr kumimoji="0" sz="3200" b="0" i="0" u="none" strike="noStrike" cap="none" spc="0" normalizeH="0" baseline="0">
                <a:ln>
                  <a:noFill/>
                </a:ln>
                <a:solidFill>
                  <a:prstClr val="black"/>
                </a:solidFill>
                <a:effectLst/>
                <a:uLnTx/>
                <a:uFillTx/>
                <a:latin typeface="Calibri" panose="020F0502020204030204"/>
              </a:defRPr>
            </a:lvl1p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Today, most project management practitioners focus on the planning failure term.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this term can be compressed or even eliminated, then the magnitude of the actual failure, should it occur, would be diminished. A good project management methodology helps to reduce this term.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now believe that the existence of this term is largely due to the project manager’s inability to perform effective risk management.</a:t>
            </a:r>
          </a:p>
        </p:txBody>
      </p:sp>
    </p:spTree>
    <p:extLst>
      <p:ext uri="{BB962C8B-B14F-4D97-AF65-F5344CB8AC3E}">
        <p14:creationId xmlns:p14="http://schemas.microsoft.com/office/powerpoint/2010/main" val="851054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3</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xmlns="" id="{7AF3DC06-2065-4370-AFAD-7687BD61FBF1}"/>
              </a:ext>
            </a:extLst>
          </p:cNvPr>
          <p:cNvSpPr txBox="1"/>
          <p:nvPr/>
        </p:nvSpPr>
        <p:spPr>
          <a:xfrm>
            <a:off x="5928189" y="2527289"/>
            <a:ext cx="265073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1223</TotalTime>
  <Words>1266</Words>
  <Application>Microsoft Office PowerPoint</Application>
  <PresentationFormat>Widescreen</PresentationFormat>
  <Paragraphs>223</Paragraphs>
  <Slides>34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Calibri Light</vt:lpstr>
      <vt:lpstr>Courier New</vt:lpstr>
      <vt:lpstr>Tahoma</vt:lpstr>
      <vt:lpstr>Tajawal Medium</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232</cp:revision>
  <dcterms:created xsi:type="dcterms:W3CDTF">2021-08-03T13:03:26Z</dcterms:created>
  <dcterms:modified xsi:type="dcterms:W3CDTF">2023-10-17T12:59:36Z</dcterms:modified>
</cp:coreProperties>
</file>