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notesSlides/notesSlide3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16.xml" ContentType="application/vnd.openxmlformats-officedocument.presentationml.notesSlide+xml"/>
  <Override PartName="/ppt/notesSlides/notesSlide4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27.xml" ContentType="application/vnd.openxmlformats-officedocument.presentationml.notesSlide+xml"/>
  <Override PartName="/ppt/notesSlides/notesSlide17.xml" ContentType="application/vnd.openxmlformats-officedocument.presentationml.notesSlide+xml"/>
  <Override PartName="/ppt/notesSlides/notesSlide1.xml" ContentType="application/vnd.openxmlformats-officedocument.presentationml.notesSlide+xml"/>
  <Override PartName="/ppt/notesSlides/notesSlide28.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20.xml" ContentType="application/vnd.openxmlformats-officedocument.presentationml.notesSlide+xml"/>
  <Override PartName="/ppt/notesSlides/notesSlide32.xml" ContentType="application/vnd.openxmlformats-officedocument.presentationml.notesSlide+xml"/>
  <Override PartName="/ppt/notesSlides/notesSlide2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29.xml" ContentType="application/vnd.openxmlformats-officedocument.presentationml.notesSlide+xml"/>
  <Override PartName="/ppt/notesSlides/notesSlide3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30.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3.xml" ContentType="application/vnd.openxmlformats-officedocument.presentationml.notesSlide+xml"/>
  <Override PartName="/ppt/notesSlides/notesSlide35.xml" ContentType="application/vnd.openxmlformats-officedocument.presentationml.notesSlide+xml"/>
  <Override PartName="/ppt/notesSlides/notesSlide12.xml" ContentType="application/vnd.openxmlformats-officedocument.presentationml.notesSlide+xml"/>
  <Override PartName="/ppt/notesSlides/notesSlide31.xml" ContentType="application/vnd.openxmlformats-officedocument.presentationml.notesSlide+xml"/>
  <Override PartName="/ppt/notesSlides/notesSlide1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14.xml" ContentType="application/vnd.openxmlformats-officedocument.presentationml.notesSlide+xml"/>
  <Override PartName="/ppt/notesSlides/notesSlide26.xml" ContentType="application/vnd.openxmlformats-officedocument.presentationml.notesSlide+xml"/>
  <Override PartName="/ppt/notesSlides/notesSlide1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482" r:id="rId3"/>
    <p:sldId id="276" r:id="rId4"/>
    <p:sldId id="694" r:id="rId5"/>
    <p:sldId id="695" r:id="rId6"/>
    <p:sldId id="696" r:id="rId7"/>
    <p:sldId id="697" r:id="rId8"/>
    <p:sldId id="698" r:id="rId9"/>
    <p:sldId id="718" r:id="rId10"/>
    <p:sldId id="699" r:id="rId11"/>
    <p:sldId id="704" r:id="rId12"/>
    <p:sldId id="716" r:id="rId13"/>
    <p:sldId id="705" r:id="rId14"/>
    <p:sldId id="706" r:id="rId15"/>
    <p:sldId id="707" r:id="rId16"/>
    <p:sldId id="708" r:id="rId17"/>
    <p:sldId id="709" r:id="rId18"/>
    <p:sldId id="710" r:id="rId19"/>
    <p:sldId id="711" r:id="rId20"/>
    <p:sldId id="712" r:id="rId21"/>
    <p:sldId id="713" r:id="rId22"/>
    <p:sldId id="714" r:id="rId23"/>
    <p:sldId id="715" r:id="rId24"/>
    <p:sldId id="717" r:id="rId25"/>
    <p:sldId id="752" r:id="rId26"/>
    <p:sldId id="700" r:id="rId27"/>
    <p:sldId id="703" r:id="rId28"/>
    <p:sldId id="723" r:id="rId29"/>
    <p:sldId id="701" r:id="rId30"/>
    <p:sldId id="720" r:id="rId31"/>
    <p:sldId id="721" r:id="rId32"/>
    <p:sldId id="722" r:id="rId33"/>
    <p:sldId id="702" r:id="rId34"/>
    <p:sldId id="724" r:id="rId35"/>
    <p:sldId id="725" r:id="rId36"/>
    <p:sldId id="726" r:id="rId37"/>
    <p:sldId id="727" r:id="rId38"/>
    <p:sldId id="728" r:id="rId39"/>
    <p:sldId id="729" r:id="rId40"/>
    <p:sldId id="730" r:id="rId41"/>
    <p:sldId id="731" r:id="rId42"/>
    <p:sldId id="732" r:id="rId43"/>
    <p:sldId id="733" r:id="rId44"/>
    <p:sldId id="734" r:id="rId45"/>
    <p:sldId id="735" r:id="rId46"/>
    <p:sldId id="736" r:id="rId47"/>
    <p:sldId id="737" r:id="rId48"/>
    <p:sldId id="738" r:id="rId49"/>
    <p:sldId id="349" r:id="rId50"/>
    <p:sldId id="73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76"/>
            <p14:sldId id="694"/>
            <p14:sldId id="695"/>
            <p14:sldId id="696"/>
            <p14:sldId id="697"/>
            <p14:sldId id="698"/>
            <p14:sldId id="718"/>
            <p14:sldId id="699"/>
            <p14:sldId id="704"/>
            <p14:sldId id="716"/>
            <p14:sldId id="705"/>
            <p14:sldId id="706"/>
            <p14:sldId id="707"/>
            <p14:sldId id="708"/>
            <p14:sldId id="709"/>
            <p14:sldId id="710"/>
            <p14:sldId id="711"/>
          </p14:sldIdLst>
        </p14:section>
        <p14:section name="Untitled Section" id="{2F6AD2C2-46A9-4BC4-94FF-3A698A8E8EFB}">
          <p14:sldIdLst>
            <p14:sldId id="712"/>
            <p14:sldId id="713"/>
            <p14:sldId id="714"/>
            <p14:sldId id="715"/>
            <p14:sldId id="717"/>
            <p14:sldId id="752"/>
            <p14:sldId id="700"/>
            <p14:sldId id="703"/>
            <p14:sldId id="723"/>
            <p14:sldId id="701"/>
            <p14:sldId id="720"/>
            <p14:sldId id="721"/>
            <p14:sldId id="722"/>
            <p14:sldId id="702"/>
            <p14:sldId id="724"/>
            <p14:sldId id="725"/>
            <p14:sldId id="726"/>
            <p14:sldId id="727"/>
            <p14:sldId id="728"/>
            <p14:sldId id="729"/>
            <p14:sldId id="730"/>
            <p14:sldId id="731"/>
            <p14:sldId id="732"/>
            <p14:sldId id="733"/>
            <p14:sldId id="734"/>
            <p14:sldId id="735"/>
            <p14:sldId id="736"/>
            <p14:sldId id="737"/>
            <p14:sldId id="738"/>
            <p14:sldId id="349"/>
            <p14:sldId id="73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037" autoAdjust="0"/>
  </p:normalViewPr>
  <p:slideViewPr>
    <p:cSldViewPr snapToGrid="0">
      <p:cViewPr varScale="1">
        <p:scale>
          <a:sx n="81" d="100"/>
          <a:sy n="81" d="100"/>
        </p:scale>
        <p:origin x="132"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0F786-C4C9-8E25-AF4D-E51E8B0A2D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5B258-AAB6-4FAE-50E2-2CD6FD2865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B10704-0ED8-0C1F-6798-712321D41719}"/>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62537B5F-B6DB-CED6-03F1-18E2F6D9512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6258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3960A-4A42-EB34-28E3-9B519E358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E65CDC-7F0E-A38C-1839-45E8250C3D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B7C64D-DCA0-8261-F099-CE8799C53CA9}"/>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AD2FD477-D01D-02E3-E306-E10007969B9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01115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6E84A-A9DE-37E8-BCA7-8994671A3C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470F7B-2F95-1D3E-5669-13415C0282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0A5218-8B35-E0D4-5EE9-953C4634C087}"/>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3B3A1BC-1D32-DA6A-8EC6-3D3C3A922EA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33809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E49D36-6277-A960-16CD-CF6E229F1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3D98E9-374E-B6F6-0D29-E67380391A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BD0849-08F7-B22A-3615-C222901EF686}"/>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88910B15-7C60-406D-B9DD-568FB75B7B8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69942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D4BB3-C7EF-A09A-03E3-882384DD3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B1C332-2076-C2FB-5100-755183177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DA4330-4847-6752-89D8-CE724AE18504}"/>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7E040D68-4BF5-951C-B16A-DFB55D57307D}"/>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09524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D57DE-C753-733E-EDE6-5EE9D159F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BC99DB-D2D8-2BA6-EC44-A6C444AB6B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1BEF9-B324-30BC-FA0C-1C0AB963FEAE}"/>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0AD3FDF7-BC87-290E-C4F2-ACA8BC18E0C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85258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1EE61-1C62-E853-835F-B333BAB0FD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37C29E-DC5F-21DD-5397-1DA2989B5F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8A9E4A-1549-FB70-66A7-F6B586C83D09}"/>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02D6E5C7-195E-B6F2-FEA5-A733804115F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11767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4396C-E9BE-0B36-3E79-D60099A79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6C1E8-271C-D410-33D1-188981E23E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F5872D-3948-F465-7DCD-23E4A2D7A95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8ED97ADC-4BEA-CE64-1AF6-A60938872A5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58159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B9211-DBA5-6C34-F2CC-476990F00C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B0914-39BB-A057-A2BA-8AAC98868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3E367D-3839-7320-AEE1-C924D4BDC04F}"/>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90F48FCA-618D-222D-2D65-A55EFEF61C7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33089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CCA88-F158-5341-8A31-4B5A57DB6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2F4884-DA3D-2BC3-C19F-54F6575743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C7C571-7B64-0F43-FAEF-03BE571B9C68}"/>
              </a:ext>
            </a:extLst>
          </p:cNvPr>
          <p:cNvSpPr>
            <a:spLocks noGrp="1"/>
          </p:cNvSpPr>
          <p:nvPr>
            <p:ph type="body" idx="1"/>
          </p:nvPr>
        </p:nvSpPr>
        <p:spPr/>
        <p:txBody>
          <a:bodyPr/>
          <a:lstStyle/>
          <a:p>
            <a:pPr algn="r" rtl="1"/>
            <a:r>
              <a:rPr lang="ar-SA" dirty="0"/>
              <a:t>مقاييس فعالية المهمة</a:t>
            </a:r>
          </a:p>
          <a:p>
            <a:pPr algn="r" rtl="1"/>
            <a:endParaRPr lang="ar-SA" dirty="0"/>
          </a:p>
          <a:p>
            <a:pPr algn="r" rtl="1"/>
            <a:r>
              <a:rPr lang="ar-SA" dirty="0"/>
              <a:t>مفاهيم مقاييس كفاءة وفعالية </a:t>
            </a:r>
            <a:r>
              <a:rPr lang="en-CA" dirty="0"/>
              <a:t>HRI </a:t>
            </a:r>
            <a:r>
              <a:rPr lang="ar-SA" dirty="0"/>
              <a:t>لفعالية المهمة والعوامل البشرية.</a:t>
            </a:r>
            <a:endParaRPr lang="en-CA" dirty="0"/>
          </a:p>
        </p:txBody>
      </p:sp>
      <p:sp>
        <p:nvSpPr>
          <p:cNvPr id="4" name="Slide Number Placeholder 3">
            <a:extLst>
              <a:ext uri="{FF2B5EF4-FFF2-40B4-BE49-F238E27FC236}">
                <a16:creationId xmlns:a16="http://schemas.microsoft.com/office/drawing/2014/main" id="{B5B2DB9D-B260-3542-3943-E61ADC3CB5A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81635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CF48B-54B6-358E-94B4-59083A905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CBA54-B2AE-AE30-7F35-33AC6C3658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E2C438-A59B-659D-1C6A-301F3672BE19}"/>
              </a:ext>
            </a:extLst>
          </p:cNvPr>
          <p:cNvSpPr>
            <a:spLocks noGrp="1"/>
          </p:cNvSpPr>
          <p:nvPr>
            <p:ph type="body" idx="1"/>
          </p:nvPr>
        </p:nvSpPr>
        <p:spPr/>
        <p:txBody>
          <a:bodyPr/>
          <a:lstStyle/>
          <a:p>
            <a:pPr algn="r" rtl="1"/>
            <a:r>
              <a:rPr lang="ar-SA" dirty="0"/>
              <a:t>التحقق من قدرة الروبوت والإنسان على إنهاء المهمة بسرعة، مثل تنظيف الغرفة.مثال: إذا ساعد الروبوت إنسانًا في تنظيف الغرفة وانتهى في 30 دقيقة بدلاً من ساعة، فهذا أمر جيد ويعني أنهما يعملان معًا بشكل جيد.</a:t>
            </a:r>
            <a:endParaRPr lang="en-CA" dirty="0"/>
          </a:p>
        </p:txBody>
      </p:sp>
      <p:sp>
        <p:nvSpPr>
          <p:cNvPr id="4" name="Slide Number Placeholder 3">
            <a:extLst>
              <a:ext uri="{FF2B5EF4-FFF2-40B4-BE49-F238E27FC236}">
                <a16:creationId xmlns:a16="http://schemas.microsoft.com/office/drawing/2014/main" id="{8A624C6F-EA40-4563-C514-39D54D0B46B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514748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0A5BC-6FB3-82ED-5251-6A74AF79B4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689C8-459F-DE6B-CFB6-E122716FF8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A08A25-E500-5407-A511-7CFB4CE1218C}"/>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1BDA33C-D17A-9770-61F9-6389A43C244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517013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A5D91-45FD-C95F-6497-19F9A9816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1870BF-3460-368C-058D-A6DCC71819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7DD6E0-4AE6-A484-3C1B-5AEEF07B20D0}"/>
              </a:ext>
            </a:extLst>
          </p:cNvPr>
          <p:cNvSpPr>
            <a:spLocks noGrp="1"/>
          </p:cNvSpPr>
          <p:nvPr>
            <p:ph type="body" idx="1"/>
          </p:nvPr>
        </p:nvSpPr>
        <p:spPr/>
        <p:txBody>
          <a:bodyPr/>
          <a:lstStyle/>
          <a:p>
            <a:pPr algn="r" rtl="1"/>
            <a:r>
              <a:rPr lang="ar-SA" dirty="0"/>
              <a:t>الروبوتات تعمل بمفردها:الشرح: معرفة ما إذا كان الروبوت يستطيع القيام بالمهام بنفسه دون الحاجة إلى إنسان ليخبره بما يجب عليه فعله في كل مرة.مثال: تقوم المكنسة الكهربائية الروبوتية بتنظيف الأرضيات بنفسها كل يوم دون أن يضطر أحد إلى تشغيلها في كل مرة.</a:t>
            </a:r>
            <a:endParaRPr lang="en-CA" dirty="0"/>
          </a:p>
        </p:txBody>
      </p:sp>
      <p:sp>
        <p:nvSpPr>
          <p:cNvPr id="4" name="Slide Number Placeholder 3">
            <a:extLst>
              <a:ext uri="{FF2B5EF4-FFF2-40B4-BE49-F238E27FC236}">
                <a16:creationId xmlns:a16="http://schemas.microsoft.com/office/drawing/2014/main" id="{AFD833E0-CDC9-30A9-1263-58B3E3BFD54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420379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B71EB-1181-1633-777C-C139B3DAF6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CF1916-F25F-34D1-E7D5-E1DC3FF5BE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5AC0CD-21CB-1CE7-A08D-CF4E7F41EB61}"/>
              </a:ext>
            </a:extLst>
          </p:cNvPr>
          <p:cNvSpPr>
            <a:spLocks noGrp="1"/>
          </p:cNvSpPr>
          <p:nvPr>
            <p:ph type="body" idx="1"/>
          </p:nvPr>
        </p:nvSpPr>
        <p:spPr/>
        <p:txBody>
          <a:bodyPr/>
          <a:lstStyle/>
          <a:p>
            <a:pPr algn="r" rtl="1"/>
            <a:r>
              <a:rPr lang="ar-SA" dirty="0"/>
              <a:t>تغيير الخطط عند الحاجة:الشرح: يستطيع الروبوت تغيير ما يفعله بناءً على المواقف الجديدة، مثل تجنب العصير المسكوب على الأرض والذي لم يكن يعلم بوجوده.مثال: إذا كان الروبوت يقوم بتسليم البريد في الداخل ووجد ممرًا مسدودًا، فإنه يكتشف طريقة مختلفة للمضي قدمًا بمفرده.</a:t>
            </a:r>
            <a:endParaRPr lang="en-CA" dirty="0"/>
          </a:p>
        </p:txBody>
      </p:sp>
      <p:sp>
        <p:nvSpPr>
          <p:cNvPr id="4" name="Slide Number Placeholder 3">
            <a:extLst>
              <a:ext uri="{FF2B5EF4-FFF2-40B4-BE49-F238E27FC236}">
                <a16:creationId xmlns:a16="http://schemas.microsoft.com/office/drawing/2014/main" id="{357C8337-C54F-2091-1B89-EDEAA2FED47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00376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E8FA9-C6E4-6AA5-32F1-04E91510F6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D8CDC0-BDC8-626C-8A33-7749ADDEEF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08B58F-B541-3DA5-BACA-5472969A0273}"/>
              </a:ext>
            </a:extLst>
          </p:cNvPr>
          <p:cNvSpPr>
            <a:spLocks noGrp="1"/>
          </p:cNvSpPr>
          <p:nvPr>
            <p:ph type="body" idx="1"/>
          </p:nvPr>
        </p:nvSpPr>
        <p:spPr/>
        <p:txBody>
          <a:bodyPr/>
          <a:lstStyle/>
          <a:p>
            <a:pPr algn="r" rtl="1"/>
            <a:r>
              <a:rPr lang="ar-SA" dirty="0"/>
              <a:t>إبقاء الروبوت مشغولاً:الشرح: التأكد من أن الروبوت لديه مهام للقيام بها، بحيث لا يبقى فقط غير مستخدم.مثال: يساعد الروبوت الموجود في أحد المتاجر العملاء في العثور على العناصر وتنظيف الأرفف وإعادة تخزينها طوال اليوم بدلاً من الوقوف خاملاً.</a:t>
            </a:r>
            <a:endParaRPr lang="en-CA" dirty="0"/>
          </a:p>
        </p:txBody>
      </p:sp>
      <p:sp>
        <p:nvSpPr>
          <p:cNvPr id="4" name="Slide Number Placeholder 3">
            <a:extLst>
              <a:ext uri="{FF2B5EF4-FFF2-40B4-BE49-F238E27FC236}">
                <a16:creationId xmlns:a16="http://schemas.microsoft.com/office/drawing/2014/main" id="{CAF046E5-37EB-E199-CDDC-16C936E5A5C9}"/>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5584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48F57-AEC2-0CA0-1ECC-8C3D844CE2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8B673-05AD-7975-53EF-73504F2CF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1B4C09-7457-E270-5A93-2F81ACB0E057}"/>
              </a:ext>
            </a:extLst>
          </p:cNvPr>
          <p:cNvSpPr>
            <a:spLocks noGrp="1"/>
          </p:cNvSpPr>
          <p:nvPr>
            <p:ph type="body" idx="1"/>
          </p:nvPr>
        </p:nvSpPr>
        <p:spPr/>
        <p:txBody>
          <a:bodyPr/>
          <a:lstStyle/>
          <a:p>
            <a:pPr algn="r" rtl="1"/>
            <a:r>
              <a:rPr lang="ar-SA" dirty="0"/>
              <a:t>مقاييس العوامل البشرية</a:t>
            </a:r>
            <a:endParaRPr lang="en-CA" dirty="0"/>
          </a:p>
          <a:p>
            <a:pPr algn="r" rtl="1"/>
            <a:r>
              <a:rPr lang="ar-SA" dirty="0"/>
              <a:t>مدى سعادة الناس مع الروبوت:شرح سهل: بعد العمل مع الروبوت، يشعر الناس بالرضا تجاهه ويعتقدون أنه مفيد.مثال: بعد استخدام مساعد الروبوت في الفصل، يشعر الطلاب بأنه ممتع ويساعدهم على التعلم بشكل أفضل.</a:t>
            </a:r>
            <a:endParaRPr lang="en-CA" dirty="0"/>
          </a:p>
        </p:txBody>
      </p:sp>
      <p:sp>
        <p:nvSpPr>
          <p:cNvPr id="4" name="Slide Number Placeholder 3">
            <a:extLst>
              <a:ext uri="{FF2B5EF4-FFF2-40B4-BE49-F238E27FC236}">
                <a16:creationId xmlns:a16="http://schemas.microsoft.com/office/drawing/2014/main" id="{20BF77AB-B8EE-8E18-58C1-F583D85BEE5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628255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A26B8-4763-F234-B3A1-4831ACB7AF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9845E-12E2-949D-E6F4-E641C99A00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F5C5D5-5A02-BEA6-EA1A-B22464922723}"/>
              </a:ext>
            </a:extLst>
          </p:cNvPr>
          <p:cNvSpPr>
            <a:spLocks noGrp="1"/>
          </p:cNvSpPr>
          <p:nvPr>
            <p:ph type="body" idx="1"/>
          </p:nvPr>
        </p:nvSpPr>
        <p:spPr/>
        <p:txBody>
          <a:bodyPr/>
          <a:lstStyle/>
          <a:p>
            <a:pPr algn="r" rtl="1"/>
            <a:r>
              <a:rPr lang="ar-SA" dirty="0"/>
              <a:t>تفكير صعب؟:شرح سهل: التحقق مما إذا كان استخدام الروبوت يجعل الناس يشعرون بالتوتر أو التعب من التفكير أكثر من اللازم.مثال: إذا كان المعلم يستخدم الروبوت لتقدير الاختبارات ويجد أنه سهل الاستخدام دون الإصابة بالصداع، فهذا أمر رائع.</a:t>
            </a:r>
            <a:endParaRPr lang="en-CA" dirty="0"/>
          </a:p>
        </p:txBody>
      </p:sp>
      <p:sp>
        <p:nvSpPr>
          <p:cNvPr id="4" name="Slide Number Placeholder 3">
            <a:extLst>
              <a:ext uri="{FF2B5EF4-FFF2-40B4-BE49-F238E27FC236}">
                <a16:creationId xmlns:a16="http://schemas.microsoft.com/office/drawing/2014/main" id="{DAFFA8F7-A31F-6F0C-3B5C-64F0AAFE530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14819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7C996-03C9-975D-4ECF-C24E2D0C03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032984-0B22-BDB7-7256-48F5F19C7C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8C68F-BEB0-72F5-2D91-42A980D5AC97}"/>
              </a:ext>
            </a:extLst>
          </p:cNvPr>
          <p:cNvSpPr>
            <a:spLocks noGrp="1"/>
          </p:cNvSpPr>
          <p:nvPr>
            <p:ph type="body" idx="1"/>
          </p:nvPr>
        </p:nvSpPr>
        <p:spPr/>
        <p:txBody>
          <a:bodyPr/>
          <a:lstStyle/>
          <a:p>
            <a:pPr algn="r" rtl="1"/>
            <a:r>
              <a:rPr lang="ar-SA" dirty="0"/>
              <a:t>الثقة بالروبوت:شرح سهل: يعتقد الناس أن الروبوت سيقوم بعمله بشكل جيد ولن يرتكب أي أخطاء.مثال: تثق إحدى العائلات في الروبوت الخاص بجليسة الحيوانات الأليفة لإطعام قطتها واللعب معها بشكل صحيح عندما لا تكون في المنزل.</a:t>
            </a:r>
            <a:endParaRPr lang="en-CA" dirty="0"/>
          </a:p>
        </p:txBody>
      </p:sp>
      <p:sp>
        <p:nvSpPr>
          <p:cNvPr id="4" name="Slide Number Placeholder 3">
            <a:extLst>
              <a:ext uri="{FF2B5EF4-FFF2-40B4-BE49-F238E27FC236}">
                <a16:creationId xmlns:a16="http://schemas.microsoft.com/office/drawing/2014/main" id="{D93E54BC-59B5-BF55-0470-64C406F2489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32443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FEB34-218A-E30B-D2BD-6A5F16250E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5B8F97-7EC7-0F16-4DC0-2BB70915DD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ED901A-AB26-C8FF-F213-324FBFDD40D4}"/>
              </a:ext>
            </a:extLst>
          </p:cNvPr>
          <p:cNvSpPr>
            <a:spLocks noGrp="1"/>
          </p:cNvSpPr>
          <p:nvPr>
            <p:ph type="body" idx="1"/>
          </p:nvPr>
        </p:nvSpPr>
        <p:spPr/>
        <p:txBody>
          <a:bodyPr/>
          <a:lstStyle/>
          <a:p>
            <a:pPr algn="r" rtl="1"/>
            <a:r>
              <a:rPr lang="ar-SA" dirty="0"/>
              <a:t>تعلم استخدام الروبوت:شرح سهل: معرفة ما إذا كان من السهل والسريع أن يتعلم شخص ما كيفية العمل مع الروبوت.مثال: إذا تمكن شخص ما من البدء في استخدام الروبوت لإعداد القهوة بعد درس سريع، فهذا يعني أنه من السهل التعلم.</a:t>
            </a:r>
            <a:endParaRPr lang="en-CA" dirty="0"/>
          </a:p>
        </p:txBody>
      </p:sp>
      <p:sp>
        <p:nvSpPr>
          <p:cNvPr id="4" name="Slide Number Placeholder 3">
            <a:extLst>
              <a:ext uri="{FF2B5EF4-FFF2-40B4-BE49-F238E27FC236}">
                <a16:creationId xmlns:a16="http://schemas.microsoft.com/office/drawing/2014/main" id="{E49787C3-84AE-BE61-7ECE-85E7BA80916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275649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41E33-B1B5-B43E-30DD-14645BB0D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5343E-11B4-9727-61D7-31B940FE2F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4DD094-57D9-49B8-77EB-D27D1AFDBFCC}"/>
              </a:ext>
            </a:extLst>
          </p:cNvPr>
          <p:cNvSpPr>
            <a:spLocks noGrp="1"/>
          </p:cNvSpPr>
          <p:nvPr>
            <p:ph type="body" idx="1"/>
          </p:nvPr>
        </p:nvSpPr>
        <p:spPr/>
        <p:txBody>
          <a:bodyPr/>
          <a:lstStyle/>
          <a:p>
            <a:pPr algn="r" rtl="1"/>
            <a:r>
              <a:rPr lang="ar-SA" dirty="0"/>
              <a:t>جعل الوظائف البشرية أسهل:شرح سهل: يتولى الروبوت المهام الصعبة أو المملة، حتى يتمكن الأشخاص من القيام بأشياء مهمة أخرى.مثال: يتولى الروبوت تنظيف الأرضيات في أحد المطاعم، حتى يتمكن الموظفون من قضاء المزيد من الوقت في إعداد وجبات الطعام ومساعدة العملاء.</a:t>
            </a:r>
            <a:endParaRPr lang="en-CA" dirty="0"/>
          </a:p>
        </p:txBody>
      </p:sp>
      <p:sp>
        <p:nvSpPr>
          <p:cNvPr id="4" name="Slide Number Placeholder 3">
            <a:extLst>
              <a:ext uri="{FF2B5EF4-FFF2-40B4-BE49-F238E27FC236}">
                <a16:creationId xmlns:a16="http://schemas.microsoft.com/office/drawing/2014/main" id="{D21E0692-4732-2D3B-5670-ECA6836EF71F}"/>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40014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0238C-B94C-5C51-669A-D72FD3AED6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330BCC-19A6-F5B7-6DB4-ECB14789A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375EAE-A20E-453D-E030-BDFADA1C1262}"/>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422C31CE-0D65-A14F-1577-5E1FFC3C7BB9}"/>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708340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D71DD-80CC-22D4-3B45-7122513480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5A54C8-CF29-A448-D8C9-BCE316F6CB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8E962D-D92B-6469-5D53-31FDE47DB08F}"/>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77E1C1D3-B41C-BC9F-F9C5-BFA8D82997E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766092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DDE96-C5DA-4963-3494-AC6206C15B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1A04B8-0EFB-6F50-A17A-DC1FF7AA6A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F5F49-D1B6-AB18-F355-CCAE586E1756}"/>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912776E6-DC73-ECBD-D878-B62D2D2813E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036406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42212-77EC-7F3E-B0C6-C2C4703E35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F0E297-E1A4-B65C-02C4-BEA6AD6999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AEF695-0863-558B-A5C5-827E83C9B3BE}"/>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7136DC7-C1D2-7B6A-1C34-DCE33CF8EB4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13610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B0CEB-C8CF-DEB1-50DD-A4B1437EC2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B43D97-749C-684F-97FF-312EFCDF33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93FD20-F4E4-8BBF-7AFC-6969C18A0D73}"/>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28F1893F-8D8C-99C3-1236-48F6BD9F861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368644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B7D3B-F032-0CEA-3EED-9E218CB359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C0F32-B3C0-03B4-22C0-D31013EB33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C300E2-C10E-DA31-0F37-2F49D11D8913}"/>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0C6609A2-129A-9D66-9FFE-5173DC2F73B9}"/>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080668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569AB-0D44-7229-CBFB-5984822604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A4E4B9-BD09-E41B-A9D8-9CF32EA568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25A7EE-A74C-16BD-D73C-108AE3EA686D}"/>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7538A58-0B29-ACC1-7396-0E24843A697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722269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00F99-499F-D151-DE27-5E3475980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B7300-228B-B3B2-8F16-FB6652FB81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51818F-E5DD-9C24-4B1A-DB5CA24F9057}"/>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AE4A2220-C77C-953F-394D-D340D1B0A6C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329258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9E375-1A7D-3B55-EC38-353680464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4D6A0E-0047-FF55-145D-CBDB9DCAEA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102790-0E64-F679-B47A-B9F28DF32AEF}"/>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02C62260-14B3-5650-E672-31DFE4396BE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228586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F258C-8DFA-66A5-7B19-36C89ED8BE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6DE74-B50D-C64C-EFDD-BCA57C86DE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CC3FA9-FC07-3946-AD0A-7C493B9C31BF}"/>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FBC37038-EB04-2E88-235E-A9F8003B794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744294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6BDAD-C64C-D8EE-CBDF-0C36DA0171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6068E4-5E3A-FD50-9BC0-C16ED74F84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74623D-7672-D860-E633-B5492E1EF602}"/>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E88C93E5-5B7F-663B-CCCE-C4FAE55CA6A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16258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405E1-7D28-347A-478B-0D55506312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AFF240-04F0-C57D-B5CE-E7F149AB7C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ACD121-6219-1FB4-4662-247D1185F46F}"/>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D5EFCAD4-4C5E-B2B2-9C61-931BDE2BCCE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400429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88C46-DF1B-A85E-CAAD-D58ECE486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A218E-E099-10A3-ADE2-5DF2729775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448EC9-4620-EB5F-5706-27BFF850BD38}"/>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F1948B60-93B3-FEDC-30ED-2550CC90403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995138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0D657-2B0B-1E06-305D-DFE6CC7699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02A00-DED3-1BB2-3D77-E1D20F1573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02B09-058F-6E87-C859-35FE8D7D3968}"/>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15B32698-FA31-2268-F688-841B7532D04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209456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F8A2D-3D30-B892-02AF-2C6B93EFB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EED04C-565B-C4F4-FDC3-6F85680ACA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90C4C7-FEF6-2DEA-8F8C-6D033DF81D66}"/>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633E2687-5947-CC46-EECC-BFE2022BDBD8}"/>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228926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06831-A104-672A-36F6-EB9B1092E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39302A-5FC5-61C8-C316-E79C8BD32E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620AA7-EE75-7056-6215-4C7B4C2C5515}"/>
              </a:ext>
            </a:extLst>
          </p:cNvPr>
          <p:cNvSpPr>
            <a:spLocks noGrp="1"/>
          </p:cNvSpPr>
          <p:nvPr>
            <p:ph type="body" idx="1"/>
          </p:nvPr>
        </p:nvSpPr>
        <p:spPr/>
        <p:txBody>
          <a:bodyPr/>
          <a:lstStyle/>
          <a:p>
            <a:pPr algn="r" rtl="1"/>
            <a:r>
              <a:rPr lang="ar-SA" dirty="0"/>
              <a:t>"التصاميم المبتكرة والتطبيقات الواقعية للروبوتات والذكاء الاصطناعي"</a:t>
            </a:r>
            <a:endParaRPr lang="en-CA" dirty="0"/>
          </a:p>
        </p:txBody>
      </p:sp>
      <p:sp>
        <p:nvSpPr>
          <p:cNvPr id="4" name="Slide Number Placeholder 3">
            <a:extLst>
              <a:ext uri="{FF2B5EF4-FFF2-40B4-BE49-F238E27FC236}">
                <a16:creationId xmlns:a16="http://schemas.microsoft.com/office/drawing/2014/main" id="{37229BAF-BC8C-E969-C4A2-082556950E9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093019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FAC67-5D0C-AEC2-6462-3C4F68AFFC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5FA4F4-321F-D221-C13C-7B34B6C44B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B54DD8-8472-F825-D980-0A1DF23B8DD1}"/>
              </a:ext>
            </a:extLst>
          </p:cNvPr>
          <p:cNvSpPr>
            <a:spLocks noGrp="1"/>
          </p:cNvSpPr>
          <p:nvPr>
            <p:ph type="body" idx="1"/>
          </p:nvPr>
        </p:nvSpPr>
        <p:spPr/>
        <p:txBody>
          <a:bodyPr/>
          <a:lstStyle/>
          <a:p>
            <a:pPr algn="r" rtl="1"/>
            <a:r>
              <a:rPr lang="ar-SA" dirty="0"/>
              <a:t>الجراحة الروبوتية: تسمح الروبوتات الجراحية، مثل نظام دافنشي الجراحي، للجراحين بإجراء عمليات معقدة بدقة ومرونة وتحكم أكبر من التقنيات التقليدية. توفر هذه الروبوتات خيارات طفيفة التوغل، مما يقلل من وقت التعافي ويحسن نتائج المرضى.</a:t>
            </a:r>
            <a:endParaRPr lang="en-US" dirty="0"/>
          </a:p>
          <a:p>
            <a:pPr algn="r" rtl="1"/>
            <a:endParaRPr lang="en-CA" dirty="0"/>
          </a:p>
        </p:txBody>
      </p:sp>
      <p:sp>
        <p:nvSpPr>
          <p:cNvPr id="4" name="Slide Number Placeholder 3">
            <a:extLst>
              <a:ext uri="{FF2B5EF4-FFF2-40B4-BE49-F238E27FC236}">
                <a16:creationId xmlns:a16="http://schemas.microsoft.com/office/drawing/2014/main" id="{18F8D20F-21BC-1310-13F8-FB42FA95B50A}"/>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901830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358EE-91E8-2163-F21F-11E85B6BA7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92316-3797-82BD-09AE-F1E304F06B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0CA1DE-DCF0-F759-B60C-803B72EE2F53}"/>
              </a:ext>
            </a:extLst>
          </p:cNvPr>
          <p:cNvSpPr>
            <a:spLocks noGrp="1"/>
          </p:cNvSpPr>
          <p:nvPr>
            <p:ph type="body" idx="1"/>
          </p:nvPr>
        </p:nvSpPr>
        <p:spPr/>
        <p:txBody>
          <a:bodyPr/>
          <a:lstStyle/>
          <a:p>
            <a:pPr algn="r" rtl="1"/>
            <a:r>
              <a:rPr lang="ar-SA" dirty="0"/>
              <a:t>روبوتات الرعاية: تساعد الروبوتات المصممة لإعدادات الرعاية في مهام تتراوح بين مراقبة المريض وتقديم العلاج، مما يساعد على تخفيف عبء العمل على مقدمي الرعاية البشرية وتعزيز رعاية المرضى.</a:t>
            </a:r>
            <a:endParaRPr lang="en-CA" dirty="0"/>
          </a:p>
        </p:txBody>
      </p:sp>
      <p:sp>
        <p:nvSpPr>
          <p:cNvPr id="4" name="Slide Number Placeholder 3">
            <a:extLst>
              <a:ext uri="{FF2B5EF4-FFF2-40B4-BE49-F238E27FC236}">
                <a16:creationId xmlns:a16="http://schemas.microsoft.com/office/drawing/2014/main" id="{7FCA550B-8311-BF08-D5E6-DAB37FFBBDC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2855163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35141-9CF4-C360-8894-60C92F994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2A1821-DABF-9B4F-5938-3EC6C94A58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E0D5D0-2E30-EF84-3AE0-6D11D0672E1A}"/>
              </a:ext>
            </a:extLst>
          </p:cNvPr>
          <p:cNvSpPr>
            <a:spLocks noGrp="1"/>
          </p:cNvSpPr>
          <p:nvPr>
            <p:ph type="body" idx="1"/>
          </p:nvPr>
        </p:nvSpPr>
        <p:spPr/>
        <p:txBody>
          <a:bodyPr/>
          <a:lstStyle/>
          <a:p>
            <a:pPr algn="r" rtl="1"/>
            <a:r>
              <a:rPr lang="ar-SA" dirty="0"/>
              <a:t>زراعة</a:t>
            </a:r>
            <a:r>
              <a:rPr lang="en-US" dirty="0"/>
              <a:t>:</a:t>
            </a:r>
          </a:p>
          <a:p>
            <a:pPr algn="r" rtl="1"/>
            <a:r>
              <a:rPr lang="ar-SA" dirty="0"/>
              <a:t>الطائرات بدون طيار والروبوتات الزراعية: تُحدث هذه التقنيات ثورة في الممارسات الزراعية من خلال توفير مناظر جوية مفصلة تساعد في مراقبة المحاصيل وتقييم الصحة ورش المبيدات الحشرية المستهدفة. تعمل الروبوتات الأرضية على أتمتة المهام مثل إزالة الأعشاب والزراعة والحصاد.</a:t>
            </a:r>
            <a:endParaRPr lang="en-CA" dirty="0"/>
          </a:p>
        </p:txBody>
      </p:sp>
      <p:sp>
        <p:nvSpPr>
          <p:cNvPr id="4" name="Slide Number Placeholder 3">
            <a:extLst>
              <a:ext uri="{FF2B5EF4-FFF2-40B4-BE49-F238E27FC236}">
                <a16:creationId xmlns:a16="http://schemas.microsoft.com/office/drawing/2014/main" id="{D5BD040D-3463-C4AD-29B4-99E6F33EA1D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162153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5C9AA-CFE0-9730-751E-428146FF7B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3C5594-0092-9B01-E92A-F8137F74A2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C5F5D-33E1-EBF1-171E-FC6199535081}"/>
              </a:ext>
            </a:extLst>
          </p:cNvPr>
          <p:cNvSpPr>
            <a:spLocks noGrp="1"/>
          </p:cNvSpPr>
          <p:nvPr>
            <p:ph type="body" idx="1"/>
          </p:nvPr>
        </p:nvSpPr>
        <p:spPr/>
        <p:txBody>
          <a:bodyPr/>
          <a:lstStyle/>
          <a:p>
            <a:pPr algn="r" rtl="1"/>
            <a:r>
              <a:rPr lang="ar-SA" dirty="0"/>
              <a:t>الزراعة الدقيقة: يتيح التحليل المعتمد على الذكاء الاصطناعي للبيانات المجمعة من أجهزة الاستشعار والطائرات بدون طيار للمزارعين اتخاذ قرارات مستنيرة بشأن إدارة المياه وتناوب المحاصيل واستراتيجيات الزراعة المثالية، مما يؤدي إلى زيادة إنتاجية المحاصيل واستدامتها.</a:t>
            </a:r>
            <a:endParaRPr lang="en-CA" dirty="0"/>
          </a:p>
        </p:txBody>
      </p:sp>
      <p:sp>
        <p:nvSpPr>
          <p:cNvPr id="4" name="Slide Number Placeholder 3">
            <a:extLst>
              <a:ext uri="{FF2B5EF4-FFF2-40B4-BE49-F238E27FC236}">
                <a16:creationId xmlns:a16="http://schemas.microsoft.com/office/drawing/2014/main" id="{717826BA-60C5-B855-1981-54F0C9A739E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161787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80500-501E-7F67-C053-1380583F7F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41D3A6-F8C2-33BA-FC9A-ABDAEAB16A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9969A6-7A2B-AE2A-1ABB-5DFFBC93D40C}"/>
              </a:ext>
            </a:extLst>
          </p:cNvPr>
          <p:cNvSpPr>
            <a:spLocks noGrp="1"/>
          </p:cNvSpPr>
          <p:nvPr>
            <p:ph type="body" idx="1"/>
          </p:nvPr>
        </p:nvSpPr>
        <p:spPr/>
        <p:txBody>
          <a:bodyPr/>
          <a:lstStyle/>
          <a:p>
            <a:pPr algn="r" rtl="1"/>
            <a:r>
              <a:rPr lang="ar-SA" dirty="0"/>
              <a:t>الحفاظ على البيئة</a:t>
            </a:r>
            <a:r>
              <a:rPr lang="en-US" dirty="0"/>
              <a:t>:</a:t>
            </a:r>
          </a:p>
          <a:p>
            <a:pPr algn="r" rtl="1"/>
            <a:r>
              <a:rPr lang="ar-SA" dirty="0"/>
              <a:t>الحفاظ على الحياة البرية: تقوم خوارزميات الذكاء الاصطناعي بتحليل الصور والبيانات من مصائد الكاميرا لمراقبة الحياة البرية، وتتبع أنشطة الصيد غير المشروع، ودراسة التنوع البيولوجي، مما يساهم في جهود الحفاظ على الحياة البرية.</a:t>
            </a:r>
            <a:endParaRPr lang="en-CA" dirty="0"/>
          </a:p>
        </p:txBody>
      </p:sp>
      <p:sp>
        <p:nvSpPr>
          <p:cNvPr id="4" name="Slide Number Placeholder 3">
            <a:extLst>
              <a:ext uri="{FF2B5EF4-FFF2-40B4-BE49-F238E27FC236}">
                <a16:creationId xmlns:a16="http://schemas.microsoft.com/office/drawing/2014/main" id="{1322A8C5-AAD9-2413-038F-BF8C29015C24}"/>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371750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7DDB5-E55A-4458-1761-BA49D67DE9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825EBD-5E9C-D2DA-CC37-787B38A16B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890A5F-F707-8940-F2F8-32307E906F99}"/>
              </a:ext>
            </a:extLst>
          </p:cNvPr>
          <p:cNvSpPr>
            <a:spLocks noGrp="1"/>
          </p:cNvSpPr>
          <p:nvPr>
            <p:ph type="body" idx="1"/>
          </p:nvPr>
        </p:nvSpPr>
        <p:spPr/>
        <p:txBody>
          <a:bodyPr/>
          <a:lstStyle/>
          <a:p>
            <a:pPr algn="r" rtl="1"/>
            <a:r>
              <a:rPr lang="ar-SA" dirty="0"/>
              <a:t>تنظيف المحيطات: يتم نشر أنظمة روبوتية مبتكرة لجمع النفايات البلاستيكية وغيرها من النفايات من المحيطات والأنهار، لمعالجة القضية الحاسمة المتمثلة في تلوث المياه.</a:t>
            </a:r>
            <a:endParaRPr lang="en-CA" dirty="0"/>
          </a:p>
        </p:txBody>
      </p:sp>
      <p:sp>
        <p:nvSpPr>
          <p:cNvPr id="4" name="Slide Number Placeholder 3">
            <a:extLst>
              <a:ext uri="{FF2B5EF4-FFF2-40B4-BE49-F238E27FC236}">
                <a16:creationId xmlns:a16="http://schemas.microsoft.com/office/drawing/2014/main" id="{A716CF1C-F120-E085-5D29-B28A15A15131}"/>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733001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852F8-CA41-D66E-B59D-4A24836F7D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0255C4-5DF6-31E1-3563-08C21378FC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E6407-40A3-6236-1E00-6B785DA2B60E}"/>
              </a:ext>
            </a:extLst>
          </p:cNvPr>
          <p:cNvSpPr>
            <a:spLocks noGrp="1"/>
          </p:cNvSpPr>
          <p:nvPr>
            <p:ph type="body" idx="1"/>
          </p:nvPr>
        </p:nvSpPr>
        <p:spPr/>
        <p:txBody>
          <a:bodyPr/>
          <a:lstStyle/>
          <a:p>
            <a:pPr algn="r" rtl="1"/>
            <a:r>
              <a:rPr lang="ar-SA" dirty="0"/>
              <a:t>الروبوتات التعليمية: تعمل الروبوتات كمساعدين تدريس أو منصات تعليمية، حيث تقدم تجارب تعليمية تفاعلية وشخصية. فهي تساعد في تدريس البرمجة وموضوعات العلوم والتكنولوجيا والهندسة والرياضيات واللغات، مما يجعل التعليم أكثر جاذبية.</a:t>
            </a:r>
            <a:endParaRPr lang="en-CA" dirty="0"/>
          </a:p>
        </p:txBody>
      </p:sp>
      <p:sp>
        <p:nvSpPr>
          <p:cNvPr id="4" name="Slide Number Placeholder 3">
            <a:extLst>
              <a:ext uri="{FF2B5EF4-FFF2-40B4-BE49-F238E27FC236}">
                <a16:creationId xmlns:a16="http://schemas.microsoft.com/office/drawing/2014/main" id="{97A516F6-1A64-2F82-37DC-1964573D6BEC}"/>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152245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2AAC5-9009-7057-C7F3-FC169DF93F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7EAECF-FC83-CD91-6D32-109AB5FD1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D920FF-DC48-5ABF-9510-AB4CE5549B05}"/>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64FB37AB-837C-99FD-4113-3F68C9F9E3B6}"/>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69656679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72357-D0AA-0EC9-5B1E-8CA3BA372B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7E81F8-9CE9-FA65-5DA6-AA953C203C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7B37D3-6CA2-98DE-EC06-D5C215889C78}"/>
              </a:ext>
            </a:extLst>
          </p:cNvPr>
          <p:cNvSpPr>
            <a:spLocks noGrp="1"/>
          </p:cNvSpPr>
          <p:nvPr>
            <p:ph type="body" idx="1"/>
          </p:nvPr>
        </p:nvSpPr>
        <p:spPr/>
        <p:txBody>
          <a:bodyPr/>
          <a:lstStyle/>
          <a:p>
            <a:pPr algn="r" rtl="1"/>
            <a:r>
              <a:rPr lang="ar-SA" dirty="0"/>
              <a:t>إدارة النفايات: تستخدم أنظمة جمع النفايات الذكية أجهزة استشعار لمراقبة مستويات النفايات وتحسين طرق التجميع، مما يؤدي إلى تحسين الكفاءة والنظافة.</a:t>
            </a:r>
            <a:endParaRPr lang="en-CA" dirty="0"/>
          </a:p>
        </p:txBody>
      </p:sp>
      <p:sp>
        <p:nvSpPr>
          <p:cNvPr id="4" name="Slide Number Placeholder 3">
            <a:extLst>
              <a:ext uri="{FF2B5EF4-FFF2-40B4-BE49-F238E27FC236}">
                <a16:creationId xmlns:a16="http://schemas.microsoft.com/office/drawing/2014/main" id="{9CFD035F-EA59-067E-9FE8-EA9E9EB8DCF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7202827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791800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8517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8.jpeg"/><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31.pn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1.pn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image" Target="../media/image42.jpeg"/><Relationship Id="rId5" Type="http://schemas.openxmlformats.org/officeDocument/2006/relationships/image" Target="../media/image31.pn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45.jpeg"/><Relationship Id="rId4" Type="http://schemas.openxmlformats.org/officeDocument/2006/relationships/image" Target="../media/image44.jpe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47.jpeg"/><Relationship Id="rId4" Type="http://schemas.openxmlformats.org/officeDocument/2006/relationships/image" Target="../media/image46.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49.jpeg"/><Relationship Id="rId4" Type="http://schemas.openxmlformats.org/officeDocument/2006/relationships/image" Target="../media/image48.jpe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51.jpeg"/><Relationship Id="rId4" Type="http://schemas.openxmlformats.org/officeDocument/2006/relationships/image" Target="../media/image50.jpe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55.png"/><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4.xml"/><Relationship Id="rId5" Type="http://schemas.openxmlformats.org/officeDocument/2006/relationships/image" Target="../media/image57.jpeg"/><Relationship Id="rId4" Type="http://schemas.openxmlformats.org/officeDocument/2006/relationships/image" Target="../media/image56.jpe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4.xml"/><Relationship Id="rId5" Type="http://schemas.openxmlformats.org/officeDocument/2006/relationships/image" Target="../media/image59.jpeg"/><Relationship Id="rId4" Type="http://schemas.openxmlformats.org/officeDocument/2006/relationships/image" Target="../media/image58.jpe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0.jpeg"/></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5.svg"/><Relationship Id="rId2" Type="http://schemas.openxmlformats.org/officeDocument/2006/relationships/image" Target="../media/image61.jpeg"/><Relationship Id="rId1" Type="http://schemas.openxmlformats.org/officeDocument/2006/relationships/slideLayout" Target="../slideLayouts/slideLayout15.xml"/><Relationship Id="rId6" Type="http://schemas.openxmlformats.org/officeDocument/2006/relationships/image" Target="../media/image64.png"/><Relationship Id="rId5" Type="http://schemas.openxmlformats.org/officeDocument/2006/relationships/image" Target="../media/image3.png"/><Relationship Id="rId4" Type="http://schemas.openxmlformats.org/officeDocument/2006/relationships/image" Target="../media/image63.sv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459421" y="3640629"/>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39F9E-52E7-42B1-00B4-026256EA34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5DFA28-0340-56ED-AE82-F148EDC563B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483240F-24BB-BBB0-0A98-62D473DE5FD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1A7A21-3FC2-D58B-E294-1E0DC1BA77A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1BABF7-0187-94C0-D699-185BED27069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25CAB4-D8F8-82B5-DB90-7C2FA47929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9DA06B-E5EB-F2A8-4AB7-F5246DCBA6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webots · GitHub Topics · GitHub">
            <a:extLst>
              <a:ext uri="{FF2B5EF4-FFF2-40B4-BE49-F238E27FC236}">
                <a16:creationId xmlns:a16="http://schemas.microsoft.com/office/drawing/2014/main" id="{F9E8A32F-21C4-3824-186F-E289FD1F28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0365" y="1932589"/>
            <a:ext cx="6660931" cy="3330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772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57E9C-703E-EE4B-9AA3-5E51A2700D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DFE277-6111-D653-0887-5D5C6703685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60A6305-E91A-CA0B-B40A-D4B199EC10C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15B144-501B-43F4-96BE-5BB455673E7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063D99-8FCE-73A2-0666-ED8CFAA8796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3474D11-FCA4-7894-3807-77A529BDDB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FD8F85-EA57-3161-363A-9DC16B459B1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DE4EAA-CB81-80AF-9169-66BBCFA6C19C}"/>
              </a:ext>
            </a:extLst>
          </p:cNvPr>
          <p:cNvSpPr txBox="1"/>
          <p:nvPr/>
        </p:nvSpPr>
        <p:spPr>
          <a:xfrm>
            <a:off x="137822" y="1345306"/>
            <a:ext cx="7547867" cy="461665"/>
          </a:xfrm>
          <a:prstGeom prst="rect">
            <a:avLst/>
          </a:prstGeom>
          <a:noFill/>
        </p:spPr>
        <p:txBody>
          <a:bodyPr wrap="square">
            <a:spAutoFit/>
          </a:bodyPr>
          <a:lstStyle/>
          <a:p>
            <a:pPr algn="l"/>
            <a:r>
              <a:rPr lang="en-US" sz="2400" b="1" i="0" dirty="0">
                <a:solidFill>
                  <a:srgbClr val="0D0D0D"/>
                </a:solidFill>
                <a:effectLst/>
                <a:latin typeface="Times New Roman" panose="02020603050405020304" pitchFamily="18" charset="0"/>
                <a:cs typeface="Times New Roman" panose="02020603050405020304" pitchFamily="18" charset="0"/>
              </a:rPr>
              <a:t>Tutorial 1: Moving the Robot Forward</a:t>
            </a:r>
          </a:p>
        </p:txBody>
      </p:sp>
      <p:sp>
        <p:nvSpPr>
          <p:cNvPr id="9" name="Rectangle 2">
            <a:extLst>
              <a:ext uri="{FF2B5EF4-FFF2-40B4-BE49-F238E27FC236}">
                <a16:creationId xmlns:a16="http://schemas.microsoft.com/office/drawing/2014/main" id="{8EBF0817-758D-2D0D-0435-D288C6A6C0A3}"/>
              </a:ext>
            </a:extLst>
          </p:cNvPr>
          <p:cNvSpPr>
            <a:spLocks noChangeArrowheads="1"/>
          </p:cNvSpPr>
          <p:nvPr/>
        </p:nvSpPr>
        <p:spPr bwMode="auto">
          <a:xfrm>
            <a:off x="384737" y="1601121"/>
            <a:ext cx="11403973" cy="3109058"/>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0D0D0D"/>
                </a:solidFill>
                <a:effectLst/>
                <a:latin typeface="Söhne"/>
              </a:rPr>
              <a:t>Objective:</a:t>
            </a:r>
            <a:r>
              <a:rPr kumimoji="0" lang="en-US" altLang="en-US" sz="1600" b="0" i="0" u="none" strike="noStrike" cap="none" normalizeH="0" baseline="0" dirty="0">
                <a:ln>
                  <a:noFill/>
                </a:ln>
                <a:solidFill>
                  <a:srgbClr val="0D0D0D"/>
                </a:solidFill>
                <a:effectLst/>
                <a:latin typeface="Söhne"/>
              </a:rPr>
              <a:t> Learn how to initialize your robot and make it move forward.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0D0D0D"/>
              </a:solidFill>
              <a:effectLst/>
              <a:latin typeface="Söhn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Step 1: Setting Up Your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Project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Open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and create a new project.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Add an e-puck robot to your scene from the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library.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0D0D0D"/>
              </a:solidFill>
              <a:effectLst/>
              <a:latin typeface="Söhn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Step 2: Creating Your Controller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Navigate to </a:t>
            </a:r>
            <a:r>
              <a:rPr kumimoji="0" lang="en-US" altLang="en-US" sz="2400" b="1" i="0" u="none" strike="noStrike" cap="none" normalizeH="0" baseline="0" dirty="0">
                <a:ln>
                  <a:noFill/>
                </a:ln>
                <a:solidFill>
                  <a:srgbClr val="0D0D0D"/>
                </a:solidFill>
                <a:effectLst/>
                <a:latin typeface="Söhne Mono"/>
              </a:rPr>
              <a:t>File</a:t>
            </a:r>
            <a:r>
              <a:rPr kumimoji="0" lang="en-US" altLang="en-US" sz="1600" b="0" i="0" u="none" strike="noStrike" cap="none" normalizeH="0" baseline="0" dirty="0">
                <a:ln>
                  <a:noFill/>
                </a:ln>
                <a:solidFill>
                  <a:srgbClr val="0D0D0D"/>
                </a:solidFill>
                <a:effectLst/>
                <a:latin typeface="Söhne"/>
              </a:rPr>
              <a:t> &gt; </a:t>
            </a:r>
            <a:r>
              <a:rPr kumimoji="0" lang="en-US" altLang="en-US" sz="2400" b="1" i="0" u="none" strike="noStrike" cap="none" normalizeH="0" baseline="0" dirty="0">
                <a:ln>
                  <a:noFill/>
                </a:ln>
                <a:solidFill>
                  <a:srgbClr val="0D0D0D"/>
                </a:solidFill>
                <a:effectLst/>
                <a:latin typeface="Söhne Mono"/>
              </a:rPr>
              <a:t>New</a:t>
            </a:r>
            <a:r>
              <a:rPr kumimoji="0" lang="en-US" altLang="en-US" sz="1600" b="0" i="0" u="none" strike="noStrike" cap="none" normalizeH="0" baseline="0" dirty="0">
                <a:ln>
                  <a:noFill/>
                </a:ln>
                <a:solidFill>
                  <a:srgbClr val="0D0D0D"/>
                </a:solidFill>
                <a:effectLst/>
                <a:latin typeface="Söhne"/>
              </a:rPr>
              <a:t> &gt; </a:t>
            </a:r>
            <a:r>
              <a:rPr kumimoji="0" lang="en-US" altLang="en-US" sz="2400" b="1" i="0" u="none" strike="noStrike" cap="none" normalizeH="0" baseline="0" dirty="0">
                <a:ln>
                  <a:noFill/>
                </a:ln>
                <a:solidFill>
                  <a:srgbClr val="0D0D0D"/>
                </a:solidFill>
                <a:effectLst/>
                <a:latin typeface="Söhne Mono"/>
              </a:rPr>
              <a:t>New Robot Controller...</a:t>
            </a:r>
            <a:r>
              <a:rPr kumimoji="0" lang="en-US" altLang="en-US" sz="1600" b="0" i="0" u="none" strike="noStrike" cap="none" normalizeH="0" baseline="0" dirty="0">
                <a:ln>
                  <a:noFill/>
                </a:ln>
                <a:solidFill>
                  <a:srgbClr val="0D0D0D"/>
                </a:solidFill>
                <a:effectLst/>
                <a:latin typeface="Söhne"/>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Name your controller </a:t>
            </a:r>
            <a:r>
              <a:rPr kumimoji="0" lang="en-US" altLang="en-US" sz="2400" b="1" i="0" u="none" strike="noStrike" cap="none" normalizeH="0" baseline="0" dirty="0" err="1">
                <a:ln>
                  <a:noFill/>
                </a:ln>
                <a:solidFill>
                  <a:srgbClr val="0D0D0D"/>
                </a:solidFill>
                <a:effectLst/>
                <a:latin typeface="Söhne Mono"/>
              </a:rPr>
              <a:t>move_forward</a:t>
            </a:r>
            <a:r>
              <a:rPr kumimoji="0" lang="en-US" altLang="en-US" sz="1600" b="0" i="0" u="none" strike="noStrike" cap="none" normalizeH="0" baseline="0" dirty="0">
                <a:ln>
                  <a:noFill/>
                </a:ln>
                <a:solidFill>
                  <a:srgbClr val="0D0D0D"/>
                </a:solidFill>
                <a:effectLst/>
                <a:latin typeface="Söhne"/>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Söhne"/>
              </a:rPr>
              <a:t>Select Python as the programming language and confirm.</a:t>
            </a:r>
          </a:p>
        </p:txBody>
      </p:sp>
      <p:sp>
        <p:nvSpPr>
          <p:cNvPr id="11" name="Rectangle 3">
            <a:extLst>
              <a:ext uri="{FF2B5EF4-FFF2-40B4-BE49-F238E27FC236}">
                <a16:creationId xmlns:a16="http://schemas.microsoft.com/office/drawing/2014/main" id="{4E363FB4-5F23-6499-E494-B6F9BEC1B245}"/>
              </a:ext>
            </a:extLst>
          </p:cNvPr>
          <p:cNvSpPr>
            <a:spLocks noChangeArrowheads="1"/>
          </p:cNvSpPr>
          <p:nvPr/>
        </p:nvSpPr>
        <p:spPr bwMode="auto">
          <a:xfrm>
            <a:off x="240054" y="4697087"/>
            <a:ext cx="8296974" cy="707886"/>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Step 3: Writing the Controller Code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Söhne"/>
              </a:rPr>
              <a:t>Open the </a:t>
            </a:r>
            <a:r>
              <a:rPr kumimoji="0" lang="en-US" altLang="en-US" sz="2400" b="1" i="0" u="none" strike="noStrike" cap="none" normalizeH="0" baseline="0" dirty="0">
                <a:ln>
                  <a:noFill/>
                </a:ln>
                <a:solidFill>
                  <a:srgbClr val="0D0D0D"/>
                </a:solidFill>
                <a:effectLst/>
                <a:latin typeface="Söhne Mono"/>
              </a:rPr>
              <a:t>move_forward.py</a:t>
            </a:r>
            <a:r>
              <a:rPr kumimoji="0" lang="en-US" altLang="en-US" sz="1600" b="0" i="0" u="none" strike="noStrike" cap="none" normalizeH="0" baseline="0" dirty="0">
                <a:ln>
                  <a:noFill/>
                </a:ln>
                <a:solidFill>
                  <a:srgbClr val="0D0D0D"/>
                </a:solidFill>
                <a:effectLst/>
                <a:latin typeface="Söhne"/>
              </a:rPr>
              <a:t> file generated by </a:t>
            </a:r>
            <a:r>
              <a:rPr kumimoji="0" lang="en-US" altLang="en-US" sz="1600" b="0" i="0" u="none" strike="noStrike" cap="none" normalizeH="0" baseline="0" dirty="0" err="1">
                <a:ln>
                  <a:noFill/>
                </a:ln>
                <a:solidFill>
                  <a:srgbClr val="0D0D0D"/>
                </a:solidFill>
                <a:effectLst/>
                <a:latin typeface="Söhne"/>
              </a:rPr>
              <a:t>Webots</a:t>
            </a:r>
            <a:r>
              <a:rPr kumimoji="0" lang="en-US" altLang="en-US" sz="1600" b="0" i="0" u="none" strike="noStrike" cap="none" normalizeH="0" baseline="0" dirty="0">
                <a:ln>
                  <a:noFill/>
                </a:ln>
                <a:solidFill>
                  <a:srgbClr val="0D0D0D"/>
                </a:solidFill>
                <a:effectLst/>
                <a:latin typeface="Söhne"/>
              </a:rPr>
              <a:t> and follow along:</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72993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C7AC7-DB30-C3E1-F036-E61349DE3F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30BC0D-4C4B-744B-F9C9-A0C4049118D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FB0FFAC-A404-0FF7-6FD9-6647218C9A7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57355A-A083-D319-63EF-3DBAB892390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264C52-E446-6832-C6BA-DB03E9B5ED8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2BF4DDD-A01E-9894-C4E8-A4F16D92D7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4D5021-47A5-43AF-46D0-17F0D9D589E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905A04E-87F0-B6D8-77F7-ADA35DCBE3BA}"/>
              </a:ext>
            </a:extLst>
          </p:cNvPr>
          <p:cNvPicPr>
            <a:picLocks noChangeAspect="1"/>
          </p:cNvPicPr>
          <p:nvPr/>
        </p:nvPicPr>
        <p:blipFill>
          <a:blip r:embed="rId4"/>
          <a:stretch>
            <a:fillRect/>
          </a:stretch>
        </p:blipFill>
        <p:spPr>
          <a:xfrm>
            <a:off x="183838" y="1395048"/>
            <a:ext cx="5670053" cy="3292504"/>
          </a:xfrm>
          <a:prstGeom prst="rect">
            <a:avLst/>
          </a:prstGeom>
        </p:spPr>
      </p:pic>
      <p:sp>
        <p:nvSpPr>
          <p:cNvPr id="9" name="TextBox 8">
            <a:extLst>
              <a:ext uri="{FF2B5EF4-FFF2-40B4-BE49-F238E27FC236}">
                <a16:creationId xmlns:a16="http://schemas.microsoft.com/office/drawing/2014/main" id="{BF35ADCD-59C7-9BA7-98AA-AD3A2F7104D4}"/>
              </a:ext>
            </a:extLst>
          </p:cNvPr>
          <p:cNvSpPr txBox="1"/>
          <p:nvPr/>
        </p:nvSpPr>
        <p:spPr>
          <a:xfrm>
            <a:off x="183838" y="4734023"/>
            <a:ext cx="5670052" cy="646331"/>
          </a:xfrm>
          <a:prstGeom prst="rect">
            <a:avLst/>
          </a:prstGeom>
          <a:noFill/>
        </p:spPr>
        <p:txBody>
          <a:bodyPr wrap="square">
            <a:spAutoFit/>
          </a:bodyPr>
          <a:lstStyle/>
          <a:p>
            <a:r>
              <a:rPr lang="en-US" b="0" i="0" dirty="0">
                <a:solidFill>
                  <a:srgbClr val="0D0D0D"/>
                </a:solidFill>
                <a:effectLst/>
                <a:latin typeface="Söhne"/>
              </a:rPr>
              <a:t>This code initializes the robot but doesn't yet move it. Let's proceed to add movement.</a:t>
            </a:r>
            <a:endParaRPr lang="en-CA" dirty="0"/>
          </a:p>
        </p:txBody>
      </p:sp>
      <p:pic>
        <p:nvPicPr>
          <p:cNvPr id="12" name="Picture 11">
            <a:extLst>
              <a:ext uri="{FF2B5EF4-FFF2-40B4-BE49-F238E27FC236}">
                <a16:creationId xmlns:a16="http://schemas.microsoft.com/office/drawing/2014/main" id="{EB148A25-C664-7100-5E36-EAE747F13706}"/>
              </a:ext>
            </a:extLst>
          </p:cNvPr>
          <p:cNvPicPr>
            <a:picLocks noChangeAspect="1"/>
          </p:cNvPicPr>
          <p:nvPr/>
        </p:nvPicPr>
        <p:blipFill>
          <a:blip r:embed="rId5"/>
          <a:stretch>
            <a:fillRect/>
          </a:stretch>
        </p:blipFill>
        <p:spPr>
          <a:xfrm>
            <a:off x="7173314" y="1200647"/>
            <a:ext cx="4395797" cy="3960118"/>
          </a:xfrm>
          <a:prstGeom prst="rect">
            <a:avLst/>
          </a:prstGeom>
        </p:spPr>
      </p:pic>
      <p:pic>
        <p:nvPicPr>
          <p:cNvPr id="14" name="Picture 13">
            <a:extLst>
              <a:ext uri="{FF2B5EF4-FFF2-40B4-BE49-F238E27FC236}">
                <a16:creationId xmlns:a16="http://schemas.microsoft.com/office/drawing/2014/main" id="{16C52CAD-141D-C129-E485-F5969FEBC0AE}"/>
              </a:ext>
            </a:extLst>
          </p:cNvPr>
          <p:cNvPicPr>
            <a:picLocks noChangeAspect="1"/>
          </p:cNvPicPr>
          <p:nvPr/>
        </p:nvPicPr>
        <p:blipFill>
          <a:blip r:embed="rId6"/>
          <a:stretch>
            <a:fillRect/>
          </a:stretch>
        </p:blipFill>
        <p:spPr>
          <a:xfrm>
            <a:off x="7116996" y="5200680"/>
            <a:ext cx="4722918" cy="931684"/>
          </a:xfrm>
          <a:prstGeom prst="rect">
            <a:avLst/>
          </a:prstGeom>
        </p:spPr>
      </p:pic>
      <p:cxnSp>
        <p:nvCxnSpPr>
          <p:cNvPr id="16" name="Straight Connector 15">
            <a:extLst>
              <a:ext uri="{FF2B5EF4-FFF2-40B4-BE49-F238E27FC236}">
                <a16:creationId xmlns:a16="http://schemas.microsoft.com/office/drawing/2014/main" id="{95D8D9C4-DA49-471E-C4CB-E7047A0E14E1}"/>
              </a:ext>
            </a:extLst>
          </p:cNvPr>
          <p:cNvCxnSpPr>
            <a:stCxn id="25" idx="0"/>
            <a:endCxn id="25" idx="2"/>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5420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C059A-65DE-C128-D4F0-AA4292FAF07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5B12B50-6592-B59A-DF5D-5CF20C2F24D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20AE7E-7537-96AE-CA91-5CA22BE7CED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D61CD94-C7D3-EDC3-6895-AE269347881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93D5E27-D080-3559-3E5E-A0392A53E4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6BD98A-8E05-0202-6348-EF7790DA6B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43404" y="-83879"/>
            <a:ext cx="1485643" cy="693694"/>
          </a:xfrm>
          <a:prstGeom prst="rect">
            <a:avLst/>
          </a:prstGeom>
        </p:spPr>
      </p:pic>
      <p:cxnSp>
        <p:nvCxnSpPr>
          <p:cNvPr id="3" name="Straight Connector 2">
            <a:extLst>
              <a:ext uri="{FF2B5EF4-FFF2-40B4-BE49-F238E27FC236}">
                <a16:creationId xmlns:a16="http://schemas.microsoft.com/office/drawing/2014/main" id="{1A5A9B02-FAA6-C638-CF3D-2EE6F1D8D6DD}"/>
              </a:ext>
            </a:extLst>
          </p:cNvPr>
          <p:cNvCxnSpPr>
            <a:cxnSpLocks/>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1E92F375-4C91-3064-20AD-E0979A0E3799}"/>
              </a:ext>
            </a:extLst>
          </p:cNvPr>
          <p:cNvSpPr txBox="1"/>
          <p:nvPr/>
        </p:nvSpPr>
        <p:spPr>
          <a:xfrm>
            <a:off x="207034" y="1448771"/>
            <a:ext cx="5788308" cy="4247317"/>
          </a:xfrm>
          <a:prstGeom prst="rect">
            <a:avLst/>
          </a:prstGeom>
          <a:noFill/>
        </p:spPr>
        <p:txBody>
          <a:bodyPr wrap="square" rtlCol="0">
            <a:spAutoFit/>
          </a:bodyPr>
          <a:lstStyle/>
          <a:p>
            <a:r>
              <a:rPr lang="en-CA" b="1" dirty="0">
                <a:highlight>
                  <a:srgbClr val="FFFF00"/>
                </a:highlight>
              </a:rPr>
              <a:t>Example 1:</a:t>
            </a:r>
          </a:p>
          <a:p>
            <a:r>
              <a:rPr lang="en-US" dirty="0"/>
              <a:t># Import the Robot class to interact with the robot</a:t>
            </a:r>
          </a:p>
          <a:p>
            <a:r>
              <a:rPr lang="en-US" dirty="0"/>
              <a:t>from controller import Robot</a:t>
            </a:r>
          </a:p>
          <a:p>
            <a:endParaRPr lang="en-US" dirty="0"/>
          </a:p>
          <a:p>
            <a:r>
              <a:rPr lang="en-US" dirty="0"/>
              <a:t># Create a robot instance to control it</a:t>
            </a:r>
          </a:p>
          <a:p>
            <a:r>
              <a:rPr lang="en-US" dirty="0"/>
              <a:t>robot = Robot()</a:t>
            </a:r>
          </a:p>
          <a:p>
            <a:endParaRPr lang="en-US" dirty="0"/>
          </a:p>
          <a:p>
            <a:r>
              <a:rPr lang="en-US" dirty="0"/>
              <a:t># Define the simulation step time</a:t>
            </a:r>
          </a:p>
          <a:p>
            <a:r>
              <a:rPr lang="en-US" dirty="0"/>
              <a:t>TIME_STEP = 64</a:t>
            </a:r>
          </a:p>
          <a:p>
            <a:endParaRPr lang="en-US" dirty="0"/>
          </a:p>
          <a:p>
            <a:r>
              <a:rPr lang="en-US" dirty="0"/>
              <a:t># Main control loop</a:t>
            </a:r>
          </a:p>
          <a:p>
            <a:r>
              <a:rPr lang="en-US" dirty="0"/>
              <a:t>while </a:t>
            </a:r>
            <a:r>
              <a:rPr lang="en-US" dirty="0" err="1"/>
              <a:t>robot.step</a:t>
            </a:r>
            <a:r>
              <a:rPr lang="en-US" dirty="0"/>
              <a:t>(TIME_STEP) != -1:</a:t>
            </a:r>
          </a:p>
          <a:p>
            <a:r>
              <a:rPr lang="en-US" dirty="0"/>
              <a:t>    # This loop runs until the simulation is stopped</a:t>
            </a:r>
          </a:p>
          <a:p>
            <a:r>
              <a:rPr lang="en-US" dirty="0"/>
              <a:t>    pass  # We will add movement code in the next tutorial</a:t>
            </a:r>
          </a:p>
          <a:p>
            <a:endParaRPr lang="en-CA" dirty="0"/>
          </a:p>
        </p:txBody>
      </p:sp>
      <p:sp>
        <p:nvSpPr>
          <p:cNvPr id="9" name="TextBox 8">
            <a:extLst>
              <a:ext uri="{FF2B5EF4-FFF2-40B4-BE49-F238E27FC236}">
                <a16:creationId xmlns:a16="http://schemas.microsoft.com/office/drawing/2014/main" id="{76D56F2A-9216-81BF-DDF6-49D1EF4B5516}"/>
              </a:ext>
            </a:extLst>
          </p:cNvPr>
          <p:cNvSpPr txBox="1"/>
          <p:nvPr/>
        </p:nvSpPr>
        <p:spPr>
          <a:xfrm>
            <a:off x="6178107" y="0"/>
            <a:ext cx="5678425" cy="6463308"/>
          </a:xfrm>
          <a:prstGeom prst="rect">
            <a:avLst/>
          </a:prstGeom>
          <a:noFill/>
        </p:spPr>
        <p:txBody>
          <a:bodyPr wrap="square" rtlCol="0">
            <a:spAutoFit/>
          </a:bodyPr>
          <a:lstStyle/>
          <a:p>
            <a:r>
              <a:rPr lang="en-CA" b="1" dirty="0">
                <a:highlight>
                  <a:srgbClr val="FFFF00"/>
                </a:highlight>
              </a:rPr>
              <a:t>Example 2:</a:t>
            </a:r>
          </a:p>
          <a:p>
            <a:r>
              <a:rPr lang="en-CA" dirty="0"/>
              <a:t># Import the Motor class to control the wheels</a:t>
            </a:r>
          </a:p>
          <a:p>
            <a:r>
              <a:rPr lang="en-CA" dirty="0"/>
              <a:t>from controller import Robot, Motor</a:t>
            </a:r>
          </a:p>
          <a:p>
            <a:endParaRPr lang="en-CA" dirty="0"/>
          </a:p>
          <a:p>
            <a:r>
              <a:rPr lang="en-CA" dirty="0"/>
              <a:t># Initialization steps as before</a:t>
            </a:r>
          </a:p>
          <a:p>
            <a:endParaRPr lang="en-CA" dirty="0"/>
          </a:p>
          <a:p>
            <a:r>
              <a:rPr lang="en-CA" dirty="0"/>
              <a:t># Retrieve motor devices</a:t>
            </a:r>
          </a:p>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a:t># Set the motors to velocity control mode</a:t>
            </a:r>
          </a:p>
          <a:p>
            <a:r>
              <a:rPr lang="en-CA" dirty="0" err="1"/>
              <a:t>leftMotor.setPosition</a:t>
            </a:r>
            <a:r>
              <a:rPr lang="en-CA" dirty="0"/>
              <a:t>(float('inf'))</a:t>
            </a:r>
          </a:p>
          <a:p>
            <a:r>
              <a:rPr lang="en-CA" dirty="0" err="1"/>
              <a:t>rightMotor.setPosition</a:t>
            </a:r>
            <a:r>
              <a:rPr lang="en-CA" dirty="0"/>
              <a:t>(float('inf'))</a:t>
            </a:r>
          </a:p>
          <a:p>
            <a:r>
              <a:rPr lang="en-CA" dirty="0"/>
              <a:t># Define a forward speed</a:t>
            </a:r>
          </a:p>
          <a:p>
            <a:r>
              <a:rPr lang="en-CA" dirty="0"/>
              <a:t>FORWARD_SPEED = 6.28</a:t>
            </a:r>
          </a:p>
          <a:p>
            <a:r>
              <a:rPr lang="en-CA" dirty="0"/>
              <a:t># Apply the speed to both motors to move forward</a:t>
            </a:r>
          </a:p>
          <a:p>
            <a:r>
              <a:rPr lang="en-CA" dirty="0" err="1"/>
              <a:t>leftMotor.setVelocity</a:t>
            </a:r>
            <a:r>
              <a:rPr lang="en-CA" dirty="0"/>
              <a:t>(FORWARD_SPEED)</a:t>
            </a:r>
          </a:p>
          <a:p>
            <a:r>
              <a:rPr lang="en-CA" dirty="0" err="1"/>
              <a:t>rightMotor.setVelocity</a:t>
            </a:r>
            <a:r>
              <a:rPr lang="en-CA" dirty="0"/>
              <a:t>(FORWARD_SPEED)</a:t>
            </a:r>
          </a:p>
          <a:p>
            <a:endParaRPr lang="en-CA" dirty="0"/>
          </a:p>
          <a:p>
            <a:r>
              <a:rPr lang="en-US" dirty="0"/>
              <a:t># Main control loop</a:t>
            </a:r>
          </a:p>
          <a:p>
            <a:r>
              <a:rPr lang="en-US" dirty="0"/>
              <a:t>while </a:t>
            </a:r>
            <a:r>
              <a:rPr lang="en-US" dirty="0" err="1"/>
              <a:t>robot.step</a:t>
            </a:r>
            <a:r>
              <a:rPr lang="en-US" dirty="0"/>
              <a:t>(TIME_STEP) != -1:</a:t>
            </a:r>
          </a:p>
          <a:p>
            <a:r>
              <a:rPr lang="en-US" dirty="0"/>
              <a:t>    # This loop runs until the simulation is stopped</a:t>
            </a:r>
          </a:p>
          <a:p>
            <a:r>
              <a:rPr lang="en-US" dirty="0"/>
              <a:t>    pass  # We will add movement code in the next tutorial</a:t>
            </a:r>
          </a:p>
          <a:p>
            <a:endParaRPr lang="en-CA" dirty="0"/>
          </a:p>
        </p:txBody>
      </p:sp>
    </p:spTree>
    <p:extLst>
      <p:ext uri="{BB962C8B-B14F-4D97-AF65-F5344CB8AC3E}">
        <p14:creationId xmlns:p14="http://schemas.microsoft.com/office/powerpoint/2010/main" val="3516352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BCBD1-0E92-71DB-29AF-039438AC9C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38A2E2-9BE9-1BAE-6EAE-02C67435495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8C7CD3-549E-7E2C-723A-C7349F2426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C6B41A-DD42-B7B3-460A-090E749A60D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EEA25-2325-975D-EAD4-7478BEEAB14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4EEB92-B1CE-6D6F-6C18-F3D6143288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CB5BAB-307C-A87D-1FC6-E56684EDA5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C0C58D4-235E-E12C-F8E0-1D238EDE8E2A}"/>
              </a:ext>
            </a:extLst>
          </p:cNvPr>
          <p:cNvSpPr txBox="1"/>
          <p:nvPr/>
        </p:nvSpPr>
        <p:spPr>
          <a:xfrm>
            <a:off x="2877241" y="229048"/>
            <a:ext cx="6094562" cy="369332"/>
          </a:xfrm>
          <a:prstGeom prst="rect">
            <a:avLst/>
          </a:prstGeom>
          <a:noFill/>
        </p:spPr>
        <p:txBody>
          <a:bodyPr wrap="square">
            <a:spAutoFit/>
          </a:bodyPr>
          <a:lstStyle/>
          <a:p>
            <a:pPr algn="l"/>
            <a:r>
              <a:rPr lang="en-CA" b="1" i="0" dirty="0">
                <a:solidFill>
                  <a:srgbClr val="0D0D0D"/>
                </a:solidFill>
                <a:effectLst/>
                <a:latin typeface="Söhne"/>
              </a:rPr>
              <a:t>Tutorial 2: Avoiding Obstacles Using a Front Infrared Sensor</a:t>
            </a:r>
          </a:p>
        </p:txBody>
      </p:sp>
      <p:sp>
        <p:nvSpPr>
          <p:cNvPr id="8" name="Rectangle 1">
            <a:extLst>
              <a:ext uri="{FF2B5EF4-FFF2-40B4-BE49-F238E27FC236}">
                <a16:creationId xmlns:a16="http://schemas.microsoft.com/office/drawing/2014/main" id="{F093360F-24DA-4034-3C3A-D5E49382F685}"/>
              </a:ext>
            </a:extLst>
          </p:cNvPr>
          <p:cNvSpPr>
            <a:spLocks noChangeArrowheads="1"/>
          </p:cNvSpPr>
          <p:nvPr/>
        </p:nvSpPr>
        <p:spPr bwMode="auto">
          <a:xfrm>
            <a:off x="246927" y="1920115"/>
            <a:ext cx="10847385" cy="1200329"/>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0D0D0D"/>
                </a:solidFill>
                <a:effectLst/>
                <a:latin typeface="Söhne"/>
              </a:rPr>
              <a:t>Objective:</a:t>
            </a:r>
            <a:r>
              <a:rPr kumimoji="0" lang="en-US" altLang="en-US" sz="2000" b="0" i="0" u="none" strike="noStrike" cap="none" normalizeH="0" baseline="0" dirty="0">
                <a:ln>
                  <a:noFill/>
                </a:ln>
                <a:solidFill>
                  <a:srgbClr val="0D0D0D"/>
                </a:solidFill>
                <a:effectLst/>
                <a:latin typeface="Söhne"/>
              </a:rPr>
              <a:t> Modify the robot's behavior to stop when an obstacle is detected.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D0D0D"/>
                </a:solidFill>
                <a:effectLst/>
                <a:latin typeface="Söhne"/>
              </a:rPr>
              <a:t>Step 1: Enhancements to the Controller</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D0D0D"/>
                </a:solidFill>
                <a:effectLst/>
                <a:latin typeface="Söhne"/>
              </a:rPr>
              <a:t>Build upon the </a:t>
            </a:r>
            <a:r>
              <a:rPr kumimoji="0" lang="en-US" altLang="en-US" sz="3200" b="1" i="0" u="none" strike="noStrike" cap="none" normalizeH="0" baseline="0" dirty="0" err="1">
                <a:ln>
                  <a:noFill/>
                </a:ln>
                <a:solidFill>
                  <a:srgbClr val="0D0D0D"/>
                </a:solidFill>
                <a:effectLst/>
                <a:latin typeface="Söhne Mono"/>
              </a:rPr>
              <a:t>move_forward</a:t>
            </a:r>
            <a:r>
              <a:rPr kumimoji="0" lang="en-US" altLang="en-US" sz="2000" b="0" i="0" u="none" strike="noStrike" cap="none" normalizeH="0" baseline="0" dirty="0">
                <a:ln>
                  <a:noFill/>
                </a:ln>
                <a:solidFill>
                  <a:srgbClr val="0D0D0D"/>
                </a:solidFill>
                <a:effectLst/>
                <a:latin typeface="Söhne"/>
              </a:rPr>
              <a:t> controller by adding sensor functionality to detect obstacles.</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69224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B8882-1182-C26C-8DB5-E955345F89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3B739B-AF12-0199-6597-147396A092F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D5A4AD-09DB-32AC-72CB-5A0AB539AB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EB4164-556B-503B-69DC-86E81A046D2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45B912-4F02-EDCD-5611-C0B52E76F69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BF7AC12-ED17-416B-43EF-97819023F2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97AAFD-4508-771B-5FFD-3C47785729F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a:extLst>
              <a:ext uri="{FF2B5EF4-FFF2-40B4-BE49-F238E27FC236}">
                <a16:creationId xmlns:a16="http://schemas.microsoft.com/office/drawing/2014/main" id="{1CBD06F2-6A2E-98C3-951B-86235B2CA0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9709" y="1998552"/>
            <a:ext cx="3276600" cy="30670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3AA2840-CB7E-71E9-4331-3D1FC526A7D8}"/>
              </a:ext>
            </a:extLst>
          </p:cNvPr>
          <p:cNvSpPr txBox="1"/>
          <p:nvPr/>
        </p:nvSpPr>
        <p:spPr>
          <a:xfrm>
            <a:off x="137823" y="1327416"/>
            <a:ext cx="8720750" cy="1477328"/>
          </a:xfrm>
          <a:prstGeom prst="rect">
            <a:avLst/>
          </a:prstGeom>
          <a:noFill/>
        </p:spPr>
        <p:txBody>
          <a:bodyPr wrap="square">
            <a:spAutoFit/>
          </a:bodyPr>
          <a:lstStyle/>
          <a:p>
            <a:r>
              <a:rPr lang="en-US" b="0" i="0" dirty="0">
                <a:solidFill>
                  <a:srgbClr val="000000"/>
                </a:solidFill>
                <a:effectLst/>
                <a:latin typeface="Roboto" panose="02000000000000000000" pitchFamily="2" charset="0"/>
              </a:rPr>
              <a:t>Controller programming requires some information related to the e-puck model. In order to create the collision avoidance algorithm, we need to read the values of its </a:t>
            </a:r>
            <a:r>
              <a:rPr lang="en-US" b="0" i="0" dirty="0">
                <a:solidFill>
                  <a:srgbClr val="000000"/>
                </a:solidFill>
                <a:effectLst/>
                <a:highlight>
                  <a:srgbClr val="00FF00"/>
                </a:highlight>
                <a:latin typeface="Roboto" panose="02000000000000000000" pitchFamily="2" charset="0"/>
              </a:rPr>
              <a:t>8 infra-red distance sensors located around</a:t>
            </a:r>
            <a:r>
              <a:rPr lang="en-US" b="0" i="0" dirty="0">
                <a:solidFill>
                  <a:srgbClr val="000000"/>
                </a:solidFill>
                <a:effectLst/>
                <a:latin typeface="Roboto" panose="02000000000000000000" pitchFamily="2" charset="0"/>
              </a:rPr>
              <a:t> its turret, and we need to actuate its two wheels. The way that the distance sensors are distributed around the turret and the e-puck direction are depicted in </a:t>
            </a:r>
            <a:r>
              <a:rPr lang="en-US" b="0" i="0" u="none" strike="noStrike" dirty="0">
                <a:solidFill>
                  <a:srgbClr val="3E95AF"/>
                </a:solidFill>
                <a:effectLst/>
                <a:latin typeface="Roboto" panose="02000000000000000000" pitchFamily="2" charset="0"/>
              </a:rPr>
              <a:t>this figure</a:t>
            </a:r>
            <a:r>
              <a:rPr lang="en-US" b="0" i="0" dirty="0">
                <a:solidFill>
                  <a:srgbClr val="000000"/>
                </a:solidFill>
                <a:effectLst/>
                <a:latin typeface="Roboto" panose="02000000000000000000" pitchFamily="2" charset="0"/>
              </a:rPr>
              <a:t>.</a:t>
            </a:r>
            <a:endParaRPr lang="en-CA" dirty="0"/>
          </a:p>
        </p:txBody>
      </p:sp>
      <p:pic>
        <p:nvPicPr>
          <p:cNvPr id="3076" name="Picture 4">
            <a:extLst>
              <a:ext uri="{FF2B5EF4-FFF2-40B4-BE49-F238E27FC236}">
                <a16:creationId xmlns:a16="http://schemas.microsoft.com/office/drawing/2014/main" id="{5E60B573-3E16-364A-D9DE-95799EFAEE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662" y="3114631"/>
            <a:ext cx="4393477" cy="2692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69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BE105-0B55-5FFB-C559-C77C938F892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4A6D468-8657-D780-A99E-F44CA4C623F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52D929-962B-D962-1991-727FF2BC6CC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D65A51-6F01-2245-8044-3DE229BB05D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98CF29-7515-65E9-DDC5-0EE8487E6A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0E2694-4F16-7B70-8052-42D66808910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34777" y="-12730"/>
            <a:ext cx="1502897" cy="701750"/>
          </a:xfrm>
          <a:prstGeom prst="rect">
            <a:avLst/>
          </a:prstGeom>
        </p:spPr>
      </p:pic>
      <p:sp>
        <p:nvSpPr>
          <p:cNvPr id="3" name="TextBox 2">
            <a:extLst>
              <a:ext uri="{FF2B5EF4-FFF2-40B4-BE49-F238E27FC236}">
                <a16:creationId xmlns:a16="http://schemas.microsoft.com/office/drawing/2014/main" id="{D7B36AFB-1FA1-5B4F-5A4A-45AB4CF74702}"/>
              </a:ext>
            </a:extLst>
          </p:cNvPr>
          <p:cNvSpPr txBox="1"/>
          <p:nvPr/>
        </p:nvSpPr>
        <p:spPr>
          <a:xfrm>
            <a:off x="3083944" y="193033"/>
            <a:ext cx="6167886" cy="6463308"/>
          </a:xfrm>
          <a:prstGeom prst="rect">
            <a:avLst/>
          </a:prstGeom>
          <a:noFill/>
        </p:spPr>
        <p:txBody>
          <a:bodyPr wrap="square">
            <a:spAutoFit/>
          </a:bodyPr>
          <a:lstStyle/>
          <a:p>
            <a:r>
              <a:rPr lang="en-CA" dirty="0">
                <a:highlight>
                  <a:srgbClr val="FFFF00"/>
                </a:highlight>
              </a:rPr>
              <a:t># Import necessary classes</a:t>
            </a:r>
          </a:p>
          <a:p>
            <a:r>
              <a:rPr lang="en-CA" dirty="0"/>
              <a:t>from controller import </a:t>
            </a:r>
            <a:r>
              <a:rPr lang="en-CA" dirty="0">
                <a:highlight>
                  <a:srgbClr val="C0C0C0"/>
                </a:highlight>
              </a:rPr>
              <a:t>Robot</a:t>
            </a:r>
            <a:r>
              <a:rPr lang="en-CA" dirty="0"/>
              <a:t>, </a:t>
            </a:r>
            <a:r>
              <a:rPr lang="en-CA" dirty="0">
                <a:highlight>
                  <a:srgbClr val="C0C0C0"/>
                </a:highlight>
              </a:rPr>
              <a:t>Motor</a:t>
            </a:r>
            <a:r>
              <a:rPr lang="en-CA" dirty="0"/>
              <a:t>, </a:t>
            </a:r>
            <a:r>
              <a:rPr lang="en-CA" dirty="0" err="1">
                <a:highlight>
                  <a:srgbClr val="C0C0C0"/>
                </a:highlight>
              </a:rPr>
              <a:t>DistanceSensor</a:t>
            </a:r>
            <a:endParaRPr lang="en-CA" dirty="0">
              <a:highlight>
                <a:srgbClr val="C0C0C0"/>
              </a:highlight>
            </a:endParaRPr>
          </a:p>
          <a:p>
            <a:endParaRPr lang="en-CA" dirty="0"/>
          </a:p>
          <a:p>
            <a:r>
              <a:rPr lang="en-CA" dirty="0">
                <a:highlight>
                  <a:srgbClr val="00FFFF"/>
                </a:highlight>
              </a:rPr>
              <a:t># Initialization steps as before</a:t>
            </a:r>
          </a:p>
          <a:p>
            <a:endParaRPr lang="en-CA" dirty="0"/>
          </a:p>
          <a:p>
            <a:r>
              <a:rPr lang="en-CA" dirty="0">
                <a:highlight>
                  <a:srgbClr val="FFFF00"/>
                </a:highlight>
              </a:rPr>
              <a:t># Initialize the front distance sensor</a:t>
            </a:r>
          </a:p>
          <a:p>
            <a:r>
              <a:rPr lang="en-CA" dirty="0" err="1"/>
              <a:t>frontSensor</a:t>
            </a:r>
            <a:r>
              <a:rPr lang="en-CA" dirty="0"/>
              <a:t> = </a:t>
            </a:r>
            <a:r>
              <a:rPr lang="en-CA" dirty="0" err="1"/>
              <a:t>robot.</a:t>
            </a:r>
            <a:r>
              <a:rPr lang="en-CA" dirty="0" err="1">
                <a:highlight>
                  <a:srgbClr val="FAC748"/>
                </a:highlight>
              </a:rPr>
              <a:t>getDevice</a:t>
            </a:r>
            <a:r>
              <a:rPr lang="en-CA" dirty="0"/>
              <a:t>('ps0')</a:t>
            </a:r>
          </a:p>
          <a:p>
            <a:r>
              <a:rPr lang="en-CA" dirty="0" err="1"/>
              <a:t>frontSensor.enable</a:t>
            </a:r>
            <a:r>
              <a:rPr lang="en-CA" dirty="0"/>
              <a:t>(TIME_STEP)</a:t>
            </a:r>
          </a:p>
          <a:p>
            <a:endParaRPr lang="en-CA" dirty="0"/>
          </a:p>
          <a:p>
            <a:r>
              <a:rPr lang="en-CA" dirty="0">
                <a:highlight>
                  <a:srgbClr val="FFFF00"/>
                </a:highlight>
              </a:rPr>
              <a:t># Control loop</a:t>
            </a:r>
          </a:p>
          <a:p>
            <a:r>
              <a:rPr lang="en-CA" dirty="0"/>
              <a:t>while </a:t>
            </a:r>
            <a:r>
              <a:rPr lang="en-CA" dirty="0" err="1"/>
              <a:t>robot.step</a:t>
            </a:r>
            <a:r>
              <a:rPr lang="en-CA" dirty="0"/>
              <a:t>(TIME_STEP) != -1:</a:t>
            </a:r>
          </a:p>
          <a:p>
            <a:r>
              <a:rPr lang="en-CA" dirty="0"/>
              <a:t>    </a:t>
            </a:r>
            <a:r>
              <a:rPr lang="en-CA" dirty="0">
                <a:highlight>
                  <a:srgbClr val="00FF00"/>
                </a:highlight>
              </a:rPr>
              <a:t># Read the sensor value</a:t>
            </a:r>
          </a:p>
          <a:p>
            <a:r>
              <a:rPr lang="en-CA" dirty="0"/>
              <a:t>    distance = </a:t>
            </a:r>
            <a:r>
              <a:rPr lang="en-CA" dirty="0" err="1"/>
              <a:t>frontSensor.getValue</a:t>
            </a:r>
            <a:r>
              <a:rPr lang="en-CA" dirty="0"/>
              <a:t>()</a:t>
            </a:r>
          </a:p>
          <a:p>
            <a:r>
              <a:rPr lang="en-CA" dirty="0"/>
              <a:t>    </a:t>
            </a:r>
          </a:p>
          <a:p>
            <a:r>
              <a:rPr lang="en-CA" dirty="0"/>
              <a:t>    </a:t>
            </a:r>
            <a:r>
              <a:rPr lang="en-CA" dirty="0">
                <a:highlight>
                  <a:srgbClr val="00FF00"/>
                </a:highlight>
              </a:rPr>
              <a:t># Check for obstacles</a:t>
            </a:r>
          </a:p>
          <a:p>
            <a:r>
              <a:rPr lang="en-CA" dirty="0"/>
              <a:t>    if distance &lt; 800:  # Adjust based on your environment</a:t>
            </a:r>
          </a:p>
          <a:p>
            <a:r>
              <a:rPr lang="en-CA" dirty="0"/>
              <a:t>        </a:t>
            </a:r>
            <a:r>
              <a:rPr lang="en-CA" dirty="0">
                <a:highlight>
                  <a:srgbClr val="00FF00"/>
                </a:highlight>
              </a:rPr>
              <a:t># An obstacle is detected, stop the robot</a:t>
            </a:r>
          </a:p>
          <a:p>
            <a:r>
              <a:rPr lang="en-CA" dirty="0"/>
              <a:t>        </a:t>
            </a:r>
            <a:r>
              <a:rPr lang="en-CA" dirty="0" err="1"/>
              <a:t>leftMotor.setVelocity</a:t>
            </a:r>
            <a:r>
              <a:rPr lang="en-CA" dirty="0"/>
              <a:t>(0)</a:t>
            </a:r>
          </a:p>
          <a:p>
            <a:r>
              <a:rPr lang="en-CA" dirty="0"/>
              <a:t>        </a:t>
            </a:r>
            <a:r>
              <a:rPr lang="en-CA" dirty="0" err="1"/>
              <a:t>rightMotor.setVelocity</a:t>
            </a:r>
            <a:r>
              <a:rPr lang="en-CA" dirty="0"/>
              <a:t>(0)</a:t>
            </a:r>
          </a:p>
          <a:p>
            <a:r>
              <a:rPr lang="en-CA" dirty="0"/>
              <a:t>    else:</a:t>
            </a:r>
          </a:p>
          <a:p>
            <a:r>
              <a:rPr lang="en-CA" dirty="0"/>
              <a:t>        </a:t>
            </a:r>
            <a:r>
              <a:rPr lang="en-CA" dirty="0">
                <a:highlight>
                  <a:srgbClr val="00FF00"/>
                </a:highlight>
              </a:rPr>
              <a:t># No obstacle, move forward</a:t>
            </a:r>
          </a:p>
          <a:p>
            <a:r>
              <a:rPr lang="en-CA" dirty="0"/>
              <a:t>        </a:t>
            </a:r>
            <a:r>
              <a:rPr lang="en-CA" dirty="0" err="1"/>
              <a:t>leftMotor.setVelocity</a:t>
            </a:r>
            <a:r>
              <a:rPr lang="en-CA" dirty="0"/>
              <a:t>(FORWARD_SPEED)</a:t>
            </a:r>
          </a:p>
          <a:p>
            <a:r>
              <a:rPr lang="en-CA" dirty="0"/>
              <a:t>        </a:t>
            </a:r>
            <a:r>
              <a:rPr lang="en-CA" dirty="0" err="1"/>
              <a:t>rightMotor.setVelocity</a:t>
            </a:r>
            <a:r>
              <a:rPr lang="en-CA" dirty="0"/>
              <a:t>(FORWARD_SPEED)</a:t>
            </a:r>
          </a:p>
        </p:txBody>
      </p:sp>
    </p:spTree>
    <p:extLst>
      <p:ext uri="{BB962C8B-B14F-4D97-AF65-F5344CB8AC3E}">
        <p14:creationId xmlns:p14="http://schemas.microsoft.com/office/powerpoint/2010/main" val="3819251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D5DB4-762D-1020-7172-DDD72A96CE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08EFF8-3D79-AC21-3D52-F89AC431DA8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968D790-9A0C-18B6-340F-AD317FDC6A9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493DAC-BA33-1CC9-325E-AEFA81C2B6F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9B1C55-75DB-97C0-7661-03193D8FC67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EAAE2A-6714-174D-7287-F4A1F1332D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8209563-E9F9-D73B-DA8E-9C84E5661C2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1277DA30-3A8D-0AD3-0915-D05B44217716}"/>
              </a:ext>
            </a:extLst>
          </p:cNvPr>
          <p:cNvPicPr>
            <a:picLocks noChangeAspect="1"/>
          </p:cNvPicPr>
          <p:nvPr/>
        </p:nvPicPr>
        <p:blipFill>
          <a:blip r:embed="rId4"/>
          <a:stretch>
            <a:fillRect/>
          </a:stretch>
        </p:blipFill>
        <p:spPr>
          <a:xfrm>
            <a:off x="6243965" y="1448771"/>
            <a:ext cx="5553075" cy="3467100"/>
          </a:xfrm>
          <a:prstGeom prst="rect">
            <a:avLst/>
          </a:prstGeom>
        </p:spPr>
      </p:pic>
      <p:pic>
        <p:nvPicPr>
          <p:cNvPr id="12" name="Picture 11">
            <a:extLst>
              <a:ext uri="{FF2B5EF4-FFF2-40B4-BE49-F238E27FC236}">
                <a16:creationId xmlns:a16="http://schemas.microsoft.com/office/drawing/2014/main" id="{3BF435C0-852D-FBC9-5DE8-E85365AE470E}"/>
              </a:ext>
            </a:extLst>
          </p:cNvPr>
          <p:cNvPicPr>
            <a:picLocks noChangeAspect="1"/>
          </p:cNvPicPr>
          <p:nvPr/>
        </p:nvPicPr>
        <p:blipFill>
          <a:blip r:embed="rId5"/>
          <a:stretch>
            <a:fillRect/>
          </a:stretch>
        </p:blipFill>
        <p:spPr>
          <a:xfrm>
            <a:off x="902551" y="1704586"/>
            <a:ext cx="3049003" cy="4256690"/>
          </a:xfrm>
          <a:prstGeom prst="rect">
            <a:avLst/>
          </a:prstGeom>
        </p:spPr>
      </p:pic>
    </p:spTree>
    <p:extLst>
      <p:ext uri="{BB962C8B-B14F-4D97-AF65-F5344CB8AC3E}">
        <p14:creationId xmlns:p14="http://schemas.microsoft.com/office/powerpoint/2010/main" val="3907984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5BFF8-A642-A89D-6F0F-CCDCDD42626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804CCCC-E464-9273-E71E-7C52263D93BD}"/>
              </a:ext>
            </a:extLst>
          </p:cNvPr>
          <p:cNvSpPr txBox="1"/>
          <p:nvPr/>
        </p:nvSpPr>
        <p:spPr>
          <a:xfrm>
            <a:off x="9847949" y="6457890"/>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C0182E8C-4869-8CE2-01E0-474DFFCB3901}"/>
              </a:ext>
            </a:extLst>
          </p:cNvPr>
          <p:cNvSpPr txBox="1"/>
          <p:nvPr/>
        </p:nvSpPr>
        <p:spPr>
          <a:xfrm>
            <a:off x="191157" y="213361"/>
            <a:ext cx="5437133" cy="6463308"/>
          </a:xfrm>
          <a:prstGeom prst="rect">
            <a:avLst/>
          </a:prstGeom>
          <a:noFill/>
        </p:spPr>
        <p:txBody>
          <a:bodyPr wrap="square">
            <a:spAutoFit/>
          </a:bodyPr>
          <a:lstStyle/>
          <a:p>
            <a:r>
              <a:rPr lang="en-CA" dirty="0"/>
              <a:t>from controller import Robot, Motor, </a:t>
            </a:r>
            <a:r>
              <a:rPr lang="en-CA" dirty="0" err="1"/>
              <a:t>DistanceSensor</a:t>
            </a:r>
            <a:endParaRPr lang="en-CA" dirty="0"/>
          </a:p>
          <a:p>
            <a:endParaRPr lang="en-CA" dirty="0"/>
          </a:p>
          <a:p>
            <a:r>
              <a:rPr lang="en-CA" dirty="0"/>
              <a:t>TIME_STEP = 64</a:t>
            </a:r>
          </a:p>
          <a:p>
            <a:r>
              <a:rPr lang="en-CA" dirty="0"/>
              <a:t>MAX_SPEED = 6.28  # Adjusting MAX_SPEED for realism, assuming it's in radians/sec which is typical in simulations</a:t>
            </a:r>
          </a:p>
          <a:p>
            <a:endParaRPr lang="en-CA" dirty="0"/>
          </a:p>
          <a:p>
            <a:r>
              <a:rPr lang="en-CA" dirty="0"/>
              <a:t># create the Robot instance.</a:t>
            </a:r>
          </a:p>
          <a:p>
            <a:r>
              <a:rPr lang="en-CA" dirty="0"/>
              <a:t>robot = Robot()</a:t>
            </a:r>
          </a:p>
          <a:p>
            <a:endParaRPr lang="en-CA" dirty="0"/>
          </a:p>
          <a:p>
            <a:r>
              <a:rPr lang="en-CA" dirty="0"/>
              <a:t># get a handler to the motors and set target position to infinity (speed control)</a:t>
            </a:r>
          </a:p>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err="1"/>
              <a:t>leftMotor.setPosition</a:t>
            </a:r>
            <a:r>
              <a:rPr lang="en-CA" dirty="0"/>
              <a:t>(float('inf'))</a:t>
            </a:r>
          </a:p>
          <a:p>
            <a:r>
              <a:rPr lang="en-CA" dirty="0" err="1"/>
              <a:t>rightMotor.setPosition</a:t>
            </a:r>
            <a:r>
              <a:rPr lang="en-CA" dirty="0"/>
              <a:t>(float('inf'))</a:t>
            </a:r>
          </a:p>
          <a:p>
            <a:endParaRPr lang="en-CA" dirty="0"/>
          </a:p>
          <a:p>
            <a:r>
              <a:rPr lang="en-CA" dirty="0"/>
              <a:t># Initialize and enable the distance sensor</a:t>
            </a:r>
          </a:p>
          <a:p>
            <a:r>
              <a:rPr lang="en-CA" dirty="0" err="1"/>
              <a:t>distanceSensor</a:t>
            </a:r>
            <a:r>
              <a:rPr lang="en-CA" dirty="0"/>
              <a:t> = </a:t>
            </a:r>
            <a:r>
              <a:rPr lang="en-CA" dirty="0" err="1"/>
              <a:t>robot.getDevice</a:t>
            </a:r>
            <a:r>
              <a:rPr lang="en-CA" dirty="0"/>
              <a:t>('ps0')  # Assuming 'sp0' is the correct sensor name</a:t>
            </a:r>
          </a:p>
          <a:p>
            <a:r>
              <a:rPr lang="en-CA" dirty="0" err="1"/>
              <a:t>distanceSensor.enable</a:t>
            </a:r>
            <a:r>
              <a:rPr lang="en-CA" dirty="0"/>
              <a:t>(TIME_STEP)</a:t>
            </a:r>
          </a:p>
          <a:p>
            <a:endParaRPr lang="en-CA" dirty="0"/>
          </a:p>
          <a:p>
            <a:endParaRPr lang="en-CA" dirty="0"/>
          </a:p>
        </p:txBody>
      </p:sp>
      <p:sp>
        <p:nvSpPr>
          <p:cNvPr id="9" name="TextBox 8">
            <a:extLst>
              <a:ext uri="{FF2B5EF4-FFF2-40B4-BE49-F238E27FC236}">
                <a16:creationId xmlns:a16="http://schemas.microsoft.com/office/drawing/2014/main" id="{7DF1FBB9-7913-BB05-E078-CDF0BE2D8FC0}"/>
              </a:ext>
            </a:extLst>
          </p:cNvPr>
          <p:cNvSpPr txBox="1"/>
          <p:nvPr/>
        </p:nvSpPr>
        <p:spPr>
          <a:xfrm>
            <a:off x="5960680" y="213361"/>
            <a:ext cx="6231320" cy="6186309"/>
          </a:xfrm>
          <a:prstGeom prst="rect">
            <a:avLst/>
          </a:prstGeom>
          <a:noFill/>
        </p:spPr>
        <p:txBody>
          <a:bodyPr wrap="square">
            <a:spAutoFit/>
          </a:bodyPr>
          <a:lstStyle/>
          <a:p>
            <a:r>
              <a:rPr lang="en-CA" dirty="0"/>
              <a:t># set up the motor speeds at 10% of the MAX_SPEED.</a:t>
            </a:r>
          </a:p>
          <a:p>
            <a:r>
              <a:rPr lang="en-CA" dirty="0" err="1"/>
              <a:t>leftMotor.setVelocity</a:t>
            </a:r>
            <a:r>
              <a:rPr lang="en-CA" dirty="0"/>
              <a:t>(0.1 * MAX_SPEED)</a:t>
            </a:r>
          </a:p>
          <a:p>
            <a:r>
              <a:rPr lang="en-CA" dirty="0" err="1"/>
              <a:t>rightMotor.setVelocity</a:t>
            </a:r>
            <a:r>
              <a:rPr lang="en-CA" dirty="0"/>
              <a:t>(0.1 * MAX_SPEED)</a:t>
            </a:r>
          </a:p>
          <a:p>
            <a:endParaRPr lang="en-CA" dirty="0"/>
          </a:p>
          <a:p>
            <a:r>
              <a:rPr lang="en-CA" dirty="0"/>
              <a:t>while </a:t>
            </a:r>
            <a:r>
              <a:rPr lang="en-CA" dirty="0" err="1"/>
              <a:t>robot.step</a:t>
            </a:r>
            <a:r>
              <a:rPr lang="en-CA" dirty="0"/>
              <a:t>(TIME_STEP) != -1:</a:t>
            </a:r>
          </a:p>
          <a:p>
            <a:r>
              <a:rPr lang="en-CA" dirty="0"/>
              <a:t>    # Read the sensor value</a:t>
            </a:r>
          </a:p>
          <a:p>
            <a:r>
              <a:rPr lang="en-CA" dirty="0"/>
              <a:t>    distance = </a:t>
            </a:r>
            <a:r>
              <a:rPr lang="en-CA" dirty="0" err="1"/>
              <a:t>distanceSensor.getValue</a:t>
            </a:r>
            <a:r>
              <a:rPr lang="en-CA" dirty="0"/>
              <a:t>()</a:t>
            </a:r>
          </a:p>
          <a:p>
            <a:r>
              <a:rPr lang="en-CA" dirty="0"/>
              <a:t>    print(distance)</a:t>
            </a:r>
          </a:p>
          <a:p>
            <a:r>
              <a:rPr lang="en-CA" dirty="0"/>
              <a:t>    </a:t>
            </a:r>
          </a:p>
          <a:p>
            <a:r>
              <a:rPr lang="en-CA" dirty="0"/>
              <a:t>    # Check for obstacles - assuming a threshold value for when to stop</a:t>
            </a:r>
          </a:p>
          <a:p>
            <a:r>
              <a:rPr lang="en-CA" dirty="0"/>
              <a:t>    # You may need to adjust the threshold based on your simulation environment</a:t>
            </a:r>
          </a:p>
          <a:p>
            <a:r>
              <a:rPr lang="en-CA" dirty="0"/>
              <a:t>    if distance &lt; 62:  # Example threshold value, adjust based on your sensor's range and sensitivity</a:t>
            </a:r>
          </a:p>
          <a:p>
            <a:r>
              <a:rPr lang="en-CA" dirty="0"/>
              <a:t>        # An obstacle is detected, stop the robot</a:t>
            </a:r>
          </a:p>
          <a:p>
            <a:r>
              <a:rPr lang="en-CA" dirty="0"/>
              <a:t>        </a:t>
            </a:r>
            <a:r>
              <a:rPr lang="en-CA" dirty="0" err="1"/>
              <a:t>leftMotor.setVelocity</a:t>
            </a:r>
            <a:r>
              <a:rPr lang="en-CA" dirty="0"/>
              <a:t>( MAX_SPEED)</a:t>
            </a:r>
          </a:p>
          <a:p>
            <a:r>
              <a:rPr lang="en-CA" dirty="0"/>
              <a:t>        </a:t>
            </a:r>
            <a:r>
              <a:rPr lang="en-CA" dirty="0" err="1"/>
              <a:t>rightMotor.setVelocity</a:t>
            </a:r>
            <a:r>
              <a:rPr lang="en-CA" dirty="0"/>
              <a:t>(0)</a:t>
            </a:r>
          </a:p>
          <a:p>
            <a:r>
              <a:rPr lang="en-CA" dirty="0"/>
              <a:t>    else:</a:t>
            </a:r>
          </a:p>
          <a:p>
            <a:r>
              <a:rPr lang="en-CA" dirty="0"/>
              <a:t>        # No obstacle, continue moving forward</a:t>
            </a:r>
          </a:p>
          <a:p>
            <a:r>
              <a:rPr lang="en-CA" dirty="0"/>
              <a:t>        </a:t>
            </a:r>
            <a:r>
              <a:rPr lang="en-CA" dirty="0" err="1"/>
              <a:t>leftMotor.setVelocity</a:t>
            </a:r>
            <a:r>
              <a:rPr lang="en-CA" dirty="0"/>
              <a:t>(0.1 * MAX_SPEED)</a:t>
            </a:r>
          </a:p>
          <a:p>
            <a:r>
              <a:rPr lang="en-CA" dirty="0"/>
              <a:t>        </a:t>
            </a:r>
            <a:r>
              <a:rPr lang="en-CA" dirty="0" err="1"/>
              <a:t>rightMotor.setVelocity</a:t>
            </a:r>
            <a:r>
              <a:rPr lang="en-CA" dirty="0"/>
              <a:t>(0.1 * MAX_SPEED)</a:t>
            </a:r>
          </a:p>
        </p:txBody>
      </p:sp>
    </p:spTree>
    <p:extLst>
      <p:ext uri="{BB962C8B-B14F-4D97-AF65-F5344CB8AC3E}">
        <p14:creationId xmlns:p14="http://schemas.microsoft.com/office/powerpoint/2010/main" val="1891429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586F0-2D42-F6FB-498E-EF09BE6A1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8C399-D752-4729-6C6A-B863F680D93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A75A266-1595-E3CB-447E-5EC4A3EAD7F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DC8B0F-1934-3602-CCAB-52E41EBE3CB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412AFB-13A6-D087-AAD6-15C9C6563B0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4796DF-BDDA-9A95-8696-14FC890267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773093-1584-2393-6D39-AE630AE608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216BED0-31E4-0692-C10A-975F2DA34A78}"/>
              </a:ext>
            </a:extLst>
          </p:cNvPr>
          <p:cNvSpPr txBox="1"/>
          <p:nvPr/>
        </p:nvSpPr>
        <p:spPr>
          <a:xfrm>
            <a:off x="202980" y="1570642"/>
            <a:ext cx="9831771" cy="369332"/>
          </a:xfrm>
          <a:prstGeom prst="rect">
            <a:avLst/>
          </a:prstGeom>
          <a:noFill/>
        </p:spPr>
        <p:txBody>
          <a:bodyPr wrap="square">
            <a:spAutoFit/>
          </a:bodyPr>
          <a:lstStyle/>
          <a:p>
            <a:r>
              <a:rPr lang="en-CA" dirty="0"/>
              <a:t>The concepts of HRI efficiency and effectiveness metrics for mission effectiveness and human factors.</a:t>
            </a:r>
          </a:p>
        </p:txBody>
      </p:sp>
      <p:sp>
        <p:nvSpPr>
          <p:cNvPr id="9" name="TextBox 8">
            <a:extLst>
              <a:ext uri="{FF2B5EF4-FFF2-40B4-BE49-F238E27FC236}">
                <a16:creationId xmlns:a16="http://schemas.microsoft.com/office/drawing/2014/main" id="{2E17BFCF-9A11-0EFE-F5CD-87638CBA1EC5}"/>
              </a:ext>
            </a:extLst>
          </p:cNvPr>
          <p:cNvSpPr txBox="1"/>
          <p:nvPr/>
        </p:nvSpPr>
        <p:spPr>
          <a:xfrm>
            <a:off x="2686050" y="480947"/>
            <a:ext cx="3409950" cy="369332"/>
          </a:xfrm>
          <a:prstGeom prst="rect">
            <a:avLst/>
          </a:prstGeom>
          <a:noFill/>
        </p:spPr>
        <p:txBody>
          <a:bodyPr wrap="square">
            <a:spAutoFit/>
          </a:bodyPr>
          <a:lstStyle/>
          <a:p>
            <a:pPr algn="l"/>
            <a:r>
              <a:rPr lang="en-CA" b="1" i="0" dirty="0">
                <a:solidFill>
                  <a:srgbClr val="0D0D0D"/>
                </a:solidFill>
                <a:effectLst/>
                <a:latin typeface="Söhne"/>
              </a:rPr>
              <a:t>Metrics for Mission Effectiveness</a:t>
            </a:r>
          </a:p>
        </p:txBody>
      </p:sp>
      <p:pic>
        <p:nvPicPr>
          <p:cNvPr id="1026" name="Picture 2" descr="Are You Evaluating Mission Effectiveness? - Barbacane, Thornton &amp; Company">
            <a:extLst>
              <a:ext uri="{FF2B5EF4-FFF2-40B4-BE49-F238E27FC236}">
                <a16:creationId xmlns:a16="http://schemas.microsoft.com/office/drawing/2014/main" id="{09185927-AA45-0CD4-3A1B-F55621C79E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5042" y="32813"/>
            <a:ext cx="1792394" cy="11874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Directional effect of factors in HRC as identified in literature... |  Download Scientific Diagram">
            <a:extLst>
              <a:ext uri="{FF2B5EF4-FFF2-40B4-BE49-F238E27FC236}">
                <a16:creationId xmlns:a16="http://schemas.microsoft.com/office/drawing/2014/main" id="{AE6D604C-DC4B-CA72-87E1-D6430E2C4F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8501" y="2154161"/>
            <a:ext cx="8096250" cy="385762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8210776-591C-12C9-EB40-14EC96DBE517}"/>
              </a:ext>
            </a:extLst>
          </p:cNvPr>
          <p:cNvSpPr txBox="1"/>
          <p:nvPr/>
        </p:nvSpPr>
        <p:spPr>
          <a:xfrm>
            <a:off x="3526877" y="770380"/>
            <a:ext cx="1728295" cy="369332"/>
          </a:xfrm>
          <a:prstGeom prst="rect">
            <a:avLst/>
          </a:prstGeom>
          <a:noFill/>
        </p:spPr>
        <p:txBody>
          <a:bodyPr wrap="square">
            <a:spAutoFit/>
          </a:bodyPr>
          <a:lstStyle/>
          <a:p>
            <a:r>
              <a:rPr lang="en-CA" dirty="0" err="1"/>
              <a:t>مقاييس</a:t>
            </a:r>
            <a:r>
              <a:rPr lang="en-CA" dirty="0"/>
              <a:t> </a:t>
            </a:r>
            <a:r>
              <a:rPr lang="en-CA" dirty="0" err="1"/>
              <a:t>فعالية</a:t>
            </a:r>
            <a:r>
              <a:rPr lang="en-CA" dirty="0"/>
              <a:t> </a:t>
            </a:r>
            <a:r>
              <a:rPr lang="en-CA" dirty="0" err="1"/>
              <a:t>المهمة</a:t>
            </a:r>
            <a:endParaRPr lang="en-CA" dirty="0"/>
          </a:p>
        </p:txBody>
      </p:sp>
    </p:spTree>
    <p:extLst>
      <p:ext uri="{BB962C8B-B14F-4D97-AF65-F5344CB8AC3E}">
        <p14:creationId xmlns:p14="http://schemas.microsoft.com/office/powerpoint/2010/main" val="4196895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D2670-ED64-FBC3-33E7-C9F05455FF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8F3E39-922A-BE74-071D-41AC509471D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65D432A-0B98-DA80-FA49-9E1C46A4CFB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43CAA6-C2F4-A5E2-EE4F-D4C6A4FD812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363BB7-F41B-9E10-E4E8-6D13EB655F1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232801-79A9-E64A-B542-F4F4A26904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B37569-0933-18D2-34A6-DE80A4968A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1B2A6EB-B422-39F0-4FC6-8DD8633341C9}"/>
              </a:ext>
            </a:extLst>
          </p:cNvPr>
          <p:cNvSpPr txBox="1"/>
          <p:nvPr/>
        </p:nvSpPr>
        <p:spPr>
          <a:xfrm>
            <a:off x="210863" y="1610557"/>
            <a:ext cx="11669961" cy="1661993"/>
          </a:xfrm>
          <a:prstGeom prst="rect">
            <a:avLst/>
          </a:prstGeom>
          <a:noFill/>
        </p:spPr>
        <p:txBody>
          <a:bodyPr wrap="square">
            <a:spAutoFit/>
          </a:bodyPr>
          <a:lstStyle/>
          <a:p>
            <a:r>
              <a:rPr lang="en-CA" sz="2400" b="1" dirty="0"/>
              <a:t>How Fast Robots and Humans Complete Tasks</a:t>
            </a:r>
            <a:r>
              <a:rPr lang="en-CA" sz="2400" b="1" dirty="0">
                <a:highlight>
                  <a:srgbClr val="FFFF00"/>
                </a:highlight>
              </a:rPr>
              <a:t> Together</a:t>
            </a:r>
            <a:r>
              <a:rPr lang="en-CA" sz="2400" b="1" dirty="0"/>
              <a:t>:</a:t>
            </a:r>
          </a:p>
          <a:p>
            <a:endParaRPr lang="en-CA" sz="2400" b="1" dirty="0"/>
          </a:p>
          <a:p>
            <a:r>
              <a:rPr lang="en-CA" dirty="0"/>
              <a:t>Explanation: Checking if a robot and human can finish a job quickly, like cleaning up a room.</a:t>
            </a:r>
          </a:p>
          <a:p>
            <a:r>
              <a:rPr lang="en-CA" dirty="0"/>
              <a:t>Example: If a robot helps a human clean a room and they finish in 30 minutes instead of an hour, that’s good and means they work well together.</a:t>
            </a:r>
          </a:p>
        </p:txBody>
      </p:sp>
      <p:pic>
        <p:nvPicPr>
          <p:cNvPr id="2052" name="Picture 4" descr="Pros and Cons of Robots Doing Our Chores">
            <a:extLst>
              <a:ext uri="{FF2B5EF4-FFF2-40B4-BE49-F238E27FC236}">
                <a16:creationId xmlns:a16="http://schemas.microsoft.com/office/drawing/2014/main" id="{466D0C51-A7C8-1C2C-1C0C-105F66B67D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505" y="3272550"/>
            <a:ext cx="3530380" cy="2719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523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A2278-4D7D-7CC4-C99F-63FE33A31B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0BDD6-082E-3D94-7212-284A87698EC8}"/>
              </a:ext>
            </a:extLst>
          </p:cNvPr>
          <p:cNvSpPr/>
          <p:nvPr/>
        </p:nvSpPr>
        <p:spPr>
          <a:xfrm>
            <a:off x="49085" y="1248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2C174CE-604B-6451-33B2-D44D4AB275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782681-377A-F5BE-2156-FCACF76995C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40054D-D46B-C1ED-40E8-213D29DC378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D2BF6F1-3413-135C-7FEA-43498960B9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271544-559C-8E13-9CF5-5FB75A54F4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2A259B0-AD37-8317-7659-06EBD6218075}"/>
              </a:ext>
            </a:extLst>
          </p:cNvPr>
          <p:cNvSpPr txBox="1"/>
          <p:nvPr/>
        </p:nvSpPr>
        <p:spPr>
          <a:xfrm>
            <a:off x="49085" y="1337594"/>
            <a:ext cx="11528072" cy="1846659"/>
          </a:xfrm>
          <a:prstGeom prst="rect">
            <a:avLst/>
          </a:prstGeom>
          <a:noFill/>
        </p:spPr>
        <p:txBody>
          <a:bodyPr wrap="square">
            <a:spAutoFit/>
          </a:bodyPr>
          <a:lstStyle/>
          <a:p>
            <a:r>
              <a:rPr lang="en-CA" sz="2400" b="1" dirty="0"/>
              <a:t>Doing the Right Job:</a:t>
            </a:r>
          </a:p>
          <a:p>
            <a:endParaRPr lang="en-CA" dirty="0"/>
          </a:p>
          <a:p>
            <a:r>
              <a:rPr lang="en-CA" dirty="0"/>
              <a:t>Explanation: Making sure the robot does its </a:t>
            </a:r>
            <a:r>
              <a:rPr lang="en-CA" dirty="0">
                <a:highlight>
                  <a:srgbClr val="FFFF00"/>
                </a:highlight>
              </a:rPr>
              <a:t>part of the job correctly</a:t>
            </a:r>
            <a:r>
              <a:rPr lang="en-CA" dirty="0"/>
              <a:t>, like a robot that sorts books by color without mistakes.</a:t>
            </a:r>
          </a:p>
          <a:p>
            <a:r>
              <a:rPr lang="en-CA" dirty="0"/>
              <a:t>Example: A robot helps sort red and blue books into separate boxes. If it puts all the books in the right boxes without mixing them up, it’s doing a great job.</a:t>
            </a:r>
          </a:p>
        </p:txBody>
      </p:sp>
      <p:pic>
        <p:nvPicPr>
          <p:cNvPr id="3074" name="Picture 2" descr="Google robot learns to sort the recyclables left in office waste bins | New  Scientist">
            <a:extLst>
              <a:ext uri="{FF2B5EF4-FFF2-40B4-BE49-F238E27FC236}">
                <a16:creationId xmlns:a16="http://schemas.microsoft.com/office/drawing/2014/main" id="{2336FF94-F0A2-FC17-3BFC-7D93CBF5A5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6949" y="3153576"/>
            <a:ext cx="3974224" cy="264948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obot 82: Leaning Tower of Books | TIM">
            <a:extLst>
              <a:ext uri="{FF2B5EF4-FFF2-40B4-BE49-F238E27FC236}">
                <a16:creationId xmlns:a16="http://schemas.microsoft.com/office/drawing/2014/main" id="{2F1FE6E0-3726-EFC3-6EEE-41E9169820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989" y="3318128"/>
            <a:ext cx="2438005" cy="2438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048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F7CE9-A7CE-9B6B-D974-8922F3D8E9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12AFB7-9050-3FD8-23FC-485AE26F0ED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8A5D92-C643-E9AC-0BAB-85A747427CA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DE6D40-1B16-ADF9-CB6C-C2F907DD488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6D0EF4C-178B-5C84-2896-31C157A357A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9D809B5-D022-40AB-F9AF-E3DCCCBF59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7E0576-828D-F077-CEFC-8F076A783A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0A4B06E-9326-E230-681C-4446063FD4C4}"/>
              </a:ext>
            </a:extLst>
          </p:cNvPr>
          <p:cNvSpPr txBox="1"/>
          <p:nvPr/>
        </p:nvSpPr>
        <p:spPr>
          <a:xfrm>
            <a:off x="154994" y="1395048"/>
            <a:ext cx="11725831" cy="1292662"/>
          </a:xfrm>
          <a:prstGeom prst="rect">
            <a:avLst/>
          </a:prstGeom>
          <a:noFill/>
        </p:spPr>
        <p:txBody>
          <a:bodyPr wrap="square">
            <a:spAutoFit/>
          </a:bodyPr>
          <a:lstStyle/>
          <a:p>
            <a:r>
              <a:rPr lang="en-CA" sz="2400" b="1" dirty="0"/>
              <a:t>Robots Working on </a:t>
            </a:r>
            <a:r>
              <a:rPr lang="en-CA" sz="2400" b="1" dirty="0">
                <a:highlight>
                  <a:srgbClr val="FFFF00"/>
                </a:highlight>
              </a:rPr>
              <a:t>Their Own</a:t>
            </a:r>
            <a:r>
              <a:rPr lang="en-CA" sz="2400" b="1" dirty="0"/>
              <a:t>:</a:t>
            </a:r>
          </a:p>
          <a:p>
            <a:endParaRPr lang="en-CA" dirty="0"/>
          </a:p>
          <a:p>
            <a:r>
              <a:rPr lang="en-CA" dirty="0"/>
              <a:t>Explanation: Seeing if the robot can do tasks by itself without needing a human to tell it what to do every time.</a:t>
            </a:r>
          </a:p>
          <a:p>
            <a:r>
              <a:rPr lang="en-CA" dirty="0"/>
              <a:t>Example: A robot vacuum cleans the floors by itself every day without someone having to start it each time.</a:t>
            </a:r>
          </a:p>
        </p:txBody>
      </p:sp>
      <p:pic>
        <p:nvPicPr>
          <p:cNvPr id="12" name="Picture 11">
            <a:extLst>
              <a:ext uri="{FF2B5EF4-FFF2-40B4-BE49-F238E27FC236}">
                <a16:creationId xmlns:a16="http://schemas.microsoft.com/office/drawing/2014/main" id="{E64B68A3-24BC-03C0-E983-ED54D659B09B}"/>
              </a:ext>
            </a:extLst>
          </p:cNvPr>
          <p:cNvPicPr>
            <a:picLocks noChangeAspect="1"/>
          </p:cNvPicPr>
          <p:nvPr/>
        </p:nvPicPr>
        <p:blipFill>
          <a:blip r:embed="rId4"/>
          <a:stretch>
            <a:fillRect/>
          </a:stretch>
        </p:blipFill>
        <p:spPr>
          <a:xfrm>
            <a:off x="1604779" y="3058837"/>
            <a:ext cx="8592207" cy="2685065"/>
          </a:xfrm>
          <a:prstGeom prst="rect">
            <a:avLst/>
          </a:prstGeom>
          <a:ln>
            <a:noFill/>
          </a:ln>
          <a:effectLst>
            <a:softEdge rad="112500"/>
          </a:effectLst>
        </p:spPr>
      </p:pic>
    </p:spTree>
    <p:extLst>
      <p:ext uri="{BB962C8B-B14F-4D97-AF65-F5344CB8AC3E}">
        <p14:creationId xmlns:p14="http://schemas.microsoft.com/office/powerpoint/2010/main" val="441769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7F822-C1F2-D3D7-049F-43F7CC45B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419286-C944-608D-9C23-086EC21595B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87F86A-286C-3B5F-4929-5FE62D08F2B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C86A74-81EC-07DF-83A9-854E8321D06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513A39D-3B7F-C28B-6870-9800347223F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D0ACE1-ED18-8E55-2912-55ED309E4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3E518B-3A0A-5DAD-2890-C8D009E9AC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1184A03-574B-362E-66FF-2090529DF4D6}"/>
              </a:ext>
            </a:extLst>
          </p:cNvPr>
          <p:cNvSpPr txBox="1"/>
          <p:nvPr/>
        </p:nvSpPr>
        <p:spPr>
          <a:xfrm>
            <a:off x="208009" y="1345306"/>
            <a:ext cx="11081440" cy="1477328"/>
          </a:xfrm>
          <a:prstGeom prst="rect">
            <a:avLst/>
          </a:prstGeom>
          <a:noFill/>
        </p:spPr>
        <p:txBody>
          <a:bodyPr wrap="square">
            <a:spAutoFit/>
          </a:bodyPr>
          <a:lstStyle/>
          <a:p>
            <a:pPr algn="l"/>
            <a:r>
              <a:rPr lang="en-US" b="1" i="0" dirty="0">
                <a:solidFill>
                  <a:srgbClr val="0D0D0D"/>
                </a:solidFill>
                <a:effectLst/>
                <a:highlight>
                  <a:srgbClr val="FFFF00"/>
                </a:highlight>
                <a:latin typeface="Söhne"/>
              </a:rPr>
              <a:t>Changing Plans</a:t>
            </a:r>
            <a:r>
              <a:rPr lang="en-US" b="1" i="0" dirty="0">
                <a:solidFill>
                  <a:srgbClr val="0D0D0D"/>
                </a:solidFill>
                <a:effectLst/>
                <a:latin typeface="Söhne"/>
              </a:rPr>
              <a:t> When Needed</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The robot can change what it’s doing based on new situations, like avoiding spilled juice on the floor it didn’t know was there.</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If a robot is delivering mail indoors and finds a hallway blocked, it figures out a different way to go on its own.</a:t>
            </a:r>
          </a:p>
        </p:txBody>
      </p:sp>
      <p:pic>
        <p:nvPicPr>
          <p:cNvPr id="5122" name="Picture 2" descr="a blue sixwheeled boxlike robot">
            <a:extLst>
              <a:ext uri="{FF2B5EF4-FFF2-40B4-BE49-F238E27FC236}">
                <a16:creationId xmlns:a16="http://schemas.microsoft.com/office/drawing/2014/main" id="{346E48A3-FD2E-5111-3256-EDB6A5D54F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6124" y="2822634"/>
            <a:ext cx="3852041" cy="28890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103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DE351-32B7-E19E-F4D3-FFDF14AC34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B1D28A-07D2-33F2-5CF6-122D20F46DC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73E083-43C3-7774-0142-42F7B7C800C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B33A35-C01A-6E1B-F3DB-0BDB6B5ACD0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EA5FFB-B917-C678-C7B5-9BFBE90997E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3DD8315-52C4-4AC3-8204-1414D8C644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3706A0-1EE1-2BE8-D8DF-9B9783AB1CC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5471927-5E3D-2828-6854-D60AC80F0D64}"/>
              </a:ext>
            </a:extLst>
          </p:cNvPr>
          <p:cNvSpPr txBox="1"/>
          <p:nvPr/>
        </p:nvSpPr>
        <p:spPr>
          <a:xfrm>
            <a:off x="208009" y="1345306"/>
            <a:ext cx="11482122" cy="923330"/>
          </a:xfrm>
          <a:prstGeom prst="rect">
            <a:avLst/>
          </a:prstGeom>
          <a:noFill/>
        </p:spPr>
        <p:txBody>
          <a:bodyPr wrap="square">
            <a:spAutoFit/>
          </a:bodyPr>
          <a:lstStyle/>
          <a:p>
            <a:pPr algn="l"/>
            <a:r>
              <a:rPr lang="en-US" b="1" i="0" dirty="0">
                <a:solidFill>
                  <a:srgbClr val="0D0D0D"/>
                </a:solidFill>
                <a:effectLst/>
                <a:latin typeface="Söhne"/>
              </a:rPr>
              <a:t>Keeping the Robot Busy</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Making sure the robot has tasks to do so it’s not just sitting around unused.</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 robot in a store helps customers find items, clean up, and restock shelves all day instead of standing idle.</a:t>
            </a:r>
          </a:p>
        </p:txBody>
      </p:sp>
      <p:pic>
        <p:nvPicPr>
          <p:cNvPr id="6146" name="Picture 2" descr="Shelf-stocking robot working independently">
            <a:extLst>
              <a:ext uri="{FF2B5EF4-FFF2-40B4-BE49-F238E27FC236}">
                <a16:creationId xmlns:a16="http://schemas.microsoft.com/office/drawing/2014/main" id="{20A4F60A-34CE-5CB6-E2AA-021563A22B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8394" y="2476347"/>
            <a:ext cx="4875212" cy="36583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442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A54B2-D246-EA1A-E312-06CD14FE96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F9E399-51F2-2EEA-9A2E-FC89E2C4451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602DF52-F1B4-3870-1ACC-165C7B25308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7567DC-59AC-0674-D180-1551905BE9F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2E3186-D1FA-8B54-CC96-4F02F50D426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4BF83FB-BB88-4CDD-E021-4AB76F24D0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2F36D-BF3A-5D76-FCAD-448E947672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A3B169E-5535-1952-6EC2-A9C0F2FA16E1}"/>
              </a:ext>
            </a:extLst>
          </p:cNvPr>
          <p:cNvSpPr txBox="1"/>
          <p:nvPr/>
        </p:nvSpPr>
        <p:spPr>
          <a:xfrm>
            <a:off x="3003393" y="550471"/>
            <a:ext cx="2989536" cy="369332"/>
          </a:xfrm>
          <a:prstGeom prst="rect">
            <a:avLst/>
          </a:prstGeom>
          <a:noFill/>
        </p:spPr>
        <p:txBody>
          <a:bodyPr wrap="square">
            <a:spAutoFit/>
          </a:bodyPr>
          <a:lstStyle/>
          <a:p>
            <a:pPr algn="l"/>
            <a:r>
              <a:rPr lang="en-CA" b="1" i="0" dirty="0">
                <a:solidFill>
                  <a:srgbClr val="0D0D0D"/>
                </a:solidFill>
                <a:effectLst/>
                <a:latin typeface="Söhne"/>
              </a:rPr>
              <a:t>Metrics for Human Factors</a:t>
            </a:r>
          </a:p>
        </p:txBody>
      </p:sp>
      <p:sp>
        <p:nvSpPr>
          <p:cNvPr id="9" name="TextBox 8">
            <a:extLst>
              <a:ext uri="{FF2B5EF4-FFF2-40B4-BE49-F238E27FC236}">
                <a16:creationId xmlns:a16="http://schemas.microsoft.com/office/drawing/2014/main" id="{35787EC4-9EF5-795A-C7B9-355C65647379}"/>
              </a:ext>
            </a:extLst>
          </p:cNvPr>
          <p:cNvSpPr txBox="1"/>
          <p:nvPr/>
        </p:nvSpPr>
        <p:spPr>
          <a:xfrm>
            <a:off x="119271" y="1353660"/>
            <a:ext cx="11148192" cy="923330"/>
          </a:xfrm>
          <a:prstGeom prst="rect">
            <a:avLst/>
          </a:prstGeom>
          <a:noFill/>
        </p:spPr>
        <p:txBody>
          <a:bodyPr wrap="square">
            <a:spAutoFit/>
          </a:bodyPr>
          <a:lstStyle/>
          <a:p>
            <a:pPr algn="l"/>
            <a:r>
              <a:rPr lang="en-US" b="1" i="0" dirty="0">
                <a:solidFill>
                  <a:srgbClr val="0D0D0D"/>
                </a:solidFill>
                <a:effectLst/>
                <a:latin typeface="Söhne"/>
              </a:rPr>
              <a:t>How Happy People Are with the Robot</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After working with the robot, people feel good about it and think it’s helpful.</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After using a robot assistant in class, students feel it’s fun and helps them learn better.</a:t>
            </a:r>
          </a:p>
        </p:txBody>
      </p:sp>
      <p:pic>
        <p:nvPicPr>
          <p:cNvPr id="7170" name="Picture 2" descr="How Are Children Impacted By AI? Why The Next Generation Will Be Reliant on Robotic  Assistants | Gold Penguin">
            <a:extLst>
              <a:ext uri="{FF2B5EF4-FFF2-40B4-BE49-F238E27FC236}">
                <a16:creationId xmlns:a16="http://schemas.microsoft.com/office/drawing/2014/main" id="{E4825CCD-5CE1-E480-843C-0E2EF59753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8730" y="2430002"/>
            <a:ext cx="3655487" cy="3655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936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07525-7D38-9EDD-4DCF-1D6681FE11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35900C-2EFA-8084-D225-E44051D52E2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D73643A-A032-8F10-127C-7361A451A5D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2C4029-D29B-F843-2F1A-07BEF79F114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9823D3-5525-05E6-9033-5290CD1E10F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1622AA0-0590-44F2-14CC-BC6E57B381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E872C2-95D4-B5E6-9268-9B3108763B1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373A636-4484-694A-0B43-132321A82A39}"/>
              </a:ext>
            </a:extLst>
          </p:cNvPr>
          <p:cNvSpPr txBox="1"/>
          <p:nvPr/>
        </p:nvSpPr>
        <p:spPr>
          <a:xfrm>
            <a:off x="137823" y="1345306"/>
            <a:ext cx="11597509" cy="923330"/>
          </a:xfrm>
          <a:prstGeom prst="rect">
            <a:avLst/>
          </a:prstGeom>
          <a:noFill/>
        </p:spPr>
        <p:txBody>
          <a:bodyPr wrap="square">
            <a:spAutoFit/>
          </a:bodyPr>
          <a:lstStyle/>
          <a:p>
            <a:pPr algn="l"/>
            <a:r>
              <a:rPr lang="en-US" b="1" i="0" dirty="0">
                <a:solidFill>
                  <a:srgbClr val="0D0D0D"/>
                </a:solidFill>
                <a:effectLst/>
                <a:latin typeface="Söhne"/>
              </a:rPr>
              <a:t>Thinking Hard?</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Checking if using the robot makes people feel stressed or tired from thinking too much.</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If a teacher uses a robot to grade tests and finds it easy to use without getting a headache, that’s great.</a:t>
            </a:r>
          </a:p>
        </p:txBody>
      </p:sp>
      <p:pic>
        <p:nvPicPr>
          <p:cNvPr id="8194" name="Picture 2" descr="Teaching STEM Skills with NAO Robots -- THE Journal">
            <a:extLst>
              <a:ext uri="{FF2B5EF4-FFF2-40B4-BE49-F238E27FC236}">
                <a16:creationId xmlns:a16="http://schemas.microsoft.com/office/drawing/2014/main" id="{ECA0ADC4-6E4A-545B-BB76-B9AF791FE2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6867" y="2830325"/>
            <a:ext cx="4562147" cy="3046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62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92848-51BA-DDD6-62B1-3A022C4F0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EB2B6A-ADA4-941F-9D02-28C34E81A3B2}"/>
              </a:ext>
            </a:extLst>
          </p:cNvPr>
          <p:cNvSpPr/>
          <p:nvPr/>
        </p:nvSpPr>
        <p:spPr>
          <a:xfrm>
            <a:off x="0"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396B798-8595-0B1B-1418-C91ACDF4DFA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97EE8C-9FBF-1681-0CA0-4C0AE86BFA8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E7688E-2E33-99F6-A66F-E332C83BBDE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F1DA7E-CCDA-E7D9-56F8-AD3114C4B5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30EAC8-8373-1A66-44BC-4E457A0D2F2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2FF3DF-CC7C-CCDD-5CFC-51DD0C0F4E5C}"/>
              </a:ext>
            </a:extLst>
          </p:cNvPr>
          <p:cNvSpPr txBox="1"/>
          <p:nvPr/>
        </p:nvSpPr>
        <p:spPr>
          <a:xfrm>
            <a:off x="0" y="1403402"/>
            <a:ext cx="11401506" cy="923330"/>
          </a:xfrm>
          <a:prstGeom prst="rect">
            <a:avLst/>
          </a:prstGeom>
          <a:noFill/>
        </p:spPr>
        <p:txBody>
          <a:bodyPr wrap="square">
            <a:spAutoFit/>
          </a:bodyPr>
          <a:lstStyle/>
          <a:p>
            <a:pPr algn="l"/>
            <a:r>
              <a:rPr lang="en-US" b="1" i="0" dirty="0">
                <a:solidFill>
                  <a:srgbClr val="0D0D0D"/>
                </a:solidFill>
                <a:effectLst/>
                <a:latin typeface="Söhne"/>
              </a:rPr>
              <a:t>Trusting the Robot</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People believe the robot will do its job well and not make mistakes.</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 family trusts their robot pet sitter to feed and play with their cat correctly when they are not home.</a:t>
            </a:r>
          </a:p>
        </p:txBody>
      </p:sp>
      <p:pic>
        <p:nvPicPr>
          <p:cNvPr id="9218" name="Picture 2" descr="HHOLOVE O Sitter: The AI Robot That Can Babysit Your Cat! with Automatic  Feeder, Camera, and Laser - YouTube">
            <a:extLst>
              <a:ext uri="{FF2B5EF4-FFF2-40B4-BE49-F238E27FC236}">
                <a16:creationId xmlns:a16="http://schemas.microsoft.com/office/drawing/2014/main" id="{14D5B67F-4B48-9DFD-BB5E-642363E9A5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7008" y="2469550"/>
            <a:ext cx="6542690" cy="36802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728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1C510-B6BD-BB8A-87BA-C05845665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09EA09-659D-61AF-D2B4-80C3C1F5767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BC57327-378C-CFCA-6BCB-7106467C7B8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E74B1F-022D-E43E-F4AC-C49E566703D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AF93DA-BB4C-1972-D9DD-CD889815040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270945-6C41-7CD8-E704-4379880734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91B06C-AE09-10D9-48C8-0F149BB579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8431A0C-6710-AB3A-36A8-9C30585BDF1B}"/>
              </a:ext>
            </a:extLst>
          </p:cNvPr>
          <p:cNvSpPr txBox="1"/>
          <p:nvPr/>
        </p:nvSpPr>
        <p:spPr>
          <a:xfrm>
            <a:off x="137822" y="1570642"/>
            <a:ext cx="10921687" cy="923330"/>
          </a:xfrm>
          <a:prstGeom prst="rect">
            <a:avLst/>
          </a:prstGeom>
          <a:noFill/>
        </p:spPr>
        <p:txBody>
          <a:bodyPr wrap="square">
            <a:spAutoFit/>
          </a:bodyPr>
          <a:lstStyle/>
          <a:p>
            <a:pPr algn="l"/>
            <a:r>
              <a:rPr lang="en-US" b="1" i="0" dirty="0">
                <a:solidFill>
                  <a:srgbClr val="0D0D0D"/>
                </a:solidFill>
                <a:effectLst/>
                <a:latin typeface="Söhne"/>
              </a:rPr>
              <a:t>Learning to Use the Robot</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Finding out if it’s easy and quick for someone to learn how to work with the robot.</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If someone can start using a robot to make coffee after a quick lesson, that means it’s easy to learn.</a:t>
            </a:r>
          </a:p>
        </p:txBody>
      </p:sp>
      <p:pic>
        <p:nvPicPr>
          <p:cNvPr id="10242" name="Picture 2" descr="Alan Winfield's Web Log: The Tea test of robot intelligence">
            <a:extLst>
              <a:ext uri="{FF2B5EF4-FFF2-40B4-BE49-F238E27FC236}">
                <a16:creationId xmlns:a16="http://schemas.microsoft.com/office/drawing/2014/main" id="{131B83A0-7501-E50F-FC10-A7F388A483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8802" y="2948310"/>
            <a:ext cx="5029528" cy="2831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78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65055-0FCB-0EF2-ADA1-AF57AACAD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269FF-2402-FB24-268B-9AED347314E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20C4ED-38F7-54C9-BC4F-677B6D6ADE7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81157C-8837-92B9-55F2-63342B7E63E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F69107-0526-102A-9EDE-9B768EAE5C8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E531FE-4838-55DD-1537-855E8B2794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51E51B-5549-9308-5D1D-AA7DAFD6BF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CBE4033-9F60-2575-7729-0E7401197699}"/>
              </a:ext>
            </a:extLst>
          </p:cNvPr>
          <p:cNvSpPr txBox="1"/>
          <p:nvPr/>
        </p:nvSpPr>
        <p:spPr>
          <a:xfrm>
            <a:off x="85271" y="1356572"/>
            <a:ext cx="11898720" cy="1200329"/>
          </a:xfrm>
          <a:prstGeom prst="rect">
            <a:avLst/>
          </a:prstGeom>
          <a:noFill/>
        </p:spPr>
        <p:txBody>
          <a:bodyPr wrap="square">
            <a:spAutoFit/>
          </a:bodyPr>
          <a:lstStyle/>
          <a:p>
            <a:pPr algn="l"/>
            <a:r>
              <a:rPr lang="en-US" b="1" i="0" dirty="0">
                <a:solidFill>
                  <a:srgbClr val="0D0D0D"/>
                </a:solidFill>
                <a:effectLst/>
                <a:latin typeface="Söhne"/>
              </a:rPr>
              <a:t>Making Human Jobs Easier</a:t>
            </a:r>
            <a:r>
              <a:rPr lang="en-US" b="0" i="0" dirty="0">
                <a:solidFill>
                  <a:srgbClr val="0D0D0D"/>
                </a:solidFill>
                <a:effectLst/>
                <a:latin typeface="Söhne"/>
              </a:rPr>
              <a:t>:</a:t>
            </a:r>
          </a:p>
          <a:p>
            <a:pPr algn="l">
              <a:buFont typeface="Arial" panose="020B0604020202020204" pitchFamily="34" charset="0"/>
              <a:buChar char="•"/>
            </a:pPr>
            <a:r>
              <a:rPr lang="en-US" b="1" i="0" dirty="0">
                <a:solidFill>
                  <a:srgbClr val="0D0D0D"/>
                </a:solidFill>
                <a:effectLst/>
                <a:latin typeface="Söhne"/>
              </a:rPr>
              <a:t>Explanation</a:t>
            </a:r>
            <a:r>
              <a:rPr lang="en-US" b="0" i="0" dirty="0">
                <a:solidFill>
                  <a:srgbClr val="0D0D0D"/>
                </a:solidFill>
                <a:effectLst/>
                <a:latin typeface="Söhne"/>
              </a:rPr>
              <a:t>: The robot takes over tasks that are hard or boring, so people can do other important things.</a:t>
            </a:r>
          </a:p>
          <a:p>
            <a:pPr algn="l">
              <a:buFont typeface="Arial" panose="020B0604020202020204" pitchFamily="34" charset="0"/>
              <a:buChar char="•"/>
            </a:pPr>
            <a:r>
              <a:rPr lang="en-US" b="1" i="0" dirty="0">
                <a:solidFill>
                  <a:srgbClr val="0D0D0D"/>
                </a:solidFill>
                <a:effectLst/>
                <a:latin typeface="Söhne"/>
              </a:rPr>
              <a:t>Example</a:t>
            </a:r>
            <a:r>
              <a:rPr lang="en-US" b="0" i="0" dirty="0">
                <a:solidFill>
                  <a:srgbClr val="0D0D0D"/>
                </a:solidFill>
                <a:effectLst/>
                <a:latin typeface="Söhne"/>
              </a:rPr>
              <a:t>: A robot takes over cleaning the floors at a restaurant, so the staff can spend more time making meals and helping customers.</a:t>
            </a:r>
          </a:p>
        </p:txBody>
      </p:sp>
      <p:pic>
        <p:nvPicPr>
          <p:cNvPr id="11266" name="Picture 2" descr="Robot cooks are rapidly making their way into restaurant kitchens">
            <a:extLst>
              <a:ext uri="{FF2B5EF4-FFF2-40B4-BE49-F238E27FC236}">
                <a16:creationId xmlns:a16="http://schemas.microsoft.com/office/drawing/2014/main" id="{6BEEC087-2D67-E4D7-82D2-629FD49537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2773" y="2792012"/>
            <a:ext cx="3612552" cy="2709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Minnesota restaurants, senior homes turn to robots amid labor shortage">
            <a:extLst>
              <a:ext uri="{FF2B5EF4-FFF2-40B4-BE49-F238E27FC236}">
                <a16:creationId xmlns:a16="http://schemas.microsoft.com/office/drawing/2014/main" id="{CE5FB3D7-1F42-C570-4CE6-3756DB5C89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4631" y="2792012"/>
            <a:ext cx="4301824" cy="2709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176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6FB60-AB21-DA33-1B23-A531FFB80C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315645-E365-8E58-F32A-8F9F049B308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CCD1B1-B993-FF5B-2BB7-B58699F0065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639232-DF36-E956-5BC6-EE655B7DEAB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835641-E281-A607-5194-28B315AA7A9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1A0016-9BF8-CAE0-4485-63E9D140D8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92837D-AF2F-44DA-350F-06793F3D645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8" name="Picture 4" descr="GitHub - albertbrucelee/webots-e-puck_robot-tutorial: Tutorial for  developing robot, implement on e-puck robot, simulated on Webots simulator">
            <a:extLst>
              <a:ext uri="{FF2B5EF4-FFF2-40B4-BE49-F238E27FC236}">
                <a16:creationId xmlns:a16="http://schemas.microsoft.com/office/drawing/2014/main" id="{840A79A7-5935-9DD3-2D21-9109D783B6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1474" y="1963710"/>
            <a:ext cx="7810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01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A90AC-048E-E7CE-D05E-84A093E84E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B8E523-1DDE-C608-F511-D2AB873FFDA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89599A4-E819-7336-1CB2-BAB2B13306A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C5971D-B8C3-66E4-9871-9583F35C609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786F41-36DE-696F-7A42-E1EBEFCB87A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F737CC2-FCB9-A235-4AC3-F4DA4AB606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04022C-EB77-E566-342A-BE9A3F6D562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0" name="Picture 2">
            <a:extLst>
              <a:ext uri="{FF2B5EF4-FFF2-40B4-BE49-F238E27FC236}">
                <a16:creationId xmlns:a16="http://schemas.microsoft.com/office/drawing/2014/main" id="{A7250559-09B4-DFA0-707D-FA7658A9BB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160" y="2140142"/>
            <a:ext cx="4559808" cy="291827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E8ADBE2-ADD2-2B7E-3202-025FED478979}"/>
              </a:ext>
            </a:extLst>
          </p:cNvPr>
          <p:cNvSpPr txBox="1"/>
          <p:nvPr/>
        </p:nvSpPr>
        <p:spPr>
          <a:xfrm>
            <a:off x="2454656" y="670296"/>
            <a:ext cx="2632312" cy="461665"/>
          </a:xfrm>
          <a:prstGeom prst="rect">
            <a:avLst/>
          </a:prstGeom>
          <a:noFill/>
        </p:spPr>
        <p:txBody>
          <a:bodyPr wrap="square">
            <a:spAutoFit/>
          </a:bodyPr>
          <a:lstStyle/>
          <a:p>
            <a:r>
              <a:rPr lang="en-CA" sz="2400" b="1" i="0" dirty="0">
                <a:solidFill>
                  <a:srgbClr val="202122"/>
                </a:solidFill>
                <a:effectLst/>
                <a:latin typeface="Times New Roman" panose="02020603050405020304" pitchFamily="18" charset="0"/>
                <a:cs typeface="Times New Roman" panose="02020603050405020304" pitchFamily="18" charset="0"/>
              </a:rPr>
              <a:t> e-puck robot</a:t>
            </a:r>
            <a:endParaRPr lang="en-CA" sz="2400" b="1" dirty="0">
              <a:latin typeface="Times New Roman" panose="02020603050405020304" pitchFamily="18" charset="0"/>
              <a:cs typeface="Times New Roman" panose="02020603050405020304" pitchFamily="18" charset="0"/>
            </a:endParaRPr>
          </a:p>
        </p:txBody>
      </p:sp>
      <p:pic>
        <p:nvPicPr>
          <p:cNvPr id="2052" name="Picture 4" descr="Webots documentation: GCTronic' e-puck">
            <a:extLst>
              <a:ext uri="{FF2B5EF4-FFF2-40B4-BE49-F238E27FC236}">
                <a16:creationId xmlns:a16="http://schemas.microsoft.com/office/drawing/2014/main" id="{0A4E7FF9-F33D-4BB6-E455-882C68FF15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7670" y="1960980"/>
            <a:ext cx="333375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926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ED3B0-FA90-E9A6-5564-EBA167E9E4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BECB5E-7352-B365-46F1-FF401286C1B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0098E35-9F60-A474-F629-111AFD62798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FCD550-1669-8159-A5C2-B112315832E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5B859B-AE45-DB97-2AB8-90425A9611E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275A06A-C59F-9F98-37E9-531D3CFA0A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03E6E6D-9209-A642-3FCC-09CE9C28B8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88B952-9CA7-D852-8599-805D8DDD69D4}"/>
              </a:ext>
            </a:extLst>
          </p:cNvPr>
          <p:cNvSpPr txBox="1"/>
          <p:nvPr/>
        </p:nvSpPr>
        <p:spPr>
          <a:xfrm>
            <a:off x="2368038" y="411640"/>
            <a:ext cx="6096000" cy="646331"/>
          </a:xfrm>
          <a:prstGeom prst="rect">
            <a:avLst/>
          </a:prstGeom>
          <a:noFill/>
        </p:spPr>
        <p:txBody>
          <a:bodyPr wrap="square">
            <a:spAutoFit/>
          </a:bodyPr>
          <a:lstStyle/>
          <a:p>
            <a:pPr algn="l"/>
            <a:r>
              <a:rPr lang="en-US" b="1" i="0" dirty="0">
                <a:solidFill>
                  <a:srgbClr val="0D0D0D"/>
                </a:solidFill>
                <a:effectLst/>
                <a:latin typeface="Söhne"/>
              </a:rPr>
              <a:t>Tutorial 3: Using Multiple Infrared Sensors for Enhanced Obstacle Avoidance</a:t>
            </a:r>
          </a:p>
        </p:txBody>
      </p:sp>
      <p:sp>
        <p:nvSpPr>
          <p:cNvPr id="9" name="TextBox 8">
            <a:extLst>
              <a:ext uri="{FF2B5EF4-FFF2-40B4-BE49-F238E27FC236}">
                <a16:creationId xmlns:a16="http://schemas.microsoft.com/office/drawing/2014/main" id="{4FA69354-5544-7E0F-6498-43F173154D52}"/>
              </a:ext>
            </a:extLst>
          </p:cNvPr>
          <p:cNvSpPr txBox="1"/>
          <p:nvPr/>
        </p:nvSpPr>
        <p:spPr>
          <a:xfrm>
            <a:off x="217715" y="1570642"/>
            <a:ext cx="11766276" cy="1676741"/>
          </a:xfrm>
          <a:prstGeom prst="rect">
            <a:avLst/>
          </a:prstGeom>
          <a:noFill/>
        </p:spPr>
        <p:txBody>
          <a:bodyPr wrap="square">
            <a:spAutoFit/>
          </a:bodyPr>
          <a:lstStyle/>
          <a:p>
            <a:pPr algn="l">
              <a:lnSpc>
                <a:spcPct val="200000"/>
              </a:lnSpc>
            </a:pPr>
            <a:r>
              <a:rPr lang="en-US" b="1" i="0" dirty="0">
                <a:solidFill>
                  <a:srgbClr val="0D0D0D"/>
                </a:solidFill>
                <a:effectLst/>
                <a:latin typeface="Söhne"/>
              </a:rPr>
              <a:t>Objective:</a:t>
            </a:r>
            <a:r>
              <a:rPr lang="en-US" b="0" i="0" dirty="0">
                <a:solidFill>
                  <a:srgbClr val="0D0D0D"/>
                </a:solidFill>
                <a:effectLst/>
                <a:latin typeface="Söhne"/>
              </a:rPr>
              <a:t> Expand obstacle detection to utilize multiple infrared sensors for more nuanced navigation.</a:t>
            </a:r>
          </a:p>
          <a:p>
            <a:pPr algn="l">
              <a:lnSpc>
                <a:spcPct val="200000"/>
              </a:lnSpc>
            </a:pPr>
            <a:r>
              <a:rPr lang="en-US" b="0" i="0" dirty="0">
                <a:solidFill>
                  <a:srgbClr val="0D0D0D"/>
                </a:solidFill>
                <a:effectLst/>
                <a:latin typeface="Söhne"/>
              </a:rPr>
              <a:t>Step 1: Controller Expansion for Multiple Sensors</a:t>
            </a:r>
          </a:p>
          <a:p>
            <a:pPr algn="l">
              <a:lnSpc>
                <a:spcPct val="200000"/>
              </a:lnSpc>
            </a:pPr>
            <a:r>
              <a:rPr lang="en-US" b="0" i="0" dirty="0">
                <a:solidFill>
                  <a:srgbClr val="0D0D0D"/>
                </a:solidFill>
                <a:effectLst/>
                <a:latin typeface="Söhne"/>
              </a:rPr>
              <a:t>Enhance the controller to read from multiple sensors and react accordingly.</a:t>
            </a:r>
          </a:p>
        </p:txBody>
      </p:sp>
    </p:spTree>
    <p:extLst>
      <p:ext uri="{BB962C8B-B14F-4D97-AF65-F5344CB8AC3E}">
        <p14:creationId xmlns:p14="http://schemas.microsoft.com/office/powerpoint/2010/main" val="37482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A37DD-8AF6-46C1-1CA6-0256FEF18F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197BB6-1AC5-D697-275B-53D2EAE46C4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FF23E4A-7C96-8FC5-79EF-3DC0A622105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A846D1-94D0-EE3A-435F-5E2F5B0AD25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D9D932-338E-B403-9604-221B5004813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D242F9C-5A2A-875A-E6AC-984F4A327E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1E6144-50C6-D1E4-38C9-4E8A6218CA8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a:extLst>
              <a:ext uri="{FF2B5EF4-FFF2-40B4-BE49-F238E27FC236}">
                <a16:creationId xmlns:a16="http://schemas.microsoft.com/office/drawing/2014/main" id="{1A932D82-4EE6-70CD-BB54-20DCED4E0F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9709" y="1998552"/>
            <a:ext cx="3276600" cy="30670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DE2147E-EC66-FA99-4B4C-87693DE19F5B}"/>
              </a:ext>
            </a:extLst>
          </p:cNvPr>
          <p:cNvSpPr txBox="1"/>
          <p:nvPr/>
        </p:nvSpPr>
        <p:spPr>
          <a:xfrm>
            <a:off x="137823" y="1327416"/>
            <a:ext cx="8720750" cy="1477328"/>
          </a:xfrm>
          <a:prstGeom prst="rect">
            <a:avLst/>
          </a:prstGeom>
          <a:noFill/>
        </p:spPr>
        <p:txBody>
          <a:bodyPr wrap="square">
            <a:spAutoFit/>
          </a:bodyPr>
          <a:lstStyle/>
          <a:p>
            <a:r>
              <a:rPr lang="en-US" b="0" i="0" dirty="0">
                <a:solidFill>
                  <a:srgbClr val="000000"/>
                </a:solidFill>
                <a:effectLst/>
                <a:latin typeface="Roboto" panose="02000000000000000000" pitchFamily="2" charset="0"/>
              </a:rPr>
              <a:t>Controller programming requires some information related to the e-puck model. In order to create the collision avoidance algorithm, we need to read the values of its 8 infra-red distance sensors located around its turret, and we need to actuate its two wheels. The way that the distance sensors are distributed around the turret and the e-puck direction are depicted in </a:t>
            </a:r>
            <a:r>
              <a:rPr lang="en-US" b="0" i="0" u="none" strike="noStrike" dirty="0">
                <a:solidFill>
                  <a:srgbClr val="3E95AF"/>
                </a:solidFill>
                <a:effectLst/>
                <a:latin typeface="Roboto" panose="02000000000000000000" pitchFamily="2" charset="0"/>
              </a:rPr>
              <a:t>this figure</a:t>
            </a:r>
            <a:r>
              <a:rPr lang="en-US" b="0" i="0" dirty="0">
                <a:solidFill>
                  <a:srgbClr val="000000"/>
                </a:solidFill>
                <a:effectLst/>
                <a:latin typeface="Roboto" panose="02000000000000000000" pitchFamily="2" charset="0"/>
              </a:rPr>
              <a:t>.</a:t>
            </a:r>
            <a:endParaRPr lang="en-CA" dirty="0"/>
          </a:p>
        </p:txBody>
      </p:sp>
      <p:pic>
        <p:nvPicPr>
          <p:cNvPr id="3076" name="Picture 4">
            <a:extLst>
              <a:ext uri="{FF2B5EF4-FFF2-40B4-BE49-F238E27FC236}">
                <a16:creationId xmlns:a16="http://schemas.microsoft.com/office/drawing/2014/main" id="{A1A30216-A5A2-2712-9442-3CAAA47833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662" y="3114631"/>
            <a:ext cx="4393477" cy="2692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3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BF95A-7693-6355-5033-A7031DA512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4DA759-BDAE-497F-A6A3-BDEA3F175AD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D95430-29D3-CC84-C0A8-0A2D5BEF656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A7E418-2CC4-C8A0-7E6D-B4F9AF27353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22FD82-CE80-7588-6D4D-95DD2C3E1CA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0847978-5C6F-2139-5AEC-EBEB08A2A7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B0F819-DA4D-FE25-228C-1E79BB27DCB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910A3F4-6DF0-9D62-80DD-FFF5FDF874EA}"/>
              </a:ext>
            </a:extLst>
          </p:cNvPr>
          <p:cNvSpPr txBox="1"/>
          <p:nvPr/>
        </p:nvSpPr>
        <p:spPr>
          <a:xfrm>
            <a:off x="3466443" y="665613"/>
            <a:ext cx="3391557" cy="369332"/>
          </a:xfrm>
          <a:prstGeom prst="rect">
            <a:avLst/>
          </a:prstGeom>
          <a:noFill/>
        </p:spPr>
        <p:txBody>
          <a:bodyPr wrap="square">
            <a:spAutoFit/>
          </a:bodyPr>
          <a:lstStyle/>
          <a:p>
            <a:r>
              <a:rPr lang="en-CA" b="0" i="0" dirty="0">
                <a:solidFill>
                  <a:srgbClr val="0D0D0D"/>
                </a:solidFill>
                <a:effectLst/>
                <a:latin typeface="Söhne"/>
              </a:rPr>
              <a:t>Obstacle detection and navigation</a:t>
            </a:r>
            <a:endParaRPr lang="en-CA" dirty="0"/>
          </a:p>
        </p:txBody>
      </p:sp>
      <p:pic>
        <p:nvPicPr>
          <p:cNvPr id="9" name="Picture 8">
            <a:extLst>
              <a:ext uri="{FF2B5EF4-FFF2-40B4-BE49-F238E27FC236}">
                <a16:creationId xmlns:a16="http://schemas.microsoft.com/office/drawing/2014/main" id="{161FB095-19C0-DD51-F29E-936FD5599FA8}"/>
              </a:ext>
            </a:extLst>
          </p:cNvPr>
          <p:cNvPicPr>
            <a:picLocks noChangeAspect="1"/>
          </p:cNvPicPr>
          <p:nvPr/>
        </p:nvPicPr>
        <p:blipFill>
          <a:blip r:embed="rId4"/>
          <a:stretch>
            <a:fillRect/>
          </a:stretch>
        </p:blipFill>
        <p:spPr>
          <a:xfrm>
            <a:off x="249609" y="1395048"/>
            <a:ext cx="8035170" cy="4805880"/>
          </a:xfrm>
          <a:prstGeom prst="rect">
            <a:avLst/>
          </a:prstGeom>
        </p:spPr>
      </p:pic>
    </p:spTree>
    <p:extLst>
      <p:ext uri="{BB962C8B-B14F-4D97-AF65-F5344CB8AC3E}">
        <p14:creationId xmlns:p14="http://schemas.microsoft.com/office/powerpoint/2010/main" val="284769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B7C0B-B517-2BCB-4403-409B0FA084AE}"/>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8531FC04-6314-D972-FAD1-EEC035F44BA0}"/>
              </a:ext>
            </a:extLst>
          </p:cNvPr>
          <p:cNvSpPr txBox="1"/>
          <p:nvPr/>
        </p:nvSpPr>
        <p:spPr>
          <a:xfrm>
            <a:off x="0" y="0"/>
            <a:ext cx="6637284" cy="6986528"/>
          </a:xfrm>
          <a:prstGeom prst="rect">
            <a:avLst/>
          </a:prstGeom>
          <a:noFill/>
        </p:spPr>
        <p:txBody>
          <a:bodyPr wrap="square">
            <a:spAutoFit/>
          </a:bodyPr>
          <a:lstStyle/>
          <a:p>
            <a:r>
              <a:rPr lang="en-CA" sz="1600" dirty="0">
                <a:highlight>
                  <a:srgbClr val="FFFF00"/>
                </a:highlight>
              </a:rPr>
              <a:t># Import necessary classes for the robot control</a:t>
            </a:r>
          </a:p>
          <a:p>
            <a:r>
              <a:rPr lang="en-CA" sz="1600" b="1" dirty="0"/>
              <a:t>from controller import Robot, Motor, </a:t>
            </a:r>
            <a:r>
              <a:rPr lang="en-CA" sz="1600" b="1" dirty="0" err="1"/>
              <a:t>DistanceSensor</a:t>
            </a:r>
            <a:endParaRPr lang="en-CA" sz="1600" b="1" dirty="0"/>
          </a:p>
          <a:p>
            <a:endParaRPr lang="en-CA" sz="1600" dirty="0"/>
          </a:p>
          <a:p>
            <a:r>
              <a:rPr lang="en-CA" sz="1600" dirty="0">
                <a:highlight>
                  <a:srgbClr val="FFFF00"/>
                </a:highlight>
              </a:rPr>
              <a:t># Initialize the Robot instance</a:t>
            </a:r>
          </a:p>
          <a:p>
            <a:r>
              <a:rPr lang="en-CA" sz="1600" b="1" dirty="0"/>
              <a:t>robot = Robot()</a:t>
            </a:r>
          </a:p>
          <a:p>
            <a:endParaRPr lang="en-CA" sz="1600" dirty="0"/>
          </a:p>
          <a:p>
            <a:r>
              <a:rPr lang="en-CA" sz="1600" dirty="0">
                <a:highlight>
                  <a:srgbClr val="FFFF00"/>
                </a:highlight>
              </a:rPr>
              <a:t># Define the time step of the robot's control loop</a:t>
            </a:r>
          </a:p>
          <a:p>
            <a:r>
              <a:rPr lang="en-CA" sz="1600" b="1" dirty="0"/>
              <a:t>TIME_STEP = 64</a:t>
            </a:r>
          </a:p>
          <a:p>
            <a:endParaRPr lang="en-CA" sz="1600" dirty="0"/>
          </a:p>
          <a:p>
            <a:r>
              <a:rPr lang="en-CA" sz="1600" dirty="0">
                <a:highlight>
                  <a:srgbClr val="FFFF00"/>
                </a:highlight>
              </a:rPr>
              <a:t># Initialize motor devices</a:t>
            </a:r>
          </a:p>
          <a:p>
            <a:r>
              <a:rPr lang="en-CA" sz="1600" b="1" dirty="0" err="1"/>
              <a:t>leftMotor</a:t>
            </a:r>
            <a:r>
              <a:rPr lang="en-CA" sz="1600" b="1" dirty="0"/>
              <a:t> = </a:t>
            </a:r>
            <a:r>
              <a:rPr lang="en-CA" sz="1600" b="1" dirty="0" err="1"/>
              <a:t>robot.getDevice</a:t>
            </a:r>
            <a:r>
              <a:rPr lang="en-CA" sz="1600" b="1" dirty="0"/>
              <a:t>('left wheel motor')</a:t>
            </a:r>
          </a:p>
          <a:p>
            <a:r>
              <a:rPr lang="en-CA" sz="1600" b="1" dirty="0" err="1"/>
              <a:t>rightMotor</a:t>
            </a:r>
            <a:r>
              <a:rPr lang="en-CA" sz="1600" b="1" dirty="0"/>
              <a:t> = </a:t>
            </a:r>
            <a:r>
              <a:rPr lang="en-CA" sz="1600" b="1" dirty="0" err="1"/>
              <a:t>robot.getDevice</a:t>
            </a:r>
            <a:r>
              <a:rPr lang="en-CA" sz="1600" b="1" dirty="0"/>
              <a:t>('right wheel motor’)</a:t>
            </a:r>
          </a:p>
          <a:p>
            <a:r>
              <a:rPr lang="en-CA" sz="1600" dirty="0">
                <a:highlight>
                  <a:srgbClr val="FFFF00"/>
                </a:highlight>
              </a:rPr>
              <a:t># Set to infinite position mode</a:t>
            </a:r>
            <a:endParaRPr lang="en-CA" sz="1600" b="1" dirty="0"/>
          </a:p>
          <a:p>
            <a:r>
              <a:rPr lang="en-CA" sz="1600" b="1" dirty="0" err="1"/>
              <a:t>leftMotor.setPosition</a:t>
            </a:r>
            <a:r>
              <a:rPr lang="en-CA" sz="1600" b="1" dirty="0"/>
              <a:t>(float('inf'))</a:t>
            </a:r>
            <a:endParaRPr lang="en-CA" sz="1600" dirty="0">
              <a:highlight>
                <a:srgbClr val="FFFF00"/>
              </a:highlight>
            </a:endParaRPr>
          </a:p>
          <a:p>
            <a:r>
              <a:rPr lang="en-CA" sz="1600" b="1" dirty="0" err="1"/>
              <a:t>rightMotor.setPosition</a:t>
            </a:r>
            <a:r>
              <a:rPr lang="en-CA" sz="1600" b="1" dirty="0"/>
              <a:t>(float('inf’))</a:t>
            </a:r>
          </a:p>
          <a:p>
            <a:r>
              <a:rPr lang="en-CA" sz="1600" dirty="0">
                <a:highlight>
                  <a:srgbClr val="FFFF00"/>
                </a:highlight>
              </a:rPr>
              <a:t># Initial velocity</a:t>
            </a:r>
            <a:endParaRPr lang="en-CA" sz="1600" b="1" dirty="0"/>
          </a:p>
          <a:p>
            <a:r>
              <a:rPr lang="en-CA" sz="1600" b="1" dirty="0" err="1"/>
              <a:t>leftMotor.setVelocity</a:t>
            </a:r>
            <a:r>
              <a:rPr lang="en-CA" sz="1600" b="1" dirty="0"/>
              <a:t>(0.0) </a:t>
            </a:r>
          </a:p>
          <a:p>
            <a:r>
              <a:rPr lang="en-CA" sz="1600" b="1" dirty="0" err="1"/>
              <a:t>rightMotor.setVelocity</a:t>
            </a:r>
            <a:r>
              <a:rPr lang="en-CA" sz="1600" b="1" dirty="0"/>
              <a:t>(0.0)</a:t>
            </a:r>
            <a:endParaRPr lang="en-CA" sz="1600" dirty="0"/>
          </a:p>
          <a:p>
            <a:r>
              <a:rPr lang="en-CA" sz="1600" dirty="0">
                <a:highlight>
                  <a:srgbClr val="FFFF00"/>
                </a:highlight>
              </a:rPr>
              <a:t># Speed constants</a:t>
            </a:r>
          </a:p>
          <a:p>
            <a:r>
              <a:rPr lang="en-CA" sz="1600" b="1" dirty="0"/>
              <a:t>FORWARD_SPEED = 5.0</a:t>
            </a:r>
          </a:p>
          <a:p>
            <a:r>
              <a:rPr lang="en-US" sz="1600" dirty="0">
                <a:highlight>
                  <a:srgbClr val="00FFFF"/>
                </a:highlight>
              </a:rPr>
              <a:t># Initialize multiple distance sensors by their names</a:t>
            </a:r>
          </a:p>
          <a:p>
            <a:r>
              <a:rPr lang="en-US" sz="1600" b="1" dirty="0"/>
              <a:t>sensors = ['ps0', 'ps1', 'ps2', 'ps7']</a:t>
            </a:r>
          </a:p>
          <a:p>
            <a:r>
              <a:rPr lang="en-US" sz="1600" b="1" dirty="0" err="1"/>
              <a:t>sensorObjects</a:t>
            </a:r>
            <a:r>
              <a:rPr lang="en-US" sz="1600" b="1" dirty="0"/>
              <a:t> = []</a:t>
            </a:r>
          </a:p>
          <a:p>
            <a:r>
              <a:rPr lang="en-US" sz="1600" b="1" dirty="0"/>
              <a:t>for </a:t>
            </a:r>
            <a:r>
              <a:rPr lang="en-US" sz="1600" b="1" dirty="0" err="1"/>
              <a:t>sensorName</a:t>
            </a:r>
            <a:r>
              <a:rPr lang="en-US" sz="1600" b="1" dirty="0"/>
              <a:t> in sensors:</a:t>
            </a:r>
          </a:p>
          <a:p>
            <a:r>
              <a:rPr lang="en-US" sz="1600" b="1" dirty="0"/>
              <a:t>    sensor = </a:t>
            </a:r>
            <a:r>
              <a:rPr lang="en-US" sz="1600" b="1" dirty="0" err="1"/>
              <a:t>robot.getDevice</a:t>
            </a:r>
            <a:r>
              <a:rPr lang="en-US" sz="1600" b="1" dirty="0"/>
              <a:t>(</a:t>
            </a:r>
            <a:r>
              <a:rPr lang="en-US" sz="1600" b="1" dirty="0" err="1"/>
              <a:t>sensorName</a:t>
            </a:r>
            <a:r>
              <a:rPr lang="en-US" sz="1600" b="1" dirty="0"/>
              <a:t>)  </a:t>
            </a:r>
            <a:r>
              <a:rPr lang="en-US" sz="1600" dirty="0">
                <a:highlight>
                  <a:srgbClr val="00FFFF"/>
                </a:highlight>
              </a:rPr>
              <a:t># Get the sensor device</a:t>
            </a:r>
          </a:p>
          <a:p>
            <a:r>
              <a:rPr lang="en-US" sz="1600" b="1" dirty="0"/>
              <a:t>    </a:t>
            </a:r>
            <a:r>
              <a:rPr lang="en-US" sz="1600" b="1" dirty="0" err="1"/>
              <a:t>sensor.enable</a:t>
            </a:r>
            <a:r>
              <a:rPr lang="en-US" sz="1600" b="1" dirty="0"/>
              <a:t>(TIME_STEP)  </a:t>
            </a:r>
            <a:r>
              <a:rPr lang="en-US" sz="1600" dirty="0">
                <a:highlight>
                  <a:srgbClr val="00FFFF"/>
                </a:highlight>
              </a:rPr>
              <a:t># Enable the sensor with the defined time step</a:t>
            </a:r>
          </a:p>
          <a:p>
            <a:r>
              <a:rPr lang="en-US" sz="1600" dirty="0"/>
              <a:t>    </a:t>
            </a:r>
            <a:r>
              <a:rPr lang="en-US" sz="1600" b="1" dirty="0" err="1"/>
              <a:t>sensorObjects.append</a:t>
            </a:r>
            <a:r>
              <a:rPr lang="en-US" sz="1600" b="1" dirty="0"/>
              <a:t>(sensor</a:t>
            </a:r>
            <a:r>
              <a:rPr lang="en-US" sz="1600" b="1" dirty="0">
                <a:highlight>
                  <a:srgbClr val="00FFFF"/>
                </a:highlight>
              </a:rPr>
              <a:t>)  </a:t>
            </a:r>
            <a:r>
              <a:rPr lang="en-US" sz="1600" dirty="0">
                <a:highlight>
                  <a:srgbClr val="00FFFF"/>
                </a:highlight>
              </a:rPr>
              <a:t># Append the sensor object to the list</a:t>
            </a:r>
            <a:endParaRPr lang="en-CA" sz="1600" dirty="0">
              <a:highlight>
                <a:srgbClr val="00FFFF"/>
              </a:highlight>
            </a:endParaRPr>
          </a:p>
        </p:txBody>
      </p:sp>
      <p:sp>
        <p:nvSpPr>
          <p:cNvPr id="18" name="TextBox 17">
            <a:extLst>
              <a:ext uri="{FF2B5EF4-FFF2-40B4-BE49-F238E27FC236}">
                <a16:creationId xmlns:a16="http://schemas.microsoft.com/office/drawing/2014/main" id="{6C86B578-47CF-877A-41F9-1274318F8868}"/>
              </a:ext>
            </a:extLst>
          </p:cNvPr>
          <p:cNvSpPr txBox="1"/>
          <p:nvPr/>
        </p:nvSpPr>
        <p:spPr>
          <a:xfrm>
            <a:off x="6832382" y="278378"/>
            <a:ext cx="6113078" cy="5355312"/>
          </a:xfrm>
          <a:prstGeom prst="rect">
            <a:avLst/>
          </a:prstGeom>
          <a:noFill/>
        </p:spPr>
        <p:txBody>
          <a:bodyPr wrap="square">
            <a:spAutoFit/>
          </a:bodyPr>
          <a:lstStyle/>
          <a:p>
            <a:r>
              <a:rPr lang="en-CA" dirty="0">
                <a:highlight>
                  <a:srgbClr val="00FF00"/>
                </a:highlight>
              </a:rPr>
              <a:t># Control loop: execute at each simulation step</a:t>
            </a:r>
          </a:p>
          <a:p>
            <a:r>
              <a:rPr lang="en-CA" b="1" dirty="0"/>
              <a:t>while </a:t>
            </a:r>
            <a:r>
              <a:rPr lang="en-CA" b="1" dirty="0" err="1"/>
              <a:t>robot.step</a:t>
            </a:r>
            <a:r>
              <a:rPr lang="en-CA" b="1" dirty="0"/>
              <a:t>(TIME_STEP) != -1:</a:t>
            </a:r>
          </a:p>
          <a:p>
            <a:r>
              <a:rPr lang="en-CA" dirty="0"/>
              <a:t>    </a:t>
            </a:r>
            <a:r>
              <a:rPr lang="en-CA" dirty="0">
                <a:highlight>
                  <a:srgbClr val="00FFFF"/>
                </a:highlight>
              </a:rPr>
              <a:t># Read sensor values into a list</a:t>
            </a:r>
          </a:p>
          <a:p>
            <a:r>
              <a:rPr lang="en-CA" dirty="0"/>
              <a:t>    </a:t>
            </a:r>
            <a:r>
              <a:rPr lang="en-CA" b="1" dirty="0" err="1"/>
              <a:t>sensorValues</a:t>
            </a:r>
            <a:r>
              <a:rPr lang="en-CA" b="1" dirty="0"/>
              <a:t> = [</a:t>
            </a:r>
            <a:r>
              <a:rPr lang="en-CA" b="1" dirty="0" err="1"/>
              <a:t>sensor.getValue</a:t>
            </a:r>
            <a:r>
              <a:rPr lang="en-CA" b="1" dirty="0"/>
              <a:t>() for sensor in </a:t>
            </a:r>
            <a:r>
              <a:rPr lang="en-CA" b="1" dirty="0" err="1"/>
              <a:t>sensorObjects</a:t>
            </a:r>
            <a:r>
              <a:rPr lang="en-CA" b="1" dirty="0"/>
              <a:t>]</a:t>
            </a:r>
          </a:p>
          <a:p>
            <a:endParaRPr lang="en-CA" dirty="0"/>
          </a:p>
          <a:p>
            <a:r>
              <a:rPr lang="en-CA" dirty="0">
                <a:highlight>
                  <a:srgbClr val="00FF00"/>
                </a:highlight>
              </a:rPr>
              <a:t>    # Basic obstacle detection and navigation strategy</a:t>
            </a:r>
          </a:p>
          <a:p>
            <a:r>
              <a:rPr lang="en-CA" b="1" dirty="0"/>
              <a:t>    if </a:t>
            </a:r>
            <a:r>
              <a:rPr lang="en-CA" b="1" dirty="0" err="1"/>
              <a:t>sensorValues</a:t>
            </a:r>
            <a:r>
              <a:rPr lang="en-CA" b="1" dirty="0"/>
              <a:t>[0] &lt; 70 or </a:t>
            </a:r>
            <a:r>
              <a:rPr lang="en-CA" b="1" dirty="0" err="1"/>
              <a:t>sensorValues</a:t>
            </a:r>
            <a:r>
              <a:rPr lang="en-CA" b="1" dirty="0"/>
              <a:t>[1] &lt; 70:</a:t>
            </a:r>
          </a:p>
          <a:p>
            <a:r>
              <a:rPr lang="en-CA" dirty="0">
                <a:highlight>
                  <a:srgbClr val="00FFFF"/>
                </a:highlight>
              </a:rPr>
              <a:t>        # Obstacle detected in front or front-right: turn left</a:t>
            </a:r>
          </a:p>
          <a:p>
            <a:r>
              <a:rPr lang="en-CA" dirty="0"/>
              <a:t>        </a:t>
            </a:r>
            <a:r>
              <a:rPr lang="en-CA" b="1" dirty="0" err="1"/>
              <a:t>leftMotor.setVelocity</a:t>
            </a:r>
            <a:r>
              <a:rPr lang="en-CA" b="1" dirty="0"/>
              <a:t>(-FORWARD_SPEED)</a:t>
            </a:r>
          </a:p>
          <a:p>
            <a:r>
              <a:rPr lang="en-CA" b="1" dirty="0"/>
              <a:t>        </a:t>
            </a:r>
            <a:r>
              <a:rPr lang="en-CA" b="1" dirty="0" err="1"/>
              <a:t>rightMotor.setVelocity</a:t>
            </a:r>
            <a:r>
              <a:rPr lang="en-CA" b="1" dirty="0"/>
              <a:t>(FORWARD_SPEED)</a:t>
            </a:r>
          </a:p>
          <a:p>
            <a:r>
              <a:rPr lang="en-CA" b="1" dirty="0"/>
              <a:t>    </a:t>
            </a:r>
            <a:r>
              <a:rPr lang="en-CA" b="1" dirty="0" err="1"/>
              <a:t>elif</a:t>
            </a:r>
            <a:r>
              <a:rPr lang="en-CA" b="1" dirty="0"/>
              <a:t> </a:t>
            </a:r>
            <a:r>
              <a:rPr lang="en-CA" b="1" dirty="0" err="1"/>
              <a:t>sensorValues</a:t>
            </a:r>
            <a:r>
              <a:rPr lang="en-CA" b="1" dirty="0"/>
              <a:t>[3] &lt; 800:</a:t>
            </a:r>
          </a:p>
          <a:p>
            <a:r>
              <a:rPr lang="en-CA" dirty="0">
                <a:highlight>
                  <a:srgbClr val="00FFFF"/>
                </a:highlight>
              </a:rPr>
              <a:t>        # Obstacle detected in front-left: turn right</a:t>
            </a:r>
          </a:p>
          <a:p>
            <a:r>
              <a:rPr lang="en-CA" dirty="0"/>
              <a:t>        </a:t>
            </a:r>
            <a:r>
              <a:rPr lang="en-CA" b="1" dirty="0" err="1"/>
              <a:t>leftMotor.setVelocity</a:t>
            </a:r>
            <a:r>
              <a:rPr lang="en-CA" b="1" dirty="0"/>
              <a:t>(FORWARD_SPEED)</a:t>
            </a:r>
          </a:p>
          <a:p>
            <a:r>
              <a:rPr lang="en-CA" b="1" dirty="0"/>
              <a:t>        </a:t>
            </a:r>
            <a:r>
              <a:rPr lang="en-CA" b="1" dirty="0" err="1"/>
              <a:t>rightMotor.setVelocity</a:t>
            </a:r>
            <a:r>
              <a:rPr lang="en-CA" b="1" dirty="0"/>
              <a:t>(-FORWARD_SPEED)</a:t>
            </a:r>
          </a:p>
          <a:p>
            <a:r>
              <a:rPr lang="en-CA" b="1" dirty="0"/>
              <a:t>    else:</a:t>
            </a:r>
          </a:p>
          <a:p>
            <a:r>
              <a:rPr lang="en-CA" dirty="0">
                <a:highlight>
                  <a:srgbClr val="00FFFF"/>
                </a:highlight>
              </a:rPr>
              <a:t>        # No obstacle detected: move forward</a:t>
            </a:r>
          </a:p>
          <a:p>
            <a:r>
              <a:rPr lang="en-CA" b="1" dirty="0"/>
              <a:t>        </a:t>
            </a:r>
            <a:r>
              <a:rPr lang="en-CA" b="1" dirty="0" err="1"/>
              <a:t>leftMotor.setVelocity</a:t>
            </a:r>
            <a:r>
              <a:rPr lang="en-CA" b="1" dirty="0"/>
              <a:t>(FORWARD_SPEED)</a:t>
            </a:r>
          </a:p>
          <a:p>
            <a:r>
              <a:rPr lang="en-CA" b="1" dirty="0"/>
              <a:t>        </a:t>
            </a:r>
            <a:r>
              <a:rPr lang="en-CA" b="1" dirty="0" err="1"/>
              <a:t>rightMotor.setVelocity</a:t>
            </a:r>
            <a:r>
              <a:rPr lang="en-CA" b="1" dirty="0"/>
              <a:t>(FORWARD_SPEED)</a:t>
            </a:r>
          </a:p>
        </p:txBody>
      </p:sp>
    </p:spTree>
    <p:extLst>
      <p:ext uri="{BB962C8B-B14F-4D97-AF65-F5344CB8AC3E}">
        <p14:creationId xmlns:p14="http://schemas.microsoft.com/office/powerpoint/2010/main" val="1663457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50855-BD26-EA98-6AEA-0415E45EC9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F06C44-00C8-6F4F-5AF2-FC9F30559A4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717BA37-B00C-4F10-4202-B0A5AA736DF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994C94-0132-5067-CF48-29A11175C46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FFCB97-F188-B31A-9089-D0D8BCB03BD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296803-5DAE-4516-FB93-F0734B979B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DE8CB5A-8A59-3A79-5345-F5CFD07B2C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2903B922-33C6-5760-381C-EC170BB33196}"/>
              </a:ext>
            </a:extLst>
          </p:cNvPr>
          <p:cNvSpPr txBox="1"/>
          <p:nvPr/>
        </p:nvSpPr>
        <p:spPr>
          <a:xfrm>
            <a:off x="2784862" y="735137"/>
            <a:ext cx="5472531" cy="369332"/>
          </a:xfrm>
          <a:prstGeom prst="rect">
            <a:avLst/>
          </a:prstGeom>
          <a:noFill/>
        </p:spPr>
        <p:txBody>
          <a:bodyPr wrap="square">
            <a:spAutoFit/>
          </a:bodyPr>
          <a:lstStyle/>
          <a:p>
            <a:r>
              <a:rPr lang="en-US" b="1" i="0" dirty="0">
                <a:solidFill>
                  <a:srgbClr val="0D0D0D"/>
                </a:solidFill>
                <a:effectLst/>
                <a:latin typeface="Times New Roman" panose="02020603050405020304" pitchFamily="18" charset="0"/>
                <a:cs typeface="Times New Roman" panose="02020603050405020304" pitchFamily="18" charset="0"/>
              </a:rPr>
              <a:t>Initializing multiple distance sensors on a robot</a:t>
            </a:r>
            <a:endParaRPr lang="en-CA" b="1"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D400E5DE-F2D6-15F3-2470-F97CEFAC91B3}"/>
              </a:ext>
            </a:extLst>
          </p:cNvPr>
          <p:cNvPicPr>
            <a:picLocks noChangeAspect="1"/>
          </p:cNvPicPr>
          <p:nvPr/>
        </p:nvPicPr>
        <p:blipFill>
          <a:blip r:embed="rId4"/>
          <a:stretch>
            <a:fillRect/>
          </a:stretch>
        </p:blipFill>
        <p:spPr>
          <a:xfrm>
            <a:off x="276868" y="1494592"/>
            <a:ext cx="7166436" cy="4724905"/>
          </a:xfrm>
          <a:prstGeom prst="rect">
            <a:avLst/>
          </a:prstGeom>
        </p:spPr>
      </p:pic>
      <p:pic>
        <p:nvPicPr>
          <p:cNvPr id="3075" name="Picture 3" descr="Overhead view of an E-Puck robot with the angles between proximity... |  Download Scientific Diagram">
            <a:extLst>
              <a:ext uri="{FF2B5EF4-FFF2-40B4-BE49-F238E27FC236}">
                <a16:creationId xmlns:a16="http://schemas.microsoft.com/office/drawing/2014/main" id="{3DFA4768-609A-BE3A-3D86-797318B6B7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27161" y="1741428"/>
            <a:ext cx="4163447" cy="391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224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545E5-2584-3B26-B5FD-ECD5566AA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FE586-E31F-3F1D-51C8-C4C8D31E14BA}"/>
              </a:ext>
            </a:extLst>
          </p:cNvPr>
          <p:cNvSpPr/>
          <p:nvPr/>
        </p:nvSpPr>
        <p:spPr>
          <a:xfrm>
            <a:off x="0" y="1200647"/>
            <a:ext cx="12054177" cy="5360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5A11B99-6D75-056B-4177-7968763E650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2ECE88-B328-7021-1ACC-73BA1A525AD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61D558-2363-6C11-EED9-CF74687CD60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82C2D20-46DF-1ED3-95F2-DC830AC943E6}"/>
              </a:ext>
            </a:extLst>
          </p:cNvPr>
          <p:cNvSpPr txBox="1"/>
          <p:nvPr/>
        </p:nvSpPr>
        <p:spPr>
          <a:xfrm>
            <a:off x="9847949"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77BB0B-0B3A-387E-FAC5-CC10A2D3EAC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FE020E5-1104-2DE4-BC54-01B1DA7D36F1}"/>
              </a:ext>
            </a:extLst>
          </p:cNvPr>
          <p:cNvSpPr txBox="1"/>
          <p:nvPr/>
        </p:nvSpPr>
        <p:spPr>
          <a:xfrm>
            <a:off x="2578879" y="622468"/>
            <a:ext cx="6097314" cy="369332"/>
          </a:xfrm>
          <a:prstGeom prst="rect">
            <a:avLst/>
          </a:prstGeom>
          <a:noFill/>
        </p:spPr>
        <p:txBody>
          <a:bodyPr wrap="square">
            <a:spAutoFit/>
          </a:bodyPr>
          <a:lstStyle/>
          <a:p>
            <a:r>
              <a:rPr lang="en-US" b="0" i="0" dirty="0">
                <a:solidFill>
                  <a:srgbClr val="0D0D0D"/>
                </a:solidFill>
                <a:effectLst/>
                <a:latin typeface="Söhne"/>
              </a:rPr>
              <a:t>Explain the process of reading sensor values into a list</a:t>
            </a:r>
            <a:endParaRPr lang="en-CA" dirty="0"/>
          </a:p>
        </p:txBody>
      </p:sp>
      <p:sp>
        <p:nvSpPr>
          <p:cNvPr id="9" name="TextBox 8">
            <a:extLst>
              <a:ext uri="{FF2B5EF4-FFF2-40B4-BE49-F238E27FC236}">
                <a16:creationId xmlns:a16="http://schemas.microsoft.com/office/drawing/2014/main" id="{D1ADF9A8-9B92-31C4-FA55-BD2B1210E45B}"/>
              </a:ext>
            </a:extLst>
          </p:cNvPr>
          <p:cNvSpPr txBox="1"/>
          <p:nvPr/>
        </p:nvSpPr>
        <p:spPr>
          <a:xfrm>
            <a:off x="2646636" y="1245977"/>
            <a:ext cx="6097314" cy="369332"/>
          </a:xfrm>
          <a:prstGeom prst="rect">
            <a:avLst/>
          </a:prstGeom>
          <a:noFill/>
        </p:spPr>
        <p:txBody>
          <a:bodyPr wrap="square">
            <a:spAutoFit/>
          </a:bodyPr>
          <a:lstStyle/>
          <a:p>
            <a:r>
              <a:rPr lang="en-US" dirty="0" err="1"/>
              <a:t>sensorValues</a:t>
            </a:r>
            <a:r>
              <a:rPr lang="en-US" dirty="0"/>
              <a:t> = [</a:t>
            </a:r>
            <a:r>
              <a:rPr lang="en-US" dirty="0" err="1"/>
              <a:t>sensor.getValue</a:t>
            </a:r>
            <a:r>
              <a:rPr lang="en-US" dirty="0"/>
              <a:t>() for sensor in </a:t>
            </a:r>
            <a:r>
              <a:rPr lang="en-US" dirty="0" err="1"/>
              <a:t>sensorObjects</a:t>
            </a:r>
            <a:r>
              <a:rPr lang="en-US" dirty="0"/>
              <a:t>]</a:t>
            </a:r>
          </a:p>
        </p:txBody>
      </p:sp>
      <p:pic>
        <p:nvPicPr>
          <p:cNvPr id="12" name="Picture 11">
            <a:extLst>
              <a:ext uri="{FF2B5EF4-FFF2-40B4-BE49-F238E27FC236}">
                <a16:creationId xmlns:a16="http://schemas.microsoft.com/office/drawing/2014/main" id="{44BC1E4C-CEC9-6FF6-00DE-2F0EF9B9B4C8}"/>
              </a:ext>
            </a:extLst>
          </p:cNvPr>
          <p:cNvPicPr>
            <a:picLocks noChangeAspect="1"/>
          </p:cNvPicPr>
          <p:nvPr/>
        </p:nvPicPr>
        <p:blipFill>
          <a:blip r:embed="rId4"/>
          <a:stretch>
            <a:fillRect/>
          </a:stretch>
        </p:blipFill>
        <p:spPr>
          <a:xfrm>
            <a:off x="137822" y="1610557"/>
            <a:ext cx="7532101" cy="4918078"/>
          </a:xfrm>
          <a:prstGeom prst="rect">
            <a:avLst/>
          </a:prstGeom>
        </p:spPr>
      </p:pic>
    </p:spTree>
    <p:extLst>
      <p:ext uri="{BB962C8B-B14F-4D97-AF65-F5344CB8AC3E}">
        <p14:creationId xmlns:p14="http://schemas.microsoft.com/office/powerpoint/2010/main" val="475978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B0206-83FE-0B4A-6D25-43A70568DA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D97ACA-38B4-8BF0-1CBE-5F59A315C283}"/>
              </a:ext>
            </a:extLst>
          </p:cNvPr>
          <p:cNvSpPr/>
          <p:nvPr/>
        </p:nvSpPr>
        <p:spPr>
          <a:xfrm>
            <a:off x="74783" y="278714"/>
            <a:ext cx="12117215" cy="63709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60EC392-3BC3-4C80-B1F8-7A259917905D}"/>
              </a:ext>
            </a:extLst>
          </p:cNvPr>
          <p:cNvSpPr/>
          <p:nvPr/>
        </p:nvSpPr>
        <p:spPr>
          <a:xfrm>
            <a:off x="1" y="0"/>
            <a:ext cx="597226" cy="62273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0C6499-ED97-DF41-6DDD-E6ED3D377F83}"/>
              </a:ext>
            </a:extLst>
          </p:cNvPr>
          <p:cNvSpPr txBox="1"/>
          <p:nvPr/>
        </p:nvSpPr>
        <p:spPr>
          <a:xfrm>
            <a:off x="-175414" y="-23648"/>
            <a:ext cx="1034822"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Chapter</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4AB398-7F0A-B78D-ED7A-F24E389718B3}"/>
              </a:ext>
            </a:extLst>
          </p:cNvPr>
          <p:cNvSpPr txBox="1"/>
          <p:nvPr/>
        </p:nvSpPr>
        <p:spPr>
          <a:xfrm>
            <a:off x="0" y="179298"/>
            <a:ext cx="42181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06</a:t>
            </a:r>
            <a:endParaRPr lang="en-US" sz="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9CD858-7142-7426-61E6-CF20BE3FD2E6}"/>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4C831B-2069-E520-7145-3B3C0A7F060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25066" y="-52237"/>
            <a:ext cx="1034822" cy="483191"/>
          </a:xfrm>
          <a:prstGeom prst="rect">
            <a:avLst/>
          </a:prstGeom>
        </p:spPr>
      </p:pic>
      <p:pic>
        <p:nvPicPr>
          <p:cNvPr id="3" name="Picture 2">
            <a:extLst>
              <a:ext uri="{FF2B5EF4-FFF2-40B4-BE49-F238E27FC236}">
                <a16:creationId xmlns:a16="http://schemas.microsoft.com/office/drawing/2014/main" id="{78D8A047-A6E2-03B6-EED6-D0C95BF003DA}"/>
              </a:ext>
            </a:extLst>
          </p:cNvPr>
          <p:cNvPicPr>
            <a:picLocks noChangeAspect="1"/>
          </p:cNvPicPr>
          <p:nvPr/>
        </p:nvPicPr>
        <p:blipFill>
          <a:blip r:embed="rId4"/>
          <a:stretch>
            <a:fillRect/>
          </a:stretch>
        </p:blipFill>
        <p:spPr>
          <a:xfrm>
            <a:off x="7753159" y="908743"/>
            <a:ext cx="4364058" cy="3213940"/>
          </a:xfrm>
          <a:prstGeom prst="rect">
            <a:avLst/>
          </a:prstGeom>
        </p:spPr>
      </p:pic>
      <p:sp>
        <p:nvSpPr>
          <p:cNvPr id="9" name="TextBox 8">
            <a:extLst>
              <a:ext uri="{FF2B5EF4-FFF2-40B4-BE49-F238E27FC236}">
                <a16:creationId xmlns:a16="http://schemas.microsoft.com/office/drawing/2014/main" id="{FFCD1200-0E1F-0196-2D11-4DB1E84D0257}"/>
              </a:ext>
            </a:extLst>
          </p:cNvPr>
          <p:cNvSpPr txBox="1"/>
          <p:nvPr/>
        </p:nvSpPr>
        <p:spPr>
          <a:xfrm>
            <a:off x="541982" y="925100"/>
            <a:ext cx="6302264" cy="4197559"/>
          </a:xfrm>
          <a:prstGeom prst="rect">
            <a:avLst/>
          </a:prstGeom>
          <a:no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The obstacle detection and navigation strategy uses sensor readings to control the robot's movement. When sensors 0 or 1 detect an obstacle (values below 800), indicating something in front or to the front-right, the robot turns left by setting a negative velocity for the left motor and a positive velocity for the right motor. If sensor 3 detects an obstacle, implying an obstruction is to the front-left, it turns right by reversing these velocities. If no obstacles are detected, both motors propel the robot forward at the same speed. This basic logic helps the robot navigate by avoiding collisions.</a:t>
            </a:r>
            <a:endParaRPr lang="en-C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590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0CE7F-CC96-81FD-ADFD-8D4A71657F7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5E19F3D-E390-26F6-01C6-3526257C755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D3E6950-E7A2-B184-B635-B11C096501C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8B6CA85-EF8E-AAAB-3D6E-B14C3671766E}"/>
              </a:ext>
            </a:extLst>
          </p:cNvPr>
          <p:cNvPicPr>
            <a:picLocks noChangeAspect="1"/>
          </p:cNvPicPr>
          <p:nvPr/>
        </p:nvPicPr>
        <p:blipFill>
          <a:blip r:embed="rId3"/>
          <a:stretch>
            <a:fillRect/>
          </a:stretch>
        </p:blipFill>
        <p:spPr>
          <a:xfrm>
            <a:off x="0" y="0"/>
            <a:ext cx="5707117" cy="6362700"/>
          </a:xfrm>
          <a:prstGeom prst="rect">
            <a:avLst/>
          </a:prstGeom>
        </p:spPr>
      </p:pic>
      <p:pic>
        <p:nvPicPr>
          <p:cNvPr id="9" name="Picture 8">
            <a:extLst>
              <a:ext uri="{FF2B5EF4-FFF2-40B4-BE49-F238E27FC236}">
                <a16:creationId xmlns:a16="http://schemas.microsoft.com/office/drawing/2014/main" id="{9928EF95-2FB1-C309-B77A-684BA8FFC183}"/>
              </a:ext>
            </a:extLst>
          </p:cNvPr>
          <p:cNvPicPr>
            <a:picLocks noChangeAspect="1"/>
          </p:cNvPicPr>
          <p:nvPr/>
        </p:nvPicPr>
        <p:blipFill>
          <a:blip r:embed="rId4"/>
          <a:stretch>
            <a:fillRect/>
          </a:stretch>
        </p:blipFill>
        <p:spPr>
          <a:xfrm>
            <a:off x="5791200" y="1028700"/>
            <a:ext cx="6400800" cy="4305300"/>
          </a:xfrm>
          <a:prstGeom prst="rect">
            <a:avLst/>
          </a:prstGeom>
        </p:spPr>
      </p:pic>
    </p:spTree>
    <p:extLst>
      <p:ext uri="{BB962C8B-B14F-4D97-AF65-F5344CB8AC3E}">
        <p14:creationId xmlns:p14="http://schemas.microsoft.com/office/powerpoint/2010/main" val="4146441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01621-377F-ABAF-AD26-F1B4F23826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C27C47-92A9-AA45-B62B-30F547E99C2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07A955-69DE-BBF8-9081-153D14FBBC5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9A17C2-66D0-3A0C-B4BD-0C3B5C71AE9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326399-30E1-3C87-0026-D7E970951D8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295685-05FF-68CB-3D1C-E5679A20A7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90664A-4AE0-4532-669E-83A9DEB5DA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9A1159A-B9F7-3D19-E65A-A1A08268B261}"/>
              </a:ext>
            </a:extLst>
          </p:cNvPr>
          <p:cNvPicPr>
            <a:picLocks noChangeAspect="1"/>
          </p:cNvPicPr>
          <p:nvPr/>
        </p:nvPicPr>
        <p:blipFill>
          <a:blip r:embed="rId4"/>
          <a:stretch>
            <a:fillRect/>
          </a:stretch>
        </p:blipFill>
        <p:spPr>
          <a:xfrm>
            <a:off x="2420085" y="357048"/>
            <a:ext cx="1710481" cy="369193"/>
          </a:xfrm>
          <a:prstGeom prst="rect">
            <a:avLst/>
          </a:prstGeom>
        </p:spPr>
      </p:pic>
      <p:sp>
        <p:nvSpPr>
          <p:cNvPr id="9" name="TextBox 8">
            <a:extLst>
              <a:ext uri="{FF2B5EF4-FFF2-40B4-BE49-F238E27FC236}">
                <a16:creationId xmlns:a16="http://schemas.microsoft.com/office/drawing/2014/main" id="{EC894A17-5D52-D265-55E1-AB616FE62009}"/>
              </a:ext>
            </a:extLst>
          </p:cNvPr>
          <p:cNvSpPr txBox="1"/>
          <p:nvPr/>
        </p:nvSpPr>
        <p:spPr>
          <a:xfrm>
            <a:off x="143795" y="1348173"/>
            <a:ext cx="11305808" cy="369332"/>
          </a:xfrm>
          <a:prstGeom prst="rect">
            <a:avLst/>
          </a:prstGeom>
          <a:noFill/>
        </p:spPr>
        <p:txBody>
          <a:bodyPr wrap="square">
            <a:spAutoFit/>
          </a:bodyPr>
          <a:lstStyle/>
          <a:p>
            <a:r>
              <a:rPr lang="en-US" dirty="0">
                <a:solidFill>
                  <a:srgbClr val="0D0D0D"/>
                </a:solidFill>
                <a:latin typeface="Söhne"/>
              </a:rPr>
              <a:t>R</a:t>
            </a:r>
            <a:r>
              <a:rPr lang="en-US" b="0" i="0" dirty="0">
                <a:solidFill>
                  <a:srgbClr val="0D0D0D"/>
                </a:solidFill>
                <a:effectLst/>
                <a:latin typeface="Söhne"/>
              </a:rPr>
              <a:t>obot that flashes its LED red and white three times before turning right when it detects an obstacle. </a:t>
            </a:r>
            <a:endParaRPr lang="en-CA" dirty="0"/>
          </a:p>
        </p:txBody>
      </p:sp>
      <p:pic>
        <p:nvPicPr>
          <p:cNvPr id="12" name="Picture 11">
            <a:extLst>
              <a:ext uri="{FF2B5EF4-FFF2-40B4-BE49-F238E27FC236}">
                <a16:creationId xmlns:a16="http://schemas.microsoft.com/office/drawing/2014/main" id="{497971D8-6905-F6A6-B518-07288BE73942}"/>
              </a:ext>
            </a:extLst>
          </p:cNvPr>
          <p:cNvPicPr>
            <a:picLocks noChangeAspect="1"/>
          </p:cNvPicPr>
          <p:nvPr/>
        </p:nvPicPr>
        <p:blipFill>
          <a:blip r:embed="rId5"/>
          <a:stretch>
            <a:fillRect/>
          </a:stretch>
        </p:blipFill>
        <p:spPr>
          <a:xfrm>
            <a:off x="391155" y="1865031"/>
            <a:ext cx="6372252" cy="4108556"/>
          </a:xfrm>
          <a:prstGeom prst="rect">
            <a:avLst/>
          </a:prstGeom>
        </p:spPr>
      </p:pic>
      <p:pic>
        <p:nvPicPr>
          <p:cNvPr id="14" name="Picture 13">
            <a:extLst>
              <a:ext uri="{FF2B5EF4-FFF2-40B4-BE49-F238E27FC236}">
                <a16:creationId xmlns:a16="http://schemas.microsoft.com/office/drawing/2014/main" id="{5C7C04D1-0438-CCFA-BAD8-DF4434C09617}"/>
              </a:ext>
            </a:extLst>
          </p:cNvPr>
          <p:cNvPicPr>
            <a:picLocks noChangeAspect="1"/>
          </p:cNvPicPr>
          <p:nvPr/>
        </p:nvPicPr>
        <p:blipFill>
          <a:blip r:embed="rId6"/>
          <a:stretch>
            <a:fillRect/>
          </a:stretch>
        </p:blipFill>
        <p:spPr>
          <a:xfrm>
            <a:off x="7752649" y="2880164"/>
            <a:ext cx="3448751" cy="1927351"/>
          </a:xfrm>
          <a:prstGeom prst="rect">
            <a:avLst/>
          </a:prstGeom>
        </p:spPr>
      </p:pic>
    </p:spTree>
    <p:extLst>
      <p:ext uri="{BB962C8B-B14F-4D97-AF65-F5344CB8AC3E}">
        <p14:creationId xmlns:p14="http://schemas.microsoft.com/office/powerpoint/2010/main" val="2932425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FAB7F-2B2F-5F9F-28FC-03B78B4DFF1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C679A95-AF97-B601-5F0D-DD32DBAFDE9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A55352-DCF0-5832-9732-47F5F5A76986}"/>
              </a:ext>
            </a:extLst>
          </p:cNvPr>
          <p:cNvSpPr txBox="1"/>
          <p:nvPr/>
        </p:nvSpPr>
        <p:spPr>
          <a:xfrm>
            <a:off x="6856030" y="78471"/>
            <a:ext cx="6097314" cy="6001643"/>
          </a:xfrm>
          <a:prstGeom prst="rect">
            <a:avLst/>
          </a:prstGeom>
          <a:noFill/>
        </p:spPr>
        <p:txBody>
          <a:bodyPr wrap="square">
            <a:spAutoFit/>
          </a:bodyPr>
          <a:lstStyle/>
          <a:p>
            <a:r>
              <a:rPr lang="en-US" sz="1600" dirty="0">
                <a:latin typeface="Times New Roman" panose="02020603050405020304" pitchFamily="18" charset="0"/>
                <a:cs typeface="Times New Roman" panose="02020603050405020304" pitchFamily="18" charset="0"/>
              </a:rPr>
              <a:t># Function to flash LED three times</a:t>
            </a:r>
          </a:p>
          <a:p>
            <a:r>
              <a:rPr lang="en-US" sz="1600" dirty="0">
                <a:latin typeface="Times New Roman" panose="02020603050405020304" pitchFamily="18" charset="0"/>
                <a:cs typeface="Times New Roman" panose="02020603050405020304" pitchFamily="18" charset="0"/>
              </a:rPr>
              <a:t>def </a:t>
            </a:r>
            <a:r>
              <a:rPr lang="en-US" sz="1600" dirty="0" err="1">
                <a:latin typeface="Times New Roman" panose="02020603050405020304" pitchFamily="18" charset="0"/>
                <a:cs typeface="Times New Roman" panose="02020603050405020304" pitchFamily="18" charset="0"/>
              </a:rPr>
              <a:t>flashLED</a:t>
            </a:r>
            <a:r>
              <a:rPr lang="en-US" sz="1600" dirty="0">
                <a:latin typeface="Times New Roman" panose="02020603050405020304" pitchFamily="18" charset="0"/>
                <a:cs typeface="Times New Roman" panose="02020603050405020304" pitchFamily="18" charset="0"/>
              </a:rPr>
              <a:t>(led):</a:t>
            </a:r>
          </a:p>
          <a:p>
            <a:r>
              <a:rPr lang="en-US" sz="1600" dirty="0">
                <a:latin typeface="Times New Roman" panose="02020603050405020304" pitchFamily="18" charset="0"/>
                <a:cs typeface="Times New Roman" panose="02020603050405020304" pitchFamily="18" charset="0"/>
              </a:rPr>
              <a:t>    for _ in range(3):</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led.set</a:t>
            </a:r>
            <a:r>
              <a:rPr lang="en-US" sz="1600" dirty="0">
                <a:latin typeface="Times New Roman" panose="02020603050405020304" pitchFamily="18" charset="0"/>
                <a:cs typeface="Times New Roman" panose="02020603050405020304" pitchFamily="18" charset="0"/>
              </a:rPr>
              <a:t>(1) # Turn LED red</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robot.step</a:t>
            </a:r>
            <a:r>
              <a:rPr lang="en-US" sz="1600" dirty="0">
                <a:latin typeface="Times New Roman" panose="02020603050405020304" pitchFamily="18" charset="0"/>
                <a:cs typeface="Times New Roman" panose="02020603050405020304" pitchFamily="18" charset="0"/>
              </a:rPr>
              <a:t>(TIME_STEP)</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led.set</a:t>
            </a:r>
            <a:r>
              <a:rPr lang="en-US" sz="1600" dirty="0">
                <a:latin typeface="Times New Roman" panose="02020603050405020304" pitchFamily="18" charset="0"/>
                <a:cs typeface="Times New Roman" panose="02020603050405020304" pitchFamily="18" charset="0"/>
              </a:rPr>
              <a:t>(0) # Turn LED off (or white if your robot supports it)</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robot.step</a:t>
            </a:r>
            <a:r>
              <a:rPr lang="en-US" sz="1600" dirty="0">
                <a:latin typeface="Times New Roman" panose="02020603050405020304" pitchFamily="18" charset="0"/>
                <a:cs typeface="Times New Roman" panose="02020603050405020304" pitchFamily="18" charset="0"/>
              </a:rPr>
              <a:t>(TIME_STEP)</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 Main control loop</a:t>
            </a:r>
          </a:p>
          <a:p>
            <a:r>
              <a:rPr lang="en-US" sz="1600" dirty="0">
                <a:latin typeface="Times New Roman" panose="02020603050405020304" pitchFamily="18" charset="0"/>
                <a:cs typeface="Times New Roman" panose="02020603050405020304" pitchFamily="18" charset="0"/>
              </a:rPr>
              <a:t>while </a:t>
            </a:r>
            <a:r>
              <a:rPr lang="en-US" sz="1600" dirty="0" err="1">
                <a:latin typeface="Times New Roman" panose="02020603050405020304" pitchFamily="18" charset="0"/>
                <a:cs typeface="Times New Roman" panose="02020603050405020304" pitchFamily="18" charset="0"/>
              </a:rPr>
              <a:t>robot.step</a:t>
            </a:r>
            <a:r>
              <a:rPr lang="en-US" sz="1600" dirty="0">
                <a:latin typeface="Times New Roman" panose="02020603050405020304" pitchFamily="18" charset="0"/>
                <a:cs typeface="Times New Roman" panose="02020603050405020304" pitchFamily="18" charset="0"/>
              </a:rPr>
              <a:t>(TIME_STEP) != -1:</a:t>
            </a:r>
          </a:p>
          <a:p>
            <a:r>
              <a:rPr lang="en-US" sz="1600" dirty="0">
                <a:latin typeface="Times New Roman" panose="02020603050405020304" pitchFamily="18" charset="0"/>
                <a:cs typeface="Times New Roman" panose="02020603050405020304" pitchFamily="18" charset="0"/>
              </a:rPr>
              <a:t>    # Read sensor values</a:t>
            </a:r>
          </a:p>
          <a:p>
            <a:r>
              <a:rPr lang="en-US" sz="1600" dirty="0">
                <a:latin typeface="Times New Roman" panose="02020603050405020304" pitchFamily="18" charset="0"/>
                <a:cs typeface="Times New Roman" panose="02020603050405020304" pitchFamily="18" charset="0"/>
              </a:rPr>
              <a:t>    value0 = sensor0.getValue()</a:t>
            </a:r>
          </a:p>
          <a:p>
            <a:r>
              <a:rPr lang="en-US" sz="1600" dirty="0">
                <a:latin typeface="Times New Roman" panose="02020603050405020304" pitchFamily="18" charset="0"/>
                <a:cs typeface="Times New Roman" panose="02020603050405020304" pitchFamily="18" charset="0"/>
              </a:rPr>
              <a:t>    value7 = sensor7.getValue()</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    # Check if there is an obstacle in front</a:t>
            </a:r>
          </a:p>
          <a:p>
            <a:r>
              <a:rPr lang="en-US" sz="1600" dirty="0">
                <a:latin typeface="Times New Roman" panose="02020603050405020304" pitchFamily="18" charset="0"/>
                <a:cs typeface="Times New Roman" panose="02020603050405020304" pitchFamily="18" charset="0"/>
              </a:rPr>
              <a:t>    if value0 &lt; 70 and value7 &lt; 70:</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flashLED</a:t>
            </a:r>
            <a:r>
              <a:rPr lang="en-US" sz="1600" dirty="0">
                <a:latin typeface="Times New Roman" panose="02020603050405020304" pitchFamily="18" charset="0"/>
                <a:cs typeface="Times New Roman" panose="02020603050405020304" pitchFamily="18" charset="0"/>
              </a:rPr>
              <a:t>(led) # Flash LED if obstacle is detected</a:t>
            </a:r>
          </a:p>
          <a:p>
            <a:r>
              <a:rPr lang="en-US" sz="1600" dirty="0">
                <a:latin typeface="Times New Roman" panose="02020603050405020304" pitchFamily="18" charset="0"/>
                <a:cs typeface="Times New Roman" panose="02020603050405020304" pitchFamily="18" charset="0"/>
              </a:rPr>
              <a:t>        # Turn right</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leftMotor.setVelocity</a:t>
            </a:r>
            <a:r>
              <a:rPr lang="en-US" sz="1600" dirty="0">
                <a:latin typeface="Times New Roman" panose="02020603050405020304" pitchFamily="18" charset="0"/>
                <a:cs typeface="Times New Roman" panose="02020603050405020304" pitchFamily="18" charset="0"/>
              </a:rPr>
              <a:t>(5) # Adjust velocity to turn the robot</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rightMotor.setVelocity</a:t>
            </a:r>
            <a:r>
              <a:rPr lang="en-US" sz="1600" dirty="0">
                <a:latin typeface="Times New Roman" panose="02020603050405020304" pitchFamily="18" charset="0"/>
                <a:cs typeface="Times New Roman" panose="02020603050405020304" pitchFamily="18" charset="0"/>
              </a:rPr>
              <a:t>(-5)</a:t>
            </a:r>
          </a:p>
          <a:p>
            <a:r>
              <a:rPr lang="en-US" sz="1600" dirty="0">
                <a:latin typeface="Times New Roman" panose="02020603050405020304" pitchFamily="18" charset="0"/>
                <a:cs typeface="Times New Roman" panose="02020603050405020304" pitchFamily="18" charset="0"/>
              </a:rPr>
              <a:t>    else:</a:t>
            </a:r>
          </a:p>
          <a:p>
            <a:r>
              <a:rPr lang="en-US" sz="1600" dirty="0">
                <a:latin typeface="Times New Roman" panose="02020603050405020304" pitchFamily="18" charset="0"/>
                <a:cs typeface="Times New Roman" panose="02020603050405020304" pitchFamily="18" charset="0"/>
              </a:rPr>
              <a:t>        # Move forward if no obstacle</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leftMotor.setVelocity</a:t>
            </a:r>
            <a:r>
              <a:rPr lang="en-US" sz="1600" dirty="0">
                <a:latin typeface="Times New Roman" panose="02020603050405020304" pitchFamily="18" charset="0"/>
                <a:cs typeface="Times New Roman" panose="02020603050405020304" pitchFamily="18" charset="0"/>
              </a:rPr>
              <a:t>(5)</a:t>
            </a:r>
          </a:p>
          <a:p>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rightMotor.setVelocity</a:t>
            </a:r>
            <a:r>
              <a:rPr lang="en-US" sz="1600" dirty="0">
                <a:latin typeface="Times New Roman" panose="02020603050405020304" pitchFamily="18" charset="0"/>
                <a:cs typeface="Times New Roman" panose="02020603050405020304" pitchFamily="18" charset="0"/>
              </a:rPr>
              <a:t>(5)</a:t>
            </a: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2A2B632-FE90-10BC-9739-6D619794D94F}"/>
              </a:ext>
            </a:extLst>
          </p:cNvPr>
          <p:cNvSpPr txBox="1"/>
          <p:nvPr/>
        </p:nvSpPr>
        <p:spPr>
          <a:xfrm>
            <a:off x="57150" y="78471"/>
            <a:ext cx="6097314" cy="6524863"/>
          </a:xfrm>
          <a:prstGeom prst="rect">
            <a:avLst/>
          </a:prstGeom>
          <a:noFill/>
        </p:spPr>
        <p:txBody>
          <a:bodyPr wrap="square">
            <a:spAutoFit/>
          </a:bodyPr>
          <a:lstStyle/>
          <a:p>
            <a:r>
              <a:rPr lang="en-US" sz="1600" dirty="0">
                <a:latin typeface="Times New Roman" panose="02020603050405020304" pitchFamily="18" charset="0"/>
                <a:cs typeface="Times New Roman" panose="02020603050405020304" pitchFamily="18" charset="0"/>
              </a:rPr>
              <a:t>from controller import Robot,</a:t>
            </a:r>
            <a:r>
              <a:rPr lang="en-US" sz="1600" dirty="0">
                <a:highlight>
                  <a:srgbClr val="FFFF00"/>
                </a:highlight>
                <a:latin typeface="Times New Roman" panose="02020603050405020304" pitchFamily="18" charset="0"/>
                <a:cs typeface="Times New Roman" panose="02020603050405020304" pitchFamily="18" charset="0"/>
              </a:rPr>
              <a:t> LED</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DistanceSensor</a:t>
            </a:r>
            <a:endParaRPr lang="en-US" sz="1600" dirty="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 Initialize the robot</a:t>
            </a:r>
          </a:p>
          <a:p>
            <a:r>
              <a:rPr lang="en-US" sz="1600" dirty="0">
                <a:latin typeface="Times New Roman" panose="02020603050405020304" pitchFamily="18" charset="0"/>
                <a:cs typeface="Times New Roman" panose="02020603050405020304" pitchFamily="18" charset="0"/>
              </a:rPr>
              <a:t>robot = Robot()</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 Define the time step</a:t>
            </a:r>
          </a:p>
          <a:p>
            <a:r>
              <a:rPr lang="en-US" sz="1600" dirty="0">
                <a:latin typeface="Times New Roman" panose="02020603050405020304" pitchFamily="18" charset="0"/>
                <a:cs typeface="Times New Roman" panose="02020603050405020304" pitchFamily="18" charset="0"/>
              </a:rPr>
              <a:t>TIME_STEP = 64</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 Initialize the LEDs on the robot</a:t>
            </a:r>
          </a:p>
          <a:p>
            <a:r>
              <a:rPr lang="en-US" sz="1600" dirty="0">
                <a:latin typeface="Times New Roman" panose="02020603050405020304" pitchFamily="18" charset="0"/>
                <a:cs typeface="Times New Roman" panose="02020603050405020304" pitchFamily="18" charset="0"/>
              </a:rPr>
              <a:t>led = </a:t>
            </a:r>
            <a:r>
              <a:rPr lang="en-US" sz="1600" dirty="0" err="1">
                <a:latin typeface="Times New Roman" panose="02020603050405020304" pitchFamily="18" charset="0"/>
                <a:cs typeface="Times New Roman" panose="02020603050405020304" pitchFamily="18" charset="0"/>
              </a:rPr>
              <a:t>robot.getDevice</a:t>
            </a:r>
            <a:r>
              <a:rPr lang="en-US" sz="1600" dirty="0">
                <a:latin typeface="Times New Roman" panose="02020603050405020304" pitchFamily="18" charset="0"/>
                <a:cs typeface="Times New Roman" panose="02020603050405020304" pitchFamily="18" charset="0"/>
              </a:rPr>
              <a:t>('led0') # Assuming the robot has an LED named 'led0'</a:t>
            </a:r>
          </a:p>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 Initialize the distance sensors</a:t>
            </a:r>
          </a:p>
          <a:p>
            <a:r>
              <a:rPr lang="en-US" sz="1600" dirty="0">
                <a:latin typeface="Times New Roman" panose="02020603050405020304" pitchFamily="18" charset="0"/>
                <a:cs typeface="Times New Roman" panose="02020603050405020304" pitchFamily="18" charset="0"/>
              </a:rPr>
              <a:t>sensor0 = </a:t>
            </a:r>
            <a:r>
              <a:rPr lang="en-US" sz="1600" dirty="0" err="1">
                <a:latin typeface="Times New Roman" panose="02020603050405020304" pitchFamily="18" charset="0"/>
                <a:cs typeface="Times New Roman" panose="02020603050405020304" pitchFamily="18" charset="0"/>
              </a:rPr>
              <a:t>robot.getDevice</a:t>
            </a:r>
            <a:r>
              <a:rPr lang="en-US" sz="1600" dirty="0">
                <a:latin typeface="Times New Roman" panose="02020603050405020304" pitchFamily="18" charset="0"/>
                <a:cs typeface="Times New Roman" panose="02020603050405020304" pitchFamily="18" charset="0"/>
              </a:rPr>
              <a:t>('ps0')</a:t>
            </a:r>
          </a:p>
          <a:p>
            <a:r>
              <a:rPr lang="en-US" sz="1600" dirty="0">
                <a:latin typeface="Times New Roman" panose="02020603050405020304" pitchFamily="18" charset="0"/>
                <a:cs typeface="Times New Roman" panose="02020603050405020304" pitchFamily="18" charset="0"/>
              </a:rPr>
              <a:t>sensor7 = </a:t>
            </a:r>
            <a:r>
              <a:rPr lang="en-US" sz="1600" dirty="0" err="1">
                <a:latin typeface="Times New Roman" panose="02020603050405020304" pitchFamily="18" charset="0"/>
                <a:cs typeface="Times New Roman" panose="02020603050405020304" pitchFamily="18" charset="0"/>
              </a:rPr>
              <a:t>robot.getDevice</a:t>
            </a:r>
            <a:r>
              <a:rPr lang="en-US" sz="1600" dirty="0">
                <a:latin typeface="Times New Roman" panose="02020603050405020304" pitchFamily="18" charset="0"/>
                <a:cs typeface="Times New Roman" panose="02020603050405020304" pitchFamily="18" charset="0"/>
              </a:rPr>
              <a:t>('ps7')</a:t>
            </a:r>
          </a:p>
          <a:p>
            <a:r>
              <a:rPr lang="en-US" sz="1600" dirty="0">
                <a:latin typeface="Times New Roman" panose="02020603050405020304" pitchFamily="18" charset="0"/>
                <a:cs typeface="Times New Roman" panose="02020603050405020304" pitchFamily="18" charset="0"/>
              </a:rPr>
              <a:t>sensor0.enable(TIME_STEP)</a:t>
            </a:r>
          </a:p>
          <a:p>
            <a:r>
              <a:rPr lang="en-US" sz="1600" dirty="0">
                <a:latin typeface="Times New Roman" panose="02020603050405020304" pitchFamily="18" charset="0"/>
                <a:cs typeface="Times New Roman" panose="02020603050405020304" pitchFamily="18" charset="0"/>
              </a:rPr>
              <a:t>sensor7.enable(TIME_STEP)</a:t>
            </a:r>
          </a:p>
          <a:p>
            <a:r>
              <a:rPr lang="en-US" sz="1600" dirty="0">
                <a:latin typeface="Times New Roman" panose="02020603050405020304" pitchFamily="18" charset="0"/>
                <a:cs typeface="Times New Roman" panose="02020603050405020304" pitchFamily="18" charset="0"/>
              </a:rPr>
              <a:t># Initialize motors, assuming the robot has motors named 'left wheel motor' and 'right wheel motor'</a:t>
            </a:r>
          </a:p>
          <a:p>
            <a:r>
              <a:rPr lang="en-US" sz="1600" dirty="0" err="1">
                <a:latin typeface="Times New Roman" panose="02020603050405020304" pitchFamily="18" charset="0"/>
                <a:cs typeface="Times New Roman" panose="02020603050405020304" pitchFamily="18" charset="0"/>
              </a:rPr>
              <a:t>leftMotor</a:t>
            </a: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robot.getDevice</a:t>
            </a:r>
            <a:r>
              <a:rPr lang="en-US" sz="1600" dirty="0">
                <a:latin typeface="Times New Roman" panose="02020603050405020304" pitchFamily="18" charset="0"/>
                <a:cs typeface="Times New Roman" panose="02020603050405020304" pitchFamily="18" charset="0"/>
              </a:rPr>
              <a:t>('left wheel motor')</a:t>
            </a:r>
          </a:p>
          <a:p>
            <a:r>
              <a:rPr lang="en-US" sz="1600" dirty="0" err="1">
                <a:latin typeface="Times New Roman" panose="02020603050405020304" pitchFamily="18" charset="0"/>
                <a:cs typeface="Times New Roman" panose="02020603050405020304" pitchFamily="18" charset="0"/>
              </a:rPr>
              <a:t>rightMotor</a:t>
            </a: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robot.getDevice</a:t>
            </a:r>
            <a:r>
              <a:rPr lang="en-US" sz="1600" dirty="0">
                <a:latin typeface="Times New Roman" panose="02020603050405020304" pitchFamily="18" charset="0"/>
                <a:cs typeface="Times New Roman" panose="02020603050405020304" pitchFamily="18" charset="0"/>
              </a:rPr>
              <a:t>('right wheel motor')</a:t>
            </a:r>
          </a:p>
          <a:p>
            <a:r>
              <a:rPr lang="en-US" sz="1600" dirty="0" err="1">
                <a:latin typeface="Times New Roman" panose="02020603050405020304" pitchFamily="18" charset="0"/>
                <a:cs typeface="Times New Roman" panose="02020603050405020304" pitchFamily="18" charset="0"/>
              </a:rPr>
              <a:t>leftMotor.setPosition</a:t>
            </a:r>
            <a:r>
              <a:rPr lang="en-US" sz="1600" dirty="0">
                <a:latin typeface="Times New Roman" panose="02020603050405020304" pitchFamily="18" charset="0"/>
                <a:cs typeface="Times New Roman" panose="02020603050405020304" pitchFamily="18" charset="0"/>
              </a:rPr>
              <a:t>(float('inf'))</a:t>
            </a:r>
          </a:p>
          <a:p>
            <a:r>
              <a:rPr lang="en-US" sz="1600" dirty="0" err="1">
                <a:latin typeface="Times New Roman" panose="02020603050405020304" pitchFamily="18" charset="0"/>
                <a:cs typeface="Times New Roman" panose="02020603050405020304" pitchFamily="18" charset="0"/>
              </a:rPr>
              <a:t>rightMotor.setPosition</a:t>
            </a:r>
            <a:r>
              <a:rPr lang="en-US" sz="1600" dirty="0">
                <a:latin typeface="Times New Roman" panose="02020603050405020304" pitchFamily="18" charset="0"/>
                <a:cs typeface="Times New Roman" panose="02020603050405020304" pitchFamily="18" charset="0"/>
              </a:rPr>
              <a:t>(float('inf'))</a:t>
            </a:r>
          </a:p>
          <a:p>
            <a:r>
              <a:rPr lang="en-US" sz="1600" dirty="0" err="1">
                <a:latin typeface="Times New Roman" panose="02020603050405020304" pitchFamily="18" charset="0"/>
                <a:cs typeface="Times New Roman" panose="02020603050405020304" pitchFamily="18" charset="0"/>
              </a:rPr>
              <a:t>leftMotor.setVelocity</a:t>
            </a:r>
            <a:r>
              <a:rPr lang="en-US" sz="1600" dirty="0">
                <a:latin typeface="Times New Roman" panose="02020603050405020304" pitchFamily="18" charset="0"/>
                <a:cs typeface="Times New Roman" panose="02020603050405020304" pitchFamily="18" charset="0"/>
              </a:rPr>
              <a:t>(0)</a:t>
            </a:r>
          </a:p>
          <a:p>
            <a:r>
              <a:rPr lang="en-US" sz="1600" dirty="0" err="1">
                <a:latin typeface="Times New Roman" panose="02020603050405020304" pitchFamily="18" charset="0"/>
                <a:cs typeface="Times New Roman" panose="02020603050405020304" pitchFamily="18" charset="0"/>
              </a:rPr>
              <a:t>rightMotor.setVelocity</a:t>
            </a:r>
            <a:r>
              <a:rPr lang="en-US" sz="1600" dirty="0">
                <a:latin typeface="Times New Roman" panose="02020603050405020304" pitchFamily="18" charset="0"/>
                <a:cs typeface="Times New Roman" panose="02020603050405020304" pitchFamily="18" charset="0"/>
              </a:rPr>
              <a:t>(0)</a:t>
            </a:r>
          </a:p>
          <a:p>
            <a:endParaRPr lang="en-US" sz="2000" dirty="0"/>
          </a:p>
        </p:txBody>
      </p:sp>
    </p:spTree>
    <p:extLst>
      <p:ext uri="{BB962C8B-B14F-4D97-AF65-F5344CB8AC3E}">
        <p14:creationId xmlns:p14="http://schemas.microsoft.com/office/powerpoint/2010/main" val="2134760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6473D-5A39-269E-2163-F2F8D1C7AA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39B9BE-7AEF-066B-C157-0ED167158FD7}"/>
              </a:ext>
            </a:extLst>
          </p:cNvPr>
          <p:cNvSpPr/>
          <p:nvPr/>
        </p:nvSpPr>
        <p:spPr>
          <a:xfrm>
            <a:off x="202981" y="1248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41581FD-DF84-0FAA-C7DF-E950A0FEAA3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D4E6EB-1343-9C5C-E462-13919C86A3D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B9161F-6965-0BC2-DD86-489FFADBDFC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5532E3F-46A9-7159-D9DA-8C2DAF130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60D795-888D-01AC-DD65-801B2464474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CA512CF-6DD5-ABA4-FCC9-EE7DE1858DAE}"/>
              </a:ext>
            </a:extLst>
          </p:cNvPr>
          <p:cNvSpPr txBox="1"/>
          <p:nvPr/>
        </p:nvSpPr>
        <p:spPr>
          <a:xfrm>
            <a:off x="202981" y="1784921"/>
            <a:ext cx="11677844" cy="646331"/>
          </a:xfrm>
          <a:prstGeom prst="rect">
            <a:avLst/>
          </a:prstGeom>
          <a:noFill/>
        </p:spPr>
        <p:txBody>
          <a:bodyPr wrap="square">
            <a:spAutoFit/>
          </a:bodyPr>
          <a:lstStyle/>
          <a:p>
            <a:r>
              <a:rPr lang="en-US" b="0" i="0" dirty="0">
                <a:solidFill>
                  <a:srgbClr val="0D0D0D"/>
                </a:solidFill>
                <a:effectLst/>
                <a:latin typeface="Söhne"/>
              </a:rPr>
              <a:t>E-puck robot can use its camera to capture an image and analyze the color of the central pixel in the </a:t>
            </a:r>
            <a:r>
              <a:rPr lang="en-US" b="0" i="0" dirty="0" err="1">
                <a:solidFill>
                  <a:srgbClr val="0D0D0D"/>
                </a:solidFill>
                <a:effectLst/>
                <a:latin typeface="Söhne"/>
              </a:rPr>
              <a:t>Webots</a:t>
            </a:r>
            <a:r>
              <a:rPr lang="en-US" b="0" i="0" dirty="0">
                <a:solidFill>
                  <a:srgbClr val="0D0D0D"/>
                </a:solidFill>
                <a:effectLst/>
                <a:latin typeface="Söhne"/>
              </a:rPr>
              <a:t> simulation environment.</a:t>
            </a:r>
            <a:endParaRPr lang="en-CA" dirty="0"/>
          </a:p>
        </p:txBody>
      </p:sp>
      <p:pic>
        <p:nvPicPr>
          <p:cNvPr id="8" name="Picture 7">
            <a:extLst>
              <a:ext uri="{FF2B5EF4-FFF2-40B4-BE49-F238E27FC236}">
                <a16:creationId xmlns:a16="http://schemas.microsoft.com/office/drawing/2014/main" id="{42FF43BB-C854-F9F2-CDFB-13E9758B3D16}"/>
              </a:ext>
            </a:extLst>
          </p:cNvPr>
          <p:cNvPicPr>
            <a:picLocks noChangeAspect="1"/>
          </p:cNvPicPr>
          <p:nvPr/>
        </p:nvPicPr>
        <p:blipFill>
          <a:blip r:embed="rId4"/>
          <a:stretch>
            <a:fillRect/>
          </a:stretch>
        </p:blipFill>
        <p:spPr>
          <a:xfrm>
            <a:off x="2420085" y="357048"/>
            <a:ext cx="1710481" cy="369193"/>
          </a:xfrm>
          <a:prstGeom prst="rect">
            <a:avLst/>
          </a:prstGeom>
        </p:spPr>
      </p:pic>
      <p:pic>
        <p:nvPicPr>
          <p:cNvPr id="5122" name="Picture 2" descr="Webots documentation: GCTronic' e-puck">
            <a:extLst>
              <a:ext uri="{FF2B5EF4-FFF2-40B4-BE49-F238E27FC236}">
                <a16:creationId xmlns:a16="http://schemas.microsoft.com/office/drawing/2014/main" id="{EE36D336-33BE-C499-E570-13EB776C59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0566" y="2531842"/>
            <a:ext cx="333375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02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34385-A21C-3FA1-B5C9-41A59550E69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C8765B6-AE89-05F9-709B-9011B18F555E}"/>
              </a:ext>
            </a:extLst>
          </p:cNvPr>
          <p:cNvSpPr txBox="1"/>
          <p:nvPr/>
        </p:nvSpPr>
        <p:spPr>
          <a:xfrm>
            <a:off x="6241174" y="0"/>
            <a:ext cx="6097314" cy="5262979"/>
          </a:xfrm>
          <a:prstGeom prst="rect">
            <a:avLst/>
          </a:prstGeom>
          <a:noFill/>
        </p:spPr>
        <p:txBody>
          <a:bodyPr wrap="square">
            <a:spAutoFit/>
          </a:bodyPr>
          <a:lstStyle/>
          <a:p>
            <a:r>
              <a:rPr lang="en-CA" sz="1400" dirty="0">
                <a:latin typeface="Times New Roman" panose="02020603050405020304" pitchFamily="18" charset="0"/>
                <a:cs typeface="Times New Roman" panose="02020603050405020304" pitchFamily="18" charset="0"/>
              </a:rPr>
              <a:t>    </a:t>
            </a:r>
            <a:r>
              <a:rPr lang="en-CA" sz="1400" dirty="0">
                <a:highlight>
                  <a:srgbClr val="00FF00"/>
                </a:highlight>
                <a:latin typeface="Times New Roman" panose="02020603050405020304" pitchFamily="18" charset="0"/>
                <a:cs typeface="Times New Roman" panose="02020603050405020304" pitchFamily="18" charset="0"/>
              </a:rPr>
              <a:t># Retrieve the width and height of the camera image.</a:t>
            </a:r>
          </a:p>
          <a:p>
            <a:r>
              <a:rPr lang="en-CA" sz="1400" dirty="0">
                <a:highlight>
                  <a:srgbClr val="00FF00"/>
                </a:highlight>
                <a:latin typeface="Times New Roman" panose="02020603050405020304" pitchFamily="18" charset="0"/>
                <a:cs typeface="Times New Roman" panose="02020603050405020304" pitchFamily="18" charset="0"/>
              </a:rPr>
              <a:t>    # These values are set in the </a:t>
            </a:r>
            <a:r>
              <a:rPr lang="en-CA" sz="1400" dirty="0" err="1">
                <a:highlight>
                  <a:srgbClr val="00FF00"/>
                </a:highlight>
                <a:latin typeface="Times New Roman" panose="02020603050405020304" pitchFamily="18" charset="0"/>
                <a:cs typeface="Times New Roman" panose="02020603050405020304" pitchFamily="18" charset="0"/>
              </a:rPr>
              <a:t>Webots</a:t>
            </a:r>
            <a:r>
              <a:rPr lang="en-CA" sz="1400" dirty="0">
                <a:highlight>
                  <a:srgbClr val="00FF00"/>
                </a:highlight>
                <a:latin typeface="Times New Roman" panose="02020603050405020304" pitchFamily="18" charset="0"/>
                <a:cs typeface="Times New Roman" panose="02020603050405020304" pitchFamily="18" charset="0"/>
              </a:rPr>
              <a:t> world file and can be used to process the image.</a:t>
            </a:r>
          </a:p>
          <a:p>
            <a:r>
              <a:rPr lang="en-CA" sz="1400"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cameraWidth</a:t>
            </a:r>
            <a:r>
              <a:rPr lang="en-CA" sz="1400" b="1" dirty="0">
                <a:latin typeface="Times New Roman" panose="02020603050405020304" pitchFamily="18" charset="0"/>
                <a:cs typeface="Times New Roman" panose="02020603050405020304" pitchFamily="18" charset="0"/>
              </a:rPr>
              <a:t> = </a:t>
            </a:r>
            <a:r>
              <a:rPr lang="en-CA" sz="1400" b="1" dirty="0" err="1">
                <a:latin typeface="Times New Roman" panose="02020603050405020304" pitchFamily="18" charset="0"/>
                <a:cs typeface="Times New Roman" panose="02020603050405020304" pitchFamily="18" charset="0"/>
              </a:rPr>
              <a:t>camera.getWidth</a:t>
            </a:r>
            <a:r>
              <a:rPr lang="en-CA" sz="1400" b="1" dirty="0">
                <a:latin typeface="Times New Roman" panose="02020603050405020304" pitchFamily="18" charset="0"/>
                <a:cs typeface="Times New Roman" panose="02020603050405020304" pitchFamily="18" charset="0"/>
              </a:rPr>
              <a:t>()</a:t>
            </a:r>
          </a:p>
          <a:p>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cameraHeight</a:t>
            </a:r>
            <a:r>
              <a:rPr lang="en-CA" sz="1400" b="1" dirty="0">
                <a:latin typeface="Times New Roman" panose="02020603050405020304" pitchFamily="18" charset="0"/>
                <a:cs typeface="Times New Roman" panose="02020603050405020304" pitchFamily="18" charset="0"/>
              </a:rPr>
              <a:t> = </a:t>
            </a:r>
            <a:r>
              <a:rPr lang="en-CA" sz="1400" b="1" dirty="0" err="1">
                <a:latin typeface="Times New Roman" panose="02020603050405020304" pitchFamily="18" charset="0"/>
                <a:cs typeface="Times New Roman" panose="02020603050405020304" pitchFamily="18" charset="0"/>
              </a:rPr>
              <a:t>camera.getHeight</a:t>
            </a:r>
            <a:r>
              <a:rPr lang="en-CA" sz="1400" b="1" dirty="0">
                <a:latin typeface="Times New Roman" panose="02020603050405020304" pitchFamily="18" charset="0"/>
                <a:cs typeface="Times New Roman" panose="02020603050405020304" pitchFamily="18" charset="0"/>
              </a:rPr>
              <a:t>()</a:t>
            </a:r>
          </a:p>
          <a:p>
            <a:r>
              <a:rPr lang="en-CA" sz="1400" b="1" dirty="0">
                <a:latin typeface="Times New Roman" panose="02020603050405020304" pitchFamily="18" charset="0"/>
                <a:cs typeface="Times New Roman" panose="02020603050405020304" pitchFamily="18" charset="0"/>
              </a:rPr>
              <a:t>    print(</a:t>
            </a:r>
            <a:r>
              <a:rPr lang="en-CA" sz="1400" b="1" dirty="0" err="1">
                <a:latin typeface="Times New Roman" panose="02020603050405020304" pitchFamily="18" charset="0"/>
                <a:cs typeface="Times New Roman" panose="02020603050405020304" pitchFamily="18" charset="0"/>
              </a:rPr>
              <a:t>f"Captured</a:t>
            </a:r>
            <a:r>
              <a:rPr lang="en-CA" sz="1400" b="1" dirty="0">
                <a:latin typeface="Times New Roman" panose="02020603050405020304" pitchFamily="18" charset="0"/>
                <a:cs typeface="Times New Roman" panose="02020603050405020304" pitchFamily="18" charset="0"/>
              </a:rPr>
              <a:t> an image of size: {</a:t>
            </a:r>
            <a:r>
              <a:rPr lang="en-CA" sz="1400" b="1" dirty="0" err="1">
                <a:latin typeface="Times New Roman" panose="02020603050405020304" pitchFamily="18" charset="0"/>
                <a:cs typeface="Times New Roman" panose="02020603050405020304" pitchFamily="18" charset="0"/>
              </a:rPr>
              <a:t>cameraWidth</a:t>
            </a:r>
            <a:r>
              <a:rPr lang="en-CA" sz="1400" b="1" dirty="0">
                <a:latin typeface="Times New Roman" panose="02020603050405020304" pitchFamily="18" charset="0"/>
                <a:cs typeface="Times New Roman" panose="02020603050405020304" pitchFamily="18" charset="0"/>
              </a:rPr>
              <a:t>}x{</a:t>
            </a:r>
            <a:r>
              <a:rPr lang="en-CA" sz="1400" b="1" dirty="0" err="1">
                <a:latin typeface="Times New Roman" panose="02020603050405020304" pitchFamily="18" charset="0"/>
                <a:cs typeface="Times New Roman" panose="02020603050405020304" pitchFamily="18" charset="0"/>
              </a:rPr>
              <a:t>cameraHeight</a:t>
            </a:r>
            <a:r>
              <a:rPr lang="en-CA" sz="1400" b="1" dirty="0">
                <a:latin typeface="Times New Roman" panose="02020603050405020304" pitchFamily="18" charset="0"/>
                <a:cs typeface="Times New Roman" panose="02020603050405020304" pitchFamily="18" charset="0"/>
              </a:rPr>
              <a:t>}")</a:t>
            </a:r>
          </a:p>
          <a:p>
            <a:endParaRPr lang="en-CA" sz="1400" dirty="0">
              <a:latin typeface="Times New Roman" panose="02020603050405020304" pitchFamily="18" charset="0"/>
              <a:cs typeface="Times New Roman" panose="02020603050405020304" pitchFamily="18" charset="0"/>
            </a:endParaRPr>
          </a:p>
          <a:p>
            <a:r>
              <a:rPr lang="en-CA" sz="1400" dirty="0">
                <a:highlight>
                  <a:srgbClr val="00FF00"/>
                </a:highlight>
                <a:latin typeface="Times New Roman" panose="02020603050405020304" pitchFamily="18" charset="0"/>
                <a:cs typeface="Times New Roman" panose="02020603050405020304" pitchFamily="18" charset="0"/>
              </a:rPr>
              <a:t>    # Calculate the position of the central pixel in the image.</a:t>
            </a:r>
          </a:p>
          <a:p>
            <a:r>
              <a:rPr lang="en-CA" sz="1400" dirty="0">
                <a:highlight>
                  <a:srgbClr val="00FF00"/>
                </a:highlight>
                <a:latin typeface="Times New Roman" panose="02020603050405020304" pitchFamily="18" charset="0"/>
                <a:cs typeface="Times New Roman" panose="02020603050405020304" pitchFamily="18" charset="0"/>
              </a:rPr>
              <a:t>    # We divide the width and height by 2 to find the center.</a:t>
            </a:r>
          </a:p>
          <a:p>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centerX</a:t>
            </a:r>
            <a:r>
              <a:rPr lang="en-CA" sz="1400" b="1" dirty="0">
                <a:latin typeface="Times New Roman" panose="02020603050405020304" pitchFamily="18" charset="0"/>
                <a:cs typeface="Times New Roman" panose="02020603050405020304" pitchFamily="18" charset="0"/>
              </a:rPr>
              <a:t> = </a:t>
            </a:r>
            <a:r>
              <a:rPr lang="en-CA" sz="1400" b="1" dirty="0" err="1">
                <a:latin typeface="Times New Roman" panose="02020603050405020304" pitchFamily="18" charset="0"/>
                <a:cs typeface="Times New Roman" panose="02020603050405020304" pitchFamily="18" charset="0"/>
              </a:rPr>
              <a:t>cameraWidth</a:t>
            </a:r>
            <a:r>
              <a:rPr lang="en-CA" sz="1400" b="1" dirty="0">
                <a:latin typeface="Times New Roman" panose="02020603050405020304" pitchFamily="18" charset="0"/>
                <a:cs typeface="Times New Roman" panose="02020603050405020304" pitchFamily="18" charset="0"/>
              </a:rPr>
              <a:t> // 2</a:t>
            </a:r>
          </a:p>
          <a:p>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centerY</a:t>
            </a:r>
            <a:r>
              <a:rPr lang="en-CA" sz="1400" b="1" dirty="0">
                <a:latin typeface="Times New Roman" panose="02020603050405020304" pitchFamily="18" charset="0"/>
                <a:cs typeface="Times New Roman" panose="02020603050405020304" pitchFamily="18" charset="0"/>
              </a:rPr>
              <a:t> = </a:t>
            </a:r>
            <a:r>
              <a:rPr lang="en-CA" sz="1400" b="1" dirty="0" err="1">
                <a:latin typeface="Times New Roman" panose="02020603050405020304" pitchFamily="18" charset="0"/>
                <a:cs typeface="Times New Roman" panose="02020603050405020304" pitchFamily="18" charset="0"/>
              </a:rPr>
              <a:t>cameraHeight</a:t>
            </a:r>
            <a:r>
              <a:rPr lang="en-CA" sz="1400" b="1" dirty="0">
                <a:latin typeface="Times New Roman" panose="02020603050405020304" pitchFamily="18" charset="0"/>
                <a:cs typeface="Times New Roman" panose="02020603050405020304" pitchFamily="18" charset="0"/>
              </a:rPr>
              <a:t> // 2</a:t>
            </a:r>
          </a:p>
          <a:p>
            <a:r>
              <a:rPr lang="en-CA" sz="1400" dirty="0">
                <a:latin typeface="Times New Roman" panose="02020603050405020304" pitchFamily="18" charset="0"/>
                <a:cs typeface="Times New Roman" panose="02020603050405020304" pitchFamily="18" charset="0"/>
              </a:rPr>
              <a:t>    </a:t>
            </a:r>
          </a:p>
          <a:p>
            <a:r>
              <a:rPr lang="en-CA" sz="1400" dirty="0">
                <a:highlight>
                  <a:srgbClr val="00FF00"/>
                </a:highlight>
                <a:latin typeface="Times New Roman" panose="02020603050405020304" pitchFamily="18" charset="0"/>
                <a:cs typeface="Times New Roman" panose="02020603050405020304" pitchFamily="18" charset="0"/>
              </a:rPr>
              <a:t>    # Get the RGB color values of the central pixel.</a:t>
            </a:r>
          </a:p>
          <a:p>
            <a:r>
              <a:rPr lang="en-CA" sz="1400" dirty="0">
                <a:highlight>
                  <a:srgbClr val="00FF00"/>
                </a:highlight>
                <a:latin typeface="Times New Roman" panose="02020603050405020304" pitchFamily="18" charset="0"/>
                <a:cs typeface="Times New Roman" panose="02020603050405020304" pitchFamily="18" charset="0"/>
              </a:rPr>
              <a:t>    # </a:t>
            </a:r>
            <a:r>
              <a:rPr lang="en-CA" sz="1400" dirty="0" err="1">
                <a:highlight>
                  <a:srgbClr val="00FF00"/>
                </a:highlight>
                <a:latin typeface="Times New Roman" panose="02020603050405020304" pitchFamily="18" charset="0"/>
                <a:cs typeface="Times New Roman" panose="02020603050405020304" pitchFamily="18" charset="0"/>
              </a:rPr>
              <a:t>imageGetRed</a:t>
            </a:r>
            <a:r>
              <a:rPr lang="en-CA" sz="1400" dirty="0">
                <a:highlight>
                  <a:srgbClr val="00FF00"/>
                </a:highlight>
                <a:latin typeface="Times New Roman" panose="02020603050405020304" pitchFamily="18" charset="0"/>
                <a:cs typeface="Times New Roman" panose="02020603050405020304" pitchFamily="18" charset="0"/>
              </a:rPr>
              <a:t>, </a:t>
            </a:r>
            <a:r>
              <a:rPr lang="en-CA" sz="1400" dirty="0" err="1">
                <a:highlight>
                  <a:srgbClr val="00FF00"/>
                </a:highlight>
                <a:latin typeface="Times New Roman" panose="02020603050405020304" pitchFamily="18" charset="0"/>
                <a:cs typeface="Times New Roman" panose="02020603050405020304" pitchFamily="18" charset="0"/>
              </a:rPr>
              <a:t>imageGetGreen</a:t>
            </a:r>
            <a:r>
              <a:rPr lang="en-CA" sz="1400" dirty="0">
                <a:highlight>
                  <a:srgbClr val="00FF00"/>
                </a:highlight>
                <a:latin typeface="Times New Roman" panose="02020603050405020304" pitchFamily="18" charset="0"/>
                <a:cs typeface="Times New Roman" panose="02020603050405020304" pitchFamily="18" charset="0"/>
              </a:rPr>
              <a:t>, and </a:t>
            </a:r>
            <a:r>
              <a:rPr lang="en-CA" sz="1400" dirty="0" err="1">
                <a:highlight>
                  <a:srgbClr val="00FF00"/>
                </a:highlight>
                <a:latin typeface="Times New Roman" panose="02020603050405020304" pitchFamily="18" charset="0"/>
                <a:cs typeface="Times New Roman" panose="02020603050405020304" pitchFamily="18" charset="0"/>
              </a:rPr>
              <a:t>imageGetBlue</a:t>
            </a:r>
            <a:r>
              <a:rPr lang="en-CA" sz="1400" dirty="0">
                <a:highlight>
                  <a:srgbClr val="00FF00"/>
                </a:highlight>
                <a:latin typeface="Times New Roman" panose="02020603050405020304" pitchFamily="18" charset="0"/>
                <a:cs typeface="Times New Roman" panose="02020603050405020304" pitchFamily="18" charset="0"/>
              </a:rPr>
              <a:t> methods are used to extract</a:t>
            </a:r>
          </a:p>
          <a:p>
            <a:r>
              <a:rPr lang="en-CA" sz="1400" dirty="0">
                <a:highlight>
                  <a:srgbClr val="00FF00"/>
                </a:highlight>
                <a:latin typeface="Times New Roman" panose="02020603050405020304" pitchFamily="18" charset="0"/>
                <a:cs typeface="Times New Roman" panose="02020603050405020304" pitchFamily="18" charset="0"/>
              </a:rPr>
              <a:t>    # the color components of a pixel at a specified position.</a:t>
            </a:r>
          </a:p>
          <a:p>
            <a:r>
              <a:rPr lang="en-CA" sz="1400" dirty="0">
                <a:latin typeface="Times New Roman" panose="02020603050405020304" pitchFamily="18" charset="0"/>
                <a:cs typeface="Times New Roman" panose="02020603050405020304" pitchFamily="18" charset="0"/>
              </a:rPr>
              <a:t>    </a:t>
            </a:r>
            <a:r>
              <a:rPr lang="en-CA" sz="1400" b="1" dirty="0">
                <a:latin typeface="Times New Roman" panose="02020603050405020304" pitchFamily="18" charset="0"/>
                <a:cs typeface="Times New Roman" panose="02020603050405020304" pitchFamily="18" charset="0"/>
              </a:rPr>
              <a:t>red = </a:t>
            </a:r>
            <a:r>
              <a:rPr lang="en-CA" sz="1400" b="1" dirty="0" err="1">
                <a:latin typeface="Times New Roman" panose="02020603050405020304" pitchFamily="18" charset="0"/>
                <a:cs typeface="Times New Roman" panose="02020603050405020304" pitchFamily="18" charset="0"/>
              </a:rPr>
              <a:t>camera.imageGetRed</a:t>
            </a:r>
            <a:r>
              <a:rPr lang="en-CA" sz="1400" b="1" dirty="0">
                <a:latin typeface="Times New Roman" panose="02020603050405020304" pitchFamily="18" charset="0"/>
                <a:cs typeface="Times New Roman" panose="02020603050405020304" pitchFamily="18" charset="0"/>
              </a:rPr>
              <a:t>(image, </a:t>
            </a:r>
            <a:r>
              <a:rPr lang="en-CA" sz="1400" b="1" dirty="0" err="1">
                <a:latin typeface="Times New Roman" panose="02020603050405020304" pitchFamily="18" charset="0"/>
                <a:cs typeface="Times New Roman" panose="02020603050405020304" pitchFamily="18" charset="0"/>
              </a:rPr>
              <a:t>cameraWidth</a:t>
            </a:r>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centerX</a:t>
            </a:r>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centerY</a:t>
            </a:r>
            <a:r>
              <a:rPr lang="en-CA" sz="1400" b="1" dirty="0">
                <a:latin typeface="Times New Roman" panose="02020603050405020304" pitchFamily="18" charset="0"/>
                <a:cs typeface="Times New Roman" panose="02020603050405020304" pitchFamily="18" charset="0"/>
              </a:rPr>
              <a:t>)</a:t>
            </a:r>
          </a:p>
          <a:p>
            <a:r>
              <a:rPr lang="en-CA" sz="1400" b="1" dirty="0">
                <a:latin typeface="Times New Roman" panose="02020603050405020304" pitchFamily="18" charset="0"/>
                <a:cs typeface="Times New Roman" panose="02020603050405020304" pitchFamily="18" charset="0"/>
              </a:rPr>
              <a:t>    green = </a:t>
            </a:r>
            <a:r>
              <a:rPr lang="en-CA" sz="1400" b="1" dirty="0" err="1">
                <a:latin typeface="Times New Roman" panose="02020603050405020304" pitchFamily="18" charset="0"/>
                <a:cs typeface="Times New Roman" panose="02020603050405020304" pitchFamily="18" charset="0"/>
              </a:rPr>
              <a:t>camera.imageGetGreen</a:t>
            </a:r>
            <a:r>
              <a:rPr lang="en-CA" sz="1400" b="1" dirty="0">
                <a:latin typeface="Times New Roman" panose="02020603050405020304" pitchFamily="18" charset="0"/>
                <a:cs typeface="Times New Roman" panose="02020603050405020304" pitchFamily="18" charset="0"/>
              </a:rPr>
              <a:t>(image, </a:t>
            </a:r>
            <a:r>
              <a:rPr lang="en-CA" sz="1400" b="1" dirty="0" err="1">
                <a:latin typeface="Times New Roman" panose="02020603050405020304" pitchFamily="18" charset="0"/>
                <a:cs typeface="Times New Roman" panose="02020603050405020304" pitchFamily="18" charset="0"/>
              </a:rPr>
              <a:t>cameraWidth</a:t>
            </a:r>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centerX</a:t>
            </a:r>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centerY</a:t>
            </a:r>
            <a:r>
              <a:rPr lang="en-CA" sz="1400" b="1" dirty="0">
                <a:latin typeface="Times New Roman" panose="02020603050405020304" pitchFamily="18" charset="0"/>
                <a:cs typeface="Times New Roman" panose="02020603050405020304" pitchFamily="18" charset="0"/>
              </a:rPr>
              <a:t>)</a:t>
            </a:r>
          </a:p>
          <a:p>
            <a:r>
              <a:rPr lang="en-CA" sz="1400" b="1" dirty="0">
                <a:latin typeface="Times New Roman" panose="02020603050405020304" pitchFamily="18" charset="0"/>
                <a:cs typeface="Times New Roman" panose="02020603050405020304" pitchFamily="18" charset="0"/>
              </a:rPr>
              <a:t>    blue = </a:t>
            </a:r>
            <a:r>
              <a:rPr lang="en-CA" sz="1400" b="1" dirty="0" err="1">
                <a:latin typeface="Times New Roman" panose="02020603050405020304" pitchFamily="18" charset="0"/>
                <a:cs typeface="Times New Roman" panose="02020603050405020304" pitchFamily="18" charset="0"/>
              </a:rPr>
              <a:t>camera.imageGetBlue</a:t>
            </a:r>
            <a:r>
              <a:rPr lang="en-CA" sz="1400" b="1" dirty="0">
                <a:latin typeface="Times New Roman" panose="02020603050405020304" pitchFamily="18" charset="0"/>
                <a:cs typeface="Times New Roman" panose="02020603050405020304" pitchFamily="18" charset="0"/>
              </a:rPr>
              <a:t>(image, </a:t>
            </a:r>
            <a:r>
              <a:rPr lang="en-CA" sz="1400" b="1" dirty="0" err="1">
                <a:latin typeface="Times New Roman" panose="02020603050405020304" pitchFamily="18" charset="0"/>
                <a:cs typeface="Times New Roman" panose="02020603050405020304" pitchFamily="18" charset="0"/>
              </a:rPr>
              <a:t>cameraWidth</a:t>
            </a:r>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centerX</a:t>
            </a:r>
            <a:r>
              <a:rPr lang="en-CA" sz="1400" b="1" dirty="0">
                <a:latin typeface="Times New Roman" panose="02020603050405020304" pitchFamily="18" charset="0"/>
                <a:cs typeface="Times New Roman" panose="02020603050405020304" pitchFamily="18" charset="0"/>
              </a:rPr>
              <a:t>, </a:t>
            </a:r>
            <a:r>
              <a:rPr lang="en-CA" sz="1400" b="1" dirty="0" err="1">
                <a:latin typeface="Times New Roman" panose="02020603050405020304" pitchFamily="18" charset="0"/>
                <a:cs typeface="Times New Roman" panose="02020603050405020304" pitchFamily="18" charset="0"/>
              </a:rPr>
              <a:t>centerY</a:t>
            </a:r>
            <a:r>
              <a:rPr lang="en-CA" sz="1400" b="1" dirty="0">
                <a:latin typeface="Times New Roman" panose="02020603050405020304" pitchFamily="18" charset="0"/>
                <a:cs typeface="Times New Roman" panose="02020603050405020304" pitchFamily="18" charset="0"/>
              </a:rPr>
              <a:t>)</a:t>
            </a:r>
          </a:p>
          <a:p>
            <a:r>
              <a:rPr lang="en-CA" sz="1400" dirty="0">
                <a:latin typeface="Times New Roman" panose="02020603050405020304" pitchFamily="18" charset="0"/>
                <a:cs typeface="Times New Roman" panose="02020603050405020304" pitchFamily="18" charset="0"/>
              </a:rPr>
              <a:t>    </a:t>
            </a:r>
          </a:p>
          <a:p>
            <a:r>
              <a:rPr lang="en-CA" sz="1400" dirty="0">
                <a:latin typeface="Times New Roman" panose="02020603050405020304" pitchFamily="18" charset="0"/>
                <a:cs typeface="Times New Roman" panose="02020603050405020304" pitchFamily="18" charset="0"/>
              </a:rPr>
              <a:t>    </a:t>
            </a:r>
            <a:r>
              <a:rPr lang="en-CA" sz="1400" dirty="0">
                <a:highlight>
                  <a:srgbClr val="00FF00"/>
                </a:highlight>
                <a:latin typeface="Times New Roman" panose="02020603050405020304" pitchFamily="18" charset="0"/>
                <a:cs typeface="Times New Roman" panose="02020603050405020304" pitchFamily="18" charset="0"/>
              </a:rPr>
              <a:t># Print the RGB color values of the central pixel.</a:t>
            </a:r>
          </a:p>
          <a:p>
            <a:r>
              <a:rPr lang="en-CA" sz="1400" dirty="0">
                <a:highlight>
                  <a:srgbClr val="00FF00"/>
                </a:highlight>
                <a:latin typeface="Times New Roman" panose="02020603050405020304" pitchFamily="18" charset="0"/>
                <a:cs typeface="Times New Roman" panose="02020603050405020304" pitchFamily="18" charset="0"/>
              </a:rPr>
              <a:t>    # This can be useful for tasks like color detection or analysis.</a:t>
            </a:r>
          </a:p>
          <a:p>
            <a:r>
              <a:rPr lang="en-CA" sz="1400" b="1" dirty="0">
                <a:latin typeface="Times New Roman" panose="02020603050405020304" pitchFamily="18" charset="0"/>
                <a:cs typeface="Times New Roman" panose="02020603050405020304" pitchFamily="18" charset="0"/>
              </a:rPr>
              <a:t>    print(</a:t>
            </a:r>
            <a:r>
              <a:rPr lang="en-CA" sz="1400" b="1" dirty="0" err="1">
                <a:latin typeface="Times New Roman" panose="02020603050405020304" pitchFamily="18" charset="0"/>
                <a:cs typeface="Times New Roman" panose="02020603050405020304" pitchFamily="18" charset="0"/>
              </a:rPr>
              <a:t>f"Color</a:t>
            </a:r>
            <a:r>
              <a:rPr lang="en-CA" sz="1400" b="1" dirty="0">
                <a:latin typeface="Times New Roman" panose="02020603050405020304" pitchFamily="18" charset="0"/>
                <a:cs typeface="Times New Roman" panose="02020603050405020304" pitchFamily="18" charset="0"/>
              </a:rPr>
              <a:t> of the central pixel: R={red}, G={green}, B={blue}")</a:t>
            </a:r>
          </a:p>
          <a:p>
            <a:r>
              <a:rPr lang="en-CA" sz="1400" dirty="0">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060C93C4-23A0-1957-B7F8-E89C1D2E7E8E}"/>
              </a:ext>
            </a:extLst>
          </p:cNvPr>
          <p:cNvSpPr txBox="1"/>
          <p:nvPr/>
        </p:nvSpPr>
        <p:spPr>
          <a:xfrm>
            <a:off x="25620" y="0"/>
            <a:ext cx="6215554" cy="5909310"/>
          </a:xfrm>
          <a:prstGeom prst="rect">
            <a:avLst/>
          </a:prstGeom>
          <a:noFill/>
        </p:spPr>
        <p:txBody>
          <a:bodyPr wrap="square">
            <a:spAutoFit/>
          </a:bodyPr>
          <a:lstStyle/>
          <a:p>
            <a:r>
              <a:rPr lang="en-CA" sz="1400" dirty="0">
                <a:highlight>
                  <a:srgbClr val="FFFF00"/>
                </a:highlight>
                <a:latin typeface="Times New Roman" panose="02020603050405020304" pitchFamily="18" charset="0"/>
                <a:cs typeface="Times New Roman" panose="02020603050405020304" pitchFamily="18" charset="0"/>
              </a:rPr>
              <a:t># Import necessary modules from the </a:t>
            </a:r>
            <a:r>
              <a:rPr lang="en-CA" sz="1400" dirty="0" err="1">
                <a:highlight>
                  <a:srgbClr val="FFFF00"/>
                </a:highlight>
                <a:latin typeface="Times New Roman" panose="02020603050405020304" pitchFamily="18" charset="0"/>
                <a:cs typeface="Times New Roman" panose="02020603050405020304" pitchFamily="18" charset="0"/>
              </a:rPr>
              <a:t>Webots</a:t>
            </a:r>
            <a:r>
              <a:rPr lang="en-CA" sz="1400" dirty="0">
                <a:highlight>
                  <a:srgbClr val="FFFF00"/>
                </a:highlight>
                <a:latin typeface="Times New Roman" panose="02020603050405020304" pitchFamily="18" charset="0"/>
                <a:cs typeface="Times New Roman" panose="02020603050405020304" pitchFamily="18" charset="0"/>
              </a:rPr>
              <a:t> library.</a:t>
            </a:r>
          </a:p>
          <a:p>
            <a:r>
              <a:rPr lang="en-CA" sz="1400" dirty="0">
                <a:highlight>
                  <a:srgbClr val="FFFF00"/>
                </a:highlight>
                <a:latin typeface="Times New Roman" panose="02020603050405020304" pitchFamily="18" charset="0"/>
                <a:cs typeface="Times New Roman" panose="02020603050405020304" pitchFamily="18" charset="0"/>
              </a:rPr>
              <a:t># Robot is the main class for robot control.</a:t>
            </a:r>
          </a:p>
          <a:p>
            <a:r>
              <a:rPr lang="en-CA" sz="1400" dirty="0">
                <a:highlight>
                  <a:srgbClr val="FFFF00"/>
                </a:highlight>
                <a:latin typeface="Times New Roman" panose="02020603050405020304" pitchFamily="18" charset="0"/>
                <a:cs typeface="Times New Roman" panose="02020603050405020304" pitchFamily="18" charset="0"/>
              </a:rPr>
              <a:t># Camera is for accessing the robot's camera.</a:t>
            </a:r>
          </a:p>
          <a:p>
            <a:r>
              <a:rPr lang="en-CA" sz="1400" b="1" dirty="0">
                <a:latin typeface="Times New Roman" panose="02020603050405020304" pitchFamily="18" charset="0"/>
                <a:cs typeface="Times New Roman" panose="02020603050405020304" pitchFamily="18" charset="0"/>
              </a:rPr>
              <a:t>from controller import Robot, Camera</a:t>
            </a:r>
          </a:p>
          <a:p>
            <a:endParaRPr lang="en-CA" sz="1400" dirty="0">
              <a:latin typeface="Times New Roman" panose="02020603050405020304" pitchFamily="18" charset="0"/>
              <a:cs typeface="Times New Roman" panose="02020603050405020304" pitchFamily="18" charset="0"/>
            </a:endParaRPr>
          </a:p>
          <a:p>
            <a:r>
              <a:rPr lang="en-CA" sz="1400" dirty="0">
                <a:highlight>
                  <a:srgbClr val="FFFF00"/>
                </a:highlight>
                <a:latin typeface="Times New Roman" panose="02020603050405020304" pitchFamily="18" charset="0"/>
                <a:cs typeface="Times New Roman" panose="02020603050405020304" pitchFamily="18" charset="0"/>
              </a:rPr>
              <a:t># Define the simulation time step in milliseconds.</a:t>
            </a:r>
          </a:p>
          <a:p>
            <a:r>
              <a:rPr lang="en-CA" sz="1400" dirty="0">
                <a:highlight>
                  <a:srgbClr val="FFFF00"/>
                </a:highlight>
                <a:latin typeface="Times New Roman" panose="02020603050405020304" pitchFamily="18" charset="0"/>
                <a:cs typeface="Times New Roman" panose="02020603050405020304" pitchFamily="18" charset="0"/>
              </a:rPr>
              <a:t># This is how often the simulation updates the robot's sensors and actuators.</a:t>
            </a:r>
          </a:p>
          <a:p>
            <a:r>
              <a:rPr lang="en-CA" sz="1400" b="1" dirty="0">
                <a:latin typeface="Times New Roman" panose="02020603050405020304" pitchFamily="18" charset="0"/>
                <a:cs typeface="Times New Roman" panose="02020603050405020304" pitchFamily="18" charset="0"/>
              </a:rPr>
              <a:t>TIME_STEP = 64</a:t>
            </a:r>
          </a:p>
          <a:p>
            <a:endParaRPr lang="en-CA" sz="1400" dirty="0">
              <a:latin typeface="Times New Roman" panose="02020603050405020304" pitchFamily="18" charset="0"/>
              <a:cs typeface="Times New Roman" panose="02020603050405020304" pitchFamily="18" charset="0"/>
            </a:endParaRPr>
          </a:p>
          <a:p>
            <a:r>
              <a:rPr lang="en-CA" sz="1400" dirty="0">
                <a:highlight>
                  <a:srgbClr val="FFFF00"/>
                </a:highlight>
                <a:latin typeface="Times New Roman" panose="02020603050405020304" pitchFamily="18" charset="0"/>
                <a:cs typeface="Times New Roman" panose="02020603050405020304" pitchFamily="18" charset="0"/>
              </a:rPr>
              <a:t># Create an instance of the Robot class.</a:t>
            </a:r>
          </a:p>
          <a:p>
            <a:r>
              <a:rPr lang="en-CA" sz="1400" dirty="0">
                <a:highlight>
                  <a:srgbClr val="FFFF00"/>
                </a:highlight>
                <a:latin typeface="Times New Roman" panose="02020603050405020304" pitchFamily="18" charset="0"/>
                <a:cs typeface="Times New Roman" panose="02020603050405020304" pitchFamily="18" charset="0"/>
              </a:rPr>
              <a:t># This will be our main handle to interact with the robot.</a:t>
            </a:r>
          </a:p>
          <a:p>
            <a:r>
              <a:rPr lang="en-CA" sz="1400" b="1" dirty="0">
                <a:latin typeface="Times New Roman" panose="02020603050405020304" pitchFamily="18" charset="0"/>
                <a:cs typeface="Times New Roman" panose="02020603050405020304" pitchFamily="18" charset="0"/>
              </a:rPr>
              <a:t>robot = Robot()</a:t>
            </a:r>
          </a:p>
          <a:p>
            <a:endParaRPr lang="en-CA" sz="1400" dirty="0">
              <a:latin typeface="Times New Roman" panose="02020603050405020304" pitchFamily="18" charset="0"/>
              <a:cs typeface="Times New Roman" panose="02020603050405020304" pitchFamily="18" charset="0"/>
            </a:endParaRPr>
          </a:p>
          <a:p>
            <a:r>
              <a:rPr lang="en-CA" sz="1400" dirty="0">
                <a:highlight>
                  <a:srgbClr val="FFFF00"/>
                </a:highlight>
                <a:latin typeface="Times New Roman" panose="02020603050405020304" pitchFamily="18" charset="0"/>
                <a:cs typeface="Times New Roman" panose="02020603050405020304" pitchFamily="18" charset="0"/>
              </a:rPr>
              <a:t># Get a handle to the camera device on the robot.</a:t>
            </a:r>
          </a:p>
          <a:p>
            <a:r>
              <a:rPr lang="en-CA" sz="1400" dirty="0">
                <a:highlight>
                  <a:srgbClr val="FFFF00"/>
                </a:highlight>
                <a:latin typeface="Times New Roman" panose="02020603050405020304" pitchFamily="18" charset="0"/>
                <a:cs typeface="Times New Roman" panose="02020603050405020304" pitchFamily="18" charset="0"/>
              </a:rPr>
              <a:t># 'camera' is the name of the camera device specified in the robot's model.</a:t>
            </a:r>
          </a:p>
          <a:p>
            <a:r>
              <a:rPr lang="en-CA" sz="1400" dirty="0">
                <a:highlight>
                  <a:srgbClr val="FFFF00"/>
                </a:highlight>
                <a:latin typeface="Times New Roman" panose="02020603050405020304" pitchFamily="18" charset="0"/>
                <a:cs typeface="Times New Roman" panose="02020603050405020304" pitchFamily="18" charset="0"/>
              </a:rPr>
              <a:t># If the camera has a different name in your project, change 'camera' accordingly.</a:t>
            </a:r>
          </a:p>
          <a:p>
            <a:r>
              <a:rPr lang="en-CA" sz="1400" b="1" dirty="0">
                <a:latin typeface="Times New Roman" panose="02020603050405020304" pitchFamily="18" charset="0"/>
                <a:cs typeface="Times New Roman" panose="02020603050405020304" pitchFamily="18" charset="0"/>
              </a:rPr>
              <a:t>camera = </a:t>
            </a:r>
            <a:r>
              <a:rPr lang="en-CA" sz="1400" b="1" dirty="0" err="1">
                <a:latin typeface="Times New Roman" panose="02020603050405020304" pitchFamily="18" charset="0"/>
                <a:cs typeface="Times New Roman" panose="02020603050405020304" pitchFamily="18" charset="0"/>
              </a:rPr>
              <a:t>robot.getDevice</a:t>
            </a:r>
            <a:r>
              <a:rPr lang="en-CA" sz="1400" b="1" dirty="0">
                <a:latin typeface="Times New Roman" panose="02020603050405020304" pitchFamily="18" charset="0"/>
                <a:cs typeface="Times New Roman" panose="02020603050405020304" pitchFamily="18" charset="0"/>
              </a:rPr>
              <a:t>('camera')</a:t>
            </a:r>
          </a:p>
          <a:p>
            <a:endParaRPr lang="en-CA" sz="1400" dirty="0">
              <a:latin typeface="Times New Roman" panose="02020603050405020304" pitchFamily="18" charset="0"/>
              <a:cs typeface="Times New Roman" panose="02020603050405020304" pitchFamily="18" charset="0"/>
            </a:endParaRPr>
          </a:p>
          <a:p>
            <a:r>
              <a:rPr lang="en-CA" sz="1400" dirty="0">
                <a:highlight>
                  <a:srgbClr val="00FF00"/>
                </a:highlight>
                <a:latin typeface="Times New Roman" panose="02020603050405020304" pitchFamily="18" charset="0"/>
                <a:cs typeface="Times New Roman" panose="02020603050405020304" pitchFamily="18" charset="0"/>
              </a:rPr>
              <a:t># Enable the camera to start capturing images.</a:t>
            </a:r>
          </a:p>
          <a:p>
            <a:r>
              <a:rPr lang="en-CA" sz="1400" dirty="0">
                <a:highlight>
                  <a:srgbClr val="00FF00"/>
                </a:highlight>
                <a:latin typeface="Times New Roman" panose="02020603050405020304" pitchFamily="18" charset="0"/>
                <a:cs typeface="Times New Roman" panose="02020603050405020304" pitchFamily="18" charset="0"/>
              </a:rPr>
              <a:t># The camera will update its image every TIME_STEP milliseconds.</a:t>
            </a:r>
          </a:p>
          <a:p>
            <a:r>
              <a:rPr lang="en-CA" sz="1400" b="1" dirty="0" err="1">
                <a:latin typeface="Times New Roman" panose="02020603050405020304" pitchFamily="18" charset="0"/>
                <a:cs typeface="Times New Roman" panose="02020603050405020304" pitchFamily="18" charset="0"/>
              </a:rPr>
              <a:t>camera.enable</a:t>
            </a:r>
            <a:r>
              <a:rPr lang="en-CA" sz="1400" b="1" dirty="0">
                <a:latin typeface="Times New Roman" panose="02020603050405020304" pitchFamily="18" charset="0"/>
                <a:cs typeface="Times New Roman" panose="02020603050405020304" pitchFamily="18" charset="0"/>
              </a:rPr>
              <a:t>(TIME_STEP)</a:t>
            </a:r>
          </a:p>
          <a:p>
            <a:endParaRPr lang="en-CA" sz="1400" dirty="0">
              <a:latin typeface="Times New Roman" panose="02020603050405020304" pitchFamily="18" charset="0"/>
              <a:cs typeface="Times New Roman" panose="02020603050405020304" pitchFamily="18" charset="0"/>
            </a:endParaRPr>
          </a:p>
          <a:p>
            <a:r>
              <a:rPr lang="en-CA" sz="1400" dirty="0">
                <a:highlight>
                  <a:srgbClr val="00FFFF"/>
                </a:highlight>
                <a:latin typeface="Times New Roman" panose="02020603050405020304" pitchFamily="18" charset="0"/>
                <a:cs typeface="Times New Roman" panose="02020603050405020304" pitchFamily="18" charset="0"/>
              </a:rPr>
              <a:t># Main loop: Execute actions repeatedly until the simulation is stopped.</a:t>
            </a:r>
          </a:p>
          <a:p>
            <a:r>
              <a:rPr lang="en-CA" sz="1400" b="1" dirty="0">
                <a:latin typeface="Times New Roman" panose="02020603050405020304" pitchFamily="18" charset="0"/>
                <a:cs typeface="Times New Roman" panose="02020603050405020304" pitchFamily="18" charset="0"/>
              </a:rPr>
              <a:t>while </a:t>
            </a:r>
            <a:r>
              <a:rPr lang="en-CA" sz="1400" b="1" dirty="0" err="1">
                <a:latin typeface="Times New Roman" panose="02020603050405020304" pitchFamily="18" charset="0"/>
                <a:cs typeface="Times New Roman" panose="02020603050405020304" pitchFamily="18" charset="0"/>
              </a:rPr>
              <a:t>robot.step</a:t>
            </a:r>
            <a:r>
              <a:rPr lang="en-CA" sz="1400" b="1" dirty="0">
                <a:latin typeface="Times New Roman" panose="02020603050405020304" pitchFamily="18" charset="0"/>
                <a:cs typeface="Times New Roman" panose="02020603050405020304" pitchFamily="18" charset="0"/>
              </a:rPr>
              <a:t>(TIME_STEP) != -1:</a:t>
            </a:r>
          </a:p>
          <a:p>
            <a:r>
              <a:rPr lang="en-CA" sz="1400" dirty="0">
                <a:highlight>
                  <a:srgbClr val="00FF00"/>
                </a:highlight>
                <a:latin typeface="Times New Roman" panose="02020603050405020304" pitchFamily="18" charset="0"/>
                <a:cs typeface="Times New Roman" panose="02020603050405020304" pitchFamily="18" charset="0"/>
              </a:rPr>
              <a:t>    # Capture an image from the camera.</a:t>
            </a:r>
          </a:p>
          <a:p>
            <a:r>
              <a:rPr lang="en-CA" sz="1400" dirty="0">
                <a:highlight>
                  <a:srgbClr val="00FF00"/>
                </a:highlight>
                <a:latin typeface="Times New Roman" panose="02020603050405020304" pitchFamily="18" charset="0"/>
                <a:cs typeface="Times New Roman" panose="02020603050405020304" pitchFamily="18" charset="0"/>
              </a:rPr>
              <a:t>    # The </a:t>
            </a:r>
            <a:r>
              <a:rPr lang="en-CA" sz="1400" dirty="0" err="1">
                <a:highlight>
                  <a:srgbClr val="00FF00"/>
                </a:highlight>
                <a:latin typeface="Times New Roman" panose="02020603050405020304" pitchFamily="18" charset="0"/>
                <a:cs typeface="Times New Roman" panose="02020603050405020304" pitchFamily="18" charset="0"/>
              </a:rPr>
              <a:t>getImage</a:t>
            </a:r>
            <a:r>
              <a:rPr lang="en-CA" sz="1400" dirty="0">
                <a:highlight>
                  <a:srgbClr val="00FF00"/>
                </a:highlight>
                <a:latin typeface="Times New Roman" panose="02020603050405020304" pitchFamily="18" charset="0"/>
                <a:cs typeface="Times New Roman" panose="02020603050405020304" pitchFamily="18" charset="0"/>
              </a:rPr>
              <a:t>() method returns the latest image captured by the camera.</a:t>
            </a:r>
          </a:p>
          <a:p>
            <a:r>
              <a:rPr lang="en-CA" sz="1400" dirty="0">
                <a:latin typeface="Times New Roman" panose="02020603050405020304" pitchFamily="18" charset="0"/>
                <a:cs typeface="Times New Roman" panose="02020603050405020304" pitchFamily="18" charset="0"/>
              </a:rPr>
              <a:t>    </a:t>
            </a:r>
            <a:r>
              <a:rPr lang="en-CA" sz="1400" b="1" dirty="0">
                <a:latin typeface="Times New Roman" panose="02020603050405020304" pitchFamily="18" charset="0"/>
                <a:cs typeface="Times New Roman" panose="02020603050405020304" pitchFamily="18" charset="0"/>
              </a:rPr>
              <a:t>image = </a:t>
            </a:r>
            <a:r>
              <a:rPr lang="en-CA" sz="1400" b="1" dirty="0" err="1">
                <a:latin typeface="Times New Roman" panose="02020603050405020304" pitchFamily="18" charset="0"/>
                <a:cs typeface="Times New Roman" panose="02020603050405020304" pitchFamily="18" charset="0"/>
              </a:rPr>
              <a:t>camera.getImage</a:t>
            </a:r>
            <a:r>
              <a:rPr lang="en-CA" sz="14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52913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1D3EE-B1A1-4FF0-A6DE-6A509B6B11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D47E8C-34C8-4C91-686C-015B950330C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C012F3E-17A3-6F80-2CA4-15E82108536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3E924F-FD22-AEAB-78A5-24EF1074631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5EA65C-1958-4776-71FC-0475E09F512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3FC9774-7A8E-99EE-BE68-C0373F8675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5265D3-4653-D6AC-98CF-88A6ED29DD0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146" name="Picture 2">
            <a:extLst>
              <a:ext uri="{FF2B5EF4-FFF2-40B4-BE49-F238E27FC236}">
                <a16:creationId xmlns:a16="http://schemas.microsoft.com/office/drawing/2014/main" id="{04ED5BD3-A391-9E5D-FC14-20311362BD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551" y="2294936"/>
            <a:ext cx="6342341" cy="309382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ebots documentation: GCTronic' e-puck">
            <a:extLst>
              <a:ext uri="{FF2B5EF4-FFF2-40B4-BE49-F238E27FC236}">
                <a16:creationId xmlns:a16="http://schemas.microsoft.com/office/drawing/2014/main" id="{A4B4C877-4D97-3552-6A9C-807A0BB049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2040" y="2380753"/>
            <a:ext cx="3333750" cy="32766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Learning objectives - action verbs observable and measurable">
            <a:extLst>
              <a:ext uri="{FF2B5EF4-FFF2-40B4-BE49-F238E27FC236}">
                <a16:creationId xmlns:a16="http://schemas.microsoft.com/office/drawing/2014/main" id="{9F4B4671-8942-C505-5263-E559F35F3D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9306" y="90612"/>
            <a:ext cx="2305141" cy="10767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979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72023-D4C4-0ABD-13D9-6322DB4A10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0E6E6F-F77C-D331-75FC-EDF202BB12B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6CA6848-8403-9DC6-AD3A-92F8229686E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2E2F6B-5ACA-6137-7F78-82F955E9EE7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76BC10-47CF-7F4A-107D-6D284F876FC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5CE3B8-8134-AD34-1BDA-652D4FB62C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940B05-1614-8205-EE31-6C2042E960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2A670D3-1B47-C606-5A1A-E63A9C9C9967}"/>
              </a:ext>
            </a:extLst>
          </p:cNvPr>
          <p:cNvSpPr txBox="1"/>
          <p:nvPr/>
        </p:nvSpPr>
        <p:spPr>
          <a:xfrm>
            <a:off x="1747455" y="1807242"/>
            <a:ext cx="9270123" cy="461665"/>
          </a:xfrm>
          <a:prstGeom prst="rect">
            <a:avLst/>
          </a:prstGeom>
          <a:noFill/>
        </p:spPr>
        <p:txBody>
          <a:bodyPr wrap="square">
            <a:spAutoFit/>
          </a:bodyPr>
          <a:lstStyle/>
          <a:p>
            <a:r>
              <a:rPr lang="en-CA" sz="2400" dirty="0">
                <a:latin typeface="Times New Roman" panose="02020603050405020304" pitchFamily="18" charset="0"/>
                <a:cs typeface="Times New Roman" panose="02020603050405020304" pitchFamily="18" charset="0"/>
              </a:rPr>
              <a:t>"Innovative Designs and Real-World Applications of Robotics and AI"</a:t>
            </a:r>
          </a:p>
        </p:txBody>
      </p:sp>
      <p:pic>
        <p:nvPicPr>
          <p:cNvPr id="7170" name="Picture 2" descr="The Rise of the Machines: How Robotics is Transforming the Middle East">
            <a:extLst>
              <a:ext uri="{FF2B5EF4-FFF2-40B4-BE49-F238E27FC236}">
                <a16:creationId xmlns:a16="http://schemas.microsoft.com/office/drawing/2014/main" id="{2AD6EAA7-A1C9-0AFA-8401-EB571A6557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8560" y="2434897"/>
            <a:ext cx="5274879" cy="351658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102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DCF0E-5C6A-2EA9-85D3-BC01A8A06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8662B-A191-C3F9-3FCA-1AABB2C409F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5073C8B-8682-DB64-1C5C-88DCCD3E033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897E55-F7A8-5F82-39F3-BA532F98108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794FB7C-B974-9ED4-91F5-567BCBA8AD9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CCFFF1-A4F2-ADD3-461F-DDEC0CC6BC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A03DA1-2BFF-D55F-3B5A-6E3D597E1F8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09503A-CFC9-A078-A7C2-E09A37FABC32}"/>
              </a:ext>
            </a:extLst>
          </p:cNvPr>
          <p:cNvSpPr txBox="1"/>
          <p:nvPr/>
        </p:nvSpPr>
        <p:spPr>
          <a:xfrm>
            <a:off x="284667" y="1324246"/>
            <a:ext cx="11622665" cy="1200329"/>
          </a:xfrm>
          <a:prstGeom prst="rect">
            <a:avLst/>
          </a:prstGeom>
          <a:noFill/>
        </p:spPr>
        <p:txBody>
          <a:bodyPr wrap="square">
            <a:spAutoFit/>
          </a:bodyPr>
          <a:lstStyle/>
          <a:p>
            <a:pPr algn="l"/>
            <a:endParaRPr lang="en-US" b="1" i="0" dirty="0">
              <a:solidFill>
                <a:srgbClr val="0D0D0D"/>
              </a:solidFill>
              <a:effectLst/>
              <a:latin typeface="Söhne"/>
            </a:endParaRPr>
          </a:p>
          <a:p>
            <a:pPr algn="l">
              <a:buFont typeface="+mj-lt"/>
              <a:buAutoNum type="arabicPeriod"/>
            </a:pPr>
            <a:r>
              <a:rPr lang="en-US" b="1" i="0" dirty="0">
                <a:solidFill>
                  <a:srgbClr val="0D0D0D"/>
                </a:solidFill>
                <a:effectLst/>
                <a:latin typeface="Söhne"/>
              </a:rPr>
              <a:t>Robotic Surgery</a:t>
            </a:r>
            <a:r>
              <a:rPr lang="en-US" b="0" i="0" dirty="0">
                <a:solidFill>
                  <a:srgbClr val="0D0D0D"/>
                </a:solidFill>
                <a:effectLst/>
                <a:latin typeface="Söhne"/>
              </a:rPr>
              <a:t>: Surgical robots, like the da Vinci Surgical System, allow surgeons to perform complex procedures with more precision, flexibility, and control than traditional techniques. These robots offer minimally invasive options, reducing recovery time and improving patient outcomes.</a:t>
            </a:r>
          </a:p>
        </p:txBody>
      </p:sp>
      <p:pic>
        <p:nvPicPr>
          <p:cNvPr id="8194" name="Picture 2" descr="Surgical Robots For Minimally Invasive Procedures">
            <a:extLst>
              <a:ext uri="{FF2B5EF4-FFF2-40B4-BE49-F238E27FC236}">
                <a16:creationId xmlns:a16="http://schemas.microsoft.com/office/drawing/2014/main" id="{64BD9651-72E5-735A-851C-209A5113B6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0498" y="2227602"/>
            <a:ext cx="5322433" cy="399529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A425C6C-9DE2-72F1-C448-593127E81353}"/>
              </a:ext>
            </a:extLst>
          </p:cNvPr>
          <p:cNvSpPr txBox="1"/>
          <p:nvPr/>
        </p:nvSpPr>
        <p:spPr>
          <a:xfrm>
            <a:off x="2420085" y="550139"/>
            <a:ext cx="2396281" cy="523220"/>
          </a:xfrm>
          <a:prstGeom prst="rect">
            <a:avLst/>
          </a:prstGeom>
          <a:noFill/>
        </p:spPr>
        <p:txBody>
          <a:bodyPr wrap="square">
            <a:spAutoFit/>
          </a:bodyPr>
          <a:lstStyle/>
          <a:p>
            <a:pPr algn="l"/>
            <a:r>
              <a:rPr lang="en-US" sz="2800" b="1" i="0" dirty="0">
                <a:solidFill>
                  <a:srgbClr val="0D0D0D"/>
                </a:solidFill>
                <a:effectLst/>
                <a:latin typeface="Söhne"/>
              </a:rPr>
              <a:t>Healthcare:</a:t>
            </a:r>
          </a:p>
        </p:txBody>
      </p:sp>
      <p:pic>
        <p:nvPicPr>
          <p:cNvPr id="8196" name="Picture 4" descr="Surgical robots: the value proposition and top players in the game -  Concordia University">
            <a:extLst>
              <a:ext uri="{FF2B5EF4-FFF2-40B4-BE49-F238E27FC236}">
                <a16:creationId xmlns:a16="http://schemas.microsoft.com/office/drawing/2014/main" id="{5FE9CB91-85BE-C409-E6C2-7B471F047D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985" y="2524575"/>
            <a:ext cx="4661995" cy="3372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833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3595D-30D4-AEAC-78C9-648EAC7F90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D1FE7A-A48F-D0B7-4242-7B19E7CE9DC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1DE87EC-2FF9-4F51-027E-DEA5BC67984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F9F90A-9A32-2F1A-64BA-13A50B11D8E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0C0422-11AF-043D-EF55-E68F864395E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D49378F-8A70-F372-825F-1CD51B1189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89D68A-D1FA-A8EB-4064-A4D1F43F852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4482660-B79B-E2BE-E31F-D58F02BBC35C}"/>
              </a:ext>
            </a:extLst>
          </p:cNvPr>
          <p:cNvSpPr txBox="1"/>
          <p:nvPr/>
        </p:nvSpPr>
        <p:spPr>
          <a:xfrm>
            <a:off x="137823" y="1650863"/>
            <a:ext cx="11743002" cy="646331"/>
          </a:xfrm>
          <a:prstGeom prst="rect">
            <a:avLst/>
          </a:prstGeom>
          <a:noFill/>
        </p:spPr>
        <p:txBody>
          <a:bodyPr wrap="square">
            <a:spAutoFit/>
          </a:bodyPr>
          <a:lstStyle/>
          <a:p>
            <a:pPr algn="l"/>
            <a:r>
              <a:rPr lang="en-US" dirty="0">
                <a:solidFill>
                  <a:srgbClr val="0D0D0D"/>
                </a:solidFill>
                <a:latin typeface="Söhne"/>
              </a:rPr>
              <a:t>2.</a:t>
            </a:r>
            <a:r>
              <a:rPr lang="en-US" b="1" i="0" dirty="0">
                <a:solidFill>
                  <a:srgbClr val="0D0D0D"/>
                </a:solidFill>
                <a:effectLst/>
                <a:latin typeface="Söhne"/>
              </a:rPr>
              <a:t>Care Robots</a:t>
            </a:r>
            <a:r>
              <a:rPr lang="en-US" b="0" i="0" dirty="0">
                <a:solidFill>
                  <a:srgbClr val="0D0D0D"/>
                </a:solidFill>
                <a:effectLst/>
                <a:latin typeface="Söhne"/>
              </a:rPr>
              <a:t>: Robots designed for care settings assist with tasks ranging from patient monitoring to delivering therapy, helping to alleviate the workload on human caregivers and enhancing patient care.</a:t>
            </a:r>
          </a:p>
        </p:txBody>
      </p:sp>
      <p:sp>
        <p:nvSpPr>
          <p:cNvPr id="8" name="TextBox 7">
            <a:extLst>
              <a:ext uri="{FF2B5EF4-FFF2-40B4-BE49-F238E27FC236}">
                <a16:creationId xmlns:a16="http://schemas.microsoft.com/office/drawing/2014/main" id="{A4D0CC2C-CCCF-46A0-4E85-736559B8E804}"/>
              </a:ext>
            </a:extLst>
          </p:cNvPr>
          <p:cNvSpPr txBox="1"/>
          <p:nvPr/>
        </p:nvSpPr>
        <p:spPr>
          <a:xfrm>
            <a:off x="2420085" y="550139"/>
            <a:ext cx="2396281" cy="523220"/>
          </a:xfrm>
          <a:prstGeom prst="rect">
            <a:avLst/>
          </a:prstGeom>
          <a:noFill/>
        </p:spPr>
        <p:txBody>
          <a:bodyPr wrap="square">
            <a:spAutoFit/>
          </a:bodyPr>
          <a:lstStyle/>
          <a:p>
            <a:pPr algn="l"/>
            <a:r>
              <a:rPr lang="en-US" sz="2800" b="1" i="0" dirty="0">
                <a:solidFill>
                  <a:srgbClr val="0D0D0D"/>
                </a:solidFill>
                <a:effectLst/>
                <a:latin typeface="Söhne"/>
              </a:rPr>
              <a:t>Healthcare:</a:t>
            </a:r>
          </a:p>
        </p:txBody>
      </p:sp>
      <p:pic>
        <p:nvPicPr>
          <p:cNvPr id="9218" name="Picture 2" descr="Robotics | Free Full-Text | A Review on the Use of Mobile Service Robots in  Elderly Care">
            <a:extLst>
              <a:ext uri="{FF2B5EF4-FFF2-40B4-BE49-F238E27FC236}">
                <a16:creationId xmlns:a16="http://schemas.microsoft.com/office/drawing/2014/main" id="{B0C65F38-F5B5-E97A-1DAD-4B11EC048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5943" y="2441686"/>
            <a:ext cx="5346043" cy="370645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Robots created to assist elderly in hospitals pass testing phase patients |  The Independent">
            <a:extLst>
              <a:ext uri="{FF2B5EF4-FFF2-40B4-BE49-F238E27FC236}">
                <a16:creationId xmlns:a16="http://schemas.microsoft.com/office/drawing/2014/main" id="{31A0FC20-F66F-C743-776E-70238BD894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9079" y="2646737"/>
            <a:ext cx="4717832" cy="31452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491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2F2FD-AA14-5472-CD2F-0F75758A2D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3EE1FA-AC25-E749-FF55-0D351A3F63CE}"/>
              </a:ext>
            </a:extLst>
          </p:cNvPr>
          <p:cNvSpPr/>
          <p:nvPr/>
        </p:nvSpPr>
        <p:spPr>
          <a:xfrm>
            <a:off x="128547"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BC0F90-07DC-A78A-4548-E73DB6AF78F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35CA63-3E96-D979-DBBE-4C79986DC00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8FB82D-8C7F-2168-1FBE-C196D253074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237613-FFD3-6D53-8195-D7EEE8FB83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4FCFC6-0537-1F8E-8AF2-446D22C6A0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706975-A468-8223-6D00-2157F3112C86}"/>
              </a:ext>
            </a:extLst>
          </p:cNvPr>
          <p:cNvSpPr txBox="1"/>
          <p:nvPr/>
        </p:nvSpPr>
        <p:spPr>
          <a:xfrm>
            <a:off x="2517849" y="480947"/>
            <a:ext cx="1983206" cy="461665"/>
          </a:xfrm>
          <a:prstGeom prst="rect">
            <a:avLst/>
          </a:prstGeom>
          <a:noFill/>
        </p:spPr>
        <p:txBody>
          <a:bodyPr wrap="square">
            <a:spAutoFit/>
          </a:bodyPr>
          <a:lstStyle/>
          <a:p>
            <a:pPr algn="l"/>
            <a:r>
              <a:rPr lang="en-CA" sz="2400" b="1" i="0" dirty="0">
                <a:solidFill>
                  <a:srgbClr val="0D0D0D"/>
                </a:solidFill>
                <a:effectLst/>
                <a:latin typeface="Söhne"/>
              </a:rPr>
              <a:t>Agriculture</a:t>
            </a:r>
          </a:p>
        </p:txBody>
      </p:sp>
      <p:sp>
        <p:nvSpPr>
          <p:cNvPr id="9" name="TextBox 8">
            <a:extLst>
              <a:ext uri="{FF2B5EF4-FFF2-40B4-BE49-F238E27FC236}">
                <a16:creationId xmlns:a16="http://schemas.microsoft.com/office/drawing/2014/main" id="{EE569CAC-FE50-A59E-6CB9-6DDF541F2503}"/>
              </a:ext>
            </a:extLst>
          </p:cNvPr>
          <p:cNvSpPr txBox="1"/>
          <p:nvPr/>
        </p:nvSpPr>
        <p:spPr>
          <a:xfrm>
            <a:off x="266043" y="1775936"/>
            <a:ext cx="11717948" cy="923330"/>
          </a:xfrm>
          <a:prstGeom prst="rect">
            <a:avLst/>
          </a:prstGeom>
          <a:noFill/>
        </p:spPr>
        <p:txBody>
          <a:bodyPr wrap="square">
            <a:spAutoFit/>
          </a:bodyPr>
          <a:lstStyle/>
          <a:p>
            <a:r>
              <a:rPr lang="en-US" b="1" i="0" dirty="0">
                <a:solidFill>
                  <a:srgbClr val="0D0D0D"/>
                </a:solidFill>
                <a:effectLst/>
                <a:latin typeface="Söhne"/>
              </a:rPr>
              <a:t>Agricultural Drones and Robots</a:t>
            </a:r>
            <a:r>
              <a:rPr lang="en-US" b="0" i="0" dirty="0">
                <a:solidFill>
                  <a:srgbClr val="0D0D0D"/>
                </a:solidFill>
                <a:effectLst/>
                <a:latin typeface="Söhne"/>
              </a:rPr>
              <a:t>: These technologies revolutionize farming practices by providing detailed aerial views that help in crop monitoring, health assessment, and targeted pesticide spraying. Ground-based robots automate tasks like weeding, planting, and harvesting.</a:t>
            </a:r>
            <a:endParaRPr lang="en-CA" dirty="0"/>
          </a:p>
        </p:txBody>
      </p:sp>
      <p:pic>
        <p:nvPicPr>
          <p:cNvPr id="10242" name="Picture 2" descr="Revolutionizing Agriculture: Drone Crop Monitoring for Sustainable Farming  | by Saiwa | Medium">
            <a:extLst>
              <a:ext uri="{FF2B5EF4-FFF2-40B4-BE49-F238E27FC236}">
                <a16:creationId xmlns:a16="http://schemas.microsoft.com/office/drawing/2014/main" id="{47C81380-B4EA-E077-A1ED-DEB0038A9C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0834" y="2751084"/>
            <a:ext cx="4240924" cy="31806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4" name="Picture 4" descr="The sky-bound farmer: How drones are revolutionizing agriculture - Sify">
            <a:extLst>
              <a:ext uri="{FF2B5EF4-FFF2-40B4-BE49-F238E27FC236}">
                <a16:creationId xmlns:a16="http://schemas.microsoft.com/office/drawing/2014/main" id="{319B095F-1963-AD51-1AB1-32C1384713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5821" y="2849256"/>
            <a:ext cx="6444295" cy="30825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776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8D5E6-A737-18AA-C7CC-F96B4CC567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E9CF71-11F1-B349-9BCD-763E1262F33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6AAE3C3-F5B5-68E5-F428-A92DBD40242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9562D4-452A-75ED-5796-8BB8BC45B4C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70FCA2-CC30-0B30-33CF-CA033AE3EC1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8EC26F-758D-324A-0E48-D407E3122A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A9F826-2CF2-5AD4-BA87-B0964A0E70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BC3A19-AB99-F8CA-2E69-43F80C119D4E}"/>
              </a:ext>
            </a:extLst>
          </p:cNvPr>
          <p:cNvSpPr txBox="1"/>
          <p:nvPr/>
        </p:nvSpPr>
        <p:spPr>
          <a:xfrm>
            <a:off x="2517849" y="480947"/>
            <a:ext cx="1983206" cy="461665"/>
          </a:xfrm>
          <a:prstGeom prst="rect">
            <a:avLst/>
          </a:prstGeom>
          <a:noFill/>
        </p:spPr>
        <p:txBody>
          <a:bodyPr wrap="square">
            <a:spAutoFit/>
          </a:bodyPr>
          <a:lstStyle/>
          <a:p>
            <a:pPr algn="l"/>
            <a:r>
              <a:rPr lang="en-CA" sz="2400" b="1" i="0" dirty="0">
                <a:solidFill>
                  <a:srgbClr val="0D0D0D"/>
                </a:solidFill>
                <a:effectLst/>
                <a:latin typeface="Söhne"/>
              </a:rPr>
              <a:t>Agriculture</a:t>
            </a:r>
          </a:p>
        </p:txBody>
      </p:sp>
      <p:sp>
        <p:nvSpPr>
          <p:cNvPr id="8" name="TextBox 7">
            <a:extLst>
              <a:ext uri="{FF2B5EF4-FFF2-40B4-BE49-F238E27FC236}">
                <a16:creationId xmlns:a16="http://schemas.microsoft.com/office/drawing/2014/main" id="{17C4FB4C-93F9-D584-C768-0D088F5FEE00}"/>
              </a:ext>
            </a:extLst>
          </p:cNvPr>
          <p:cNvSpPr txBox="1"/>
          <p:nvPr/>
        </p:nvSpPr>
        <p:spPr>
          <a:xfrm>
            <a:off x="226629" y="1704586"/>
            <a:ext cx="11757361" cy="923330"/>
          </a:xfrm>
          <a:prstGeom prst="rect">
            <a:avLst/>
          </a:prstGeom>
          <a:noFill/>
        </p:spPr>
        <p:txBody>
          <a:bodyPr wrap="square">
            <a:spAutoFit/>
          </a:bodyPr>
          <a:lstStyle/>
          <a:p>
            <a:r>
              <a:rPr lang="en-US" b="1" i="0" dirty="0">
                <a:solidFill>
                  <a:srgbClr val="0D0D0D"/>
                </a:solidFill>
                <a:effectLst/>
                <a:latin typeface="Söhne"/>
              </a:rPr>
              <a:t>Precision Agriculture</a:t>
            </a:r>
            <a:r>
              <a:rPr lang="en-US" b="0" i="0" dirty="0">
                <a:solidFill>
                  <a:srgbClr val="0D0D0D"/>
                </a:solidFill>
                <a:effectLst/>
                <a:latin typeface="Söhne"/>
              </a:rPr>
              <a:t>: AI-driven analysis of data collected from sensors and drones enables farmers to make informed decisions about water management, crop rotation, and optimal planting strategies, leading to increased crop yield and sustainability.</a:t>
            </a:r>
            <a:endParaRPr lang="en-CA" dirty="0"/>
          </a:p>
        </p:txBody>
      </p:sp>
      <p:pic>
        <p:nvPicPr>
          <p:cNvPr id="11266" name="Picture 2" descr="Revolutionizing Agriculture: Drone Crop Monitoring for Sustainable Farming  | by Saiwa | Medium">
            <a:extLst>
              <a:ext uri="{FF2B5EF4-FFF2-40B4-BE49-F238E27FC236}">
                <a16:creationId xmlns:a16="http://schemas.microsoft.com/office/drawing/2014/main" id="{A5A0F1DD-66A2-DAA3-03C9-DA4149EA23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5979" y="2427186"/>
            <a:ext cx="4981903" cy="37364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Use of GIS in Agriculture - Cornell Small Farms">
            <a:extLst>
              <a:ext uri="{FF2B5EF4-FFF2-40B4-BE49-F238E27FC236}">
                <a16:creationId xmlns:a16="http://schemas.microsoft.com/office/drawing/2014/main" id="{3DABFE34-877C-4A36-DD7C-3B0AF357C3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118" y="2627916"/>
            <a:ext cx="4673781" cy="33583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470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97D24-A0C6-5363-66E2-E9C597D2F4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283E73-F052-C9A5-46B7-C1640EBF245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F278962-485E-0976-FF73-C2302BB5E1A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D8B207-C6E5-8DEB-F1F2-3AAF48D7B7F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22C6E5-1D19-CA3B-81D0-0E4DFAEF8AD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2CB4462-6251-0A3F-7154-CBEC863E9D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E01CD1-D3D9-8D11-E3A3-2E8BB0EB20E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B283C0C-8477-6EAF-6EA1-C08E17E9F619}"/>
              </a:ext>
            </a:extLst>
          </p:cNvPr>
          <p:cNvSpPr txBox="1"/>
          <p:nvPr/>
        </p:nvSpPr>
        <p:spPr>
          <a:xfrm>
            <a:off x="2359055" y="617774"/>
            <a:ext cx="4049628" cy="461665"/>
          </a:xfrm>
          <a:prstGeom prst="rect">
            <a:avLst/>
          </a:prstGeom>
          <a:noFill/>
        </p:spPr>
        <p:txBody>
          <a:bodyPr wrap="square">
            <a:spAutoFit/>
          </a:bodyPr>
          <a:lstStyle/>
          <a:p>
            <a:pPr algn="l"/>
            <a:r>
              <a:rPr lang="en-CA" sz="2400" b="1" i="0" dirty="0">
                <a:solidFill>
                  <a:srgbClr val="0D0D0D"/>
                </a:solidFill>
                <a:effectLst/>
                <a:latin typeface="Söhne"/>
              </a:rPr>
              <a:t>Environmental Conservation</a:t>
            </a:r>
          </a:p>
        </p:txBody>
      </p:sp>
      <p:sp>
        <p:nvSpPr>
          <p:cNvPr id="9" name="TextBox 8">
            <a:extLst>
              <a:ext uri="{FF2B5EF4-FFF2-40B4-BE49-F238E27FC236}">
                <a16:creationId xmlns:a16="http://schemas.microsoft.com/office/drawing/2014/main" id="{80600F06-C18B-DA18-0F53-C67C968A7715}"/>
              </a:ext>
            </a:extLst>
          </p:cNvPr>
          <p:cNvSpPr txBox="1"/>
          <p:nvPr/>
        </p:nvSpPr>
        <p:spPr>
          <a:xfrm>
            <a:off x="195097" y="1641128"/>
            <a:ext cx="11788893" cy="646331"/>
          </a:xfrm>
          <a:prstGeom prst="rect">
            <a:avLst/>
          </a:prstGeom>
          <a:noFill/>
        </p:spPr>
        <p:txBody>
          <a:bodyPr wrap="square">
            <a:spAutoFit/>
          </a:bodyPr>
          <a:lstStyle/>
          <a:p>
            <a:r>
              <a:rPr lang="en-US" b="1" i="0" dirty="0">
                <a:solidFill>
                  <a:srgbClr val="0D0D0D"/>
                </a:solidFill>
                <a:effectLst/>
                <a:latin typeface="Söhne"/>
              </a:rPr>
              <a:t>Wildlife Conservation</a:t>
            </a:r>
            <a:r>
              <a:rPr lang="en-US" b="0" i="0" dirty="0">
                <a:solidFill>
                  <a:srgbClr val="0D0D0D"/>
                </a:solidFill>
                <a:effectLst/>
                <a:latin typeface="Söhne"/>
              </a:rPr>
              <a:t>: AI algorithms analyze images and data from camera traps to monitor wildlife, track poaching activities, and study biodiversity, contributing to conservation efforts.</a:t>
            </a:r>
            <a:endParaRPr lang="en-CA" dirty="0"/>
          </a:p>
        </p:txBody>
      </p:sp>
      <p:pic>
        <p:nvPicPr>
          <p:cNvPr id="12290" name="Picture 2" descr="Exploring the Impact of AI in Wildlife with Examples">
            <a:extLst>
              <a:ext uri="{FF2B5EF4-FFF2-40B4-BE49-F238E27FC236}">
                <a16:creationId xmlns:a16="http://schemas.microsoft.com/office/drawing/2014/main" id="{F63B9346-40A5-7C9A-9F53-56A1154D3C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7465" y="2727940"/>
            <a:ext cx="5715000" cy="2857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2" name="Picture 4" descr="Wildlife conservation : Artificial Intelligence for Camera Trapping —  Natural solutions">
            <a:extLst>
              <a:ext uri="{FF2B5EF4-FFF2-40B4-BE49-F238E27FC236}">
                <a16:creationId xmlns:a16="http://schemas.microsoft.com/office/drawing/2014/main" id="{93472B8C-ED4E-4016-547F-CD558CFF2E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610" y="2786952"/>
            <a:ext cx="4780041" cy="2739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213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20517-BB46-4DB4-7F48-B1F21E942A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597D3D-6476-91EB-3654-0C5965DA7C6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2DB5672-0B28-3150-44AF-E39445E28C8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5EAA5E-FA48-1B01-9A03-5C87E43646C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289F2C-5533-D111-F8C8-A8A210F5ED8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DCB1ABD-AF2D-02F6-E099-247B791C20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75FD2C3-7F91-E3D5-8ED1-218D977480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F5D56B7-0416-242C-A23D-B6F1C2A35957}"/>
              </a:ext>
            </a:extLst>
          </p:cNvPr>
          <p:cNvSpPr txBox="1"/>
          <p:nvPr/>
        </p:nvSpPr>
        <p:spPr>
          <a:xfrm>
            <a:off x="234513" y="1457125"/>
            <a:ext cx="11749478" cy="646331"/>
          </a:xfrm>
          <a:prstGeom prst="rect">
            <a:avLst/>
          </a:prstGeom>
          <a:noFill/>
        </p:spPr>
        <p:txBody>
          <a:bodyPr wrap="square">
            <a:spAutoFit/>
          </a:bodyPr>
          <a:lstStyle/>
          <a:p>
            <a:r>
              <a:rPr lang="en-US" b="1" i="0" dirty="0">
                <a:solidFill>
                  <a:srgbClr val="0D0D0D"/>
                </a:solidFill>
                <a:effectLst/>
                <a:latin typeface="Söhne"/>
              </a:rPr>
              <a:t>Ocean Cleanup</a:t>
            </a:r>
            <a:r>
              <a:rPr lang="en-US" b="0" i="0" dirty="0">
                <a:solidFill>
                  <a:srgbClr val="0D0D0D"/>
                </a:solidFill>
                <a:effectLst/>
                <a:latin typeface="Söhne"/>
              </a:rPr>
              <a:t>: Innovative robotic systems are deployed to collect plastic and other waste from oceans and rivers, addressing the critical issue of water pollution.</a:t>
            </a:r>
            <a:endParaRPr lang="en-CA" dirty="0"/>
          </a:p>
        </p:txBody>
      </p:sp>
      <p:pic>
        <p:nvPicPr>
          <p:cNvPr id="13314" name="Picture 2" descr="Clearbot- Creating the future of ocean mobility">
            <a:extLst>
              <a:ext uri="{FF2B5EF4-FFF2-40B4-BE49-F238E27FC236}">
                <a16:creationId xmlns:a16="http://schemas.microsoft.com/office/drawing/2014/main" id="{4B1EEAB3-F096-0EAD-E121-5CF557E146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0414" y="2002835"/>
            <a:ext cx="4504503" cy="40089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18" name="Picture 6" descr="Beach cleanup goes high-tech">
            <a:extLst>
              <a:ext uri="{FF2B5EF4-FFF2-40B4-BE49-F238E27FC236}">
                <a16:creationId xmlns:a16="http://schemas.microsoft.com/office/drawing/2014/main" id="{648ABB4D-68B8-AC03-3F34-58C14A6C55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513" y="2215275"/>
            <a:ext cx="6044259" cy="33998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665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42503-B284-3A46-C7A7-2F7240C8D6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279F69-0BC4-84DC-232F-F04459CF641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DDAE207-07CA-9468-F0C8-AB71E92E28F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A49782-FF2D-9657-C20D-3261EEB9D10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DC499A-3924-FA1D-27D2-86DDA2422E5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076EB4-D5BD-9316-686A-BFA3F3E0DD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880052B-FDB6-9001-5DBA-A68D6CF3845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F04EE5F-2B38-527A-D0D8-308C39264455}"/>
              </a:ext>
            </a:extLst>
          </p:cNvPr>
          <p:cNvSpPr txBox="1"/>
          <p:nvPr/>
        </p:nvSpPr>
        <p:spPr>
          <a:xfrm>
            <a:off x="2368038" y="617774"/>
            <a:ext cx="1896534" cy="461665"/>
          </a:xfrm>
          <a:prstGeom prst="rect">
            <a:avLst/>
          </a:prstGeom>
          <a:noFill/>
        </p:spPr>
        <p:txBody>
          <a:bodyPr wrap="square">
            <a:spAutoFit/>
          </a:bodyPr>
          <a:lstStyle/>
          <a:p>
            <a:pPr algn="l"/>
            <a:r>
              <a:rPr lang="en-CA" sz="2400" b="1" i="0" dirty="0">
                <a:solidFill>
                  <a:srgbClr val="0D0D0D"/>
                </a:solidFill>
                <a:effectLst/>
                <a:latin typeface="Söhne"/>
              </a:rPr>
              <a:t>Education</a:t>
            </a:r>
          </a:p>
        </p:txBody>
      </p:sp>
      <p:sp>
        <p:nvSpPr>
          <p:cNvPr id="9" name="TextBox 8">
            <a:extLst>
              <a:ext uri="{FF2B5EF4-FFF2-40B4-BE49-F238E27FC236}">
                <a16:creationId xmlns:a16="http://schemas.microsoft.com/office/drawing/2014/main" id="{42ED4110-4885-6637-B6E7-0FECDAA18215}"/>
              </a:ext>
            </a:extLst>
          </p:cNvPr>
          <p:cNvSpPr txBox="1"/>
          <p:nvPr/>
        </p:nvSpPr>
        <p:spPr>
          <a:xfrm>
            <a:off x="119271" y="1395048"/>
            <a:ext cx="11864720" cy="646331"/>
          </a:xfrm>
          <a:prstGeom prst="rect">
            <a:avLst/>
          </a:prstGeom>
          <a:noFill/>
        </p:spPr>
        <p:txBody>
          <a:bodyPr wrap="square">
            <a:spAutoFit/>
          </a:bodyPr>
          <a:lstStyle/>
          <a:p>
            <a:r>
              <a:rPr lang="en-US" b="1" i="0" dirty="0">
                <a:solidFill>
                  <a:srgbClr val="0D0D0D"/>
                </a:solidFill>
                <a:effectLst/>
                <a:latin typeface="Söhne"/>
              </a:rPr>
              <a:t>Educational Robots</a:t>
            </a:r>
            <a:r>
              <a:rPr lang="en-US" b="0" i="0" dirty="0">
                <a:solidFill>
                  <a:srgbClr val="0D0D0D"/>
                </a:solidFill>
                <a:effectLst/>
                <a:latin typeface="Söhne"/>
              </a:rPr>
              <a:t>: Robots serve as teaching assistants or learning platforms, offering interactive and personalized learning experiences. They help in teaching coding, STEM subjects, and languages, making education more engaging.</a:t>
            </a:r>
            <a:endParaRPr lang="en-CA" dirty="0"/>
          </a:p>
        </p:txBody>
      </p:sp>
      <p:pic>
        <p:nvPicPr>
          <p:cNvPr id="14338" name="Picture 2" descr="Robots: Learning companions for our children">
            <a:extLst>
              <a:ext uri="{FF2B5EF4-FFF2-40B4-BE49-F238E27FC236}">
                <a16:creationId xmlns:a16="http://schemas.microsoft.com/office/drawing/2014/main" id="{78B8CD6E-B629-7E61-A065-496A4FACA5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7647" y="2444438"/>
            <a:ext cx="5473167" cy="2695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40" name="Picture 4" descr="Robots in the Classroom: What Are They Good For? | KQED">
            <a:extLst>
              <a:ext uri="{FF2B5EF4-FFF2-40B4-BE49-F238E27FC236}">
                <a16:creationId xmlns:a16="http://schemas.microsoft.com/office/drawing/2014/main" id="{E64BC410-F92C-0D07-5461-4639904027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055" y="2326731"/>
            <a:ext cx="5000582" cy="28128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813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BB7DA-47EC-50F0-C7C5-B8E770D99A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2F4B4A-9C11-796B-B457-57E46CBC5C6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F68629C-0A2F-EEF8-DD83-17F8D0FE4A7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9E6108-33B4-A2B7-37F0-6B6CB64F880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CB3B75-81E1-358E-C77D-A9992C922B7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515A98-4210-5633-BA4C-7702BCB31D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04931D-9784-FFCC-6EBD-4344C9B7D76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A5048F3-357F-62A1-95B7-1E9A934B737E}"/>
              </a:ext>
            </a:extLst>
          </p:cNvPr>
          <p:cNvSpPr txBox="1"/>
          <p:nvPr/>
        </p:nvSpPr>
        <p:spPr>
          <a:xfrm>
            <a:off x="2412521" y="665613"/>
            <a:ext cx="1804755" cy="461665"/>
          </a:xfrm>
          <a:prstGeom prst="rect">
            <a:avLst/>
          </a:prstGeom>
          <a:noFill/>
        </p:spPr>
        <p:txBody>
          <a:bodyPr wrap="square">
            <a:spAutoFit/>
          </a:bodyPr>
          <a:lstStyle/>
          <a:p>
            <a:pPr algn="l"/>
            <a:r>
              <a:rPr lang="en-CA" sz="2400" b="1" i="0" dirty="0">
                <a:solidFill>
                  <a:srgbClr val="0D0D0D"/>
                </a:solidFill>
                <a:effectLst/>
                <a:latin typeface="Söhne"/>
              </a:rPr>
              <a:t>Smart Cities</a:t>
            </a:r>
          </a:p>
        </p:txBody>
      </p:sp>
      <p:sp>
        <p:nvSpPr>
          <p:cNvPr id="9" name="TextBox 8">
            <a:extLst>
              <a:ext uri="{FF2B5EF4-FFF2-40B4-BE49-F238E27FC236}">
                <a16:creationId xmlns:a16="http://schemas.microsoft.com/office/drawing/2014/main" id="{7D654386-95AB-48E6-807A-2F11934C0D9D}"/>
              </a:ext>
            </a:extLst>
          </p:cNvPr>
          <p:cNvSpPr txBox="1"/>
          <p:nvPr/>
        </p:nvSpPr>
        <p:spPr>
          <a:xfrm>
            <a:off x="119271" y="1597297"/>
            <a:ext cx="11761554" cy="646331"/>
          </a:xfrm>
          <a:prstGeom prst="rect">
            <a:avLst/>
          </a:prstGeom>
          <a:noFill/>
        </p:spPr>
        <p:txBody>
          <a:bodyPr wrap="square">
            <a:spAutoFit/>
          </a:bodyPr>
          <a:lstStyle/>
          <a:p>
            <a:r>
              <a:rPr lang="en-US" b="1" i="0" dirty="0">
                <a:solidFill>
                  <a:srgbClr val="0D0D0D"/>
                </a:solidFill>
                <a:effectLst/>
                <a:latin typeface="Söhne"/>
              </a:rPr>
              <a:t>Traffic Management</a:t>
            </a:r>
            <a:r>
              <a:rPr lang="en-US" b="0" i="0" dirty="0">
                <a:solidFill>
                  <a:srgbClr val="0D0D0D"/>
                </a:solidFill>
                <a:effectLst/>
                <a:latin typeface="Söhne"/>
              </a:rPr>
              <a:t>: AI-driven traffic control systems analyze real-time data to optimize traffic flow, reduce congestion, and improve road safety.</a:t>
            </a:r>
            <a:endParaRPr lang="en-CA" dirty="0"/>
          </a:p>
        </p:txBody>
      </p:sp>
      <p:pic>
        <p:nvPicPr>
          <p:cNvPr id="15362" name="Picture 2" descr="Seoul to Launch Drone-based Real-time Traffic Management System | Be  Korea-savvy">
            <a:extLst>
              <a:ext uri="{FF2B5EF4-FFF2-40B4-BE49-F238E27FC236}">
                <a16:creationId xmlns:a16="http://schemas.microsoft.com/office/drawing/2014/main" id="{1F15A3BD-FE17-D899-D9DF-A5D1AC2000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5453" y="2629225"/>
            <a:ext cx="5454695" cy="2765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364" name="Picture 4" descr="NASA's First-Of-Kind Tests Look To Manage Drones In Cities | KPBS Public  Media">
            <a:extLst>
              <a:ext uri="{FF2B5EF4-FFF2-40B4-BE49-F238E27FC236}">
                <a16:creationId xmlns:a16="http://schemas.microsoft.com/office/drawing/2014/main" id="{54CD860E-EB2B-F7DC-7764-A781B3C457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309" y="2608763"/>
            <a:ext cx="5230325" cy="27855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789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CF8AA-92C3-CEC8-DA34-FF76D850C3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1D9276-F4A1-258D-E725-23CA6048B79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39C2559-DA14-4D70-84A6-91598479009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D3F76E-F693-C9C7-D3A1-1C524A4C399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DEB0D-7147-F835-1D92-B24041412B8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326474-BC89-2E9F-A781-3640E1C53B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ECD351-FE8B-6458-1164-80CD35E27B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9403284-8500-F487-F121-849608D224DF}"/>
              </a:ext>
            </a:extLst>
          </p:cNvPr>
          <p:cNvSpPr txBox="1"/>
          <p:nvPr/>
        </p:nvSpPr>
        <p:spPr>
          <a:xfrm>
            <a:off x="218745" y="1497040"/>
            <a:ext cx="11662079" cy="646331"/>
          </a:xfrm>
          <a:prstGeom prst="rect">
            <a:avLst/>
          </a:prstGeom>
          <a:noFill/>
        </p:spPr>
        <p:txBody>
          <a:bodyPr wrap="square">
            <a:spAutoFit/>
          </a:bodyPr>
          <a:lstStyle/>
          <a:p>
            <a:r>
              <a:rPr lang="en-US" b="1" i="0" dirty="0">
                <a:solidFill>
                  <a:srgbClr val="0D0D0D"/>
                </a:solidFill>
                <a:effectLst/>
                <a:latin typeface="Söhne"/>
              </a:rPr>
              <a:t>Waste Management</a:t>
            </a:r>
            <a:r>
              <a:rPr lang="en-US" b="0" i="0" dirty="0">
                <a:solidFill>
                  <a:srgbClr val="0D0D0D"/>
                </a:solidFill>
                <a:effectLst/>
                <a:latin typeface="Söhne"/>
              </a:rPr>
              <a:t>: Smart waste collection systems use sensors to monitor trash levels and optimize collection routes, improving efficiency and cleanliness.</a:t>
            </a:r>
            <a:endParaRPr lang="en-CA" dirty="0"/>
          </a:p>
        </p:txBody>
      </p:sp>
      <p:pic>
        <p:nvPicPr>
          <p:cNvPr id="16388" name="Picture 4" descr="The main advantage of smart sensors is a dynamic waste collection&quot; | WMW">
            <a:extLst>
              <a:ext uri="{FF2B5EF4-FFF2-40B4-BE49-F238E27FC236}">
                <a16:creationId xmlns:a16="http://schemas.microsoft.com/office/drawing/2014/main" id="{B4869B78-2DD1-9E18-13C1-DC3F549BFB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7975" y="2191640"/>
            <a:ext cx="7000875" cy="3943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45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0285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F76EC7-2399-4065-8A48-A77701F617E0}"/>
</file>

<file path=customXml/itemProps2.xml><?xml version="1.0" encoding="utf-8"?>
<ds:datastoreItem xmlns:ds="http://schemas.openxmlformats.org/officeDocument/2006/customXml" ds:itemID="{30FF9E36-1B3D-497E-B0A4-CFC1222F0B25}"/>
</file>

<file path=docProps/app.xml><?xml version="1.0" encoding="utf-8"?>
<Properties xmlns="http://schemas.openxmlformats.org/officeDocument/2006/extended-properties" xmlns:vt="http://schemas.openxmlformats.org/officeDocument/2006/docPropsVTypes">
  <TotalTime>12352</TotalTime>
  <Words>4314</Words>
  <Application>Microsoft Office PowerPoint</Application>
  <PresentationFormat>Widescreen</PresentationFormat>
  <Paragraphs>531</Paragraphs>
  <Slides>50</Slides>
  <Notes>47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Roboto</vt:lpstr>
      <vt:lpstr>Roboto Light</vt:lpstr>
      <vt:lpstr>Söhne</vt:lpstr>
      <vt:lpstr>Söhne Mono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225</cp:revision>
  <dcterms:created xsi:type="dcterms:W3CDTF">2023-04-29T09:08:23Z</dcterms:created>
  <dcterms:modified xsi:type="dcterms:W3CDTF">2024-03-06T05:34:18Z</dcterms:modified>
</cp:coreProperties>
</file>