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7" r:id="rId4"/>
    <p:sldId id="262" r:id="rId5"/>
    <p:sldId id="339" r:id="rId6"/>
    <p:sldId id="373" r:id="rId7"/>
    <p:sldId id="409" r:id="rId8"/>
    <p:sldId id="410" r:id="rId9"/>
    <p:sldId id="411" r:id="rId10"/>
    <p:sldId id="412" r:id="rId11"/>
    <p:sldId id="413" r:id="rId12"/>
    <p:sldId id="414" r:id="rId13"/>
    <p:sldId id="418" r:id="rId14"/>
    <p:sldId id="417" r:id="rId15"/>
    <p:sldId id="415" r:id="rId16"/>
    <p:sldId id="419" r:id="rId17"/>
    <p:sldId id="420" r:id="rId18"/>
    <p:sldId id="421" r:id="rId19"/>
    <p:sldId id="422" r:id="rId20"/>
    <p:sldId id="423" r:id="rId21"/>
    <p:sldId id="424" r:id="rId22"/>
    <p:sldId id="425" r:id="rId23"/>
    <p:sldId id="426" r:id="rId24"/>
    <p:sldId id="427" r:id="rId25"/>
    <p:sldId id="428" r:id="rId26"/>
    <p:sldId id="429" r:id="rId27"/>
    <p:sldId id="430" r:id="rId28"/>
    <p:sldId id="431" r:id="rId29"/>
    <p:sldId id="432" r:id="rId30"/>
    <p:sldId id="433" r:id="rId31"/>
    <p:sldId id="443" r:id="rId32"/>
    <p:sldId id="434" r:id="rId33"/>
    <p:sldId id="435" r:id="rId34"/>
    <p:sldId id="436" r:id="rId35"/>
    <p:sldId id="437" r:id="rId36"/>
    <p:sldId id="438" r:id="rId37"/>
    <p:sldId id="439" r:id="rId38"/>
    <p:sldId id="440" r:id="rId39"/>
    <p:sldId id="441" r:id="rId40"/>
    <p:sldId id="442" r:id="rId41"/>
    <p:sldId id="308" r:id="rId42"/>
    <p:sldId id="44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6AE"/>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432" autoAdjust="0"/>
    <p:restoredTop sz="94660"/>
  </p:normalViewPr>
  <p:slideViewPr>
    <p:cSldViewPr snapToGrid="0">
      <p:cViewPr varScale="1">
        <p:scale>
          <a:sx n="115" d="100"/>
          <a:sy n="115" d="100"/>
        </p:scale>
        <p:origin x="216" y="3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2/28/23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2/28/23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2/28/23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2/28/23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514850" y="2871216"/>
            <a:ext cx="7685859" cy="2310383"/>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4779518" y="3062346"/>
            <a:ext cx="7156521" cy="2000548"/>
          </a:xfrm>
          <a:prstGeom prst="rect">
            <a:avLst/>
          </a:prstGeom>
          <a:noFill/>
        </p:spPr>
        <p:txBody>
          <a:bodyPr wrap="square" rtlCol="0">
            <a:spAutoFit/>
          </a:bodyPr>
          <a:lstStyle/>
          <a:p>
            <a:pPr algn="l"/>
            <a:r>
              <a:rPr lang="en-US" sz="3200" b="1" dirty="0">
                <a:solidFill>
                  <a:schemeClr val="bg1"/>
                </a:solidFill>
                <a:latin typeface="Al-Jazeera-Arabic-Regular" pitchFamily="2" charset="-78"/>
                <a:cs typeface="Al-Jazeera-Arabic-Regular" pitchFamily="2" charset="-78"/>
              </a:rPr>
              <a:t>DGM 11</a:t>
            </a:r>
            <a:r>
              <a:rPr lang="ar-SA" sz="3200" b="1" dirty="0">
                <a:solidFill>
                  <a:schemeClr val="bg1"/>
                </a:solidFill>
                <a:latin typeface="Al-Jazeera-Arabic-Regular" pitchFamily="2" charset="-78"/>
                <a:cs typeface="Al-Jazeera-Arabic-Regular" pitchFamily="2" charset="-78"/>
              </a:rPr>
              <a:t>٣</a:t>
            </a:r>
            <a:endParaRPr lang="en-US" sz="3200" b="1" dirty="0">
              <a:solidFill>
                <a:schemeClr val="bg1"/>
              </a:solidFill>
              <a:latin typeface="Al-Jazeera-Arabic-Regular" pitchFamily="2" charset="-78"/>
              <a:cs typeface="Al-Jazeera-Arabic-Regular" pitchFamily="2" charset="-78"/>
            </a:endParaRPr>
          </a:p>
          <a:p>
            <a:pPr algn="l"/>
            <a:r>
              <a:rPr lang="en-US" sz="3200" b="1" dirty="0">
                <a:solidFill>
                  <a:schemeClr val="bg1"/>
                </a:solidFill>
                <a:latin typeface="Al-Jazeera-Arabic-Regular" pitchFamily="2" charset="-78"/>
                <a:cs typeface="Al-Jazeera-Arabic-Regular" pitchFamily="2" charset="-78"/>
              </a:rPr>
              <a:t>Lecture </a:t>
            </a:r>
            <a:r>
              <a:rPr lang="ar-SA" sz="3200" b="1" dirty="0">
                <a:solidFill>
                  <a:schemeClr val="bg1"/>
                </a:solidFill>
                <a:latin typeface="Al-Jazeera-Arabic-Regular" pitchFamily="2" charset="-78"/>
                <a:cs typeface="Al-Jazeera-Arabic-Regular" pitchFamily="2" charset="-78"/>
              </a:rPr>
              <a:t>٥</a:t>
            </a:r>
            <a:r>
              <a:rPr lang="en-US" sz="3200" b="1" dirty="0">
                <a:solidFill>
                  <a:schemeClr val="bg1"/>
                </a:solidFill>
                <a:latin typeface="Al-Jazeera-Arabic-Regular" pitchFamily="2" charset="-78"/>
                <a:cs typeface="Al-Jazeera-Arabic-Regular" pitchFamily="2" charset="-78"/>
              </a:rPr>
              <a:t>:</a:t>
            </a:r>
            <a:r>
              <a:rPr lang="ar-SA" sz="3200" b="1" dirty="0">
                <a:solidFill>
                  <a:schemeClr val="bg1"/>
                </a:solidFill>
                <a:latin typeface="Al-Jazeera-Arabic-Regular" pitchFamily="2" charset="-78"/>
                <a:cs typeface="Al-Jazeera-Arabic-Regular" pitchFamily="2" charset="-78"/>
              </a:rPr>
              <a:t> </a:t>
            </a:r>
            <a:endParaRPr lang="en-US" sz="3200" b="1" dirty="0">
              <a:solidFill>
                <a:schemeClr val="bg1"/>
              </a:solidFill>
              <a:latin typeface="Al-Jazeera-Arabic-Regular" pitchFamily="2" charset="-78"/>
              <a:cs typeface="Al-Jazeera-Arabic-Regular" pitchFamily="2" charset="-78"/>
            </a:endParaRPr>
          </a:p>
          <a:p>
            <a:pPr algn="r" rtl="1"/>
            <a:r>
              <a:rPr lang="ar-SA" sz="2800" b="1" dirty="0">
                <a:solidFill>
                  <a:schemeClr val="bg1"/>
                </a:solidFill>
                <a:latin typeface="Al-Jazeera-Arabic-Regular" pitchFamily="2" charset="-78"/>
                <a:cs typeface="Al-Jazeera-Arabic-Regular" pitchFamily="2" charset="-78"/>
              </a:rPr>
              <a:t>البث التليفزيوني وتكنولوجيا الأقمار الصناعية</a:t>
            </a:r>
            <a:endParaRPr lang="en-US" sz="2800" b="1" dirty="0">
              <a:solidFill>
                <a:schemeClr val="bg1"/>
              </a:solidFill>
              <a:latin typeface="Al-Jazeera-Arabic-Regular" pitchFamily="2" charset="-78"/>
              <a:cs typeface="Al-Jazeera-Arabic-Regular" pitchFamily="2" charset="-78"/>
            </a:endParaRPr>
          </a:p>
          <a:p>
            <a:pPr algn="r" rtl="1"/>
            <a:r>
              <a:rPr lang="en-US" sz="2800" b="1" dirty="0">
                <a:solidFill>
                  <a:schemeClr val="bg1"/>
                </a:solidFill>
                <a:latin typeface="Al-Jazeera-Arabic-Regular" pitchFamily="2" charset="-78"/>
                <a:cs typeface="Al-Jazeera-Arabic-Regular" pitchFamily="2" charset="-78"/>
              </a:rPr>
              <a:t>Television Broadcasting &amp; Satellite Tech.</a:t>
            </a:r>
            <a:endParaRPr lang="ar-SA" sz="28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19654" y="2457493"/>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تاريخ البث التلفزيوني</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أنظمة البث التلفزيوني</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تكنولوجيا الأقمار الصناعية</a:t>
            </a:r>
          </a:p>
        </p:txBody>
      </p:sp>
    </p:spTree>
    <p:extLst>
      <p:ext uri="{BB962C8B-B14F-4D97-AF65-F5344CB8AC3E}">
        <p14:creationId xmlns:p14="http://schemas.microsoft.com/office/powerpoint/2010/main" val="2905613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465881" y="4981900"/>
            <a:ext cx="6080709"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تاريخ البث التلفزيوني</a:t>
            </a:r>
          </a:p>
        </p:txBody>
      </p:sp>
    </p:spTree>
    <p:extLst>
      <p:ext uri="{BB962C8B-B14F-4D97-AF65-F5344CB8AC3E}">
        <p14:creationId xmlns:p14="http://schemas.microsoft.com/office/powerpoint/2010/main" val="3253018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D458DE9-DA93-F544-81AD-E6CFA3E694EF}"/>
              </a:ext>
            </a:extLst>
          </p:cNvPr>
          <p:cNvPicPr>
            <a:picLocks noChangeAspect="1"/>
          </p:cNvPicPr>
          <p:nvPr/>
        </p:nvPicPr>
        <p:blipFill rotWithShape="1">
          <a:blip r:embed="rId2">
            <a:extLst>
              <a:ext uri="{28A0092B-C50C-407E-A947-70E740481C1C}">
                <a14:useLocalDpi xmlns:a14="http://schemas.microsoft.com/office/drawing/2010/main" val="0"/>
              </a:ext>
            </a:extLst>
          </a:blip>
          <a:srcRect t="6815" b="17335"/>
          <a:stretch/>
        </p:blipFill>
        <p:spPr>
          <a:xfrm>
            <a:off x="0" y="1784416"/>
            <a:ext cx="4814955" cy="32138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658514" y="588321"/>
            <a:ext cx="115608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مقدمة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58514" y="1288545"/>
            <a:ext cx="7171217" cy="5584029"/>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كان التلفاز وحتى وقت قريب أهم وسيلة إعلامية وإخبارية وترفيهية، ومع أن مكانته تراجعت مؤخرًا مع اختراع أجهزة أكثر مواكبة للعصر ومنها الهواتف الذكية، إلا أن التلفاز لازال يحتفظ بطابعه المميز في نقل الأخبار والترفيه على حد سواء.</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وتقديرًا للدور الذي يلعبه التلفزيون في حياتنا، اختارت الأمم المتحدة في عام ١٩٩٦ الحادي والعشرين من نوفمبر يوما عالميًا للتلفزيون وذلك اعترافًا منها بتأثيره المتزايد في صنع القرار من خلال لفت انتباه الرأي العام إلى المنازعات والتهديدات التي يتعرض لها السلام والأمن ودوره المحتمل في زيادة التركيز على القضايا الرئيسية الأخرى، بما في ذلك القضايا الاقتصادية والاجتماعية.</a:t>
            </a:r>
          </a:p>
          <a:p>
            <a:pPr algn="just" rtl="1">
              <a:lnSpc>
                <a:spcPct val="150000"/>
              </a:lnSpc>
            </a:pPr>
            <a:br>
              <a:rPr lang="ar-EG" sz="2000" b="0" i="0" dirty="0">
                <a:solidFill>
                  <a:srgbClr val="333333"/>
                </a:solidFill>
                <a:effectLst/>
                <a:latin typeface="Al-Jazeera-Arabic-Regular" pitchFamily="2" charset="-78"/>
                <a:cs typeface="Al-Jazeera-Arabic-Regular" pitchFamily="2" charset="-78"/>
              </a:rPr>
            </a:br>
            <a:endParaRPr lang="ar-EG" sz="2000" b="0" i="0" dirty="0">
              <a:solidFill>
                <a:srgbClr val="333333"/>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100226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84546" y="601291"/>
            <a:ext cx="240963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اختراع التلفزيون</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96306" y="1737498"/>
            <a:ext cx="10993058" cy="4660699"/>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وبالعودة لتاريخ التلفزيون نجد أن المحاولات الأولى لاختراعه كانت في عام ١٨٨٤ على أيدي الألماني بول </a:t>
            </a:r>
            <a:r>
              <a:rPr lang="ar-SA" sz="2000" dirty="0" err="1">
                <a:latin typeface="Al-Jazeera-Arabic-Regular" pitchFamily="2" charset="-78"/>
                <a:cs typeface="Al-Jazeera-Arabic-Regular" pitchFamily="2" charset="-78"/>
              </a:rPr>
              <a:t>نبكو</a:t>
            </a:r>
            <a:r>
              <a:rPr lang="ar-SA" sz="2000" dirty="0">
                <a:latin typeface="Al-Jazeera-Arabic-Regular" pitchFamily="2" charset="-78"/>
                <a:cs typeface="Al-Jazeera-Arabic-Regular" pitchFamily="2" charset="-78"/>
              </a:rPr>
              <a:t> حيث اخترع قرصا ميكانيكيا دوارًا بفتحات صغيرة منظمة في شكل حلزوني عندما يتم تسليط الضوء عليها يتسرب الضوء من الفتحات ليعطي إحساسًا سريعًا بحركة الصور المسجلة على هذا القرص.</a:t>
            </a:r>
          </a:p>
          <a:p>
            <a:pPr algn="just" rtl="1">
              <a:lnSpc>
                <a:spcPct val="150000"/>
              </a:lnSpc>
            </a:pPr>
            <a:r>
              <a:rPr lang="ar-SA" sz="2000" dirty="0">
                <a:latin typeface="Al-Jazeera-Arabic-Regular" pitchFamily="2" charset="-78"/>
                <a:cs typeface="Al-Jazeera-Arabic-Regular" pitchFamily="2" charset="-78"/>
              </a:rPr>
              <a:t>وبذلك مهد "</a:t>
            </a:r>
            <a:r>
              <a:rPr lang="ar-SA" sz="2000" dirty="0" err="1">
                <a:latin typeface="Al-Jazeera-Arabic-Regular" pitchFamily="2" charset="-78"/>
                <a:cs typeface="Al-Jazeera-Arabic-Regular" pitchFamily="2" charset="-78"/>
              </a:rPr>
              <a:t>نبكو</a:t>
            </a:r>
            <a:r>
              <a:rPr lang="ar-SA" sz="2000" dirty="0">
                <a:latin typeface="Al-Jazeera-Arabic-Regular" pitchFamily="2" charset="-78"/>
                <a:cs typeface="Al-Jazeera-Arabic-Regular" pitchFamily="2" charset="-78"/>
              </a:rPr>
              <a:t>" الطريق أمام لاحقيه من المخترعين للتفكير في إمكانية نقل الصور بطريقة ميكانيكية عبر الأسلاك إلى مكان أخر، وبعد ثمانية أعوام تمكن الألماني كارل </a:t>
            </a:r>
            <a:r>
              <a:rPr lang="ar-SA" sz="2000" dirty="0" err="1">
                <a:latin typeface="Al-Jazeera-Arabic-Regular" pitchFamily="2" charset="-78"/>
                <a:cs typeface="Al-Jazeera-Arabic-Regular" pitchFamily="2" charset="-78"/>
              </a:rPr>
              <a:t>فارديناند</a:t>
            </a:r>
            <a:r>
              <a:rPr lang="ar-SA" sz="2000" dirty="0">
                <a:latin typeface="Al-Jazeera-Arabic-Regular" pitchFamily="2" charset="-78"/>
                <a:cs typeface="Al-Jazeera-Arabic-Regular" pitchFamily="2" charset="-78"/>
              </a:rPr>
              <a:t> براون من اختراع "الأسطوانة </a:t>
            </a:r>
            <a:r>
              <a:rPr lang="ar-SA" sz="2000" dirty="0" err="1">
                <a:latin typeface="Al-Jazeera-Arabic-Regular" pitchFamily="2" charset="-78"/>
                <a:cs typeface="Al-Jazeera-Arabic-Regular" pitchFamily="2" charset="-78"/>
              </a:rPr>
              <a:t>الكاتوديكية</a:t>
            </a:r>
            <a:r>
              <a:rPr lang="ar-SA" sz="2000" dirty="0">
                <a:latin typeface="Al-Jazeera-Arabic-Regular" pitchFamily="2" charset="-78"/>
                <a:cs typeface="Al-Jazeera-Arabic-Regular" pitchFamily="2" charset="-78"/>
              </a:rPr>
              <a:t>"، ثم قام الفرنسي ادوارد </a:t>
            </a:r>
            <a:r>
              <a:rPr lang="ar-SA" sz="2000" dirty="0" err="1">
                <a:latin typeface="Al-Jazeera-Arabic-Regular" pitchFamily="2" charset="-78"/>
                <a:cs typeface="Al-Jazeera-Arabic-Regular" pitchFamily="2" charset="-78"/>
              </a:rPr>
              <a:t>بيلين</a:t>
            </a:r>
            <a:r>
              <a:rPr lang="ar-SA" sz="2000" dirty="0">
                <a:latin typeface="Al-Jazeera-Arabic-Regular" pitchFamily="2" charset="-78"/>
                <a:cs typeface="Al-Jazeera-Arabic-Regular" pitchFamily="2" charset="-78"/>
              </a:rPr>
              <a:t> عام 1921، بمحاولات تغيير نقل الصورة عبر موجات ضوئية، لينجح العالم جون لوجي بيرد بعد خمس سنوات في نقل أول الصور التلفزيونية، ثم تمكن العالم السوفييتي </a:t>
            </a:r>
            <a:r>
              <a:rPr lang="ar-SA" sz="2000" dirty="0" err="1">
                <a:latin typeface="Al-Jazeera-Arabic-Regular" pitchFamily="2" charset="-78"/>
                <a:cs typeface="Al-Jazeera-Arabic-Regular" pitchFamily="2" charset="-78"/>
              </a:rPr>
              <a:t>هوفانس</a:t>
            </a:r>
            <a:r>
              <a:rPr lang="ar-SA" sz="2000" dirty="0">
                <a:latin typeface="Al-Jazeera-Arabic-Regular" pitchFamily="2" charset="-78"/>
                <a:cs typeface="Al-Jazeera-Arabic-Regular" pitchFamily="2" charset="-78"/>
              </a:rPr>
              <a:t> </a:t>
            </a:r>
            <a:r>
              <a:rPr lang="ar-SA" sz="2000" dirty="0" err="1">
                <a:latin typeface="Al-Jazeera-Arabic-Regular" pitchFamily="2" charset="-78"/>
                <a:cs typeface="Al-Jazeera-Arabic-Regular" pitchFamily="2" charset="-78"/>
              </a:rPr>
              <a:t>آداميان</a:t>
            </a:r>
            <a:r>
              <a:rPr lang="ar-SA" sz="2000" dirty="0">
                <a:latin typeface="Al-Jazeera-Arabic-Regular" pitchFamily="2" charset="-78"/>
                <a:cs typeface="Al-Jazeera-Arabic-Regular" pitchFamily="2" charset="-78"/>
              </a:rPr>
              <a:t> 1928 من اختراع التلفاز الملون لكنه تأخر في الانتشار.</a:t>
            </a:r>
          </a:p>
          <a:p>
            <a:pPr algn="just" rtl="1">
              <a:lnSpc>
                <a:spcPct val="150000"/>
              </a:lnSpc>
            </a:pPr>
            <a:br>
              <a:rPr lang="ar-SA" sz="2000" dirty="0">
                <a:latin typeface="Al-Jazeera-Arabic-Regular" pitchFamily="2" charset="-78"/>
                <a:cs typeface="Al-Jazeera-Arabic-Regular" pitchFamily="2" charset="-78"/>
              </a:rPr>
            </a:br>
            <a:endParaRPr lang="ar-SA" sz="20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3978971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446591" y="601291"/>
            <a:ext cx="394531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بدايات التلفزيون في العالم</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531006" y="2483645"/>
            <a:ext cx="6279222" cy="1890710"/>
          </a:xfrm>
          <a:prstGeom prst="rect">
            <a:avLst/>
          </a:prstGeom>
          <a:noFill/>
        </p:spPr>
        <p:txBody>
          <a:bodyPr wrap="square" rtlCol="0">
            <a:spAutoFit/>
          </a:bodyPr>
          <a:lstStyle/>
          <a:p>
            <a:pPr algn="just" rtl="1">
              <a:lnSpc>
                <a:spcPct val="150000"/>
              </a:lnSpc>
            </a:pPr>
            <a:r>
              <a:rPr lang="ar-EG" sz="2000" dirty="0">
                <a:effectLst/>
                <a:latin typeface="Al-Jazeera-Arabic-Regular" pitchFamily="2" charset="-78"/>
                <a:cs typeface="Al-Jazeera-Arabic-Regular" pitchFamily="2" charset="-78"/>
              </a:rPr>
              <a:t>تعد بريطانيا أول من دشن خدمة البث التلفزيوني المنتظم في عام 1936، من خلال هيئة الإذاعة البريطانية </a:t>
            </a:r>
            <a:r>
              <a:rPr lang="en-US" sz="2000" dirty="0">
                <a:effectLst/>
                <a:latin typeface="Al-Jazeera-Arabic-Regular" pitchFamily="2" charset="-78"/>
                <a:cs typeface="Al-Jazeera-Arabic-Regular" pitchFamily="2" charset="-78"/>
              </a:rPr>
              <a:t>BBC </a:t>
            </a:r>
            <a:r>
              <a:rPr lang="ar-EG" sz="2000" dirty="0">
                <a:effectLst/>
                <a:latin typeface="Al-Jazeera-Arabic-Regular" pitchFamily="2" charset="-78"/>
                <a:cs typeface="Al-Jazeera-Arabic-Regular" pitchFamily="2" charset="-78"/>
              </a:rPr>
              <a:t>التي تعتبر أيضًا أولى مؤسسات التلفزة التي تقدم التصوير والبث الحي من خارج الأستديوهات المغلقة.</a:t>
            </a:r>
          </a:p>
        </p:txBody>
      </p:sp>
      <p:pic>
        <p:nvPicPr>
          <p:cNvPr id="11" name="Picture 10">
            <a:extLst>
              <a:ext uri="{FF2B5EF4-FFF2-40B4-BE49-F238E27FC236}">
                <a16:creationId xmlns:a16="http://schemas.microsoft.com/office/drawing/2014/main" id="{B4F9B144-FD51-D743-87A5-234451E55E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015" y="2783409"/>
            <a:ext cx="4515607" cy="1291181"/>
          </a:xfrm>
          <a:prstGeom prst="rect">
            <a:avLst/>
          </a:prstGeom>
        </p:spPr>
      </p:pic>
    </p:spTree>
    <p:extLst>
      <p:ext uri="{BB962C8B-B14F-4D97-AF65-F5344CB8AC3E}">
        <p14:creationId xmlns:p14="http://schemas.microsoft.com/office/powerpoint/2010/main" val="2045955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446591" y="601291"/>
            <a:ext cx="394531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بدايات التلفزيون في العالم</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923128" y="2100316"/>
            <a:ext cx="5887099" cy="2814040"/>
          </a:xfrm>
          <a:prstGeom prst="rect">
            <a:avLst/>
          </a:prstGeom>
          <a:noFill/>
        </p:spPr>
        <p:txBody>
          <a:bodyPr wrap="square" rtlCol="0">
            <a:spAutoFit/>
          </a:bodyPr>
          <a:lstStyle/>
          <a:p>
            <a:pPr algn="just" rtl="1">
              <a:lnSpc>
                <a:spcPct val="150000"/>
              </a:lnSpc>
            </a:pPr>
            <a:r>
              <a:rPr lang="ar-EG" sz="2000" dirty="0">
                <a:effectLst/>
                <a:latin typeface="Al-Jazeera-Arabic-Regular" pitchFamily="2" charset="-78"/>
                <a:cs typeface="Al-Jazeera-Arabic-Regular" pitchFamily="2" charset="-78"/>
              </a:rPr>
              <a:t>وفي عام 1935 عرف الألمان للمرة الأولى خدمة الإرسال التلفزيوني، واستطاعت فرنسا أن تدشن أول إرسال تلفزيوني منتظم من برج ايفل عام 1939، فيما انطلق البث التلفزيوني المنتظم للمرة الأولى في موسكو في عام 1939، وأصبحت محطة موسكومن بين أوائل المحطات التلفزيونية في العالم التي بثت برامجها فضائيًا إلى العالم.</a:t>
            </a:r>
          </a:p>
        </p:txBody>
      </p:sp>
    </p:spTree>
    <p:extLst>
      <p:ext uri="{BB962C8B-B14F-4D97-AF65-F5344CB8AC3E}">
        <p14:creationId xmlns:p14="http://schemas.microsoft.com/office/powerpoint/2010/main" val="1918857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446591" y="601291"/>
            <a:ext cx="394531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بدايات التلفزيون في العالم</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923128" y="2377554"/>
            <a:ext cx="5887099" cy="2352375"/>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وفي اليابان، يعود تاريخ البث التلفزيوني التجريبي إلى العام 1939، وحتى بداية الستينات كان أغلب ما يعرض على التلفزيوني الياباني مواد أمريكية حتى بدأ اليابانيون إنتاج برامج ومسلسلات محلية، ليتراجع بذلك نصيب البرامج الأميركية إلى </a:t>
            </a:r>
            <a:r>
              <a:rPr lang="en-US" sz="2000" dirty="0">
                <a:solidFill>
                  <a:srgbClr val="000000"/>
                </a:solidFill>
                <a:latin typeface="Al-Jazeera-Arabic-Regular" pitchFamily="2" charset="-78"/>
                <a:cs typeface="Al-Jazeera-Arabic-Regular" pitchFamily="2" charset="-78"/>
              </a:rPr>
              <a:t>5%</a:t>
            </a:r>
            <a:r>
              <a:rPr lang="ar-EG" sz="2000" b="0" i="0" dirty="0">
                <a:solidFill>
                  <a:srgbClr val="000000"/>
                </a:solidFill>
                <a:effectLst/>
                <a:latin typeface="Al-Jazeera-Arabic-Regular" pitchFamily="2" charset="-78"/>
                <a:cs typeface="Al-Jazeera-Arabic-Regular" pitchFamily="2" charset="-78"/>
              </a:rPr>
              <a:t> من المعروض على الشاشة.</a:t>
            </a:r>
            <a:endParaRPr lang="ar-EG" sz="2000" dirty="0">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1647593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791062" y="601291"/>
            <a:ext cx="373692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الحقبة الذهبية للتلفزيون</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252812"/>
            <a:ext cx="11158488" cy="2352375"/>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تعتبر حقبة الخمسينات بمثابة العصر الذهبي للتلفزيون خصوصًا مع اشتداد المنافسة بين شركات التلفزة الأمريكية الثلاث الكبرى </a:t>
            </a:r>
            <a:r>
              <a:rPr lang="en-US" sz="2000" b="0" i="0" dirty="0">
                <a:solidFill>
                  <a:srgbClr val="000000"/>
                </a:solidFill>
                <a:effectLst/>
                <a:latin typeface="Al-Jazeera-Arabic-Regular" pitchFamily="2" charset="-78"/>
                <a:cs typeface="Al-Jazeera-Arabic-Regular" pitchFamily="2" charset="-78"/>
              </a:rPr>
              <a:t>NBC</a:t>
            </a:r>
            <a:r>
              <a:rPr lang="ar-EG" sz="2000" b="0" i="0" dirty="0">
                <a:solidFill>
                  <a:srgbClr val="000000"/>
                </a:solidFill>
                <a:effectLst/>
                <a:latin typeface="Al-Jazeera-Arabic-Regular" pitchFamily="2" charset="-78"/>
                <a:cs typeface="Al-Jazeera-Arabic-Regular" pitchFamily="2" charset="-78"/>
              </a:rPr>
              <a:t>و</a:t>
            </a:r>
            <a:r>
              <a:rPr lang="en-US" sz="2000" b="0" i="0" dirty="0">
                <a:solidFill>
                  <a:srgbClr val="000000"/>
                </a:solidFill>
                <a:effectLst/>
                <a:latin typeface="Al-Jazeera-Arabic-Regular" pitchFamily="2" charset="-78"/>
                <a:cs typeface="Al-Jazeera-Arabic-Regular" pitchFamily="2" charset="-78"/>
              </a:rPr>
              <a:t>CBS </a:t>
            </a:r>
            <a:r>
              <a:rPr lang="ar-EG" sz="2000" b="0" i="0" dirty="0">
                <a:solidFill>
                  <a:srgbClr val="000000"/>
                </a:solidFill>
                <a:effectLst/>
                <a:latin typeface="Al-Jazeera-Arabic-Regular" pitchFamily="2" charset="-78"/>
                <a:cs typeface="Al-Jazeera-Arabic-Regular" pitchFamily="2" charset="-78"/>
              </a:rPr>
              <a:t>و</a:t>
            </a:r>
            <a:r>
              <a:rPr lang="en-US" sz="2000" b="0" i="0" dirty="0">
                <a:solidFill>
                  <a:srgbClr val="000000"/>
                </a:solidFill>
                <a:effectLst/>
                <a:latin typeface="Al-Jazeera-Arabic-Regular" pitchFamily="2" charset="-78"/>
                <a:cs typeface="Al-Jazeera-Arabic-Regular" pitchFamily="2" charset="-78"/>
              </a:rPr>
              <a:t>ABC. </a:t>
            </a:r>
            <a:r>
              <a:rPr lang="ar-EG" sz="2000" b="0" i="0" dirty="0">
                <a:solidFill>
                  <a:srgbClr val="000000"/>
                </a:solidFill>
                <a:effectLst/>
                <a:latin typeface="Al-Jazeera-Arabic-Regular" pitchFamily="2" charset="-78"/>
                <a:cs typeface="Al-Jazeera-Arabic-Regular" pitchFamily="2" charset="-78"/>
              </a:rPr>
              <a:t>كما شهدت هذه المرحلة استخدام التلفزيون في عالم السياسة وذلك حين غطت شركة</a:t>
            </a:r>
            <a:r>
              <a:rPr lang="en-US" sz="2000" b="0" i="0" dirty="0">
                <a:solidFill>
                  <a:srgbClr val="000000"/>
                </a:solidFill>
                <a:effectLst/>
                <a:latin typeface="Al-Jazeera-Arabic-Regular" pitchFamily="2" charset="-78"/>
                <a:cs typeface="Al-Jazeera-Arabic-Regular" pitchFamily="2" charset="-78"/>
              </a:rPr>
              <a:t>CBS </a:t>
            </a:r>
            <a:r>
              <a:rPr lang="ar-EG" sz="2000" b="0" i="0" dirty="0">
                <a:solidFill>
                  <a:srgbClr val="000000"/>
                </a:solidFill>
                <a:effectLst/>
                <a:latin typeface="Al-Jazeera-Arabic-Regular" pitchFamily="2" charset="-78"/>
                <a:cs typeface="Al-Jazeera-Arabic-Regular" pitchFamily="2" charset="-78"/>
              </a:rPr>
              <a:t>حملات الانتخابات الرئاسية الأميركية لعام 1952.</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وتعاظم الدور الذي يلعب التلفزيون في التأثير على الرأي العام حين تمكن من ترجيح كفة جون كينيدي، على منافسه ريتشارد نيكسون في الانتخابات الأمريكية.</a:t>
            </a:r>
          </a:p>
        </p:txBody>
      </p:sp>
    </p:spTree>
    <p:extLst>
      <p:ext uri="{BB962C8B-B14F-4D97-AF65-F5344CB8AC3E}">
        <p14:creationId xmlns:p14="http://schemas.microsoft.com/office/powerpoint/2010/main" val="2665818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242835" y="601291"/>
            <a:ext cx="483337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ظهور التلفزيون في العالم العربي</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388254"/>
            <a:ext cx="11158488" cy="189071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يعتقد الكثيرون خطأً بأن ظهور التلفزيون الأول في العالم العربي كان في مصر باعتبارها الرائدة إلا أنه في حقيقة الأمر ظهر لأول مرة في العراق، عام 1954، حيث أٌنشئت أول محطة تلفزيونية ناطقة بالعربية في العالم، تلتها الجزائر، بافتتاح قناة التلفزيون الجزائري عام 1956، وحل ثالثاً لبنان عام 1959 ثم مصر عام 1960، وكانت الكويت أول دولة خليجية تنشأ محطة تلفزيونية والتي بدأ إرسالها ١٥ نوفمبر 1961.</a:t>
            </a:r>
          </a:p>
        </p:txBody>
      </p:sp>
    </p:spTree>
    <p:extLst>
      <p:ext uri="{BB962C8B-B14F-4D97-AF65-F5344CB8AC3E}">
        <p14:creationId xmlns:p14="http://schemas.microsoft.com/office/powerpoint/2010/main" val="3544527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376158" y="601291"/>
            <a:ext cx="2566728" cy="523220"/>
          </a:xfrm>
          <a:prstGeom prst="rect">
            <a:avLst/>
          </a:prstGeom>
          <a:noFill/>
        </p:spPr>
        <p:txBody>
          <a:bodyPr wrap="none" rtlCol="0">
            <a:spAutoFit/>
          </a:bodyPr>
          <a:lstStyle/>
          <a:p>
            <a:pPr algn="just"/>
            <a:r>
              <a:rPr lang="ar-EG" sz="2800" b="1" i="0" dirty="0">
                <a:solidFill>
                  <a:schemeClr val="bg1"/>
                </a:solidFill>
                <a:effectLst/>
                <a:latin typeface="Al-Jazeera-Arabic-Regular" pitchFamily="2" charset="-78"/>
                <a:cs typeface="Al-Jazeera-Arabic-Regular" pitchFamily="2" charset="-78"/>
              </a:rPr>
              <a:t>التلفزيون المصري</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068940"/>
            <a:ext cx="11144840"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يرجع تأخر ظهور التلفزيون بمصر إلى العدوان الثلاثي ١٩٥٦ حيث تسبب في تأخير العمل في إنشاء التلفزيون المصري حتى أواخر 1959 وقعت مصر عقدا مع هيئة الإذاعة الأمريكية </a:t>
            </a:r>
            <a:r>
              <a:rPr lang="en-US" sz="2000" b="0" i="0" dirty="0">
                <a:solidFill>
                  <a:srgbClr val="000000"/>
                </a:solidFill>
                <a:effectLst/>
                <a:latin typeface="Al-Jazeera-Arabic-Regular" pitchFamily="2" charset="-78"/>
                <a:cs typeface="Al-Jazeera-Arabic-Regular" pitchFamily="2" charset="-78"/>
              </a:rPr>
              <a:t>RCA </a:t>
            </a:r>
            <a:r>
              <a:rPr lang="ar-EG" sz="2000" b="0" i="0" dirty="0">
                <a:solidFill>
                  <a:srgbClr val="000000"/>
                </a:solidFill>
                <a:effectLst/>
                <a:latin typeface="Al-Jazeera-Arabic-Regular" pitchFamily="2" charset="-78"/>
                <a:cs typeface="Al-Jazeera-Arabic-Regular" pitchFamily="2" charset="-78"/>
              </a:rPr>
              <a:t>لتزويدها بشبكة للتلفزيون، تم الانتهاء من إنشاء مركز الإذاعة والتلفزيون في 1960 وكان أول بث تلفزيوني مصري في السابعة من 21 يوليو 1960 حيث أذاعت الاحتفالات بثورة يوليو.</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في 13 أغسطس 1970 أنشأ المرسوم الجديد لاتحاد الإذاعة والتلفزيون المصري  </a:t>
            </a:r>
            <a:r>
              <a:rPr lang="en-US" sz="2000" b="0" i="0" dirty="0">
                <a:solidFill>
                  <a:srgbClr val="000000"/>
                </a:solidFill>
                <a:effectLst/>
                <a:latin typeface="Al-Jazeera-Arabic-Regular" pitchFamily="2" charset="-78"/>
                <a:cs typeface="Al-Jazeera-Arabic-Regular" pitchFamily="2" charset="-78"/>
              </a:rPr>
              <a:t>ERTU</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وتم إنشاء أربعة قطاعات: قطاع الإذاعة، قطاع التلفزيون، قطاع الهندسة، قطاع التمويل، ولكل قطاع رئيس وكل رئيس يرأسه وزير الإعلام.</a:t>
            </a:r>
          </a:p>
        </p:txBody>
      </p:sp>
    </p:spTree>
    <p:extLst>
      <p:ext uri="{BB962C8B-B14F-4D97-AF65-F5344CB8AC3E}">
        <p14:creationId xmlns:p14="http://schemas.microsoft.com/office/powerpoint/2010/main" val="704859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376158" y="601291"/>
            <a:ext cx="2566728" cy="523220"/>
          </a:xfrm>
          <a:prstGeom prst="rect">
            <a:avLst/>
          </a:prstGeom>
          <a:noFill/>
        </p:spPr>
        <p:txBody>
          <a:bodyPr wrap="none" rtlCol="0">
            <a:spAutoFit/>
          </a:bodyPr>
          <a:lstStyle/>
          <a:p>
            <a:pPr algn="just"/>
            <a:r>
              <a:rPr lang="ar-EG" sz="2800" b="1" i="0" dirty="0">
                <a:solidFill>
                  <a:schemeClr val="bg1"/>
                </a:solidFill>
                <a:effectLst/>
                <a:latin typeface="Al-Jazeera-Arabic-Regular" pitchFamily="2" charset="-78"/>
                <a:cs typeface="Al-Jazeera-Arabic-Regular" pitchFamily="2" charset="-78"/>
              </a:rPr>
              <a:t>التلفزيون المصري</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021980"/>
            <a:ext cx="11144840"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بعد حرب 1973 تحول كل من البث التلفزيوني ومرافق الارسال إلى الألوان تحت نظام سيكام </a:t>
            </a:r>
            <a:r>
              <a:rPr lang="en-US" sz="2000" b="0" i="0" dirty="0">
                <a:solidFill>
                  <a:srgbClr val="000000"/>
                </a:solidFill>
                <a:effectLst/>
                <a:latin typeface="Al-Jazeera-Arabic-Regular" pitchFamily="2" charset="-78"/>
                <a:cs typeface="Al-Jazeera-Arabic-Regular" pitchFamily="2" charset="-78"/>
              </a:rPr>
              <a:t> SECAM</a:t>
            </a:r>
            <a:r>
              <a:rPr lang="ar-EG" sz="2000" b="0" i="0" dirty="0">
                <a:solidFill>
                  <a:srgbClr val="000000"/>
                </a:solidFill>
                <a:effectLst/>
                <a:latin typeface="Al-Jazeera-Arabic-Regular" pitchFamily="2" charset="-78"/>
                <a:cs typeface="Al-Jazeera-Arabic-Regular" pitchFamily="2" charset="-78"/>
              </a:rPr>
              <a:t>وقد تغير البث التلفزيوني المصري من سيكام إلى </a:t>
            </a:r>
            <a:r>
              <a:rPr lang="en-US" sz="2000" b="0" i="0" dirty="0">
                <a:solidFill>
                  <a:srgbClr val="000000"/>
                </a:solidFill>
                <a:effectLst/>
                <a:latin typeface="Al-Jazeera-Arabic-Regular" pitchFamily="2" charset="-78"/>
                <a:cs typeface="Al-Jazeera-Arabic-Regular" pitchFamily="2" charset="-78"/>
              </a:rPr>
              <a:t>PAL</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في العام 1992.</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وبدأ بث قنوات قطاع النيل للقنوات المتخصصة في 1990 وكانت القناة الفضائية المصرية الأولى أول قناة فضائية عربية حكومية تم إرسالها في 1990. وقناة النيل الدولية في 1993 وبدأ إرسالها في 1994 ثم قناة الفضائية المصرية الثانية والتي بدأت كقناة مشفرة ودخلت في الإعلام المدفوع في 1996 ثم ظهر قطاع النيل للقنوات المتخصصة الذي ضم العديد من القنوات الرياضية والأخبار والثقافة والمنوعات والطفل والتعليمية.</a:t>
            </a:r>
          </a:p>
        </p:txBody>
      </p:sp>
    </p:spTree>
    <p:extLst>
      <p:ext uri="{BB962C8B-B14F-4D97-AF65-F5344CB8AC3E}">
        <p14:creationId xmlns:p14="http://schemas.microsoft.com/office/powerpoint/2010/main" val="29838460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465881" y="4981900"/>
            <a:ext cx="6080709"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أنظمة البث التلفزيوني</a:t>
            </a:r>
          </a:p>
        </p:txBody>
      </p:sp>
    </p:spTree>
    <p:extLst>
      <p:ext uri="{BB962C8B-B14F-4D97-AF65-F5344CB8AC3E}">
        <p14:creationId xmlns:p14="http://schemas.microsoft.com/office/powerpoint/2010/main" val="634989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743924" y="601291"/>
            <a:ext cx="1831207"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نظام </a:t>
            </a:r>
            <a:r>
              <a:rPr lang="en-US" sz="2800" b="1" dirty="0">
                <a:solidFill>
                  <a:schemeClr val="bg1"/>
                </a:solidFill>
                <a:latin typeface="Al-Jazeera-Arabic-Regular" pitchFamily="2" charset="-78"/>
                <a:cs typeface="Al-Jazeera-Arabic-Regular" pitchFamily="2" charset="-78"/>
              </a:rPr>
              <a:t>NTSC</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62775" y="2121032"/>
            <a:ext cx="10777196" cy="2814040"/>
          </a:xfrm>
          <a:prstGeom prst="rect">
            <a:avLst/>
          </a:prstGeom>
          <a:noFill/>
        </p:spPr>
        <p:txBody>
          <a:bodyPr wrap="square" rtlCol="0">
            <a:spAutoFit/>
          </a:bodyPr>
          <a:lstStyle/>
          <a:p>
            <a:pPr algn="just" rtl="1">
              <a:lnSpc>
                <a:spcPct val="150000"/>
              </a:lnSpc>
            </a:pPr>
            <a:r>
              <a:rPr lang="en-US" sz="2000" b="1" i="0" dirty="0">
                <a:effectLst/>
                <a:latin typeface="Al-Jazeera-Arabic-Regular" pitchFamily="2" charset="-78"/>
                <a:cs typeface="Al-Jazeera-Arabic-Regular" pitchFamily="2" charset="-78"/>
              </a:rPr>
              <a:t>NTSC</a:t>
            </a:r>
            <a:r>
              <a:rPr lang="en-US"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هو اختصار للأحرف الأولى للكلمة </a:t>
            </a:r>
            <a:r>
              <a:rPr lang="en-US" sz="2000" b="1" i="0" dirty="0">
                <a:effectLst/>
                <a:latin typeface="Al-Jazeera-Arabic-Regular" pitchFamily="2" charset="-78"/>
                <a:cs typeface="Al-Jazeera-Arabic-Regular" pitchFamily="2" charset="-78"/>
              </a:rPr>
              <a:t>National Television System Committee </a:t>
            </a:r>
            <a:r>
              <a:rPr lang="ar-SA" sz="2000" b="1"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ومعناها (لجنة نظام التلفزيون الوطني)، وهو نظام للبث التلفزيوني التناظري في </a:t>
            </a:r>
            <a:r>
              <a:rPr lang="ar-EG" sz="2000" b="0" i="0" u="none" strike="noStrike" dirty="0">
                <a:effectLst/>
                <a:latin typeface="Al-Jazeera-Arabic-Regular" pitchFamily="2" charset="-78"/>
                <a:cs typeface="Al-Jazeera-Arabic-Regular" pitchFamily="2" charset="-78"/>
              </a:rPr>
              <a:t>الولايات المتحدة الأمريكية</a:t>
            </a:r>
            <a:r>
              <a:rPr lang="ar-EG" sz="2000" b="0" i="0" dirty="0">
                <a:effectLst/>
                <a:latin typeface="Al-Jazeera-Arabic-Regular" pitchFamily="2" charset="-78"/>
                <a:cs typeface="Al-Jazeera-Arabic-Regular" pitchFamily="2" charset="-78"/>
              </a:rPr>
              <a:t> </a:t>
            </a:r>
            <a:r>
              <a:rPr lang="ar-EG" sz="2000" b="0" i="0" u="none" strike="noStrike" dirty="0">
                <a:effectLst/>
                <a:latin typeface="Al-Jazeera-Arabic-Regular" pitchFamily="2" charset="-78"/>
                <a:cs typeface="Al-Jazeera-Arabic-Regular" pitchFamily="2" charset="-78"/>
              </a:rPr>
              <a:t>وكندا</a:t>
            </a:r>
            <a:r>
              <a:rPr lang="ar-EG" sz="2000" b="0" i="0" dirty="0">
                <a:effectLst/>
                <a:latin typeface="Al-Jazeera-Arabic-Regular" pitchFamily="2" charset="-78"/>
                <a:cs typeface="Al-Jazeera-Arabic-Regular" pitchFamily="2" charset="-78"/>
              </a:rPr>
              <a:t> </a:t>
            </a:r>
            <a:r>
              <a:rPr lang="ar-EG" sz="2000" b="0" i="0" u="none" strike="noStrike" dirty="0">
                <a:effectLst/>
                <a:latin typeface="Al-Jazeera-Arabic-Regular" pitchFamily="2" charset="-78"/>
                <a:cs typeface="Al-Jazeera-Arabic-Regular" pitchFamily="2" charset="-78"/>
              </a:rPr>
              <a:t>والمكسيك</a:t>
            </a:r>
            <a:r>
              <a:rPr lang="ar-EG" sz="2000" b="0" i="0" dirty="0">
                <a:effectLst/>
                <a:latin typeface="Al-Jazeera-Arabic-Regular" pitchFamily="2" charset="-78"/>
                <a:cs typeface="Al-Jazeera-Arabic-Regular" pitchFamily="2" charset="-78"/>
              </a:rPr>
              <a:t> </a:t>
            </a:r>
            <a:r>
              <a:rPr lang="ar-EG" sz="2000" b="0" i="0" u="none" strike="noStrike" dirty="0">
                <a:effectLst/>
                <a:latin typeface="Al-Jazeera-Arabic-Regular" pitchFamily="2" charset="-78"/>
                <a:cs typeface="Al-Jazeera-Arabic-Regular" pitchFamily="2" charset="-78"/>
              </a:rPr>
              <a:t>والفلبين</a:t>
            </a:r>
            <a:r>
              <a:rPr lang="ar-EG" sz="2000" b="0" i="0" dirty="0">
                <a:effectLst/>
                <a:latin typeface="Al-Jazeera-Arabic-Regular" pitchFamily="2" charset="-78"/>
                <a:cs typeface="Al-Jazeera-Arabic-Regular" pitchFamily="2" charset="-78"/>
              </a:rPr>
              <a:t> </a:t>
            </a:r>
            <a:r>
              <a:rPr lang="ar-EG" sz="2000" b="0" i="0" u="none" strike="noStrike" dirty="0">
                <a:effectLst/>
                <a:latin typeface="Al-Jazeera-Arabic-Regular" pitchFamily="2" charset="-78"/>
                <a:cs typeface="Al-Jazeera-Arabic-Regular" pitchFamily="2" charset="-78"/>
              </a:rPr>
              <a:t>وٍكوريا الجنوبية</a:t>
            </a:r>
            <a:r>
              <a:rPr lang="ar-EG" sz="2000" b="0" i="0" dirty="0">
                <a:effectLst/>
                <a:latin typeface="Al-Jazeera-Arabic-Regular" pitchFamily="2" charset="-78"/>
                <a:cs typeface="Al-Jazeera-Arabic-Regular" pitchFamily="2" charset="-78"/>
              </a:rPr>
              <a:t> </a:t>
            </a:r>
            <a:r>
              <a:rPr lang="ar-EG" sz="2000" b="0" i="0" u="none" strike="noStrike" dirty="0">
                <a:effectLst/>
                <a:latin typeface="Al-Jazeera-Arabic-Regular" pitchFamily="2" charset="-78"/>
                <a:cs typeface="Al-Jazeera-Arabic-Regular" pitchFamily="2" charset="-78"/>
              </a:rPr>
              <a:t>وتايوان</a:t>
            </a:r>
            <a:r>
              <a:rPr lang="ar-EG" sz="2000" b="0" i="0" dirty="0">
                <a:effectLst/>
                <a:latin typeface="Al-Jazeera-Arabic-Regular" pitchFamily="2" charset="-78"/>
                <a:cs typeface="Al-Jazeera-Arabic-Regular" pitchFamily="2" charset="-78"/>
              </a:rPr>
              <a:t> وبعض الدول الأخرى </a:t>
            </a:r>
            <a:r>
              <a:rPr lang="ar-SA" sz="2000" dirty="0">
                <a:latin typeface="Al-Jazeera-Arabic-Regular" pitchFamily="2" charset="-78"/>
                <a:cs typeface="Al-Jazeera-Arabic-Regular" pitchFamily="2" charset="-78"/>
              </a:rPr>
              <a:t>وهي الدول </a:t>
            </a:r>
            <a:r>
              <a:rPr lang="ar-SA" sz="2000" dirty="0" err="1">
                <a:latin typeface="Al-Jazeera-Arabic-Regular" pitchFamily="2" charset="-78"/>
                <a:cs typeface="Al-Jazeera-Arabic-Regular" pitchFamily="2" charset="-78"/>
              </a:rPr>
              <a:t>التعمل</a:t>
            </a:r>
            <a:r>
              <a:rPr lang="ar-SA" sz="2000" dirty="0">
                <a:latin typeface="Al-Jazeera-Arabic-Regular" pitchFamily="2" charset="-78"/>
                <a:cs typeface="Al-Jazeera-Arabic-Regular" pitchFamily="2" charset="-78"/>
              </a:rPr>
              <a:t> بكهرباء ١١٠ فولت وتردد ٦٠ هرتز، و</a:t>
            </a:r>
            <a:r>
              <a:rPr lang="ar-EG" sz="2000" b="0" i="0" dirty="0">
                <a:effectLst/>
                <a:latin typeface="Al-Jazeera-Arabic-Regular" pitchFamily="2" charset="-78"/>
                <a:cs typeface="Al-Jazeera-Arabic-Regular" pitchFamily="2" charset="-78"/>
              </a:rPr>
              <a:t>سمي نظام </a:t>
            </a:r>
            <a:r>
              <a:rPr lang="en-US" sz="2000" b="0" i="0" u="none" strike="noStrike" dirty="0">
                <a:effectLst/>
                <a:latin typeface="Al-Jazeera-Arabic-Regular" pitchFamily="2" charset="-78"/>
                <a:cs typeface="Al-Jazeera-Arabic-Regular" pitchFamily="2" charset="-78"/>
              </a:rPr>
              <a:t>NTSC</a:t>
            </a:r>
            <a:r>
              <a:rPr lang="en-US" sz="2000" b="0" i="0" dirty="0">
                <a:effectLst/>
                <a:latin typeface="Al-Jazeera-Arabic-Regular" pitchFamily="2" charset="-78"/>
                <a:cs typeface="Al-Jazeera-Arabic-Regular" pitchFamily="2" charset="-78"/>
              </a:rPr>
              <a:t> </a:t>
            </a:r>
            <a:r>
              <a:rPr lang="ar-SA"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نسبةً للجنة الأمريكية التي اعتمدتهُ كمقياس عالمي.</a:t>
            </a:r>
          </a:p>
          <a:p>
            <a:pPr algn="just" rtl="1">
              <a:lnSpc>
                <a:spcPct val="150000"/>
              </a:lnSpc>
            </a:pPr>
            <a:r>
              <a:rPr lang="ar-EG" sz="2000" b="0" i="0" dirty="0">
                <a:effectLst/>
                <a:latin typeface="Al-Jazeera-Arabic-Regular" pitchFamily="2" charset="-78"/>
                <a:cs typeface="Al-Jazeera-Arabic-Regular" pitchFamily="2" charset="-78"/>
              </a:rPr>
              <a:t>ويعتبر نظام </a:t>
            </a:r>
            <a:r>
              <a:rPr lang="en-US" sz="2000" b="0" i="0" dirty="0">
                <a:effectLst/>
                <a:latin typeface="Al-Jazeera-Arabic-Regular" pitchFamily="2" charset="-78"/>
                <a:cs typeface="Al-Jazeera-Arabic-Regular" pitchFamily="2" charset="-78"/>
              </a:rPr>
              <a:t>NTSC </a:t>
            </a:r>
            <a:r>
              <a:rPr lang="ar-SA"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أوّل نظام بثّ ملوّن تمّ تبنيه. بعد ما يربو على نصف قرن من الاستخدام</a:t>
            </a:r>
          </a:p>
          <a:p>
            <a:pPr algn="just" rtl="1">
              <a:lnSpc>
                <a:spcPct val="150000"/>
              </a:lnSpc>
            </a:pPr>
            <a:endParaRPr lang="ar-EG" sz="2000" b="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10ADCA6F-0A7C-E544-BA0F-6E9CB4E20E51}"/>
              </a:ext>
            </a:extLst>
          </p:cNvPr>
          <p:cNvSpPr txBox="1"/>
          <p:nvPr/>
        </p:nvSpPr>
        <p:spPr>
          <a:xfrm>
            <a:off x="1874165" y="4363968"/>
            <a:ext cx="9533101" cy="671018"/>
          </a:xfrm>
          <a:prstGeom prst="rect">
            <a:avLst/>
          </a:prstGeom>
          <a:noFill/>
        </p:spPr>
        <p:txBody>
          <a:bodyPr wrap="square" rtlCol="0">
            <a:spAutoFit/>
          </a:bodyPr>
          <a:lstStyle/>
          <a:p>
            <a:pPr algn="just">
              <a:lnSpc>
                <a:spcPct val="150000"/>
              </a:lnSpc>
            </a:pPr>
            <a:r>
              <a:rPr lang="en-US" sz="2400" b="1" dirty="0">
                <a:solidFill>
                  <a:srgbClr val="202122"/>
                </a:solidFill>
                <a:latin typeface="Al-Jazeera-Arabic-Regular" pitchFamily="2" charset="-78"/>
                <a:cs typeface="Al-Jazeera-Arabic-Regular" pitchFamily="2" charset="-78"/>
              </a:rPr>
              <a:t>NTSC</a:t>
            </a:r>
            <a:r>
              <a:rPr lang="en-US" sz="2400" b="1" u="none" strike="noStrike" dirty="0">
                <a:solidFill>
                  <a:srgbClr val="202122"/>
                </a:solidFill>
                <a:latin typeface="Al-Jazeera-Arabic-Regular" pitchFamily="2" charset="-78"/>
                <a:cs typeface="Al-Jazeera-Arabic-Regular" pitchFamily="2" charset="-78"/>
              </a:rPr>
              <a:t> = </a:t>
            </a:r>
            <a:r>
              <a:rPr lang="en-US" sz="2800" b="1" u="none" strike="noStrike" dirty="0">
                <a:solidFill>
                  <a:srgbClr val="202122"/>
                </a:solidFill>
                <a:latin typeface="Al-Jazeera-Arabic-Regular" pitchFamily="2" charset="-78"/>
                <a:cs typeface="Al-Jazeera-Arabic-Regular" pitchFamily="2" charset="-78"/>
              </a:rPr>
              <a:t>486</a:t>
            </a:r>
            <a:r>
              <a:rPr lang="en-US" sz="2400" b="1" u="none" strike="noStrike" dirty="0">
                <a:solidFill>
                  <a:srgbClr val="202122"/>
                </a:solidFill>
                <a:latin typeface="Al-Jazeera-Arabic-Regular" pitchFamily="2" charset="-78"/>
                <a:cs typeface="Al-Jazeera-Arabic-Regular" pitchFamily="2" charset="-78"/>
              </a:rPr>
              <a:t> Lines  - Aspect Ratio </a:t>
            </a:r>
            <a:r>
              <a:rPr lang="en-US" sz="2800" b="1" u="none" strike="noStrike" dirty="0">
                <a:solidFill>
                  <a:srgbClr val="202122"/>
                </a:solidFill>
                <a:latin typeface="Al-Jazeera-Arabic-Regular" pitchFamily="2" charset="-78"/>
                <a:cs typeface="Al-Jazeera-Arabic-Regular" pitchFamily="2" charset="-78"/>
              </a:rPr>
              <a:t>4:3</a:t>
            </a:r>
            <a:r>
              <a:rPr lang="en-US" sz="2400" b="1" u="none" strike="noStrike" dirty="0">
                <a:solidFill>
                  <a:srgbClr val="202122"/>
                </a:solidFill>
                <a:latin typeface="Al-Jazeera-Arabic-Regular" pitchFamily="2" charset="-78"/>
                <a:cs typeface="Al-Jazeera-Arabic-Regular" pitchFamily="2" charset="-78"/>
              </a:rPr>
              <a:t> - </a:t>
            </a:r>
            <a:r>
              <a:rPr lang="en-US" sz="2800" b="1" u="none" strike="noStrike" dirty="0">
                <a:solidFill>
                  <a:srgbClr val="202122"/>
                </a:solidFill>
                <a:latin typeface="Al-Jazeera-Arabic-Regular" pitchFamily="2" charset="-78"/>
                <a:cs typeface="Al-Jazeera-Arabic-Regular" pitchFamily="2" charset="-78"/>
              </a:rPr>
              <a:t>30</a:t>
            </a:r>
            <a:r>
              <a:rPr lang="en-US" sz="2400" b="1" u="none" strike="noStrike" dirty="0">
                <a:solidFill>
                  <a:srgbClr val="202122"/>
                </a:solidFill>
                <a:latin typeface="Al-Jazeera-Arabic-Regular" pitchFamily="2" charset="-78"/>
                <a:cs typeface="Al-Jazeera-Arabic-Regular" pitchFamily="2" charset="-78"/>
              </a:rPr>
              <a:t> frames per second (fps) </a:t>
            </a:r>
            <a:endParaRPr lang="ar-EG" sz="2400" b="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1011765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4150" y="601291"/>
            <a:ext cx="2310762"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نظام البال </a:t>
            </a:r>
            <a:r>
              <a:rPr lang="en-US" sz="2800" b="1" dirty="0">
                <a:solidFill>
                  <a:schemeClr val="bg1"/>
                </a:solidFill>
                <a:latin typeface="Al-Jazeera-Arabic-Regular" pitchFamily="2" charset="-78"/>
                <a:cs typeface="Al-Jazeera-Arabic-Regular" pitchFamily="2" charset="-78"/>
              </a:rPr>
              <a:t>PAL</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04968" y="1556580"/>
            <a:ext cx="11414444" cy="4660699"/>
          </a:xfrm>
          <a:prstGeom prst="rect">
            <a:avLst/>
          </a:prstGeom>
          <a:noFill/>
        </p:spPr>
        <p:txBody>
          <a:bodyPr wrap="square" rtlCol="0">
            <a:spAutoFit/>
          </a:bodyPr>
          <a:lstStyle/>
          <a:p>
            <a:pPr algn="just" rtl="1">
              <a:lnSpc>
                <a:spcPct val="150000"/>
              </a:lnSpc>
            </a:pPr>
            <a:r>
              <a:rPr lang="ar-SA" sz="2000" u="none" strike="noStrike" dirty="0">
                <a:solidFill>
                  <a:srgbClr val="202122"/>
                </a:solidFill>
                <a:latin typeface="Al-Jazeera-Arabic-Regular" pitchFamily="2" charset="-78"/>
                <a:cs typeface="Al-Jazeera-Arabic-Regular" pitchFamily="2" charset="-78"/>
              </a:rPr>
              <a:t>في الخمسينيات من القرن الماضي، عندما أرادت بعض دول أوروبا الغربية بالتخطيط لإنشاء تلفزيونات ملونة، واجهتهم مشكلة أن معايير</a:t>
            </a:r>
            <a:r>
              <a:rPr lang="en-US" sz="2000" u="none" strike="noStrike" dirty="0">
                <a:solidFill>
                  <a:srgbClr val="202122"/>
                </a:solidFill>
                <a:latin typeface="Al-Jazeera-Arabic-Regular" pitchFamily="2" charset="-78"/>
                <a:cs typeface="Al-Jazeera-Arabic-Regular" pitchFamily="2" charset="-78"/>
              </a:rPr>
              <a:t>NTSC </a:t>
            </a:r>
            <a:r>
              <a:rPr lang="ar-SA" sz="2000" u="none" strike="noStrike" dirty="0">
                <a:solidFill>
                  <a:srgbClr val="202122"/>
                </a:solidFill>
                <a:latin typeface="Al-Jazeera-Arabic-Regular" pitchFamily="2" charset="-78"/>
                <a:cs typeface="Al-Jazeera-Arabic-Regular" pitchFamily="2" charset="-78"/>
              </a:rPr>
              <a:t> الأمريكية الموجودة في ذلك الوقت لا تناسب تردد 50 هرتز للتيار المتناوب المطبق في الدول الأوروبية. </a:t>
            </a:r>
          </a:p>
          <a:p>
            <a:pPr algn="just" rtl="1">
              <a:lnSpc>
                <a:spcPct val="150000"/>
              </a:lnSpc>
            </a:pPr>
            <a:r>
              <a:rPr lang="ar-EG" sz="2000" i="0" dirty="0">
                <a:effectLst/>
                <a:latin typeface="Al-Jazeera-Arabic-Regular" pitchFamily="2" charset="-78"/>
                <a:cs typeface="Al-Jazeera-Arabic-Regular" pitchFamily="2" charset="-78"/>
              </a:rPr>
              <a:t>يعد </a:t>
            </a:r>
            <a:r>
              <a:rPr lang="ar-EG" sz="2000" i="0" strike="noStrike" dirty="0">
                <a:effectLst/>
                <a:latin typeface="Al-Jazeera-Arabic-Regular" pitchFamily="2" charset="-78"/>
                <a:cs typeface="Al-Jazeera-Arabic-Regular" pitchFamily="2" charset="-78"/>
              </a:rPr>
              <a:t>فالتر بروخ</a:t>
            </a:r>
            <a:r>
              <a:rPr lang="ar-SA" sz="2000" i="0" strike="noStrike" dirty="0">
                <a:effectLst/>
                <a:latin typeface="Al-Jazeera-Arabic-Regular" pitchFamily="2" charset="-78"/>
                <a:cs typeface="Al-Jazeera-Arabic-Regular" pitchFamily="2" charset="-78"/>
              </a:rPr>
              <a:t> </a:t>
            </a:r>
            <a:r>
              <a:rPr lang="en-US" sz="2000" dirty="0" err="1">
                <a:latin typeface="Al-Jazeera-Arabic-Regular" pitchFamily="2" charset="-78"/>
                <a:cs typeface="Al-Jazeera-Arabic-Regular" pitchFamily="2" charset="-78"/>
              </a:rPr>
              <a:t>Valter</a:t>
            </a:r>
            <a:r>
              <a:rPr lang="en-US" sz="2000" dirty="0">
                <a:latin typeface="Al-Jazeera-Arabic-Regular" pitchFamily="2" charset="-78"/>
                <a:cs typeface="Al-Jazeera-Arabic-Regular" pitchFamily="2" charset="-78"/>
              </a:rPr>
              <a:t> </a:t>
            </a:r>
            <a:r>
              <a:rPr lang="en-US" sz="2000" dirty="0" err="1">
                <a:latin typeface="Al-Jazeera-Arabic-Regular" pitchFamily="2" charset="-78"/>
                <a:cs typeface="Al-Jazeera-Arabic-Regular" pitchFamily="2" charset="-78"/>
              </a:rPr>
              <a:t>Brokh</a:t>
            </a:r>
            <a:r>
              <a:rPr lang="ar-EG" sz="2000" i="0" dirty="0">
                <a:effectLst/>
                <a:latin typeface="Al-Jazeera-Arabic-Regular" pitchFamily="2" charset="-78"/>
                <a:cs typeface="Al-Jazeera-Arabic-Regular" pitchFamily="2" charset="-78"/>
              </a:rPr>
              <a:t>، وهو مهندس </a:t>
            </a:r>
            <a:r>
              <a:rPr lang="ar-EG" sz="2000" i="0" strike="noStrike" dirty="0">
                <a:effectLst/>
                <a:latin typeface="Al-Jazeera-Arabic-Regular" pitchFamily="2" charset="-78"/>
                <a:cs typeface="Al-Jazeera-Arabic-Regular" pitchFamily="2" charset="-78"/>
              </a:rPr>
              <a:t>ألماني</a:t>
            </a:r>
            <a:r>
              <a:rPr lang="ar-EG" sz="2000" i="0" dirty="0">
                <a:effectLst/>
                <a:latin typeface="Al-Jazeera-Arabic-Regular" pitchFamily="2" charset="-78"/>
                <a:cs typeface="Al-Jazeera-Arabic-Regular" pitchFamily="2" charset="-78"/>
              </a:rPr>
              <a:t> في محطة تيليفونكين</a:t>
            </a:r>
            <a:r>
              <a:rPr lang="en-US" sz="2000" i="1" dirty="0">
                <a:effectLst/>
                <a:latin typeface="Al-Jazeera-Arabic-Regular" pitchFamily="2" charset="-78"/>
                <a:cs typeface="Al-Jazeera-Arabic-Regular" pitchFamily="2" charset="-78"/>
              </a:rPr>
              <a:t>Telefunken</a:t>
            </a:r>
            <a:r>
              <a:rPr lang="en-US" sz="2000" i="0" dirty="0">
                <a:effectLst/>
                <a:latin typeface="Al-Jazeera-Arabic-Regular" pitchFamily="2" charset="-78"/>
                <a:cs typeface="Al-Jazeera-Arabic-Regular" pitchFamily="2" charset="-78"/>
              </a:rPr>
              <a:t> ،</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أول من طور نظام بال </a:t>
            </a:r>
            <a:r>
              <a:rPr lang="en-US" sz="2000" i="0" dirty="0">
                <a:effectLst/>
                <a:latin typeface="Al-Jazeera-Arabic-Regular" pitchFamily="2" charset="-78"/>
                <a:cs typeface="Al-Jazeera-Arabic-Regular" pitchFamily="2" charset="-78"/>
              </a:rPr>
              <a:t>PAL</a:t>
            </a:r>
            <a:r>
              <a:rPr lang="ar-EG" sz="2000" i="0" dirty="0">
                <a:effectLst/>
                <a:latin typeface="Al-Jazeera-Arabic-Regular" pitchFamily="2" charset="-78"/>
                <a:cs typeface="Al-Jazeera-Arabic-Regular" pitchFamily="2" charset="-78"/>
              </a:rPr>
              <a:t>، تم الكشف عن نظام التشفير اللوني عام </a:t>
            </a:r>
            <a:r>
              <a:rPr lang="ar-EG" sz="2000" i="0" strike="noStrike" dirty="0">
                <a:effectLst/>
                <a:latin typeface="Al-Jazeera-Arabic-Regular" pitchFamily="2" charset="-78"/>
                <a:cs typeface="Al-Jazeera-Arabic-Regular" pitchFamily="2" charset="-78"/>
              </a:rPr>
              <a:t>1963</a:t>
            </a:r>
            <a:r>
              <a:rPr lang="ar-EG" sz="2000" i="0" dirty="0">
                <a:effectLst/>
                <a:latin typeface="Al-Jazeera-Arabic-Regular" pitchFamily="2" charset="-78"/>
                <a:cs typeface="Al-Jazeera-Arabic-Regular" pitchFamily="2" charset="-78"/>
              </a:rPr>
              <a:t>، وتم تجريبه في كل من </a:t>
            </a:r>
            <a:r>
              <a:rPr lang="ar-EG" sz="2000" i="0" strike="noStrike" dirty="0">
                <a:effectLst/>
                <a:latin typeface="Al-Jazeera-Arabic-Regular" pitchFamily="2" charset="-78"/>
                <a:cs typeface="Al-Jazeera-Arabic-Regular" pitchFamily="2" charset="-78"/>
              </a:rPr>
              <a:t>ألمانيا</a:t>
            </a:r>
            <a:r>
              <a:rPr lang="ar-EG" sz="2000" i="0" dirty="0">
                <a:effectLst/>
                <a:latin typeface="Al-Jazeera-Arabic-Regular" pitchFamily="2" charset="-78"/>
                <a:cs typeface="Al-Jazeera-Arabic-Regular" pitchFamily="2" charset="-78"/>
              </a:rPr>
              <a:t> </a:t>
            </a:r>
            <a:r>
              <a:rPr lang="ar-EG" sz="2000" i="0" strike="noStrike" dirty="0">
                <a:effectLst/>
                <a:latin typeface="Al-Jazeera-Arabic-Regular" pitchFamily="2" charset="-78"/>
                <a:cs typeface="Al-Jazeera-Arabic-Regular" pitchFamily="2" charset="-78"/>
              </a:rPr>
              <a:t>والمملكة المتحدة</a:t>
            </a:r>
            <a:r>
              <a:rPr lang="ar-EG" sz="2000" i="0" dirty="0">
                <a:effectLst/>
                <a:latin typeface="Al-Jazeera-Arabic-Regular" pitchFamily="2" charset="-78"/>
                <a:cs typeface="Al-Jazeera-Arabic-Regular" pitchFamily="2" charset="-78"/>
              </a:rPr>
              <a:t> عام </a:t>
            </a:r>
            <a:r>
              <a:rPr lang="ar-EG" sz="2000" i="0" strike="noStrike" dirty="0">
                <a:effectLst/>
                <a:latin typeface="Al-Jazeera-Arabic-Regular" pitchFamily="2" charset="-78"/>
                <a:cs typeface="Al-Jazeera-Arabic-Regular" pitchFamily="2" charset="-78"/>
              </a:rPr>
              <a:t>1967</a:t>
            </a:r>
            <a:r>
              <a:rPr lang="ar-EG" sz="2000" i="0" dirty="0">
                <a:effectLst/>
                <a:latin typeface="Al-Jazeera-Arabic-Regular" pitchFamily="2" charset="-78"/>
                <a:cs typeface="Al-Jazeera-Arabic-Regular" pitchFamily="2" charset="-78"/>
              </a:rPr>
              <a:t>.</a:t>
            </a:r>
          </a:p>
          <a:p>
            <a:pPr algn="just" rtl="1">
              <a:lnSpc>
                <a:spcPct val="150000"/>
              </a:lnSpc>
            </a:pPr>
            <a:r>
              <a:rPr lang="ar-EG" sz="2000" dirty="0">
                <a:latin typeface="Al-Jazeera-Arabic-Regular" pitchFamily="2" charset="-78"/>
                <a:cs typeface="Al-Jazeera-Arabic-Regular" pitchFamily="2" charset="-78"/>
              </a:rPr>
              <a:t>ويتم استخدام ذلك النظام في معظم دول العالم التي تتعامل بكهرباء</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 </a:t>
            </a:r>
            <a:r>
              <a:rPr lang="en-US" sz="2000" dirty="0">
                <a:latin typeface="Al-Jazeera-Arabic-Regular" pitchFamily="2" charset="-78"/>
                <a:cs typeface="Al-Jazeera-Arabic-Regular" pitchFamily="2" charset="-78"/>
              </a:rPr>
              <a:t>220 V</a:t>
            </a:r>
            <a:r>
              <a:rPr lang="ar-SA" sz="2000" dirty="0">
                <a:latin typeface="Al-Jazeera-Arabic-Regular" pitchFamily="2" charset="-78"/>
                <a:cs typeface="Al-Jazeera-Arabic-Regular" pitchFamily="2" charset="-78"/>
              </a:rPr>
              <a:t> وتردد ٥٠ هرتز، من ضمنها المنطقة العربية بالكامل.</a:t>
            </a:r>
            <a:endParaRPr lang="en-US" sz="2000" b="1" u="none" strike="noStrike" dirty="0">
              <a:solidFill>
                <a:srgbClr val="202122"/>
              </a:solidFill>
              <a:latin typeface="Al-Jazeera-Arabic-Regular" pitchFamily="2" charset="-78"/>
              <a:cs typeface="Al-Jazeera-Arabic-Regular" pitchFamily="2" charset="-78"/>
            </a:endParaRPr>
          </a:p>
          <a:p>
            <a:pPr algn="just" rtl="1">
              <a:lnSpc>
                <a:spcPct val="150000"/>
              </a:lnSpc>
            </a:pPr>
            <a:r>
              <a:rPr lang="ar-SA" sz="2000" b="1" u="none" strike="noStrike" dirty="0">
                <a:solidFill>
                  <a:srgbClr val="202122"/>
                </a:solidFill>
                <a:latin typeface="Al-Jazeera-Arabic-Regular" pitchFamily="2" charset="-78"/>
                <a:cs typeface="Al-Jazeera-Arabic-Regular" pitchFamily="2" charset="-78"/>
              </a:rPr>
              <a:t>نظام الألوان التليفزيوني (</a:t>
            </a:r>
            <a:r>
              <a:rPr lang="en-US" sz="2000" b="1" u="none" strike="noStrike" dirty="0">
                <a:solidFill>
                  <a:srgbClr val="202122"/>
                </a:solidFill>
                <a:latin typeface="Al-Jazeera-Arabic-Regular" pitchFamily="2" charset="-78"/>
                <a:cs typeface="Al-Jazeera-Arabic-Regular" pitchFamily="2" charset="-78"/>
              </a:rPr>
              <a:t>PAL</a:t>
            </a:r>
            <a:r>
              <a:rPr lang="ar-SA" sz="2000" b="1" dirty="0">
                <a:solidFill>
                  <a:srgbClr val="202122"/>
                </a:solidFill>
                <a:latin typeface="Al-Jazeera-Arabic-Regular" pitchFamily="2" charset="-78"/>
                <a:cs typeface="Al-Jazeera-Arabic-Regular" pitchFamily="2" charset="-78"/>
              </a:rPr>
              <a:t>) </a:t>
            </a:r>
            <a:r>
              <a:rPr lang="en-US" sz="2000" b="1" i="0" dirty="0">
                <a:solidFill>
                  <a:srgbClr val="202122"/>
                </a:solidFill>
                <a:effectLst/>
                <a:latin typeface="Al-Jazeera-Arabic-Regular" pitchFamily="2" charset="-78"/>
                <a:cs typeface="Al-Jazeera-Arabic-Regular" pitchFamily="2" charset="-78"/>
              </a:rPr>
              <a:t>Phase Alternating Line</a:t>
            </a:r>
            <a:endParaRPr lang="ar-EG" sz="2000" b="1" i="0" u="none" strike="noStrike" dirty="0">
              <a:solidFill>
                <a:srgbClr val="3366CC"/>
              </a:solidFill>
              <a:effectLst/>
              <a:latin typeface="Al-Jazeera-Arabic-Regular" pitchFamily="2" charset="-78"/>
              <a:cs typeface="Al-Jazeera-Arabic-Regular" pitchFamily="2" charset="-78"/>
            </a:endParaRPr>
          </a:p>
          <a:p>
            <a:pPr algn="just" rtl="1">
              <a:lnSpc>
                <a:spcPct val="150000"/>
              </a:lnSpc>
            </a:pPr>
            <a:r>
              <a:rPr lang="en-US" sz="2000" b="0" i="0" dirty="0">
                <a:solidFill>
                  <a:srgbClr val="202122"/>
                </a:solidFill>
                <a:effectLst/>
                <a:latin typeface="Al-Jazeera-Arabic-Regular" pitchFamily="2" charset="-78"/>
                <a:cs typeface="Al-Jazeera-Arabic-Regular" pitchFamily="2" charset="-78"/>
              </a:rPr>
              <a:t>‏</a:t>
            </a:r>
            <a:r>
              <a:rPr lang="ar-EG" sz="2000" b="0" i="0" dirty="0">
                <a:solidFill>
                  <a:srgbClr val="202122"/>
                </a:solidFill>
                <a:effectLst/>
                <a:latin typeface="Al-Jazeera-Arabic-Regular" pitchFamily="2" charset="-78"/>
                <a:cs typeface="Al-Jazeera-Arabic-Regular" pitchFamily="2" charset="-78"/>
              </a:rPr>
              <a:t>هو نظام لترميز الألوان في البث التلفزيوني الخطي التناظري</a:t>
            </a:r>
            <a:r>
              <a:rPr lang="en-US" sz="2000" b="0" i="0" dirty="0">
                <a:solidFill>
                  <a:srgbClr val="202122"/>
                </a:solidFill>
                <a:effectLst/>
                <a:latin typeface="Al-Jazeera-Arabic-Regular" pitchFamily="2" charset="-78"/>
                <a:cs typeface="Al-Jazeera-Arabic-Regular" pitchFamily="2" charset="-78"/>
              </a:rPr>
              <a:t> Analog </a:t>
            </a:r>
            <a:r>
              <a:rPr lang="ar-EG" sz="2000" b="0" i="0" dirty="0">
                <a:solidFill>
                  <a:srgbClr val="202122"/>
                </a:solidFill>
                <a:effectLst/>
                <a:latin typeface="Al-Jazeera-Arabic-Regular" pitchFamily="2" charset="-78"/>
                <a:cs typeface="Al-Jazeera-Arabic-Regular" pitchFamily="2" charset="-78"/>
              </a:rPr>
              <a:t>يستخدم في معظم البلدان التي تستخدم البث التلفزيوني على </a:t>
            </a:r>
            <a:r>
              <a:rPr lang="en-US" sz="2000" b="0" i="0" dirty="0">
                <a:solidFill>
                  <a:srgbClr val="202122"/>
                </a:solidFill>
                <a:effectLst/>
                <a:latin typeface="Al-Jazeera-Arabic-Regular" pitchFamily="2" charset="-78"/>
                <a:cs typeface="Al-Jazeera-Arabic-Regular" pitchFamily="2" charset="-78"/>
              </a:rPr>
              <a:t>576</a:t>
            </a:r>
            <a:r>
              <a:rPr lang="ar-EG" sz="2000" b="0" i="0" dirty="0">
                <a:solidFill>
                  <a:srgbClr val="202122"/>
                </a:solidFill>
                <a:effectLst/>
                <a:latin typeface="Al-Jazeera-Arabic-Regular" pitchFamily="2" charset="-78"/>
                <a:cs typeface="Al-Jazeera-Arabic-Regular" pitchFamily="2" charset="-78"/>
              </a:rPr>
              <a:t> خط (25 إطار في الثانية)</a:t>
            </a:r>
            <a:endParaRPr lang="ar-EG" sz="2000" b="0" i="0" dirty="0">
              <a:solidFill>
                <a:srgbClr val="000000"/>
              </a:solidFill>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10ADCA6F-0A7C-E544-BA0F-6E9CB4E20E51}"/>
              </a:ext>
            </a:extLst>
          </p:cNvPr>
          <p:cNvSpPr txBox="1"/>
          <p:nvPr/>
        </p:nvSpPr>
        <p:spPr>
          <a:xfrm>
            <a:off x="2837709" y="6051663"/>
            <a:ext cx="9533101" cy="671018"/>
          </a:xfrm>
          <a:prstGeom prst="rect">
            <a:avLst/>
          </a:prstGeom>
          <a:noFill/>
        </p:spPr>
        <p:txBody>
          <a:bodyPr wrap="square" rtlCol="0">
            <a:spAutoFit/>
          </a:bodyPr>
          <a:lstStyle/>
          <a:p>
            <a:pPr algn="just">
              <a:lnSpc>
                <a:spcPct val="150000"/>
              </a:lnSpc>
            </a:pPr>
            <a:r>
              <a:rPr lang="en-US" sz="2400" b="1" u="none" strike="noStrike" dirty="0">
                <a:solidFill>
                  <a:srgbClr val="202122"/>
                </a:solidFill>
                <a:latin typeface="Al-Jazeera-Arabic-Regular" pitchFamily="2" charset="-78"/>
                <a:cs typeface="Al-Jazeera-Arabic-Regular" pitchFamily="2" charset="-78"/>
              </a:rPr>
              <a:t>PAL = </a:t>
            </a:r>
            <a:r>
              <a:rPr lang="en-US" sz="2800" b="1" u="none" strike="noStrike" dirty="0">
                <a:solidFill>
                  <a:srgbClr val="202122"/>
                </a:solidFill>
                <a:latin typeface="Al-Jazeera-Arabic-Regular" pitchFamily="2" charset="-78"/>
                <a:cs typeface="Al-Jazeera-Arabic-Regular" pitchFamily="2" charset="-78"/>
              </a:rPr>
              <a:t>576</a:t>
            </a:r>
            <a:r>
              <a:rPr lang="en-US" sz="2400" b="1" u="none" strike="noStrike" dirty="0">
                <a:solidFill>
                  <a:srgbClr val="202122"/>
                </a:solidFill>
                <a:latin typeface="Al-Jazeera-Arabic-Regular" pitchFamily="2" charset="-78"/>
                <a:cs typeface="Al-Jazeera-Arabic-Regular" pitchFamily="2" charset="-78"/>
              </a:rPr>
              <a:t> Lines  - Aspect Ratio </a:t>
            </a:r>
            <a:r>
              <a:rPr lang="en-US" sz="2800" b="1" u="none" strike="noStrike" dirty="0">
                <a:solidFill>
                  <a:srgbClr val="202122"/>
                </a:solidFill>
                <a:latin typeface="Al-Jazeera-Arabic-Regular" pitchFamily="2" charset="-78"/>
                <a:cs typeface="Al-Jazeera-Arabic-Regular" pitchFamily="2" charset="-78"/>
              </a:rPr>
              <a:t>4:3</a:t>
            </a:r>
            <a:r>
              <a:rPr lang="en-US" sz="2400" b="1" u="none" strike="noStrike" dirty="0">
                <a:solidFill>
                  <a:srgbClr val="202122"/>
                </a:solidFill>
                <a:latin typeface="Al-Jazeera-Arabic-Regular" pitchFamily="2" charset="-78"/>
                <a:cs typeface="Al-Jazeera-Arabic-Regular" pitchFamily="2" charset="-78"/>
              </a:rPr>
              <a:t> - </a:t>
            </a:r>
            <a:r>
              <a:rPr lang="en-US" sz="2800" b="1" u="none" strike="noStrike" dirty="0">
                <a:solidFill>
                  <a:srgbClr val="202122"/>
                </a:solidFill>
                <a:latin typeface="Al-Jazeera-Arabic-Regular" pitchFamily="2" charset="-78"/>
                <a:cs typeface="Al-Jazeera-Arabic-Regular" pitchFamily="2" charset="-78"/>
              </a:rPr>
              <a:t>25</a:t>
            </a:r>
            <a:r>
              <a:rPr lang="en-US" sz="2400" b="1" u="none" strike="noStrike" dirty="0">
                <a:solidFill>
                  <a:srgbClr val="202122"/>
                </a:solidFill>
                <a:latin typeface="Al-Jazeera-Arabic-Regular" pitchFamily="2" charset="-78"/>
                <a:cs typeface="Al-Jazeera-Arabic-Regular" pitchFamily="2" charset="-78"/>
              </a:rPr>
              <a:t> frames per second (fps) </a:t>
            </a:r>
            <a:endParaRPr lang="ar-EG" sz="2400" b="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988964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C62528C-59AF-FE4B-B24D-34E0866988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6935" y="1174283"/>
            <a:ext cx="7469700" cy="49798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2763554" y="601291"/>
            <a:ext cx="5791970"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توزيع أنظمة البث التليفزيوني في العالم</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33377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244291" y="601291"/>
            <a:ext cx="4830490"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نظام </a:t>
            </a:r>
            <a:r>
              <a:rPr lang="en-US" sz="2800" b="1" dirty="0">
                <a:solidFill>
                  <a:schemeClr val="bg1"/>
                </a:solidFill>
                <a:latin typeface="Al-Jazeera-Arabic-Regular" pitchFamily="2" charset="-78"/>
                <a:cs typeface="Al-Jazeera-Arabic-Regular" pitchFamily="2" charset="-78"/>
              </a:rPr>
              <a:t>Full HD High Definition</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75510" y="2430124"/>
            <a:ext cx="10893499" cy="1429046"/>
          </a:xfrm>
          <a:prstGeom prst="rect">
            <a:avLst/>
          </a:prstGeom>
          <a:noFill/>
        </p:spPr>
        <p:txBody>
          <a:bodyPr wrap="square" rtlCol="0">
            <a:spAutoFit/>
          </a:bodyPr>
          <a:lstStyle/>
          <a:p>
            <a:pPr algn="just" rtl="1">
              <a:lnSpc>
                <a:spcPct val="150000"/>
              </a:lnSpc>
            </a:pPr>
            <a:r>
              <a:rPr lang="ar-EG" sz="2000" i="0" dirty="0">
                <a:effectLst/>
                <a:latin typeface="Al-Jazeera-Arabic-Regular" pitchFamily="2" charset="-78"/>
                <a:cs typeface="Al-Jazeera-Arabic-Regular" pitchFamily="2" charset="-78"/>
              </a:rPr>
              <a:t>التليفزيون العالي الجودة هو تكنولوجيا جديدة في ضغط الصورة و الصوت بصيغة </a:t>
            </a:r>
            <a:r>
              <a:rPr lang="en-US" sz="2000" i="0" dirty="0">
                <a:effectLst/>
                <a:latin typeface="Al-Jazeera-Arabic-Regular" pitchFamily="2" charset="-78"/>
                <a:cs typeface="Al-Jazeera-Arabic-Regular" pitchFamily="2" charset="-78"/>
              </a:rPr>
              <a:t> MPEG2/DVB-S</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أو بصيغة </a:t>
            </a:r>
            <a:r>
              <a:rPr lang="en-US" sz="2000" i="0" dirty="0">
                <a:effectLst/>
                <a:latin typeface="Al-Jazeera-Arabic-Regular" pitchFamily="2" charset="-78"/>
                <a:cs typeface="Al-Jazeera-Arabic-Regular" pitchFamily="2" charset="-78"/>
              </a:rPr>
              <a:t>MPEG4/DVB-S1</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و هذا النظام في الضغط يتيح لشركات الإرسال الفرصة لبث مزيد من القنوات بتكلفة أقل، كما يتيح للمستعمل مشاهدة الصورة بأبعادها الكاملة بالزيادة في نطاق الصورة المرئية</a:t>
            </a:r>
          </a:p>
        </p:txBody>
      </p:sp>
      <p:sp>
        <p:nvSpPr>
          <p:cNvPr id="10" name="TextBox 9">
            <a:extLst>
              <a:ext uri="{FF2B5EF4-FFF2-40B4-BE49-F238E27FC236}">
                <a16:creationId xmlns:a16="http://schemas.microsoft.com/office/drawing/2014/main" id="{10ADCA6F-0A7C-E544-BA0F-6E9CB4E20E51}"/>
              </a:ext>
            </a:extLst>
          </p:cNvPr>
          <p:cNvSpPr txBox="1"/>
          <p:nvPr/>
        </p:nvSpPr>
        <p:spPr>
          <a:xfrm>
            <a:off x="1516083" y="4113538"/>
            <a:ext cx="9612351" cy="586122"/>
          </a:xfrm>
          <a:prstGeom prst="rect">
            <a:avLst/>
          </a:prstGeom>
          <a:noFill/>
        </p:spPr>
        <p:txBody>
          <a:bodyPr wrap="square" rtlCol="0">
            <a:spAutoFit/>
          </a:bodyPr>
          <a:lstStyle/>
          <a:p>
            <a:pPr algn="just">
              <a:lnSpc>
                <a:spcPct val="150000"/>
              </a:lnSpc>
            </a:pPr>
            <a:r>
              <a:rPr lang="en-US" sz="2000" b="1" u="none" strike="noStrike" dirty="0">
                <a:solidFill>
                  <a:srgbClr val="202122"/>
                </a:solidFill>
                <a:latin typeface="Al-Jazeera-Arabic-Regular" pitchFamily="2" charset="-78"/>
                <a:cs typeface="Al-Jazeera-Arabic-Regular" pitchFamily="2" charset="-78"/>
              </a:rPr>
              <a:t>Full HD = </a:t>
            </a:r>
            <a:r>
              <a:rPr lang="en-US" sz="2400" b="1" u="none" strike="noStrike" dirty="0">
                <a:solidFill>
                  <a:srgbClr val="202122"/>
                </a:solidFill>
                <a:latin typeface="Al-Jazeera-Arabic-Regular" pitchFamily="2" charset="-78"/>
                <a:cs typeface="Al-Jazeera-Arabic-Regular" pitchFamily="2" charset="-78"/>
              </a:rPr>
              <a:t>1920 x 1080</a:t>
            </a:r>
            <a:r>
              <a:rPr lang="en-US" sz="2000" b="1" u="none" strike="noStrike" dirty="0">
                <a:solidFill>
                  <a:srgbClr val="202122"/>
                </a:solidFill>
                <a:latin typeface="Al-Jazeera-Arabic-Regular" pitchFamily="2" charset="-78"/>
                <a:cs typeface="Al-Jazeera-Arabic-Regular" pitchFamily="2" charset="-78"/>
              </a:rPr>
              <a:t> pixel  - Aspect Ratio </a:t>
            </a:r>
            <a:r>
              <a:rPr lang="en-US" sz="2400" b="1" u="none" strike="noStrike" dirty="0">
                <a:solidFill>
                  <a:srgbClr val="202122"/>
                </a:solidFill>
                <a:latin typeface="Al-Jazeera-Arabic-Regular" pitchFamily="2" charset="-78"/>
                <a:cs typeface="Al-Jazeera-Arabic-Regular" pitchFamily="2" charset="-78"/>
              </a:rPr>
              <a:t>16:9</a:t>
            </a:r>
            <a:r>
              <a:rPr lang="en-US" sz="2000" b="1" u="none" strike="noStrike" dirty="0">
                <a:solidFill>
                  <a:srgbClr val="202122"/>
                </a:solidFill>
                <a:latin typeface="Al-Jazeera-Arabic-Regular" pitchFamily="2" charset="-78"/>
                <a:cs typeface="Al-Jazeera-Arabic-Regular" pitchFamily="2" charset="-78"/>
              </a:rPr>
              <a:t> – </a:t>
            </a:r>
            <a:r>
              <a:rPr lang="en-US" sz="2400" b="1" u="none" strike="noStrike" dirty="0">
                <a:solidFill>
                  <a:srgbClr val="202122"/>
                </a:solidFill>
                <a:latin typeface="Al-Jazeera-Arabic-Regular" pitchFamily="2" charset="-78"/>
                <a:cs typeface="Al-Jazeera-Arabic-Regular" pitchFamily="2" charset="-78"/>
              </a:rPr>
              <a:t>25/30</a:t>
            </a:r>
            <a:r>
              <a:rPr lang="en-US" sz="2000" b="1" u="none" strike="noStrike" dirty="0">
                <a:solidFill>
                  <a:srgbClr val="202122"/>
                </a:solidFill>
                <a:latin typeface="Al-Jazeera-Arabic-Regular" pitchFamily="2" charset="-78"/>
                <a:cs typeface="Al-Jazeera-Arabic-Regular" pitchFamily="2" charset="-78"/>
              </a:rPr>
              <a:t> frames per second (fps) </a:t>
            </a:r>
            <a:endParaRPr lang="ar-EG" sz="2000" b="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461736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06901" y="601291"/>
            <a:ext cx="3305265"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مميزات نظام </a:t>
            </a:r>
            <a:r>
              <a:rPr lang="en-US" sz="2800" b="1" dirty="0">
                <a:solidFill>
                  <a:schemeClr val="bg1"/>
                </a:solidFill>
                <a:latin typeface="Al-Jazeera-Arabic-Regular" pitchFamily="2" charset="-78"/>
                <a:cs typeface="Al-Jazeera-Arabic-Regular" pitchFamily="2" charset="-78"/>
              </a:rPr>
              <a:t>Full HD</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92098" y="1858850"/>
            <a:ext cx="10798853" cy="2812180"/>
          </a:xfrm>
          <a:prstGeom prst="rect">
            <a:avLst/>
          </a:prstGeom>
          <a:noFill/>
        </p:spPr>
        <p:txBody>
          <a:bodyPr wrap="square" rtlCol="0">
            <a:spAutoFit/>
          </a:bodyPr>
          <a:lstStyle/>
          <a:p>
            <a:pPr algn="r" rtl="1">
              <a:lnSpc>
                <a:spcPct val="150000"/>
              </a:lnSpc>
            </a:pPr>
            <a:br>
              <a:rPr lang="ar-EG" sz="2000" i="0" dirty="0">
                <a:effectLst/>
                <a:latin typeface="Al-Jazeera-Arabic-Regular" pitchFamily="2" charset="-78"/>
                <a:cs typeface="Al-Jazeera-Arabic-Regular" pitchFamily="2" charset="-78"/>
              </a:rPr>
            </a:br>
            <a:r>
              <a:rPr lang="ar-EG" sz="2000" b="1" i="0" dirty="0">
                <a:effectLst/>
                <a:latin typeface="Al-Jazeera-Arabic-Regular" pitchFamily="2" charset="-78"/>
                <a:cs typeface="Al-Jazeera-Arabic-Regular" pitchFamily="2" charset="-78"/>
              </a:rPr>
              <a:t>1) درجات الوضوح للتلفزيون الفائق الجودة </a:t>
            </a:r>
            <a:r>
              <a:rPr lang="en-US" sz="2000" b="1" i="0" dirty="0">
                <a:effectLst/>
                <a:latin typeface="Al-Jazeera-Arabic-Regular" pitchFamily="2" charset="-78"/>
                <a:cs typeface="Al-Jazeera-Arabic-Regular" pitchFamily="2" charset="-78"/>
              </a:rPr>
              <a:t>HDTV Resolution</a:t>
            </a:r>
            <a:br>
              <a:rPr lang="en-US" sz="2000" i="0" dirty="0">
                <a:effectLst/>
                <a:latin typeface="Al-Jazeera-Arabic-Regular" pitchFamily="2" charset="-78"/>
                <a:cs typeface="Al-Jazeera-Arabic-Regular" pitchFamily="2" charset="-78"/>
              </a:rPr>
            </a:br>
            <a:br>
              <a:rPr lang="en-US" sz="2000" i="0" dirty="0">
                <a:effectLst/>
                <a:latin typeface="Al-Jazeera-Arabic-Regular" pitchFamily="2" charset="-78"/>
                <a:cs typeface="Al-Jazeera-Arabic-Regular" pitchFamily="2" charset="-78"/>
              </a:rPr>
            </a:br>
            <a:r>
              <a:rPr lang="ar-EG" sz="2000" i="0" dirty="0">
                <a:effectLst/>
                <a:latin typeface="Al-Jazeera-Arabic-Regular" pitchFamily="2" charset="-78"/>
                <a:cs typeface="Al-Jazeera-Arabic-Regular" pitchFamily="2" charset="-78"/>
              </a:rPr>
              <a:t>يمكن للتلفزيون الفائق الجودة عرض الصورة بدرجات وضوح </a:t>
            </a:r>
            <a:r>
              <a:rPr lang="en-US" sz="2000" i="0" dirty="0">
                <a:effectLst/>
                <a:latin typeface="Al-Jazeera-Arabic-Regular" pitchFamily="2" charset="-78"/>
                <a:cs typeface="Al-Jazeera-Arabic-Regular" pitchFamily="2" charset="-78"/>
              </a:rPr>
              <a:t>1080p</a:t>
            </a:r>
            <a:r>
              <a:rPr lang="ar-SA" sz="2000" dirty="0">
                <a:latin typeface="Al-Jazeera-Arabic-Regular" pitchFamily="2" charset="-78"/>
                <a:cs typeface="Al-Jazeera-Arabic-Regular" pitchFamily="2" charset="-78"/>
              </a:rPr>
              <a:t> /</a:t>
            </a:r>
            <a:r>
              <a:rPr lang="en-US" sz="2000" i="0" dirty="0">
                <a:effectLst/>
                <a:latin typeface="Al-Jazeera-Arabic-Regular" pitchFamily="2" charset="-78"/>
                <a:cs typeface="Al-Jazeera-Arabic-Regular" pitchFamily="2" charset="-78"/>
              </a:rPr>
              <a:t>1080i</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ويحتاج التليفزيون الفائق الجودة إلى موجات بث و إرسال بسرعة وسعة </a:t>
            </a:r>
            <a:r>
              <a:rPr lang="en-US" sz="2000" i="0" dirty="0">
                <a:effectLst/>
                <a:latin typeface="Al-Jazeera-Arabic-Regular" pitchFamily="2" charset="-78"/>
                <a:cs typeface="Al-Jazeera-Arabic-Regular" pitchFamily="2" charset="-78"/>
              </a:rPr>
              <a:t>large bandwidth</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ما قدره 19.30</a:t>
            </a:r>
            <a:r>
              <a:rPr lang="en-US" sz="2000" i="0" dirty="0">
                <a:effectLst/>
                <a:latin typeface="Al-Jazeera-Arabic-Regular" pitchFamily="2" charset="-78"/>
                <a:cs typeface="Al-Jazeera-Arabic-Regular" pitchFamily="2" charset="-78"/>
              </a:rPr>
              <a:t>Mbps </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و هو خمسة أضعاف ما يحتاجه البث القياسي الحالي </a:t>
            </a:r>
            <a:r>
              <a:rPr lang="en-US" sz="2000" i="0" dirty="0">
                <a:effectLst/>
                <a:latin typeface="Al-Jazeera-Arabic-Regular" pitchFamily="2" charset="-78"/>
                <a:cs typeface="Al-Jazeera-Arabic-Regular" pitchFamily="2" charset="-78"/>
              </a:rPr>
              <a:t>SD or PAL</a:t>
            </a:r>
            <a:endParaRPr lang="ar-EG" sz="2000" i="0" dirty="0">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3335233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06901" y="601291"/>
            <a:ext cx="3305265"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مميزات نظام </a:t>
            </a:r>
            <a:r>
              <a:rPr lang="en-US" sz="2800" b="1" dirty="0">
                <a:solidFill>
                  <a:schemeClr val="bg1"/>
                </a:solidFill>
                <a:latin typeface="Al-Jazeera-Arabic-Regular" pitchFamily="2" charset="-78"/>
                <a:cs typeface="Al-Jazeera-Arabic-Regular" pitchFamily="2" charset="-78"/>
              </a:rPr>
              <a:t>Full HD</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92098" y="1858850"/>
            <a:ext cx="10798853" cy="2814040"/>
          </a:xfrm>
          <a:prstGeom prst="rect">
            <a:avLst/>
          </a:prstGeom>
          <a:noFill/>
        </p:spPr>
        <p:txBody>
          <a:bodyPr wrap="square" rtlCol="0">
            <a:spAutoFit/>
          </a:bodyPr>
          <a:lstStyle/>
          <a:p>
            <a:pPr algn="r" rtl="1">
              <a:lnSpc>
                <a:spcPct val="150000"/>
              </a:lnSpc>
            </a:pPr>
            <a:r>
              <a:rPr lang="ar-EG" sz="2000" b="1" i="0" dirty="0">
                <a:effectLst/>
                <a:latin typeface="Al-Jazeera-Arabic-Regular" pitchFamily="2" charset="-78"/>
                <a:cs typeface="Al-Jazeera-Arabic-Regular" pitchFamily="2" charset="-78"/>
              </a:rPr>
              <a:t>2)</a:t>
            </a:r>
            <a:r>
              <a:rPr lang="en-US" sz="2000" b="1" i="0" dirty="0">
                <a:effectLst/>
                <a:latin typeface="Al-Jazeera-Arabic-Regular" pitchFamily="2" charset="-78"/>
                <a:cs typeface="Al-Jazeera-Arabic-Regular" pitchFamily="2" charset="-78"/>
              </a:rPr>
              <a:t> </a:t>
            </a:r>
            <a:r>
              <a:rPr lang="ar-EG" sz="2000" b="1" i="0" dirty="0">
                <a:effectLst/>
                <a:latin typeface="Al-Jazeera-Arabic-Regular" pitchFamily="2" charset="-78"/>
                <a:cs typeface="Al-Jazeera-Arabic-Regular" pitchFamily="2" charset="-78"/>
              </a:rPr>
              <a:t>أبعاد الشاشة </a:t>
            </a:r>
            <a:r>
              <a:rPr lang="en-US" sz="2000" b="1" i="0" dirty="0">
                <a:effectLst/>
                <a:latin typeface="Al-Jazeera-Arabic-Regular" pitchFamily="2" charset="-78"/>
                <a:cs typeface="Al-Jazeera-Arabic-Regular" pitchFamily="2" charset="-78"/>
              </a:rPr>
              <a:t>Screen Ratio</a:t>
            </a:r>
            <a:br>
              <a:rPr lang="en-US" sz="2000" i="0" dirty="0">
                <a:effectLst/>
                <a:latin typeface="Al-Jazeera-Arabic-Regular" pitchFamily="2" charset="-78"/>
                <a:cs typeface="Al-Jazeera-Arabic-Regular" pitchFamily="2" charset="-78"/>
              </a:rPr>
            </a:br>
            <a:br>
              <a:rPr lang="en-US" sz="2000" i="0" dirty="0">
                <a:effectLst/>
                <a:latin typeface="Al-Jazeera-Arabic-Regular" pitchFamily="2" charset="-78"/>
                <a:cs typeface="Al-Jazeera-Arabic-Regular" pitchFamily="2" charset="-78"/>
              </a:rPr>
            </a:br>
            <a:r>
              <a:rPr lang="ar-EG" sz="2000" i="0" dirty="0">
                <a:effectLst/>
                <a:latin typeface="Al-Jazeera-Arabic-Regular" pitchFamily="2" charset="-78"/>
                <a:cs typeface="Al-Jazeera-Arabic-Regular" pitchFamily="2" charset="-78"/>
              </a:rPr>
              <a:t>يعتمد التليفيزيون القياسي </a:t>
            </a:r>
            <a:r>
              <a:rPr lang="en-US" sz="2000" i="0" dirty="0">
                <a:effectLst/>
                <a:latin typeface="Al-Jazeera-Arabic-Regular" pitchFamily="2" charset="-78"/>
                <a:cs typeface="Al-Jazeera-Arabic-Regular" pitchFamily="2" charset="-78"/>
              </a:rPr>
              <a:t>SD/PAL</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على عرض الصورة على شاشة ذات الأبعاد 4/3</a:t>
            </a:r>
            <a:br>
              <a:rPr lang="ar-EG" sz="2000" i="0" dirty="0">
                <a:effectLst/>
                <a:latin typeface="Al-Jazeera-Arabic-Regular" pitchFamily="2" charset="-78"/>
                <a:cs typeface="Al-Jazeera-Arabic-Regular" pitchFamily="2" charset="-78"/>
              </a:rPr>
            </a:br>
            <a:r>
              <a:rPr lang="ar-EG" sz="2000" i="0" dirty="0">
                <a:effectLst/>
                <a:latin typeface="Al-Jazeera-Arabic-Regular" pitchFamily="2" charset="-78"/>
                <a:cs typeface="Al-Jazeera-Arabic-Regular" pitchFamily="2" charset="-78"/>
              </a:rPr>
              <a:t>و بهذا يفقد لمشاهد نحو 3/1 الصورة المعروضة ، بينما يعتمد </a:t>
            </a:r>
            <a:r>
              <a:rPr lang="en-US" sz="2000" i="0" dirty="0">
                <a:effectLst/>
                <a:latin typeface="Al-Jazeera-Arabic-Regular" pitchFamily="2" charset="-78"/>
                <a:cs typeface="Al-Jazeera-Arabic-Regular" pitchFamily="2" charset="-78"/>
              </a:rPr>
              <a:t>HDTV </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على عرض الصورة على شاشة ذات أبعاد 9:١6 وهي المعايير نفسها المستخدمة في صالات السينما، و هذا يضمن عدم فقدان أي جزء من الصورة ، و لكي نتمتع بالجودة العالي</a:t>
            </a:r>
            <a:r>
              <a:rPr lang="ar-SA" sz="2000" dirty="0" err="1">
                <a:latin typeface="Al-Jazeera-Arabic-Regular" pitchFamily="2" charset="-78"/>
                <a:cs typeface="Al-Jazeera-Arabic-Regular" pitchFamily="2" charset="-78"/>
              </a:rPr>
              <a:t>ة</a:t>
            </a:r>
            <a:r>
              <a:rPr lang="ar-EG" sz="2000" i="0" dirty="0">
                <a:effectLst/>
                <a:latin typeface="Al-Jazeera-Arabic-Regular" pitchFamily="2" charset="-78"/>
                <a:cs typeface="Al-Jazeera-Arabic-Regular" pitchFamily="2" charset="-78"/>
              </a:rPr>
              <a:t> للصوت و الصورة علينا استخدام تلفزيون </a:t>
            </a:r>
            <a:r>
              <a:rPr lang="ar-SA" sz="2000" dirty="0">
                <a:latin typeface="Al-Jazeera-Arabic-Regular" pitchFamily="2" charset="-78"/>
                <a:cs typeface="Al-Jazeera-Arabic-Regular" pitchFamily="2" charset="-78"/>
              </a:rPr>
              <a:t>من نوع </a:t>
            </a:r>
            <a:r>
              <a:rPr lang="en-US" sz="2000" dirty="0">
                <a:latin typeface="Al-Jazeera-Arabic-Regular" pitchFamily="2" charset="-78"/>
                <a:cs typeface="Al-Jazeera-Arabic-Regular" pitchFamily="2" charset="-78"/>
              </a:rPr>
              <a:t>Plasma / LCD / LED</a:t>
            </a:r>
            <a:endParaRPr lang="ar-EG" sz="2000" i="0" dirty="0">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4120883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06901" y="601291"/>
            <a:ext cx="3305265"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مميزات نظام </a:t>
            </a:r>
            <a:r>
              <a:rPr lang="en-US" sz="2800" b="1" dirty="0">
                <a:solidFill>
                  <a:schemeClr val="bg1"/>
                </a:solidFill>
                <a:latin typeface="Al-Jazeera-Arabic-Regular" pitchFamily="2" charset="-78"/>
                <a:cs typeface="Al-Jazeera-Arabic-Regular" pitchFamily="2" charset="-78"/>
              </a:rPr>
              <a:t>Full HD</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92098" y="1926589"/>
            <a:ext cx="10798853" cy="2814040"/>
          </a:xfrm>
          <a:prstGeom prst="rect">
            <a:avLst/>
          </a:prstGeom>
          <a:noFill/>
        </p:spPr>
        <p:txBody>
          <a:bodyPr wrap="square" rtlCol="0">
            <a:spAutoFit/>
          </a:bodyPr>
          <a:lstStyle/>
          <a:p>
            <a:pPr algn="r" rtl="1">
              <a:lnSpc>
                <a:spcPct val="150000"/>
              </a:lnSpc>
            </a:pPr>
            <a:r>
              <a:rPr lang="ar-EG" sz="2000" b="1" i="0" dirty="0">
                <a:effectLst/>
                <a:latin typeface="Al-Jazeera-Arabic-Regular" pitchFamily="2" charset="-78"/>
                <a:cs typeface="Al-Jazeera-Arabic-Regular" pitchFamily="2" charset="-78"/>
              </a:rPr>
              <a:t>3)</a:t>
            </a:r>
            <a:r>
              <a:rPr lang="en-US" sz="2000" b="1" i="0" dirty="0">
                <a:effectLst/>
                <a:latin typeface="Al-Jazeera-Arabic-Regular" pitchFamily="2" charset="-78"/>
                <a:cs typeface="Al-Jazeera-Arabic-Regular" pitchFamily="2" charset="-78"/>
              </a:rPr>
              <a:t> </a:t>
            </a:r>
            <a:r>
              <a:rPr lang="ar-EG" sz="2000" b="1" i="0" dirty="0">
                <a:effectLst/>
                <a:latin typeface="Al-Jazeera-Arabic-Regular" pitchFamily="2" charset="-78"/>
                <a:cs typeface="Al-Jazeera-Arabic-Regular" pitchFamily="2" charset="-78"/>
              </a:rPr>
              <a:t>الصوت الرقمي في التليفزيون الفائق الجودة</a:t>
            </a:r>
            <a:r>
              <a:rPr lang="en-US" sz="2000" b="1" i="0" dirty="0">
                <a:effectLst/>
                <a:latin typeface="Al-Jazeera-Arabic-Regular" pitchFamily="2" charset="-78"/>
                <a:cs typeface="Al-Jazeera-Arabic-Regular" pitchFamily="2" charset="-78"/>
              </a:rPr>
              <a:t>  HDTV Digital Soun</a:t>
            </a:r>
            <a:r>
              <a:rPr lang="en-US" sz="2000" b="1" dirty="0">
                <a:latin typeface="Al-Jazeera-Arabic-Regular" pitchFamily="2" charset="-78"/>
                <a:cs typeface="Al-Jazeera-Arabic-Regular" pitchFamily="2" charset="-78"/>
              </a:rPr>
              <a:t>d </a:t>
            </a:r>
            <a:br>
              <a:rPr lang="en-US" sz="2000" b="1" i="0" dirty="0">
                <a:effectLst/>
                <a:latin typeface="Al-Jazeera-Arabic-Regular" pitchFamily="2" charset="-78"/>
                <a:cs typeface="Al-Jazeera-Arabic-Regular" pitchFamily="2" charset="-78"/>
              </a:rPr>
            </a:br>
            <a:endParaRPr lang="ar-SA" sz="2000" b="1" i="0" dirty="0">
              <a:effectLst/>
              <a:latin typeface="Al-Jazeera-Arabic-Regular" pitchFamily="2" charset="-78"/>
              <a:cs typeface="Al-Jazeera-Arabic-Regular" pitchFamily="2" charset="-78"/>
            </a:endParaRPr>
          </a:p>
          <a:p>
            <a:pPr algn="r" rtl="1">
              <a:lnSpc>
                <a:spcPct val="150000"/>
              </a:lnSpc>
            </a:pPr>
            <a:r>
              <a:rPr lang="ar-EG" sz="2000" i="0" dirty="0">
                <a:effectLst/>
                <a:latin typeface="Al-Jazeera-Arabic-Regular" pitchFamily="2" charset="-78"/>
                <a:cs typeface="Al-Jazeera-Arabic-Regular" pitchFamily="2" charset="-78"/>
              </a:rPr>
              <a:t>الميزة الأخرى للتليفزيون الفائق الجودة هي الصوت الرقمي المحيطي ، حيث يمكن لأجهزة الاستقبال فائقة الجودة </a:t>
            </a:r>
            <a:r>
              <a:rPr lang="en-US" sz="2000" i="0" dirty="0">
                <a:effectLst/>
                <a:latin typeface="Al-Jazeera-Arabic-Regular" pitchFamily="2" charset="-78"/>
                <a:cs typeface="Al-Jazeera-Arabic-Regular" pitchFamily="2" charset="-78"/>
              </a:rPr>
              <a:t>HD TV Receiver</a:t>
            </a:r>
            <a:r>
              <a:rPr lang="ar-SA" sz="2000" i="0" dirty="0">
                <a:effectLst/>
                <a:latin typeface="Al-Jazeera-Arabic-Regular" pitchFamily="2" charset="-78"/>
                <a:cs typeface="Al-Jazeera-Arabic-Regular" pitchFamily="2" charset="-78"/>
              </a:rPr>
              <a:t> أن </a:t>
            </a:r>
            <a:r>
              <a:rPr lang="ar-EG" sz="2000" i="0" dirty="0">
                <a:effectLst/>
                <a:latin typeface="Al-Jazeera-Arabic-Regular" pitchFamily="2" charset="-78"/>
                <a:cs typeface="Al-Jazeera-Arabic-Regular" pitchFamily="2" charset="-78"/>
              </a:rPr>
              <a:t>تتلقي وتصدر خمس قنوات مستقلة من الصوت الرقمي </a:t>
            </a:r>
            <a:r>
              <a:rPr lang="en-US" sz="2000" i="0" dirty="0">
                <a:effectLst/>
                <a:latin typeface="Al-Jazeera-Arabic-Regular" pitchFamily="2" charset="-78"/>
                <a:cs typeface="Al-Jazeera-Arabic-Regular" pitchFamily="2" charset="-78"/>
              </a:rPr>
              <a:t>5.1 Surround</a:t>
            </a:r>
            <a:r>
              <a:rPr lang="ar-SA" sz="2000" i="0" dirty="0">
                <a:effectLst/>
                <a:latin typeface="Al-Jazeera-Arabic-Regular" pitchFamily="2" charset="-78"/>
                <a:cs typeface="Al-Jazeera-Arabic-Regular" pitchFamily="2" charset="-78"/>
              </a:rPr>
              <a:t> </a:t>
            </a:r>
            <a:r>
              <a:rPr lang="en-US"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و هذا ما يطلق عليه مصطلح الدولبي </a:t>
            </a:r>
            <a:r>
              <a:rPr lang="en-US" sz="2000" i="0" dirty="0">
                <a:effectLst/>
                <a:latin typeface="Al-Jazeera-Arabic-Regular" pitchFamily="2" charset="-78"/>
                <a:cs typeface="Al-Jazeera-Arabic-Regular" pitchFamily="2" charset="-78"/>
              </a:rPr>
              <a:t>Dolby AC-3</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و يعني الرقم 5.1 أننا يمكن توصيل خمس سماعات سماعتين أماميتين و إثنان في الخلف و واحدة في المنتصف و نحصل على صوت محيطي مثل ما يوجد في السينمات</a:t>
            </a:r>
          </a:p>
        </p:txBody>
      </p:sp>
    </p:spTree>
    <p:extLst>
      <p:ext uri="{BB962C8B-B14F-4D97-AF65-F5344CB8AC3E}">
        <p14:creationId xmlns:p14="http://schemas.microsoft.com/office/powerpoint/2010/main" val="2956678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329703" y="601291"/>
            <a:ext cx="4659674" cy="523220"/>
          </a:xfrm>
          <a:prstGeom prst="rect">
            <a:avLst/>
          </a:prstGeom>
          <a:noFill/>
        </p:spPr>
        <p:txBody>
          <a:bodyPr wrap="none" rtlCol="0">
            <a:spAutoFit/>
          </a:bodyPr>
          <a:lstStyle/>
          <a:p>
            <a:pPr marL="0" algn="just" defTabSz="914400" rtl="1" eaLnBrk="1" latinLnBrk="0" hangingPunct="1"/>
            <a:r>
              <a:rPr lang="en-US" sz="2800" b="1" dirty="0">
                <a:solidFill>
                  <a:schemeClr val="bg1"/>
                </a:solidFill>
                <a:latin typeface="Al-Jazeera-Arabic-Regular" pitchFamily="2" charset="-78"/>
                <a:cs typeface="Al-Jazeera-Arabic-Regular" pitchFamily="2" charset="-78"/>
              </a:rPr>
              <a:t>UHD Ultra High Definition </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6410" y="1915889"/>
            <a:ext cx="11077633" cy="3737370"/>
          </a:xfrm>
          <a:prstGeom prst="rect">
            <a:avLst/>
          </a:prstGeom>
          <a:noFill/>
        </p:spPr>
        <p:txBody>
          <a:bodyPr wrap="square" rtlCol="0">
            <a:spAutoFit/>
          </a:bodyPr>
          <a:lstStyle/>
          <a:p>
            <a:pPr algn="r" rtl="1">
              <a:lnSpc>
                <a:spcPct val="150000"/>
              </a:lnSpc>
            </a:pPr>
            <a:r>
              <a:rPr lang="ar-EG" sz="2000" b="1" i="0" dirty="0">
                <a:effectLst/>
                <a:latin typeface="Al-Jazeera-Arabic-Regular" pitchFamily="2" charset="-78"/>
                <a:cs typeface="Al-Jazeera-Arabic-Regular" pitchFamily="2" charset="-78"/>
              </a:rPr>
              <a:t>تلفزيون فائق الدقة</a:t>
            </a:r>
            <a:r>
              <a:rPr lang="ar-EG" sz="2000" b="0" i="0" dirty="0">
                <a:effectLst/>
                <a:latin typeface="Al-Jazeera-Arabic-Regular" pitchFamily="2" charset="-78"/>
                <a:cs typeface="Al-Jazeera-Arabic-Regular" pitchFamily="2" charset="-78"/>
              </a:rPr>
              <a:t> : </a:t>
            </a:r>
            <a:r>
              <a:rPr lang="en-US" sz="2000" b="0" i="0" dirty="0">
                <a:effectLst/>
                <a:latin typeface="Al-Jazeera-Arabic-Regular" pitchFamily="2" charset="-78"/>
                <a:cs typeface="Al-Jazeera-Arabic-Regular" pitchFamily="2" charset="-78"/>
              </a:rPr>
              <a:t>Ultra HD Television)‏ (</a:t>
            </a:r>
            <a:r>
              <a:rPr lang="ar-EG" sz="2000" b="0" i="0" dirty="0">
                <a:effectLst/>
                <a:latin typeface="Al-Jazeera-Arabic-Regular" pitchFamily="2" charset="-78"/>
                <a:cs typeface="Al-Jazeera-Arabic-Regular" pitchFamily="2" charset="-78"/>
              </a:rPr>
              <a:t>معروف أيضا بـ </a:t>
            </a:r>
            <a:r>
              <a:rPr lang="en-US" sz="2000" b="0" i="0" dirty="0">
                <a:effectLst/>
                <a:latin typeface="Al-Jazeera-Arabic-Regular" pitchFamily="2" charset="-78"/>
                <a:cs typeface="Al-Jazeera-Arabic-Regular" pitchFamily="2" charset="-78"/>
              </a:rPr>
              <a:t>Ultra HDTV </a:t>
            </a:r>
            <a:r>
              <a:rPr lang="ar-SA"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و</a:t>
            </a:r>
            <a:r>
              <a:rPr lang="en-US" sz="2000" b="0" i="0" dirty="0">
                <a:effectLst/>
                <a:latin typeface="Al-Jazeera-Arabic-Regular" pitchFamily="2" charset="-78"/>
                <a:cs typeface="Al-Jazeera-Arabic-Regular" pitchFamily="2" charset="-78"/>
              </a:rPr>
              <a:t>Super HI-Vision </a:t>
            </a:r>
            <a:r>
              <a:rPr lang="ar-SA"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واختصارا </a:t>
            </a:r>
            <a:r>
              <a:rPr lang="en-US" sz="2000" b="0" i="0" dirty="0">
                <a:effectLst/>
                <a:latin typeface="Al-Jazeera-Arabic-Regular" pitchFamily="2" charset="-78"/>
                <a:cs typeface="Al-Jazeera-Arabic-Regular" pitchFamily="2" charset="-78"/>
              </a:rPr>
              <a:t>UHDTV </a:t>
            </a:r>
            <a:r>
              <a:rPr lang="ar-SA"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هو أجهزة </a:t>
            </a:r>
            <a:r>
              <a:rPr lang="ar-EG" sz="2000" b="0" i="0" u="none" strike="noStrike" dirty="0">
                <a:effectLst/>
                <a:latin typeface="Al-Jazeera-Arabic-Regular" pitchFamily="2" charset="-78"/>
                <a:cs typeface="Al-Jazeera-Arabic-Regular" pitchFamily="2" charset="-78"/>
              </a:rPr>
              <a:t>التلفاز</a:t>
            </a:r>
            <a:r>
              <a:rPr lang="ar-EG" sz="2000" b="0" i="0" dirty="0">
                <a:effectLst/>
                <a:latin typeface="Al-Jazeera-Arabic-Regular" pitchFamily="2" charset="-78"/>
                <a:cs typeface="Al-Jazeera-Arabic-Regular" pitchFamily="2" charset="-78"/>
              </a:rPr>
              <a:t> التي تعمل بتقنيتي</a:t>
            </a:r>
            <a:r>
              <a:rPr lang="en-US" sz="2000" b="0" i="0" dirty="0">
                <a:effectLst/>
                <a:latin typeface="Al-Jazeera-Arabic-Regular" pitchFamily="2" charset="-78"/>
                <a:cs typeface="Al-Jazeera-Arabic-Regular" pitchFamily="2" charset="-78"/>
              </a:rPr>
              <a:t>4K and 8K </a:t>
            </a:r>
            <a:r>
              <a:rPr lang="ar-SA" sz="2000" b="0" i="0" dirty="0">
                <a:effectLst/>
                <a:latin typeface="Al-Jazeera-Arabic-Regular" pitchFamily="2" charset="-78"/>
                <a:cs typeface="Al-Jazeera-Arabic-Regular" pitchFamily="2" charset="-78"/>
              </a:rPr>
              <a:t> </a:t>
            </a:r>
            <a:r>
              <a:rPr lang="ar-EG" sz="2000" b="0" i="0" dirty="0">
                <a:effectLst/>
                <a:latin typeface="Al-Jazeera-Arabic-Regular" pitchFamily="2" charset="-78"/>
                <a:cs typeface="Al-Jazeera-Arabic-Regular" pitchFamily="2" charset="-78"/>
              </a:rPr>
              <a:t>وهما صيغتي </a:t>
            </a:r>
            <a:r>
              <a:rPr lang="ar-EG" sz="2000" b="0" i="0" u="none" strike="noStrike" dirty="0">
                <a:effectLst/>
                <a:latin typeface="Al-Jazeera-Arabic-Regular" pitchFamily="2" charset="-78"/>
                <a:cs typeface="Al-Jazeera-Arabic-Regular" pitchFamily="2" charset="-78"/>
              </a:rPr>
              <a:t>فيديو رقمي</a:t>
            </a:r>
            <a:r>
              <a:rPr lang="ar-EG" sz="2000" b="0" i="0" dirty="0">
                <a:effectLst/>
                <a:latin typeface="Al-Jazeera-Arabic-Regular" pitchFamily="2" charset="-78"/>
                <a:cs typeface="Al-Jazeera-Arabic-Regular" pitchFamily="2" charset="-78"/>
              </a:rPr>
              <a:t> لنوع من أنواع </a:t>
            </a:r>
            <a:r>
              <a:rPr lang="ar-EG" sz="2000" b="0" i="0" u="none" strike="noStrike" dirty="0">
                <a:effectLst/>
                <a:latin typeface="Al-Jazeera-Arabic-Regular" pitchFamily="2" charset="-78"/>
                <a:cs typeface="Al-Jazeera-Arabic-Regular" pitchFamily="2" charset="-78"/>
              </a:rPr>
              <a:t>دقة العرض</a:t>
            </a:r>
            <a:r>
              <a:rPr lang="ar-EG" sz="2000" b="0" i="0" dirty="0">
                <a:effectLst/>
                <a:latin typeface="Al-Jazeera-Arabic-Regular" pitchFamily="2" charset="-78"/>
                <a:cs typeface="Al-Jazeera-Arabic-Regular" pitchFamily="2" charset="-78"/>
              </a:rPr>
              <a:t> الحديثة، أطلقتا لأول مرة بواسطة مختبرات هيئة الإذاعة اليابانية للأبحاث العلمية التابع </a:t>
            </a:r>
            <a:r>
              <a:rPr lang="ar-EG" sz="2000" b="0" i="0" u="none" strike="noStrike" dirty="0">
                <a:effectLst/>
                <a:latin typeface="Al-Jazeera-Arabic-Regular" pitchFamily="2" charset="-78"/>
                <a:cs typeface="Al-Jazeera-Arabic-Regular" pitchFamily="2" charset="-78"/>
              </a:rPr>
              <a:t>للإذاعة اليابانية</a:t>
            </a:r>
            <a:r>
              <a:rPr lang="ar-EG" sz="2000" b="0" i="0" dirty="0">
                <a:effectLst/>
                <a:latin typeface="Al-Jazeera-Arabic-Regular" pitchFamily="2" charset="-78"/>
                <a:cs typeface="Al-Jazeera-Arabic-Regular" pitchFamily="2" charset="-78"/>
              </a:rPr>
              <a:t>، واللتان عُمِمَتا لاحقا من طرف </a:t>
            </a:r>
            <a:r>
              <a:rPr lang="ar-EG" sz="2000" b="0" i="0" u="none" strike="noStrike" dirty="0">
                <a:effectLst/>
                <a:latin typeface="Al-Jazeera-Arabic-Regular" pitchFamily="2" charset="-78"/>
                <a:cs typeface="Al-Jazeera-Arabic-Regular" pitchFamily="2" charset="-78"/>
              </a:rPr>
              <a:t>الاتحاد الدولي للاتصالات</a:t>
            </a:r>
            <a:r>
              <a:rPr lang="ar-EG" sz="2000" b="0" i="0" dirty="0">
                <a:effectLst/>
                <a:latin typeface="Al-Jazeera-Arabic-Regular" pitchFamily="2" charset="-78"/>
                <a:cs typeface="Al-Jazeera-Arabic-Regular" pitchFamily="2" charset="-78"/>
              </a:rPr>
              <a:t> في </a:t>
            </a:r>
            <a:r>
              <a:rPr lang="ar-EG" sz="2000" b="0" i="0" u="none" strike="noStrike" dirty="0">
                <a:effectLst/>
                <a:latin typeface="Al-Jazeera-Arabic-Regular" pitchFamily="2" charset="-78"/>
                <a:cs typeface="Al-Jazeera-Arabic-Regular" pitchFamily="2" charset="-78"/>
              </a:rPr>
              <a:t>17 أكتوبر</a:t>
            </a:r>
            <a:r>
              <a:rPr lang="ar-EG" sz="2000" b="0" i="0" dirty="0">
                <a:effectLst/>
                <a:latin typeface="Al-Jazeera-Arabic-Regular" pitchFamily="2" charset="-78"/>
                <a:cs typeface="Al-Jazeera-Arabic-Regular" pitchFamily="2" charset="-78"/>
              </a:rPr>
              <a:t> </a:t>
            </a:r>
            <a:r>
              <a:rPr lang="ar-EG" sz="2000" b="0" i="0" u="none" strike="noStrike" dirty="0">
                <a:effectLst/>
                <a:latin typeface="Al-Jazeera-Arabic-Regular" pitchFamily="2" charset="-78"/>
                <a:cs typeface="Al-Jazeera-Arabic-Regular" pitchFamily="2" charset="-78"/>
              </a:rPr>
              <a:t>2012</a:t>
            </a:r>
            <a:r>
              <a:rPr lang="ar-EG" sz="2000" b="0" i="0" dirty="0">
                <a:effectLst/>
                <a:latin typeface="Al-Jazeera-Arabic-Regular" pitchFamily="2" charset="-78"/>
                <a:cs typeface="Al-Jazeera-Arabic-Regular" pitchFamily="2" charset="-78"/>
              </a:rPr>
              <a:t>.</a:t>
            </a:r>
            <a:endParaRPr lang="ar-EG" sz="2000" dirty="0">
              <a:latin typeface="Al-Jazeera-Arabic-Regular" pitchFamily="2" charset="-78"/>
              <a:cs typeface="Al-Jazeera-Arabic-Regular" pitchFamily="2" charset="-78"/>
            </a:endParaRPr>
          </a:p>
          <a:p>
            <a:pPr marL="342900" indent="-342900" algn="r" rtl="1">
              <a:lnSpc>
                <a:spcPct val="150000"/>
              </a:lnSpc>
              <a:buFont typeface="Arial" panose="020B0604020202020204" pitchFamily="34" charset="0"/>
              <a:buChar char="•"/>
            </a:pPr>
            <a:r>
              <a:rPr lang="en-US" sz="2000" b="1" i="0" dirty="0">
                <a:effectLst/>
                <a:latin typeface="Al-Jazeera-Arabic-Regular" pitchFamily="2" charset="-78"/>
                <a:cs typeface="Al-Jazeera-Arabic-Regular" pitchFamily="2" charset="-78"/>
              </a:rPr>
              <a:t>4K</a:t>
            </a:r>
            <a:r>
              <a:rPr lang="ar-SA" sz="2000" i="0" dirty="0">
                <a:effectLst/>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هي مضاعفة للمعيار </a:t>
            </a:r>
            <a:r>
              <a:rPr lang="en-US" sz="2000" i="0" dirty="0">
                <a:effectLst/>
                <a:latin typeface="Al-Jazeera-Arabic-Regular" pitchFamily="2" charset="-78"/>
                <a:cs typeface="Al-Jazeera-Arabic-Regular" pitchFamily="2" charset="-78"/>
              </a:rPr>
              <a:t>1080p</a:t>
            </a:r>
            <a:r>
              <a:rPr lang="ar-EG" sz="2000" i="0" dirty="0">
                <a:effectLst/>
                <a:latin typeface="Al-Jazeera-Arabic-Regular" pitchFamily="2" charset="-78"/>
                <a:cs typeface="Al-Jazeera-Arabic-Regular" pitchFamily="2" charset="-78"/>
              </a:rPr>
              <a:t>، أي بضرب الطول والعرض لأعلى كثافة </a:t>
            </a:r>
            <a:r>
              <a:rPr lang="en-US" sz="2000" i="0" dirty="0">
                <a:effectLst/>
                <a:latin typeface="Al-Jazeera-Arabic-Regular" pitchFamily="2" charset="-78"/>
                <a:cs typeface="Al-Jazeera-Arabic-Regular" pitchFamily="2" charset="-78"/>
              </a:rPr>
              <a:t>x2</a:t>
            </a:r>
            <a:r>
              <a:rPr lang="ar-EG" sz="2000" i="0" dirty="0">
                <a:effectLst/>
                <a:latin typeface="Al-Jazeera-Arabic-Regular" pitchFamily="2" charset="-78"/>
                <a:cs typeface="Al-Jazeera-Arabic-Regular" pitchFamily="2" charset="-78"/>
              </a:rPr>
              <a:t> لتحصل على الكثافة الأعلى والتي تصبح 2160 عرض × 3840 طول (8.29 ميجابكسل).</a:t>
            </a:r>
          </a:p>
          <a:p>
            <a:pPr marL="342900" indent="-342900" algn="r" rtl="1">
              <a:lnSpc>
                <a:spcPct val="150000"/>
              </a:lnSpc>
              <a:buFont typeface="Arial" panose="020B0604020202020204" pitchFamily="34" charset="0"/>
              <a:buChar char="•"/>
            </a:pPr>
            <a:r>
              <a:rPr lang="en-US" sz="2000" b="1" dirty="0">
                <a:latin typeface="Al-Jazeera-Arabic-Regular" pitchFamily="2" charset="-78"/>
                <a:cs typeface="Al-Jazeera-Arabic-Regular" pitchFamily="2" charset="-78"/>
              </a:rPr>
              <a:t>8K</a:t>
            </a:r>
            <a:r>
              <a:rPr lang="ar-SA" sz="2000" dirty="0">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هي مضاعفة للمعيار </a:t>
            </a:r>
            <a:r>
              <a:rPr lang="en-US" sz="2000" dirty="0">
                <a:latin typeface="Al-Jazeera-Arabic-Regular" pitchFamily="2" charset="-78"/>
                <a:cs typeface="Al-Jazeera-Arabic-Regular" pitchFamily="2" charset="-78"/>
              </a:rPr>
              <a:t>4K</a:t>
            </a:r>
            <a:r>
              <a:rPr lang="ar-SA" sz="2000" dirty="0">
                <a:latin typeface="Al-Jazeera-Arabic-Regular" pitchFamily="2" charset="-78"/>
                <a:cs typeface="Al-Jazeera-Arabic-Regular" pitchFamily="2" charset="-78"/>
              </a:rPr>
              <a:t> </a:t>
            </a:r>
            <a:r>
              <a:rPr lang="ar-EG" sz="2000" i="0" dirty="0">
                <a:effectLst/>
                <a:latin typeface="Al-Jazeera-Arabic-Regular" pitchFamily="2" charset="-78"/>
                <a:cs typeface="Al-Jazeera-Arabic-Regular" pitchFamily="2" charset="-78"/>
              </a:rPr>
              <a:t>أي بضرب الطول والعرض لأعلى كثافة </a:t>
            </a:r>
            <a:r>
              <a:rPr lang="en-US" sz="2000" i="0" dirty="0">
                <a:effectLst/>
                <a:latin typeface="Al-Jazeera-Arabic-Regular" pitchFamily="2" charset="-78"/>
                <a:cs typeface="Al-Jazeera-Arabic-Regular" pitchFamily="2" charset="-78"/>
              </a:rPr>
              <a:t>x2</a:t>
            </a:r>
            <a:r>
              <a:rPr lang="ar-EG" sz="2000" i="0" dirty="0">
                <a:effectLst/>
                <a:latin typeface="Al-Jazeera-Arabic-Regular" pitchFamily="2" charset="-78"/>
                <a:cs typeface="Al-Jazeera-Arabic-Regular" pitchFamily="2" charset="-78"/>
              </a:rPr>
              <a:t> لتحصل على الكثافة الأعلى والتي تصبح 4320 عرض × 7680 طول (33.18 ميجابكسل)</a:t>
            </a:r>
          </a:p>
        </p:txBody>
      </p:sp>
    </p:spTree>
    <p:extLst>
      <p:ext uri="{BB962C8B-B14F-4D97-AF65-F5344CB8AC3E}">
        <p14:creationId xmlns:p14="http://schemas.microsoft.com/office/powerpoint/2010/main" val="40855189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465881" y="4981900"/>
            <a:ext cx="6080709"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تكنولوجيا الأقمار الصناعية</a:t>
            </a:r>
          </a:p>
        </p:txBody>
      </p:sp>
    </p:spTree>
    <p:extLst>
      <p:ext uri="{BB962C8B-B14F-4D97-AF65-F5344CB8AC3E}">
        <p14:creationId xmlns:p14="http://schemas.microsoft.com/office/powerpoint/2010/main" val="18346058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70809" y="601291"/>
            <a:ext cx="3177473"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ما هو القمر الصناعي؟</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24187" y="1921736"/>
            <a:ext cx="6416337" cy="327570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القمر الاصطناعي هو جهاز صُنِعَ ليدور في الفضاء الخارجي حول الأرض أو حول كوكب آخر، ليؤدي مهمات عدّة كالاتصالات ودراسة الطقس والملاحة والمراقبة العسكرية وخدمات البث التليفزيوني وأغراض أخرى.</a:t>
            </a:r>
            <a:endParaRPr lang="ar-EG" sz="2000" b="0" dirty="0">
              <a:solidFill>
                <a:srgbClr val="333333"/>
              </a:solidFill>
              <a:latin typeface="Al-Jazeera-Arabic-Regular" pitchFamily="2" charset="-78"/>
              <a:cs typeface="Al-Jazeera-Arabic-Regular" pitchFamily="2" charset="-78"/>
            </a:endParaRPr>
          </a:p>
          <a:p>
            <a:pPr algn="just" rtl="1">
              <a:lnSpc>
                <a:spcPct val="150000"/>
              </a:lnSpc>
            </a:pPr>
            <a:r>
              <a:rPr lang="ar-SA" sz="2000" dirty="0">
                <a:solidFill>
                  <a:srgbClr val="333333"/>
                </a:solidFill>
                <a:latin typeface="Al-Jazeera-Arabic-Regular" pitchFamily="2" charset="-78"/>
                <a:cs typeface="Al-Jazeera-Arabic-Regular" pitchFamily="2" charset="-78"/>
              </a:rPr>
              <a:t>و</a:t>
            </a:r>
            <a:r>
              <a:rPr lang="ar-EG" sz="2000" b="0" i="0" dirty="0">
                <a:solidFill>
                  <a:srgbClr val="333333"/>
                </a:solidFill>
                <a:effectLst/>
                <a:latin typeface="Al-Jazeera-Arabic-Regular" pitchFamily="2" charset="-78"/>
                <a:cs typeface="Al-Jazeera-Arabic-Regular" pitchFamily="2" charset="-78"/>
              </a:rPr>
              <a:t>يتم إرساله عمدًا إلى مدار في الفضاء، عادةً من أجل إرسال المعلومات أو استقبالها أو ارتدادها إلى مناطق مختلفة من الأرض.</a:t>
            </a:r>
          </a:p>
        </p:txBody>
      </p:sp>
      <p:pic>
        <p:nvPicPr>
          <p:cNvPr id="11" name="Picture 10">
            <a:extLst>
              <a:ext uri="{FF2B5EF4-FFF2-40B4-BE49-F238E27FC236}">
                <a16:creationId xmlns:a16="http://schemas.microsoft.com/office/drawing/2014/main" id="{BF51815E-7656-D34D-97F7-260E315B79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5333" y="2204821"/>
            <a:ext cx="4824135" cy="2709534"/>
          </a:xfrm>
          <a:prstGeom prst="rect">
            <a:avLst/>
          </a:prstGeom>
        </p:spPr>
      </p:pic>
    </p:spTree>
    <p:extLst>
      <p:ext uri="{BB962C8B-B14F-4D97-AF65-F5344CB8AC3E}">
        <p14:creationId xmlns:p14="http://schemas.microsoft.com/office/powerpoint/2010/main" val="503406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106077" y="601291"/>
            <a:ext cx="3106941"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تاريخ الأقمار الصناعية</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135065" y="1624686"/>
            <a:ext cx="6599813"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333333"/>
                </a:solidFill>
                <a:effectLst/>
                <a:latin typeface="Al-Jazeera-Arabic-Regular" pitchFamily="2" charset="-78"/>
                <a:cs typeface="Al-Jazeera-Arabic-Regular" pitchFamily="2" charset="-78"/>
              </a:rPr>
              <a:t>عادة ما يتم إطلاق الأقمار الصناعية على صواريخ في الفضاء للوصول إلى مداراتها.</a:t>
            </a:r>
          </a:p>
          <a:p>
            <a:pPr marL="342900" indent="-342900" algn="just" rtl="1">
              <a:lnSpc>
                <a:spcPct val="150000"/>
              </a:lnSpc>
              <a:buFont typeface="Arial" panose="020B0604020202020204" pitchFamily="34" charset="0"/>
              <a:buChar char="•"/>
            </a:pPr>
            <a:r>
              <a:rPr lang="ar-EG" sz="2000" b="0" i="0" dirty="0">
                <a:solidFill>
                  <a:srgbClr val="333333"/>
                </a:solidFill>
                <a:effectLst/>
                <a:latin typeface="Al-Jazeera-Arabic-Regular" pitchFamily="2" charset="-78"/>
                <a:cs typeface="Al-Jazeera-Arabic-Regular" pitchFamily="2" charset="-78"/>
              </a:rPr>
              <a:t>في أكتوبر 1957، أطلق الاتحاد السوفيتي سبوتنيك 1 الذي كان أول قمر صناعي في العالم يتم إرساله إلى مدار فضائي. أدى هذا الحدث إلى بَدْء "سباق الفضاء" بين الاتحاد السوفيتي والولايات المتحدة والذي سيستمر لسنوات عديدة.</a:t>
            </a:r>
          </a:p>
          <a:p>
            <a:pPr marL="342900" indent="-342900" algn="just" rtl="1">
              <a:lnSpc>
                <a:spcPct val="150000"/>
              </a:lnSpc>
              <a:buFont typeface="Arial" panose="020B0604020202020204" pitchFamily="34" charset="0"/>
              <a:buChar char="•"/>
            </a:pPr>
            <a:r>
              <a:rPr lang="ar-EG" sz="2000" b="0" i="0" dirty="0">
                <a:solidFill>
                  <a:srgbClr val="333333"/>
                </a:solidFill>
                <a:effectLst/>
                <a:latin typeface="Al-Jazeera-Arabic-Regular" pitchFamily="2" charset="-78"/>
                <a:cs typeface="Al-Jazeera-Arabic-Regular" pitchFamily="2" charset="-78"/>
              </a:rPr>
              <a:t>أُطلق سبوتنيك 2 في نوفمبر 1957، وحمل أول كائن حي إلى المدار وهو كلب يدعى لايكا.</a:t>
            </a:r>
          </a:p>
        </p:txBody>
      </p:sp>
      <p:pic>
        <p:nvPicPr>
          <p:cNvPr id="12" name="Picture 11">
            <a:extLst>
              <a:ext uri="{FF2B5EF4-FFF2-40B4-BE49-F238E27FC236}">
                <a16:creationId xmlns:a16="http://schemas.microsoft.com/office/drawing/2014/main" id="{BF925E67-4516-9246-B1A9-4D0758ECAC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8411" y="1917930"/>
            <a:ext cx="4505904" cy="2996426"/>
          </a:xfrm>
          <a:prstGeom prst="rect">
            <a:avLst/>
          </a:prstGeom>
        </p:spPr>
      </p:pic>
    </p:spTree>
    <p:extLst>
      <p:ext uri="{BB962C8B-B14F-4D97-AF65-F5344CB8AC3E}">
        <p14:creationId xmlns:p14="http://schemas.microsoft.com/office/powerpoint/2010/main" val="3760945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105274" y="601291"/>
            <a:ext cx="3108543"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تاريخ الأقمار الصناعية</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110208"/>
            <a:ext cx="11088785" cy="281218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333333"/>
                </a:solidFill>
                <a:effectLst/>
                <a:latin typeface="Al-Jazeera-Arabic-Regular" pitchFamily="2" charset="-78"/>
                <a:cs typeface="Al-Jazeera-Arabic-Regular" pitchFamily="2" charset="-78"/>
              </a:rPr>
              <a:t>بعد ثلاثة أشهر فقط من إطلاق الاتحاد السوفيتي لأول قمر صناعي ناجح، أطلقت الولايات المتحدة أول قمر صناعي لها، إكسبلورر 1 في يناير 1958.</a:t>
            </a:r>
          </a:p>
          <a:p>
            <a:pPr marL="342900" indent="-342900" algn="just" rtl="1">
              <a:lnSpc>
                <a:spcPct val="150000"/>
              </a:lnSpc>
              <a:buFont typeface="Arial" panose="020B0604020202020204" pitchFamily="34" charset="0"/>
              <a:buChar char="•"/>
            </a:pPr>
            <a:r>
              <a:rPr lang="ar-EG" sz="2000" b="0" i="0" dirty="0">
                <a:solidFill>
                  <a:srgbClr val="333333"/>
                </a:solidFill>
                <a:effectLst/>
                <a:latin typeface="Al-Jazeera-Arabic-Regular" pitchFamily="2" charset="-78"/>
                <a:cs typeface="Al-Jazeera-Arabic-Regular" pitchFamily="2" charset="-78"/>
              </a:rPr>
              <a:t>منذ إطلاق أول قمر صناعي في عام 1957، تم إرسال أكثر من 6500 قمر صناعي إلى المدار. ما يقدر بنحو 3600 من هؤلاء لا يزالون في المدار مع استمرار تشغيل حوالي 1000، ويتم تصنيف الباقي الآن على أنه حطام فضائي.</a:t>
            </a:r>
          </a:p>
          <a:p>
            <a:pPr marL="342900" indent="-342900" algn="just" rtl="1">
              <a:lnSpc>
                <a:spcPct val="150000"/>
              </a:lnSpc>
              <a:buFont typeface="Arial" panose="020B0604020202020204" pitchFamily="34" charset="0"/>
              <a:buChar char="•"/>
            </a:pPr>
            <a:r>
              <a:rPr lang="ar-EG" sz="2000" b="0" i="0" dirty="0">
                <a:solidFill>
                  <a:srgbClr val="333333"/>
                </a:solidFill>
                <a:effectLst/>
                <a:latin typeface="Al-Jazeera-Arabic-Regular" pitchFamily="2" charset="-78"/>
                <a:cs typeface="Al-Jazeera-Arabic-Regular" pitchFamily="2" charset="-78"/>
              </a:rPr>
              <a:t>تُعدُّ محطة الفضاء الدولية </a:t>
            </a:r>
            <a:r>
              <a:rPr lang="en-US" sz="2000" b="0" i="0" dirty="0">
                <a:solidFill>
                  <a:srgbClr val="333333"/>
                </a:solidFill>
                <a:effectLst/>
                <a:latin typeface="Al-Jazeera-Arabic-Regular" pitchFamily="2" charset="-78"/>
                <a:cs typeface="Al-Jazeera-Arabic-Regular" pitchFamily="2" charset="-78"/>
              </a:rPr>
              <a:t>ISS</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أكبر قمر صناعي يدور حاليًا حول الأرض.</a:t>
            </a:r>
          </a:p>
        </p:txBody>
      </p:sp>
    </p:spTree>
    <p:extLst>
      <p:ext uri="{BB962C8B-B14F-4D97-AF65-F5344CB8AC3E}">
        <p14:creationId xmlns:p14="http://schemas.microsoft.com/office/powerpoint/2010/main" val="11419215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950587" y="601291"/>
            <a:ext cx="3417923"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وظائف الأقمار الصناعية</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110208"/>
            <a:ext cx="11088785" cy="235237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هناك 3 مجموعات رئيس</a:t>
            </a:r>
            <a:r>
              <a:rPr lang="ar-SA" sz="2000" dirty="0" err="1">
                <a:solidFill>
                  <a:srgbClr val="333333"/>
                </a:solidFill>
                <a:latin typeface="Al-Jazeera-Arabic-Regular" pitchFamily="2" charset="-78"/>
                <a:cs typeface="Al-Jazeera-Arabic-Regular" pitchFamily="2" charset="-78"/>
              </a:rPr>
              <a:t>ي</a:t>
            </a:r>
            <a:r>
              <a:rPr lang="ar-EG" sz="2000" b="0" i="0" dirty="0">
                <a:solidFill>
                  <a:srgbClr val="333333"/>
                </a:solidFill>
                <a:effectLst/>
                <a:latin typeface="Al-Jazeera-Arabic-Regular" pitchFamily="2" charset="-78"/>
                <a:cs typeface="Al-Jazeera-Arabic-Regular" pitchFamily="2" charset="-78"/>
              </a:rPr>
              <a:t>ة من الأقمار الصناعية:</a:t>
            </a:r>
            <a:endParaRPr lang="en-US" sz="2000" dirty="0">
              <a:solidFill>
                <a:srgbClr val="333333"/>
              </a:solidFill>
              <a:latin typeface="Al-Jazeera-Arabic-Regular" pitchFamily="2" charset="-78"/>
              <a:cs typeface="Al-Jazeera-Arabic-Regular" pitchFamily="2" charset="-78"/>
            </a:endParaRPr>
          </a:p>
          <a:p>
            <a:pPr algn="just" rtl="1">
              <a:lnSpc>
                <a:spcPct val="150000"/>
              </a:lnSpc>
            </a:pPr>
            <a:endParaRPr lang="ar-EG" sz="2000" b="0" i="0" dirty="0">
              <a:solidFill>
                <a:srgbClr val="333333"/>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1" i="0" dirty="0">
                <a:solidFill>
                  <a:srgbClr val="333333"/>
                </a:solidFill>
                <a:effectLst/>
                <a:latin typeface="Al-Jazeera-Arabic-Regular" pitchFamily="2" charset="-78"/>
                <a:cs typeface="Al-Jazeera-Arabic-Regular" pitchFamily="2" charset="-78"/>
              </a:rPr>
              <a:t>الأقمار الصناعية الثابتة: </a:t>
            </a:r>
            <a:r>
              <a:rPr lang="ar-EG" sz="2000" b="0" i="0" dirty="0">
                <a:solidFill>
                  <a:srgbClr val="333333"/>
                </a:solidFill>
                <a:effectLst/>
                <a:latin typeface="Al-Jazeera-Arabic-Regular" pitchFamily="2" charset="-78"/>
                <a:cs typeface="Al-Jazeera-Arabic-Regular" pitchFamily="2" charset="-78"/>
              </a:rPr>
              <a:t>تتعامل مع مليارات من عمليات نقل الصوت والبيانات والفيديو.</a:t>
            </a:r>
          </a:p>
          <a:p>
            <a:pPr marL="342900" indent="-342900" algn="just" rtl="1">
              <a:lnSpc>
                <a:spcPct val="150000"/>
              </a:lnSpc>
              <a:buFont typeface="Arial" panose="020B0604020202020204" pitchFamily="34" charset="0"/>
              <a:buChar char="•"/>
            </a:pPr>
            <a:r>
              <a:rPr lang="ar-EG" sz="2000" b="1" i="0" dirty="0">
                <a:solidFill>
                  <a:srgbClr val="333333"/>
                </a:solidFill>
                <a:effectLst/>
                <a:latin typeface="Al-Jazeera-Arabic-Regular" pitchFamily="2" charset="-78"/>
                <a:cs typeface="Al-Jazeera-Arabic-Regular" pitchFamily="2" charset="-78"/>
              </a:rPr>
              <a:t>الأقمار الصناعية المتنقلة</a:t>
            </a:r>
            <a:r>
              <a:rPr lang="en-US" sz="2000" b="1" i="0" dirty="0">
                <a:solidFill>
                  <a:srgbClr val="333333"/>
                </a:solidFill>
                <a:effectLst/>
                <a:latin typeface="Al-Jazeera-Arabic-Regular" pitchFamily="2" charset="-78"/>
                <a:cs typeface="Al-Jazeera-Arabic-Regular" pitchFamily="2" charset="-78"/>
              </a:rPr>
              <a:t>:</a:t>
            </a:r>
            <a:r>
              <a:rPr lang="ar-EG" sz="2000" b="1"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المستخدمة في الملاحة</a:t>
            </a:r>
            <a:r>
              <a:rPr lang="en-US" sz="2000" b="0" i="0" dirty="0">
                <a:solidFill>
                  <a:srgbClr val="333333"/>
                </a:solidFill>
                <a:effectLst/>
                <a:latin typeface="Al-Jazeera-Arabic-Regular" pitchFamily="2" charset="-78"/>
                <a:cs typeface="Al-Jazeera-Arabic-Regular" pitchFamily="2" charset="-78"/>
              </a:rPr>
              <a:t> GPS </a:t>
            </a:r>
            <a:r>
              <a:rPr lang="ar-EG" sz="2000" b="0" i="0" dirty="0">
                <a:solidFill>
                  <a:srgbClr val="333333"/>
                </a:solidFill>
                <a:effectLst/>
                <a:latin typeface="Al-Jazeera-Arabic-Regular" pitchFamily="2" charset="-78"/>
                <a:cs typeface="Al-Jazeera-Arabic-Regular" pitchFamily="2" charset="-78"/>
              </a:rPr>
              <a:t>ولربط السفن والطائرات البعيدة وما إلى ذلك.</a:t>
            </a:r>
            <a:endParaRPr lang="en-US" sz="2000" b="0" i="0" dirty="0">
              <a:solidFill>
                <a:srgbClr val="333333"/>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1" i="0" dirty="0">
                <a:solidFill>
                  <a:srgbClr val="333333"/>
                </a:solidFill>
                <a:effectLst/>
                <a:latin typeface="Al-Jazeera-Arabic-Regular" pitchFamily="2" charset="-78"/>
                <a:cs typeface="Al-Jazeera-Arabic-Regular" pitchFamily="2" charset="-78"/>
              </a:rPr>
              <a:t>أقمار البحث العلمي </a:t>
            </a:r>
            <a:r>
              <a:rPr lang="ar-EG" sz="2000" b="0" i="0" dirty="0">
                <a:solidFill>
                  <a:srgbClr val="333333"/>
                </a:solidFill>
                <a:effectLst/>
                <a:latin typeface="Al-Jazeera-Arabic-Regular" pitchFamily="2" charset="-78"/>
                <a:cs typeface="Al-Jazeera-Arabic-Regular" pitchFamily="2" charset="-78"/>
              </a:rPr>
              <a:t>لبيانات الأرصاد الجوية وصور مسح الأراضي ووظائف البحث العلمي الأخرى.</a:t>
            </a:r>
          </a:p>
        </p:txBody>
      </p:sp>
    </p:spTree>
    <p:extLst>
      <p:ext uri="{BB962C8B-B14F-4D97-AF65-F5344CB8AC3E}">
        <p14:creationId xmlns:p14="http://schemas.microsoft.com/office/powerpoint/2010/main" val="40483430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848796" y="601291"/>
            <a:ext cx="3621505"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ارتفاعات الأقمار الصناعية</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647422"/>
            <a:ext cx="11088785" cy="373737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يدور القمر الصناعي حول الأرض من الغرب إلى الشرق فوق خط الاستواء، ويتحرك في نفس الاتجاه والسرعة التي تدور فيها الأرض، وبالتالي فللناظر من الأرض، لا يبدو أن هذه الأقمار الصناعية تتحرك.</a:t>
            </a:r>
          </a:p>
          <a:p>
            <a:pPr marL="342900" indent="-342900" algn="just" rtl="1">
              <a:lnSpc>
                <a:spcPct val="150000"/>
              </a:lnSpc>
              <a:buFont typeface="Arial" panose="020B0604020202020204" pitchFamily="34" charset="0"/>
              <a:buChar char="•"/>
            </a:pPr>
            <a:r>
              <a:rPr lang="ar-EG" sz="2000" b="1" i="0" dirty="0">
                <a:solidFill>
                  <a:srgbClr val="333333"/>
                </a:solidFill>
                <a:effectLst/>
                <a:latin typeface="Al-Jazeera-Arabic-Regular" pitchFamily="2" charset="-78"/>
                <a:cs typeface="Al-Jazeera-Arabic-Regular" pitchFamily="2" charset="-78"/>
              </a:rPr>
              <a:t>المدار الأرضي المنخفض </a:t>
            </a:r>
            <a:r>
              <a:rPr lang="en-US" sz="2000" b="1" i="0" dirty="0">
                <a:solidFill>
                  <a:srgbClr val="333333"/>
                </a:solidFill>
                <a:effectLst/>
                <a:latin typeface="Al-Jazeera-Arabic-Regular" pitchFamily="2" charset="-78"/>
                <a:cs typeface="Al-Jazeera-Arabic-Regular" pitchFamily="2" charset="-78"/>
              </a:rPr>
              <a:t> LEO </a:t>
            </a:r>
            <a:r>
              <a:rPr lang="ar-EG" sz="2000" b="0" i="0" dirty="0">
                <a:solidFill>
                  <a:srgbClr val="333333"/>
                </a:solidFill>
                <a:effectLst/>
                <a:latin typeface="Al-Jazeera-Arabic-Regular" pitchFamily="2" charset="-78"/>
                <a:cs typeface="Al-Jazeera-Arabic-Regular" pitchFamily="2" charset="-78"/>
              </a:rPr>
              <a:t>هو تصنيف للارتفاعات لأي أقمار صناعية في مدار أقل من 2000 كم (1240 ميل) فوق الأرض، والتي تضم حوالي 500 قمر صناعي نشط.</a:t>
            </a:r>
          </a:p>
          <a:p>
            <a:pPr marL="342900" indent="-342900" algn="just" rtl="1">
              <a:lnSpc>
                <a:spcPct val="150000"/>
              </a:lnSpc>
              <a:buFont typeface="Arial" panose="020B0604020202020204" pitchFamily="34" charset="0"/>
              <a:buChar char="•"/>
            </a:pPr>
            <a:r>
              <a:rPr lang="ar-EG" sz="2000" b="1" i="0" dirty="0">
                <a:solidFill>
                  <a:srgbClr val="333333"/>
                </a:solidFill>
                <a:effectLst/>
                <a:latin typeface="Al-Jazeera-Arabic-Regular" pitchFamily="2" charset="-78"/>
                <a:cs typeface="Al-Jazeera-Arabic-Regular" pitchFamily="2" charset="-78"/>
              </a:rPr>
              <a:t>المدار الأرضي المتوسط </a:t>
            </a:r>
            <a:r>
              <a:rPr lang="en-US" sz="2000" b="1" i="0" dirty="0">
                <a:solidFill>
                  <a:srgbClr val="333333"/>
                </a:solidFill>
                <a:effectLst/>
                <a:latin typeface="Al-Jazeera-Arabic-Regular" pitchFamily="2" charset="-78"/>
                <a:cs typeface="Al-Jazeera-Arabic-Regular" pitchFamily="2" charset="-78"/>
              </a:rPr>
              <a:t>MEO</a:t>
            </a:r>
            <a:r>
              <a:rPr lang="ar-SA" sz="2000" b="1"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هو أي مدار أعلى من المدار الأرضي المنخفض ولكنه لا يزال أقل من ارتفاع المدار الثابت بالنسبة للأرض والذي يبلغ 35786 كم (22.236 ميل)، أي حوالي 50 قمراً صناعياً نشطاً.</a:t>
            </a:r>
          </a:p>
          <a:p>
            <a:pPr marL="342900" indent="-342900" algn="just" rtl="1">
              <a:lnSpc>
                <a:spcPct val="150000"/>
              </a:lnSpc>
              <a:buFont typeface="Arial" panose="020B0604020202020204" pitchFamily="34" charset="0"/>
              <a:buChar char="•"/>
            </a:pPr>
            <a:r>
              <a:rPr lang="ar-EG" sz="2000" b="1" i="0" dirty="0">
                <a:solidFill>
                  <a:srgbClr val="333333"/>
                </a:solidFill>
                <a:effectLst/>
                <a:latin typeface="Al-Jazeera-Arabic-Regular" pitchFamily="2" charset="-78"/>
                <a:cs typeface="Al-Jazeera-Arabic-Regular" pitchFamily="2" charset="-78"/>
              </a:rPr>
              <a:t>المدار الأرضي المرتفع </a:t>
            </a:r>
            <a:r>
              <a:rPr lang="en-US" sz="2000" b="1" dirty="0">
                <a:solidFill>
                  <a:srgbClr val="333333"/>
                </a:solidFill>
                <a:latin typeface="Al-Jazeera-Arabic-Regular" pitchFamily="2" charset="-78"/>
                <a:cs typeface="Al-Jazeera-Arabic-Regular" pitchFamily="2" charset="-78"/>
              </a:rPr>
              <a:t>GEO</a:t>
            </a:r>
            <a:r>
              <a:rPr lang="ar-SA" sz="2000" dirty="0">
                <a:solidFill>
                  <a:srgbClr val="333333"/>
                </a:solidFill>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هو أي مدار أعلى من المدار الثابت بالنسبة للأرض عند 35786 كم (22.236 ميل)، والذي يحتوي على أكثر من 400 قمر صناعي نشط.</a:t>
            </a:r>
          </a:p>
        </p:txBody>
      </p:sp>
    </p:spTree>
    <p:extLst>
      <p:ext uri="{BB962C8B-B14F-4D97-AF65-F5344CB8AC3E}">
        <p14:creationId xmlns:p14="http://schemas.microsoft.com/office/powerpoint/2010/main" val="27697995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2D806DE-436F-9E41-AE44-365E3D79E4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1819" y="1275219"/>
            <a:ext cx="9514616" cy="458350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848797" y="601291"/>
            <a:ext cx="3621505"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ارتفاعات الأقمار الصناعية</a:t>
            </a:r>
            <a:endParaRPr lang="ar-EG" sz="2800" b="1" i="0" dirty="0">
              <a:solidFill>
                <a:schemeClr val="bg1"/>
              </a:solidFill>
              <a:effectLst/>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5257342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474495" y="601291"/>
            <a:ext cx="4092788"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كيف تعمل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137102" y="1933680"/>
            <a:ext cx="7703784" cy="327570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يتم رفع معظم الأقمار الصناعية إلى المدار بواسطة صواريخ متعددة المراحل، وفي الماضي وضعت الولايات المتحدة أيضًا أقمارًا صناعية في المدار باستخدام مكوك الفضاء، وعادةً يتم وضع القمر الصناعي الذي يدور حول الأرض على بعد 100 ميل (160 كيلومترًا) على الأقل فوق سطح الأرض بحيث لا يؤدي السحب الجوي إلى إبطاء القمر الصناعي، وعند هذا الارتفاع بمجرد أن يتحرك بسرعة كافية فإن حركة القمر الصناعي تحكمها نفس القوانين التي تحكم حركة الأقمار الصناعية الطبيعية وتنتقل حول الكوكب في مدار دائري.</a:t>
            </a:r>
          </a:p>
        </p:txBody>
      </p:sp>
      <p:pic>
        <p:nvPicPr>
          <p:cNvPr id="11" name="Picture 10">
            <a:extLst>
              <a:ext uri="{FF2B5EF4-FFF2-40B4-BE49-F238E27FC236}">
                <a16:creationId xmlns:a16="http://schemas.microsoft.com/office/drawing/2014/main" id="{3209CE1A-F583-B843-B522-B6E223208B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1146" y="2106643"/>
            <a:ext cx="3019839" cy="2999572"/>
          </a:xfrm>
          <a:prstGeom prst="rect">
            <a:avLst/>
          </a:prstGeom>
        </p:spPr>
      </p:pic>
    </p:spTree>
    <p:extLst>
      <p:ext uri="{BB962C8B-B14F-4D97-AF65-F5344CB8AC3E}">
        <p14:creationId xmlns:p14="http://schemas.microsoft.com/office/powerpoint/2010/main" val="13474655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613155" y="601291"/>
            <a:ext cx="4092788"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كيف تعمل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69434" y="2021980"/>
            <a:ext cx="10937637"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يعتمد الوقت اللازم للقمر الصناعي لإكمال دورة واحدة حول الأرض على ارتفاع ذلك القمر، فالقمر الصناعي الذي يقع على ارتفاع 22300 ميل (35900 كيلومتر) فوق سطح الأرض على يستغرق 24 ساعة للدوران حول الكوكب، ويدعى هذا المدار </a:t>
            </a:r>
            <a:r>
              <a:rPr lang="ar-EG" sz="2000" b="1" i="0" dirty="0">
                <a:solidFill>
                  <a:srgbClr val="333333"/>
                </a:solidFill>
                <a:effectLst/>
                <a:latin typeface="Al-Jazeera-Arabic-Regular" pitchFamily="2" charset="-78"/>
                <a:cs typeface="Al-Jazeera-Arabic-Regular" pitchFamily="2" charset="-78"/>
              </a:rPr>
              <a:t>بالمدار المتزامن </a:t>
            </a:r>
            <a:r>
              <a:rPr lang="ar-EG" sz="2000" b="0" i="0" dirty="0">
                <a:solidFill>
                  <a:srgbClr val="333333"/>
                </a:solidFill>
                <a:effectLst/>
                <a:latin typeface="Al-Jazeera-Arabic-Regular" pitchFamily="2" charset="-78"/>
                <a:cs typeface="Al-Jazeera-Arabic-Regular" pitchFamily="2" charset="-78"/>
              </a:rPr>
              <a:t>لأنه متزامن مع دوران الأرض، وإذا كان القمر الصناعي يتحرك في نفس اتجاه دوران الأرض ويقع مداره فوق خط الاستواء فسيظهر من الأرض ليتم وضعه في نقطة ثابتة في السماء، ويمكن قول أن القمر الصناعي في مدار ثابت بالنسبة للأرض، وغالبًا ما تُستخدم المدارات الثابتة بالنسبة إلى الأرض لخدمات الاتصالات.</a:t>
            </a:r>
          </a:p>
        </p:txBody>
      </p:sp>
    </p:spTree>
    <p:extLst>
      <p:ext uri="{BB962C8B-B14F-4D97-AF65-F5344CB8AC3E}">
        <p14:creationId xmlns:p14="http://schemas.microsoft.com/office/powerpoint/2010/main" val="1405405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613155" y="601291"/>
            <a:ext cx="4092788"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كيف تعمل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D56EA1D3-691F-D24E-870D-2DED156160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48152" y="1306679"/>
            <a:ext cx="4656302" cy="4642566"/>
          </a:xfrm>
          <a:prstGeom prst="rect">
            <a:avLst/>
          </a:prstGeom>
        </p:spPr>
      </p:pic>
    </p:spTree>
    <p:extLst>
      <p:ext uri="{BB962C8B-B14F-4D97-AF65-F5344CB8AC3E}">
        <p14:creationId xmlns:p14="http://schemas.microsoft.com/office/powerpoint/2010/main" val="19659206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613155" y="601291"/>
            <a:ext cx="4092788"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كيف تعمل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130119" y="2152569"/>
            <a:ext cx="5577617"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يحتاج القمر الصناعي طوال فترة عمله إلى تعديل مداره والاتجاه الذي يشير إليه، لذلك تحتوي الأقمار الصناعية على صواريخ على متنها لهذا الغرض، وقد يتم إطلاق الصواريخ لتسريع القمر الصناعي ونقله إلى مدار أعلى أو لإبطائه وتحريكه إلى الأسفل، إن إطلاق الصواريخ على الجانب يغير الاتجاه الذي تشير إليه الأقمار الصناعية.</a:t>
            </a:r>
          </a:p>
        </p:txBody>
      </p:sp>
      <p:pic>
        <p:nvPicPr>
          <p:cNvPr id="11" name="Picture 10">
            <a:extLst>
              <a:ext uri="{FF2B5EF4-FFF2-40B4-BE49-F238E27FC236}">
                <a16:creationId xmlns:a16="http://schemas.microsoft.com/office/drawing/2014/main" id="{AAEE8989-D5BD-DA42-B2D5-5EBFCBF4DB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9193" y="1880440"/>
            <a:ext cx="5345988" cy="3207593"/>
          </a:xfrm>
          <a:prstGeom prst="rect">
            <a:avLst/>
          </a:prstGeom>
        </p:spPr>
      </p:pic>
    </p:spTree>
    <p:extLst>
      <p:ext uri="{BB962C8B-B14F-4D97-AF65-F5344CB8AC3E}">
        <p14:creationId xmlns:p14="http://schemas.microsoft.com/office/powerpoint/2010/main" val="1086365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2D7FC43-608C-1C42-8030-D70D9DCFA1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218" y="2074232"/>
            <a:ext cx="4476100" cy="296075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613155" y="601291"/>
            <a:ext cx="4092788"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كيف تعمل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229922" y="1858053"/>
            <a:ext cx="6477149" cy="373737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وتأتي الطاقة التي تقوم بتشغيل الأقمار الصناعية من الخلايا الشمسية، وعندما يكون القمر الصناعي في ظل الأرض توفر البطاريات المساعدة الطاقة اللازمة لتشغيله.</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ويتم تخزين المعلومات التي يجمعها القمر الصناعي في شكل إشارات إلكترونية يتم إرسالها عن طريق الراديو إلى المحطات الأرضية، وتحتوي العديد من الأقمار الصناعية على أجهزة حاسوب لتستقبل المعلومات وتخزنها وتنقلها وللتحكم أيضًا في تشغيل القمر الصناعي ومداره.</a:t>
            </a:r>
          </a:p>
        </p:txBody>
      </p:sp>
    </p:spTree>
    <p:extLst>
      <p:ext uri="{BB962C8B-B14F-4D97-AF65-F5344CB8AC3E}">
        <p14:creationId xmlns:p14="http://schemas.microsoft.com/office/powerpoint/2010/main" val="8385698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77290" y="510832"/>
            <a:ext cx="1708673"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8645" y="2388254"/>
            <a:ext cx="10837276" cy="189071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البحث العلمي:</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تم استخدام الأقمار الصناعية الأولى لدراسة الغلاف الجوي العلوي والفضاء الداخلي للأرض، كما وتدرس الأقمار الصناعية العلمية اليوم مجموعة كبيرة من الأجسام في الفضاء، ويمكن لمراصد الأقمار الصناعية التي تدور حول الأرض مراقبة الأجرام السماوية دون التداخل الناجم عن الغلاف الجوي للأرض.</a:t>
            </a:r>
          </a:p>
        </p:txBody>
      </p:sp>
    </p:spTree>
    <p:extLst>
      <p:ext uri="{BB962C8B-B14F-4D97-AF65-F5344CB8AC3E}">
        <p14:creationId xmlns:p14="http://schemas.microsoft.com/office/powerpoint/2010/main" val="4371583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14762" y="1858053"/>
            <a:ext cx="10692310" cy="373737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مجال الاتصالات</a:t>
            </a:r>
          </a:p>
          <a:p>
            <a:pPr algn="just" rtl="1">
              <a:lnSpc>
                <a:spcPct val="150000"/>
              </a:lnSpc>
            </a:pPr>
            <a:r>
              <a:rPr lang="ar-EG" sz="2000" dirty="0">
                <a:solidFill>
                  <a:srgbClr val="333333"/>
                </a:solidFill>
                <a:effectLst/>
                <a:latin typeface="Al-Jazeera-Arabic-Regular" pitchFamily="2" charset="-78"/>
                <a:cs typeface="Al-Jazeera-Arabic-Regular" pitchFamily="2" charset="-78"/>
              </a:rPr>
              <a:t>كان التطبيق الرئيسي للأقمار الصناعية توفير روابط اتصالات بعيدة المدى، لذا تستخدم شركات الهاتف ومحطات التلفزيون والصحف والمجلات أقمار الاتصالات لنقل البيانات إلى أجزاء مختلفة من العالم، وتشكل مجموعة الأقمار الصناعية المستخدمة في الاتصال بين المحطات الأرضية نظام اتصالات عبر الأقمار الصناعية، قد توفر هذه الأنظمة اتصالات دولية مثل إنتل سات التي تضم حوالي 400 محطة أرضية موجودة في 150 دولة، أو توفر اتصالات محلية فقط كما يفعل نظام تيل سات الكندي، وبحلول نهاية القرن العشرين زادت قدرة الأقمار الصناعية بشكل كبير على التعامل مع إشارات الاتصالات وتم تطوير الشبكات الرقمية للخدمات المتكاملة لإنشاء نظام صوتي وبيانات ونص وفيديو عالمي.</a:t>
            </a:r>
          </a:p>
        </p:txBody>
      </p:sp>
    </p:spTree>
    <p:extLst>
      <p:ext uri="{BB962C8B-B14F-4D97-AF65-F5344CB8AC3E}">
        <p14:creationId xmlns:p14="http://schemas.microsoft.com/office/powerpoint/2010/main" val="16446272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69796" y="2388254"/>
            <a:ext cx="10692310" cy="1890710"/>
          </a:xfrm>
          <a:prstGeom prst="rect">
            <a:avLst/>
          </a:prstGeom>
          <a:noFill/>
        </p:spPr>
        <p:txBody>
          <a:bodyPr wrap="square" rtlCol="0">
            <a:spAutoFit/>
          </a:bodyPr>
          <a:lstStyle/>
          <a:p>
            <a:pPr algn="r" rtl="1">
              <a:lnSpc>
                <a:spcPct val="150000"/>
              </a:lnSpc>
            </a:pPr>
            <a:r>
              <a:rPr lang="ar-EG" sz="2000" dirty="0">
                <a:solidFill>
                  <a:srgbClr val="333333"/>
                </a:solidFill>
                <a:effectLst/>
                <a:latin typeface="Al-Jazeera-Arabic-Bold" pitchFamily="2" charset="-78"/>
                <a:cs typeface="Al-Jazeera-Arabic-Bold" pitchFamily="2" charset="-78"/>
              </a:rPr>
              <a:t>الأرصاد الجوية</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تستخدم سواتل الأرصاد الجوية أدوات حساسة للغاية للحصول على بيانات لاستخدامها في نماذج الغلاف الجوي المولدة بالحاسوب والتي تشكل أساس التنبؤ الحديث بالطقس، وتستخدم المنظمة العالمية للأرصاد الجوية أقمارًا صناعية تعمل دوليًا.</a:t>
            </a:r>
          </a:p>
        </p:txBody>
      </p:sp>
    </p:spTree>
    <p:extLst>
      <p:ext uri="{BB962C8B-B14F-4D97-AF65-F5344CB8AC3E}">
        <p14:creationId xmlns:p14="http://schemas.microsoft.com/office/powerpoint/2010/main" val="34516408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55489" y="2161699"/>
            <a:ext cx="10692310" cy="2814040"/>
          </a:xfrm>
          <a:prstGeom prst="rect">
            <a:avLst/>
          </a:prstGeom>
          <a:noFill/>
        </p:spPr>
        <p:txBody>
          <a:bodyPr wrap="square" rtlCol="0">
            <a:spAutoFit/>
          </a:bodyPr>
          <a:lstStyle/>
          <a:p>
            <a:pPr algn="r" rtl="1">
              <a:lnSpc>
                <a:spcPct val="150000"/>
              </a:lnSpc>
            </a:pPr>
            <a:r>
              <a:rPr lang="ar-EG" sz="2000" dirty="0">
                <a:solidFill>
                  <a:srgbClr val="333333"/>
                </a:solidFill>
                <a:effectLst/>
                <a:latin typeface="Al-Jazeera-Arabic-Bold" pitchFamily="2" charset="-78"/>
                <a:cs typeface="Al-Jazeera-Arabic-Bold" pitchFamily="2" charset="-78"/>
              </a:rPr>
              <a:t>النقل والمواصلات</a:t>
            </a:r>
            <a:br>
              <a:rPr lang="ar-EG" sz="2000" dirty="0">
                <a:solidFill>
                  <a:srgbClr val="333333"/>
                </a:solidFill>
                <a:effectLst/>
                <a:latin typeface="Al-Jazeera-Arabic-Bold" pitchFamily="2" charset="-78"/>
                <a:cs typeface="Al-Jazeera-Arabic-Bold" pitchFamily="2" charset="-78"/>
              </a:rPr>
            </a:br>
            <a:r>
              <a:rPr lang="ar-EG" sz="2000" b="0" i="0" dirty="0">
                <a:solidFill>
                  <a:srgbClr val="333333"/>
                </a:solidFill>
                <a:effectLst/>
                <a:latin typeface="Al-Jazeera-Arabic-Regular" pitchFamily="2" charset="-78"/>
                <a:cs typeface="Al-Jazeera-Arabic-Regular" pitchFamily="2" charset="-78"/>
              </a:rPr>
              <a:t>من الممكن تحديد الموقع الدقيق للسفينة على الأرض باستخدام إشارات العديد من الأقمار الصناعية لحساب الموقع النسبي للسفينة والأقمار الصناعية، ويمكن للنظام الذي يستخدم إشارات شعاع الليزر تحديد المواضع في نطاق أقل من 2.5 سم، ويأخذ جهاز استقبال نظام تحديد المواقع العالمي المحمول باليد والذي يمكن استخدامه على متن سفينة أو طائرة أو على اليابسة إشارات من ثلاثة على الأقل من 24 قمراً صناعياً تدور حول الأرض ويربط بياناتها لتحديد موقع المستقبل.</a:t>
            </a:r>
          </a:p>
        </p:txBody>
      </p:sp>
    </p:spTree>
    <p:extLst>
      <p:ext uri="{BB962C8B-B14F-4D97-AF65-F5344CB8AC3E}">
        <p14:creationId xmlns:p14="http://schemas.microsoft.com/office/powerpoint/2010/main" val="10802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55489" y="2149670"/>
            <a:ext cx="10692310" cy="2814040"/>
          </a:xfrm>
          <a:prstGeom prst="rect">
            <a:avLst/>
          </a:prstGeom>
          <a:noFill/>
        </p:spPr>
        <p:txBody>
          <a:bodyPr wrap="square" rtlCol="0">
            <a:spAutoFit/>
          </a:bodyPr>
          <a:lstStyle/>
          <a:p>
            <a:pPr algn="r" rtl="1">
              <a:lnSpc>
                <a:spcPct val="150000"/>
              </a:lnSpc>
            </a:pPr>
            <a:r>
              <a:rPr lang="ar-EG" sz="2000" dirty="0">
                <a:solidFill>
                  <a:srgbClr val="333333"/>
                </a:solidFill>
                <a:effectLst/>
                <a:latin typeface="Al-Jazeera-Arabic-Bold" pitchFamily="2" charset="-78"/>
                <a:cs typeface="Al-Jazeera-Arabic-Bold" pitchFamily="2" charset="-78"/>
              </a:rPr>
              <a:t>المسح الجيولوجي</a:t>
            </a:r>
          </a:p>
          <a:p>
            <a:pPr algn="just" rtl="1">
              <a:lnSpc>
                <a:spcPct val="150000"/>
              </a:lnSpc>
            </a:pPr>
            <a:br>
              <a:rPr lang="ar-EG" sz="2000" dirty="0">
                <a:solidFill>
                  <a:srgbClr val="333333"/>
                </a:solidFill>
                <a:effectLst/>
                <a:latin typeface="Al-Jazeera-Arabic-Bold" pitchFamily="2" charset="-78"/>
                <a:cs typeface="Al-Jazeera-Arabic-Bold" pitchFamily="2" charset="-78"/>
              </a:rPr>
            </a:br>
            <a:r>
              <a:rPr lang="ar-EG" sz="2000" b="0" i="0" dirty="0">
                <a:solidFill>
                  <a:srgbClr val="333333"/>
                </a:solidFill>
                <a:effectLst/>
                <a:latin typeface="Al-Jazeera-Arabic-Regular" pitchFamily="2" charset="-78"/>
                <a:cs typeface="Al-Jazeera-Arabic-Regular" pitchFamily="2" charset="-78"/>
              </a:rPr>
              <a:t>تُستخدم التقنيات التي تستخدمها الأقمار الصناعية للملاحة أيضًا لعمل خرائط دقيقة للمناطق النائية من الأرض، ويوفر نظام لاندسات</a:t>
            </a:r>
            <a:r>
              <a:rPr lang="en-US"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الولايات المتحدة</a:t>
            </a:r>
            <a:r>
              <a:rPr lang="en-US" sz="2000" b="0" i="0" dirty="0">
                <a:solidFill>
                  <a:srgbClr val="333333"/>
                </a:solidFill>
                <a:effectLst/>
                <a:latin typeface="Al-Jazeera-Arabic-Regular" pitchFamily="2" charset="-78"/>
                <a:cs typeface="Al-Jazeera-Arabic-Regular" pitchFamily="2" charset="-78"/>
              </a:rPr>
              <a:t> </a:t>
            </a:r>
            <a:r>
              <a:rPr lang="en-US" sz="2000" dirty="0">
                <a:solidFill>
                  <a:srgbClr val="333333"/>
                </a:solidFill>
                <a:latin typeface="Al-Jazeera-Arabic-Regular" pitchFamily="2" charset="-78"/>
                <a:cs typeface="Al-Jazeera-Arabic-Regular" pitchFamily="2" charset="-78"/>
              </a:rPr>
              <a:t>Land Sat US </a:t>
            </a:r>
            <a:r>
              <a:rPr lang="ar-EG" sz="2000" b="0" i="0" dirty="0">
                <a:solidFill>
                  <a:srgbClr val="333333"/>
                </a:solidFill>
                <a:effectLst/>
                <a:latin typeface="Al-Jazeera-Arabic-Regular" pitchFamily="2" charset="-78"/>
                <a:cs typeface="Al-Jazeera-Arabic-Regular" pitchFamily="2" charset="-78"/>
              </a:rPr>
              <a:t>البيانات للمحطات الأرضية حول العالم، ويستخدم الجيولوجيون وغيرهم من المتخصصين هذه البيانات لاستكشاف المعادن والتنبؤ بالمحاصيل والسيطرة على الفيضانات والحفاظ على التربة وإدارة الأراضي.</a:t>
            </a:r>
          </a:p>
        </p:txBody>
      </p:sp>
    </p:spTree>
    <p:extLst>
      <p:ext uri="{BB962C8B-B14F-4D97-AF65-F5344CB8AC3E}">
        <p14:creationId xmlns:p14="http://schemas.microsoft.com/office/powerpoint/2010/main" val="23423524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47950" y="1737498"/>
            <a:ext cx="10692310" cy="4660699"/>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الاستخدامات العسكرية</a:t>
            </a:r>
            <a:endParaRPr lang="en-US" sz="2000" dirty="0">
              <a:solidFill>
                <a:srgbClr val="333333"/>
              </a:solidFill>
              <a:effectLst/>
              <a:latin typeface="Al-Jazeera-Arabic-Bold" pitchFamily="2" charset="-78"/>
              <a:cs typeface="Al-Jazeera-Arabic-Bold" pitchFamily="2" charset="-78"/>
            </a:endParaRPr>
          </a:p>
          <a:p>
            <a:pPr algn="just" rtl="1">
              <a:lnSpc>
                <a:spcPct val="150000"/>
              </a:lnSpc>
            </a:pPr>
            <a:br>
              <a:rPr lang="ar-EG" sz="2000" dirty="0">
                <a:solidFill>
                  <a:srgbClr val="333333"/>
                </a:solidFill>
                <a:effectLst/>
                <a:latin typeface="Al-Jazeera-Arabic-Bold" pitchFamily="2" charset="-78"/>
                <a:cs typeface="Al-Jazeera-Arabic-Bold" pitchFamily="2" charset="-78"/>
              </a:rPr>
            </a:br>
            <a:r>
              <a:rPr lang="ar-EG" sz="2000" b="0" i="0" dirty="0">
                <a:solidFill>
                  <a:srgbClr val="333333"/>
                </a:solidFill>
                <a:effectLst/>
                <a:latin typeface="Al-Jazeera-Arabic-Regular" pitchFamily="2" charset="-78"/>
                <a:cs typeface="Al-Jazeera-Arabic-Regular" pitchFamily="2" charset="-78"/>
              </a:rPr>
              <a:t>تستخدم الدول المراقبة العسكرية والاستطلاع أو أقمار التجسس لمراقبة نشاط الدول الأخرى، وقد التقط البعض بما في ذلك الولايات المتحدة بيج بيرد والأقمار الصناعية كوزموس السوفيتية صوراً لمثل هذا النشاط العسكري.</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وفي أواخر القرن العشرين بذلت كل من الولايات المتحدة والاتحاد السوفيتي قبل تفككهما جهودًا لتطوير أقمار صناعية قاتلة مصممة لتدمير المركبات الفضائية والأقمار الصناعية للعدو، كما قاموا بالتحقيق في إمكانية تسليح محطات فضائية بأسلحة متطورة لتدمير أهداف بعيدة مثل الصواريخ النووية للعدو.</a:t>
            </a:r>
          </a:p>
          <a:p>
            <a:pPr algn="r" rtl="1">
              <a:lnSpc>
                <a:spcPct val="150000"/>
              </a:lnSpc>
            </a:pPr>
            <a:br>
              <a:rPr lang="ar-EG" sz="2000" b="0" i="0" dirty="0">
                <a:solidFill>
                  <a:srgbClr val="333333"/>
                </a:solidFill>
                <a:effectLst/>
                <a:latin typeface="Al-Jazeera-Arabic-Regular" pitchFamily="2" charset="-78"/>
                <a:cs typeface="Al-Jazeera-Arabic-Regular" pitchFamily="2" charset="-78"/>
              </a:rPr>
            </a:br>
            <a:endParaRPr lang="ar-EG" sz="2000" b="0" i="0" dirty="0">
              <a:solidFill>
                <a:srgbClr val="333333"/>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42160128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60673" y="601291"/>
            <a:ext cx="3982179" cy="523220"/>
          </a:xfrm>
          <a:prstGeom prst="rect">
            <a:avLst/>
          </a:prstGeom>
          <a:noFill/>
        </p:spPr>
        <p:txBody>
          <a:bodyPr wrap="none" rtlCol="0">
            <a:spAutoFit/>
          </a:bodyPr>
          <a:lstStyle/>
          <a:p>
            <a:pPr marL="0" algn="just" defTabSz="914400" rtl="1" eaLnBrk="1" latinLnBrk="0" hangingPunct="1"/>
            <a:r>
              <a:rPr lang="ar-SA" sz="2800" b="1" dirty="0">
                <a:solidFill>
                  <a:schemeClr val="bg1"/>
                </a:solidFill>
                <a:latin typeface="Al-Jazeera-Arabic-Regular" pitchFamily="2" charset="-78"/>
                <a:cs typeface="Al-Jazeera-Arabic-Regular" pitchFamily="2" charset="-78"/>
              </a:rPr>
              <a:t>استخدامات الأقمار الصناعية</a:t>
            </a: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47950" y="1737498"/>
            <a:ext cx="10692310" cy="2352375"/>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الأقمار الصناعية الموجهة</a:t>
            </a:r>
          </a:p>
          <a:p>
            <a:pPr algn="just" rtl="1">
              <a:lnSpc>
                <a:spcPct val="150000"/>
              </a:lnSpc>
            </a:pPr>
            <a:br>
              <a:rPr lang="ar-EG" sz="2000" dirty="0">
                <a:solidFill>
                  <a:srgbClr val="333333"/>
                </a:solidFill>
                <a:effectLst/>
                <a:latin typeface="Al-Jazeera-Arabic-Bold" pitchFamily="2" charset="-78"/>
                <a:cs typeface="Al-Jazeera-Arabic-Bold" pitchFamily="2" charset="-78"/>
              </a:rPr>
            </a:br>
            <a:r>
              <a:rPr lang="ar-EG" sz="2000" b="0" i="0" dirty="0">
                <a:solidFill>
                  <a:srgbClr val="333333"/>
                </a:solidFill>
                <a:effectLst/>
                <a:latin typeface="Al-Jazeera-Arabic-Regular" pitchFamily="2" charset="-78"/>
                <a:cs typeface="Al-Jazeera-Arabic-Regular" pitchFamily="2" charset="-78"/>
              </a:rPr>
              <a:t>بدأت الأقمار الصناعية التجريبية مع فوستوك 1 السوفيتي والذي تم إطلاقه في عام 1961 مع راكب واحد، وطورت كل من الولايات المتحدة والاتحاد السوفيتي لاحقًا محطات فضائية مأهولة بما في ذلك محطة سكاي لاب الأمريكية ومحطات سالي وت ومير السوفيتية ومحطة الفضاء الدولية.</a:t>
            </a:r>
          </a:p>
        </p:txBody>
      </p:sp>
    </p:spTree>
    <p:extLst>
      <p:ext uri="{BB962C8B-B14F-4D97-AF65-F5344CB8AC3E}">
        <p14:creationId xmlns:p14="http://schemas.microsoft.com/office/powerpoint/2010/main" val="38756922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476944"/>
            <a:ext cx="11198343" cy="1442446"/>
          </a:xfrm>
          <a:prstGeom prst="rect">
            <a:avLst/>
          </a:prstGeom>
          <a:noFill/>
        </p:spPr>
        <p:txBody>
          <a:bodyPr wrap="square">
            <a:spAutoFit/>
          </a:bodyPr>
          <a:lstStyle/>
          <a:p>
            <a:pPr marL="0" algn="just" defTabSz="914400" rtl="1" eaLnBrk="1" latinLnBrk="0" hangingPunct="1">
              <a:lnSpc>
                <a:spcPts val="3580"/>
              </a:lnSpc>
            </a:pPr>
            <a:r>
              <a:rPr lang="ar-SA" sz="2400" dirty="0">
                <a:latin typeface="Al-Jazeera-Arabic-Regular" pitchFamily="2" charset="-78"/>
                <a:cs typeface="Al-Jazeera-Arabic-Regular" pitchFamily="2" charset="-78"/>
              </a:rPr>
              <a:t>تعرفنا في هذه المحاضرة على تاريخ التليفزيون وتطوره وأنظمة البث التليفزيوني وتطورها، ثم تعرفنا على الأقمار الصناعية وكيفية عملها ووظائفها وتركيبها من الداخل وعلاقتها بمجال الاتصالات والإعلام</a:t>
            </a:r>
            <a:endParaRPr lang="ar-SA" sz="2200" dirty="0">
              <a:latin typeface="Al-Jazeera-Arabic-Regular" pitchFamily="2" charset="-78"/>
              <a:cs typeface="Al-Jazeera-Arabic-Regular" pitchFamily="2"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170804" y="52850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3155116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514850" y="2871216"/>
            <a:ext cx="7685859" cy="2310383"/>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4779518" y="3062346"/>
            <a:ext cx="7156521" cy="2000548"/>
          </a:xfrm>
          <a:prstGeom prst="rect">
            <a:avLst/>
          </a:prstGeom>
          <a:noFill/>
        </p:spPr>
        <p:txBody>
          <a:bodyPr wrap="square" rtlCol="0">
            <a:spAutoFit/>
          </a:bodyPr>
          <a:lstStyle/>
          <a:p>
            <a:pPr algn="l"/>
            <a:r>
              <a:rPr lang="en-US" sz="3200" b="1" dirty="0">
                <a:solidFill>
                  <a:schemeClr val="bg1"/>
                </a:solidFill>
                <a:latin typeface="Al-Jazeera-Arabic-Regular" pitchFamily="2" charset="-78"/>
                <a:cs typeface="Al-Jazeera-Arabic-Regular" pitchFamily="2" charset="-78"/>
              </a:rPr>
              <a:t>DGM 11</a:t>
            </a:r>
            <a:r>
              <a:rPr lang="ar-SA" sz="3200" b="1" dirty="0">
                <a:solidFill>
                  <a:schemeClr val="bg1"/>
                </a:solidFill>
                <a:latin typeface="Al-Jazeera-Arabic-Regular" pitchFamily="2" charset="-78"/>
                <a:cs typeface="Al-Jazeera-Arabic-Regular" pitchFamily="2" charset="-78"/>
              </a:rPr>
              <a:t>٣</a:t>
            </a:r>
            <a:endParaRPr lang="en-US" sz="3200" b="1" dirty="0">
              <a:solidFill>
                <a:schemeClr val="bg1"/>
              </a:solidFill>
              <a:latin typeface="Al-Jazeera-Arabic-Regular" pitchFamily="2" charset="-78"/>
              <a:cs typeface="Al-Jazeera-Arabic-Regular" pitchFamily="2" charset="-78"/>
            </a:endParaRPr>
          </a:p>
          <a:p>
            <a:pPr algn="l"/>
            <a:r>
              <a:rPr lang="en-US" sz="3200" b="1" dirty="0">
                <a:solidFill>
                  <a:schemeClr val="bg1"/>
                </a:solidFill>
                <a:latin typeface="Al-Jazeera-Arabic-Regular" pitchFamily="2" charset="-78"/>
                <a:cs typeface="Al-Jazeera-Arabic-Regular" pitchFamily="2" charset="-78"/>
              </a:rPr>
              <a:t>Lecture 5:</a:t>
            </a:r>
            <a:r>
              <a:rPr lang="ar-SA" sz="3200" b="1" dirty="0">
                <a:solidFill>
                  <a:schemeClr val="bg1"/>
                </a:solidFill>
                <a:latin typeface="Al-Jazeera-Arabic-Regular" pitchFamily="2" charset="-78"/>
                <a:cs typeface="Al-Jazeera-Arabic-Regular" pitchFamily="2" charset="-78"/>
              </a:rPr>
              <a:t> </a:t>
            </a:r>
            <a:endParaRPr lang="en-US" sz="3200" b="1" dirty="0">
              <a:solidFill>
                <a:schemeClr val="bg1"/>
              </a:solidFill>
              <a:latin typeface="Al-Jazeera-Arabic-Regular" pitchFamily="2" charset="-78"/>
              <a:cs typeface="Al-Jazeera-Arabic-Regular" pitchFamily="2" charset="-78"/>
            </a:endParaRPr>
          </a:p>
          <a:p>
            <a:pPr algn="r" rtl="1"/>
            <a:r>
              <a:rPr lang="ar-SA" sz="2800" b="1" dirty="0">
                <a:solidFill>
                  <a:schemeClr val="bg1"/>
                </a:solidFill>
                <a:latin typeface="Al-Jazeera-Arabic-Regular" pitchFamily="2" charset="-78"/>
                <a:cs typeface="Al-Jazeera-Arabic-Regular" pitchFamily="2" charset="-78"/>
              </a:rPr>
              <a:t>البث التليفزيوني وتكنولوجيا الأقمار الصناعية</a:t>
            </a:r>
            <a:endParaRPr lang="en-US" sz="2800" b="1" dirty="0">
              <a:solidFill>
                <a:schemeClr val="bg1"/>
              </a:solidFill>
              <a:latin typeface="Al-Jazeera-Arabic-Regular" pitchFamily="2" charset="-78"/>
              <a:cs typeface="Al-Jazeera-Arabic-Regular" pitchFamily="2" charset="-78"/>
            </a:endParaRPr>
          </a:p>
          <a:p>
            <a:pPr algn="r" rtl="1"/>
            <a:r>
              <a:rPr lang="en-US" sz="2800" b="1" dirty="0">
                <a:solidFill>
                  <a:schemeClr val="bg1"/>
                </a:solidFill>
                <a:latin typeface="Al-Jazeera-Arabic-Regular" pitchFamily="2" charset="-78"/>
                <a:cs typeface="Al-Jazeera-Arabic-Regular" pitchFamily="2" charset="-78"/>
              </a:rPr>
              <a:t>Television Broadcasting &amp; Satellite Tech.</a:t>
            </a:r>
            <a:endParaRPr lang="ar-SA" sz="28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36744234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20202</TotalTime>
  <Words>2807</Words>
  <Application>Microsoft Macintosh PowerPoint</Application>
  <PresentationFormat>Widescreen</PresentationFormat>
  <Paragraphs>164</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Al-Jazeera-Arabic-Bold</vt:lpstr>
      <vt:lpstr>Al-Jazeera-Arabic-Regular</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107</cp:revision>
  <dcterms:created xsi:type="dcterms:W3CDTF">2021-08-03T13:03:26Z</dcterms:created>
  <dcterms:modified xsi:type="dcterms:W3CDTF">2023-02-28T21:40:39Z</dcterms:modified>
</cp:coreProperties>
</file>