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rawing2.xml" ContentType="application/vnd.ms-office.drawingml.diagramDrawing+xml"/>
  <Override PartName="/ppt/diagrams/quickStyle5.xml" ContentType="application/vnd.openxmlformats-officedocument.drawingml.diagramStyle+xml"/>
  <Override PartName="/ppt/diagrams/layout2.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quickStyle2.xml" ContentType="application/vnd.openxmlformats-officedocument.drawingml.diagramStyle+xml"/>
  <Override PartName="/ppt/diagrams/layout4.xml" ContentType="application/vnd.openxmlformats-officedocument.drawingml.diagramLayout+xml"/>
  <Override PartName="/ppt/diagrams/layout5.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colors2.xml" ContentType="application/vnd.openxmlformats-officedocument.drawingml.diagramColors+xml"/>
  <Override PartName="/ppt/diagrams/colors5.xml" ContentType="application/vnd.openxmlformats-officedocument.drawingml.diagramColors+xml"/>
  <Override PartName="/ppt/diagrams/drawing5.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2"/>
  </p:notesMasterIdLst>
  <p:sldIdLst>
    <p:sldId id="584" r:id="rId2"/>
    <p:sldId id="303" r:id="rId3"/>
    <p:sldId id="257" r:id="rId4"/>
    <p:sldId id="585" r:id="rId5"/>
    <p:sldId id="256" r:id="rId6"/>
    <p:sldId id="482" r:id="rId7"/>
    <p:sldId id="569" r:id="rId8"/>
    <p:sldId id="571" r:id="rId9"/>
    <p:sldId id="570" r:id="rId10"/>
    <p:sldId id="561" r:id="rId11"/>
    <p:sldId id="572" r:id="rId12"/>
    <p:sldId id="560" r:id="rId13"/>
    <p:sldId id="483" r:id="rId14"/>
    <p:sldId id="563" r:id="rId15"/>
    <p:sldId id="573" r:id="rId16"/>
    <p:sldId id="574" r:id="rId17"/>
    <p:sldId id="575" r:id="rId18"/>
    <p:sldId id="582" r:id="rId19"/>
    <p:sldId id="562" r:id="rId20"/>
    <p:sldId id="576" r:id="rId21"/>
    <p:sldId id="577" r:id="rId22"/>
    <p:sldId id="485" r:id="rId23"/>
    <p:sldId id="550" r:id="rId24"/>
    <p:sldId id="552" r:id="rId25"/>
    <p:sldId id="551" r:id="rId26"/>
    <p:sldId id="564" r:id="rId27"/>
    <p:sldId id="566" r:id="rId28"/>
    <p:sldId id="565" r:id="rId29"/>
    <p:sldId id="546" r:id="rId30"/>
    <p:sldId id="583" r:id="rId31"/>
    <p:sldId id="522" r:id="rId32"/>
    <p:sldId id="578" r:id="rId33"/>
    <p:sldId id="539" r:id="rId34"/>
    <p:sldId id="553" r:id="rId35"/>
    <p:sldId id="579" r:id="rId36"/>
    <p:sldId id="488" r:id="rId37"/>
    <p:sldId id="586" r:id="rId38"/>
    <p:sldId id="580" r:id="rId39"/>
    <p:sldId id="554" r:id="rId40"/>
    <p:sldId id="49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4"/>
            <p14:sldId id="303"/>
            <p14:sldId id="257"/>
            <p14:sldId id="585"/>
            <p14:sldId id="256"/>
            <p14:sldId id="482"/>
            <p14:sldId id="569"/>
            <p14:sldId id="571"/>
            <p14:sldId id="570"/>
            <p14:sldId id="561"/>
            <p14:sldId id="572"/>
            <p14:sldId id="560"/>
            <p14:sldId id="483"/>
            <p14:sldId id="563"/>
            <p14:sldId id="573"/>
            <p14:sldId id="574"/>
            <p14:sldId id="575"/>
            <p14:sldId id="582"/>
            <p14:sldId id="562"/>
            <p14:sldId id="576"/>
            <p14:sldId id="577"/>
            <p14:sldId id="485"/>
            <p14:sldId id="550"/>
            <p14:sldId id="552"/>
            <p14:sldId id="551"/>
            <p14:sldId id="564"/>
            <p14:sldId id="566"/>
            <p14:sldId id="565"/>
            <p14:sldId id="546"/>
            <p14:sldId id="583"/>
            <p14:sldId id="522"/>
            <p14:sldId id="578"/>
            <p14:sldId id="539"/>
            <p14:sldId id="553"/>
            <p14:sldId id="579"/>
            <p14:sldId id="488"/>
            <p14:sldId id="586"/>
            <p14:sldId id="580"/>
            <p14:sldId id="554"/>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00"/>
    <a:srgbClr val="8E5A6D"/>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02" autoAdjust="0"/>
    <p:restoredTop sz="93738" autoAdjust="0"/>
  </p:normalViewPr>
  <p:slideViewPr>
    <p:cSldViewPr snapToGrid="0">
      <p:cViewPr>
        <p:scale>
          <a:sx n="100" d="100"/>
          <a:sy n="100" d="100"/>
        </p:scale>
        <p:origin x="1050"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FBF243-DFF9-40C6-8117-4461AAE50839}"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1E0CF180-661A-4B5C-85CA-727C6E5ECB06}" type="pres">
      <dgm:prSet presAssocID="{55FBF243-DFF9-40C6-8117-4461AAE50839}" presName="Name0" presStyleCnt="0">
        <dgm:presLayoutVars>
          <dgm:chMax val="11"/>
          <dgm:chPref val="11"/>
          <dgm:dir/>
          <dgm:resizeHandles/>
        </dgm:presLayoutVars>
      </dgm:prSet>
      <dgm:spPr/>
    </dgm:pt>
  </dgm:ptLst>
  <dgm:cxnLst>
    <dgm:cxn modelId="{596F6DB6-ED41-46CD-A328-73A354765081}" type="presOf" srcId="{55FBF243-DFF9-40C6-8117-4461AAE50839}" destId="{1E0CF180-661A-4B5C-85CA-727C6E5ECB06}" srcOrd="0"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76E50C-BE45-473C-BA12-BD0A7438124C}"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3DC6176A-2B75-4AC8-BE50-1A6F2306D038}">
      <dgm:prSet phldrT="[Text]" custT="1"/>
      <dgm:spPr>
        <a:solidFill>
          <a:srgbClr val="00B0F0"/>
        </a:solidFill>
      </dgm:spPr>
      <dgm:t>
        <a:bodyPr/>
        <a:lstStyle/>
        <a:p>
          <a:pPr>
            <a:lnSpc>
              <a:spcPct val="150000"/>
            </a:lnSpc>
          </a:pPr>
          <a:r>
            <a:rPr lang="ar-JO" sz="1800" dirty="0">
              <a:latin typeface="Alexandria" pitchFamily="2" charset="-78"/>
              <a:cs typeface="Alexandria" pitchFamily="2" charset="-78"/>
            </a:rPr>
            <a:t>أنواع الصراعات</a:t>
          </a:r>
          <a:endParaRPr lang="en-US" sz="1800" dirty="0">
            <a:latin typeface="Alexandria" pitchFamily="2" charset="-78"/>
            <a:cs typeface="Alexandria" pitchFamily="2" charset="-78"/>
          </a:endParaRPr>
        </a:p>
      </dgm:t>
    </dgm:pt>
    <dgm:pt modelId="{6F2CD206-CA3F-49F1-9D5C-22790BBE22AD}" type="sibTrans" cxnId="{8D49006B-03B5-42C1-910C-5EE75C2AEF9E}">
      <dgm:prSet/>
      <dgm:spPr/>
      <dgm:t>
        <a:bodyPr/>
        <a:lstStyle/>
        <a:p>
          <a:pPr>
            <a:lnSpc>
              <a:spcPct val="150000"/>
            </a:lnSpc>
          </a:pPr>
          <a:endParaRPr lang="en-US"/>
        </a:p>
      </dgm:t>
    </dgm:pt>
    <dgm:pt modelId="{9A9207FA-AC3E-490E-B0E9-57F385D58D07}" type="parTrans" cxnId="{8D49006B-03B5-42C1-910C-5EE75C2AEF9E}">
      <dgm:prSet/>
      <dgm:spPr/>
      <dgm:t>
        <a:bodyPr/>
        <a:lstStyle/>
        <a:p>
          <a:pPr>
            <a:lnSpc>
              <a:spcPct val="150000"/>
            </a:lnSpc>
          </a:pPr>
          <a:endParaRPr lang="en-US"/>
        </a:p>
      </dgm:t>
    </dgm:pt>
    <dgm:pt modelId="{60D1CE8E-7127-44C4-92DA-BA877838ECAC}">
      <dgm:prSet phldrT="[Text]" custT="1"/>
      <dgm:spPr>
        <a:solidFill>
          <a:srgbClr val="00B0F0"/>
        </a:solidFill>
      </dgm:spPr>
      <dgm:t>
        <a:bodyPr/>
        <a:lstStyle/>
        <a:p>
          <a:pPr>
            <a:lnSpc>
              <a:spcPct val="150000"/>
            </a:lnSpc>
          </a:pPr>
          <a:r>
            <a:rPr lang="ar-SA" sz="1400" b="1" dirty="0">
              <a:latin typeface="Alexandria" pitchFamily="2" charset="-78"/>
              <a:ea typeface="Calibri" panose="020F0502020204030204" pitchFamily="34" charset="0"/>
              <a:cs typeface="Alexandria" pitchFamily="2" charset="-78"/>
            </a:rPr>
            <a:t>أولا: الصراع داخل الفرد نفسه (الصراع الذاتي)</a:t>
          </a:r>
          <a:endParaRPr lang="en-US" sz="1400" dirty="0">
            <a:latin typeface="Alexandria" pitchFamily="2" charset="-78"/>
            <a:cs typeface="Alexandria" pitchFamily="2" charset="-78"/>
          </a:endParaRPr>
        </a:p>
      </dgm:t>
    </dgm:pt>
    <dgm:pt modelId="{A4B3CB77-8831-4B68-A8D4-7B1EC2C8A705}" type="sibTrans" cxnId="{8EBC4D4C-822A-4433-90A1-4D402BF6E64D}">
      <dgm:prSet/>
      <dgm:spPr/>
      <dgm:t>
        <a:bodyPr/>
        <a:lstStyle/>
        <a:p>
          <a:pPr>
            <a:lnSpc>
              <a:spcPct val="150000"/>
            </a:lnSpc>
          </a:pPr>
          <a:endParaRPr lang="en-US"/>
        </a:p>
      </dgm:t>
    </dgm:pt>
    <dgm:pt modelId="{0018A14E-E064-40CC-957D-5C440F870707}" type="parTrans" cxnId="{8EBC4D4C-822A-4433-90A1-4D402BF6E64D}">
      <dgm:prSet/>
      <dgm:spPr/>
      <dgm:t>
        <a:bodyPr/>
        <a:lstStyle/>
        <a:p>
          <a:pPr>
            <a:lnSpc>
              <a:spcPct val="150000"/>
            </a:lnSpc>
          </a:pPr>
          <a:endParaRPr lang="en-US"/>
        </a:p>
      </dgm:t>
    </dgm:pt>
    <dgm:pt modelId="{2E2C1733-E357-47B5-914B-E0D5DA2C8B0D}">
      <dgm:prSet custT="1"/>
      <dgm:spPr>
        <a:solidFill>
          <a:srgbClr val="00B0F0"/>
        </a:solidFill>
      </dgm:spPr>
      <dgm:t>
        <a:bodyPr/>
        <a:lstStyle/>
        <a:p>
          <a:pPr>
            <a:lnSpc>
              <a:spcPct val="150000"/>
            </a:lnSpc>
          </a:pPr>
          <a:r>
            <a:rPr lang="ar-SA" sz="1800" b="1" dirty="0">
              <a:latin typeface="Alexandria" pitchFamily="2" charset="-78"/>
              <a:ea typeface="Calibri" panose="020F0502020204030204" pitchFamily="34" charset="0"/>
              <a:cs typeface="Alexandria" pitchFamily="2" charset="-78"/>
            </a:rPr>
            <a:t>ثانياً: الصراع بين الأفراد </a:t>
          </a:r>
          <a:endParaRPr lang="en-US" sz="1800" dirty="0">
            <a:latin typeface="Alexandria" pitchFamily="2" charset="-78"/>
            <a:ea typeface="Calibri" panose="020F0502020204030204" pitchFamily="34" charset="0"/>
            <a:cs typeface="Alexandria" pitchFamily="2" charset="-78"/>
          </a:endParaRPr>
        </a:p>
      </dgm:t>
    </dgm:pt>
    <dgm:pt modelId="{600DB46B-B8C5-44E0-B506-8093BDF82B7B}" type="sibTrans" cxnId="{4C475883-C764-45E6-A886-C2C09FB32000}">
      <dgm:prSet/>
      <dgm:spPr/>
      <dgm:t>
        <a:bodyPr/>
        <a:lstStyle/>
        <a:p>
          <a:pPr>
            <a:lnSpc>
              <a:spcPct val="150000"/>
            </a:lnSpc>
          </a:pPr>
          <a:endParaRPr lang="en-US"/>
        </a:p>
      </dgm:t>
    </dgm:pt>
    <dgm:pt modelId="{64486945-B464-412C-AD6D-1DAAA999A01B}" type="parTrans" cxnId="{4C475883-C764-45E6-A886-C2C09FB32000}">
      <dgm:prSet/>
      <dgm:spPr/>
      <dgm:t>
        <a:bodyPr/>
        <a:lstStyle/>
        <a:p>
          <a:pPr>
            <a:lnSpc>
              <a:spcPct val="150000"/>
            </a:lnSpc>
          </a:pPr>
          <a:endParaRPr lang="en-US"/>
        </a:p>
      </dgm:t>
    </dgm:pt>
    <dgm:pt modelId="{0636FE83-FCB7-436E-8E8D-A4D85A9B3BC6}">
      <dgm:prSet custT="1"/>
      <dgm:spPr>
        <a:solidFill>
          <a:srgbClr val="00B0F0"/>
        </a:solidFill>
      </dgm:spPr>
      <dgm:t>
        <a:bodyPr/>
        <a:lstStyle/>
        <a:p>
          <a:pPr>
            <a:lnSpc>
              <a:spcPct val="150000"/>
            </a:lnSpc>
          </a:pPr>
          <a:r>
            <a:rPr lang="ar-SA" sz="1200" b="1" dirty="0">
              <a:latin typeface="Alexandria" pitchFamily="2" charset="-78"/>
              <a:ea typeface="Calibri" panose="020F0502020204030204" pitchFamily="34" charset="0"/>
              <a:cs typeface="Alexandria" pitchFamily="2" charset="-78"/>
            </a:rPr>
            <a:t>ثالثاً: الصراع القائم بين النظم أو بين الجماعات</a:t>
          </a:r>
          <a:endParaRPr lang="en-US" sz="1200" dirty="0">
            <a:latin typeface="Alexandria" pitchFamily="2" charset="-78"/>
            <a:ea typeface="Calibri" panose="020F0502020204030204" pitchFamily="34" charset="0"/>
            <a:cs typeface="Alexandria" pitchFamily="2" charset="-78"/>
          </a:endParaRPr>
        </a:p>
      </dgm:t>
    </dgm:pt>
    <dgm:pt modelId="{1135D286-038D-4D57-B030-6CC315090B13}" type="sibTrans" cxnId="{082B900F-CE5A-46E6-A832-D54F260B5F57}">
      <dgm:prSet/>
      <dgm:spPr/>
      <dgm:t>
        <a:bodyPr/>
        <a:lstStyle/>
        <a:p>
          <a:pPr>
            <a:lnSpc>
              <a:spcPct val="150000"/>
            </a:lnSpc>
          </a:pPr>
          <a:endParaRPr lang="en-US"/>
        </a:p>
      </dgm:t>
    </dgm:pt>
    <dgm:pt modelId="{32C52FBD-386B-4D61-BFDA-01F22D76EB9E}" type="parTrans" cxnId="{082B900F-CE5A-46E6-A832-D54F260B5F57}">
      <dgm:prSet/>
      <dgm:spPr/>
      <dgm:t>
        <a:bodyPr/>
        <a:lstStyle/>
        <a:p>
          <a:pPr>
            <a:lnSpc>
              <a:spcPct val="150000"/>
            </a:lnSpc>
          </a:pPr>
          <a:endParaRPr lang="en-US"/>
        </a:p>
      </dgm:t>
    </dgm:pt>
    <dgm:pt modelId="{AEA85784-48F3-407B-899D-95EE0F8F0A98}" type="pres">
      <dgm:prSet presAssocID="{5F76E50C-BE45-473C-BA12-BD0A7438124C}" presName="Name0" presStyleCnt="0">
        <dgm:presLayoutVars>
          <dgm:chMax val="1"/>
          <dgm:chPref val="1"/>
          <dgm:dir/>
          <dgm:animOne val="branch"/>
          <dgm:animLvl val="lvl"/>
        </dgm:presLayoutVars>
      </dgm:prSet>
      <dgm:spPr/>
    </dgm:pt>
    <dgm:pt modelId="{BA228FF0-24E8-451A-8E21-4650349B335B}" type="pres">
      <dgm:prSet presAssocID="{3DC6176A-2B75-4AC8-BE50-1A6F2306D038}" presName="singleCycle" presStyleCnt="0"/>
      <dgm:spPr/>
    </dgm:pt>
    <dgm:pt modelId="{15BC1618-8233-46C7-9253-C127ECA58590}" type="pres">
      <dgm:prSet presAssocID="{3DC6176A-2B75-4AC8-BE50-1A6F2306D038}" presName="singleCenter" presStyleLbl="node1" presStyleIdx="0" presStyleCnt="4" custLinFactNeighborX="0" custLinFactNeighborY="-265">
        <dgm:presLayoutVars>
          <dgm:chMax val="7"/>
          <dgm:chPref val="7"/>
        </dgm:presLayoutVars>
      </dgm:prSet>
      <dgm:spPr/>
    </dgm:pt>
    <dgm:pt modelId="{E0E791CF-4C3F-49A0-920C-95888074E449}" type="pres">
      <dgm:prSet presAssocID="{0018A14E-E064-40CC-957D-5C440F870707}" presName="Name56" presStyleLbl="parChTrans1D2" presStyleIdx="0" presStyleCnt="3"/>
      <dgm:spPr/>
    </dgm:pt>
    <dgm:pt modelId="{2730A150-0DDB-4DC9-9F4D-EA66AB3759E1}" type="pres">
      <dgm:prSet presAssocID="{60D1CE8E-7127-44C4-92DA-BA877838ECAC}" presName="text0" presStyleLbl="node1" presStyleIdx="1" presStyleCnt="4" custScaleX="249581">
        <dgm:presLayoutVars>
          <dgm:bulletEnabled val="1"/>
        </dgm:presLayoutVars>
      </dgm:prSet>
      <dgm:spPr/>
    </dgm:pt>
    <dgm:pt modelId="{1EAB2216-E50A-49F0-9561-1CE952315D88}" type="pres">
      <dgm:prSet presAssocID="{64486945-B464-412C-AD6D-1DAAA999A01B}" presName="Name56" presStyleLbl="parChTrans1D2" presStyleIdx="1" presStyleCnt="3"/>
      <dgm:spPr/>
    </dgm:pt>
    <dgm:pt modelId="{9484B068-9E9A-4B9A-9EB5-1B8602712991}" type="pres">
      <dgm:prSet presAssocID="{2E2C1733-E357-47B5-914B-E0D5DA2C8B0D}" presName="text0" presStyleLbl="node1" presStyleIdx="2" presStyleCnt="4" custScaleX="194522">
        <dgm:presLayoutVars>
          <dgm:bulletEnabled val="1"/>
        </dgm:presLayoutVars>
      </dgm:prSet>
      <dgm:spPr/>
    </dgm:pt>
    <dgm:pt modelId="{F0927A12-4F24-49CC-A2C4-2D75CE191888}" type="pres">
      <dgm:prSet presAssocID="{32C52FBD-386B-4D61-BFDA-01F22D76EB9E}" presName="Name56" presStyleLbl="parChTrans1D2" presStyleIdx="2" presStyleCnt="3"/>
      <dgm:spPr/>
    </dgm:pt>
    <dgm:pt modelId="{FF04ECEE-6759-431D-A3E4-8FF12BFFB240}" type="pres">
      <dgm:prSet presAssocID="{0636FE83-FCB7-436E-8E8D-A4D85A9B3BC6}" presName="text0" presStyleLbl="node1" presStyleIdx="3" presStyleCnt="4" custScaleX="181171" custRadScaleRad="99433" custRadScaleInc="952">
        <dgm:presLayoutVars>
          <dgm:bulletEnabled val="1"/>
        </dgm:presLayoutVars>
      </dgm:prSet>
      <dgm:spPr/>
    </dgm:pt>
  </dgm:ptLst>
  <dgm:cxnLst>
    <dgm:cxn modelId="{DCE3970D-02DC-4DEC-B93D-3CBADDE766CB}" type="presOf" srcId="{0018A14E-E064-40CC-957D-5C440F870707}" destId="{E0E791CF-4C3F-49A0-920C-95888074E449}" srcOrd="0" destOrd="0" presId="urn:microsoft.com/office/officeart/2008/layout/RadialCluster"/>
    <dgm:cxn modelId="{1A57F70E-8A7F-4F1D-99B8-00B38B70235B}" type="presOf" srcId="{60D1CE8E-7127-44C4-92DA-BA877838ECAC}" destId="{2730A150-0DDB-4DC9-9F4D-EA66AB3759E1}" srcOrd="0" destOrd="0" presId="urn:microsoft.com/office/officeart/2008/layout/RadialCluster"/>
    <dgm:cxn modelId="{082B900F-CE5A-46E6-A832-D54F260B5F57}" srcId="{3DC6176A-2B75-4AC8-BE50-1A6F2306D038}" destId="{0636FE83-FCB7-436E-8E8D-A4D85A9B3BC6}" srcOrd="2" destOrd="0" parTransId="{32C52FBD-386B-4D61-BFDA-01F22D76EB9E}" sibTransId="{1135D286-038D-4D57-B030-6CC315090B13}"/>
    <dgm:cxn modelId="{8EC8B862-47B7-48AD-A0DF-3E812037BDAE}" type="presOf" srcId="{64486945-B464-412C-AD6D-1DAAA999A01B}" destId="{1EAB2216-E50A-49F0-9561-1CE952315D88}" srcOrd="0" destOrd="0" presId="urn:microsoft.com/office/officeart/2008/layout/RadialCluster"/>
    <dgm:cxn modelId="{8D49006B-03B5-42C1-910C-5EE75C2AEF9E}" srcId="{5F76E50C-BE45-473C-BA12-BD0A7438124C}" destId="{3DC6176A-2B75-4AC8-BE50-1A6F2306D038}" srcOrd="0" destOrd="0" parTransId="{9A9207FA-AC3E-490E-B0E9-57F385D58D07}" sibTransId="{6F2CD206-CA3F-49F1-9D5C-22790BBE22AD}"/>
    <dgm:cxn modelId="{7242E76B-99F5-4071-B6CB-69D1EC3A928C}" type="presOf" srcId="{2E2C1733-E357-47B5-914B-E0D5DA2C8B0D}" destId="{9484B068-9E9A-4B9A-9EB5-1B8602712991}" srcOrd="0" destOrd="0" presId="urn:microsoft.com/office/officeart/2008/layout/RadialCluster"/>
    <dgm:cxn modelId="{8EBC4D4C-822A-4433-90A1-4D402BF6E64D}" srcId="{3DC6176A-2B75-4AC8-BE50-1A6F2306D038}" destId="{60D1CE8E-7127-44C4-92DA-BA877838ECAC}" srcOrd="0" destOrd="0" parTransId="{0018A14E-E064-40CC-957D-5C440F870707}" sibTransId="{A4B3CB77-8831-4B68-A8D4-7B1EC2C8A705}"/>
    <dgm:cxn modelId="{2B8CD757-FB5C-499D-81D2-A505546A9448}" type="presOf" srcId="{3DC6176A-2B75-4AC8-BE50-1A6F2306D038}" destId="{15BC1618-8233-46C7-9253-C127ECA58590}" srcOrd="0" destOrd="0" presId="urn:microsoft.com/office/officeart/2008/layout/RadialCluster"/>
    <dgm:cxn modelId="{4C475883-C764-45E6-A886-C2C09FB32000}" srcId="{3DC6176A-2B75-4AC8-BE50-1A6F2306D038}" destId="{2E2C1733-E357-47B5-914B-E0D5DA2C8B0D}" srcOrd="1" destOrd="0" parTransId="{64486945-B464-412C-AD6D-1DAAA999A01B}" sibTransId="{600DB46B-B8C5-44E0-B506-8093BDF82B7B}"/>
    <dgm:cxn modelId="{28433284-8B55-4BA3-AF6C-BB3DD5CF465F}" type="presOf" srcId="{32C52FBD-386B-4D61-BFDA-01F22D76EB9E}" destId="{F0927A12-4F24-49CC-A2C4-2D75CE191888}" srcOrd="0" destOrd="0" presId="urn:microsoft.com/office/officeart/2008/layout/RadialCluster"/>
    <dgm:cxn modelId="{F590F5B7-D1F1-4F41-A9BC-65C4B0750C04}" type="presOf" srcId="{5F76E50C-BE45-473C-BA12-BD0A7438124C}" destId="{AEA85784-48F3-407B-899D-95EE0F8F0A98}" srcOrd="0" destOrd="0" presId="urn:microsoft.com/office/officeart/2008/layout/RadialCluster"/>
    <dgm:cxn modelId="{7C0065D3-FABC-4017-AD06-D90CAFC8AFE3}" type="presOf" srcId="{0636FE83-FCB7-436E-8E8D-A4D85A9B3BC6}" destId="{FF04ECEE-6759-431D-A3E4-8FF12BFFB240}" srcOrd="0" destOrd="0" presId="urn:microsoft.com/office/officeart/2008/layout/RadialCluster"/>
    <dgm:cxn modelId="{18BEE925-82AD-4D34-8031-E1F11A274545}" type="presParOf" srcId="{AEA85784-48F3-407B-899D-95EE0F8F0A98}" destId="{BA228FF0-24E8-451A-8E21-4650349B335B}" srcOrd="0" destOrd="0" presId="urn:microsoft.com/office/officeart/2008/layout/RadialCluster"/>
    <dgm:cxn modelId="{99EB5715-A921-4985-AB1D-0783B3F418E4}" type="presParOf" srcId="{BA228FF0-24E8-451A-8E21-4650349B335B}" destId="{15BC1618-8233-46C7-9253-C127ECA58590}" srcOrd="0" destOrd="0" presId="urn:microsoft.com/office/officeart/2008/layout/RadialCluster"/>
    <dgm:cxn modelId="{846DE1D3-FF27-443C-AF34-0FAFB383DDDC}" type="presParOf" srcId="{BA228FF0-24E8-451A-8E21-4650349B335B}" destId="{E0E791CF-4C3F-49A0-920C-95888074E449}" srcOrd="1" destOrd="0" presId="urn:microsoft.com/office/officeart/2008/layout/RadialCluster"/>
    <dgm:cxn modelId="{5D7EC47F-D05E-4B2E-9F8D-2E649B419B84}" type="presParOf" srcId="{BA228FF0-24E8-451A-8E21-4650349B335B}" destId="{2730A150-0DDB-4DC9-9F4D-EA66AB3759E1}" srcOrd="2" destOrd="0" presId="urn:microsoft.com/office/officeart/2008/layout/RadialCluster"/>
    <dgm:cxn modelId="{65BCC732-2070-4E3F-B858-667F1856A9F0}" type="presParOf" srcId="{BA228FF0-24E8-451A-8E21-4650349B335B}" destId="{1EAB2216-E50A-49F0-9561-1CE952315D88}" srcOrd="3" destOrd="0" presId="urn:microsoft.com/office/officeart/2008/layout/RadialCluster"/>
    <dgm:cxn modelId="{F7D7C9A6-FD5C-41F8-B269-25443BAACA78}" type="presParOf" srcId="{BA228FF0-24E8-451A-8E21-4650349B335B}" destId="{9484B068-9E9A-4B9A-9EB5-1B8602712991}" srcOrd="4" destOrd="0" presId="urn:microsoft.com/office/officeart/2008/layout/RadialCluster"/>
    <dgm:cxn modelId="{93AF58AE-D2EA-4F04-8CEE-4149982B7502}" type="presParOf" srcId="{BA228FF0-24E8-451A-8E21-4650349B335B}" destId="{F0927A12-4F24-49CC-A2C4-2D75CE191888}" srcOrd="5" destOrd="0" presId="urn:microsoft.com/office/officeart/2008/layout/RadialCluster"/>
    <dgm:cxn modelId="{DBB294BA-73E9-4585-9897-F570899CBA2F}" type="presParOf" srcId="{BA228FF0-24E8-451A-8E21-4650349B335B}" destId="{FF04ECEE-6759-431D-A3E4-8FF12BFFB240}"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29EBAA-9CFA-484A-BEE0-4EA152A8B752}"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E9FF3784-5198-474B-A004-463476772DAB}">
      <dgm:prSet phldrT="[Text]"/>
      <dgm:spPr>
        <a:solidFill>
          <a:srgbClr val="00B0F0"/>
        </a:solidFill>
      </dgm:spPr>
      <dgm:t>
        <a:bodyPr/>
        <a:lstStyle/>
        <a:p>
          <a:pPr>
            <a:lnSpc>
              <a:spcPct val="150000"/>
            </a:lnSpc>
          </a:pPr>
          <a:r>
            <a:rPr lang="ar-JO" dirty="0">
              <a:solidFill>
                <a:prstClr val="white"/>
              </a:solidFill>
              <a:latin typeface="Alexandria" pitchFamily="2" charset="-78"/>
              <a:cs typeface="Alexandria" pitchFamily="2" charset="-78"/>
            </a:rPr>
            <a:t>استراتيجيات إدارة الصراع</a:t>
          </a:r>
          <a:endParaRPr lang="en-US" dirty="0">
            <a:latin typeface="Alexandria" pitchFamily="2" charset="-78"/>
            <a:cs typeface="Alexandria" pitchFamily="2" charset="-78"/>
          </a:endParaRPr>
        </a:p>
      </dgm:t>
    </dgm:pt>
    <dgm:pt modelId="{E79434B8-32A6-4166-B9D9-4E92E2943DA6}" type="parTrans" cxnId="{AF7E450E-0317-4C3A-9C1F-B964ECA09D6F}">
      <dgm:prSet/>
      <dgm:spPr/>
      <dgm:t>
        <a:bodyPr/>
        <a:lstStyle/>
        <a:p>
          <a:pPr>
            <a:lnSpc>
              <a:spcPct val="150000"/>
            </a:lnSpc>
          </a:pPr>
          <a:endParaRPr lang="en-US">
            <a:latin typeface="Alexandria" pitchFamily="2" charset="-78"/>
            <a:cs typeface="Alexandria" pitchFamily="2" charset="-78"/>
          </a:endParaRPr>
        </a:p>
      </dgm:t>
    </dgm:pt>
    <dgm:pt modelId="{642EFAA2-0A13-4FB4-9D51-66E1EEE32E7E}" type="sibTrans" cxnId="{AF7E450E-0317-4C3A-9C1F-B964ECA09D6F}">
      <dgm:prSet/>
      <dgm:spPr/>
      <dgm:t>
        <a:bodyPr/>
        <a:lstStyle/>
        <a:p>
          <a:pPr>
            <a:lnSpc>
              <a:spcPct val="150000"/>
            </a:lnSpc>
          </a:pPr>
          <a:endParaRPr lang="en-US">
            <a:latin typeface="Alexandria" pitchFamily="2" charset="-78"/>
            <a:cs typeface="Alexandria" pitchFamily="2" charset="-78"/>
          </a:endParaRPr>
        </a:p>
      </dgm:t>
    </dgm:pt>
    <dgm:pt modelId="{05BF55A1-80F8-4615-879E-E6C02F15F2B9}">
      <dgm:prSet phldrT="[Text]"/>
      <dgm:spPr>
        <a:solidFill>
          <a:srgbClr val="00B0F0"/>
        </a:solidFill>
      </dgm:spPr>
      <dgm:t>
        <a:bodyPr/>
        <a:lstStyle/>
        <a:p>
          <a:pPr>
            <a:lnSpc>
              <a:spcPct val="150000"/>
            </a:lnSpc>
            <a:buNone/>
          </a:pPr>
          <a:r>
            <a:rPr lang="ar-SA" b="1" dirty="0">
              <a:latin typeface="Alexandria" pitchFamily="2" charset="-78"/>
              <a:cs typeface="Alexandria" pitchFamily="2" charset="-78"/>
            </a:rPr>
            <a:t>استراتيجية التجنب</a:t>
          </a:r>
          <a:endParaRPr lang="en-US" dirty="0">
            <a:latin typeface="Alexandria" pitchFamily="2" charset="-78"/>
            <a:cs typeface="Alexandria" pitchFamily="2" charset="-78"/>
          </a:endParaRPr>
        </a:p>
      </dgm:t>
    </dgm:pt>
    <dgm:pt modelId="{D4221624-A0B2-4BC8-8457-B184A7615870}" type="parTrans" cxnId="{53311B0A-5078-456B-8541-4B50FA068ABF}">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A654A4A3-7FF1-4BDF-BD45-FF9FF912CE19}" type="sibTrans" cxnId="{53311B0A-5078-456B-8541-4B50FA068ABF}">
      <dgm:prSet/>
      <dgm:spPr/>
      <dgm:t>
        <a:bodyPr/>
        <a:lstStyle/>
        <a:p>
          <a:pPr>
            <a:lnSpc>
              <a:spcPct val="150000"/>
            </a:lnSpc>
          </a:pPr>
          <a:endParaRPr lang="en-US">
            <a:latin typeface="Alexandria" pitchFamily="2" charset="-78"/>
            <a:cs typeface="Alexandria" pitchFamily="2" charset="-78"/>
          </a:endParaRPr>
        </a:p>
      </dgm:t>
    </dgm:pt>
    <dgm:pt modelId="{0F0B5436-D452-4D43-8675-1C7EB35BDC0F}">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الانضمام</a:t>
          </a:r>
          <a:endParaRPr lang="ar-JO" b="1" dirty="0">
            <a:latin typeface="Alexandria" pitchFamily="2" charset="-78"/>
            <a:cs typeface="Alexandria" pitchFamily="2" charset="-78"/>
          </a:endParaRPr>
        </a:p>
      </dgm:t>
    </dgm:pt>
    <dgm:pt modelId="{E4CE2A55-0B90-419D-B99B-7D5F4576E285}" type="parTrans" cxnId="{0A7D1249-A563-476F-840E-7937BD2EF689}">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A038CF18-A28D-463C-963D-0E2A27666A86}" type="sibTrans" cxnId="{0A7D1249-A563-476F-840E-7937BD2EF689}">
      <dgm:prSet/>
      <dgm:spPr/>
      <dgm:t>
        <a:bodyPr/>
        <a:lstStyle/>
        <a:p>
          <a:pPr>
            <a:lnSpc>
              <a:spcPct val="150000"/>
            </a:lnSpc>
          </a:pPr>
          <a:endParaRPr lang="en-US">
            <a:latin typeface="Alexandria" pitchFamily="2" charset="-78"/>
            <a:cs typeface="Alexandria" pitchFamily="2" charset="-78"/>
          </a:endParaRPr>
        </a:p>
      </dgm:t>
    </dgm:pt>
    <dgm:pt modelId="{CC64B921-BEF1-4265-BFD3-C5DC60EAA750}">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التسوية</a:t>
          </a:r>
          <a:endParaRPr lang="en-US" dirty="0">
            <a:latin typeface="Alexandria" pitchFamily="2" charset="-78"/>
            <a:cs typeface="Alexandria" pitchFamily="2" charset="-78"/>
          </a:endParaRPr>
        </a:p>
      </dgm:t>
    </dgm:pt>
    <dgm:pt modelId="{A478CDE1-BFEC-4D22-A810-77B9E953D966}" type="parTrans" cxnId="{F0A9DE94-E99F-40A3-9840-CE708E31549A}">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8849B716-5396-48FB-A556-2C7ED2F22CEE}" type="sibTrans" cxnId="{F0A9DE94-E99F-40A3-9840-CE708E31549A}">
      <dgm:prSet/>
      <dgm:spPr/>
      <dgm:t>
        <a:bodyPr/>
        <a:lstStyle/>
        <a:p>
          <a:pPr>
            <a:lnSpc>
              <a:spcPct val="150000"/>
            </a:lnSpc>
          </a:pPr>
          <a:endParaRPr lang="en-US">
            <a:latin typeface="Alexandria" pitchFamily="2" charset="-78"/>
            <a:cs typeface="Alexandria" pitchFamily="2" charset="-78"/>
          </a:endParaRPr>
        </a:p>
      </dgm:t>
    </dgm:pt>
    <dgm:pt modelId="{CAA97DB9-2EBA-49FF-A216-3F38B11EA8B8}">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المجاملة</a:t>
          </a:r>
          <a:endParaRPr lang="ar-JO" b="1" dirty="0">
            <a:latin typeface="Alexandria" pitchFamily="2" charset="-78"/>
            <a:cs typeface="Alexandria" pitchFamily="2" charset="-78"/>
          </a:endParaRPr>
        </a:p>
      </dgm:t>
    </dgm:pt>
    <dgm:pt modelId="{6C0C270E-9B3D-4F62-BAA4-9002B8431505}" type="parTrans" cxnId="{99DB1AF6-8923-417F-B77D-AD8E4D6DCF40}">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A1EBE7DC-B673-402E-9A8E-AAC355B707A2}" type="sibTrans" cxnId="{99DB1AF6-8923-417F-B77D-AD8E4D6DCF40}">
      <dgm:prSet/>
      <dgm:spPr/>
      <dgm:t>
        <a:bodyPr/>
        <a:lstStyle/>
        <a:p>
          <a:pPr>
            <a:lnSpc>
              <a:spcPct val="150000"/>
            </a:lnSpc>
          </a:pPr>
          <a:endParaRPr lang="en-US">
            <a:latin typeface="Alexandria" pitchFamily="2" charset="-78"/>
            <a:cs typeface="Alexandria" pitchFamily="2" charset="-78"/>
          </a:endParaRPr>
        </a:p>
      </dgm:t>
    </dgm:pt>
    <dgm:pt modelId="{38490A3C-34E8-4DCA-8BDA-E16F29F9EC95}">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المواجهة</a:t>
          </a:r>
          <a:endParaRPr lang="en-US" dirty="0">
            <a:latin typeface="Alexandria" pitchFamily="2" charset="-78"/>
            <a:cs typeface="Alexandria" pitchFamily="2" charset="-78"/>
          </a:endParaRPr>
        </a:p>
      </dgm:t>
    </dgm:pt>
    <dgm:pt modelId="{5C1A9AFE-234F-4085-BA40-13E1CF797E7B}" type="parTrans" cxnId="{E36B8B2A-26B1-4236-BF93-832359F6B5B3}">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72A9D1AB-30B4-414A-B550-814EDEAA174E}" type="sibTrans" cxnId="{E36B8B2A-26B1-4236-BF93-832359F6B5B3}">
      <dgm:prSet/>
      <dgm:spPr/>
      <dgm:t>
        <a:bodyPr/>
        <a:lstStyle/>
        <a:p>
          <a:pPr>
            <a:lnSpc>
              <a:spcPct val="150000"/>
            </a:lnSpc>
          </a:pPr>
          <a:endParaRPr lang="en-US">
            <a:latin typeface="Alexandria" pitchFamily="2" charset="-78"/>
            <a:cs typeface="Alexandria" pitchFamily="2" charset="-78"/>
          </a:endParaRPr>
        </a:p>
      </dgm:t>
    </dgm:pt>
    <dgm:pt modelId="{111216F0-B0A7-4D3F-A7B2-50417C68274A}">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التعاون</a:t>
          </a:r>
          <a:endParaRPr lang="en-US" dirty="0">
            <a:latin typeface="Alexandria" pitchFamily="2" charset="-78"/>
            <a:cs typeface="Alexandria" pitchFamily="2" charset="-78"/>
          </a:endParaRPr>
        </a:p>
      </dgm:t>
    </dgm:pt>
    <dgm:pt modelId="{9D18BAD3-064C-4AC0-B2E9-35FCD0BC4096}" type="parTrans" cxnId="{B871DED9-BC92-46E9-8DE6-C7C02590BFA8}">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DB002202-1803-4835-AA04-22013340224D}" type="sibTrans" cxnId="{B871DED9-BC92-46E9-8DE6-C7C02590BFA8}">
      <dgm:prSet/>
      <dgm:spPr/>
      <dgm:t>
        <a:bodyPr/>
        <a:lstStyle/>
        <a:p>
          <a:pPr>
            <a:lnSpc>
              <a:spcPct val="150000"/>
            </a:lnSpc>
          </a:pPr>
          <a:endParaRPr lang="en-US">
            <a:latin typeface="Alexandria" pitchFamily="2" charset="-78"/>
            <a:cs typeface="Alexandria" pitchFamily="2" charset="-78"/>
          </a:endParaRPr>
        </a:p>
      </dgm:t>
    </dgm:pt>
    <dgm:pt modelId="{CBA7213A-B460-422E-A881-9F7C5515E388}">
      <dgm:prSet phldrT="[Text]"/>
      <dgm:spPr>
        <a:solidFill>
          <a:srgbClr val="00B0F0"/>
        </a:solidFill>
      </dgm:spPr>
      <dgm:t>
        <a:bodyPr/>
        <a:lstStyle/>
        <a:p>
          <a:pPr>
            <a:lnSpc>
              <a:spcPct val="150000"/>
            </a:lnSpc>
          </a:pPr>
          <a:r>
            <a:rPr lang="ar-JO" b="1" dirty="0">
              <a:latin typeface="Alexandria" pitchFamily="2" charset="-78"/>
              <a:cs typeface="Alexandria" pitchFamily="2" charset="-78"/>
            </a:rPr>
            <a:t>ا</a:t>
          </a:r>
          <a:r>
            <a:rPr lang="ar-SA" b="1" dirty="0">
              <a:latin typeface="Alexandria" pitchFamily="2" charset="-78"/>
              <a:cs typeface="Alexandria" pitchFamily="2" charset="-78"/>
            </a:rPr>
            <a:t>ستراتيجية استخدام القوة </a:t>
          </a:r>
          <a:endParaRPr lang="en-US" dirty="0">
            <a:latin typeface="Alexandria" pitchFamily="2" charset="-78"/>
            <a:cs typeface="Alexandria" pitchFamily="2" charset="-78"/>
          </a:endParaRPr>
        </a:p>
      </dgm:t>
    </dgm:pt>
    <dgm:pt modelId="{1D88CBE3-17AC-4266-AB91-5D6D3FEDCF2E}" type="parTrans" cxnId="{95F25D8B-B529-43C2-B22C-611E67B9B340}">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2DDA2ABA-2D40-4AD1-9426-B9DCCA506BAE}" type="sibTrans" cxnId="{95F25D8B-B529-43C2-B22C-611E67B9B340}">
      <dgm:prSet/>
      <dgm:spPr/>
      <dgm:t>
        <a:bodyPr/>
        <a:lstStyle/>
        <a:p>
          <a:pPr>
            <a:lnSpc>
              <a:spcPct val="150000"/>
            </a:lnSpc>
          </a:pPr>
          <a:endParaRPr lang="en-US">
            <a:latin typeface="Alexandria" pitchFamily="2" charset="-78"/>
            <a:cs typeface="Alexandria" pitchFamily="2" charset="-78"/>
          </a:endParaRPr>
        </a:p>
      </dgm:t>
    </dgm:pt>
    <dgm:pt modelId="{CEAA411F-0DF5-4185-9FDC-CA9859A49A24}">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الإقناع</a:t>
          </a:r>
          <a:endParaRPr lang="en-US" dirty="0">
            <a:latin typeface="Alexandria" pitchFamily="2" charset="-78"/>
            <a:cs typeface="Alexandria" pitchFamily="2" charset="-78"/>
          </a:endParaRPr>
        </a:p>
      </dgm:t>
    </dgm:pt>
    <dgm:pt modelId="{748D0926-DDFE-4F8B-A796-6C35EEAFBFF0}" type="parTrans" cxnId="{7630BFF0-E43D-4D02-B1CD-FD6AFD2DFACF}">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7D806C4B-31F7-4218-8B6A-93A85DB22602}" type="sibTrans" cxnId="{7630BFF0-E43D-4D02-B1CD-FD6AFD2DFACF}">
      <dgm:prSet/>
      <dgm:spPr/>
      <dgm:t>
        <a:bodyPr/>
        <a:lstStyle/>
        <a:p>
          <a:pPr>
            <a:lnSpc>
              <a:spcPct val="150000"/>
            </a:lnSpc>
          </a:pPr>
          <a:endParaRPr lang="en-US">
            <a:latin typeface="Alexandria" pitchFamily="2" charset="-78"/>
            <a:cs typeface="Alexandria" pitchFamily="2" charset="-78"/>
          </a:endParaRPr>
        </a:p>
      </dgm:t>
    </dgm:pt>
    <dgm:pt modelId="{3974B77E-E090-4A12-9BF7-1F73EE45E6CC}">
      <dgm:prSet phldrT="[Text]"/>
      <dgm:spPr>
        <a:solidFill>
          <a:srgbClr val="00B0F0"/>
        </a:solidFill>
      </dgm:spPr>
      <dgm:t>
        <a:bodyPr/>
        <a:lstStyle/>
        <a:p>
          <a:pPr>
            <a:lnSpc>
              <a:spcPct val="150000"/>
            </a:lnSpc>
          </a:pPr>
          <a:r>
            <a:rPr lang="ar-JO" dirty="0">
              <a:latin typeface="Alexandria" pitchFamily="2" charset="-78"/>
              <a:cs typeface="Alexandria" pitchFamily="2" charset="-78"/>
            </a:rPr>
            <a:t>استراتيجية التنافس</a:t>
          </a:r>
          <a:endParaRPr lang="en-US" dirty="0">
            <a:latin typeface="Alexandria" pitchFamily="2" charset="-78"/>
            <a:cs typeface="Alexandria" pitchFamily="2" charset="-78"/>
          </a:endParaRPr>
        </a:p>
      </dgm:t>
    </dgm:pt>
    <dgm:pt modelId="{D24F1F79-D017-40A0-AB68-74489FCABCE9}" type="parTrans" cxnId="{0707530F-271A-4B8C-9236-422F18EA15CE}">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7BF13B73-1A8B-4817-BB6E-A4B2237A0270}" type="sibTrans" cxnId="{0707530F-271A-4B8C-9236-422F18EA15CE}">
      <dgm:prSet/>
      <dgm:spPr/>
      <dgm:t>
        <a:bodyPr/>
        <a:lstStyle/>
        <a:p>
          <a:pPr>
            <a:lnSpc>
              <a:spcPct val="150000"/>
            </a:lnSpc>
          </a:pPr>
          <a:endParaRPr lang="en-US">
            <a:latin typeface="Alexandria" pitchFamily="2" charset="-78"/>
            <a:cs typeface="Alexandria" pitchFamily="2" charset="-78"/>
          </a:endParaRPr>
        </a:p>
      </dgm:t>
    </dgm:pt>
    <dgm:pt modelId="{EF92A528-A1EC-4A2C-9E29-264C1AD738E2}" type="pres">
      <dgm:prSet presAssocID="{1729EBAA-9CFA-484A-BEE0-4EA152A8B752}" presName="Name0" presStyleCnt="0">
        <dgm:presLayoutVars>
          <dgm:chMax val="1"/>
          <dgm:dir/>
          <dgm:animLvl val="ctr"/>
          <dgm:resizeHandles val="exact"/>
        </dgm:presLayoutVars>
      </dgm:prSet>
      <dgm:spPr/>
    </dgm:pt>
    <dgm:pt modelId="{7E160E4F-9CB6-4539-8435-0203AD02A398}" type="pres">
      <dgm:prSet presAssocID="{E9FF3784-5198-474B-A004-463476772DAB}" presName="centerShape" presStyleLbl="node0" presStyleIdx="0" presStyleCnt="1"/>
      <dgm:spPr/>
    </dgm:pt>
    <dgm:pt modelId="{C4BD19D7-ED50-46EA-8B5F-91490B7009F9}" type="pres">
      <dgm:prSet presAssocID="{D4221624-A0B2-4BC8-8457-B184A7615870}" presName="parTrans" presStyleLbl="sibTrans2D1" presStyleIdx="0" presStyleCnt="9"/>
      <dgm:spPr/>
    </dgm:pt>
    <dgm:pt modelId="{73BC0BFB-0AA0-4766-95F2-D5BE119C447C}" type="pres">
      <dgm:prSet presAssocID="{D4221624-A0B2-4BC8-8457-B184A7615870}" presName="connectorText" presStyleLbl="sibTrans2D1" presStyleIdx="0" presStyleCnt="9"/>
      <dgm:spPr/>
    </dgm:pt>
    <dgm:pt modelId="{8D11CF50-4CF1-46F4-B3A2-FDF55ABF93CD}" type="pres">
      <dgm:prSet presAssocID="{05BF55A1-80F8-4615-879E-E6C02F15F2B9}" presName="node" presStyleLbl="node1" presStyleIdx="0" presStyleCnt="9">
        <dgm:presLayoutVars>
          <dgm:bulletEnabled val="1"/>
        </dgm:presLayoutVars>
      </dgm:prSet>
      <dgm:spPr/>
    </dgm:pt>
    <dgm:pt modelId="{E735DBED-A52B-49F2-8E12-6BAC31F5CA72}" type="pres">
      <dgm:prSet presAssocID="{E4CE2A55-0B90-419D-B99B-7D5F4576E285}" presName="parTrans" presStyleLbl="sibTrans2D1" presStyleIdx="1" presStyleCnt="9"/>
      <dgm:spPr/>
    </dgm:pt>
    <dgm:pt modelId="{3587809E-4B99-4BF5-8439-1D75309AD51C}" type="pres">
      <dgm:prSet presAssocID="{E4CE2A55-0B90-419D-B99B-7D5F4576E285}" presName="connectorText" presStyleLbl="sibTrans2D1" presStyleIdx="1" presStyleCnt="9"/>
      <dgm:spPr/>
    </dgm:pt>
    <dgm:pt modelId="{889182F5-2124-4C85-90B5-76DA044B86AF}" type="pres">
      <dgm:prSet presAssocID="{0F0B5436-D452-4D43-8675-1C7EB35BDC0F}" presName="node" presStyleLbl="node1" presStyleIdx="1" presStyleCnt="9">
        <dgm:presLayoutVars>
          <dgm:bulletEnabled val="1"/>
        </dgm:presLayoutVars>
      </dgm:prSet>
      <dgm:spPr/>
    </dgm:pt>
    <dgm:pt modelId="{A1659BC1-380F-4872-BBA9-1377D1C8C084}" type="pres">
      <dgm:prSet presAssocID="{A478CDE1-BFEC-4D22-A810-77B9E953D966}" presName="parTrans" presStyleLbl="sibTrans2D1" presStyleIdx="2" presStyleCnt="9"/>
      <dgm:spPr/>
    </dgm:pt>
    <dgm:pt modelId="{A75F10FA-F449-49F3-AE09-055AF8C52FA2}" type="pres">
      <dgm:prSet presAssocID="{A478CDE1-BFEC-4D22-A810-77B9E953D966}" presName="connectorText" presStyleLbl="sibTrans2D1" presStyleIdx="2" presStyleCnt="9"/>
      <dgm:spPr/>
    </dgm:pt>
    <dgm:pt modelId="{A3E8419F-78D9-48EB-AFC5-D3617219D6B9}" type="pres">
      <dgm:prSet presAssocID="{CC64B921-BEF1-4265-BFD3-C5DC60EAA750}" presName="node" presStyleLbl="node1" presStyleIdx="2" presStyleCnt="9">
        <dgm:presLayoutVars>
          <dgm:bulletEnabled val="1"/>
        </dgm:presLayoutVars>
      </dgm:prSet>
      <dgm:spPr/>
    </dgm:pt>
    <dgm:pt modelId="{5BCFD5CD-C06B-4B87-BA81-B187D14C9ABF}" type="pres">
      <dgm:prSet presAssocID="{6C0C270E-9B3D-4F62-BAA4-9002B8431505}" presName="parTrans" presStyleLbl="sibTrans2D1" presStyleIdx="3" presStyleCnt="9"/>
      <dgm:spPr/>
    </dgm:pt>
    <dgm:pt modelId="{BC315A73-CCC3-4E7E-B8F9-20D0342E0DCD}" type="pres">
      <dgm:prSet presAssocID="{6C0C270E-9B3D-4F62-BAA4-9002B8431505}" presName="connectorText" presStyleLbl="sibTrans2D1" presStyleIdx="3" presStyleCnt="9"/>
      <dgm:spPr/>
    </dgm:pt>
    <dgm:pt modelId="{20E6BAF1-1244-499E-8FAB-703A18E00BFB}" type="pres">
      <dgm:prSet presAssocID="{CAA97DB9-2EBA-49FF-A216-3F38B11EA8B8}" presName="node" presStyleLbl="node1" presStyleIdx="3" presStyleCnt="9">
        <dgm:presLayoutVars>
          <dgm:bulletEnabled val="1"/>
        </dgm:presLayoutVars>
      </dgm:prSet>
      <dgm:spPr/>
    </dgm:pt>
    <dgm:pt modelId="{177D65F7-85E1-497B-9FAE-DF2A4BB79BB0}" type="pres">
      <dgm:prSet presAssocID="{5C1A9AFE-234F-4085-BA40-13E1CF797E7B}" presName="parTrans" presStyleLbl="sibTrans2D1" presStyleIdx="4" presStyleCnt="9"/>
      <dgm:spPr/>
    </dgm:pt>
    <dgm:pt modelId="{223F1F93-BB34-493F-9CB5-76808BD7654C}" type="pres">
      <dgm:prSet presAssocID="{5C1A9AFE-234F-4085-BA40-13E1CF797E7B}" presName="connectorText" presStyleLbl="sibTrans2D1" presStyleIdx="4" presStyleCnt="9"/>
      <dgm:spPr/>
    </dgm:pt>
    <dgm:pt modelId="{50F3B34C-984B-4B78-9D53-9D85500243FF}" type="pres">
      <dgm:prSet presAssocID="{38490A3C-34E8-4DCA-8BDA-E16F29F9EC95}" presName="node" presStyleLbl="node1" presStyleIdx="4" presStyleCnt="9">
        <dgm:presLayoutVars>
          <dgm:bulletEnabled val="1"/>
        </dgm:presLayoutVars>
      </dgm:prSet>
      <dgm:spPr/>
    </dgm:pt>
    <dgm:pt modelId="{2DA6245F-566F-44F0-B6B3-0E2EBDB099ED}" type="pres">
      <dgm:prSet presAssocID="{9D18BAD3-064C-4AC0-B2E9-35FCD0BC4096}" presName="parTrans" presStyleLbl="sibTrans2D1" presStyleIdx="5" presStyleCnt="9"/>
      <dgm:spPr/>
    </dgm:pt>
    <dgm:pt modelId="{AD44E8D6-D374-4692-93E9-A3D1AC13C332}" type="pres">
      <dgm:prSet presAssocID="{9D18BAD3-064C-4AC0-B2E9-35FCD0BC4096}" presName="connectorText" presStyleLbl="sibTrans2D1" presStyleIdx="5" presStyleCnt="9"/>
      <dgm:spPr/>
    </dgm:pt>
    <dgm:pt modelId="{AEBC295A-0CF3-4CFA-BF6B-0193A4420CD7}" type="pres">
      <dgm:prSet presAssocID="{111216F0-B0A7-4D3F-A7B2-50417C68274A}" presName="node" presStyleLbl="node1" presStyleIdx="5" presStyleCnt="9">
        <dgm:presLayoutVars>
          <dgm:bulletEnabled val="1"/>
        </dgm:presLayoutVars>
      </dgm:prSet>
      <dgm:spPr/>
    </dgm:pt>
    <dgm:pt modelId="{FA0EAECD-D7D9-4D58-B409-605C5E1D4086}" type="pres">
      <dgm:prSet presAssocID="{1D88CBE3-17AC-4266-AB91-5D6D3FEDCF2E}" presName="parTrans" presStyleLbl="sibTrans2D1" presStyleIdx="6" presStyleCnt="9"/>
      <dgm:spPr/>
    </dgm:pt>
    <dgm:pt modelId="{0192D12A-B932-42C9-834B-4AD46BED2314}" type="pres">
      <dgm:prSet presAssocID="{1D88CBE3-17AC-4266-AB91-5D6D3FEDCF2E}" presName="connectorText" presStyleLbl="sibTrans2D1" presStyleIdx="6" presStyleCnt="9"/>
      <dgm:spPr/>
    </dgm:pt>
    <dgm:pt modelId="{951567AE-E80D-4FB8-9289-55D2EAA4B423}" type="pres">
      <dgm:prSet presAssocID="{CBA7213A-B460-422E-A881-9F7C5515E388}" presName="node" presStyleLbl="node1" presStyleIdx="6" presStyleCnt="9">
        <dgm:presLayoutVars>
          <dgm:bulletEnabled val="1"/>
        </dgm:presLayoutVars>
      </dgm:prSet>
      <dgm:spPr/>
    </dgm:pt>
    <dgm:pt modelId="{1374B88D-DBB6-47B6-ACF1-EAF6D96EBF0B}" type="pres">
      <dgm:prSet presAssocID="{748D0926-DDFE-4F8B-A796-6C35EEAFBFF0}" presName="parTrans" presStyleLbl="sibTrans2D1" presStyleIdx="7" presStyleCnt="9"/>
      <dgm:spPr/>
    </dgm:pt>
    <dgm:pt modelId="{AF8DADA1-F2C7-4813-BB06-3F2DA30B658C}" type="pres">
      <dgm:prSet presAssocID="{748D0926-DDFE-4F8B-A796-6C35EEAFBFF0}" presName="connectorText" presStyleLbl="sibTrans2D1" presStyleIdx="7" presStyleCnt="9"/>
      <dgm:spPr/>
    </dgm:pt>
    <dgm:pt modelId="{CAC5734B-BA52-405F-9DD6-84392CEB74BD}" type="pres">
      <dgm:prSet presAssocID="{CEAA411F-0DF5-4185-9FDC-CA9859A49A24}" presName="node" presStyleLbl="node1" presStyleIdx="7" presStyleCnt="9">
        <dgm:presLayoutVars>
          <dgm:bulletEnabled val="1"/>
        </dgm:presLayoutVars>
      </dgm:prSet>
      <dgm:spPr/>
    </dgm:pt>
    <dgm:pt modelId="{5E72A5C2-DF6F-43C4-A99C-D5481536160E}" type="pres">
      <dgm:prSet presAssocID="{D24F1F79-D017-40A0-AB68-74489FCABCE9}" presName="parTrans" presStyleLbl="sibTrans2D1" presStyleIdx="8" presStyleCnt="9"/>
      <dgm:spPr/>
    </dgm:pt>
    <dgm:pt modelId="{8091C1FF-770A-4108-B9AF-98C5FAA7D082}" type="pres">
      <dgm:prSet presAssocID="{D24F1F79-D017-40A0-AB68-74489FCABCE9}" presName="connectorText" presStyleLbl="sibTrans2D1" presStyleIdx="8" presStyleCnt="9"/>
      <dgm:spPr/>
    </dgm:pt>
    <dgm:pt modelId="{D3AD6921-32F6-40B3-A180-6BB88D063961}" type="pres">
      <dgm:prSet presAssocID="{3974B77E-E090-4A12-9BF7-1F73EE45E6CC}" presName="node" presStyleLbl="node1" presStyleIdx="8" presStyleCnt="9">
        <dgm:presLayoutVars>
          <dgm:bulletEnabled val="1"/>
        </dgm:presLayoutVars>
      </dgm:prSet>
      <dgm:spPr/>
    </dgm:pt>
  </dgm:ptLst>
  <dgm:cxnLst>
    <dgm:cxn modelId="{53311B0A-5078-456B-8541-4B50FA068ABF}" srcId="{E9FF3784-5198-474B-A004-463476772DAB}" destId="{05BF55A1-80F8-4615-879E-E6C02F15F2B9}" srcOrd="0" destOrd="0" parTransId="{D4221624-A0B2-4BC8-8457-B184A7615870}" sibTransId="{A654A4A3-7FF1-4BDF-BD45-FF9FF912CE19}"/>
    <dgm:cxn modelId="{AF7E450E-0317-4C3A-9C1F-B964ECA09D6F}" srcId="{1729EBAA-9CFA-484A-BEE0-4EA152A8B752}" destId="{E9FF3784-5198-474B-A004-463476772DAB}" srcOrd="0" destOrd="0" parTransId="{E79434B8-32A6-4166-B9D9-4E92E2943DA6}" sibTransId="{642EFAA2-0A13-4FB4-9D51-66E1EEE32E7E}"/>
    <dgm:cxn modelId="{0707530F-271A-4B8C-9236-422F18EA15CE}" srcId="{E9FF3784-5198-474B-A004-463476772DAB}" destId="{3974B77E-E090-4A12-9BF7-1F73EE45E6CC}" srcOrd="8" destOrd="0" parTransId="{D24F1F79-D017-40A0-AB68-74489FCABCE9}" sibTransId="{7BF13B73-1A8B-4817-BB6E-A4B2237A0270}"/>
    <dgm:cxn modelId="{12D9A51F-C207-4007-A19F-82D7202829E7}" type="presOf" srcId="{CEAA411F-0DF5-4185-9FDC-CA9859A49A24}" destId="{CAC5734B-BA52-405F-9DD6-84392CEB74BD}" srcOrd="0" destOrd="0" presId="urn:microsoft.com/office/officeart/2005/8/layout/radial5"/>
    <dgm:cxn modelId="{E36B8B2A-26B1-4236-BF93-832359F6B5B3}" srcId="{E9FF3784-5198-474B-A004-463476772DAB}" destId="{38490A3C-34E8-4DCA-8BDA-E16F29F9EC95}" srcOrd="4" destOrd="0" parTransId="{5C1A9AFE-234F-4085-BA40-13E1CF797E7B}" sibTransId="{72A9D1AB-30B4-414A-B550-814EDEAA174E}"/>
    <dgm:cxn modelId="{BBA99E2B-BBAD-41EC-B44A-DA6343E6E2DB}" type="presOf" srcId="{D4221624-A0B2-4BC8-8457-B184A7615870}" destId="{C4BD19D7-ED50-46EA-8B5F-91490B7009F9}" srcOrd="0" destOrd="0" presId="urn:microsoft.com/office/officeart/2005/8/layout/radial5"/>
    <dgm:cxn modelId="{4D23CC3C-F98E-4182-BCCA-84F34AD4D02C}" type="presOf" srcId="{748D0926-DDFE-4F8B-A796-6C35EEAFBFF0}" destId="{1374B88D-DBB6-47B6-ACF1-EAF6D96EBF0B}" srcOrd="0" destOrd="0" presId="urn:microsoft.com/office/officeart/2005/8/layout/radial5"/>
    <dgm:cxn modelId="{6B52A43F-5453-4F01-8181-795EEE4A9415}" type="presOf" srcId="{111216F0-B0A7-4D3F-A7B2-50417C68274A}" destId="{AEBC295A-0CF3-4CFA-BF6B-0193A4420CD7}" srcOrd="0" destOrd="0" presId="urn:microsoft.com/office/officeart/2005/8/layout/radial5"/>
    <dgm:cxn modelId="{3E7BB543-F6B4-4505-8627-7021EFDB902D}" type="presOf" srcId="{5C1A9AFE-234F-4085-BA40-13E1CF797E7B}" destId="{223F1F93-BB34-493F-9CB5-76808BD7654C}" srcOrd="1" destOrd="0" presId="urn:microsoft.com/office/officeart/2005/8/layout/radial5"/>
    <dgm:cxn modelId="{D34DDD47-9208-48C0-B64F-89FB067ADF50}" type="presOf" srcId="{A478CDE1-BFEC-4D22-A810-77B9E953D966}" destId="{A75F10FA-F449-49F3-AE09-055AF8C52FA2}" srcOrd="1" destOrd="0" presId="urn:microsoft.com/office/officeart/2005/8/layout/radial5"/>
    <dgm:cxn modelId="{0A7D1249-A563-476F-840E-7937BD2EF689}" srcId="{E9FF3784-5198-474B-A004-463476772DAB}" destId="{0F0B5436-D452-4D43-8675-1C7EB35BDC0F}" srcOrd="1" destOrd="0" parTransId="{E4CE2A55-0B90-419D-B99B-7D5F4576E285}" sibTransId="{A038CF18-A28D-463C-963D-0E2A27666A86}"/>
    <dgm:cxn modelId="{01E4A44E-F924-47D2-9AED-E47D035E7D69}" type="presOf" srcId="{D24F1F79-D017-40A0-AB68-74489FCABCE9}" destId="{5E72A5C2-DF6F-43C4-A99C-D5481536160E}" srcOrd="0" destOrd="0" presId="urn:microsoft.com/office/officeart/2005/8/layout/radial5"/>
    <dgm:cxn modelId="{9308AB58-A240-4931-B25C-BDBEA0773CE9}" type="presOf" srcId="{1D88CBE3-17AC-4266-AB91-5D6D3FEDCF2E}" destId="{0192D12A-B932-42C9-834B-4AD46BED2314}" srcOrd="1" destOrd="0" presId="urn:microsoft.com/office/officeart/2005/8/layout/radial5"/>
    <dgm:cxn modelId="{B16DDD7B-1A33-4139-A5F9-940FA74D66B4}" type="presOf" srcId="{6C0C270E-9B3D-4F62-BAA4-9002B8431505}" destId="{5BCFD5CD-C06B-4B87-BA81-B187D14C9ABF}" srcOrd="0" destOrd="0" presId="urn:microsoft.com/office/officeart/2005/8/layout/radial5"/>
    <dgm:cxn modelId="{F2992382-1059-4647-8B7A-EB8ACD1A3BDB}" type="presOf" srcId="{E9FF3784-5198-474B-A004-463476772DAB}" destId="{7E160E4F-9CB6-4539-8435-0203AD02A398}" srcOrd="0" destOrd="0" presId="urn:microsoft.com/office/officeart/2005/8/layout/radial5"/>
    <dgm:cxn modelId="{95F25D8B-B529-43C2-B22C-611E67B9B340}" srcId="{E9FF3784-5198-474B-A004-463476772DAB}" destId="{CBA7213A-B460-422E-A881-9F7C5515E388}" srcOrd="6" destOrd="0" parTransId="{1D88CBE3-17AC-4266-AB91-5D6D3FEDCF2E}" sibTransId="{2DDA2ABA-2D40-4AD1-9426-B9DCCA506BAE}"/>
    <dgm:cxn modelId="{44F8A08B-9921-4EEA-BC59-FCE2E0C450E2}" type="presOf" srcId="{E4CE2A55-0B90-419D-B99B-7D5F4576E285}" destId="{3587809E-4B99-4BF5-8439-1D75309AD51C}" srcOrd="1" destOrd="0" presId="urn:microsoft.com/office/officeart/2005/8/layout/radial5"/>
    <dgm:cxn modelId="{F0A9DE94-E99F-40A3-9840-CE708E31549A}" srcId="{E9FF3784-5198-474B-A004-463476772DAB}" destId="{CC64B921-BEF1-4265-BFD3-C5DC60EAA750}" srcOrd="2" destOrd="0" parTransId="{A478CDE1-BFEC-4D22-A810-77B9E953D966}" sibTransId="{8849B716-5396-48FB-A556-2C7ED2F22CEE}"/>
    <dgm:cxn modelId="{6C8D5F96-D424-499C-A945-020C060922BD}" type="presOf" srcId="{6C0C270E-9B3D-4F62-BAA4-9002B8431505}" destId="{BC315A73-CCC3-4E7E-B8F9-20D0342E0DCD}" srcOrd="1" destOrd="0" presId="urn:microsoft.com/office/officeart/2005/8/layout/radial5"/>
    <dgm:cxn modelId="{57F00DA3-0FAA-4AFC-AC0C-5E192A313238}" type="presOf" srcId="{9D18BAD3-064C-4AC0-B2E9-35FCD0BC4096}" destId="{AD44E8D6-D374-4692-93E9-A3D1AC13C332}" srcOrd="1" destOrd="0" presId="urn:microsoft.com/office/officeart/2005/8/layout/radial5"/>
    <dgm:cxn modelId="{6BC39FA7-FD5E-4868-A2E9-DD88212BA28B}" type="presOf" srcId="{9D18BAD3-064C-4AC0-B2E9-35FCD0BC4096}" destId="{2DA6245F-566F-44F0-B6B3-0E2EBDB099ED}" srcOrd="0" destOrd="0" presId="urn:microsoft.com/office/officeart/2005/8/layout/radial5"/>
    <dgm:cxn modelId="{1DFE61AD-C4F4-403F-8770-D97372D889DF}" type="presOf" srcId="{CC64B921-BEF1-4265-BFD3-C5DC60EAA750}" destId="{A3E8419F-78D9-48EB-AFC5-D3617219D6B9}" srcOrd="0" destOrd="0" presId="urn:microsoft.com/office/officeart/2005/8/layout/radial5"/>
    <dgm:cxn modelId="{F74A47B4-4FCA-4DD2-83DF-3E4399DDE525}" type="presOf" srcId="{3974B77E-E090-4A12-9BF7-1F73EE45E6CC}" destId="{D3AD6921-32F6-40B3-A180-6BB88D063961}" srcOrd="0" destOrd="0" presId="urn:microsoft.com/office/officeart/2005/8/layout/radial5"/>
    <dgm:cxn modelId="{C6151CB5-1A13-4E4C-9AC7-A48A6D7EB2A4}" type="presOf" srcId="{D4221624-A0B2-4BC8-8457-B184A7615870}" destId="{73BC0BFB-0AA0-4766-95F2-D5BE119C447C}" srcOrd="1" destOrd="0" presId="urn:microsoft.com/office/officeart/2005/8/layout/radial5"/>
    <dgm:cxn modelId="{91C21BB7-7BC9-4872-9C2A-411EF2D2F90A}" type="presOf" srcId="{5C1A9AFE-234F-4085-BA40-13E1CF797E7B}" destId="{177D65F7-85E1-497B-9FAE-DF2A4BB79BB0}" srcOrd="0" destOrd="0" presId="urn:microsoft.com/office/officeart/2005/8/layout/radial5"/>
    <dgm:cxn modelId="{2B04C8BD-54B3-452A-9753-F8428A086E2C}" type="presOf" srcId="{CAA97DB9-2EBA-49FF-A216-3F38B11EA8B8}" destId="{20E6BAF1-1244-499E-8FAB-703A18E00BFB}" srcOrd="0" destOrd="0" presId="urn:microsoft.com/office/officeart/2005/8/layout/radial5"/>
    <dgm:cxn modelId="{375A39C6-C435-4C71-A448-1A3E0FB8E726}" type="presOf" srcId="{38490A3C-34E8-4DCA-8BDA-E16F29F9EC95}" destId="{50F3B34C-984B-4B78-9D53-9D85500243FF}" srcOrd="0" destOrd="0" presId="urn:microsoft.com/office/officeart/2005/8/layout/radial5"/>
    <dgm:cxn modelId="{AE4A75C6-D5F4-4DBB-A338-D4E38D0738B2}" type="presOf" srcId="{1D88CBE3-17AC-4266-AB91-5D6D3FEDCF2E}" destId="{FA0EAECD-D7D9-4D58-B409-605C5E1D4086}" srcOrd="0" destOrd="0" presId="urn:microsoft.com/office/officeart/2005/8/layout/radial5"/>
    <dgm:cxn modelId="{99F0C4CD-1639-44AE-A2BD-71411A3DB1FB}" type="presOf" srcId="{1729EBAA-9CFA-484A-BEE0-4EA152A8B752}" destId="{EF92A528-A1EC-4A2C-9E29-264C1AD738E2}" srcOrd="0" destOrd="0" presId="urn:microsoft.com/office/officeart/2005/8/layout/radial5"/>
    <dgm:cxn modelId="{7D19D1CF-3CF0-496A-B72D-00FDBC319B19}" type="presOf" srcId="{A478CDE1-BFEC-4D22-A810-77B9E953D966}" destId="{A1659BC1-380F-4872-BBA9-1377D1C8C084}" srcOrd="0" destOrd="0" presId="urn:microsoft.com/office/officeart/2005/8/layout/radial5"/>
    <dgm:cxn modelId="{F5AB15D7-74B9-4F8E-9132-CF47BF69EFA0}" type="presOf" srcId="{D24F1F79-D017-40A0-AB68-74489FCABCE9}" destId="{8091C1FF-770A-4108-B9AF-98C5FAA7D082}" srcOrd="1" destOrd="0" presId="urn:microsoft.com/office/officeart/2005/8/layout/radial5"/>
    <dgm:cxn modelId="{B871DED9-BC92-46E9-8DE6-C7C02590BFA8}" srcId="{E9FF3784-5198-474B-A004-463476772DAB}" destId="{111216F0-B0A7-4D3F-A7B2-50417C68274A}" srcOrd="5" destOrd="0" parTransId="{9D18BAD3-064C-4AC0-B2E9-35FCD0BC4096}" sibTransId="{DB002202-1803-4835-AA04-22013340224D}"/>
    <dgm:cxn modelId="{8AD851DB-7229-47EF-83DE-2B366CC827CE}" type="presOf" srcId="{05BF55A1-80F8-4615-879E-E6C02F15F2B9}" destId="{8D11CF50-4CF1-46F4-B3A2-FDF55ABF93CD}" srcOrd="0" destOrd="0" presId="urn:microsoft.com/office/officeart/2005/8/layout/radial5"/>
    <dgm:cxn modelId="{829BD2EB-6089-4ADD-AFB7-F73F2FB0B30F}" type="presOf" srcId="{E4CE2A55-0B90-419D-B99B-7D5F4576E285}" destId="{E735DBED-A52B-49F2-8E12-6BAC31F5CA72}" srcOrd="0" destOrd="0" presId="urn:microsoft.com/office/officeart/2005/8/layout/radial5"/>
    <dgm:cxn modelId="{32AA3FEF-FB41-4D8C-AD2B-E6C520FA4210}" type="presOf" srcId="{748D0926-DDFE-4F8B-A796-6C35EEAFBFF0}" destId="{AF8DADA1-F2C7-4813-BB06-3F2DA30B658C}" srcOrd="1" destOrd="0" presId="urn:microsoft.com/office/officeart/2005/8/layout/radial5"/>
    <dgm:cxn modelId="{7630BFF0-E43D-4D02-B1CD-FD6AFD2DFACF}" srcId="{E9FF3784-5198-474B-A004-463476772DAB}" destId="{CEAA411F-0DF5-4185-9FDC-CA9859A49A24}" srcOrd="7" destOrd="0" parTransId="{748D0926-DDFE-4F8B-A796-6C35EEAFBFF0}" sibTransId="{7D806C4B-31F7-4218-8B6A-93A85DB22602}"/>
    <dgm:cxn modelId="{00D1F5F3-2CEA-4718-A7CC-2277EADDDD44}" type="presOf" srcId="{0F0B5436-D452-4D43-8675-1C7EB35BDC0F}" destId="{889182F5-2124-4C85-90B5-76DA044B86AF}" srcOrd="0" destOrd="0" presId="urn:microsoft.com/office/officeart/2005/8/layout/radial5"/>
    <dgm:cxn modelId="{99DB1AF6-8923-417F-B77D-AD8E4D6DCF40}" srcId="{E9FF3784-5198-474B-A004-463476772DAB}" destId="{CAA97DB9-2EBA-49FF-A216-3F38B11EA8B8}" srcOrd="3" destOrd="0" parTransId="{6C0C270E-9B3D-4F62-BAA4-9002B8431505}" sibTransId="{A1EBE7DC-B673-402E-9A8E-AAC355B707A2}"/>
    <dgm:cxn modelId="{A60429FC-C932-471B-8746-01FC77C9BC19}" type="presOf" srcId="{CBA7213A-B460-422E-A881-9F7C5515E388}" destId="{951567AE-E80D-4FB8-9289-55D2EAA4B423}" srcOrd="0" destOrd="0" presId="urn:microsoft.com/office/officeart/2005/8/layout/radial5"/>
    <dgm:cxn modelId="{5C7F8C41-E3B3-436D-BEB1-01C6EFD4CBBB}" type="presParOf" srcId="{EF92A528-A1EC-4A2C-9E29-264C1AD738E2}" destId="{7E160E4F-9CB6-4539-8435-0203AD02A398}" srcOrd="0" destOrd="0" presId="urn:microsoft.com/office/officeart/2005/8/layout/radial5"/>
    <dgm:cxn modelId="{A156FE2D-BF37-4C55-B66A-9D2F3374328F}" type="presParOf" srcId="{EF92A528-A1EC-4A2C-9E29-264C1AD738E2}" destId="{C4BD19D7-ED50-46EA-8B5F-91490B7009F9}" srcOrd="1" destOrd="0" presId="urn:microsoft.com/office/officeart/2005/8/layout/radial5"/>
    <dgm:cxn modelId="{FA022F42-61C9-4097-A39F-3CFC6AA2D216}" type="presParOf" srcId="{C4BD19D7-ED50-46EA-8B5F-91490B7009F9}" destId="{73BC0BFB-0AA0-4766-95F2-D5BE119C447C}" srcOrd="0" destOrd="0" presId="urn:microsoft.com/office/officeart/2005/8/layout/radial5"/>
    <dgm:cxn modelId="{7024274C-DE5E-4258-8DF4-25089F34A8E3}" type="presParOf" srcId="{EF92A528-A1EC-4A2C-9E29-264C1AD738E2}" destId="{8D11CF50-4CF1-46F4-B3A2-FDF55ABF93CD}" srcOrd="2" destOrd="0" presId="urn:microsoft.com/office/officeart/2005/8/layout/radial5"/>
    <dgm:cxn modelId="{C9307238-2DC3-4C1A-B4F7-C3A7751349B6}" type="presParOf" srcId="{EF92A528-A1EC-4A2C-9E29-264C1AD738E2}" destId="{E735DBED-A52B-49F2-8E12-6BAC31F5CA72}" srcOrd="3" destOrd="0" presId="urn:microsoft.com/office/officeart/2005/8/layout/radial5"/>
    <dgm:cxn modelId="{4CABDAB3-3E1E-4189-802D-112E1FE9A10B}" type="presParOf" srcId="{E735DBED-A52B-49F2-8E12-6BAC31F5CA72}" destId="{3587809E-4B99-4BF5-8439-1D75309AD51C}" srcOrd="0" destOrd="0" presId="urn:microsoft.com/office/officeart/2005/8/layout/radial5"/>
    <dgm:cxn modelId="{6C63C31D-8AF3-4A19-83BE-1FD5F8639ED3}" type="presParOf" srcId="{EF92A528-A1EC-4A2C-9E29-264C1AD738E2}" destId="{889182F5-2124-4C85-90B5-76DA044B86AF}" srcOrd="4" destOrd="0" presId="urn:microsoft.com/office/officeart/2005/8/layout/radial5"/>
    <dgm:cxn modelId="{DAFD43F6-5502-4EA2-A775-1D29A6CC4E23}" type="presParOf" srcId="{EF92A528-A1EC-4A2C-9E29-264C1AD738E2}" destId="{A1659BC1-380F-4872-BBA9-1377D1C8C084}" srcOrd="5" destOrd="0" presId="urn:microsoft.com/office/officeart/2005/8/layout/radial5"/>
    <dgm:cxn modelId="{12A68A2E-8414-4574-8A3A-0DC06CB8B9BF}" type="presParOf" srcId="{A1659BC1-380F-4872-BBA9-1377D1C8C084}" destId="{A75F10FA-F449-49F3-AE09-055AF8C52FA2}" srcOrd="0" destOrd="0" presId="urn:microsoft.com/office/officeart/2005/8/layout/radial5"/>
    <dgm:cxn modelId="{5BDFF989-BE49-4370-BA0F-B5623639755F}" type="presParOf" srcId="{EF92A528-A1EC-4A2C-9E29-264C1AD738E2}" destId="{A3E8419F-78D9-48EB-AFC5-D3617219D6B9}" srcOrd="6" destOrd="0" presId="urn:microsoft.com/office/officeart/2005/8/layout/radial5"/>
    <dgm:cxn modelId="{70EC9ED4-005C-47CC-B5B5-9A544C8A0158}" type="presParOf" srcId="{EF92A528-A1EC-4A2C-9E29-264C1AD738E2}" destId="{5BCFD5CD-C06B-4B87-BA81-B187D14C9ABF}" srcOrd="7" destOrd="0" presId="urn:microsoft.com/office/officeart/2005/8/layout/radial5"/>
    <dgm:cxn modelId="{87CEC82A-3E52-4952-987D-FEFD54E91E2B}" type="presParOf" srcId="{5BCFD5CD-C06B-4B87-BA81-B187D14C9ABF}" destId="{BC315A73-CCC3-4E7E-B8F9-20D0342E0DCD}" srcOrd="0" destOrd="0" presId="urn:microsoft.com/office/officeart/2005/8/layout/radial5"/>
    <dgm:cxn modelId="{1F584053-0BBE-4EA0-87F8-0396CDFF624C}" type="presParOf" srcId="{EF92A528-A1EC-4A2C-9E29-264C1AD738E2}" destId="{20E6BAF1-1244-499E-8FAB-703A18E00BFB}" srcOrd="8" destOrd="0" presId="urn:microsoft.com/office/officeart/2005/8/layout/radial5"/>
    <dgm:cxn modelId="{C15E4A55-EF4C-4B41-8BDE-39567830A0EA}" type="presParOf" srcId="{EF92A528-A1EC-4A2C-9E29-264C1AD738E2}" destId="{177D65F7-85E1-497B-9FAE-DF2A4BB79BB0}" srcOrd="9" destOrd="0" presId="urn:microsoft.com/office/officeart/2005/8/layout/radial5"/>
    <dgm:cxn modelId="{12FAB1FF-2DFC-4D21-A81C-9DAE84F09EB8}" type="presParOf" srcId="{177D65F7-85E1-497B-9FAE-DF2A4BB79BB0}" destId="{223F1F93-BB34-493F-9CB5-76808BD7654C}" srcOrd="0" destOrd="0" presId="urn:microsoft.com/office/officeart/2005/8/layout/radial5"/>
    <dgm:cxn modelId="{D9976999-355F-4848-985B-7C0CA6573DC6}" type="presParOf" srcId="{EF92A528-A1EC-4A2C-9E29-264C1AD738E2}" destId="{50F3B34C-984B-4B78-9D53-9D85500243FF}" srcOrd="10" destOrd="0" presId="urn:microsoft.com/office/officeart/2005/8/layout/radial5"/>
    <dgm:cxn modelId="{072F05FF-FEE9-4C3F-BA62-A870F1320C86}" type="presParOf" srcId="{EF92A528-A1EC-4A2C-9E29-264C1AD738E2}" destId="{2DA6245F-566F-44F0-B6B3-0E2EBDB099ED}" srcOrd="11" destOrd="0" presId="urn:microsoft.com/office/officeart/2005/8/layout/radial5"/>
    <dgm:cxn modelId="{BFCB098F-4E54-4F96-88E9-7C55573C1ADE}" type="presParOf" srcId="{2DA6245F-566F-44F0-B6B3-0E2EBDB099ED}" destId="{AD44E8D6-D374-4692-93E9-A3D1AC13C332}" srcOrd="0" destOrd="0" presId="urn:microsoft.com/office/officeart/2005/8/layout/radial5"/>
    <dgm:cxn modelId="{95039E3E-CAD0-4861-80EB-792DF878F07E}" type="presParOf" srcId="{EF92A528-A1EC-4A2C-9E29-264C1AD738E2}" destId="{AEBC295A-0CF3-4CFA-BF6B-0193A4420CD7}" srcOrd="12" destOrd="0" presId="urn:microsoft.com/office/officeart/2005/8/layout/radial5"/>
    <dgm:cxn modelId="{86A64B1E-A095-402C-A46B-17A8DC49350B}" type="presParOf" srcId="{EF92A528-A1EC-4A2C-9E29-264C1AD738E2}" destId="{FA0EAECD-D7D9-4D58-B409-605C5E1D4086}" srcOrd="13" destOrd="0" presId="urn:microsoft.com/office/officeart/2005/8/layout/radial5"/>
    <dgm:cxn modelId="{74B64B10-F279-4837-83E5-232CFB536229}" type="presParOf" srcId="{FA0EAECD-D7D9-4D58-B409-605C5E1D4086}" destId="{0192D12A-B932-42C9-834B-4AD46BED2314}" srcOrd="0" destOrd="0" presId="urn:microsoft.com/office/officeart/2005/8/layout/radial5"/>
    <dgm:cxn modelId="{775B1092-E4F8-4EE6-8A45-C4F151B6C8C4}" type="presParOf" srcId="{EF92A528-A1EC-4A2C-9E29-264C1AD738E2}" destId="{951567AE-E80D-4FB8-9289-55D2EAA4B423}" srcOrd="14" destOrd="0" presId="urn:microsoft.com/office/officeart/2005/8/layout/radial5"/>
    <dgm:cxn modelId="{29857AEB-D77C-440D-B515-DFED56DF0979}" type="presParOf" srcId="{EF92A528-A1EC-4A2C-9E29-264C1AD738E2}" destId="{1374B88D-DBB6-47B6-ACF1-EAF6D96EBF0B}" srcOrd="15" destOrd="0" presId="urn:microsoft.com/office/officeart/2005/8/layout/radial5"/>
    <dgm:cxn modelId="{ABDAE769-5E81-47FD-9360-72B250917727}" type="presParOf" srcId="{1374B88D-DBB6-47B6-ACF1-EAF6D96EBF0B}" destId="{AF8DADA1-F2C7-4813-BB06-3F2DA30B658C}" srcOrd="0" destOrd="0" presId="urn:microsoft.com/office/officeart/2005/8/layout/radial5"/>
    <dgm:cxn modelId="{F8455BAC-EAF4-4924-B446-95D970B7C57D}" type="presParOf" srcId="{EF92A528-A1EC-4A2C-9E29-264C1AD738E2}" destId="{CAC5734B-BA52-405F-9DD6-84392CEB74BD}" srcOrd="16" destOrd="0" presId="urn:microsoft.com/office/officeart/2005/8/layout/radial5"/>
    <dgm:cxn modelId="{53BE7316-13E6-4807-9FE5-998BC347EBFB}" type="presParOf" srcId="{EF92A528-A1EC-4A2C-9E29-264C1AD738E2}" destId="{5E72A5C2-DF6F-43C4-A99C-D5481536160E}" srcOrd="17" destOrd="0" presId="urn:microsoft.com/office/officeart/2005/8/layout/radial5"/>
    <dgm:cxn modelId="{429A8D81-B202-4DC9-9076-DDDB26F216AB}" type="presParOf" srcId="{5E72A5C2-DF6F-43C4-A99C-D5481536160E}" destId="{8091C1FF-770A-4108-B9AF-98C5FAA7D082}" srcOrd="0" destOrd="0" presId="urn:microsoft.com/office/officeart/2005/8/layout/radial5"/>
    <dgm:cxn modelId="{E8E34520-D6D7-4D2C-9549-7B7D287AF526}" type="presParOf" srcId="{EF92A528-A1EC-4A2C-9E29-264C1AD738E2}" destId="{D3AD6921-32F6-40B3-A180-6BB88D063961}" srcOrd="18" destOrd="0" presId="urn:microsoft.com/office/officeart/2005/8/layout/radial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46AD966-C5F1-40DB-A51F-A7B4AC9E8832}"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F0E958F6-B1B9-40AF-A98F-C133A1F152ED}">
      <dgm:prSet phldrT="[Text]"/>
      <dgm:spPr>
        <a:solidFill>
          <a:srgbClr val="00B0F0"/>
        </a:solidFill>
      </dgm:spPr>
      <dgm:t>
        <a:bodyPr/>
        <a:lstStyle/>
        <a:p>
          <a:pPr>
            <a:lnSpc>
              <a:spcPct val="150000"/>
            </a:lnSpc>
          </a:pPr>
          <a:r>
            <a:rPr lang="ar-SA" dirty="0">
              <a:latin typeface="Alexandria" pitchFamily="2" charset="-78"/>
              <a:cs typeface="Alexandria" pitchFamily="2" charset="-78"/>
            </a:rPr>
            <a:t>الهيكل التنظيمي</a:t>
          </a:r>
          <a:endParaRPr lang="en-US" dirty="0">
            <a:latin typeface="Alexandria" pitchFamily="2" charset="-78"/>
            <a:cs typeface="Alexandria" pitchFamily="2" charset="-78"/>
          </a:endParaRPr>
        </a:p>
      </dgm:t>
    </dgm:pt>
    <dgm:pt modelId="{4378C292-C4E8-4A34-8A9F-531DAE3F8287}" type="parTrans" cxnId="{29D3B90F-5C24-42D8-9923-6402FC7A2A25}">
      <dgm:prSet/>
      <dgm:spPr/>
      <dgm:t>
        <a:bodyPr/>
        <a:lstStyle/>
        <a:p>
          <a:pPr>
            <a:lnSpc>
              <a:spcPct val="150000"/>
            </a:lnSpc>
          </a:pPr>
          <a:endParaRPr lang="en-US">
            <a:latin typeface="Alexandria" pitchFamily="2" charset="-78"/>
            <a:cs typeface="Alexandria" pitchFamily="2" charset="-78"/>
          </a:endParaRPr>
        </a:p>
      </dgm:t>
    </dgm:pt>
    <dgm:pt modelId="{EEB14858-0E75-4E57-9BF9-7838C049EC26}" type="sibTrans" cxnId="{29D3B90F-5C24-42D8-9923-6402FC7A2A25}">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A9375890-F4F7-41EC-8742-84A471FA8CF3}">
      <dgm:prSet phldrT="[Text]"/>
      <dgm:spPr>
        <a:solidFill>
          <a:srgbClr val="00B0F0"/>
        </a:solidFill>
      </dgm:spPr>
      <dgm:t>
        <a:bodyPr/>
        <a:lstStyle/>
        <a:p>
          <a:pPr>
            <a:lnSpc>
              <a:spcPct val="150000"/>
            </a:lnSpc>
          </a:pPr>
          <a:r>
            <a:rPr lang="ar-SA" dirty="0">
              <a:latin typeface="Alexandria" pitchFamily="2" charset="-78"/>
              <a:cs typeface="Alexandria" pitchFamily="2" charset="-78"/>
            </a:rPr>
            <a:t>أسلوب القيادة</a:t>
          </a:r>
          <a:endParaRPr lang="en-US" dirty="0">
            <a:latin typeface="Alexandria" pitchFamily="2" charset="-78"/>
            <a:cs typeface="Alexandria" pitchFamily="2" charset="-78"/>
          </a:endParaRPr>
        </a:p>
      </dgm:t>
    </dgm:pt>
    <dgm:pt modelId="{22D8754C-5DED-4A97-B149-AFCD12D65DB1}" type="parTrans" cxnId="{AF64EC92-97BA-483A-859B-9CF0D9976D98}">
      <dgm:prSet/>
      <dgm:spPr/>
      <dgm:t>
        <a:bodyPr/>
        <a:lstStyle/>
        <a:p>
          <a:pPr>
            <a:lnSpc>
              <a:spcPct val="150000"/>
            </a:lnSpc>
          </a:pPr>
          <a:endParaRPr lang="en-US">
            <a:latin typeface="Alexandria" pitchFamily="2" charset="-78"/>
            <a:cs typeface="Alexandria" pitchFamily="2" charset="-78"/>
          </a:endParaRPr>
        </a:p>
      </dgm:t>
    </dgm:pt>
    <dgm:pt modelId="{5F6DB3C3-B7E2-4242-94B7-2993FD61AE57}" type="sibTrans" cxnId="{AF64EC92-97BA-483A-859B-9CF0D9976D98}">
      <dgm:prSet/>
      <dgm:spPr/>
      <dgm:t>
        <a:bodyPr/>
        <a:lstStyle/>
        <a:p>
          <a:pPr>
            <a:lnSpc>
              <a:spcPct val="150000"/>
            </a:lnSpc>
          </a:pPr>
          <a:endParaRPr lang="en-US">
            <a:latin typeface="Alexandria" pitchFamily="2" charset="-78"/>
            <a:cs typeface="Alexandria" pitchFamily="2" charset="-78"/>
          </a:endParaRPr>
        </a:p>
      </dgm:t>
    </dgm:pt>
    <dgm:pt modelId="{D8A98843-4E98-4F05-8A60-9D47231AABB9}">
      <dgm:prSet phldrT="[Text]"/>
      <dgm:spPr>
        <a:solidFill>
          <a:srgbClr val="00B0F0"/>
        </a:solidFill>
      </dgm:spPr>
      <dgm:t>
        <a:bodyPr/>
        <a:lstStyle/>
        <a:p>
          <a:pPr>
            <a:lnSpc>
              <a:spcPct val="150000"/>
            </a:lnSpc>
          </a:pPr>
          <a:r>
            <a:rPr lang="ar-SA" dirty="0">
              <a:latin typeface="Alexandria" pitchFamily="2" charset="-78"/>
              <a:cs typeface="Alexandria" pitchFamily="2" charset="-78"/>
            </a:rPr>
            <a:t>مستوى التكنولوجيا</a:t>
          </a:r>
          <a:endParaRPr lang="en-US" dirty="0">
            <a:latin typeface="Alexandria" pitchFamily="2" charset="-78"/>
            <a:cs typeface="Alexandria" pitchFamily="2" charset="-78"/>
          </a:endParaRPr>
        </a:p>
      </dgm:t>
    </dgm:pt>
    <dgm:pt modelId="{2E01656F-81E9-4510-B9CE-AC0177D1933D}" type="parTrans" cxnId="{8FF0ABE7-802A-49C0-AE24-E537D5112B15}">
      <dgm:prSet/>
      <dgm:spPr/>
      <dgm:t>
        <a:bodyPr/>
        <a:lstStyle/>
        <a:p>
          <a:pPr>
            <a:lnSpc>
              <a:spcPct val="150000"/>
            </a:lnSpc>
          </a:pPr>
          <a:endParaRPr lang="en-US">
            <a:latin typeface="Alexandria" pitchFamily="2" charset="-78"/>
            <a:cs typeface="Alexandria" pitchFamily="2" charset="-78"/>
          </a:endParaRPr>
        </a:p>
      </dgm:t>
    </dgm:pt>
    <dgm:pt modelId="{5D2CBE4B-503A-438C-8B22-60461245D20A}" type="sibTrans" cxnId="{8FF0ABE7-802A-49C0-AE24-E537D5112B15}">
      <dgm:prSet/>
      <dgm:spPr/>
      <dgm:t>
        <a:bodyPr/>
        <a:lstStyle/>
        <a:p>
          <a:pPr>
            <a:lnSpc>
              <a:spcPct val="150000"/>
            </a:lnSpc>
          </a:pPr>
          <a:endParaRPr lang="en-US">
            <a:latin typeface="Alexandria" pitchFamily="2" charset="-78"/>
            <a:cs typeface="Alexandria" pitchFamily="2" charset="-78"/>
          </a:endParaRPr>
        </a:p>
      </dgm:t>
    </dgm:pt>
    <dgm:pt modelId="{C0B9041E-3F81-42D9-A58A-CB83821C4C63}">
      <dgm:prSet phldrT="[Text]"/>
      <dgm:spPr>
        <a:solidFill>
          <a:srgbClr val="00B0F0"/>
        </a:solidFill>
      </dgm:spPr>
      <dgm:t>
        <a:bodyPr/>
        <a:lstStyle/>
        <a:p>
          <a:pPr>
            <a:lnSpc>
              <a:spcPct val="150000"/>
            </a:lnSpc>
          </a:pPr>
          <a:r>
            <a:rPr lang="ar-SA" dirty="0">
              <a:latin typeface="Alexandria" pitchFamily="2" charset="-78"/>
              <a:cs typeface="Alexandria" pitchFamily="2" charset="-78"/>
            </a:rPr>
            <a:t>طبيعة العمل</a:t>
          </a:r>
          <a:endParaRPr lang="en-US" dirty="0">
            <a:latin typeface="Alexandria" pitchFamily="2" charset="-78"/>
            <a:cs typeface="Alexandria" pitchFamily="2" charset="-78"/>
          </a:endParaRPr>
        </a:p>
      </dgm:t>
    </dgm:pt>
    <dgm:pt modelId="{A7BAA945-30AC-4BE4-ADB8-B060940EE38D}" type="parTrans" cxnId="{A14969BD-4A24-4097-B1D2-B845373CEFCD}">
      <dgm:prSet/>
      <dgm:spPr/>
      <dgm:t>
        <a:bodyPr/>
        <a:lstStyle/>
        <a:p>
          <a:pPr>
            <a:lnSpc>
              <a:spcPct val="150000"/>
            </a:lnSpc>
          </a:pPr>
          <a:endParaRPr lang="en-US">
            <a:latin typeface="Alexandria" pitchFamily="2" charset="-78"/>
            <a:cs typeface="Alexandria" pitchFamily="2" charset="-78"/>
          </a:endParaRPr>
        </a:p>
      </dgm:t>
    </dgm:pt>
    <dgm:pt modelId="{8DAEF3E5-8467-41ED-8AFB-3DBDC5409392}" type="sibTrans" cxnId="{A14969BD-4A24-4097-B1D2-B845373CEFCD}">
      <dgm:prSet/>
      <dgm:spPr/>
      <dgm:t>
        <a:bodyPr/>
        <a:lstStyle/>
        <a:p>
          <a:pPr>
            <a:lnSpc>
              <a:spcPct val="150000"/>
            </a:lnSpc>
          </a:pPr>
          <a:endParaRPr lang="en-US">
            <a:latin typeface="Alexandria" pitchFamily="2" charset="-78"/>
            <a:cs typeface="Alexandria" pitchFamily="2" charset="-78"/>
          </a:endParaRPr>
        </a:p>
      </dgm:t>
    </dgm:pt>
    <dgm:pt modelId="{9F450F28-B851-44EA-ACF9-D3B5170E2341}">
      <dgm:prSet phldrT="[Text]"/>
      <dgm:spPr>
        <a:solidFill>
          <a:srgbClr val="00B0F0"/>
        </a:solidFill>
      </dgm:spPr>
      <dgm:t>
        <a:bodyPr/>
        <a:lstStyle/>
        <a:p>
          <a:pPr>
            <a:lnSpc>
              <a:spcPct val="150000"/>
            </a:lnSpc>
          </a:pPr>
          <a:r>
            <a:rPr lang="ar-SA" dirty="0">
              <a:latin typeface="Alexandria" pitchFamily="2" charset="-78"/>
              <a:cs typeface="Alexandria" pitchFamily="2" charset="-78"/>
            </a:rPr>
            <a:t>أسلوب الاتصال</a:t>
          </a:r>
          <a:endParaRPr lang="en-US" dirty="0">
            <a:latin typeface="Alexandria" pitchFamily="2" charset="-78"/>
            <a:cs typeface="Alexandria" pitchFamily="2" charset="-78"/>
          </a:endParaRPr>
        </a:p>
      </dgm:t>
    </dgm:pt>
    <dgm:pt modelId="{7EA5C8AA-A53C-4313-ADD8-DF9AEF997EDF}" type="parTrans" cxnId="{116CA62C-0538-448D-934D-E14A4D332BCD}">
      <dgm:prSet/>
      <dgm:spPr/>
      <dgm:t>
        <a:bodyPr/>
        <a:lstStyle/>
        <a:p>
          <a:pPr>
            <a:lnSpc>
              <a:spcPct val="150000"/>
            </a:lnSpc>
          </a:pPr>
          <a:endParaRPr lang="en-US">
            <a:latin typeface="Alexandria" pitchFamily="2" charset="-78"/>
            <a:cs typeface="Alexandria" pitchFamily="2" charset="-78"/>
          </a:endParaRPr>
        </a:p>
      </dgm:t>
    </dgm:pt>
    <dgm:pt modelId="{866C7629-CFA1-4A58-A46E-8B443BCC411A}" type="sibTrans" cxnId="{116CA62C-0538-448D-934D-E14A4D332BCD}">
      <dgm:prSet/>
      <dgm:spPr/>
      <dgm:t>
        <a:bodyPr/>
        <a:lstStyle/>
        <a:p>
          <a:pPr>
            <a:lnSpc>
              <a:spcPct val="150000"/>
            </a:lnSpc>
          </a:pPr>
          <a:endParaRPr lang="en-US">
            <a:latin typeface="Alexandria" pitchFamily="2" charset="-78"/>
            <a:cs typeface="Alexandria" pitchFamily="2" charset="-78"/>
          </a:endParaRPr>
        </a:p>
      </dgm:t>
    </dgm:pt>
    <dgm:pt modelId="{94B27025-B4AD-40EC-B6F3-8705113AE8DE}">
      <dgm:prSet phldrT="[Text]"/>
      <dgm:spPr>
        <a:solidFill>
          <a:srgbClr val="00B0F0"/>
        </a:solidFill>
      </dgm:spPr>
      <dgm:t>
        <a:bodyPr/>
        <a:lstStyle/>
        <a:p>
          <a:pPr>
            <a:lnSpc>
              <a:spcPct val="150000"/>
            </a:lnSpc>
          </a:pPr>
          <a:r>
            <a:rPr lang="ar-SA">
              <a:latin typeface="Alexandria" pitchFamily="2" charset="-78"/>
              <a:cs typeface="Alexandria" pitchFamily="2" charset="-78"/>
            </a:rPr>
            <a:t>المشاركة في اتخاذ القرار</a:t>
          </a:r>
          <a:endParaRPr lang="en-US" dirty="0">
            <a:latin typeface="Alexandria" pitchFamily="2" charset="-78"/>
            <a:cs typeface="Alexandria" pitchFamily="2" charset="-78"/>
          </a:endParaRPr>
        </a:p>
      </dgm:t>
    </dgm:pt>
    <dgm:pt modelId="{B9DA639C-5821-4238-83C6-B23A151915CC}" type="parTrans" cxnId="{B5E0D684-155D-499D-94DE-F93E5C5F022D}">
      <dgm:prSet/>
      <dgm:spPr/>
      <dgm:t>
        <a:bodyPr/>
        <a:lstStyle/>
        <a:p>
          <a:pPr>
            <a:lnSpc>
              <a:spcPct val="150000"/>
            </a:lnSpc>
          </a:pPr>
          <a:endParaRPr lang="en-US">
            <a:latin typeface="Alexandria" pitchFamily="2" charset="-78"/>
            <a:cs typeface="Alexandria" pitchFamily="2" charset="-78"/>
          </a:endParaRPr>
        </a:p>
      </dgm:t>
    </dgm:pt>
    <dgm:pt modelId="{CBE0E630-7B41-42A1-A8D2-3475C9E7F25A}" type="sibTrans" cxnId="{B5E0D684-155D-499D-94DE-F93E5C5F022D}">
      <dgm:prSet/>
      <dgm:spPr/>
      <dgm:t>
        <a:bodyPr/>
        <a:lstStyle/>
        <a:p>
          <a:pPr>
            <a:lnSpc>
              <a:spcPct val="150000"/>
            </a:lnSpc>
          </a:pPr>
          <a:endParaRPr lang="en-US">
            <a:latin typeface="Alexandria" pitchFamily="2" charset="-78"/>
            <a:cs typeface="Alexandria" pitchFamily="2" charset="-78"/>
          </a:endParaRPr>
        </a:p>
      </dgm:t>
    </dgm:pt>
    <dgm:pt modelId="{F28245F5-4D73-4CCF-9D2D-ECE1EC34C579}" type="pres">
      <dgm:prSet presAssocID="{146AD966-C5F1-40DB-A51F-A7B4AC9E8832}" presName="Name0" presStyleCnt="0">
        <dgm:presLayoutVars>
          <dgm:dir/>
          <dgm:resizeHandles val="exact"/>
        </dgm:presLayoutVars>
      </dgm:prSet>
      <dgm:spPr/>
    </dgm:pt>
    <dgm:pt modelId="{7F4451C0-166B-4710-BDF9-0C4FF36BEF21}" type="pres">
      <dgm:prSet presAssocID="{146AD966-C5F1-40DB-A51F-A7B4AC9E8832}" presName="cycle" presStyleCnt="0"/>
      <dgm:spPr/>
    </dgm:pt>
    <dgm:pt modelId="{957A24AE-531A-4B61-963A-62D8DB25E5BC}" type="pres">
      <dgm:prSet presAssocID="{F0E958F6-B1B9-40AF-A98F-C133A1F152ED}" presName="nodeFirstNode" presStyleLbl="node1" presStyleIdx="0" presStyleCnt="6">
        <dgm:presLayoutVars>
          <dgm:bulletEnabled val="1"/>
        </dgm:presLayoutVars>
      </dgm:prSet>
      <dgm:spPr/>
    </dgm:pt>
    <dgm:pt modelId="{8CB17B50-F06F-4B5F-8CD0-B7F5F64CA554}" type="pres">
      <dgm:prSet presAssocID="{EEB14858-0E75-4E57-9BF9-7838C049EC26}" presName="sibTransFirstNode" presStyleLbl="bgShp" presStyleIdx="0" presStyleCnt="1"/>
      <dgm:spPr/>
    </dgm:pt>
    <dgm:pt modelId="{E599DF9B-7819-4466-B4EC-02B35D90F125}" type="pres">
      <dgm:prSet presAssocID="{A9375890-F4F7-41EC-8742-84A471FA8CF3}" presName="nodeFollowingNodes" presStyleLbl="node1" presStyleIdx="1" presStyleCnt="6">
        <dgm:presLayoutVars>
          <dgm:bulletEnabled val="1"/>
        </dgm:presLayoutVars>
      </dgm:prSet>
      <dgm:spPr/>
    </dgm:pt>
    <dgm:pt modelId="{CD74B154-F18B-45EC-AE63-CC02131C62FD}" type="pres">
      <dgm:prSet presAssocID="{D8A98843-4E98-4F05-8A60-9D47231AABB9}" presName="nodeFollowingNodes" presStyleLbl="node1" presStyleIdx="2" presStyleCnt="6">
        <dgm:presLayoutVars>
          <dgm:bulletEnabled val="1"/>
        </dgm:presLayoutVars>
      </dgm:prSet>
      <dgm:spPr/>
    </dgm:pt>
    <dgm:pt modelId="{B60BE6DF-4D7F-4B81-AB0D-CD3828573BC4}" type="pres">
      <dgm:prSet presAssocID="{C0B9041E-3F81-42D9-A58A-CB83821C4C63}" presName="nodeFollowingNodes" presStyleLbl="node1" presStyleIdx="3" presStyleCnt="6">
        <dgm:presLayoutVars>
          <dgm:bulletEnabled val="1"/>
        </dgm:presLayoutVars>
      </dgm:prSet>
      <dgm:spPr/>
    </dgm:pt>
    <dgm:pt modelId="{55FDEC4B-2B1E-4B0D-9FD1-A51EA5D2046B}" type="pres">
      <dgm:prSet presAssocID="{9F450F28-B851-44EA-ACF9-D3B5170E2341}" presName="nodeFollowingNodes" presStyleLbl="node1" presStyleIdx="4" presStyleCnt="6">
        <dgm:presLayoutVars>
          <dgm:bulletEnabled val="1"/>
        </dgm:presLayoutVars>
      </dgm:prSet>
      <dgm:spPr/>
    </dgm:pt>
    <dgm:pt modelId="{0A542038-B05B-4385-B2B6-82092B72D42F}" type="pres">
      <dgm:prSet presAssocID="{94B27025-B4AD-40EC-B6F3-8705113AE8DE}" presName="nodeFollowingNodes" presStyleLbl="node1" presStyleIdx="5" presStyleCnt="6">
        <dgm:presLayoutVars>
          <dgm:bulletEnabled val="1"/>
        </dgm:presLayoutVars>
      </dgm:prSet>
      <dgm:spPr/>
    </dgm:pt>
  </dgm:ptLst>
  <dgm:cxnLst>
    <dgm:cxn modelId="{91243908-A7EA-4977-8287-CB676835CAAB}" type="presOf" srcId="{146AD966-C5F1-40DB-A51F-A7B4AC9E8832}" destId="{F28245F5-4D73-4CCF-9D2D-ECE1EC34C579}" srcOrd="0" destOrd="0" presId="urn:microsoft.com/office/officeart/2005/8/layout/cycle3"/>
    <dgm:cxn modelId="{29D3B90F-5C24-42D8-9923-6402FC7A2A25}" srcId="{146AD966-C5F1-40DB-A51F-A7B4AC9E8832}" destId="{F0E958F6-B1B9-40AF-A98F-C133A1F152ED}" srcOrd="0" destOrd="0" parTransId="{4378C292-C4E8-4A34-8A9F-531DAE3F8287}" sibTransId="{EEB14858-0E75-4E57-9BF9-7838C049EC26}"/>
    <dgm:cxn modelId="{16F3881A-CCF3-41AA-A9B8-267B2E3E142B}" type="presOf" srcId="{EEB14858-0E75-4E57-9BF9-7838C049EC26}" destId="{8CB17B50-F06F-4B5F-8CD0-B7F5F64CA554}" srcOrd="0" destOrd="0" presId="urn:microsoft.com/office/officeart/2005/8/layout/cycle3"/>
    <dgm:cxn modelId="{116CA62C-0538-448D-934D-E14A4D332BCD}" srcId="{146AD966-C5F1-40DB-A51F-A7B4AC9E8832}" destId="{9F450F28-B851-44EA-ACF9-D3B5170E2341}" srcOrd="4" destOrd="0" parTransId="{7EA5C8AA-A53C-4313-ADD8-DF9AEF997EDF}" sibTransId="{866C7629-CFA1-4A58-A46E-8B443BCC411A}"/>
    <dgm:cxn modelId="{E2156C3B-4A25-4D6D-AD28-992A54DAD8E3}" type="presOf" srcId="{D8A98843-4E98-4F05-8A60-9D47231AABB9}" destId="{CD74B154-F18B-45EC-AE63-CC02131C62FD}" srcOrd="0" destOrd="0" presId="urn:microsoft.com/office/officeart/2005/8/layout/cycle3"/>
    <dgm:cxn modelId="{D5959A58-DB62-44CE-9A9D-B266C305F0FD}" type="presOf" srcId="{A9375890-F4F7-41EC-8742-84A471FA8CF3}" destId="{E599DF9B-7819-4466-B4EC-02B35D90F125}" srcOrd="0" destOrd="0" presId="urn:microsoft.com/office/officeart/2005/8/layout/cycle3"/>
    <dgm:cxn modelId="{B5E0D684-155D-499D-94DE-F93E5C5F022D}" srcId="{146AD966-C5F1-40DB-A51F-A7B4AC9E8832}" destId="{94B27025-B4AD-40EC-B6F3-8705113AE8DE}" srcOrd="5" destOrd="0" parTransId="{B9DA639C-5821-4238-83C6-B23A151915CC}" sibTransId="{CBE0E630-7B41-42A1-A8D2-3475C9E7F25A}"/>
    <dgm:cxn modelId="{AF64EC92-97BA-483A-859B-9CF0D9976D98}" srcId="{146AD966-C5F1-40DB-A51F-A7B4AC9E8832}" destId="{A9375890-F4F7-41EC-8742-84A471FA8CF3}" srcOrd="1" destOrd="0" parTransId="{22D8754C-5DED-4A97-B149-AFCD12D65DB1}" sibTransId="{5F6DB3C3-B7E2-4242-94B7-2993FD61AE57}"/>
    <dgm:cxn modelId="{4D76C794-BF5A-4075-94C7-184E23071BB6}" type="presOf" srcId="{F0E958F6-B1B9-40AF-A98F-C133A1F152ED}" destId="{957A24AE-531A-4B61-963A-62D8DB25E5BC}" srcOrd="0" destOrd="0" presId="urn:microsoft.com/office/officeart/2005/8/layout/cycle3"/>
    <dgm:cxn modelId="{4E1505A8-2740-49E4-BB3E-D92A7B6077EB}" type="presOf" srcId="{9F450F28-B851-44EA-ACF9-D3B5170E2341}" destId="{55FDEC4B-2B1E-4B0D-9FD1-A51EA5D2046B}" srcOrd="0" destOrd="0" presId="urn:microsoft.com/office/officeart/2005/8/layout/cycle3"/>
    <dgm:cxn modelId="{A14969BD-4A24-4097-B1D2-B845373CEFCD}" srcId="{146AD966-C5F1-40DB-A51F-A7B4AC9E8832}" destId="{C0B9041E-3F81-42D9-A58A-CB83821C4C63}" srcOrd="3" destOrd="0" parTransId="{A7BAA945-30AC-4BE4-ADB8-B060940EE38D}" sibTransId="{8DAEF3E5-8467-41ED-8AFB-3DBDC5409392}"/>
    <dgm:cxn modelId="{B84369E3-63E4-487D-AE45-D1A72C7E3936}" type="presOf" srcId="{C0B9041E-3F81-42D9-A58A-CB83821C4C63}" destId="{B60BE6DF-4D7F-4B81-AB0D-CD3828573BC4}" srcOrd="0" destOrd="0" presId="urn:microsoft.com/office/officeart/2005/8/layout/cycle3"/>
    <dgm:cxn modelId="{8FF0ABE7-802A-49C0-AE24-E537D5112B15}" srcId="{146AD966-C5F1-40DB-A51F-A7B4AC9E8832}" destId="{D8A98843-4E98-4F05-8A60-9D47231AABB9}" srcOrd="2" destOrd="0" parTransId="{2E01656F-81E9-4510-B9CE-AC0177D1933D}" sibTransId="{5D2CBE4B-503A-438C-8B22-60461245D20A}"/>
    <dgm:cxn modelId="{F87FB4FA-720F-44D3-B668-77947AD440B3}" type="presOf" srcId="{94B27025-B4AD-40EC-B6F3-8705113AE8DE}" destId="{0A542038-B05B-4385-B2B6-82092B72D42F}" srcOrd="0" destOrd="0" presId="urn:microsoft.com/office/officeart/2005/8/layout/cycle3"/>
    <dgm:cxn modelId="{9874869C-6DB5-4DB9-9626-C65EEB72B3D0}" type="presParOf" srcId="{F28245F5-4D73-4CCF-9D2D-ECE1EC34C579}" destId="{7F4451C0-166B-4710-BDF9-0C4FF36BEF21}" srcOrd="0" destOrd="0" presId="urn:microsoft.com/office/officeart/2005/8/layout/cycle3"/>
    <dgm:cxn modelId="{A65AE39F-BE9D-4768-A1C0-59B0CE1A6BBB}" type="presParOf" srcId="{7F4451C0-166B-4710-BDF9-0C4FF36BEF21}" destId="{957A24AE-531A-4B61-963A-62D8DB25E5BC}" srcOrd="0" destOrd="0" presId="urn:microsoft.com/office/officeart/2005/8/layout/cycle3"/>
    <dgm:cxn modelId="{FCB0C6DD-1B3B-4C4C-B48C-31DA4E0C8CC4}" type="presParOf" srcId="{7F4451C0-166B-4710-BDF9-0C4FF36BEF21}" destId="{8CB17B50-F06F-4B5F-8CD0-B7F5F64CA554}" srcOrd="1" destOrd="0" presId="urn:microsoft.com/office/officeart/2005/8/layout/cycle3"/>
    <dgm:cxn modelId="{1E2D7EFA-5A92-4DAC-8EB2-B67FB924A689}" type="presParOf" srcId="{7F4451C0-166B-4710-BDF9-0C4FF36BEF21}" destId="{E599DF9B-7819-4466-B4EC-02B35D90F125}" srcOrd="2" destOrd="0" presId="urn:microsoft.com/office/officeart/2005/8/layout/cycle3"/>
    <dgm:cxn modelId="{260C7F00-EDF8-40C2-87C2-571C9D6A3551}" type="presParOf" srcId="{7F4451C0-166B-4710-BDF9-0C4FF36BEF21}" destId="{CD74B154-F18B-45EC-AE63-CC02131C62FD}" srcOrd="3" destOrd="0" presId="urn:microsoft.com/office/officeart/2005/8/layout/cycle3"/>
    <dgm:cxn modelId="{A3689B89-BB99-4F40-B26C-660C8228A415}" type="presParOf" srcId="{7F4451C0-166B-4710-BDF9-0C4FF36BEF21}" destId="{B60BE6DF-4D7F-4B81-AB0D-CD3828573BC4}" srcOrd="4" destOrd="0" presId="urn:microsoft.com/office/officeart/2005/8/layout/cycle3"/>
    <dgm:cxn modelId="{9140DE0D-C055-4370-844B-25A3255ED1B7}" type="presParOf" srcId="{7F4451C0-166B-4710-BDF9-0C4FF36BEF21}" destId="{55FDEC4B-2B1E-4B0D-9FD1-A51EA5D2046B}" srcOrd="5" destOrd="0" presId="urn:microsoft.com/office/officeart/2005/8/layout/cycle3"/>
    <dgm:cxn modelId="{B466188E-DF21-43CC-B0E2-F30FB2D16E8C}" type="presParOf" srcId="{7F4451C0-166B-4710-BDF9-0C4FF36BEF21}" destId="{0A542038-B05B-4385-B2B6-82092B72D42F}" srcOrd="6"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7B87EDC-97A2-4626-A769-29C36E51F63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DD30271-BE6C-4293-A269-DEC642465CEB}">
      <dgm:prSet phldrT="[Text]" custT="1"/>
      <dgm:spPr>
        <a:solidFill>
          <a:srgbClr val="00B0F0"/>
        </a:solidFill>
      </dgm:spPr>
      <dgm:t>
        <a:bodyPr/>
        <a:lstStyle/>
        <a:p>
          <a:pPr algn="ctr" rtl="1">
            <a:lnSpc>
              <a:spcPct val="150000"/>
            </a:lnSpc>
          </a:pPr>
          <a:r>
            <a:rPr lang="ar-SA" sz="1600" b="1" dirty="0">
              <a:latin typeface="Alexandria" pitchFamily="2" charset="-78"/>
              <a:cs typeface="Alexandria" pitchFamily="2" charset="-78"/>
            </a:rPr>
            <a:t>خصائص المناخ التنظيمي</a:t>
          </a:r>
          <a:endParaRPr lang="en-US" sz="1600" b="1" dirty="0">
            <a:latin typeface="Alexandria" pitchFamily="2" charset="-78"/>
            <a:cs typeface="Alexandria" pitchFamily="2" charset="-78"/>
          </a:endParaRPr>
        </a:p>
      </dgm:t>
    </dgm:pt>
    <dgm:pt modelId="{F9501A45-4CB5-432F-AFE5-E1993B7D4DA0}" type="parTrans" cxnId="{8DA7BF97-0832-4810-B153-E8D9DC5FB11A}">
      <dgm:prSet/>
      <dgm:spPr/>
      <dgm:t>
        <a:bodyPr/>
        <a:lstStyle/>
        <a:p>
          <a:pPr>
            <a:lnSpc>
              <a:spcPct val="150000"/>
            </a:lnSpc>
          </a:pPr>
          <a:endParaRPr lang="en-US" sz="1200">
            <a:latin typeface="Alexandria" pitchFamily="2" charset="-78"/>
            <a:cs typeface="Alexandria" pitchFamily="2" charset="-78"/>
          </a:endParaRPr>
        </a:p>
      </dgm:t>
    </dgm:pt>
    <dgm:pt modelId="{B515E9E6-4FB0-48E3-8A4F-C11A46FA7E51}" type="sibTrans" cxnId="{8DA7BF97-0832-4810-B153-E8D9DC5FB11A}">
      <dgm:prSet/>
      <dgm:spPr/>
      <dgm:t>
        <a:bodyPr/>
        <a:lstStyle/>
        <a:p>
          <a:pPr>
            <a:lnSpc>
              <a:spcPct val="150000"/>
            </a:lnSpc>
          </a:pPr>
          <a:endParaRPr lang="en-US" sz="1200">
            <a:latin typeface="Alexandria" pitchFamily="2" charset="-78"/>
            <a:cs typeface="Alexandria" pitchFamily="2" charset="-78"/>
          </a:endParaRPr>
        </a:p>
      </dgm:t>
    </dgm:pt>
    <dgm:pt modelId="{8BF20A1E-3131-4956-86D2-4AB8E0A9ED0C}">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المناخ التنظيمي يعبر عن  خصائص المنظمة كما يدركها العاملون، وتكون اتجاهاتهم وسلوكياتهم ومستوى أدائهم وإبداعهم انعكاسات لتأثير إدراكاتهم لتلك الخصائص البيئية</a:t>
          </a:r>
          <a:r>
            <a:rPr lang="en-US" sz="1600" dirty="0">
              <a:latin typeface="Alexandria" pitchFamily="2" charset="-78"/>
              <a:cs typeface="Alexandria" pitchFamily="2" charset="-78"/>
            </a:rPr>
            <a:t>.</a:t>
          </a:r>
        </a:p>
      </dgm:t>
    </dgm:pt>
    <dgm:pt modelId="{D45BEA6D-E3B8-4A09-B49E-F1A197FBF3F6}" type="parTrans" cxnId="{84388567-2C3C-43C6-94B8-5FC3CF476E6F}">
      <dgm:prSet/>
      <dgm:spPr/>
      <dgm:t>
        <a:bodyPr/>
        <a:lstStyle/>
        <a:p>
          <a:pPr>
            <a:lnSpc>
              <a:spcPct val="150000"/>
            </a:lnSpc>
          </a:pPr>
          <a:endParaRPr lang="en-US" sz="1200">
            <a:latin typeface="Alexandria" pitchFamily="2" charset="-78"/>
            <a:cs typeface="Alexandria" pitchFamily="2" charset="-78"/>
          </a:endParaRPr>
        </a:p>
      </dgm:t>
    </dgm:pt>
    <dgm:pt modelId="{9AE9F90B-9BCF-4807-9F4D-842AA7D64033}" type="sibTrans" cxnId="{84388567-2C3C-43C6-94B8-5FC3CF476E6F}">
      <dgm:prSet/>
      <dgm:spPr/>
      <dgm:t>
        <a:bodyPr/>
        <a:lstStyle/>
        <a:p>
          <a:pPr>
            <a:lnSpc>
              <a:spcPct val="150000"/>
            </a:lnSpc>
          </a:pPr>
          <a:endParaRPr lang="en-US" sz="1200">
            <a:latin typeface="Alexandria" pitchFamily="2" charset="-78"/>
            <a:cs typeface="Alexandria" pitchFamily="2" charset="-78"/>
          </a:endParaRPr>
        </a:p>
      </dgm:t>
    </dgm:pt>
    <dgm:pt modelId="{96CA1308-E16D-496A-9503-6D11CB7A7291}">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يمتاز المناخ التنظيمي بنوعية ثابتة، بمعنى أن خصائصه تتسم بدرجة من الاستقرار إلا أنه خاضع للتغيير عبر الزمن، وهذه الخاصية مستمدة من أن شخصية المنظمة عملية مكتسبة وتتأثر بالمتغيرات العديدة ذات العلاقة</a:t>
          </a:r>
          <a:r>
            <a:rPr lang="en-US" sz="1600" dirty="0">
              <a:latin typeface="Alexandria" pitchFamily="2" charset="-78"/>
              <a:cs typeface="Alexandria" pitchFamily="2" charset="-78"/>
            </a:rPr>
            <a:t>.</a:t>
          </a:r>
        </a:p>
      </dgm:t>
    </dgm:pt>
    <dgm:pt modelId="{2E9B7344-FA65-40A8-8F24-6013EE52973A}" type="parTrans" cxnId="{3AD6858B-B5A5-42BB-901D-768D64299837}">
      <dgm:prSet/>
      <dgm:spPr/>
      <dgm:t>
        <a:bodyPr/>
        <a:lstStyle/>
        <a:p>
          <a:pPr>
            <a:lnSpc>
              <a:spcPct val="150000"/>
            </a:lnSpc>
          </a:pPr>
          <a:endParaRPr lang="en-US" sz="1200">
            <a:latin typeface="Alexandria" pitchFamily="2" charset="-78"/>
            <a:cs typeface="Alexandria" pitchFamily="2" charset="-78"/>
          </a:endParaRPr>
        </a:p>
      </dgm:t>
    </dgm:pt>
    <dgm:pt modelId="{0213A643-233A-4B18-8663-BE72476038BE}" type="sibTrans" cxnId="{3AD6858B-B5A5-42BB-901D-768D64299837}">
      <dgm:prSet/>
      <dgm:spPr/>
      <dgm:t>
        <a:bodyPr/>
        <a:lstStyle/>
        <a:p>
          <a:pPr>
            <a:lnSpc>
              <a:spcPct val="150000"/>
            </a:lnSpc>
          </a:pPr>
          <a:endParaRPr lang="en-US" sz="1200">
            <a:latin typeface="Alexandria" pitchFamily="2" charset="-78"/>
            <a:cs typeface="Alexandria" pitchFamily="2" charset="-78"/>
          </a:endParaRPr>
        </a:p>
      </dgm:t>
    </dgm:pt>
    <dgm:pt modelId="{1A85C200-1026-46BA-A1DE-5AD168D5756C}">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يعبر المناخ التنظيمي عن مجموعة من الخصائص التي تميز البيئة الداخلية للمنظمة والتي عن طريقها يمكن تمييز منظمة عن أخرى</a:t>
          </a:r>
          <a:r>
            <a:rPr lang="en-US" sz="1600" dirty="0">
              <a:latin typeface="Alexandria" pitchFamily="2" charset="-78"/>
              <a:cs typeface="Alexandria" pitchFamily="2" charset="-78"/>
            </a:rPr>
            <a:t>.</a:t>
          </a:r>
        </a:p>
      </dgm:t>
    </dgm:pt>
    <dgm:pt modelId="{E8BF76FA-9B72-41DF-9E46-8E1EF62F4197}" type="parTrans" cxnId="{88DD7074-2764-49E1-B50E-FFA8203D96E5}">
      <dgm:prSet/>
      <dgm:spPr/>
      <dgm:t>
        <a:bodyPr/>
        <a:lstStyle/>
        <a:p>
          <a:pPr>
            <a:lnSpc>
              <a:spcPct val="150000"/>
            </a:lnSpc>
          </a:pPr>
          <a:endParaRPr lang="en-US" sz="1200">
            <a:latin typeface="Alexandria" pitchFamily="2" charset="-78"/>
            <a:cs typeface="Alexandria" pitchFamily="2" charset="-78"/>
          </a:endParaRPr>
        </a:p>
      </dgm:t>
    </dgm:pt>
    <dgm:pt modelId="{42A1DE0A-A854-4621-BB33-564DF059AF1E}" type="sibTrans" cxnId="{88DD7074-2764-49E1-B50E-FFA8203D96E5}">
      <dgm:prSet/>
      <dgm:spPr/>
      <dgm:t>
        <a:bodyPr/>
        <a:lstStyle/>
        <a:p>
          <a:pPr>
            <a:lnSpc>
              <a:spcPct val="150000"/>
            </a:lnSpc>
          </a:pPr>
          <a:endParaRPr lang="en-US" sz="1200">
            <a:latin typeface="Alexandria" pitchFamily="2" charset="-78"/>
            <a:cs typeface="Alexandria" pitchFamily="2" charset="-78"/>
          </a:endParaRPr>
        </a:p>
      </dgm:t>
    </dgm:pt>
    <dgm:pt modelId="{A635D871-E895-4F1B-9D9D-CA9044659070}">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المناخ لا يعني البيئة. حيث تتعلق البيئة بما يدور خارج وداخل التنظيم على المستوى الواسع، بينما يتعلق المناخ التنظيمي بما يدور داخل</a:t>
          </a:r>
          <a:endParaRPr lang="en-US" sz="1600" dirty="0">
            <a:latin typeface="Alexandria" pitchFamily="2" charset="-78"/>
            <a:cs typeface="Alexandria" pitchFamily="2" charset="-78"/>
          </a:endParaRPr>
        </a:p>
      </dgm:t>
    </dgm:pt>
    <dgm:pt modelId="{F0209B0B-D1EC-444C-BB52-BA77B362D6A8}" type="parTrans" cxnId="{AD3B1961-C4F7-41AF-921A-9703E5A031FF}">
      <dgm:prSet/>
      <dgm:spPr/>
      <dgm:t>
        <a:bodyPr/>
        <a:lstStyle/>
        <a:p>
          <a:pPr>
            <a:lnSpc>
              <a:spcPct val="150000"/>
            </a:lnSpc>
          </a:pPr>
          <a:endParaRPr lang="en-US" sz="1200">
            <a:latin typeface="Alexandria" pitchFamily="2" charset="-78"/>
            <a:cs typeface="Alexandria" pitchFamily="2" charset="-78"/>
          </a:endParaRPr>
        </a:p>
      </dgm:t>
    </dgm:pt>
    <dgm:pt modelId="{B7D92842-0DF5-4B7E-8DC7-76E99743D5A2}" type="sibTrans" cxnId="{AD3B1961-C4F7-41AF-921A-9703E5A031FF}">
      <dgm:prSet/>
      <dgm:spPr/>
      <dgm:t>
        <a:bodyPr/>
        <a:lstStyle/>
        <a:p>
          <a:pPr>
            <a:lnSpc>
              <a:spcPct val="150000"/>
            </a:lnSpc>
          </a:pPr>
          <a:endParaRPr lang="en-US" sz="1200">
            <a:latin typeface="Alexandria" pitchFamily="2" charset="-78"/>
            <a:cs typeface="Alexandria" pitchFamily="2" charset="-78"/>
          </a:endParaRPr>
        </a:p>
      </dgm:t>
    </dgm:pt>
    <dgm:pt modelId="{49EBE09B-10E5-4C54-9C23-AE557D68B8E6}">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التنظيم على المستوى الضيق فقط</a:t>
          </a:r>
          <a:r>
            <a:rPr lang="en-US" sz="400" dirty="0">
              <a:latin typeface="Alexandria" pitchFamily="2" charset="-78"/>
              <a:cs typeface="Alexandria" pitchFamily="2" charset="-78"/>
            </a:rPr>
            <a:t>.</a:t>
          </a:r>
        </a:p>
      </dgm:t>
    </dgm:pt>
    <dgm:pt modelId="{B10688C6-33F9-49A9-A7F4-DA0222F63C4C}" type="parTrans" cxnId="{932A31BD-18DC-4229-A5E5-6BC1F9B7E913}">
      <dgm:prSet/>
      <dgm:spPr/>
      <dgm:t>
        <a:bodyPr/>
        <a:lstStyle/>
        <a:p>
          <a:pPr>
            <a:lnSpc>
              <a:spcPct val="150000"/>
            </a:lnSpc>
          </a:pPr>
          <a:endParaRPr lang="en-US" sz="1200">
            <a:latin typeface="Alexandria" pitchFamily="2" charset="-78"/>
            <a:cs typeface="Alexandria" pitchFamily="2" charset="-78"/>
          </a:endParaRPr>
        </a:p>
      </dgm:t>
    </dgm:pt>
    <dgm:pt modelId="{8659DF79-C434-46C4-B781-E85958E88294}" type="sibTrans" cxnId="{932A31BD-18DC-4229-A5E5-6BC1F9B7E913}">
      <dgm:prSet/>
      <dgm:spPr/>
      <dgm:t>
        <a:bodyPr/>
        <a:lstStyle/>
        <a:p>
          <a:pPr>
            <a:lnSpc>
              <a:spcPct val="150000"/>
            </a:lnSpc>
          </a:pPr>
          <a:endParaRPr lang="en-US" sz="1200">
            <a:latin typeface="Alexandria" pitchFamily="2" charset="-78"/>
            <a:cs typeface="Alexandria" pitchFamily="2" charset="-78"/>
          </a:endParaRPr>
        </a:p>
      </dgm:t>
    </dgm:pt>
    <dgm:pt modelId="{7A7C2BF0-466F-4590-8CEE-06865387FCBC}" type="pres">
      <dgm:prSet presAssocID="{B7B87EDC-97A2-4626-A769-29C36E51F63F}" presName="diagram" presStyleCnt="0">
        <dgm:presLayoutVars>
          <dgm:chPref val="1"/>
          <dgm:dir/>
          <dgm:animOne val="branch"/>
          <dgm:animLvl val="lvl"/>
          <dgm:resizeHandles/>
        </dgm:presLayoutVars>
      </dgm:prSet>
      <dgm:spPr/>
    </dgm:pt>
    <dgm:pt modelId="{450BDD14-CA2A-46FB-9FB3-873D8B4B4EF9}" type="pres">
      <dgm:prSet presAssocID="{EDD30271-BE6C-4293-A269-DEC642465CEB}" presName="root" presStyleCnt="0"/>
      <dgm:spPr/>
    </dgm:pt>
    <dgm:pt modelId="{FAB76683-3983-4F5F-B938-AEA9F19C09C6}" type="pres">
      <dgm:prSet presAssocID="{EDD30271-BE6C-4293-A269-DEC642465CEB}" presName="rootComposite" presStyleCnt="0"/>
      <dgm:spPr/>
    </dgm:pt>
    <dgm:pt modelId="{A4BFA952-9C60-459E-8DC6-AD924F79AFC6}" type="pres">
      <dgm:prSet presAssocID="{EDD30271-BE6C-4293-A269-DEC642465CEB}" presName="rootText" presStyleLbl="node1" presStyleIdx="0" presStyleCnt="1" custScaleX="218189"/>
      <dgm:spPr/>
    </dgm:pt>
    <dgm:pt modelId="{EBD90406-9D9B-4377-A8B6-CA63FCB87DBE}" type="pres">
      <dgm:prSet presAssocID="{EDD30271-BE6C-4293-A269-DEC642465CEB}" presName="rootConnector" presStyleLbl="node1" presStyleIdx="0" presStyleCnt="1"/>
      <dgm:spPr/>
    </dgm:pt>
    <dgm:pt modelId="{E7D4C8DA-3DEE-4ED6-BBCE-0B96349030AB}" type="pres">
      <dgm:prSet presAssocID="{EDD30271-BE6C-4293-A269-DEC642465CEB}" presName="childShape" presStyleCnt="0"/>
      <dgm:spPr/>
    </dgm:pt>
    <dgm:pt modelId="{7AD78AC6-6A11-494A-93C8-1DBD7E1B756E}" type="pres">
      <dgm:prSet presAssocID="{D45BEA6D-E3B8-4A09-B49E-F1A197FBF3F6}" presName="Name13" presStyleLbl="parChTrans1D2" presStyleIdx="0" presStyleCnt="5"/>
      <dgm:spPr/>
    </dgm:pt>
    <dgm:pt modelId="{DFBDE8DD-5509-40A5-B6C1-87A84DD2A011}" type="pres">
      <dgm:prSet presAssocID="{8BF20A1E-3131-4956-86D2-4AB8E0A9ED0C}" presName="childText" presStyleLbl="bgAcc1" presStyleIdx="0" presStyleCnt="5" custScaleX="850211">
        <dgm:presLayoutVars>
          <dgm:bulletEnabled val="1"/>
        </dgm:presLayoutVars>
      </dgm:prSet>
      <dgm:spPr/>
    </dgm:pt>
    <dgm:pt modelId="{7100B450-A97A-4478-98F3-2727954428A2}" type="pres">
      <dgm:prSet presAssocID="{2E9B7344-FA65-40A8-8F24-6013EE52973A}" presName="Name13" presStyleLbl="parChTrans1D2" presStyleIdx="1" presStyleCnt="5"/>
      <dgm:spPr/>
    </dgm:pt>
    <dgm:pt modelId="{289E2FFF-D015-4861-B47F-FEB3E9F9D24F}" type="pres">
      <dgm:prSet presAssocID="{96CA1308-E16D-496A-9503-6D11CB7A7291}" presName="childText" presStyleLbl="bgAcc1" presStyleIdx="1" presStyleCnt="5" custScaleX="849161" custLinFactNeighborX="-4349">
        <dgm:presLayoutVars>
          <dgm:bulletEnabled val="1"/>
        </dgm:presLayoutVars>
      </dgm:prSet>
      <dgm:spPr/>
    </dgm:pt>
    <dgm:pt modelId="{1EA5C3C9-57FC-41F4-B278-5BB955975BEA}" type="pres">
      <dgm:prSet presAssocID="{E8BF76FA-9B72-41DF-9E46-8E1EF62F4197}" presName="Name13" presStyleLbl="parChTrans1D2" presStyleIdx="2" presStyleCnt="5"/>
      <dgm:spPr/>
    </dgm:pt>
    <dgm:pt modelId="{3BF23F41-9E98-43E1-AF4D-A924B1FF3EA1}" type="pres">
      <dgm:prSet presAssocID="{1A85C200-1026-46BA-A1DE-5AD168D5756C}" presName="childText" presStyleLbl="bgAcc1" presStyleIdx="2" presStyleCnt="5" custScaleX="846717">
        <dgm:presLayoutVars>
          <dgm:bulletEnabled val="1"/>
        </dgm:presLayoutVars>
      </dgm:prSet>
      <dgm:spPr/>
    </dgm:pt>
    <dgm:pt modelId="{B8B662A9-7661-4E9A-93CE-3356529D7641}" type="pres">
      <dgm:prSet presAssocID="{F0209B0B-D1EC-444C-BB52-BA77B362D6A8}" presName="Name13" presStyleLbl="parChTrans1D2" presStyleIdx="3" presStyleCnt="5"/>
      <dgm:spPr/>
    </dgm:pt>
    <dgm:pt modelId="{88E8ACDC-892B-4F95-8317-019EE278619F}" type="pres">
      <dgm:prSet presAssocID="{A635D871-E895-4F1B-9D9D-CA9044659070}" presName="childText" presStyleLbl="bgAcc1" presStyleIdx="3" presStyleCnt="5" custScaleX="845360">
        <dgm:presLayoutVars>
          <dgm:bulletEnabled val="1"/>
        </dgm:presLayoutVars>
      </dgm:prSet>
      <dgm:spPr/>
    </dgm:pt>
    <dgm:pt modelId="{F2DABD61-A637-4BE4-B010-D9835B165721}" type="pres">
      <dgm:prSet presAssocID="{B10688C6-33F9-49A9-A7F4-DA0222F63C4C}" presName="Name13" presStyleLbl="parChTrans1D2" presStyleIdx="4" presStyleCnt="5"/>
      <dgm:spPr/>
    </dgm:pt>
    <dgm:pt modelId="{0EE987B3-DD0F-4CC3-919F-24CEC29246FC}" type="pres">
      <dgm:prSet presAssocID="{49EBE09B-10E5-4C54-9C23-AE557D68B8E6}" presName="childText" presStyleLbl="bgAcc1" presStyleIdx="4" presStyleCnt="5" custScaleX="830265">
        <dgm:presLayoutVars>
          <dgm:bulletEnabled val="1"/>
        </dgm:presLayoutVars>
      </dgm:prSet>
      <dgm:spPr/>
    </dgm:pt>
  </dgm:ptLst>
  <dgm:cxnLst>
    <dgm:cxn modelId="{E5B00B04-968F-4ED0-B5AB-8B08E7834093}" type="presOf" srcId="{8BF20A1E-3131-4956-86D2-4AB8E0A9ED0C}" destId="{DFBDE8DD-5509-40A5-B6C1-87A84DD2A011}" srcOrd="0" destOrd="0" presId="urn:microsoft.com/office/officeart/2005/8/layout/hierarchy3"/>
    <dgm:cxn modelId="{7C2C7C07-6DE9-4A4E-BB8C-09C04BADF942}" type="presOf" srcId="{49EBE09B-10E5-4C54-9C23-AE557D68B8E6}" destId="{0EE987B3-DD0F-4CC3-919F-24CEC29246FC}" srcOrd="0" destOrd="0" presId="urn:microsoft.com/office/officeart/2005/8/layout/hierarchy3"/>
    <dgm:cxn modelId="{3FBE0A2F-1CE2-4205-949E-91A604CC98B4}" type="presOf" srcId="{EDD30271-BE6C-4293-A269-DEC642465CEB}" destId="{EBD90406-9D9B-4377-A8B6-CA63FCB87DBE}" srcOrd="1" destOrd="0" presId="urn:microsoft.com/office/officeart/2005/8/layout/hierarchy3"/>
    <dgm:cxn modelId="{19DBFB31-CED2-4EBC-8A4C-51F14C9CBD68}" type="presOf" srcId="{1A85C200-1026-46BA-A1DE-5AD168D5756C}" destId="{3BF23F41-9E98-43E1-AF4D-A924B1FF3EA1}" srcOrd="0" destOrd="0" presId="urn:microsoft.com/office/officeart/2005/8/layout/hierarchy3"/>
    <dgm:cxn modelId="{6837B139-636D-430F-AA27-8876F4FF9270}" type="presOf" srcId="{96CA1308-E16D-496A-9503-6D11CB7A7291}" destId="{289E2FFF-D015-4861-B47F-FEB3E9F9D24F}" srcOrd="0" destOrd="0" presId="urn:microsoft.com/office/officeart/2005/8/layout/hierarchy3"/>
    <dgm:cxn modelId="{22C7725B-0733-4C47-9676-431DFDEE1214}" type="presOf" srcId="{F0209B0B-D1EC-444C-BB52-BA77B362D6A8}" destId="{B8B662A9-7661-4E9A-93CE-3356529D7641}" srcOrd="0" destOrd="0" presId="urn:microsoft.com/office/officeart/2005/8/layout/hierarchy3"/>
    <dgm:cxn modelId="{AD3B1961-C4F7-41AF-921A-9703E5A031FF}" srcId="{EDD30271-BE6C-4293-A269-DEC642465CEB}" destId="{A635D871-E895-4F1B-9D9D-CA9044659070}" srcOrd="3" destOrd="0" parTransId="{F0209B0B-D1EC-444C-BB52-BA77B362D6A8}" sibTransId="{B7D92842-0DF5-4B7E-8DC7-76E99743D5A2}"/>
    <dgm:cxn modelId="{618B4266-26DE-4DAA-9168-09471CB979D3}" type="presOf" srcId="{E8BF76FA-9B72-41DF-9E46-8E1EF62F4197}" destId="{1EA5C3C9-57FC-41F4-B278-5BB955975BEA}" srcOrd="0" destOrd="0" presId="urn:microsoft.com/office/officeart/2005/8/layout/hierarchy3"/>
    <dgm:cxn modelId="{84388567-2C3C-43C6-94B8-5FC3CF476E6F}" srcId="{EDD30271-BE6C-4293-A269-DEC642465CEB}" destId="{8BF20A1E-3131-4956-86D2-4AB8E0A9ED0C}" srcOrd="0" destOrd="0" parTransId="{D45BEA6D-E3B8-4A09-B49E-F1A197FBF3F6}" sibTransId="{9AE9F90B-9BCF-4807-9F4D-842AA7D64033}"/>
    <dgm:cxn modelId="{B6826F6D-1FF3-4DA0-A4C9-8237AF5CBFEA}" type="presOf" srcId="{B7B87EDC-97A2-4626-A769-29C36E51F63F}" destId="{7A7C2BF0-466F-4590-8CEE-06865387FCBC}" srcOrd="0" destOrd="0" presId="urn:microsoft.com/office/officeart/2005/8/layout/hierarchy3"/>
    <dgm:cxn modelId="{88DD7074-2764-49E1-B50E-FFA8203D96E5}" srcId="{EDD30271-BE6C-4293-A269-DEC642465CEB}" destId="{1A85C200-1026-46BA-A1DE-5AD168D5756C}" srcOrd="2" destOrd="0" parTransId="{E8BF76FA-9B72-41DF-9E46-8E1EF62F4197}" sibTransId="{42A1DE0A-A854-4621-BB33-564DF059AF1E}"/>
    <dgm:cxn modelId="{3AD6858B-B5A5-42BB-901D-768D64299837}" srcId="{EDD30271-BE6C-4293-A269-DEC642465CEB}" destId="{96CA1308-E16D-496A-9503-6D11CB7A7291}" srcOrd="1" destOrd="0" parTransId="{2E9B7344-FA65-40A8-8F24-6013EE52973A}" sibTransId="{0213A643-233A-4B18-8663-BE72476038BE}"/>
    <dgm:cxn modelId="{8DA7BF97-0832-4810-B153-E8D9DC5FB11A}" srcId="{B7B87EDC-97A2-4626-A769-29C36E51F63F}" destId="{EDD30271-BE6C-4293-A269-DEC642465CEB}" srcOrd="0" destOrd="0" parTransId="{F9501A45-4CB5-432F-AFE5-E1993B7D4DA0}" sibTransId="{B515E9E6-4FB0-48E3-8A4F-C11A46FA7E51}"/>
    <dgm:cxn modelId="{0A1A68A8-C67F-4701-AAE9-258D0D2728CA}" type="presOf" srcId="{B10688C6-33F9-49A9-A7F4-DA0222F63C4C}" destId="{F2DABD61-A637-4BE4-B010-D9835B165721}" srcOrd="0" destOrd="0" presId="urn:microsoft.com/office/officeart/2005/8/layout/hierarchy3"/>
    <dgm:cxn modelId="{79FEE6B6-1FDB-4C93-A967-111CF3A0146A}" type="presOf" srcId="{A635D871-E895-4F1B-9D9D-CA9044659070}" destId="{88E8ACDC-892B-4F95-8317-019EE278619F}" srcOrd="0" destOrd="0" presId="urn:microsoft.com/office/officeart/2005/8/layout/hierarchy3"/>
    <dgm:cxn modelId="{0802B7B7-E52E-452F-8E89-A2036704AC01}" type="presOf" srcId="{EDD30271-BE6C-4293-A269-DEC642465CEB}" destId="{A4BFA952-9C60-459E-8DC6-AD924F79AFC6}" srcOrd="0" destOrd="0" presId="urn:microsoft.com/office/officeart/2005/8/layout/hierarchy3"/>
    <dgm:cxn modelId="{932A31BD-18DC-4229-A5E5-6BC1F9B7E913}" srcId="{EDD30271-BE6C-4293-A269-DEC642465CEB}" destId="{49EBE09B-10E5-4C54-9C23-AE557D68B8E6}" srcOrd="4" destOrd="0" parTransId="{B10688C6-33F9-49A9-A7F4-DA0222F63C4C}" sibTransId="{8659DF79-C434-46C4-B781-E85958E88294}"/>
    <dgm:cxn modelId="{F36524DB-2E81-4DC1-843D-0679946A2017}" type="presOf" srcId="{D45BEA6D-E3B8-4A09-B49E-F1A197FBF3F6}" destId="{7AD78AC6-6A11-494A-93C8-1DBD7E1B756E}" srcOrd="0" destOrd="0" presId="urn:microsoft.com/office/officeart/2005/8/layout/hierarchy3"/>
    <dgm:cxn modelId="{72A83AEC-FB25-460D-9F4B-3CFE8ABB8F96}" type="presOf" srcId="{2E9B7344-FA65-40A8-8F24-6013EE52973A}" destId="{7100B450-A97A-4478-98F3-2727954428A2}" srcOrd="0" destOrd="0" presId="urn:microsoft.com/office/officeart/2005/8/layout/hierarchy3"/>
    <dgm:cxn modelId="{BC81FBD0-572F-46B2-9499-DD57DA59AA10}" type="presParOf" srcId="{7A7C2BF0-466F-4590-8CEE-06865387FCBC}" destId="{450BDD14-CA2A-46FB-9FB3-873D8B4B4EF9}" srcOrd="0" destOrd="0" presId="urn:microsoft.com/office/officeart/2005/8/layout/hierarchy3"/>
    <dgm:cxn modelId="{27577827-883E-4FAD-AB6D-B7AAF72FAB9B}" type="presParOf" srcId="{450BDD14-CA2A-46FB-9FB3-873D8B4B4EF9}" destId="{FAB76683-3983-4F5F-B938-AEA9F19C09C6}" srcOrd="0" destOrd="0" presId="urn:microsoft.com/office/officeart/2005/8/layout/hierarchy3"/>
    <dgm:cxn modelId="{825F68F2-BE0B-4E4F-B9F7-9D4E8C5766A7}" type="presParOf" srcId="{FAB76683-3983-4F5F-B938-AEA9F19C09C6}" destId="{A4BFA952-9C60-459E-8DC6-AD924F79AFC6}" srcOrd="0" destOrd="0" presId="urn:microsoft.com/office/officeart/2005/8/layout/hierarchy3"/>
    <dgm:cxn modelId="{D58D285D-72BB-456A-AC7A-2ECE2368C25B}" type="presParOf" srcId="{FAB76683-3983-4F5F-B938-AEA9F19C09C6}" destId="{EBD90406-9D9B-4377-A8B6-CA63FCB87DBE}" srcOrd="1" destOrd="0" presId="urn:microsoft.com/office/officeart/2005/8/layout/hierarchy3"/>
    <dgm:cxn modelId="{6EE48A91-1577-4B34-B0A1-119C27EC7AF9}" type="presParOf" srcId="{450BDD14-CA2A-46FB-9FB3-873D8B4B4EF9}" destId="{E7D4C8DA-3DEE-4ED6-BBCE-0B96349030AB}" srcOrd="1" destOrd="0" presId="urn:microsoft.com/office/officeart/2005/8/layout/hierarchy3"/>
    <dgm:cxn modelId="{C658CE8D-8175-4D85-8643-45F552FBC78F}" type="presParOf" srcId="{E7D4C8DA-3DEE-4ED6-BBCE-0B96349030AB}" destId="{7AD78AC6-6A11-494A-93C8-1DBD7E1B756E}" srcOrd="0" destOrd="0" presId="urn:microsoft.com/office/officeart/2005/8/layout/hierarchy3"/>
    <dgm:cxn modelId="{AA33600E-21A4-4035-A37B-1AD29BDE7055}" type="presParOf" srcId="{E7D4C8DA-3DEE-4ED6-BBCE-0B96349030AB}" destId="{DFBDE8DD-5509-40A5-B6C1-87A84DD2A011}" srcOrd="1" destOrd="0" presId="urn:microsoft.com/office/officeart/2005/8/layout/hierarchy3"/>
    <dgm:cxn modelId="{823A9EBF-FF82-486C-A2E8-CD01364487E3}" type="presParOf" srcId="{E7D4C8DA-3DEE-4ED6-BBCE-0B96349030AB}" destId="{7100B450-A97A-4478-98F3-2727954428A2}" srcOrd="2" destOrd="0" presId="urn:microsoft.com/office/officeart/2005/8/layout/hierarchy3"/>
    <dgm:cxn modelId="{2DFB324C-3839-42A0-AC57-5B5019E0A638}" type="presParOf" srcId="{E7D4C8DA-3DEE-4ED6-BBCE-0B96349030AB}" destId="{289E2FFF-D015-4861-B47F-FEB3E9F9D24F}" srcOrd="3" destOrd="0" presId="urn:microsoft.com/office/officeart/2005/8/layout/hierarchy3"/>
    <dgm:cxn modelId="{3CC5AEC1-FAB5-43B0-A44E-BD6EE5AD240A}" type="presParOf" srcId="{E7D4C8DA-3DEE-4ED6-BBCE-0B96349030AB}" destId="{1EA5C3C9-57FC-41F4-B278-5BB955975BEA}" srcOrd="4" destOrd="0" presId="urn:microsoft.com/office/officeart/2005/8/layout/hierarchy3"/>
    <dgm:cxn modelId="{158B9EB8-64BA-44D4-BB1D-45494D056B02}" type="presParOf" srcId="{E7D4C8DA-3DEE-4ED6-BBCE-0B96349030AB}" destId="{3BF23F41-9E98-43E1-AF4D-A924B1FF3EA1}" srcOrd="5" destOrd="0" presId="urn:microsoft.com/office/officeart/2005/8/layout/hierarchy3"/>
    <dgm:cxn modelId="{4F625406-16BE-4899-A1F3-E605B82ECD6D}" type="presParOf" srcId="{E7D4C8DA-3DEE-4ED6-BBCE-0B96349030AB}" destId="{B8B662A9-7661-4E9A-93CE-3356529D7641}" srcOrd="6" destOrd="0" presId="urn:microsoft.com/office/officeart/2005/8/layout/hierarchy3"/>
    <dgm:cxn modelId="{6542231E-4CB2-405A-A6FA-758A6FF74A87}" type="presParOf" srcId="{E7D4C8DA-3DEE-4ED6-BBCE-0B96349030AB}" destId="{88E8ACDC-892B-4F95-8317-019EE278619F}" srcOrd="7" destOrd="0" presId="urn:microsoft.com/office/officeart/2005/8/layout/hierarchy3"/>
    <dgm:cxn modelId="{C4E8EA2B-3B79-4184-9023-ED61A6058AC6}" type="presParOf" srcId="{E7D4C8DA-3DEE-4ED6-BBCE-0B96349030AB}" destId="{F2DABD61-A637-4BE4-B010-D9835B165721}" srcOrd="8" destOrd="0" presId="urn:microsoft.com/office/officeart/2005/8/layout/hierarchy3"/>
    <dgm:cxn modelId="{3E2AA977-A9F5-4BA6-9173-B8911B350060}" type="presParOf" srcId="{E7D4C8DA-3DEE-4ED6-BBCE-0B96349030AB}" destId="{0EE987B3-DD0F-4CC3-919F-24CEC29246FC}"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BC1618-8233-46C7-9253-C127ECA58590}">
      <dsp:nvSpPr>
        <dsp:cNvPr id="0" name=""/>
        <dsp:cNvSpPr/>
      </dsp:nvSpPr>
      <dsp:spPr>
        <a:xfrm>
          <a:off x="3316184" y="2507712"/>
          <a:ext cx="1625600" cy="162560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150000"/>
            </a:lnSpc>
            <a:spcBef>
              <a:spcPct val="0"/>
            </a:spcBef>
            <a:spcAft>
              <a:spcPct val="35000"/>
            </a:spcAft>
            <a:buNone/>
          </a:pPr>
          <a:r>
            <a:rPr lang="ar-JO" sz="1800" kern="1200" dirty="0">
              <a:latin typeface="Alexandria" pitchFamily="2" charset="-78"/>
              <a:cs typeface="Alexandria" pitchFamily="2" charset="-78"/>
            </a:rPr>
            <a:t>أنواع الصراعات</a:t>
          </a:r>
          <a:endParaRPr lang="en-US" sz="1800" kern="1200" dirty="0">
            <a:latin typeface="Alexandria" pitchFamily="2" charset="-78"/>
            <a:cs typeface="Alexandria" pitchFamily="2" charset="-78"/>
          </a:endParaRPr>
        </a:p>
      </dsp:txBody>
      <dsp:txXfrm>
        <a:off x="3395539" y="2587067"/>
        <a:ext cx="1466890" cy="1466890"/>
      </dsp:txXfrm>
    </dsp:sp>
    <dsp:sp modelId="{E0E791CF-4C3F-49A0-920C-95888074E449}">
      <dsp:nvSpPr>
        <dsp:cNvPr id="0" name=""/>
        <dsp:cNvSpPr/>
      </dsp:nvSpPr>
      <dsp:spPr>
        <a:xfrm rot="16200000">
          <a:off x="3565458" y="1944185"/>
          <a:ext cx="1127053" cy="0"/>
        </a:xfrm>
        <a:custGeom>
          <a:avLst/>
          <a:gdLst/>
          <a:ahLst/>
          <a:cxnLst/>
          <a:rect l="0" t="0" r="0" b="0"/>
          <a:pathLst>
            <a:path>
              <a:moveTo>
                <a:pt x="0" y="0"/>
              </a:moveTo>
              <a:lnTo>
                <a:pt x="1127053"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30A150-0DDB-4DC9-9F4D-EA66AB3759E1}">
      <dsp:nvSpPr>
        <dsp:cNvPr id="0" name=""/>
        <dsp:cNvSpPr/>
      </dsp:nvSpPr>
      <dsp:spPr>
        <a:xfrm>
          <a:off x="2769826" y="291507"/>
          <a:ext cx="2718316" cy="1089152"/>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150000"/>
            </a:lnSpc>
            <a:spcBef>
              <a:spcPct val="0"/>
            </a:spcBef>
            <a:spcAft>
              <a:spcPct val="35000"/>
            </a:spcAft>
            <a:buNone/>
          </a:pPr>
          <a:r>
            <a:rPr lang="ar-SA" sz="1400" b="1" kern="1200" dirty="0">
              <a:latin typeface="Alexandria" pitchFamily="2" charset="-78"/>
              <a:ea typeface="Calibri" panose="020F0502020204030204" pitchFamily="34" charset="0"/>
              <a:cs typeface="Alexandria" pitchFamily="2" charset="-78"/>
            </a:rPr>
            <a:t>أولا: الصراع داخل الفرد نفسه (الصراع الذاتي)</a:t>
          </a:r>
          <a:endParaRPr lang="en-US" sz="1400" kern="1200" dirty="0">
            <a:latin typeface="Alexandria" pitchFamily="2" charset="-78"/>
            <a:cs typeface="Alexandria" pitchFamily="2" charset="-78"/>
          </a:endParaRPr>
        </a:p>
      </dsp:txBody>
      <dsp:txXfrm>
        <a:off x="2822994" y="344675"/>
        <a:ext cx="2611980" cy="982816"/>
      </dsp:txXfrm>
    </dsp:sp>
    <dsp:sp modelId="{1EAB2216-E50A-49F0-9561-1CE952315D88}">
      <dsp:nvSpPr>
        <dsp:cNvPr id="0" name=""/>
        <dsp:cNvSpPr/>
      </dsp:nvSpPr>
      <dsp:spPr>
        <a:xfrm rot="1815737">
          <a:off x="4908896" y="3916382"/>
          <a:ext cx="482678" cy="0"/>
        </a:xfrm>
        <a:custGeom>
          <a:avLst/>
          <a:gdLst/>
          <a:ahLst/>
          <a:cxnLst/>
          <a:rect l="0" t="0" r="0" b="0"/>
          <a:pathLst>
            <a:path>
              <a:moveTo>
                <a:pt x="0" y="0"/>
              </a:moveTo>
              <a:lnTo>
                <a:pt x="48267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84B068-9E9A-4B9A-9EB5-1B8602712991}">
      <dsp:nvSpPr>
        <dsp:cNvPr id="0" name=""/>
        <dsp:cNvSpPr/>
      </dsp:nvSpPr>
      <dsp:spPr>
        <a:xfrm>
          <a:off x="5232707" y="4038007"/>
          <a:ext cx="2118640" cy="1089152"/>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150000"/>
            </a:lnSpc>
            <a:spcBef>
              <a:spcPct val="0"/>
            </a:spcBef>
            <a:spcAft>
              <a:spcPct val="35000"/>
            </a:spcAft>
            <a:buNone/>
          </a:pPr>
          <a:r>
            <a:rPr lang="ar-SA" sz="1800" b="1" kern="1200" dirty="0">
              <a:latin typeface="Alexandria" pitchFamily="2" charset="-78"/>
              <a:ea typeface="Calibri" panose="020F0502020204030204" pitchFamily="34" charset="0"/>
              <a:cs typeface="Alexandria" pitchFamily="2" charset="-78"/>
            </a:rPr>
            <a:t>ثانياً: الصراع بين الأفراد </a:t>
          </a:r>
          <a:endParaRPr lang="en-US" sz="1800" kern="1200" dirty="0">
            <a:latin typeface="Alexandria" pitchFamily="2" charset="-78"/>
            <a:ea typeface="Calibri" panose="020F0502020204030204" pitchFamily="34" charset="0"/>
            <a:cs typeface="Alexandria" pitchFamily="2" charset="-78"/>
          </a:endParaRPr>
        </a:p>
      </dsp:txBody>
      <dsp:txXfrm>
        <a:off x="5285875" y="4091175"/>
        <a:ext cx="2012304" cy="982816"/>
      </dsp:txXfrm>
    </dsp:sp>
    <dsp:sp modelId="{F0927A12-4F24-49CC-A2C4-2D75CE191888}">
      <dsp:nvSpPr>
        <dsp:cNvPr id="0" name=""/>
        <dsp:cNvSpPr/>
      </dsp:nvSpPr>
      <dsp:spPr>
        <a:xfrm rot="9018354">
          <a:off x="2891029" y="3896719"/>
          <a:ext cx="455032" cy="0"/>
        </a:xfrm>
        <a:custGeom>
          <a:avLst/>
          <a:gdLst/>
          <a:ahLst/>
          <a:cxnLst/>
          <a:rect l="0" t="0" r="0" b="0"/>
          <a:pathLst>
            <a:path>
              <a:moveTo>
                <a:pt x="0" y="0"/>
              </a:moveTo>
              <a:lnTo>
                <a:pt x="45503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F04ECEE-6759-431D-A3E4-8FF12BFFB240}">
      <dsp:nvSpPr>
        <dsp:cNvPr id="0" name=""/>
        <dsp:cNvSpPr/>
      </dsp:nvSpPr>
      <dsp:spPr>
        <a:xfrm>
          <a:off x="979320" y="4009423"/>
          <a:ext cx="1973227" cy="1089152"/>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150000"/>
            </a:lnSpc>
            <a:spcBef>
              <a:spcPct val="0"/>
            </a:spcBef>
            <a:spcAft>
              <a:spcPct val="35000"/>
            </a:spcAft>
            <a:buNone/>
          </a:pPr>
          <a:r>
            <a:rPr lang="ar-SA" sz="1200" b="1" kern="1200" dirty="0">
              <a:latin typeface="Alexandria" pitchFamily="2" charset="-78"/>
              <a:ea typeface="Calibri" panose="020F0502020204030204" pitchFamily="34" charset="0"/>
              <a:cs typeface="Alexandria" pitchFamily="2" charset="-78"/>
            </a:rPr>
            <a:t>ثالثاً: الصراع القائم بين النظم أو بين الجماعات</a:t>
          </a:r>
          <a:endParaRPr lang="en-US" sz="1200" kern="1200" dirty="0">
            <a:latin typeface="Alexandria" pitchFamily="2" charset="-78"/>
            <a:ea typeface="Calibri" panose="020F0502020204030204" pitchFamily="34" charset="0"/>
            <a:cs typeface="Alexandria" pitchFamily="2" charset="-78"/>
          </a:endParaRPr>
        </a:p>
      </dsp:txBody>
      <dsp:txXfrm>
        <a:off x="1032488" y="4062591"/>
        <a:ext cx="1866891" cy="9828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60E4F-9CB6-4539-8435-0203AD02A398}">
      <dsp:nvSpPr>
        <dsp:cNvPr id="0" name=""/>
        <dsp:cNvSpPr/>
      </dsp:nvSpPr>
      <dsp:spPr>
        <a:xfrm>
          <a:off x="3432043" y="2382950"/>
          <a:ext cx="1657577" cy="1657577"/>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150000"/>
            </a:lnSpc>
            <a:spcBef>
              <a:spcPct val="0"/>
            </a:spcBef>
            <a:spcAft>
              <a:spcPct val="35000"/>
            </a:spcAft>
            <a:buNone/>
          </a:pPr>
          <a:r>
            <a:rPr lang="ar-JO" sz="1700" kern="1200" dirty="0">
              <a:solidFill>
                <a:prstClr val="white"/>
              </a:solidFill>
              <a:latin typeface="Alexandria" pitchFamily="2" charset="-78"/>
              <a:cs typeface="Alexandria" pitchFamily="2" charset="-78"/>
            </a:rPr>
            <a:t>استراتيجيات إدارة الصراع</a:t>
          </a:r>
          <a:endParaRPr lang="en-US" sz="1700" kern="1200" dirty="0">
            <a:latin typeface="Alexandria" pitchFamily="2" charset="-78"/>
            <a:cs typeface="Alexandria" pitchFamily="2" charset="-78"/>
          </a:endParaRPr>
        </a:p>
      </dsp:txBody>
      <dsp:txXfrm>
        <a:off x="3674790" y="2625697"/>
        <a:ext cx="1172083" cy="1172083"/>
      </dsp:txXfrm>
    </dsp:sp>
    <dsp:sp modelId="{C4BD19D7-ED50-46EA-8B5F-91490B7009F9}">
      <dsp:nvSpPr>
        <dsp:cNvPr id="0" name=""/>
        <dsp:cNvSpPr/>
      </dsp:nvSpPr>
      <dsp:spPr>
        <a:xfrm rot="16200000">
          <a:off x="3987212" y="1600386"/>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4069298" y="1795187"/>
        <a:ext cx="383068" cy="338146"/>
      </dsp:txXfrm>
    </dsp:sp>
    <dsp:sp modelId="{8D11CF50-4CF1-46F4-B3A2-FDF55ABF93CD}">
      <dsp:nvSpPr>
        <dsp:cNvPr id="0" name=""/>
        <dsp:cNvSpPr/>
      </dsp:nvSpPr>
      <dsp:spPr>
        <a:xfrm>
          <a:off x="3597801" y="24360"/>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التجنب</a:t>
          </a:r>
          <a:endParaRPr lang="en-US" sz="1300" kern="1200" dirty="0">
            <a:latin typeface="Alexandria" pitchFamily="2" charset="-78"/>
            <a:cs typeface="Alexandria" pitchFamily="2" charset="-78"/>
          </a:endParaRPr>
        </a:p>
      </dsp:txBody>
      <dsp:txXfrm>
        <a:off x="3791998" y="218557"/>
        <a:ext cx="937667" cy="937667"/>
      </dsp:txXfrm>
    </dsp:sp>
    <dsp:sp modelId="{E735DBED-A52B-49F2-8E12-6BAC31F5CA72}">
      <dsp:nvSpPr>
        <dsp:cNvPr id="0" name=""/>
        <dsp:cNvSpPr/>
      </dsp:nvSpPr>
      <dsp:spPr>
        <a:xfrm rot="18600000">
          <a:off x="4841840" y="1911445"/>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4871162" y="2087042"/>
        <a:ext cx="383068" cy="338146"/>
      </dsp:txXfrm>
    </dsp:sp>
    <dsp:sp modelId="{889182F5-2124-4C85-90B5-76DA044B86AF}">
      <dsp:nvSpPr>
        <dsp:cNvPr id="0" name=""/>
        <dsp:cNvSpPr/>
      </dsp:nvSpPr>
      <dsp:spPr>
        <a:xfrm>
          <a:off x="5220421" y="614945"/>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الانضمام</a:t>
          </a:r>
          <a:endParaRPr lang="ar-JO" sz="1300" b="1" kern="1200" dirty="0">
            <a:latin typeface="Alexandria" pitchFamily="2" charset="-78"/>
            <a:cs typeface="Alexandria" pitchFamily="2" charset="-78"/>
          </a:endParaRPr>
        </a:p>
      </dsp:txBody>
      <dsp:txXfrm>
        <a:off x="5414618" y="809142"/>
        <a:ext cx="937667" cy="937667"/>
      </dsp:txXfrm>
    </dsp:sp>
    <dsp:sp modelId="{A1659BC1-380F-4872-BBA9-1377D1C8C084}">
      <dsp:nvSpPr>
        <dsp:cNvPr id="0" name=""/>
        <dsp:cNvSpPr/>
      </dsp:nvSpPr>
      <dsp:spPr>
        <a:xfrm rot="21000000">
          <a:off x="5296578" y="2699074"/>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5297825" y="2826043"/>
        <a:ext cx="383068" cy="338146"/>
      </dsp:txXfrm>
    </dsp:sp>
    <dsp:sp modelId="{A3E8419F-78D9-48EB-AFC5-D3617219D6B9}">
      <dsp:nvSpPr>
        <dsp:cNvPr id="0" name=""/>
        <dsp:cNvSpPr/>
      </dsp:nvSpPr>
      <dsp:spPr>
        <a:xfrm>
          <a:off x="6083799" y="2110359"/>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التسوية</a:t>
          </a:r>
          <a:endParaRPr lang="en-US" sz="1300" kern="1200" dirty="0">
            <a:latin typeface="Alexandria" pitchFamily="2" charset="-78"/>
            <a:cs typeface="Alexandria" pitchFamily="2" charset="-78"/>
          </a:endParaRPr>
        </a:p>
      </dsp:txBody>
      <dsp:txXfrm>
        <a:off x="6277996" y="2304556"/>
        <a:ext cx="937667" cy="937667"/>
      </dsp:txXfrm>
    </dsp:sp>
    <dsp:sp modelId="{5BCFD5CD-C06B-4B87-BA81-B187D14C9ABF}">
      <dsp:nvSpPr>
        <dsp:cNvPr id="0" name=""/>
        <dsp:cNvSpPr/>
      </dsp:nvSpPr>
      <dsp:spPr>
        <a:xfrm rot="1800000">
          <a:off x="5138649" y="3594733"/>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5149646" y="3666405"/>
        <a:ext cx="383068" cy="338146"/>
      </dsp:txXfrm>
    </dsp:sp>
    <dsp:sp modelId="{20E6BAF1-1244-499E-8FAB-703A18E00BFB}">
      <dsp:nvSpPr>
        <dsp:cNvPr id="0" name=""/>
        <dsp:cNvSpPr/>
      </dsp:nvSpPr>
      <dsp:spPr>
        <a:xfrm>
          <a:off x="5783951" y="3810882"/>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المجاملة</a:t>
          </a:r>
          <a:endParaRPr lang="ar-JO" sz="1300" b="1" kern="1200" dirty="0">
            <a:latin typeface="Alexandria" pitchFamily="2" charset="-78"/>
            <a:cs typeface="Alexandria" pitchFamily="2" charset="-78"/>
          </a:endParaRPr>
        </a:p>
      </dsp:txBody>
      <dsp:txXfrm>
        <a:off x="5978148" y="4005079"/>
        <a:ext cx="937667" cy="937667"/>
      </dsp:txXfrm>
    </dsp:sp>
    <dsp:sp modelId="{177D65F7-85E1-497B-9FAE-DF2A4BB79BB0}">
      <dsp:nvSpPr>
        <dsp:cNvPr id="0" name=""/>
        <dsp:cNvSpPr/>
      </dsp:nvSpPr>
      <dsp:spPr>
        <a:xfrm rot="4200000">
          <a:off x="4441950" y="4179333"/>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4495961" y="4214912"/>
        <a:ext cx="383068" cy="338146"/>
      </dsp:txXfrm>
    </dsp:sp>
    <dsp:sp modelId="{50F3B34C-984B-4B78-9D53-9D85500243FF}">
      <dsp:nvSpPr>
        <dsp:cNvPr id="0" name=""/>
        <dsp:cNvSpPr/>
      </dsp:nvSpPr>
      <dsp:spPr>
        <a:xfrm>
          <a:off x="4461179" y="4920819"/>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المواجهة</a:t>
          </a:r>
          <a:endParaRPr lang="en-US" sz="1300" kern="1200" dirty="0">
            <a:latin typeface="Alexandria" pitchFamily="2" charset="-78"/>
            <a:cs typeface="Alexandria" pitchFamily="2" charset="-78"/>
          </a:endParaRPr>
        </a:p>
      </dsp:txBody>
      <dsp:txXfrm>
        <a:off x="4655376" y="5115016"/>
        <a:ext cx="937667" cy="937667"/>
      </dsp:txXfrm>
    </dsp:sp>
    <dsp:sp modelId="{2DA6245F-566F-44F0-B6B3-0E2EBDB099ED}">
      <dsp:nvSpPr>
        <dsp:cNvPr id="0" name=""/>
        <dsp:cNvSpPr/>
      </dsp:nvSpPr>
      <dsp:spPr>
        <a:xfrm rot="6600000">
          <a:off x="3532474" y="4179333"/>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rot="10800000">
        <a:off x="3642635" y="4214912"/>
        <a:ext cx="383068" cy="338146"/>
      </dsp:txXfrm>
    </dsp:sp>
    <dsp:sp modelId="{AEBC295A-0CF3-4CFA-BF6B-0193A4420CD7}">
      <dsp:nvSpPr>
        <dsp:cNvPr id="0" name=""/>
        <dsp:cNvSpPr/>
      </dsp:nvSpPr>
      <dsp:spPr>
        <a:xfrm>
          <a:off x="2734423" y="4920819"/>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التعاون</a:t>
          </a:r>
          <a:endParaRPr lang="en-US" sz="1300" kern="1200" dirty="0">
            <a:latin typeface="Alexandria" pitchFamily="2" charset="-78"/>
            <a:cs typeface="Alexandria" pitchFamily="2" charset="-78"/>
          </a:endParaRPr>
        </a:p>
      </dsp:txBody>
      <dsp:txXfrm>
        <a:off x="2928620" y="5115016"/>
        <a:ext cx="937667" cy="937667"/>
      </dsp:txXfrm>
    </dsp:sp>
    <dsp:sp modelId="{FA0EAECD-D7D9-4D58-B409-605C5E1D4086}">
      <dsp:nvSpPr>
        <dsp:cNvPr id="0" name=""/>
        <dsp:cNvSpPr/>
      </dsp:nvSpPr>
      <dsp:spPr>
        <a:xfrm rot="9000000">
          <a:off x="2835775" y="3594733"/>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rot="10800000">
        <a:off x="2988950" y="3666405"/>
        <a:ext cx="383068" cy="338146"/>
      </dsp:txXfrm>
    </dsp:sp>
    <dsp:sp modelId="{951567AE-E80D-4FB8-9289-55D2EAA4B423}">
      <dsp:nvSpPr>
        <dsp:cNvPr id="0" name=""/>
        <dsp:cNvSpPr/>
      </dsp:nvSpPr>
      <dsp:spPr>
        <a:xfrm>
          <a:off x="1411651" y="3810882"/>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JO" sz="1300" b="1" kern="1200" dirty="0">
              <a:latin typeface="Alexandria" pitchFamily="2" charset="-78"/>
              <a:cs typeface="Alexandria" pitchFamily="2" charset="-78"/>
            </a:rPr>
            <a:t>ا</a:t>
          </a:r>
          <a:r>
            <a:rPr lang="ar-SA" sz="1300" b="1" kern="1200" dirty="0">
              <a:latin typeface="Alexandria" pitchFamily="2" charset="-78"/>
              <a:cs typeface="Alexandria" pitchFamily="2" charset="-78"/>
            </a:rPr>
            <a:t>ستراتيجية استخدام القوة </a:t>
          </a:r>
          <a:endParaRPr lang="en-US" sz="1300" kern="1200" dirty="0">
            <a:latin typeface="Alexandria" pitchFamily="2" charset="-78"/>
            <a:cs typeface="Alexandria" pitchFamily="2" charset="-78"/>
          </a:endParaRPr>
        </a:p>
      </dsp:txBody>
      <dsp:txXfrm>
        <a:off x="1605848" y="4005079"/>
        <a:ext cx="937667" cy="937667"/>
      </dsp:txXfrm>
    </dsp:sp>
    <dsp:sp modelId="{1374B88D-DBB6-47B6-ACF1-EAF6D96EBF0B}">
      <dsp:nvSpPr>
        <dsp:cNvPr id="0" name=""/>
        <dsp:cNvSpPr/>
      </dsp:nvSpPr>
      <dsp:spPr>
        <a:xfrm rot="11400000">
          <a:off x="2677846" y="2699074"/>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rot="10800000">
        <a:off x="2840771" y="2826043"/>
        <a:ext cx="383068" cy="338146"/>
      </dsp:txXfrm>
    </dsp:sp>
    <dsp:sp modelId="{CAC5734B-BA52-405F-9DD6-84392CEB74BD}">
      <dsp:nvSpPr>
        <dsp:cNvPr id="0" name=""/>
        <dsp:cNvSpPr/>
      </dsp:nvSpPr>
      <dsp:spPr>
        <a:xfrm>
          <a:off x="1111803" y="2110359"/>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الإقناع</a:t>
          </a:r>
          <a:endParaRPr lang="en-US" sz="1300" kern="1200" dirty="0">
            <a:latin typeface="Alexandria" pitchFamily="2" charset="-78"/>
            <a:cs typeface="Alexandria" pitchFamily="2" charset="-78"/>
          </a:endParaRPr>
        </a:p>
      </dsp:txBody>
      <dsp:txXfrm>
        <a:off x="1306000" y="2304556"/>
        <a:ext cx="937667" cy="937667"/>
      </dsp:txXfrm>
    </dsp:sp>
    <dsp:sp modelId="{5E72A5C2-DF6F-43C4-A99C-D5481536160E}">
      <dsp:nvSpPr>
        <dsp:cNvPr id="0" name=""/>
        <dsp:cNvSpPr/>
      </dsp:nvSpPr>
      <dsp:spPr>
        <a:xfrm rot="13800000">
          <a:off x="3132584" y="1911445"/>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rot="10800000">
        <a:off x="3267434" y="2087042"/>
        <a:ext cx="383068" cy="338146"/>
      </dsp:txXfrm>
    </dsp:sp>
    <dsp:sp modelId="{D3AD6921-32F6-40B3-A180-6BB88D063961}">
      <dsp:nvSpPr>
        <dsp:cNvPr id="0" name=""/>
        <dsp:cNvSpPr/>
      </dsp:nvSpPr>
      <dsp:spPr>
        <a:xfrm>
          <a:off x="1975181" y="614945"/>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JO" sz="1300" kern="1200" dirty="0">
              <a:latin typeface="Alexandria" pitchFamily="2" charset="-78"/>
              <a:cs typeface="Alexandria" pitchFamily="2" charset="-78"/>
            </a:rPr>
            <a:t>استراتيجية التنافس</a:t>
          </a:r>
          <a:endParaRPr lang="en-US" sz="1300" kern="1200" dirty="0">
            <a:latin typeface="Alexandria" pitchFamily="2" charset="-78"/>
            <a:cs typeface="Alexandria" pitchFamily="2" charset="-78"/>
          </a:endParaRPr>
        </a:p>
      </dsp:txBody>
      <dsp:txXfrm>
        <a:off x="2169378" y="809142"/>
        <a:ext cx="937667" cy="9376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B17B50-F06F-4B5F-8CD0-B7F5F64CA554}">
      <dsp:nvSpPr>
        <dsp:cNvPr id="0" name=""/>
        <dsp:cNvSpPr/>
      </dsp:nvSpPr>
      <dsp:spPr>
        <a:xfrm>
          <a:off x="1913162" y="-4431"/>
          <a:ext cx="5399482" cy="5399482"/>
        </a:xfrm>
        <a:prstGeom prst="circularArrow">
          <a:avLst>
            <a:gd name="adj1" fmla="val 5274"/>
            <a:gd name="adj2" fmla="val 312630"/>
            <a:gd name="adj3" fmla="val 14215349"/>
            <a:gd name="adj4" fmla="val 17134502"/>
            <a:gd name="adj5" fmla="val 5477"/>
          </a:avLst>
        </a:prstGeom>
        <a:solidFill>
          <a:srgbClr val="000000"/>
        </a:solidFill>
        <a:ln>
          <a:noFill/>
        </a:ln>
        <a:effectLst/>
      </dsp:spPr>
      <dsp:style>
        <a:lnRef idx="0">
          <a:scrgbClr r="0" g="0" b="0"/>
        </a:lnRef>
        <a:fillRef idx="1">
          <a:scrgbClr r="0" g="0" b="0"/>
        </a:fillRef>
        <a:effectRef idx="0">
          <a:scrgbClr r="0" g="0" b="0"/>
        </a:effectRef>
        <a:fontRef idx="minor"/>
      </dsp:style>
    </dsp:sp>
    <dsp:sp modelId="{957A24AE-531A-4B61-963A-62D8DB25E5BC}">
      <dsp:nvSpPr>
        <dsp:cNvPr id="0" name=""/>
        <dsp:cNvSpPr/>
      </dsp:nvSpPr>
      <dsp:spPr>
        <a:xfrm>
          <a:off x="3579054" y="1949"/>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الهيكل التنظيمي</a:t>
          </a:r>
          <a:endParaRPr lang="en-US" sz="1800" kern="1200" dirty="0">
            <a:latin typeface="Alexandria" pitchFamily="2" charset="-78"/>
            <a:cs typeface="Alexandria" pitchFamily="2" charset="-78"/>
          </a:endParaRPr>
        </a:p>
      </dsp:txBody>
      <dsp:txXfrm>
        <a:off x="3629522" y="52417"/>
        <a:ext cx="1966762" cy="932913"/>
      </dsp:txXfrm>
    </dsp:sp>
    <dsp:sp modelId="{E599DF9B-7819-4466-B4EC-02B35D90F125}">
      <dsp:nvSpPr>
        <dsp:cNvPr id="0" name=""/>
        <dsp:cNvSpPr/>
      </dsp:nvSpPr>
      <dsp:spPr>
        <a:xfrm>
          <a:off x="5476048" y="1097179"/>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أسلوب القيادة</a:t>
          </a:r>
          <a:endParaRPr lang="en-US" sz="1800" kern="1200" dirty="0">
            <a:latin typeface="Alexandria" pitchFamily="2" charset="-78"/>
            <a:cs typeface="Alexandria" pitchFamily="2" charset="-78"/>
          </a:endParaRPr>
        </a:p>
      </dsp:txBody>
      <dsp:txXfrm>
        <a:off x="5526516" y="1147647"/>
        <a:ext cx="1966762" cy="932913"/>
      </dsp:txXfrm>
    </dsp:sp>
    <dsp:sp modelId="{CD74B154-F18B-45EC-AE63-CC02131C62FD}">
      <dsp:nvSpPr>
        <dsp:cNvPr id="0" name=""/>
        <dsp:cNvSpPr/>
      </dsp:nvSpPr>
      <dsp:spPr>
        <a:xfrm>
          <a:off x="5476048" y="3287638"/>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مستوى التكنولوجيا</a:t>
          </a:r>
          <a:endParaRPr lang="en-US" sz="1800" kern="1200" dirty="0">
            <a:latin typeface="Alexandria" pitchFamily="2" charset="-78"/>
            <a:cs typeface="Alexandria" pitchFamily="2" charset="-78"/>
          </a:endParaRPr>
        </a:p>
      </dsp:txBody>
      <dsp:txXfrm>
        <a:off x="5526516" y="3338106"/>
        <a:ext cx="1966762" cy="932913"/>
      </dsp:txXfrm>
    </dsp:sp>
    <dsp:sp modelId="{B60BE6DF-4D7F-4B81-AB0D-CD3828573BC4}">
      <dsp:nvSpPr>
        <dsp:cNvPr id="0" name=""/>
        <dsp:cNvSpPr/>
      </dsp:nvSpPr>
      <dsp:spPr>
        <a:xfrm>
          <a:off x="3579054" y="4382868"/>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طبيعة العمل</a:t>
          </a:r>
          <a:endParaRPr lang="en-US" sz="1800" kern="1200" dirty="0">
            <a:latin typeface="Alexandria" pitchFamily="2" charset="-78"/>
            <a:cs typeface="Alexandria" pitchFamily="2" charset="-78"/>
          </a:endParaRPr>
        </a:p>
      </dsp:txBody>
      <dsp:txXfrm>
        <a:off x="3629522" y="4433336"/>
        <a:ext cx="1966762" cy="932913"/>
      </dsp:txXfrm>
    </dsp:sp>
    <dsp:sp modelId="{55FDEC4B-2B1E-4B0D-9FD1-A51EA5D2046B}">
      <dsp:nvSpPr>
        <dsp:cNvPr id="0" name=""/>
        <dsp:cNvSpPr/>
      </dsp:nvSpPr>
      <dsp:spPr>
        <a:xfrm>
          <a:off x="1682061" y="3287638"/>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أسلوب الاتصال</a:t>
          </a:r>
          <a:endParaRPr lang="en-US" sz="1800" kern="1200" dirty="0">
            <a:latin typeface="Alexandria" pitchFamily="2" charset="-78"/>
            <a:cs typeface="Alexandria" pitchFamily="2" charset="-78"/>
          </a:endParaRPr>
        </a:p>
      </dsp:txBody>
      <dsp:txXfrm>
        <a:off x="1732529" y="3338106"/>
        <a:ext cx="1966762" cy="932913"/>
      </dsp:txXfrm>
    </dsp:sp>
    <dsp:sp modelId="{0A542038-B05B-4385-B2B6-82092B72D42F}">
      <dsp:nvSpPr>
        <dsp:cNvPr id="0" name=""/>
        <dsp:cNvSpPr/>
      </dsp:nvSpPr>
      <dsp:spPr>
        <a:xfrm>
          <a:off x="1682061" y="1097179"/>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a:latin typeface="Alexandria" pitchFamily="2" charset="-78"/>
              <a:cs typeface="Alexandria" pitchFamily="2" charset="-78"/>
            </a:rPr>
            <a:t>المشاركة في اتخاذ القرار</a:t>
          </a:r>
          <a:endParaRPr lang="en-US" sz="1800" kern="1200" dirty="0">
            <a:latin typeface="Alexandria" pitchFamily="2" charset="-78"/>
            <a:cs typeface="Alexandria" pitchFamily="2" charset="-78"/>
          </a:endParaRPr>
        </a:p>
      </dsp:txBody>
      <dsp:txXfrm>
        <a:off x="1732529" y="1147647"/>
        <a:ext cx="1966762" cy="9329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FA952-9C60-459E-8DC6-AD924F79AFC6}">
      <dsp:nvSpPr>
        <dsp:cNvPr id="0" name=""/>
        <dsp:cNvSpPr/>
      </dsp:nvSpPr>
      <dsp:spPr>
        <a:xfrm>
          <a:off x="9080" y="214270"/>
          <a:ext cx="3448194" cy="790185"/>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خصائص المناخ التنظيمي</a:t>
          </a:r>
          <a:endParaRPr lang="en-US" sz="1600" b="1" kern="1200" dirty="0">
            <a:latin typeface="Alexandria" pitchFamily="2" charset="-78"/>
            <a:cs typeface="Alexandria" pitchFamily="2" charset="-78"/>
          </a:endParaRPr>
        </a:p>
      </dsp:txBody>
      <dsp:txXfrm>
        <a:off x="32224" y="237414"/>
        <a:ext cx="3401906" cy="743897"/>
      </dsp:txXfrm>
    </dsp:sp>
    <dsp:sp modelId="{7AD78AC6-6A11-494A-93C8-1DBD7E1B756E}">
      <dsp:nvSpPr>
        <dsp:cNvPr id="0" name=""/>
        <dsp:cNvSpPr/>
      </dsp:nvSpPr>
      <dsp:spPr>
        <a:xfrm>
          <a:off x="353899" y="1004455"/>
          <a:ext cx="344819" cy="592638"/>
        </a:xfrm>
        <a:custGeom>
          <a:avLst/>
          <a:gdLst/>
          <a:ahLst/>
          <a:cxnLst/>
          <a:rect l="0" t="0" r="0" b="0"/>
          <a:pathLst>
            <a:path>
              <a:moveTo>
                <a:pt x="0" y="0"/>
              </a:moveTo>
              <a:lnTo>
                <a:pt x="0" y="592638"/>
              </a:lnTo>
              <a:lnTo>
                <a:pt x="344819" y="59263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BDE8DD-5509-40A5-B6C1-87A84DD2A011}">
      <dsp:nvSpPr>
        <dsp:cNvPr id="0" name=""/>
        <dsp:cNvSpPr/>
      </dsp:nvSpPr>
      <dsp:spPr>
        <a:xfrm>
          <a:off x="698719" y="1202001"/>
          <a:ext cx="10749188"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المناخ التنظيمي يعبر عن  خصائص المنظمة كما يدركها العاملون، وتكون اتجاهاتهم وسلوكياتهم ومستوى أدائهم وإبداعهم انعكاسات لتأثير إدراكاتهم لتلك الخصائص البيئية</a:t>
          </a:r>
          <a:r>
            <a:rPr lang="en-US" sz="1600" kern="1200" dirty="0">
              <a:latin typeface="Alexandria" pitchFamily="2" charset="-78"/>
              <a:cs typeface="Alexandria" pitchFamily="2" charset="-78"/>
            </a:rPr>
            <a:t>.</a:t>
          </a:r>
        </a:p>
      </dsp:txBody>
      <dsp:txXfrm>
        <a:off x="721863" y="1225145"/>
        <a:ext cx="10702900" cy="743897"/>
      </dsp:txXfrm>
    </dsp:sp>
    <dsp:sp modelId="{7100B450-A97A-4478-98F3-2727954428A2}">
      <dsp:nvSpPr>
        <dsp:cNvPr id="0" name=""/>
        <dsp:cNvSpPr/>
      </dsp:nvSpPr>
      <dsp:spPr>
        <a:xfrm>
          <a:off x="353899" y="1004455"/>
          <a:ext cx="289835" cy="1580370"/>
        </a:xfrm>
        <a:custGeom>
          <a:avLst/>
          <a:gdLst/>
          <a:ahLst/>
          <a:cxnLst/>
          <a:rect l="0" t="0" r="0" b="0"/>
          <a:pathLst>
            <a:path>
              <a:moveTo>
                <a:pt x="0" y="0"/>
              </a:moveTo>
              <a:lnTo>
                <a:pt x="0" y="1580370"/>
              </a:lnTo>
              <a:lnTo>
                <a:pt x="289835" y="1580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9E2FFF-D015-4861-B47F-FEB3E9F9D24F}">
      <dsp:nvSpPr>
        <dsp:cNvPr id="0" name=""/>
        <dsp:cNvSpPr/>
      </dsp:nvSpPr>
      <dsp:spPr>
        <a:xfrm>
          <a:off x="643735" y="2189733"/>
          <a:ext cx="10735913"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يمتاز المناخ التنظيمي بنوعية ثابتة، بمعنى أن خصائصه تتسم بدرجة من الاستقرار إلا أنه خاضع للتغيير عبر الزمن، وهذه الخاصية مستمدة من أن شخصية المنظمة عملية مكتسبة وتتأثر بالمتغيرات العديدة ذات العلاقة</a:t>
          </a:r>
          <a:r>
            <a:rPr lang="en-US" sz="1600" kern="1200" dirty="0">
              <a:latin typeface="Alexandria" pitchFamily="2" charset="-78"/>
              <a:cs typeface="Alexandria" pitchFamily="2" charset="-78"/>
            </a:rPr>
            <a:t>.</a:t>
          </a:r>
        </a:p>
      </dsp:txBody>
      <dsp:txXfrm>
        <a:off x="666879" y="2212877"/>
        <a:ext cx="10689625" cy="743897"/>
      </dsp:txXfrm>
    </dsp:sp>
    <dsp:sp modelId="{1EA5C3C9-57FC-41F4-B278-5BB955975BEA}">
      <dsp:nvSpPr>
        <dsp:cNvPr id="0" name=""/>
        <dsp:cNvSpPr/>
      </dsp:nvSpPr>
      <dsp:spPr>
        <a:xfrm>
          <a:off x="353899" y="1004455"/>
          <a:ext cx="344819" cy="2568102"/>
        </a:xfrm>
        <a:custGeom>
          <a:avLst/>
          <a:gdLst/>
          <a:ahLst/>
          <a:cxnLst/>
          <a:rect l="0" t="0" r="0" b="0"/>
          <a:pathLst>
            <a:path>
              <a:moveTo>
                <a:pt x="0" y="0"/>
              </a:moveTo>
              <a:lnTo>
                <a:pt x="0" y="2568102"/>
              </a:lnTo>
              <a:lnTo>
                <a:pt x="344819" y="2568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F23F41-9E98-43E1-AF4D-A924B1FF3EA1}">
      <dsp:nvSpPr>
        <dsp:cNvPr id="0" name=""/>
        <dsp:cNvSpPr/>
      </dsp:nvSpPr>
      <dsp:spPr>
        <a:xfrm>
          <a:off x="698719" y="3177465"/>
          <a:ext cx="10705013"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يعبر المناخ التنظيمي عن مجموعة من الخصائص التي تميز البيئة الداخلية للمنظمة والتي عن طريقها يمكن تمييز منظمة عن أخرى</a:t>
          </a:r>
          <a:r>
            <a:rPr lang="en-US" sz="1600" kern="1200" dirty="0">
              <a:latin typeface="Alexandria" pitchFamily="2" charset="-78"/>
              <a:cs typeface="Alexandria" pitchFamily="2" charset="-78"/>
            </a:rPr>
            <a:t>.</a:t>
          </a:r>
        </a:p>
      </dsp:txBody>
      <dsp:txXfrm>
        <a:off x="721863" y="3200609"/>
        <a:ext cx="10658725" cy="743897"/>
      </dsp:txXfrm>
    </dsp:sp>
    <dsp:sp modelId="{B8B662A9-7661-4E9A-93CE-3356529D7641}">
      <dsp:nvSpPr>
        <dsp:cNvPr id="0" name=""/>
        <dsp:cNvSpPr/>
      </dsp:nvSpPr>
      <dsp:spPr>
        <a:xfrm>
          <a:off x="353899" y="1004455"/>
          <a:ext cx="344819" cy="3555833"/>
        </a:xfrm>
        <a:custGeom>
          <a:avLst/>
          <a:gdLst/>
          <a:ahLst/>
          <a:cxnLst/>
          <a:rect l="0" t="0" r="0" b="0"/>
          <a:pathLst>
            <a:path>
              <a:moveTo>
                <a:pt x="0" y="0"/>
              </a:moveTo>
              <a:lnTo>
                <a:pt x="0" y="3555833"/>
              </a:lnTo>
              <a:lnTo>
                <a:pt x="344819" y="35558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E8ACDC-892B-4F95-8317-019EE278619F}">
      <dsp:nvSpPr>
        <dsp:cNvPr id="0" name=""/>
        <dsp:cNvSpPr/>
      </dsp:nvSpPr>
      <dsp:spPr>
        <a:xfrm>
          <a:off x="698719" y="4165196"/>
          <a:ext cx="10687857"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المناخ لا يعني البيئة. حيث تتعلق البيئة بما يدور خارج وداخل التنظيم على المستوى الواسع، بينما يتعلق المناخ التنظيمي بما يدور داخل</a:t>
          </a:r>
          <a:endParaRPr lang="en-US" sz="1600" kern="1200" dirty="0">
            <a:latin typeface="Alexandria" pitchFamily="2" charset="-78"/>
            <a:cs typeface="Alexandria" pitchFamily="2" charset="-78"/>
          </a:endParaRPr>
        </a:p>
      </dsp:txBody>
      <dsp:txXfrm>
        <a:off x="721863" y="4188340"/>
        <a:ext cx="10641569" cy="743897"/>
      </dsp:txXfrm>
    </dsp:sp>
    <dsp:sp modelId="{F2DABD61-A637-4BE4-B010-D9835B165721}">
      <dsp:nvSpPr>
        <dsp:cNvPr id="0" name=""/>
        <dsp:cNvSpPr/>
      </dsp:nvSpPr>
      <dsp:spPr>
        <a:xfrm>
          <a:off x="353899" y="1004455"/>
          <a:ext cx="344819" cy="4543565"/>
        </a:xfrm>
        <a:custGeom>
          <a:avLst/>
          <a:gdLst/>
          <a:ahLst/>
          <a:cxnLst/>
          <a:rect l="0" t="0" r="0" b="0"/>
          <a:pathLst>
            <a:path>
              <a:moveTo>
                <a:pt x="0" y="0"/>
              </a:moveTo>
              <a:lnTo>
                <a:pt x="0" y="4543565"/>
              </a:lnTo>
              <a:lnTo>
                <a:pt x="344819" y="454356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EE987B3-DD0F-4CC3-919F-24CEC29246FC}">
      <dsp:nvSpPr>
        <dsp:cNvPr id="0" name=""/>
        <dsp:cNvSpPr/>
      </dsp:nvSpPr>
      <dsp:spPr>
        <a:xfrm>
          <a:off x="698719" y="5152928"/>
          <a:ext cx="10497011"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التنظيم على المستوى الضيق فقط</a:t>
          </a:r>
          <a:r>
            <a:rPr lang="en-US" sz="400" kern="1200" dirty="0">
              <a:latin typeface="Alexandria" pitchFamily="2" charset="-78"/>
              <a:cs typeface="Alexandria" pitchFamily="2" charset="-78"/>
            </a:rPr>
            <a:t>.</a:t>
          </a:r>
        </a:p>
      </dsp:txBody>
      <dsp:txXfrm>
        <a:off x="721863" y="5176072"/>
        <a:ext cx="10450723" cy="743897"/>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3990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8363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8070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21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1909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5866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7723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9573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2016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4056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4366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421323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184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502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80679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10184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6707483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8571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4177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6802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454858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94960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64746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436371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447726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7051669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17475376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36401530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866928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3" r:id="rId14"/>
    <p:sldLayoutId id="2147483684"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60" r:id="rId25"/>
    <p:sldLayoutId id="2147483662" r:id="rId26"/>
    <p:sldLayoutId id="2147483664" r:id="rId27"/>
    <p:sldLayoutId id="2147483667" r:id="rId28"/>
    <p:sldLayoutId id="2147483695" r:id="rId29"/>
    <p:sldLayoutId id="2147483696" r:id="rId30"/>
    <p:sldLayoutId id="2147483697" r:id="rId31"/>
    <p:sldLayoutId id="2147483698" r:id="rId3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diagramLayout" Target="../diagrams/layout1.xml"/><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diagramData" Target="../diagrams/data1.xml"/><Relationship Id="rId1" Type="http://schemas.openxmlformats.org/officeDocument/2006/relationships/slideLayout" Target="../slideLayouts/slideLayout29.xml"/><Relationship Id="rId6" Type="http://schemas.microsoft.com/office/2007/relationships/diagramDrawing" Target="../diagrams/drawing1.xml"/><Relationship Id="rId11" Type="http://schemas.openxmlformats.org/officeDocument/2006/relationships/image" Target="../media/image18.png"/><Relationship Id="rId5" Type="http://schemas.openxmlformats.org/officeDocument/2006/relationships/diagramColors" Target="../diagrams/colors1.xml"/><Relationship Id="rId10" Type="http://schemas.openxmlformats.org/officeDocument/2006/relationships/image" Target="../media/image17.svg"/><Relationship Id="rId4" Type="http://schemas.openxmlformats.org/officeDocument/2006/relationships/diagramQuickStyle" Target="../diagrams/quickStyle1.xml"/><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1.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524703" y="3429000"/>
            <a:ext cx="5929746" cy="3630866"/>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دور القيادة التربوية في الصراع التنظيمي والمناخ التنظيمي</a:t>
            </a:r>
          </a:p>
          <a:p>
            <a:pPr algn="ctr" rtl="1">
              <a:lnSpc>
                <a:spcPct val="250000"/>
              </a:lnSpc>
            </a:pPr>
            <a:r>
              <a:rPr lang="ar-JO" sz="2400" b="1" dirty="0">
                <a:latin typeface="Alexandria" pitchFamily="2" charset="-78"/>
                <a:cs typeface="Alexandria" pitchFamily="2" charset="-78"/>
              </a:rPr>
              <a:t> </a:t>
            </a:r>
          </a:p>
          <a:p>
            <a:pPr algn="ctr" rtl="1">
              <a:lnSpc>
                <a:spcPct val="250000"/>
              </a:lnSpc>
            </a:pPr>
            <a:endParaRPr lang="ar-JO" sz="2400" b="1" dirty="0">
              <a:latin typeface="Alexandria" pitchFamily="2" charset="-78"/>
              <a:cs typeface="Alexandria" pitchFamily="2" charset="-78"/>
            </a:endParaRP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365811"/>
            <a:ext cx="11755119" cy="4349188"/>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5581159" y="2326359"/>
            <a:ext cx="5929746" cy="2677616"/>
          </a:xfrm>
          <a:prstGeom prst="rect">
            <a:avLst/>
          </a:prstGeom>
          <a:noFill/>
          <a:ln>
            <a:noFill/>
          </a:ln>
        </p:spPr>
        <p:txBody>
          <a:bodyPr spcFirstLastPara="1" wrap="square" lIns="91425" tIns="45700" rIns="91425" bIns="45700" anchor="t" anchorCtr="0">
            <a:spAutoFit/>
          </a:bodyPr>
          <a:lstStyle/>
          <a:p>
            <a:pPr marL="342900" marR="0" lvl="0" indent="-342900" algn="ct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مفهوم الصراع ومظاهره</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مفهوم إدارة الصراع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أسباب حدوث الصراع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أنواع الصراع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استراتيجيات إدارة الصراع التنظيمي</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326070" y="2102776"/>
            <a:ext cx="4229100" cy="3044599"/>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3771900" y="1502761"/>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E7C8BD86-B56E-C675-FF52-FFE4753B9951}"/>
              </a:ext>
            </a:extLst>
          </p:cNvPr>
          <p:cNvSpPr txBox="1"/>
          <p:nvPr/>
        </p:nvSpPr>
        <p:spPr>
          <a:xfrm>
            <a:off x="2071186" y="2832642"/>
            <a:ext cx="6094638" cy="2183355"/>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دور القيادة في إدارة الصراع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مفهوم المناخ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أهمية المناخ التنظيمي وعناصره</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خصائص المناخ التنظيمي وأنواعه</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دور القيادة التربوية في المناخ التنظيمي</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685923"/>
            <a:ext cx="11934865" cy="3790951"/>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387350" y="2008984"/>
            <a:ext cx="11417299" cy="3467039"/>
          </a:xfrm>
          <a:prstGeom prst="rect">
            <a:avLst/>
          </a:prstGeom>
          <a:noFill/>
        </p:spPr>
        <p:txBody>
          <a:bodyPr wrap="square" rtlCol="1">
            <a:spAutoFit/>
          </a:bodyPr>
          <a:lstStyle/>
          <a:p>
            <a:pPr algn="just" rtl="1">
              <a:lnSpc>
                <a:spcPct val="200000"/>
              </a:lnSpc>
            </a:pPr>
            <a:r>
              <a:rPr lang="ar-SA" sz="1600" dirty="0">
                <a:latin typeface="Alexandria" pitchFamily="2" charset="-78"/>
                <a:cs typeface="Alexandria" pitchFamily="2" charset="-78"/>
              </a:rPr>
              <a:t>تعتبر المؤسسة التربوية من أكثر المؤسسات الاجتماعية ديناميكية وحيوية، وأن أفرادها يلتقون مع بعضهم البعض في دائرة من العلاقات الرسمية بالإضافة إلى علاقات إنسانية أخرى خارجة عن نطاق علاقات العمل، وهذه العلاقات تتميز بأنها متغيرة ولاتتم في جو دائم من الوفاق حيث تطرأ بعض أشكال الخلافات والأزمات والصراع بينهم.</a:t>
            </a:r>
            <a:endParaRPr lang="en-US" sz="1600" dirty="0">
              <a:latin typeface="Alexandria" pitchFamily="2" charset="-78"/>
              <a:cs typeface="Alexandria" pitchFamily="2" charset="-78"/>
            </a:endParaRPr>
          </a:p>
          <a:p>
            <a:pPr algn="just" rtl="1">
              <a:lnSpc>
                <a:spcPct val="200000"/>
              </a:lnSpc>
            </a:pPr>
            <a:endParaRPr lang="ar-SA"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 كما أن التطور الهائل في مجال تكنولوجيا المعلومات والاتصالات, يتطلب من العملية التعليمية الاستمرار في التطوير والتغيير, وغالبا ما يرافق تلك التغيرات حدوث بعض الخلافات والصراعات في مجال العلاقات السائدة.</a:t>
            </a:r>
          </a:p>
          <a:p>
            <a:pPr algn="just" rtl="1">
              <a:lnSpc>
                <a:spcPct val="200000"/>
              </a:lnSpc>
            </a:pPr>
            <a:endParaRPr lang="ar-SA"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454CF84-0A49-7054-9050-F707CD3D049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4966FA6-7411-2784-E00F-D581CE43CE7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96248" y="1885612"/>
            <a:ext cx="10765289"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إذ أن من طبيعة النظم الاجتماعية التفاعل والحركة والنشاط بين أفرادها, وبين النظم الاجتماعية الأخرى التي تتزامن معها في النظام الاجتماعي, فالعلاقات داخل المنظمات الحديثة متشابكة ومتداخلة، وهذه العلاقات عادة لا تستمر طويلا ضمن مناخ دائم من الوفاق والوئام، لأن تعدد الأطراف في المنظمة يفرز كثيرا من التناقضات في وجهات النظر، وقد يؤدي إلى غموض وتعارض للأدوار، بل قد يحدث تنافسا بين الأفراد في المنظمة, وهذا يؤدي إلى حدوث ما يعرف بالصراع التنظيمي، ويعتبر الصراع أشد أنماط السلوك ع</a:t>
            </a:r>
            <a:r>
              <a:rPr lang="ar-JO" sz="1600" dirty="0">
                <a:latin typeface="Alexandria" pitchFamily="2" charset="-78"/>
                <a:cs typeface="Alexandria" pitchFamily="2" charset="-78"/>
              </a:rPr>
              <a:t>ُ</a:t>
            </a:r>
            <a:r>
              <a:rPr lang="ar-SA" sz="1600" dirty="0">
                <a:latin typeface="Alexandria" pitchFamily="2" charset="-78"/>
                <a:cs typeface="Alexandria" pitchFamily="2" charset="-78"/>
              </a:rPr>
              <a:t>نف</a:t>
            </a:r>
            <a:r>
              <a:rPr lang="ar-JO" sz="1600" dirty="0">
                <a:latin typeface="Alexandria" pitchFamily="2" charset="-78"/>
                <a:cs typeface="Alexandria" pitchFamily="2" charset="-78"/>
              </a:rPr>
              <a:t>ً</a:t>
            </a:r>
            <a:r>
              <a:rPr lang="ar-SA" sz="1600" dirty="0">
                <a:latin typeface="Alexandria" pitchFamily="2" charset="-78"/>
                <a:cs typeface="Alexandria" pitchFamily="2" charset="-78"/>
              </a:rPr>
              <a:t>ا في الحياة البشرية منذ نشأتها، وهي ظاهرة اجتماعية ونفسية، لا بد أن يعيش الإنسان هذا الصراع، ويواجهه بشكل من الأشكال في جميع الظروف</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a:t>
            </a:r>
            <a:r>
              <a:rPr lang="ar-SA" sz="1600" b="1" u="sng" dirty="0">
                <a:latin typeface="Alexandria" pitchFamily="2" charset="-78"/>
                <a:cs typeface="Alexandria" pitchFamily="2" charset="-78"/>
              </a:rPr>
              <a:t>وقد يحدث الصراع  وفقا</a:t>
            </a:r>
            <a:r>
              <a:rPr lang="ar-SA" sz="1600" dirty="0">
                <a:latin typeface="Alexandria" pitchFamily="2" charset="-78"/>
                <a:cs typeface="Alexandria" pitchFamily="2" charset="-78"/>
              </a:rPr>
              <a:t> للهيكل التنظيمي أو تعدد المستويات الإدارية أو التخصص الوظيفي, أو نوع السلطة التي يمارسها أو أهداف المنظمة التي قد تتعارض مع أهداف الأفراد الشخصية, لذا فإن ال</a:t>
            </a:r>
            <a:r>
              <a:rPr lang="ar-JO" sz="1600" dirty="0">
                <a:latin typeface="Alexandria" pitchFamily="2" charset="-78"/>
                <a:cs typeface="Alexandria" pitchFamily="2" charset="-78"/>
              </a:rPr>
              <a:t>قيادة</a:t>
            </a:r>
            <a:r>
              <a:rPr lang="ar-SA" sz="1600" dirty="0">
                <a:latin typeface="Alexandria" pitchFamily="2" charset="-78"/>
                <a:cs typeface="Alexandria" pitchFamily="2" charset="-78"/>
              </a:rPr>
              <a:t> السليمة الهادفة ينبغي أن تسعى دوما للإبقاء على الخلاف ومستوى الصراع عند ذلك الحد الذي يكون تحت السيطرة, ويهدف باستمرار إلى تحقيق الأهداف المعنية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DE7F98A-F73D-9E10-0074-A041C07E758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CB772C6-13BB-ABFA-1016-FB8A406E1E2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96000" y="2650068"/>
            <a:ext cx="5668925" cy="2636043"/>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a:t>
            </a:r>
            <a:r>
              <a:rPr lang="ar-JO" sz="1600" dirty="0">
                <a:latin typeface="Alexandria" pitchFamily="2" charset="-78"/>
                <a:cs typeface="Alexandria" pitchFamily="2" charset="-78"/>
              </a:rPr>
              <a:t>قيادة </a:t>
            </a:r>
            <a:r>
              <a:rPr lang="ar-SA" sz="1600" dirty="0">
                <a:latin typeface="Alexandria" pitchFamily="2" charset="-78"/>
                <a:cs typeface="Alexandria" pitchFamily="2" charset="-78"/>
              </a:rPr>
              <a:t>المؤسسة </a:t>
            </a:r>
            <a:r>
              <a:rPr lang="ar-JO" sz="1600" dirty="0">
                <a:latin typeface="Alexandria" pitchFamily="2" charset="-78"/>
                <a:cs typeface="Alexandria" pitchFamily="2" charset="-78"/>
              </a:rPr>
              <a:t>التعليمية </a:t>
            </a:r>
            <a:r>
              <a:rPr lang="ar-SA" sz="1600" dirty="0">
                <a:latin typeface="Alexandria" pitchFamily="2" charset="-78"/>
                <a:cs typeface="Alexandria" pitchFamily="2" charset="-78"/>
              </a:rPr>
              <a:t>من تجنب أسباب الصراع في المستقبل, ويمكن ال</a:t>
            </a:r>
            <a:r>
              <a:rPr lang="ar-JO" sz="1600" dirty="0">
                <a:latin typeface="Alexandria" pitchFamily="2" charset="-78"/>
                <a:cs typeface="Alexandria" pitchFamily="2" charset="-78"/>
              </a:rPr>
              <a:t>قائد</a:t>
            </a:r>
            <a:r>
              <a:rPr lang="ar-SA" sz="1600" dirty="0">
                <a:latin typeface="Alexandria" pitchFamily="2" charset="-78"/>
                <a:cs typeface="Alexandria" pitchFamily="2" charset="-78"/>
              </a:rPr>
              <a:t> من اختيار الطريقة الأنسب في إدارة الصراع, وكذلك وضع خطة مستقبلية تسهم في تطوير المؤسسة وتفادي الأخطاء</a:t>
            </a:r>
            <a:r>
              <a:rPr lang="ar-JO" sz="1600" dirty="0">
                <a:latin typeface="Alexandria" pitchFamily="2" charset="-78"/>
                <a:cs typeface="Alexandria" pitchFamily="2" charset="-78"/>
              </a:rPr>
              <a:t>.</a:t>
            </a:r>
            <a:endParaRPr lang="ar-JO" sz="1600" dirty="0">
              <a:solidFill>
                <a:srgbClr val="2D3956"/>
              </a:solidFill>
              <a:latin typeface="Alexandria" pitchFamily="2" charset="-78"/>
              <a:cs typeface="Alexandria" pitchFamily="2" charset="-78"/>
            </a:endParaRPr>
          </a:p>
        </p:txBody>
      </p:sp>
      <p:pic>
        <p:nvPicPr>
          <p:cNvPr id="9" name="Picture 8" descr="A group of people sitting around a round table&#10;&#10;Description automatically generated">
            <a:extLst>
              <a:ext uri="{FF2B5EF4-FFF2-40B4-BE49-F238E27FC236}">
                <a16:creationId xmlns:a16="http://schemas.microsoft.com/office/drawing/2014/main" id="{35B3C8D7-EAD2-0423-3768-F125EAEF03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4032" y="2555125"/>
            <a:ext cx="4145443" cy="2959846"/>
          </a:xfrm>
          <a:prstGeom prst="rect">
            <a:avLst/>
          </a:prstGeom>
        </p:spPr>
      </p:pic>
    </p:spTree>
    <p:extLst>
      <p:ext uri="{BB962C8B-B14F-4D97-AF65-F5344CB8AC3E}">
        <p14:creationId xmlns:p14="http://schemas.microsoft.com/office/powerpoint/2010/main" val="2314799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a:extLst>
              <a:ext uri="{FF2B5EF4-FFF2-40B4-BE49-F238E27FC236}">
                <a16:creationId xmlns:a16="http://schemas.microsoft.com/office/drawing/2014/main" id="{B5DCFA3C-6210-436D-8BF1-CFA3ABD343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8746" y="4553004"/>
            <a:ext cx="3048000" cy="1285873"/>
          </a:xfrm>
          <a:prstGeom prst="rect">
            <a:avLst/>
          </a:prstGeom>
        </p:spPr>
      </p:pic>
      <p:sp>
        <p:nvSpPr>
          <p:cNvPr id="2" name="Google Shape;177;p7">
            <a:extLst>
              <a:ext uri="{FF2B5EF4-FFF2-40B4-BE49-F238E27FC236}">
                <a16:creationId xmlns:a16="http://schemas.microsoft.com/office/drawing/2014/main" id="{8198B2FB-7E75-3124-BD5C-4008B873057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8F10E8C0-309E-32C0-BC82-1B5581014F8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34836" y="2479077"/>
            <a:ext cx="10596045" cy="2636043"/>
          </a:xfrm>
          <a:prstGeom prst="rect">
            <a:avLst/>
          </a:prstGeom>
          <a:noFill/>
        </p:spPr>
        <p:txBody>
          <a:bodyPr wrap="square" rtlCol="0">
            <a:spAutoFit/>
          </a:bodyPr>
          <a:lstStyle/>
          <a:p>
            <a:pPr algn="r" rtl="1">
              <a:lnSpc>
                <a:spcPct val="150000"/>
              </a:lnSpc>
            </a:pPr>
            <a:r>
              <a:rPr lang="ar-JO" sz="1600" dirty="0">
                <a:solidFill>
                  <a:srgbClr val="00B0F0"/>
                </a:solidFill>
                <a:latin typeface="Alexandria" pitchFamily="2" charset="-78"/>
                <a:cs typeface="Alexandria" pitchFamily="2" charset="-78"/>
              </a:rPr>
              <a:t>مفهوم </a:t>
            </a:r>
            <a:r>
              <a:rPr lang="ar-SA" sz="1600" dirty="0">
                <a:solidFill>
                  <a:srgbClr val="00B0F0"/>
                </a:solidFill>
                <a:latin typeface="Alexandria" pitchFamily="2" charset="-78"/>
                <a:cs typeface="Alexandria" pitchFamily="2" charset="-78"/>
              </a:rPr>
              <a:t>الصراع </a:t>
            </a:r>
            <a:r>
              <a:rPr lang="ar-JO" sz="1600" dirty="0">
                <a:solidFill>
                  <a:srgbClr val="00B0F0"/>
                </a:solidFill>
                <a:latin typeface="Alexandria" pitchFamily="2" charset="-78"/>
                <a:cs typeface="Alexandria" pitchFamily="2" charset="-78"/>
              </a:rPr>
              <a:t>لغةً: </a:t>
            </a:r>
            <a:r>
              <a:rPr lang="ar-SA" sz="1600" dirty="0">
                <a:solidFill>
                  <a:srgbClr val="00B0F0"/>
                </a:solidFill>
                <a:latin typeface="Alexandria" pitchFamily="2" charset="-78"/>
                <a:cs typeface="Alexandria" pitchFamily="2" charset="-78"/>
              </a:rPr>
              <a:t> بمعنى النزاع، والخصام، والجدال وتعني </a:t>
            </a:r>
            <a:r>
              <a:rPr lang="ar-JO" sz="1600" dirty="0">
                <a:solidFill>
                  <a:srgbClr val="00B0F0"/>
                </a:solidFill>
                <a:latin typeface="Alexandria" pitchFamily="2" charset="-78"/>
                <a:cs typeface="Alexandria" pitchFamily="2" charset="-78"/>
              </a:rPr>
              <a:t>أيضًا </a:t>
            </a:r>
            <a:r>
              <a:rPr lang="ar-SA" sz="1600" dirty="0">
                <a:solidFill>
                  <a:srgbClr val="00B0F0"/>
                </a:solidFill>
                <a:latin typeface="Alexandria" pitchFamily="2" charset="-78"/>
                <a:cs typeface="Alexandria" pitchFamily="2" charset="-78"/>
              </a:rPr>
              <a:t>المشادة والخلاف .</a:t>
            </a:r>
            <a:endParaRPr lang="ar-JO" sz="1600" dirty="0">
              <a:solidFill>
                <a:srgbClr val="00B0F0"/>
              </a:solidFill>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أما مفهوم الصراع اصطلاحًا</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فقد عرفه بولدنج (</a:t>
            </a:r>
            <a:r>
              <a:rPr lang="en-GB" sz="1600" dirty="0">
                <a:latin typeface="Alexandria" pitchFamily="2" charset="-78"/>
                <a:cs typeface="Alexandria" pitchFamily="2" charset="-78"/>
              </a:rPr>
              <a:t>Boulding</a:t>
            </a:r>
            <a:r>
              <a:rPr lang="ar-SA" sz="1600" dirty="0">
                <a:latin typeface="Alexandria" pitchFamily="2" charset="-78"/>
                <a:cs typeface="Alexandria" pitchFamily="2" charset="-78"/>
              </a:rPr>
              <a:t>) " موقف يتصف بالمنافسة تصبح فيه الأفراد المتصارعة على وعي بتناقضها ويسعى كل طرف منها إلى تحقيق غايته على حساب الطرف الأخر</a:t>
            </a:r>
            <a:r>
              <a:rPr lang="ar-JO" sz="1600" dirty="0">
                <a:latin typeface="Alexandria" pitchFamily="2" charset="-78"/>
                <a:cs typeface="Alexandria" pitchFamily="2" charset="-78"/>
              </a:rPr>
              <a:t>.</a:t>
            </a:r>
          </a:p>
          <a:p>
            <a:pPr algn="r" rtl="1">
              <a:lnSpc>
                <a:spcPct val="150000"/>
              </a:lnSpc>
            </a:pP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كما يعرف بأنه حالة </a:t>
            </a:r>
            <a:r>
              <a:rPr lang="ar-SA" sz="1600" b="1" dirty="0">
                <a:latin typeface="Alexandria" pitchFamily="2" charset="-78"/>
                <a:cs typeface="Alexandria" pitchFamily="2" charset="-78"/>
              </a:rPr>
              <a:t>تفاعلية تظهر عند عدم الاتفاق </a:t>
            </a:r>
            <a:r>
              <a:rPr lang="ar-SA" sz="1600" dirty="0">
                <a:latin typeface="Alexandria" pitchFamily="2" charset="-78"/>
                <a:cs typeface="Alexandria" pitchFamily="2" charset="-78"/>
              </a:rPr>
              <a:t>أو عدم الانسجام داخل الأفراد أو فيما بينهم أو داخل الجماعات أو فيما بينهم.</a:t>
            </a: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026807AA-0B60-2B93-6E71-B6F22F24A662}"/>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الصراع</a:t>
            </a:r>
          </a:p>
        </p:txBody>
      </p:sp>
    </p:spTree>
    <p:extLst>
      <p:ext uri="{BB962C8B-B14F-4D97-AF65-F5344CB8AC3E}">
        <p14:creationId xmlns:p14="http://schemas.microsoft.com/office/powerpoint/2010/main" val="2045221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177;p7">
            <a:extLst>
              <a:ext uri="{FF2B5EF4-FFF2-40B4-BE49-F238E27FC236}">
                <a16:creationId xmlns:a16="http://schemas.microsoft.com/office/drawing/2014/main" id="{7FF5AE20-AD54-14FC-70D4-F3AB87E8EC2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 name="Google Shape;178;p7">
            <a:extLst>
              <a:ext uri="{FF2B5EF4-FFF2-40B4-BE49-F238E27FC236}">
                <a16:creationId xmlns:a16="http://schemas.microsoft.com/office/drawing/2014/main" id="{C20AAC39-8C63-1C91-918C-6F500C1915D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830515" y="2198337"/>
            <a:ext cx="6981017"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ويعرف أيضا بأنه: النزاع أو الخلاف الذي ينشأ بين  مختلف العاملين لاختلاف وجهات النظر أو لضغوط معينة أو تعارض مصالح من جانب فرد أو مجموعة أفراد، أو مجموعة أفراد على فرد آخر لسبب ما من داخل منظمة العمل أو من خارجها وذلك لهدف إحداث تغيير إيجابي أو سلبي على سلوك وقيم ومعايير فرد أو مجموعة من الأفراد أو المنظمة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ومن الممكن أن يعرف الصراع التنظيمي بأنه أي عائق يعمل على خلق التوتر وعدم الانسجام في المنظمة ويحول دون تحقيق المنظمة لأهدافها, وعدم انجازها لمهامها بالكفاءة والفاعلية المطلوبة.</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BAD15AD4-A1CF-AD6E-C014-812459D847E3}"/>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الصراع التنظيمي</a:t>
            </a:r>
          </a:p>
        </p:txBody>
      </p:sp>
      <p:pic>
        <p:nvPicPr>
          <p:cNvPr id="10" name="Picture 9" descr="A group of people around a table&#10;&#10;Description automatically generated">
            <a:extLst>
              <a:ext uri="{FF2B5EF4-FFF2-40B4-BE49-F238E27FC236}">
                <a16:creationId xmlns:a16="http://schemas.microsoft.com/office/drawing/2014/main" id="{37365329-52C5-92EB-D57F-CBE51B801C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115" y="2862942"/>
            <a:ext cx="2925535" cy="2925535"/>
          </a:xfrm>
          <a:prstGeom prst="rect">
            <a:avLst/>
          </a:prstGeom>
        </p:spPr>
      </p:pic>
    </p:spTree>
    <p:extLst>
      <p:ext uri="{BB962C8B-B14F-4D97-AF65-F5344CB8AC3E}">
        <p14:creationId xmlns:p14="http://schemas.microsoft.com/office/powerpoint/2010/main" val="426150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F172214-FE81-9CEF-AEE0-4BEB4FAE492E}"/>
              </a:ext>
            </a:extLst>
          </p:cNvPr>
          <p:cNvGrpSpPr/>
          <p:nvPr/>
        </p:nvGrpSpPr>
        <p:grpSpPr>
          <a:xfrm>
            <a:off x="1700077" y="1070058"/>
            <a:ext cx="9144000" cy="4906588"/>
            <a:chOff x="1700077" y="1070058"/>
            <a:chExt cx="9144000" cy="4906588"/>
          </a:xfrm>
        </p:grpSpPr>
        <p:pic>
          <p:nvPicPr>
            <p:cNvPr id="9" name="Picture 8">
              <a:extLst>
                <a:ext uri="{FF2B5EF4-FFF2-40B4-BE49-F238E27FC236}">
                  <a16:creationId xmlns:a16="http://schemas.microsoft.com/office/drawing/2014/main" id="{FC734A06-670C-4983-8F71-CCB5276F51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0077" y="1070058"/>
              <a:ext cx="9144000" cy="4906588"/>
            </a:xfrm>
            <a:prstGeom prst="rect">
              <a:avLst/>
            </a:prstGeom>
          </p:spPr>
        </p:pic>
        <p:sp>
          <p:nvSpPr>
            <p:cNvPr id="2" name="TextBox 1">
              <a:extLst>
                <a:ext uri="{FF2B5EF4-FFF2-40B4-BE49-F238E27FC236}">
                  <a16:creationId xmlns:a16="http://schemas.microsoft.com/office/drawing/2014/main" id="{A637CFAB-51E1-4AC7-B43B-462C8F8E78F2}"/>
                </a:ext>
              </a:extLst>
            </p:cNvPr>
            <p:cNvSpPr txBox="1"/>
            <p:nvPr/>
          </p:nvSpPr>
          <p:spPr>
            <a:xfrm>
              <a:off x="8361589" y="5603276"/>
              <a:ext cx="904875" cy="369332"/>
            </a:xfrm>
            <a:prstGeom prst="rect">
              <a:avLst/>
            </a:prstGeom>
            <a:solidFill>
              <a:schemeClr val="bg1"/>
            </a:solidFill>
          </p:spPr>
          <p:txBody>
            <a:bodyPr wrap="square" rtlCol="0">
              <a:spAutoFit/>
            </a:bodyPr>
            <a:lstStyle/>
            <a:p>
              <a:r>
                <a:rPr lang="ar-JO" dirty="0">
                  <a:cs typeface="Alexandria" pitchFamily="2" charset="-78"/>
                </a:rPr>
                <a:t>الصراع</a:t>
              </a:r>
              <a:endParaRPr lang="en-US" dirty="0"/>
            </a:p>
          </p:txBody>
        </p:sp>
      </p:grpSp>
    </p:spTree>
    <p:extLst>
      <p:ext uri="{BB962C8B-B14F-4D97-AF65-F5344CB8AC3E}">
        <p14:creationId xmlns:p14="http://schemas.microsoft.com/office/powerpoint/2010/main" val="3937333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1657017F-3AFE-8099-6192-84DBA930193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6986EB34-5967-054A-2973-74EFF860BF4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743379" y="2127522"/>
            <a:ext cx="11155679"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هنالك العديد من التعريفات لإدارة الصراع، وفيما يلي بعض هذه التعريفات:</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تعرف بأنها العملية التي يتم من خلالها التعامل مع الصراع ومواجهته من خلال اختيار الأسلوب الملائم بعد فهم أسباب الصراع وأبعاده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وتعرف أيضاً بأنها" التشخيص الكامل للصراع، والتدخل فيه من حيث قياس حجمه، ومصادره، وأسبابه وفاعليته، وأساليب معالجته</a:t>
            </a:r>
            <a:r>
              <a:rPr lang="en-GB" sz="1600" dirty="0">
                <a:latin typeface="Alexandria" pitchFamily="2" charset="-78"/>
                <a:cs typeface="Alexandria" pitchFamily="2" charset="-78"/>
              </a:rPr>
              <a:t>".</a:t>
            </a:r>
            <a:r>
              <a:rPr lang="ar-SA" sz="1600" dirty="0">
                <a:latin typeface="Alexandria" pitchFamily="2" charset="-78"/>
                <a:cs typeface="Alexandria" pitchFamily="2" charset="-78"/>
              </a:rPr>
              <a:t> كما تعرف بأنها تطوير فهم أفضل لدى مختلف الجهات المتصارعة كي يتبلور لديها تبصر أفضل بنفسها وبذاتها وبعناصر الصراع الحرجة التي تعيشها، بحيث ينتهي بها الأمر إلى التوصل إلى حلول تحقق نوعًا من الإنتاجية لمختلف الأفراد. وهي تشخيص للصراع وذلك بمعرفة موضوع الصراع وأسبابه وأنواعها، ومن ثم يمكن اختيار إستراتيجية مناسبة لإدارة الاستفادة منه</a:t>
            </a:r>
            <a:r>
              <a:rPr lang="ar-JO" sz="1600" dirty="0">
                <a:latin typeface="Alexandria" pitchFamily="2" charset="-78"/>
                <a:cs typeface="Alexandria" pitchFamily="2" charset="-78"/>
              </a:rPr>
              <a:t>.</a:t>
            </a:r>
          </a:p>
        </p:txBody>
      </p:sp>
      <p:sp>
        <p:nvSpPr>
          <p:cNvPr id="8" name="TextBox 7">
            <a:extLst>
              <a:ext uri="{FF2B5EF4-FFF2-40B4-BE49-F238E27FC236}">
                <a16:creationId xmlns:a16="http://schemas.microsoft.com/office/drawing/2014/main" id="{F10CC1D5-737B-AEE5-FCC9-BFA34A05A7B0}"/>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إدارة الصراع</a:t>
            </a:r>
          </a:p>
        </p:txBody>
      </p:sp>
    </p:spTree>
    <p:extLst>
      <p:ext uri="{BB962C8B-B14F-4D97-AF65-F5344CB8AC3E}">
        <p14:creationId xmlns:p14="http://schemas.microsoft.com/office/powerpoint/2010/main" val="828818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50A1602E-D777-DF75-03CB-A77EFA509D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F56CB7E6-9125-10C9-9353-B7C88E9F09A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6096000" y="2262696"/>
            <a:ext cx="5682842"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إن إدارة الصراع أو احتوائه تتبعها مراحل أخرى، حيث تنقسم إلى قسمين هما: إدارة الصراع وإزالة الصراع حيث تعني إدارة الصراع علاج تبعات الخلافات بين الخصوم لإنهاء المواجهة والتوتر، بينما إزالة الصراع تعني إزالة هذه الخلافات، وتحفيز أطراف الصراع على التخلي عن أهدافهم غير القابلة للتنازل وإلقاء العنف جانباً واستئناف العلاقات فيما بينهم</a:t>
            </a:r>
            <a:r>
              <a:rPr lang="ar-JO" sz="1600" dirty="0">
                <a:latin typeface="Alexandria" pitchFamily="2" charset="-78"/>
                <a:cs typeface="Alexandria" pitchFamily="2" charset="-78"/>
              </a:rPr>
              <a:t>.</a:t>
            </a:r>
          </a:p>
          <a:p>
            <a:pPr algn="r" rtl="1">
              <a:lnSpc>
                <a:spcPct val="150000"/>
              </a:lnSpc>
            </a:pPr>
            <a:r>
              <a:rPr lang="ar-JO" sz="1600" dirty="0">
                <a:latin typeface="Alexandria" pitchFamily="2" charset="-78"/>
                <a:cs typeface="Alexandria" pitchFamily="2" charset="-78"/>
              </a:rPr>
              <a:t>إن </a:t>
            </a:r>
            <a:r>
              <a:rPr lang="ar-SA" sz="1600" dirty="0">
                <a:latin typeface="Alexandria" pitchFamily="2" charset="-78"/>
                <a:cs typeface="Alexandria" pitchFamily="2" charset="-78"/>
              </a:rPr>
              <a:t>الصراع يصبح بناءً إذا كان تعاونياً وليس عدائياً</a:t>
            </a:r>
            <a:r>
              <a:rPr lang="en-GB" sz="1600" dirty="0">
                <a:latin typeface="Alexandria" pitchFamily="2" charset="-78"/>
                <a:cs typeface="Alexandria" pitchFamily="2" charset="-78"/>
              </a:rPr>
              <a:t>.</a:t>
            </a:r>
            <a:r>
              <a:rPr lang="ar-SA" sz="1600" dirty="0">
                <a:latin typeface="Alexandria" pitchFamily="2" charset="-78"/>
                <a:cs typeface="Alexandria" pitchFamily="2" charset="-78"/>
              </a:rPr>
              <a:t> ومن أجل منع الصراع، ينبغي أن يكون التركيز الأساسي على تهيئة بيئة ودية من أجل التفاوض</a:t>
            </a:r>
            <a:r>
              <a:rPr lang="en-GB"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4AEE441D-763F-E3A3-1383-986A6DD4B9D9}"/>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إدارة الصراع</a:t>
            </a:r>
          </a:p>
        </p:txBody>
      </p:sp>
      <p:pic>
        <p:nvPicPr>
          <p:cNvPr id="13" name="Picture 12" descr="A group of people clapping hands&#10;&#10;Description automatically generated">
            <a:extLst>
              <a:ext uri="{FF2B5EF4-FFF2-40B4-BE49-F238E27FC236}">
                <a16:creationId xmlns:a16="http://schemas.microsoft.com/office/drawing/2014/main" id="{FE6D5ACC-9A7C-FA5A-B146-1EBEED8896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4913" y="2522288"/>
            <a:ext cx="4283012" cy="2855522"/>
          </a:xfrm>
          <a:prstGeom prst="rect">
            <a:avLst/>
          </a:prstGeom>
        </p:spPr>
      </p:pic>
    </p:spTree>
    <p:extLst>
      <p:ext uri="{BB962C8B-B14F-4D97-AF65-F5344CB8AC3E}">
        <p14:creationId xmlns:p14="http://schemas.microsoft.com/office/powerpoint/2010/main" val="20091106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CC5900FA-6100-4E4C-8E8C-EE749C224059}"/>
              </a:ext>
            </a:extLst>
          </p:cNvPr>
          <p:cNvGraphicFramePr/>
          <p:nvPr>
            <p:extLst>
              <p:ext uri="{D42A27DB-BD31-4B8C-83A1-F6EECF244321}">
                <p14:modId xmlns:p14="http://schemas.microsoft.com/office/powerpoint/2010/main" val="3549059038"/>
              </p:ext>
            </p:extLst>
          </p:nvPr>
        </p:nvGraphicFramePr>
        <p:xfrm>
          <a:off x="2032000" y="719667"/>
          <a:ext cx="8128000" cy="1958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 name="TextBox 24">
            <a:extLst>
              <a:ext uri="{FF2B5EF4-FFF2-40B4-BE49-F238E27FC236}">
                <a16:creationId xmlns:a16="http://schemas.microsoft.com/office/drawing/2014/main" id="{A05A603B-B234-869B-D36C-65AA98C0D1FA}"/>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تتنوع أسباب حدوث الصراع فبعضها يعود إلى: </a:t>
            </a:r>
          </a:p>
        </p:txBody>
      </p:sp>
      <p:grpSp>
        <p:nvGrpSpPr>
          <p:cNvPr id="26" name="Group 25">
            <a:extLst>
              <a:ext uri="{FF2B5EF4-FFF2-40B4-BE49-F238E27FC236}">
                <a16:creationId xmlns:a16="http://schemas.microsoft.com/office/drawing/2014/main" id="{DA2F75F7-458B-37BF-A114-979102726865}"/>
              </a:ext>
            </a:extLst>
          </p:cNvPr>
          <p:cNvGrpSpPr/>
          <p:nvPr/>
        </p:nvGrpSpPr>
        <p:grpSpPr>
          <a:xfrm>
            <a:off x="1886155" y="2131976"/>
            <a:ext cx="3014998" cy="3022600"/>
            <a:chOff x="1416709" y="2755182"/>
            <a:chExt cx="3014998" cy="3022600"/>
          </a:xfrm>
        </p:grpSpPr>
        <p:pic>
          <p:nvPicPr>
            <p:cNvPr id="27" name="Graphic 26">
              <a:extLst>
                <a:ext uri="{FF2B5EF4-FFF2-40B4-BE49-F238E27FC236}">
                  <a16:creationId xmlns:a16="http://schemas.microsoft.com/office/drawing/2014/main" id="{5BA67EF3-BA06-2F5E-3BE9-81EF47EC6D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416709" y="2755182"/>
              <a:ext cx="3014998" cy="3022600"/>
            </a:xfrm>
            <a:prstGeom prst="rect">
              <a:avLst/>
            </a:prstGeom>
          </p:spPr>
        </p:pic>
        <p:sp>
          <p:nvSpPr>
            <p:cNvPr id="28" name="TextBox 27">
              <a:extLst>
                <a:ext uri="{FF2B5EF4-FFF2-40B4-BE49-F238E27FC236}">
                  <a16:creationId xmlns:a16="http://schemas.microsoft.com/office/drawing/2014/main" id="{CA6E443D-1FBF-F727-D2C9-3193048D2CD2}"/>
                </a:ext>
              </a:extLst>
            </p:cNvPr>
            <p:cNvSpPr txBox="1"/>
            <p:nvPr/>
          </p:nvSpPr>
          <p:spPr>
            <a:xfrm>
              <a:off x="1765211" y="3439406"/>
              <a:ext cx="1830456" cy="1848455"/>
            </a:xfrm>
            <a:prstGeom prst="rect">
              <a:avLst/>
            </a:prstGeom>
            <a:noFill/>
          </p:spPr>
          <p:txBody>
            <a:bodyPr wrap="square">
              <a:spAutoFit/>
            </a:bodyPr>
            <a:lstStyle/>
            <a:p>
              <a:pPr lvl="0" algn="ctr">
                <a:lnSpc>
                  <a:spcPct val="200000"/>
                </a:lnSpc>
              </a:pPr>
              <a:r>
                <a:rPr lang="ar-JO" sz="2000" dirty="0">
                  <a:solidFill>
                    <a:srgbClr val="FFAA00"/>
                  </a:solidFill>
                  <a:latin typeface="Alexandria Black" pitchFamily="2" charset="-78"/>
                  <a:cs typeface="Alexandria Black" pitchFamily="2" charset="-78"/>
                </a:rPr>
                <a:t>للهياكل الإدارية والتنظيمية </a:t>
              </a:r>
            </a:p>
          </p:txBody>
        </p:sp>
      </p:grpSp>
      <p:grpSp>
        <p:nvGrpSpPr>
          <p:cNvPr id="29" name="Group 28">
            <a:extLst>
              <a:ext uri="{FF2B5EF4-FFF2-40B4-BE49-F238E27FC236}">
                <a16:creationId xmlns:a16="http://schemas.microsoft.com/office/drawing/2014/main" id="{C2408B16-5649-ABE2-226C-1187CB6B5825}"/>
              </a:ext>
            </a:extLst>
          </p:cNvPr>
          <p:cNvGrpSpPr/>
          <p:nvPr/>
        </p:nvGrpSpPr>
        <p:grpSpPr>
          <a:xfrm>
            <a:off x="4867480" y="2095371"/>
            <a:ext cx="3088025" cy="3095811"/>
            <a:chOff x="4398034" y="2718577"/>
            <a:chExt cx="3088025" cy="3095811"/>
          </a:xfrm>
        </p:grpSpPr>
        <p:pic>
          <p:nvPicPr>
            <p:cNvPr id="30" name="Graphic 29">
              <a:extLst>
                <a:ext uri="{FF2B5EF4-FFF2-40B4-BE49-F238E27FC236}">
                  <a16:creationId xmlns:a16="http://schemas.microsoft.com/office/drawing/2014/main" id="{9F1B7338-D3BC-A7B9-19B9-1302F87A7BC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98034" y="2718577"/>
              <a:ext cx="3088025" cy="3095811"/>
            </a:xfrm>
            <a:prstGeom prst="rect">
              <a:avLst/>
            </a:prstGeom>
          </p:spPr>
        </p:pic>
        <p:sp>
          <p:nvSpPr>
            <p:cNvPr id="31" name="TextBox 30">
              <a:extLst>
                <a:ext uri="{FF2B5EF4-FFF2-40B4-BE49-F238E27FC236}">
                  <a16:creationId xmlns:a16="http://schemas.microsoft.com/office/drawing/2014/main" id="{6EF4D53B-2A93-C1C0-6FC8-FFC9DF0C42DB}"/>
                </a:ext>
              </a:extLst>
            </p:cNvPr>
            <p:cNvSpPr txBox="1"/>
            <p:nvPr/>
          </p:nvSpPr>
          <p:spPr>
            <a:xfrm>
              <a:off x="4640895" y="3457294"/>
              <a:ext cx="2208585" cy="1848455"/>
            </a:xfrm>
            <a:prstGeom prst="rect">
              <a:avLst/>
            </a:prstGeom>
            <a:noFill/>
          </p:spPr>
          <p:txBody>
            <a:bodyPr wrap="square">
              <a:spAutoFit/>
            </a:bodyPr>
            <a:lstStyle/>
            <a:p>
              <a:pPr lvl="0" algn="ctr">
                <a:lnSpc>
                  <a:spcPct val="200000"/>
                </a:lnSpc>
              </a:pPr>
              <a:r>
                <a:rPr lang="ar-JO" sz="2000" dirty="0">
                  <a:solidFill>
                    <a:srgbClr val="00C074"/>
                  </a:solidFill>
                  <a:latin typeface="Alexandria Black" pitchFamily="2" charset="-78"/>
                  <a:cs typeface="Alexandria Black" pitchFamily="2" charset="-78"/>
                </a:rPr>
                <a:t>وبعضها يعود للمرؤسين أنفسهم </a:t>
              </a:r>
            </a:p>
          </p:txBody>
        </p:sp>
      </p:grpSp>
      <p:grpSp>
        <p:nvGrpSpPr>
          <p:cNvPr id="32" name="Group 31">
            <a:extLst>
              <a:ext uri="{FF2B5EF4-FFF2-40B4-BE49-F238E27FC236}">
                <a16:creationId xmlns:a16="http://schemas.microsoft.com/office/drawing/2014/main" id="{B804DE35-EF13-62C1-FA81-5D1B5CA22BF0}"/>
              </a:ext>
            </a:extLst>
          </p:cNvPr>
          <p:cNvGrpSpPr/>
          <p:nvPr/>
        </p:nvGrpSpPr>
        <p:grpSpPr>
          <a:xfrm>
            <a:off x="7921832" y="2131976"/>
            <a:ext cx="2691148" cy="3022600"/>
            <a:chOff x="7452386" y="2755182"/>
            <a:chExt cx="2691148" cy="3022600"/>
          </a:xfrm>
        </p:grpSpPr>
        <p:pic>
          <p:nvPicPr>
            <p:cNvPr id="33" name="Graphic 32">
              <a:extLst>
                <a:ext uri="{FF2B5EF4-FFF2-40B4-BE49-F238E27FC236}">
                  <a16:creationId xmlns:a16="http://schemas.microsoft.com/office/drawing/2014/main" id="{1668CA8B-8091-1B68-49BF-6147682C8C1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452386" y="2755182"/>
              <a:ext cx="2691148" cy="3022600"/>
            </a:xfrm>
            <a:prstGeom prst="rect">
              <a:avLst/>
            </a:prstGeom>
          </p:spPr>
        </p:pic>
        <p:sp>
          <p:nvSpPr>
            <p:cNvPr id="34" name="TextBox 33">
              <a:extLst>
                <a:ext uri="{FF2B5EF4-FFF2-40B4-BE49-F238E27FC236}">
                  <a16:creationId xmlns:a16="http://schemas.microsoft.com/office/drawing/2014/main" id="{4FBE2318-096C-1BC7-8FFB-BFDD36A0E5D6}"/>
                </a:ext>
              </a:extLst>
            </p:cNvPr>
            <p:cNvSpPr txBox="1"/>
            <p:nvPr/>
          </p:nvSpPr>
          <p:spPr>
            <a:xfrm>
              <a:off x="7592153" y="3557614"/>
              <a:ext cx="2278006" cy="1886927"/>
            </a:xfrm>
            <a:prstGeom prst="rect">
              <a:avLst/>
            </a:prstGeom>
            <a:noFill/>
          </p:spPr>
          <p:txBody>
            <a:bodyPr wrap="square">
              <a:spAutoFit/>
            </a:bodyPr>
            <a:lstStyle/>
            <a:p>
              <a:pPr lvl="0" algn="ctr">
                <a:lnSpc>
                  <a:spcPct val="150000"/>
                </a:lnSpc>
              </a:pPr>
              <a:r>
                <a:rPr lang="ar-SA" sz="2000" dirty="0">
                  <a:solidFill>
                    <a:srgbClr val="50DAFF"/>
                  </a:solidFill>
                  <a:latin typeface="Alexandria Black" pitchFamily="2" charset="-78"/>
                  <a:cs typeface="Alexandria Black" pitchFamily="2" charset="-78"/>
                </a:rPr>
                <a:t>الأنماط القيادية السائدة في المؤسسات التربوية. </a:t>
              </a:r>
            </a:p>
          </p:txBody>
        </p:sp>
      </p:grpSp>
    </p:spTree>
    <p:extLst>
      <p:ext uri="{BB962C8B-B14F-4D97-AF65-F5344CB8AC3E}">
        <p14:creationId xmlns:p14="http://schemas.microsoft.com/office/powerpoint/2010/main" val="3184026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F4B5D2A0-60FB-3709-1EC4-F6F27B8ADAC0}"/>
              </a:ext>
            </a:extLst>
          </p:cNvPr>
          <p:cNvSpPr/>
          <p:nvPr/>
        </p:nvSpPr>
        <p:spPr>
          <a:xfrm>
            <a:off x="456892" y="964997"/>
            <a:ext cx="4128422" cy="546845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D71CCAE6-EC11-5164-A0F2-34F4B1A692CB}"/>
              </a:ext>
            </a:extLst>
          </p:cNvPr>
          <p:cNvSpPr/>
          <p:nvPr/>
        </p:nvSpPr>
        <p:spPr>
          <a:xfrm>
            <a:off x="901053" y="1284087"/>
            <a:ext cx="11155680" cy="485456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15242" y="1591817"/>
            <a:ext cx="10327302"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endParaRPr lang="en-US" sz="1400" b="1"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نمط وطبيعة بعض الأفراد واتجاهاتهم، فنمط وطبيعة الشخصيات التي لا ترغب في التعاون مع الآخرين تعد سبباً للصراع.</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الازدواجية أو تداخل في العمل حيث يقع هذا الأمر عندما يطلب من شخصين أو أكثر تأدية نفس العمل.</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en-GB" sz="1400" dirty="0">
                <a:latin typeface="Alexandria" pitchFamily="2" charset="-78"/>
                <a:cs typeface="Alexandria" pitchFamily="2" charset="-78"/>
              </a:rPr>
              <a:t> </a:t>
            </a:r>
            <a:r>
              <a:rPr lang="ar-SA" sz="1400" dirty="0">
                <a:latin typeface="Alexandria" pitchFamily="2" charset="-78"/>
                <a:cs typeface="Alexandria" pitchFamily="2" charset="-78"/>
              </a:rPr>
              <a:t>التنافس على الموارد قد يحدث نوع من المناسفة بين أفراد المنظمة الواحدة أو بين الإدارات على نفس الموارد المتاحة</a:t>
            </a:r>
            <a:endParaRPr lang="ar-JO"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شعور بعض الأفراد بالحقد نتيجة لتميز الغير عنه ببعض المزايا والصفات.</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en-GB" sz="1400" dirty="0">
                <a:latin typeface="Alexandria" pitchFamily="2" charset="-78"/>
                <a:cs typeface="Alexandria" pitchFamily="2" charset="-78"/>
              </a:rPr>
              <a:t> </a:t>
            </a:r>
            <a:r>
              <a:rPr lang="ar-SA" sz="1400" dirty="0">
                <a:latin typeface="Alexandria" pitchFamily="2" charset="-78"/>
                <a:cs typeface="Alexandria" pitchFamily="2" charset="-78"/>
              </a:rPr>
              <a:t>الاتصالات السيئة بين الأفراد.</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العلاقات الشخصية غير الطبيعية مع الآخرين.</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en-GB" sz="1400" dirty="0">
                <a:latin typeface="Alexandria" pitchFamily="2" charset="-78"/>
                <a:cs typeface="Alexandria" pitchFamily="2" charset="-78"/>
              </a:rPr>
              <a:t> </a:t>
            </a:r>
            <a:r>
              <a:rPr lang="ar-SA" sz="1400" dirty="0">
                <a:latin typeface="Alexandria" pitchFamily="2" charset="-78"/>
                <a:cs typeface="Alexandria" pitchFamily="2" charset="-78"/>
              </a:rPr>
              <a:t>الإحساس بالعدوانية الاجتماعية التي تعمل على التقليل من شأن الآخرين.</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en-GB" sz="1400" dirty="0">
                <a:latin typeface="Alexandria" pitchFamily="2" charset="-78"/>
                <a:cs typeface="Alexandria" pitchFamily="2" charset="-78"/>
              </a:rPr>
              <a:t> </a:t>
            </a:r>
            <a:r>
              <a:rPr lang="ar-SA" sz="1400" dirty="0">
                <a:latin typeface="Alexandria" pitchFamily="2" charset="-78"/>
                <a:cs typeface="Alexandria" pitchFamily="2" charset="-78"/>
              </a:rPr>
              <a:t>الأسباب التنظيمية فتتمثل في المنافسة للحصول على موارد تتصف بالندرة وهذا يحدث عندما يكون هناك رغبة من أحد الأطراف أو كلاهما للحصول على نصيب أكبر من الموارد النادرة والمحددة</a:t>
            </a:r>
            <a:endParaRPr lang="en-US" sz="14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E29F3155-CE30-4186-7645-C60734FC4EA9}"/>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أسباب حدوث الصراع </a:t>
            </a:r>
          </a:p>
        </p:txBody>
      </p:sp>
      <p:sp>
        <p:nvSpPr>
          <p:cNvPr id="10" name="TextBox 9">
            <a:extLst>
              <a:ext uri="{FF2B5EF4-FFF2-40B4-BE49-F238E27FC236}">
                <a16:creationId xmlns:a16="http://schemas.microsoft.com/office/drawing/2014/main" id="{E9B73822-5205-08EE-6283-F59CD1A129B2}"/>
              </a:ext>
            </a:extLst>
          </p:cNvPr>
          <p:cNvSpPr txBox="1"/>
          <p:nvPr/>
        </p:nvSpPr>
        <p:spPr>
          <a:xfrm>
            <a:off x="5443664" y="1483987"/>
            <a:ext cx="6094638" cy="379078"/>
          </a:xfrm>
          <a:prstGeom prst="rect">
            <a:avLst/>
          </a:prstGeom>
          <a:noFill/>
        </p:spPr>
        <p:txBody>
          <a:bodyPr wrap="square">
            <a:spAutoFit/>
          </a:bodyPr>
          <a:lstStyle/>
          <a:p>
            <a:pPr algn="r" rtl="1">
              <a:lnSpc>
                <a:spcPct val="150000"/>
              </a:lnSpc>
            </a:pPr>
            <a:r>
              <a:rPr lang="ar-SA" sz="1400" b="1" dirty="0">
                <a:latin typeface="Alexandria" pitchFamily="2" charset="-78"/>
                <a:cs typeface="Alexandria" pitchFamily="2" charset="-78"/>
              </a:rPr>
              <a:t>ويمكن تلخيص هذه الأسباب بما يأتي:</a:t>
            </a:r>
            <a:endParaRPr lang="en-US" sz="1400" b="1" dirty="0">
              <a:latin typeface="Alexandria" pitchFamily="2" charset="-78"/>
              <a:cs typeface="Alexandria" pitchFamily="2" charset="-78"/>
            </a:endParaRPr>
          </a:p>
        </p:txBody>
      </p:sp>
    </p:spTree>
    <p:extLst>
      <p:ext uri="{BB962C8B-B14F-4D97-AF65-F5344CB8AC3E}">
        <p14:creationId xmlns:p14="http://schemas.microsoft.com/office/powerpoint/2010/main" val="2193411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a:extLst>
              <a:ext uri="{FF2B5EF4-FFF2-40B4-BE49-F238E27FC236}">
                <a16:creationId xmlns:a16="http://schemas.microsoft.com/office/drawing/2014/main" id="{2731D85B-0EA3-4DF0-AD15-3E540794595C}"/>
              </a:ext>
            </a:extLst>
          </p:cNvPr>
          <p:cNvGraphicFramePr/>
          <p:nvPr>
            <p:extLst>
              <p:ext uri="{D42A27DB-BD31-4B8C-83A1-F6EECF244321}">
                <p14:modId xmlns:p14="http://schemas.microsoft.com/office/powerpoint/2010/main" val="817851182"/>
              </p:ext>
            </p:extLst>
          </p:nvPr>
        </p:nvGraphicFramePr>
        <p:xfrm>
          <a:off x="-62976" y="982099"/>
          <a:ext cx="833067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Google Shape;178;p7">
            <a:extLst>
              <a:ext uri="{FF2B5EF4-FFF2-40B4-BE49-F238E27FC236}">
                <a16:creationId xmlns:a16="http://schemas.microsoft.com/office/drawing/2014/main" id="{0FA4505E-A04C-BA9A-74CA-0730C94D616B}"/>
              </a:ext>
            </a:extLst>
          </p:cNvPr>
          <p:cNvSpPr/>
          <p:nvPr/>
        </p:nvSpPr>
        <p:spPr>
          <a:xfrm>
            <a:off x="6351815" y="2249260"/>
            <a:ext cx="5672154" cy="2359479"/>
          </a:xfrm>
          <a:prstGeom prst="roundRect">
            <a:avLst>
              <a:gd name="adj" fmla="val 5000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B6EA0ED9-A8EF-4760-890B-B7E4EFF82A30}"/>
              </a:ext>
            </a:extLst>
          </p:cNvPr>
          <p:cNvSpPr/>
          <p:nvPr/>
        </p:nvSpPr>
        <p:spPr>
          <a:xfrm>
            <a:off x="6984180" y="2424513"/>
            <a:ext cx="4407423" cy="1999971"/>
          </a:xfrm>
          <a:prstGeom prst="rect">
            <a:avLst/>
          </a:prstGeom>
          <a:noFill/>
        </p:spPr>
        <p:txBody>
          <a:bodyPr wrap="square">
            <a:spAutoFit/>
          </a:bodyPr>
          <a:lstStyle/>
          <a:p>
            <a:pPr algn="just" rtl="1">
              <a:lnSpc>
                <a:spcPct val="150000"/>
              </a:lnSpc>
              <a:spcAft>
                <a:spcPts val="800"/>
              </a:spcAft>
            </a:pPr>
            <a:r>
              <a:rPr lang="ar-SA" sz="1600" b="1" dirty="0">
                <a:latin typeface="Alexandria" pitchFamily="2" charset="-78"/>
                <a:ea typeface="Calibri" panose="020F0502020204030204" pitchFamily="34" charset="0"/>
                <a:cs typeface="Alexandria" pitchFamily="2" charset="-78"/>
              </a:rPr>
              <a:t>أنواع الصراع:</a:t>
            </a:r>
            <a:endParaRPr lang="en-US" sz="1600" dirty="0">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dirty="0">
                <a:latin typeface="Alexandria" pitchFamily="2" charset="-78"/>
                <a:ea typeface="Calibri" panose="020F0502020204030204" pitchFamily="34" charset="0"/>
                <a:cs typeface="Alexandria" pitchFamily="2" charset="-78"/>
              </a:rPr>
              <a:t>     يحدث الصراع نتيجة لوجود مشكلات لدى الأفراد في اتخاذ قراراتهم، وللصراع أنواع المتعددة وله مسميات مختلفة وفيما يلي عرض لأنواع الصراع حسب مستوياته وهي:</a:t>
            </a:r>
            <a:endParaRPr lang="en-US" sz="1600" dirty="0">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2607534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A1CFD96F-1744-D56A-4578-F3F4EE9E17E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9275A4CF-CE3B-82F0-922C-6FD9644C5BF9}"/>
              </a:ext>
            </a:extLst>
          </p:cNvPr>
          <p:cNvSpPr/>
          <p:nvPr/>
        </p:nvSpPr>
        <p:spPr>
          <a:xfrm>
            <a:off x="901053" y="1885612"/>
            <a:ext cx="11155680" cy="42930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02179" y="1885612"/>
            <a:ext cx="10874828" cy="4293054"/>
          </a:xfrm>
          <a:prstGeom prst="rect">
            <a:avLst/>
          </a:prstGeom>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400" dirty="0">
                <a:latin typeface="Alexandria" pitchFamily="2" charset="-78"/>
                <a:cs typeface="Alexandria" pitchFamily="2" charset="-78"/>
              </a:rPr>
              <a:t>ويحدث هذا النوع عندما يجد الفرد نفسه في حالة جذب لعوامل عديدة، يتحتم عليه اختيار أحدها، وفي نفس الوقت لا يستطيع تحقيقهما معاً، وفي هذه الحالة يحدث الصراع عندما يتحتم على الفرد الاختيار من بين بدائل متعارضة مع أهدافه أو توقعاته، أو قيمه ومعتقداته، لكنه مجبر على اختيار هذه البدائل، إن هذا النوع من الصراع يتضمن نوعين :هما صراع الهدف وصراع الدور</a:t>
            </a:r>
            <a:r>
              <a:rPr lang="ar-JO" sz="1400" dirty="0">
                <a:latin typeface="Alexandria" pitchFamily="2" charset="-78"/>
                <a:cs typeface="Alexandria" pitchFamily="2" charset="-78"/>
              </a:rPr>
              <a:t>.</a:t>
            </a:r>
            <a:r>
              <a:rPr lang="ar-SA" sz="1400" dirty="0">
                <a:latin typeface="Alexandria" pitchFamily="2" charset="-78"/>
                <a:cs typeface="Alexandria" pitchFamily="2" charset="-78"/>
              </a:rPr>
              <a:t> </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b="1" dirty="0">
                <a:latin typeface="Alexandria" pitchFamily="2" charset="-78"/>
                <a:cs typeface="Alexandria" pitchFamily="2" charset="-78"/>
              </a:rPr>
              <a:t>صراع الهدف: </a:t>
            </a:r>
            <a:r>
              <a:rPr lang="ar-SA" sz="1400" dirty="0">
                <a:latin typeface="Alexandria" pitchFamily="2" charset="-78"/>
                <a:cs typeface="Alexandria" pitchFamily="2" charset="-78"/>
              </a:rPr>
              <a:t>ويحدث عندما يكون للهدف المراد تحقيقه مظاهر سلبية وإيجابية في نفس الوقت، أو عندما يواجه الفرد الاختيار بين هدفين أو أكثر وعليه اختيار واحد منهما، ومن المعروف أن الاختيار بين الأهداف عملية صعبة وتستغرق وقتاً طويلاً</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rtl="1">
              <a:lnSpc>
                <a:spcPct val="150000"/>
              </a:lnSpc>
            </a:pPr>
            <a:endParaRPr lang="ar-JO" sz="1400" dirty="0">
              <a:latin typeface="Alexandria" pitchFamily="2" charset="-78"/>
              <a:cs typeface="Alexandria" pitchFamily="2" charset="-78"/>
            </a:endParaRPr>
          </a:p>
          <a:p>
            <a:pPr algn="just" rtl="1">
              <a:lnSpc>
                <a:spcPct val="150000"/>
              </a:lnSpc>
            </a:pPr>
            <a:r>
              <a:rPr lang="ar-SA" sz="1400" b="1" dirty="0">
                <a:latin typeface="Alexandria" pitchFamily="2" charset="-78"/>
                <a:cs typeface="Alexandria" pitchFamily="2" charset="-78"/>
              </a:rPr>
              <a:t>صراع الدور: </a:t>
            </a:r>
            <a:r>
              <a:rPr lang="ar-SA" sz="1400" dirty="0">
                <a:latin typeface="Alexandria" pitchFamily="2" charset="-78"/>
                <a:cs typeface="Alexandria" pitchFamily="2" charset="-78"/>
              </a:rPr>
              <a:t>ويعرف على أنه نتاج تحطيم القاعدتين التقليديتين وحدة الأوامر وتسلسل الأوامر وينتج عنه انخفاض الرضا الشخصي وانخفاض فعالية المنظمة، وخير مثال لصراع الدور داخل المنظمة هو دور رئيس العمال فالإدارة تنظر إليه كأحد كوادرها وعين لها على العمال، بينما ينظر إليه العمال على أنه فرد منهم وسيعتني بأمورهم مثل الأجر والترقية، ومنها إرغام الفرد على ممارسة قيم وأخلاقيات تتعارض مع قيمه وأخلاقياته، أيضاً تعدد الأدوار بحيث يقوم الشخص بعدة أدوار ولا يعرف أياً منها يجب أن يكون له الأولوية</a:t>
            </a:r>
            <a:r>
              <a:rPr lang="ar-JO" sz="1400" dirty="0">
                <a:latin typeface="Alexandria" pitchFamily="2" charset="-78"/>
                <a:cs typeface="Alexandria" pitchFamily="2" charset="-78"/>
              </a:rPr>
              <a:t>.</a:t>
            </a:r>
            <a:endParaRPr lang="ar-JO" sz="12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0B11A2A8-7681-2D71-4578-C1D84171097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أولا: الصراع داخل الفرد نفسه (الصراع الذاتي)</a:t>
            </a:r>
          </a:p>
        </p:txBody>
      </p:sp>
    </p:spTree>
    <p:extLst>
      <p:ext uri="{BB962C8B-B14F-4D97-AF65-F5344CB8AC3E}">
        <p14:creationId xmlns:p14="http://schemas.microsoft.com/office/powerpoint/2010/main" val="334900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FDCCBD9-1309-CF34-833D-33485BFC4EE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F5D2F94-979A-8E00-BB61-7B8D7D755727}"/>
              </a:ext>
            </a:extLst>
          </p:cNvPr>
          <p:cNvSpPr/>
          <p:nvPr/>
        </p:nvSpPr>
        <p:spPr>
          <a:xfrm>
            <a:off x="901053" y="1885612"/>
            <a:ext cx="11155680" cy="42930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83559D0-9851-AAB3-AB08-C309A6A12058}"/>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ثانياً: الصراع بين الأفراد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01053" y="2138687"/>
            <a:ext cx="10948355" cy="378690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lnSpc>
                <a:spcPct val="150000"/>
              </a:lnSpc>
            </a:pPr>
            <a:r>
              <a:rPr lang="ar-SA" sz="1600" dirty="0">
                <a:latin typeface="Alexandria" pitchFamily="2" charset="-78"/>
                <a:cs typeface="Alexandria" pitchFamily="2" charset="-78"/>
              </a:rPr>
              <a:t>ينشأ هذا النوع من الصراع بين فردين أو أكثر بسبب تمسك كل فرد بوجهة نظره، وهذا الصراع هو ما يجب التركيز عليه في المجال التربوي، لكثرة حدوثه بين القائد التربوي من جهة وأحد مرؤوسيه؛ وبشكل عام يعود هذا الصراع إلى مصدرين رئيسين وهما:</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الأول: يشمل عدم الاتفاق على الأهداف أو على الإجراءات، وتكون حالات الاختلاف على إجراءات بلوغ الأهداف التربوية، والتي تقع ضمن الطرق والوسائل وهي متنوعة وبالتالي فإن إمكانية حدوث الصراع كثيرة.</a:t>
            </a:r>
            <a:endParaRPr lang="en-US" sz="1600" dirty="0">
              <a:latin typeface="Alexandria" pitchFamily="2" charset="-78"/>
              <a:cs typeface="Alexandria" pitchFamily="2" charset="-78"/>
            </a:endParaRPr>
          </a:p>
          <a:p>
            <a:pPr algn="r">
              <a:lnSpc>
                <a:spcPct val="150000"/>
              </a:lnSpc>
            </a:pPr>
            <a:r>
              <a:rPr lang="ar-SA" sz="1600" dirty="0">
                <a:latin typeface="Alexandria" pitchFamily="2" charset="-78"/>
                <a:cs typeface="Alexandria" pitchFamily="2" charset="-78"/>
              </a:rPr>
              <a:t>         أما المصدر الثاني: فيشمل الأمور العاطفية مثل المشاعر السلبية التي تنعكس في صورة الغضب وعدم الثقة والخوف والمقاومة، خاصة بين الرئيس ومرؤوسيه وفي معظم الأحيان تكون هذه المشاعر السلبية تراكمية أو سابقة لموقف الصراع، لذلك يوصف هذا الصراع بأنه ينشأ من الاختلافات الموجودة بين القرارات التي يتم اختيارها من قبل الأفراد العاملين في منظمة ما</a:t>
            </a:r>
            <a:r>
              <a:rPr lang="ar-JO" sz="1600" dirty="0">
                <a:latin typeface="Alexandria" pitchFamily="2" charset="-78"/>
                <a:cs typeface="Alexandria" pitchFamily="2" charset="-78"/>
              </a:rPr>
              <a:t>.</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12676009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128EFAFD-84AC-1BAD-FBA4-70C93674583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9E9A7EA8-924D-D652-1953-245D3D2B286C}"/>
              </a:ext>
            </a:extLst>
          </p:cNvPr>
          <p:cNvSpPr/>
          <p:nvPr/>
        </p:nvSpPr>
        <p:spPr>
          <a:xfrm>
            <a:off x="901053" y="1885612"/>
            <a:ext cx="11155680" cy="42930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TextBox 9">
            <a:extLst>
              <a:ext uri="{FF2B5EF4-FFF2-40B4-BE49-F238E27FC236}">
                <a16:creationId xmlns:a16="http://schemas.microsoft.com/office/drawing/2014/main" id="{EFED1413-BF41-B05D-A158-2E20762AF521}"/>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ثالثاً: الصراع القائم بين النظم أو بين الجماعات</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69521" y="2195820"/>
            <a:ext cx="10665587" cy="372328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600" dirty="0">
                <a:latin typeface="Alexandria" pitchFamily="2" charset="-78"/>
                <a:cs typeface="Alexandria" pitchFamily="2" charset="-78"/>
              </a:rPr>
              <a:t>وينشأ من صراع أي نظام مع أنظمة خارجة عنه، ويكون لمثل هذا الصراع أثار إيجابية منها تزايد تمسك النظام بقيمه وهويته وأهدافه، لكن قد يحدث الصراع السلبي عند وجود خلل في درجة انسجام النظام مع نفسه فإن الصراع الخارجي يشكل تهديداً يقود إلى نوع من اللامبالاة وتقليل درجة تناغمه مما يهدد النظام، ويظهر هذا الصراع في عدة مجالات في المؤسسة منها: </a:t>
            </a:r>
            <a:endParaRPr lang="ar-JO"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الصراع بين مستويات السلطة (الإدارة العليا والمتوسطة).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الصراع بين الإدارات الوظيفية (التعليم المدرسي والتعليم المهني).</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الصراع بين الوظائف التنفيذية والوظائف الاستشارية.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الصراع بين التنظيم الرسمي والتنظيم غير الرسمي (المدرسة والمجتمع) </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057024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645E7134-6DCB-4A15-8CBC-6D8902DABC14}"/>
              </a:ext>
            </a:extLst>
          </p:cNvPr>
          <p:cNvGraphicFramePr/>
          <p:nvPr>
            <p:extLst>
              <p:ext uri="{D42A27DB-BD31-4B8C-83A1-F6EECF244321}">
                <p14:modId xmlns:p14="http://schemas.microsoft.com/office/powerpoint/2010/main" val="2262223551"/>
              </p:ext>
            </p:extLst>
          </p:nvPr>
        </p:nvGraphicFramePr>
        <p:xfrm>
          <a:off x="1835167" y="293379"/>
          <a:ext cx="8521665" cy="62712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185372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D20F4B6-9192-15F9-4979-7DC252D9011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8599978-21CD-2859-48DC-97586FB3DF93}"/>
              </a:ext>
            </a:extLst>
          </p:cNvPr>
          <p:cNvSpPr/>
          <p:nvPr/>
        </p:nvSpPr>
        <p:spPr>
          <a:xfrm>
            <a:off x="901053" y="1885612"/>
            <a:ext cx="11155680" cy="42930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826DE6F-09B5-7C06-F5CD-BDA933AFC2AF}"/>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استراتيجيات إدارة الصراع</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2053910"/>
            <a:ext cx="10834055" cy="3744038"/>
          </a:xfrm>
          <a:prstGeom prst="rect">
            <a:avLst/>
          </a:prstGeom>
          <a:noFill/>
        </p:spPr>
        <p:txBody>
          <a:bodyPr wrap="square" rtlCol="0">
            <a:spAutoFit/>
          </a:bodyPr>
          <a:lstStyle/>
          <a:p>
            <a:pPr algn="r" rtl="1">
              <a:lnSpc>
                <a:spcPct val="150000"/>
              </a:lnSpc>
              <a:buNone/>
            </a:pPr>
            <a:r>
              <a:rPr lang="ar-SA" sz="1600" b="1" dirty="0">
                <a:solidFill>
                  <a:srgbClr val="00B0F0"/>
                </a:solidFill>
                <a:latin typeface="Alexandria" pitchFamily="2" charset="-78"/>
                <a:cs typeface="Alexandria" pitchFamily="2" charset="-78"/>
              </a:rPr>
              <a:t>اولاً: استراتيجية التجنب</a:t>
            </a:r>
            <a:endParaRPr lang="en-US" sz="1600" b="1" dirty="0">
              <a:solidFill>
                <a:srgbClr val="00B0F0"/>
              </a:solidFill>
              <a:latin typeface="Alexandria" pitchFamily="2" charset="-78"/>
              <a:cs typeface="Alexandria" pitchFamily="2" charset="-78"/>
            </a:endParaRPr>
          </a:p>
          <a:p>
            <a:pPr algn="r" rtl="1">
              <a:lnSpc>
                <a:spcPct val="150000"/>
              </a:lnSpc>
              <a:buNone/>
            </a:pPr>
            <a:r>
              <a:rPr lang="ar-SA" sz="1600" dirty="0">
                <a:latin typeface="Alexandria" pitchFamily="2" charset="-78"/>
                <a:cs typeface="Alexandria" pitchFamily="2" charset="-78"/>
              </a:rPr>
              <a:t>وتعني محاولة تحويل الاهتمام عن الصراع إلى غيره من المجالات أو إهماله أو استخدام الحواجز بين الأطراف المتصارعة.</a:t>
            </a:r>
            <a:endParaRPr lang="en-US" sz="1600" dirty="0">
              <a:latin typeface="Alexandria" pitchFamily="2" charset="-78"/>
              <a:cs typeface="Alexandria" pitchFamily="2" charset="-78"/>
            </a:endParaRPr>
          </a:p>
          <a:p>
            <a:pPr algn="r" rtl="1">
              <a:lnSpc>
                <a:spcPct val="150000"/>
              </a:lnSpc>
              <a:buNone/>
            </a:pPr>
            <a:r>
              <a:rPr lang="ar-SA" sz="1600" b="1" dirty="0">
                <a:solidFill>
                  <a:srgbClr val="00B0F0"/>
                </a:solidFill>
                <a:latin typeface="Alexandria" pitchFamily="2" charset="-78"/>
                <a:cs typeface="Alexandria" pitchFamily="2" charset="-78"/>
              </a:rPr>
              <a:t>ثانياً: استراتيجية استخدام القوة (الإخماد)</a:t>
            </a:r>
            <a:endParaRPr lang="en-US" sz="1600" b="1" dirty="0">
              <a:solidFill>
                <a:srgbClr val="00B0F0"/>
              </a:solidFill>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وتعني قيام الإدارة بإصدار أوامرها لإنهاء الصراع، وتصلح هذه الاستراتيجية </a:t>
            </a:r>
            <a:r>
              <a:rPr lang="ar-SA" sz="1600" b="1" dirty="0">
                <a:latin typeface="Alexandria" pitchFamily="2" charset="-78"/>
                <a:cs typeface="Alexandria" pitchFamily="2" charset="-78"/>
              </a:rPr>
              <a:t>لمعالجة المواقف بأسرع ما يمكن </a:t>
            </a:r>
            <a:r>
              <a:rPr lang="ar-SA" sz="1600" dirty="0">
                <a:latin typeface="Alexandria" pitchFamily="2" charset="-78"/>
                <a:cs typeface="Alexandria" pitchFamily="2" charset="-78"/>
              </a:rPr>
              <a:t>ويتم اللجوء إليها لإنهاء الصراع، ويتم معالجة الموقف من خلال تدخل السلطة العليا في المنظمة.</a:t>
            </a:r>
            <a:endParaRPr lang="ar-JO" sz="1600" dirty="0">
              <a:latin typeface="Alexandria" pitchFamily="2" charset="-78"/>
              <a:cs typeface="Alexandria" pitchFamily="2" charset="-78"/>
            </a:endParaRPr>
          </a:p>
          <a:p>
            <a:pPr algn="r" rtl="1">
              <a:lnSpc>
                <a:spcPct val="150000"/>
              </a:lnSpc>
            </a:pPr>
            <a:r>
              <a:rPr lang="ar-SA" sz="1600" b="1" dirty="0">
                <a:solidFill>
                  <a:srgbClr val="00B0F0"/>
                </a:solidFill>
                <a:latin typeface="Alexandria" pitchFamily="2" charset="-78"/>
                <a:cs typeface="Alexandria" pitchFamily="2" charset="-78"/>
              </a:rPr>
              <a:t>ثالثاً: استراتيجية المواجهة</a:t>
            </a:r>
            <a:endParaRPr lang="en-US" sz="1600" b="1" dirty="0">
              <a:solidFill>
                <a:srgbClr val="00B0F0"/>
              </a:solidFill>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ويتم فيها تحديد مصادر الصراع، ومعرفة المصالح للمجموعات المتصارعة والتركيز عليها، ويمكن </a:t>
            </a:r>
            <a:r>
              <a:rPr lang="ar-SA" sz="1600" b="1" dirty="0">
                <a:latin typeface="Alexandria" pitchFamily="2" charset="-78"/>
                <a:cs typeface="Alexandria" pitchFamily="2" charset="-78"/>
              </a:rPr>
              <a:t>استخدام أسلوب تبادل وجهات النظر </a:t>
            </a:r>
            <a:r>
              <a:rPr lang="ar-SA" sz="1600" dirty="0">
                <a:latin typeface="Alexandria" pitchFamily="2" charset="-78"/>
                <a:cs typeface="Alexandria" pitchFamily="2" charset="-78"/>
              </a:rPr>
              <a:t>وذلك</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بهدف التعرف على وجهات النظر الأخرى التي يتم نقلها إلى الجماعات الأخرى مما يزيد من الفهم المتبادل، ويمكن استخدام أسلوب التركيز على هدف استراتيجي، حيث يتم التركيز على جهود واهتمامات الأطراف المتصارعة في هذه الاستراتيجية على الهدف أو الأهداف العليا المشتركة.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085810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FC5D09A-906D-DBE5-795D-58458F6E7E1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ADA1DB0-F02A-091C-0079-6A6386598F48}"/>
              </a:ext>
            </a:extLst>
          </p:cNvPr>
          <p:cNvSpPr/>
          <p:nvPr/>
        </p:nvSpPr>
        <p:spPr>
          <a:xfrm>
            <a:off x="901053" y="1763486"/>
            <a:ext cx="11155680" cy="4415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A99AA350-F85F-2075-E09B-E04AACA73ED1}"/>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استراتيجيات إدارة الصراع</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6901" y="1839590"/>
            <a:ext cx="10455729" cy="4256999"/>
          </a:xfrm>
          <a:prstGeom prst="rect">
            <a:avLst/>
          </a:prstGeom>
          <a:noFill/>
        </p:spPr>
        <p:txBody>
          <a:bodyPr wrap="square" rtlCol="0">
            <a:spAutoFit/>
          </a:bodyPr>
          <a:lstStyle/>
          <a:p>
            <a:pPr algn="r" rtl="1">
              <a:lnSpc>
                <a:spcPct val="150000"/>
              </a:lnSpc>
            </a:pPr>
            <a:r>
              <a:rPr lang="ar-SA" sz="1400" b="1" dirty="0">
                <a:solidFill>
                  <a:srgbClr val="00B0F0"/>
                </a:solidFill>
                <a:latin typeface="Alexandria" pitchFamily="2" charset="-78"/>
                <a:cs typeface="Alexandria" pitchFamily="2" charset="-78"/>
              </a:rPr>
              <a:t>رابعاً: استراتيجية المجاملة (التلطيف):</a:t>
            </a:r>
            <a:endParaRPr lang="ar-JO" sz="1400" b="1" dirty="0">
              <a:solidFill>
                <a:srgbClr val="00B0F0"/>
              </a:solidFill>
              <a:latin typeface="Alexandria" pitchFamily="2" charset="-78"/>
              <a:cs typeface="Alexandria" pitchFamily="2" charset="-78"/>
            </a:endParaRPr>
          </a:p>
          <a:p>
            <a:pPr algn="r" rtl="1">
              <a:lnSpc>
                <a:spcPct val="150000"/>
              </a:lnSpc>
            </a:pPr>
            <a:r>
              <a:rPr lang="ar-JO" sz="1400" dirty="0">
                <a:latin typeface="Alexandria" pitchFamily="2" charset="-78"/>
                <a:cs typeface="Alexandria" pitchFamily="2" charset="-78"/>
              </a:rPr>
              <a:t>    </a:t>
            </a:r>
            <a:r>
              <a:rPr lang="ar-SA" sz="1400" dirty="0">
                <a:latin typeface="Alexandria" pitchFamily="2" charset="-78"/>
                <a:cs typeface="Alexandria" pitchFamily="2" charset="-78"/>
              </a:rPr>
              <a:t>وتعني قيام الإدارة بدعم الأطراف المتصارعة واستخدام اللغة العاطفية المؤثرة من أجل التعايش مع بعضهم بسلام، ويمكن اللجوء إلى هذا الأسلوب إذا كان الصراع قائماً على </a:t>
            </a:r>
            <a:r>
              <a:rPr lang="ar-SA" sz="1400" b="1" dirty="0">
                <a:latin typeface="Alexandria" pitchFamily="2" charset="-78"/>
                <a:cs typeface="Alexandria" pitchFamily="2" charset="-78"/>
              </a:rPr>
              <a:t>اختلاف الصفات الشخصية </a:t>
            </a:r>
            <a:r>
              <a:rPr lang="ar-SA" sz="1400" dirty="0">
                <a:latin typeface="Alexandria" pitchFamily="2" charset="-78"/>
                <a:cs typeface="Alexandria" pitchFamily="2" charset="-78"/>
              </a:rPr>
              <a:t>لأطراف الصراع</a:t>
            </a:r>
            <a:r>
              <a:rPr lang="ar-JO" sz="1400" dirty="0">
                <a:latin typeface="Alexandria" pitchFamily="2" charset="-78"/>
                <a:cs typeface="Alexandria" pitchFamily="2" charset="-78"/>
              </a:rPr>
              <a:t>.</a:t>
            </a:r>
          </a:p>
          <a:p>
            <a:pPr algn="r" rtl="1">
              <a:lnSpc>
                <a:spcPct val="150000"/>
              </a:lnSpc>
              <a:buNone/>
            </a:pPr>
            <a:r>
              <a:rPr lang="ar-SA" sz="1400" b="1" dirty="0">
                <a:solidFill>
                  <a:srgbClr val="00B0F0"/>
                </a:solidFill>
                <a:latin typeface="Alexandria" pitchFamily="2" charset="-78"/>
                <a:cs typeface="Alexandria" pitchFamily="2" charset="-78"/>
              </a:rPr>
              <a:t>خامساً: استراتيجية التسوية</a:t>
            </a:r>
            <a:r>
              <a:rPr lang="ar-SA" sz="1400" dirty="0">
                <a:solidFill>
                  <a:srgbClr val="00B0F0"/>
                </a:solidFill>
                <a:latin typeface="Alexandria" pitchFamily="2" charset="-78"/>
                <a:cs typeface="Alexandria" pitchFamily="2" charset="-78"/>
              </a:rPr>
              <a:t>: </a:t>
            </a:r>
            <a:endParaRPr lang="en-US" sz="1400" dirty="0">
              <a:solidFill>
                <a:srgbClr val="00B0F0"/>
              </a:solidFill>
              <a:latin typeface="Alexandria" pitchFamily="2" charset="-78"/>
              <a:cs typeface="Alexandria" pitchFamily="2" charset="-78"/>
            </a:endParaRPr>
          </a:p>
          <a:p>
            <a:pPr algn="r" rtl="1">
              <a:lnSpc>
                <a:spcPct val="150000"/>
              </a:lnSpc>
              <a:buNone/>
            </a:pPr>
            <a:r>
              <a:rPr lang="ar-SA" sz="1400" dirty="0">
                <a:latin typeface="Alexandria" pitchFamily="2" charset="-78"/>
                <a:cs typeface="Alexandria" pitchFamily="2" charset="-78"/>
              </a:rPr>
              <a:t>تعد هذه الاستراتيجية وسيلة فاعلة للتفاعل مع الصراع، ويتم التوصل فيها إلى حل وسط يرضي جميع الأطراف المتصارعة وقد يحقق لكل منهما مكاسب جزئية، ويمكن اللجوء لهذه الاستراتيجية إذا </a:t>
            </a:r>
            <a:r>
              <a:rPr lang="ar-SA" sz="1400" b="1" dirty="0">
                <a:latin typeface="Alexandria" pitchFamily="2" charset="-78"/>
                <a:cs typeface="Alexandria" pitchFamily="2" charset="-78"/>
              </a:rPr>
              <a:t>تساوت قوة أطراف الصراع </a:t>
            </a:r>
            <a:r>
              <a:rPr lang="ar-SA" sz="1400" dirty="0">
                <a:latin typeface="Alexandria" pitchFamily="2" charset="-78"/>
                <a:cs typeface="Alexandria" pitchFamily="2" charset="-78"/>
              </a:rPr>
              <a:t>من خلال المفاوضات.</a:t>
            </a:r>
            <a:endParaRPr lang="en-US" sz="1400" dirty="0">
              <a:latin typeface="Alexandria" pitchFamily="2" charset="-78"/>
              <a:cs typeface="Alexandria" pitchFamily="2" charset="-78"/>
            </a:endParaRPr>
          </a:p>
          <a:p>
            <a:pPr algn="r" rtl="1">
              <a:lnSpc>
                <a:spcPct val="150000"/>
              </a:lnSpc>
              <a:buNone/>
            </a:pPr>
            <a:r>
              <a:rPr lang="ar-SA" sz="1400" b="1" dirty="0">
                <a:solidFill>
                  <a:srgbClr val="00B0F0"/>
                </a:solidFill>
                <a:latin typeface="Alexandria" pitchFamily="2" charset="-78"/>
                <a:cs typeface="Alexandria" pitchFamily="2" charset="-78"/>
              </a:rPr>
              <a:t>سادساً: استراتيجية تدخل جهة أو طرف ثالث: </a:t>
            </a:r>
            <a:endParaRPr lang="en-US" sz="1400" b="1" dirty="0">
              <a:solidFill>
                <a:srgbClr val="00B0F0"/>
              </a:solidFill>
              <a:latin typeface="Alexandria" pitchFamily="2" charset="-78"/>
              <a:cs typeface="Alexandria" pitchFamily="2" charset="-78"/>
            </a:endParaRPr>
          </a:p>
          <a:p>
            <a:pPr algn="r" rtl="1">
              <a:lnSpc>
                <a:spcPct val="150000"/>
              </a:lnSpc>
              <a:buNone/>
            </a:pPr>
            <a:r>
              <a:rPr lang="ar-SA" sz="1400" dirty="0">
                <a:latin typeface="Alexandria" pitchFamily="2" charset="-78"/>
                <a:cs typeface="Alexandria" pitchFamily="2" charset="-78"/>
              </a:rPr>
              <a:t>وتعني تدخل جهة أخرى ليست طرفاً في النزاع لمحاولة حله عن طريق التنسيق والتكامل بين الأطراف المتصارعة، ويمكن أن يكون الطرف الثالث المدير أو أحد زملاء العمل من الأشخاص القادرين على حل النزاعات.</a:t>
            </a:r>
            <a:endParaRPr lang="en-US" sz="1400" dirty="0">
              <a:latin typeface="Alexandria" pitchFamily="2" charset="-78"/>
              <a:cs typeface="Alexandria" pitchFamily="2" charset="-78"/>
            </a:endParaRPr>
          </a:p>
          <a:p>
            <a:pPr algn="r" rtl="1">
              <a:lnSpc>
                <a:spcPct val="150000"/>
              </a:lnSpc>
              <a:buNone/>
            </a:pPr>
            <a:r>
              <a:rPr lang="ar-SA" sz="1400" b="1" dirty="0">
                <a:solidFill>
                  <a:srgbClr val="00B0F0"/>
                </a:solidFill>
                <a:latin typeface="Alexandria" pitchFamily="2" charset="-78"/>
                <a:cs typeface="Alexandria" pitchFamily="2" charset="-78"/>
              </a:rPr>
              <a:t>سابعاً: استراتيجية الانضمام: </a:t>
            </a:r>
            <a:endParaRPr lang="en-US" sz="1400" b="1" dirty="0">
              <a:solidFill>
                <a:srgbClr val="00B0F0"/>
              </a:solidFill>
              <a:latin typeface="Alexandria" pitchFamily="2" charset="-78"/>
              <a:cs typeface="Alexandria" pitchFamily="2" charset="-78"/>
            </a:endParaRPr>
          </a:p>
          <a:p>
            <a:pPr algn="r" rtl="1">
              <a:lnSpc>
                <a:spcPct val="150000"/>
              </a:lnSpc>
              <a:buNone/>
            </a:pPr>
            <a:r>
              <a:rPr lang="ar-SA" sz="1400" dirty="0">
                <a:latin typeface="Alexandria" pitchFamily="2" charset="-78"/>
                <a:cs typeface="Alexandria" pitchFamily="2" charset="-78"/>
              </a:rPr>
              <a:t>وتعني ضم الاطراف المتصارعة لجماعة جديدة مثل دمج </a:t>
            </a:r>
            <a:r>
              <a:rPr lang="ar-JO" sz="1400" dirty="0">
                <a:latin typeface="Alexandria" pitchFamily="2" charset="-78"/>
                <a:cs typeface="Alexandria" pitchFamily="2" charset="-78"/>
              </a:rPr>
              <a:t>مؤسستين تعليميتين</a:t>
            </a:r>
            <a:r>
              <a:rPr lang="ar-SA" sz="1400" dirty="0">
                <a:latin typeface="Alexandria" pitchFamily="2" charset="-78"/>
                <a:cs typeface="Alexandria" pitchFamily="2" charset="-78"/>
              </a:rPr>
              <a:t> متنافستين في</a:t>
            </a:r>
            <a:r>
              <a:rPr lang="ar-JO" sz="1400" dirty="0">
                <a:latin typeface="Alexandria" pitchFamily="2" charset="-78"/>
                <a:cs typeface="Alexandria" pitchFamily="2" charset="-78"/>
              </a:rPr>
              <a:t> مؤسسة</a:t>
            </a:r>
            <a:r>
              <a:rPr lang="ar-SA" sz="1400" dirty="0">
                <a:latin typeface="Alexandria" pitchFamily="2" charset="-78"/>
                <a:cs typeface="Alexandria" pitchFamily="2" charset="-78"/>
              </a:rPr>
              <a:t>واحدة أو قسمين في قسم واحد، إن الانبثاق والاكتساب غالباً ما يسبب الصراع لتطوير الأعضاء من المنظمات المختلفة، ولكن هذا الصراع لا يدوم بسبب أن الم</a:t>
            </a:r>
            <a:r>
              <a:rPr lang="ar-JO" sz="1400" dirty="0">
                <a:latin typeface="Alexandria" pitchFamily="2" charset="-78"/>
                <a:cs typeface="Alexandria" pitchFamily="2" charset="-78"/>
              </a:rPr>
              <a:t>ؤسسة التعليمية</a:t>
            </a:r>
            <a:r>
              <a:rPr lang="ar-SA" sz="1400" dirty="0">
                <a:latin typeface="Alexandria" pitchFamily="2" charset="-78"/>
                <a:cs typeface="Alexandria" pitchFamily="2" charset="-78"/>
              </a:rPr>
              <a:t> الجديدة عادة ما تكيف المجموعة المستهدفة فيها بمرور الزمن.</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1742289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40558E6-3AA6-12B5-D426-7375FCCA50FA}"/>
              </a:ext>
            </a:extLst>
          </p:cNvPr>
          <p:cNvSpPr/>
          <p:nvPr/>
        </p:nvSpPr>
        <p:spPr>
          <a:xfrm>
            <a:off x="288472" y="1642590"/>
            <a:ext cx="349159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634131D-22E8-65DD-DAD6-3FEF425C33B5}"/>
              </a:ext>
            </a:extLst>
          </p:cNvPr>
          <p:cNvSpPr/>
          <p:nvPr/>
        </p:nvSpPr>
        <p:spPr>
          <a:xfrm>
            <a:off x="547007" y="1763486"/>
            <a:ext cx="11509726" cy="4415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962FAB77-6C3C-057B-A41C-EDE382B170A2}"/>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استراتيجيات إدارة الصراع</a:t>
            </a:r>
          </a:p>
        </p:txBody>
      </p:sp>
      <p:sp>
        <p:nvSpPr>
          <p:cNvPr id="24" name="TextBox 23">
            <a:extLst>
              <a:ext uri="{FF2B5EF4-FFF2-40B4-BE49-F238E27FC236}">
                <a16:creationId xmlns:a16="http://schemas.microsoft.com/office/drawing/2014/main" id="{6083F8E2-699C-9C01-0329-7C9299434C08}"/>
              </a:ext>
            </a:extLst>
          </p:cNvPr>
          <p:cNvSpPr txBox="1"/>
          <p:nvPr/>
        </p:nvSpPr>
        <p:spPr>
          <a:xfrm>
            <a:off x="640895" y="1847850"/>
            <a:ext cx="11262633" cy="4116063"/>
          </a:xfrm>
          <a:prstGeom prst="rect">
            <a:avLst/>
          </a:prstGeom>
          <a:noFill/>
        </p:spPr>
        <p:txBody>
          <a:bodyPr wrap="square" rtlCol="0">
            <a:spAutoFit/>
          </a:bodyPr>
          <a:lstStyle/>
          <a:p>
            <a:pPr algn="r" rtl="1">
              <a:lnSpc>
                <a:spcPct val="150000"/>
              </a:lnSpc>
            </a:pPr>
            <a:r>
              <a:rPr lang="ar-SA" sz="1600" b="1" dirty="0">
                <a:solidFill>
                  <a:srgbClr val="00B0F0"/>
                </a:solidFill>
                <a:cs typeface="Alexandria" pitchFamily="2" charset="-78"/>
              </a:rPr>
              <a:t>ثامناً: استراتيجية التعاون: </a:t>
            </a:r>
            <a:r>
              <a:rPr lang="ar-SA" sz="1600" dirty="0">
                <a:solidFill>
                  <a:srgbClr val="00B0F0"/>
                </a:solidFill>
                <a:cs typeface="Alexandria" pitchFamily="2" charset="-78"/>
              </a:rPr>
              <a:t> </a:t>
            </a:r>
            <a:r>
              <a:rPr lang="ar-SA" sz="1600" dirty="0">
                <a:cs typeface="Alexandria" pitchFamily="2" charset="-78"/>
              </a:rPr>
              <a:t>تسعى هذه الاستراتيجية إلى توحيد عمل الجماعات بشكل متناغم من أجل بلوغ الأهداف، حيث يؤدي ذلك إلى زيادة موارد المنظمة، وتتطلب هذه الاستراتيجية قناعة الأفراد الذين يستخدمونها بأن الصراع مشكلة لابد من حلها سوية بدلاً من رؤيتها معركة لابد من الفوز فيها، وتكمن أهمية هذه الاستراتيجية عندما يتطلب حل المشاكل رؤيا جديدة، وعلى الرغم من أن هذا الأسلوب </a:t>
            </a:r>
            <a:r>
              <a:rPr lang="ar-SA" sz="1600" b="1" dirty="0">
                <a:cs typeface="Alexandria" pitchFamily="2" charset="-78"/>
              </a:rPr>
              <a:t>يتطلب الوقت الكافي </a:t>
            </a:r>
            <a:r>
              <a:rPr lang="ar-SA" sz="1600" dirty="0">
                <a:cs typeface="Alexandria" pitchFamily="2" charset="-78"/>
              </a:rPr>
              <a:t>الذي قد لا يتوفر للمدير إلا أنه من أفضل الأساليب ويمكن اللجوء إليه خاصة إذا كان موضوع الصراع قضية أساسية تؤثر على إنجاز الأهداف التربوية كأن لا يقوم المرؤوس بالتخطيط لعمله.</a:t>
            </a:r>
            <a:endParaRPr lang="ar-JO" sz="1600" dirty="0">
              <a:cs typeface="Alexandria" pitchFamily="2" charset="-78"/>
            </a:endParaRPr>
          </a:p>
          <a:p>
            <a:pPr algn="r" rtl="1">
              <a:lnSpc>
                <a:spcPct val="150000"/>
              </a:lnSpc>
              <a:buNone/>
            </a:pPr>
            <a:r>
              <a:rPr lang="ar-SA" sz="1600" b="1" dirty="0">
                <a:solidFill>
                  <a:srgbClr val="00B0F0"/>
                </a:solidFill>
                <a:cs typeface="Alexandria" pitchFamily="2" charset="-78"/>
              </a:rPr>
              <a:t>تاسعاً: استراتيجية الإقناع:</a:t>
            </a:r>
            <a:endParaRPr lang="en-US" sz="1600" b="1" dirty="0">
              <a:solidFill>
                <a:srgbClr val="00B0F0"/>
              </a:solidFill>
            </a:endParaRPr>
          </a:p>
          <a:p>
            <a:pPr algn="r">
              <a:lnSpc>
                <a:spcPct val="150000"/>
              </a:lnSpc>
            </a:pPr>
            <a:r>
              <a:rPr lang="ar-SA" sz="1600" dirty="0">
                <a:cs typeface="Alexandria" pitchFamily="2" charset="-78"/>
              </a:rPr>
              <a:t> حيث تحاول الإدارة إقناع الأطراف المتصارعة كلها أو بعضها بقبول الحلول السلمية، لأنه لا فائدة من التصلب الذي يؤدي إلى تصعيد الموقف وزيادة الأمر سوء.</a:t>
            </a:r>
            <a:endParaRPr lang="en-US" sz="1600" dirty="0"/>
          </a:p>
          <a:p>
            <a:pPr algn="r" rtl="1">
              <a:lnSpc>
                <a:spcPct val="150000"/>
              </a:lnSpc>
              <a:buNone/>
            </a:pPr>
            <a:r>
              <a:rPr lang="ar-SA" sz="1600" dirty="0">
                <a:solidFill>
                  <a:srgbClr val="00B0F0"/>
                </a:solidFill>
                <a:cs typeface="Alexandria" pitchFamily="2" charset="-78"/>
              </a:rPr>
              <a:t> </a:t>
            </a:r>
            <a:r>
              <a:rPr lang="ar-SA" sz="1600" b="1" dirty="0">
                <a:solidFill>
                  <a:srgbClr val="00B0F0"/>
                </a:solidFill>
                <a:cs typeface="Alexandria" pitchFamily="2" charset="-78"/>
              </a:rPr>
              <a:t>عاشراً: استراتيجية التنافس</a:t>
            </a:r>
            <a:endParaRPr lang="en-US" sz="1600" b="1" dirty="0">
              <a:solidFill>
                <a:srgbClr val="00B0F0"/>
              </a:solidFill>
            </a:endParaRPr>
          </a:p>
          <a:p>
            <a:pPr algn="r">
              <a:lnSpc>
                <a:spcPct val="150000"/>
              </a:lnSpc>
            </a:pPr>
            <a:r>
              <a:rPr lang="ar-SA" sz="1600" dirty="0">
                <a:cs typeface="Alexandria" pitchFamily="2" charset="-78"/>
              </a:rPr>
              <a:t>يلجأ المدير في استخدامه لهذا الاسلوب إلى </a:t>
            </a:r>
            <a:r>
              <a:rPr lang="ar-SA" sz="1600" b="1" dirty="0">
                <a:cs typeface="Alexandria" pitchFamily="2" charset="-78"/>
              </a:rPr>
              <a:t>قوة السلطة والمركز، </a:t>
            </a:r>
            <a:r>
              <a:rPr lang="ar-SA" sz="1600" dirty="0">
                <a:cs typeface="Alexandria" pitchFamily="2" charset="-78"/>
              </a:rPr>
              <a:t>والحل الذي يتوصل إليه يكون في صالح أحد الاطراف فقط، ويؤدي </a:t>
            </a:r>
            <a:r>
              <a:rPr lang="ar-SA" sz="1600" b="1" dirty="0">
                <a:cs typeface="Alexandria" pitchFamily="2" charset="-78"/>
              </a:rPr>
              <a:t>الاعتماد الزائد </a:t>
            </a:r>
            <a:r>
              <a:rPr lang="ar-SA" sz="1600" dirty="0">
                <a:cs typeface="Alexandria" pitchFamily="2" charset="-78"/>
              </a:rPr>
              <a:t>على هذا الأسلوب إلى تخفيف الدافعية في العمل.</a:t>
            </a:r>
            <a:endParaRPr lang="en-US" sz="1600" dirty="0"/>
          </a:p>
        </p:txBody>
      </p:sp>
    </p:spTree>
    <p:extLst>
      <p:ext uri="{BB962C8B-B14F-4D97-AF65-F5344CB8AC3E}">
        <p14:creationId xmlns:p14="http://schemas.microsoft.com/office/powerpoint/2010/main" val="2010403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CD584489-CDED-6DA8-6C46-7B90D6A6AA56}"/>
              </a:ext>
            </a:extLst>
          </p:cNvPr>
          <p:cNvSpPr/>
          <p:nvPr/>
        </p:nvSpPr>
        <p:spPr>
          <a:xfrm>
            <a:off x="456892" y="1934936"/>
            <a:ext cx="4128422" cy="38535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670E51BF-54C9-A570-2F15-44443FF08710}"/>
              </a:ext>
            </a:extLst>
          </p:cNvPr>
          <p:cNvSpPr/>
          <p:nvPr/>
        </p:nvSpPr>
        <p:spPr>
          <a:xfrm>
            <a:off x="906000" y="2073729"/>
            <a:ext cx="11155680" cy="3429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89957" y="2245664"/>
            <a:ext cx="10522404" cy="3008068"/>
          </a:xfrm>
          <a:prstGeom prst="rect">
            <a:avLst/>
          </a:prstGeom>
          <a:noFill/>
        </p:spPr>
        <p:txBody>
          <a:bodyPr wrap="square" rtlCol="0">
            <a:spAutoFit/>
          </a:bodyPr>
          <a:lstStyle/>
          <a:p>
            <a:pPr algn="r" rtl="1">
              <a:lnSpc>
                <a:spcPct val="150000"/>
              </a:lnSpc>
            </a:pPr>
            <a:r>
              <a:rPr lang="ar-SA" sz="1600" dirty="0">
                <a:cs typeface="Alexandria" pitchFamily="2" charset="-78"/>
              </a:rPr>
              <a:t>إن مفهوم إدارة الصراع يشير إلى قيام القائد التربوي بالتدخل بين أطرف الصراع ومعالجته بطريقة تحقق الرضا للجميع وتحقق أهدافهم دون الإضرار بأهداف المؤسسة التربوية أو أهداف أحد الطرفين، لذلك يجب على القائد التربوي بأن يتمتع بالقدرة على تصنيف مستويات الصراع، ومعرفة أسبابه، وأن يكون لديه الإلمام بالعوامل المؤثرة في الصراع، </a:t>
            </a:r>
            <a:r>
              <a:rPr lang="ar-SA" sz="1600" b="1" u="sng" dirty="0">
                <a:cs typeface="Alexandria" pitchFamily="2" charset="-78"/>
              </a:rPr>
              <a:t>ومن الأمور الهامة</a:t>
            </a:r>
            <a:r>
              <a:rPr lang="ar-JO" sz="1600" b="1" u="sng" dirty="0">
                <a:cs typeface="Alexandria" pitchFamily="2" charset="-78"/>
              </a:rPr>
              <a:t> المؤثرة في إدارة الصراع</a:t>
            </a:r>
            <a:r>
              <a:rPr lang="ar-SA" sz="1600" b="1" u="sng" dirty="0">
                <a:cs typeface="Alexandria" pitchFamily="2" charset="-78"/>
              </a:rPr>
              <a:t> </a:t>
            </a:r>
            <a:r>
              <a:rPr lang="ar-SA" sz="1600" dirty="0">
                <a:cs typeface="Alexandria" pitchFamily="2" charset="-78"/>
              </a:rPr>
              <a:t>قدرة القائد على استخدام أساليب إدارة الصراع داخل المؤسسة التربوية كالسمو، والتعويض، الانسحاب وغيرها من الأساليب</a:t>
            </a:r>
            <a:r>
              <a:rPr lang="ar-JO" sz="1600" dirty="0">
                <a:cs typeface="Alexandria" pitchFamily="2" charset="-78"/>
              </a:rPr>
              <a:t>.</a:t>
            </a:r>
            <a:endParaRPr lang="en-US" sz="1600" dirty="0">
              <a:cs typeface="Alexandria" pitchFamily="2" charset="-78"/>
            </a:endParaRPr>
          </a:p>
          <a:p>
            <a:pPr algn="r" rtl="1">
              <a:lnSpc>
                <a:spcPct val="150000"/>
              </a:lnSpc>
            </a:pPr>
            <a:endParaRPr lang="ar-JO" sz="1600" dirty="0">
              <a:cs typeface="Alexandria" pitchFamily="2" charset="-78"/>
            </a:endParaRPr>
          </a:p>
          <a:p>
            <a:pPr algn="r" rtl="1">
              <a:lnSpc>
                <a:spcPct val="150000"/>
              </a:lnSpc>
            </a:pPr>
            <a:r>
              <a:rPr lang="ar-SA" sz="1600" b="1" u="sng" dirty="0">
                <a:cs typeface="Alexandria" pitchFamily="2" charset="-78"/>
              </a:rPr>
              <a:t>ويأتي دور القائد التربوي </a:t>
            </a:r>
            <a:r>
              <a:rPr lang="ar-SA" sz="1600" dirty="0">
                <a:cs typeface="Alexandria" pitchFamily="2" charset="-78"/>
              </a:rPr>
              <a:t>في المنظمة لتوظيف استراتيجيات إدارة الصراع مع مواقف الصراع وضبط سلوك العاملين وتوجيه معتقداتهم وقناعاتهم وأهدافهم وحاجاتهم لتحقيق أهداف المنظمة والولاء التنظيمي للعاملين</a:t>
            </a:r>
            <a:r>
              <a:rPr lang="ar-JO" sz="1600" dirty="0">
                <a:cs typeface="Alexandria" pitchFamily="2" charset="-78"/>
              </a:rPr>
              <a:t>.</a:t>
            </a:r>
            <a:endParaRPr lang="en-US" sz="1600" dirty="0"/>
          </a:p>
        </p:txBody>
      </p:sp>
      <p:sp>
        <p:nvSpPr>
          <p:cNvPr id="5" name="TextBox 4">
            <a:extLst>
              <a:ext uri="{FF2B5EF4-FFF2-40B4-BE49-F238E27FC236}">
                <a16:creationId xmlns:a16="http://schemas.microsoft.com/office/drawing/2014/main" id="{D6727DE8-9311-40F0-CEF6-8C1403541328}"/>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دور القيادة التربوية في إدارة الصراع</a:t>
            </a:r>
          </a:p>
        </p:txBody>
      </p:sp>
    </p:spTree>
    <p:extLst>
      <p:ext uri="{BB962C8B-B14F-4D97-AF65-F5344CB8AC3E}">
        <p14:creationId xmlns:p14="http://schemas.microsoft.com/office/powerpoint/2010/main" val="41264594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9145CF7-8942-0BE9-25B7-20BAC5F7290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09663C4-92D6-19A5-2592-545534161A3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46581" y="2078030"/>
            <a:ext cx="10864624" cy="3744038"/>
          </a:xfrm>
          <a:prstGeom prst="rect">
            <a:avLst/>
          </a:prstGeom>
          <a:noFill/>
        </p:spPr>
        <p:txBody>
          <a:bodyPr wrap="square" rtlCol="0">
            <a:spAutoFit/>
          </a:bodyPr>
          <a:lstStyle/>
          <a:p>
            <a:pPr algn="just" rtl="1">
              <a:lnSpc>
                <a:spcPct val="150000"/>
              </a:lnSpc>
            </a:pPr>
            <a:r>
              <a:rPr lang="ar-SA" sz="1600" dirty="0">
                <a:cs typeface="Alexandria" pitchFamily="2" charset="-78"/>
              </a:rPr>
              <a:t>ولذلك تشكل القيادة التربوية العنصر الحيوي في أي مؤسسة تربوية، حيث يتوقف عليها إلى حد كبير استمرار هذا التنظيم ونموه وتطويره، ولأن القائد يدرك أن مهامه كثيرة ومتعددة ومن أبرزها الحفاظ على المناخ الذي يستطيع فيه أفراد الجماعة الإنتاج بكفاءة، وتبرز أهمية القيادة الإدارية بشكل أكبر في المؤسسات التربوية، حيث تتنوع المؤهلات والمهارات لدى أفرادها، وتتباين خلفياتهم واتجاهاتهم وقيمهم، وتختلف إدراكاتهم وآراؤهم، وبالتالي تتمايز سلوكياتهم الفردية والجماعية مما قد يؤدي إلى التنافر وعدم الانسجام، وكل هذه المعطيات تجعل</a:t>
            </a:r>
            <a:r>
              <a:rPr lang="ar-JO" sz="1600" dirty="0">
                <a:cs typeface="Alexandria" pitchFamily="2" charset="-78"/>
              </a:rPr>
              <a:t> </a:t>
            </a:r>
            <a:r>
              <a:rPr lang="ar-SA" sz="1600" dirty="0">
                <a:cs typeface="Alexandria" pitchFamily="2" charset="-78"/>
              </a:rPr>
              <a:t>دور الإدارة أكثر صعوبة وأهمية، وتتطلب مهارات خاصة يكتسبها القائد ولا تتحقق هذه المهارات إلا باستخدام إستراتيجيات إدارة الصراع</a:t>
            </a:r>
            <a:r>
              <a:rPr lang="ar-JO" sz="1600" dirty="0">
                <a:cs typeface="Alexandria" pitchFamily="2" charset="-78"/>
              </a:rPr>
              <a:t>.</a:t>
            </a:r>
            <a:endParaRPr lang="en-US" sz="1600" dirty="0">
              <a:cs typeface="Alexandria" pitchFamily="2" charset="-78"/>
            </a:endParaRPr>
          </a:p>
          <a:p>
            <a:pPr algn="just" rtl="1">
              <a:lnSpc>
                <a:spcPct val="150000"/>
              </a:lnSpc>
            </a:pPr>
            <a:endParaRPr lang="ar-JO" sz="1600" dirty="0">
              <a:cs typeface="Alexandria" pitchFamily="2" charset="-78"/>
            </a:endParaRPr>
          </a:p>
          <a:p>
            <a:pPr algn="just" rtl="1">
              <a:lnSpc>
                <a:spcPct val="150000"/>
              </a:lnSpc>
            </a:pPr>
            <a:r>
              <a:rPr lang="ar-SA" sz="1600" dirty="0">
                <a:cs typeface="Alexandria" pitchFamily="2" charset="-78"/>
              </a:rPr>
              <a:t>ومن مسؤوليات القيادة التربوية أن تبحث عن التقنية المناسبة التي يمكن من خلالها تكييف توقعات المؤسسة وحاجات الأفراد كي تلتقي معاً وتتفاعل بطريقة دينامية بعيدة عن الجوانب السلبية للصراع، وذلك حتى تتمكن المؤسسة من الوصول إلى أهدافها والمحافظة على صحة المؤسسة وسلامتها</a:t>
            </a:r>
            <a:r>
              <a:rPr lang="ar-JO" sz="1600" dirty="0">
                <a:cs typeface="Alexandria" pitchFamily="2" charset="-78"/>
              </a:rPr>
              <a:t>.</a:t>
            </a:r>
          </a:p>
        </p:txBody>
      </p:sp>
      <p:sp>
        <p:nvSpPr>
          <p:cNvPr id="8" name="TextBox 7">
            <a:extLst>
              <a:ext uri="{FF2B5EF4-FFF2-40B4-BE49-F238E27FC236}">
                <a16:creationId xmlns:a16="http://schemas.microsoft.com/office/drawing/2014/main" id="{08C6CE24-8734-31E2-BB4D-384D5A087C84}"/>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دور القيادة التربوية في إدارة الصراع</a:t>
            </a:r>
          </a:p>
        </p:txBody>
      </p:sp>
    </p:spTree>
    <p:extLst>
      <p:ext uri="{BB962C8B-B14F-4D97-AF65-F5344CB8AC3E}">
        <p14:creationId xmlns:p14="http://schemas.microsoft.com/office/powerpoint/2010/main" val="231445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46DDA942-1FB2-2A51-87CE-EE7BDA6CE27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78A70AD4-5BC7-263E-B9FC-07373926913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07249" y="1885612"/>
            <a:ext cx="10627859" cy="3746731"/>
          </a:xfrm>
          <a:prstGeom prst="rect">
            <a:avLst/>
          </a:prstGeom>
          <a:noFill/>
        </p:spPr>
        <p:txBody>
          <a:bodyPr wrap="square" rtlCol="0">
            <a:spAutoFit/>
          </a:bodyPr>
          <a:lstStyle/>
          <a:p>
            <a:pPr algn="just" rtl="1">
              <a:lnSpc>
                <a:spcPct val="150000"/>
              </a:lnSpc>
            </a:pPr>
            <a:r>
              <a:rPr lang="ar-SA" sz="1600" dirty="0">
                <a:cs typeface="Alexandria" pitchFamily="2" charset="-78"/>
              </a:rPr>
              <a:t> </a:t>
            </a:r>
            <a:endParaRPr lang="en-US" sz="1600" dirty="0"/>
          </a:p>
          <a:p>
            <a:pPr algn="r" rtl="1">
              <a:lnSpc>
                <a:spcPct val="150000"/>
              </a:lnSpc>
            </a:pPr>
            <a:r>
              <a:rPr lang="ar-SA" sz="1600" b="1" dirty="0">
                <a:solidFill>
                  <a:srgbClr val="00B0F0"/>
                </a:solidFill>
                <a:cs typeface="Alexandria" pitchFamily="2" charset="-78"/>
              </a:rPr>
              <a:t>النمط الأول: تعامل القيادة التقليدية مع إدارة الصراع.</a:t>
            </a:r>
            <a:endParaRPr lang="en-US" sz="1600" b="1" dirty="0">
              <a:solidFill>
                <a:srgbClr val="00B0F0"/>
              </a:solidFill>
            </a:endParaRPr>
          </a:p>
          <a:p>
            <a:pPr algn="r" rtl="1">
              <a:lnSpc>
                <a:spcPct val="150000"/>
              </a:lnSpc>
            </a:pPr>
            <a:r>
              <a:rPr lang="ar-SA" sz="1600" dirty="0">
                <a:cs typeface="Alexandria" pitchFamily="2" charset="-78"/>
              </a:rPr>
              <a:t>حيث تقوم هذه القيادات بحل الصراع بالقوة حتى لو اضطرت إلى الاستغناء عن الأفراد المتسببين في الصراع، ويكون ذلك وفق النظرية التقليدية التي لم تعطي الصراع اهتماماً، واعتبرته مرضاً يصيب المؤسسة ويجب علاجه وأنه لا يمكن التعامل مع الصراع لأنه يمكن اختيار عامل أكثر انضباط والتزاماً بالسلوك، و حل الصراع يتمثل بالتخلص ممن يسببونه.</a:t>
            </a:r>
            <a:endParaRPr lang="ar-JO" sz="1600" dirty="0">
              <a:cs typeface="Alexandria" pitchFamily="2" charset="-78"/>
            </a:endParaRPr>
          </a:p>
          <a:p>
            <a:pPr algn="r" rtl="1">
              <a:lnSpc>
                <a:spcPct val="150000"/>
              </a:lnSpc>
            </a:pPr>
            <a:endParaRPr lang="en-US" sz="1600" dirty="0"/>
          </a:p>
          <a:p>
            <a:pPr algn="r" rtl="1">
              <a:lnSpc>
                <a:spcPct val="150000"/>
              </a:lnSpc>
            </a:pPr>
            <a:r>
              <a:rPr lang="ar-SA" sz="1600" b="1" dirty="0">
                <a:solidFill>
                  <a:srgbClr val="00B0F0"/>
                </a:solidFill>
                <a:cs typeface="Alexandria" pitchFamily="2" charset="-78"/>
              </a:rPr>
              <a:t>النمط الثاني: تعامل القيادة الفعالة مع إدارة الصراع.</a:t>
            </a:r>
            <a:endParaRPr lang="en-US" sz="1600" b="1" dirty="0">
              <a:solidFill>
                <a:srgbClr val="00B0F0"/>
              </a:solidFill>
            </a:endParaRPr>
          </a:p>
          <a:p>
            <a:pPr algn="r" rtl="1">
              <a:lnSpc>
                <a:spcPct val="150000"/>
              </a:lnSpc>
            </a:pPr>
            <a:r>
              <a:rPr lang="ar-SA" sz="1600" dirty="0">
                <a:cs typeface="Alexandria" pitchFamily="2" charset="-78"/>
              </a:rPr>
              <a:t>إن تحرك القيادة الفعالة يتم على أساس المعلومات التي يتلقاها من الأفراد بواسطة التحاور، والتشاور بين القائد والأفراد حيث يتم الحصول على المعلومات الضرورية وتبادل الأفكار بشأن الصراع القائم، ومن ثم الخروج بقرار بعد أن يستشير المرؤوسين في البدائل التي يحددها الصراع في المؤسسة.</a:t>
            </a:r>
            <a:endParaRPr lang="en-US" sz="1600" dirty="0"/>
          </a:p>
        </p:txBody>
      </p:sp>
      <p:sp>
        <p:nvSpPr>
          <p:cNvPr id="9" name="TextBox 8">
            <a:extLst>
              <a:ext uri="{FF2B5EF4-FFF2-40B4-BE49-F238E27FC236}">
                <a16:creationId xmlns:a16="http://schemas.microsoft.com/office/drawing/2014/main" id="{A7806809-4809-B9A9-86DD-2CBB9918A0CE}"/>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 وإدارة الصراع</a:t>
            </a:r>
          </a:p>
        </p:txBody>
      </p:sp>
    </p:spTree>
    <p:extLst>
      <p:ext uri="{BB962C8B-B14F-4D97-AF65-F5344CB8AC3E}">
        <p14:creationId xmlns:p14="http://schemas.microsoft.com/office/powerpoint/2010/main" val="2639689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3288823-12CC-3B40-710C-E644E4EC692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7C346F4-5D7B-77C2-26F5-E8501F1DB11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85899" y="2011316"/>
            <a:ext cx="10369323" cy="3744038"/>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ويعتبر وجود نمط القيادة الديمقراطي وسيلة للتخفيف من حدة الصراعات في المؤسسات التربوية ومحاولة لإيجاد الحلول المشتركة، وتتمثل مهام القيادة الفعالة في إدارة الصراع فيما يلي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lvl="0" algn="just" rtl="1">
              <a:lnSpc>
                <a:spcPct val="150000"/>
              </a:lnSpc>
            </a:pPr>
            <a:r>
              <a:rPr lang="ar-SA" sz="1600" dirty="0">
                <a:latin typeface="Alexandria" pitchFamily="2" charset="-78"/>
                <a:cs typeface="Alexandria" pitchFamily="2" charset="-78"/>
              </a:rPr>
              <a:t>ـ تحديد الاتجاهات العامة للصراع وتوضيح علاقاته بالأهداف والتوجيهات الاستراتيجية للمؤسسة وسياستها الرئيسية، توضيح متطلبات الصراع ومقوماته الأساسية الواجب على الأفراد إدراكها والتعامل معها بإيجابية.</a:t>
            </a:r>
            <a:endParaRPr lang="en-US" sz="1600" dirty="0">
              <a:latin typeface="Alexandria" pitchFamily="2" charset="-78"/>
              <a:cs typeface="Alexandria" pitchFamily="2" charset="-78"/>
            </a:endParaRPr>
          </a:p>
          <a:p>
            <a:pPr lvl="0" algn="just" rtl="1">
              <a:lnSpc>
                <a:spcPct val="150000"/>
              </a:lnSpc>
            </a:pPr>
            <a:r>
              <a:rPr lang="ar-SA" sz="1600" dirty="0">
                <a:latin typeface="Alexandria" pitchFamily="2" charset="-78"/>
                <a:cs typeface="Alexandria" pitchFamily="2" charset="-78"/>
              </a:rPr>
              <a:t>ـ توجيه الصراع نحو أفضل أساليب الخطط وتنسيق أداء الأفراد وجماعات العمل لجعله يصب في مصلحة المؤسسة.</a:t>
            </a:r>
            <a:endParaRPr lang="en-US" sz="1600" dirty="0">
              <a:latin typeface="Alexandria" pitchFamily="2" charset="-78"/>
              <a:cs typeface="Alexandria" pitchFamily="2" charset="-78"/>
            </a:endParaRPr>
          </a:p>
          <a:p>
            <a:pPr lvl="0" algn="just" rtl="1">
              <a:lnSpc>
                <a:spcPct val="150000"/>
              </a:lnSpc>
            </a:pPr>
            <a:r>
              <a:rPr lang="ar-SA" sz="1600" dirty="0">
                <a:latin typeface="Alexandria" pitchFamily="2" charset="-78"/>
                <a:cs typeface="Alexandria" pitchFamily="2" charset="-78"/>
              </a:rPr>
              <a:t>ـ أيضا متابعة الصراع الفعلي ورصد الاتجاهات نحو الانحراف عن المستويات المستهدفة والتدخل السريع لإعادة الأداء إلى المستويات الصحيحة.</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ـ وأخيراً تخطيط عمليات تطور إدارة الصراع وتحسين أداء العمليات في ضوء الدروس المستفادة من متابعة وتحليل الصراع الفعلي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6660538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185250-9047-E883-8775-2FDBBABD322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C812833-6F34-4C34-88E7-A61672A016F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58201" y="1983132"/>
            <a:ext cx="10968037" cy="3933834"/>
          </a:xfrm>
          <a:prstGeom prst="rect">
            <a:avLst/>
          </a:prstGeom>
          <a:noFill/>
        </p:spPr>
        <p:txBody>
          <a:bodyPr wrap="square" rtlCol="0">
            <a:spAutoFit/>
          </a:bodyPr>
          <a:lstStyle/>
          <a:p>
            <a:pPr algn="just" rtl="1">
              <a:lnSpc>
                <a:spcPct val="150000"/>
              </a:lnSpc>
            </a:pPr>
            <a:r>
              <a:rPr lang="ar-SA" sz="1400" dirty="0">
                <a:latin typeface="Alexandria" pitchFamily="2" charset="-78"/>
                <a:cs typeface="Alexandria" pitchFamily="2" charset="-78"/>
              </a:rPr>
              <a:t>تعد المؤسسات التربوية رافعة التقدم والتطور في مجتمعاتها، ولتتمكن هذه المؤسسات من تحقيق أهدافها بكفاءة وفعالية، تحتاج إلى قيادات واعية تتحمل مسؤولية المهام الملقاة على عاتقها، وتدرك أهمية الاتصال الفعال مع العاملين على كافة المستويات، ومشاركتهم في جميع الأنشطة التي تتم داخل هذه المؤسسات وخارجها. مما يتوجب على هذه القيادات أن تكون قادرة على التعامل مع التحديات والتطورات المحلية والعالمية وكذلك التهديدات الداخلية التي تواجهها من مقاومي التغيير وكذلك من الصراع الذي قد ينشأ فيها.</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لهذا من الضروري للقيادات التربوية الاعتراف أولًا بالتغيرات داخل المؤسسة وعلى رأسها الصراع ومن الملاحظ أن حدة الصراع تزداد في المؤسسات التربوية كلما اتسعت المسافة بين الواقع التربوي الحالي والطموح إلى تغييره وقد تدرج الفكر الإداري في التعامل مع الصراع فبدأ برفضه ظنا أنه لا يحقق التوازن بين قيم الفرد وقيم التنظيم الذي يعمل في إطاره ولا يسهم في تحقيق الفعالية التنظيمية، فإذا آمن هذه القيادات بوجود الصراع في مؤسساتها تتبعها المرحلة الثانية وهي محاولة التعرف الجاد على أسبابه ودوافعه، وتفكر بطريقة عقلانية ومنطقية لاختيار الوسائل المناسبة للتخفيف من حدته ومعالجته وتحويله لعنصر قوة داخل المؤسسة</a:t>
            </a:r>
            <a:r>
              <a:rPr lang="ar-JO" sz="1400" dirty="0">
                <a:latin typeface="Alexandria" pitchFamily="2" charset="-78"/>
                <a:cs typeface="Alexandria" pitchFamily="2" charset="-78"/>
              </a:rPr>
              <a:t> </a:t>
            </a:r>
            <a:r>
              <a:rPr lang="ar-SA" sz="1400" dirty="0">
                <a:latin typeface="Alexandria" pitchFamily="2" charset="-78"/>
                <a:cs typeface="Alexandria" pitchFamily="2" charset="-78"/>
              </a:rPr>
              <a:t>مما يوجد المناخ التنظيمي الصحي المحفز للبحث والابتكار وبالتالي انعكاس هذا التطور المستمر على مجتمعاتها مما يؤدي إلى تنمية هذه المجتمعات، والتحاقها بركب التنافسية والعالمية وانعكاس ذلك على رفاهية مجتمعاتها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79049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6B2CFF5-4075-2495-DED1-FCEBBC78489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71DCB77-60E4-7C27-F938-32AED000F16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3333" y="2476973"/>
            <a:ext cx="10391775" cy="2451377"/>
          </a:xfrm>
          <a:prstGeom prst="rect">
            <a:avLst/>
          </a:prstGeom>
          <a:noFill/>
        </p:spPr>
        <p:txBody>
          <a:bodyPr wrap="square" rtlCol="0">
            <a:spAutoFit/>
          </a:bodyPr>
          <a:lstStyle/>
          <a:p>
            <a:pPr algn="just" rtl="1">
              <a:lnSpc>
                <a:spcPct val="250000"/>
              </a:lnSpc>
            </a:pPr>
            <a:r>
              <a:rPr lang="ar-SA" sz="1600" dirty="0">
                <a:latin typeface="Alexandria" pitchFamily="2" charset="-78"/>
                <a:cs typeface="Alexandria" pitchFamily="2" charset="-78"/>
              </a:rPr>
              <a:t>تمتا</a:t>
            </a:r>
            <a:r>
              <a:rPr lang="ar-JO" sz="1600" dirty="0">
                <a:latin typeface="Alexandria" pitchFamily="2" charset="-78"/>
                <a:cs typeface="Alexandria" pitchFamily="2" charset="-78"/>
              </a:rPr>
              <a:t>ز </a:t>
            </a:r>
            <a:r>
              <a:rPr lang="ar-SA" sz="1600" dirty="0">
                <a:latin typeface="Alexandria" pitchFamily="2" charset="-78"/>
                <a:cs typeface="Alexandria" pitchFamily="2" charset="-78"/>
              </a:rPr>
              <a:t>كل مؤسسة بوجود مجموعة من الخصائص والسمات التي تميزها عن غيرها من المؤسسات، وكما هو الحال في المُناخ الطبيعي الذي يختلف من منطقة لأخرى فيميزها عن غيرها بالحرارة والأمطار والنباتات، فالمناخ التنظيمي الذي يسود المؤسسات عرضة للتغيير والتحول والتطور. ومنذ منتصف الستينات من القرن الماضي تنبه علماء الإدارة والتنظيم والباحثين إلى دراسة ظاهرة المناخ التنظيمي وتأثيرها على الموظفين والمنظمة أو المؤسسة</a:t>
            </a:r>
            <a:r>
              <a:rPr lang="en-US" sz="1600" dirty="0">
                <a:latin typeface="Alexandria" pitchFamily="2" charset="-78"/>
                <a:cs typeface="Alexandria" pitchFamily="2" charset="-78"/>
              </a:rPr>
              <a:t>.</a:t>
            </a:r>
          </a:p>
        </p:txBody>
      </p:sp>
      <p:sp>
        <p:nvSpPr>
          <p:cNvPr id="7" name="TextBox 6">
            <a:extLst>
              <a:ext uri="{FF2B5EF4-FFF2-40B4-BE49-F238E27FC236}">
                <a16:creationId xmlns:a16="http://schemas.microsoft.com/office/drawing/2014/main" id="{510E66E1-B632-4127-D92C-3F14AB9AEF0C}"/>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المناخ التنظيمي</a:t>
            </a:r>
          </a:p>
        </p:txBody>
      </p:sp>
    </p:spTree>
    <p:extLst>
      <p:ext uri="{BB962C8B-B14F-4D97-AF65-F5344CB8AC3E}">
        <p14:creationId xmlns:p14="http://schemas.microsoft.com/office/powerpoint/2010/main" val="36231267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7C52122-4EE4-C41B-7526-D0D7316F6F3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B228212-2275-FB8F-D353-FE4284E9176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9136" y="2078030"/>
            <a:ext cx="10610712" cy="3744038"/>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يُعرف المناخ التنظيمي بأنه مجموعة من الخصائص والسمات المحددة لمنظمة معينة والتي تحدد أسلوب تعاملها مع أعضائها وبيئتها</a:t>
            </a:r>
            <a:r>
              <a:rPr lang="en-US"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وكذلك هو مجموعة الخصائص البيئية للعمل، والتي تتمتع بدرجة عالية من الثبات والاستقرار، والتي تؤثر في سلوك الأفراد والجماعات بشكل يترتب عليه تحقيق الرضا وانعكاس ذلك على المنظمة في الوصول إلى أهدافها</a:t>
            </a:r>
            <a:r>
              <a:rPr lang="en-US"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أما المُناخ التنظيمي في مجال التعليم ( عام، عالي) فهو مجموعة من القواعد والسلوكات والخصائص التي تمتاز بها المؤسسات التعليمية وتحدد طبيعة العلاقات الاجتماعية بين الأفراد (أساتذة، إداريون، عمال، وتلاميذ) داخل المؤسسة التعليمية، وكذلك تحدد واجباتهم وحقوقهم مما يسهم بشكل كبير في نجاح أو فشل العملية التعليمية وأداء المدرسة بشكل عام وتحقيق الأهداف التعليمية</a:t>
            </a:r>
            <a:r>
              <a:rPr lang="en-US" sz="1600" dirty="0">
                <a:latin typeface="Alexandria" pitchFamily="2" charset="-78"/>
                <a:cs typeface="Alexandria" pitchFamily="2" charset="-78"/>
              </a:rPr>
              <a:t>.</a:t>
            </a:r>
          </a:p>
        </p:txBody>
      </p:sp>
      <p:sp>
        <p:nvSpPr>
          <p:cNvPr id="6" name="TextBox 5">
            <a:extLst>
              <a:ext uri="{FF2B5EF4-FFF2-40B4-BE49-F238E27FC236}">
                <a16:creationId xmlns:a16="http://schemas.microsoft.com/office/drawing/2014/main" id="{D6B2B766-5B40-28C6-1486-209037F96C4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المناخ التنظيمي</a:t>
            </a:r>
          </a:p>
        </p:txBody>
      </p:sp>
    </p:spTree>
    <p:extLst>
      <p:ext uri="{BB962C8B-B14F-4D97-AF65-F5344CB8AC3E}">
        <p14:creationId xmlns:p14="http://schemas.microsoft.com/office/powerpoint/2010/main" val="3447716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9D433909-A5BB-6A57-D96F-62B1B983DD5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lexandria" pitchFamily="2" charset="-78"/>
              <a:ea typeface="Calibri"/>
              <a:cs typeface="Alexandria" pitchFamily="2" charset="-78"/>
              <a:sym typeface="Calibri"/>
            </a:endParaRPr>
          </a:p>
        </p:txBody>
      </p:sp>
      <p:sp>
        <p:nvSpPr>
          <p:cNvPr id="7" name="Google Shape;178;p7">
            <a:extLst>
              <a:ext uri="{FF2B5EF4-FFF2-40B4-BE49-F238E27FC236}">
                <a16:creationId xmlns:a16="http://schemas.microsoft.com/office/drawing/2014/main" id="{CE51B3A9-FA56-5AF5-1DD8-D4FD5C86586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lexandria" pitchFamily="2" charset="-78"/>
              <a:ea typeface="Calibri"/>
              <a:cs typeface="Alexandria" pitchFamily="2" charset="-78"/>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06500" y="2049183"/>
            <a:ext cx="10631474" cy="3933834"/>
          </a:xfrm>
          <a:prstGeom prst="rect">
            <a:avLst/>
          </a:prstGeom>
          <a:noFill/>
        </p:spPr>
        <p:txBody>
          <a:bodyPr wrap="square" rtlCol="0">
            <a:spAutoFit/>
          </a:bodyPr>
          <a:lstStyle/>
          <a:p>
            <a:pPr marL="457200" indent="-457200" algn="just" rtl="1">
              <a:lnSpc>
                <a:spcPct val="150000"/>
              </a:lnSpc>
              <a:buFont typeface="+mj-lt"/>
              <a:buAutoNum type="arabicPeriod"/>
            </a:pPr>
            <a:r>
              <a:rPr lang="ar-SA" sz="1400" dirty="0">
                <a:latin typeface="Alexandria" pitchFamily="2" charset="-78"/>
                <a:cs typeface="Alexandria" pitchFamily="2" charset="-78"/>
              </a:rPr>
              <a:t>مساعدة الإدارة والمهتمين على  وصف خصائص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وفهمها</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تساعد على تقييم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وتحديد جوانب القوة والضعف فيها مقارنة بالم</a:t>
            </a:r>
            <a:r>
              <a:rPr lang="ar-JO" sz="1400" dirty="0">
                <a:latin typeface="Alexandria" pitchFamily="2" charset="-78"/>
                <a:cs typeface="Alexandria" pitchFamily="2" charset="-78"/>
              </a:rPr>
              <a:t>مؤسسات</a:t>
            </a:r>
            <a:r>
              <a:rPr lang="ar-SA" sz="1400" dirty="0">
                <a:latin typeface="Alexandria" pitchFamily="2" charset="-78"/>
                <a:cs typeface="Alexandria" pitchFamily="2" charset="-78"/>
              </a:rPr>
              <a:t> الأخرى</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المساهمة في معرفة كيفية تحفيز أعضاء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لتحقيق أهدافها بكفاءة أفضل عبر وسائل تؤدي إلى تحقيق نوع من التكامل بين أهداف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وطموحات العاملين فيها بما يضمن تحقيق مستوى مقبول من الرضا الوظيفي</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تساعد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على معرفة أسباب الصراع و تسهيل عملية السيطرة عليه</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تعزيز قوة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على تجاوز ما يواجهها من مشكلات لما توفر مثل هذه الدراسة من معلومات عما تقوم به تلك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وتظهر أهمية المناخ التنظيمي من خلال الدور الذي يقوم به التنظيم في تعزيز السلوك الوظيفي والأخلاقي لدى العاملين وتعديل قيمه واتجاهاته بشكل إيجابي، حيث تغلب عليه صفة الثبات النسبي</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المناخ التنظيمي السليم، القادر على توفير بيئة عمل جيدة، له انعكاسات واضحة على الأداء والتطوير والاستغلال الأمثل لطاقات الأفراد، فهو القادر على توفير الثقة وتنمية الموارد وتعزيز ترابط الأفراد مع بعضهم البعض وقيامهم بواجباتهم ومسؤولياتهم تجاه التنظيم</a:t>
            </a:r>
            <a:r>
              <a:rPr lang="en-US" sz="1400" dirty="0">
                <a:latin typeface="Alexandria" pitchFamily="2" charset="-78"/>
                <a:cs typeface="Alexandria" pitchFamily="2" charset="-78"/>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D20617D0-56E8-53BD-35B4-27EFD2BB928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أهمية دراسة المناخ التنظيمي</a:t>
            </a:r>
          </a:p>
        </p:txBody>
      </p:sp>
    </p:spTree>
    <p:extLst>
      <p:ext uri="{BB962C8B-B14F-4D97-AF65-F5344CB8AC3E}">
        <p14:creationId xmlns:p14="http://schemas.microsoft.com/office/powerpoint/2010/main" val="2908054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54F84474-EC51-4010-8A94-E44E2F0B354F}"/>
              </a:ext>
            </a:extLst>
          </p:cNvPr>
          <p:cNvGraphicFramePr/>
          <p:nvPr>
            <p:extLst>
              <p:ext uri="{D42A27DB-BD31-4B8C-83A1-F6EECF244321}">
                <p14:modId xmlns:p14="http://schemas.microsoft.com/office/powerpoint/2010/main" val="230028559"/>
              </p:ext>
            </p:extLst>
          </p:nvPr>
        </p:nvGraphicFramePr>
        <p:xfrm>
          <a:off x="1483096" y="719666"/>
          <a:ext cx="922580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a:extLst>
              <a:ext uri="{FF2B5EF4-FFF2-40B4-BE49-F238E27FC236}">
                <a16:creationId xmlns:a16="http://schemas.microsoft.com/office/drawing/2014/main" id="{1F86E1F9-B9D1-4108-9B64-06C51E228CA3}"/>
              </a:ext>
            </a:extLst>
          </p:cNvPr>
          <p:cNvSpPr/>
          <p:nvPr/>
        </p:nvSpPr>
        <p:spPr>
          <a:xfrm>
            <a:off x="4297270" y="3198166"/>
            <a:ext cx="3597460" cy="461665"/>
          </a:xfrm>
          <a:prstGeom prst="rect">
            <a:avLst/>
          </a:prstGeom>
        </p:spPr>
        <p:txBody>
          <a:bodyPr wrap="none">
            <a:spAutoFit/>
          </a:bodyPr>
          <a:lstStyle/>
          <a:p>
            <a:pPr lvl="0" algn="just" rtl="1"/>
            <a:r>
              <a:rPr lang="ar-JO" sz="2400" b="1" dirty="0">
                <a:solidFill>
                  <a:srgbClr val="00B0F0"/>
                </a:solidFill>
                <a:cs typeface="Alexandria" pitchFamily="2" charset="-78"/>
              </a:rPr>
              <a:t>عناصر </a:t>
            </a:r>
            <a:r>
              <a:rPr lang="ar-SA" sz="2400" b="1" dirty="0">
                <a:solidFill>
                  <a:srgbClr val="00B0F0"/>
                </a:solidFill>
                <a:cs typeface="Alexandria" pitchFamily="2" charset="-78"/>
              </a:rPr>
              <a:t>المناخ التنظيمي</a:t>
            </a:r>
            <a:endParaRPr lang="en-US" sz="2400" b="1" dirty="0">
              <a:solidFill>
                <a:srgbClr val="00B0F0"/>
              </a:solidFill>
            </a:endParaRPr>
          </a:p>
        </p:txBody>
      </p:sp>
    </p:spTree>
    <p:extLst>
      <p:ext uri="{BB962C8B-B14F-4D97-AF65-F5344CB8AC3E}">
        <p14:creationId xmlns:p14="http://schemas.microsoft.com/office/powerpoint/2010/main" val="37170239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264756A5-C974-6A32-D04B-383DF8DCEEF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F17D78F1-1CA7-E6C0-299A-459FD75D38B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332559" y="2078030"/>
            <a:ext cx="7597911"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الهيكل التنظيمي: فهو يشمل عناصر السلطة والمسؤولية والوحدات الإدارية وأقسامها المختلفة، وكذلك أنماط الاتصال والمستويات الوظيفية، فالمنظمات الحديثة تعمل بموجب هياكل تنظيمية مرنة قادرة على الاستجابة للمتغيرات البيئية المحيطة</a:t>
            </a:r>
            <a:r>
              <a:rPr lang="en-US" sz="1600" dirty="0">
                <a:latin typeface="Alexandria" pitchFamily="2" charset="-78"/>
                <a:cs typeface="Alexandria" pitchFamily="2" charset="-78"/>
              </a:rPr>
              <a:t>.</a:t>
            </a:r>
          </a:p>
          <a:p>
            <a:pPr algn="r" rtl="1">
              <a:lnSpc>
                <a:spcPct val="150000"/>
              </a:lnSpc>
            </a:pPr>
            <a:r>
              <a:rPr lang="ar-SA" sz="1600" dirty="0">
                <a:latin typeface="Alexandria" pitchFamily="2" charset="-78"/>
                <a:cs typeface="Alexandria" pitchFamily="2" charset="-78"/>
              </a:rPr>
              <a:t>أسلوب القيادة: وتعرف القيادة بقدرة القائد في التأثير على سلوك المرؤوسين، هذا التأثير يعتمد على أشكال عدة، منها الموقع الوظيفي، المعلومة، الخبرة والخصائص الشخصية، فكل شكل يترتب عليه اتباع نمط سلوكي معين في التعامل مع الأفراد، فهناك السلوك القيادي الديمقراطي القائم على المشاركة، وتفويض الصلاحيات والاتصال المتبادل، فهذا النمط من الممارسات القيادية يشجع الأفراد على المشاركة وإبداء الرأي وزيادة الأداء ومن ثم تحسين جودة القرارات</a:t>
            </a:r>
            <a:r>
              <a:rPr lang="en-US" sz="1600" dirty="0">
                <a:latin typeface="Alexandria" pitchFamily="2" charset="-78"/>
                <a:cs typeface="Alexandria" pitchFamily="2" charset="-78"/>
              </a:rPr>
              <a:t>.</a:t>
            </a:r>
            <a:endParaRPr lang="en-US" sz="1200" dirty="0">
              <a:latin typeface="Alexandria" pitchFamily="2" charset="-78"/>
              <a:cs typeface="Alexandria" pitchFamily="2" charset="-78"/>
            </a:endParaRPr>
          </a:p>
        </p:txBody>
      </p:sp>
      <p:pic>
        <p:nvPicPr>
          <p:cNvPr id="7" name="Graphic 6">
            <a:extLst>
              <a:ext uri="{FF2B5EF4-FFF2-40B4-BE49-F238E27FC236}">
                <a16:creationId xmlns:a16="http://schemas.microsoft.com/office/drawing/2014/main" id="{78AF9863-1169-6E0B-1F1E-D93777490A1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57629" y="2301110"/>
            <a:ext cx="3190103" cy="3297877"/>
          </a:xfrm>
          <a:prstGeom prst="rect">
            <a:avLst/>
          </a:prstGeom>
        </p:spPr>
      </p:pic>
      <p:sp>
        <p:nvSpPr>
          <p:cNvPr id="10" name="TextBox 9">
            <a:extLst>
              <a:ext uri="{FF2B5EF4-FFF2-40B4-BE49-F238E27FC236}">
                <a16:creationId xmlns:a16="http://schemas.microsoft.com/office/drawing/2014/main" id="{BD0C5E1D-4BA1-7022-FA30-D2CD47D4B354}"/>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عناصر المناخ التنظيمي</a:t>
            </a:r>
          </a:p>
        </p:txBody>
      </p:sp>
    </p:spTree>
    <p:extLst>
      <p:ext uri="{BB962C8B-B14F-4D97-AF65-F5344CB8AC3E}">
        <p14:creationId xmlns:p14="http://schemas.microsoft.com/office/powerpoint/2010/main" val="32657779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58869043-A742-FB75-4EBD-B2EF7691933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BF98A978-6F46-0471-763F-EE892CB744A4}"/>
              </a:ext>
            </a:extLst>
          </p:cNvPr>
          <p:cNvSpPr/>
          <p:nvPr/>
        </p:nvSpPr>
        <p:spPr>
          <a:xfrm>
            <a:off x="723900" y="1679168"/>
            <a:ext cx="11332833" cy="4541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1911405"/>
            <a:ext cx="11014050" cy="4113370"/>
          </a:xfrm>
          <a:prstGeom prst="rect">
            <a:avLst/>
          </a:prstGeom>
          <a:noFill/>
        </p:spPr>
        <p:txBody>
          <a:bodyPr wrap="square" rtlCol="0">
            <a:spAutoFit/>
          </a:bodyPr>
          <a:lstStyle/>
          <a:p>
            <a:pPr algn="just" rtl="1">
              <a:lnSpc>
                <a:spcPct val="150000"/>
              </a:lnSpc>
            </a:pPr>
            <a:r>
              <a:rPr lang="ar-SA" sz="1600" b="1" dirty="0">
                <a:latin typeface="Alexandria" pitchFamily="2" charset="-78"/>
                <a:cs typeface="Alexandria" pitchFamily="2" charset="-78"/>
              </a:rPr>
              <a:t>أسلوب الاتصال</a:t>
            </a:r>
            <a:r>
              <a:rPr lang="ar-SA" sz="1600" dirty="0">
                <a:latin typeface="Alexandria" pitchFamily="2" charset="-78"/>
                <a:cs typeface="Alexandria" pitchFamily="2" charset="-78"/>
              </a:rPr>
              <a:t>: فالاتصال له أشكال عدة، ولكن النمط المفضل يعتمد على أسلوب القيادة، فإذا كانت القيادة ديمقراطية، فإنها سوف تعمل بموجب الاتصال الذي يعطي للعاملين فرصة المشاركة وإبداء الرأي</a:t>
            </a:r>
            <a:r>
              <a:rPr lang="en-US"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المشاركة في اتخاذ القرار</a:t>
            </a:r>
            <a:r>
              <a:rPr lang="ar-SA" sz="1600" dirty="0">
                <a:latin typeface="Alexandria" pitchFamily="2" charset="-78"/>
                <a:cs typeface="Alexandria" pitchFamily="2" charset="-78"/>
              </a:rPr>
              <a:t>: فالمشاركة في اتخاذ القرار وإبداء رأي العاملين والأخذ بأفكارهم يعزز جودة القرار الإداري</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طبيعة العمل</a:t>
            </a:r>
            <a:r>
              <a:rPr lang="ar-SA" sz="1600" dirty="0">
                <a:latin typeface="Alexandria" pitchFamily="2" charset="-78"/>
                <a:cs typeface="Alexandria" pitchFamily="2" charset="-78"/>
              </a:rPr>
              <a:t>: إن العمل القائم على استخدام أساليب قديمة وغير ملائمة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يؤدي إلى الملل والبطء في العمليات التشغيلية، والعمل على إعاقة التطوير، لذلك لابد من استخدام أساليب عمل حديثة، تقوم على تبسيط الإجراءات ومشاركة العاملين</a:t>
            </a:r>
            <a:r>
              <a:rPr lang="en-US"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مستوى التكنولوجيا</a:t>
            </a:r>
            <a:r>
              <a:rPr lang="ar-SA" sz="1600" dirty="0">
                <a:latin typeface="Alexandria" pitchFamily="2" charset="-78"/>
                <a:cs typeface="Alexandria" pitchFamily="2" charset="-78"/>
              </a:rPr>
              <a:t>: إن استخدام التكنولوجيا في العمل وبصورة مكثفة يترتب عليه انخفاض الروح المعنوية لدى العاملين، ويؤدي إلى البطالة والعزلة</a:t>
            </a:r>
            <a:r>
              <a:rPr lang="en-US" sz="1600" dirty="0">
                <a:latin typeface="Alexandria" pitchFamily="2" charset="-78"/>
                <a:cs typeface="Alexandria" pitchFamily="2" charset="-78"/>
              </a:rPr>
              <a:t>.</a:t>
            </a:r>
          </a:p>
        </p:txBody>
      </p:sp>
      <p:sp>
        <p:nvSpPr>
          <p:cNvPr id="7" name="TextBox 6">
            <a:extLst>
              <a:ext uri="{FF2B5EF4-FFF2-40B4-BE49-F238E27FC236}">
                <a16:creationId xmlns:a16="http://schemas.microsoft.com/office/drawing/2014/main" id="{BED78FBE-B467-E390-64F5-AF5437830E5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عناصر المناخ التنظيمي</a:t>
            </a:r>
          </a:p>
        </p:txBody>
      </p:sp>
    </p:spTree>
    <p:extLst>
      <p:ext uri="{BB962C8B-B14F-4D97-AF65-F5344CB8AC3E}">
        <p14:creationId xmlns:p14="http://schemas.microsoft.com/office/powerpoint/2010/main" val="35936527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59E1A7B-1AE7-4C45-9A8D-8D97EBE6F892}"/>
              </a:ext>
            </a:extLst>
          </p:cNvPr>
          <p:cNvGraphicFramePr/>
          <p:nvPr>
            <p:extLst>
              <p:ext uri="{D42A27DB-BD31-4B8C-83A1-F6EECF244321}">
                <p14:modId xmlns:p14="http://schemas.microsoft.com/office/powerpoint/2010/main" val="178316839"/>
              </p:ext>
            </p:extLst>
          </p:nvPr>
        </p:nvGraphicFramePr>
        <p:xfrm>
          <a:off x="96837" y="371475"/>
          <a:ext cx="11456988" cy="6157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24283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A9529FDB-57BA-95EB-D812-E6951BF9517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863F4194-1E78-C628-071C-6B04E2EA70E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76324" y="1885612"/>
            <a:ext cx="10908967" cy="3784947"/>
          </a:xfrm>
          <a:prstGeom prst="rect">
            <a:avLst/>
          </a:prstGeom>
          <a:noFill/>
        </p:spPr>
        <p:txBody>
          <a:bodyPr wrap="square" rtlCol="0">
            <a:spAutoFit/>
          </a:bodyPr>
          <a:lstStyle/>
          <a:p>
            <a:pPr algn="r" rtl="1">
              <a:lnSpc>
                <a:spcPct val="150000"/>
              </a:lnSpc>
            </a:pPr>
            <a:r>
              <a:rPr lang="ar-SA" dirty="0">
                <a:latin typeface="Alexandria" pitchFamily="2" charset="-78"/>
                <a:cs typeface="Alexandria" pitchFamily="2" charset="-78"/>
              </a:rPr>
              <a:t>هناك عدة أنواع أو تصنيفات للمناخ التنظيمي ومنها</a:t>
            </a:r>
            <a:r>
              <a:rPr lang="en-US"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المناخ المفتوح</a:t>
            </a:r>
            <a:r>
              <a:rPr lang="en-US" dirty="0">
                <a:latin typeface="Alexandria" pitchFamily="2" charset="-78"/>
                <a:cs typeface="Alexandria" pitchFamily="2" charset="-78"/>
              </a:rPr>
              <a:t>: </a:t>
            </a:r>
            <a:r>
              <a:rPr lang="ar-SA" dirty="0">
                <a:latin typeface="Alexandria" pitchFamily="2" charset="-78"/>
                <a:cs typeface="Alexandria" pitchFamily="2" charset="-78"/>
              </a:rPr>
              <a:t>ويتميز هذا المناخ بارتفاع درجات انتماء العاملين للمؤسسة وارتفاع درجة القدرة على العمل لدى مدير المؤسسة ونزعته الانسانية مع العاملين وانخفاض درجات التباعد بين العاملين وقلة المعوقات التي تصدر عن الإدارة وانخفاض درجة اهتمام الإدارة بتطبيق اللوائح والقوانين تطبيقا حرفيا</a:t>
            </a:r>
            <a:r>
              <a:rPr lang="en-US"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المناخ الاستقلالي</a:t>
            </a:r>
            <a:r>
              <a:rPr lang="en-US" dirty="0">
                <a:latin typeface="Alexandria" pitchFamily="2" charset="-78"/>
                <a:cs typeface="Alexandria" pitchFamily="2" charset="-78"/>
              </a:rPr>
              <a:t>: </a:t>
            </a:r>
            <a:r>
              <a:rPr lang="ar-SA" dirty="0">
                <a:latin typeface="Alexandria" pitchFamily="2" charset="-78"/>
                <a:cs typeface="Alexandria" pitchFamily="2" charset="-78"/>
              </a:rPr>
              <a:t>وفيه ترتفع درجات انتماء العاملين للعمل ويكون مدير المؤسسة قدوة حسنة للعاملين كما ترتفع درجات الألفة أي تتوفر العلاقات الطيبة بين العاملين كما ترتفع درجة اهتمام المدير بتطبيق القوانين واللوائح تطبيقا حرفيا</a:t>
            </a:r>
            <a:r>
              <a:rPr lang="en-US"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المناخ الموجه</a:t>
            </a:r>
            <a:r>
              <a:rPr lang="en-US" dirty="0">
                <a:latin typeface="Alexandria" pitchFamily="2" charset="-78"/>
                <a:cs typeface="Alexandria" pitchFamily="2" charset="-78"/>
              </a:rPr>
              <a:t>: </a:t>
            </a:r>
            <a:r>
              <a:rPr lang="ar-SA" dirty="0">
                <a:latin typeface="Alexandria" pitchFamily="2" charset="-78"/>
                <a:cs typeface="Alexandria" pitchFamily="2" charset="-78"/>
              </a:rPr>
              <a:t>ويتسم بارتفاع درجة انتماء العاملين للمؤسسة وكثرة الإعاقات من الإدارة وأن الإدارة تهتم</a:t>
            </a:r>
            <a:r>
              <a:rPr lang="ar-JO" dirty="0">
                <a:latin typeface="Alexandria" pitchFamily="2" charset="-78"/>
                <a:cs typeface="Alexandria" pitchFamily="2" charset="-78"/>
              </a:rPr>
              <a:t> </a:t>
            </a:r>
            <a:r>
              <a:rPr lang="ar-SA" dirty="0">
                <a:latin typeface="Alexandria" pitchFamily="2" charset="-78"/>
                <a:cs typeface="Alexandria" pitchFamily="2" charset="-78"/>
              </a:rPr>
              <a:t>بالإنتاج دون الاستفادة من رأي العمال</a:t>
            </a:r>
            <a:r>
              <a:rPr lang="en-US" dirty="0">
                <a:latin typeface="Alexandria" pitchFamily="2" charset="-78"/>
                <a:cs typeface="Alexandria" pitchFamily="2" charset="-78"/>
              </a:rPr>
              <a:t>.</a:t>
            </a:r>
          </a:p>
        </p:txBody>
      </p:sp>
      <p:sp>
        <p:nvSpPr>
          <p:cNvPr id="10" name="TextBox 9">
            <a:extLst>
              <a:ext uri="{FF2B5EF4-FFF2-40B4-BE49-F238E27FC236}">
                <a16:creationId xmlns:a16="http://schemas.microsoft.com/office/drawing/2014/main" id="{4A282DD1-721B-CD83-4E85-34A6E51829F7}"/>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أنواع المناخ التنظيمي</a:t>
            </a:r>
          </a:p>
        </p:txBody>
      </p:sp>
    </p:spTree>
    <p:extLst>
      <p:ext uri="{BB962C8B-B14F-4D97-AF65-F5344CB8AC3E}">
        <p14:creationId xmlns:p14="http://schemas.microsoft.com/office/powerpoint/2010/main" val="26288233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E4D78F57-710E-C9E3-FE29-3F62B4C17B0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0064FE36-8A9C-D2B7-3A3F-D24344DBAE02}"/>
              </a:ext>
            </a:extLst>
          </p:cNvPr>
          <p:cNvSpPr/>
          <p:nvPr/>
        </p:nvSpPr>
        <p:spPr>
          <a:xfrm>
            <a:off x="747408" y="1885612"/>
            <a:ext cx="11309325"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47408" y="2094724"/>
            <a:ext cx="11309325" cy="3746731"/>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Ø"/>
            </a:pPr>
            <a:r>
              <a:rPr lang="ar-SA" sz="1600" dirty="0">
                <a:cs typeface="Alexandria" pitchFamily="2" charset="-78"/>
              </a:rPr>
              <a:t>المناخ الأبوي</a:t>
            </a:r>
            <a:r>
              <a:rPr lang="en-US" sz="1600" dirty="0"/>
              <a:t>: </a:t>
            </a:r>
            <a:r>
              <a:rPr lang="ar-SA" sz="1600" dirty="0">
                <a:cs typeface="Alexandria" pitchFamily="2" charset="-78"/>
              </a:rPr>
              <a:t>ويتميز بارتفاع درجات تباعد العاملين عن بعضهم بالإضافة إلى تركيز الإدارة على الإنتاج، دون الاستفادة من رأي العمال رغم انخفاض المعوقات كما تنخفض درجة انتماء العاملين للمؤسسة</a:t>
            </a:r>
            <a:r>
              <a:rPr lang="en-US" sz="1600" dirty="0"/>
              <a:t>.</a:t>
            </a:r>
            <a:endParaRPr lang="ar-EG" sz="1600" dirty="0"/>
          </a:p>
          <a:p>
            <a:pPr algn="r" rtl="1">
              <a:lnSpc>
                <a:spcPct val="150000"/>
              </a:lnSpc>
            </a:pP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المناخ العائلي</a:t>
            </a:r>
            <a:r>
              <a:rPr lang="en-US" sz="1600" dirty="0"/>
              <a:t>: </a:t>
            </a:r>
            <a:r>
              <a:rPr lang="ar-SA" sz="1600" dirty="0">
                <a:cs typeface="Alexandria" pitchFamily="2" charset="-78"/>
              </a:rPr>
              <a:t>ويتميز بارتفاع درجة الألفة أي توفر العلاقات الطيبة بين العاملين وكذا النزعة الإنسانية، كما تنخفض معوقات الإدارة ونزوعها إلى الشكلية في العمل أي اهتمامها بتطبيق اللوائح والقوانين وتخف حدة اهتمام الإدارة  وتركيزها على الإنتاج دون الوقوف على رأي العاملين، ولكن تزداد درجات تباعد العاملين في العمل كفريق</a:t>
            </a:r>
            <a:r>
              <a:rPr lang="en-US" sz="1600" dirty="0"/>
              <a:t>.</a:t>
            </a:r>
            <a:endParaRPr lang="ar-EG" sz="1600" dirty="0"/>
          </a:p>
          <a:p>
            <a:pPr algn="r" rtl="1">
              <a:lnSpc>
                <a:spcPct val="150000"/>
              </a:lnSpc>
            </a:pP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المناخ المغلق</a:t>
            </a:r>
            <a:r>
              <a:rPr lang="en-US" sz="1600" dirty="0"/>
              <a:t>: </a:t>
            </a:r>
            <a:r>
              <a:rPr lang="ar-SA" sz="1600" dirty="0">
                <a:cs typeface="Alexandria" pitchFamily="2" charset="-78"/>
              </a:rPr>
              <a:t>وتظهر بهذا المناخ كثرة معوقات الإدارة وتباعد العاملين عن العمل كفريق، ويهتم المدير بتطبيق اللوائح والقوانين والتركيز على الإنتاج دون الاهتمام بآراء العاملين، كما تنخفض بهذا المناخ النزعة الانسانية وكذا درجة انتماء العاملين للعمل</a:t>
            </a:r>
            <a:r>
              <a:rPr lang="en-US" sz="1600" dirty="0"/>
              <a:t>.</a:t>
            </a:r>
          </a:p>
        </p:txBody>
      </p:sp>
      <p:sp>
        <p:nvSpPr>
          <p:cNvPr id="9" name="TextBox 8">
            <a:extLst>
              <a:ext uri="{FF2B5EF4-FFF2-40B4-BE49-F238E27FC236}">
                <a16:creationId xmlns:a16="http://schemas.microsoft.com/office/drawing/2014/main" id="{E36E948D-1D2A-42DC-617A-DCC3CF767A85}"/>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أنواع المناخ التنظيمي</a:t>
            </a:r>
          </a:p>
        </p:txBody>
      </p:sp>
    </p:spTree>
    <p:extLst>
      <p:ext uri="{BB962C8B-B14F-4D97-AF65-F5344CB8AC3E}">
        <p14:creationId xmlns:p14="http://schemas.microsoft.com/office/powerpoint/2010/main" val="34040701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16D83BC-6270-D542-323E-F2506025402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D0DA2E6-A037-B621-B0A5-18ADA8DEAD1D}"/>
              </a:ext>
            </a:extLst>
          </p:cNvPr>
          <p:cNvSpPr/>
          <p:nvPr/>
        </p:nvSpPr>
        <p:spPr>
          <a:xfrm>
            <a:off x="747408" y="1885612"/>
            <a:ext cx="11309325"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92962" y="2216529"/>
            <a:ext cx="10465971" cy="3467039"/>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يرتبط مفهوم المناخ التنظيمي ارتباطاً وثيقاً بال</a:t>
            </a:r>
            <a:r>
              <a:rPr lang="ar-JO" sz="1600" dirty="0">
                <a:latin typeface="Alexandria" pitchFamily="2" charset="-78"/>
                <a:cs typeface="Alexandria" pitchFamily="2" charset="-78"/>
              </a:rPr>
              <a:t>قياد</a:t>
            </a:r>
            <a:r>
              <a:rPr lang="ar-SA" sz="1600" dirty="0">
                <a:latin typeface="Alexandria" pitchFamily="2" charset="-78"/>
                <a:cs typeface="Alexandria" pitchFamily="2" charset="-78"/>
              </a:rPr>
              <a:t>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فالمناخ التنظيمي الذي يسود منظمة معينة يعمل على إعادة تشكيل سلوك أعضاء هذه المنظمة فهو رمز تفاعل الانسان مع البيئة التي يوجد فيها. </a:t>
            </a:r>
            <a:endParaRPr lang="ar-EG"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إن للقيادة التربوية دور أساسي في التأثير على المناخ التنظيمي وخصوصاً مدير الم</a:t>
            </a:r>
            <a:r>
              <a:rPr lang="ar-JO" sz="1600" dirty="0">
                <a:latin typeface="Alexandria" pitchFamily="2" charset="-78"/>
                <a:cs typeface="Alexandria" pitchFamily="2" charset="-78"/>
              </a:rPr>
              <a:t>ؤسسات التعليمية</a:t>
            </a:r>
            <a:r>
              <a:rPr lang="ar-SA" sz="1600" dirty="0">
                <a:latin typeface="Alexandria" pitchFamily="2" charset="-78"/>
                <a:cs typeface="Alexandria" pitchFamily="2" charset="-78"/>
              </a:rPr>
              <a:t> ومرؤوسيه</a:t>
            </a:r>
            <a:r>
              <a:rPr lang="ar-JO" sz="1600" dirty="0">
                <a:latin typeface="Alexandria" pitchFamily="2" charset="-78"/>
                <a:cs typeface="Alexandria" pitchFamily="2" charset="-78"/>
              </a:rPr>
              <a:t>م</a:t>
            </a:r>
            <a:r>
              <a:rPr lang="ar-SA" sz="1600" dirty="0">
                <a:latin typeface="Alexandria" pitchFamily="2" charset="-78"/>
                <a:cs typeface="Alexandria" pitchFamily="2" charset="-78"/>
              </a:rPr>
              <a:t> حيث يعد المناخ التنظيمي وهو المناخ المدرسي </a:t>
            </a:r>
            <a:r>
              <a:rPr lang="ar-JO" sz="1600" dirty="0">
                <a:latin typeface="Alexandria" pitchFamily="2" charset="-78"/>
                <a:cs typeface="Alexandria" pitchFamily="2" charset="-78"/>
              </a:rPr>
              <a:t>أو الجامعي </a:t>
            </a:r>
            <a:r>
              <a:rPr lang="ar-SA" sz="1600" dirty="0">
                <a:latin typeface="Alexandria" pitchFamily="2" charset="-78"/>
                <a:cs typeface="Alexandria" pitchFamily="2" charset="-78"/>
              </a:rPr>
              <a:t>السائد انعكاساً للمشاعر الايجابية والسلبية والمؤثرة بشكل أساسي على العملية التعليمية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ولذلك وجدت الحاجة لوجود </a:t>
            </a:r>
            <a:r>
              <a:rPr lang="ar-JO" sz="1600" dirty="0">
                <a:latin typeface="Alexandria" pitchFamily="2" charset="-78"/>
                <a:cs typeface="Alexandria" pitchFamily="2" charset="-78"/>
              </a:rPr>
              <a:t>القيادة التربوية ال</a:t>
            </a:r>
            <a:r>
              <a:rPr lang="ar-SA" sz="1600" dirty="0">
                <a:latin typeface="Alexandria" pitchFamily="2" charset="-78"/>
                <a:cs typeface="Alexandria" pitchFamily="2" charset="-78"/>
              </a:rPr>
              <a:t>قوية و</a:t>
            </a:r>
            <a:r>
              <a:rPr lang="ar-JO" sz="1600" dirty="0">
                <a:latin typeface="Alexandria" pitchFamily="2" charset="-78"/>
                <a:cs typeface="Alexandria" pitchFamily="2" charset="-78"/>
              </a:rPr>
              <a:t>ال</a:t>
            </a:r>
            <a:r>
              <a:rPr lang="ar-SA" sz="1600" dirty="0">
                <a:latin typeface="Alexandria" pitchFamily="2" charset="-78"/>
                <a:cs typeface="Alexandria" pitchFamily="2" charset="-78"/>
              </a:rPr>
              <a:t>فعال</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ومؤثرة لزيادة الثقة المتبادلة بين المعلمين والطلاب </a:t>
            </a:r>
            <a:r>
              <a:rPr lang="ar-JO" sz="1600" dirty="0">
                <a:latin typeface="Alexandria" pitchFamily="2" charset="-78"/>
                <a:cs typeface="Alexandria" pitchFamily="2" charset="-78"/>
              </a:rPr>
              <a:t>والإدارة </a:t>
            </a:r>
            <a:r>
              <a:rPr lang="ar-SA" sz="1600" dirty="0">
                <a:latin typeface="Alexandria" pitchFamily="2" charset="-78"/>
                <a:cs typeface="Alexandria" pitchFamily="2" charset="-78"/>
              </a:rPr>
              <a:t>لنجاح العملية التعليمية.</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F786F36B-CEC0-E3E1-A9BE-A09C36887B76}"/>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القيادة التربوية والمناخ التنظيمي</a:t>
            </a:r>
          </a:p>
        </p:txBody>
      </p:sp>
    </p:spTree>
    <p:extLst>
      <p:ext uri="{BB962C8B-B14F-4D97-AF65-F5344CB8AC3E}">
        <p14:creationId xmlns:p14="http://schemas.microsoft.com/office/powerpoint/2010/main" val="6026568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16D83BC-6270-D542-323E-F25060254029}"/>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D0DA2E6-A037-B621-B0A5-18ADA8DEAD1D}"/>
              </a:ext>
            </a:extLst>
          </p:cNvPr>
          <p:cNvSpPr/>
          <p:nvPr/>
        </p:nvSpPr>
        <p:spPr>
          <a:xfrm>
            <a:off x="747408" y="2540011"/>
            <a:ext cx="11309325"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337" y="2811122"/>
            <a:ext cx="10465971" cy="1989712"/>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كما ان هناك تداخل قوي بين مفهوم القيادة والمناخ التنظيمي حيث تعمل القيادة على تحديد المناخ التنظيمي بشكل دقيق وكذلك الامر بالنسبة المناخ التنظيمي حيث يعتبر مؤثر هام في تحديد الفعالية القيادية وتأتي أهمية القيادة المدرسية</a:t>
            </a:r>
            <a:r>
              <a:rPr lang="ar-JO" sz="1600" dirty="0">
                <a:latin typeface="Alexandria" pitchFamily="2" charset="-78"/>
                <a:cs typeface="Alexandria" pitchFamily="2" charset="-78"/>
              </a:rPr>
              <a:t> أو الجامعية</a:t>
            </a:r>
            <a:r>
              <a:rPr lang="ar-SA" sz="1600" dirty="0">
                <a:latin typeface="Alexandria" pitchFamily="2" charset="-78"/>
                <a:cs typeface="Alexandria" pitchFamily="2" charset="-78"/>
              </a:rPr>
              <a:t> في تحسين الأهداف المدرسية </a:t>
            </a:r>
            <a:r>
              <a:rPr lang="ar-JO" sz="1600" dirty="0">
                <a:latin typeface="Alexandria" pitchFamily="2" charset="-78"/>
                <a:cs typeface="Alexandria" pitchFamily="2" charset="-78"/>
              </a:rPr>
              <a:t>أو الجامعية </a:t>
            </a:r>
            <a:r>
              <a:rPr lang="ar-SA" sz="1600" dirty="0">
                <a:latin typeface="Alexandria" pitchFamily="2" charset="-78"/>
                <a:cs typeface="Alexandria" pitchFamily="2" charset="-78"/>
              </a:rPr>
              <a:t>وبالتالي تحسين جودة الم</a:t>
            </a:r>
            <a:r>
              <a:rPr lang="ar-JO" sz="1600" dirty="0">
                <a:latin typeface="Alexandria" pitchFamily="2" charset="-78"/>
                <a:cs typeface="Alexandria" pitchFamily="2" charset="-78"/>
              </a:rPr>
              <a:t>ؤسسات التعليمية</a:t>
            </a:r>
            <a:r>
              <a:rPr lang="ar-SA" sz="1600" dirty="0">
                <a:latin typeface="Alexandria" pitchFamily="2" charset="-78"/>
                <a:cs typeface="Alexandria" pitchFamily="2" charset="-78"/>
              </a:rPr>
              <a:t> حيث تلعب القيادة التربوية دور أساسي في التأثير على أداء الطلاب والمعلمين والمدراء.</a:t>
            </a: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F786F36B-CEC0-E3E1-A9BE-A09C36887B76}"/>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القيادة التربوية والمناخ التنظيمي</a:t>
            </a:r>
          </a:p>
        </p:txBody>
      </p:sp>
    </p:spTree>
    <p:extLst>
      <p:ext uri="{BB962C8B-B14F-4D97-AF65-F5344CB8AC3E}">
        <p14:creationId xmlns:p14="http://schemas.microsoft.com/office/powerpoint/2010/main" val="1098693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B3942DD-EAD7-588D-1C92-0AFD160C9CE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7C58208-13D8-C866-DFD1-DF998A940739}"/>
              </a:ext>
            </a:extLst>
          </p:cNvPr>
          <p:cNvSpPr/>
          <p:nvPr/>
        </p:nvSpPr>
        <p:spPr>
          <a:xfrm>
            <a:off x="747408" y="1885612"/>
            <a:ext cx="11309325"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9137" y="2702878"/>
            <a:ext cx="10465971" cy="2126031"/>
          </a:xfrm>
          <a:prstGeom prst="rect">
            <a:avLst/>
          </a:prstGeom>
          <a:noFill/>
        </p:spPr>
        <p:txBody>
          <a:bodyPr wrap="square" rtlCol="0">
            <a:spAutoFit/>
          </a:bodyPr>
          <a:lstStyle/>
          <a:p>
            <a:pPr algn="just" rtl="1">
              <a:lnSpc>
                <a:spcPct val="150000"/>
              </a:lnSpc>
            </a:pPr>
            <a:r>
              <a:rPr lang="ar-SA" dirty="0">
                <a:cs typeface="Alexandria" pitchFamily="2" charset="-78"/>
              </a:rPr>
              <a:t>وتبرز أهمية القائد التربوي من خلال ما يقوم به من دور أساس في تطوير العملية التربوية، فهو بمثابة المسؤول التربوي الذي يعمل على تيسير الأمور الإدارية المختلفة والتي تعمل على استحداث بيئة تربوية ناجحة وبالتالي فإن السلوك القيادي </a:t>
            </a:r>
            <a:r>
              <a:rPr lang="ar-JO" dirty="0">
                <a:cs typeface="Alexandria" pitchFamily="2" charset="-78"/>
              </a:rPr>
              <a:t>ل</a:t>
            </a:r>
            <a:r>
              <a:rPr lang="ar-SA" dirty="0">
                <a:cs typeface="Alexandria" pitchFamily="2" charset="-78"/>
              </a:rPr>
              <a:t>لمدير يعمل على تحديد طبيعة المناخ التنظيمي لأي مؤسسة تعليمية فهو القائد الذي يعرف كيف يوفر الانسجام والمناخ الصحي للعاملين، بالإضافة إلى توجيه كوادر الم</a:t>
            </a:r>
            <a:r>
              <a:rPr lang="ar-JO" dirty="0">
                <a:cs typeface="Alexandria" pitchFamily="2" charset="-78"/>
              </a:rPr>
              <a:t>ؤسسة التعليمية</a:t>
            </a:r>
            <a:r>
              <a:rPr lang="ar-SA" dirty="0">
                <a:cs typeface="Alexandria" pitchFamily="2" charset="-78"/>
              </a:rPr>
              <a:t> للارتقاء.</a:t>
            </a:r>
            <a:endParaRPr lang="en-US" dirty="0"/>
          </a:p>
        </p:txBody>
      </p:sp>
      <p:sp>
        <p:nvSpPr>
          <p:cNvPr id="7" name="TextBox 6">
            <a:extLst>
              <a:ext uri="{FF2B5EF4-FFF2-40B4-BE49-F238E27FC236}">
                <a16:creationId xmlns:a16="http://schemas.microsoft.com/office/drawing/2014/main" id="{29C7B123-13F7-C76D-4F4E-7DABC9C4ABF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القيادة التربوية والمناخ التنظيمي</a:t>
            </a:r>
          </a:p>
        </p:txBody>
      </p:sp>
    </p:spTree>
    <p:extLst>
      <p:ext uri="{BB962C8B-B14F-4D97-AF65-F5344CB8AC3E}">
        <p14:creationId xmlns:p14="http://schemas.microsoft.com/office/powerpoint/2010/main" val="21156715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C5A32E8B-B7BF-C95D-F68D-0E278AE8386A}"/>
              </a:ext>
            </a:extLst>
          </p:cNvPr>
          <p:cNvSpPr/>
          <p:nvPr/>
        </p:nvSpPr>
        <p:spPr>
          <a:xfrm>
            <a:off x="456892" y="2370217"/>
            <a:ext cx="4128422" cy="317669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0B4F6E5-AA4C-FCCD-63F2-44D8DD263643}"/>
              </a:ext>
            </a:extLst>
          </p:cNvPr>
          <p:cNvSpPr/>
          <p:nvPr/>
        </p:nvSpPr>
        <p:spPr>
          <a:xfrm>
            <a:off x="747408" y="2530486"/>
            <a:ext cx="11309325"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69084" y="2671688"/>
            <a:ext cx="10465971" cy="2678875"/>
          </a:xfrm>
          <a:prstGeom prst="rect">
            <a:avLst/>
          </a:prstGeom>
          <a:noFill/>
        </p:spPr>
        <p:txBody>
          <a:bodyPr wrap="square" rtlCol="0">
            <a:spAutoFit/>
          </a:bodyPr>
          <a:lstStyle/>
          <a:p>
            <a:pPr algn="just" rtl="1">
              <a:lnSpc>
                <a:spcPct val="200000"/>
              </a:lnSpc>
            </a:pPr>
            <a:r>
              <a:rPr lang="ar-SA" dirty="0">
                <a:cs typeface="Alexandria" pitchFamily="2" charset="-78"/>
              </a:rPr>
              <a:t>يجب على كل منظمة تعليمية أن تعمل على إيجاد مناخ تنظيمي صحي وسليم، من شأنه أن يهيء بيئة عمل مريحة، ويفتح آفاقا جديدة أمام الإداريين والمعلمين وجميع العاملين فيها ويتيح له فرصة التنسيق والتعاون ويراعي ظروفه ويسمح له بتحقيق رغباته وإشباع حاجاته، وهذا ما يساعد في رفع روحه المعنوية وزيادة دافعيته لأداء مهامه على أكمل وجه</a:t>
            </a:r>
            <a:r>
              <a:rPr lang="en-US" dirty="0"/>
              <a:t>.</a:t>
            </a:r>
          </a:p>
          <a:p>
            <a:pPr algn="just" rtl="1">
              <a:lnSpc>
                <a:spcPct val="200000"/>
              </a:lnSpc>
            </a:pPr>
            <a:endParaRPr lang="en-US" sz="1400" dirty="0"/>
          </a:p>
        </p:txBody>
      </p:sp>
      <p:sp>
        <p:nvSpPr>
          <p:cNvPr id="2" name="TextBox 1">
            <a:extLst>
              <a:ext uri="{FF2B5EF4-FFF2-40B4-BE49-F238E27FC236}">
                <a16:creationId xmlns:a16="http://schemas.microsoft.com/office/drawing/2014/main" id="{7DC14458-8CC9-8CA9-ADF5-78E01E3B7701}"/>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Tree>
    <p:extLst>
      <p:ext uri="{BB962C8B-B14F-4D97-AF65-F5344CB8AC3E}">
        <p14:creationId xmlns:p14="http://schemas.microsoft.com/office/powerpoint/2010/main" val="33409267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A3C4C13-36F4-4F47-ADE8-3F60652306F1}"/>
</file>

<file path=customXml/itemProps2.xml><?xml version="1.0" encoding="utf-8"?>
<ds:datastoreItem xmlns:ds="http://schemas.openxmlformats.org/officeDocument/2006/customXml" ds:itemID="{D8AFFC16-1235-4D16-906F-EE252E039DE7}"/>
</file>

<file path=customXml/itemProps3.xml><?xml version="1.0" encoding="utf-8"?>
<ds:datastoreItem xmlns:ds="http://schemas.openxmlformats.org/officeDocument/2006/customXml" ds:itemID="{DEF41B4F-AF3D-4666-BACD-B5ACD0E2C770}"/>
</file>

<file path=docProps/app.xml><?xml version="1.0" encoding="utf-8"?>
<Properties xmlns="http://schemas.openxmlformats.org/officeDocument/2006/extended-properties" xmlns:vt="http://schemas.openxmlformats.org/officeDocument/2006/docPropsVTypes">
  <Template>Theme1</Template>
  <TotalTime>8769</TotalTime>
  <Words>3995</Words>
  <Application>Microsoft Office PowerPoint</Application>
  <PresentationFormat>Widescreen</PresentationFormat>
  <Paragraphs>204</Paragraphs>
  <Slides>40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Alexandria Black</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373</cp:revision>
  <dcterms:created xsi:type="dcterms:W3CDTF">2023-04-29T09:08:23Z</dcterms:created>
  <dcterms:modified xsi:type="dcterms:W3CDTF">2024-07-11T11:24:28Z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