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483" r:id="rId4"/>
    <p:sldId id="521" r:id="rId5"/>
    <p:sldId id="522" r:id="rId6"/>
    <p:sldId id="271" r:id="rId7"/>
    <p:sldId id="484" r:id="rId8"/>
    <p:sldId id="523" r:id="rId9"/>
    <p:sldId id="276" r:id="rId10"/>
    <p:sldId id="482"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1" r:id="rId37"/>
    <p:sldId id="512" r:id="rId38"/>
    <p:sldId id="513" r:id="rId39"/>
    <p:sldId id="514" r:id="rId40"/>
    <p:sldId id="515" r:id="rId41"/>
    <p:sldId id="516" r:id="rId42"/>
    <p:sldId id="517" r:id="rId43"/>
    <p:sldId id="518" r:id="rId44"/>
    <p:sldId id="519" r:id="rId45"/>
    <p:sldId id="52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3"/>
            <p14:sldId id="521"/>
            <p14:sldId id="522"/>
            <p14:sldId id="271"/>
            <p14:sldId id="484"/>
            <p14:sldId id="523"/>
            <p14:sldId id="276"/>
            <p14:sldId id="482"/>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2" d="100"/>
          <a:sy n="82" d="100"/>
        </p:scale>
        <p:origin x="-240" y="4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jpeg"/><Relationship Id="rId7"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2.svg"/><Relationship Id="rId10" Type="http://schemas.openxmlformats.org/officeDocument/2006/relationships/image" Target="../media/image11.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49" y="439838"/>
            <a:ext cx="11701282" cy="6373711"/>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Times New Roman" panose="02020603050405020304" pitchFamily="18" charset="0"/>
                <a:cs typeface="Times New Roman" panose="02020603050405020304" pitchFamily="18" charset="0"/>
              </a:rPr>
              <a:t>مقرر الحكومة الرقمية </a:t>
            </a:r>
          </a:p>
          <a:p>
            <a:pPr algn="ctr"/>
            <a:r>
              <a:rPr lang="en-US" sz="2400" dirty="0" smtClean="0">
                <a:solidFill>
                  <a:schemeClr val="bg1"/>
                </a:solidFill>
                <a:latin typeface="Times New Roman" panose="02020603050405020304" pitchFamily="18" charset="0"/>
                <a:cs typeface="Times New Roman" panose="02020603050405020304" pitchFamily="18" charset="0"/>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ماجستير القانون الرقمي </a:t>
            </a:r>
            <a:endParaRPr lang="ar-EG" sz="4400" b="1" dirty="0">
              <a:solidFill>
                <a:srgbClr val="00B0F0"/>
              </a:solidFill>
              <a:latin typeface="Times New Roman" panose="02020603050405020304" pitchFamily="18" charset="0"/>
              <a:cs typeface="Times New Roman" panose="02020603050405020304" pitchFamily="18" charset="0"/>
            </a:endParaRPr>
          </a:p>
          <a:p>
            <a:r>
              <a:rPr lang="ar-EG" sz="4400" b="1" dirty="0" smtClean="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 xmlns:a16="http://schemas.microsoft.com/office/drawing/2014/main" id="{46F3C90B-EB3F-EA91-08C5-03400C278827}"/>
              </a:ext>
            </a:extLst>
          </p:cNvPr>
          <p:cNvSpPr/>
          <p:nvPr/>
        </p:nvSpPr>
        <p:spPr>
          <a:xfrm>
            <a:off x="6200343" y="648181"/>
            <a:ext cx="5628985" cy="5787343"/>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74509"/>
    </mc:Choice>
    <mc:Fallback xmlns="">
      <p:transition spd="slow" advTm="7450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307898" y="2785710"/>
            <a:ext cx="3094117" cy="769441"/>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الحكومة الرقمية</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3912244"/>
            <a:ext cx="3516608" cy="84918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Times New Roman" panose="02020603050405020304" pitchFamily="18" charset="0"/>
                <a:cs typeface="Times New Roman" panose="02020603050405020304" pitchFamily="18" charset="0"/>
              </a:rPr>
              <a:t>المحاضرة الأولى</a:t>
            </a:r>
          </a:p>
          <a:p>
            <a:pPr algn="ctr"/>
            <a:r>
              <a:rPr lang="ar-EG" sz="2800" b="1" dirty="0" smtClean="0">
                <a:solidFill>
                  <a:schemeClr val="tx1"/>
                </a:solidFill>
                <a:latin typeface="Times New Roman" panose="02020603050405020304" pitchFamily="18" charset="0"/>
                <a:cs typeface="Times New Roman" panose="02020603050405020304" pitchFamily="18" charset="0"/>
              </a:rPr>
              <a:t>مفهوم الحكومة الرقمية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Times New Roman" panose="02020603050405020304" pitchFamily="18" charset="0"/>
                <a:cs typeface="Times New Roman" panose="02020603050405020304" pitchFamily="18" charset="0"/>
              </a:rPr>
              <a:t>Prepared by Dr</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Haytham</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Eissa</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71201"/>
    </mc:Choice>
    <mc:Fallback xmlns="">
      <p:transition spd="slow" advTm="7120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مقدمة </a:t>
            </a:r>
            <a:endParaRPr lang="en-US" dirty="0">
              <a:solidFill>
                <a:schemeClr val="bg1"/>
              </a:solidFill>
            </a:endParaRPr>
          </a:p>
        </p:txBody>
      </p:sp>
      <p:sp>
        <p:nvSpPr>
          <p:cNvPr id="3" name="عنصر نائب للمحتوى 2"/>
          <p:cNvSpPr>
            <a:spLocks noGrp="1"/>
          </p:cNvSpPr>
          <p:nvPr>
            <p:ph idx="1"/>
          </p:nvPr>
        </p:nvSpPr>
        <p:spPr>
          <a:xfrm>
            <a:off x="185195" y="1414508"/>
            <a:ext cx="11748304" cy="5113613"/>
          </a:xfrm>
        </p:spPr>
        <p:txBody>
          <a:bodyPr>
            <a:normAutofit/>
          </a:bodyPr>
          <a:lstStyle/>
          <a:p>
            <a:pPr marL="0" indent="0" algn="just" rtl="1">
              <a:buNone/>
            </a:pPr>
            <a:endParaRPr lang="ar-EG" dirty="0" smtClean="0">
              <a:solidFill>
                <a:schemeClr val="bg1"/>
              </a:solidFill>
            </a:endParaRPr>
          </a:p>
          <a:p>
            <a:pPr marL="0" indent="0" algn="just" rtl="1">
              <a:buNone/>
            </a:pPr>
            <a:endParaRPr lang="ar-EG" dirty="0">
              <a:solidFill>
                <a:schemeClr val="bg1"/>
              </a:solidFill>
            </a:endParaRPr>
          </a:p>
          <a:p>
            <a:pPr marL="0" indent="0" algn="just" rtl="1">
              <a:buNone/>
            </a:pPr>
            <a:r>
              <a:rPr lang="ar-EG" dirty="0" smtClean="0">
                <a:solidFill>
                  <a:schemeClr val="bg1"/>
                </a:solidFill>
              </a:rPr>
              <a:t>وفرت تكنولوجيا المعلومات والاتصالات (</a:t>
            </a:r>
            <a:r>
              <a:rPr lang="en-US" dirty="0" smtClean="0">
                <a:solidFill>
                  <a:schemeClr val="bg1"/>
                </a:solidFill>
              </a:rPr>
              <a:t>ICT</a:t>
            </a:r>
            <a:r>
              <a:rPr lang="ar-EG" dirty="0" smtClean="0">
                <a:solidFill>
                  <a:schemeClr val="bg1"/>
                </a:solidFill>
              </a:rPr>
              <a:t>) للدول إمكانية انشاء مجتمع حكومي مترابط يعمل بصورة متناسقة لا يكون كل جهاز فيه بمعزل عن الآخر أو بمعزل عن المواطن؛ مما كون لدى الحكومة تصور حقيقي عن مكوناتها، تملك معه القرار في تحسين بيئة العمل وأنظمتها وتوسيع قاعدة مشاركة المواطن بسبب سهولة تواصله مع الحكومة؛ الأمر الذي يترتب عليه صياغة سياسات تلبي الحاجات العامة لكافة المواطنين على أسس من المساواة والشفافية والمساءلة.</a:t>
            </a:r>
          </a:p>
        </p:txBody>
      </p:sp>
      <p:pic>
        <p:nvPicPr>
          <p:cNvPr id="4" name="Graphic 22">
            <a:extLst>
              <a:ext uri="{FF2B5EF4-FFF2-40B4-BE49-F238E27FC236}">
                <a16:creationId xmlns=""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a:solidFill>
            <a:schemeClr val="accent3">
              <a:lumMod val="60000"/>
              <a:lumOff val="40000"/>
            </a:schemeClr>
          </a:solidFill>
        </p:spPr>
      </p:pic>
    </p:spTree>
    <p:extLst>
      <p:ext uri="{BB962C8B-B14F-4D97-AF65-F5344CB8AC3E}">
        <p14:creationId xmlns:p14="http://schemas.microsoft.com/office/powerpoint/2010/main" val="2970742487"/>
      </p:ext>
    </p:extLst>
  </p:cSld>
  <p:clrMapOvr>
    <a:masterClrMapping/>
  </p:clrMapOvr>
  <mc:AlternateContent xmlns:mc="http://schemas.openxmlformats.org/markup-compatibility/2006" xmlns:p14="http://schemas.microsoft.com/office/powerpoint/2010/main">
    <mc:Choice Requires="p14">
      <p:transition spd="slow" p14:dur="2000" advTm="120427"/>
    </mc:Choice>
    <mc:Fallback xmlns="">
      <p:transition spd="slow" advTm="12042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lvl="0" indent="0" algn="just" rtl="1">
              <a:buNone/>
            </a:pPr>
            <a:endParaRPr lang="ar-EG" sz="2600" dirty="0" smtClean="0">
              <a:solidFill>
                <a:prstClr val="white"/>
              </a:solidFill>
            </a:endParaRPr>
          </a:p>
          <a:p>
            <a:pPr marL="0" lvl="0" indent="0" algn="just" rtl="1">
              <a:buNone/>
            </a:pPr>
            <a:endParaRPr lang="ar-EG" sz="2600" dirty="0">
              <a:solidFill>
                <a:prstClr val="white"/>
              </a:solidFill>
            </a:endParaRPr>
          </a:p>
          <a:p>
            <a:pPr marL="0" lvl="0" indent="0" algn="just" rtl="1">
              <a:buNone/>
            </a:pPr>
            <a:r>
              <a:rPr lang="ar-EG" sz="2600" dirty="0" smtClean="0">
                <a:solidFill>
                  <a:prstClr val="white"/>
                </a:solidFill>
              </a:rPr>
              <a:t>ومع </a:t>
            </a:r>
            <a:r>
              <a:rPr lang="ar-EG" sz="2600" dirty="0">
                <a:solidFill>
                  <a:prstClr val="white"/>
                </a:solidFill>
              </a:rPr>
              <a:t>ذلك فإن بناء الأعمال الحكومية على تكنولوجيا المعلومات والاتصالات لا يضمن تحقيق الاستقرار في المجتمع في ظل التعارض الطبيعي لمصالح الأطراف المختلفة؛ لذا كان يجب أن يتدخل القانون ليضع إطارا يعمل الجميع داخله للحفاظ على المصالح العامة والخاصة، وهو ما سنسعى لتوضيحه في هذا المقرر. </a:t>
            </a:r>
          </a:p>
          <a:p>
            <a:pPr marL="0" indent="0" algn="r" rtl="1">
              <a:buNone/>
            </a:pPr>
            <a:endParaRPr lang="en-US" dirty="0">
              <a:solidFill>
                <a:schemeClr val="bg1"/>
              </a:solidFill>
            </a:endParaRPr>
          </a:p>
        </p:txBody>
      </p:sp>
      <p:pic>
        <p:nvPicPr>
          <p:cNvPr id="4" name="Graphic 22">
            <a:extLst>
              <a:ext uri="{FF2B5EF4-FFF2-40B4-BE49-F238E27FC236}">
                <a16:creationId xmlns=""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a:solidFill>
            <a:schemeClr val="accent3">
              <a:lumMod val="60000"/>
              <a:lumOff val="40000"/>
            </a:schemeClr>
          </a:solidFill>
        </p:spPr>
      </p:pic>
    </p:spTree>
    <p:extLst>
      <p:ext uri="{BB962C8B-B14F-4D97-AF65-F5344CB8AC3E}">
        <p14:creationId xmlns:p14="http://schemas.microsoft.com/office/powerpoint/2010/main" val="383196588"/>
      </p:ext>
    </p:extLst>
  </p:cSld>
  <p:clrMapOvr>
    <a:masterClrMapping/>
  </p:clrMapOvr>
  <mc:AlternateContent xmlns:mc="http://schemas.openxmlformats.org/markup-compatibility/2006" xmlns:p14="http://schemas.microsoft.com/office/powerpoint/2010/main">
    <mc:Choice Requires="p14">
      <p:transition spd="slow" p14:dur="2000" advTm="201857"/>
    </mc:Choice>
    <mc:Fallback xmlns="">
      <p:transition spd="slow" advTm="20185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EG" dirty="0" smtClean="0"/>
              <a:t/>
            </a:r>
            <a:br>
              <a:rPr lang="ar-EG" dirty="0" smtClean="0"/>
            </a:br>
            <a:endParaRPr lang="en-US" dirty="0"/>
          </a:p>
        </p:txBody>
      </p:sp>
      <p:sp>
        <p:nvSpPr>
          <p:cNvPr id="3" name="عنصر نائب للمحتوى 2"/>
          <p:cNvSpPr>
            <a:spLocks noGrp="1"/>
          </p:cNvSpPr>
          <p:nvPr>
            <p:ph idx="1"/>
          </p:nvPr>
        </p:nvSpPr>
        <p:spPr/>
        <p:txBody>
          <a:bodyPr/>
          <a:lstStyle/>
          <a:p>
            <a:pPr marL="0" lvl="0" indent="0" algn="just" rtl="1">
              <a:buNone/>
            </a:pPr>
            <a:endParaRPr lang="ar-EG" sz="2600" dirty="0" smtClean="0">
              <a:solidFill>
                <a:prstClr val="white"/>
              </a:solidFill>
            </a:endParaRPr>
          </a:p>
          <a:p>
            <a:pPr marL="0" lvl="0" indent="0" algn="just" rtl="1">
              <a:buNone/>
            </a:pPr>
            <a:endParaRPr lang="ar-EG" sz="2600" dirty="0">
              <a:solidFill>
                <a:prstClr val="white"/>
              </a:solidFill>
            </a:endParaRPr>
          </a:p>
          <a:p>
            <a:pPr marL="0" lvl="0" indent="0" algn="just" rtl="1">
              <a:buNone/>
            </a:pPr>
            <a:r>
              <a:rPr lang="ar-EG" sz="2600" dirty="0" smtClean="0">
                <a:solidFill>
                  <a:prstClr val="white"/>
                </a:solidFill>
              </a:rPr>
              <a:t>مع </a:t>
            </a:r>
            <a:r>
              <a:rPr lang="ar-EG" sz="2600" dirty="0">
                <a:solidFill>
                  <a:prstClr val="white"/>
                </a:solidFill>
              </a:rPr>
              <a:t>الوضع في الاعتبار التطور الحادث في قطاع تكنولوجيا المعلومات والاتصالات؛ وذلك بفعل وجود نماذج من الأنظمة قادرة على اتخاذ قرارات لم تبرمج عليها صراحة بشكل مسبق وانما كونتها من البيئة الواسعة التي تعمل فيها وتستمد منها البيانات التي تقوم على إثرها باتخاذ القرار الملائم دون تدخل بشري، أو بمعنى أعمق تتخذ القرار بذكاء يحاكي الذكاء البشري، ونقصد هنا أنظمة الذكاء الاصطناعي </a:t>
            </a:r>
            <a:r>
              <a:rPr lang="en-US" sz="2600" dirty="0">
                <a:solidFill>
                  <a:prstClr val="white"/>
                </a:solidFill>
              </a:rPr>
              <a:t>Systems</a:t>
            </a:r>
            <a:r>
              <a:rPr lang="ar-EG" sz="2600" dirty="0">
                <a:solidFill>
                  <a:prstClr val="white"/>
                </a:solidFill>
              </a:rPr>
              <a:t> </a:t>
            </a:r>
            <a:r>
              <a:rPr lang="en-US" sz="2600" dirty="0">
                <a:solidFill>
                  <a:prstClr val="white"/>
                </a:solidFill>
              </a:rPr>
              <a:t>AI</a:t>
            </a:r>
            <a:r>
              <a:rPr lang="ar-EG" sz="2600" dirty="0">
                <a:solidFill>
                  <a:prstClr val="white"/>
                </a:solidFill>
              </a:rPr>
              <a:t>.  </a:t>
            </a:r>
            <a:endParaRPr lang="en-US" sz="2600" dirty="0">
              <a:solidFill>
                <a:prstClr val="white"/>
              </a:solidFill>
            </a:endParaRPr>
          </a:p>
        </p:txBody>
      </p:sp>
      <p:pic>
        <p:nvPicPr>
          <p:cNvPr id="4" name="Graphic 22">
            <a:extLst>
              <a:ext uri="{FF2B5EF4-FFF2-40B4-BE49-F238E27FC236}">
                <a16:creationId xmlns=""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a:solidFill>
            <a:schemeClr val="accent3">
              <a:lumMod val="60000"/>
              <a:lumOff val="40000"/>
            </a:schemeClr>
          </a:solidFill>
        </p:spPr>
      </p:pic>
    </p:spTree>
    <p:extLst>
      <p:ext uri="{BB962C8B-B14F-4D97-AF65-F5344CB8AC3E}">
        <p14:creationId xmlns:p14="http://schemas.microsoft.com/office/powerpoint/2010/main" val="497521205"/>
      </p:ext>
    </p:extLst>
  </p:cSld>
  <p:clrMapOvr>
    <a:masterClrMapping/>
  </p:clrMapOvr>
  <mc:AlternateContent xmlns:mc="http://schemas.openxmlformats.org/markup-compatibility/2006" xmlns:p14="http://schemas.microsoft.com/office/powerpoint/2010/main">
    <mc:Choice Requires="p14">
      <p:transition spd="slow" p14:dur="2000" advTm="157801"/>
    </mc:Choice>
    <mc:Fallback xmlns="">
      <p:transition spd="slow" advTm="15780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6301339" y="2326511"/>
            <a:ext cx="4762900" cy="3286352"/>
          </a:xfrm>
        </p:spPr>
      </p:pic>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 xmlns:a16="http://schemas.microsoft.com/office/drawing/2014/main" id="{FFBC9732-D32E-DCF9-3982-D4B68F971747}"/>
              </a:ext>
            </a:extLst>
          </p:cNvPr>
          <p:cNvSpPr/>
          <p:nvPr/>
        </p:nvSpPr>
        <p:spPr>
          <a:xfrm>
            <a:off x="261363" y="2476982"/>
            <a:ext cx="5574142" cy="1569660"/>
          </a:xfrm>
          <a:prstGeom prst="rect">
            <a:avLst/>
          </a:prstGeom>
          <a:noFill/>
        </p:spPr>
        <p:txBody>
          <a:bodyPr wrap="square">
            <a:spAutoFit/>
          </a:bodyPr>
          <a:lstStyle/>
          <a:p>
            <a:pPr algn="r">
              <a:lnSpc>
                <a:spcPct val="120000"/>
              </a:lnSpc>
            </a:pPr>
            <a:r>
              <a:rPr lang="ar-EG" sz="1600" b="1" dirty="0" smtClean="0">
                <a:solidFill>
                  <a:schemeClr val="bg1"/>
                </a:solidFill>
                <a:latin typeface="Times New Roman" panose="02020603050405020304" pitchFamily="18" charset="0"/>
                <a:cs typeface="Times New Roman" panose="02020603050405020304" pitchFamily="18" charset="0"/>
              </a:rPr>
              <a:t>أولا-تعريف الحكومة الرقمية         </a:t>
            </a:r>
            <a:r>
              <a:rPr lang="ar-EG" sz="1600" dirty="0" smtClean="0">
                <a:solidFill>
                  <a:schemeClr val="bg1"/>
                </a:solidFill>
                <a:latin typeface="Times New Roman" panose="02020603050405020304" pitchFamily="18" charset="0"/>
                <a:cs typeface="Times New Roman" panose="02020603050405020304" pitchFamily="18" charset="0"/>
              </a:rPr>
              <a:t>ثانيا-نشأة فكرة الحكومة الرقمية</a:t>
            </a:r>
          </a:p>
          <a:p>
            <a:pPr algn="r">
              <a:lnSpc>
                <a:spcPct val="120000"/>
              </a:lnSpc>
            </a:pPr>
            <a:r>
              <a:rPr lang="ar-EG" sz="1600" dirty="0" smtClean="0">
                <a:solidFill>
                  <a:schemeClr val="bg1"/>
                </a:solidFill>
                <a:latin typeface="Times New Roman" panose="02020603050405020304" pitchFamily="18" charset="0"/>
                <a:cs typeface="Times New Roman" panose="02020603050405020304" pitchFamily="18" charset="0"/>
              </a:rPr>
              <a:t>ثالثا– خصائص الحكومة الرقمية    رابعا-أهداف الحكومة الرقمية</a:t>
            </a:r>
          </a:p>
          <a:p>
            <a:pPr algn="r">
              <a:lnSpc>
                <a:spcPct val="120000"/>
              </a:lnSpc>
            </a:pPr>
            <a:r>
              <a:rPr lang="ar-EG" sz="1600" dirty="0" smtClean="0">
                <a:solidFill>
                  <a:schemeClr val="bg1"/>
                </a:solidFill>
                <a:latin typeface="Times New Roman" panose="02020603050405020304" pitchFamily="18" charset="0"/>
                <a:cs typeface="Times New Roman" panose="02020603050405020304" pitchFamily="18" charset="0"/>
              </a:rPr>
              <a:t>خامسا- أنواع التفاعلات داخل الحكومة الرقمية</a:t>
            </a:r>
          </a:p>
          <a:p>
            <a:pPr algn="r">
              <a:lnSpc>
                <a:spcPct val="120000"/>
              </a:lnSpc>
            </a:pPr>
            <a:r>
              <a:rPr lang="ar-EG" sz="1600" dirty="0" smtClean="0">
                <a:solidFill>
                  <a:schemeClr val="bg1"/>
                </a:solidFill>
                <a:latin typeface="Times New Roman" panose="02020603050405020304" pitchFamily="18" charset="0"/>
                <a:cs typeface="Times New Roman" panose="02020603050405020304" pitchFamily="18" charset="0"/>
              </a:rPr>
              <a:t>سادسا- مزايا الحكومة الرقمية </a:t>
            </a:r>
          </a:p>
          <a:p>
            <a:pPr algn="r">
              <a:lnSpc>
                <a:spcPct val="120000"/>
              </a:lnSpc>
            </a:pPr>
            <a:r>
              <a:rPr lang="ar-EG" sz="1600" dirty="0" smtClean="0">
                <a:solidFill>
                  <a:schemeClr val="bg1"/>
                </a:solidFill>
                <a:latin typeface="Times New Roman" panose="02020603050405020304" pitchFamily="18" charset="0"/>
                <a:cs typeface="Times New Roman" panose="02020603050405020304" pitchFamily="18" charset="0"/>
              </a:rPr>
              <a:t>سابعا- سلبيات  الحكومة الرقمية</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smtClean="0">
                <a:solidFill>
                  <a:srgbClr val="FF0000"/>
                </a:solidFill>
                <a:latin typeface="Times New Roman" panose="02020603050405020304" pitchFamily="18" charset="0"/>
                <a:cs typeface="Times New Roman" panose="02020603050405020304" pitchFamily="18" charset="0"/>
              </a:rPr>
              <a:t>محاور المحاضرة</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32156"/>
    </mc:Choice>
    <mc:Fallback xmlns="">
      <p:transition spd="slow" advTm="1321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أولا- تعريف الحكومة الرقمية</a:t>
            </a:r>
            <a:endParaRPr lang="en-US" dirty="0">
              <a:solidFill>
                <a:schemeClr val="bg1"/>
              </a:solidFill>
            </a:endParaRPr>
          </a:p>
        </p:txBody>
      </p:sp>
      <p:sp>
        <p:nvSpPr>
          <p:cNvPr id="3" name="عنصر نائب للمحتوى 2"/>
          <p:cNvSpPr>
            <a:spLocks noGrp="1"/>
          </p:cNvSpPr>
          <p:nvPr>
            <p:ph idx="1"/>
          </p:nvPr>
        </p:nvSpPr>
        <p:spPr>
          <a:xfrm>
            <a:off x="92597" y="1469984"/>
            <a:ext cx="11933499" cy="5000263"/>
          </a:xfrm>
        </p:spPr>
        <p:txBody>
          <a:bodyPr/>
          <a:lstStyle/>
          <a:p>
            <a:pPr marL="0" indent="0" algn="just" rtl="1">
              <a:buNone/>
            </a:pPr>
            <a:endParaRPr lang="ar-EG" dirty="0" smtClean="0">
              <a:solidFill>
                <a:schemeClr val="bg1"/>
              </a:solidFill>
            </a:endParaRPr>
          </a:p>
          <a:p>
            <a:pPr marL="0" indent="0" algn="just" rtl="1">
              <a:buNone/>
            </a:pPr>
            <a:endParaRPr lang="ar-EG" dirty="0">
              <a:solidFill>
                <a:schemeClr val="bg1"/>
              </a:solidFill>
            </a:endParaRPr>
          </a:p>
          <a:p>
            <a:pPr marL="0" indent="0" algn="just" rtl="1">
              <a:buNone/>
            </a:pPr>
            <a:r>
              <a:rPr lang="ar-EG" dirty="0" smtClean="0">
                <a:solidFill>
                  <a:schemeClr val="bg1"/>
                </a:solidFill>
              </a:rPr>
              <a:t>هناك عدد من التعريفات للحكومة الرقمية؛ فقد عرفتها الأمم المتحدة بأنها « استخدام تكنولوجيا المعلومات والاتصالات لتقديم الخدمات الحكومية بشكل أكثر فعالية وكفاءة للمواطنين والشركات»</a:t>
            </a:r>
          </a:p>
          <a:p>
            <a:pPr marL="0" indent="0" algn="just" rtl="1">
              <a:buNone/>
            </a:pPr>
            <a:endParaRPr lang="ar-EG" dirty="0" smtClean="0">
              <a:solidFill>
                <a:schemeClr val="bg1"/>
              </a:solidFill>
            </a:endParaRPr>
          </a:p>
          <a:p>
            <a:pPr marL="0" indent="0" algn="just" rtl="1">
              <a:buNone/>
            </a:pPr>
            <a:r>
              <a:rPr lang="ar-EG" dirty="0" smtClean="0">
                <a:solidFill>
                  <a:schemeClr val="bg1"/>
                </a:solidFill>
              </a:rPr>
              <a:t>وعرفها البنك الدولي بأنها « استخدام الأجهزة الحكومية لتقنيات المعلومات (مثل الشبكات واسعة النطاق، الانترنت، و </a:t>
            </a:r>
            <a:r>
              <a:rPr lang="ar-EG" dirty="0">
                <a:solidFill>
                  <a:schemeClr val="bg1"/>
                </a:solidFill>
              </a:rPr>
              <a:t>الحوسبة المتنقلة) التي لديها إمكانية التغيير في العلاقة مع المواطنين وقطاع الأعمال وباقي الجهات الحكومية.</a:t>
            </a:r>
            <a:r>
              <a:rPr lang="ar-EG" dirty="0" smtClean="0">
                <a:solidFill>
                  <a:schemeClr val="bg1"/>
                </a:solidFill>
              </a:rPr>
              <a:t> </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05035794"/>
      </p:ext>
    </p:extLst>
  </p:cSld>
  <p:clrMapOvr>
    <a:masterClrMapping/>
  </p:clrMapOvr>
  <mc:AlternateContent xmlns:mc="http://schemas.openxmlformats.org/markup-compatibility/2006" xmlns:p14="http://schemas.microsoft.com/office/powerpoint/2010/main">
    <mc:Choice Requires="p14">
      <p:transition spd="slow" p14:dur="2000" advTm="143867"/>
    </mc:Choice>
    <mc:Fallback xmlns="">
      <p:transition spd="slow" advTm="1438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solidFill>
                <a:schemeClr val="bg1"/>
              </a:solidFill>
            </a:endParaRPr>
          </a:p>
        </p:txBody>
      </p:sp>
      <p:sp>
        <p:nvSpPr>
          <p:cNvPr id="3" name="عنصر نائب للمحتوى 2"/>
          <p:cNvSpPr>
            <a:spLocks noGrp="1"/>
          </p:cNvSpPr>
          <p:nvPr>
            <p:ph idx="1"/>
          </p:nvPr>
        </p:nvSpPr>
        <p:spPr/>
        <p:txBody>
          <a:bodyPr/>
          <a:lstStyle/>
          <a:p>
            <a:pPr marL="0" lvl="0" indent="0" algn="just" rtl="1">
              <a:buNone/>
            </a:pPr>
            <a:endParaRPr lang="ar-EG" dirty="0" smtClean="0">
              <a:solidFill>
                <a:prstClr val="white"/>
              </a:solidFill>
            </a:endParaRPr>
          </a:p>
          <a:p>
            <a:pPr marL="0" lvl="0" indent="0" algn="just" rtl="1">
              <a:buNone/>
            </a:pPr>
            <a:r>
              <a:rPr lang="ar-EG" dirty="0" smtClean="0">
                <a:solidFill>
                  <a:prstClr val="white"/>
                </a:solidFill>
              </a:rPr>
              <a:t>أما </a:t>
            </a:r>
            <a:r>
              <a:rPr lang="ar-EG" dirty="0">
                <a:solidFill>
                  <a:prstClr val="white"/>
                </a:solidFill>
              </a:rPr>
              <a:t>منظمة التعاون والتنمية الاقتصادية </a:t>
            </a:r>
            <a:r>
              <a:rPr lang="en-US" dirty="0" smtClean="0">
                <a:solidFill>
                  <a:prstClr val="white"/>
                </a:solidFill>
              </a:rPr>
              <a:t>OECD</a:t>
            </a:r>
            <a:r>
              <a:rPr lang="ar-EG" dirty="0" smtClean="0">
                <a:solidFill>
                  <a:prstClr val="white"/>
                </a:solidFill>
              </a:rPr>
              <a:t> تعرفها </a:t>
            </a:r>
            <a:r>
              <a:rPr lang="ar-EG" dirty="0">
                <a:solidFill>
                  <a:prstClr val="white"/>
                </a:solidFill>
              </a:rPr>
              <a:t>بأنها «استخدام تكنولوجيا المعلومات والاتصالات، وخصوصا الإنترنت للوصول إلى حكومات أفضل</a:t>
            </a:r>
            <a:r>
              <a:rPr lang="ar-EG" dirty="0" smtClean="0">
                <a:solidFill>
                  <a:prstClr val="white"/>
                </a:solidFill>
              </a:rPr>
              <a:t>»</a:t>
            </a:r>
          </a:p>
          <a:p>
            <a:pPr marL="0" lvl="0" indent="0" algn="just" rtl="1">
              <a:buNone/>
            </a:pPr>
            <a:endParaRPr lang="ar-EG" dirty="0">
              <a:solidFill>
                <a:prstClr val="white"/>
              </a:solidFill>
            </a:endParaRPr>
          </a:p>
          <a:p>
            <a:pPr marL="0" lvl="0" indent="0" algn="just" rtl="1">
              <a:buNone/>
            </a:pPr>
            <a:r>
              <a:rPr lang="ar-EG" dirty="0">
                <a:solidFill>
                  <a:prstClr val="white"/>
                </a:solidFill>
              </a:rPr>
              <a:t>ووفقا للاتحاد الأوروبي يستخدم مصطلح الحكومة الالكترونية أو الحكومة الرقمية للتعبير عن تطبيق تكنولوجيا المعلومات والاتصالات </a:t>
            </a:r>
            <a:r>
              <a:rPr lang="en-US" dirty="0">
                <a:solidFill>
                  <a:prstClr val="white"/>
                </a:solidFill>
              </a:rPr>
              <a:t> ( ICT) </a:t>
            </a:r>
            <a:r>
              <a:rPr lang="ar-EG" dirty="0">
                <a:solidFill>
                  <a:prstClr val="white"/>
                </a:solidFill>
              </a:rPr>
              <a:t>لتحسين الخدمات العامة وزيادة مشاركة المواطنين في الحكومة الديمقراطية.</a:t>
            </a:r>
            <a:endParaRPr lang="en-US" dirty="0">
              <a:solidFill>
                <a:prstClr val="white"/>
              </a:solidFill>
            </a:endParaRPr>
          </a:p>
          <a:p>
            <a:endParaRPr lang="en-US" dirty="0"/>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1317568845"/>
      </p:ext>
    </p:extLst>
  </p:cSld>
  <p:clrMapOvr>
    <a:masterClrMapping/>
  </p:clrMapOvr>
  <mc:AlternateContent xmlns:mc="http://schemas.openxmlformats.org/markup-compatibility/2006" xmlns:p14="http://schemas.microsoft.com/office/powerpoint/2010/main">
    <mc:Choice Requires="p14">
      <p:transition spd="slow" p14:dur="2000" advTm="124870"/>
    </mc:Choice>
    <mc:Fallback xmlns="">
      <p:transition spd="slow" advTm="12487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391844"/>
            <a:ext cx="10419466" cy="4801314"/>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just" rtl="1"/>
            <a:endParaRPr lang="ar-EG" dirty="0">
              <a:solidFill>
                <a:srgbClr val="2D3956"/>
              </a:solidFill>
              <a:latin typeface="Times New Roman" panose="02020603050405020304" pitchFamily="18" charset="0"/>
              <a:cs typeface="Times New Roman" panose="02020603050405020304" pitchFamily="18" charset="0"/>
            </a:endParaRP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just" rtl="1"/>
            <a:endParaRPr lang="ar-EG" dirty="0">
              <a:solidFill>
                <a:srgbClr val="2D3956"/>
              </a:solidFill>
              <a:latin typeface="Times New Roman" panose="02020603050405020304" pitchFamily="18" charset="0"/>
              <a:cs typeface="Times New Roman" panose="02020603050405020304" pitchFamily="18" charset="0"/>
            </a:endParaRP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just" rtl="1"/>
            <a:endParaRPr lang="ar-EG" dirty="0">
              <a:solidFill>
                <a:srgbClr val="2D3956"/>
              </a:solidFill>
              <a:latin typeface="Times New Roman" panose="02020603050405020304" pitchFamily="18" charset="0"/>
              <a:cs typeface="Times New Roman" panose="02020603050405020304" pitchFamily="18" charset="0"/>
            </a:endParaRPr>
          </a:p>
          <a:p>
            <a:pPr algn="just" rtl="1"/>
            <a:r>
              <a:rPr lang="ar-EG" dirty="0" smtClean="0">
                <a:solidFill>
                  <a:srgbClr val="2D3956"/>
                </a:solidFill>
                <a:latin typeface="Times New Roman" panose="02020603050405020304" pitchFamily="18" charset="0"/>
                <a:cs typeface="Times New Roman" panose="02020603050405020304" pitchFamily="18" charset="0"/>
              </a:rPr>
              <a:t>ومن جماع التعريفات السابقة نستطيع استنتاج أن هناك وسيلة تنقل الحكومة من العالم التقليدي إلى العالم الرقمي وهي اعتمادها على تكنولوجيا المعلومات والاتصالات عندما تقوم بدورها في اشباع الحاجات العامة؛ حيث تتمكن من فعل ذلك بطريقة ملاءمة وتتسم بالكفاءة والجودة .</a:t>
            </a:r>
          </a:p>
          <a:p>
            <a:pPr algn="just" rtl="1"/>
            <a:r>
              <a:rPr lang="ar-EG" dirty="0" smtClean="0">
                <a:solidFill>
                  <a:srgbClr val="2D3956"/>
                </a:solidFill>
                <a:latin typeface="Times New Roman" panose="02020603050405020304" pitchFamily="18" charset="0"/>
                <a:cs typeface="Times New Roman" panose="02020603050405020304" pitchFamily="18" charset="0"/>
              </a:rPr>
              <a:t>وبالتالي فإن هذا هو المعيار المميز للحكومة الرقمية عن الحكومة التقليدية، ويمكن أن نطلق عليه معيار الوسيلة المستخدمة.</a:t>
            </a: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8594" y="1685495"/>
            <a:ext cx="4962525" cy="2500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75392"/>
    </mc:Choice>
    <mc:Fallback xmlns="">
      <p:transition advTm="17539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462987" y="960700"/>
            <a:ext cx="11227443" cy="5312778"/>
          </a:xfrm>
        </p:spPr>
        <p:txBody>
          <a:bodyPr>
            <a:normAutofit/>
          </a:bodyPr>
          <a:lstStyle/>
          <a:p>
            <a:pPr marL="0" indent="0" algn="ctr">
              <a:buNone/>
            </a:pPr>
            <a:r>
              <a:rPr lang="ar-EG" sz="3900" b="1" dirty="0" smtClean="0">
                <a:solidFill>
                  <a:srgbClr val="FF0000"/>
                </a:solidFill>
              </a:rPr>
              <a:t>ثانيا- نشأة فكرة الحكومة الرقمية </a:t>
            </a:r>
          </a:p>
          <a:p>
            <a:pPr marL="0" indent="0" algn="r">
              <a:buNone/>
            </a:pPr>
            <a:endParaRPr lang="ar-EG" dirty="0" smtClean="0">
              <a:solidFill>
                <a:schemeClr val="bg1"/>
              </a:solidFill>
            </a:endParaRPr>
          </a:p>
          <a:p>
            <a:pPr marL="0" indent="0" algn="r">
              <a:buNone/>
            </a:pPr>
            <a:endParaRPr lang="ar-EG" dirty="0" smtClean="0">
              <a:solidFill>
                <a:schemeClr val="bg1"/>
              </a:solidFill>
            </a:endParaRPr>
          </a:p>
          <a:p>
            <a:pPr marL="0" indent="0" algn="r">
              <a:buNone/>
            </a:pPr>
            <a:r>
              <a:rPr lang="ar-EG" dirty="0" smtClean="0">
                <a:solidFill>
                  <a:schemeClr val="bg1"/>
                </a:solidFill>
              </a:rPr>
              <a:t>ظهرت فكرة الحكومة الالكترونية عام 1975 في إحدى روايات الخيال العلمي المنشورة للروائي   . </a:t>
            </a:r>
            <a:r>
              <a:rPr lang="en-US" dirty="0" smtClean="0">
                <a:solidFill>
                  <a:schemeClr val="bg1"/>
                </a:solidFill>
              </a:rPr>
              <a:t>The Shockwave Rider</a:t>
            </a:r>
            <a:r>
              <a:rPr lang="ar-EG" dirty="0" smtClean="0">
                <a:solidFill>
                  <a:schemeClr val="bg1"/>
                </a:solidFill>
              </a:rPr>
              <a:t>  وهي رواية </a:t>
            </a:r>
            <a:r>
              <a:rPr lang="en-US" dirty="0" smtClean="0">
                <a:solidFill>
                  <a:schemeClr val="bg1"/>
                </a:solidFill>
              </a:rPr>
              <a:t>John Brunner</a:t>
            </a:r>
            <a:r>
              <a:rPr lang="ar-EG" dirty="0" smtClean="0">
                <a:solidFill>
                  <a:schemeClr val="bg1"/>
                </a:solidFill>
              </a:rPr>
              <a:t>جون برنر</a:t>
            </a:r>
          </a:p>
          <a:p>
            <a:pPr marL="0" indent="0" algn="r">
              <a:buNone/>
            </a:pPr>
            <a:r>
              <a:rPr lang="ar-EG" dirty="0" smtClean="0">
                <a:solidFill>
                  <a:schemeClr val="bg1"/>
                </a:solidFill>
              </a:rPr>
              <a:t> </a:t>
            </a:r>
          </a:p>
          <a:p>
            <a:pPr marL="0" indent="0" algn="r">
              <a:buNone/>
            </a:pPr>
            <a:r>
              <a:rPr lang="ar-EG" dirty="0" smtClean="0">
                <a:solidFill>
                  <a:schemeClr val="bg1"/>
                </a:solidFill>
              </a:rPr>
              <a:t>وتدور حول حكومة تتحكم في شعبها بواسطة شبكة حاسوب عملاقة تتضمن كل البيانات   الخاصة بأفراد هذا الشعب.</a:t>
            </a:r>
          </a:p>
        </p:txBody>
      </p:sp>
      <p:pic>
        <p:nvPicPr>
          <p:cNvPr id="5"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3588431652"/>
      </p:ext>
    </p:extLst>
  </p:cSld>
  <p:clrMapOvr>
    <a:masterClrMapping/>
  </p:clrMapOvr>
  <mc:AlternateContent xmlns:mc="http://schemas.openxmlformats.org/markup-compatibility/2006" xmlns:p14="http://schemas.microsoft.com/office/powerpoint/2010/main">
    <mc:Choice Requires="p14">
      <p:transition spd="slow" p14:dur="2000" advTm="96038"/>
    </mc:Choice>
    <mc:Fallback xmlns="">
      <p:transition spd="slow" advTm="9603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endParaRPr lang="ar-EG" dirty="0">
              <a:solidFill>
                <a:schemeClr val="bg1"/>
              </a:solidFill>
            </a:endParaRPr>
          </a:p>
          <a:p>
            <a:pPr marL="0" indent="0" algn="just" rtl="1">
              <a:buNone/>
            </a:pPr>
            <a:r>
              <a:rPr lang="ar-EG" dirty="0" smtClean="0">
                <a:solidFill>
                  <a:schemeClr val="bg1"/>
                </a:solidFill>
              </a:rPr>
              <a:t>ثم بدأ تطبيق مفهوم الحكومة الرقمية في أواسط الثمانينات في الدول الاسكندنافية بفضل      البروفيسور </a:t>
            </a:r>
            <a:r>
              <a:rPr lang="ar-EG" dirty="0" err="1" smtClean="0">
                <a:solidFill>
                  <a:schemeClr val="bg1"/>
                </a:solidFill>
              </a:rPr>
              <a:t>لارس</a:t>
            </a:r>
            <a:r>
              <a:rPr lang="ar-EG" dirty="0" smtClean="0">
                <a:solidFill>
                  <a:schemeClr val="bg1"/>
                </a:solidFill>
              </a:rPr>
              <a:t> </a:t>
            </a:r>
            <a:r>
              <a:rPr lang="en-US" dirty="0" smtClean="0">
                <a:solidFill>
                  <a:schemeClr val="bg1"/>
                </a:solidFill>
              </a:rPr>
              <a:t>Lars</a:t>
            </a:r>
            <a:r>
              <a:rPr lang="ar-EG" dirty="0" smtClean="0">
                <a:solidFill>
                  <a:schemeClr val="bg1"/>
                </a:solidFill>
              </a:rPr>
              <a:t> من الدنمارك وذلك </a:t>
            </a:r>
            <a:r>
              <a:rPr lang="ar-EG" dirty="0">
                <a:solidFill>
                  <a:schemeClr val="bg1"/>
                </a:solidFill>
              </a:rPr>
              <a:t>من خلال ربط القرى </a:t>
            </a:r>
            <a:r>
              <a:rPr lang="ar-EG" dirty="0" smtClean="0">
                <a:solidFill>
                  <a:schemeClr val="bg1"/>
                </a:solidFill>
              </a:rPr>
              <a:t>البعيدة بالمركز، وأطلق عليها وقتها القرى الالكترونية </a:t>
            </a:r>
            <a:r>
              <a:rPr lang="en-US" dirty="0" smtClean="0">
                <a:solidFill>
                  <a:schemeClr val="bg1"/>
                </a:solidFill>
              </a:rPr>
              <a:t>Electronic villages</a:t>
            </a:r>
            <a:r>
              <a:rPr lang="ar-EG" dirty="0" smtClean="0">
                <a:solidFill>
                  <a:schemeClr val="bg1"/>
                </a:solidFill>
              </a:rPr>
              <a:t>.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4203095115"/>
      </p:ext>
    </p:extLst>
  </p:cSld>
  <p:clrMapOvr>
    <a:masterClrMapping/>
  </p:clrMapOvr>
  <mc:AlternateContent xmlns:mc="http://schemas.openxmlformats.org/markup-compatibility/2006" xmlns:p14="http://schemas.microsoft.com/office/powerpoint/2010/main">
    <mc:Choice Requires="p14">
      <p:transition spd="slow" p14:dur="2000" advTm="64873"/>
    </mc:Choice>
    <mc:Fallback xmlns="">
      <p:transition spd="slow" advTm="6487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solidFill>
                  <a:schemeClr val="bg1"/>
                </a:solidFill>
              </a:rPr>
              <a:t>وفي عام 1992 أشار الرئيس الأمريكي الأسبق كلينتون أثناء حملته الانتخابية إلى أهمية التكنولوجيا في نقل المعلومات وأنه سوف يؤسس عليها الإدارة الجديدة .</a:t>
            </a:r>
          </a:p>
          <a:p>
            <a:pPr marL="0" indent="0" algn="r" rtl="1">
              <a:buNone/>
            </a:pPr>
            <a:endParaRPr lang="ar-EG" dirty="0">
              <a:solidFill>
                <a:schemeClr val="bg1"/>
              </a:solidFill>
            </a:endParaRPr>
          </a:p>
          <a:p>
            <a:pPr marL="0" indent="0" algn="just" rtl="1">
              <a:buNone/>
            </a:pPr>
            <a:r>
              <a:rPr lang="ar-EG" dirty="0" smtClean="0">
                <a:solidFill>
                  <a:schemeClr val="bg1"/>
                </a:solidFill>
              </a:rPr>
              <a:t>وفي عام 1993 أصدر نائب الرئيس الأمريكي آل جور </a:t>
            </a:r>
            <a:r>
              <a:rPr lang="en-US" dirty="0" smtClean="0">
                <a:solidFill>
                  <a:schemeClr val="bg1"/>
                </a:solidFill>
              </a:rPr>
              <a:t> Al Gore</a:t>
            </a:r>
            <a:r>
              <a:rPr lang="ar-EG" dirty="0" smtClean="0">
                <a:solidFill>
                  <a:schemeClr val="bg1"/>
                </a:solidFill>
              </a:rPr>
              <a:t>تقريرا يتضمن خارطة طريق لتحسين الأداء الحكومي والاعتماد على تكنولوجيا المعلومات في الوصول إلى هذا الهدف.</a:t>
            </a:r>
          </a:p>
          <a:p>
            <a:pPr marL="0" indent="0" algn="r" rtl="1">
              <a:buNone/>
            </a:pP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1818779250"/>
      </p:ext>
    </p:extLst>
  </p:cSld>
  <p:clrMapOvr>
    <a:masterClrMapping/>
  </p:clrMapOvr>
  <mc:AlternateContent xmlns:mc="http://schemas.openxmlformats.org/markup-compatibility/2006" xmlns:p14="http://schemas.microsoft.com/office/powerpoint/2010/main">
    <mc:Choice Requires="p14">
      <p:transition spd="slow" p14:dur="2000" advTm="121598"/>
    </mc:Choice>
    <mc:Fallback xmlns="">
      <p:transition spd="slow" advTm="12159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r>
              <a:rPr lang="ar-EG" dirty="0" smtClean="0">
                <a:solidFill>
                  <a:schemeClr val="bg1"/>
                </a:solidFill>
              </a:rPr>
              <a:t>وفي عام 1995 بدأت هيئة البريد المركزي في ولاية فلوريدا بالولايات المتحدة الأمريكية في تطبيق فكرة الحكومة الرقمية.</a:t>
            </a:r>
          </a:p>
          <a:p>
            <a:pPr marL="0" indent="0" algn="r" rtl="1">
              <a:buNone/>
            </a:pPr>
            <a:endParaRPr lang="ar-EG" dirty="0">
              <a:solidFill>
                <a:schemeClr val="bg1"/>
              </a:solidFill>
            </a:endParaRPr>
          </a:p>
          <a:p>
            <a:pPr marL="0" indent="0" algn="r" rtl="1">
              <a:buNone/>
            </a:pPr>
            <a:r>
              <a:rPr lang="ar-EG" dirty="0" smtClean="0">
                <a:solidFill>
                  <a:schemeClr val="bg1"/>
                </a:solidFill>
              </a:rPr>
              <a:t>وفي عام 2000 قدم وزير الدولة لشؤون مجلس الوزراء في انجلترا إطارا استراتيجيا لتحول الادارة البريطانية إلى الحكومة الرقمية بشكل كامل بحلول عام 2005.</a:t>
            </a:r>
          </a:p>
          <a:p>
            <a:pPr marL="0" indent="0" algn="r" rtl="1">
              <a:buNone/>
            </a:pPr>
            <a:r>
              <a:rPr lang="ar-EG" dirty="0" smtClean="0">
                <a:solidFill>
                  <a:schemeClr val="bg1"/>
                </a:solidFill>
              </a:rPr>
              <a:t>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843224878"/>
      </p:ext>
    </p:extLst>
  </p:cSld>
  <p:clrMapOvr>
    <a:masterClrMapping/>
  </p:clrMapOvr>
  <mc:AlternateContent xmlns:mc="http://schemas.openxmlformats.org/markup-compatibility/2006" xmlns:p14="http://schemas.microsoft.com/office/powerpoint/2010/main">
    <mc:Choice Requires="p14">
      <p:transition spd="slow" p14:dur="2000" advTm="43291"/>
    </mc:Choice>
    <mc:Fallback xmlns="">
      <p:transition spd="slow" advTm="4329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solidFill>
                  <a:schemeClr val="bg1"/>
                </a:solidFill>
              </a:rPr>
              <a:t>وفي عام 2001 وجهت منظمة التعاون والتنمية الاقتصادية </a:t>
            </a:r>
            <a:r>
              <a:rPr lang="en-US" dirty="0" smtClean="0">
                <a:solidFill>
                  <a:schemeClr val="bg1"/>
                </a:solidFill>
              </a:rPr>
              <a:t>OECD</a:t>
            </a:r>
            <a:r>
              <a:rPr lang="ar-EG" dirty="0" smtClean="0">
                <a:solidFill>
                  <a:schemeClr val="bg1"/>
                </a:solidFill>
              </a:rPr>
              <a:t> نحو عقد ندوة دولية حول الديمقراطية ركزت فيها على أهمية التكنولوجيا وتعزيز مفهوم الحكومة الرقمية، وفي ذات العام تم التصديق على مشروع الحكومة الرقمية.</a:t>
            </a:r>
          </a:p>
          <a:p>
            <a:pPr marL="0" indent="0" algn="r" rtl="1">
              <a:buNone/>
            </a:pPr>
            <a:endParaRPr lang="ar-EG" dirty="0">
              <a:solidFill>
                <a:schemeClr val="bg1"/>
              </a:solidFill>
            </a:endParaRPr>
          </a:p>
          <a:p>
            <a:pPr marL="0" indent="0" algn="just" rtl="1">
              <a:buNone/>
            </a:pPr>
            <a:r>
              <a:rPr lang="ar-EG" dirty="0" smtClean="0">
                <a:solidFill>
                  <a:schemeClr val="bg1"/>
                </a:solidFill>
              </a:rPr>
              <a:t>وانتشر مفهوم الحكومة الرقمية بعد ذلك بين دول العالم واصبح مطلبا عصريا لنقل الأداء الحكومي من العالم التقليدي إلى العالم الرقمي.</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1774159562"/>
      </p:ext>
    </p:extLst>
  </p:cSld>
  <p:clrMapOvr>
    <a:masterClrMapping/>
  </p:clrMapOvr>
  <mc:AlternateContent xmlns:mc="http://schemas.openxmlformats.org/markup-compatibility/2006" xmlns:p14="http://schemas.microsoft.com/office/powerpoint/2010/main">
    <mc:Choice Requires="p14">
      <p:transition spd="slow" p14:dur="2000" advTm="50971"/>
    </mc:Choice>
    <mc:Fallback xmlns="">
      <p:transition spd="slow" advTm="5097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rtl="1"/>
            <a:r>
              <a:rPr lang="ar-EG" dirty="0" smtClean="0">
                <a:solidFill>
                  <a:schemeClr val="bg1"/>
                </a:solidFill>
              </a:rPr>
              <a:t>ثالثا-خصائص الحكومة الرقمية</a:t>
            </a:r>
            <a:endParaRPr lang="en-US" dirty="0">
              <a:solidFill>
                <a:schemeClr val="bg1"/>
              </a:solidFill>
            </a:endParaRPr>
          </a:p>
        </p:txBody>
      </p:sp>
      <p:sp>
        <p:nvSpPr>
          <p:cNvPr id="3" name="عنصر نائب للمحتوى 2"/>
          <p:cNvSpPr>
            <a:spLocks noGrp="1"/>
          </p:cNvSpPr>
          <p:nvPr>
            <p:ph idx="1"/>
          </p:nvPr>
        </p:nvSpPr>
        <p:spPr/>
        <p:txBody>
          <a:bodyPr>
            <a:normAutofit fontScale="92500" lnSpcReduction="10000"/>
          </a:bodyPr>
          <a:lstStyle/>
          <a:p>
            <a:pPr marL="0" indent="0" algn="r">
              <a:buNone/>
            </a:pPr>
            <a:endParaRPr lang="ar-EG" dirty="0" smtClean="0">
              <a:solidFill>
                <a:schemeClr val="bg1"/>
              </a:solidFill>
            </a:endParaRPr>
          </a:p>
          <a:p>
            <a:pPr marL="0" indent="0" algn="r">
              <a:buNone/>
            </a:pPr>
            <a:r>
              <a:rPr lang="ar-EG" dirty="0" smtClean="0">
                <a:solidFill>
                  <a:schemeClr val="bg1"/>
                </a:solidFill>
              </a:rPr>
              <a:t>تتميز الحكومة الرقمية بعدد من الخصائص، يمكن ذكر أهمها فيما يلي:</a:t>
            </a:r>
          </a:p>
          <a:p>
            <a:pPr marL="0" indent="0" algn="r">
              <a:buNone/>
            </a:pPr>
            <a:endParaRPr lang="ar-EG" dirty="0" smtClean="0">
              <a:solidFill>
                <a:schemeClr val="bg1"/>
              </a:solidFill>
            </a:endParaRPr>
          </a:p>
          <a:p>
            <a:pPr marL="0" indent="0" algn="just" rtl="1">
              <a:buNone/>
            </a:pPr>
            <a:r>
              <a:rPr lang="ar-EG" b="1" u="sng" dirty="0" smtClean="0">
                <a:solidFill>
                  <a:schemeClr val="bg1"/>
                </a:solidFill>
              </a:rPr>
              <a:t>1-تجاوز الحاجز الجغرافي: </a:t>
            </a:r>
            <a:r>
              <a:rPr lang="ar-EG" dirty="0" smtClean="0">
                <a:solidFill>
                  <a:schemeClr val="bg1"/>
                </a:solidFill>
              </a:rPr>
              <a:t>تقدم الخدمات الحكومية من خلال الأساليب المعتمدة على تكنولوجيا المعلومات والاتصالات مما نتج عنه امكانية وصول تلك الخدمات إلى جمهور عريض في وقت وجيز دون اعتبار لأية مسافة بين المواطن ومراكز الحكومة المختلفة.</a:t>
            </a:r>
          </a:p>
          <a:p>
            <a:pPr marL="0" indent="0" algn="just" rtl="1">
              <a:buNone/>
            </a:pPr>
            <a:endParaRPr lang="ar-EG" dirty="0" smtClean="0">
              <a:solidFill>
                <a:schemeClr val="bg1"/>
              </a:solidFill>
            </a:endParaRPr>
          </a:p>
          <a:p>
            <a:pPr marL="0" indent="0" algn="just" rtl="1">
              <a:buNone/>
            </a:pPr>
            <a:r>
              <a:rPr lang="ar-EG" b="1" u="sng" dirty="0" smtClean="0">
                <a:solidFill>
                  <a:schemeClr val="bg1"/>
                </a:solidFill>
              </a:rPr>
              <a:t>2- قيام الأداء الحكومي على تكنولوجيا المعلومات والاتصالات: </a:t>
            </a:r>
            <a:r>
              <a:rPr lang="ar-EG" dirty="0" smtClean="0">
                <a:solidFill>
                  <a:schemeClr val="bg1"/>
                </a:solidFill>
              </a:rPr>
              <a:t>ذكرنا من قبل أن السبب وراء نقل الحكومة إلى العالم الرقمي هو استخدامها لوسائل تكنولوجيا المعلومات والاتصالات في أداء أعمالها.</a:t>
            </a:r>
          </a:p>
          <a:p>
            <a:pPr marL="0" indent="0" algn="r">
              <a:buNone/>
            </a:pPr>
            <a:r>
              <a:rPr lang="ar-EG" dirty="0" smtClean="0">
                <a:solidFill>
                  <a:schemeClr val="bg1"/>
                </a:solidFill>
              </a:rPr>
              <a:t>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2629654005"/>
      </p:ext>
    </p:extLst>
  </p:cSld>
  <p:clrMapOvr>
    <a:masterClrMapping/>
  </p:clrMapOvr>
  <mc:AlternateContent xmlns:mc="http://schemas.openxmlformats.org/markup-compatibility/2006" xmlns:p14="http://schemas.microsoft.com/office/powerpoint/2010/main">
    <mc:Choice Requires="p14">
      <p:transition spd="slow" p14:dur="2000" advTm="142784"/>
    </mc:Choice>
    <mc:Fallback xmlns="">
      <p:transition spd="slow" advTm="14278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r>
              <a:rPr lang="ar-EG" b="1" u="sng" dirty="0" smtClean="0">
                <a:solidFill>
                  <a:schemeClr val="bg1"/>
                </a:solidFill>
              </a:rPr>
              <a:t>3-الاعتماد على المحرر الالكتروني والتوقيع الالكتروني بصورة أكبر من المحرر العادي أو التوقيع العادي: </a:t>
            </a:r>
            <a:r>
              <a:rPr lang="ar-EG" dirty="0" smtClean="0">
                <a:solidFill>
                  <a:schemeClr val="bg1"/>
                </a:solidFill>
              </a:rPr>
              <a:t>أحد أهم خصائص الحكومة الرقمية هي الاعتماد على أنظمة المعلومات في الإدارة، بما تتضمنه من سجلات الكترونية وعدم استلزام وجود المواطن في الوحدات الادارية لإنهاء المعاملة، واستخدام التوقيع الالكتروني بدلا من توقيعه العادي.</a:t>
            </a:r>
          </a:p>
          <a:p>
            <a:pPr marL="0" indent="0" algn="just" rtl="1">
              <a:buNone/>
            </a:pPr>
            <a:endParaRPr lang="ar-EG" dirty="0" smtClean="0">
              <a:solidFill>
                <a:schemeClr val="bg1"/>
              </a:solidFill>
            </a:endParaRPr>
          </a:p>
          <a:p>
            <a:pPr marL="0" indent="0" algn="just" rtl="1">
              <a:buNone/>
            </a:pPr>
            <a:r>
              <a:rPr lang="ar-EG" b="1" u="sng" dirty="0" smtClean="0">
                <a:solidFill>
                  <a:schemeClr val="bg1"/>
                </a:solidFill>
              </a:rPr>
              <a:t>4-استمرارية التواصل مع الجمهور: </a:t>
            </a:r>
            <a:r>
              <a:rPr lang="ar-EG" dirty="0" smtClean="0">
                <a:solidFill>
                  <a:schemeClr val="bg1"/>
                </a:solidFill>
              </a:rPr>
              <a:t>مكنت الحكومة الرقمية المواطن من التواصل الدائم، على مدار اليوم، مع أجهزتها المختلفة.</a:t>
            </a:r>
          </a:p>
          <a:p>
            <a:pPr marL="0" indent="0" algn="just" rtl="1">
              <a:buNone/>
            </a:pP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1172654281"/>
      </p:ext>
    </p:extLst>
  </p:cSld>
  <p:clrMapOvr>
    <a:masterClrMapping/>
  </p:clrMapOvr>
  <mc:AlternateContent xmlns:mc="http://schemas.openxmlformats.org/markup-compatibility/2006" xmlns:p14="http://schemas.microsoft.com/office/powerpoint/2010/main">
    <mc:Choice Requires="p14">
      <p:transition spd="slow" p14:dur="2000" advTm="260948"/>
    </mc:Choice>
    <mc:Fallback xmlns="">
      <p:transition spd="slow" advTm="26094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b="1" u="sng" dirty="0" smtClean="0">
                <a:solidFill>
                  <a:schemeClr val="bg1"/>
                </a:solidFill>
              </a:rPr>
              <a:t>4- الاعتماد على عدد أقل من الموظفين: </a:t>
            </a:r>
            <a:r>
              <a:rPr lang="ar-EG" dirty="0" smtClean="0">
                <a:solidFill>
                  <a:schemeClr val="bg1"/>
                </a:solidFill>
              </a:rPr>
              <a:t>ويرجع ذلك إلى </a:t>
            </a:r>
            <a:r>
              <a:rPr lang="ar-EG" dirty="0" err="1" smtClean="0">
                <a:solidFill>
                  <a:schemeClr val="bg1"/>
                </a:solidFill>
              </a:rPr>
              <a:t>أتمتة</a:t>
            </a:r>
            <a:r>
              <a:rPr lang="ar-EG" dirty="0" smtClean="0">
                <a:solidFill>
                  <a:schemeClr val="bg1"/>
                </a:solidFill>
              </a:rPr>
              <a:t> </a:t>
            </a:r>
            <a:r>
              <a:rPr lang="en-US" dirty="0" smtClean="0">
                <a:solidFill>
                  <a:schemeClr val="bg1"/>
                </a:solidFill>
              </a:rPr>
              <a:t>Automation</a:t>
            </a:r>
            <a:r>
              <a:rPr lang="ar-EG" dirty="0" smtClean="0">
                <a:solidFill>
                  <a:schemeClr val="bg1"/>
                </a:solidFill>
              </a:rPr>
              <a:t> الكثير من العمليات التي كانت تحتاج إلى العمل اليدوي أو التدخل الشخصي من الموظف لإنجازها</a:t>
            </a:r>
            <a:r>
              <a:rPr lang="ar-EG" dirty="0">
                <a:solidFill>
                  <a:schemeClr val="bg1"/>
                </a:solidFill>
              </a:rPr>
              <a:t>؛</a:t>
            </a:r>
            <a:r>
              <a:rPr lang="ar-EG" dirty="0" smtClean="0">
                <a:solidFill>
                  <a:schemeClr val="bg1"/>
                </a:solidFill>
              </a:rPr>
              <a:t> حيث أصبحت أنظمة المعلومات والاتصال  تحل محل الإنسان في القيام بالكثير من الأعمال التي كانت تتطلب تدخله شخصيا.  </a:t>
            </a:r>
          </a:p>
          <a:p>
            <a:pPr marL="0" indent="0" algn="just" rtl="1">
              <a:buNone/>
            </a:pPr>
            <a:r>
              <a:rPr lang="ar-EG" dirty="0" err="1" smtClean="0">
                <a:solidFill>
                  <a:schemeClr val="bg1"/>
                </a:solidFill>
              </a:rPr>
              <a:t>فالأتمتة</a:t>
            </a:r>
            <a:r>
              <a:rPr lang="ar-EG" dirty="0" smtClean="0">
                <a:solidFill>
                  <a:schemeClr val="bg1"/>
                </a:solidFill>
              </a:rPr>
              <a:t> تعني القيام بالعمليات آليا دون الحاجة إلى تدخل شخصي من الإنسان.</a:t>
            </a:r>
            <a:endParaRPr lang="ar-EG" dirty="0">
              <a:solidFill>
                <a:schemeClr val="bg1"/>
              </a:solidFill>
            </a:endParaRPr>
          </a:p>
          <a:p>
            <a:pPr marL="0" indent="0" algn="just" rtl="1">
              <a:buNone/>
            </a:pPr>
            <a:r>
              <a:rPr lang="ar-EG" b="1" u="sng" dirty="0" smtClean="0">
                <a:solidFill>
                  <a:schemeClr val="bg1"/>
                </a:solidFill>
              </a:rPr>
              <a:t>5- الشفافية في التعامل: </a:t>
            </a:r>
            <a:r>
              <a:rPr lang="ar-EG" dirty="0" smtClean="0">
                <a:solidFill>
                  <a:schemeClr val="bg1"/>
                </a:solidFill>
              </a:rPr>
              <a:t>ويعود ذلك إلى بيان التفاصيل الخاصة بالأعمال الحكومية في جميع مراحلها، حتى قبل البدء في تنفيذها عن طريق نشر المعلومات والبيانات الخاصة بذلك والنتائج المترتبة على الإجراءات المختلفة.</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850949691"/>
      </p:ext>
    </p:extLst>
  </p:cSld>
  <p:clrMapOvr>
    <a:masterClrMapping/>
  </p:clrMapOvr>
  <mc:AlternateContent xmlns:mc="http://schemas.openxmlformats.org/markup-compatibility/2006" xmlns:p14="http://schemas.microsoft.com/office/powerpoint/2010/main">
    <mc:Choice Requires="p14">
      <p:transition spd="slow" p14:dur="2000" advTm="158426"/>
    </mc:Choice>
    <mc:Fallback xmlns="">
      <p:transition spd="slow" advTm="15842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endParaRPr lang="ar-EG" dirty="0" smtClean="0">
              <a:solidFill>
                <a:schemeClr val="bg1"/>
              </a:solidFill>
            </a:endParaRPr>
          </a:p>
          <a:p>
            <a:pPr marL="0" indent="0" algn="r" rtl="1">
              <a:buNone/>
            </a:pPr>
            <a:r>
              <a:rPr lang="ar-EG" b="1" u="sng" dirty="0" smtClean="0">
                <a:solidFill>
                  <a:schemeClr val="bg1"/>
                </a:solidFill>
              </a:rPr>
              <a:t>6-سرعة التنسيق بين الجهات الإدارية المختلفة عندما يتطلب انجاز العمل الحكومي تدخل أكثر من جهة منها.</a:t>
            </a:r>
          </a:p>
          <a:p>
            <a:pPr marL="0" indent="0" algn="r" rtl="1">
              <a:buNone/>
            </a:pPr>
            <a:endParaRPr lang="ar-EG" dirty="0">
              <a:solidFill>
                <a:schemeClr val="bg1"/>
              </a:solidFill>
            </a:endParaRPr>
          </a:p>
          <a:p>
            <a:pPr marL="0" indent="0" algn="r" rtl="1">
              <a:buNone/>
            </a:pPr>
            <a:r>
              <a:rPr lang="ar-EG" b="1" u="sng" dirty="0" smtClean="0">
                <a:solidFill>
                  <a:schemeClr val="bg1"/>
                </a:solidFill>
              </a:rPr>
              <a:t>7-تقليل وقت المعاملة والجهد المبذول في انجازها والنفقات اللازمة لذلك.</a:t>
            </a:r>
            <a:endParaRPr lang="en-US" b="1" u="sng"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1882950245"/>
      </p:ext>
    </p:extLst>
  </p:cSld>
  <p:clrMapOvr>
    <a:masterClrMapping/>
  </p:clrMapOvr>
  <mc:AlternateContent xmlns:mc="http://schemas.openxmlformats.org/markup-compatibility/2006" xmlns:p14="http://schemas.microsoft.com/office/powerpoint/2010/main">
    <mc:Choice Requires="p14">
      <p:transition spd="slow" p14:dur="2000" advTm="104947"/>
    </mc:Choice>
    <mc:Fallback xmlns="">
      <p:transition spd="slow" advTm="10494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رابعا- أهداف الحكومة الرقمية </a:t>
            </a:r>
            <a:endParaRPr lang="en-US" dirty="0">
              <a:solidFill>
                <a:schemeClr val="bg1"/>
              </a:solidFill>
            </a:endParaRPr>
          </a:p>
        </p:txBody>
      </p:sp>
      <p:sp>
        <p:nvSpPr>
          <p:cNvPr id="3" name="عنصر نائب للمحتوى 2"/>
          <p:cNvSpPr>
            <a:spLocks noGrp="1"/>
          </p:cNvSpPr>
          <p:nvPr>
            <p:ph idx="1"/>
          </p:nvPr>
        </p:nvSpPr>
        <p:spPr/>
        <p:txBody>
          <a:bodyPr/>
          <a:lstStyle/>
          <a:p>
            <a:pPr marL="0" indent="0" algn="r" rtl="1">
              <a:buNone/>
            </a:pPr>
            <a:r>
              <a:rPr lang="ar-EG" dirty="0" smtClean="0">
                <a:solidFill>
                  <a:schemeClr val="bg1"/>
                </a:solidFill>
              </a:rPr>
              <a:t>هناك عدد من الأهداف التي تسعى الدول إلى تحقيقها من خلال الحكومة الرقمية، ويمكن بيان أهمها على النحو التالي:</a:t>
            </a:r>
          </a:p>
          <a:p>
            <a:pPr marL="0" indent="0" algn="r" rtl="1">
              <a:buNone/>
            </a:pPr>
            <a:endParaRPr lang="ar-EG" dirty="0">
              <a:solidFill>
                <a:schemeClr val="bg1"/>
              </a:solidFill>
            </a:endParaRPr>
          </a:p>
          <a:p>
            <a:pPr marL="0" indent="0" algn="just" rtl="1">
              <a:buNone/>
            </a:pPr>
            <a:r>
              <a:rPr lang="ar-EG" b="1" u="sng" dirty="0" smtClean="0">
                <a:solidFill>
                  <a:schemeClr val="bg1"/>
                </a:solidFill>
              </a:rPr>
              <a:t>1- تحسين الأداء الحكومي: </a:t>
            </a:r>
            <a:r>
              <a:rPr lang="ar-EG" dirty="0" smtClean="0">
                <a:solidFill>
                  <a:schemeClr val="bg1"/>
                </a:solidFill>
              </a:rPr>
              <a:t>ويتحقق ذلك بفضل سرعة أنظمة الاتصالات وتكنولوجيا المعلومات في التنسيق بين الجهات المختلفة وأداء الأعمال بصورة أكثر كفاءة وبشكل شفاف مع قابلية المحاسبة.</a:t>
            </a:r>
          </a:p>
          <a:p>
            <a:pPr marL="0" indent="0" algn="just" rtl="1">
              <a:buNone/>
            </a:pPr>
            <a:endParaRPr lang="ar-EG" dirty="0">
              <a:solidFill>
                <a:schemeClr val="bg1"/>
              </a:solidFill>
            </a:endParaRPr>
          </a:p>
          <a:p>
            <a:pPr marL="0" indent="0" algn="just" rtl="1">
              <a:buNone/>
            </a:pP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3826068858"/>
      </p:ext>
    </p:extLst>
  </p:cSld>
  <p:clrMapOvr>
    <a:masterClrMapping/>
  </p:clrMapOvr>
  <mc:AlternateContent xmlns:mc="http://schemas.openxmlformats.org/markup-compatibility/2006" xmlns:p14="http://schemas.microsoft.com/office/powerpoint/2010/main">
    <mc:Choice Requires="p14">
      <p:transition spd="slow" p14:dur="2000" advTm="158036"/>
    </mc:Choice>
    <mc:Fallback xmlns="">
      <p:transition spd="slow" advTm="15803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a:buNone/>
            </a:pPr>
            <a:r>
              <a:rPr lang="ar-EG" u="sng" dirty="0" smtClean="0">
                <a:solidFill>
                  <a:schemeClr val="bg1"/>
                </a:solidFill>
              </a:rPr>
              <a:t>2- إشباع الحاجات العامة بطريقة تلبي توقعات الأفراد.</a:t>
            </a:r>
          </a:p>
          <a:p>
            <a:pPr marL="0" indent="0" algn="r">
              <a:buNone/>
            </a:pPr>
            <a:endParaRPr lang="ar-EG" dirty="0">
              <a:solidFill>
                <a:schemeClr val="bg1"/>
              </a:solidFill>
            </a:endParaRPr>
          </a:p>
          <a:p>
            <a:pPr marL="0" indent="0" algn="r">
              <a:buNone/>
            </a:pPr>
            <a:r>
              <a:rPr lang="ar-EG" u="sng" dirty="0" smtClean="0">
                <a:solidFill>
                  <a:schemeClr val="bg1"/>
                </a:solidFill>
              </a:rPr>
              <a:t>3- صياغة السياسات المناسبة لتحقيق المصالح العامة والخاصة.</a:t>
            </a:r>
          </a:p>
          <a:p>
            <a:pPr marL="0" indent="0" algn="r">
              <a:buNone/>
            </a:pPr>
            <a:endParaRPr lang="ar-EG" dirty="0">
              <a:solidFill>
                <a:schemeClr val="bg1"/>
              </a:solidFill>
            </a:endParaRPr>
          </a:p>
          <a:p>
            <a:pPr marL="0" indent="0" algn="r">
              <a:buNone/>
            </a:pPr>
            <a:r>
              <a:rPr lang="ar-EG" u="sng" dirty="0" smtClean="0">
                <a:solidFill>
                  <a:schemeClr val="bg1"/>
                </a:solidFill>
              </a:rPr>
              <a:t>4- توفير سبل الوصول إلى الخدمات العامة بالنسبة لكافة المواطنين، أيا كانت أماكن اقامتهم داخل الدولة.</a:t>
            </a:r>
            <a:endParaRPr lang="en-US" u="sng"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1200746791"/>
      </p:ext>
    </p:extLst>
  </p:cSld>
  <p:clrMapOvr>
    <a:masterClrMapping/>
  </p:clrMapOvr>
  <mc:AlternateContent xmlns:mc="http://schemas.openxmlformats.org/markup-compatibility/2006" xmlns:p14="http://schemas.microsoft.com/office/powerpoint/2010/main">
    <mc:Choice Requires="p14">
      <p:transition spd="slow" p14:dur="2000" advTm="218524"/>
    </mc:Choice>
    <mc:Fallback xmlns="">
      <p:transition spd="slow" advTm="2185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
            </a:r>
            <a:br>
              <a:rPr lang="ar-EG" dirty="0" smtClean="0">
                <a:solidFill>
                  <a:schemeClr val="bg1"/>
                </a:solidFill>
              </a:rPr>
            </a:br>
            <a:r>
              <a:rPr lang="ar-EG" dirty="0" smtClean="0">
                <a:solidFill>
                  <a:schemeClr val="bg1"/>
                </a:solidFill>
              </a:rPr>
              <a:t>خامسا: أنوع التفاعلات داخل الحكومة الرقمية</a:t>
            </a:r>
            <a:endParaRPr lang="en-US" dirty="0">
              <a:solidFill>
                <a:schemeClr val="bg1"/>
              </a:solidFill>
            </a:endParaRPr>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r>
              <a:rPr lang="ar-EG" dirty="0" smtClean="0">
                <a:solidFill>
                  <a:schemeClr val="bg1"/>
                </a:solidFill>
              </a:rPr>
              <a:t>هناك عدد من التفاعلات الناشئة عن الحكومة الرقمية، وتتمثل في الآتي:</a:t>
            </a:r>
          </a:p>
          <a:p>
            <a:pPr marL="0" indent="0" algn="just" rtl="1">
              <a:buNone/>
            </a:pPr>
            <a:endParaRPr lang="ar-EG" dirty="0" smtClean="0">
              <a:solidFill>
                <a:schemeClr val="bg1"/>
              </a:solidFill>
            </a:endParaRPr>
          </a:p>
          <a:p>
            <a:pPr marL="0" indent="0" algn="just" rtl="1">
              <a:buNone/>
            </a:pPr>
            <a:r>
              <a:rPr lang="ar-EG" dirty="0" smtClean="0">
                <a:solidFill>
                  <a:schemeClr val="bg1"/>
                </a:solidFill>
              </a:rPr>
              <a:t> 1- علاقة الحكومة بالحكومة   </a:t>
            </a:r>
            <a:r>
              <a:rPr lang="en-US" dirty="0" smtClean="0">
                <a:solidFill>
                  <a:schemeClr val="bg1"/>
                </a:solidFill>
              </a:rPr>
              <a:t>Government to Government</a:t>
            </a:r>
            <a:r>
              <a:rPr lang="ar-EG" dirty="0" smtClean="0">
                <a:solidFill>
                  <a:schemeClr val="bg1"/>
                </a:solidFill>
              </a:rPr>
              <a:t> (</a:t>
            </a:r>
            <a:r>
              <a:rPr lang="en-US" dirty="0" smtClean="0">
                <a:solidFill>
                  <a:schemeClr val="bg1"/>
                </a:solidFill>
              </a:rPr>
              <a:t>G </a:t>
            </a:r>
            <a:r>
              <a:rPr lang="ar-EG" dirty="0" smtClean="0">
                <a:solidFill>
                  <a:schemeClr val="bg1"/>
                </a:solidFill>
              </a:rPr>
              <a:t>2</a:t>
            </a:r>
            <a:r>
              <a:rPr lang="en-US" dirty="0" smtClean="0">
                <a:solidFill>
                  <a:schemeClr val="bg1"/>
                </a:solidFill>
              </a:rPr>
              <a:t> G</a:t>
            </a:r>
            <a:r>
              <a:rPr lang="ar-EG" dirty="0" smtClean="0">
                <a:solidFill>
                  <a:schemeClr val="bg1"/>
                </a:solidFill>
              </a:rPr>
              <a:t>)</a:t>
            </a:r>
          </a:p>
          <a:p>
            <a:pPr marL="0" indent="0" algn="just" rtl="1">
              <a:buNone/>
            </a:pPr>
            <a:r>
              <a:rPr lang="ar-EG" dirty="0" smtClean="0">
                <a:solidFill>
                  <a:schemeClr val="bg1"/>
                </a:solidFill>
              </a:rPr>
              <a:t> 2- </a:t>
            </a:r>
            <a:r>
              <a:rPr lang="ar-EG" dirty="0">
                <a:solidFill>
                  <a:prstClr val="white"/>
                </a:solidFill>
              </a:rPr>
              <a:t>علاقة الحكومة بالموظف</a:t>
            </a:r>
            <a:r>
              <a:rPr lang="en-US" dirty="0">
                <a:solidFill>
                  <a:prstClr val="white"/>
                </a:solidFill>
              </a:rPr>
              <a:t>Government to Employee  </a:t>
            </a:r>
            <a:r>
              <a:rPr lang="ar-EG" dirty="0">
                <a:solidFill>
                  <a:prstClr val="white"/>
                </a:solidFill>
              </a:rPr>
              <a:t> </a:t>
            </a:r>
            <a:r>
              <a:rPr lang="en-US" dirty="0">
                <a:solidFill>
                  <a:prstClr val="white"/>
                </a:solidFill>
              </a:rPr>
              <a:t>(G2E)</a:t>
            </a:r>
            <a:endParaRPr lang="en-US" dirty="0" smtClean="0">
              <a:solidFill>
                <a:schemeClr val="bg1"/>
              </a:solidFill>
            </a:endParaRPr>
          </a:p>
          <a:p>
            <a:pPr marL="0" indent="0" algn="just" rtl="1">
              <a:buNone/>
            </a:pPr>
            <a:r>
              <a:rPr lang="ar-EG" dirty="0" smtClean="0">
                <a:solidFill>
                  <a:schemeClr val="bg1"/>
                </a:solidFill>
              </a:rPr>
              <a:t>3-علاقة الحكومة بالمواطن </a:t>
            </a:r>
            <a:r>
              <a:rPr lang="en-US" dirty="0">
                <a:solidFill>
                  <a:prstClr val="white"/>
                </a:solidFill>
              </a:rPr>
              <a:t>Government to citizen</a:t>
            </a:r>
            <a:r>
              <a:rPr lang="ar-EG" dirty="0">
                <a:solidFill>
                  <a:prstClr val="white"/>
                </a:solidFill>
              </a:rPr>
              <a:t> (</a:t>
            </a:r>
            <a:r>
              <a:rPr lang="en-US" dirty="0">
                <a:solidFill>
                  <a:prstClr val="white"/>
                </a:solidFill>
              </a:rPr>
              <a:t>G2C</a:t>
            </a:r>
            <a:r>
              <a:rPr lang="ar-EG" dirty="0">
                <a:solidFill>
                  <a:prstClr val="white"/>
                </a:solidFill>
              </a:rPr>
              <a:t>)،</a:t>
            </a:r>
            <a:r>
              <a:rPr lang="ar-EG" dirty="0" smtClean="0">
                <a:solidFill>
                  <a:schemeClr val="bg1"/>
                </a:solidFill>
              </a:rPr>
              <a:t> </a:t>
            </a:r>
          </a:p>
          <a:p>
            <a:pPr marL="0" indent="0" algn="just" rtl="1">
              <a:buNone/>
            </a:pPr>
            <a:r>
              <a:rPr lang="ar-EG" dirty="0" smtClean="0">
                <a:solidFill>
                  <a:schemeClr val="bg1"/>
                </a:solidFill>
              </a:rPr>
              <a:t>4-علاقة الحكومة بقطاع الأعمال </a:t>
            </a:r>
            <a:r>
              <a:rPr lang="en-US" dirty="0">
                <a:solidFill>
                  <a:prstClr val="white"/>
                </a:solidFill>
              </a:rPr>
              <a:t>Government to Business </a:t>
            </a:r>
            <a:r>
              <a:rPr lang="ar-EG" dirty="0">
                <a:solidFill>
                  <a:prstClr val="white"/>
                </a:solidFill>
              </a:rPr>
              <a:t>(</a:t>
            </a:r>
            <a:r>
              <a:rPr lang="en-US" dirty="0">
                <a:solidFill>
                  <a:prstClr val="white"/>
                </a:solidFill>
              </a:rPr>
              <a:t>G2B</a:t>
            </a:r>
            <a:r>
              <a:rPr lang="ar-EG" dirty="0">
                <a:solidFill>
                  <a:prstClr val="white"/>
                </a:solidFill>
              </a:rPr>
              <a:t>) </a:t>
            </a:r>
            <a:endParaRPr lang="en-US" dirty="0" smtClean="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7" y="-178496"/>
            <a:ext cx="2383737" cy="1125123"/>
          </a:xfrm>
          <a:prstGeom prst="rect">
            <a:avLst/>
          </a:prstGeom>
        </p:spPr>
      </p:pic>
    </p:spTree>
    <p:extLst>
      <p:ext uri="{BB962C8B-B14F-4D97-AF65-F5344CB8AC3E}">
        <p14:creationId xmlns:p14="http://schemas.microsoft.com/office/powerpoint/2010/main" val="3827645171"/>
      </p:ext>
    </p:extLst>
  </p:cSld>
  <p:clrMapOvr>
    <a:masterClrMapping/>
  </p:clrMapOvr>
  <mc:AlternateContent xmlns:mc="http://schemas.openxmlformats.org/markup-compatibility/2006" xmlns:p14="http://schemas.microsoft.com/office/powerpoint/2010/main">
    <mc:Choice Requires="p14">
      <p:transition spd="slow" p14:dur="2000" advTm="153099"/>
    </mc:Choice>
    <mc:Fallback xmlns="">
      <p:transition spd="slow" advTm="15309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200" dirty="0">
                <a:solidFill>
                  <a:prstClr val="white"/>
                </a:solidFill>
                <a:latin typeface="Calibri"/>
                <a:ea typeface="+mn-ea"/>
                <a:cs typeface="Arial"/>
              </a:rPr>
              <a:t> </a:t>
            </a:r>
            <a:r>
              <a:rPr lang="ar-EG" sz="3200" dirty="0" smtClean="0">
                <a:solidFill>
                  <a:prstClr val="white"/>
                </a:solidFill>
                <a:latin typeface="Calibri"/>
                <a:ea typeface="+mn-ea"/>
                <a:cs typeface="Arial"/>
              </a:rPr>
              <a:t/>
            </a:r>
            <a:br>
              <a:rPr lang="ar-EG" sz="3200" dirty="0" smtClean="0">
                <a:solidFill>
                  <a:prstClr val="white"/>
                </a:solidFill>
                <a:latin typeface="Calibri"/>
                <a:ea typeface="+mn-ea"/>
                <a:cs typeface="Arial"/>
              </a:rPr>
            </a:br>
            <a:r>
              <a:rPr lang="ar-EG" sz="3200" dirty="0">
                <a:solidFill>
                  <a:prstClr val="white"/>
                </a:solidFill>
                <a:latin typeface="Calibri"/>
                <a:ea typeface="+mn-ea"/>
                <a:cs typeface="Arial"/>
              </a:rPr>
              <a:t/>
            </a:r>
            <a:br>
              <a:rPr lang="ar-EG" sz="3200" dirty="0">
                <a:solidFill>
                  <a:prstClr val="white"/>
                </a:solidFill>
                <a:latin typeface="Calibri"/>
                <a:ea typeface="+mn-ea"/>
                <a:cs typeface="Arial"/>
              </a:rPr>
            </a:br>
            <a:r>
              <a:rPr lang="ar-EG" sz="3200" dirty="0" smtClean="0">
                <a:solidFill>
                  <a:prstClr val="white"/>
                </a:solidFill>
                <a:latin typeface="Calibri"/>
                <a:ea typeface="+mn-ea"/>
                <a:cs typeface="Arial"/>
              </a:rPr>
              <a:t/>
            </a:r>
            <a:br>
              <a:rPr lang="ar-EG" sz="3200" dirty="0" smtClean="0">
                <a:solidFill>
                  <a:prstClr val="white"/>
                </a:solidFill>
                <a:latin typeface="Calibri"/>
                <a:ea typeface="+mn-ea"/>
                <a:cs typeface="Arial"/>
              </a:rPr>
            </a:br>
            <a:r>
              <a:rPr lang="ar-EG" sz="3200" dirty="0" smtClean="0">
                <a:solidFill>
                  <a:prstClr val="white"/>
                </a:solidFill>
                <a:latin typeface="Calibri"/>
                <a:ea typeface="+mn-ea"/>
                <a:cs typeface="Arial"/>
              </a:rPr>
              <a:t>1- </a:t>
            </a:r>
            <a:r>
              <a:rPr lang="ar-EG" sz="3200" dirty="0">
                <a:solidFill>
                  <a:prstClr val="white"/>
                </a:solidFill>
                <a:latin typeface="Calibri"/>
                <a:ea typeface="+mn-ea"/>
                <a:cs typeface="Arial"/>
              </a:rPr>
              <a:t>علاقة الحكومة بالحكومة   </a:t>
            </a:r>
            <a:r>
              <a:rPr lang="en-US" sz="3200" dirty="0">
                <a:solidFill>
                  <a:prstClr val="white"/>
                </a:solidFill>
                <a:latin typeface="Calibri"/>
                <a:ea typeface="+mn-ea"/>
                <a:cs typeface="+mn-cs"/>
              </a:rPr>
              <a:t>Government to Government</a:t>
            </a:r>
            <a:r>
              <a:rPr lang="ar-EG" sz="3200" dirty="0">
                <a:solidFill>
                  <a:prstClr val="white"/>
                </a:solidFill>
                <a:latin typeface="Calibri"/>
                <a:ea typeface="+mn-ea"/>
                <a:cs typeface="Arial"/>
              </a:rPr>
              <a:t> (</a:t>
            </a:r>
            <a:r>
              <a:rPr lang="en-US" sz="3200" dirty="0">
                <a:solidFill>
                  <a:prstClr val="white"/>
                </a:solidFill>
                <a:latin typeface="Calibri"/>
                <a:ea typeface="+mn-ea"/>
                <a:cs typeface="+mn-cs"/>
              </a:rPr>
              <a:t>G </a:t>
            </a:r>
            <a:r>
              <a:rPr lang="ar-EG" sz="3200" dirty="0">
                <a:solidFill>
                  <a:prstClr val="white"/>
                </a:solidFill>
                <a:latin typeface="Calibri"/>
                <a:ea typeface="+mn-ea"/>
                <a:cs typeface="Arial"/>
              </a:rPr>
              <a:t>2</a:t>
            </a:r>
            <a:r>
              <a:rPr lang="en-US" sz="3200" dirty="0">
                <a:solidFill>
                  <a:prstClr val="white"/>
                </a:solidFill>
                <a:latin typeface="Calibri"/>
                <a:ea typeface="+mn-ea"/>
                <a:cs typeface="+mn-cs"/>
              </a:rPr>
              <a:t> G</a:t>
            </a:r>
            <a:r>
              <a:rPr lang="ar-EG" sz="3200" dirty="0">
                <a:solidFill>
                  <a:prstClr val="white"/>
                </a:solidFill>
                <a:latin typeface="Calibri"/>
                <a:ea typeface="+mn-ea"/>
                <a:cs typeface="Arial"/>
              </a:rPr>
              <a:t>)</a:t>
            </a:r>
            <a:br>
              <a:rPr lang="ar-EG" sz="3200" dirty="0">
                <a:solidFill>
                  <a:prstClr val="white"/>
                </a:solidFill>
                <a:latin typeface="Calibri"/>
                <a:ea typeface="+mn-ea"/>
                <a:cs typeface="Arial"/>
              </a:rPr>
            </a:br>
            <a:endParaRPr lang="en-US" sz="3200" dirty="0">
              <a:solidFill>
                <a:schemeClr val="bg1"/>
              </a:solidFill>
            </a:endParaRPr>
          </a:p>
        </p:txBody>
      </p:sp>
      <p:sp>
        <p:nvSpPr>
          <p:cNvPr id="3" name="عنصر نائب للمحتوى 2"/>
          <p:cNvSpPr>
            <a:spLocks noGrp="1"/>
          </p:cNvSpPr>
          <p:nvPr>
            <p:ph idx="1"/>
          </p:nvPr>
        </p:nvSpPr>
        <p:spPr/>
        <p:txBody>
          <a:bodyPr/>
          <a:lstStyle/>
          <a:p>
            <a:pPr marL="0" indent="0" algn="r">
              <a:buNone/>
            </a:pPr>
            <a:endParaRPr lang="ar-EG" dirty="0" smtClean="0">
              <a:solidFill>
                <a:schemeClr val="bg1"/>
              </a:solidFill>
            </a:endParaRPr>
          </a:p>
          <a:p>
            <a:pPr marL="0" indent="0" algn="just" rtl="1">
              <a:buNone/>
            </a:pPr>
            <a:endParaRPr lang="ar-EG" dirty="0" smtClean="0">
              <a:solidFill>
                <a:schemeClr val="bg1"/>
              </a:solidFill>
            </a:endParaRPr>
          </a:p>
          <a:p>
            <a:pPr marL="0" indent="0" algn="just" rtl="1">
              <a:buNone/>
            </a:pPr>
            <a:r>
              <a:rPr lang="ar-EG" dirty="0" smtClean="0">
                <a:solidFill>
                  <a:schemeClr val="bg1"/>
                </a:solidFill>
              </a:rPr>
              <a:t>تعبر هذه العلاقة عن الاتصال بين الجهات الإدارية داخل الحكومة ويتضمن ذلك نقل البيانات والمعلومات بين هذه الجهات من خلال نظم معلومات واتصالات وقواعد بيانات حكومية؛</a:t>
            </a:r>
            <a:r>
              <a:rPr lang="ar-EG" dirty="0">
                <a:solidFill>
                  <a:schemeClr val="bg1"/>
                </a:solidFill>
              </a:rPr>
              <a:t> </a:t>
            </a:r>
            <a:r>
              <a:rPr lang="ar-EG" dirty="0" smtClean="0">
                <a:solidFill>
                  <a:schemeClr val="bg1"/>
                </a:solidFill>
              </a:rPr>
              <a:t>مما يعمل على تحسين تنسيق العمل الحكومي وتوحيد الجهود نحو تحقيق أهداف الدولة وتنفيذ سياستها، ويؤدي ذلك بالضرورة إلى: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7" y="-143772"/>
            <a:ext cx="2383737" cy="1125123"/>
          </a:xfrm>
          <a:prstGeom prst="rect">
            <a:avLst/>
          </a:prstGeom>
        </p:spPr>
      </p:pic>
    </p:spTree>
    <p:extLst>
      <p:ext uri="{BB962C8B-B14F-4D97-AF65-F5344CB8AC3E}">
        <p14:creationId xmlns:p14="http://schemas.microsoft.com/office/powerpoint/2010/main" val="3601610018"/>
      </p:ext>
    </p:extLst>
  </p:cSld>
  <p:clrMapOvr>
    <a:masterClrMapping/>
  </p:clrMapOvr>
  <mc:AlternateContent xmlns:mc="http://schemas.openxmlformats.org/markup-compatibility/2006" xmlns:p14="http://schemas.microsoft.com/office/powerpoint/2010/main">
    <mc:Choice Requires="p14">
      <p:transition spd="slow" p14:dur="2000" advTm="92822"/>
    </mc:Choice>
    <mc:Fallback xmlns="">
      <p:transition spd="slow" advTm="9282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p>
        </p:txBody>
      </p:sp>
      <p:sp>
        <p:nvSpPr>
          <p:cNvPr id="3" name="عنصر نائب للمحتوى 2"/>
          <p:cNvSpPr>
            <a:spLocks noGrp="1"/>
          </p:cNvSpPr>
          <p:nvPr>
            <p:ph idx="1"/>
          </p:nvPr>
        </p:nvSpPr>
        <p:spPr/>
        <p:txBody>
          <a:bodyPr/>
          <a:lstStyle/>
          <a:p>
            <a:pPr marL="0" indent="0" algn="r">
              <a:buNone/>
            </a:pPr>
            <a:r>
              <a:rPr lang="ar-EG" dirty="0" smtClean="0">
                <a:solidFill>
                  <a:schemeClr val="bg1"/>
                </a:solidFill>
              </a:rPr>
              <a:t>(أ)- تقليل وقت انجاز المعاملة </a:t>
            </a:r>
          </a:p>
          <a:p>
            <a:pPr marL="0" indent="0" algn="r">
              <a:buNone/>
            </a:pPr>
            <a:endParaRPr lang="ar-EG" dirty="0">
              <a:solidFill>
                <a:schemeClr val="bg1"/>
              </a:solidFill>
            </a:endParaRPr>
          </a:p>
          <a:p>
            <a:pPr marL="0" indent="0" algn="r">
              <a:buNone/>
            </a:pPr>
            <a:r>
              <a:rPr lang="ar-EG" dirty="0" smtClean="0">
                <a:solidFill>
                  <a:schemeClr val="bg1"/>
                </a:solidFill>
              </a:rPr>
              <a:t>(ب)- تقليل التكاليف المطلوبة لإنجاز المعاملة </a:t>
            </a:r>
          </a:p>
          <a:p>
            <a:pPr marL="0" indent="0" algn="r">
              <a:buNone/>
            </a:pPr>
            <a:endParaRPr lang="ar-EG" dirty="0">
              <a:solidFill>
                <a:schemeClr val="bg1"/>
              </a:solidFill>
            </a:endParaRPr>
          </a:p>
          <a:p>
            <a:pPr marL="0" indent="0" algn="r">
              <a:buNone/>
            </a:pPr>
            <a:r>
              <a:rPr lang="ar-EG" dirty="0" smtClean="0">
                <a:solidFill>
                  <a:schemeClr val="bg1"/>
                </a:solidFill>
              </a:rPr>
              <a:t>(ج)-زيادة كفاءة أداء الادارة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59542" y="129422"/>
            <a:ext cx="2383737" cy="1125123"/>
          </a:xfrm>
          <a:prstGeom prst="rect">
            <a:avLst/>
          </a:prstGeom>
        </p:spPr>
      </p:pic>
    </p:spTree>
    <p:extLst>
      <p:ext uri="{BB962C8B-B14F-4D97-AF65-F5344CB8AC3E}">
        <p14:creationId xmlns:p14="http://schemas.microsoft.com/office/powerpoint/2010/main" val="1540097370"/>
      </p:ext>
    </p:extLst>
  </p:cSld>
  <p:clrMapOvr>
    <a:masterClrMapping/>
  </p:clrMapOvr>
  <mc:AlternateContent xmlns:mc="http://schemas.openxmlformats.org/markup-compatibility/2006" xmlns:p14="http://schemas.microsoft.com/office/powerpoint/2010/main">
    <mc:Choice Requires="p14">
      <p:transition spd="slow" p14:dur="2000" advTm="138664"/>
    </mc:Choice>
    <mc:Fallback xmlns="">
      <p:transition spd="slow" advTm="13866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200" dirty="0">
                <a:solidFill>
                  <a:prstClr val="white"/>
                </a:solidFill>
                <a:latin typeface="Calibri"/>
                <a:ea typeface="+mn-ea"/>
                <a:cs typeface="Arial"/>
              </a:rPr>
              <a:t> </a:t>
            </a:r>
            <a:r>
              <a:rPr lang="ar-EG" sz="3200" dirty="0" smtClean="0">
                <a:solidFill>
                  <a:prstClr val="white"/>
                </a:solidFill>
                <a:latin typeface="Calibri"/>
                <a:ea typeface="+mn-ea"/>
                <a:cs typeface="Arial"/>
              </a:rPr>
              <a:t> </a:t>
            </a:r>
            <a:br>
              <a:rPr lang="ar-EG" sz="3200" dirty="0" smtClean="0">
                <a:solidFill>
                  <a:prstClr val="white"/>
                </a:solidFill>
                <a:latin typeface="Calibri"/>
                <a:ea typeface="+mn-ea"/>
                <a:cs typeface="Arial"/>
              </a:rPr>
            </a:br>
            <a:r>
              <a:rPr lang="ar-EG" sz="3200" dirty="0">
                <a:solidFill>
                  <a:prstClr val="white"/>
                </a:solidFill>
                <a:latin typeface="Calibri"/>
                <a:ea typeface="+mn-ea"/>
                <a:cs typeface="Arial"/>
              </a:rPr>
              <a:t/>
            </a:r>
            <a:br>
              <a:rPr lang="ar-EG" sz="3200" dirty="0">
                <a:solidFill>
                  <a:prstClr val="white"/>
                </a:solidFill>
                <a:latin typeface="Calibri"/>
                <a:ea typeface="+mn-ea"/>
                <a:cs typeface="Arial"/>
              </a:rPr>
            </a:br>
            <a:r>
              <a:rPr lang="ar-EG" sz="3200" dirty="0" smtClean="0">
                <a:solidFill>
                  <a:prstClr val="white"/>
                </a:solidFill>
                <a:latin typeface="Calibri"/>
                <a:ea typeface="+mn-ea"/>
                <a:cs typeface="Arial"/>
              </a:rPr>
              <a:t>2-علاقة </a:t>
            </a:r>
            <a:r>
              <a:rPr lang="ar-EG" sz="3200" dirty="0">
                <a:solidFill>
                  <a:prstClr val="white"/>
                </a:solidFill>
                <a:latin typeface="Calibri"/>
                <a:ea typeface="+mn-ea"/>
                <a:cs typeface="Arial"/>
              </a:rPr>
              <a:t>الحكومة بالموظف</a:t>
            </a:r>
            <a:r>
              <a:rPr lang="en-US" sz="3200" dirty="0">
                <a:solidFill>
                  <a:prstClr val="white"/>
                </a:solidFill>
                <a:latin typeface="Calibri"/>
                <a:ea typeface="+mn-ea"/>
                <a:cs typeface="+mn-cs"/>
              </a:rPr>
              <a:t>Government to Employee  </a:t>
            </a:r>
            <a:r>
              <a:rPr lang="ar-EG" sz="3200" dirty="0">
                <a:solidFill>
                  <a:prstClr val="white"/>
                </a:solidFill>
                <a:latin typeface="Calibri"/>
                <a:ea typeface="+mn-ea"/>
                <a:cs typeface="Arial"/>
              </a:rPr>
              <a:t> </a:t>
            </a:r>
            <a:r>
              <a:rPr lang="en-US" sz="3200" dirty="0">
                <a:solidFill>
                  <a:prstClr val="white"/>
                </a:solidFill>
                <a:latin typeface="Calibri"/>
                <a:ea typeface="+mn-ea"/>
                <a:cs typeface="+mn-cs"/>
              </a:rPr>
              <a:t>(G2E)</a:t>
            </a:r>
            <a:br>
              <a:rPr lang="en-US" sz="3200" dirty="0">
                <a:solidFill>
                  <a:prstClr val="white"/>
                </a:solidFill>
                <a:latin typeface="Calibri"/>
                <a:ea typeface="+mn-ea"/>
                <a:cs typeface="+mn-cs"/>
              </a:rPr>
            </a:br>
            <a:endParaRPr lang="en-US" sz="3200" dirty="0"/>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r>
              <a:rPr lang="ar-EG" dirty="0" smtClean="0">
                <a:solidFill>
                  <a:schemeClr val="bg1"/>
                </a:solidFill>
              </a:rPr>
              <a:t>تعد هذه العلاقة في الواقع مجموعة فرعية عن المجموعة السابقة الخاصة بعلاقة الحكومة بالحكومة، وتنطوي على مجموعة الخدمات والمعلومات والأنشطة التي تقدمها الحكومة إلى الموظفين العاملين لديها.</a:t>
            </a:r>
          </a:p>
          <a:p>
            <a:pPr marL="0" indent="0" algn="just" rtl="1">
              <a:buNone/>
            </a:pPr>
            <a:endParaRPr lang="ar-EG" dirty="0">
              <a:solidFill>
                <a:schemeClr val="bg1"/>
              </a:solidFill>
            </a:endParaRPr>
          </a:p>
          <a:p>
            <a:pPr marL="0" indent="0" algn="just" rtl="1">
              <a:buNone/>
            </a:pPr>
            <a:r>
              <a:rPr lang="ar-EG" dirty="0" smtClean="0">
                <a:solidFill>
                  <a:schemeClr val="bg1"/>
                </a:solidFill>
              </a:rPr>
              <a:t>وبالتالي فهي تعبر عن علاقة الحكومة بالموظفين لدى الجهات الإدارية المختلفة.</a:t>
            </a:r>
          </a:p>
          <a:p>
            <a:pPr marL="0" indent="0" algn="just" rtl="1">
              <a:buNone/>
            </a:pPr>
            <a:r>
              <a:rPr lang="ar-EG" dirty="0" smtClean="0">
                <a:solidFill>
                  <a:schemeClr val="bg1"/>
                </a:solidFill>
              </a:rPr>
              <a:t>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6" y="-236371"/>
            <a:ext cx="2383737" cy="1125123"/>
          </a:xfrm>
          <a:prstGeom prst="rect">
            <a:avLst/>
          </a:prstGeom>
        </p:spPr>
      </p:pic>
    </p:spTree>
    <p:extLst>
      <p:ext uri="{BB962C8B-B14F-4D97-AF65-F5344CB8AC3E}">
        <p14:creationId xmlns:p14="http://schemas.microsoft.com/office/powerpoint/2010/main" val="153244834"/>
      </p:ext>
    </p:extLst>
  </p:cSld>
  <p:clrMapOvr>
    <a:masterClrMapping/>
  </p:clrMapOvr>
  <mc:AlternateContent xmlns:mc="http://schemas.openxmlformats.org/markup-compatibility/2006" xmlns:p14="http://schemas.microsoft.com/office/powerpoint/2010/main">
    <mc:Choice Requires="p14">
      <p:transition spd="slow" p14:dur="2000" advTm="92020"/>
    </mc:Choice>
    <mc:Fallback xmlns="">
      <p:transition spd="slow" advTm="9202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solidFill>
                  <a:schemeClr val="bg1"/>
                </a:solidFill>
              </a:rPr>
              <a:t>ومن ذلك على سبيل المثال، تقديم طلب للحصول على إجازة عبر النظام المعلوماتي المخصص لهذا الغرض والتحقق من رصيد الإجازات والحصول على إفادات ببيان حالة الموظف وتلقي التدريب والتعلم المستمر وتقديم الشكاوى.</a:t>
            </a:r>
          </a:p>
          <a:p>
            <a:pPr marL="0" indent="0" algn="r" rtl="1">
              <a:buNone/>
            </a:pPr>
            <a:endParaRPr lang="ar-EG" dirty="0">
              <a:solidFill>
                <a:schemeClr val="bg1"/>
              </a:solidFill>
            </a:endParaRPr>
          </a:p>
          <a:p>
            <a:pPr marL="0" indent="0" algn="just" rtl="1">
              <a:buNone/>
            </a:pPr>
            <a:r>
              <a:rPr lang="ar-EG" dirty="0" smtClean="0">
                <a:solidFill>
                  <a:schemeClr val="bg1"/>
                </a:solidFill>
              </a:rPr>
              <a:t>وبوجه عام تنطوي علاقة الحكومة بالموظف على كل المسائل التي تهم الموظف باعتباره المورد البشري الذي تعتمد عليه الحكومة بصفة أساسية في تنفيذ مهامها المختلفة.</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21584" y="238191"/>
            <a:ext cx="2383737" cy="1125123"/>
          </a:xfrm>
          <a:prstGeom prst="rect">
            <a:avLst/>
          </a:prstGeom>
        </p:spPr>
      </p:pic>
    </p:spTree>
    <p:extLst>
      <p:ext uri="{BB962C8B-B14F-4D97-AF65-F5344CB8AC3E}">
        <p14:creationId xmlns:p14="http://schemas.microsoft.com/office/powerpoint/2010/main" val="3190907031"/>
      </p:ext>
    </p:extLst>
  </p:cSld>
  <p:clrMapOvr>
    <a:masterClrMapping/>
  </p:clrMapOvr>
  <mc:AlternateContent xmlns:mc="http://schemas.openxmlformats.org/markup-compatibility/2006" xmlns:p14="http://schemas.microsoft.com/office/powerpoint/2010/main">
    <mc:Choice Requires="p14">
      <p:transition spd="slow" p14:dur="2000" advTm="169210"/>
    </mc:Choice>
    <mc:Fallback xmlns="">
      <p:transition spd="slow" advTm="16921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600" dirty="0" smtClean="0"/>
              <a:t/>
            </a:r>
            <a:br>
              <a:rPr lang="ar-EG" sz="3600" dirty="0" smtClean="0"/>
            </a:br>
            <a:r>
              <a:rPr lang="ar-EG" sz="3600" dirty="0" smtClean="0"/>
              <a:t/>
            </a:r>
            <a:br>
              <a:rPr lang="ar-EG" sz="3600" dirty="0" smtClean="0"/>
            </a:br>
            <a:r>
              <a:rPr lang="ar-EG" sz="3600" dirty="0" smtClean="0">
                <a:solidFill>
                  <a:schemeClr val="bg1"/>
                </a:solidFill>
              </a:rPr>
              <a:t/>
            </a:r>
            <a:br>
              <a:rPr lang="ar-EG" sz="3600" dirty="0" smtClean="0">
                <a:solidFill>
                  <a:schemeClr val="bg1"/>
                </a:solidFill>
              </a:rPr>
            </a:br>
            <a:r>
              <a:rPr lang="ar-EG" sz="3600" dirty="0" smtClean="0">
                <a:solidFill>
                  <a:schemeClr val="bg1"/>
                </a:solidFill>
              </a:rPr>
              <a:t>3</a:t>
            </a:r>
            <a:r>
              <a:rPr lang="ar-EG" sz="3600" dirty="0" smtClean="0">
                <a:solidFill>
                  <a:prstClr val="white"/>
                </a:solidFill>
                <a:latin typeface="Calibri"/>
                <a:ea typeface="+mn-ea"/>
                <a:cs typeface="Arial"/>
              </a:rPr>
              <a:t>-علاقة </a:t>
            </a:r>
            <a:r>
              <a:rPr lang="ar-EG" sz="3600" dirty="0">
                <a:solidFill>
                  <a:prstClr val="white"/>
                </a:solidFill>
                <a:latin typeface="Calibri"/>
                <a:ea typeface="+mn-ea"/>
                <a:cs typeface="Arial"/>
              </a:rPr>
              <a:t>الحكومة بالمواطن </a:t>
            </a:r>
            <a:r>
              <a:rPr lang="en-US" sz="3600" dirty="0">
                <a:solidFill>
                  <a:prstClr val="white"/>
                </a:solidFill>
                <a:latin typeface="Calibri"/>
                <a:ea typeface="+mn-ea"/>
                <a:cs typeface="+mn-cs"/>
              </a:rPr>
              <a:t>Government to citizen</a:t>
            </a:r>
            <a:r>
              <a:rPr lang="ar-EG" sz="3600" dirty="0">
                <a:solidFill>
                  <a:prstClr val="white"/>
                </a:solidFill>
                <a:latin typeface="Calibri"/>
                <a:ea typeface="+mn-ea"/>
                <a:cs typeface="Arial"/>
              </a:rPr>
              <a:t> (</a:t>
            </a:r>
            <a:r>
              <a:rPr lang="en-US" sz="3600" dirty="0">
                <a:solidFill>
                  <a:prstClr val="white"/>
                </a:solidFill>
                <a:latin typeface="Calibri"/>
                <a:ea typeface="+mn-ea"/>
                <a:cs typeface="+mn-cs"/>
              </a:rPr>
              <a:t>G2C</a:t>
            </a:r>
            <a:r>
              <a:rPr lang="ar-EG" sz="3600" dirty="0" smtClean="0">
                <a:solidFill>
                  <a:prstClr val="white"/>
                </a:solidFill>
                <a:latin typeface="Calibri"/>
                <a:ea typeface="+mn-ea"/>
                <a:cs typeface="Arial"/>
              </a:rPr>
              <a:t>) </a:t>
            </a:r>
            <a:r>
              <a:rPr lang="ar-EG" sz="3600" dirty="0">
                <a:solidFill>
                  <a:prstClr val="white"/>
                </a:solidFill>
                <a:latin typeface="Calibri"/>
                <a:ea typeface="+mn-ea"/>
                <a:cs typeface="Arial"/>
              </a:rPr>
              <a:t/>
            </a:r>
            <a:br>
              <a:rPr lang="ar-EG" sz="3600" dirty="0">
                <a:solidFill>
                  <a:prstClr val="white"/>
                </a:solidFill>
                <a:latin typeface="Calibri"/>
                <a:ea typeface="+mn-ea"/>
                <a:cs typeface="Arial"/>
              </a:rPr>
            </a:br>
            <a:endParaRPr lang="en-US" sz="3600" dirty="0"/>
          </a:p>
        </p:txBody>
      </p:sp>
      <p:sp>
        <p:nvSpPr>
          <p:cNvPr id="3" name="عنصر نائب للمحتوى 2"/>
          <p:cNvSpPr>
            <a:spLocks noGrp="1"/>
          </p:cNvSpPr>
          <p:nvPr>
            <p:ph idx="1"/>
          </p:nvPr>
        </p:nvSpPr>
        <p:spPr>
          <a:xfrm>
            <a:off x="381965" y="1759352"/>
            <a:ext cx="11239017" cy="4417611"/>
          </a:xfrm>
        </p:spPr>
        <p:txBody>
          <a:bodyPr/>
          <a:lstStyle/>
          <a:p>
            <a:pPr marL="0" indent="0" algn="r">
              <a:buNone/>
            </a:pPr>
            <a:endParaRPr lang="ar-EG" dirty="0" smtClean="0">
              <a:solidFill>
                <a:schemeClr val="bg1"/>
              </a:solidFill>
            </a:endParaRPr>
          </a:p>
          <a:p>
            <a:pPr marL="0" indent="0" algn="r">
              <a:buNone/>
            </a:pPr>
            <a:r>
              <a:rPr lang="ar-EG" dirty="0" smtClean="0">
                <a:solidFill>
                  <a:schemeClr val="bg1"/>
                </a:solidFill>
              </a:rPr>
              <a:t>الهدف الاساسي للحكومة هو خدمة المواطن من خلال العمل على توفير احتياجاته عبر وسائل سهلة الوصول وبأقل جهد وتكلفة بسيطة.</a:t>
            </a:r>
          </a:p>
          <a:p>
            <a:pPr marL="0" indent="0" algn="r">
              <a:buNone/>
            </a:pPr>
            <a:endParaRPr lang="ar-EG" dirty="0">
              <a:solidFill>
                <a:schemeClr val="bg1"/>
              </a:solidFill>
            </a:endParaRPr>
          </a:p>
          <a:p>
            <a:pPr marL="0" indent="0" algn="r">
              <a:buNone/>
            </a:pPr>
            <a:r>
              <a:rPr lang="ar-EG" dirty="0" smtClean="0">
                <a:solidFill>
                  <a:schemeClr val="bg1"/>
                </a:solidFill>
              </a:rPr>
              <a:t>لذا تشغل العلاقة بين الحكومة والمواطن الحيز الأوسع من عمل الحكومة الرقمية.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21584" y="0"/>
            <a:ext cx="2383737" cy="1125123"/>
          </a:xfrm>
          <a:prstGeom prst="rect">
            <a:avLst/>
          </a:prstGeom>
        </p:spPr>
      </p:pic>
    </p:spTree>
    <p:extLst>
      <p:ext uri="{BB962C8B-B14F-4D97-AF65-F5344CB8AC3E}">
        <p14:creationId xmlns:p14="http://schemas.microsoft.com/office/powerpoint/2010/main" val="676428672"/>
      </p:ext>
    </p:extLst>
  </p:cSld>
  <p:clrMapOvr>
    <a:masterClrMapping/>
  </p:clrMapOvr>
  <mc:AlternateContent xmlns:mc="http://schemas.openxmlformats.org/markup-compatibility/2006" xmlns:p14="http://schemas.microsoft.com/office/powerpoint/2010/main">
    <mc:Choice Requires="p14">
      <p:transition spd="slow" p14:dur="2000" advTm="64863"/>
    </mc:Choice>
    <mc:Fallback xmlns="">
      <p:transition spd="slow" advTm="6486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solidFill>
                  <a:schemeClr val="bg1"/>
                </a:solidFill>
              </a:rPr>
              <a:t>وتنطوي هذه العلاقة على التواصل بين الحكومة والمواطن لتقديم الخدمات العامة وما يرتبط بذلك من مسائل أخرى، ابتداء من مرحلة ما قبل تقديم الخدمة وحتى ما بعد تنفيذها، ويشمل ذلك على وجه الخصوص:</a:t>
            </a:r>
          </a:p>
          <a:p>
            <a:pPr marL="0" indent="0" algn="r" rtl="1">
              <a:buNone/>
            </a:pPr>
            <a:endParaRPr lang="ar-EG" dirty="0">
              <a:solidFill>
                <a:schemeClr val="bg1"/>
              </a:solidFill>
            </a:endParaRPr>
          </a:p>
          <a:p>
            <a:pPr marL="0" indent="0" algn="just" rtl="1">
              <a:buNone/>
            </a:pPr>
            <a:r>
              <a:rPr lang="ar-EG" dirty="0" smtClean="0">
                <a:solidFill>
                  <a:schemeClr val="bg1"/>
                </a:solidFill>
              </a:rPr>
              <a:t>(أ)- اتاحة البيانات اللازمة للخدمات والأنشطة الحكومية المختلفة من خلال المواقع والتطبيقات الحكومية </a:t>
            </a:r>
          </a:p>
          <a:p>
            <a:pPr marL="0" indent="0" algn="r" rtl="1">
              <a:buNone/>
            </a:pPr>
            <a:endParaRPr lang="ar-EG" dirty="0">
              <a:solidFill>
                <a:schemeClr val="bg1"/>
              </a:solidFill>
            </a:endParaRPr>
          </a:p>
          <a:p>
            <a:pPr marL="0" indent="0" algn="just" rtl="1">
              <a:buNone/>
            </a:pPr>
            <a:r>
              <a:rPr lang="ar-EG" dirty="0" smtClean="0">
                <a:solidFill>
                  <a:schemeClr val="bg1"/>
                </a:solidFill>
              </a:rPr>
              <a:t>(ب)- توفير وسيلة سهلة للمواطن للاستعلام عن كل ما يتعلق بالخدمة التي يرغب في الحصول عليها.</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55366" y="393539"/>
            <a:ext cx="2383737" cy="1125123"/>
          </a:xfrm>
          <a:prstGeom prst="rect">
            <a:avLst/>
          </a:prstGeom>
        </p:spPr>
      </p:pic>
    </p:spTree>
    <p:extLst>
      <p:ext uri="{BB962C8B-B14F-4D97-AF65-F5344CB8AC3E}">
        <p14:creationId xmlns:p14="http://schemas.microsoft.com/office/powerpoint/2010/main" val="2105221950"/>
      </p:ext>
    </p:extLst>
  </p:cSld>
  <p:clrMapOvr>
    <a:masterClrMapping/>
  </p:clrMapOvr>
  <mc:AlternateContent xmlns:mc="http://schemas.openxmlformats.org/markup-compatibility/2006" xmlns:p14="http://schemas.microsoft.com/office/powerpoint/2010/main">
    <mc:Choice Requires="p14">
      <p:transition spd="slow" p14:dur="2000" advTm="78413"/>
    </mc:Choice>
    <mc:Fallback xmlns="">
      <p:transition spd="slow" advTm="7841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a:buNone/>
            </a:pPr>
            <a:r>
              <a:rPr lang="ar-EG" dirty="0" smtClean="0">
                <a:solidFill>
                  <a:schemeClr val="bg1"/>
                </a:solidFill>
              </a:rPr>
              <a:t>(جـ)- بيان الخطوات اللازمة لإنجاز الخدمة من خلال الموقع أو التطبيق الحكومي</a:t>
            </a:r>
          </a:p>
          <a:p>
            <a:pPr marL="0" indent="0" algn="r">
              <a:buNone/>
            </a:pPr>
            <a:endParaRPr lang="ar-EG" dirty="0">
              <a:solidFill>
                <a:schemeClr val="bg1"/>
              </a:solidFill>
            </a:endParaRPr>
          </a:p>
          <a:p>
            <a:pPr marL="0" indent="0" algn="r">
              <a:buNone/>
            </a:pPr>
            <a:r>
              <a:rPr lang="ar-EG" dirty="0" smtClean="0">
                <a:solidFill>
                  <a:schemeClr val="bg1"/>
                </a:solidFill>
              </a:rPr>
              <a:t>(د)- توفير وسيلة الدفع الالكترونية الآمنة</a:t>
            </a:r>
          </a:p>
          <a:p>
            <a:pPr marL="0" indent="0" algn="r">
              <a:buNone/>
            </a:pPr>
            <a:endParaRPr lang="ar-EG" dirty="0">
              <a:solidFill>
                <a:schemeClr val="bg1"/>
              </a:solidFill>
            </a:endParaRPr>
          </a:p>
          <a:p>
            <a:pPr marL="0" indent="0" algn="r">
              <a:buNone/>
            </a:pPr>
            <a:r>
              <a:rPr lang="ar-EG" dirty="0" smtClean="0">
                <a:solidFill>
                  <a:schemeClr val="bg1"/>
                </a:solidFill>
              </a:rPr>
              <a:t>(هـ)- توفير وسيلة للمواطن تمكنه من متابعة تنفيذ الخدمة </a:t>
            </a:r>
          </a:p>
          <a:p>
            <a:pPr marL="0" indent="0" algn="r">
              <a:buNone/>
            </a:pPr>
            <a:endParaRPr lang="ar-EG" dirty="0">
              <a:solidFill>
                <a:schemeClr val="bg1"/>
              </a:solidFill>
            </a:endParaRPr>
          </a:p>
          <a:p>
            <a:pPr marL="0" indent="0" algn="r">
              <a:buNone/>
            </a:pPr>
            <a:r>
              <a:rPr lang="ar-EG" dirty="0" smtClean="0">
                <a:solidFill>
                  <a:schemeClr val="bg1"/>
                </a:solidFill>
              </a:rPr>
              <a:t>(و)- تقديم المقترحات والشكاوى بعد اتمام تنفيذ الخدمة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55365" y="219918"/>
            <a:ext cx="2383737" cy="1125123"/>
          </a:xfrm>
          <a:prstGeom prst="rect">
            <a:avLst/>
          </a:prstGeom>
        </p:spPr>
      </p:pic>
    </p:spTree>
    <p:extLst>
      <p:ext uri="{BB962C8B-B14F-4D97-AF65-F5344CB8AC3E}">
        <p14:creationId xmlns:p14="http://schemas.microsoft.com/office/powerpoint/2010/main" val="3469845017"/>
      </p:ext>
    </p:extLst>
  </p:cSld>
  <p:clrMapOvr>
    <a:masterClrMapping/>
  </p:clrMapOvr>
  <mc:AlternateContent xmlns:mc="http://schemas.openxmlformats.org/markup-compatibility/2006" xmlns:p14="http://schemas.microsoft.com/office/powerpoint/2010/main">
    <mc:Choice Requires="p14">
      <p:transition spd="slow" p14:dur="2000" advTm="252633"/>
    </mc:Choice>
    <mc:Fallback xmlns="">
      <p:transition spd="slow" advTm="25263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600" dirty="0" smtClean="0"/>
              <a:t/>
            </a:r>
            <a:br>
              <a:rPr lang="ar-EG" sz="3600" dirty="0" smtClean="0"/>
            </a:br>
            <a:r>
              <a:rPr lang="ar-EG" sz="3600" dirty="0" smtClean="0"/>
              <a:t/>
            </a:r>
            <a:br>
              <a:rPr lang="ar-EG" sz="3600" dirty="0" smtClean="0"/>
            </a:br>
            <a:r>
              <a:rPr lang="ar-EG" sz="3600" dirty="0" smtClean="0"/>
              <a:t/>
            </a:r>
            <a:br>
              <a:rPr lang="ar-EG" sz="3600" dirty="0" smtClean="0"/>
            </a:br>
            <a:r>
              <a:rPr lang="ar-EG" sz="3600" dirty="0" smtClean="0">
                <a:solidFill>
                  <a:prstClr val="white"/>
                </a:solidFill>
                <a:latin typeface="Calibri"/>
                <a:ea typeface="+mn-ea"/>
                <a:cs typeface="Arial"/>
              </a:rPr>
              <a:t>4-علاقة </a:t>
            </a:r>
            <a:r>
              <a:rPr lang="ar-EG" sz="3600" dirty="0">
                <a:solidFill>
                  <a:prstClr val="white"/>
                </a:solidFill>
                <a:latin typeface="Calibri"/>
                <a:ea typeface="+mn-ea"/>
                <a:cs typeface="Arial"/>
              </a:rPr>
              <a:t>الحكومة بقطاع الأعمال </a:t>
            </a:r>
            <a:r>
              <a:rPr lang="en-US" sz="3600" dirty="0">
                <a:solidFill>
                  <a:prstClr val="white"/>
                </a:solidFill>
                <a:latin typeface="Calibri"/>
                <a:ea typeface="+mn-ea"/>
                <a:cs typeface="+mn-cs"/>
              </a:rPr>
              <a:t>Government to Business </a:t>
            </a:r>
            <a:r>
              <a:rPr lang="ar-EG" sz="3600" dirty="0">
                <a:solidFill>
                  <a:prstClr val="white"/>
                </a:solidFill>
                <a:latin typeface="Calibri"/>
                <a:ea typeface="+mn-ea"/>
                <a:cs typeface="Arial"/>
              </a:rPr>
              <a:t>(</a:t>
            </a:r>
            <a:r>
              <a:rPr lang="en-US" sz="3600" dirty="0">
                <a:solidFill>
                  <a:prstClr val="white"/>
                </a:solidFill>
                <a:latin typeface="Calibri"/>
                <a:ea typeface="+mn-ea"/>
                <a:cs typeface="+mn-cs"/>
              </a:rPr>
              <a:t>G2B</a:t>
            </a:r>
            <a:r>
              <a:rPr lang="ar-EG" sz="3600" dirty="0">
                <a:solidFill>
                  <a:prstClr val="white"/>
                </a:solidFill>
                <a:latin typeface="Calibri"/>
                <a:ea typeface="+mn-ea"/>
                <a:cs typeface="Arial"/>
              </a:rPr>
              <a:t>) </a:t>
            </a:r>
            <a:r>
              <a:rPr lang="en-US" sz="3600" dirty="0">
                <a:solidFill>
                  <a:prstClr val="white"/>
                </a:solidFill>
                <a:latin typeface="Calibri"/>
                <a:ea typeface="+mn-ea"/>
                <a:cs typeface="+mn-cs"/>
              </a:rPr>
              <a:t/>
            </a:r>
            <a:br>
              <a:rPr lang="en-US" sz="3600" dirty="0">
                <a:solidFill>
                  <a:prstClr val="white"/>
                </a:solidFill>
                <a:latin typeface="Calibri"/>
                <a:ea typeface="+mn-ea"/>
                <a:cs typeface="+mn-cs"/>
              </a:rPr>
            </a:br>
            <a:endParaRPr lang="en-US" sz="3600" dirty="0"/>
          </a:p>
        </p:txBody>
      </p:sp>
      <p:sp>
        <p:nvSpPr>
          <p:cNvPr id="3" name="عنصر نائب للمحتوى 2"/>
          <p:cNvSpPr>
            <a:spLocks noGrp="1"/>
          </p:cNvSpPr>
          <p:nvPr>
            <p:ph idx="1"/>
          </p:nvPr>
        </p:nvSpPr>
        <p:spPr>
          <a:xfrm>
            <a:off x="555585" y="2037143"/>
            <a:ext cx="11076972" cy="4139819"/>
          </a:xfrm>
        </p:spPr>
        <p:txBody>
          <a:bodyPr/>
          <a:lstStyle/>
          <a:p>
            <a:pPr marL="0" indent="0" algn="r">
              <a:buNone/>
            </a:pPr>
            <a:endParaRPr lang="ar-EG" dirty="0" smtClean="0">
              <a:solidFill>
                <a:schemeClr val="bg1"/>
              </a:solidFill>
            </a:endParaRPr>
          </a:p>
          <a:p>
            <a:pPr marL="0" indent="0" algn="r">
              <a:buNone/>
            </a:pPr>
            <a:endParaRPr lang="ar-EG" dirty="0" smtClean="0">
              <a:solidFill>
                <a:schemeClr val="bg1"/>
              </a:solidFill>
            </a:endParaRPr>
          </a:p>
          <a:p>
            <a:pPr marL="0" indent="0" algn="just" rtl="1">
              <a:buNone/>
            </a:pPr>
            <a:r>
              <a:rPr lang="ar-EG" dirty="0" smtClean="0">
                <a:solidFill>
                  <a:schemeClr val="bg1"/>
                </a:solidFill>
              </a:rPr>
              <a:t>تنطوي هذه العلاقة على كافة الخدمات المتبادلة بين الحكومة وقطاع الأعمال مما يعمل على تطوير هذا القطاع وعلى وجه الخصوص تطوير المؤسسات الصغيرة والمتوسطة وتنميتها، وتشمل العلاقة المذكورة بصفة خاصة المسائل التالية: </a:t>
            </a:r>
          </a:p>
          <a:p>
            <a:pPr marL="0" indent="0" algn="r">
              <a:buNone/>
            </a:pPr>
            <a:r>
              <a:rPr lang="ar-EG" dirty="0" smtClean="0">
                <a:solidFill>
                  <a:schemeClr val="bg1"/>
                </a:solidFill>
              </a:rPr>
              <a:t>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55364" y="-115748"/>
            <a:ext cx="2383737" cy="1125123"/>
          </a:xfrm>
          <a:prstGeom prst="rect">
            <a:avLst/>
          </a:prstGeom>
        </p:spPr>
      </p:pic>
    </p:spTree>
    <p:extLst>
      <p:ext uri="{BB962C8B-B14F-4D97-AF65-F5344CB8AC3E}">
        <p14:creationId xmlns:p14="http://schemas.microsoft.com/office/powerpoint/2010/main" val="2986761327"/>
      </p:ext>
    </p:extLst>
  </p:cSld>
  <p:clrMapOvr>
    <a:masterClrMapping/>
  </p:clrMapOvr>
  <mc:AlternateContent xmlns:mc="http://schemas.openxmlformats.org/markup-compatibility/2006" xmlns:p14="http://schemas.microsoft.com/office/powerpoint/2010/main">
    <mc:Choice Requires="p14">
      <p:transition spd="slow" p14:dur="2000" advTm="56940"/>
    </mc:Choice>
    <mc:Fallback xmlns="">
      <p:transition spd="slow" advTm="5694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a:buNone/>
            </a:pPr>
            <a:endParaRPr lang="ar-EG" dirty="0">
              <a:solidFill>
                <a:schemeClr val="bg1"/>
              </a:solidFill>
            </a:endParaRPr>
          </a:p>
          <a:p>
            <a:pPr marL="0" indent="0" algn="r">
              <a:buNone/>
            </a:pPr>
            <a:r>
              <a:rPr lang="ar-EG" dirty="0" smtClean="0">
                <a:solidFill>
                  <a:schemeClr val="bg1"/>
                </a:solidFill>
              </a:rPr>
              <a:t>(أ)- الحصول على اللوائح والأنظمة بوجه عام المنظمة للأعمال </a:t>
            </a:r>
          </a:p>
          <a:p>
            <a:pPr marL="0" indent="0" algn="r">
              <a:buNone/>
            </a:pPr>
            <a:endParaRPr lang="ar-EG" dirty="0">
              <a:solidFill>
                <a:schemeClr val="bg1"/>
              </a:solidFill>
            </a:endParaRPr>
          </a:p>
          <a:p>
            <a:pPr marL="0" indent="0" algn="r">
              <a:buNone/>
            </a:pPr>
            <a:r>
              <a:rPr lang="ar-EG" dirty="0" smtClean="0">
                <a:solidFill>
                  <a:schemeClr val="bg1"/>
                </a:solidFill>
              </a:rPr>
              <a:t>(ب)- تقديم وسيلة الاستعلام عن كافة التفاصيل الخاصة بقطاع الأعمال</a:t>
            </a:r>
          </a:p>
          <a:p>
            <a:pPr marL="0" indent="0" algn="r">
              <a:buNone/>
            </a:pPr>
            <a:endParaRPr lang="ar-EG" dirty="0">
              <a:solidFill>
                <a:schemeClr val="bg1"/>
              </a:solidFill>
            </a:endParaRPr>
          </a:p>
          <a:p>
            <a:pPr marL="0" indent="0" algn="r">
              <a:buNone/>
            </a:pPr>
            <a:r>
              <a:rPr lang="ar-EG" dirty="0" smtClean="0">
                <a:solidFill>
                  <a:schemeClr val="bg1"/>
                </a:solidFill>
              </a:rPr>
              <a:t>(ج)- تقديم الطلبات المختلفة، كطلب الحصول على ترخيص بإقامة نشاط جديد أو تأسيس شركة </a:t>
            </a:r>
            <a:endParaRPr lang="en-US" dirty="0">
              <a:solidFill>
                <a:schemeClr val="bg1"/>
              </a:solidFill>
            </a:endParaRPr>
          </a:p>
        </p:txBody>
      </p:sp>
      <p:pic>
        <p:nvPicPr>
          <p:cNvPr id="5"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55364" y="231492"/>
            <a:ext cx="2383737" cy="1125123"/>
          </a:xfrm>
          <a:prstGeom prst="rect">
            <a:avLst/>
          </a:prstGeom>
        </p:spPr>
      </p:pic>
    </p:spTree>
    <p:extLst>
      <p:ext uri="{BB962C8B-B14F-4D97-AF65-F5344CB8AC3E}">
        <p14:creationId xmlns:p14="http://schemas.microsoft.com/office/powerpoint/2010/main" val="2369283769"/>
      </p:ext>
    </p:extLst>
  </p:cSld>
  <p:clrMapOvr>
    <a:masterClrMapping/>
  </p:clrMapOvr>
  <mc:AlternateContent xmlns:mc="http://schemas.openxmlformats.org/markup-compatibility/2006" xmlns:p14="http://schemas.microsoft.com/office/powerpoint/2010/main">
    <mc:Choice Requires="p14">
      <p:transition spd="slow" p14:dur="2000" advTm="165918"/>
    </mc:Choice>
    <mc:Fallback xmlns="">
      <p:transition spd="slow" advTm="16591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a:buNone/>
            </a:pPr>
            <a:r>
              <a:rPr lang="ar-EG" dirty="0" smtClean="0">
                <a:solidFill>
                  <a:schemeClr val="bg1"/>
                </a:solidFill>
              </a:rPr>
              <a:t>(د)- متابعة الطلبات المقدمة </a:t>
            </a:r>
          </a:p>
          <a:p>
            <a:pPr marL="0" indent="0" algn="r">
              <a:buNone/>
            </a:pPr>
            <a:endParaRPr lang="ar-EG" dirty="0">
              <a:solidFill>
                <a:schemeClr val="bg1"/>
              </a:solidFill>
            </a:endParaRPr>
          </a:p>
          <a:p>
            <a:pPr marL="0" indent="0" algn="r">
              <a:buNone/>
            </a:pPr>
            <a:r>
              <a:rPr lang="ar-EG" dirty="0" smtClean="0">
                <a:solidFill>
                  <a:schemeClr val="bg1"/>
                </a:solidFill>
              </a:rPr>
              <a:t>(هـ)- الحصول على الخدمات المطلوبة بشكل الكتروني، بحسب طبيعة الخدمة.</a:t>
            </a:r>
          </a:p>
          <a:p>
            <a:pPr marL="0" indent="0" algn="r">
              <a:buNone/>
            </a:pPr>
            <a:endParaRPr lang="ar-EG" dirty="0">
              <a:solidFill>
                <a:schemeClr val="bg1"/>
              </a:solidFill>
            </a:endParaRPr>
          </a:p>
          <a:p>
            <a:pPr marL="0" indent="0" algn="r">
              <a:buNone/>
            </a:pPr>
            <a:r>
              <a:rPr lang="ar-EG" dirty="0" smtClean="0">
                <a:solidFill>
                  <a:schemeClr val="bg1"/>
                </a:solidFill>
              </a:rPr>
              <a:t>(و)- توفير وسيلة الدفع الآمنة لسداد الرسوم المستحقة </a:t>
            </a:r>
          </a:p>
          <a:p>
            <a:pPr marL="0" indent="0" algn="r">
              <a:buNone/>
            </a:pPr>
            <a:endParaRPr lang="ar-EG" dirty="0">
              <a:solidFill>
                <a:schemeClr val="bg1"/>
              </a:solidFill>
            </a:endParaRPr>
          </a:p>
          <a:p>
            <a:pPr marL="0" indent="0" algn="r">
              <a:buNone/>
            </a:pPr>
            <a:r>
              <a:rPr lang="ar-EG" dirty="0" smtClean="0">
                <a:solidFill>
                  <a:schemeClr val="bg1"/>
                </a:solidFill>
              </a:rPr>
              <a:t>(ز)- تقديم الشكاوى والمقترحات </a:t>
            </a:r>
          </a:p>
          <a:p>
            <a:pPr marL="0" indent="0" algn="r">
              <a:buNone/>
            </a:pP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1109895209"/>
      </p:ext>
    </p:extLst>
  </p:cSld>
  <p:clrMapOvr>
    <a:masterClrMapping/>
  </p:clrMapOvr>
  <mc:AlternateContent xmlns:mc="http://schemas.openxmlformats.org/markup-compatibility/2006" xmlns:p14="http://schemas.microsoft.com/office/powerpoint/2010/main">
    <mc:Choice Requires="p14">
      <p:transition spd="slow" p14:dur="2000" advTm="95790"/>
    </mc:Choice>
    <mc:Fallback xmlns="">
      <p:transition spd="slow" advTm="9579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latin typeface="Times New Roman" panose="02020603050405020304" pitchFamily="18" charset="0"/>
                <a:cs typeface="Times New Roman" panose="02020603050405020304" pitchFamily="18" charset="0"/>
              </a:rPr>
              <a:t/>
            </a:r>
            <a:br>
              <a:rPr lang="ar-EG" dirty="0" smtClean="0">
                <a:solidFill>
                  <a:schemeClr val="bg1"/>
                </a:solidFill>
                <a:latin typeface="Times New Roman" panose="02020603050405020304" pitchFamily="18" charset="0"/>
                <a:cs typeface="Times New Roman" panose="02020603050405020304" pitchFamily="18" charset="0"/>
              </a:rPr>
            </a:br>
            <a:r>
              <a:rPr lang="ar-EG" dirty="0">
                <a:solidFill>
                  <a:schemeClr val="bg1"/>
                </a:solidFill>
                <a:latin typeface="Times New Roman" panose="02020603050405020304" pitchFamily="18" charset="0"/>
                <a:cs typeface="Times New Roman" panose="02020603050405020304" pitchFamily="18" charset="0"/>
              </a:rPr>
              <a:t/>
            </a:r>
            <a:br>
              <a:rPr lang="ar-EG" dirty="0">
                <a:solidFill>
                  <a:schemeClr val="bg1"/>
                </a:solidFill>
                <a:latin typeface="Times New Roman" panose="02020603050405020304" pitchFamily="18" charset="0"/>
                <a:cs typeface="Times New Roman" panose="02020603050405020304" pitchFamily="18" charset="0"/>
              </a:rPr>
            </a:br>
            <a:r>
              <a:rPr lang="ar-EG" dirty="0" smtClean="0">
                <a:solidFill>
                  <a:schemeClr val="bg1"/>
                </a:solidFill>
                <a:latin typeface="Times New Roman" panose="02020603050405020304" pitchFamily="18" charset="0"/>
                <a:cs typeface="Times New Roman" panose="02020603050405020304" pitchFamily="18" charset="0"/>
              </a:rPr>
              <a:t/>
            </a:r>
            <a:br>
              <a:rPr lang="ar-EG" dirty="0" smtClean="0">
                <a:solidFill>
                  <a:schemeClr val="bg1"/>
                </a:solidFill>
                <a:latin typeface="Times New Roman" panose="02020603050405020304" pitchFamily="18" charset="0"/>
                <a:cs typeface="Times New Roman" panose="02020603050405020304" pitchFamily="18" charset="0"/>
              </a:rPr>
            </a:br>
            <a:r>
              <a:rPr lang="ar-EG" dirty="0" smtClean="0">
                <a:solidFill>
                  <a:schemeClr val="bg1"/>
                </a:solidFill>
                <a:latin typeface="Times New Roman" panose="02020603050405020304" pitchFamily="18" charset="0"/>
                <a:cs typeface="Times New Roman" panose="02020603050405020304" pitchFamily="18" charset="0"/>
              </a:rPr>
              <a:t>سادسا-مزايا </a:t>
            </a:r>
            <a:r>
              <a:rPr lang="ar-EG" dirty="0">
                <a:solidFill>
                  <a:schemeClr val="bg1"/>
                </a:solidFill>
                <a:latin typeface="Times New Roman" panose="02020603050405020304" pitchFamily="18" charset="0"/>
                <a:cs typeface="Times New Roman" panose="02020603050405020304" pitchFamily="18" charset="0"/>
              </a:rPr>
              <a:t>الحكومة </a:t>
            </a:r>
            <a:r>
              <a:rPr lang="ar-EG" dirty="0" smtClean="0">
                <a:solidFill>
                  <a:schemeClr val="bg1"/>
                </a:solidFill>
                <a:latin typeface="Times New Roman" panose="02020603050405020304" pitchFamily="18" charset="0"/>
                <a:cs typeface="Times New Roman" panose="02020603050405020304" pitchFamily="18" charset="0"/>
              </a:rPr>
              <a:t>الرقمية</a:t>
            </a:r>
            <a:r>
              <a:rPr lang="ar-EG" dirty="0">
                <a:solidFill>
                  <a:schemeClr val="bg1"/>
                </a:solidFill>
                <a:latin typeface="Times New Roman" panose="02020603050405020304" pitchFamily="18" charset="0"/>
                <a:cs typeface="Times New Roman" panose="02020603050405020304" pitchFamily="18" charset="0"/>
              </a:rPr>
              <a:t/>
            </a:r>
            <a:br>
              <a:rPr lang="ar-EG" dirty="0">
                <a:solidFill>
                  <a:schemeClr val="bg1"/>
                </a:solidFill>
                <a:latin typeface="Times New Roman" panose="02020603050405020304" pitchFamily="18" charset="0"/>
                <a:cs typeface="Times New Roman" panose="02020603050405020304" pitchFamily="18" charset="0"/>
              </a:rPr>
            </a:br>
            <a:endParaRPr lang="en-US" dirty="0"/>
          </a:p>
        </p:txBody>
      </p:sp>
      <p:sp>
        <p:nvSpPr>
          <p:cNvPr id="3" name="عنصر نائب للمحتوى 2"/>
          <p:cNvSpPr>
            <a:spLocks noGrp="1"/>
          </p:cNvSpPr>
          <p:nvPr>
            <p:ph idx="1"/>
          </p:nvPr>
        </p:nvSpPr>
        <p:spPr>
          <a:xfrm>
            <a:off x="370391" y="1909823"/>
            <a:ext cx="11320040" cy="4267140"/>
          </a:xfrm>
        </p:spPr>
        <p:txBody>
          <a:bodyPr/>
          <a:lstStyle/>
          <a:p>
            <a:pPr marL="0" indent="0" algn="just" rtl="1">
              <a:buNone/>
            </a:pPr>
            <a:r>
              <a:rPr lang="ar-EG" dirty="0" smtClean="0">
                <a:solidFill>
                  <a:schemeClr val="bg1"/>
                </a:solidFill>
              </a:rPr>
              <a:t>لا شك أن هناك العديد من المزايا الناتجة عن تطبيق مفهوم الحكومة الرقمية، ونذكر هنا أهم هذه المزايا:</a:t>
            </a:r>
          </a:p>
          <a:p>
            <a:pPr marL="0" indent="0" algn="just" rtl="1">
              <a:buNone/>
            </a:pPr>
            <a:endParaRPr lang="ar-EG" dirty="0">
              <a:solidFill>
                <a:schemeClr val="bg1"/>
              </a:solidFill>
            </a:endParaRPr>
          </a:p>
          <a:p>
            <a:pPr marL="0" indent="0" algn="just" rtl="1">
              <a:buNone/>
            </a:pPr>
            <a:r>
              <a:rPr lang="ar-EG" u="sng" dirty="0" smtClean="0">
                <a:solidFill>
                  <a:schemeClr val="bg1"/>
                </a:solidFill>
              </a:rPr>
              <a:t>(1)- السرعة في انجاز الخدمة أو المعاملة: </a:t>
            </a:r>
          </a:p>
          <a:p>
            <a:pPr marL="0" indent="0" algn="just" rtl="1">
              <a:buNone/>
            </a:pPr>
            <a:endParaRPr lang="ar-EG" dirty="0" smtClean="0">
              <a:solidFill>
                <a:schemeClr val="bg1"/>
              </a:solidFill>
            </a:endParaRPr>
          </a:p>
          <a:p>
            <a:pPr marL="0" indent="0" algn="just" rtl="1">
              <a:buNone/>
            </a:pPr>
            <a:r>
              <a:rPr lang="ar-EG" dirty="0" smtClean="0">
                <a:solidFill>
                  <a:schemeClr val="bg1"/>
                </a:solidFill>
              </a:rPr>
              <a:t>لقد سهلت المواقع والتطبيقات الحكومية أداء الخدمات العامة للمواطن؛ فلم يعد يستغرق انجازها الكثير من الوقت الضائع في الذهاب إلى الادارة المختصة والانتظار والمرور على عدد كبير من الموظفين للحصول على توقيعاتهم واعتماد الرؤساء الاداريين للأوراق ووضع الأختام عليها.</a:t>
            </a:r>
            <a:endParaRPr lang="ar-EG" dirty="0">
              <a:solidFill>
                <a:schemeClr val="bg1"/>
              </a:solidFill>
            </a:endParaRPr>
          </a:p>
          <a:p>
            <a:pPr marL="0" indent="0" algn="just" rtl="1">
              <a:buNone/>
            </a:pPr>
            <a:endParaRPr lang="ar-EG" u="sng" dirty="0" smtClean="0">
              <a:solidFill>
                <a:schemeClr val="bg1"/>
              </a:solidFill>
            </a:endParaRPr>
          </a:p>
          <a:p>
            <a:pPr marL="0" indent="0" algn="r">
              <a:buNone/>
            </a:pPr>
            <a:endParaRPr lang="ar-EG" dirty="0">
              <a:solidFill>
                <a:schemeClr val="bg1"/>
              </a:solidFill>
            </a:endParaRPr>
          </a:p>
          <a:p>
            <a:pPr marL="0" indent="0" algn="r">
              <a:buNone/>
            </a:pP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977124361"/>
      </p:ext>
    </p:extLst>
  </p:cSld>
  <p:clrMapOvr>
    <a:masterClrMapping/>
  </p:clrMapOvr>
  <mc:AlternateContent xmlns:mc="http://schemas.openxmlformats.org/markup-compatibility/2006" xmlns:p14="http://schemas.microsoft.com/office/powerpoint/2010/main">
    <mc:Choice Requires="p14">
      <p:transition spd="slow" p14:dur="2000" advTm="141188"/>
    </mc:Choice>
    <mc:Fallback xmlns="">
      <p:transition spd="slow" advTm="14118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normAutofit fontScale="92500"/>
          </a:bodyPr>
          <a:lstStyle/>
          <a:p>
            <a:pPr marL="0" indent="0" algn="r">
              <a:buNone/>
            </a:pPr>
            <a:endParaRPr lang="ar-EG" dirty="0" smtClean="0">
              <a:solidFill>
                <a:schemeClr val="bg1"/>
              </a:solidFill>
            </a:endParaRPr>
          </a:p>
          <a:p>
            <a:pPr marL="0" indent="0" algn="just" rtl="1">
              <a:buNone/>
            </a:pPr>
            <a:r>
              <a:rPr lang="ar-EG" dirty="0" smtClean="0">
                <a:solidFill>
                  <a:schemeClr val="bg1"/>
                </a:solidFill>
              </a:rPr>
              <a:t>فقد قضت تكنولوجيا المعلومات والاتصالات بشكل كبير على الطوابير الطويلة أمام المصالح الحكومية للحصول على الخدمات العامة المختلفة؛ فقد ساهمت </a:t>
            </a:r>
            <a:r>
              <a:rPr lang="ar-EG" dirty="0" err="1" smtClean="0">
                <a:solidFill>
                  <a:schemeClr val="bg1"/>
                </a:solidFill>
              </a:rPr>
              <a:t>أتمتة</a:t>
            </a:r>
            <a:r>
              <a:rPr lang="ar-EG" dirty="0" smtClean="0">
                <a:solidFill>
                  <a:schemeClr val="bg1"/>
                </a:solidFill>
              </a:rPr>
              <a:t> المعاملات بصورة كبيرة في تحقيق ذلك؛ وتعني </a:t>
            </a:r>
            <a:r>
              <a:rPr lang="ar-EG" dirty="0" err="1" smtClean="0">
                <a:solidFill>
                  <a:schemeClr val="bg1"/>
                </a:solidFill>
              </a:rPr>
              <a:t>الاتمتة</a:t>
            </a:r>
            <a:r>
              <a:rPr lang="ar-EG" dirty="0" smtClean="0">
                <a:solidFill>
                  <a:schemeClr val="bg1"/>
                </a:solidFill>
              </a:rPr>
              <a:t> انجاز المعاملة من خلال النظام دون تدخل شخصي من الموظف.</a:t>
            </a:r>
          </a:p>
          <a:p>
            <a:pPr marL="0" indent="0" algn="r">
              <a:buNone/>
            </a:pPr>
            <a:endParaRPr lang="ar-EG" dirty="0">
              <a:solidFill>
                <a:schemeClr val="bg1"/>
              </a:solidFill>
            </a:endParaRPr>
          </a:p>
          <a:p>
            <a:pPr marL="0" indent="0" algn="just" rtl="1">
              <a:buNone/>
            </a:pPr>
            <a:r>
              <a:rPr lang="ar-EG" dirty="0" smtClean="0">
                <a:solidFill>
                  <a:schemeClr val="bg1"/>
                </a:solidFill>
              </a:rPr>
              <a:t>ومن العوامل التي أدت إلى راحة المواطن في هذا السياق أيضا، عدم ارتباط تقديم الخدمة بوقت محدد في الغالب، فلم يعد المواطن في حاجة إلى الذهاب للإدارة المختصة في وقت العمل الرسمي للحصول على الخدمة، بل يختار الوقت المناسب له ويدخل إلى التطبيق أو الموقع الحكومي أو البريد الالكتروني لتقديم طلب بذلك. </a:t>
            </a:r>
          </a:p>
          <a:p>
            <a:pPr marL="0" indent="0" algn="r">
              <a:buNone/>
            </a:pPr>
            <a:r>
              <a:rPr lang="ar-EG" dirty="0" smtClean="0">
                <a:solidFill>
                  <a:schemeClr val="bg1"/>
                </a:solidFill>
              </a:rPr>
              <a:t>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2592977441"/>
      </p:ext>
    </p:extLst>
  </p:cSld>
  <p:clrMapOvr>
    <a:masterClrMapping/>
  </p:clrMapOvr>
  <mc:AlternateContent xmlns:mc="http://schemas.openxmlformats.org/markup-compatibility/2006" xmlns:p14="http://schemas.microsoft.com/office/powerpoint/2010/main">
    <mc:Choice Requires="p14">
      <p:transition spd="slow" p14:dur="2000" advTm="185182"/>
    </mc:Choice>
    <mc:Fallback xmlns="">
      <p:transition spd="slow" advTm="18518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solidFill>
                  <a:schemeClr val="bg1"/>
                </a:solidFill>
              </a:rPr>
              <a:t>(2)-جودة الأداء: </a:t>
            </a:r>
            <a:endParaRPr lang="ar-EG" dirty="0" smtClean="0">
              <a:solidFill>
                <a:schemeClr val="bg1"/>
              </a:solidFill>
            </a:endParaRPr>
          </a:p>
          <a:p>
            <a:pPr marL="0" indent="0" algn="r" rtl="1">
              <a:buNone/>
            </a:pPr>
            <a:endParaRPr lang="ar-EG" u="sng" dirty="0">
              <a:solidFill>
                <a:schemeClr val="bg1"/>
              </a:solidFill>
            </a:endParaRPr>
          </a:p>
          <a:p>
            <a:pPr marL="0" indent="0" algn="just" rtl="1">
              <a:buNone/>
            </a:pPr>
            <a:r>
              <a:rPr lang="ar-EG" dirty="0" smtClean="0">
                <a:solidFill>
                  <a:schemeClr val="bg1"/>
                </a:solidFill>
              </a:rPr>
              <a:t>تؤدي الأنظمة الالكترونية الأعمال الإدارية بصورة أدق من الموظف العادي الذي يقوم بها يدويا ويتعرض معها للأخطاء بصورة كبيرة نسبيا، كما أن ذلك سهل من ناحية أخرى الرقابة والاشراف على تلك الأعمال والوقوف على مدى التزامها بمعايير الجودة المطلوبة.</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3842603956"/>
      </p:ext>
    </p:extLst>
  </p:cSld>
  <p:clrMapOvr>
    <a:masterClrMapping/>
  </p:clrMapOvr>
  <mc:AlternateContent xmlns:mc="http://schemas.openxmlformats.org/markup-compatibility/2006" xmlns:p14="http://schemas.microsoft.com/office/powerpoint/2010/main">
    <mc:Choice Requires="p14">
      <p:transition spd="slow" p14:dur="2000" advTm="79500"/>
    </mc:Choice>
    <mc:Fallback xmlns="">
      <p:transition spd="slow" advTm="795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normAutofit lnSpcReduction="10000"/>
          </a:bodyPr>
          <a:lstStyle/>
          <a:p>
            <a:pPr marL="0" indent="0" algn="r">
              <a:buNone/>
            </a:pPr>
            <a:r>
              <a:rPr lang="ar-EG" u="sng" dirty="0" smtClean="0">
                <a:solidFill>
                  <a:schemeClr val="bg1"/>
                </a:solidFill>
              </a:rPr>
              <a:t>(3)-تخفيض تكاليف أداء الخدمة:</a:t>
            </a:r>
          </a:p>
          <a:p>
            <a:pPr marL="0" indent="0" algn="just" rtl="1">
              <a:buNone/>
            </a:pPr>
            <a:endParaRPr lang="ar-EG" dirty="0" smtClean="0">
              <a:solidFill>
                <a:schemeClr val="bg1"/>
              </a:solidFill>
            </a:endParaRPr>
          </a:p>
          <a:p>
            <a:pPr marL="0" indent="0" algn="just" rtl="1">
              <a:buNone/>
            </a:pPr>
            <a:r>
              <a:rPr lang="ar-EG" dirty="0" smtClean="0">
                <a:solidFill>
                  <a:schemeClr val="bg1"/>
                </a:solidFill>
              </a:rPr>
              <a:t>يظهر ذلك في الاعتماد على عدد أقل من الموظفين، نظرا لقيام أنظمة المعلومات والاتصالات بالدور الأكبر في هذا السياق، كما أن الموارد التقليدية التي كانت مطلوبة لإنجاز الأعمال الحكومية، كالأوراق والأدوات وغيرها، لم تعد مطلوبة؛ فقد حل محلها المحررات والأدوات الالكترونية.</a:t>
            </a:r>
          </a:p>
          <a:p>
            <a:pPr marL="0" indent="0" algn="r">
              <a:buNone/>
            </a:pPr>
            <a:endParaRPr lang="ar-EG" dirty="0">
              <a:solidFill>
                <a:schemeClr val="bg1"/>
              </a:solidFill>
            </a:endParaRPr>
          </a:p>
          <a:p>
            <a:pPr marL="0" indent="0" algn="just" rtl="1">
              <a:buNone/>
            </a:pPr>
            <a:r>
              <a:rPr lang="ar-EG" dirty="0">
                <a:solidFill>
                  <a:schemeClr val="bg1"/>
                </a:solidFill>
              </a:rPr>
              <a:t>وينعكس ذلك بكل تأكيد على المقابل الذي يدفعه المواطن في النهاية، فضلا عن أن أداء الخدمة الكترونيا </a:t>
            </a:r>
            <a:r>
              <a:rPr lang="ar-EG" dirty="0" smtClean="0">
                <a:solidFill>
                  <a:schemeClr val="bg1"/>
                </a:solidFill>
              </a:rPr>
              <a:t>قد وفر </a:t>
            </a:r>
            <a:r>
              <a:rPr lang="ar-EG" dirty="0">
                <a:solidFill>
                  <a:schemeClr val="bg1"/>
                </a:solidFill>
              </a:rPr>
              <a:t>عليه مشقة الذهاب إلى الإدارات المختصة وما يستتبع ذلك من نفقات</a:t>
            </a:r>
            <a:r>
              <a:rPr lang="ar-EG" dirty="0" smtClean="0">
                <a:solidFill>
                  <a:schemeClr val="bg1"/>
                </a:solidFill>
              </a:rPr>
              <a:t>.   </a:t>
            </a:r>
            <a:endParaRPr lang="ar-EG" dirty="0">
              <a:solidFill>
                <a:schemeClr val="bg1"/>
              </a:solidFill>
            </a:endParaRPr>
          </a:p>
          <a:p>
            <a:pPr marL="0" indent="0" algn="r">
              <a:buNone/>
            </a:pPr>
            <a:r>
              <a:rPr lang="ar-EG" dirty="0" smtClean="0">
                <a:solidFill>
                  <a:schemeClr val="bg1"/>
                </a:solidFill>
              </a:rPr>
              <a:t>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767976608"/>
      </p:ext>
    </p:extLst>
  </p:cSld>
  <p:clrMapOvr>
    <a:masterClrMapping/>
  </p:clrMapOvr>
  <mc:AlternateContent xmlns:mc="http://schemas.openxmlformats.org/markup-compatibility/2006" xmlns:p14="http://schemas.microsoft.com/office/powerpoint/2010/main">
    <mc:Choice Requires="p14">
      <p:transition spd="slow" p14:dur="2000" advTm="83695"/>
    </mc:Choice>
    <mc:Fallback xmlns="">
      <p:transition spd="slow" advTm="8369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a:buNone/>
            </a:pPr>
            <a:r>
              <a:rPr lang="ar-EG" u="sng" dirty="0" smtClean="0">
                <a:solidFill>
                  <a:schemeClr val="bg1"/>
                </a:solidFill>
              </a:rPr>
              <a:t>4-سهولة الإجراءات المتبعة للحصول على الخدمة: </a:t>
            </a:r>
          </a:p>
          <a:p>
            <a:pPr marL="0" indent="0" algn="r">
              <a:buNone/>
            </a:pPr>
            <a:endParaRPr lang="ar-EG" dirty="0" smtClean="0">
              <a:solidFill>
                <a:schemeClr val="bg1"/>
              </a:solidFill>
            </a:endParaRPr>
          </a:p>
          <a:p>
            <a:pPr marL="0" indent="0" algn="just" rtl="1">
              <a:buNone/>
            </a:pPr>
            <a:r>
              <a:rPr lang="ar-EG" dirty="0" smtClean="0">
                <a:solidFill>
                  <a:schemeClr val="bg1"/>
                </a:solidFill>
              </a:rPr>
              <a:t>إن استخدام تكنولوجيا المعلومات والاتصالات في العمل الحكومي أدى إلى تقليص عدد الخطوات والإجراءات المتبعة في الحصول على الخدمة، فأصبح من الميسور للمواطن الحصول عليها باتباع بعض الخطوات الالكترونية على الموقع أو التطبيق المخصص لهذا الغرض.</a:t>
            </a:r>
          </a:p>
          <a:p>
            <a:pPr marL="0" indent="0" algn="just" rtl="1">
              <a:buNone/>
            </a:pPr>
            <a:endParaRPr lang="ar-EG" dirty="0">
              <a:solidFill>
                <a:schemeClr val="bg1"/>
              </a:solidFill>
            </a:endParaRPr>
          </a:p>
          <a:p>
            <a:pPr marL="0" indent="0" algn="just" rtl="1">
              <a:buNone/>
            </a:pPr>
            <a:r>
              <a:rPr lang="ar-EG" dirty="0" smtClean="0">
                <a:solidFill>
                  <a:schemeClr val="bg1"/>
                </a:solidFill>
              </a:rPr>
              <a:t>ويترتب على ذلك التخلص من الروتين الحكومي بما ينطوي عليه من نفقات باهظة وجهود مهدرة.  </a:t>
            </a:r>
            <a:endParaRPr lang="ar-EG" dirty="0">
              <a:solidFill>
                <a:schemeClr val="bg1"/>
              </a:solidFill>
            </a:endParaRPr>
          </a:p>
          <a:p>
            <a:pPr marL="0" indent="0" algn="r">
              <a:buNone/>
            </a:pP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651493881"/>
      </p:ext>
    </p:extLst>
  </p:cSld>
  <p:clrMapOvr>
    <a:masterClrMapping/>
  </p:clrMapOvr>
  <mc:AlternateContent xmlns:mc="http://schemas.openxmlformats.org/markup-compatibility/2006" xmlns:p14="http://schemas.microsoft.com/office/powerpoint/2010/main">
    <mc:Choice Requires="p14">
      <p:transition spd="slow" p14:dur="2000" advTm="54322"/>
    </mc:Choice>
    <mc:Fallback xmlns="">
      <p:transition spd="slow" advTm="5432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solidFill>
                  <a:schemeClr val="bg1"/>
                </a:solidFill>
              </a:rPr>
              <a:t>5- الشفافية: </a:t>
            </a:r>
          </a:p>
          <a:p>
            <a:pPr marL="0" indent="0" algn="r" rtl="1">
              <a:buNone/>
            </a:pPr>
            <a:endParaRPr lang="ar-EG" dirty="0" smtClean="0">
              <a:solidFill>
                <a:schemeClr val="bg1"/>
              </a:solidFill>
            </a:endParaRPr>
          </a:p>
          <a:p>
            <a:pPr marL="0" indent="0" algn="just" rtl="1">
              <a:buNone/>
            </a:pPr>
            <a:r>
              <a:rPr lang="ar-EG" dirty="0" smtClean="0">
                <a:solidFill>
                  <a:schemeClr val="bg1"/>
                </a:solidFill>
              </a:rPr>
              <a:t>استخدام تكنولوجيا المعلومات والاتصالات في تقديم الخدمات العامة للجمهور أدى إلى المزيد من الشفافية في إجراء الأعمال الحكومية، فكل البيانات الخاصة بالعمل المطلوب انجازه وخطواته موضحة للمواطن على الموقع او التطبيق والنتائج المترتبة عليها والتكاليف المطلوبة والأنظمة الحاكمة للعمل والتعديلات التي أجريت عليها فضلا عن اتاحة الفرصة لتقديم الشكاوى والمقترحات حول ذلك.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1422191970"/>
      </p:ext>
    </p:extLst>
  </p:cSld>
  <p:clrMapOvr>
    <a:masterClrMapping/>
  </p:clrMapOvr>
  <mc:AlternateContent xmlns:mc="http://schemas.openxmlformats.org/markup-compatibility/2006" xmlns:p14="http://schemas.microsoft.com/office/powerpoint/2010/main">
    <mc:Choice Requires="p14">
      <p:transition spd="slow" p14:dur="2000" advTm="68875"/>
    </mc:Choice>
    <mc:Fallback xmlns="">
      <p:transition spd="slow" advTm="6887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a:buNone/>
            </a:pPr>
            <a:r>
              <a:rPr lang="ar-EG" u="sng" dirty="0" smtClean="0">
                <a:solidFill>
                  <a:schemeClr val="bg1"/>
                </a:solidFill>
              </a:rPr>
              <a:t>6- مكافحة الفساد: </a:t>
            </a:r>
          </a:p>
          <a:p>
            <a:pPr marL="0" indent="0" algn="r">
              <a:buNone/>
            </a:pPr>
            <a:endParaRPr lang="ar-EG" dirty="0" smtClean="0">
              <a:solidFill>
                <a:schemeClr val="bg1"/>
              </a:solidFill>
            </a:endParaRPr>
          </a:p>
          <a:p>
            <a:pPr marL="0" indent="0" algn="just" rtl="1">
              <a:buNone/>
            </a:pPr>
            <a:endParaRPr lang="ar-EG" dirty="0" smtClean="0">
              <a:solidFill>
                <a:schemeClr val="bg1"/>
              </a:solidFill>
            </a:endParaRPr>
          </a:p>
          <a:p>
            <a:pPr marL="0" indent="0" algn="just" rtl="1">
              <a:buNone/>
            </a:pPr>
            <a:r>
              <a:rPr lang="ar-EG" dirty="0" smtClean="0">
                <a:solidFill>
                  <a:schemeClr val="bg1"/>
                </a:solidFill>
              </a:rPr>
              <a:t>تعمل الحكومة الرقمية على تقليل الاعتماد على العنصر البشري في انجاز المعاملة أو الاجراء المطلوب، وبالتالي فليس هناك مساحة يتعامل من خلالها المواطن مع موظف مختص يتوقف على قراره أداء الخدمة؛ وسوف يقلل ذلك بكل تأكيد انتشار الفساد والرشوة في الجهاز الإداري.</a:t>
            </a:r>
          </a:p>
          <a:p>
            <a:pPr marL="0" indent="0" algn="r">
              <a:buNone/>
            </a:pPr>
            <a:endParaRPr lang="ar-EG" dirty="0" smtClean="0">
              <a:solidFill>
                <a:schemeClr val="bg1"/>
              </a:solidFill>
            </a:endParaRPr>
          </a:p>
          <a:p>
            <a:pPr marL="0" indent="0" algn="r">
              <a:buNone/>
            </a:pPr>
            <a:endParaRPr lang="ar-EG" dirty="0">
              <a:solidFill>
                <a:schemeClr val="bg1"/>
              </a:solidFill>
            </a:endParaRPr>
          </a:p>
          <a:p>
            <a:pPr marL="0" indent="0" algn="r">
              <a:buNone/>
            </a:pP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2548541080"/>
      </p:ext>
    </p:extLst>
  </p:cSld>
  <p:clrMapOvr>
    <a:masterClrMapping/>
  </p:clrMapOvr>
  <mc:AlternateContent xmlns:mc="http://schemas.openxmlformats.org/markup-compatibility/2006" xmlns:p14="http://schemas.microsoft.com/office/powerpoint/2010/main">
    <mc:Choice Requires="p14">
      <p:transition spd="slow" p14:dur="2000" advTm="60730"/>
    </mc:Choice>
    <mc:Fallback xmlns="">
      <p:transition spd="slow" advTm="6073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endParaRPr lang="ar-EG" dirty="0" smtClean="0">
              <a:solidFill>
                <a:schemeClr val="bg1"/>
              </a:solidFill>
            </a:endParaRPr>
          </a:p>
          <a:p>
            <a:pPr marL="0" indent="0" algn="just" rtl="1">
              <a:buNone/>
            </a:pPr>
            <a:r>
              <a:rPr lang="ar-EG" dirty="0" smtClean="0">
                <a:solidFill>
                  <a:schemeClr val="bg1"/>
                </a:solidFill>
              </a:rPr>
              <a:t>ومن ناحية أخرى سوف تسهل تكنولوجيا المعلومات والاتصالات على الحكومة مراقبة المسؤول عندما يقتضي الإجراء إصدار قرار يخضع إلى سلطته التقديرية، لما يتوفر من أساليب للرقابة الالكترونية على المحتوى المرسل بين الجهات المختلفة والقرارات الخاصة به، فمن السهل والحال كذلك تحديد الحلقة المعيبة في سلسلة الإجراءات</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111660548"/>
      </p:ext>
    </p:extLst>
  </p:cSld>
  <p:clrMapOvr>
    <a:masterClrMapping/>
  </p:clrMapOvr>
  <mc:AlternateContent xmlns:mc="http://schemas.openxmlformats.org/markup-compatibility/2006" xmlns:p14="http://schemas.microsoft.com/office/powerpoint/2010/main">
    <mc:Choice Requires="p14">
      <p:transition spd="slow" p14:dur="2000" advTm="82811"/>
    </mc:Choice>
    <mc:Fallback xmlns="">
      <p:transition spd="slow" advTm="8281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t/>
            </a:r>
            <a:br>
              <a:rPr lang="ar-EG" dirty="0" smtClean="0"/>
            </a:br>
            <a:r>
              <a:rPr lang="ar-EG" dirty="0"/>
              <a:t/>
            </a:r>
            <a:br>
              <a:rPr lang="ar-EG" dirty="0"/>
            </a:br>
            <a:r>
              <a:rPr lang="ar-EG" dirty="0" smtClean="0">
                <a:solidFill>
                  <a:schemeClr val="bg1"/>
                </a:solidFill>
              </a:rPr>
              <a:t>سابعا: سلبيات الحكومة الرقمية </a:t>
            </a:r>
            <a:endParaRPr lang="en-US" dirty="0"/>
          </a:p>
        </p:txBody>
      </p:sp>
      <p:sp>
        <p:nvSpPr>
          <p:cNvPr id="3" name="عنصر نائب للمحتوى 2"/>
          <p:cNvSpPr>
            <a:spLocks noGrp="1"/>
          </p:cNvSpPr>
          <p:nvPr>
            <p:ph idx="1"/>
          </p:nvPr>
        </p:nvSpPr>
        <p:spPr/>
        <p:txBody>
          <a:bodyPr/>
          <a:lstStyle/>
          <a:p>
            <a:pPr algn="r" rtl="1"/>
            <a:endParaRPr lang="ar-EG" dirty="0" smtClean="0"/>
          </a:p>
          <a:p>
            <a:pPr marL="0" indent="0" algn="just" rtl="1">
              <a:buNone/>
            </a:pPr>
            <a:r>
              <a:rPr lang="ar-EG" dirty="0" smtClean="0">
                <a:solidFill>
                  <a:schemeClr val="bg1"/>
                </a:solidFill>
              </a:rPr>
              <a:t>على الرغم من وجود العديد من المزايا الناتجة عن تطبيق الحكومة الرقمية إلا أن هناك بعض السلبيات التي تنشأ عن ذلك أيضا، ونذكر أهمها في التالي:</a:t>
            </a:r>
          </a:p>
          <a:p>
            <a:pPr marL="0" indent="0" algn="r" rtl="1">
              <a:buNone/>
            </a:pPr>
            <a:endParaRPr lang="ar-EG" dirty="0">
              <a:solidFill>
                <a:schemeClr val="bg1"/>
              </a:solidFill>
            </a:endParaRPr>
          </a:p>
          <a:p>
            <a:pPr marL="0" indent="0" algn="r" rtl="1">
              <a:buNone/>
            </a:pPr>
            <a:r>
              <a:rPr lang="ar-EG" u="sng" dirty="0" smtClean="0">
                <a:solidFill>
                  <a:schemeClr val="bg1"/>
                </a:solidFill>
              </a:rPr>
              <a:t>1- ارتفاع معدل البطالة: </a:t>
            </a:r>
          </a:p>
          <a:p>
            <a:pPr marL="0" indent="0" algn="r" rtl="1">
              <a:buNone/>
            </a:pPr>
            <a:endParaRPr lang="ar-EG" u="sng" dirty="0" smtClean="0">
              <a:solidFill>
                <a:schemeClr val="bg1"/>
              </a:solidFill>
            </a:endParaRPr>
          </a:p>
          <a:p>
            <a:pPr marL="0" indent="0" algn="just" rtl="1">
              <a:buNone/>
            </a:pPr>
            <a:r>
              <a:rPr lang="ar-EG" dirty="0" smtClean="0">
                <a:solidFill>
                  <a:schemeClr val="bg1"/>
                </a:solidFill>
              </a:rPr>
              <a:t>سوف يؤدي الاعتماد المتزايد على الأنظمة المعلوماتية في تقديم الخدمات العامة </a:t>
            </a:r>
            <a:r>
              <a:rPr lang="ar-EG" dirty="0" err="1" smtClean="0">
                <a:solidFill>
                  <a:schemeClr val="bg1"/>
                </a:solidFill>
              </a:rPr>
              <a:t>وأتمتة</a:t>
            </a:r>
            <a:r>
              <a:rPr lang="ar-EG" dirty="0" smtClean="0">
                <a:solidFill>
                  <a:schemeClr val="bg1"/>
                </a:solidFill>
              </a:rPr>
              <a:t> العمليات إلى تقليل عدد الموظفين بطبيعة الحال، مما يعني أن العدد الذي كانت الحكومة تقوم بتوظيفه في الجهاز الاداري سوف يقل بصورة كبيرة .</a:t>
            </a:r>
            <a:endParaRPr lang="ar-EG"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2802741899"/>
      </p:ext>
    </p:extLst>
  </p:cSld>
  <p:clrMapOvr>
    <a:masterClrMapping/>
  </p:clrMapOvr>
  <mc:AlternateContent xmlns:mc="http://schemas.openxmlformats.org/markup-compatibility/2006" xmlns:p14="http://schemas.microsoft.com/office/powerpoint/2010/main">
    <mc:Choice Requires="p14">
      <p:transition spd="slow" p14:dur="2000" advTm="70515"/>
    </mc:Choice>
    <mc:Fallback xmlns="">
      <p:transition spd="slow" advTm="7051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algn="r"/>
            <a:endParaRPr lang="ar-EG" dirty="0" smtClean="0"/>
          </a:p>
          <a:p>
            <a:pPr marL="0" indent="0" algn="just" rtl="1">
              <a:buNone/>
            </a:pPr>
            <a:r>
              <a:rPr lang="ar-EG" dirty="0" smtClean="0">
                <a:solidFill>
                  <a:schemeClr val="bg1"/>
                </a:solidFill>
              </a:rPr>
              <a:t>و يمثل هذا الأمر أحد التحديات المهمة التي ستواجه الحكومات في المستقبل، بل ربما بدأنا نشعر بها في عصرنا الحالي؛ وليس هناك أمام الدول في هذا الشأن سوى تطوير برامجها التعليمية داخل الجامعات ومؤسسات التعليم لخلق فرص جديدة تتلاءم مع احتياجات الانسان المعاصر.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2565877168"/>
      </p:ext>
    </p:extLst>
  </p:cSld>
  <p:clrMapOvr>
    <a:masterClrMapping/>
  </p:clrMapOvr>
  <mc:AlternateContent xmlns:mc="http://schemas.openxmlformats.org/markup-compatibility/2006" xmlns:p14="http://schemas.microsoft.com/office/powerpoint/2010/main">
    <mc:Choice Requires="p14">
      <p:transition spd="slow" p14:dur="2000" advTm="49984"/>
    </mc:Choice>
    <mc:Fallback xmlns="">
      <p:transition spd="slow" advTm="4998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solidFill>
                  <a:schemeClr val="bg1"/>
                </a:solidFill>
              </a:rPr>
              <a:t>2-الأمية التقنية وسبل الوصول إلى الخدمات بالنسبة لكافة المواطنين:</a:t>
            </a:r>
          </a:p>
          <a:p>
            <a:pPr marL="0" indent="0" algn="r" rtl="1">
              <a:buNone/>
            </a:pPr>
            <a:endParaRPr lang="ar-EG" u="sng" dirty="0">
              <a:solidFill>
                <a:schemeClr val="bg1"/>
              </a:solidFill>
            </a:endParaRPr>
          </a:p>
          <a:p>
            <a:pPr marL="0" indent="0" algn="just" rtl="1">
              <a:buNone/>
            </a:pPr>
            <a:r>
              <a:rPr lang="ar-EG" dirty="0" smtClean="0">
                <a:solidFill>
                  <a:schemeClr val="bg1"/>
                </a:solidFill>
              </a:rPr>
              <a:t>لا شك أن إمكانية الوصول إلى الخدمات الالكترونية تتطلب معرفة من المواطن بكيفية استخدام الأجهزة الالكترونية والمواقع والتطبيقات المختلفة، وهذا الأمر لا يتوفر بالنسبة للكافة ويترتب على ذلك حرمان البعض من المزايا التي تقدمها الدولة في تيسير سبل تقديم الخدمات العامة باستخدام تكنولوجيا المعلومات والاتصالات.</a:t>
            </a:r>
            <a:endParaRPr lang="en-US" u="sng"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1555127750"/>
      </p:ext>
    </p:extLst>
  </p:cSld>
  <p:clrMapOvr>
    <a:masterClrMapping/>
  </p:clrMapOvr>
  <mc:AlternateContent xmlns:mc="http://schemas.openxmlformats.org/markup-compatibility/2006" xmlns:p14="http://schemas.microsoft.com/office/powerpoint/2010/main">
    <mc:Choice Requires="p14">
      <p:transition spd="slow" p14:dur="2000" advTm="113489"/>
    </mc:Choice>
    <mc:Fallback xmlns="">
      <p:transition spd="slow" advTm="11348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EG" dirty="0" smtClean="0"/>
              <a:t/>
            </a:r>
            <a:br>
              <a:rPr lang="ar-EG" dirty="0" smtClean="0"/>
            </a:br>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solidFill>
                  <a:schemeClr val="bg1"/>
                </a:solidFill>
              </a:rPr>
              <a:t>3-المخاطر الصحية والاجتماعية: </a:t>
            </a:r>
          </a:p>
          <a:p>
            <a:pPr marL="0" indent="0" algn="r" rtl="1">
              <a:buNone/>
            </a:pPr>
            <a:endParaRPr lang="ar-EG" dirty="0">
              <a:solidFill>
                <a:schemeClr val="bg1"/>
              </a:solidFill>
            </a:endParaRPr>
          </a:p>
          <a:p>
            <a:pPr marL="0" indent="0" algn="r" rtl="1">
              <a:buNone/>
            </a:pPr>
            <a:r>
              <a:rPr lang="ar-EG" dirty="0" smtClean="0">
                <a:solidFill>
                  <a:schemeClr val="bg1"/>
                </a:solidFill>
              </a:rPr>
              <a:t>استخدام الأجهزة الالكترونية بكثرة والافراط في ذلك قد يسبب بعض المشكلات الصحية مثل التأثير على العين وغير ذلك.</a:t>
            </a:r>
          </a:p>
          <a:p>
            <a:pPr marL="0" indent="0" algn="r" rtl="1">
              <a:buNone/>
            </a:pPr>
            <a:endParaRPr lang="ar-EG" dirty="0">
              <a:solidFill>
                <a:schemeClr val="bg1"/>
              </a:solidFill>
            </a:endParaRPr>
          </a:p>
          <a:p>
            <a:pPr marL="0" indent="0" algn="r" rtl="1">
              <a:buNone/>
            </a:pPr>
            <a:r>
              <a:rPr lang="ar-EG" dirty="0" smtClean="0">
                <a:solidFill>
                  <a:schemeClr val="bg1"/>
                </a:solidFill>
              </a:rPr>
              <a:t>كما يؤدي أيضا إلى العزلة الاجتماعية؛ ذلك أن انشغال الفرد بالأجهزة الالكترونية يفوت عليه فرصة بناء علاقات اجتماعية حقيقية.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3046691656"/>
      </p:ext>
    </p:extLst>
  </p:cSld>
  <p:clrMapOvr>
    <a:masterClrMapping/>
  </p:clrMapOvr>
  <mc:AlternateContent xmlns:mc="http://schemas.openxmlformats.org/markup-compatibility/2006" xmlns:p14="http://schemas.microsoft.com/office/powerpoint/2010/main">
    <mc:Choice Requires="p14">
      <p:transition spd="slow" p14:dur="2000" advTm="35389"/>
    </mc:Choice>
    <mc:Fallback xmlns="">
      <p:transition spd="slow" advTm="3538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normAutofit lnSpcReduction="10000"/>
          </a:bodyPr>
          <a:lstStyle/>
          <a:p>
            <a:pPr marL="0" indent="0" algn="r">
              <a:buNone/>
            </a:pPr>
            <a:endParaRPr lang="ar-EG" dirty="0">
              <a:solidFill>
                <a:schemeClr val="bg1"/>
              </a:solidFill>
            </a:endParaRPr>
          </a:p>
          <a:p>
            <a:pPr marL="0" indent="0" algn="r" rtl="1">
              <a:buNone/>
            </a:pPr>
            <a:r>
              <a:rPr lang="ar-EG" u="sng" dirty="0" smtClean="0">
                <a:solidFill>
                  <a:schemeClr val="bg1"/>
                </a:solidFill>
              </a:rPr>
              <a:t>4- تهديد الخصوصية: </a:t>
            </a:r>
          </a:p>
          <a:p>
            <a:pPr marL="0" indent="0" algn="r" rtl="1">
              <a:buNone/>
            </a:pPr>
            <a:endParaRPr lang="ar-EG" dirty="0" smtClean="0">
              <a:solidFill>
                <a:schemeClr val="bg1"/>
              </a:solidFill>
            </a:endParaRPr>
          </a:p>
          <a:p>
            <a:pPr marL="0" indent="0" algn="just" rtl="1">
              <a:buNone/>
            </a:pPr>
            <a:r>
              <a:rPr lang="ar-EG" dirty="0" smtClean="0">
                <a:solidFill>
                  <a:schemeClr val="bg1"/>
                </a:solidFill>
              </a:rPr>
              <a:t>يتطلب الدخول إلى المواقع الحكومية المختلفة والتطبيقات لإجراء الخدمات العامة، تزويد الموقع أو التطبيق بالبيانات الشخصية اللازمة لأداء الخدمة بما في ذلك البيانات المتعلقة بالبطاقات الائتمانية وأساليب الدفع الالكتروني المختلفة.</a:t>
            </a:r>
          </a:p>
          <a:p>
            <a:pPr marL="0" indent="0" algn="r" rtl="1">
              <a:buNone/>
            </a:pPr>
            <a:endParaRPr lang="ar-EG" dirty="0" smtClean="0">
              <a:solidFill>
                <a:schemeClr val="bg1"/>
              </a:solidFill>
            </a:endParaRPr>
          </a:p>
          <a:p>
            <a:pPr marL="0" indent="0" algn="just" rtl="1">
              <a:buNone/>
            </a:pPr>
            <a:r>
              <a:rPr lang="ar-EG" dirty="0" smtClean="0">
                <a:solidFill>
                  <a:schemeClr val="bg1"/>
                </a:solidFill>
              </a:rPr>
              <a:t>وهذا يعني أن اختراق الموقع أو التطبيق يترتب عليه المساس بخصوصية الأفراد، بل قد يؤدي ذلك إلى مراقبتهم ومعرفة اتجاهاتهم وميولهم من خلال تاريخ تصفحهم وما يقومون به من نشاط الكتروني.</a:t>
            </a:r>
            <a:endParaRPr lang="ar-EG"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745363816"/>
      </p:ext>
    </p:extLst>
  </p:cSld>
  <p:clrMapOvr>
    <a:masterClrMapping/>
  </p:clrMapOvr>
  <mc:AlternateContent xmlns:mc="http://schemas.openxmlformats.org/markup-compatibility/2006" xmlns:p14="http://schemas.microsoft.com/office/powerpoint/2010/main">
    <mc:Choice Requires="p14">
      <p:transition spd="slow" p14:dur="2000" advTm="37919"/>
    </mc:Choice>
    <mc:Fallback xmlns="">
      <p:transition spd="slow" advTm="3791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normAutofit lnSpcReduction="10000"/>
          </a:bodyPr>
          <a:lstStyle/>
          <a:p>
            <a:pPr marL="0" indent="0" algn="r" rtl="1">
              <a:buNone/>
            </a:pPr>
            <a:r>
              <a:rPr lang="ar-EG" u="sng" dirty="0" smtClean="0">
                <a:solidFill>
                  <a:schemeClr val="bg1"/>
                </a:solidFill>
              </a:rPr>
              <a:t>5- تهديد الأمن القومي: </a:t>
            </a:r>
          </a:p>
          <a:p>
            <a:pPr marL="0" indent="0" algn="r" rtl="1">
              <a:buNone/>
            </a:pPr>
            <a:endParaRPr lang="ar-EG" dirty="0" smtClean="0">
              <a:solidFill>
                <a:schemeClr val="bg1"/>
              </a:solidFill>
            </a:endParaRPr>
          </a:p>
          <a:p>
            <a:pPr marL="0" indent="0" algn="just" rtl="1">
              <a:buNone/>
            </a:pPr>
            <a:r>
              <a:rPr lang="ar-EG" dirty="0" smtClean="0">
                <a:solidFill>
                  <a:schemeClr val="bg1"/>
                </a:solidFill>
              </a:rPr>
              <a:t>تحتوي المواقع الالكترونية الحكومية والتطبيقات على البيانات الخاصة بالعمل الحكومي، ويعني ذلك أن الوصول إليها بصورة غير مشروعة يؤدي إلى إفشاء أسرار قد تضر بالأمن القومي للبلاد.</a:t>
            </a:r>
          </a:p>
          <a:p>
            <a:pPr marL="0" indent="0" algn="r" rtl="1">
              <a:buNone/>
            </a:pPr>
            <a:endParaRPr lang="ar-EG" dirty="0" smtClean="0">
              <a:solidFill>
                <a:schemeClr val="bg1"/>
              </a:solidFill>
            </a:endParaRPr>
          </a:p>
          <a:p>
            <a:pPr marL="0" indent="0" algn="r" rtl="1">
              <a:buNone/>
            </a:pPr>
            <a:r>
              <a:rPr lang="ar-EG" dirty="0" smtClean="0">
                <a:solidFill>
                  <a:schemeClr val="bg1"/>
                </a:solidFill>
              </a:rPr>
              <a:t>فضلا عن عملية اختراق الموقع أو التطبيق تؤدي إلى الإضرار بسلامة سير المرفق العام وقد يصل الأمر إلى تعطيله تماما.</a:t>
            </a:r>
            <a:endParaRPr lang="ar-EG" dirty="0">
              <a:solidFill>
                <a:schemeClr val="bg1"/>
              </a:solidFill>
            </a:endParaRPr>
          </a:p>
          <a:p>
            <a:pPr marL="0" indent="0" algn="r" rtl="1">
              <a:buNone/>
            </a:pPr>
            <a:endParaRPr lang="ar-EG" dirty="0">
              <a:solidFill>
                <a:schemeClr val="bg1"/>
              </a:solidFill>
            </a:endParaRPr>
          </a:p>
          <a:p>
            <a:pPr marL="0" indent="0" algn="r" rtl="1">
              <a:buNone/>
            </a:pPr>
            <a:r>
              <a:rPr lang="ar-EG" dirty="0" smtClean="0">
                <a:solidFill>
                  <a:schemeClr val="bg1"/>
                </a:solidFill>
              </a:rPr>
              <a:t> </a:t>
            </a:r>
            <a:endParaRPr lang="en-US" dirty="0">
              <a:solidFill>
                <a:schemeClr val="bg1"/>
              </a:solidFill>
            </a:endParaRPr>
          </a:p>
        </p:txBody>
      </p:sp>
      <p:pic>
        <p:nvPicPr>
          <p:cNvPr id="4"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65997" y="250041"/>
            <a:ext cx="2383737" cy="1125123"/>
          </a:xfrm>
          <a:prstGeom prst="rect">
            <a:avLst/>
          </a:prstGeom>
        </p:spPr>
      </p:pic>
    </p:spTree>
    <p:extLst>
      <p:ext uri="{BB962C8B-B14F-4D97-AF65-F5344CB8AC3E}">
        <p14:creationId xmlns:p14="http://schemas.microsoft.com/office/powerpoint/2010/main" val="2578908235"/>
      </p:ext>
    </p:extLst>
  </p:cSld>
  <p:clrMapOvr>
    <a:masterClrMapping/>
  </p:clrMapOvr>
  <mc:AlternateContent xmlns:mc="http://schemas.openxmlformats.org/markup-compatibility/2006" xmlns:p14="http://schemas.microsoft.com/office/powerpoint/2010/main">
    <mc:Choice Requires="p14">
      <p:transition spd="slow" p14:dur="2000" advTm="49987"/>
    </mc:Choice>
    <mc:Fallback xmlns="">
      <p:transition spd="slow" advTm="4998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10">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2332"/>
    </mc:Choice>
    <mc:Fallback xmlns="">
      <p:transition spd="slow" advTm="6233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2911</TotalTime>
  <Words>2386</Words>
  <Application>Microsoft Office PowerPoint</Application>
  <PresentationFormat>مخصص</PresentationFormat>
  <Paragraphs>230</Paragraphs>
  <Slides>46</Slides>
  <Notes>3</Notes>
  <HiddenSlides>0</HiddenSlides>
  <MMClips>0</MMClips>
  <ScaleCrop>false</ScaleCrop>
  <HeadingPairs>
    <vt:vector size="4" baseType="variant">
      <vt:variant>
        <vt:lpstr>نسق</vt:lpstr>
      </vt:variant>
      <vt:variant>
        <vt:i4>1</vt:i4>
      </vt:variant>
      <vt:variant>
        <vt:lpstr>عناوين الشرائح</vt:lpstr>
      </vt:variant>
      <vt:variant>
        <vt:i4>46</vt:i4>
      </vt:variant>
    </vt:vector>
  </HeadingPairs>
  <TitlesOfParts>
    <vt:vector size="47" baseType="lpstr">
      <vt:lpstr>Office Theme</vt:lpstr>
      <vt:lpstr>عرض تقديمي في PowerPoint</vt:lpstr>
      <vt:lpstr>عرض تقديمي في PowerPoint</vt:lpstr>
      <vt:lpstr>مقدمة </vt:lpstr>
      <vt:lpstr>عرض تقديمي في PowerPoint</vt:lpstr>
      <vt:lpstr> </vt:lpstr>
      <vt:lpstr>عرض تقديمي في PowerPoint</vt:lpstr>
      <vt:lpstr>أولا- تعريف الحكومة الرقمية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ثالثا-خصائص الحكومة الرقمية</vt:lpstr>
      <vt:lpstr>عرض تقديمي في PowerPoint</vt:lpstr>
      <vt:lpstr>عرض تقديمي في PowerPoint</vt:lpstr>
      <vt:lpstr>عرض تقديمي في PowerPoint</vt:lpstr>
      <vt:lpstr>رابعا- أهداف الحكومة الرقمية </vt:lpstr>
      <vt:lpstr>عرض تقديمي في PowerPoint</vt:lpstr>
      <vt:lpstr> خامسا: أنوع التفاعلات داخل الحكومة الرقمية</vt:lpstr>
      <vt:lpstr>    1- علاقة الحكومة بالحكومة   Government to Government (G 2 G) </vt:lpstr>
      <vt:lpstr>عرض تقديمي في PowerPoint</vt:lpstr>
      <vt:lpstr>    2-علاقة الحكومة بالموظفGovernment to Employee   (G2E) </vt:lpstr>
      <vt:lpstr>عرض تقديمي في PowerPoint</vt:lpstr>
      <vt:lpstr>   3-علاقة الحكومة بالمواطن Government to citizen (G2C)  </vt:lpstr>
      <vt:lpstr>عرض تقديمي في PowerPoint</vt:lpstr>
      <vt:lpstr>عرض تقديمي في PowerPoint</vt:lpstr>
      <vt:lpstr>   4-علاقة الحكومة بقطاع الأعمال Government to Business (G2B)  </vt:lpstr>
      <vt:lpstr>عرض تقديمي في PowerPoint</vt:lpstr>
      <vt:lpstr>عرض تقديمي في PowerPoint</vt:lpstr>
      <vt:lpstr>   سادسا-مزايا الحكومة الرقمية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سابعا: سلبيات الحكومة الرقمية </vt:lpstr>
      <vt:lpstr>عرض تقديمي في PowerPoint</vt:lpstr>
      <vt:lpstr>عرض تقديمي في PowerPoint</vt:lpstr>
      <vt:lpstr> </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DR-Nora</cp:lastModifiedBy>
  <cp:revision>223</cp:revision>
  <dcterms:created xsi:type="dcterms:W3CDTF">2023-04-29T09:08:23Z</dcterms:created>
  <dcterms:modified xsi:type="dcterms:W3CDTF">2023-10-04T06:39:23Z</dcterms:modified>
</cp:coreProperties>
</file>