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525" r:id="rId8"/>
    <p:sldId id="481" r:id="rId9"/>
    <p:sldId id="598" r:id="rId10"/>
    <p:sldId id="600" r:id="rId11"/>
    <p:sldId id="601" r:id="rId12"/>
    <p:sldId id="599" r:id="rId13"/>
    <p:sldId id="606" r:id="rId14"/>
    <p:sldId id="607" r:id="rId15"/>
    <p:sldId id="602" r:id="rId16"/>
    <p:sldId id="592" r:id="rId17"/>
    <p:sldId id="608" r:id="rId18"/>
    <p:sldId id="613" r:id="rId19"/>
    <p:sldId id="614" r:id="rId20"/>
    <p:sldId id="615" r:id="rId21"/>
    <p:sldId id="609" r:id="rId22"/>
    <p:sldId id="610" r:id="rId23"/>
    <p:sldId id="611" r:id="rId24"/>
    <p:sldId id="616" r:id="rId25"/>
    <p:sldId id="617" r:id="rId26"/>
    <p:sldId id="618" r:id="rId27"/>
    <p:sldId id="620" r:id="rId28"/>
    <p:sldId id="619" r:id="rId29"/>
    <p:sldId id="621" r:id="rId30"/>
    <p:sldId id="622" r:id="rId31"/>
    <p:sldId id="623" r:id="rId32"/>
    <p:sldId id="626" r:id="rId33"/>
    <p:sldId id="632" r:id="rId34"/>
    <p:sldId id="633" r:id="rId35"/>
    <p:sldId id="637" r:id="rId36"/>
    <p:sldId id="643" r:id="rId37"/>
    <p:sldId id="647" r:id="rId38"/>
    <p:sldId id="648" r:id="rId39"/>
    <p:sldId id="649" r:id="rId40"/>
    <p:sldId id="526" r:id="rId41"/>
    <p:sldId id="489" r:id="rId42"/>
    <p:sldId id="58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25"/>
            <p14:sldId id="481"/>
            <p14:sldId id="598"/>
            <p14:sldId id="600"/>
            <p14:sldId id="601"/>
            <p14:sldId id="599"/>
            <p14:sldId id="606"/>
            <p14:sldId id="607"/>
            <p14:sldId id="602"/>
            <p14:sldId id="592"/>
            <p14:sldId id="608"/>
            <p14:sldId id="613"/>
            <p14:sldId id="614"/>
            <p14:sldId id="615"/>
            <p14:sldId id="609"/>
            <p14:sldId id="610"/>
            <p14:sldId id="611"/>
            <p14:sldId id="616"/>
            <p14:sldId id="617"/>
            <p14:sldId id="618"/>
            <p14:sldId id="620"/>
            <p14:sldId id="619"/>
            <p14:sldId id="621"/>
            <p14:sldId id="622"/>
            <p14:sldId id="623"/>
            <p14:sldId id="626"/>
            <p14:sldId id="632"/>
            <p14:sldId id="633"/>
            <p14:sldId id="637"/>
            <p14:sldId id="643"/>
            <p14:sldId id="647"/>
            <p14:sldId id="648"/>
            <p14:sldId id="649"/>
            <p14:sldId id="526"/>
            <p14:sldId id="489"/>
            <p14:sldId id="58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852F4A"/>
    <a:srgbClr val="F58221"/>
    <a:srgbClr val="203E5F"/>
    <a:srgbClr val="FAC748"/>
    <a:srgbClr val="FFD200"/>
    <a:srgbClr val="00AEEF"/>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58"/>
    <p:restoredTop sz="94422" autoAdjust="0"/>
  </p:normalViewPr>
  <p:slideViewPr>
    <p:cSldViewPr snapToGrid="0">
      <p:cViewPr>
        <p:scale>
          <a:sx n="110" d="100"/>
          <a:sy n="110" d="100"/>
        </p:scale>
        <p:origin x="1024" y="3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ACF05-DB71-E9BC-EF47-4ADEAFF8C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75AFD8-6433-ADB8-901E-4D50DD7F27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5A8EAD-BB72-F0C3-846D-0F1627543E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6603A-601B-33B2-B5C8-C353664E543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15852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334CDF-4AC6-B4DE-E062-CCB1CE6455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94CB73-BE62-9FD1-3C1E-DFA06938F8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176191-B949-F7F3-3A42-03FF536F9C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2E0B19-8220-04F6-3B1D-D6D358ACB406}"/>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533941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97067-E282-41E0-5B4A-026670491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D1E0E-92EF-F1A5-7DD0-D0FD0276A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ABBEB-2C49-0B71-827C-DB72846C0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F7589-B3B9-585A-1223-4FAC4D3A9EF8}"/>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56987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10/27/24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10/27/24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10/27/24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6.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1" name="TextBox 30"/>
          <p:cNvSpPr txBox="1"/>
          <p:nvPr/>
        </p:nvSpPr>
        <p:spPr>
          <a:xfrm>
            <a:off x="673669" y="2424037"/>
            <a:ext cx="4597734" cy="584775"/>
          </a:xfrm>
          <a:prstGeom prst="rect">
            <a:avLst/>
          </a:prstGeom>
          <a:noFill/>
        </p:spPr>
        <p:txBody>
          <a:bodyPr wrap="none" rtlCol="0">
            <a:spAutoFit/>
          </a:bodyPr>
          <a:lstStyle/>
          <a:p>
            <a:r>
              <a:rPr lang="ar-SA" sz="3200" b="1" dirty="0">
                <a:solidFill>
                  <a:srgbClr val="00B0F0"/>
                </a:solidFill>
                <a:latin typeface="Alexandria" charset="0"/>
                <a:cs typeface="Alexandria" charset="0"/>
              </a:rPr>
              <a:t>الصحافة الاستقصائية</a:t>
            </a:r>
            <a:endParaRPr lang="en-US" sz="32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9">
            <a:extLst>
              <a:ext uri="{FF2B5EF4-FFF2-40B4-BE49-F238E27FC236}">
                <a16:creationId xmlns:a16="http://schemas.microsoft.com/office/drawing/2014/main" id="{074480A8-1BF8-E932-574A-E7DCC21B97D0}"/>
              </a:ext>
            </a:extLst>
          </p:cNvPr>
          <p:cNvSpPr/>
          <p:nvPr/>
        </p:nvSpPr>
        <p:spPr>
          <a:xfrm>
            <a:off x="911762" y="488270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التاسعة</a:t>
            </a:r>
            <a:endParaRPr lang="en-US" sz="24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87844" y="2771829"/>
            <a:ext cx="5992981" cy="1290418"/>
          </a:xfrm>
          <a:prstGeom prst="rect">
            <a:avLst/>
          </a:prstGeom>
          <a:noFill/>
        </p:spPr>
        <p:txBody>
          <a:bodyPr wrap="square" rtlCol="0">
            <a:spAutoFit/>
          </a:bodyPr>
          <a:lstStyle/>
          <a:p>
            <a:pPr algn="just" rtl="1">
              <a:lnSpc>
                <a:spcPts val="5000"/>
              </a:lnSpc>
            </a:pPr>
            <a:r>
              <a:rPr lang="ar-SA" sz="2400" b="1" dirty="0">
                <a:solidFill>
                  <a:schemeClr val="accent1"/>
                </a:solidFill>
                <a:latin typeface="Alexandria" charset="0"/>
                <a:cs typeface="Alexandria" charset="0"/>
              </a:rPr>
              <a:t>مقومات الثقافة القانونية للإعلاميين</a:t>
            </a:r>
          </a:p>
          <a:p>
            <a:pPr algn="just" rtl="1">
              <a:lnSpc>
                <a:spcPts val="5000"/>
              </a:lnSpc>
            </a:pPr>
            <a:r>
              <a:rPr lang="ar-SA" sz="2400" b="1" dirty="0">
                <a:solidFill>
                  <a:schemeClr val="accent1"/>
                </a:solidFill>
                <a:latin typeface="Alexandria" charset="0"/>
                <a:cs typeface="Alexandria" charset="0"/>
              </a:rPr>
              <a:t>أخلاقيات وآداب مهنة الصحافة</a:t>
            </a:r>
            <a:endParaRPr lang="en-US" sz="2400" b="1" dirty="0">
              <a:solidFill>
                <a:schemeClr val="accent1"/>
              </a:solidFill>
              <a:latin typeface="Alexandria" charset="0"/>
              <a:cs typeface="Alexandria" charset="0"/>
            </a:endParaRPr>
          </a:p>
        </p:txBody>
      </p:sp>
      <p:sp>
        <p:nvSpPr>
          <p:cNvPr id="10" name="Rectangle: Rounded Corners 9"/>
          <p:cNvSpPr/>
          <p:nvPr/>
        </p:nvSpPr>
        <p:spPr>
          <a:xfrm>
            <a:off x="7248338" y="504522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التاسعة</a:t>
            </a:r>
            <a:endParaRPr lang="en-US" sz="24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35360" cy="461665"/>
          </a:xfrm>
          <a:prstGeom prst="rect">
            <a:avLst/>
          </a:prstGeom>
          <a:noFill/>
        </p:spPr>
        <p:txBody>
          <a:bodyPr wrap="square" rtlCol="0">
            <a:spAutoFit/>
          </a:bodyPr>
          <a:lstStyle/>
          <a:p>
            <a:pPr algn="r" rtl="1"/>
            <a:r>
              <a:rPr lang="ar-SA" sz="2400" b="1" dirty="0">
                <a:solidFill>
                  <a:schemeClr val="accent1"/>
                </a:solidFill>
                <a:latin typeface="Alexandria" charset="0"/>
                <a:cs typeface="Alexandria" charset="0"/>
              </a:rPr>
              <a:t>محتويات وأهداف المحاضرة التاسعة</a:t>
            </a:r>
            <a:endParaRPr lang="en-US" sz="2400" b="1" dirty="0">
              <a:solidFill>
                <a:schemeClr val="accent1"/>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89258" y="2037829"/>
            <a:ext cx="6594375" cy="2746201"/>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 أهمية الثقافة القانونية للصحفي</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المعايير التي يجب الالتزام بها في وسائل الإعلام</a:t>
            </a:r>
          </a:p>
          <a:p>
            <a:pPr marL="285750" indent="-285750" algn="r" rtl="1">
              <a:lnSpc>
                <a:spcPts val="3000"/>
              </a:lnSpc>
              <a:spcBef>
                <a:spcPts val="600"/>
              </a:spcBef>
              <a:buFont typeface="Wingdings" pitchFamily="2" charset="2"/>
              <a:buChar char="§"/>
            </a:pPr>
            <a:r>
              <a:rPr lang="ar-SA" dirty="0">
                <a:latin typeface="Alexandria" charset="0"/>
                <a:cs typeface="Alexandria" charset="0"/>
              </a:rPr>
              <a:t>دليل الصحفيين للثقافة القانونية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أخلاقيات وآداب مهنة الصحافة وأخلاقياتها</a:t>
            </a:r>
          </a:p>
          <a:p>
            <a:pPr marL="285750" indent="-285750" algn="r" rtl="1">
              <a:lnSpc>
                <a:spcPts val="3000"/>
              </a:lnSpc>
              <a:spcBef>
                <a:spcPts val="600"/>
              </a:spcBef>
              <a:buFont typeface="Wingdings" pitchFamily="2" charset="2"/>
              <a:buChar char="§"/>
            </a:pPr>
            <a:r>
              <a:rPr lang="ar-SA" dirty="0">
                <a:latin typeface="Alexandria" charset="0"/>
                <a:cs typeface="Alexandria" charset="0"/>
              </a:rPr>
              <a:t>إضافة مبادئ حول أخلاقيات المهنة للصحافة الاستقصائية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ميثاق شرف الفيدرالية الدولية للصحافيين</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3A823-C6DF-B73B-6088-4DB3FC8028A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62947DA-DBC2-D825-B499-7E4D7DD532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D23F16-6E31-A07D-4D74-6016832555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A685C1-717A-5BC7-7CBD-79BE02985D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07CC7A-7541-5CDE-0A76-D8E61EB443F2}"/>
              </a:ext>
            </a:extLst>
          </p:cNvPr>
          <p:cNvSpPr txBox="1"/>
          <p:nvPr/>
        </p:nvSpPr>
        <p:spPr>
          <a:xfrm>
            <a:off x="4689258" y="1412953"/>
            <a:ext cx="6328147"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مراجعة على أهم نقاط المحاضرة السابقة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1FDCBC7F-BF77-102A-D2C4-D7643C07DF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A2891F8-B973-3177-1ACE-801105AB211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B8EF1F5-79E2-7D69-A8DB-B81DBD5F1C9D}"/>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966EA34-C623-EDC4-FA3B-EA9F479964E1}"/>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2083FF93-11F1-0796-DE9F-41F044293E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0F28279-AC88-09E6-E48C-78C1990591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64AAA80-2886-6231-0684-A9DBE59CFEC2}"/>
              </a:ext>
            </a:extLst>
          </p:cNvPr>
          <p:cNvSpPr txBox="1"/>
          <p:nvPr/>
        </p:nvSpPr>
        <p:spPr>
          <a:xfrm>
            <a:off x="4689258" y="2037829"/>
            <a:ext cx="6594375" cy="3515642"/>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مراقبة النوعيَّة/ الجودة لنتأكد من أن القصة صحيحة.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نشرُ القصة، ودعمها والدفاع عنها</a:t>
            </a:r>
          </a:p>
          <a:p>
            <a:pPr marL="285750" indent="-285750" algn="r" rtl="1">
              <a:lnSpc>
                <a:spcPts val="3000"/>
              </a:lnSpc>
              <a:spcBef>
                <a:spcPts val="600"/>
              </a:spcBef>
              <a:buFont typeface="Wingdings" pitchFamily="2" charset="2"/>
              <a:buChar char="§"/>
            </a:pPr>
            <a:r>
              <a:rPr lang="ar-SA" dirty="0">
                <a:latin typeface="Alexandria" charset="0"/>
                <a:cs typeface="Alexandria" charset="0"/>
              </a:rPr>
              <a:t>نيلز هانسن: حزمة نصائح للمشرفين ومسؤولي فرق الاستقصاء</a:t>
            </a:r>
          </a:p>
          <a:p>
            <a:pPr marL="285750" indent="-285750" algn="r" rtl="1">
              <a:lnSpc>
                <a:spcPts val="3000"/>
              </a:lnSpc>
              <a:spcBef>
                <a:spcPts val="600"/>
              </a:spcBef>
              <a:buFont typeface="Wingdings" pitchFamily="2" charset="2"/>
              <a:buChar char="§"/>
            </a:pPr>
            <a:r>
              <a:rPr lang="ar-SA" dirty="0">
                <a:latin typeface="Alexandria" charset="0"/>
                <a:cs typeface="Alexandria" charset="0"/>
              </a:rPr>
              <a:t>د. مارك </a:t>
            </a:r>
            <a:r>
              <a:rPr lang="ar-SA" dirty="0" err="1">
                <a:latin typeface="Alexandria" charset="0"/>
                <a:cs typeface="Alexandria" charset="0"/>
              </a:rPr>
              <a:t>هنتر</a:t>
            </a:r>
            <a:r>
              <a:rPr lang="ar-SA" dirty="0">
                <a:latin typeface="Alexandria" charset="0"/>
                <a:cs typeface="Alexandria" charset="0"/>
              </a:rPr>
              <a:t> اسأل الصحفي ثلاث أسئلة قبل الموافقة على تحقيقه</a:t>
            </a:r>
          </a:p>
          <a:p>
            <a:pPr marL="285750" indent="-285750" algn="r" rtl="1">
              <a:lnSpc>
                <a:spcPts val="3000"/>
              </a:lnSpc>
              <a:spcBef>
                <a:spcPts val="600"/>
              </a:spcBef>
              <a:buFont typeface="Wingdings" pitchFamily="2" charset="2"/>
              <a:buChar char="§"/>
            </a:pPr>
            <a:r>
              <a:rPr lang="ar-SA" dirty="0">
                <a:latin typeface="Alexandria" charset="0"/>
                <a:cs typeface="Alexandria" charset="0"/>
              </a:rPr>
              <a:t>توني ستارك: عن شروط التصوير السري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نماذج عمل</a:t>
            </a:r>
          </a:p>
        </p:txBody>
      </p:sp>
    </p:spTree>
    <p:extLst>
      <p:ext uri="{BB962C8B-B14F-4D97-AF65-F5344CB8AC3E}">
        <p14:creationId xmlns:p14="http://schemas.microsoft.com/office/powerpoint/2010/main" val="65795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111669"/>
            <a:ext cx="6584552"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تمهيد: أهمية الثقافة القانونية للصحفي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p:cNvSpPr txBox="1"/>
          <p:nvPr/>
        </p:nvSpPr>
        <p:spPr>
          <a:xfrm>
            <a:off x="942308" y="2037392"/>
            <a:ext cx="10325177" cy="374647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قبل الغوص في «مهنة المتاعب» على الصحافي بشكل عام والاستقصائي على نحو خاص أن يتمتع بثقافة قانونية. كقاعدة عامة: «لا يعتد الجهل بالقانون عذرا لمن ارتكب أي جرم».</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تبقى الثقافة القانونية مهمة لأي صحفي لأنها تعرفه بحقوقه فيستطيع ممارستها إلى الحد الأقصى دون خوف. كما تساعد على توجيه أسئلة دقيقة وتضمن عدم تجاوز حقه أو التعدي على حقوق الآخرين.</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فإن معرفة حقوقهم تساعدهم على إبداء رأيهم، وتعد أول وسيلة للدفاع عن النفس إذا تعرضوا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لاتهام ما أو منعوا من دخول وزارة ما. وليس سهلا استشارة قانونيين حول كل صغيرة أو كبيرة خاصة عند تنامي ضغط العمل. أضف إلى ذلك أن أغلب المؤسسات الإعلامية، لا تفرغ ضمن كادرها أي محام متخصص في شؤون الإعلام.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85550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FB5DC-5693-1EF3-A98D-EF0DE5444E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D83BDD-FB6E-BEEB-3CC3-89ACB45C4D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1E79FBD-C766-A17F-7DFA-D618507A730B}"/>
              </a:ext>
            </a:extLst>
          </p:cNvPr>
          <p:cNvSpPr txBox="1"/>
          <p:nvPr/>
        </p:nvSpPr>
        <p:spPr>
          <a:xfrm>
            <a:off x="2513148" y="1151273"/>
            <a:ext cx="7165701"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المعايير التي يجب الالتزام بها في وسائل الإعلام</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A8E9A856-DB5B-1D8B-2978-339F293F3F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DD854FD-3F7A-4A99-085C-0EC2C9A855E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9C46AB-4F6A-345B-0688-DFDDE32059E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78AE928-9698-FD83-93E0-E5B2BD4C3063}"/>
              </a:ext>
            </a:extLst>
          </p:cNvPr>
          <p:cNvSpPr txBox="1"/>
          <p:nvPr/>
        </p:nvSpPr>
        <p:spPr>
          <a:xfrm>
            <a:off x="942308" y="1805892"/>
            <a:ext cx="10325178" cy="273991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أهم المعايير التي يجب الالتزام بها في وسائل الإعلام ومنها الصحافة المكتوبة: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1. توثيق المعلومات، ومراعاة الدقة في نشرها، والالتزام بحق الرد.</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2. عدم نشر أخبار مبهمة أو مبالغ فيها.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3. احترام الحياة الخاصة للمواطنين.</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4. احترام الأديان والعقائد وعدم إثارة النعرات العنصرية والطائفية.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5. عدم نشر صور فاضحة أو استخدام ألفاظ مبتذلة.</a:t>
            </a:r>
          </a:p>
        </p:txBody>
      </p:sp>
      <p:sp>
        <p:nvSpPr>
          <p:cNvPr id="4" name="TextBox 3">
            <a:extLst>
              <a:ext uri="{FF2B5EF4-FFF2-40B4-BE49-F238E27FC236}">
                <a16:creationId xmlns:a16="http://schemas.microsoft.com/office/drawing/2014/main" id="{F9BF9A62-86EF-6A2A-7B19-514A04D71A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3F8ECFB-8EF3-2C5C-FD91-A98D74EFC8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مبادرة التوعية القانونية للصحفيين">
            <a:extLst>
              <a:ext uri="{FF2B5EF4-FFF2-40B4-BE49-F238E27FC236}">
                <a16:creationId xmlns:a16="http://schemas.microsoft.com/office/drawing/2014/main" id="{CB0F8473-800F-8D46-619D-01AF0D811F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0051"/>
          <a:stretch/>
        </p:blipFill>
        <p:spPr bwMode="auto">
          <a:xfrm>
            <a:off x="814519" y="2587848"/>
            <a:ext cx="4053489" cy="28353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6069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BB58A-3FB0-DE72-9490-C82576E427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FCC235-667D-916F-8EAA-10BFA20B5F2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D4A89A7-9C51-036D-866B-E68805407D45}"/>
              </a:ext>
            </a:extLst>
          </p:cNvPr>
          <p:cNvSpPr txBox="1"/>
          <p:nvPr/>
        </p:nvSpPr>
        <p:spPr>
          <a:xfrm>
            <a:off x="2513148" y="1151273"/>
            <a:ext cx="7165701"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المعايير التي يجب الالتزام بها في وسائل الإعلام</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460D16D-591D-D37E-149D-DD368CC1B2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5154D1-FDFF-32D5-ABC1-0FC0F10E7D8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736BC2-8172-CC5C-82CF-8272F462E93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58AFFE9-B472-20A0-0E0D-5E3B083FD8F2}"/>
              </a:ext>
            </a:extLst>
          </p:cNvPr>
          <p:cNvSpPr txBox="1"/>
          <p:nvPr/>
        </p:nvSpPr>
        <p:spPr>
          <a:xfrm>
            <a:off x="5846152" y="1805892"/>
            <a:ext cx="5421334"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6. مراعاة أدبيات نشر الجريمة بشكل عام، خاصة عندما يكون المجني عليه طفلا.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7. فصل الرأي عن الخبر.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8. الحقيقة لا يحتكرها أحد، لكن كل واحد قد يملك جزءا منها.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9. الدقة والموضوعية والنزاهة.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10. حق الرد.</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11. الحفاظ على سرية مصادر المعلومات.</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p:txBody>
      </p:sp>
      <p:sp>
        <p:nvSpPr>
          <p:cNvPr id="4" name="TextBox 3">
            <a:extLst>
              <a:ext uri="{FF2B5EF4-FFF2-40B4-BE49-F238E27FC236}">
                <a16:creationId xmlns:a16="http://schemas.microsoft.com/office/drawing/2014/main" id="{0E4C234F-6BFF-7EC1-8D51-8614CFE886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9A2A31B-D77C-D365-F565-C79C17DEE0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أفضل 7 نصائح للحفاظ على الترجمة القانونية | الالسن لخدمات الترجمة">
            <a:extLst>
              <a:ext uri="{FF2B5EF4-FFF2-40B4-BE49-F238E27FC236}">
                <a16:creationId xmlns:a16="http://schemas.microsoft.com/office/drawing/2014/main" id="{C1E65961-000B-EF3B-E8D7-B20239D5DE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308" y="2379225"/>
            <a:ext cx="4578816" cy="3095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6639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A280C-9506-4C1C-7F46-F5115FDF7C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BB7757-0FEA-EBD1-801F-871A14A4DC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CD93F50-8517-6315-8AE6-4BE00E6D8D81}"/>
              </a:ext>
            </a:extLst>
          </p:cNvPr>
          <p:cNvSpPr txBox="1"/>
          <p:nvPr/>
        </p:nvSpPr>
        <p:spPr>
          <a:xfrm>
            <a:off x="2513148" y="1151273"/>
            <a:ext cx="7165701"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دليل الصحفيين للثقافة القانونية</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D8A03D8C-E65D-8717-D21E-420FBB3896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48F676-FD0C-D793-A03D-4F3DF90FCA8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003F0B-E489-1F76-3010-3300FEAEE1F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CEEA5DC-E2E3-F469-1800-C2AD8C0C5848}"/>
              </a:ext>
            </a:extLst>
          </p:cNvPr>
          <p:cNvSpPr txBox="1"/>
          <p:nvPr/>
        </p:nvSpPr>
        <p:spPr>
          <a:xfrm>
            <a:off x="5000262" y="1805892"/>
            <a:ext cx="6267223" cy="404796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وبما أن الصحافة الاستقصائية هي الصحافة القائمة على توثيق المعلومات والحقائق باتباع أسلوب منهجي وموضوعي بهدف كشف المستور وإحداث تغيير للمنفعة العامة. ولأن الصحافة الاستقصائية تهدف إلى كشف الأخطاء والتجاوزات كون الموضوع المراد كشفه يهم الناس أو المجتمع ولأن هدف الصحفي من خلالها يكون الوصول إلى الحقيقة وبالتالي كشف الجهة المسؤولة عن استمرار الأخطاء وليس البحث عن النجومية الشخصية.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الأولى: مرحلة الاستقصاء والتحقيقات والحصول على المعلومات.</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الثانية: مرحلة نشر المادة الصحفية الاستقصائية بعد إعدادها وصوغها بأسلوب صحفي.</a:t>
            </a:r>
          </a:p>
        </p:txBody>
      </p:sp>
      <p:sp>
        <p:nvSpPr>
          <p:cNvPr id="4" name="TextBox 3">
            <a:extLst>
              <a:ext uri="{FF2B5EF4-FFF2-40B4-BE49-F238E27FC236}">
                <a16:creationId xmlns:a16="http://schemas.microsoft.com/office/drawing/2014/main" id="{B7B16B46-7ACD-4E3D-EA5E-D291ECCC65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15D833E-EE4E-BBFE-8F47-4D2122631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دليل الحماية القانونية للصحفيين - بيت الصحافة الفلسطينية">
            <a:extLst>
              <a:ext uri="{FF2B5EF4-FFF2-40B4-BE49-F238E27FC236}">
                <a16:creationId xmlns:a16="http://schemas.microsoft.com/office/drawing/2014/main" id="{A456E812-D4D4-CA16-E43D-CDF25A47F8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68753"/>
            <a:ext cx="4040770" cy="3985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9594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B3C8F3-ACA5-5E1A-02FB-FB93EA126A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22773D-39D7-E3D8-ADE6-2B2210A3DC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632FFE5-4B64-C519-8C86-886E7F94D058}"/>
              </a:ext>
            </a:extLst>
          </p:cNvPr>
          <p:cNvSpPr txBox="1"/>
          <p:nvPr/>
        </p:nvSpPr>
        <p:spPr>
          <a:xfrm>
            <a:off x="2356888" y="1220772"/>
            <a:ext cx="8029993"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الأولى: مرحلة الاستقصاء والتحقيقات والحصول على المعلومات</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C277CBA4-38FB-D3A3-6A25-431EA8F5BA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4EC4B3-920A-BE51-A7C2-F983FB9F659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5558192-A642-5E0C-AAB0-7E0695EBB60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19392C5-6654-6453-64D7-9426735AF4E6}"/>
              </a:ext>
            </a:extLst>
          </p:cNvPr>
          <p:cNvSpPr txBox="1"/>
          <p:nvPr/>
        </p:nvSpPr>
        <p:spPr>
          <a:xfrm>
            <a:off x="942308" y="1805892"/>
            <a:ext cx="10325178" cy="4035144"/>
          </a:xfrm>
          <a:prstGeom prst="rect">
            <a:avLst/>
          </a:prstGeom>
          <a:noFill/>
        </p:spPr>
        <p:txBody>
          <a:bodyPr wrap="square" rtlCol="0">
            <a:spAutoFit/>
          </a:bodyPr>
          <a:lstStyle/>
          <a:p>
            <a:pPr marL="285750" indent="-285750" algn="just" rtl="1">
              <a:lnSpc>
                <a:spcPts val="2600"/>
              </a:lnSpc>
              <a:spcBef>
                <a:spcPts val="600"/>
              </a:spcBef>
              <a:buFont typeface="Wingdings" pitchFamily="2" charset="2"/>
              <a:buChar char="§"/>
            </a:pPr>
            <a:r>
              <a:rPr lang="ar-SA" sz="1600" b="1" dirty="0">
                <a:solidFill>
                  <a:srgbClr val="FF0000"/>
                </a:solidFill>
                <a:latin typeface="Alexandria" charset="0"/>
                <a:cs typeface="Alexandria" charset="0"/>
              </a:rPr>
              <a:t>المرحلة الأولى</a:t>
            </a:r>
            <a:r>
              <a:rPr lang="ar-SA" sz="1600" dirty="0">
                <a:latin typeface="Alexandria" charset="0"/>
                <a:cs typeface="Alexandria" charset="0"/>
              </a:rPr>
              <a:t>:</a:t>
            </a:r>
          </a:p>
          <a:p>
            <a:pPr marL="285750" indent="-285750" algn="just" rtl="1">
              <a:lnSpc>
                <a:spcPts val="2600"/>
              </a:lnSpc>
              <a:spcBef>
                <a:spcPts val="600"/>
              </a:spcBef>
              <a:buFont typeface="Wingdings" pitchFamily="2" charset="2"/>
              <a:buChar char="§"/>
            </a:pPr>
            <a:r>
              <a:rPr lang="ar-SA" sz="1600" b="1" dirty="0">
                <a:solidFill>
                  <a:srgbClr val="00B050"/>
                </a:solidFill>
                <a:latin typeface="Alexandria" charset="0"/>
                <a:cs typeface="Alexandria" charset="0"/>
              </a:rPr>
              <a:t>البحث عن المعلومات</a:t>
            </a:r>
            <a:r>
              <a:rPr lang="ar-SA" sz="1600" dirty="0">
                <a:latin typeface="Alexandria" charset="0"/>
                <a:cs typeface="Alexandria" charset="0"/>
              </a:rPr>
              <a:t>:</a:t>
            </a:r>
          </a:p>
          <a:p>
            <a:pPr marL="285750" indent="-285750" algn="just" rtl="1">
              <a:lnSpc>
                <a:spcPts val="2600"/>
              </a:lnSpc>
              <a:spcBef>
                <a:spcPts val="600"/>
              </a:spcBef>
              <a:buFont typeface="Wingdings" pitchFamily="2" charset="2"/>
              <a:buChar char="§"/>
            </a:pPr>
            <a:r>
              <a:rPr lang="ar-SA" sz="1600" dirty="0">
                <a:latin typeface="Alexandria" charset="0"/>
                <a:cs typeface="Alexandria" charset="0"/>
              </a:rPr>
              <a:t>1. على الصحفي الامتناع عن الحصول على المعلومات بطرق غير مشروعة. فسرقة المعلومات من مصادرها أمر يعاقب عليه القانون، خاصة إذا كانت مصنفة سرية.</a:t>
            </a:r>
          </a:p>
          <a:p>
            <a:pPr marL="285750" indent="-285750" algn="just" rtl="1">
              <a:lnSpc>
                <a:spcPts val="2600"/>
              </a:lnSpc>
              <a:spcBef>
                <a:spcPts val="600"/>
              </a:spcBef>
              <a:buFont typeface="Wingdings" pitchFamily="2" charset="2"/>
              <a:buChar char="§"/>
            </a:pPr>
            <a:r>
              <a:rPr lang="ar-SA" sz="1600" dirty="0">
                <a:latin typeface="Alexandria" charset="0"/>
                <a:cs typeface="Alexandria" charset="0"/>
              </a:rPr>
              <a:t>2. يجب التفريق بين نشر أصل الوثائق التي صنفت على أساس أنها سرية وبين نشر مضمون هذه الوثائق. نشر أصل الوثيقة السرية أو صورة عنها، يعاقب عليه القانون ولكن نشر مضمونها فإنه جائز، لا سيما وأن للصحافي الحق في كتمان مصدر معلوماته.</a:t>
            </a:r>
          </a:p>
          <a:p>
            <a:pPr marL="285750" indent="-285750" algn="just" rtl="1">
              <a:lnSpc>
                <a:spcPts val="2600"/>
              </a:lnSpc>
              <a:spcBef>
                <a:spcPts val="600"/>
              </a:spcBef>
              <a:buFont typeface="Wingdings" pitchFamily="2" charset="2"/>
              <a:buChar char="§"/>
            </a:pPr>
            <a:r>
              <a:rPr lang="ar-SA" sz="1600" dirty="0">
                <a:latin typeface="Alexandria" charset="0"/>
                <a:cs typeface="Alexandria" charset="0"/>
              </a:rPr>
              <a:t>3. على الصحفي الابتعاد عن انتحال الشخصية: وهنا يجب الانتباه إلى طبيعة الشخصية المنتحلة، فانتحال صفة رسمية مثل شرطي أو موظف هو أمر معاقب عليه، ولكن القانون بذات الوقت لا يعاقب على انتحال صفة مريض مثلاً إلا إذا كان العمل الذي يقوم به بموجب الشخصية المنتحلة معاقبا عليه قانوناً مثل انتحال صفة متسول، فالتسول معاقب عليه قانوناً.</a:t>
            </a:r>
          </a:p>
        </p:txBody>
      </p:sp>
      <p:sp>
        <p:nvSpPr>
          <p:cNvPr id="4" name="TextBox 3">
            <a:extLst>
              <a:ext uri="{FF2B5EF4-FFF2-40B4-BE49-F238E27FC236}">
                <a16:creationId xmlns:a16="http://schemas.microsoft.com/office/drawing/2014/main" id="{E5E62A16-329D-4194-275D-7193E6553C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D62940-793A-B8C5-59FF-CA88FC5AE5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36882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159CB9-30C6-028D-7DC9-4BEF39C0A5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0F3014-EC30-D829-E54D-5EA3FBA3F2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6893FD4-B580-CABB-E724-DABC073ED07E}"/>
              </a:ext>
            </a:extLst>
          </p:cNvPr>
          <p:cNvSpPr txBox="1"/>
          <p:nvPr/>
        </p:nvSpPr>
        <p:spPr>
          <a:xfrm>
            <a:off x="2356888" y="1220772"/>
            <a:ext cx="8029993"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الأولى: مرحلة الاستقصاء والتحقيقات والحصول على المعلومات</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9672FA77-34CC-7576-609B-1CF41F60A2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B42D7A-A3D4-EEE7-270D-9BBC077371F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0A7EC6F-CB24-40EA-7C48-9A00C50D137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58193F9-410C-FE52-F675-3CDF1C433ECE}"/>
              </a:ext>
            </a:extLst>
          </p:cNvPr>
          <p:cNvSpPr txBox="1"/>
          <p:nvPr/>
        </p:nvSpPr>
        <p:spPr>
          <a:xfrm>
            <a:off x="942308" y="1805892"/>
            <a:ext cx="10325178" cy="411850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400" dirty="0">
                <a:latin typeface="Alexandria" charset="0"/>
                <a:cs typeface="Alexandria" charset="0"/>
              </a:rPr>
              <a:t>4. على الصحفي الامتناع عن تصوير أي شخص دون الحصول على إذنه بالتصوير وكذلك الحصول على إذنه بالنشر، مع العلم أنه يحق للصحفي تصوير الشخصيات العامة أو الأحداث العامة دون إظهار تلك الشخصيات بمظهر يحط من احترامها وسمعتها وكرامتها.</a:t>
            </a:r>
          </a:p>
          <a:p>
            <a:pPr marL="285750" indent="-285750" algn="just" rtl="1">
              <a:lnSpc>
                <a:spcPts val="3000"/>
              </a:lnSpc>
              <a:spcBef>
                <a:spcPts val="600"/>
              </a:spcBef>
              <a:buFont typeface="Wingdings" pitchFamily="2" charset="2"/>
              <a:buChar char="§"/>
            </a:pPr>
            <a:r>
              <a:rPr lang="ar-SA" sz="1400" dirty="0">
                <a:latin typeface="Alexandria" charset="0"/>
                <a:cs typeface="Alexandria" charset="0"/>
              </a:rPr>
              <a:t>5. على الصحفي تحري الحقيقة والمعلومات الصحيحة، على أن القانون ينظر أيضاً إلى مقدار الجهد الذي يبذله الصحفي بحسن نية في السعي وراء المعلومات، إذ يجب على الصحفي بذل العناية والحرص وواجب التمحيص والتدقيق على المعلومات، وهذا الأمر أحد أهم معايير حسن النية التي يسعى القضاء لاستظهارها خلال نظره لأي قضية إعلامية معروضة عليه.</a:t>
            </a:r>
          </a:p>
          <a:p>
            <a:pPr marL="285750" indent="-285750" algn="just" rtl="1">
              <a:lnSpc>
                <a:spcPts val="3000"/>
              </a:lnSpc>
              <a:spcBef>
                <a:spcPts val="600"/>
              </a:spcBef>
              <a:buFont typeface="Wingdings" pitchFamily="2" charset="2"/>
              <a:buChar char="§"/>
            </a:pPr>
            <a:r>
              <a:rPr lang="ar-SA" sz="1400" dirty="0">
                <a:latin typeface="Alexandria" charset="0"/>
                <a:cs typeface="Alexandria" charset="0"/>
              </a:rPr>
              <a:t>6. يحظر على الصحفي قبول رشاوى مهما كان مصدرها أو نوعها. </a:t>
            </a:r>
          </a:p>
          <a:p>
            <a:pPr marL="285750" indent="-285750" algn="just" rtl="1">
              <a:lnSpc>
                <a:spcPts val="3000"/>
              </a:lnSpc>
              <a:spcBef>
                <a:spcPts val="600"/>
              </a:spcBef>
              <a:buFont typeface="Wingdings" pitchFamily="2" charset="2"/>
              <a:buChar char="§"/>
            </a:pPr>
            <a:r>
              <a:rPr lang="ar-SA" sz="1400" dirty="0">
                <a:latin typeface="Alexandria" charset="0"/>
                <a:cs typeface="Alexandria" charset="0"/>
              </a:rPr>
              <a:t>الرشوة جريمة يعاقب عليها القانون بغض النظر كان الصحفي راش ٍ يا أم مرتش ٍ يا. ويجب الانتباه إلى مسألة شراء المعلومات وهو القالب الذي توضع فيه الرشوة عادة في الصحافة الاستقصائية وهي مسألة يتحمل الصحفي مسؤولية المخاطرة في اتباعها إذا تمكنت النيابة العامة من إثبات الصحفي بالقيام بها.</a:t>
            </a:r>
          </a:p>
        </p:txBody>
      </p:sp>
      <p:sp>
        <p:nvSpPr>
          <p:cNvPr id="4" name="TextBox 3">
            <a:extLst>
              <a:ext uri="{FF2B5EF4-FFF2-40B4-BE49-F238E27FC236}">
                <a16:creationId xmlns:a16="http://schemas.microsoft.com/office/drawing/2014/main" id="{9A0679FD-10CF-9321-01A8-6F1BF4827CB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ED0CA23-9070-FE42-E2B9-432E9647A4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79808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15DC4-5DD5-7B1D-ECEC-9C080054F5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7A635E-AFB8-6737-A9DE-A8D76CF61A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FF63416-C95C-582C-0059-0D040DB77193}"/>
              </a:ext>
            </a:extLst>
          </p:cNvPr>
          <p:cNvSpPr txBox="1"/>
          <p:nvPr/>
        </p:nvSpPr>
        <p:spPr>
          <a:xfrm>
            <a:off x="2356888" y="1220772"/>
            <a:ext cx="8029993"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الأولى: مرحلة الاستقصاء والتحقيقات والحصول على المعلومات</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DDB65789-C6CA-078F-B46B-6AA51A4BF3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668B14-4271-52ED-6B2C-C6A5749FF21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DD4D6B-EA98-290E-4FAC-8701D6AA113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F69EDE3-2D40-178D-303E-5ACDDEFDACD3}"/>
              </a:ext>
            </a:extLst>
          </p:cNvPr>
          <p:cNvSpPr txBox="1"/>
          <p:nvPr/>
        </p:nvSpPr>
        <p:spPr>
          <a:xfrm>
            <a:off x="942308" y="1805892"/>
            <a:ext cx="10325178"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00B050"/>
                </a:solidFill>
                <a:latin typeface="Alexandria" charset="0"/>
                <a:cs typeface="Alexandria" charset="0"/>
              </a:rPr>
              <a:t>توثيق المعلومات: وهو ما يسمى قانوناً بإثبات «صحة المعلومات»</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1. على الصحفي تحديد المصادر بكل وضوح، فكل معلومات غير معرفّة يجب أن تدعم على الأقل بمصدر أو مصدرين.</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2. على الصحفي السعي لتوثيق المعلومات: القانون يلزم الصحفي بتقديم الأدلة القانونية على صحة المعلومات الواردة في المادة الصحفية الاستقصائية. وبدون هذا الإثبات يعرض الصحفي نفسه للمسؤولية القانونية.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3. القانون لا يأخذ بالصور </a:t>
            </a:r>
            <a:r>
              <a:rPr lang="ar-SA" sz="1600" dirty="0" err="1">
                <a:latin typeface="Alexandria" charset="0"/>
                <a:cs typeface="Alexandria" charset="0"/>
              </a:rPr>
              <a:t>الفوتوستاتية</a:t>
            </a:r>
            <a:r>
              <a:rPr lang="ar-SA" sz="1600" dirty="0">
                <a:latin typeface="Alexandria" charset="0"/>
                <a:cs typeface="Alexandria" charset="0"/>
              </a:rPr>
              <a:t> (نسخة طبق الاصل) كدليل كامل في الإثبات، وإنما يجب أن تدعم بدليل أو قرينة أخرى مثل شهادة شاهد معين. في حال تعذر الحصول على الأصل لأي سبب كان مثل كونه سريا، يجوز للصحفي الطلب من المحكمة جلب تلك الوثيقة من مصدرها. ويستخدم هذا الحق عادة في الحالات التي يكشف عن فساد مالي أو إداري معين بجهة حكومية معينة بموجب تقارير تحقيق رسمية مثل تقارير لجان أو دوائر مكافحة الفساد أو الرقابة والتفتيش.</a:t>
            </a:r>
          </a:p>
        </p:txBody>
      </p:sp>
      <p:sp>
        <p:nvSpPr>
          <p:cNvPr id="4" name="TextBox 3">
            <a:extLst>
              <a:ext uri="{FF2B5EF4-FFF2-40B4-BE49-F238E27FC236}">
                <a16:creationId xmlns:a16="http://schemas.microsoft.com/office/drawing/2014/main" id="{F26FCD83-79D8-498B-A4AA-367FBB0C24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45B3F70-2CE2-92CB-4060-036F8E035F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0236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850F02-1703-4CCA-90D3-84D4D5684D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FB3971-1942-A696-BA98-43252C94D4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5EBBEFF-CA6A-DB81-CDC0-18B2238BF220}"/>
              </a:ext>
            </a:extLst>
          </p:cNvPr>
          <p:cNvSpPr txBox="1"/>
          <p:nvPr/>
        </p:nvSpPr>
        <p:spPr>
          <a:xfrm>
            <a:off x="2356888" y="1220772"/>
            <a:ext cx="8029993"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الأولى: مرحلة الاستقصاء والتحقيقات والحصول على المعلومات</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D371F8E0-C673-CBA8-CF66-FA7B72E61B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6303C4-41CC-CCFA-E58A-3878A000570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984435-9927-D95E-244F-10D4CAFA3B2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644B07D-340A-38BD-2DB5-1ACF2BB822C6}"/>
              </a:ext>
            </a:extLst>
          </p:cNvPr>
          <p:cNvSpPr txBox="1"/>
          <p:nvPr/>
        </p:nvSpPr>
        <p:spPr>
          <a:xfrm>
            <a:off x="4572000" y="1805892"/>
            <a:ext cx="6695486" cy="404796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4. يمكن استخدام التصوير (الفوتوغرافي أو الحي) والتسجيل الصوتي المباشر من قبل الصحفي كدليل استئناسي حيث لا يعتبر القانون مثل هذا التسجيل دليلا قانونيا كاملا، وإنما لابد من تدعيمه بدليل قانوني آخر مثل شهادة الشهود أو أي دليل مادي كامل.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5. للصحفي إثبات صحة المعلومات وتوثيقها بأي دليل قانوني، وهنا لابد من الانتباه إلى أن يكون هذا الدليل منتجا أي أن يكون فعلا من شأنه إثبات صحة المعلومات أو الوقائع التي تتضمنها المادة الصحفية الاستقصائية.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6. يحق للصحفي كتمان مصدر معلوماته، لكنه الوحيد المسؤول أمام القانون عن مصداقية المعلومات وصحتها.</a:t>
            </a:r>
          </a:p>
        </p:txBody>
      </p:sp>
      <p:sp>
        <p:nvSpPr>
          <p:cNvPr id="4" name="TextBox 3">
            <a:extLst>
              <a:ext uri="{FF2B5EF4-FFF2-40B4-BE49-F238E27FC236}">
                <a16:creationId xmlns:a16="http://schemas.microsoft.com/office/drawing/2014/main" id="{29058353-7398-7B32-90C3-551796D16B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4989156-5C9C-EDF5-D822-176FF18E6C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وحدة الحماية القانونية للصحفيين تنفذ زيارات ميدانية لمؤسسات وشركات إعلامية  في غزة - بيت الصحافة الفلسطينية">
            <a:extLst>
              <a:ext uri="{FF2B5EF4-FFF2-40B4-BE49-F238E27FC236}">
                <a16:creationId xmlns:a16="http://schemas.microsoft.com/office/drawing/2014/main" id="{A696E4E2-D03B-3891-E144-6F34AD9825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281" y="2170250"/>
            <a:ext cx="3757915" cy="3397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8082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76240E-6C12-A926-41ED-8FAA1E347B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625138-3538-CBB2-6D2D-C2DF1EFD2A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F7F3EA9-A5B4-C973-8449-F7A4A5406D4E}"/>
              </a:ext>
            </a:extLst>
          </p:cNvPr>
          <p:cNvSpPr txBox="1"/>
          <p:nvPr/>
        </p:nvSpPr>
        <p:spPr>
          <a:xfrm>
            <a:off x="2513148" y="919916"/>
            <a:ext cx="7165701" cy="707886"/>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الثانية: مرحلة نشر المادة الصحفية الاستقصائية بعد إعدادها وصوغها بأسلوب صحفي</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F50F6528-2920-58F5-E5F0-D44B02FD8B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761247-A1E8-A23F-7DFA-011E53F3436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29D058-1C22-8B6F-3033-567E8D9C2CB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3700484-658B-3956-7CB2-D5C92D64A12C}"/>
              </a:ext>
            </a:extLst>
          </p:cNvPr>
          <p:cNvSpPr txBox="1"/>
          <p:nvPr/>
        </p:nvSpPr>
        <p:spPr>
          <a:xfrm>
            <a:off x="942308" y="1805892"/>
            <a:ext cx="10325178" cy="381713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أولاً :النزاهة، الحياد، الموضوعية والتوازن في عرض المــادة الصحفية الاستقصائية: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جرم القانون مخالفة النزاهة والموضوعية ،وعدم احترام الحقيقة والحياة الخاصة للناس. في الحقيقة لا يمكن وضع معيار منضبط لفكره التوازن أو الموضوعية.</a:t>
            </a:r>
          </a:p>
          <a:p>
            <a:pPr marL="285750" indent="-285750" algn="just" rtl="1">
              <a:lnSpc>
                <a:spcPts val="3000"/>
              </a:lnSpc>
              <a:spcBef>
                <a:spcPts val="600"/>
              </a:spcBef>
              <a:buFont typeface="Wingdings" pitchFamily="2" charset="2"/>
              <a:buChar char="§"/>
            </a:pPr>
            <a:r>
              <a:rPr lang="ar-SA" sz="1600" b="1" dirty="0">
                <a:solidFill>
                  <a:srgbClr val="00B050"/>
                </a:solidFill>
                <a:latin typeface="Alexandria" charset="0"/>
                <a:cs typeface="Alexandria" charset="0"/>
              </a:rPr>
              <a:t>كيف يتجنب الصحفيون مخالفة النزاهة والتوازن والموضوعية</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1. عبر بذل الجهد والتحري عن صحة المعلومات، إذ إن القضاء يتوقع من الصحفي بذل جهد في التحري عن المعلومات التي يحصل عليها وأن يعرض آراء مختلف الأطراف بشكل محايد، وأن يتثبت من صحة المعلومات الواردة في المادة الصحفية.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2. عبر التذكر أن القضاء يقيم علاقة تبادلية بين صحة المعلومات ودقتها، وبين النزاهة والتوازن والموضوعية. كلما كانت الحقائق الواردة في المادة الصحفية صحيحة كلما كانت تلك المادة موضوعية ونزيهة ومتوازنة.</a:t>
            </a:r>
          </a:p>
        </p:txBody>
      </p:sp>
      <p:sp>
        <p:nvSpPr>
          <p:cNvPr id="4" name="TextBox 3">
            <a:extLst>
              <a:ext uri="{FF2B5EF4-FFF2-40B4-BE49-F238E27FC236}">
                <a16:creationId xmlns:a16="http://schemas.microsoft.com/office/drawing/2014/main" id="{C4F18320-33A5-EE82-884A-2F84154193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B40AA85-9B31-349A-6A61-56E991BC68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48258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ACE3F0-B39B-7BC9-19A0-785571176F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D29C64-07C9-D532-13E2-0912B2EE141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502351C-B732-580F-2087-0816248AD86D}"/>
              </a:ext>
            </a:extLst>
          </p:cNvPr>
          <p:cNvSpPr txBox="1"/>
          <p:nvPr/>
        </p:nvSpPr>
        <p:spPr>
          <a:xfrm>
            <a:off x="2513148" y="919916"/>
            <a:ext cx="7165701" cy="707886"/>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الثانية: مرحلة نشر المادة الصحفية الاستقصائية بعد إعدادها وصوغها بأسلوب صحفي</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7F07F7EB-3BC2-6E55-7B60-E6F1D48A2C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8C3621-46D9-0EE4-3853-B07A3A75479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653034-5003-00B3-0915-E5CF51E2C2D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90892C4-A270-7978-6417-234285E0FAA6}"/>
              </a:ext>
            </a:extLst>
          </p:cNvPr>
          <p:cNvSpPr txBox="1"/>
          <p:nvPr/>
        </p:nvSpPr>
        <p:spPr>
          <a:xfrm>
            <a:off x="762000" y="1805892"/>
            <a:ext cx="10505486" cy="411850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400" dirty="0">
                <a:latin typeface="Alexandria" charset="0"/>
                <a:cs typeface="Alexandria" charset="0"/>
              </a:rPr>
              <a:t>3. كذلك يفرض القضاء على الصحفي عدم المبالغة في عرض الخبر أو استخدام عبارات توحي للقارئ بمدلول مختلف ،أو أن يستعمل الكاتب عبارات تدل على التهكم والسخرية في غير مواطنهما المباحة.</a:t>
            </a:r>
          </a:p>
          <a:p>
            <a:pPr marL="285750" indent="-285750" algn="just" rtl="1">
              <a:lnSpc>
                <a:spcPts val="3000"/>
              </a:lnSpc>
              <a:spcBef>
                <a:spcPts val="600"/>
              </a:spcBef>
              <a:buFont typeface="Wingdings" pitchFamily="2" charset="2"/>
              <a:buChar char="§"/>
            </a:pPr>
            <a:r>
              <a:rPr lang="ar-SA" sz="1400" dirty="0">
                <a:latin typeface="Alexandria" charset="0"/>
                <a:cs typeface="Alexandria" charset="0"/>
              </a:rPr>
              <a:t>4. لا بد من إثبات أن الأقوال أو الآراء المنشورة صادرة عمن أخذت منه: يقرر القضاء في كثير من أحكامه أنه يجب على الصحفي أن يقدم لقاضي الموضوع الأدلة القانونية لإثبات أن الأقوال والآراء المنشورة في المادة الصحفية هي صادرة عمن نسبت إليه، وبخلاف ذلك ،إن نشر مثل تلك الأقوال والآراء مخالف للتوازن والموضوعية والنزاهة.</a:t>
            </a:r>
          </a:p>
          <a:p>
            <a:pPr marL="285750" indent="-285750" algn="just" rtl="1">
              <a:lnSpc>
                <a:spcPts val="3000"/>
              </a:lnSpc>
              <a:spcBef>
                <a:spcPts val="600"/>
              </a:spcBef>
              <a:buFont typeface="Wingdings" pitchFamily="2" charset="2"/>
              <a:buChar char="§"/>
            </a:pPr>
            <a:r>
              <a:rPr lang="ar-SA" sz="1400" dirty="0">
                <a:latin typeface="Alexandria" charset="0"/>
                <a:cs typeface="Alexandria" charset="0"/>
              </a:rPr>
              <a:t>5. لا بد من نشر ذات الأقوال والآراء وبذات المقاصد والمعاني وأن توضع بذات القوالب والمعاني وأن تستخدم على الوجه والغاية التي أخذت من أجلهما.</a:t>
            </a:r>
          </a:p>
          <a:p>
            <a:pPr marL="285750" indent="-285750" algn="just" rtl="1">
              <a:lnSpc>
                <a:spcPts val="3000"/>
              </a:lnSpc>
              <a:spcBef>
                <a:spcPts val="600"/>
              </a:spcBef>
              <a:buFont typeface="Wingdings" pitchFamily="2" charset="2"/>
              <a:buChar char="§"/>
            </a:pPr>
            <a:r>
              <a:rPr lang="ar-SA" sz="1400" dirty="0">
                <a:latin typeface="Alexandria" charset="0"/>
                <a:cs typeface="Alexandria" charset="0"/>
              </a:rPr>
              <a:t>بعد أن يثبت لدى قاضي الموضوع أن الأقوال أو الآراء أو حتى التعليقات صادرة عمن نسبت إليه، فإنه يبحث في الطريقة التي وضعت بها تلك الأقوال أو الآراء أو التعليقات وفيما إذا كانت بذات الألفاظ والعبارات ،وما هي المواضع التي أسقطت فيها، وهل تهدف إلى ذات المعاني التي يريدها ممن صدرت عنه أم أنه قد تم استغلالها في مواضع أخرى؟</a:t>
            </a:r>
          </a:p>
        </p:txBody>
      </p:sp>
      <p:sp>
        <p:nvSpPr>
          <p:cNvPr id="4" name="TextBox 3">
            <a:extLst>
              <a:ext uri="{FF2B5EF4-FFF2-40B4-BE49-F238E27FC236}">
                <a16:creationId xmlns:a16="http://schemas.microsoft.com/office/drawing/2014/main" id="{955AACD1-8855-19ED-20EA-85CC009DEE3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8DE5E98-524E-B71D-B771-9842A42E15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54432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61DAB-2EC7-BC4E-DFA3-759AEBBAEA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82A0DD-890E-6381-BCD1-7D68040125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ED8E41C-1512-B937-C5B2-E785DB56BDEE}"/>
              </a:ext>
            </a:extLst>
          </p:cNvPr>
          <p:cNvSpPr txBox="1"/>
          <p:nvPr/>
        </p:nvSpPr>
        <p:spPr>
          <a:xfrm>
            <a:off x="2513148" y="919916"/>
            <a:ext cx="7165701" cy="707886"/>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الثانية: مرحلة نشر المادة الصحفية الاستقصائية بعد إعدادها وصوغها بأسلوب صحفي</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8B06109E-8B8C-71C2-2016-772B72D7EA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FD2D1A-1711-6C42-2494-F9F43F55020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A81CA4-3A2E-A906-9E3F-DB0AA1D79D5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7C7874A-483F-3E6B-BA16-0CE37AA4E80E}"/>
              </a:ext>
            </a:extLst>
          </p:cNvPr>
          <p:cNvSpPr txBox="1"/>
          <p:nvPr/>
        </p:nvSpPr>
        <p:spPr>
          <a:xfrm>
            <a:off x="5289630" y="1805892"/>
            <a:ext cx="5977856"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ويعتبر القضاء أي تحريف لحقيقة الأقوال والآراء والتعليقات، أو وضعها في غير القالب أو المعنى الذي أراده صاحبها فعلاً مجرماً لأنه يخالف النزاهة والموضوعية والتوازن.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ويلحق بهذه الأفعال أيضا نشر جزء من التعليقات أو الآراء دون نشرها كاملة بحيث يفهم منها معنى آخر غير المعنى الذي يريده صاحبها أو لا يعبر عن رأيه بشكل كامل.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أو حتى نشرها في مواضيع أو تحقيقات أخرى غير الذي أخذت من أجله أساساً.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5. لا بد من طرح كافة الآراء والردود بشكل محايد:</a:t>
            </a:r>
          </a:p>
        </p:txBody>
      </p:sp>
      <p:sp>
        <p:nvSpPr>
          <p:cNvPr id="4" name="TextBox 3">
            <a:extLst>
              <a:ext uri="{FF2B5EF4-FFF2-40B4-BE49-F238E27FC236}">
                <a16:creationId xmlns:a16="http://schemas.microsoft.com/office/drawing/2014/main" id="{4D882FED-2F76-1D45-68D7-1F2F1622B9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24DBEBC-9BAA-4C6B-9C98-DC39A14481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أخبارنا | صحفيون: العيادة الإعلامية ضمانة للكتابة الآمنة">
            <a:extLst>
              <a:ext uri="{FF2B5EF4-FFF2-40B4-BE49-F238E27FC236}">
                <a16:creationId xmlns:a16="http://schemas.microsoft.com/office/drawing/2014/main" id="{ECD02186-6113-AE03-7C0D-9DE10B576A5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510" t="6692" r="48492"/>
          <a:stretch/>
        </p:blipFill>
        <p:spPr bwMode="auto">
          <a:xfrm>
            <a:off x="796725" y="1807855"/>
            <a:ext cx="4365116" cy="4155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2500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A1DD1-F5D4-E67A-9814-3550D1344F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56EBCA-DCD4-D473-47F9-C4B5858D1D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71F8DC5-346E-7F27-E6B2-43FFFDCCD27D}"/>
              </a:ext>
            </a:extLst>
          </p:cNvPr>
          <p:cNvSpPr txBox="1"/>
          <p:nvPr/>
        </p:nvSpPr>
        <p:spPr>
          <a:xfrm>
            <a:off x="2513148" y="919916"/>
            <a:ext cx="7165701" cy="707886"/>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الثانية: مرحلة نشر المادة الصحفية الاستقصائية بعد إعدادها وصوغها بأسلوب صحفي</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4F6D249D-ECDD-436E-298E-709A3B7A803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1C45E2-EBCF-684B-D89A-E26A74192A4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488B06-5733-A034-5589-FC269A0F117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D19DEFE-4E36-6305-3C38-D22D5129E3D5}"/>
              </a:ext>
            </a:extLst>
          </p:cNvPr>
          <p:cNvSpPr txBox="1"/>
          <p:nvPr/>
        </p:nvSpPr>
        <p:spPr>
          <a:xfrm>
            <a:off x="942308" y="1805892"/>
            <a:ext cx="10325178" cy="404796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يتطلب القضاء في العديد من قراراته أن يتم أخذ كافة الآراء المعنية أو الردود الواردة عليها بشكل متوازن بحيث ألا يُغيّب رأي ذو علاقة بالموضوع عن التحقيق الوارد في المادة الصحفية.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والحياد المطلوب في هذا المقام هو إتاحة ذات الفرصة والمساحة لكافة الآراء ودون أن يكون هناك أي تعليق على أي منها.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على أنه لا بد من الإشارة إلى أن هناك بعض الآراء من غير الضروري أخذ الردود عليها من الأطراف المعنية الأخرى، وذلك في الحالات التي تكون المادة الصحفية هي مادة نقدية تتوافر فيها شروط استعمال حق النقد. في هذه الحالة لا يعيب المادة الصحفية قانوناً عدم أخذ رأي أو رد الموظف العام أو من في حكمه. مثلاً إذا كانت المادة الصحفية تنتقد أداءه الوظيفي، طالما كانت الواقعة صحيحة وثابتة وتهم المصلحة العامة واستخدمت فيها العبارات المتلائمة مع الموضوع وكانت عبارات النقد موجهة أساساً لعمله لا لشخصه قدر الإمكان وصيغت تلك المادة بحسن نية.</a:t>
            </a:r>
          </a:p>
        </p:txBody>
      </p:sp>
      <p:sp>
        <p:nvSpPr>
          <p:cNvPr id="4" name="TextBox 3">
            <a:extLst>
              <a:ext uri="{FF2B5EF4-FFF2-40B4-BE49-F238E27FC236}">
                <a16:creationId xmlns:a16="http://schemas.microsoft.com/office/drawing/2014/main" id="{D687BCC7-95EB-1255-5518-CBEBB34344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20B5301-E65E-B295-BD0E-88761DDD5E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9346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A72C93-F5B1-77F4-20EF-25F0C94EDD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B7B7E0-079B-3618-E0A5-E54C0E7FE21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21075EE-13CA-A1DA-6688-0E7CDAED6F11}"/>
              </a:ext>
            </a:extLst>
          </p:cNvPr>
          <p:cNvSpPr txBox="1"/>
          <p:nvPr/>
        </p:nvSpPr>
        <p:spPr>
          <a:xfrm>
            <a:off x="2513148" y="919916"/>
            <a:ext cx="7165701" cy="707886"/>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الثانية: مرحلة نشر المادة الصحفية الاستقصائية بعد إعدادها وصوغها بأسلوب صحفي</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F8D50DE5-C2F9-48F1-5BE6-2093B9CF1B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2F6F6C-BE5F-8AC7-DA1A-3346F443A1E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F1FC4F6-7057-1795-B9CA-8663E193071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54049F4-C52B-6603-43AB-BC78CA42775B}"/>
              </a:ext>
            </a:extLst>
          </p:cNvPr>
          <p:cNvSpPr txBox="1"/>
          <p:nvPr/>
        </p:nvSpPr>
        <p:spPr>
          <a:xfrm>
            <a:off x="942308" y="1805892"/>
            <a:ext cx="10325178" cy="420814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6. يجب عدم نشر الأقوال والآراء التي أخذت عن طريق الحيلة والخداع.</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قد يلجأ صحافيون احيانا للتنكر عند إجراء التحقيقات الاستقصائية من أجل أخذ أقوال يصعب أخذها إذا علم الشخص أنها ستنشر في الصحافة.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وفي مثل هذه الأحوال التي تأخذ فيها الأقوال بالحيلة والخداع لا بد أن يقف الصحفي وقفة تفكير متأنية قبل نشرها لأن هناك العديد من القرارات القضائية التي تجرم مثل هذا النشر، وتعتبره نوعا من عدم التوازن وانتهاك حرمة الحياة الخاصة للمواطنين.</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ويلحق بهذا الالتزام واجب آخر وهو عدم نشر الصور دون أخذ الموافقة على النشر وفي هذا المجال لا بد من مراعاة القواعد القانونية الواردة في قانون حق المؤلف النافذ،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إذ يعتبر القضاء المادة الصحفية التي تخالف أحكام التشريعات السارية مادة صحفية غير موضوعية وغير متوازنة.</a:t>
            </a:r>
          </a:p>
        </p:txBody>
      </p:sp>
      <p:sp>
        <p:nvSpPr>
          <p:cNvPr id="4" name="TextBox 3">
            <a:extLst>
              <a:ext uri="{FF2B5EF4-FFF2-40B4-BE49-F238E27FC236}">
                <a16:creationId xmlns:a16="http://schemas.microsoft.com/office/drawing/2014/main" id="{81309CED-2557-95B2-F31E-A766C5FC3E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5E6CA0-BE60-FA46-C627-2D9520A550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7650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AF02F2-A66D-61E5-A6E2-F192AED7A5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BA5469-563E-2706-AE7D-D049C6C25C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3126F44-1131-0931-BD00-876D0223B212}"/>
              </a:ext>
            </a:extLst>
          </p:cNvPr>
          <p:cNvSpPr txBox="1"/>
          <p:nvPr/>
        </p:nvSpPr>
        <p:spPr>
          <a:xfrm>
            <a:off x="2513148" y="919916"/>
            <a:ext cx="7165701" cy="707886"/>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الثانية: مرحلة نشر المادة الصحفية الاستقصائية بعد إعدادها وصوغها بأسلوب صحفي</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D33F5563-94EB-F886-D627-76D1BE46ED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B0287F-186D-F094-AC08-75BB3B205F2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31F5C0-478B-0D75-5967-AB1F80ADC77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E15347D-79B9-20D3-ED32-10B2F2073E1C}"/>
              </a:ext>
            </a:extLst>
          </p:cNvPr>
          <p:cNvSpPr txBox="1"/>
          <p:nvPr/>
        </p:nvSpPr>
        <p:spPr>
          <a:xfrm>
            <a:off x="942308" y="1805892"/>
            <a:ext cx="10325178" cy="43159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7. يحظر نشر المعلومات غير الصحيحة.</a:t>
            </a:r>
          </a:p>
        </p:txBody>
      </p:sp>
      <p:sp>
        <p:nvSpPr>
          <p:cNvPr id="4" name="TextBox 3">
            <a:extLst>
              <a:ext uri="{FF2B5EF4-FFF2-40B4-BE49-F238E27FC236}">
                <a16:creationId xmlns:a16="http://schemas.microsoft.com/office/drawing/2014/main" id="{854D727C-2E70-5974-59B1-116006A490C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6C6BDCE-3216-6D6A-8A1B-0D0A511F16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FAAC83C-773D-B9C8-D0EB-32DC281CB598}"/>
              </a:ext>
            </a:extLst>
          </p:cNvPr>
          <p:cNvSpPr txBox="1"/>
          <p:nvPr/>
        </p:nvSpPr>
        <p:spPr>
          <a:xfrm>
            <a:off x="1052790" y="4053323"/>
            <a:ext cx="10325178" cy="166269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يقيم القضاء في العديد من قراراته علاقة تبادلية بين صحة المعلومات وبين النزاهة والموضوعية، فكلما كانت المعلومات أو الوقائع الواردة في المادة الصحفية صحيحة كلما كانت متوازنة وموضوعية.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ولذلك فإن القضاء يقر بحق الصحفي في إثبات الوقائع الواردة في المادة الصحفية ولكن بذات الوقت يجب أن تكون البينات التي سيقدمها الصحفي هي بينات قانونية بالدرجة الأولى وأن تكون كافية لإثبات الوقائع المنشورة.</a:t>
            </a:r>
          </a:p>
        </p:txBody>
      </p:sp>
      <p:pic>
        <p:nvPicPr>
          <p:cNvPr id="9" name="Picture 8" descr="A grey rectangular sign with black text&#10;&#10;Description automatically generated">
            <a:extLst>
              <a:ext uri="{FF2B5EF4-FFF2-40B4-BE49-F238E27FC236}">
                <a16:creationId xmlns:a16="http://schemas.microsoft.com/office/drawing/2014/main" id="{D6DC5EFC-1BB2-0759-1F4D-8FD804E02F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17750" y="2439775"/>
            <a:ext cx="7556500" cy="1295400"/>
          </a:xfrm>
          <a:prstGeom prst="rect">
            <a:avLst/>
          </a:prstGeom>
        </p:spPr>
      </p:pic>
    </p:spTree>
    <p:extLst>
      <p:ext uri="{BB962C8B-B14F-4D97-AF65-F5344CB8AC3E}">
        <p14:creationId xmlns:p14="http://schemas.microsoft.com/office/powerpoint/2010/main" val="2530997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16F40-4420-3849-F05A-0075FD6C3E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948EE1-25C2-EAE4-B422-8402D6F602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F7C5CE6-5F35-78B2-C00A-5A54F6393DF7}"/>
              </a:ext>
            </a:extLst>
          </p:cNvPr>
          <p:cNvSpPr txBox="1"/>
          <p:nvPr/>
        </p:nvSpPr>
        <p:spPr>
          <a:xfrm>
            <a:off x="2513148" y="919916"/>
            <a:ext cx="7165701" cy="707886"/>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الثانية: مرحلة نشر المادة الصحفية الاستقصائية بعد إعدادها وصوغها بأسلوب صحفي</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D18DE806-2603-C1C1-D969-C498DB1DCA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EF10AB-C714-5F43-2724-3F13D488876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68EEDF8-8DE4-9DD2-3855-22692590C6D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4493411-7F5A-5B5A-EEAA-6398A2A7D4B8}"/>
              </a:ext>
            </a:extLst>
          </p:cNvPr>
          <p:cNvSpPr txBox="1"/>
          <p:nvPr/>
        </p:nvSpPr>
        <p:spPr>
          <a:xfrm>
            <a:off x="942308" y="1805892"/>
            <a:ext cx="10325178" cy="212436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8- في المواد الصحفية الخبرية:</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تحري دقة الخبر يرتبط ارتباطا وثيقاً بالتوازن والموضوعية من وجهة نظر القضاء تماماً كصحة المعلومات. يعتبر القضاء أن تحري دقة الخبر قبل نشره، واجب على الصحفي وعلى المطبوعة أيضاً بحيث يجب أن تقدم للقارئ ما يتفق والحقيقة.</a:t>
            </a:r>
          </a:p>
        </p:txBody>
      </p:sp>
      <p:sp>
        <p:nvSpPr>
          <p:cNvPr id="4" name="TextBox 3">
            <a:extLst>
              <a:ext uri="{FF2B5EF4-FFF2-40B4-BE49-F238E27FC236}">
                <a16:creationId xmlns:a16="http://schemas.microsoft.com/office/drawing/2014/main" id="{3E356DD6-3962-D693-C95E-384BE62A78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0FB26D3-26FE-CAE2-9BED-608D36F0F3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F8345A2-6E44-5282-9E68-71B0D5BD61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31507" y="2198664"/>
            <a:ext cx="5331992" cy="506947"/>
          </a:xfrm>
          <a:prstGeom prst="rect">
            <a:avLst/>
          </a:prstGeom>
        </p:spPr>
      </p:pic>
      <p:pic>
        <p:nvPicPr>
          <p:cNvPr id="11" name="Picture 10">
            <a:extLst>
              <a:ext uri="{FF2B5EF4-FFF2-40B4-BE49-F238E27FC236}">
                <a16:creationId xmlns:a16="http://schemas.microsoft.com/office/drawing/2014/main" id="{287EE0E4-FB68-F306-7170-8339E952C0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1507" y="3714852"/>
            <a:ext cx="5331992" cy="2198880"/>
          </a:xfrm>
          <a:prstGeom prst="rect">
            <a:avLst/>
          </a:prstGeom>
        </p:spPr>
      </p:pic>
    </p:spTree>
    <p:extLst>
      <p:ext uri="{BB962C8B-B14F-4D97-AF65-F5344CB8AC3E}">
        <p14:creationId xmlns:p14="http://schemas.microsoft.com/office/powerpoint/2010/main" val="778735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F5441-10D0-CD70-AD2B-DA876575B7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8954A5-92D5-3AA7-A228-AE0675ED96A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E8083AB-2A91-EEAA-004F-5ACD848CE10F}"/>
              </a:ext>
            </a:extLst>
          </p:cNvPr>
          <p:cNvSpPr txBox="1"/>
          <p:nvPr/>
        </p:nvSpPr>
        <p:spPr>
          <a:xfrm>
            <a:off x="2513148" y="919916"/>
            <a:ext cx="7165701" cy="707886"/>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الثانية: مرحلة نشر المادة الصحفية الاستقصائية بعد إعدادها وصوغها بأسلوب صحفي</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18136E2D-606E-53D1-8DEE-B2C368E9C8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290145-6B40-9F71-DE75-84EF5D17DCA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6239F6C-F0DF-EEE3-B36F-B469D16DF91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EF96CED-99AC-17C9-B42E-7E86767C8D64}"/>
              </a:ext>
            </a:extLst>
          </p:cNvPr>
          <p:cNvSpPr txBox="1"/>
          <p:nvPr/>
        </p:nvSpPr>
        <p:spPr>
          <a:xfrm>
            <a:off x="942308" y="1805892"/>
            <a:ext cx="10325178" cy="381713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ثانياً: الذم والقدح والتحقير وحق النقد:</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جرّم القانون جرائم الذم والقدح الموجهة لأحاد الناس وللموظف العام وللهيئات المعنوية وبذات الوقت أباح حق النقد بشروط معينة.</a:t>
            </a:r>
          </a:p>
          <a:p>
            <a:pPr marL="285750" indent="-285750" algn="just" rtl="1">
              <a:lnSpc>
                <a:spcPts val="3000"/>
              </a:lnSpc>
              <a:spcBef>
                <a:spcPts val="600"/>
              </a:spcBef>
              <a:buFont typeface="Wingdings" pitchFamily="2" charset="2"/>
              <a:buChar char="§"/>
            </a:pPr>
            <a:r>
              <a:rPr lang="ar-SA" sz="1600" b="1" dirty="0">
                <a:solidFill>
                  <a:srgbClr val="00B050"/>
                </a:solidFill>
                <a:latin typeface="Alexandria" charset="0"/>
                <a:cs typeface="Alexandria" charset="0"/>
              </a:rPr>
              <a:t>كيف يتجنب الصحفيون الوقوع في الذم والقدح وكيف يستخدمون حق النقد؟</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يجب التفرقة في مجال الذم والقدح بين حالتين: حالة فيما إذا كان الشخص موضوع المادة الصحفية من آحاد الناس. والحالة الثانية: فيما إذا كان الشخص موضوع المادة الصحفية موظفا عاما أو من في حكمه مثل الشخصيات العامة.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ففي الحالة الأولى لا يجوز ذم أو قدح أي شخص، ولا يجوز إثبات أيضاً أن موضوع الذم والقدح أيضاً صحيح إلا في حالة واحدة وهي تعلق الموضوع كله بالمصلحة العامة وكان بحسن نية.</a:t>
            </a:r>
          </a:p>
        </p:txBody>
      </p:sp>
      <p:sp>
        <p:nvSpPr>
          <p:cNvPr id="4" name="TextBox 3">
            <a:extLst>
              <a:ext uri="{FF2B5EF4-FFF2-40B4-BE49-F238E27FC236}">
                <a16:creationId xmlns:a16="http://schemas.microsoft.com/office/drawing/2014/main" id="{96CA2CA6-C2A1-A551-8617-C3BC0305B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7636C52-3AA9-0F93-E383-DAB5BCCB1A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9011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3738B-EBF9-F8B3-665D-117EF64921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04F9EF-F13B-05BE-5EED-AC4658A4CA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9975B82-56DC-91F4-16DD-6DD83D625A23}"/>
              </a:ext>
            </a:extLst>
          </p:cNvPr>
          <p:cNvSpPr txBox="1"/>
          <p:nvPr/>
        </p:nvSpPr>
        <p:spPr>
          <a:xfrm>
            <a:off x="2513148" y="919916"/>
            <a:ext cx="7165701" cy="707886"/>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الثانية: مرحلة نشر المادة الصحفية الاستقصائية بعد إعدادها وصوغها بأسلوب صحفي</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E80B073F-6C8D-70EC-2C88-51DCA25160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C5D1D7-3AB5-504F-D5FE-14AC18C2402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CD26B3-C144-78A3-AE81-92568D58E09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C367D47-047A-0B4D-8124-19BD5BA3675A}"/>
              </a:ext>
            </a:extLst>
          </p:cNvPr>
          <p:cNvSpPr txBox="1"/>
          <p:nvPr/>
        </p:nvSpPr>
        <p:spPr>
          <a:xfrm>
            <a:off x="942308" y="1805892"/>
            <a:ext cx="10325178" cy="343869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أما الحالة الثانية فلا بد للصحفيين أن يتبعوا القواعد التالية: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1- أن تكون الوقائع صحيحة وثابتة: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لقد استقر القضاء على أن ثبوت الواقعة وصحتها هي أحد أهم الشروط لممارسة الصحفي لحق النقد وبتخلف هذا الشرط يتخلف حق النقد ككل.</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2- أن تكون عبارات المادة الصحفية متلائمة مع الموضوع وأن تكون مما يهم الجمهور.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يعتبر تلاؤم عبارات المادة الصحفية مع أهمية الموضوع، وكذا الأهمية الاجتماعية للموضوع محددين أساسيين لإباحة حق النقد وهو ما يتجه إليه القضاء بشكل عام، ويعتبر عدم توافره دليلا على سوء نية.</a:t>
            </a:r>
          </a:p>
        </p:txBody>
      </p:sp>
      <p:sp>
        <p:nvSpPr>
          <p:cNvPr id="4" name="TextBox 3">
            <a:extLst>
              <a:ext uri="{FF2B5EF4-FFF2-40B4-BE49-F238E27FC236}">
                <a16:creationId xmlns:a16="http://schemas.microsoft.com/office/drawing/2014/main" id="{B520D378-F126-9A10-97C5-A436CAA919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D6E7E41-150D-27DC-8191-5D609029E1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0206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64F24-7F43-1F07-87FC-638251817E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7C77D1-D5FC-6A6D-9E11-0194A623B7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BF58C61-4FA1-3423-C07B-B69587F7AA39}"/>
              </a:ext>
            </a:extLst>
          </p:cNvPr>
          <p:cNvSpPr txBox="1"/>
          <p:nvPr/>
        </p:nvSpPr>
        <p:spPr>
          <a:xfrm>
            <a:off x="2513148" y="919916"/>
            <a:ext cx="7165701" cy="707886"/>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الثانية: مرحلة نشر المادة الصحفية الاستقصائية بعد إعدادها وصوغها بأسلوب صحفي</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E1EDDB05-FDA4-3F09-F367-5148F790F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40B08E-D733-0546-E0F9-301889B2DC8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2C2D7C-2822-1373-49F2-AD14684F1DE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1DC9DB6-039B-FE76-2CE8-A018AE3E27F9}"/>
              </a:ext>
            </a:extLst>
          </p:cNvPr>
          <p:cNvSpPr txBox="1"/>
          <p:nvPr/>
        </p:nvSpPr>
        <p:spPr>
          <a:xfrm>
            <a:off x="942308" y="2106834"/>
            <a:ext cx="10325178" cy="320786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3- إذا أراد الصحفي عدم ذكر اسم شخص معين أو إيراد واقعة مبهمة فإنه يجب أن ينتبه إلى أنه إذا كانت هنالك قرائن لا يبقى معها تردد في نسبة تلك </a:t>
            </a:r>
            <a:r>
              <a:rPr lang="ar-SA" dirty="0" err="1">
                <a:latin typeface="Alexandria" charset="0"/>
                <a:cs typeface="Alexandria" charset="0"/>
              </a:rPr>
              <a:t>الاسنادات</a:t>
            </a:r>
            <a:r>
              <a:rPr lang="ar-SA" dirty="0">
                <a:latin typeface="Alexandria" charset="0"/>
                <a:cs typeface="Alexandria" charset="0"/>
              </a:rPr>
              <a:t> إلى المعتدى عليه وفي تعيين ماهيتها، وجب عندئذ أن ينظر مرتكب فعل الذم والقدح كأنه ذكر اسم المعتدى عليه وكأن الذم أو القدح كان صريحا من حيث الماهية.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اعتبر القضاء أن محاولات البعض إخفاء اسم المعتدى عليه، ولكن الإشارة إليه بإشارات يعرف منها أو يمكن أن يعرف منها لا أثر لها في وقوع الجريمة، ويعتبر القضاء أن الذم أو القدح في تلك الحالة يعتبر وكأنه قد تم صراحة، فالمداورة في الأساليب الإنشائية في كل الأحوال مخبثة أخلاقية شرها أبلغ من شر المصارحة.</a:t>
            </a:r>
          </a:p>
        </p:txBody>
      </p:sp>
      <p:sp>
        <p:nvSpPr>
          <p:cNvPr id="4" name="TextBox 3">
            <a:extLst>
              <a:ext uri="{FF2B5EF4-FFF2-40B4-BE49-F238E27FC236}">
                <a16:creationId xmlns:a16="http://schemas.microsoft.com/office/drawing/2014/main" id="{DD561776-9ABA-28B0-0D35-B2C7DBA279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594B30E-7642-C459-1169-7876170EC8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697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E8E9F6-DF89-30AF-29BD-595326503B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216119-016D-B440-F313-D85A19BCF2D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89234AD-6330-905A-2453-5462D8C51354}"/>
              </a:ext>
            </a:extLst>
          </p:cNvPr>
          <p:cNvSpPr txBox="1"/>
          <p:nvPr/>
        </p:nvSpPr>
        <p:spPr>
          <a:xfrm>
            <a:off x="2513148" y="919916"/>
            <a:ext cx="7165701" cy="707886"/>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الثانية: مرحلة نشر المادة الصحفية الاستقصائية بعد إعدادها وصوغها بأسلوب صحفي</a:t>
            </a:r>
            <a:endParaRPr lang="en-US" sz="20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AA4692A6-4FD5-FA2B-8910-7F1B09DB9A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F56934-60C0-82D9-AD1F-B5113BCA9B6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5F8BC-6B61-DB26-A36D-F3481A481A9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6622889-B574-5431-3F2A-E9D4968B6C40}"/>
              </a:ext>
            </a:extLst>
          </p:cNvPr>
          <p:cNvSpPr txBox="1"/>
          <p:nvPr/>
        </p:nvSpPr>
        <p:spPr>
          <a:xfrm>
            <a:off x="6273478" y="1805892"/>
            <a:ext cx="4994008" cy="359258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4- يجب ألا تكون هناك مصلحة خاصة أو دوافع شخصية للصحفي من نشر المادة الصحفية.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من المستقر عليه في القضاء أنه فيما لو ثبت أن للناشر مصلحة خاصة فيما نشر، أو أن هناك شبهة انتقام من المشتكي فإنه لا يمكن لمثل هذا الصحفي ان يعتصم بحق النقد، أو يطلب إعفاءه من العقاب بحجة أن دافعه للكتابة كان المصلحة العامة.</a:t>
            </a:r>
          </a:p>
        </p:txBody>
      </p:sp>
      <p:sp>
        <p:nvSpPr>
          <p:cNvPr id="4" name="TextBox 3">
            <a:extLst>
              <a:ext uri="{FF2B5EF4-FFF2-40B4-BE49-F238E27FC236}">
                <a16:creationId xmlns:a16="http://schemas.microsoft.com/office/drawing/2014/main" id="{EAD4814E-FD21-0F10-0008-7F16433BAE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74A6124-0C7F-4400-8888-45A810E56D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6" name="Picture 2" descr="مبـادئ توجيهيّة للمدّ عين العامين بشأن قضايا الجرائم المرتكَبة بحق صح">
            <a:extLst>
              <a:ext uri="{FF2B5EF4-FFF2-40B4-BE49-F238E27FC236}">
                <a16:creationId xmlns:a16="http://schemas.microsoft.com/office/drawing/2014/main" id="{DD867C9B-3B59-4D7A-7BF1-177961A16B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6640" y="1816564"/>
            <a:ext cx="4793380" cy="4035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821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AD921-1B85-0980-D6BA-04FA7FCA4BA3}"/>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C66BE843-EE6B-AE1A-6434-48F86AFC41FB}"/>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A13DAB7-8F45-77F9-2A90-A9CE53040753}"/>
              </a:ext>
            </a:extLst>
          </p:cNvPr>
          <p:cNvSpPr txBox="1"/>
          <p:nvPr/>
        </p:nvSpPr>
        <p:spPr>
          <a:xfrm>
            <a:off x="651635" y="2989194"/>
            <a:ext cx="4592395" cy="769441"/>
          </a:xfrm>
          <a:prstGeom prst="rect">
            <a:avLst/>
          </a:prstGeom>
          <a:noFill/>
        </p:spPr>
        <p:txBody>
          <a:bodyPr wrap="square" rtlCol="0">
            <a:spAutoFit/>
          </a:bodyPr>
          <a:lstStyle/>
          <a:p>
            <a:r>
              <a:rPr lang="ar-SA" sz="4400" b="1" dirty="0">
                <a:solidFill>
                  <a:srgbClr val="C00000"/>
                </a:solidFill>
                <a:latin typeface="Alexandria" charset="0"/>
                <a:cs typeface="Alexandria" charset="0"/>
              </a:rPr>
              <a:t>أخلاقيات المهنة</a:t>
            </a:r>
            <a:endParaRPr lang="en-US" sz="4400" b="1" dirty="0">
              <a:solidFill>
                <a:srgbClr val="C00000"/>
              </a:solidFill>
              <a:latin typeface="Alexandria" charset="0"/>
              <a:cs typeface="Alexandria" charset="0"/>
            </a:endParaRPr>
          </a:p>
        </p:txBody>
      </p:sp>
      <p:sp>
        <p:nvSpPr>
          <p:cNvPr id="14" name="Oval 13">
            <a:extLst>
              <a:ext uri="{FF2B5EF4-FFF2-40B4-BE49-F238E27FC236}">
                <a16:creationId xmlns:a16="http://schemas.microsoft.com/office/drawing/2014/main" id="{A95DC8DB-F352-2233-3E91-7F83D44CCD7C}"/>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5B1DCE1-95B6-B9F3-4003-F167B1A6175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171431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53614-0BE5-8592-E8CC-C4340CE774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A7F536-CD0F-3377-9F7F-6A214BB2B2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BF66DA0-F09D-EF5A-98DD-5D8156FFD477}"/>
              </a:ext>
            </a:extLst>
          </p:cNvPr>
          <p:cNvSpPr txBox="1"/>
          <p:nvPr/>
        </p:nvSpPr>
        <p:spPr>
          <a:xfrm>
            <a:off x="2513148" y="1035666"/>
            <a:ext cx="4350639" cy="584775"/>
          </a:xfrm>
          <a:prstGeom prst="rect">
            <a:avLst/>
          </a:prstGeom>
          <a:noFill/>
        </p:spPr>
        <p:txBody>
          <a:bodyPr wrap="square" rtlCol="0">
            <a:spAutoFit/>
          </a:bodyPr>
          <a:lstStyle/>
          <a:p>
            <a:pPr algn="r" rtl="1"/>
            <a:r>
              <a:rPr lang="ar-SA" sz="3200" b="1" dirty="0">
                <a:solidFill>
                  <a:srgbClr val="C00000"/>
                </a:solidFill>
                <a:latin typeface="Alexandria" charset="0"/>
                <a:cs typeface="Alexandria" charset="0"/>
              </a:rPr>
              <a:t>أخلاقيات المهنة</a:t>
            </a:r>
            <a:endParaRPr lang="en-US" sz="32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9AF44643-B01B-5DAF-06B3-62CF93DE61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E2C3BE-4254-DAE8-CDED-6D40681990A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DEA9EF7-5083-E6B4-1C15-0C55517F172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A1DB1FE-39D3-8292-461A-DA751F83EB7E}"/>
              </a:ext>
            </a:extLst>
          </p:cNvPr>
          <p:cNvSpPr txBox="1"/>
          <p:nvPr/>
        </p:nvSpPr>
        <p:spPr>
          <a:xfrm>
            <a:off x="942308" y="1805892"/>
            <a:ext cx="10325178" cy="389407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تتحقق مصلحة المجتمع بقيام وسائل الإعلام بدورها عبر ثلاثة أسس رئيسية هي:</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1. مهنية جيدة للإعلاميين.</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2. بيئة تشريعية تضمن الحريات الإعلامية. (يعرف فيها الإعلامي حقوقه وواجباته، والمباح والمعاقب عليه).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3. الالتزام بأخلاقيات المهنة.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أي خلل في واحد أو أكثر من هذه الأسس يشكل انتهاكا لحق المواطن في المعرفة، ويؤثر على دور السلطة الرابعة في الرقابة كحارس على المصلحة العامة. تلعب المواثيق دورا مهما في حماية المهن شأنها شأن أي مهن أخرى..</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ويعتقد واضعو هذه الأخلاقيات أنه إذا تبنت وسائل الإعلام هذه المبادئ وطبقتها فستزداد مصداقية الصحافة وزيادة ثقة الجمهور بما يعني في النهاية زيادة مبيعاتها واشتراكاتها وإعلاناتها.</a:t>
            </a:r>
          </a:p>
        </p:txBody>
      </p:sp>
      <p:sp>
        <p:nvSpPr>
          <p:cNvPr id="4" name="TextBox 3">
            <a:extLst>
              <a:ext uri="{FF2B5EF4-FFF2-40B4-BE49-F238E27FC236}">
                <a16:creationId xmlns:a16="http://schemas.microsoft.com/office/drawing/2014/main" id="{8E2F8FA8-E472-718C-3F99-F851E4DDDB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CB75FBF-6742-7CAC-8042-03CE2B19B9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7205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80125-0FEE-6940-B523-1964035503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EC433B-4E85-07FC-7E89-B33A211699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FEE61E6-554D-9EAD-E6EC-7A2D967A7B7F}"/>
              </a:ext>
            </a:extLst>
          </p:cNvPr>
          <p:cNvSpPr txBox="1"/>
          <p:nvPr/>
        </p:nvSpPr>
        <p:spPr>
          <a:xfrm>
            <a:off x="2513148" y="1035666"/>
            <a:ext cx="4350639" cy="584775"/>
          </a:xfrm>
          <a:prstGeom prst="rect">
            <a:avLst/>
          </a:prstGeom>
          <a:noFill/>
        </p:spPr>
        <p:txBody>
          <a:bodyPr wrap="square" rtlCol="0">
            <a:spAutoFit/>
          </a:bodyPr>
          <a:lstStyle/>
          <a:p>
            <a:pPr algn="r" rtl="1"/>
            <a:r>
              <a:rPr lang="ar-SA" sz="3200" b="1" dirty="0">
                <a:solidFill>
                  <a:srgbClr val="C00000"/>
                </a:solidFill>
                <a:latin typeface="Alexandria" charset="0"/>
                <a:cs typeface="Alexandria" charset="0"/>
              </a:rPr>
              <a:t>أخلاقيات المهنة</a:t>
            </a:r>
            <a:endParaRPr lang="en-US" sz="32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9C953C7-C32A-7AF9-8A7B-9BA28C2E06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193D2A-52D9-AF4C-21B5-F51B628EA0A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3CF065-AD58-9EDB-CF92-F272FAECD80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F50BF38-A54D-382C-F184-BB9E28294072}"/>
              </a:ext>
            </a:extLst>
          </p:cNvPr>
          <p:cNvSpPr txBox="1"/>
          <p:nvPr/>
        </p:nvSpPr>
        <p:spPr>
          <a:xfrm>
            <a:off x="4710896" y="1805892"/>
            <a:ext cx="6556590" cy="390036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ينص إعلان اليونسكو 1978 بشأن إسهام وسائل الإعلام في دعم السلام والتفاهم الدولي، وتعزيز حقوق الإنسان، ومكافحة العنصرية والفصل العنصري والتحريض على الحرب على ضرورة: نشر وجهات نظر أولئك الذين قد يرون أن المعلومات التي نشرت أو أذيعت على الملأ بشأنهم قد ألحقت ضررا جسيما (المادة 5). كما ينبغي للمنظمات المهنية وللأشخاص الذين يشتركون في توفير التدريب المهني للصحفيين، إيلاء أهمية خاصة للمبادئ الواردة في هذا الإعلان لدي وضعهم قواعد السلوك المهني الخاصة بهم وضمان تطبيقها (المادة 8).</a:t>
            </a:r>
          </a:p>
        </p:txBody>
      </p:sp>
      <p:sp>
        <p:nvSpPr>
          <p:cNvPr id="4" name="TextBox 3">
            <a:extLst>
              <a:ext uri="{FF2B5EF4-FFF2-40B4-BE49-F238E27FC236}">
                <a16:creationId xmlns:a16="http://schemas.microsoft.com/office/drawing/2014/main" id="{EE624924-82DA-2232-CB94-F50C3D269B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AFF7D8-5E98-9823-69B7-8F55B23F9A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170" name="Picture 2" descr="يونسكو - ويكيبيديا">
            <a:extLst>
              <a:ext uri="{FF2B5EF4-FFF2-40B4-BE49-F238E27FC236}">
                <a16:creationId xmlns:a16="http://schemas.microsoft.com/office/drawing/2014/main" id="{DE99E257-CC8E-700D-0901-DEE9F9856D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138660"/>
            <a:ext cx="3867873" cy="3567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621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46845-5718-9C09-34F8-A438A78ACA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459043-2FB4-B5C1-C511-906D5B0B38E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AF05458-9922-C208-1FD6-79288A6CB02F}"/>
              </a:ext>
            </a:extLst>
          </p:cNvPr>
          <p:cNvSpPr txBox="1"/>
          <p:nvPr/>
        </p:nvSpPr>
        <p:spPr>
          <a:xfrm>
            <a:off x="2513148" y="1035666"/>
            <a:ext cx="4350639" cy="584775"/>
          </a:xfrm>
          <a:prstGeom prst="rect">
            <a:avLst/>
          </a:prstGeom>
          <a:noFill/>
        </p:spPr>
        <p:txBody>
          <a:bodyPr wrap="square" rtlCol="0">
            <a:spAutoFit/>
          </a:bodyPr>
          <a:lstStyle/>
          <a:p>
            <a:pPr algn="r" rtl="1"/>
            <a:r>
              <a:rPr lang="ar-SA" sz="3200" b="1" dirty="0">
                <a:solidFill>
                  <a:srgbClr val="C00000"/>
                </a:solidFill>
                <a:latin typeface="Alexandria" charset="0"/>
                <a:cs typeface="Alexandria" charset="0"/>
              </a:rPr>
              <a:t>أخلاقيات المهنة</a:t>
            </a:r>
            <a:endParaRPr lang="en-US" sz="32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257565BF-C9DF-23AB-DC67-EC7EBE82CC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9C8184-C077-8827-BA2D-6F32132367A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0AFC5B-87C5-AB92-5578-85F1FEE3D0C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617A5B9-8888-A3AE-0501-533CF003BDCF}"/>
              </a:ext>
            </a:extLst>
          </p:cNvPr>
          <p:cNvSpPr txBox="1"/>
          <p:nvPr/>
        </p:nvSpPr>
        <p:spPr>
          <a:xfrm>
            <a:off x="942308" y="1805892"/>
            <a:ext cx="10325178"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في العمل الإعلامي هناك عدة مواثيق شرف أو أدلة للسلوك المهني:</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1. دولية: كميثاق شرف الفدرالية الدولية للصحفيين.</a:t>
            </a:r>
          </a:p>
          <a:p>
            <a:pPr rtl="1">
              <a:lnSpc>
                <a:spcPts val="3000"/>
              </a:lnSpc>
              <a:spcBef>
                <a:spcPts val="600"/>
              </a:spcBef>
            </a:pPr>
            <a:r>
              <a:rPr lang="ar-SA" dirty="0">
                <a:latin typeface="Alexandria" charset="0"/>
                <a:cs typeface="Alexandria" charset="0"/>
              </a:rPr>
              <a:t>(نص الميثاق: </a:t>
            </a:r>
            <a:r>
              <a:rPr lang="en-US" u="sng" dirty="0">
                <a:solidFill>
                  <a:schemeClr val="accent1"/>
                </a:solidFill>
                <a:latin typeface="Alexandria" charset="0"/>
                <a:cs typeface="Alexandria" charset="0"/>
              </a:rPr>
              <a:t>http://</a:t>
            </a:r>
            <a:r>
              <a:rPr lang="en-US" u="sng" dirty="0" err="1">
                <a:solidFill>
                  <a:schemeClr val="accent1"/>
                </a:solidFill>
                <a:latin typeface="Alexandria" charset="0"/>
                <a:cs typeface="Alexandria" charset="0"/>
              </a:rPr>
              <a:t>www.ifj.org</a:t>
            </a:r>
            <a:r>
              <a:rPr lang="en-US" u="sng" dirty="0">
                <a:solidFill>
                  <a:schemeClr val="accent1"/>
                </a:solidFill>
                <a:latin typeface="Alexandria" charset="0"/>
                <a:cs typeface="Alexandria" charset="0"/>
              </a:rPr>
              <a:t>/</a:t>
            </a:r>
            <a:r>
              <a:rPr lang="en-US" u="sng" dirty="0" err="1">
                <a:solidFill>
                  <a:schemeClr val="accent1"/>
                </a:solidFill>
                <a:latin typeface="Alexandria" charset="0"/>
                <a:cs typeface="Alexandria" charset="0"/>
              </a:rPr>
              <a:t>en</a:t>
            </a:r>
            <a:r>
              <a:rPr lang="en-US" u="sng" dirty="0">
                <a:solidFill>
                  <a:schemeClr val="accent1"/>
                </a:solidFill>
                <a:latin typeface="Alexandria" charset="0"/>
                <a:cs typeface="Alexandria" charset="0"/>
              </a:rPr>
              <a:t>/pages/journalism-ethics)</a:t>
            </a:r>
          </a:p>
          <a:p>
            <a:pPr marL="285750" indent="-285750" algn="just" rtl="1">
              <a:lnSpc>
                <a:spcPts val="3000"/>
              </a:lnSpc>
              <a:spcBef>
                <a:spcPts val="600"/>
              </a:spcBef>
              <a:buFont typeface="Wingdings" pitchFamily="2" charset="2"/>
              <a:buChar char="§"/>
            </a:pPr>
            <a:r>
              <a:rPr lang="en-US" dirty="0">
                <a:latin typeface="Alexandria" charset="0"/>
                <a:cs typeface="Alexandria" charset="0"/>
              </a:rPr>
              <a:t>2 </a:t>
            </a:r>
            <a:r>
              <a:rPr lang="ar-SA" dirty="0">
                <a:latin typeface="Alexandria" charset="0"/>
                <a:cs typeface="Alexandria" charset="0"/>
              </a:rPr>
              <a:t>. إقليمية: مثل ميثاق شرف الصحفي العربي الصادر عن اتحاد الصحفيين العرب.</a:t>
            </a:r>
          </a:p>
          <a:p>
            <a:pPr rtl="1">
              <a:lnSpc>
                <a:spcPts val="3000"/>
              </a:lnSpc>
              <a:spcBef>
                <a:spcPts val="600"/>
              </a:spcBef>
            </a:pPr>
            <a:r>
              <a:rPr lang="ar-SA" dirty="0">
                <a:latin typeface="Alexandria" charset="0"/>
                <a:cs typeface="Alexandria" charset="0"/>
              </a:rPr>
              <a:t> (نص الميثاق: #</a:t>
            </a:r>
            <a:r>
              <a:rPr lang="en-US" u="sng" dirty="0">
                <a:solidFill>
                  <a:schemeClr val="accent1"/>
                </a:solidFill>
                <a:latin typeface="Alexandria" charset="0"/>
                <a:cs typeface="Alexandria" charset="0"/>
              </a:rPr>
              <a:t>http://</a:t>
            </a:r>
            <a:r>
              <a:rPr lang="en-US" u="sng" dirty="0" err="1">
                <a:solidFill>
                  <a:schemeClr val="accent1"/>
                </a:solidFill>
                <a:latin typeface="Alexandria" charset="0"/>
                <a:cs typeface="Alexandria" charset="0"/>
              </a:rPr>
              <a:t>www.faj.org.eg</a:t>
            </a:r>
            <a:r>
              <a:rPr lang="en-US" u="sng" dirty="0">
                <a:solidFill>
                  <a:schemeClr val="accent1"/>
                </a:solidFill>
                <a:latin typeface="Alexandria" charset="0"/>
                <a:cs typeface="Alexandria" charset="0"/>
              </a:rPr>
              <a:t>/</a:t>
            </a:r>
            <a:r>
              <a:rPr lang="en-US" u="sng" dirty="0" err="1">
                <a:solidFill>
                  <a:schemeClr val="accent1"/>
                </a:solidFill>
                <a:latin typeface="Alexandria" charset="0"/>
                <a:cs typeface="Alexandria" charset="0"/>
              </a:rPr>
              <a:t>charter.asp</a:t>
            </a:r>
            <a:r>
              <a:rPr lang="en-US" u="sng" dirty="0">
                <a:solidFill>
                  <a:schemeClr val="accent1"/>
                </a:solidFill>
                <a:latin typeface="Alexandria" charset="0"/>
                <a:cs typeface="Alexandria" charset="0"/>
              </a:rPr>
              <a:t>)</a:t>
            </a:r>
          </a:p>
          <a:p>
            <a:pPr marL="285750" indent="-285750" algn="just" rtl="1">
              <a:lnSpc>
                <a:spcPts val="3000"/>
              </a:lnSpc>
              <a:spcBef>
                <a:spcPts val="600"/>
              </a:spcBef>
              <a:buFont typeface="Wingdings" pitchFamily="2" charset="2"/>
              <a:buChar char="§"/>
            </a:pPr>
            <a:r>
              <a:rPr lang="en-US" dirty="0">
                <a:latin typeface="Alexandria" charset="0"/>
                <a:cs typeface="Alexandria" charset="0"/>
              </a:rPr>
              <a:t>3 </a:t>
            </a:r>
            <a:r>
              <a:rPr lang="ar-SA" dirty="0">
                <a:latin typeface="Alexandria" charset="0"/>
                <a:cs typeface="Alexandria" charset="0"/>
              </a:rPr>
              <a:t>. وطنية: مثل ميثاق شرف الصحفيين الأردنيين.</a:t>
            </a:r>
          </a:p>
          <a:p>
            <a:pPr rtl="1">
              <a:lnSpc>
                <a:spcPts val="3000"/>
              </a:lnSpc>
              <a:spcBef>
                <a:spcPts val="600"/>
              </a:spcBef>
            </a:pPr>
            <a:r>
              <a:rPr lang="ar-SA" dirty="0">
                <a:latin typeface="Alexandria" charset="0"/>
                <a:cs typeface="Alexandria" charset="0"/>
              </a:rPr>
              <a:t>(نص الميثاق </a:t>
            </a:r>
            <a:r>
              <a:rPr lang="en-US" u="sng" dirty="0">
                <a:solidFill>
                  <a:schemeClr val="accent1"/>
                </a:solidFill>
                <a:latin typeface="Alexandria" charset="0"/>
                <a:cs typeface="Alexandria" charset="0"/>
              </a:rPr>
              <a:t>http://</a:t>
            </a:r>
            <a:r>
              <a:rPr lang="en-US" u="sng" dirty="0" err="1">
                <a:solidFill>
                  <a:schemeClr val="accent1"/>
                </a:solidFill>
                <a:latin typeface="Alexandria" charset="0"/>
                <a:cs typeface="Alexandria" charset="0"/>
              </a:rPr>
              <a:t>www.jpa.jo</a:t>
            </a:r>
            <a:r>
              <a:rPr lang="en-US" u="sng" dirty="0">
                <a:solidFill>
                  <a:schemeClr val="accent1"/>
                </a:solidFill>
                <a:latin typeface="Alexandria" charset="0"/>
                <a:cs typeface="Alexandria" charset="0"/>
              </a:rPr>
              <a:t>/</a:t>
            </a:r>
            <a:r>
              <a:rPr lang="en-US" u="sng" dirty="0" err="1">
                <a:solidFill>
                  <a:schemeClr val="accent1"/>
                </a:solidFill>
                <a:latin typeface="Alexandria" charset="0"/>
                <a:cs typeface="Alexandria" charset="0"/>
              </a:rPr>
              <a:t>arabic</a:t>
            </a:r>
            <a:r>
              <a:rPr lang="en-US" u="sng" dirty="0">
                <a:solidFill>
                  <a:schemeClr val="accent1"/>
                </a:solidFill>
                <a:latin typeface="Alexandria" charset="0"/>
                <a:cs typeface="Alexandria" charset="0"/>
              </a:rPr>
              <a:t>/</a:t>
            </a:r>
            <a:r>
              <a:rPr lang="en-US" u="sng" dirty="0" err="1">
                <a:solidFill>
                  <a:schemeClr val="accent1"/>
                </a:solidFill>
                <a:latin typeface="Alexandria" charset="0"/>
                <a:cs typeface="Alexandria" charset="0"/>
              </a:rPr>
              <a:t>CodeOfEthics.aspx</a:t>
            </a:r>
            <a:r>
              <a:rPr lang="en-US" u="sng" dirty="0">
                <a:solidFill>
                  <a:schemeClr val="accent1"/>
                </a:solidFill>
                <a:latin typeface="Alexandria" charset="0"/>
                <a:cs typeface="Alexandria" charset="0"/>
              </a:rPr>
              <a:t>)</a:t>
            </a:r>
          </a:p>
          <a:p>
            <a:pPr marL="285750" indent="-285750" algn="just" rtl="1">
              <a:lnSpc>
                <a:spcPts val="3000"/>
              </a:lnSpc>
              <a:spcBef>
                <a:spcPts val="600"/>
              </a:spcBef>
              <a:buFont typeface="Wingdings" pitchFamily="2" charset="2"/>
              <a:buChar char="§"/>
            </a:pPr>
            <a:r>
              <a:rPr lang="en-US" dirty="0">
                <a:latin typeface="Alexandria" charset="0"/>
                <a:cs typeface="Alexandria" charset="0"/>
              </a:rPr>
              <a:t>4 </a:t>
            </a:r>
            <a:r>
              <a:rPr lang="ar-SA" dirty="0">
                <a:latin typeface="Alexandria" charset="0"/>
                <a:cs typeface="Alexandria" charset="0"/>
              </a:rPr>
              <a:t>. داخلية: وهي مواثيق أو أدلة تضعها المؤسسة الإعلامية للعاملين فيها.</a:t>
            </a:r>
          </a:p>
        </p:txBody>
      </p:sp>
      <p:sp>
        <p:nvSpPr>
          <p:cNvPr id="4" name="TextBox 3">
            <a:extLst>
              <a:ext uri="{FF2B5EF4-FFF2-40B4-BE49-F238E27FC236}">
                <a16:creationId xmlns:a16="http://schemas.microsoft.com/office/drawing/2014/main" id="{CC12FBB6-2E95-7357-872B-9C3A9D02E0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E72A1D-6F00-C9C5-97CF-09639F79A5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3432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9E1AA-960E-AF62-4E24-D55708B3F4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4F0832-0505-FEC3-FDB3-B4928B3292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DEB03DC-1F06-0E7D-2974-95F65E64AC88}"/>
              </a:ext>
            </a:extLst>
          </p:cNvPr>
          <p:cNvSpPr txBox="1"/>
          <p:nvPr/>
        </p:nvSpPr>
        <p:spPr>
          <a:xfrm>
            <a:off x="2513148" y="1035666"/>
            <a:ext cx="5982670" cy="584775"/>
          </a:xfrm>
          <a:prstGeom prst="rect">
            <a:avLst/>
          </a:prstGeom>
          <a:noFill/>
        </p:spPr>
        <p:txBody>
          <a:bodyPr wrap="square" rtlCol="0">
            <a:spAutoFit/>
          </a:bodyPr>
          <a:lstStyle/>
          <a:p>
            <a:pPr algn="r" rtl="1"/>
            <a:r>
              <a:rPr lang="ar-SA" sz="3200" b="1" dirty="0">
                <a:solidFill>
                  <a:srgbClr val="C00000"/>
                </a:solidFill>
                <a:latin typeface="Alexandria" charset="0"/>
                <a:cs typeface="Alexandria" charset="0"/>
              </a:rPr>
              <a:t>ما يجمع هذه المواثيق هو:</a:t>
            </a:r>
            <a:endParaRPr lang="en-US" sz="32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651A769-4756-240E-BD63-C8C35CD30F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3120FE-023A-FD22-D9F9-DF268067A3C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9767892-3AC5-67A1-8AEF-950BE8E0162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4A90545-6FBE-73F3-4E02-050E114B0EC1}"/>
              </a:ext>
            </a:extLst>
          </p:cNvPr>
          <p:cNvSpPr txBox="1"/>
          <p:nvPr/>
        </p:nvSpPr>
        <p:spPr>
          <a:xfrm>
            <a:off x="942308" y="1701720"/>
            <a:ext cx="10325178" cy="4182620"/>
          </a:xfrm>
          <a:prstGeom prst="rect">
            <a:avLst/>
          </a:prstGeom>
          <a:noFill/>
        </p:spPr>
        <p:txBody>
          <a:bodyPr wrap="square" rtlCol="0">
            <a:spAutoFit/>
          </a:bodyPr>
          <a:lstStyle/>
          <a:p>
            <a:pPr marL="285750" indent="-285750" algn="just" rtl="1">
              <a:lnSpc>
                <a:spcPts val="2800"/>
              </a:lnSpc>
              <a:spcBef>
                <a:spcPts val="600"/>
              </a:spcBef>
              <a:buFont typeface="Wingdings" pitchFamily="2" charset="2"/>
              <a:buChar char="§"/>
            </a:pPr>
            <a:r>
              <a:rPr lang="ar-SA" sz="1600" dirty="0">
                <a:latin typeface="Alexandria" charset="0"/>
                <a:cs typeface="Alexandria" charset="0"/>
              </a:rPr>
              <a:t>ما يجمع هذه المواثيق هو:</a:t>
            </a:r>
          </a:p>
          <a:p>
            <a:pPr marL="285750" indent="-285750" algn="just" rtl="1">
              <a:lnSpc>
                <a:spcPts val="2800"/>
              </a:lnSpc>
              <a:spcBef>
                <a:spcPts val="600"/>
              </a:spcBef>
              <a:buFont typeface="Wingdings" pitchFamily="2" charset="2"/>
              <a:buChar char="§"/>
            </a:pPr>
            <a:r>
              <a:rPr lang="ar-SA" sz="1600" dirty="0">
                <a:latin typeface="Alexandria" charset="0"/>
                <a:cs typeface="Alexandria" charset="0"/>
              </a:rPr>
              <a:t>1- نابعة من الإعلاميين أنفسهم بدون ضغوطات.</a:t>
            </a:r>
          </a:p>
          <a:p>
            <a:pPr marL="285750" indent="-285750" algn="just" rtl="1">
              <a:lnSpc>
                <a:spcPts val="2800"/>
              </a:lnSpc>
              <a:spcBef>
                <a:spcPts val="600"/>
              </a:spcBef>
              <a:buFont typeface="Wingdings" pitchFamily="2" charset="2"/>
              <a:buChar char="§"/>
            </a:pPr>
            <a:r>
              <a:rPr lang="ar-SA" sz="1600" dirty="0">
                <a:latin typeface="Alexandria" charset="0"/>
                <a:cs typeface="Alexandria" charset="0"/>
              </a:rPr>
              <a:t>2. ليس لها قوة قانونية إنما أخلاقية.</a:t>
            </a:r>
          </a:p>
          <a:p>
            <a:pPr marL="285750" indent="-285750" algn="just" rtl="1">
              <a:lnSpc>
                <a:spcPts val="2800"/>
              </a:lnSpc>
              <a:spcBef>
                <a:spcPts val="600"/>
              </a:spcBef>
              <a:buFont typeface="Wingdings" pitchFamily="2" charset="2"/>
              <a:buChar char="§"/>
            </a:pPr>
            <a:r>
              <a:rPr lang="ar-SA" sz="1600" dirty="0">
                <a:latin typeface="Alexandria" charset="0"/>
                <a:cs typeface="Alexandria" charset="0"/>
              </a:rPr>
              <a:t>هناك قواسم مشتركة بين مواثيق شرف أو أدلة للسلوك المهني تقع ضمن المسؤولية الاجتماعية للصحفي والإعلامي:</a:t>
            </a:r>
          </a:p>
          <a:p>
            <a:pPr marL="285750" indent="-285750" algn="just" rtl="1">
              <a:lnSpc>
                <a:spcPts val="2800"/>
              </a:lnSpc>
              <a:spcBef>
                <a:spcPts val="600"/>
              </a:spcBef>
              <a:buFont typeface="Wingdings" pitchFamily="2" charset="2"/>
              <a:buChar char="§"/>
            </a:pPr>
            <a:r>
              <a:rPr lang="ar-SA" sz="1600" dirty="0">
                <a:latin typeface="Alexandria" charset="0"/>
                <a:cs typeface="Alexandria" charset="0"/>
              </a:rPr>
              <a:t>-1 الحقيقة: الحقيقة لا يحتكرها أحد، لكن كل واحد قد يمتلك جزءا منها.</a:t>
            </a:r>
          </a:p>
          <a:p>
            <a:pPr marL="285750" indent="-285750" algn="just" rtl="1">
              <a:lnSpc>
                <a:spcPts val="2800"/>
              </a:lnSpc>
              <a:spcBef>
                <a:spcPts val="600"/>
              </a:spcBef>
              <a:buFont typeface="Wingdings" pitchFamily="2" charset="2"/>
              <a:buChar char="§"/>
            </a:pPr>
            <a:r>
              <a:rPr lang="ar-SA" sz="1600" dirty="0">
                <a:latin typeface="Alexandria" charset="0"/>
                <a:cs typeface="Alexandria" charset="0"/>
              </a:rPr>
              <a:t>-2 الدقة والموضوعية والنزاهة.</a:t>
            </a:r>
          </a:p>
          <a:p>
            <a:pPr marL="285750" indent="-285750" algn="just" rtl="1">
              <a:lnSpc>
                <a:spcPts val="2800"/>
              </a:lnSpc>
              <a:spcBef>
                <a:spcPts val="600"/>
              </a:spcBef>
              <a:buFont typeface="Wingdings" pitchFamily="2" charset="2"/>
              <a:buChar char="§"/>
            </a:pPr>
            <a:r>
              <a:rPr lang="ar-SA" sz="1600" dirty="0">
                <a:latin typeface="Alexandria" charset="0"/>
                <a:cs typeface="Alexandria" charset="0"/>
              </a:rPr>
              <a:t>-3 فصل الخبر عن الرأي.</a:t>
            </a:r>
          </a:p>
          <a:p>
            <a:pPr marL="285750" indent="-285750" algn="just" rtl="1">
              <a:lnSpc>
                <a:spcPts val="2800"/>
              </a:lnSpc>
              <a:spcBef>
                <a:spcPts val="600"/>
              </a:spcBef>
              <a:buFont typeface="Wingdings" pitchFamily="2" charset="2"/>
              <a:buChar char="§"/>
            </a:pPr>
            <a:r>
              <a:rPr lang="ar-SA" sz="1600" dirty="0">
                <a:latin typeface="Alexandria" charset="0"/>
                <a:cs typeface="Alexandria" charset="0"/>
              </a:rPr>
              <a:t>4. احترام الرأي الآخر: وهو رأي الحكومة والمعارضة والأقلية، وعلى الصحافة ضمان تعددية الآراء لإيجاد سوق حر للأفكار.</a:t>
            </a:r>
          </a:p>
        </p:txBody>
      </p:sp>
      <p:sp>
        <p:nvSpPr>
          <p:cNvPr id="4" name="TextBox 3">
            <a:extLst>
              <a:ext uri="{FF2B5EF4-FFF2-40B4-BE49-F238E27FC236}">
                <a16:creationId xmlns:a16="http://schemas.microsoft.com/office/drawing/2014/main" id="{14204C94-0B01-9018-F2D5-CE14B2053D4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8EC5121-9E8F-1429-283A-ED7C7E2242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48363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8E1CA-41AE-C06B-887B-2849758413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B44929-CB74-823F-ED54-724A0FAAAD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D68717F1-93E0-0AD9-90A4-4556B957E5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6F8B8E-8D1A-67E1-5ACB-233002992A9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A42618-6F63-F345-7DCA-8816F48CA7A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64BA2BD-456A-306B-5A82-993BEF891F20}"/>
              </a:ext>
            </a:extLst>
          </p:cNvPr>
          <p:cNvSpPr txBox="1"/>
          <p:nvPr/>
        </p:nvSpPr>
        <p:spPr>
          <a:xfrm>
            <a:off x="942308" y="1805892"/>
            <a:ext cx="10325178" cy="389407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5. تضارب المصالح: ويقع تحتها الهدايا وتقبل أو البحث عن مصالح شخصية.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6. الإعلانات: يجب فصل التحرير عن تأثير الإعلانات. (المبالغة في ايجابيات الشركات المعلنة، وتقليل سلبياتها، أو عدم نشر الحقيقة مراعاة للمصالح الإعلانية).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7. الحفاظ على سرية مصادر المعلومات.</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8. حق الرد.</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ولمزيد من الضمانات عمدت بعض المؤسسات الإعلامية إلى تعيين </a:t>
            </a:r>
            <a:r>
              <a:rPr lang="en-US" sz="1600" dirty="0">
                <a:latin typeface="Alexandria" charset="0"/>
                <a:cs typeface="Alexandria" charset="0"/>
              </a:rPr>
              <a:t>Ombudsman </a:t>
            </a:r>
            <a:r>
              <a:rPr lang="ar-SA" sz="1600" dirty="0">
                <a:latin typeface="Alexandria" charset="0"/>
                <a:cs typeface="Alexandria" charset="0"/>
              </a:rPr>
              <a:t> يقوم من تلقاء نفسه أو بناء على شكوى بفحص إن كانت المادة الإعلامية تتوافق مع معايير السلوك المهني.</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إن عدم التزام الصحفي بأخلاقيات المهنة واحترامها قد يؤدي إلى إدانته في بعض القضايا إذا تم رفع قضية ضده.</a:t>
            </a:r>
          </a:p>
        </p:txBody>
      </p:sp>
      <p:sp>
        <p:nvSpPr>
          <p:cNvPr id="4" name="TextBox 3">
            <a:extLst>
              <a:ext uri="{FF2B5EF4-FFF2-40B4-BE49-F238E27FC236}">
                <a16:creationId xmlns:a16="http://schemas.microsoft.com/office/drawing/2014/main" id="{5CB0AD11-FF7A-3F34-FA27-5186EB760CB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07625B4-A962-C057-8CFA-62D7612BCD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B5B9889-55A5-8C63-7077-1DD0979AA3FC}"/>
              </a:ext>
            </a:extLst>
          </p:cNvPr>
          <p:cNvSpPr txBox="1"/>
          <p:nvPr/>
        </p:nvSpPr>
        <p:spPr>
          <a:xfrm>
            <a:off x="2513148" y="1035666"/>
            <a:ext cx="5982670" cy="584775"/>
          </a:xfrm>
          <a:prstGeom prst="rect">
            <a:avLst/>
          </a:prstGeom>
          <a:noFill/>
        </p:spPr>
        <p:txBody>
          <a:bodyPr wrap="square" rtlCol="0">
            <a:spAutoFit/>
          </a:bodyPr>
          <a:lstStyle/>
          <a:p>
            <a:pPr algn="r" rtl="1"/>
            <a:r>
              <a:rPr lang="ar-SA" sz="3200" b="1" dirty="0">
                <a:solidFill>
                  <a:srgbClr val="C00000"/>
                </a:solidFill>
                <a:latin typeface="Alexandria" charset="0"/>
                <a:cs typeface="Alexandria" charset="0"/>
              </a:rPr>
              <a:t>ما يجمع هذه المواثيق هو:</a:t>
            </a:r>
            <a:endParaRPr lang="en-US" sz="3200" b="1" dirty="0">
              <a:solidFill>
                <a:srgbClr val="C00000"/>
              </a:solidFill>
              <a:latin typeface="Alexandria" charset="0"/>
              <a:cs typeface="Alexandria" charset="0"/>
            </a:endParaRPr>
          </a:p>
        </p:txBody>
      </p:sp>
    </p:spTree>
    <p:extLst>
      <p:ext uri="{BB962C8B-B14F-4D97-AF65-F5344CB8AC3E}">
        <p14:creationId xmlns:p14="http://schemas.microsoft.com/office/powerpoint/2010/main" val="477446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56DC0F-8B6E-0F0B-6AD8-DF19CAA120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BBA52B-EFC7-E17B-0339-5B5B225027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0A982DB8-F0DE-8845-2D62-D26E471EAB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23DB2F-5A3D-0903-4732-A2DD32A7991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EC0CDC-8C04-B2F5-25F4-383C409334C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6379E8E-144A-6877-C8CE-0F23B8349247}"/>
              </a:ext>
            </a:extLst>
          </p:cNvPr>
          <p:cNvSpPr txBox="1"/>
          <p:nvPr/>
        </p:nvSpPr>
        <p:spPr>
          <a:xfrm>
            <a:off x="942308" y="1805892"/>
            <a:ext cx="10325178" cy="389407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المادة 7: آداب مهنة الصحافة وأخلاقياتها ملزمة للصحفي، وتشمل:</a:t>
            </a:r>
          </a:p>
          <a:p>
            <a:pPr marL="285750" indent="-285750" algn="just" rtl="1">
              <a:lnSpc>
                <a:spcPts val="3000"/>
              </a:lnSpc>
              <a:spcBef>
                <a:spcPts val="600"/>
              </a:spcBef>
              <a:buFont typeface="Wingdings" pitchFamily="2" charset="2"/>
              <a:buChar char="§"/>
            </a:pPr>
            <a:r>
              <a:rPr lang="ar-SA" sz="1600" dirty="0" err="1">
                <a:latin typeface="Alexandria" charset="0"/>
                <a:cs typeface="Alexandria" charset="0"/>
              </a:rPr>
              <a:t>أ</a:t>
            </a:r>
            <a:r>
              <a:rPr lang="ar-SA" sz="1600" dirty="0">
                <a:latin typeface="Alexandria" charset="0"/>
                <a:cs typeface="Alexandria" charset="0"/>
              </a:rPr>
              <a:t> ـ احترام الحريات العامة للآخرين وحفظ حقوقهم وعدم المس بحرمة حياتهم الخاصة.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 ـ اعتبار حرية الفكر والرأي والتعبير والاطلاع حقا للصحافة والمواطن على السواء.</a:t>
            </a:r>
          </a:p>
          <a:p>
            <a:pPr marL="285750" indent="-285750" algn="just" rtl="1">
              <a:lnSpc>
                <a:spcPts val="3000"/>
              </a:lnSpc>
              <a:spcBef>
                <a:spcPts val="600"/>
              </a:spcBef>
              <a:buFont typeface="Wingdings" pitchFamily="2" charset="2"/>
              <a:buChar char="§"/>
            </a:pPr>
            <a:r>
              <a:rPr lang="ar-SA" sz="1600" dirty="0" err="1">
                <a:latin typeface="Alexandria" charset="0"/>
                <a:cs typeface="Alexandria" charset="0"/>
              </a:rPr>
              <a:t>ج</a:t>
            </a:r>
            <a:r>
              <a:rPr lang="ar-SA" sz="1600" dirty="0">
                <a:latin typeface="Alexandria" charset="0"/>
                <a:cs typeface="Alexandria" charset="0"/>
              </a:rPr>
              <a:t> ـ التوازن والموضوعية والنزاهة في عرض المادة الصحفية.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د ـ الامتناع عن نشر كل ما من شأنه أن يثير العنف أو يدعو إلى إثارة الفرقة بين المواطنين بأي شكل من الأشكال.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كما تحظر المادة (42) من نفس القانون على الصحفي ممارسة أي عمل آخر غير المهنة الصحفية بما في ذلك الأعمال التجارية وتمثيل الشركات في أعمالها التجارية والصناعية، وممارسة المهنة الصحفية بصورة تخالف التشريعات النافذة وميثاق الشرف الصحفي، والقيام بأي عمل أو تصرف يتنافى مع كرامة المهنة أو يسيء إلى النقابة أو إلى أعضائها، وقبول أي هبات أو تبرعات مالية أو عينية أو مساعدات أخرى مهما كان نوعها أو صورتها.</a:t>
            </a:r>
          </a:p>
        </p:txBody>
      </p:sp>
      <p:sp>
        <p:nvSpPr>
          <p:cNvPr id="4" name="TextBox 3">
            <a:extLst>
              <a:ext uri="{FF2B5EF4-FFF2-40B4-BE49-F238E27FC236}">
                <a16:creationId xmlns:a16="http://schemas.microsoft.com/office/drawing/2014/main" id="{B56A7729-2475-B675-2F7F-B46653A28B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CE9E5AF-6C29-ED50-8B90-A4552DE9F3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5893BC5-76D5-8461-5C96-E8B49F2D10DB}"/>
              </a:ext>
            </a:extLst>
          </p:cNvPr>
          <p:cNvSpPr txBox="1"/>
          <p:nvPr/>
        </p:nvSpPr>
        <p:spPr>
          <a:xfrm>
            <a:off x="2513148" y="1035666"/>
            <a:ext cx="6561404" cy="584775"/>
          </a:xfrm>
          <a:prstGeom prst="rect">
            <a:avLst/>
          </a:prstGeom>
          <a:noFill/>
        </p:spPr>
        <p:txBody>
          <a:bodyPr wrap="square" rtlCol="0">
            <a:spAutoFit/>
          </a:bodyPr>
          <a:lstStyle/>
          <a:p>
            <a:pPr algn="r" rtl="1"/>
            <a:r>
              <a:rPr lang="ar-SA" sz="3200" b="1" dirty="0">
                <a:solidFill>
                  <a:srgbClr val="C00000"/>
                </a:solidFill>
                <a:latin typeface="Alexandria" charset="0"/>
                <a:cs typeface="Alexandria" charset="0"/>
              </a:rPr>
              <a:t>آداب مهنة الصحافة وأخلاقياتها</a:t>
            </a:r>
            <a:endParaRPr lang="en-US" sz="3200" b="1" dirty="0">
              <a:solidFill>
                <a:srgbClr val="C00000"/>
              </a:solidFill>
              <a:latin typeface="Alexandria" charset="0"/>
              <a:cs typeface="Alexandria" charset="0"/>
            </a:endParaRPr>
          </a:p>
        </p:txBody>
      </p:sp>
    </p:spTree>
    <p:extLst>
      <p:ext uri="{BB962C8B-B14F-4D97-AF65-F5344CB8AC3E}">
        <p14:creationId xmlns:p14="http://schemas.microsoft.com/office/powerpoint/2010/main" val="2845229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D2F91-0A56-E789-78AC-D88360D16D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118F72-0AF8-8D9D-8696-625E63BD40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C67D5C89-57AC-B0CD-B24F-4E1F98C80F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14BDD0-2713-C9D2-7F5A-ABDE1903372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0C47713-9EF3-FA6C-0A1F-828B28AFAC4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9007BF1-9506-CB7C-C5D1-A8C0C557F6F0}"/>
              </a:ext>
            </a:extLst>
          </p:cNvPr>
          <p:cNvSpPr txBox="1"/>
          <p:nvPr/>
        </p:nvSpPr>
        <p:spPr>
          <a:xfrm>
            <a:off x="942308" y="2083685"/>
            <a:ext cx="10325178"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كما يعاقب قانون نقابة الصحفيين على مخالفة آداب المهنة المواد -26 51 من قانون النقابة، وقد تصل عقوبة مخالفتها إلى المنع النهائي من ممارسة المهنة. (قرار المجلس التأديبي بالمنع المؤقت من ممارسة المهنة، ولو ليوم واحد، يعني حرمان الصحفي مدى الحياة من أن يكون نقيبا للصحفيين أو عضو مجلس أو رئيس تحرير).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وفي تقرير المجلس الأعلى للصحافة في مصر (2008) تبين أن الصحف القومية هي الأقل التزاما بالميثاق وأن أهم انتهاك كان خلط الإعلان بالتحرير، أما الصحف الحزبية فكانت الأكثر التزاما بالميثاق وكان أهم انتهاك قامت به هو نشر أسماء الأطفال الضحايا.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وفي الصحافة الاستقصائية بشكل خاص فإن الالتزام بأقصى درجات النزاهة هو أكثر من واجب مهني، بسبب ما قد تتضمنه هذه التحقيقات من اتهام أناس بالفساد أو سوء الإدارة أو الذم.</a:t>
            </a:r>
          </a:p>
        </p:txBody>
      </p:sp>
      <p:sp>
        <p:nvSpPr>
          <p:cNvPr id="4" name="TextBox 3">
            <a:extLst>
              <a:ext uri="{FF2B5EF4-FFF2-40B4-BE49-F238E27FC236}">
                <a16:creationId xmlns:a16="http://schemas.microsoft.com/office/drawing/2014/main" id="{BDEFA981-A936-2B99-DC42-D4A1DEEDF20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D79211F-7F92-1DFD-378F-5BDECBE42E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27213F4-7000-C950-0A01-8DFF854981D2}"/>
              </a:ext>
            </a:extLst>
          </p:cNvPr>
          <p:cNvSpPr txBox="1"/>
          <p:nvPr/>
        </p:nvSpPr>
        <p:spPr>
          <a:xfrm>
            <a:off x="2513148" y="1035666"/>
            <a:ext cx="6561404" cy="584775"/>
          </a:xfrm>
          <a:prstGeom prst="rect">
            <a:avLst/>
          </a:prstGeom>
          <a:noFill/>
        </p:spPr>
        <p:txBody>
          <a:bodyPr wrap="square" rtlCol="0">
            <a:spAutoFit/>
          </a:bodyPr>
          <a:lstStyle/>
          <a:p>
            <a:pPr algn="r" rtl="1"/>
            <a:r>
              <a:rPr lang="ar-SA" sz="3200" b="1" dirty="0">
                <a:solidFill>
                  <a:srgbClr val="C00000"/>
                </a:solidFill>
                <a:latin typeface="Alexandria" charset="0"/>
                <a:cs typeface="Alexandria" charset="0"/>
              </a:rPr>
              <a:t>آداب مهنة الصحافة وأخلاقياتها</a:t>
            </a:r>
            <a:endParaRPr lang="en-US" sz="3200" b="1" dirty="0">
              <a:solidFill>
                <a:srgbClr val="C00000"/>
              </a:solidFill>
              <a:latin typeface="Alexandria" charset="0"/>
              <a:cs typeface="Alexandria" charset="0"/>
            </a:endParaRPr>
          </a:p>
        </p:txBody>
      </p:sp>
    </p:spTree>
    <p:extLst>
      <p:ext uri="{BB962C8B-B14F-4D97-AF65-F5344CB8AC3E}">
        <p14:creationId xmlns:p14="http://schemas.microsoft.com/office/powerpoint/2010/main" val="2750387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E813F-A7D5-9A9C-4E61-C8580F75E5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C8ED81-C8B2-B7CF-4B99-EF22AAE912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E42F344A-950E-68EB-F0D9-FE1FAA53015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726698-7588-24B5-9034-DCD2448F765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EC0D28-6D2C-5FCA-C59C-C3AF56A8A24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B0609C2-3F3E-A4D2-47E8-869676246554}"/>
              </a:ext>
            </a:extLst>
          </p:cNvPr>
          <p:cNvSpPr txBox="1"/>
          <p:nvPr/>
        </p:nvSpPr>
        <p:spPr>
          <a:xfrm>
            <a:off x="942308" y="1701719"/>
            <a:ext cx="10325178" cy="427880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00B050"/>
                </a:solidFill>
                <a:latin typeface="Alexandria" charset="0"/>
                <a:cs typeface="Alexandria" charset="0"/>
              </a:rPr>
              <a:t>ويكمن إضافة مبادئ حول أخلاقيات المهنة للصحافة الاستقصائية </a:t>
            </a:r>
            <a:r>
              <a:rPr lang="ar-SA" sz="1600" dirty="0">
                <a:latin typeface="Alexandria" charset="0"/>
                <a:cs typeface="Alexandria" charset="0"/>
              </a:rPr>
              <a:t>تتمثل بما يلي:</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1. لا تكذب.</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2. لا تسرق (وثائق من مكتب موظف أو مسؤول).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3. لا تنتحل شخصية غير أنك صحفي، كأن تدعي بأنك موظف أو تاجر وغير ذلك. (هناك حالات تجيز فيها بعض المؤسسات ذلك كحل أخير إذا لم تكن هناك أي وسيلة أقل ضرراً للحصول على المعلومات.</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-4 لا تدفع أية أموال لقاء الحصول على المعلومات خاصة من الموظفين العموميين، فقد يعتبر ذلك رشوة بالقانون. (إن دفع أتعاب لمختبر مثلا لتحليل عينة مياه جائز، وكذلك الطلب من مدقق حسابات دراسة ميزانيات معينة أو إفهامك ماذا تعني التحويلات.</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-5 لا تصور أو تسجل بدون إذن أو تتجسس على مراسلات الآخرين. (في حالات خاصة ربما يضطر الصحفي الاستقصائي إلى التصوير أو التسجيل بدون إذن، بشرط استنفاد الطرق الأقل ضرراً للحصول على المعلومات.</a:t>
            </a:r>
          </a:p>
        </p:txBody>
      </p:sp>
      <p:sp>
        <p:nvSpPr>
          <p:cNvPr id="4" name="TextBox 3">
            <a:extLst>
              <a:ext uri="{FF2B5EF4-FFF2-40B4-BE49-F238E27FC236}">
                <a16:creationId xmlns:a16="http://schemas.microsoft.com/office/drawing/2014/main" id="{CB3CEC3D-AC41-20B2-E912-D728E5E864E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D7BB237-AD2D-33AF-B3F9-020DD1EB95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7FC3E4C-A8CA-307B-3136-40F682427CA3}"/>
              </a:ext>
            </a:extLst>
          </p:cNvPr>
          <p:cNvSpPr txBox="1"/>
          <p:nvPr/>
        </p:nvSpPr>
        <p:spPr>
          <a:xfrm>
            <a:off x="2246406" y="1225566"/>
            <a:ext cx="7429505"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إضافة مبادئ حول أخلاقيات المهنة للصحافة الاستقصائية</a:t>
            </a:r>
            <a:endParaRPr lang="en-US" sz="2000" b="1" dirty="0">
              <a:solidFill>
                <a:srgbClr val="C00000"/>
              </a:solidFill>
              <a:latin typeface="Alexandria" charset="0"/>
              <a:cs typeface="Alexandria" charset="0"/>
            </a:endParaRPr>
          </a:p>
        </p:txBody>
      </p:sp>
    </p:spTree>
    <p:extLst>
      <p:ext uri="{BB962C8B-B14F-4D97-AF65-F5344CB8AC3E}">
        <p14:creationId xmlns:p14="http://schemas.microsoft.com/office/powerpoint/2010/main" val="3353864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9FF82-24CF-BE5D-E6FE-01353CDE3E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1F3CBC-0FA6-F455-3B30-34FD53EC2C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2D95ADAB-D36D-3014-CF2F-AD30D68440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158C49-1A84-32D7-A330-E8E336B658C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F2BF59-548A-6B98-054A-B4AC459C034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AD7B72A-58D4-40B8-EE5A-42F2A91F81BE}"/>
              </a:ext>
            </a:extLst>
          </p:cNvPr>
          <p:cNvSpPr txBox="1"/>
          <p:nvPr/>
        </p:nvSpPr>
        <p:spPr>
          <a:xfrm>
            <a:off x="942308" y="2083685"/>
            <a:ext cx="10325178" cy="343241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يتم اعتماد هذا الإعلان العالمي بمثابة معيار للأداء المهني للصحافيين الذين يقومون بجمع ونقل وتوزيع المعلومات بالإضافة إلى أولئك الذين يقومون بالتعليق على الأنباء أثناء تناولهم للأحداث.</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1. احترام الحقيقة وحق الجمهور في الوصول إليها هو أول واجبات الصحفي.</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2. خلال أدائهم لعملهم سيقوم الصحافيون وفي جميع الأوقات بالدفاع عن الحرية من خلال النقل الأمين والصادق للأنباء ونشرها وكذلك الحق في إبداء تعليقات وآراء نقدية بشكل عادل.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3. سيقوم الصحفي بنشر تلك الأنباء وفقا للحقائق التي يعلم مصدره فقط ولن يقوم بإخفاء معلومات هامة أو تزييف وثائق.</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4. سيستخدم الصحفي وسائل مشروعة للحصول على الأنباء أو الصور أو الوثائق.</a:t>
            </a:r>
          </a:p>
        </p:txBody>
      </p:sp>
      <p:sp>
        <p:nvSpPr>
          <p:cNvPr id="4" name="TextBox 3">
            <a:extLst>
              <a:ext uri="{FF2B5EF4-FFF2-40B4-BE49-F238E27FC236}">
                <a16:creationId xmlns:a16="http://schemas.microsoft.com/office/drawing/2014/main" id="{A09D9097-D19C-7DA5-9B1D-DE6A7F8BA2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8DEC30-7DA1-7A2C-50FF-0A7076A7B3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45F5788-62B8-8712-46B0-36F5CE822CFF}"/>
              </a:ext>
            </a:extLst>
          </p:cNvPr>
          <p:cNvSpPr txBox="1"/>
          <p:nvPr/>
        </p:nvSpPr>
        <p:spPr>
          <a:xfrm>
            <a:off x="2246406" y="1109816"/>
            <a:ext cx="742950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ميثاق شرف الفيدرالية الدولية للصحافيين</a:t>
            </a:r>
            <a:endParaRPr lang="en-US" sz="2800" b="1" dirty="0">
              <a:solidFill>
                <a:srgbClr val="C00000"/>
              </a:solidFill>
              <a:latin typeface="Alexandria" charset="0"/>
              <a:cs typeface="Alexandria" charset="0"/>
            </a:endParaRPr>
          </a:p>
        </p:txBody>
      </p:sp>
    </p:spTree>
    <p:extLst>
      <p:ext uri="{BB962C8B-B14F-4D97-AF65-F5344CB8AC3E}">
        <p14:creationId xmlns:p14="http://schemas.microsoft.com/office/powerpoint/2010/main" val="2936292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61B453-4BF9-97F2-90E6-C557AD15CB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D1B052-EA5E-4CE9-6234-D3483D6B68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43FEA966-5B03-2238-9825-DC4440813C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D0A53C-0F1F-76D5-49B6-BD8735FCE55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66928E-59BB-109B-1016-67B3A53D390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C7DE4B7-1D96-3F85-A94C-493C0650F7B3}"/>
              </a:ext>
            </a:extLst>
          </p:cNvPr>
          <p:cNvSpPr txBox="1"/>
          <p:nvPr/>
        </p:nvSpPr>
        <p:spPr>
          <a:xfrm>
            <a:off x="942308" y="2083685"/>
            <a:ext cx="10325178" cy="335547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-5 سيقوم الصحافي ببذل أقصى طاقته لتصحيح وتعديل معلومات نشرت ووجد بأنها غير دقيقة على نحو مسيء.</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6. سيلتزم الصحفي باتباع السرية المهنية فيما يتعلق بمصدر المعلومات الذي يطلب عدم إفشائه.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7. على الصحفي التنبه للمخاطر التي قد تنجم عن التمييز والتفرقة اللذين قد يدعو إليهما الإعلام، وسيبذل كل ما بوسعه لتجنب القيام بتسهيل مثل هذه الدعوات التي قد تكون مبنية على أساس </a:t>
            </a:r>
            <a:r>
              <a:rPr lang="ar-SA" sz="1600" dirty="0" err="1">
                <a:latin typeface="Alexandria" charset="0"/>
                <a:cs typeface="Alexandria" charset="0"/>
              </a:rPr>
              <a:t>عنصرى</a:t>
            </a:r>
            <a:r>
              <a:rPr lang="ar-SA" sz="1600" dirty="0">
                <a:latin typeface="Alexandria" charset="0"/>
                <a:cs typeface="Alexandria" charset="0"/>
              </a:rPr>
              <a:t> أو النوع أو اللغة أو الدين أو المعتقدات السياسية وغيرها من المعتقدات أو الجنسية أو الأصل الاجتماعي.</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8. سيقوم الصحفي باعتبار ما سيأتي على ذكره على أنه تجاوز مهني خطير: الانتحال، التفسير بنية السوء، الافتراء، الطعن، القذف، الاتهام على غير أساس، قبول الرشوة سواء من أجل النشر أو لإخفاء المعلومات.</a:t>
            </a:r>
          </a:p>
        </p:txBody>
      </p:sp>
      <p:sp>
        <p:nvSpPr>
          <p:cNvPr id="4" name="TextBox 3">
            <a:extLst>
              <a:ext uri="{FF2B5EF4-FFF2-40B4-BE49-F238E27FC236}">
                <a16:creationId xmlns:a16="http://schemas.microsoft.com/office/drawing/2014/main" id="{B9C30B8F-8C84-D4D7-5AF1-6CEAB42E3F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CFDDA00-9D74-29ED-AC30-2811417BD1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BFDCA9F-774E-A00D-95F3-4BE10D7FF18A}"/>
              </a:ext>
            </a:extLst>
          </p:cNvPr>
          <p:cNvSpPr txBox="1"/>
          <p:nvPr/>
        </p:nvSpPr>
        <p:spPr>
          <a:xfrm>
            <a:off x="2246406" y="1109816"/>
            <a:ext cx="742950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ميثاق شرف الفيدرالية الدولية للصحافيين</a:t>
            </a:r>
            <a:endParaRPr lang="en-US" sz="2800" b="1" dirty="0">
              <a:solidFill>
                <a:srgbClr val="C00000"/>
              </a:solidFill>
              <a:latin typeface="Alexandria" charset="0"/>
              <a:cs typeface="Alexandria" charset="0"/>
            </a:endParaRPr>
          </a:p>
        </p:txBody>
      </p:sp>
    </p:spTree>
    <p:extLst>
      <p:ext uri="{BB962C8B-B14F-4D97-AF65-F5344CB8AC3E}">
        <p14:creationId xmlns:p14="http://schemas.microsoft.com/office/powerpoint/2010/main" val="816816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536160-2EAB-2781-85B1-3723BAB927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A1B1EC-F807-36A2-8D4F-D1D97233AB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8F7B5746-D43C-1198-5B08-0A999B291D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D91751-5B64-31D1-054E-2F94175997B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DFC408B-0500-0E6E-540E-F7CC2A134FD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7FA049D-7370-37E1-4F1D-A173DEE4ADAA}"/>
              </a:ext>
            </a:extLst>
          </p:cNvPr>
          <p:cNvSpPr txBox="1"/>
          <p:nvPr/>
        </p:nvSpPr>
        <p:spPr>
          <a:xfrm>
            <a:off x="6858900" y="1805892"/>
            <a:ext cx="4408586" cy="273991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9. على الصحافيين الجديرين بصفتهم هذه أن يؤمنوا أن من واجبهم المراعاة الأمينة للمبادئ التي تم ذكرها. ومن خلال الإطار العام للقانون في كل دولة، وفيما يخص القضايا المهنية على الصحفي أن يراعي استقلالية زملائه باستثناء أي شكل من أشكال التدخل الحكومي أو غيره.</a:t>
            </a:r>
          </a:p>
        </p:txBody>
      </p:sp>
      <p:sp>
        <p:nvSpPr>
          <p:cNvPr id="4" name="TextBox 3">
            <a:extLst>
              <a:ext uri="{FF2B5EF4-FFF2-40B4-BE49-F238E27FC236}">
                <a16:creationId xmlns:a16="http://schemas.microsoft.com/office/drawing/2014/main" id="{276A93B5-78F3-FEF2-1836-D3FC2F7A83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FBAA3CC-BD96-6F47-3350-40DE686659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32FB1FC-62F7-89A7-D30A-2112FC27A826}"/>
              </a:ext>
            </a:extLst>
          </p:cNvPr>
          <p:cNvSpPr txBox="1"/>
          <p:nvPr/>
        </p:nvSpPr>
        <p:spPr>
          <a:xfrm>
            <a:off x="2246406" y="1109816"/>
            <a:ext cx="742950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ميثاق شرف الفيدرالية الدولية للصحافيين</a:t>
            </a:r>
            <a:endParaRPr lang="en-US" sz="2800" b="1" dirty="0">
              <a:solidFill>
                <a:srgbClr val="C00000"/>
              </a:solidFill>
              <a:latin typeface="Alexandria" charset="0"/>
              <a:cs typeface="Alexandria" charset="0"/>
            </a:endParaRPr>
          </a:p>
        </p:txBody>
      </p:sp>
      <p:pic>
        <p:nvPicPr>
          <p:cNvPr id="8194" name="Picture 2" descr="الاتحاد الدولي للصحفيين يدين عنف الشرطة الأمريكية ضد الإعلاميين">
            <a:extLst>
              <a:ext uri="{FF2B5EF4-FFF2-40B4-BE49-F238E27FC236}">
                <a16:creationId xmlns:a16="http://schemas.microsoft.com/office/drawing/2014/main" id="{6BB9554B-F86D-49E8-CDAA-3EE6293824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766878"/>
            <a:ext cx="5916592" cy="40160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1589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056FA7-FCDE-4A74-11B6-D310E700CA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1EA96F-4BFC-CBA0-6C7C-98C9B558FB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52CFD61C-E1D5-0C69-D45F-F29B3061B4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E6E22C-2303-3447-5A79-2D4D1F12C94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573992-A8DF-FF6A-9999-682FDA3A0B4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D6A59B3E-FC0D-74C9-8668-792F1DFA0D0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72263F9-6628-B1CD-3CDC-1FECECFFAD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AA061B3-DB04-B3D0-4C6A-14A4A31AE22C}"/>
              </a:ext>
            </a:extLst>
          </p:cNvPr>
          <p:cNvSpPr txBox="1"/>
          <p:nvPr/>
        </p:nvSpPr>
        <p:spPr>
          <a:xfrm>
            <a:off x="2281131" y="1190841"/>
            <a:ext cx="7429505"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مواقع إلكترونية مفيدة حول أخلاقيات المهنة الصحفية </a:t>
            </a:r>
            <a:endParaRPr lang="en-US" sz="2000" b="1" dirty="0">
              <a:solidFill>
                <a:srgbClr val="C00000"/>
              </a:solidFill>
              <a:latin typeface="Alexandria" charset="0"/>
              <a:cs typeface="Alexandria" charset="0"/>
            </a:endParaRPr>
          </a:p>
        </p:txBody>
      </p:sp>
      <p:pic>
        <p:nvPicPr>
          <p:cNvPr id="8" name="Picture 7">
            <a:extLst>
              <a:ext uri="{FF2B5EF4-FFF2-40B4-BE49-F238E27FC236}">
                <a16:creationId xmlns:a16="http://schemas.microsoft.com/office/drawing/2014/main" id="{C7A8B5E4-4480-4BF9-0ECF-EDD8591BB9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3040" y="1795881"/>
            <a:ext cx="5428526" cy="4181210"/>
          </a:xfrm>
          <a:prstGeom prst="rect">
            <a:avLst/>
          </a:prstGeom>
        </p:spPr>
      </p:pic>
    </p:spTree>
    <p:extLst>
      <p:ext uri="{BB962C8B-B14F-4D97-AF65-F5344CB8AC3E}">
        <p14:creationId xmlns:p14="http://schemas.microsoft.com/office/powerpoint/2010/main" val="167886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C0A6-9E12-2F34-3B8C-C25FC899BE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8EEDCE-B042-563C-A61D-91B4CF62A40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CD34407-BA0E-21ED-D9C1-297ABC80FB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0724DA1-7D00-9E58-C837-E989E97DA8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3D0A1CE-3B0E-7A8F-AD53-0E9FD80FCE6A}"/>
              </a:ext>
            </a:extLst>
          </p:cNvPr>
          <p:cNvSpPr txBox="1"/>
          <p:nvPr/>
        </p:nvSpPr>
        <p:spPr>
          <a:xfrm>
            <a:off x="4689257" y="1412953"/>
            <a:ext cx="6952615"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خاتمة وملخص بالنقاط الرئيسية في المحاضرة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BCD99593-458A-2516-9974-F3622DAA79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8F72F5E-A499-086F-B7F0-A413EEDFD88B}"/>
              </a:ext>
            </a:extLst>
          </p:cNvPr>
          <p:cNvSpPr txBox="1"/>
          <p:nvPr/>
        </p:nvSpPr>
        <p:spPr>
          <a:xfrm>
            <a:off x="4689257" y="2037829"/>
            <a:ext cx="6862276" cy="2746201"/>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 أهمية الثقافة القانونية للصحفي</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المعايير التي يجب الالتزام بها في وسائل الإعلام</a:t>
            </a:r>
          </a:p>
          <a:p>
            <a:pPr marL="285750" indent="-285750" algn="r" rtl="1">
              <a:lnSpc>
                <a:spcPts val="3000"/>
              </a:lnSpc>
              <a:spcBef>
                <a:spcPts val="600"/>
              </a:spcBef>
              <a:buFont typeface="Wingdings" pitchFamily="2" charset="2"/>
              <a:buChar char="§"/>
            </a:pPr>
            <a:r>
              <a:rPr lang="ar-SA" dirty="0">
                <a:latin typeface="Alexandria" charset="0"/>
                <a:cs typeface="Alexandria" charset="0"/>
              </a:rPr>
              <a:t>دليل الصحفيين للثقافة القانونية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أخلاقيات وآداب مهنة الصحافة وأخلاقياتها</a:t>
            </a:r>
          </a:p>
          <a:p>
            <a:pPr marL="285750" indent="-285750" algn="r" rtl="1">
              <a:lnSpc>
                <a:spcPts val="3000"/>
              </a:lnSpc>
              <a:spcBef>
                <a:spcPts val="600"/>
              </a:spcBef>
              <a:buFont typeface="Wingdings" pitchFamily="2" charset="2"/>
              <a:buChar char="§"/>
            </a:pPr>
            <a:r>
              <a:rPr lang="ar-SA" dirty="0">
                <a:latin typeface="Alexandria" charset="0"/>
                <a:cs typeface="Alexandria" charset="0"/>
              </a:rPr>
              <a:t>إضافة مبادئ حول أخلاقيات المهنة للصحافة الاستقصائية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ميثاق شرف الفيدرالية الدولية للصحافيين</a:t>
            </a:r>
          </a:p>
        </p:txBody>
      </p:sp>
      <p:sp>
        <p:nvSpPr>
          <p:cNvPr id="32" name="Rectangle 31">
            <a:extLst>
              <a:ext uri="{FF2B5EF4-FFF2-40B4-BE49-F238E27FC236}">
                <a16:creationId xmlns:a16="http://schemas.microsoft.com/office/drawing/2014/main" id="{2BA73518-690B-D38E-FBA2-2CE1E506FC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8443A93-2927-C328-ABE0-212EBC431F5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6635204-6697-64FA-CA94-974857AD0226}"/>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1A9A67E-1B87-1654-B395-3DAEB593DE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CE964ED-0D2F-3ED6-C37D-C3FBD78EF1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94281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p:cNvSpPr txBox="1"/>
          <p:nvPr/>
        </p:nvSpPr>
        <p:spPr>
          <a:xfrm>
            <a:off x="847494" y="2030771"/>
            <a:ext cx="10314878" cy="3900363"/>
          </a:xfrm>
          <a:prstGeom prst="rect">
            <a:avLst/>
          </a:prstGeom>
          <a:noFill/>
        </p:spPr>
        <p:txBody>
          <a:bodyPr wrap="square" rtlCol="0">
            <a:spAutoFit/>
          </a:bodyPr>
          <a:lstStyle/>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1. دراز، </a:t>
            </a:r>
            <a:r>
              <a:rPr lang="ar-SA" kern="100" dirty="0" err="1">
                <a:effectLst/>
                <a:latin typeface="Alexandria" pitchFamily="2" charset="-78"/>
                <a:ea typeface="Aptos" panose="020B0004020202020204" pitchFamily="34" charset="0"/>
                <a:cs typeface="Alexandria" pitchFamily="2" charset="-78"/>
              </a:rPr>
              <a:t>ش</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(2024). معالجة الصحافة الاستقصائية في الصحف الخاصة للقضايا العامة‎ "دراسة تحليلية". مجلة كلية الآداب، 70(70)، 333-350. </a:t>
            </a:r>
            <a:r>
              <a:rPr lang="en-US" kern="100" dirty="0">
                <a:effectLst/>
                <a:latin typeface="Alexandria" pitchFamily="2" charset="-78"/>
                <a:ea typeface="Aptos" panose="020B0004020202020204" pitchFamily="34" charset="0"/>
                <a:cs typeface="Alexandria" pitchFamily="2" charset="-78"/>
              </a:rPr>
              <a:t>https://</a:t>
            </a:r>
            <a:r>
              <a:rPr lang="en-US" kern="100" dirty="0" err="1">
                <a:effectLst/>
                <a:latin typeface="Alexandria" pitchFamily="2" charset="-78"/>
                <a:ea typeface="Aptos" panose="020B0004020202020204" pitchFamily="34" charset="0"/>
                <a:cs typeface="Alexandria" pitchFamily="2" charset="-78"/>
              </a:rPr>
              <a:t>doi.org</a:t>
            </a:r>
            <a:r>
              <a:rPr lang="en-US" kern="100" dirty="0">
                <a:effectLst/>
                <a:latin typeface="Alexandria" pitchFamily="2" charset="-78"/>
                <a:ea typeface="Aptos" panose="020B0004020202020204" pitchFamily="34" charset="0"/>
                <a:cs typeface="Alexandria" pitchFamily="2" charset="-78"/>
              </a:rPr>
              <a:t>/10.21608/bfa.2024.328845</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2. صاوي.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(2023). الصحافة الاستقصائية في زمن الذكاء الاصطناعي. العلا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3. الدليمي، </a:t>
            </a:r>
            <a:r>
              <a:rPr lang="ar-SA" kern="100" dirty="0" err="1">
                <a:effectLst/>
                <a:latin typeface="Alexandria" pitchFamily="2" charset="-78"/>
                <a:ea typeface="Aptos" panose="020B0004020202020204" pitchFamily="34" charset="0"/>
                <a:cs typeface="Alexandria" pitchFamily="2" charset="-78"/>
              </a:rPr>
              <a:t>ع</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(2019). الصحافة الاستقصائية. اليازوري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4. غرابة، ه. </a:t>
            </a:r>
            <a:r>
              <a:rPr lang="ar-SA" kern="100" dirty="0" err="1">
                <a:effectLst/>
                <a:latin typeface="Alexandria" pitchFamily="2" charset="-78"/>
                <a:ea typeface="Aptos" panose="020B0004020202020204" pitchFamily="34" charset="0"/>
                <a:cs typeface="Alexandria" pitchFamily="2" charset="-78"/>
              </a:rPr>
              <a:t>ح</a:t>
            </a:r>
            <a:r>
              <a:rPr lang="ar-SA" kern="100" dirty="0">
                <a:effectLst/>
                <a:latin typeface="Alexandria" pitchFamily="2" charset="-78"/>
                <a:ea typeface="Aptos" panose="020B0004020202020204" pitchFamily="34" charset="0"/>
                <a:cs typeface="Alexandria" pitchFamily="2" charset="-78"/>
              </a:rPr>
              <a:t>. (2019). التغطية الاستقصائية لقضايا الواقع المعاصر. العربي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5. شبكة إعلاميون من أجل صحافة استقصائية عربية (أريج). (2017). علي درب الحقيقة: دليل "أريج" للصحافة الاستقصائية العربية (ط3). منظمة اليونسكو- باريس.</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6. </a:t>
            </a:r>
            <a:r>
              <a:rPr lang="ar-SA" kern="100" dirty="0" err="1">
                <a:effectLst/>
                <a:latin typeface="Alexandria" pitchFamily="2" charset="-78"/>
                <a:ea typeface="Aptos" panose="020B0004020202020204" pitchFamily="34" charset="0"/>
                <a:cs typeface="Alexandria" pitchFamily="2" charset="-78"/>
              </a:rPr>
              <a:t>هانتر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ل.، &amp; </a:t>
            </a:r>
            <a:r>
              <a:rPr lang="ar-SA" kern="100" dirty="0" err="1">
                <a:effectLst/>
                <a:latin typeface="Alexandria" pitchFamily="2" charset="-78"/>
                <a:ea typeface="Aptos" panose="020B0004020202020204" pitchFamily="34" charset="0"/>
                <a:cs typeface="Alexandria" pitchFamily="2" charset="-78"/>
              </a:rPr>
              <a:t>سينجيرز</a:t>
            </a:r>
            <a:r>
              <a:rPr lang="ar-SA" kern="100" dirty="0">
                <a:effectLst/>
                <a:latin typeface="Alexandria" pitchFamily="2" charset="-78"/>
                <a:ea typeface="Aptos" panose="020B0004020202020204" pitchFamily="34" charset="0"/>
                <a:cs typeface="Alexandria" pitchFamily="2" charset="-78"/>
              </a:rPr>
              <a:t>، ل. (2015). الصحافة الاستقصائية الحديثة. فريدريش </a:t>
            </a:r>
            <a:r>
              <a:rPr lang="ar-SA" kern="100" dirty="0" err="1">
                <a:effectLst/>
                <a:latin typeface="Alexandria" pitchFamily="2" charset="-78"/>
                <a:ea typeface="Aptos" panose="020B0004020202020204" pitchFamily="34" charset="0"/>
                <a:cs typeface="Alexandria" pitchFamily="2" charset="-78"/>
              </a:rPr>
              <a:t>ناومان</a:t>
            </a:r>
            <a:r>
              <a:rPr lang="ar-SA" kern="100" dirty="0">
                <a:effectLst/>
                <a:latin typeface="Alexandria" pitchFamily="2" charset="-78"/>
                <a:ea typeface="Aptos" panose="020B0004020202020204" pitchFamily="34"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94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2B97D-34DA-C4C9-5230-3362A803F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E5D7B1-52FF-E650-A22A-26EA108B9F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9708568-3838-69E6-B9DF-4E5CE1248C14}"/>
              </a:ext>
            </a:extLst>
          </p:cNvPr>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358BBC8-4889-F1E0-09C0-3F3A281EA0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C245F-D5B3-1264-0D7C-CFE8B6AB8912}"/>
              </a:ext>
            </a:extLst>
          </p:cNvPr>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6A8479-88F5-4F45-4C35-595447CB983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9</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AAC119-A27E-E9FE-C9D8-2167966694BD}"/>
              </a:ext>
            </a:extLst>
          </p:cNvPr>
          <p:cNvSpPr txBox="1"/>
          <p:nvPr/>
        </p:nvSpPr>
        <p:spPr>
          <a:xfrm>
            <a:off x="841949" y="2017348"/>
            <a:ext cx="10307384" cy="3977307"/>
          </a:xfrm>
          <a:prstGeom prst="rect">
            <a:avLst/>
          </a:prstGeom>
          <a:noFill/>
        </p:spPr>
        <p:txBody>
          <a:bodyPr wrap="square" rtlCol="0">
            <a:spAutoFit/>
          </a:bodyPr>
          <a:lstStyle/>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1. </a:t>
            </a:r>
            <a:r>
              <a:rPr lang="en-US" kern="100" dirty="0" err="1">
                <a:effectLst/>
                <a:latin typeface="Alexandria" pitchFamily="2" charset="-78"/>
                <a:ea typeface="Aptos" panose="020B0004020202020204" pitchFamily="34" charset="0"/>
                <a:cs typeface="Alexandria" pitchFamily="2" charset="-78"/>
              </a:rPr>
              <a:t>Bebawi</a:t>
            </a:r>
            <a:r>
              <a:rPr lang="en-US" kern="100" dirty="0">
                <a:effectLst/>
                <a:latin typeface="Alexandria" pitchFamily="2" charset="-78"/>
                <a:ea typeface="Aptos" panose="020B0004020202020204" pitchFamily="34" charset="0"/>
                <a:cs typeface="Alexandria" pitchFamily="2" charset="-78"/>
              </a:rPr>
              <a:t>, S., </a:t>
            </a:r>
            <a:r>
              <a:rPr lang="en-US" kern="100" dirty="0" err="1">
                <a:effectLst/>
                <a:latin typeface="Alexandria" pitchFamily="2" charset="-78"/>
                <a:ea typeface="Aptos" panose="020B0004020202020204" pitchFamily="34" charset="0"/>
                <a:cs typeface="Alexandria" pitchFamily="2" charset="-78"/>
              </a:rPr>
              <a:t>Konow</a:t>
            </a:r>
            <a:r>
              <a:rPr lang="en-US" kern="100" dirty="0">
                <a:effectLst/>
                <a:latin typeface="Alexandria" pitchFamily="2" charset="-78"/>
                <a:ea typeface="Aptos" panose="020B0004020202020204" pitchFamily="34" charset="0"/>
                <a:cs typeface="Alexandria" pitchFamily="2" charset="-78"/>
              </a:rPr>
              <a:t>-Lund, M., &amp; Park, M. (2024). Toward a Hybrid Future for Investigative Journalism. Hybrid Investigative Journalism.</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2. </a:t>
            </a:r>
            <a:r>
              <a:rPr lang="en-US" kern="100" dirty="0" err="1">
                <a:effectLst/>
                <a:latin typeface="Alexandria" pitchFamily="2" charset="-78"/>
                <a:ea typeface="Aptos" panose="020B0004020202020204" pitchFamily="34" charset="0"/>
                <a:cs typeface="Alexandria" pitchFamily="2" charset="-78"/>
              </a:rPr>
              <a:t>Bjerknes</a:t>
            </a:r>
            <a:r>
              <a:rPr lang="en-US" kern="100" dirty="0">
                <a:effectLst/>
                <a:latin typeface="Alexandria" pitchFamily="2" charset="-78"/>
                <a:ea typeface="Aptos" panose="020B0004020202020204" pitchFamily="34" charset="0"/>
                <a:cs typeface="Alexandria" pitchFamily="2" charset="-78"/>
              </a:rPr>
              <a:t>, F. (2024). Exploring Investigative Journalism. Boundaries, Epistemologies and Visibilities.</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3. Wang, H., &amp; Li, A. (2024). A watchdog that no longer barks: role performance of investigative journalism in China in the digital age. Journalism Practice, 1-18.</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4. </a:t>
            </a:r>
            <a:r>
              <a:rPr lang="en-US" kern="100" dirty="0" err="1">
                <a:effectLst/>
                <a:latin typeface="Alexandria" pitchFamily="2" charset="-78"/>
                <a:ea typeface="Aptos" panose="020B0004020202020204" pitchFamily="34" charset="0"/>
                <a:cs typeface="Alexandria" pitchFamily="2" charset="-78"/>
              </a:rPr>
              <a:t>Wuergler</a:t>
            </a:r>
            <a:r>
              <a:rPr lang="en-US" kern="100" dirty="0">
                <a:effectLst/>
                <a:latin typeface="Alexandria" pitchFamily="2" charset="-78"/>
                <a:ea typeface="Aptos" panose="020B0004020202020204" pitchFamily="34" charset="0"/>
                <a:cs typeface="Alexandria" pitchFamily="2" charset="-78"/>
              </a:rPr>
              <a:t>, L., &amp; </a:t>
            </a:r>
            <a:r>
              <a:rPr lang="en-US" kern="100" dirty="0" err="1">
                <a:effectLst/>
                <a:latin typeface="Alexandria" pitchFamily="2" charset="-78"/>
                <a:ea typeface="Aptos" panose="020B0004020202020204" pitchFamily="34" charset="0"/>
                <a:cs typeface="Alexandria" pitchFamily="2" charset="-78"/>
              </a:rPr>
              <a:t>Cancela</a:t>
            </a:r>
            <a:r>
              <a:rPr lang="en-US" kern="100" dirty="0">
                <a:effectLst/>
                <a:latin typeface="Alexandria" pitchFamily="2" charset="-78"/>
                <a:ea typeface="Aptos" panose="020B0004020202020204" pitchFamily="34" charset="0"/>
                <a:cs typeface="Alexandria" pitchFamily="2" charset="-78"/>
              </a:rPr>
              <a:t>, P. (2024). How do investigative journalists initiate their stories? Exploring the investigative ecosystem of Switzerland. Journalism Practice, 18(6), 1398-1419.</a:t>
            </a:r>
          </a:p>
        </p:txBody>
      </p:sp>
      <p:sp>
        <p:nvSpPr>
          <p:cNvPr id="4" name="TextBox 3">
            <a:extLst>
              <a:ext uri="{FF2B5EF4-FFF2-40B4-BE49-F238E27FC236}">
                <a16:creationId xmlns:a16="http://schemas.microsoft.com/office/drawing/2014/main" id="{2C3F4872-6B59-B6A0-43A0-C0B383F2F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93852C0-972A-7B92-7600-8AAD106D0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194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24635</TotalTime>
  <Words>4306</Words>
  <Application>Microsoft Macintosh PowerPoint</Application>
  <PresentationFormat>Widescreen</PresentationFormat>
  <Paragraphs>319</Paragraphs>
  <Slides>40</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1263</cp:revision>
  <dcterms:created xsi:type="dcterms:W3CDTF">2023-04-29T09:08:00Z</dcterms:created>
  <dcterms:modified xsi:type="dcterms:W3CDTF">2024-10-27T06:39:38Z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