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489" r:id="rId3"/>
    <p:sldId id="490" r:id="rId4"/>
    <p:sldId id="491" r:id="rId5"/>
    <p:sldId id="492" r:id="rId6"/>
    <p:sldId id="493" r:id="rId7"/>
    <p:sldId id="494" r:id="rId8"/>
    <p:sldId id="495" r:id="rId9"/>
    <p:sldId id="496" r:id="rId10"/>
    <p:sldId id="521" r:id="rId11"/>
    <p:sldId id="289" r:id="rId12"/>
    <p:sldId id="266" r:id="rId13"/>
    <p:sldId id="288" r:id="rId14"/>
    <p:sldId id="483" r:id="rId15"/>
    <p:sldId id="497" r:id="rId16"/>
    <p:sldId id="498" r:id="rId17"/>
    <p:sldId id="520" r:id="rId18"/>
    <p:sldId id="508" r:id="rId19"/>
    <p:sldId id="518" r:id="rId20"/>
    <p:sldId id="519" r:id="rId21"/>
    <p:sldId id="507" r:id="rId22"/>
    <p:sldId id="502" r:id="rId23"/>
    <p:sldId id="503" r:id="rId24"/>
    <p:sldId id="504" r:id="rId25"/>
    <p:sldId id="506" r:id="rId26"/>
    <p:sldId id="509" r:id="rId27"/>
    <p:sldId id="510" r:id="rId28"/>
    <p:sldId id="511" r:id="rId29"/>
    <p:sldId id="514" r:id="rId30"/>
    <p:sldId id="515" r:id="rId31"/>
    <p:sldId id="516" r:id="rId32"/>
    <p:sldId id="257" r:id="rId33"/>
    <p:sldId id="523" r:id="rId34"/>
    <p:sldId id="522"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9"/>
            <p14:sldId id="490"/>
            <p14:sldId id="491"/>
            <p14:sldId id="492"/>
            <p14:sldId id="493"/>
            <p14:sldId id="494"/>
            <p14:sldId id="495"/>
            <p14:sldId id="496"/>
            <p14:sldId id="521"/>
            <p14:sldId id="289"/>
            <p14:sldId id="266"/>
            <p14:sldId id="288"/>
            <p14:sldId id="483"/>
            <p14:sldId id="497"/>
            <p14:sldId id="498"/>
            <p14:sldId id="520"/>
            <p14:sldId id="508"/>
            <p14:sldId id="518"/>
            <p14:sldId id="519"/>
            <p14:sldId id="507"/>
            <p14:sldId id="502"/>
            <p14:sldId id="503"/>
            <p14:sldId id="504"/>
            <p14:sldId id="506"/>
            <p14:sldId id="509"/>
            <p14:sldId id="510"/>
            <p14:sldId id="511"/>
            <p14:sldId id="514"/>
            <p14:sldId id="515"/>
            <p14:sldId id="516"/>
            <p14:sldId id="257"/>
            <p14:sldId id="523"/>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78816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73404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0.pn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Walid Soliman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91492" cy="1569660"/>
          </a:xfrm>
          <a:prstGeom prst="rect">
            <a:avLst/>
          </a:prstGeom>
          <a:noFill/>
        </p:spPr>
        <p:txBody>
          <a:bodyPr wrap="square" rtlCol="0">
            <a:spAutoFit/>
          </a:bodyPr>
          <a:lstStyle/>
          <a:p>
            <a:r>
              <a:rPr lang="en-US" sz="4800" b="1" dirty="0">
                <a:solidFill>
                  <a:srgbClr val="00B0F0"/>
                </a:solidFill>
                <a:latin typeface="Times New Roman" panose="02020603050405020304" pitchFamily="18" charset="0"/>
                <a:cs typeface="Times New Roman" panose="02020603050405020304" pitchFamily="18" charset="0"/>
              </a:rPr>
              <a:t>Final Project</a:t>
            </a:r>
            <a:br>
              <a:rPr lang="en-US" sz="4800" b="1" dirty="0">
                <a:solidFill>
                  <a:srgbClr val="00B0F0"/>
                </a:solidFill>
                <a:latin typeface="Times New Roman" panose="02020603050405020304" pitchFamily="18" charset="0"/>
                <a:cs typeface="Times New Roman" panose="02020603050405020304" pitchFamily="18" charset="0"/>
              </a:rPr>
            </a:b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35030"/>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cs typeface="Tajawal Medium" panose="00000600000000000000" pitchFamily="2" charset="-78"/>
              </a:rPr>
              <a:t>Orientation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a:solidFill>
                  <a:srgbClr val="2D3956"/>
                </a:solidFill>
                <a:latin typeface="Tajawal Medium" panose="00000600000000000000" pitchFamily="2" charset="-78"/>
                <a:cs typeface="Tajawal Medium" panose="00000600000000000000" pitchFamily="2" charset="-78"/>
              </a:rPr>
              <a:t>Lecture</a:t>
            </a:r>
            <a:r>
              <a:rPr lang="en-US" sz="2800" b="1" dirty="0">
                <a:solidFill>
                  <a:srgbClr val="000000"/>
                </a:solidFill>
                <a:latin typeface="Times New Roman" panose="02020603050405020304" pitchFamily="18" charset="0"/>
                <a:cs typeface="Times New Roman" panose="02020603050405020304" pitchFamily="18" charset="0"/>
              </a:rPr>
              <a:t>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28132" y="2096318"/>
            <a:ext cx="8816829" cy="3699474"/>
          </a:xfrm>
          <a:prstGeom prst="rect">
            <a:avLst/>
          </a:prstGeom>
          <a:noFill/>
        </p:spPr>
        <p:txBody>
          <a:bodyPr wrap="square">
            <a:spAutoFit/>
          </a:bodyPr>
          <a:lstStyle/>
          <a:p>
            <a:pPr algn="just">
              <a:lnSpc>
                <a:spcPct val="200000"/>
              </a:lnSpc>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Gr</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aduation projects are the fundamental building block for students and researchers to begin a prosperous future because they are a crucial practical experience that will serve as a bridge to their working lives after graduation and </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an actual</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test of their abilities to analyze problems and come up with new solutions.</a:t>
            </a: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7" y="1015068"/>
            <a:ext cx="6792986" cy="707886"/>
          </a:xfrm>
          <a:prstGeom prst="rect">
            <a:avLst/>
          </a:prstGeom>
          <a:noFill/>
        </p:spPr>
        <p:txBody>
          <a:bodyPr wrap="square" rtlCol="0">
            <a:spAutoFit/>
          </a:bodyPr>
          <a:lstStyle/>
          <a:p>
            <a:pPr algn="ctr"/>
            <a:r>
              <a:rPr lang="en-US" sz="4000" b="1" dirty="0">
                <a:solidFill>
                  <a:schemeClr val="accent1"/>
                </a:solidFill>
                <a:latin typeface="Book Antiqua" panose="02040602050305030304" pitchFamily="18" charset="0"/>
                <a:cs typeface="Arial" panose="020B0604020202020204" pitchFamily="34" charset="0"/>
              </a:rPr>
              <a:t>Course Guide</a:t>
            </a:r>
            <a:endParaRPr lang="en-US" sz="4000" b="1" dirty="0">
              <a:solidFill>
                <a:schemeClr val="accent1"/>
              </a:solidFill>
            </a:endParaRPr>
          </a:p>
        </p:txBody>
      </p:sp>
    </p:spTree>
    <p:extLst>
      <p:ext uri="{BB962C8B-B14F-4D97-AF65-F5344CB8AC3E}">
        <p14:creationId xmlns:p14="http://schemas.microsoft.com/office/powerpoint/2010/main" val="4290531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71517"/>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20922" y="1843215"/>
            <a:ext cx="8816829" cy="3827715"/>
          </a:xfrm>
          <a:prstGeom prst="rect">
            <a:avLst/>
          </a:prstGeom>
          <a:noFill/>
        </p:spPr>
        <p:txBody>
          <a:bodyPr wrap="square">
            <a:spAutoFit/>
          </a:bodyPr>
          <a:lstStyle/>
          <a:p>
            <a:pPr marL="0" marR="0" algn="just"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From this vantage point, Midocean University</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Faculty of Management has placed a strong emphasis on the permanence and sustainability of the development and upgrading of the quality of graduation projects over time, as well as increasing their interoperability with novel axes and topics in the specialization of management, project management, and risk management.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7" y="1015068"/>
            <a:ext cx="6792986" cy="707886"/>
          </a:xfrm>
          <a:prstGeom prst="rect">
            <a:avLst/>
          </a:prstGeom>
          <a:noFill/>
        </p:spPr>
        <p:txBody>
          <a:bodyPr wrap="square" rtlCol="0">
            <a:spAutoFit/>
          </a:bodyPr>
          <a:lstStyle/>
          <a:p>
            <a:pPr algn="ctr"/>
            <a:r>
              <a:rPr lang="en-US" sz="4000" b="1" dirty="0">
                <a:solidFill>
                  <a:schemeClr val="accent1"/>
                </a:solidFill>
                <a:latin typeface="Book Antiqua" panose="02040602050305030304" pitchFamily="18" charset="0"/>
                <a:cs typeface="Arial" panose="020B0604020202020204" pitchFamily="34" charset="0"/>
              </a:rPr>
              <a:t>Course Guide</a:t>
            </a:r>
            <a:endParaRPr lang="en-US" sz="4000" b="1" dirty="0">
              <a:solidFill>
                <a:schemeClr val="accent1"/>
              </a:solidFill>
            </a:endParaRPr>
          </a:p>
        </p:txBody>
      </p:sp>
    </p:spTree>
    <p:extLst>
      <p:ext uri="{BB962C8B-B14F-4D97-AF65-F5344CB8AC3E}">
        <p14:creationId xmlns:p14="http://schemas.microsoft.com/office/powerpoint/2010/main" val="1809599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4699748"/>
          </a:xfrm>
          <a:prstGeom prst="rect">
            <a:avLst/>
          </a:prstGeom>
          <a:noFill/>
        </p:spPr>
        <p:txBody>
          <a:bodyPr wrap="square">
            <a:spAutoFit/>
          </a:bodyPr>
          <a:lstStyle/>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 Describe the nature of the scientific method and the traits of scientific thinking to the student.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B. Defining the fundamental ideas in management research and related domains (management - project management - risk management).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C. Introduce the student to several scientific research techniques and outline each one's applications in the student's area of concentration.</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861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4699748"/>
          </a:xfrm>
          <a:prstGeom prst="rect">
            <a:avLst/>
          </a:prstGeom>
          <a:noFill/>
        </p:spPr>
        <p:txBody>
          <a:bodyPr wrap="square">
            <a:spAutoFit/>
          </a:bodyPr>
          <a:lstStyle/>
          <a:p>
            <a:pPr marL="0" marR="0" algn="l" rtl="0">
              <a:lnSpc>
                <a:spcPct val="200000"/>
              </a:lnSpc>
              <a:spcBef>
                <a:spcPts val="0"/>
              </a:spcBef>
              <a:spcAft>
                <a:spcPts val="1000"/>
              </a:spcAft>
            </a:pP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D</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Give the student the ability to recognize the procedures, curriculum, and resources used in administrative research for gathering and analyzing data and information.</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E) Teach the student how to create a proposed plan for administrative research using data-gathering methods.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H</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Making a proposed study strategy using scientific research techniques.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477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3212161"/>
          </a:xfrm>
          <a:prstGeom prst="rect">
            <a:avLst/>
          </a:prstGeom>
          <a:noFill/>
        </p:spPr>
        <p:txBody>
          <a:bodyPr wrap="square">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As a result, this guide was divided into two main sections: the first discusses the </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components that must be included in the proposal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for the graduation project, along with a thorough explanation of each </a:t>
            </a:r>
            <a:r>
              <a:rPr lang="ar-SA" sz="2000" dirty="0">
                <a:effectLst/>
                <a:latin typeface="Book Antiqua" panose="02040602050305030304" pitchFamily="18" charset="0"/>
                <a:ea typeface="Times New Roman" panose="02020603050405020304" pitchFamily="18" charset="0"/>
                <a:cs typeface="Arial" panose="020B0604020202020204" pitchFamily="34" charset="0"/>
              </a:rPr>
              <a:t>element</a:t>
            </a: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second </a:t>
            </a:r>
            <a:r>
              <a:rPr lang="ar-SA" sz="2000" dirty="0">
                <a:effectLst/>
                <a:latin typeface="Book Antiqua" panose="02040602050305030304" pitchFamily="18" charset="0"/>
                <a:ea typeface="Times New Roman" panose="02020603050405020304" pitchFamily="18" charset="0"/>
                <a:cs typeface="Arial" panose="020B0604020202020204" pitchFamily="34" charset="0"/>
              </a:rPr>
              <a:t>concerns</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 setting up, managing, and directing the graduating project (Thesis).</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8258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group is formed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a:t>
            </a:r>
            <a:r>
              <a:rPr lang="en-US" sz="18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3</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students</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All team members should represent the same department (Project Management / Project Management / Risk Management).</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Three days </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after the study's start, a proposal containing the names of the team members is submitted (team leader and </a:t>
            </a:r>
            <a:r>
              <a:rPr lang="ar-SA"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two</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members Max).</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general supervisor must approve the team's formation within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two days</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of the course's delivery.</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3957209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96318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he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weekly review of the course's recorded lectures and periodic practical application of these stages in the graduation project.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team is committed to submitting the </a:t>
            </a:r>
            <a:r>
              <a:rPr lang="en-US" sz="2000"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project title and variables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during the </a:t>
            </a:r>
            <a:r>
              <a:rPr lang="en-US" sz="20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second</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a:t>
            </a:r>
          </a:p>
          <a:p>
            <a:pPr marL="342900" marR="0" indent="-34290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deadline for delivering all plans is the beginning of the </a:t>
            </a:r>
            <a:r>
              <a:rPr lang="en-US" sz="20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Sixth</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a:t>
            </a: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2415728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9637" y="1299041"/>
            <a:ext cx="9963188" cy="4880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endPar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endParaRPr>
          </a:p>
          <a:p>
            <a:pPr marL="285750" marR="0" indent="-28575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student is committed to actively participating in the team graduation project's work plan in accordance with the methodologies used in scientific research.</a:t>
            </a: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Commitment of all team members to participate in the application of the practical part of the project (survey - interview - observation - workshops - training - analysis of data -..... Etc.)</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1725952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0112" y="1514475"/>
            <a:ext cx="9963188" cy="4229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endParaRPr lang="en-US" sz="2000" dirty="0">
              <a:solidFill>
                <a:schemeClr val="accent1"/>
              </a:solidFill>
              <a:latin typeface="Book Antiqua" panose="02040602050305030304" pitchFamily="18"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latin typeface="Book Antiqua" panose="02040602050305030304" pitchFamily="18" charset="0"/>
                <a:cs typeface="Arial" panose="020B0604020202020204" pitchFamily="34" charset="0"/>
              </a:rPr>
              <a:t>- Examination of the plagiarism percentage provided that it does not </a:t>
            </a:r>
            <a:r>
              <a:rPr lang="en-US" sz="2000" b="1" u="sng" dirty="0">
                <a:solidFill>
                  <a:schemeClr val="accent1"/>
                </a:solidFill>
                <a:latin typeface="Book Antiqua" panose="02040602050305030304" pitchFamily="18" charset="0"/>
                <a:cs typeface="Arial" panose="020B0604020202020204" pitchFamily="34" charset="0"/>
              </a:rPr>
              <a:t>exceed 25%, </a:t>
            </a:r>
            <a:r>
              <a:rPr lang="en-US" sz="2000" dirty="0">
                <a:solidFill>
                  <a:schemeClr val="accent1"/>
                </a:solidFill>
                <a:latin typeface="Book Antiqua" panose="02040602050305030304" pitchFamily="18" charset="0"/>
                <a:cs typeface="Arial" panose="020B0604020202020204" pitchFamily="34" charset="0"/>
              </a:rPr>
              <a:t>which means the total percentage of plagiarism from all sources relied on by the researcher in the preparation of the same research.</a:t>
            </a: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Finish the study delivery by the deadline, the beginning of the </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eleventh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 and then discuss the projects before the semester's final exams.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1793150466"/>
      </p:ext>
    </p:extLst>
  </p:cSld>
  <p:clrMapOvr>
    <a:masterClrMapping/>
  </p:clrMapOvr>
  <mc:AlternateContent xmlns:mc="http://schemas.openxmlformats.org/markup-compatibility/2006" xmlns:p14="http://schemas.microsoft.com/office/powerpoint/2010/main">
    <mc:Choice Requires="p14">
      <p:transition spd="slow" p14:dur="2000" advTm="50251"/>
    </mc:Choice>
    <mc:Fallback xmlns="">
      <p:transition spd="slow" advTm="502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26894"/>
            <a:ext cx="9533101" cy="1610200"/>
          </a:xfrm>
          <a:prstGeom prst="rect">
            <a:avLst/>
          </a:prstGeom>
        </p:spPr>
      </p:pic>
      <p:sp>
        <p:nvSpPr>
          <p:cNvPr id="7" name="TextBox 6"/>
          <p:cNvSpPr txBox="1"/>
          <p:nvPr/>
        </p:nvSpPr>
        <p:spPr>
          <a:xfrm>
            <a:off x="2259759" y="601943"/>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4" name="Table 3">
            <a:extLst>
              <a:ext uri="{FF2B5EF4-FFF2-40B4-BE49-F238E27FC236}">
                <a16:creationId xmlns:a16="http://schemas.microsoft.com/office/drawing/2014/main" id="{797EE501-F212-C93A-FDE4-894EDDA58FC4}"/>
              </a:ext>
            </a:extLst>
          </p:cNvPr>
          <p:cNvGraphicFramePr>
            <a:graphicFrameLocks noGrp="1"/>
          </p:cNvGraphicFramePr>
          <p:nvPr>
            <p:extLst>
              <p:ext uri="{D42A27DB-BD31-4B8C-83A1-F6EECF244321}">
                <p14:modId xmlns:p14="http://schemas.microsoft.com/office/powerpoint/2010/main" val="1486974158"/>
              </p:ext>
            </p:extLst>
          </p:nvPr>
        </p:nvGraphicFramePr>
        <p:xfrm>
          <a:off x="2343151" y="1857375"/>
          <a:ext cx="7343773" cy="3793370"/>
        </p:xfrm>
        <a:graphic>
          <a:graphicData uri="http://schemas.openxmlformats.org/drawingml/2006/table">
            <a:tbl>
              <a:tblPr firstRow="1" firstCol="1" bandRow="1">
                <a:tableStyleId>{5C22544A-7EE6-4342-B048-85BDC9FD1C3A}</a:tableStyleId>
              </a:tblPr>
              <a:tblGrid>
                <a:gridCol w="2193026">
                  <a:extLst>
                    <a:ext uri="{9D8B030D-6E8A-4147-A177-3AD203B41FA5}">
                      <a16:colId xmlns:a16="http://schemas.microsoft.com/office/drawing/2014/main" val="3463328736"/>
                    </a:ext>
                  </a:extLst>
                </a:gridCol>
                <a:gridCol w="3705574">
                  <a:extLst>
                    <a:ext uri="{9D8B030D-6E8A-4147-A177-3AD203B41FA5}">
                      <a16:colId xmlns:a16="http://schemas.microsoft.com/office/drawing/2014/main" val="2088565421"/>
                    </a:ext>
                  </a:extLst>
                </a:gridCol>
                <a:gridCol w="706585">
                  <a:extLst>
                    <a:ext uri="{9D8B030D-6E8A-4147-A177-3AD203B41FA5}">
                      <a16:colId xmlns:a16="http://schemas.microsoft.com/office/drawing/2014/main" val="3708890677"/>
                    </a:ext>
                  </a:extLst>
                </a:gridCol>
                <a:gridCol w="738588">
                  <a:extLst>
                    <a:ext uri="{9D8B030D-6E8A-4147-A177-3AD203B41FA5}">
                      <a16:colId xmlns:a16="http://schemas.microsoft.com/office/drawing/2014/main" val="1335817833"/>
                    </a:ext>
                  </a:extLst>
                </a:gridCol>
              </a:tblGrid>
              <a:tr h="248661">
                <a:tc>
                  <a:txBody>
                    <a:bodyPr/>
                    <a:lstStyle/>
                    <a:p>
                      <a:pPr algn="ctr">
                        <a:lnSpc>
                          <a:spcPct val="107000"/>
                        </a:lnSpc>
                        <a:spcAft>
                          <a:spcPts val="800"/>
                        </a:spcAft>
                      </a:pPr>
                      <a:r>
                        <a:rPr lang="en-US" sz="1600" kern="0">
                          <a:effectLst/>
                        </a:rPr>
                        <a:t>Weeks</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Recorded Subjects</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Week</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Hours</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3127072"/>
                  </a:ext>
                </a:extLst>
              </a:tr>
              <a:tr h="624620">
                <a:tc>
                  <a:txBody>
                    <a:bodyPr/>
                    <a:lstStyle/>
                    <a:p>
                      <a:pPr algn="ctr">
                        <a:lnSpc>
                          <a:spcPct val="107000"/>
                        </a:lnSpc>
                        <a:spcAft>
                          <a:spcPts val="800"/>
                        </a:spcAft>
                      </a:pPr>
                      <a:r>
                        <a:rPr lang="en-US" sz="1600" kern="0">
                          <a:effectLst/>
                          <a:highlight>
                            <a:srgbClr val="C0C0C0"/>
                          </a:highlight>
                        </a:rPr>
                        <a:t>1</a:t>
                      </a:r>
                      <a:r>
                        <a:rPr lang="en-US" sz="1600" kern="0" baseline="30000">
                          <a:effectLst/>
                          <a:highlight>
                            <a:srgbClr val="C0C0C0"/>
                          </a:highlight>
                        </a:rPr>
                        <a:t>St</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27/01/2024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Orientation Lecture</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1:30</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44551523"/>
                  </a:ext>
                </a:extLst>
              </a:tr>
              <a:tr h="2919449">
                <a:tc>
                  <a:txBody>
                    <a:bodyPr/>
                    <a:lstStyle/>
                    <a:p>
                      <a:pPr algn="ctr">
                        <a:lnSpc>
                          <a:spcPct val="107000"/>
                        </a:lnSpc>
                        <a:spcAft>
                          <a:spcPts val="800"/>
                        </a:spcAft>
                        <a:tabLst>
                          <a:tab pos="457200" algn="l"/>
                        </a:tabLst>
                      </a:pPr>
                      <a:r>
                        <a:rPr lang="en-US" sz="1600" kern="0">
                          <a:effectLst/>
                          <a:highlight>
                            <a:srgbClr val="C0C0C0"/>
                          </a:highlight>
                        </a:rPr>
                        <a:t>2</a:t>
                      </a:r>
                      <a:r>
                        <a:rPr lang="en-US" sz="1600" kern="0" baseline="30000">
                          <a:effectLst/>
                          <a:highlight>
                            <a:srgbClr val="C0C0C0"/>
                          </a:highlight>
                        </a:rPr>
                        <a:t>nd</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03/02/2024</a:t>
                      </a:r>
                      <a:endParaRPr lang="en-US" sz="1600" kern="100">
                        <a:effectLst/>
                      </a:endParaRPr>
                    </a:p>
                    <a:p>
                      <a:pPr algn="ctr">
                        <a:lnSpc>
                          <a:spcPct val="107000"/>
                        </a:lnSpc>
                        <a:spcAft>
                          <a:spcPts val="800"/>
                        </a:spcAft>
                        <a:tabLst>
                          <a:tab pos="457200" algn="l"/>
                        </a:tabLst>
                      </a:pPr>
                      <a:r>
                        <a:rPr lang="en-US" sz="1600" kern="0">
                          <a:effectLst/>
                          <a:highlight>
                            <a:srgbClr val="C0C0C0"/>
                          </a:highlight>
                        </a:rPr>
                        <a:t> </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US" sz="1600" b="1" kern="0" dirty="0">
                          <a:solidFill>
                            <a:schemeClr val="tx1"/>
                          </a:solidFill>
                          <a:effectLst/>
                          <a:highlight>
                            <a:srgbClr val="C0C0C0"/>
                          </a:highlight>
                        </a:rPr>
                        <a:t>Scientific Research</a:t>
                      </a:r>
                      <a:endParaRPr lang="en-US" sz="1600" b="1" kern="100" dirty="0">
                        <a:solidFill>
                          <a:schemeClr val="tx1"/>
                        </a:solidFill>
                        <a:effectLst/>
                      </a:endParaRPr>
                    </a:p>
                    <a:p>
                      <a:pPr marL="342900" lvl="0" indent="-342900" algn="l" rtl="0">
                        <a:lnSpc>
                          <a:spcPct val="115000"/>
                        </a:lnSpc>
                        <a:buFont typeface="Arial" panose="020B0604020202020204" pitchFamily="34" charset="0"/>
                        <a:buChar char="-"/>
                      </a:pPr>
                      <a:r>
                        <a:rPr lang="en-US" sz="1600" dirty="0">
                          <a:effectLst/>
                        </a:rPr>
                        <a:t>The concept of scientific research</a:t>
                      </a:r>
                    </a:p>
                    <a:p>
                      <a:pPr marL="342900" lvl="0" indent="-342900" algn="l" rtl="0">
                        <a:lnSpc>
                          <a:spcPct val="115000"/>
                        </a:lnSpc>
                        <a:buFont typeface="Arial" panose="020B0604020202020204" pitchFamily="34" charset="0"/>
                        <a:buChar char="-"/>
                      </a:pPr>
                      <a:r>
                        <a:rPr lang="en-US" sz="1600" dirty="0">
                          <a:effectLst/>
                        </a:rPr>
                        <a:t>Fields of scientific research in administrative sciences</a:t>
                      </a:r>
                    </a:p>
                    <a:p>
                      <a:pPr marL="342900" lvl="0" indent="-342900" algn="l" rtl="0">
                        <a:lnSpc>
                          <a:spcPct val="115000"/>
                        </a:lnSpc>
                        <a:buFont typeface="Arial" panose="020B0604020202020204" pitchFamily="34" charset="0"/>
                        <a:buChar char="-"/>
                      </a:pPr>
                      <a:r>
                        <a:rPr lang="en-US" sz="1600" dirty="0">
                          <a:effectLst/>
                        </a:rPr>
                        <a:t>Research types</a:t>
                      </a:r>
                    </a:p>
                    <a:p>
                      <a:pPr marL="342900" lvl="0" indent="-342900" algn="l" rtl="0">
                        <a:lnSpc>
                          <a:spcPct val="115000"/>
                        </a:lnSpc>
                        <a:spcAft>
                          <a:spcPts val="1000"/>
                        </a:spcAft>
                        <a:buFont typeface="Arial" panose="020B0604020202020204" pitchFamily="34" charset="0"/>
                        <a:buChar char="-"/>
                      </a:pPr>
                      <a:r>
                        <a:rPr lang="en-US" sz="1600" dirty="0">
                          <a:effectLst/>
                        </a:rPr>
                        <a:t>Scientific research goals</a:t>
                      </a:r>
                    </a:p>
                    <a:p>
                      <a:pPr>
                        <a:lnSpc>
                          <a:spcPct val="107000"/>
                        </a:lnSpc>
                        <a:spcAft>
                          <a:spcPts val="800"/>
                        </a:spcAft>
                        <a:tabLst>
                          <a:tab pos="457200" algn="l"/>
                        </a:tabLst>
                      </a:pPr>
                      <a:r>
                        <a:rPr lang="en-US" sz="1600" b="1" kern="0" dirty="0">
                          <a:effectLst/>
                          <a:highlight>
                            <a:srgbClr val="C0C0C0"/>
                          </a:highlight>
                        </a:rPr>
                        <a:t>Research Proposal</a:t>
                      </a:r>
                      <a:endParaRPr lang="en-US" sz="1600" b="1" kern="100" dirty="0">
                        <a:effectLst/>
                      </a:endParaRPr>
                    </a:p>
                    <a:p>
                      <a:pPr marL="342900" lvl="0" indent="-342900">
                        <a:lnSpc>
                          <a:spcPct val="107000"/>
                        </a:lnSpc>
                        <a:spcAft>
                          <a:spcPts val="800"/>
                        </a:spcAft>
                        <a:buFont typeface="Times New Roman" panose="02020603050405020304" pitchFamily="18" charset="0"/>
                        <a:buChar char="-"/>
                        <a:tabLst>
                          <a:tab pos="285750" algn="l"/>
                          <a:tab pos="457200" algn="l"/>
                        </a:tabLst>
                      </a:pPr>
                      <a:r>
                        <a:rPr lang="en-US" sz="1600" kern="0" dirty="0">
                          <a:effectLst/>
                        </a:rPr>
                        <a:t>The stages of the research process</a:t>
                      </a:r>
                      <a:endParaRPr lang="en-US" sz="1600" kern="100" dirty="0">
                        <a:effectLst/>
                      </a:endParaRPr>
                    </a:p>
                    <a:p>
                      <a:pPr marL="342900" lvl="0" indent="-342900">
                        <a:lnSpc>
                          <a:spcPct val="107000"/>
                        </a:lnSpc>
                        <a:spcAft>
                          <a:spcPts val="800"/>
                        </a:spcAft>
                        <a:buFont typeface="Times New Roman" panose="02020603050405020304" pitchFamily="18" charset="0"/>
                        <a:buChar char="-"/>
                        <a:tabLst>
                          <a:tab pos="285750" algn="l"/>
                          <a:tab pos="457200" algn="l"/>
                        </a:tabLst>
                      </a:pPr>
                      <a:r>
                        <a:rPr lang="en-US" sz="1600" u="sng" kern="0" dirty="0">
                          <a:effectLst/>
                        </a:rPr>
                        <a:t>Research Proposal components:</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2</a:t>
                      </a:r>
                      <a:endParaRPr lang="en-US" sz="1600" kern="100">
                        <a:effectLst/>
                      </a:endParaRPr>
                    </a:p>
                    <a:p>
                      <a:pPr>
                        <a:lnSpc>
                          <a:spcPct val="107000"/>
                        </a:lnSpc>
                        <a:spcAft>
                          <a:spcPts val="800"/>
                        </a:spcAft>
                      </a:pPr>
                      <a:r>
                        <a:rPr lang="en-US" sz="1600" kern="0">
                          <a:effectLst/>
                        </a:rPr>
                        <a:t> </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dirty="0">
                          <a:effectLst/>
                        </a:rPr>
                        <a:t>1:30</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81374773"/>
                  </a:ext>
                </a:extLst>
              </a:tr>
            </a:tbl>
          </a:graphicData>
        </a:graphic>
      </p:graphicFrame>
    </p:spTree>
    <p:extLst>
      <p:ext uri="{BB962C8B-B14F-4D97-AF65-F5344CB8AC3E}">
        <p14:creationId xmlns:p14="http://schemas.microsoft.com/office/powerpoint/2010/main" val="3254328674"/>
      </p:ext>
    </p:extLst>
  </p:cSld>
  <p:clrMapOvr>
    <a:masterClrMapping/>
  </p:clrMapOvr>
  <mc:AlternateContent xmlns:mc="http://schemas.openxmlformats.org/markup-compatibility/2006" xmlns:p14="http://schemas.microsoft.com/office/powerpoint/2010/main">
    <mc:Choice Requires="p14">
      <p:transition spd="slow" p14:dur="2000" advTm="156446"/>
    </mc:Choice>
    <mc:Fallback xmlns="">
      <p:transition spd="slow" advTm="15644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4F192C96-A750-916A-EB66-9C15BC77404D}"/>
              </a:ext>
            </a:extLst>
          </p:cNvPr>
          <p:cNvSpPr txBox="1"/>
          <p:nvPr/>
        </p:nvSpPr>
        <p:spPr>
          <a:xfrm>
            <a:off x="2136766" y="641259"/>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4" name="Table 3">
            <a:extLst>
              <a:ext uri="{FF2B5EF4-FFF2-40B4-BE49-F238E27FC236}">
                <a16:creationId xmlns:a16="http://schemas.microsoft.com/office/drawing/2014/main" id="{7370E480-DD66-88BC-220F-CDE152B6A45D}"/>
              </a:ext>
            </a:extLst>
          </p:cNvPr>
          <p:cNvGraphicFramePr>
            <a:graphicFrameLocks noGrp="1"/>
          </p:cNvGraphicFramePr>
          <p:nvPr>
            <p:extLst>
              <p:ext uri="{D42A27DB-BD31-4B8C-83A1-F6EECF244321}">
                <p14:modId xmlns:p14="http://schemas.microsoft.com/office/powerpoint/2010/main" val="2487684896"/>
              </p:ext>
            </p:extLst>
          </p:nvPr>
        </p:nvGraphicFramePr>
        <p:xfrm>
          <a:off x="2136766" y="1971770"/>
          <a:ext cx="7064384" cy="4135311"/>
        </p:xfrm>
        <a:graphic>
          <a:graphicData uri="http://schemas.openxmlformats.org/drawingml/2006/table">
            <a:tbl>
              <a:tblPr firstRow="1" firstCol="1" bandRow="1">
                <a:tableStyleId>{5C22544A-7EE6-4342-B048-85BDC9FD1C3A}</a:tableStyleId>
              </a:tblPr>
              <a:tblGrid>
                <a:gridCol w="2109593">
                  <a:extLst>
                    <a:ext uri="{9D8B030D-6E8A-4147-A177-3AD203B41FA5}">
                      <a16:colId xmlns:a16="http://schemas.microsoft.com/office/drawing/2014/main" val="1966526197"/>
                    </a:ext>
                  </a:extLst>
                </a:gridCol>
                <a:gridCol w="3564598">
                  <a:extLst>
                    <a:ext uri="{9D8B030D-6E8A-4147-A177-3AD203B41FA5}">
                      <a16:colId xmlns:a16="http://schemas.microsoft.com/office/drawing/2014/main" val="1548947032"/>
                    </a:ext>
                  </a:extLst>
                </a:gridCol>
                <a:gridCol w="679704">
                  <a:extLst>
                    <a:ext uri="{9D8B030D-6E8A-4147-A177-3AD203B41FA5}">
                      <a16:colId xmlns:a16="http://schemas.microsoft.com/office/drawing/2014/main" val="3274696889"/>
                    </a:ext>
                  </a:extLst>
                </a:gridCol>
                <a:gridCol w="710489">
                  <a:extLst>
                    <a:ext uri="{9D8B030D-6E8A-4147-A177-3AD203B41FA5}">
                      <a16:colId xmlns:a16="http://schemas.microsoft.com/office/drawing/2014/main" val="3335349010"/>
                    </a:ext>
                  </a:extLst>
                </a:gridCol>
              </a:tblGrid>
              <a:tr h="1252220">
                <a:tc>
                  <a:txBody>
                    <a:bodyPr/>
                    <a:lstStyle/>
                    <a:p>
                      <a:pPr algn="ctr">
                        <a:lnSpc>
                          <a:spcPct val="107000"/>
                        </a:lnSpc>
                        <a:spcAft>
                          <a:spcPts val="800"/>
                        </a:spcAft>
                        <a:tabLst>
                          <a:tab pos="457200" algn="l"/>
                        </a:tabLst>
                      </a:pPr>
                      <a:r>
                        <a:rPr lang="en-US" sz="1600" kern="0">
                          <a:effectLst/>
                          <a:highlight>
                            <a:srgbClr val="C0C0C0"/>
                          </a:highlight>
                        </a:rPr>
                        <a:t>3</a:t>
                      </a:r>
                      <a:r>
                        <a:rPr lang="en-US" sz="1600" kern="0" baseline="30000">
                          <a:effectLst/>
                          <a:highlight>
                            <a:srgbClr val="C0C0C0"/>
                          </a:highlight>
                        </a:rPr>
                        <a:t>rd</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10/02/2024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tabLst>
                          <a:tab pos="457200" algn="l"/>
                        </a:tabLst>
                      </a:pPr>
                      <a:r>
                        <a:rPr lang="en-US" sz="1600" b="1" kern="0" dirty="0">
                          <a:solidFill>
                            <a:schemeClr val="tx1"/>
                          </a:solidFill>
                          <a:effectLst/>
                          <a:highlight>
                            <a:srgbClr val="C0C0C0"/>
                          </a:highlight>
                        </a:rPr>
                        <a:t>Research Proposal</a:t>
                      </a:r>
                      <a:endParaRPr lang="en-US" sz="1600" b="1" kern="100" dirty="0">
                        <a:solidFill>
                          <a:schemeClr val="tx1"/>
                        </a:solidFill>
                        <a:effectLst/>
                      </a:endParaRPr>
                    </a:p>
                    <a:p>
                      <a:pPr marL="342900" lvl="0" indent="-342900">
                        <a:lnSpc>
                          <a:spcPct val="107000"/>
                        </a:lnSpc>
                        <a:spcAft>
                          <a:spcPts val="800"/>
                        </a:spcAft>
                        <a:buFont typeface="Times New Roman" panose="02020603050405020304" pitchFamily="18" charset="0"/>
                        <a:buChar char="-"/>
                        <a:tabLst>
                          <a:tab pos="285750" algn="l"/>
                          <a:tab pos="457200" algn="l"/>
                        </a:tabLst>
                      </a:pPr>
                      <a:r>
                        <a:rPr lang="en-US" sz="1600" u="sng" kern="0" dirty="0">
                          <a:effectLst/>
                        </a:rPr>
                        <a:t>Research Proposal components:</a:t>
                      </a:r>
                      <a:endParaRPr lang="en-US" sz="1600" kern="100" dirty="0">
                        <a:effectLst/>
                      </a:endParaRPr>
                    </a:p>
                    <a:p>
                      <a:pPr>
                        <a:lnSpc>
                          <a:spcPct val="107000"/>
                        </a:lnSpc>
                        <a:spcAft>
                          <a:spcPts val="800"/>
                        </a:spcAft>
                      </a:pPr>
                      <a:r>
                        <a:rPr lang="en-US" sz="1600" b="1" kern="0" dirty="0">
                          <a:solidFill>
                            <a:schemeClr val="tx1"/>
                          </a:solidFill>
                          <a:effectLst/>
                          <a:highlight>
                            <a:srgbClr val="C0C0C0"/>
                          </a:highlight>
                        </a:rPr>
                        <a:t>Research Methods</a:t>
                      </a:r>
                      <a:endParaRPr lang="en-US" sz="1600" b="1" kern="100" dirty="0">
                        <a:solidFill>
                          <a:schemeClr val="tx1"/>
                        </a:solidFill>
                        <a:effectLst/>
                      </a:endParaRPr>
                    </a:p>
                    <a:p>
                      <a:pPr marL="342900" lvl="0" indent="-342900">
                        <a:lnSpc>
                          <a:spcPct val="107000"/>
                        </a:lnSpc>
                        <a:spcAft>
                          <a:spcPts val="800"/>
                        </a:spcAft>
                        <a:buFont typeface="Times New Roman" panose="02020603050405020304" pitchFamily="18" charset="0"/>
                        <a:buChar char="-"/>
                        <a:tabLst>
                          <a:tab pos="285750" algn="l"/>
                        </a:tabLst>
                      </a:pPr>
                      <a:r>
                        <a:rPr lang="en-US" sz="1600" kern="0" dirty="0">
                          <a:effectLst/>
                        </a:rPr>
                        <a:t>Types of research methods</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3</a:t>
                      </a:r>
                      <a:endParaRPr lang="en-US" sz="1600" kern="100">
                        <a:effectLst/>
                      </a:endParaRPr>
                    </a:p>
                    <a:p>
                      <a:pPr>
                        <a:lnSpc>
                          <a:spcPct val="107000"/>
                        </a:lnSpc>
                        <a:spcAft>
                          <a:spcPts val="800"/>
                        </a:spcAft>
                      </a:pPr>
                      <a:r>
                        <a:rPr lang="en-US" sz="1600" kern="0">
                          <a:effectLst/>
                        </a:rPr>
                        <a:t> </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1:30</a:t>
                      </a:r>
                      <a:endParaRPr lang="en-US" sz="1600" kern="100">
                        <a:effectLst/>
                      </a:endParaRPr>
                    </a:p>
                    <a:p>
                      <a:pPr algn="ctr">
                        <a:lnSpc>
                          <a:spcPct val="107000"/>
                        </a:lnSpc>
                        <a:spcAft>
                          <a:spcPts val="800"/>
                        </a:spcAft>
                      </a:pPr>
                      <a:r>
                        <a:rPr lang="en-US" sz="1600" kern="0">
                          <a:effectLst/>
                        </a:rPr>
                        <a:t> </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13307494"/>
                  </a:ext>
                </a:extLst>
              </a:tr>
              <a:tr h="2604135">
                <a:tc>
                  <a:txBody>
                    <a:bodyPr/>
                    <a:lstStyle/>
                    <a:p>
                      <a:pPr algn="ctr">
                        <a:lnSpc>
                          <a:spcPct val="107000"/>
                        </a:lnSpc>
                        <a:spcAft>
                          <a:spcPts val="800"/>
                        </a:spcAft>
                      </a:pPr>
                      <a:r>
                        <a:rPr lang="en-US" sz="1600" kern="0">
                          <a:effectLst/>
                          <a:highlight>
                            <a:srgbClr val="C0C0C0"/>
                          </a:highlight>
                        </a:rPr>
                        <a:t>4</a:t>
                      </a:r>
                      <a:r>
                        <a:rPr lang="en-US" sz="1600" kern="0" baseline="30000">
                          <a:effectLst/>
                          <a:highlight>
                            <a:srgbClr val="C0C0C0"/>
                          </a:highlight>
                        </a:rPr>
                        <a:t>th</a:t>
                      </a:r>
                      <a:r>
                        <a:rPr lang="en-US" sz="1600" kern="0">
                          <a:effectLst/>
                          <a:highlight>
                            <a:srgbClr val="C0C0C0"/>
                          </a:highlight>
                        </a:rPr>
                        <a:t> Week</a:t>
                      </a:r>
                      <a:endParaRPr lang="en-US" sz="1600" kern="100">
                        <a:effectLst/>
                      </a:endParaRPr>
                    </a:p>
                    <a:p>
                      <a:pPr algn="ctr">
                        <a:lnSpc>
                          <a:spcPct val="107000"/>
                        </a:lnSpc>
                        <a:spcAft>
                          <a:spcPts val="800"/>
                        </a:spcAft>
                        <a:tabLst>
                          <a:tab pos="457200" algn="l"/>
                        </a:tabLst>
                      </a:pPr>
                      <a:r>
                        <a:rPr lang="en-US" sz="1600" kern="0">
                          <a:effectLst/>
                        </a:rPr>
                        <a:t>17/02/2024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US" sz="1600" b="1" kern="0" dirty="0">
                          <a:effectLst/>
                          <a:highlight>
                            <a:srgbClr val="C0C0C0"/>
                          </a:highlight>
                        </a:rPr>
                        <a:t>Population and Sampling</a:t>
                      </a:r>
                      <a:r>
                        <a:rPr lang="en-US" sz="1600" b="1" kern="0" dirty="0">
                          <a:effectLst/>
                        </a:rPr>
                        <a:t> </a:t>
                      </a:r>
                      <a:endParaRPr lang="en-US" sz="1600" b="1" kern="100" dirty="0">
                        <a:effectLst/>
                      </a:endParaRPr>
                    </a:p>
                    <a:p>
                      <a:pPr marL="1143000" lvl="2" indent="-228600" algn="l" rtl="0">
                        <a:lnSpc>
                          <a:spcPct val="115000"/>
                        </a:lnSpc>
                        <a:buFont typeface="Times New Roman" panose="02020603050405020304" pitchFamily="18" charset="0"/>
                        <a:buChar char="-"/>
                        <a:tabLst>
                          <a:tab pos="285750" algn="l"/>
                        </a:tabLst>
                      </a:pPr>
                      <a:r>
                        <a:rPr lang="en-US" sz="1600" dirty="0">
                          <a:effectLst/>
                        </a:rPr>
                        <a:t>The concept of population and research sample</a:t>
                      </a:r>
                    </a:p>
                    <a:p>
                      <a:pPr marL="1143000" lvl="2" indent="-228600" algn="l" rtl="0">
                        <a:lnSpc>
                          <a:spcPct val="115000"/>
                        </a:lnSpc>
                        <a:buFont typeface="Times New Roman" panose="02020603050405020304" pitchFamily="18" charset="0"/>
                        <a:buChar char="-"/>
                        <a:tabLst>
                          <a:tab pos="285750" algn="l"/>
                        </a:tabLst>
                      </a:pPr>
                      <a:r>
                        <a:rPr lang="en-US" sz="1600" dirty="0">
                          <a:effectLst/>
                        </a:rPr>
                        <a:t>Sample type</a:t>
                      </a:r>
                    </a:p>
                    <a:p>
                      <a:pPr marL="342900" lvl="0" indent="-342900" algn="l" rtl="0">
                        <a:lnSpc>
                          <a:spcPct val="115000"/>
                        </a:lnSpc>
                        <a:spcAft>
                          <a:spcPts val="1000"/>
                        </a:spcAft>
                        <a:buFont typeface="+mj-lt"/>
                        <a:buAutoNum type="alphaUcPeriod"/>
                      </a:pPr>
                      <a:r>
                        <a:rPr lang="en-US" sz="1600" u="sng" dirty="0">
                          <a:effectLst/>
                        </a:rPr>
                        <a:t>Random sample (probability)</a:t>
                      </a:r>
                      <a:endParaRPr lang="en-US" sz="1600" dirty="0">
                        <a:effectLst/>
                      </a:endParaRPr>
                    </a:p>
                    <a:p>
                      <a:pPr>
                        <a:lnSpc>
                          <a:spcPct val="107000"/>
                        </a:lnSpc>
                        <a:spcAft>
                          <a:spcPts val="800"/>
                        </a:spcAft>
                      </a:pPr>
                      <a:r>
                        <a:rPr lang="en-US" sz="1600" b="1" kern="0" dirty="0">
                          <a:effectLst/>
                          <a:highlight>
                            <a:srgbClr val="C0C0C0"/>
                          </a:highlight>
                        </a:rPr>
                        <a:t>Population and Sampling</a:t>
                      </a:r>
                      <a:r>
                        <a:rPr lang="en-US" sz="1600" b="1" kern="0" dirty="0">
                          <a:effectLst/>
                        </a:rPr>
                        <a:t> </a:t>
                      </a:r>
                      <a:endParaRPr lang="en-US" sz="1600" b="1" kern="100" dirty="0">
                        <a:effectLst/>
                      </a:endParaRPr>
                    </a:p>
                    <a:p>
                      <a:pPr marL="342900" lvl="0" indent="-342900" algn="l" rtl="0">
                        <a:lnSpc>
                          <a:spcPct val="115000"/>
                        </a:lnSpc>
                        <a:buFont typeface="+mj-lt"/>
                        <a:buAutoNum type="alphaUcPeriod"/>
                      </a:pPr>
                      <a:r>
                        <a:rPr lang="en-US" sz="1600" u="sng" dirty="0">
                          <a:effectLst/>
                        </a:rPr>
                        <a:t>Non-random samples</a:t>
                      </a:r>
                      <a:endParaRPr lang="en-US" sz="1600" dirty="0">
                        <a:effectLst/>
                      </a:endParaRPr>
                    </a:p>
                    <a:p>
                      <a:pPr marL="1143000" lvl="2" indent="-228600" algn="l" rtl="0">
                        <a:lnSpc>
                          <a:spcPct val="115000"/>
                        </a:lnSpc>
                        <a:buFont typeface="Times New Roman" panose="02020603050405020304" pitchFamily="18" charset="0"/>
                        <a:buChar char="-"/>
                        <a:tabLst>
                          <a:tab pos="285750" algn="l"/>
                        </a:tabLst>
                      </a:pPr>
                      <a:r>
                        <a:rPr lang="en-US" sz="1600" dirty="0">
                          <a:effectLst/>
                        </a:rPr>
                        <a:t>Sample selection steps</a:t>
                      </a:r>
                    </a:p>
                    <a:p>
                      <a:pPr marL="1143000" lvl="2" indent="-228600" algn="l" rtl="0">
                        <a:lnSpc>
                          <a:spcPct val="115000"/>
                        </a:lnSpc>
                        <a:spcAft>
                          <a:spcPts val="1000"/>
                        </a:spcAft>
                        <a:buFont typeface="Times New Roman" panose="02020603050405020304" pitchFamily="18" charset="0"/>
                        <a:buChar char="-"/>
                        <a:tabLst>
                          <a:tab pos="285750" algn="l"/>
                        </a:tabLst>
                      </a:pPr>
                      <a:r>
                        <a:rPr lang="en-US" sz="1600" dirty="0">
                          <a:effectLst/>
                        </a:rPr>
                        <a:t>Specify the sample size</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4</a:t>
                      </a:r>
                      <a:endParaRPr lang="en-US" sz="1600" kern="100">
                        <a:effectLst/>
                      </a:endParaRPr>
                    </a:p>
                    <a:p>
                      <a:pPr algn="ctr">
                        <a:lnSpc>
                          <a:spcPct val="107000"/>
                        </a:lnSpc>
                        <a:spcAft>
                          <a:spcPts val="800"/>
                        </a:spcAft>
                      </a:pPr>
                      <a:r>
                        <a:rPr lang="en-US" sz="1600" kern="0">
                          <a:effectLst/>
                        </a:rPr>
                        <a:t> </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dirty="0">
                          <a:effectLst/>
                        </a:rPr>
                        <a:t>1:30</a:t>
                      </a:r>
                      <a:endParaRPr lang="en-US" sz="1600" kern="100" dirty="0">
                        <a:effectLst/>
                      </a:endParaRPr>
                    </a:p>
                    <a:p>
                      <a:pPr algn="ctr">
                        <a:lnSpc>
                          <a:spcPct val="107000"/>
                        </a:lnSpc>
                        <a:spcAft>
                          <a:spcPts val="800"/>
                        </a:spcAft>
                      </a:pPr>
                      <a:r>
                        <a:rPr lang="en-US" sz="1600" kern="0" dirty="0">
                          <a:effectLst/>
                        </a:rPr>
                        <a:t> </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59707648"/>
                  </a:ext>
                </a:extLst>
              </a:tr>
            </a:tbl>
          </a:graphicData>
        </a:graphic>
      </p:graphicFrame>
    </p:spTree>
    <p:extLst>
      <p:ext uri="{BB962C8B-B14F-4D97-AF65-F5344CB8AC3E}">
        <p14:creationId xmlns:p14="http://schemas.microsoft.com/office/powerpoint/2010/main" val="133714093"/>
      </p:ext>
    </p:extLst>
  </p:cSld>
  <p:clrMapOvr>
    <a:masterClrMapping/>
  </p:clrMapOvr>
  <mc:AlternateContent xmlns:mc="http://schemas.openxmlformats.org/markup-compatibility/2006" xmlns:p14="http://schemas.microsoft.com/office/powerpoint/2010/main">
    <mc:Choice Requires="p14">
      <p:transition spd="slow" p14:dur="2000" advTm="106407"/>
    </mc:Choice>
    <mc:Fallback xmlns="">
      <p:transition spd="slow" advTm="10640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4" name="Table 3">
            <a:extLst>
              <a:ext uri="{FF2B5EF4-FFF2-40B4-BE49-F238E27FC236}">
                <a16:creationId xmlns:a16="http://schemas.microsoft.com/office/drawing/2014/main" id="{D550E817-EA64-E823-A442-33D0EDDEE5F5}"/>
              </a:ext>
            </a:extLst>
          </p:cNvPr>
          <p:cNvGraphicFramePr>
            <a:graphicFrameLocks noGrp="1"/>
          </p:cNvGraphicFramePr>
          <p:nvPr>
            <p:extLst>
              <p:ext uri="{D42A27DB-BD31-4B8C-83A1-F6EECF244321}">
                <p14:modId xmlns:p14="http://schemas.microsoft.com/office/powerpoint/2010/main" val="1147317966"/>
              </p:ext>
            </p:extLst>
          </p:nvPr>
        </p:nvGraphicFramePr>
        <p:xfrm>
          <a:off x="2064721" y="1569104"/>
          <a:ext cx="7372350" cy="5225162"/>
        </p:xfrm>
        <a:graphic>
          <a:graphicData uri="http://schemas.openxmlformats.org/drawingml/2006/table">
            <a:tbl>
              <a:tblPr firstRow="1" firstCol="1" bandRow="1">
                <a:tableStyleId>{5C22544A-7EE6-4342-B048-85BDC9FD1C3A}</a:tableStyleId>
              </a:tblPr>
              <a:tblGrid>
                <a:gridCol w="2201560">
                  <a:extLst>
                    <a:ext uri="{9D8B030D-6E8A-4147-A177-3AD203B41FA5}">
                      <a16:colId xmlns:a16="http://schemas.microsoft.com/office/drawing/2014/main" val="1481220769"/>
                    </a:ext>
                  </a:extLst>
                </a:gridCol>
                <a:gridCol w="3719993">
                  <a:extLst>
                    <a:ext uri="{9D8B030D-6E8A-4147-A177-3AD203B41FA5}">
                      <a16:colId xmlns:a16="http://schemas.microsoft.com/office/drawing/2014/main" val="1494971776"/>
                    </a:ext>
                  </a:extLst>
                </a:gridCol>
                <a:gridCol w="709335">
                  <a:extLst>
                    <a:ext uri="{9D8B030D-6E8A-4147-A177-3AD203B41FA5}">
                      <a16:colId xmlns:a16="http://schemas.microsoft.com/office/drawing/2014/main" val="3624134278"/>
                    </a:ext>
                  </a:extLst>
                </a:gridCol>
                <a:gridCol w="741462">
                  <a:extLst>
                    <a:ext uri="{9D8B030D-6E8A-4147-A177-3AD203B41FA5}">
                      <a16:colId xmlns:a16="http://schemas.microsoft.com/office/drawing/2014/main" val="242215253"/>
                    </a:ext>
                  </a:extLst>
                </a:gridCol>
              </a:tblGrid>
              <a:tr h="1576383">
                <a:tc>
                  <a:txBody>
                    <a:bodyPr/>
                    <a:lstStyle/>
                    <a:p>
                      <a:pPr algn="ctr">
                        <a:lnSpc>
                          <a:spcPct val="107000"/>
                        </a:lnSpc>
                        <a:spcAft>
                          <a:spcPts val="800"/>
                        </a:spcAft>
                        <a:tabLst>
                          <a:tab pos="457200" algn="l"/>
                        </a:tabLst>
                      </a:pPr>
                      <a:r>
                        <a:rPr lang="en-US" sz="1400" kern="0">
                          <a:effectLst/>
                          <a:highlight>
                            <a:srgbClr val="C0C0C0"/>
                          </a:highlight>
                        </a:rPr>
                        <a:t> </a:t>
                      </a:r>
                      <a:endParaRPr lang="en-US" sz="1400" kern="100">
                        <a:effectLst/>
                      </a:endParaRPr>
                    </a:p>
                    <a:p>
                      <a:pPr algn="ctr">
                        <a:lnSpc>
                          <a:spcPct val="107000"/>
                        </a:lnSpc>
                        <a:spcAft>
                          <a:spcPts val="800"/>
                        </a:spcAft>
                      </a:pPr>
                      <a:r>
                        <a:rPr lang="en-US" sz="1400" kern="0">
                          <a:effectLst/>
                          <a:highlight>
                            <a:srgbClr val="C0C0C0"/>
                          </a:highlight>
                        </a:rPr>
                        <a:t>5</a:t>
                      </a:r>
                      <a:r>
                        <a:rPr lang="en-US" sz="1400" kern="0" baseline="30000">
                          <a:effectLst/>
                          <a:highlight>
                            <a:srgbClr val="C0C0C0"/>
                          </a:highlight>
                        </a:rPr>
                        <a:t>th</a:t>
                      </a:r>
                      <a:r>
                        <a:rPr lang="en-US" sz="1400" kern="0">
                          <a:effectLst/>
                          <a:highlight>
                            <a:srgbClr val="C0C0C0"/>
                          </a:highlight>
                        </a:rPr>
                        <a:t> Week</a:t>
                      </a:r>
                      <a:endParaRPr lang="en-US" sz="1400" kern="100">
                        <a:effectLst/>
                      </a:endParaRPr>
                    </a:p>
                    <a:p>
                      <a:pPr algn="ctr">
                        <a:lnSpc>
                          <a:spcPct val="107000"/>
                        </a:lnSpc>
                        <a:spcAft>
                          <a:spcPts val="800"/>
                        </a:spcAft>
                      </a:pPr>
                      <a:r>
                        <a:rPr lang="en-US" sz="1400" kern="0">
                          <a:effectLst/>
                        </a:rPr>
                        <a:t>24/02/2024</a:t>
                      </a:r>
                      <a:endParaRPr lang="en-US" sz="1400" kern="100">
                        <a:effectLst/>
                      </a:endParaRPr>
                    </a:p>
                    <a:p>
                      <a:pPr algn="ctr">
                        <a:lnSpc>
                          <a:spcPct val="107000"/>
                        </a:lnSpc>
                        <a:spcAft>
                          <a:spcPts val="800"/>
                        </a:spcAft>
                      </a:pPr>
                      <a:r>
                        <a:rPr lang="en-US" sz="1400" kern="0">
                          <a:effectLst/>
                        </a:rPr>
                        <a:t> </a:t>
                      </a:r>
                      <a:endParaRPr lang="en-US" sz="1400" kern="100">
                        <a:effectLst/>
                      </a:endParaRPr>
                    </a:p>
                    <a:p>
                      <a:pPr algn="ctr">
                        <a:lnSpc>
                          <a:spcPct val="107000"/>
                        </a:lnSpc>
                        <a:spcAft>
                          <a:spcPts val="800"/>
                        </a:spcAft>
                      </a:pPr>
                      <a:r>
                        <a:rPr lang="en-US" sz="1400" kern="0">
                          <a:effectLst/>
                          <a:highlight>
                            <a:srgbClr val="C0C0C0"/>
                          </a:highlight>
                        </a:rPr>
                        <a:t> </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nSpc>
                          <a:spcPct val="107000"/>
                        </a:lnSpc>
                        <a:spcAft>
                          <a:spcPts val="800"/>
                        </a:spcAft>
                      </a:pPr>
                      <a:r>
                        <a:rPr lang="en-US" sz="1400" kern="0" dirty="0">
                          <a:solidFill>
                            <a:schemeClr val="tx1"/>
                          </a:solidFill>
                          <a:effectLst/>
                          <a:highlight>
                            <a:srgbClr val="C0C0C0"/>
                          </a:highlight>
                        </a:rPr>
                        <a:t>Data Collection</a:t>
                      </a:r>
                      <a:endParaRPr lang="en-US" sz="1400" kern="100" dirty="0">
                        <a:solidFill>
                          <a:schemeClr val="tx1"/>
                        </a:solidFill>
                        <a:effectLst/>
                      </a:endParaRPr>
                    </a:p>
                    <a:p>
                      <a:pPr marL="1143000" lvl="2" indent="-228600" algn="l" rtl="0">
                        <a:lnSpc>
                          <a:spcPct val="115000"/>
                        </a:lnSpc>
                        <a:buFont typeface="Times New Roman" panose="02020603050405020304" pitchFamily="18" charset="0"/>
                        <a:buChar char="-"/>
                        <a:tabLst>
                          <a:tab pos="285750" algn="l"/>
                        </a:tabLst>
                      </a:pPr>
                      <a:r>
                        <a:rPr lang="en-US" sz="1400" dirty="0">
                          <a:effectLst/>
                        </a:rPr>
                        <a:t>Primary data and secondary data</a:t>
                      </a:r>
                    </a:p>
                    <a:p>
                      <a:pPr marL="1143000" lvl="2" indent="-228600" algn="l" rtl="0">
                        <a:lnSpc>
                          <a:spcPct val="115000"/>
                        </a:lnSpc>
                        <a:spcAft>
                          <a:spcPts val="1000"/>
                        </a:spcAft>
                        <a:buFont typeface="Times New Roman" panose="02020603050405020304" pitchFamily="18" charset="0"/>
                        <a:buChar char="-"/>
                        <a:tabLst>
                          <a:tab pos="285750" algn="l"/>
                        </a:tabLst>
                      </a:pPr>
                      <a:r>
                        <a:rPr lang="en-US" sz="1400" dirty="0">
                          <a:effectLst/>
                        </a:rPr>
                        <a:t>Methods for collecting primary data</a:t>
                      </a:r>
                    </a:p>
                    <a:p>
                      <a:pPr>
                        <a:lnSpc>
                          <a:spcPct val="107000"/>
                        </a:lnSpc>
                        <a:spcAft>
                          <a:spcPts val="800"/>
                        </a:spcAft>
                      </a:pPr>
                      <a:r>
                        <a:rPr lang="en-US" sz="1400" b="1" kern="0" dirty="0">
                          <a:solidFill>
                            <a:schemeClr val="tx1"/>
                          </a:solidFill>
                          <a:effectLst/>
                          <a:highlight>
                            <a:srgbClr val="C0C0C0"/>
                          </a:highlight>
                        </a:rPr>
                        <a:t>Validity and Reliability</a:t>
                      </a:r>
                      <a:endParaRPr lang="en-US" sz="1400" b="1" kern="100" dirty="0">
                        <a:solidFill>
                          <a:schemeClr val="tx1"/>
                        </a:solidFill>
                        <a:effectLst/>
                      </a:endParaRPr>
                    </a:p>
                    <a:p>
                      <a:pPr marL="342900" lvl="0" indent="-342900" algn="l" rtl="0">
                        <a:lnSpc>
                          <a:spcPct val="115000"/>
                        </a:lnSpc>
                        <a:buFont typeface="+mj-lt"/>
                        <a:buAutoNum type="alphaUcPeriod"/>
                      </a:pPr>
                      <a:r>
                        <a:rPr lang="en-US" sz="1400" dirty="0">
                          <a:effectLst/>
                        </a:rPr>
                        <a:t>First:  Validity </a:t>
                      </a:r>
                    </a:p>
                    <a:p>
                      <a:pPr marL="342900" lvl="0" indent="-342900" algn="l" rtl="0">
                        <a:lnSpc>
                          <a:spcPct val="115000"/>
                        </a:lnSpc>
                        <a:spcAft>
                          <a:spcPts val="1000"/>
                        </a:spcAft>
                        <a:buFont typeface="+mj-lt"/>
                        <a:buAutoNum type="alphaUcPeriod" startAt="2"/>
                      </a:pPr>
                      <a:r>
                        <a:rPr lang="en-US" sz="1400" dirty="0">
                          <a:effectLst/>
                        </a:rPr>
                        <a:t>Second: Reliability</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gn="ctr">
                        <a:lnSpc>
                          <a:spcPct val="107000"/>
                        </a:lnSpc>
                        <a:spcAft>
                          <a:spcPts val="800"/>
                        </a:spcAft>
                      </a:pPr>
                      <a:r>
                        <a:rPr lang="en-US" sz="1400" kern="0">
                          <a:effectLst/>
                        </a:rPr>
                        <a:t>5</a:t>
                      </a:r>
                      <a:endParaRPr lang="en-US" sz="1400" kern="100">
                        <a:effectLst/>
                      </a:endParaRPr>
                    </a:p>
                    <a:p>
                      <a:pPr algn="ctr">
                        <a:lnSpc>
                          <a:spcPct val="107000"/>
                        </a:lnSpc>
                        <a:spcAft>
                          <a:spcPts val="800"/>
                        </a:spcAft>
                      </a:pPr>
                      <a:r>
                        <a:rPr lang="en-US" sz="1400" kern="0">
                          <a:effectLst/>
                        </a:rPr>
                        <a:t> </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gn="ctr">
                        <a:lnSpc>
                          <a:spcPct val="107000"/>
                        </a:lnSpc>
                        <a:spcAft>
                          <a:spcPts val="800"/>
                        </a:spcAft>
                      </a:pPr>
                      <a:r>
                        <a:rPr lang="en-US" sz="1400" kern="0">
                          <a:effectLst/>
                        </a:rPr>
                        <a:t>1:30</a:t>
                      </a:r>
                      <a:endParaRPr lang="en-US" sz="1400" kern="100">
                        <a:effectLst/>
                      </a:endParaRPr>
                    </a:p>
                    <a:p>
                      <a:pPr algn="ctr">
                        <a:lnSpc>
                          <a:spcPct val="107000"/>
                        </a:lnSpc>
                        <a:spcAft>
                          <a:spcPts val="800"/>
                        </a:spcAft>
                      </a:pPr>
                      <a:r>
                        <a:rPr lang="en-US" sz="1400" kern="0">
                          <a:effectLst/>
                        </a:rPr>
                        <a:t> </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extLst>
                  <a:ext uri="{0D108BD9-81ED-4DB2-BD59-A6C34878D82A}">
                    <a16:rowId xmlns:a16="http://schemas.microsoft.com/office/drawing/2014/main" val="3153798524"/>
                  </a:ext>
                </a:extLst>
              </a:tr>
              <a:tr h="2774955">
                <a:tc>
                  <a:txBody>
                    <a:bodyPr/>
                    <a:lstStyle/>
                    <a:p>
                      <a:pPr algn="ctr">
                        <a:lnSpc>
                          <a:spcPct val="107000"/>
                        </a:lnSpc>
                        <a:spcAft>
                          <a:spcPts val="800"/>
                        </a:spcAft>
                      </a:pPr>
                      <a:r>
                        <a:rPr lang="en-US" sz="1400" kern="0">
                          <a:effectLst/>
                          <a:highlight>
                            <a:srgbClr val="C0C0C0"/>
                          </a:highlight>
                        </a:rPr>
                        <a:t> </a:t>
                      </a:r>
                      <a:endParaRPr lang="en-US" sz="1400" kern="100">
                        <a:effectLst/>
                      </a:endParaRPr>
                    </a:p>
                    <a:p>
                      <a:pPr algn="ctr">
                        <a:lnSpc>
                          <a:spcPct val="107000"/>
                        </a:lnSpc>
                        <a:spcAft>
                          <a:spcPts val="800"/>
                        </a:spcAft>
                      </a:pPr>
                      <a:r>
                        <a:rPr lang="en-US" sz="1400" kern="0">
                          <a:effectLst/>
                          <a:highlight>
                            <a:srgbClr val="C0C0C0"/>
                          </a:highlight>
                        </a:rPr>
                        <a:t>6</a:t>
                      </a:r>
                      <a:r>
                        <a:rPr lang="en-US" sz="1400" kern="0" baseline="30000">
                          <a:effectLst/>
                          <a:highlight>
                            <a:srgbClr val="C0C0C0"/>
                          </a:highlight>
                        </a:rPr>
                        <a:t>th</a:t>
                      </a:r>
                      <a:r>
                        <a:rPr lang="en-US" sz="1400" kern="0">
                          <a:effectLst/>
                          <a:highlight>
                            <a:srgbClr val="C0C0C0"/>
                          </a:highlight>
                        </a:rPr>
                        <a:t> Week</a:t>
                      </a:r>
                      <a:endParaRPr lang="en-US" sz="1400" kern="100">
                        <a:effectLst/>
                      </a:endParaRPr>
                    </a:p>
                    <a:p>
                      <a:pPr algn="ctr">
                        <a:lnSpc>
                          <a:spcPct val="107000"/>
                        </a:lnSpc>
                        <a:spcAft>
                          <a:spcPts val="800"/>
                        </a:spcAft>
                      </a:pPr>
                      <a:r>
                        <a:rPr lang="en-US" sz="1400" kern="0">
                          <a:effectLst/>
                        </a:rPr>
                        <a:t>02/03/2024</a:t>
                      </a:r>
                      <a:endParaRPr lang="en-US" sz="1400" kern="100">
                        <a:effectLst/>
                      </a:endParaRPr>
                    </a:p>
                    <a:p>
                      <a:pPr algn="ctr">
                        <a:lnSpc>
                          <a:spcPct val="107000"/>
                        </a:lnSpc>
                        <a:spcAft>
                          <a:spcPts val="800"/>
                        </a:spcAft>
                      </a:pPr>
                      <a:r>
                        <a:rPr lang="en-US" sz="1400" kern="0">
                          <a:effectLst/>
                          <a:highlight>
                            <a:srgbClr val="C0C0C0"/>
                          </a:highlight>
                        </a:rPr>
                        <a:t> </a:t>
                      </a:r>
                      <a:endParaRPr lang="en-US" sz="1400" kern="100">
                        <a:effectLst/>
                      </a:endParaRPr>
                    </a:p>
                    <a:p>
                      <a:pPr algn="ctr">
                        <a:lnSpc>
                          <a:spcPct val="107000"/>
                        </a:lnSpc>
                        <a:spcAft>
                          <a:spcPts val="800"/>
                        </a:spcAft>
                      </a:pPr>
                      <a:r>
                        <a:rPr lang="en-US" sz="1400" kern="0">
                          <a:effectLst/>
                          <a:highlight>
                            <a:srgbClr val="C0C0C0"/>
                          </a:highlight>
                        </a:rPr>
                        <a:t> </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nSpc>
                          <a:spcPct val="107000"/>
                        </a:lnSpc>
                        <a:spcAft>
                          <a:spcPts val="800"/>
                        </a:spcAft>
                      </a:pPr>
                      <a:r>
                        <a:rPr lang="en-US" sz="1400" b="1" kern="0" dirty="0">
                          <a:effectLst/>
                          <a:highlight>
                            <a:srgbClr val="C0C0C0"/>
                          </a:highlight>
                        </a:rPr>
                        <a:t>Data Types: (Quantitative &amp; Qualitative)</a:t>
                      </a:r>
                      <a:endParaRPr lang="en-US" sz="1400" b="1" kern="100" dirty="0">
                        <a:effectLst/>
                      </a:endParaRPr>
                    </a:p>
                    <a:p>
                      <a:pPr marL="1143000" lvl="2" indent="-228600" algn="l" rtl="0">
                        <a:lnSpc>
                          <a:spcPct val="115000"/>
                        </a:lnSpc>
                        <a:buFont typeface="Times New Roman" panose="02020603050405020304" pitchFamily="18" charset="0"/>
                        <a:buChar char="-"/>
                        <a:tabLst>
                          <a:tab pos="285750" algn="l"/>
                        </a:tabLst>
                      </a:pPr>
                      <a:r>
                        <a:rPr lang="en-US" sz="1400" dirty="0">
                          <a:effectLst/>
                        </a:rPr>
                        <a:t>The first stage: Presentation and analysis of data using the SPSS program</a:t>
                      </a:r>
                    </a:p>
                    <a:p>
                      <a:pPr marL="1143000" lvl="2" indent="-228600" algn="l" rtl="0">
                        <a:lnSpc>
                          <a:spcPct val="115000"/>
                        </a:lnSpc>
                        <a:buFont typeface="Times New Roman" panose="02020603050405020304" pitchFamily="18" charset="0"/>
                        <a:buChar char="-"/>
                        <a:tabLst>
                          <a:tab pos="285750" algn="l"/>
                        </a:tabLst>
                      </a:pPr>
                      <a:r>
                        <a:rPr lang="en-US" sz="1400" dirty="0">
                          <a:effectLst/>
                        </a:rPr>
                        <a:t>The second stage: Describing the data using statistical measures.</a:t>
                      </a:r>
                    </a:p>
                    <a:p>
                      <a:pPr marL="1143000" lvl="2" indent="-228600" algn="l" rtl="0">
                        <a:lnSpc>
                          <a:spcPct val="115000"/>
                        </a:lnSpc>
                        <a:spcAft>
                          <a:spcPts val="1000"/>
                        </a:spcAft>
                        <a:buFont typeface="Times New Roman" panose="02020603050405020304" pitchFamily="18" charset="0"/>
                        <a:buChar char="-"/>
                        <a:tabLst>
                          <a:tab pos="285750" algn="l"/>
                        </a:tabLst>
                      </a:pPr>
                      <a:r>
                        <a:rPr lang="en-US" sz="1400" dirty="0">
                          <a:effectLst/>
                        </a:rPr>
                        <a:t>The third stage: Data analysis using SPSS </a:t>
                      </a:r>
                    </a:p>
                    <a:p>
                      <a:pPr>
                        <a:lnSpc>
                          <a:spcPct val="107000"/>
                        </a:lnSpc>
                        <a:spcAft>
                          <a:spcPts val="800"/>
                        </a:spcAft>
                      </a:pPr>
                      <a:r>
                        <a:rPr lang="en-US" sz="1400" b="1" kern="0" dirty="0">
                          <a:effectLst/>
                          <a:highlight>
                            <a:srgbClr val="C0C0C0"/>
                          </a:highlight>
                        </a:rPr>
                        <a:t>Research Conclusion: -</a:t>
                      </a:r>
                      <a:r>
                        <a:rPr lang="en-US" sz="1400" b="1" kern="0" dirty="0">
                          <a:effectLst/>
                        </a:rPr>
                        <a:t> </a:t>
                      </a:r>
                      <a:endParaRPr lang="en-US" sz="1400" b="1" kern="100" dirty="0">
                        <a:effectLst/>
                      </a:endParaRPr>
                    </a:p>
                    <a:p>
                      <a:pPr marL="1143000" lvl="2" indent="-228600" algn="l" rtl="0">
                        <a:lnSpc>
                          <a:spcPct val="115000"/>
                        </a:lnSpc>
                        <a:buFont typeface="Times New Roman" panose="02020603050405020304" pitchFamily="18" charset="0"/>
                        <a:buChar char="-"/>
                        <a:tabLst>
                          <a:tab pos="285750" algn="l"/>
                        </a:tabLst>
                      </a:pPr>
                      <a:r>
                        <a:rPr lang="en-US" sz="1400" dirty="0">
                          <a:effectLst/>
                        </a:rPr>
                        <a:t>Research Findings</a:t>
                      </a:r>
                    </a:p>
                    <a:p>
                      <a:pPr marL="1143000" lvl="2" indent="-228600" algn="l" rtl="0">
                        <a:lnSpc>
                          <a:spcPct val="115000"/>
                        </a:lnSpc>
                        <a:buFont typeface="Times New Roman" panose="02020603050405020304" pitchFamily="18" charset="0"/>
                        <a:buChar char="-"/>
                        <a:tabLst>
                          <a:tab pos="285750" algn="l"/>
                        </a:tabLst>
                      </a:pPr>
                      <a:r>
                        <a:rPr lang="en-US" sz="1400" dirty="0">
                          <a:effectLst/>
                        </a:rPr>
                        <a:t>Research Recommendations</a:t>
                      </a:r>
                    </a:p>
                    <a:p>
                      <a:pPr marL="1143000" lvl="2" indent="-228600" algn="l" rtl="0">
                        <a:lnSpc>
                          <a:spcPct val="115000"/>
                        </a:lnSpc>
                        <a:spcAft>
                          <a:spcPts val="1000"/>
                        </a:spcAft>
                        <a:buFont typeface="Times New Roman" panose="02020603050405020304" pitchFamily="18" charset="0"/>
                        <a:buChar char="-"/>
                        <a:tabLst>
                          <a:tab pos="285750" algn="l"/>
                        </a:tabLst>
                      </a:pPr>
                      <a:r>
                        <a:rPr lang="en-US" sz="1400" dirty="0">
                          <a:effectLst/>
                        </a:rPr>
                        <a:t>Research References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gn="ctr">
                        <a:lnSpc>
                          <a:spcPct val="107000"/>
                        </a:lnSpc>
                        <a:spcAft>
                          <a:spcPts val="800"/>
                        </a:spcAft>
                      </a:pPr>
                      <a:r>
                        <a:rPr lang="en-US" sz="1400" kern="0">
                          <a:effectLst/>
                        </a:rPr>
                        <a:t>6</a:t>
                      </a:r>
                      <a:endParaRPr lang="en-US" sz="1400" kern="100">
                        <a:effectLst/>
                      </a:endParaRPr>
                    </a:p>
                    <a:p>
                      <a:pPr>
                        <a:lnSpc>
                          <a:spcPct val="107000"/>
                        </a:lnSpc>
                        <a:spcAft>
                          <a:spcPts val="800"/>
                        </a:spcAft>
                      </a:pPr>
                      <a:r>
                        <a:rPr lang="en-US" sz="1400" kern="0">
                          <a:effectLst/>
                        </a:rPr>
                        <a:t> </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tc>
                  <a:txBody>
                    <a:bodyPr/>
                    <a:lstStyle/>
                    <a:p>
                      <a:pPr algn="ctr">
                        <a:lnSpc>
                          <a:spcPct val="107000"/>
                        </a:lnSpc>
                        <a:spcAft>
                          <a:spcPts val="800"/>
                        </a:spcAft>
                      </a:pPr>
                      <a:r>
                        <a:rPr lang="en-US" sz="1400" kern="0" dirty="0">
                          <a:effectLst/>
                        </a:rPr>
                        <a:t>1:30</a:t>
                      </a:r>
                      <a:endParaRPr lang="en-US" sz="1400" kern="100" dirty="0">
                        <a:effectLst/>
                      </a:endParaRPr>
                    </a:p>
                    <a:p>
                      <a:pPr algn="ctr">
                        <a:lnSpc>
                          <a:spcPct val="107000"/>
                        </a:lnSpc>
                        <a:spcAft>
                          <a:spcPts val="800"/>
                        </a:spcAft>
                      </a:pPr>
                      <a:r>
                        <a:rPr lang="en-US" sz="1400" kern="0" dirty="0">
                          <a:effectLst/>
                        </a:rPr>
                        <a:t> </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extLst>
                  <a:ext uri="{0D108BD9-81ED-4DB2-BD59-A6C34878D82A}">
                    <a16:rowId xmlns:a16="http://schemas.microsoft.com/office/drawing/2014/main" val="1857981667"/>
                  </a:ext>
                </a:extLst>
              </a:tr>
            </a:tbl>
          </a:graphicData>
        </a:graphic>
      </p:graphicFrame>
    </p:spTree>
    <p:extLst>
      <p:ext uri="{BB962C8B-B14F-4D97-AF65-F5344CB8AC3E}">
        <p14:creationId xmlns:p14="http://schemas.microsoft.com/office/powerpoint/2010/main" val="1205473296"/>
      </p:ext>
    </p:extLst>
  </p:cSld>
  <p:clrMapOvr>
    <a:masterClrMapping/>
  </p:clrMapOvr>
  <mc:AlternateContent xmlns:mc="http://schemas.openxmlformats.org/markup-compatibility/2006" xmlns:p14="http://schemas.microsoft.com/office/powerpoint/2010/main">
    <mc:Choice Requires="p14">
      <p:transition spd="slow" p14:dur="2000" advTm="116242"/>
    </mc:Choice>
    <mc:Fallback xmlns="">
      <p:transition spd="slow" advTm="1162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Table 1">
            <a:extLst>
              <a:ext uri="{FF2B5EF4-FFF2-40B4-BE49-F238E27FC236}">
                <a16:creationId xmlns:a16="http://schemas.microsoft.com/office/drawing/2014/main" id="{98147178-8057-5575-0838-DCEFDD022172}"/>
              </a:ext>
            </a:extLst>
          </p:cNvPr>
          <p:cNvGraphicFramePr>
            <a:graphicFrameLocks noGrp="1"/>
          </p:cNvGraphicFramePr>
          <p:nvPr>
            <p:extLst>
              <p:ext uri="{D42A27DB-BD31-4B8C-83A1-F6EECF244321}">
                <p14:modId xmlns:p14="http://schemas.microsoft.com/office/powerpoint/2010/main" val="288887059"/>
              </p:ext>
            </p:extLst>
          </p:nvPr>
        </p:nvGraphicFramePr>
        <p:xfrm>
          <a:off x="2136766" y="1569104"/>
          <a:ext cx="7550157" cy="4540570"/>
        </p:xfrm>
        <a:graphic>
          <a:graphicData uri="http://schemas.openxmlformats.org/drawingml/2006/table">
            <a:tbl>
              <a:tblPr firstRow="1" firstCol="1" bandRow="1">
                <a:tableStyleId>{5C22544A-7EE6-4342-B048-85BDC9FD1C3A}</a:tableStyleId>
              </a:tblPr>
              <a:tblGrid>
                <a:gridCol w="2254657">
                  <a:extLst>
                    <a:ext uri="{9D8B030D-6E8A-4147-A177-3AD203B41FA5}">
                      <a16:colId xmlns:a16="http://schemas.microsoft.com/office/drawing/2014/main" val="2437263674"/>
                    </a:ext>
                  </a:extLst>
                </a:gridCol>
                <a:gridCol w="3809713">
                  <a:extLst>
                    <a:ext uri="{9D8B030D-6E8A-4147-A177-3AD203B41FA5}">
                      <a16:colId xmlns:a16="http://schemas.microsoft.com/office/drawing/2014/main" val="4008875673"/>
                    </a:ext>
                  </a:extLst>
                </a:gridCol>
                <a:gridCol w="726442">
                  <a:extLst>
                    <a:ext uri="{9D8B030D-6E8A-4147-A177-3AD203B41FA5}">
                      <a16:colId xmlns:a16="http://schemas.microsoft.com/office/drawing/2014/main" val="3516913951"/>
                    </a:ext>
                  </a:extLst>
                </a:gridCol>
                <a:gridCol w="759345">
                  <a:extLst>
                    <a:ext uri="{9D8B030D-6E8A-4147-A177-3AD203B41FA5}">
                      <a16:colId xmlns:a16="http://schemas.microsoft.com/office/drawing/2014/main" val="3339079981"/>
                    </a:ext>
                  </a:extLst>
                </a:gridCol>
              </a:tblGrid>
              <a:tr h="0">
                <a:tc>
                  <a:txBody>
                    <a:bodyPr/>
                    <a:lstStyle/>
                    <a:p>
                      <a:pPr algn="ctr">
                        <a:lnSpc>
                          <a:spcPct val="107000"/>
                        </a:lnSpc>
                        <a:spcAft>
                          <a:spcPts val="800"/>
                        </a:spcAft>
                      </a:pPr>
                      <a:r>
                        <a:rPr lang="en-US" sz="1600" kern="0">
                          <a:effectLst/>
                          <a:highlight>
                            <a:srgbClr val="C0C0C0"/>
                          </a:highlight>
                        </a:rPr>
                        <a:t>7</a:t>
                      </a:r>
                      <a:r>
                        <a:rPr lang="en-US" sz="1600" kern="0" baseline="30000">
                          <a:effectLst/>
                          <a:highlight>
                            <a:srgbClr val="C0C0C0"/>
                          </a:highlight>
                        </a:rPr>
                        <a:t>th</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09/03/2024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600">
                          <a:effectLst/>
                        </a:rPr>
                        <a:t>The Practical Application and study case.</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7</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1:30</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84970447"/>
                  </a:ext>
                </a:extLst>
              </a:tr>
              <a:tr h="0">
                <a:tc>
                  <a:txBody>
                    <a:bodyPr/>
                    <a:lstStyle/>
                    <a:p>
                      <a:pPr algn="ctr">
                        <a:lnSpc>
                          <a:spcPct val="107000"/>
                        </a:lnSpc>
                        <a:spcAft>
                          <a:spcPts val="800"/>
                        </a:spcAft>
                      </a:pPr>
                      <a:r>
                        <a:rPr lang="en-US" sz="1600" kern="0">
                          <a:effectLst/>
                          <a:highlight>
                            <a:srgbClr val="C0C0C0"/>
                          </a:highlight>
                        </a:rPr>
                        <a:t>8</a:t>
                      </a:r>
                      <a:r>
                        <a:rPr lang="en-US" sz="1600" kern="0" baseline="30000">
                          <a:effectLst/>
                          <a:highlight>
                            <a:srgbClr val="C0C0C0"/>
                          </a:highlight>
                        </a:rPr>
                        <a:t>th</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16/03/2024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600">
                          <a:effectLst/>
                        </a:rPr>
                        <a:t>The Practical Application and study case.</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8</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1:30</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702191487"/>
                  </a:ext>
                </a:extLst>
              </a:tr>
              <a:tr h="0">
                <a:tc>
                  <a:txBody>
                    <a:bodyPr/>
                    <a:lstStyle/>
                    <a:p>
                      <a:pPr algn="ctr">
                        <a:lnSpc>
                          <a:spcPct val="107000"/>
                        </a:lnSpc>
                        <a:spcAft>
                          <a:spcPts val="800"/>
                        </a:spcAft>
                      </a:pPr>
                      <a:r>
                        <a:rPr lang="en-US" sz="1600" kern="0">
                          <a:effectLst/>
                          <a:highlight>
                            <a:srgbClr val="C0C0C0"/>
                          </a:highlight>
                        </a:rPr>
                        <a:t>9</a:t>
                      </a:r>
                      <a:r>
                        <a:rPr lang="en-US" sz="1600" kern="0" baseline="30000">
                          <a:effectLst/>
                          <a:highlight>
                            <a:srgbClr val="C0C0C0"/>
                          </a:highlight>
                        </a:rPr>
                        <a:t>th</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23/03/2024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600" b="1" kern="0" dirty="0">
                          <a:effectLst/>
                        </a:rPr>
                        <a:t>Start date for Final project submission.</a:t>
                      </a:r>
                      <a:endParaRPr lang="en-US" sz="1600" b="1" dirty="0">
                        <a:effectLst/>
                      </a:endParaRPr>
                    </a:p>
                    <a:p>
                      <a:pPr marL="1143000" lvl="2" indent="-228600" algn="l" rtl="0">
                        <a:lnSpc>
                          <a:spcPct val="115000"/>
                        </a:lnSpc>
                        <a:spcAft>
                          <a:spcPts val="1000"/>
                        </a:spcAft>
                        <a:buFont typeface="Times New Roman" panose="02020603050405020304" pitchFamily="18" charset="0"/>
                        <a:buChar char="-"/>
                        <a:tabLst>
                          <a:tab pos="285750" algn="l"/>
                        </a:tabLst>
                      </a:pPr>
                      <a:r>
                        <a:rPr lang="en-US" sz="1600" dirty="0">
                          <a:effectLst/>
                        </a:rPr>
                        <a:t>The Practical Application and study case.</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9</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1:30</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64766109"/>
                  </a:ext>
                </a:extLst>
              </a:tr>
              <a:tr h="0">
                <a:tc>
                  <a:txBody>
                    <a:bodyPr/>
                    <a:lstStyle/>
                    <a:p>
                      <a:pPr algn="ctr">
                        <a:lnSpc>
                          <a:spcPct val="107000"/>
                        </a:lnSpc>
                        <a:spcAft>
                          <a:spcPts val="800"/>
                        </a:spcAft>
                      </a:pPr>
                      <a:r>
                        <a:rPr lang="en-US" sz="1600" kern="0">
                          <a:effectLst/>
                          <a:highlight>
                            <a:srgbClr val="C0C0C0"/>
                          </a:highlight>
                        </a:rPr>
                        <a:t>10</a:t>
                      </a:r>
                      <a:r>
                        <a:rPr lang="en-US" sz="1600" kern="0" baseline="30000">
                          <a:effectLst/>
                          <a:highlight>
                            <a:srgbClr val="C0C0C0"/>
                          </a:highlight>
                        </a:rPr>
                        <a:t>th</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30/03/2024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600">
                          <a:effectLst/>
                        </a:rPr>
                        <a:t>The Practical Application and study case.</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10</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1:30</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87747628"/>
                  </a:ext>
                </a:extLst>
              </a:tr>
              <a:tr h="0">
                <a:tc>
                  <a:txBody>
                    <a:bodyPr/>
                    <a:lstStyle/>
                    <a:p>
                      <a:pPr algn="ctr">
                        <a:lnSpc>
                          <a:spcPct val="107000"/>
                        </a:lnSpc>
                        <a:spcAft>
                          <a:spcPts val="800"/>
                        </a:spcAft>
                      </a:pPr>
                      <a:r>
                        <a:rPr lang="en-US" sz="1600" kern="0">
                          <a:effectLst/>
                          <a:highlight>
                            <a:srgbClr val="C0C0C0"/>
                          </a:highlight>
                        </a:rPr>
                        <a:t>11</a:t>
                      </a:r>
                      <a:r>
                        <a:rPr lang="en-US" sz="1600" kern="0" baseline="30000">
                          <a:effectLst/>
                          <a:highlight>
                            <a:srgbClr val="C0C0C0"/>
                          </a:highlight>
                        </a:rPr>
                        <a:t>th</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06/04/2024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143000" lvl="2" indent="-228600" algn="l" rtl="0">
                        <a:lnSpc>
                          <a:spcPct val="115000"/>
                        </a:lnSpc>
                        <a:spcAft>
                          <a:spcPts val="1000"/>
                        </a:spcAft>
                        <a:buFont typeface="Times New Roman" panose="02020603050405020304" pitchFamily="18" charset="0"/>
                        <a:buChar char="-"/>
                        <a:tabLst>
                          <a:tab pos="285750" algn="l"/>
                        </a:tabLst>
                      </a:pPr>
                      <a:r>
                        <a:rPr lang="en-US" sz="1600" b="1" kern="0" dirty="0">
                          <a:effectLst/>
                        </a:rPr>
                        <a:t>End date for Final project submission 05/04/2024</a:t>
                      </a:r>
                      <a:endParaRPr lang="en-US" sz="1600" dirty="0">
                        <a:effectLst/>
                      </a:endParaRPr>
                    </a:p>
                  </a:txBody>
                  <a:tcPr marL="68580" marR="68580" marT="0" marB="0"/>
                </a:tc>
                <a:tc>
                  <a:txBody>
                    <a:bodyPr/>
                    <a:lstStyle/>
                    <a:p>
                      <a:pPr algn="ctr">
                        <a:lnSpc>
                          <a:spcPct val="107000"/>
                        </a:lnSpc>
                        <a:spcAft>
                          <a:spcPts val="800"/>
                        </a:spcAft>
                      </a:pPr>
                      <a:r>
                        <a:rPr lang="en-US" sz="1600" kern="0">
                          <a:effectLst/>
                        </a:rPr>
                        <a:t>11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1:30</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09857145"/>
                  </a:ext>
                </a:extLst>
              </a:tr>
              <a:tr h="0">
                <a:tc>
                  <a:txBody>
                    <a:bodyPr/>
                    <a:lstStyle/>
                    <a:p>
                      <a:pPr algn="ctr">
                        <a:lnSpc>
                          <a:spcPct val="107000"/>
                        </a:lnSpc>
                        <a:spcAft>
                          <a:spcPts val="800"/>
                        </a:spcAft>
                      </a:pPr>
                      <a:r>
                        <a:rPr lang="en-US" sz="1600" kern="0">
                          <a:effectLst/>
                          <a:highlight>
                            <a:srgbClr val="C0C0C0"/>
                          </a:highlight>
                        </a:rPr>
                        <a:t>12</a:t>
                      </a:r>
                      <a:r>
                        <a:rPr lang="en-US" sz="1600" kern="0" baseline="30000">
                          <a:effectLst/>
                          <a:highlight>
                            <a:srgbClr val="C0C0C0"/>
                          </a:highlight>
                        </a:rPr>
                        <a:t>th</a:t>
                      </a:r>
                      <a:r>
                        <a:rPr lang="en-US" sz="1600" kern="0">
                          <a:effectLst/>
                          <a:highlight>
                            <a:srgbClr val="C0C0C0"/>
                          </a:highlight>
                        </a:rPr>
                        <a:t> Week</a:t>
                      </a:r>
                      <a:endParaRPr lang="en-US" sz="1600" kern="100">
                        <a:effectLst/>
                      </a:endParaRPr>
                    </a:p>
                    <a:p>
                      <a:pPr algn="ctr">
                        <a:lnSpc>
                          <a:spcPct val="107000"/>
                        </a:lnSpc>
                        <a:spcAft>
                          <a:spcPts val="800"/>
                        </a:spcAft>
                      </a:pPr>
                      <a:r>
                        <a:rPr lang="en-US" sz="1600" kern="0">
                          <a:effectLst/>
                        </a:rPr>
                        <a:t>13/04/2024</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US" sz="1600" b="1" kern="0" dirty="0">
                          <a:effectLst/>
                          <a:highlight>
                            <a:srgbClr val="C0C0C0"/>
                          </a:highlight>
                          <a:latin typeface="Calibri" panose="020F0502020204030204" pitchFamily="34" charset="0"/>
                          <a:ea typeface="Calibri" panose="020F0502020204030204" pitchFamily="34" charset="0"/>
                          <a:cs typeface="Arial" panose="020B0604020202020204" pitchFamily="34" charset="0"/>
                        </a:rPr>
                        <a:t>Top Projects Discussion</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12</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US" sz="1600" kern="0">
                          <a:effectLst/>
                        </a:rPr>
                        <a:t>1:30</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385955900"/>
                  </a:ext>
                </a:extLst>
              </a:tr>
              <a:tr h="0">
                <a:tc>
                  <a:txBody>
                    <a:bodyPr/>
                    <a:lstStyle/>
                    <a:p>
                      <a:pPr algn="ctr">
                        <a:lnSpc>
                          <a:spcPct val="107000"/>
                        </a:lnSpc>
                        <a:spcAft>
                          <a:spcPts val="800"/>
                        </a:spcAft>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endParaRPr lang="en-US" sz="16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65776383"/>
                  </a:ext>
                </a:extLst>
              </a:tr>
            </a:tbl>
          </a:graphicData>
        </a:graphic>
      </p:graphicFrame>
    </p:spTree>
    <p:extLst>
      <p:ext uri="{BB962C8B-B14F-4D97-AF65-F5344CB8AC3E}">
        <p14:creationId xmlns:p14="http://schemas.microsoft.com/office/powerpoint/2010/main" val="3004095547"/>
      </p:ext>
    </p:extLst>
  </p:cSld>
  <p:clrMapOvr>
    <a:masterClrMapping/>
  </p:clrMapOvr>
  <mc:AlternateContent xmlns:mc="http://schemas.openxmlformats.org/markup-compatibility/2006" xmlns:p14="http://schemas.microsoft.com/office/powerpoint/2010/main">
    <mc:Choice Requires="p14">
      <p:transition spd="slow" p14:dur="2000" advTm="117390"/>
    </mc:Choice>
    <mc:Fallback xmlns="">
      <p:transition spd="slow" advTm="11739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23892" y="171605"/>
            <a:ext cx="7083641" cy="1055289"/>
          </a:xfrm>
          <a:prstGeom prst="rect">
            <a:avLst/>
          </a:prstGeom>
          <a:noFill/>
        </p:spPr>
        <p:txBody>
          <a:bodyPr wrap="square" rtlCol="0">
            <a:spAutoFit/>
          </a:bodyPr>
          <a:lstStyle/>
          <a:p>
            <a:pPr marL="0" marR="0" algn="ctr" rtl="0">
              <a:lnSpc>
                <a:spcPct val="115000"/>
              </a:lnSpc>
              <a:spcBef>
                <a:spcPts val="0"/>
              </a:spcBef>
              <a:spcAft>
                <a:spcPts val="0"/>
              </a:spcAft>
            </a:pPr>
            <a:r>
              <a:rPr lang="en-US" sz="2800" b="1" dirty="0">
                <a:solidFill>
                  <a:schemeClr val="accent1"/>
                </a:solidFill>
                <a:latin typeface="Times New Roman" panose="02020603050405020304" pitchFamily="18" charset="0"/>
                <a:cs typeface="Times New Roman" panose="02020603050405020304" pitchFamily="18" charset="0"/>
              </a:rPr>
              <a:t> </a:t>
            </a:r>
            <a:r>
              <a:rPr lang="en-US" sz="2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8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F50CEC7-A034-D42F-A038-3CFA7C3381AC}"/>
              </a:ext>
            </a:extLst>
          </p:cNvPr>
          <p:cNvSpPr txBox="1"/>
          <p:nvPr/>
        </p:nvSpPr>
        <p:spPr>
          <a:xfrm>
            <a:off x="4291033" y="1398499"/>
            <a:ext cx="7615217" cy="4870692"/>
          </a:xfrm>
          <a:prstGeom prst="rect">
            <a:avLst/>
          </a:prstGeom>
          <a:noFill/>
        </p:spPr>
        <p:txBody>
          <a:bodyPr wrap="square" rtlCol="0">
            <a:spAutoFit/>
          </a:bodyPr>
          <a:lstStyle/>
          <a:p>
            <a:pPr marL="0" marR="0" algn="l" rtl="0">
              <a:lnSpc>
                <a:spcPct val="200000"/>
              </a:lnSpc>
              <a:spcBef>
                <a:spcPts val="0"/>
              </a:spcBef>
              <a:spcAft>
                <a:spcPts val="0"/>
              </a:spcAft>
            </a:pPr>
            <a:r>
              <a:rPr lang="en-US" sz="18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 student must submit the plan according to the following steps:</a:t>
            </a:r>
            <a:endParaRPr lang="en-US"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Research Title.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Introduction.</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problem.</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The importance of the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Objectives of the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questions.</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Previous studies and theoretical framework.</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03815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23892" y="171605"/>
            <a:ext cx="7083641" cy="1055289"/>
          </a:xfrm>
          <a:prstGeom prst="rect">
            <a:avLst/>
          </a:prstGeom>
          <a:noFill/>
        </p:spPr>
        <p:txBody>
          <a:bodyPr wrap="square" rtlCol="0">
            <a:spAutoFit/>
          </a:bodyPr>
          <a:lstStyle/>
          <a:p>
            <a:pPr marL="0" marR="0" algn="ctr" rtl="0">
              <a:lnSpc>
                <a:spcPct val="115000"/>
              </a:lnSpc>
              <a:spcBef>
                <a:spcPts val="0"/>
              </a:spcBef>
              <a:spcAft>
                <a:spcPts val="0"/>
              </a:spcAft>
            </a:pPr>
            <a:r>
              <a:rPr lang="en-US" sz="2800" b="1" dirty="0">
                <a:solidFill>
                  <a:schemeClr val="accent1"/>
                </a:solidFill>
                <a:latin typeface="Times New Roman" panose="02020603050405020304" pitchFamily="18" charset="0"/>
                <a:cs typeface="Times New Roman" panose="02020603050405020304" pitchFamily="18" charset="0"/>
              </a:rPr>
              <a:t> </a:t>
            </a:r>
            <a:r>
              <a:rPr lang="en-US" sz="2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8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F50CEC7-A034-D42F-A038-3CFA7C3381AC}"/>
              </a:ext>
            </a:extLst>
          </p:cNvPr>
          <p:cNvSpPr txBox="1"/>
          <p:nvPr/>
        </p:nvSpPr>
        <p:spPr>
          <a:xfrm>
            <a:off x="4224358" y="1703299"/>
            <a:ext cx="7615217" cy="3701654"/>
          </a:xfrm>
          <a:prstGeom prst="rect">
            <a:avLst/>
          </a:prstGeom>
          <a:noFill/>
        </p:spPr>
        <p:txBody>
          <a:bodyPr wrap="square" rtlCol="0">
            <a:spAutoFit/>
          </a:bodyPr>
          <a:lstStyle/>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Theoretical premises of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Methodology and research methods.</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200000"/>
              </a:lnSpc>
            </a:pPr>
            <a:r>
              <a:rPr lang="en-US" sz="2000" dirty="0">
                <a:solidFill>
                  <a:schemeClr val="bg1"/>
                </a:solidFill>
                <a:effectLst/>
                <a:latin typeface="Sakkal Majalla" panose="02000000000000000000" pitchFamily="2" charset="-78"/>
                <a:ea typeface="Times New Roman" panose="02020603050405020304" pitchFamily="18" charset="0"/>
                <a:cs typeface="Arial" panose="020B0604020202020204" pitchFamily="34" charset="0"/>
              </a:rPr>
              <a:t>- </a:t>
            </a:r>
            <a:r>
              <a:rPr lang="en-US" sz="2000" dirty="0">
                <a:solidFill>
                  <a:schemeClr val="bg1"/>
                </a:solidFill>
                <a:latin typeface="Book Antiqua" panose="02040602050305030304" pitchFamily="18" charset="0"/>
                <a:cs typeface="Arial" panose="020B0604020202020204" pitchFamily="34" charset="0"/>
              </a:rPr>
              <a:t>Study tools (data Collection tools).</a:t>
            </a:r>
          </a:p>
          <a:p>
            <a:pPr>
              <a:lnSpc>
                <a:spcPct val="200000"/>
              </a:lnSpc>
            </a:pPr>
            <a:r>
              <a:rPr lang="en-US" sz="2000" dirty="0">
                <a:solidFill>
                  <a:schemeClr val="bg1"/>
                </a:solidFill>
                <a:latin typeface="Book Antiqua" panose="02040602050305030304" pitchFamily="18" charset="0"/>
                <a:cs typeface="Arial" panose="020B0604020202020204" pitchFamily="34" charset="0"/>
              </a:rPr>
              <a:t>- Study Limitation.</a:t>
            </a:r>
          </a:p>
          <a:p>
            <a:pPr>
              <a:lnSpc>
                <a:spcPct val="200000"/>
              </a:lnSpc>
            </a:pPr>
            <a:r>
              <a:rPr lang="en-US" sz="2000" dirty="0">
                <a:solidFill>
                  <a:schemeClr val="bg1"/>
                </a:solidFill>
                <a:latin typeface="Book Antiqua" panose="02040602050305030304" pitchFamily="18" charset="0"/>
                <a:cs typeface="Arial" panose="020B0604020202020204" pitchFamily="34" charset="0"/>
              </a:rPr>
              <a:t>- List of references and preliminary sources.</a:t>
            </a:r>
          </a:p>
          <a:p>
            <a:pPr>
              <a:lnSpc>
                <a:spcPct val="200000"/>
              </a:lnSpc>
            </a:pPr>
            <a:r>
              <a:rPr lang="en-US" sz="2000" dirty="0">
                <a:solidFill>
                  <a:schemeClr val="bg1"/>
                </a:solidFill>
                <a:latin typeface="Book Antiqua" panose="02040602050305030304" pitchFamily="18" charset="0"/>
                <a:cs typeface="Arial" panose="020B0604020202020204" pitchFamily="34" charset="0"/>
              </a:rPr>
              <a:t>(Taking into account the privacy of the programs).</a:t>
            </a:r>
          </a:p>
        </p:txBody>
      </p:sp>
    </p:spTree>
    <p:extLst>
      <p:ext uri="{BB962C8B-B14F-4D97-AF65-F5344CB8AC3E}">
        <p14:creationId xmlns:p14="http://schemas.microsoft.com/office/powerpoint/2010/main" val="2495633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Research Title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3083921"/>
          </a:xfrm>
          <a:prstGeom prst="rect">
            <a:avLst/>
          </a:prstGeom>
          <a:noFill/>
        </p:spPr>
        <p:txBody>
          <a:bodyPr wrap="square" rtlCol="0">
            <a:spAutoFit/>
          </a:bodyPr>
          <a:lstStyle/>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express the project </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exactly and transparently</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express the researcher as an idea that provokes the mind of the researcher.</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Be concise and non-meaningful.</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be a new and non-duplicate title for previous studies.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73316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latin typeface="Book Antiqua" panose="02040602050305030304" pitchFamily="18" charset="0"/>
                <a:cs typeface="Tajawal Medium" panose="00000600000000000000" pitchFamily="2" charset="-78"/>
              </a:rPr>
              <a:t>The Introduction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4660891"/>
          </a:xfrm>
          <a:prstGeom prst="rect">
            <a:avLst/>
          </a:prstGeom>
          <a:noFill/>
        </p:spPr>
        <p:txBody>
          <a:bodyPr wrap="square" rtlCol="0">
            <a:spAutoFit/>
          </a:bodyPr>
          <a:lstStyle/>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introduce the project's subject matter.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Expanding on the reasons for selecting this particular topic.</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Providing historical context for the project's concept.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Emphasizing the study's significance and its relevance to society.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Structure the plan </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progressively</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from broad to specific.</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Describing the issue and connecting it to existing knowledge.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Drawing connections to prior research in the field to build upon existing perspectives, leverage their insights, and identify emerging data </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by examining</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previous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a:endParaRPr lang="en-US" sz="2000" dirty="0">
              <a:solidFill>
                <a:schemeClr val="accent1"/>
              </a:solidFill>
              <a:latin typeface="Book Antiqua" panose="02040602050305030304" pitchFamily="18" charset="0"/>
            </a:endParaRP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3804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Importance of the study</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4214615"/>
          </a:xfrm>
          <a:prstGeom prst="rect">
            <a:avLst/>
          </a:prstGeom>
          <a:noFill/>
        </p:spPr>
        <p:txBody>
          <a:bodyPr wrap="square" rtlCol="0">
            <a:spAutoFit/>
          </a:bodyPr>
          <a:lstStyle/>
          <a:p>
            <a:pPr algn="l" rtl="0">
              <a:lnSpc>
                <a:spcPct val="200000"/>
              </a:lnSpc>
              <a:spcAft>
                <a:spcPts val="1000"/>
              </a:spcAft>
            </a:pPr>
            <a:r>
              <a:rPr lang="en-US" sz="2000" i="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following aspects of significance should be addressed: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Clearly articulate the theoretical significance.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Clearly outline the anticipated practical significance.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Identify</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individuals or entities that will benefit from the study's findings and specify the domains of this benefit.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7315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Study Questions: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4342856"/>
          </a:xfrm>
          <a:prstGeom prst="rect">
            <a:avLst/>
          </a:prstGeom>
          <a:noFill/>
        </p:spPr>
        <p:txBody>
          <a:bodyPr wrap="square" rtlCol="0">
            <a:spAutoFit/>
          </a:bodyPr>
          <a:lstStyle/>
          <a:p>
            <a:pPr algn="l" rtl="0">
              <a:lnSpc>
                <a:spcPct val="200000"/>
              </a:lnSpc>
              <a:spcAft>
                <a:spcPts val="1000"/>
              </a:spcAft>
            </a:pPr>
            <a:r>
              <a:rPr lang="en-US" sz="2000" i="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following aspects of significance should be addressed: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Clarify the main question that the study seeks to answer.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Clarify the sub-questions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1">
              <a:lnSpc>
                <a:spcPct val="200000"/>
              </a:lnSpc>
              <a:spcAft>
                <a:spcPts val="1000"/>
              </a:spcAf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 Validate the alignment of the study questions with the research problem.</a:t>
            </a:r>
          </a:p>
          <a:p>
            <a:pPr algn="l" rtl="1">
              <a:lnSpc>
                <a:spcPct val="200000"/>
              </a:lnSpc>
              <a:spcAft>
                <a:spcPts val="1000"/>
              </a:spcAf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 Highlight that the questions are in accordance with the study's objectives.</a:t>
            </a: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70392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Previous studies and theoretical framework</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55269"/>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Start from where others have ended.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Obtain sufficient and accurate data and information.</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Start in terms of the results of the previous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Avoid the cons of those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47609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452241"/>
            <a:ext cx="7296889" cy="626967"/>
          </a:xfrm>
          <a:prstGeom prst="rect">
            <a:avLst/>
          </a:prstGeom>
          <a:noFill/>
        </p:spPr>
        <p:txBody>
          <a:bodyPr wrap="square" rtlCol="0">
            <a:spAutoFit/>
          </a:bodyPr>
          <a:lstStyle/>
          <a:p>
            <a:pPr algn="l" rtl="0">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Theoretical premises of the study</a:t>
            </a:r>
            <a:endParaRPr lang="en-US" sz="3200" b="1" dirty="0">
              <a:solidFill>
                <a:schemeClr val="bg1"/>
              </a:solidFill>
              <a:effectLst/>
              <a:latin typeface="Book Antiqua" panose="02040602050305030304" pitchFamily="18"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77875"/>
          </a:xfrm>
          <a:prstGeom prst="rect">
            <a:avLst/>
          </a:prstGeom>
          <a:noFill/>
        </p:spPr>
        <p:txBody>
          <a:bodyPr wrap="square" rtlCol="0">
            <a:spAutoFit/>
          </a:bodyPr>
          <a:lstStyle/>
          <a:p>
            <a:pPr>
              <a:lnSpc>
                <a:spcPct val="200000"/>
              </a:lnSpc>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Theory and research are interdependent, as theory represents a consolidation of knowledge and the outcome of scientific inquiry. With scientific research, theories would evolve and have the opportunity to validate their hypotheses. The relationship between theory and research is not one of separation but rather one where theory </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underpins</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research endeavors.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endParaRPr lang="en-US" sz="2000" dirty="0">
              <a:solidFill>
                <a:schemeClr val="accent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0229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a:t>
            </a:r>
            <a:r>
              <a:rPr lang="en-US" sz="3200" b="1" dirty="0">
                <a:solidFill>
                  <a:schemeClr val="bg1"/>
                </a:solidFill>
                <a:latin typeface="Book Antiqua" panose="02040602050305030304" pitchFamily="18" charset="0"/>
                <a:cs typeface="Arial" panose="020B0604020202020204" pitchFamily="34" charset="0"/>
              </a:rPr>
              <a:t>Research Methodology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111475"/>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Identify the research methodology applied in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Explain the connection between the curriculum and the study's subject matter.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Elaborate on the approaches for utilizing both the curriculum and research methods.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53609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Tools</a:t>
            </a:r>
            <a:endParaRPr lang="en-US" sz="3200" b="1" dirty="0">
              <a:solidFill>
                <a:schemeClr val="bg1"/>
              </a:solidFill>
              <a:latin typeface="Book Antiqua" panose="02040602050305030304" pitchFamily="18"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17787"/>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Recognize the instruments for data collection, ensuring their validity and reliability.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Specify the tools employed for data analysis.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88059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a:t>
            </a:r>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Limitation</a:t>
            </a:r>
            <a:endParaRPr lang="en-US" sz="3200" b="1" dirty="0">
              <a:solidFill>
                <a:schemeClr val="bg1"/>
              </a:solidFill>
              <a:latin typeface="Book Antiqua" panose="02040602050305030304" pitchFamily="18"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61580"/>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Scope of the Study. </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Researcher Bias.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Time Constraints.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16092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78343"/>
            <a:ext cx="8673140" cy="1679370"/>
          </a:xfrm>
          <a:prstGeom prst="rect">
            <a:avLst/>
          </a:prstGeom>
          <a:noFill/>
        </p:spPr>
        <p:txBody>
          <a:bodyPr wrap="square" rtlCol="0">
            <a:spAutoFit/>
          </a:bodyPr>
          <a:lstStyle/>
          <a:p>
            <a:pPr marL="0" marR="0" algn="ctr" rtl="0">
              <a:lnSpc>
                <a:spcPct val="115000"/>
              </a:lnSpc>
              <a:spcBef>
                <a:spcPts val="0"/>
              </a:spcBef>
              <a:spcAft>
                <a:spcPts val="1000"/>
              </a:spcAft>
            </a:pPr>
            <a:r>
              <a:rPr lang="en-US" sz="28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Second Part</a:t>
            </a:r>
            <a:endParaRPr lang="en-US" sz="28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Formal rules for organizing and directing the graduation project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457998"/>
          </a:xfrm>
          <a:prstGeom prst="rect">
            <a:avLst/>
          </a:prstGeom>
          <a:noFill/>
        </p:spPr>
        <p:txBody>
          <a:bodyPr wrap="square" rtlCol="0">
            <a:spAutoFit/>
          </a:bodyPr>
          <a:lstStyle/>
          <a:p>
            <a:pPr algn="l" rtl="0">
              <a:lnSpc>
                <a:spcPct val="150000"/>
              </a:lnSpc>
              <a:spcAft>
                <a:spcPts val="1000"/>
              </a:spcAft>
            </a:pP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general framework for writing the graduation project.</a:t>
            </a:r>
            <a:endParaRPr lang="en-US" sz="2000" b="1" u="sng"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Graduation project contents.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Part one: the introduction.</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second part is the theoretical framework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Third part: The practical study and its methodological procedure.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Fourth Part: The appendix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7306419"/>
      </p:ext>
    </p:extLst>
  </p:cSld>
  <p:clrMapOvr>
    <a:masterClrMapping/>
  </p:clrMapOvr>
  <mc:AlternateContent xmlns:mc="http://schemas.openxmlformats.org/markup-compatibility/2006" xmlns:p14="http://schemas.microsoft.com/office/powerpoint/2010/main">
    <mc:Choice Requires="p14">
      <p:transition p14:dur="10" advTm="69222"/>
    </mc:Choice>
    <mc:Fallback xmlns="">
      <p:transition advTm="6922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958135"/>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student must follow </a:t>
            </a:r>
            <a:r>
              <a:rPr lang="en-US" sz="2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academic guidelines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when writing the report, including the proper inclusion and scientific formatting of references.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When writing the scientific material for the project, the student shall commit to using the scientific language “concepts, terms, definitions, quotations</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and theories</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titles should be consistent with the specialization and the subject of the study, as well as translated into Arabic and English.</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50123441"/>
      </p:ext>
    </p:extLst>
  </p:cSld>
  <p:clrMapOvr>
    <a:masterClrMapping/>
  </p:clrMapOvr>
  <mc:AlternateContent xmlns:mc="http://schemas.openxmlformats.org/markup-compatibility/2006" xmlns:p14="http://schemas.microsoft.com/office/powerpoint/2010/main">
    <mc:Choice Requires="p14">
      <p:transition p14:dur="10" advTm="96668"/>
    </mc:Choice>
    <mc:Fallback xmlns="">
      <p:transition advTm="966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829382"/>
          </a:xfrm>
          <a:prstGeom prst="rect">
            <a:avLst/>
          </a:prstGeom>
          <a:noFill/>
        </p:spPr>
        <p:txBody>
          <a:bodyPr wrap="square" rtlCol="0">
            <a:spAutoFit/>
          </a:bodyPr>
          <a:lstStyle/>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study can be written in </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Arabic or English</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and it should be written in a proper language to avoid any grammatical or spelling errors.</a:t>
            </a: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Students must use one of the recognized academic writing styles, such as APA </a:t>
            </a:r>
            <a:r>
              <a:rPr lang="en-US" sz="2000" dirty="0">
                <a:solidFill>
                  <a:schemeClr val="accent1"/>
                </a:solidFill>
                <a:latin typeface="Book Antiqua" panose="02040602050305030304" pitchFamily="18" charset="0"/>
                <a:ea typeface="Calibri" panose="020F0502020204030204" pitchFamily="34" charset="0"/>
                <a:cs typeface="Arial" panose="020B0604020202020204" pitchFamily="34" charset="0"/>
              </a:rPr>
              <a:t>(American Psychological Association), MLA (Modern Language Association), Chicago, and others, focus on formatting, citations, and references rather than font choices.</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8627105"/>
      </p:ext>
    </p:extLst>
  </p:cSld>
  <p:clrMapOvr>
    <a:masterClrMapping/>
  </p:clrMapOvr>
  <mc:AlternateContent xmlns:mc="http://schemas.openxmlformats.org/markup-compatibility/2006" xmlns:p14="http://schemas.microsoft.com/office/powerpoint/2010/main">
    <mc:Choice Requires="p14">
      <p:transition p14:dur="10" advTm="84023"/>
    </mc:Choice>
    <mc:Fallback xmlns="">
      <p:transition advTm="8402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512" y="1685495"/>
            <a:ext cx="10196255" cy="4151201"/>
          </a:xfrm>
          <a:prstGeom prst="rect">
            <a:avLst/>
          </a:prstGeom>
          <a:noFill/>
        </p:spPr>
        <p:txBody>
          <a:bodyPr wrap="square" rtlCol="0">
            <a:spAutoFit/>
          </a:bodyPr>
          <a:lstStyle/>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To ensure that all sources are fully documented in the project's reference list</a:t>
            </a:r>
            <a:r>
              <a:rPr lang="ar-SA"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and</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having identifying references in the main body of the text.</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References should be grouped at the end of the project and in order of precedence or alphabetical order.</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All the appendixes that were used in the practical application, from the tools of data collection and the list of arbitrators for those tools or correspondence with the institutions in which the application was applied, should be included</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94193799"/>
      </p:ext>
    </p:extLst>
  </p:cSld>
  <p:clrMapOvr>
    <a:masterClrMapping/>
  </p:clrMapOvr>
  <mc:AlternateContent xmlns:mc="http://schemas.openxmlformats.org/markup-compatibility/2006" xmlns:p14="http://schemas.microsoft.com/office/powerpoint/2010/main">
    <mc:Choice Requires="p14">
      <p:transition p14:dur="10" advTm="82328"/>
    </mc:Choice>
    <mc:Fallback xmlns="">
      <p:transition advTm="823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512" y="1595373"/>
            <a:ext cx="10196255" cy="4362413"/>
          </a:xfrm>
          <a:prstGeom prst="rect">
            <a:avLst/>
          </a:prstGeom>
          <a:noFill/>
        </p:spPr>
        <p:txBody>
          <a:bodyPr wrap="square" rtlCol="0">
            <a:spAutoFit/>
          </a:bodyPr>
          <a:lstStyle/>
          <a:p>
            <a:pPr algn="l" rtl="0">
              <a:lnSpc>
                <a:spcPct val="200000"/>
              </a:lnSpc>
              <a:spcAft>
                <a:spcPts val="1000"/>
              </a:spcAf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In the end, the abstract shall be written in </a:t>
            </a:r>
            <a:r>
              <a:rPr lang="en-US" sz="19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Arabic and English</a:t>
            </a: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for each project, regardless of the written language of the project, and it includes at least four main paragraphs, including the following:</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problem of the study, the reason for its selection, and the importance of addressing it on a theoretical and practical level.</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indent="-342900">
              <a:lnSpc>
                <a:spcPct val="200000"/>
              </a:lnSpc>
              <a:spcAft>
                <a:spcPts val="1000"/>
              </a:spcAft>
              <a:buFont typeface="Times New Roman" panose="02020603050405020304" pitchFamily="18" charset="0"/>
              <a:buChar char="-"/>
              <a:tabLst>
                <a:tab pos="285750" algn="l"/>
              </a:tabLs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type of study, its scope, methodology, and the research tools relied upon to achieve its objectives.</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3239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1475"/>
            <a:ext cx="10196255" cy="2705100"/>
          </a:xfrm>
          <a:prstGeom prst="rect">
            <a:avLst/>
          </a:prstGeom>
          <a:noFill/>
        </p:spPr>
        <p:txBody>
          <a:bodyPr wrap="square" rtlCol="0">
            <a:spAutoFit/>
          </a:bodyPr>
          <a:lstStyle/>
          <a:p>
            <a:pPr marL="342900" lvl="0" indent="-342900" algn="l" rtl="0">
              <a:lnSpc>
                <a:spcPct val="200000"/>
              </a:lnSpc>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most important results of the project that can be used.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significance of the results and the possibility of applying them practically, in addition to the professional proposal.</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09929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1526106" y="0"/>
            <a:ext cx="4160764" cy="5573488"/>
          </a:xfrm>
        </p:spPr>
      </p:pic>
      <p:sp>
        <p:nvSpPr>
          <p:cNvPr id="2" name="Right Triangle 1"/>
          <p:cNvSpPr/>
          <p:nvPr/>
        </p:nvSpPr>
        <p:spPr>
          <a:xfrm rot="5400000">
            <a:off x="1295956"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347448" y="4409128"/>
            <a:ext cx="5573486"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40944" y="954860"/>
            <a:ext cx="4684734" cy="1077218"/>
          </a:xfrm>
          <a:prstGeom prst="rect">
            <a:avLst/>
          </a:prstGeom>
          <a:noFill/>
        </p:spPr>
        <p:txBody>
          <a:bodyPr wrap="square" rtlCol="0">
            <a:spAutoFit/>
          </a:bodyPr>
          <a:lstStyle/>
          <a:p>
            <a:pPr algn="ctr" rtl="1"/>
            <a:r>
              <a:rPr lang="ar-EG" sz="3200" b="1" dirty="0">
                <a:solidFill>
                  <a:srgbClr val="00B0F0"/>
                </a:solidFill>
                <a:latin typeface="Times New Roman" panose="02020603050405020304" pitchFamily="18" charset="0"/>
                <a:cs typeface="Times New Roman" panose="02020603050405020304" pitchFamily="18" charset="0"/>
              </a:rPr>
              <a:t>مواعيد تسليمات مشروع التخرج</a:t>
            </a:r>
            <a:endParaRPr lang="en-US" sz="3200" b="1" dirty="0">
              <a:solidFill>
                <a:srgbClr val="00B0F0"/>
              </a:solidFill>
              <a:latin typeface="Times New Roman" panose="02020603050405020304" pitchFamily="18" charset="0"/>
              <a:cs typeface="Times New Roman" panose="02020603050405020304" pitchFamily="18" charset="0"/>
            </a:endParaRPr>
          </a:p>
          <a:p>
            <a:pPr algn="ctr" rtl="1"/>
            <a:r>
              <a:rPr lang="ar-EG" sz="3200" b="1" dirty="0">
                <a:solidFill>
                  <a:srgbClr val="00B0F0"/>
                </a:solidFill>
                <a:latin typeface="Times New Roman" panose="02020603050405020304" pitchFamily="18" charset="0"/>
                <a:cs typeface="Times New Roman" panose="02020603050405020304" pitchFamily="18" charset="0"/>
              </a:rPr>
              <a:t>الفصل الدراسي الأول 2024</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887117" y="583449"/>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040217" y="6292631"/>
            <a:ext cx="2394403"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1250" y="59791"/>
            <a:ext cx="1728856" cy="1076343"/>
          </a:xfrm>
          <a:prstGeom prst="rect">
            <a:avLst/>
          </a:prstGeom>
        </p:spPr>
      </p:pic>
      <p:sp>
        <p:nvSpPr>
          <p:cNvPr id="4" name="Rounded Rectangle 3"/>
          <p:cNvSpPr/>
          <p:nvPr/>
        </p:nvSpPr>
        <p:spPr>
          <a:xfrm>
            <a:off x="6474142" y="2235188"/>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800" b="1" dirty="0"/>
              <a:t>بداية موعد التسليم</a:t>
            </a:r>
            <a:endParaRPr lang="en-US" sz="2800" b="1" dirty="0"/>
          </a:p>
        </p:txBody>
      </p:sp>
      <p:sp>
        <p:nvSpPr>
          <p:cNvPr id="14" name="Rounded Rectangle 13"/>
          <p:cNvSpPr/>
          <p:nvPr/>
        </p:nvSpPr>
        <p:spPr>
          <a:xfrm>
            <a:off x="8634118" y="2235188"/>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800" b="1" dirty="0"/>
              <a:t>المطلوب</a:t>
            </a:r>
            <a:endParaRPr lang="en-US" sz="2800" b="1" dirty="0"/>
          </a:p>
        </p:txBody>
      </p:sp>
      <p:sp>
        <p:nvSpPr>
          <p:cNvPr id="15" name="Rounded Rectangle 14"/>
          <p:cNvSpPr/>
          <p:nvPr/>
        </p:nvSpPr>
        <p:spPr>
          <a:xfrm>
            <a:off x="4222689" y="2235188"/>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800" b="1" dirty="0"/>
              <a:t>نهاية موعد التسليم</a:t>
            </a:r>
            <a:endParaRPr lang="en-US" sz="2800" b="1" dirty="0"/>
          </a:p>
        </p:txBody>
      </p:sp>
      <p:sp>
        <p:nvSpPr>
          <p:cNvPr id="16" name="Rounded Rectangle 15"/>
          <p:cNvSpPr/>
          <p:nvPr/>
        </p:nvSpPr>
        <p:spPr>
          <a:xfrm>
            <a:off x="4222689" y="3289294"/>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الجمعة</a:t>
            </a:r>
          </a:p>
          <a:p>
            <a:pPr algn="ctr" rtl="1"/>
            <a:r>
              <a:rPr lang="en-US" sz="2400" b="1" dirty="0"/>
              <a:t>01/03/2024</a:t>
            </a:r>
            <a:endParaRPr lang="ar-EG" sz="2400" b="1" dirty="0"/>
          </a:p>
        </p:txBody>
      </p:sp>
      <p:sp>
        <p:nvSpPr>
          <p:cNvPr id="17" name="Rounded Rectangle 16"/>
          <p:cNvSpPr/>
          <p:nvPr/>
        </p:nvSpPr>
        <p:spPr>
          <a:xfrm>
            <a:off x="4222689" y="4404585"/>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الجمعة</a:t>
            </a:r>
          </a:p>
          <a:p>
            <a:pPr algn="ctr" rtl="1"/>
            <a:r>
              <a:rPr lang="en-US" sz="2400" b="1"/>
              <a:t>05/04/2024</a:t>
            </a:r>
            <a:endParaRPr lang="en-US" sz="2400" b="1" dirty="0"/>
          </a:p>
        </p:txBody>
      </p:sp>
      <p:sp>
        <p:nvSpPr>
          <p:cNvPr id="18" name="Rounded Rectangle 17"/>
          <p:cNvSpPr/>
          <p:nvPr/>
        </p:nvSpPr>
        <p:spPr>
          <a:xfrm>
            <a:off x="6465031" y="3289294"/>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السبت</a:t>
            </a:r>
          </a:p>
          <a:p>
            <a:pPr algn="ctr" rtl="1"/>
            <a:r>
              <a:rPr lang="en-US" sz="2400" b="1" dirty="0"/>
              <a:t>17/02/2024</a:t>
            </a:r>
          </a:p>
        </p:txBody>
      </p:sp>
      <p:sp>
        <p:nvSpPr>
          <p:cNvPr id="19" name="Rounded Rectangle 18"/>
          <p:cNvSpPr/>
          <p:nvPr/>
        </p:nvSpPr>
        <p:spPr>
          <a:xfrm>
            <a:off x="6470014" y="4404585"/>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السبت</a:t>
            </a:r>
          </a:p>
          <a:p>
            <a:pPr algn="ctr" rtl="1"/>
            <a:r>
              <a:rPr lang="en-US" sz="2400" b="1" dirty="0"/>
              <a:t>23/03/2024</a:t>
            </a:r>
          </a:p>
        </p:txBody>
      </p:sp>
      <p:sp>
        <p:nvSpPr>
          <p:cNvPr id="20" name="Rounded Rectangle 19"/>
          <p:cNvSpPr/>
          <p:nvPr/>
        </p:nvSpPr>
        <p:spPr>
          <a:xfrm>
            <a:off x="8634118" y="4404585"/>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100" b="1" dirty="0"/>
              <a:t>المشروع النهائي </a:t>
            </a:r>
            <a:r>
              <a:rPr lang="en-US" sz="2100" b="1" dirty="0"/>
              <a:t>(Final Project)</a:t>
            </a:r>
          </a:p>
        </p:txBody>
      </p:sp>
      <p:sp>
        <p:nvSpPr>
          <p:cNvPr id="21" name="Rounded Rectangle 20"/>
          <p:cNvSpPr/>
          <p:nvPr/>
        </p:nvSpPr>
        <p:spPr>
          <a:xfrm>
            <a:off x="8634118" y="3289294"/>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العرض المبدئي </a:t>
            </a:r>
            <a:r>
              <a:rPr lang="en-US" sz="2400" b="1" dirty="0"/>
              <a:t>(Proposal)</a:t>
            </a:r>
          </a:p>
        </p:txBody>
      </p:sp>
      <p:sp>
        <p:nvSpPr>
          <p:cNvPr id="22" name="Rounded Rectangle 21"/>
          <p:cNvSpPr/>
          <p:nvPr/>
        </p:nvSpPr>
        <p:spPr>
          <a:xfrm>
            <a:off x="4222689" y="5338043"/>
            <a:ext cx="6211931"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3200" b="1" dirty="0"/>
              <a:t>موعد البداية والنهاية الساعة العاشرة مساءً</a:t>
            </a:r>
            <a:endParaRPr lang="en-US" sz="3200" b="1" dirty="0"/>
          </a:p>
        </p:txBody>
      </p:sp>
    </p:spTree>
    <p:extLst>
      <p:ext uri="{BB962C8B-B14F-4D97-AF65-F5344CB8AC3E}">
        <p14:creationId xmlns:p14="http://schemas.microsoft.com/office/powerpoint/2010/main" val="288954974"/>
      </p:ext>
    </p:extLst>
  </p:cSld>
  <p:clrMapOvr>
    <a:masterClrMapping/>
  </p:clrMapOvr>
  <mc:AlternateContent xmlns:mc="http://schemas.openxmlformats.org/markup-compatibility/2006" xmlns:p14="http://schemas.microsoft.com/office/powerpoint/2010/main">
    <mc:Choice Requires="p14">
      <p:transition spd="slow" p14:dur="2000" advTm="63311"/>
    </mc:Choice>
    <mc:Fallback xmlns="">
      <p:transition spd="slow" advTm="6331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557012"/>
          </a:xfrm>
          <a:prstGeom prst="rect">
            <a:avLst/>
          </a:prstGeom>
          <a:noFill/>
        </p:spPr>
        <p:txBody>
          <a:bodyPr wrap="square" rtlCol="0">
            <a:spAutoFit/>
          </a:bodyPr>
          <a:lstStyle/>
          <a:p>
            <a:pPr algn="ctr">
              <a:lnSpc>
                <a:spcPct val="115000"/>
              </a:lnSpc>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1475"/>
            <a:ext cx="10196255" cy="730200"/>
          </a:xfrm>
          <a:prstGeom prst="rect">
            <a:avLst/>
          </a:prstGeom>
          <a:noFill/>
        </p:spPr>
        <p:txBody>
          <a:bodyPr wrap="square" rtlCol="0">
            <a:spAutoFit/>
          </a:bodyPr>
          <a:lstStyle/>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ACFE5CDA-C662-3749-966C-AEB9FC6CA980}"/>
              </a:ext>
            </a:extLst>
          </p:cNvPr>
          <p:cNvPicPr>
            <a:picLocks noChangeAspect="1"/>
          </p:cNvPicPr>
          <p:nvPr/>
        </p:nvPicPr>
        <p:blipFill rotWithShape="1">
          <a:blip r:embed="rId3"/>
          <a:srcRect l="29219" t="34678" r="32578" b="7301"/>
          <a:stretch/>
        </p:blipFill>
        <p:spPr>
          <a:xfrm>
            <a:off x="1476375" y="1890282"/>
            <a:ext cx="9163050" cy="3758044"/>
          </a:xfrm>
          <a:prstGeom prst="rect">
            <a:avLst/>
          </a:prstGeom>
        </p:spPr>
      </p:pic>
    </p:spTree>
    <p:extLst>
      <p:ext uri="{BB962C8B-B14F-4D97-AF65-F5344CB8AC3E}">
        <p14:creationId xmlns:p14="http://schemas.microsoft.com/office/powerpoint/2010/main" val="3522082339"/>
      </p:ext>
    </p:extLst>
  </p:cSld>
  <p:clrMapOvr>
    <a:masterClrMapping/>
  </p:clrMapOvr>
  <mc:AlternateContent xmlns:mc="http://schemas.openxmlformats.org/markup-compatibility/2006" xmlns:p14="http://schemas.microsoft.com/office/powerpoint/2010/main">
    <mc:Choice Requires="p14">
      <p:transition p14:dur="10" advTm="129905"/>
    </mc:Choice>
    <mc:Fallback xmlns="">
      <p:transition advTm="12990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557012"/>
          </a:xfrm>
          <a:prstGeom prst="rect">
            <a:avLst/>
          </a:prstGeom>
          <a:noFill/>
        </p:spPr>
        <p:txBody>
          <a:bodyPr wrap="square" rtlCol="0">
            <a:spAutoFit/>
          </a:bodyPr>
          <a:lstStyle/>
          <a:p>
            <a:pPr algn="ctr">
              <a:lnSpc>
                <a:spcPct val="115000"/>
              </a:lnSpc>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1475"/>
            <a:ext cx="10196255" cy="730200"/>
          </a:xfrm>
          <a:prstGeom prst="rect">
            <a:avLst/>
          </a:prstGeom>
          <a:noFill/>
        </p:spPr>
        <p:txBody>
          <a:bodyPr wrap="square" rtlCol="0">
            <a:spAutoFit/>
          </a:bodyPr>
          <a:lstStyle/>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D18D9804-3CCD-44A4-AD28-8C175B0FC8D9}"/>
              </a:ext>
            </a:extLst>
          </p:cNvPr>
          <p:cNvPicPr>
            <a:picLocks noChangeAspect="1"/>
          </p:cNvPicPr>
          <p:nvPr/>
        </p:nvPicPr>
        <p:blipFill rotWithShape="1">
          <a:blip r:embed="rId3"/>
          <a:srcRect l="29219" t="38169" r="29297" b="16684"/>
          <a:stretch/>
        </p:blipFill>
        <p:spPr>
          <a:xfrm>
            <a:off x="1524000" y="2011344"/>
            <a:ext cx="9039225" cy="3161162"/>
          </a:xfrm>
          <a:prstGeom prst="rect">
            <a:avLst/>
          </a:prstGeom>
        </p:spPr>
      </p:pic>
    </p:spTree>
    <p:extLst>
      <p:ext uri="{BB962C8B-B14F-4D97-AF65-F5344CB8AC3E}">
        <p14:creationId xmlns:p14="http://schemas.microsoft.com/office/powerpoint/2010/main" val="1652708161"/>
      </p:ext>
    </p:extLst>
  </p:cSld>
  <p:clrMapOvr>
    <a:masterClrMapping/>
  </p:clrMapOvr>
  <mc:AlternateContent xmlns:mc="http://schemas.openxmlformats.org/markup-compatibility/2006" xmlns:p14="http://schemas.microsoft.com/office/powerpoint/2010/main">
    <mc:Choice Requires="p14">
      <p:transition p14:dur="10" advTm="104655"/>
    </mc:Choice>
    <mc:Fallback xmlns="">
      <p:transition advTm="10465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49495"/>
    </mc:Choice>
    <mc:Fallback xmlns="">
      <p:transition spd="slow" advTm="4949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5353</TotalTime>
  <Words>2057</Words>
  <Application>Microsoft Office PowerPoint</Application>
  <PresentationFormat>Widescreen</PresentationFormat>
  <Paragraphs>287</Paragraphs>
  <Slides>35</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Book Antiqua</vt:lpstr>
      <vt:lpstr>Calibri</vt:lpstr>
      <vt:lpstr>Calibri Light</vt:lpstr>
      <vt:lpstr>Sakkal Majalla</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cp:lastModifiedBy>
  <cp:revision>50</cp:revision>
  <dcterms:created xsi:type="dcterms:W3CDTF">2023-04-29T09:08:23Z</dcterms:created>
  <dcterms:modified xsi:type="dcterms:W3CDTF">2024-01-27T07:31:04Z</dcterms:modified>
</cp:coreProperties>
</file>