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480" r:id="rId5"/>
    <p:sldId id="276" r:id="rId6"/>
    <p:sldId id="536" r:id="rId7"/>
    <p:sldId id="535" r:id="rId8"/>
    <p:sldId id="495" r:id="rId9"/>
    <p:sldId id="496" r:id="rId10"/>
    <p:sldId id="497" r:id="rId11"/>
    <p:sldId id="498" r:id="rId12"/>
    <p:sldId id="499" r:id="rId13"/>
    <p:sldId id="500" r:id="rId14"/>
    <p:sldId id="501" r:id="rId15"/>
    <p:sldId id="502" r:id="rId16"/>
    <p:sldId id="503" r:id="rId17"/>
    <p:sldId id="504" r:id="rId18"/>
    <p:sldId id="506" r:id="rId19"/>
    <p:sldId id="507" r:id="rId20"/>
    <p:sldId id="508" r:id="rId21"/>
    <p:sldId id="509" r:id="rId22"/>
    <p:sldId id="510" r:id="rId23"/>
    <p:sldId id="511" r:id="rId24"/>
    <p:sldId id="512" r:id="rId25"/>
    <p:sldId id="513" r:id="rId26"/>
    <p:sldId id="514" r:id="rId27"/>
    <p:sldId id="515" r:id="rId28"/>
    <p:sldId id="516" r:id="rId29"/>
    <p:sldId id="517" r:id="rId30"/>
    <p:sldId id="518" r:id="rId31"/>
    <p:sldId id="519" r:id="rId32"/>
    <p:sldId id="520" r:id="rId33"/>
    <p:sldId id="527" r:id="rId34"/>
    <p:sldId id="526" r:id="rId35"/>
    <p:sldId id="528" r:id="rId36"/>
    <p:sldId id="529" r:id="rId37"/>
    <p:sldId id="530" r:id="rId38"/>
    <p:sldId id="531" r:id="rId39"/>
    <p:sldId id="532" r:id="rId40"/>
    <p:sldId id="533" r:id="rId41"/>
    <p:sldId id="534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6"/>
            <p14:sldId id="536"/>
            <p14:sldId id="535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7"/>
            <p14:sldId id="526"/>
            <p14:sldId id="528"/>
            <p14:sldId id="529"/>
            <p14:sldId id="530"/>
            <p14:sldId id="531"/>
            <p14:sldId id="532"/>
            <p14:sldId id="533"/>
            <p14:sldId id="53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F58221"/>
    <a:srgbClr val="00AEEF"/>
    <a:srgbClr val="000000"/>
    <a:srgbClr val="FFD2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Hesham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23441" y="2067182"/>
            <a:ext cx="550580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</a:rPr>
              <a:t>Healthcare Informatics</a:t>
            </a:r>
          </a:p>
          <a:p>
            <a:r>
              <a:rPr lang="en-US" sz="2400" b="1" dirty="0">
                <a:solidFill>
                  <a:schemeClr val="accent2"/>
                </a:solidFill>
                <a:latin typeface="Alexandria" charset="0"/>
              </a:rPr>
              <a:t>Foundations, Scope, and Strategic Value </a:t>
            </a:r>
          </a:p>
          <a:p>
            <a:endParaRPr lang="en-US" sz="32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5567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 621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Healthcare Informatics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456924" y="629905"/>
            <a:ext cx="5278152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>
                <a:solidFill>
                  <a:schemeClr val="accent2"/>
                </a:solidFill>
                <a:latin typeface="Alexandria" charset="0"/>
              </a:rPr>
              <a:t>Intended Learning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55954"/>
            <a:ext cx="10541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chemeClr val="accent2"/>
                </a:solidFill>
                <a:latin typeface="Alexandria" charset="0"/>
              </a:rPr>
              <a:t>By the end of this lecture</a:t>
            </a:r>
            <a:r>
              <a:rPr lang="en-US" sz="2800" b="1">
                <a:solidFill>
                  <a:schemeClr val="accent2"/>
                </a:solidFill>
                <a:latin typeface="Alexandria" charset="0"/>
              </a:rPr>
              <a:t>, you </a:t>
            </a:r>
            <a:r>
              <a:rPr lang="en-US" sz="2800" b="1" dirty="0">
                <a:solidFill>
                  <a:schemeClr val="accent2"/>
                </a:solidFill>
                <a:latin typeface="Alexandria" charset="0"/>
              </a:rPr>
              <a:t>should be able to: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 charset="0"/>
              </a:rPr>
              <a:t>Define healthcare informatics. 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 charset="0"/>
              </a:rPr>
              <a:t>Explain how data become useful decisions. 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 charset="0"/>
              </a:rPr>
              <a:t>Identify the main healthcare informatics domains. 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 charset="0"/>
              </a:rPr>
              <a:t>Describe the main hospital information systems. 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 charset="0"/>
              </a:rPr>
              <a:t>Explain the strategic value of health information technology.</a:t>
            </a:r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75D98-EB05-DE30-94C0-990CDBBF1E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E89A155F-4260-F6CF-89CA-8C0E7C7438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3620" y="0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5771AF-3129-AA9C-B6B4-5E2F8AF99F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899652"/>
            <a:ext cx="12185522" cy="5958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93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71BB3B-D87D-751A-7090-A616A1E99B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092BA96C-9C67-61ED-0F36-77863E3EE8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E383DA-D14D-EDC3-3C07-483D727F7B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1345306"/>
            <a:ext cx="12185522" cy="5512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39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D0497F-A95E-17CF-C41C-EB0F397E36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 txBox="1"/>
          <p:nvPr/>
        </p:nvSpPr>
        <p:spPr>
          <a:xfrm>
            <a:off x="3309620" y="555752"/>
            <a:ext cx="5699760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>
                <a:solidFill>
                  <a:schemeClr val="accent2"/>
                </a:solidFill>
                <a:latin typeface="Alexandria" charset="0"/>
              </a:rPr>
              <a:t>What Is Healthcare Informatics?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 txBox="1"/>
          <p:nvPr/>
        </p:nvSpPr>
        <p:spPr>
          <a:xfrm>
            <a:off x="875060" y="2193318"/>
            <a:ext cx="1029716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 charset="0"/>
              </a:rPr>
              <a:t>Healthcare informatics is the use of data, information, knowledge, people, and technology to improve healthcare. It combines: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2"/>
                </a:solidFill>
                <a:latin typeface="Alexandria" charset="0"/>
              </a:rPr>
              <a:t>Healthcare knowledge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2"/>
                </a:solidFill>
                <a:latin typeface="Alexandria" charset="0"/>
              </a:rPr>
              <a:t>Information science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2"/>
                </a:solidFill>
                <a:latin typeface="Alexandria" charset="0"/>
              </a:rPr>
              <a:t>Computer technology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2"/>
                </a:solidFill>
                <a:latin typeface="Alexandria" charset="0"/>
              </a:rPr>
              <a:t>Healthcare informatics studies how information is collected, organized, shared, and used to support better healthcare decisions.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5C1CDB0-9D73-4412-00DD-73E015AF9D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29F2F-A764-3113-C79B-47538E5CF6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B5A7CF-2BBC-85F6-D912-29AC221D9616}"/>
              </a:ext>
            </a:extLst>
          </p:cNvPr>
          <p:cNvSpPr/>
          <p:nvPr/>
        </p:nvSpPr>
        <p:spPr>
          <a:xfrm>
            <a:off x="617280" y="1685495"/>
            <a:ext cx="10812720" cy="48936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713E93-9624-0B0A-1223-2297348180A9}"/>
              </a:ext>
            </a:extLst>
          </p:cNvPr>
          <p:cNvSpPr txBox="1"/>
          <p:nvPr/>
        </p:nvSpPr>
        <p:spPr>
          <a:xfrm>
            <a:off x="2679508" y="650623"/>
            <a:ext cx="6999342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>
                <a:solidFill>
                  <a:schemeClr val="accent2"/>
                </a:solidFill>
                <a:latin typeface="Alexandria" charset="0"/>
              </a:rPr>
              <a:t>What Is Health Information Technology?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B045C0-1D62-C252-0B63-577378A6E98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E28588-4395-53FA-661B-E345AAA5D91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1C64DF-FE28-CFB5-7D95-01F81F0DECD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FA5884F-E48B-45BB-DFB4-F0DA2A91C755}"/>
              </a:ext>
            </a:extLst>
          </p:cNvPr>
          <p:cNvSpPr txBox="1"/>
          <p:nvPr/>
        </p:nvSpPr>
        <p:spPr>
          <a:xfrm>
            <a:off x="852200" y="2245852"/>
            <a:ext cx="1034288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Health Information Technology (Health IT) </a:t>
            </a:r>
            <a:r>
              <a:rPr lang="en-US" sz="2400" b="1" dirty="0">
                <a:solidFill>
                  <a:schemeClr val="accent2"/>
                </a:solidFill>
                <a:latin typeface="Alexandria" charset="0"/>
              </a:rPr>
              <a:t>means the electronic systems and tools used to collect, store, process, share, and use health information.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accent2"/>
                </a:solidFill>
                <a:latin typeface="Alexandria" charset="0"/>
              </a:rPr>
              <a:t>Examples include: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Electronic health records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Laboratory systems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Pharmacy systems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Patient portals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Healthcare dashboards</a:t>
            </a:r>
          </a:p>
          <a:p>
            <a:pPr marL="914400" lvl="1" indent="-457200" algn="just"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Healthcare informatics is the wider field. Health IT includes the technological tools used within that field.</a:t>
            </a:r>
            <a:endParaRPr lang="en-US" sz="2400" dirty="0">
              <a:latin typeface="Alexandria" charset="0"/>
              <a:cs typeface="Alexandria" charset="0"/>
            </a:endParaRPr>
          </a:p>
          <a:p>
            <a:pPr algn="just"/>
            <a:endParaRPr lang="en-US" sz="24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1E3762-6326-C003-EF89-1ED451736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82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00ABD9-A125-D59C-B230-51FB88F80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8DCF24-4701-6BCF-03CE-10F54AB87FE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03EF8E-5E88-B26F-4173-729314C2232E}"/>
              </a:ext>
            </a:extLst>
          </p:cNvPr>
          <p:cNvSpPr txBox="1"/>
          <p:nvPr/>
        </p:nvSpPr>
        <p:spPr>
          <a:xfrm>
            <a:off x="2785021" y="843549"/>
            <a:ext cx="846467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>
                <a:solidFill>
                  <a:schemeClr val="accent2"/>
                </a:solidFill>
                <a:latin typeface="Alexandria" charset="0"/>
              </a:rPr>
              <a:t>Healthcare Informatics Is More Than Technology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0261A2-7478-4BB2-DCCE-8F58E02E37E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8CB54A-7C67-0AFC-4DCD-34CA42D4657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B27A20-B7D0-9B88-4A7C-696A61698F7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BDC7D29-13ED-3879-1B99-D8F7920D66DD}"/>
              </a:ext>
            </a:extLst>
          </p:cNvPr>
          <p:cNvSpPr txBox="1"/>
          <p:nvPr/>
        </p:nvSpPr>
        <p:spPr>
          <a:xfrm>
            <a:off x="1014386" y="1916726"/>
            <a:ext cx="10163227" cy="4097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A computer system alone cannot improve healthcare.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Healthcare informatics brings together: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People:</a:t>
            </a:r>
            <a:r>
              <a:rPr lang="en-US" sz="2400" dirty="0">
                <a:latin typeface="Alexandria"/>
              </a:rPr>
              <a:t> patients, clinicians, and managers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Processes:</a:t>
            </a:r>
            <a:r>
              <a:rPr lang="en-US" sz="2400" dirty="0">
                <a:latin typeface="Alexandria"/>
              </a:rPr>
              <a:t> the steps followed during healthcare work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Information:</a:t>
            </a:r>
            <a:r>
              <a:rPr lang="en-US" sz="2400" dirty="0">
                <a:latin typeface="Alexandria"/>
              </a:rPr>
              <a:t> meaningful healthcare facts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Technology:</a:t>
            </a:r>
            <a:r>
              <a:rPr lang="en-US" sz="2400" dirty="0">
                <a:latin typeface="Alexandria"/>
              </a:rPr>
              <a:t> the tools that manage information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All four parts must work together.</a:t>
            </a:r>
            <a:endParaRPr lang="en-US" sz="24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94DBC5-2F49-97B8-272B-AEE4BF585B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00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C2D09E-E259-7EB4-8F89-897D421D3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54A3419-D70A-7177-54BC-EB3AD00CD00B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BE3A2F-3A31-DE44-26D3-5597F44E92BD}"/>
              </a:ext>
            </a:extLst>
          </p:cNvPr>
          <p:cNvSpPr txBox="1"/>
          <p:nvPr/>
        </p:nvSpPr>
        <p:spPr>
          <a:xfrm>
            <a:off x="3220159" y="775177"/>
            <a:ext cx="587868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>
                <a:solidFill>
                  <a:schemeClr val="accent2"/>
                </a:solidFill>
                <a:latin typeface="Alexandria" charset="0"/>
              </a:rPr>
              <a:t>Why Healthcare Informatics Is Needed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121719-9F17-3A8D-8BBB-3F589935D04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404794-BBD5-EF6D-C351-1BE84C76DD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D526FC-6E25-9E57-BEC0-C4875D4934E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475054A-0177-1F39-1E86-D795F8891471}"/>
              </a:ext>
            </a:extLst>
          </p:cNvPr>
          <p:cNvSpPr txBox="1"/>
          <p:nvPr/>
        </p:nvSpPr>
        <p:spPr>
          <a:xfrm>
            <a:off x="929918" y="1979749"/>
            <a:ext cx="10319774" cy="4384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accent2"/>
                </a:solidFill>
                <a:latin typeface="Alexandria" charset="0"/>
              </a:rPr>
              <a:t>Healthcare produces large amounts of data every day.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accent2"/>
                </a:solidFill>
                <a:latin typeface="Alexandria" charset="0"/>
              </a:rPr>
              <a:t>Examples include: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Patient information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Diagnoses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Medication orders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Laboratory results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Nursing assessments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Without informatics, these data may remain scattered and difficult to use. Informatics turns them into information that supports healthcare decisions.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A53235C-F6AC-3799-266D-8801B709ED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09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02842A-5D2A-5F95-C0A3-59ED809A8F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C5FCDC-58C6-5EAB-53D5-702CA1C01031}"/>
              </a:ext>
            </a:extLst>
          </p:cNvPr>
          <p:cNvSpPr/>
          <p:nvPr/>
        </p:nvSpPr>
        <p:spPr>
          <a:xfrm>
            <a:off x="191729" y="1685495"/>
            <a:ext cx="11792261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54905E-0713-E4C5-8D34-A362B708489A}"/>
              </a:ext>
            </a:extLst>
          </p:cNvPr>
          <p:cNvSpPr txBox="1"/>
          <p:nvPr/>
        </p:nvSpPr>
        <p:spPr>
          <a:xfrm>
            <a:off x="4144984" y="645616"/>
            <a:ext cx="3902032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>
                <a:solidFill>
                  <a:schemeClr val="accent2"/>
                </a:solidFill>
                <a:latin typeface="Alexandria" charset="0"/>
              </a:rPr>
              <a:t>The DIKW Framework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FF42EE-E573-AE04-A176-987D53E4D6EA}"/>
              </a:ext>
            </a:extLst>
          </p:cNvPr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0C3B4B-A5B2-4B38-6708-DB1FF9148E6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806D52-552D-477B-A4C4-146E0C86038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A9579C-AC7A-7ACE-B252-CA9CBFD26944}"/>
              </a:ext>
            </a:extLst>
          </p:cNvPr>
          <p:cNvSpPr txBox="1"/>
          <p:nvPr/>
        </p:nvSpPr>
        <p:spPr>
          <a:xfrm>
            <a:off x="421558" y="2255865"/>
            <a:ext cx="11348884" cy="4097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00AEEF"/>
                </a:solidFill>
                <a:latin typeface="Alexandria"/>
              </a:rPr>
              <a:t>The </a:t>
            </a:r>
            <a:r>
              <a:rPr lang="en-US" sz="2800" b="1" dirty="0">
                <a:solidFill>
                  <a:srgbClr val="00AEEF"/>
                </a:solidFill>
                <a:latin typeface="Alexandria"/>
              </a:rPr>
              <a:t>Data–Information–Knowledge–Wisdom (DIKW) framework</a:t>
            </a:r>
            <a:r>
              <a:rPr lang="en-US" sz="2800" dirty="0">
                <a:solidFill>
                  <a:srgbClr val="00AEEF"/>
                </a:solidFill>
                <a:latin typeface="Alexandria"/>
              </a:rPr>
              <a:t> explains how basic facts lead to good decisions.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The four levels are: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Data:</a:t>
            </a:r>
            <a:r>
              <a:rPr lang="en-US" sz="2400" dirty="0">
                <a:latin typeface="Alexandria"/>
              </a:rPr>
              <a:t> basic facts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Information:</a:t>
            </a:r>
            <a:r>
              <a:rPr lang="en-US" sz="2400" dirty="0">
                <a:latin typeface="Alexandria"/>
              </a:rPr>
              <a:t> organized facts with meaning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Knowledge:</a:t>
            </a:r>
            <a:r>
              <a:rPr lang="en-US" sz="2400" dirty="0">
                <a:latin typeface="Alexandria"/>
              </a:rPr>
              <a:t> understanding the information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Wisdom:</a:t>
            </a:r>
            <a:r>
              <a:rPr lang="en-US" sz="2400" dirty="0">
                <a:latin typeface="Alexandria"/>
              </a:rPr>
              <a:t> using knowledge to make a decision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Data → Information → Knowledge → Wisdom</a:t>
            </a:r>
            <a:endParaRPr lang="en-US" sz="2000" dirty="0">
              <a:solidFill>
                <a:srgbClr val="00AEEF"/>
              </a:solidFill>
              <a:latin typeface="Alexandri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1A13FDE-3E1F-0E6C-AFD4-EA32F807F8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101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B53B23-83C9-5540-165D-471F5E649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EB9A3E3-2CC7-411D-1BAF-7D7D15D8C40E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541BC9-F356-F725-0B8A-73D9634C41BF}"/>
              </a:ext>
            </a:extLst>
          </p:cNvPr>
          <p:cNvSpPr txBox="1"/>
          <p:nvPr/>
        </p:nvSpPr>
        <p:spPr>
          <a:xfrm>
            <a:off x="5000207" y="595149"/>
            <a:ext cx="2191586" cy="920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4000" b="1" dirty="0">
                <a:solidFill>
                  <a:schemeClr val="accent2"/>
                </a:solidFill>
                <a:latin typeface="Alexandria" charset="0"/>
              </a:rPr>
              <a:t>Data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EEBC3C-6D9C-3B02-5C97-1FAF285F607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470F37-F6E7-327B-92F2-CB840EA0C3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C6870F-D51F-F2CF-93C2-2928840746E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7D880DD-DC9E-0079-D467-E42D37F2A70C}"/>
              </a:ext>
            </a:extLst>
          </p:cNvPr>
          <p:cNvSpPr txBox="1"/>
          <p:nvPr/>
        </p:nvSpPr>
        <p:spPr>
          <a:xfrm>
            <a:off x="524053" y="1937314"/>
            <a:ext cx="11142360" cy="465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Data</a:t>
            </a:r>
            <a:r>
              <a:rPr lang="en-US" sz="2800" dirty="0">
                <a:solidFill>
                  <a:srgbClr val="00AEEF"/>
                </a:solidFill>
                <a:latin typeface="Alexandria"/>
              </a:rPr>
              <a:t> are basic facts, measurements, or observations.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Examples: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Temperature: </a:t>
            </a:r>
            <a:r>
              <a:rPr lang="en-US" sz="2400" dirty="0">
                <a:latin typeface="Alexandria"/>
              </a:rPr>
              <a:t>39°C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Heart rate: </a:t>
            </a:r>
            <a:r>
              <a:rPr lang="en-US" sz="2400" dirty="0">
                <a:latin typeface="Alexandria"/>
              </a:rPr>
              <a:t>120 beats per minute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Blood pressure: </a:t>
            </a:r>
            <a:r>
              <a:rPr lang="en-US" sz="2400" dirty="0">
                <a:latin typeface="Alexandria"/>
              </a:rPr>
              <a:t>85/55 </a:t>
            </a:r>
            <a:r>
              <a:rPr lang="en-US" sz="2400" dirty="0" err="1">
                <a:latin typeface="Alexandria"/>
              </a:rPr>
              <a:t>millimetres</a:t>
            </a:r>
            <a:r>
              <a:rPr lang="en-US" sz="2400" dirty="0">
                <a:latin typeface="Alexandria"/>
              </a:rPr>
              <a:t> of mercury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Blood glucose: </a:t>
            </a:r>
            <a:r>
              <a:rPr lang="en-US" sz="2400" dirty="0">
                <a:latin typeface="Alexandria"/>
              </a:rPr>
              <a:t>300 milligrams per </a:t>
            </a:r>
            <a:r>
              <a:rPr lang="en-US" sz="2400" dirty="0" err="1">
                <a:latin typeface="Alexandria"/>
              </a:rPr>
              <a:t>decilitre</a:t>
            </a:r>
            <a:endParaRPr lang="en-US" sz="2400" dirty="0"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A single data item may not explain the whole situation. Data must be accurate, complete, and connected to the correct patient.</a:t>
            </a:r>
            <a:endParaRPr lang="en-US" sz="2400" b="1" dirty="0">
              <a:solidFill>
                <a:srgbClr val="00AEEF"/>
              </a:solidFill>
              <a:latin typeface="Alexandri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F5DA0B-57F3-8912-686F-AA0BEDD3A2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92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FD8F63-143B-B09B-8A8A-AB6F430BE1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5E9D0E-8982-4FF6-E7D7-834712121CF9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7AD3FA-099A-DBDF-4856-7DDFF72B83F0}"/>
              </a:ext>
            </a:extLst>
          </p:cNvPr>
          <p:cNvSpPr txBox="1"/>
          <p:nvPr/>
        </p:nvSpPr>
        <p:spPr>
          <a:xfrm>
            <a:off x="4465787" y="425054"/>
            <a:ext cx="3258891" cy="920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4000" b="1" dirty="0">
                <a:solidFill>
                  <a:schemeClr val="accent2"/>
                </a:solidFill>
                <a:latin typeface="Alexandria" charset="0"/>
              </a:rPr>
              <a:t>Information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CF776B-E56B-2931-56EB-87FE5C757E90}"/>
              </a:ext>
            </a:extLst>
          </p:cNvPr>
          <p:cNvSpPr/>
          <p:nvPr/>
        </p:nvSpPr>
        <p:spPr>
          <a:xfrm>
            <a:off x="942308" y="935396"/>
            <a:ext cx="1404457" cy="92025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E750A1-89A9-84CB-5E28-AA3E20F2A9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900137-0C84-8319-688E-CAD9FE7ABE57}"/>
              </a:ext>
            </a:extLst>
          </p:cNvPr>
          <p:cNvSpPr txBox="1"/>
          <p:nvPr/>
        </p:nvSpPr>
        <p:spPr>
          <a:xfrm>
            <a:off x="1214179" y="1231789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CFBD004-B803-FA6B-C72F-9CAF7FCA76A6}"/>
              </a:ext>
            </a:extLst>
          </p:cNvPr>
          <p:cNvSpPr txBox="1"/>
          <p:nvPr/>
        </p:nvSpPr>
        <p:spPr>
          <a:xfrm>
            <a:off x="524052" y="1679097"/>
            <a:ext cx="11142360" cy="4928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Information is created when data are organized and placed in context.</a:t>
            </a:r>
          </a:p>
          <a:p>
            <a:pPr marL="1143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Example:</a:t>
            </a:r>
          </a:p>
          <a:p>
            <a:pPr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0000"/>
                </a:solidFill>
                <a:latin typeface="Alexandria"/>
              </a:rPr>
              <a:t>Data: </a:t>
            </a:r>
            <a:r>
              <a:rPr lang="en-US" sz="2400" dirty="0">
                <a:solidFill>
                  <a:srgbClr val="000000"/>
                </a:solidFill>
                <a:latin typeface="Alexandria"/>
              </a:rPr>
              <a:t>temperature 39°C, heart rate 120, and low blood pressure.</a:t>
            </a:r>
          </a:p>
          <a:p>
            <a:pPr lvl="2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0000"/>
                </a:solidFill>
                <a:latin typeface="Alexandria"/>
              </a:rPr>
              <a:t>Information: </a:t>
            </a:r>
            <a:r>
              <a:rPr lang="en-US" sz="2400" dirty="0">
                <a:solidFill>
                  <a:srgbClr val="000000"/>
                </a:solidFill>
                <a:latin typeface="Alexandria"/>
              </a:rPr>
              <a:t>the patient has fever, a rapid heart rate, and low blood pressure at the same time.</a:t>
            </a:r>
          </a:p>
          <a:p>
            <a:pPr marL="1143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Information helps answer:</a:t>
            </a:r>
          </a:p>
          <a:p>
            <a:pPr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0000"/>
                </a:solidFill>
                <a:latin typeface="Alexandria"/>
              </a:rPr>
              <a:t>What happened?</a:t>
            </a:r>
          </a:p>
          <a:p>
            <a:pPr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0000"/>
                </a:solidFill>
                <a:latin typeface="Alexandria"/>
              </a:rPr>
              <a:t>When did it happen?</a:t>
            </a:r>
          </a:p>
          <a:p>
            <a:pPr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0000"/>
                </a:solidFill>
                <a:latin typeface="Alexandria"/>
              </a:rPr>
              <a:t>Is the patient improving or becoming worse?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6342BD-515D-2B13-ED31-3DA6BC64A8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8D3732-047E-5DD4-9E1B-F55437545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547321-78E4-9F0C-9C4C-B56AEC5F65D5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A33DED-3763-0DD9-6706-48E20563068D}"/>
              </a:ext>
            </a:extLst>
          </p:cNvPr>
          <p:cNvSpPr txBox="1"/>
          <p:nvPr/>
        </p:nvSpPr>
        <p:spPr>
          <a:xfrm>
            <a:off x="4393914" y="347008"/>
            <a:ext cx="3402638" cy="920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4000" b="1" dirty="0">
                <a:solidFill>
                  <a:schemeClr val="accent2"/>
                </a:solidFill>
                <a:latin typeface="Alexandria" charset="0"/>
              </a:rPr>
              <a:t>Knowledge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F8C328-2DBE-3A90-C036-755616A3349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4CB365-0909-DB33-3F9C-885B44099E0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C8BF2E-01BD-5BE4-DC30-BFBEB3924C8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F37FD85-8F12-20AF-C02C-1A4414053CB6}"/>
              </a:ext>
            </a:extLst>
          </p:cNvPr>
          <p:cNvSpPr txBox="1"/>
          <p:nvPr/>
        </p:nvSpPr>
        <p:spPr>
          <a:xfrm>
            <a:off x="524053" y="2141974"/>
            <a:ext cx="11142360" cy="4497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2" indent="-3429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Knowledge means understanding the importance of information.</a:t>
            </a:r>
          </a:p>
          <a:p>
            <a:pPr marL="342900" lvl="2" indent="-3429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Example:</a:t>
            </a:r>
          </a:p>
          <a:p>
            <a:pPr lvl="2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Alexandria"/>
              </a:rPr>
              <a:t>A healthcare professional knows that fever, a rapid heart rate, and low blood pressure may indicate a serious infection.</a:t>
            </a:r>
          </a:p>
          <a:p>
            <a:pPr marL="342900" lvl="2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Knowledge comes from:</a:t>
            </a:r>
          </a:p>
          <a:p>
            <a:pPr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Alexandria"/>
              </a:rPr>
              <a:t>Education</a:t>
            </a:r>
          </a:p>
          <a:p>
            <a:pPr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Alexandria"/>
              </a:rPr>
              <a:t>Clinical experience</a:t>
            </a:r>
          </a:p>
          <a:p>
            <a:pPr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Alexandria"/>
              </a:rPr>
              <a:t>Research evidence</a:t>
            </a:r>
          </a:p>
          <a:p>
            <a:pPr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Alexandria"/>
              </a:rPr>
              <a:t>Clinical guidelines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BB30D2D-43B7-10E4-9D7C-434175A5B6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67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FAE969-2697-D788-9A3C-42D33A41F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26B0851-8C52-BAD4-7A46-FA992715E2E2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04519A-51CF-0F01-136F-CE0811337187}"/>
              </a:ext>
            </a:extLst>
          </p:cNvPr>
          <p:cNvSpPr txBox="1"/>
          <p:nvPr/>
        </p:nvSpPr>
        <p:spPr>
          <a:xfrm>
            <a:off x="4753381" y="347008"/>
            <a:ext cx="2683704" cy="920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sz="4000" b="1" dirty="0">
                <a:solidFill>
                  <a:schemeClr val="accent2"/>
                </a:solidFill>
                <a:latin typeface="Alexandria" charset="0"/>
              </a:rPr>
              <a:t>Wisdom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0EEF0A-FEDC-8CEF-D983-0FF277DF54E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383997-9B03-5E05-9491-7E1AECBFF5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0FF885-1FF5-023C-21F3-9CE17BCD83A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B353710-8A74-E872-4436-3869480C50F7}"/>
              </a:ext>
            </a:extLst>
          </p:cNvPr>
          <p:cNvSpPr txBox="1"/>
          <p:nvPr/>
        </p:nvSpPr>
        <p:spPr>
          <a:xfrm>
            <a:off x="524053" y="2364336"/>
            <a:ext cx="111423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2" indent="-3429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Wisdom means using knowledge correctly in a real situation.</a:t>
            </a:r>
          </a:p>
          <a:p>
            <a:pPr marL="342900" lvl="2" indent="-3429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Example: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The healthcare team recognizes that the patient may be seriously ill, assesses the patient, informs the responsible clinician, and starts appropriate care.</a:t>
            </a:r>
          </a:p>
          <a:p>
            <a:pPr marL="342900" lvl="2" indent="-3429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Wisdom requires: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Understanding the patient’s condition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Considering risks and benefits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Selecting the right action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Acting at the right time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accent2"/>
                </a:solidFill>
                <a:latin typeface="Alexandria"/>
              </a:rPr>
              <a:t>Technology supports wisdom but does not replace human judgment.</a:t>
            </a:r>
            <a:endParaRPr lang="en-US" sz="3200" b="1" dirty="0">
              <a:solidFill>
                <a:schemeClr val="accent2"/>
              </a:solidFill>
              <a:latin typeface="Alexandri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9FBB18D-75E0-9D7F-6FB1-E220241420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58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B8EC1-82FB-AF9C-7D33-C6F6703A3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831515-EC34-5168-DA28-6E7771510427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1E4602-9416-CAE1-9AD6-B054E6B85275}"/>
              </a:ext>
            </a:extLst>
          </p:cNvPr>
          <p:cNvSpPr txBox="1"/>
          <p:nvPr/>
        </p:nvSpPr>
        <p:spPr>
          <a:xfrm>
            <a:off x="3381781" y="390194"/>
            <a:ext cx="5426903" cy="920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000" b="1" dirty="0">
                <a:solidFill>
                  <a:schemeClr val="accent2"/>
                </a:solidFill>
                <a:latin typeface="Alexandria" charset="0"/>
              </a:rPr>
              <a:t>Complete DIKW Example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3A7B6F-0876-E143-2E39-0AFA8C4F716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134952-646D-B068-2204-C7ADC158705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8A7F67-E34C-11FA-BE82-944576766DC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E4B04A-2699-8536-5E0E-8A9B30377168}"/>
              </a:ext>
            </a:extLst>
          </p:cNvPr>
          <p:cNvSpPr txBox="1"/>
          <p:nvPr/>
        </p:nvSpPr>
        <p:spPr>
          <a:xfrm>
            <a:off x="287592" y="2000139"/>
            <a:ext cx="11615280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chemeClr val="accent2"/>
                </a:solidFill>
                <a:latin typeface="Alexandria"/>
              </a:rPr>
              <a:t>Consider a hospitalized patient: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Data:</a:t>
            </a:r>
            <a:r>
              <a:rPr lang="en-US" sz="2800" dirty="0">
                <a:latin typeface="Alexandria"/>
              </a:rPr>
              <a:t> oxygen saturation is 86%.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Information:</a:t>
            </a:r>
            <a:r>
              <a:rPr lang="en-US" sz="2800" dirty="0">
                <a:latin typeface="Alexandria"/>
              </a:rPr>
              <a:t> it has fallen from 96% to 86%.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Knowledge:</a:t>
            </a:r>
            <a:r>
              <a:rPr lang="en-US" sz="2800" dirty="0">
                <a:latin typeface="Alexandria"/>
              </a:rPr>
              <a:t> the patient may not be receiving enough oxygen.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Wisdom:</a:t>
            </a:r>
            <a:r>
              <a:rPr lang="en-US" sz="2800" dirty="0">
                <a:latin typeface="Alexandria"/>
              </a:rPr>
              <a:t> assess the patient and begin the required response.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The system may record the value, show the trend, and produce an alert.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The healthcare professional must make the final clinical decision.</a:t>
            </a:r>
            <a:endParaRPr lang="en-US" sz="3600" dirty="0">
              <a:latin typeface="Alexandri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631579D-2F25-ACC7-E891-33ADEDA3DB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22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A1462-BFDA-E7D8-2F12-46002CADF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A67CD3-D122-2BBB-7DFB-A9AA24F1BF1C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1C23D9-D942-0BD9-BB58-194924F9A823}"/>
              </a:ext>
            </a:extLst>
          </p:cNvPr>
          <p:cNvSpPr txBox="1"/>
          <p:nvPr/>
        </p:nvSpPr>
        <p:spPr>
          <a:xfrm>
            <a:off x="2728634" y="702562"/>
            <a:ext cx="7093791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>
                <a:solidFill>
                  <a:srgbClr val="203E5F"/>
                </a:solidFill>
                <a:latin typeface="Alexandria" charset="0"/>
              </a:rPr>
              <a:t>Main Domains of Healthcare Informatics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2855AC-C894-8258-7287-4F68727E0D1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3A9859-7EE6-3B7E-D7A1-E17E1DB6616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E25094-E231-C5F9-D205-9C73B726F69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DD35B21-E1D3-9277-CEC9-86F8C85A4A4A}"/>
              </a:ext>
            </a:extLst>
          </p:cNvPr>
          <p:cNvSpPr txBox="1"/>
          <p:nvPr/>
        </p:nvSpPr>
        <p:spPr>
          <a:xfrm>
            <a:off x="343362" y="1937314"/>
            <a:ext cx="11503741" cy="465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2"/>
                </a:solidFill>
                <a:latin typeface="Alexandria"/>
              </a:rPr>
              <a:t>The main domains include: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Clinical informatics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Nursing informatics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Pharmacy informatics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Public health informatics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Administrative informatics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accent2"/>
                </a:solidFill>
                <a:latin typeface="Alexandria"/>
              </a:rPr>
              <a:t>They have different areas of focus, but all use information and technology to improve healthcare.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41C9A4-F89E-067F-D02F-66E538F9E8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96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B0D747-2D5E-6B5A-1242-EC23E0A3AB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523D2A-1F05-6E21-9A19-05583DE5A6B4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027064-A6A3-F54B-2D15-B4DBC5CF00DF}"/>
              </a:ext>
            </a:extLst>
          </p:cNvPr>
          <p:cNvSpPr txBox="1"/>
          <p:nvPr/>
        </p:nvSpPr>
        <p:spPr>
          <a:xfrm>
            <a:off x="3698872" y="347008"/>
            <a:ext cx="4792722" cy="920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4000" b="1" dirty="0">
                <a:solidFill>
                  <a:schemeClr val="accent2"/>
                </a:solidFill>
                <a:latin typeface="Alexandria" charset="0"/>
              </a:rPr>
              <a:t>Clinical Informatics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C37E16-0867-43E2-F030-09CD75C8BE1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054E54-6D13-2CD8-B550-E9A9F64112A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1E6756-85CA-EC11-1CE0-C61A44C0BAE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00C17FA-4956-A635-83B5-7747D0CEE018}"/>
              </a:ext>
            </a:extLst>
          </p:cNvPr>
          <p:cNvSpPr txBox="1"/>
          <p:nvPr/>
        </p:nvSpPr>
        <p:spPr>
          <a:xfrm>
            <a:off x="206477" y="2102530"/>
            <a:ext cx="11777513" cy="4107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Clinical informatics</a:t>
            </a:r>
            <a:r>
              <a:rPr lang="en-US" sz="2800" dirty="0">
                <a:solidFill>
                  <a:srgbClr val="00B0F0"/>
                </a:solidFill>
                <a:latin typeface="Alexandria"/>
              </a:rPr>
              <a:t> applies information and technology to direct patient care.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It may support: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Electronic clinical documentation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Medication and laboratory orders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Test-result review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Clinical alerts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Communication among care-team members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Clinical informatics is used by physicians, nurses, pharmacists, and other healthcare professionals.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0A4BA8-79FF-970D-BAB5-96831EF377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2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7E508-DE7F-37D3-2D8D-9F7786701A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2E9D52-EEB0-B340-8A67-FECA81414990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9B4EB6-C2DD-9C04-F265-1AA79318678D}"/>
              </a:ext>
            </a:extLst>
          </p:cNvPr>
          <p:cNvSpPr txBox="1"/>
          <p:nvPr/>
        </p:nvSpPr>
        <p:spPr>
          <a:xfrm>
            <a:off x="3553336" y="347008"/>
            <a:ext cx="5083793" cy="920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4000" b="1" dirty="0">
                <a:solidFill>
                  <a:schemeClr val="accent2"/>
                </a:solidFill>
                <a:latin typeface="Alexandria" charset="0"/>
              </a:rPr>
              <a:t>Nursing Informatics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91C714-7275-35AD-5D71-FF689624F4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6023D5-2F63-276D-A6F7-F66CC1F6483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40F905-0741-79A0-EB0C-E55E454C7E1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7BC5E62-4803-7C6D-3B61-4EB1D049F605}"/>
              </a:ext>
            </a:extLst>
          </p:cNvPr>
          <p:cNvSpPr txBox="1"/>
          <p:nvPr/>
        </p:nvSpPr>
        <p:spPr>
          <a:xfrm>
            <a:off x="428406" y="2159840"/>
            <a:ext cx="11333651" cy="4118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Nursing Informatics (NI)</a:t>
            </a:r>
            <a:r>
              <a:rPr lang="en-US" sz="2800" dirty="0">
                <a:solidFill>
                  <a:srgbClr val="00B0F0"/>
                </a:solidFill>
                <a:latin typeface="Alexandria"/>
              </a:rPr>
              <a:t> combines: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Nursing science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Information science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Computer science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Its purpose is to manage and communicate data, information, knowledge, and wisdom in nursing practice.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NI supports patients, nurses, other professionals, and healthcare leaders.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3354A7-AA78-3351-F435-60504BEEDB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87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3F28F0-FBCD-5528-BC60-87BE738F94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706AF8-C966-F802-709C-2C8A9F1D09C6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71F7B0-0A95-36EB-EC56-05D93EE6D13B}"/>
              </a:ext>
            </a:extLst>
          </p:cNvPr>
          <p:cNvSpPr txBox="1"/>
          <p:nvPr/>
        </p:nvSpPr>
        <p:spPr>
          <a:xfrm>
            <a:off x="3553334" y="371105"/>
            <a:ext cx="50837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buFont typeface="+mj-lt"/>
              <a:buAutoNum type="arabicPeriod" startAt="2"/>
            </a:pPr>
            <a:r>
              <a:rPr lang="en-US" sz="3600" b="1" dirty="0">
                <a:solidFill>
                  <a:schemeClr val="accent2"/>
                </a:solidFill>
                <a:latin typeface="Alexandria" charset="0"/>
              </a:rPr>
              <a:t>Nursing Informatics</a:t>
            </a:r>
          </a:p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/>
              </a:rPr>
              <a:t>What Nurse Informaticists Do</a:t>
            </a:r>
            <a:endParaRPr lang="en-US" sz="5400" b="1" dirty="0">
              <a:solidFill>
                <a:srgbClr val="00B0F0"/>
              </a:solidFill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93F436-ABA5-D7CF-47C8-787D2EF1B5C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50ADF9-60C2-8809-F8B5-DA5034B6625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61CCDD-3064-0446-2A3F-6F8E2E97347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B26A553-653F-47BF-BE77-0848298D1C76}"/>
              </a:ext>
            </a:extLst>
          </p:cNvPr>
          <p:cNvSpPr txBox="1"/>
          <p:nvPr/>
        </p:nvSpPr>
        <p:spPr>
          <a:xfrm>
            <a:off x="428404" y="2075109"/>
            <a:ext cx="1133365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A nurse informaticist connects nursing practice with technology.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Major responsibilities include: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Studying nursing workflows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Designing electronic nursing documentation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Supporting system implementation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Training nurses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Improving system use and patient safety</a:t>
            </a:r>
          </a:p>
          <a:p>
            <a:pPr algn="ctr"/>
            <a:r>
              <a:rPr lang="en-US" sz="2000" b="1" i="1" dirty="0">
                <a:solidFill>
                  <a:schemeClr val="accent2"/>
                </a:solidFill>
                <a:latin typeface="Alexandria"/>
              </a:rPr>
              <a:t>The nurse informaticist acts as a translator between clinical users and technology specialists.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0A4D-8F76-BFC5-3658-20C2956609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48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BCB6A-85A9-09A6-C51D-0A98A60E10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45EE99-EDB8-A06C-E903-F4CC9D77A7F5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186DC-5EF1-7250-DE12-CD9EF6E199B4}"/>
              </a:ext>
            </a:extLst>
          </p:cNvPr>
          <p:cNvSpPr txBox="1"/>
          <p:nvPr/>
        </p:nvSpPr>
        <p:spPr>
          <a:xfrm>
            <a:off x="2766181" y="374882"/>
            <a:ext cx="66580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600" b="1" dirty="0">
                <a:solidFill>
                  <a:schemeClr val="accent2"/>
                </a:solidFill>
                <a:latin typeface="Alexandria" charset="0"/>
              </a:rPr>
              <a:t>Pharmacy and Other Clinical Informatics Areas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A660F3-B663-4F27-AD7A-1D9F749714F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A1CD27-3F9A-D6C9-FD3A-4D170708240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4285A5-D5F9-B21D-CF7A-59F2B1689B3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8D1D08F-0C0A-FC7E-BA39-7A6EDE268564}"/>
              </a:ext>
            </a:extLst>
          </p:cNvPr>
          <p:cNvSpPr txBox="1"/>
          <p:nvPr/>
        </p:nvSpPr>
        <p:spPr>
          <a:xfrm>
            <a:off x="428404" y="2102530"/>
            <a:ext cx="11333651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Pharmacy informatics supports the safe and effective use of medications.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Examples include: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Electronic medication orders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Medication databases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Allergy and interaction alerts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Automated dispensing systems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Electronic medication administration records</a:t>
            </a:r>
          </a:p>
          <a:p>
            <a:pPr algn="ctr"/>
            <a:r>
              <a:rPr lang="en-US" sz="2000" b="1" i="1" dirty="0">
                <a:solidFill>
                  <a:schemeClr val="accent2"/>
                </a:solidFill>
                <a:latin typeface="Alexandria"/>
              </a:rPr>
              <a:t>Other informatics areas support laboratory, radiology, surgery, and rehabilitation services.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DB456C-3492-3B3E-BC29-55587281C6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10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D2B99-3406-7BCD-2D08-476413651B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4455BB-3163-D342-32E6-665C902DE692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F70DB3-1837-2AEA-C83A-B59317C606A5}"/>
              </a:ext>
            </a:extLst>
          </p:cNvPr>
          <p:cNvSpPr txBox="1"/>
          <p:nvPr/>
        </p:nvSpPr>
        <p:spPr>
          <a:xfrm>
            <a:off x="3115653" y="314254"/>
            <a:ext cx="59591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4000" b="1" dirty="0">
                <a:solidFill>
                  <a:schemeClr val="accent2"/>
                </a:solidFill>
                <a:latin typeface="Alexandria" charset="0"/>
              </a:rPr>
              <a:t>Public and Consumer Health Informatics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00A93D-FFEE-5906-535E-1E817CF0765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2F6F46-3D61-C7AA-40F8-13C0EEA23A2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64108A-237F-F5E1-288A-807BDB6EB62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821066F-D5FA-85AE-7FDA-C9A7B02BBF2F}"/>
              </a:ext>
            </a:extLst>
          </p:cNvPr>
          <p:cNvSpPr txBox="1"/>
          <p:nvPr/>
        </p:nvSpPr>
        <p:spPr>
          <a:xfrm>
            <a:off x="428405" y="2441585"/>
            <a:ext cx="1133365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Public health informatics uses information to improve the health of populations. Examples include: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Disease surveillance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Outbreak monitoring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Vaccination records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Consumer health informatics supports patients through: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Patient portals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Mobile health applications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B7F2ACA-AEDA-AC8A-4621-682B2A0863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40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C36C2-8BA1-F56C-EC84-F456D8F34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1E0E63-69CA-B74B-D1C9-418827AADED9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D5AC63-F3AE-48B8-1D9D-C23486593054}"/>
              </a:ext>
            </a:extLst>
          </p:cNvPr>
          <p:cNvSpPr txBox="1"/>
          <p:nvPr/>
        </p:nvSpPr>
        <p:spPr>
          <a:xfrm>
            <a:off x="3553334" y="314254"/>
            <a:ext cx="50837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5"/>
            </a:pPr>
            <a:r>
              <a:rPr lang="en-US" sz="4000" b="1" dirty="0">
                <a:solidFill>
                  <a:schemeClr val="accent2"/>
                </a:solidFill>
                <a:latin typeface="Alexandria" charset="0"/>
              </a:rPr>
              <a:t>Administrative Informatics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189A6E-92DB-2725-A8C5-31B7E633A09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38125C-66D2-0880-11EB-7D31E267919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D87D35-C049-90D9-941F-0CB5E799BC0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105F46-C574-5ABA-DC1B-BD092D922964}"/>
              </a:ext>
            </a:extLst>
          </p:cNvPr>
          <p:cNvSpPr txBox="1"/>
          <p:nvPr/>
        </p:nvSpPr>
        <p:spPr>
          <a:xfrm>
            <a:off x="428404" y="2204085"/>
            <a:ext cx="1133365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Administrative informatics supports the management of healthcare organizations.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Important applications include: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Patient registration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Appointment scheduling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Billing and insurance claims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Staff scheduling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Inventory control</a:t>
            </a:r>
          </a:p>
          <a:p>
            <a:pPr algn="ctr"/>
            <a:r>
              <a:rPr lang="en-US" sz="2400" b="1" i="1" dirty="0">
                <a:solidFill>
                  <a:schemeClr val="accent2"/>
                </a:solidFill>
                <a:latin typeface="Alexandria"/>
              </a:rPr>
              <a:t>Clinical and administrative systems should work together to support the whole organization.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B63B03-B443-BD6D-75F0-D5782EC38A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58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4C2763-E9D3-C2EA-A9A2-D12D534F99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197E41-D01D-B9D3-B260-1BBF5950AB84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306234-BF6D-8C60-DDD8-C4010501A956}"/>
              </a:ext>
            </a:extLst>
          </p:cNvPr>
          <p:cNvSpPr txBox="1"/>
          <p:nvPr/>
        </p:nvSpPr>
        <p:spPr>
          <a:xfrm>
            <a:off x="3115653" y="375809"/>
            <a:ext cx="5959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  Early Hospital Information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268540-E150-ED01-BD34-AFC08A26A63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6F4B2-B157-F6EF-9CFA-A2BC5A7470E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B62065-8732-8C07-A527-8E49A2ABE91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C523C34-2EBB-DC7D-27F8-7996489DC521}"/>
              </a:ext>
            </a:extLst>
          </p:cNvPr>
          <p:cNvSpPr txBox="1"/>
          <p:nvPr/>
        </p:nvSpPr>
        <p:spPr>
          <a:xfrm>
            <a:off x="428405" y="2141974"/>
            <a:ext cx="1133365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In the 1960s, hospitals with computers usually used large mainframe computers. These computers were: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Large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Expensive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Centrally controlled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Shared by many users</a:t>
            </a:r>
          </a:p>
          <a:p>
            <a:pPr algn="ctr"/>
            <a:r>
              <a:rPr lang="en-US" sz="2400" dirty="0">
                <a:solidFill>
                  <a:srgbClr val="00AEEF"/>
                </a:solidFill>
                <a:latin typeface="Alexandria"/>
              </a:rPr>
              <a:t>Hospitals often used one central </a:t>
            </a:r>
            <a:r>
              <a:rPr lang="en-US" sz="2400" b="1" dirty="0">
                <a:solidFill>
                  <a:srgbClr val="00AEEF"/>
                </a:solidFill>
                <a:latin typeface="Alexandria"/>
              </a:rPr>
              <a:t>Hospital Information System (HIS)</a:t>
            </a:r>
            <a:r>
              <a:rPr lang="en-US" sz="2400" dirty="0">
                <a:solidFill>
                  <a:srgbClr val="00AEEF"/>
                </a:solidFill>
                <a:latin typeface="Alexandria"/>
              </a:rPr>
              <a:t>, mainly for registration, billing, and patient accounts.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D0E438-FE3E-74C9-C1AC-8DACBB6A64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78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58E98-A297-828B-9B6D-8F07932AD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487A1E-6528-739A-4C79-7B894B420DAD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624737-4259-D833-F13D-DDF8F99A9323}"/>
              </a:ext>
            </a:extLst>
          </p:cNvPr>
          <p:cNvSpPr txBox="1"/>
          <p:nvPr/>
        </p:nvSpPr>
        <p:spPr>
          <a:xfrm>
            <a:off x="2960686" y="603205"/>
            <a:ext cx="6269090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Departmental Systems and Best of Breed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1B5280-EBA3-8DD7-F84C-E1BF3801A4C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68F128-C014-7EFD-39C5-30A610ECCCB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0AA5BD-5B3B-B34F-1202-6A7C78C7126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36845FB-6206-D065-D76B-D41B6522B234}"/>
              </a:ext>
            </a:extLst>
          </p:cNvPr>
          <p:cNvSpPr txBox="1"/>
          <p:nvPr/>
        </p:nvSpPr>
        <p:spPr>
          <a:xfrm>
            <a:off x="428405" y="2180736"/>
            <a:ext cx="11333651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B0F0"/>
                </a:solidFill>
                <a:latin typeface="Alexandria"/>
              </a:rPr>
              <a:t>During the 1970s, hospital departments began using their own specialized systems.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B0F0"/>
                </a:solidFill>
                <a:latin typeface="Alexandria"/>
              </a:rPr>
              <a:t>Examples included: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Laboratory Information System </a:t>
            </a:r>
            <a:r>
              <a:rPr lang="en-US" sz="2400" b="1" dirty="0">
                <a:latin typeface="Alexandria"/>
              </a:rPr>
              <a:t>(LIS)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Radiology Information System </a:t>
            </a:r>
            <a:r>
              <a:rPr lang="en-US" sz="2400" b="1" dirty="0">
                <a:latin typeface="Alexandria"/>
              </a:rPr>
              <a:t>(RIS)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Pharmacy information system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Using different specialized systems is called a best-of-breed architecture.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Its main challenge is making the separate systems communicate correctly.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0856A85-7041-981F-8CA1-F91FCB45BE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99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07422C-B05E-A5F2-DCC3-27261FFC16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233C4A7-360E-33A3-A9AF-9B12E8628CE6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8E2066-2D87-AE9F-2AFD-267E38534E1A}"/>
              </a:ext>
            </a:extLst>
          </p:cNvPr>
          <p:cNvSpPr txBox="1"/>
          <p:nvPr/>
        </p:nvSpPr>
        <p:spPr>
          <a:xfrm>
            <a:off x="2627521" y="396787"/>
            <a:ext cx="69354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/>
              </a:rPr>
              <a:t>Personal Computers and Connected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C8503D-87F2-328A-B9F4-E5BD9DD25ED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5C86D4-97EE-6154-F8C7-AD44A8E0EBA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C96DE1-144F-C8FE-6149-EADDB28A461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DAD387F-28A7-201B-B164-76E782F39C3F}"/>
              </a:ext>
            </a:extLst>
          </p:cNvPr>
          <p:cNvSpPr txBox="1"/>
          <p:nvPr/>
        </p:nvSpPr>
        <p:spPr>
          <a:xfrm>
            <a:off x="428405" y="1872433"/>
            <a:ext cx="1133365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Personal computers became more common during the 1980s.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They were: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Smaller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Less expensive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More available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Easier to use in hospital departments</a:t>
            </a:r>
          </a:p>
          <a:p>
            <a:pPr algn="ctr"/>
            <a:r>
              <a:rPr lang="en-US" sz="2400" b="1" i="1" dirty="0">
                <a:solidFill>
                  <a:schemeClr val="accent2"/>
                </a:solidFill>
                <a:latin typeface="Alexandria"/>
              </a:rPr>
              <a:t>Local Area Networks (LANs) connected computers within the same organization. This supported the development of many connected hospital systems.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BD5C98F-F294-B401-8ADA-DADADA2FA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62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D58FE1-3A06-663A-AB5E-5A730176CB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97758C-8820-4787-7D46-84F095724AFD}"/>
              </a:ext>
            </a:extLst>
          </p:cNvPr>
          <p:cNvSpPr/>
          <p:nvPr/>
        </p:nvSpPr>
        <p:spPr>
          <a:xfrm>
            <a:off x="206477" y="1685495"/>
            <a:ext cx="11812756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CE7795-0858-F394-BA2A-60DE1B190749}"/>
              </a:ext>
            </a:extLst>
          </p:cNvPr>
          <p:cNvSpPr txBox="1"/>
          <p:nvPr/>
        </p:nvSpPr>
        <p:spPr>
          <a:xfrm>
            <a:off x="3553336" y="347008"/>
            <a:ext cx="50837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/>
              </a:rPr>
              <a:t>Why Paper Records Were Not Enough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10989D-E1F7-1006-AEEB-42CA8C96359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9381A2-7F68-A3CF-F422-F088E03EBB2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AFFA03-211F-4605-160B-32BD04D7DF5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2C64CA5-DFB0-89D5-52A9-326E89253CB3}"/>
              </a:ext>
            </a:extLst>
          </p:cNvPr>
          <p:cNvSpPr txBox="1"/>
          <p:nvPr/>
        </p:nvSpPr>
        <p:spPr>
          <a:xfrm>
            <a:off x="825115" y="2000139"/>
            <a:ext cx="1057548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Paper records created important problems: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Records could be missing or difficult to find.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Handwriting could be unclear.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Only one person might use a record at a time.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Information was difficult to search and analyze.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Information could not easily be shared between organizations.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These limitations encouraged the development of electronic patient records.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6C14520-B4CD-8EB1-E8D9-4CCB5B7EB6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7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E69EE-F4E1-E11B-1D77-3F8B051622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43E864-BA4C-A74F-5E75-D1334A165FAA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98BCCF-6A5B-70D7-D647-E9CB9DD57EDE}"/>
              </a:ext>
            </a:extLst>
          </p:cNvPr>
          <p:cNvSpPr txBox="1"/>
          <p:nvPr/>
        </p:nvSpPr>
        <p:spPr>
          <a:xfrm>
            <a:off x="3553334" y="396787"/>
            <a:ext cx="50837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203E5F"/>
                </a:solidFill>
                <a:latin typeface="Alexandria"/>
              </a:rPr>
              <a:t>Patient Safety as a Major Driver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8F73BF-62A9-558D-1F6A-3C05B93680F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2D6F54-E6F2-492B-2A14-43C2416DD7E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4B2CDE-42D6-3C8D-D470-55179DA43C2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83A3CD5-DEBA-7569-E6BB-E84D8ADDB3D0}"/>
              </a:ext>
            </a:extLst>
          </p:cNvPr>
          <p:cNvSpPr txBox="1"/>
          <p:nvPr/>
        </p:nvSpPr>
        <p:spPr>
          <a:xfrm>
            <a:off x="580038" y="1904265"/>
            <a:ext cx="1103038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Preventable healthcare errors showed the need for safer systems.</a:t>
            </a:r>
          </a:p>
          <a:p>
            <a:pPr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Major examples included: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Medication-related harm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Incorrect blood transfusions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Patient falls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Mistaken patient identity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Failures in communication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B0F0"/>
                </a:solidFill>
                <a:latin typeface="Alexandria"/>
              </a:rPr>
              <a:t>Health IT became important for improving communication, detecting risks, and supporting safer decisions.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494B58D-0058-9FB6-A29B-8A5F39080C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4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88090-9646-6B5C-1E6C-A4C0AE5DD5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3230AB-A05A-D496-6DD1-2B86AA5FE0FB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4061AF-41A5-6962-4B37-91D4704194E7}"/>
              </a:ext>
            </a:extLst>
          </p:cNvPr>
          <p:cNvSpPr txBox="1"/>
          <p:nvPr/>
        </p:nvSpPr>
        <p:spPr>
          <a:xfrm>
            <a:off x="3553334" y="396787"/>
            <a:ext cx="50837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203E5F"/>
                </a:solidFill>
                <a:latin typeface="Alexandria"/>
              </a:rPr>
              <a:t>Payment Reform and Efficiency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9EABD2-D448-5206-D886-1B697FECD15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942BAA-C705-D051-CE2F-3E97049257D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DBCF70-5D68-99BB-C12F-2BD6FCC0B3C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C63D972-F553-810D-B85A-332D06B3DDEA}"/>
              </a:ext>
            </a:extLst>
          </p:cNvPr>
          <p:cNvSpPr txBox="1"/>
          <p:nvPr/>
        </p:nvSpPr>
        <p:spPr>
          <a:xfrm>
            <a:off x="428404" y="2273982"/>
            <a:ext cx="11333651" cy="4097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B0F0"/>
                </a:solidFill>
                <a:latin typeface="Alexandria"/>
              </a:rPr>
              <a:t>Changes in payment methods encouraged hospitals to use information systems.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B0F0"/>
                </a:solidFill>
                <a:latin typeface="Alexandria"/>
              </a:rPr>
              <a:t>Hospitals needed better information to: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Control costs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Monitor resources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Measure performance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Improve efficiency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Meet reporting requirements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Health IT connected clinical activities with operational and financial results.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A15741-052A-1C9C-7792-C63F606766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78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C1C9FC-563E-40C6-32D7-3F9C8F277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A0E672-0FED-7EA4-BF12-074E60D6DC9F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2E51A5-4523-4CAC-BC78-05683D69F18B}"/>
              </a:ext>
            </a:extLst>
          </p:cNvPr>
          <p:cNvSpPr txBox="1"/>
          <p:nvPr/>
        </p:nvSpPr>
        <p:spPr>
          <a:xfrm>
            <a:off x="3553334" y="228210"/>
            <a:ext cx="50837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accent2"/>
                </a:solidFill>
                <a:latin typeface="Alexandria" charset="0"/>
              </a:rPr>
              <a:t>Growth of Electronic Health Records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3BA549-1EA4-09DB-1A7E-0582D12D4B4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58A012-2EBB-C9CA-BDBD-A1B55C7174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5D18B0-AEA0-DB59-1DC7-6CB5B01B66B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496204A-2745-28A1-5FFC-7E0148EB0BD9}"/>
              </a:ext>
            </a:extLst>
          </p:cNvPr>
          <p:cNvSpPr txBox="1"/>
          <p:nvPr/>
        </p:nvSpPr>
        <p:spPr>
          <a:xfrm>
            <a:off x="428404" y="2000139"/>
            <a:ext cx="1133365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203E5F"/>
                </a:solidFill>
                <a:latin typeface="Alexandria"/>
              </a:rPr>
              <a:t>An Electronic Health Record (EHR) is an electronic collection of a patient’s health information that supports care over time.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203E5F"/>
                </a:solidFill>
                <a:latin typeface="Alexandria"/>
              </a:rPr>
              <a:t>In the United States, the Health Information Technology for Economic and Clinical Health (HITECH) Act of 2009 encouraged the use of certified EHR systems.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203E5F"/>
                </a:solidFill>
                <a:latin typeface="Alexandria"/>
              </a:rPr>
              <a:t>According to the textbook, hospital EHR adoption in the United States increased from about 9% in 2009 to more than 95% in 2017.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68AD72-3C3E-B263-9FA9-D29F703BB0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05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20ED44-DC99-EFBB-5561-A77E95D20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7EFBD2-0255-FCB6-A091-2FE488C40A49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689A39-0586-BAA3-2652-7EF96BD6CF8D}"/>
              </a:ext>
            </a:extLst>
          </p:cNvPr>
          <p:cNvSpPr txBox="1"/>
          <p:nvPr/>
        </p:nvSpPr>
        <p:spPr>
          <a:xfrm>
            <a:off x="3554103" y="396787"/>
            <a:ext cx="50837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203E5F"/>
                </a:solidFill>
                <a:latin typeface="Alexandria"/>
              </a:rPr>
              <a:t>Main Functions of an Inpatient EHR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901786-72DE-43B1-9562-B7BB29C7F81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D8A00D-A166-A9F3-6B57-D4278BB7289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267D40-B491-FFEC-48FF-D07A01BC27F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FA890E5-E135-4985-32E3-05E27412D772}"/>
              </a:ext>
            </a:extLst>
          </p:cNvPr>
          <p:cNvSpPr txBox="1"/>
          <p:nvPr/>
        </p:nvSpPr>
        <p:spPr>
          <a:xfrm>
            <a:off x="428407" y="2000139"/>
            <a:ext cx="1133365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An inpatient EHR may support: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Clinical and nursing documentation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Medication and test orders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Laboratory and imaging results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Clinical alerts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Admission and discharge information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The EHR gives different healthcare professionals access to a shared patient record.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2C7839-BEA5-407F-EF6A-1070AD59B3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56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E278CA-7D0E-CE88-2FFD-C7DDEA796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BCA2D4B5-69A4-63DB-1B42-3A770E45EB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C35E800-EC15-FD7C-95F3-C21717E83C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09" y="1165122"/>
            <a:ext cx="11775982" cy="54239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849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4CC72-0329-F062-CAB1-2C0DD719CF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3688997-B9AF-F90D-BC90-70AA5F5326E8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96A38F-95D4-6555-DB45-AE0F59253A05}"/>
              </a:ext>
            </a:extLst>
          </p:cNvPr>
          <p:cNvSpPr txBox="1"/>
          <p:nvPr/>
        </p:nvSpPr>
        <p:spPr>
          <a:xfrm>
            <a:off x="3403137" y="637420"/>
            <a:ext cx="53841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>
                <a:solidFill>
                  <a:schemeClr val="accent2"/>
                </a:solidFill>
                <a:latin typeface="Alexandria" charset="0"/>
              </a:rPr>
              <a:t>What Does Value Mean?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97F025-BE75-FA08-8ABB-0F367D139B9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3E73E4-4C86-9A70-CB5C-1D1E2BAB912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430D46-C2DA-FD9B-E76B-95A32342AF5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8F571DF-820B-F948-C178-A53F82C098FD}"/>
              </a:ext>
            </a:extLst>
          </p:cNvPr>
          <p:cNvSpPr txBox="1"/>
          <p:nvPr/>
        </p:nvSpPr>
        <p:spPr>
          <a:xfrm>
            <a:off x="428404" y="2169049"/>
            <a:ext cx="1133365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203E5F"/>
                </a:solidFill>
                <a:latin typeface="Alexandria" charset="0"/>
              </a:rPr>
              <a:t>In healthcare, value means achieving better results from the resources used.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203E5F"/>
                </a:solidFill>
                <a:latin typeface="Alexandria" charset="0"/>
              </a:rPr>
              <a:t>Value may include: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Better clinical outcomes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Fewer errors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Faster services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Lower unnecessary costs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Better patient experience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Value should be measured. It should not be assumed simply because a system has been installed.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E68AC8-F539-A586-EA96-A4026EFEE2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76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B00AF5-275B-2048-11B6-4BE89B338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A1C8B2-2557-6453-AAB4-3CCAB0B59A86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5A0C48-2D6A-783B-0911-FC4DEF1EA46E}"/>
              </a:ext>
            </a:extLst>
          </p:cNvPr>
          <p:cNvSpPr txBox="1"/>
          <p:nvPr/>
        </p:nvSpPr>
        <p:spPr>
          <a:xfrm>
            <a:off x="2790328" y="394316"/>
            <a:ext cx="6888522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/>
            </a:pPr>
            <a:r>
              <a:rPr lang="en-US" sz="3600" b="1" dirty="0">
                <a:solidFill>
                  <a:srgbClr val="203E5F"/>
                </a:solidFill>
                <a:latin typeface="Alexandria" charset="0"/>
              </a:rPr>
              <a:t>Improving Quality and Safety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12DC0E-9FF3-318D-0042-0340F595D78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316CDA-9DD8-32D2-77CC-04F0FE6A63A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B6BF55-7570-D346-5B41-E250C1E7505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06EF9B2-C578-7B60-6E56-E5ED6B43BB17}"/>
              </a:ext>
            </a:extLst>
          </p:cNvPr>
          <p:cNvSpPr txBox="1"/>
          <p:nvPr/>
        </p:nvSpPr>
        <p:spPr>
          <a:xfrm>
            <a:off x="428407" y="2141974"/>
            <a:ext cx="1133365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Health IT may improve quality and safety by: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Making patient information easier to access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Supporting correct patient identification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Providing medication-allergy warnings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Showing abnormal results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Identifying high-risk patients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Poorly designed technology may create new risks. Therefore, systems must be monitored and improved.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6E6834-1561-EA51-0FCD-6BA47620DA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88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5D47E0-6625-13E9-1F66-9501D4DD52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6B44AF-A7AC-6F1D-E298-19C5FC381A6F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FE0ED-0324-E517-1B53-3E0DE39512D6}"/>
              </a:ext>
            </a:extLst>
          </p:cNvPr>
          <p:cNvSpPr txBox="1"/>
          <p:nvPr/>
        </p:nvSpPr>
        <p:spPr>
          <a:xfrm>
            <a:off x="3553334" y="507833"/>
            <a:ext cx="5083793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3600" b="1" dirty="0">
                <a:solidFill>
                  <a:srgbClr val="203E5F"/>
                </a:solidFill>
                <a:latin typeface="Alexandria" charset="0"/>
              </a:rPr>
              <a:t>Improving Efficiency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652803-1DF5-2152-C894-C4C356036F2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A0F9AC-5449-6575-59A9-1704DCEC944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A27C9D-8E80-4008-8853-842E7B2B0D1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96B9829-9A3A-8FD6-D3EE-A325E6A7E674}"/>
              </a:ext>
            </a:extLst>
          </p:cNvPr>
          <p:cNvSpPr txBox="1"/>
          <p:nvPr/>
        </p:nvSpPr>
        <p:spPr>
          <a:xfrm>
            <a:off x="428404" y="2141974"/>
            <a:ext cx="11333651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Efficiency</a:t>
            </a:r>
            <a:r>
              <a:rPr lang="en-US" sz="2400" dirty="0">
                <a:solidFill>
                  <a:srgbClr val="F58221"/>
                </a:solidFill>
                <a:latin typeface="Alexandria"/>
              </a:rPr>
              <a:t> means reducing wasted time, effort, and resources while maintaining quality.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Health IT may improve efficiency through: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Faster information retrieval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Less repeated data entry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Electronic ordering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Faster reporting of results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Better patient scheduling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Automation should reduce unnecessary work without removing human judgment.</a:t>
            </a:r>
            <a:endParaRPr lang="en-US" sz="3600" b="1" dirty="0">
              <a:solidFill>
                <a:srgbClr val="F5822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032C849-1E95-20EB-768C-FFB53E6EA1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085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2DBBBD-F008-E338-4575-28B8D3F9B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EC0278-D03C-0FE4-4717-A2A0BB7F5E36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E7545D-0FE5-E1A5-5A4B-3784050DE366}"/>
              </a:ext>
            </a:extLst>
          </p:cNvPr>
          <p:cNvSpPr txBox="1"/>
          <p:nvPr/>
        </p:nvSpPr>
        <p:spPr>
          <a:xfrm>
            <a:off x="2459703" y="516659"/>
            <a:ext cx="7271055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3600" b="1" dirty="0">
                <a:solidFill>
                  <a:srgbClr val="203E5F"/>
                </a:solidFill>
                <a:latin typeface="Alexandria" charset="0"/>
              </a:rPr>
              <a:t>Improving Financial Performance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1F3C4A-38C8-AA57-C993-AD3107C293F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8FED4E-4B2D-E5D3-0D50-A29CEC8154E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0A0E0E-AA44-A020-1A49-D52FE39AD34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6AAA90F-CA4A-A784-3366-0A0B9DA587AB}"/>
              </a:ext>
            </a:extLst>
          </p:cNvPr>
          <p:cNvSpPr txBox="1"/>
          <p:nvPr/>
        </p:nvSpPr>
        <p:spPr>
          <a:xfrm>
            <a:off x="428404" y="2042350"/>
            <a:ext cx="1133365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Health IT may improve financial performance by: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Supporting correct billing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Reducing unnecessary tests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Reducing preventable harm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Improving patient flow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Supporting better use of resources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Example: 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A hospital that uses a predictive model to reduce the number of emergency patients who left before being seen. This improvement may recover important revenue.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55F71C-D598-9EC5-DFD1-4FB6D9DCB2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45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A45B9B-FD57-C615-7746-5B021C7176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153EAD-B633-16AF-5810-D9520E3D08FC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2AD51D-FBB6-7066-85F2-BD945BC3D487}"/>
              </a:ext>
            </a:extLst>
          </p:cNvPr>
          <p:cNvSpPr txBox="1"/>
          <p:nvPr/>
        </p:nvSpPr>
        <p:spPr>
          <a:xfrm>
            <a:off x="3364959" y="396787"/>
            <a:ext cx="52956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buFont typeface="+mj-lt"/>
              <a:buAutoNum type="arabicPeriod" startAt="4"/>
            </a:pPr>
            <a:r>
              <a:rPr lang="en-US" sz="3200" b="1" dirty="0">
                <a:solidFill>
                  <a:srgbClr val="203E5F"/>
                </a:solidFill>
                <a:latin typeface="Alexandria" charset="0"/>
              </a:rPr>
              <a:t>Patient Engagement and Technology-Enabled Care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01488C-941D-892F-7C0C-BA99A23CBF6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C23E0E-BC19-0693-2977-DC3D1F254C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6A5B85-E2E6-1853-7E4F-FF11F1A2D16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A601FD9-6DA6-EAB5-4CEA-8055A847B39A}"/>
              </a:ext>
            </a:extLst>
          </p:cNvPr>
          <p:cNvSpPr txBox="1"/>
          <p:nvPr/>
        </p:nvSpPr>
        <p:spPr>
          <a:xfrm>
            <a:off x="428407" y="2022012"/>
            <a:ext cx="1133365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accent2"/>
                </a:solidFill>
                <a:latin typeface="Alexandria"/>
              </a:rPr>
              <a:t>Patient engagement</a:t>
            </a:r>
            <a:r>
              <a:rPr lang="en-US" sz="2400" dirty="0">
                <a:solidFill>
                  <a:schemeClr val="accent2"/>
                </a:solidFill>
                <a:latin typeface="Alexandria"/>
              </a:rPr>
              <a:t> means involving patients as active partners in their care.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accent2"/>
                </a:solidFill>
                <a:latin typeface="Alexandria"/>
              </a:rPr>
              <a:t>Technology may help patients: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Access their health information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Review test results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Communicate with the care team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Monitor health measurements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Take part in shared decisions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Telehealth</a:t>
            </a:r>
            <a:r>
              <a:rPr lang="en-US" sz="2400" dirty="0">
                <a:solidFill>
                  <a:srgbClr val="203E5F"/>
                </a:solidFill>
                <a:latin typeface="Alexandria"/>
              </a:rPr>
              <a:t> provides healthcare from a distance using communication technology.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4FC572-59AE-E11F-87B4-5FD09F0895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38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52A90-4B65-3239-F5AC-99DF3CD57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496C07-2709-93BE-407F-C08F840CCE9A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8BEAF0-FBD9-687A-82B2-0D93D25F2D61}"/>
              </a:ext>
            </a:extLst>
          </p:cNvPr>
          <p:cNvSpPr txBox="1"/>
          <p:nvPr/>
        </p:nvSpPr>
        <p:spPr>
          <a:xfrm>
            <a:off x="4059440" y="523903"/>
            <a:ext cx="40715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>
                <a:solidFill>
                  <a:schemeClr val="accent2"/>
                </a:solidFill>
                <a:latin typeface="Alexandria" charset="0"/>
              </a:rPr>
              <a:t>Health IT Maturity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483B1F-512E-9068-4982-EF3B58CD574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A527B0-47E0-CA2A-B350-546D31259B8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F2F33E-7CC1-0682-FA81-6511FE2E035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3E50800-6ED2-84DC-4820-DBD00D4A728C}"/>
              </a:ext>
            </a:extLst>
          </p:cNvPr>
          <p:cNvSpPr txBox="1"/>
          <p:nvPr/>
        </p:nvSpPr>
        <p:spPr>
          <a:xfrm>
            <a:off x="428404" y="2141974"/>
            <a:ext cx="11333651" cy="4282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203E5F"/>
                </a:solidFill>
                <a:latin typeface="Alexandria"/>
              </a:rPr>
              <a:t>Health IT maturity</a:t>
            </a:r>
            <a:r>
              <a:rPr lang="en-US" sz="2000" dirty="0">
                <a:solidFill>
                  <a:srgbClr val="203E5F"/>
                </a:solidFill>
                <a:latin typeface="Alexandria"/>
              </a:rPr>
              <a:t> describes how far an organization has progressed in using technology effectively.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203E5F"/>
                </a:solidFill>
                <a:latin typeface="Alexandria"/>
              </a:rPr>
              <a:t>The </a:t>
            </a:r>
            <a:r>
              <a:rPr lang="en-US" sz="2000" b="1" dirty="0">
                <a:solidFill>
                  <a:srgbClr val="203E5F"/>
                </a:solidFill>
                <a:latin typeface="Alexandria"/>
              </a:rPr>
              <a:t>Healthcare Information and Management Systems Society (HIMSS)</a:t>
            </a:r>
            <a:r>
              <a:rPr lang="en-US" sz="2000" dirty="0">
                <a:solidFill>
                  <a:srgbClr val="203E5F"/>
                </a:solidFill>
                <a:latin typeface="Alexandria"/>
              </a:rPr>
              <a:t> developed maturity models that: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Include eight stages, from Stage 0 to Stage 7.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Measure an organization’s current level.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Guide future improvement.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Examine areas such as electronic records and analytics.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Are not tied to one technology vendor.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Stage 7 represents highly advanced and integrated technology use.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1CAAA4-D73E-26FB-CBE2-EA3F7E42DE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45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417074-283F-CFC2-BCEE-6F5369C7A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08F98A-A073-2A2B-FEB8-51006A68D57F}"/>
              </a:ext>
            </a:extLst>
          </p:cNvPr>
          <p:cNvSpPr/>
          <p:nvPr/>
        </p:nvSpPr>
        <p:spPr>
          <a:xfrm>
            <a:off x="206477" y="1685495"/>
            <a:ext cx="11777513" cy="49635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DBC27D-5750-C529-229C-AF479EB33E9F}"/>
              </a:ext>
            </a:extLst>
          </p:cNvPr>
          <p:cNvSpPr txBox="1"/>
          <p:nvPr/>
        </p:nvSpPr>
        <p:spPr>
          <a:xfrm>
            <a:off x="3554103" y="335231"/>
            <a:ext cx="50837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2"/>
                </a:solidFill>
                <a:latin typeface="Alexandria" charset="0"/>
              </a:rPr>
              <a:t>Technology Alone Does Not Create Value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8446E0-290A-DE2A-65B5-A660E2C1BB57}"/>
              </a:ext>
            </a:extLst>
          </p:cNvPr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B59245-5727-AC59-64D3-83D17A34AC8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D66A60-D9BE-E879-3F03-6479139EDA1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E9A5640-FA1C-2941-EB81-8B5DE5C82BE6}"/>
              </a:ext>
            </a:extLst>
          </p:cNvPr>
          <p:cNvSpPr txBox="1"/>
          <p:nvPr/>
        </p:nvSpPr>
        <p:spPr>
          <a:xfrm>
            <a:off x="428407" y="1880056"/>
            <a:ext cx="1133365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tx2"/>
                </a:solidFill>
                <a:latin typeface="Alexandria"/>
              </a:rPr>
              <a:t>Technology alone does not improve healthcare.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tx2"/>
                </a:solidFill>
                <a:latin typeface="Alexandria"/>
              </a:rPr>
              <a:t>Value requires alignment between:</a:t>
            </a: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chemeClr val="accent2"/>
                </a:solidFill>
                <a:latin typeface="Alexandria"/>
              </a:rPr>
              <a:t>People:</a:t>
            </a:r>
            <a:r>
              <a:rPr lang="en-US" sz="2400" dirty="0">
                <a:solidFill>
                  <a:schemeClr val="accent2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users must understand and accept the system.</a:t>
            </a: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chemeClr val="accent2"/>
                </a:solidFill>
                <a:latin typeface="Alexandria"/>
              </a:rPr>
              <a:t>Processes:</a:t>
            </a:r>
            <a:r>
              <a:rPr lang="en-US" sz="2400" dirty="0">
                <a:solidFill>
                  <a:schemeClr val="accent2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workflows must be safe and effective.</a:t>
            </a: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chemeClr val="accent2"/>
                </a:solidFill>
                <a:latin typeface="Alexandria"/>
              </a:rPr>
              <a:t>Technology:</a:t>
            </a:r>
            <a:r>
              <a:rPr lang="en-US" sz="2400" dirty="0">
                <a:solidFill>
                  <a:schemeClr val="accent2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systems must be suitable and reliable.</a:t>
            </a: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chemeClr val="accent2"/>
                </a:solidFill>
                <a:latin typeface="Alexandria"/>
              </a:rPr>
              <a:t>Data:</a:t>
            </a:r>
            <a:r>
              <a:rPr lang="en-US" sz="2400" dirty="0">
                <a:solidFill>
                  <a:schemeClr val="accent2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information must be accurate and usable.</a:t>
            </a: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chemeClr val="accent2"/>
                </a:solidFill>
                <a:latin typeface="Alexandria"/>
              </a:rPr>
              <a:t>Leadership:</a:t>
            </a:r>
            <a:r>
              <a:rPr lang="en-US" sz="2400" dirty="0">
                <a:solidFill>
                  <a:schemeClr val="accent2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goals and responsibilities must be clear.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tx2"/>
                </a:solidFill>
                <a:latin typeface="Alexandria"/>
              </a:rPr>
              <a:t>Healthcare technology is a sociotechnical system because people, work processes, and technology affect one another.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FD1DBD-66F4-5246-5C2D-57F3BB756D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23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708919-D13C-EDAD-408A-FEAE60D45A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F63013-4942-4EB5-425B-BD8582BB38D2}"/>
              </a:ext>
            </a:extLst>
          </p:cNvPr>
          <p:cNvSpPr/>
          <p:nvPr/>
        </p:nvSpPr>
        <p:spPr>
          <a:xfrm>
            <a:off x="206477" y="1685495"/>
            <a:ext cx="1177751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44AC97-BD24-0BFE-0185-95E97EB0B3ED}"/>
              </a:ext>
            </a:extLst>
          </p:cNvPr>
          <p:cNvSpPr txBox="1"/>
          <p:nvPr/>
        </p:nvSpPr>
        <p:spPr>
          <a:xfrm>
            <a:off x="4942660" y="291244"/>
            <a:ext cx="2305141" cy="1003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400" b="1" dirty="0">
                <a:solidFill>
                  <a:schemeClr val="accent2"/>
                </a:solidFill>
                <a:latin typeface="Alexandria" charset="0"/>
              </a:rPr>
              <a:t>Wrap up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489FDD-8B59-46FA-82ED-413ABA8F4CD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CEEA13-6204-B8E9-7B04-2F95648A04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B1413A-C314-94CC-C452-7D32B8A5D2B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F9B7DA7-B464-C6F6-383F-725334739852}"/>
              </a:ext>
            </a:extLst>
          </p:cNvPr>
          <p:cNvSpPr txBox="1"/>
          <p:nvPr/>
        </p:nvSpPr>
        <p:spPr>
          <a:xfrm>
            <a:off x="428404" y="2044374"/>
            <a:ext cx="1133365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Healthcare informatics combines healthcare, information, people, processes, and technology.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The </a:t>
            </a:r>
            <a:r>
              <a:rPr lang="en-US" sz="2400" b="1" dirty="0">
                <a:latin typeface="Alexandria"/>
              </a:rPr>
              <a:t>Data–Information–Knowledge–Wisdom (DIKW)</a:t>
            </a:r>
            <a:r>
              <a:rPr lang="en-US" sz="2400" dirty="0">
                <a:latin typeface="Alexandria"/>
              </a:rPr>
              <a:t> framework explains how facts become decisions.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Hospitals use connected clinical, departmental, and administrative systems.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Health IT can improve quality, safety, efficiency, and financial performance.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Technology produces value only when it is correctly connected with people, processes, data, and organizational goals.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0AD0A4-60C8-091E-E6F6-B261F7EF9D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54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834FD9-FFED-45EB-8AF8-3E2BFFD5A55F}"/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2002</Words>
  <Application>Microsoft Office PowerPoint</Application>
  <PresentationFormat>Widescreen</PresentationFormat>
  <Paragraphs>355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Hesham</cp:lastModifiedBy>
  <cp:revision>81</cp:revision>
  <dcterms:created xsi:type="dcterms:W3CDTF">2023-04-29T09:08:00Z</dcterms:created>
  <dcterms:modified xsi:type="dcterms:W3CDTF">2026-09-08T14:18:45Z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