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303" r:id="rId5"/>
    <p:sldId id="313" r:id="rId6"/>
    <p:sldId id="276" r:id="rId7"/>
    <p:sldId id="361" r:id="rId8"/>
    <p:sldId id="362" r:id="rId9"/>
    <p:sldId id="364" r:id="rId10"/>
    <p:sldId id="365" r:id="rId11"/>
    <p:sldId id="367" r:id="rId12"/>
    <p:sldId id="366" r:id="rId13"/>
    <p:sldId id="368" r:id="rId14"/>
    <p:sldId id="370" r:id="rId15"/>
    <p:sldId id="369" r:id="rId16"/>
    <p:sldId id="371" r:id="rId17"/>
    <p:sldId id="372" r:id="rId18"/>
    <p:sldId id="374" r:id="rId19"/>
    <p:sldId id="373" r:id="rId20"/>
    <p:sldId id="376" r:id="rId21"/>
    <p:sldId id="377" r:id="rId22"/>
    <p:sldId id="379" r:id="rId23"/>
    <p:sldId id="380" r:id="rId24"/>
    <p:sldId id="381" r:id="rId25"/>
    <p:sldId id="382" r:id="rId26"/>
    <p:sldId id="383" r:id="rId27"/>
    <p:sldId id="384" r:id="rId28"/>
    <p:sldId id="385" r:id="rId29"/>
    <p:sldId id="386" r:id="rId30"/>
    <p:sldId id="387" r:id="rId31"/>
    <p:sldId id="388" r:id="rId32"/>
    <p:sldId id="350" r:id="rId33"/>
    <p:sldId id="351" r:id="rId34"/>
    <p:sldId id="352" r:id="rId35"/>
    <p:sldId id="353" r:id="rId36"/>
    <p:sldId id="354" r:id="rId37"/>
    <p:sldId id="355" r:id="rId38"/>
    <p:sldId id="356" r:id="rId39"/>
    <p:sldId id="357" r:id="rId40"/>
    <p:sldId id="358" r:id="rId41"/>
    <p:sldId id="359" r:id="rId42"/>
    <p:sldId id="360" r:id="rId43"/>
    <p:sldId id="389"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276"/>
            <p14:sldId id="361"/>
            <p14:sldId id="362"/>
            <p14:sldId id="364"/>
            <p14:sldId id="365"/>
            <p14:sldId id="367"/>
            <p14:sldId id="366"/>
            <p14:sldId id="368"/>
            <p14:sldId id="370"/>
            <p14:sldId id="369"/>
            <p14:sldId id="371"/>
            <p14:sldId id="372"/>
            <p14:sldId id="374"/>
            <p14:sldId id="373"/>
            <p14:sldId id="376"/>
            <p14:sldId id="377"/>
            <p14:sldId id="379"/>
            <p14:sldId id="380"/>
            <p14:sldId id="381"/>
            <p14:sldId id="382"/>
            <p14:sldId id="383"/>
            <p14:sldId id="384"/>
            <p14:sldId id="385"/>
            <p14:sldId id="386"/>
            <p14:sldId id="387"/>
            <p14:sldId id="388"/>
            <p14:sldId id="350"/>
            <p14:sldId id="351"/>
            <p14:sldId id="352"/>
            <p14:sldId id="353"/>
            <p14:sldId id="354"/>
            <p14:sldId id="355"/>
            <p14:sldId id="356"/>
            <p14:sldId id="357"/>
            <p14:sldId id="358"/>
            <p14:sldId id="359"/>
            <p14:sldId id="360"/>
            <p14:sldId id="38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9EDE"/>
    <a:srgbClr val="00AEEF"/>
    <a:srgbClr val="FFD200"/>
    <a:srgbClr val="203E5F"/>
    <a:srgbClr val="F58221"/>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3" d="100"/>
          <a:sy n="63" d="100"/>
        </p:scale>
        <p:origin x="78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BE08D46-3B57-45D0-8A51-4CD68E0EDF5A}"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US"/>
        </a:p>
      </dgm:t>
    </dgm:pt>
    <dgm:pt modelId="{EB3BE1C2-B48E-4AFB-9331-2411933E3706}">
      <dgm:prSet phldrT="[Text]" custT="1"/>
      <dgm:spPr/>
      <dgm:t>
        <a:bodyPr/>
        <a:lstStyle/>
        <a:p>
          <a:r>
            <a:rPr lang="ar-EG" sz="2800" b="1" dirty="0">
              <a:cs typeface="+mj-cs"/>
            </a:rPr>
            <a:t>الوضوح</a:t>
          </a:r>
          <a:endParaRPr lang="en-US" sz="2800" b="1" dirty="0">
            <a:cs typeface="+mj-cs"/>
          </a:endParaRPr>
        </a:p>
      </dgm:t>
    </dgm:pt>
    <dgm:pt modelId="{D7D801DF-40FC-4C27-B1A9-F7880CB222D7}" type="parTrans" cxnId="{E24B8DB1-2D96-4E67-A289-D35760F3D010}">
      <dgm:prSet/>
      <dgm:spPr/>
      <dgm:t>
        <a:bodyPr/>
        <a:lstStyle/>
        <a:p>
          <a:endParaRPr lang="en-US"/>
        </a:p>
      </dgm:t>
    </dgm:pt>
    <dgm:pt modelId="{3A6974AF-354A-4DC3-BD93-8B8AA3011460}" type="sibTrans" cxnId="{E24B8DB1-2D96-4E67-A289-D35760F3D010}">
      <dgm:prSet/>
      <dgm:spPr/>
      <dgm:t>
        <a:bodyPr/>
        <a:lstStyle/>
        <a:p>
          <a:endParaRPr lang="en-US"/>
        </a:p>
      </dgm:t>
    </dgm:pt>
    <dgm:pt modelId="{592B5581-15DD-478C-8086-6DC9044B3743}">
      <dgm:prSet phldrT="[Text]" custT="1"/>
      <dgm:spPr/>
      <dgm:t>
        <a:bodyPr/>
        <a:lstStyle/>
        <a:p>
          <a:r>
            <a:rPr lang="ar-EG" sz="2800" b="1" dirty="0">
              <a:cs typeface="+mj-cs"/>
            </a:rPr>
            <a:t>الدقة</a:t>
          </a:r>
          <a:endParaRPr lang="en-US" sz="2800" b="1" dirty="0">
            <a:cs typeface="+mj-cs"/>
          </a:endParaRPr>
        </a:p>
      </dgm:t>
    </dgm:pt>
    <dgm:pt modelId="{255E76CD-2281-4A61-B72A-F72DA9FEE9FA}" type="parTrans" cxnId="{10BE6C1B-2925-4BF2-9B99-150F40307927}">
      <dgm:prSet/>
      <dgm:spPr/>
      <dgm:t>
        <a:bodyPr/>
        <a:lstStyle/>
        <a:p>
          <a:endParaRPr lang="en-US"/>
        </a:p>
      </dgm:t>
    </dgm:pt>
    <dgm:pt modelId="{FADC2503-C029-4F15-B12D-CE11C055366A}" type="sibTrans" cxnId="{10BE6C1B-2925-4BF2-9B99-150F40307927}">
      <dgm:prSet/>
      <dgm:spPr/>
      <dgm:t>
        <a:bodyPr/>
        <a:lstStyle/>
        <a:p>
          <a:endParaRPr lang="en-US"/>
        </a:p>
      </dgm:t>
    </dgm:pt>
    <dgm:pt modelId="{3AA7C3B6-AEFE-47CC-B7C0-0FE77F3135C0}">
      <dgm:prSet phldrT="[Text]" custT="1"/>
      <dgm:spPr/>
      <dgm:t>
        <a:bodyPr/>
        <a:lstStyle/>
        <a:p>
          <a:r>
            <a:rPr lang="ar-EG" sz="2800" b="1" dirty="0"/>
            <a:t>مناسبة للتنوع</a:t>
          </a:r>
          <a:endParaRPr lang="en-US" sz="2800" b="1" dirty="0"/>
        </a:p>
      </dgm:t>
    </dgm:pt>
    <dgm:pt modelId="{AA03401C-FA8A-4547-B0ED-94AE15A203CA}" type="parTrans" cxnId="{F0D0D1B5-ABAE-464B-BD7F-2EC0B33CABAD}">
      <dgm:prSet/>
      <dgm:spPr/>
      <dgm:t>
        <a:bodyPr/>
        <a:lstStyle/>
        <a:p>
          <a:endParaRPr lang="en-US"/>
        </a:p>
      </dgm:t>
    </dgm:pt>
    <dgm:pt modelId="{5F48E045-6077-40C8-904A-15DC1E9BB423}" type="sibTrans" cxnId="{F0D0D1B5-ABAE-464B-BD7F-2EC0B33CABAD}">
      <dgm:prSet/>
      <dgm:spPr/>
      <dgm:t>
        <a:bodyPr/>
        <a:lstStyle/>
        <a:p>
          <a:endParaRPr lang="en-US"/>
        </a:p>
      </dgm:t>
    </dgm:pt>
    <dgm:pt modelId="{487D4AC1-6640-417C-BCA1-F22405706245}">
      <dgm:prSet phldrT="[Text]" custT="1"/>
      <dgm:spPr/>
      <dgm:t>
        <a:bodyPr/>
        <a:lstStyle/>
        <a:p>
          <a:r>
            <a:rPr lang="ar-EG" sz="2800" b="1" dirty="0"/>
            <a:t>الاتساق</a:t>
          </a:r>
          <a:endParaRPr lang="en-US" sz="2800" b="1" dirty="0"/>
        </a:p>
      </dgm:t>
    </dgm:pt>
    <dgm:pt modelId="{8EDE1DD3-33AC-40B9-86C6-DFA5C977F2DC}" type="parTrans" cxnId="{1F1DD1A0-51C4-45C7-BD2F-1D3E7BAC5D7A}">
      <dgm:prSet/>
      <dgm:spPr/>
      <dgm:t>
        <a:bodyPr/>
        <a:lstStyle/>
        <a:p>
          <a:endParaRPr lang="en-US"/>
        </a:p>
      </dgm:t>
    </dgm:pt>
    <dgm:pt modelId="{C25A78C1-9539-4FF7-9C8B-C1A942780EF5}" type="sibTrans" cxnId="{1F1DD1A0-51C4-45C7-BD2F-1D3E7BAC5D7A}">
      <dgm:prSet/>
      <dgm:spPr/>
      <dgm:t>
        <a:bodyPr/>
        <a:lstStyle/>
        <a:p>
          <a:endParaRPr lang="en-US"/>
        </a:p>
      </dgm:t>
    </dgm:pt>
    <dgm:pt modelId="{6B328E3F-1ABA-4D20-90B5-29645CFC0096}" type="pres">
      <dgm:prSet presAssocID="{0BE08D46-3B57-45D0-8A51-4CD68E0EDF5A}" presName="cycle" presStyleCnt="0">
        <dgm:presLayoutVars>
          <dgm:dir/>
          <dgm:resizeHandles val="exact"/>
        </dgm:presLayoutVars>
      </dgm:prSet>
      <dgm:spPr/>
    </dgm:pt>
    <dgm:pt modelId="{8DCC087F-11AC-4060-BEB9-6504D8A36C7B}" type="pres">
      <dgm:prSet presAssocID="{EB3BE1C2-B48E-4AFB-9331-2411933E3706}" presName="node" presStyleLbl="node1" presStyleIdx="0" presStyleCnt="4">
        <dgm:presLayoutVars>
          <dgm:bulletEnabled val="1"/>
        </dgm:presLayoutVars>
      </dgm:prSet>
      <dgm:spPr/>
    </dgm:pt>
    <dgm:pt modelId="{0FBB0615-602E-4616-883B-29C813092C97}" type="pres">
      <dgm:prSet presAssocID="{EB3BE1C2-B48E-4AFB-9331-2411933E3706}" presName="spNode" presStyleCnt="0"/>
      <dgm:spPr/>
    </dgm:pt>
    <dgm:pt modelId="{A2EA8382-FBD7-429F-BBDB-91D9B0223A72}" type="pres">
      <dgm:prSet presAssocID="{3A6974AF-354A-4DC3-BD93-8B8AA3011460}" presName="sibTrans" presStyleLbl="sibTrans1D1" presStyleIdx="0" presStyleCnt="4"/>
      <dgm:spPr/>
    </dgm:pt>
    <dgm:pt modelId="{68F2E3D0-8FE1-473F-B4E8-85A9619C645C}" type="pres">
      <dgm:prSet presAssocID="{592B5581-15DD-478C-8086-6DC9044B3743}" presName="node" presStyleLbl="node1" presStyleIdx="1" presStyleCnt="4">
        <dgm:presLayoutVars>
          <dgm:bulletEnabled val="1"/>
        </dgm:presLayoutVars>
      </dgm:prSet>
      <dgm:spPr/>
    </dgm:pt>
    <dgm:pt modelId="{83B09807-117F-46A0-B0AB-FDD500BBA378}" type="pres">
      <dgm:prSet presAssocID="{592B5581-15DD-478C-8086-6DC9044B3743}" presName="spNode" presStyleCnt="0"/>
      <dgm:spPr/>
    </dgm:pt>
    <dgm:pt modelId="{7B69CE8D-63C2-4C9D-8273-6C6871F64723}" type="pres">
      <dgm:prSet presAssocID="{FADC2503-C029-4F15-B12D-CE11C055366A}" presName="sibTrans" presStyleLbl="sibTrans1D1" presStyleIdx="1" presStyleCnt="4"/>
      <dgm:spPr/>
    </dgm:pt>
    <dgm:pt modelId="{58E91C35-A2EE-4635-8EEA-592A376819D4}" type="pres">
      <dgm:prSet presAssocID="{3AA7C3B6-AEFE-47CC-B7C0-0FE77F3135C0}" presName="node" presStyleLbl="node1" presStyleIdx="2" presStyleCnt="4">
        <dgm:presLayoutVars>
          <dgm:bulletEnabled val="1"/>
        </dgm:presLayoutVars>
      </dgm:prSet>
      <dgm:spPr/>
    </dgm:pt>
    <dgm:pt modelId="{031D500D-BE3C-4C53-B995-C45AB848D3A8}" type="pres">
      <dgm:prSet presAssocID="{3AA7C3B6-AEFE-47CC-B7C0-0FE77F3135C0}" presName="spNode" presStyleCnt="0"/>
      <dgm:spPr/>
    </dgm:pt>
    <dgm:pt modelId="{3139F29B-8D18-4769-973B-533F60E2B9B1}" type="pres">
      <dgm:prSet presAssocID="{5F48E045-6077-40C8-904A-15DC1E9BB423}" presName="sibTrans" presStyleLbl="sibTrans1D1" presStyleIdx="2" presStyleCnt="4"/>
      <dgm:spPr/>
    </dgm:pt>
    <dgm:pt modelId="{FF38034D-8A12-4E9C-B69D-2DCED8C2F141}" type="pres">
      <dgm:prSet presAssocID="{487D4AC1-6640-417C-BCA1-F22405706245}" presName="node" presStyleLbl="node1" presStyleIdx="3" presStyleCnt="4">
        <dgm:presLayoutVars>
          <dgm:bulletEnabled val="1"/>
        </dgm:presLayoutVars>
      </dgm:prSet>
      <dgm:spPr/>
    </dgm:pt>
    <dgm:pt modelId="{A7F3887A-E9D1-4609-B5C0-9DE46361F208}" type="pres">
      <dgm:prSet presAssocID="{487D4AC1-6640-417C-BCA1-F22405706245}" presName="spNode" presStyleCnt="0"/>
      <dgm:spPr/>
    </dgm:pt>
    <dgm:pt modelId="{062248F7-B6AF-4104-82F3-ADBECF426972}" type="pres">
      <dgm:prSet presAssocID="{C25A78C1-9539-4FF7-9C8B-C1A942780EF5}" presName="sibTrans" presStyleLbl="sibTrans1D1" presStyleIdx="3" presStyleCnt="4"/>
      <dgm:spPr/>
    </dgm:pt>
  </dgm:ptLst>
  <dgm:cxnLst>
    <dgm:cxn modelId="{03031601-754F-4407-A880-79F481DFF7BF}" type="presOf" srcId="{592B5581-15DD-478C-8086-6DC9044B3743}" destId="{68F2E3D0-8FE1-473F-B4E8-85A9619C645C}" srcOrd="0" destOrd="0" presId="urn:microsoft.com/office/officeart/2005/8/layout/cycle6"/>
    <dgm:cxn modelId="{79A92202-FE5F-4123-BE1D-DF24FCE2FA06}" type="presOf" srcId="{3AA7C3B6-AEFE-47CC-B7C0-0FE77F3135C0}" destId="{58E91C35-A2EE-4635-8EEA-592A376819D4}" srcOrd="0" destOrd="0" presId="urn:microsoft.com/office/officeart/2005/8/layout/cycle6"/>
    <dgm:cxn modelId="{10BE6C1B-2925-4BF2-9B99-150F40307927}" srcId="{0BE08D46-3B57-45D0-8A51-4CD68E0EDF5A}" destId="{592B5581-15DD-478C-8086-6DC9044B3743}" srcOrd="1" destOrd="0" parTransId="{255E76CD-2281-4A61-B72A-F72DA9FEE9FA}" sibTransId="{FADC2503-C029-4F15-B12D-CE11C055366A}"/>
    <dgm:cxn modelId="{E431771B-95DE-4D0A-8CBB-EC3756C5B859}" type="presOf" srcId="{5F48E045-6077-40C8-904A-15DC1E9BB423}" destId="{3139F29B-8D18-4769-973B-533F60E2B9B1}" srcOrd="0" destOrd="0" presId="urn:microsoft.com/office/officeart/2005/8/layout/cycle6"/>
    <dgm:cxn modelId="{158F1329-8B42-4DF6-B532-2B9C01C07298}" type="presOf" srcId="{0BE08D46-3B57-45D0-8A51-4CD68E0EDF5A}" destId="{6B328E3F-1ABA-4D20-90B5-29645CFC0096}" srcOrd="0" destOrd="0" presId="urn:microsoft.com/office/officeart/2005/8/layout/cycle6"/>
    <dgm:cxn modelId="{CE692437-A3AD-4547-91D3-FF248CB10E8D}" type="presOf" srcId="{487D4AC1-6640-417C-BCA1-F22405706245}" destId="{FF38034D-8A12-4E9C-B69D-2DCED8C2F141}" srcOrd="0" destOrd="0" presId="urn:microsoft.com/office/officeart/2005/8/layout/cycle6"/>
    <dgm:cxn modelId="{1135C143-7B2B-4FC5-A9B3-001B7184269F}" type="presOf" srcId="{EB3BE1C2-B48E-4AFB-9331-2411933E3706}" destId="{8DCC087F-11AC-4060-BEB9-6504D8A36C7B}" srcOrd="0" destOrd="0" presId="urn:microsoft.com/office/officeart/2005/8/layout/cycle6"/>
    <dgm:cxn modelId="{E83C7E45-6BF2-4BFF-B2F2-F01718A0940E}" type="presOf" srcId="{3A6974AF-354A-4DC3-BD93-8B8AA3011460}" destId="{A2EA8382-FBD7-429F-BBDB-91D9B0223A72}" srcOrd="0" destOrd="0" presId="urn:microsoft.com/office/officeart/2005/8/layout/cycle6"/>
    <dgm:cxn modelId="{76B8E06B-974C-4A96-B9C9-0D36E4D2AAC8}" type="presOf" srcId="{C25A78C1-9539-4FF7-9C8B-C1A942780EF5}" destId="{062248F7-B6AF-4104-82F3-ADBECF426972}" srcOrd="0" destOrd="0" presId="urn:microsoft.com/office/officeart/2005/8/layout/cycle6"/>
    <dgm:cxn modelId="{192DA77B-6D3B-4595-911C-1B3869355559}" type="presOf" srcId="{FADC2503-C029-4F15-B12D-CE11C055366A}" destId="{7B69CE8D-63C2-4C9D-8273-6C6871F64723}" srcOrd="0" destOrd="0" presId="urn:microsoft.com/office/officeart/2005/8/layout/cycle6"/>
    <dgm:cxn modelId="{1F1DD1A0-51C4-45C7-BD2F-1D3E7BAC5D7A}" srcId="{0BE08D46-3B57-45D0-8A51-4CD68E0EDF5A}" destId="{487D4AC1-6640-417C-BCA1-F22405706245}" srcOrd="3" destOrd="0" parTransId="{8EDE1DD3-33AC-40B9-86C6-DFA5C977F2DC}" sibTransId="{C25A78C1-9539-4FF7-9C8B-C1A942780EF5}"/>
    <dgm:cxn modelId="{E24B8DB1-2D96-4E67-A289-D35760F3D010}" srcId="{0BE08D46-3B57-45D0-8A51-4CD68E0EDF5A}" destId="{EB3BE1C2-B48E-4AFB-9331-2411933E3706}" srcOrd="0" destOrd="0" parTransId="{D7D801DF-40FC-4C27-B1A9-F7880CB222D7}" sibTransId="{3A6974AF-354A-4DC3-BD93-8B8AA3011460}"/>
    <dgm:cxn modelId="{F0D0D1B5-ABAE-464B-BD7F-2EC0B33CABAD}" srcId="{0BE08D46-3B57-45D0-8A51-4CD68E0EDF5A}" destId="{3AA7C3B6-AEFE-47CC-B7C0-0FE77F3135C0}" srcOrd="2" destOrd="0" parTransId="{AA03401C-FA8A-4547-B0ED-94AE15A203CA}" sibTransId="{5F48E045-6077-40C8-904A-15DC1E9BB423}"/>
    <dgm:cxn modelId="{60EA789A-9A5E-43C4-80C5-DEE2114F412E}" type="presParOf" srcId="{6B328E3F-1ABA-4D20-90B5-29645CFC0096}" destId="{8DCC087F-11AC-4060-BEB9-6504D8A36C7B}" srcOrd="0" destOrd="0" presId="urn:microsoft.com/office/officeart/2005/8/layout/cycle6"/>
    <dgm:cxn modelId="{B363D724-A889-4F69-A26B-13DD9357CF3B}" type="presParOf" srcId="{6B328E3F-1ABA-4D20-90B5-29645CFC0096}" destId="{0FBB0615-602E-4616-883B-29C813092C97}" srcOrd="1" destOrd="0" presId="urn:microsoft.com/office/officeart/2005/8/layout/cycle6"/>
    <dgm:cxn modelId="{7D0F1153-19B5-459A-8B5D-16BFC915D79F}" type="presParOf" srcId="{6B328E3F-1ABA-4D20-90B5-29645CFC0096}" destId="{A2EA8382-FBD7-429F-BBDB-91D9B0223A72}" srcOrd="2" destOrd="0" presId="urn:microsoft.com/office/officeart/2005/8/layout/cycle6"/>
    <dgm:cxn modelId="{E1B11472-B8B4-4B8A-9135-BE3AA683D120}" type="presParOf" srcId="{6B328E3F-1ABA-4D20-90B5-29645CFC0096}" destId="{68F2E3D0-8FE1-473F-B4E8-85A9619C645C}" srcOrd="3" destOrd="0" presId="urn:microsoft.com/office/officeart/2005/8/layout/cycle6"/>
    <dgm:cxn modelId="{5B3074B3-CB05-4D76-9705-0CAF8BDBF31D}" type="presParOf" srcId="{6B328E3F-1ABA-4D20-90B5-29645CFC0096}" destId="{83B09807-117F-46A0-B0AB-FDD500BBA378}" srcOrd="4" destOrd="0" presId="urn:microsoft.com/office/officeart/2005/8/layout/cycle6"/>
    <dgm:cxn modelId="{C20DB6B3-B0F0-461B-8EFE-2B2B744D1B91}" type="presParOf" srcId="{6B328E3F-1ABA-4D20-90B5-29645CFC0096}" destId="{7B69CE8D-63C2-4C9D-8273-6C6871F64723}" srcOrd="5" destOrd="0" presId="urn:microsoft.com/office/officeart/2005/8/layout/cycle6"/>
    <dgm:cxn modelId="{9CEE0219-2DDD-43B6-8C48-FE82B1386C40}" type="presParOf" srcId="{6B328E3F-1ABA-4D20-90B5-29645CFC0096}" destId="{58E91C35-A2EE-4635-8EEA-592A376819D4}" srcOrd="6" destOrd="0" presId="urn:microsoft.com/office/officeart/2005/8/layout/cycle6"/>
    <dgm:cxn modelId="{C8F0A0A2-A781-48C4-88A2-A8AF82202881}" type="presParOf" srcId="{6B328E3F-1ABA-4D20-90B5-29645CFC0096}" destId="{031D500D-BE3C-4C53-B995-C45AB848D3A8}" srcOrd="7" destOrd="0" presId="urn:microsoft.com/office/officeart/2005/8/layout/cycle6"/>
    <dgm:cxn modelId="{026D3C6E-846D-409C-92DB-CE32F6AF1609}" type="presParOf" srcId="{6B328E3F-1ABA-4D20-90B5-29645CFC0096}" destId="{3139F29B-8D18-4769-973B-533F60E2B9B1}" srcOrd="8" destOrd="0" presId="urn:microsoft.com/office/officeart/2005/8/layout/cycle6"/>
    <dgm:cxn modelId="{89BAD72E-2CAA-48C4-A89A-03251C7E4CAC}" type="presParOf" srcId="{6B328E3F-1ABA-4D20-90B5-29645CFC0096}" destId="{FF38034D-8A12-4E9C-B69D-2DCED8C2F141}" srcOrd="9" destOrd="0" presId="urn:microsoft.com/office/officeart/2005/8/layout/cycle6"/>
    <dgm:cxn modelId="{0A928565-2745-4E7B-891F-DD37B8F75A2C}" type="presParOf" srcId="{6B328E3F-1ABA-4D20-90B5-29645CFC0096}" destId="{A7F3887A-E9D1-4609-B5C0-9DE46361F208}" srcOrd="10" destOrd="0" presId="urn:microsoft.com/office/officeart/2005/8/layout/cycle6"/>
    <dgm:cxn modelId="{2523E3BA-F912-4F3B-8CB5-18248B3846D2}" type="presParOf" srcId="{6B328E3F-1ABA-4D20-90B5-29645CFC0096}" destId="{062248F7-B6AF-4104-82F3-ADBECF426972}" srcOrd="11"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B55C44D-0BA6-4C5C-85C3-1C4D451F510F}"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C60C6FF0-51A5-4B04-8569-76094635E77B}">
      <dgm:prSet phldrT="[Text]"/>
      <dgm:spPr/>
      <dgm:t>
        <a:bodyPr/>
        <a:lstStyle/>
        <a:p>
          <a:r>
            <a:rPr lang="ar-EG" b="1" dirty="0"/>
            <a:t>التخصيص</a:t>
          </a:r>
          <a:endParaRPr lang="en-US" b="1" dirty="0"/>
        </a:p>
      </dgm:t>
    </dgm:pt>
    <dgm:pt modelId="{907757FB-E4FC-4FD3-ABD5-CF0D0ABDDBE3}" type="parTrans" cxnId="{F03473C5-4CB3-49A1-A5F7-B15AD9BF25AF}">
      <dgm:prSet/>
      <dgm:spPr/>
      <dgm:t>
        <a:bodyPr/>
        <a:lstStyle/>
        <a:p>
          <a:endParaRPr lang="en-US"/>
        </a:p>
      </dgm:t>
    </dgm:pt>
    <dgm:pt modelId="{B34DE8D7-4E4B-42A6-952E-AC03AC1F1008}" type="sibTrans" cxnId="{F03473C5-4CB3-49A1-A5F7-B15AD9BF25AF}">
      <dgm:prSet/>
      <dgm:spPr/>
      <dgm:t>
        <a:bodyPr/>
        <a:lstStyle/>
        <a:p>
          <a:endParaRPr lang="en-US"/>
        </a:p>
      </dgm:t>
    </dgm:pt>
    <dgm:pt modelId="{20313F9B-F9EB-4723-B1ED-3636233128CF}">
      <dgm:prSet phldrT="[Text]"/>
      <dgm:spPr/>
      <dgm:t>
        <a:bodyPr/>
        <a:lstStyle/>
        <a:p>
          <a:r>
            <a:rPr lang="ar-EG" b="1" dirty="0"/>
            <a:t>تحليل البيانات الضخمة</a:t>
          </a:r>
          <a:endParaRPr lang="en-US" b="1" dirty="0"/>
        </a:p>
      </dgm:t>
    </dgm:pt>
    <dgm:pt modelId="{68C92371-C768-4891-952A-96005FF55A2D}" type="parTrans" cxnId="{91B6BA44-88EE-445A-8560-666E244A231D}">
      <dgm:prSet/>
      <dgm:spPr/>
      <dgm:t>
        <a:bodyPr/>
        <a:lstStyle/>
        <a:p>
          <a:endParaRPr lang="en-US"/>
        </a:p>
      </dgm:t>
    </dgm:pt>
    <dgm:pt modelId="{9C03D4F3-1342-4E6B-BA2B-EB2C44316E62}" type="sibTrans" cxnId="{91B6BA44-88EE-445A-8560-666E244A231D}">
      <dgm:prSet/>
      <dgm:spPr/>
      <dgm:t>
        <a:bodyPr/>
        <a:lstStyle/>
        <a:p>
          <a:endParaRPr lang="en-US"/>
        </a:p>
      </dgm:t>
    </dgm:pt>
    <dgm:pt modelId="{3B7E9277-6DC8-47C0-AAF8-6C0D29BAC947}">
      <dgm:prSet phldrT="[Text]"/>
      <dgm:spPr/>
      <dgm:t>
        <a:bodyPr/>
        <a:lstStyle/>
        <a:p>
          <a:r>
            <a:rPr lang="ar-EG" b="1" dirty="0"/>
            <a:t>إنشاء المحتوى تلقائيًا</a:t>
          </a:r>
          <a:endParaRPr lang="en-US" b="1" dirty="0"/>
        </a:p>
      </dgm:t>
    </dgm:pt>
    <dgm:pt modelId="{B873D7C2-6D54-469E-9C19-A7D14DF334EC}" type="parTrans" cxnId="{0789FE97-DFA8-48CA-8691-BCDFD8C85624}">
      <dgm:prSet/>
      <dgm:spPr/>
      <dgm:t>
        <a:bodyPr/>
        <a:lstStyle/>
        <a:p>
          <a:endParaRPr lang="en-US"/>
        </a:p>
      </dgm:t>
    </dgm:pt>
    <dgm:pt modelId="{DF90342B-260D-4626-BBB0-F48476CDFF11}" type="sibTrans" cxnId="{0789FE97-DFA8-48CA-8691-BCDFD8C85624}">
      <dgm:prSet/>
      <dgm:spPr/>
      <dgm:t>
        <a:bodyPr/>
        <a:lstStyle/>
        <a:p>
          <a:endParaRPr lang="en-US"/>
        </a:p>
      </dgm:t>
    </dgm:pt>
    <dgm:pt modelId="{A8200E4E-F66E-48BD-B60E-8A81BD180DC9}">
      <dgm:prSet phldrT="[Text]"/>
      <dgm:spPr/>
      <dgm:t>
        <a:bodyPr/>
        <a:lstStyle/>
        <a:p>
          <a:r>
            <a:rPr lang="ar-EG" b="1" dirty="0"/>
            <a:t>المهام الروتينية</a:t>
          </a:r>
          <a:endParaRPr lang="en-US" b="1" dirty="0"/>
        </a:p>
      </dgm:t>
    </dgm:pt>
    <dgm:pt modelId="{B901504C-D742-4D61-93D4-0D00DE5498EA}" type="parTrans" cxnId="{A97A0423-8AAD-4E52-94EE-A2458FAED411}">
      <dgm:prSet/>
      <dgm:spPr/>
      <dgm:t>
        <a:bodyPr/>
        <a:lstStyle/>
        <a:p>
          <a:endParaRPr lang="en-US"/>
        </a:p>
      </dgm:t>
    </dgm:pt>
    <dgm:pt modelId="{4E95FD94-B13C-40D3-A090-FBCA5EC47B36}" type="sibTrans" cxnId="{A97A0423-8AAD-4E52-94EE-A2458FAED411}">
      <dgm:prSet/>
      <dgm:spPr/>
      <dgm:t>
        <a:bodyPr/>
        <a:lstStyle/>
        <a:p>
          <a:endParaRPr lang="en-US"/>
        </a:p>
      </dgm:t>
    </dgm:pt>
    <dgm:pt modelId="{91F623BD-D830-4BCA-9628-FF129617767D}">
      <dgm:prSet phldrT="[Text]"/>
      <dgm:spPr/>
      <dgm:t>
        <a:bodyPr/>
        <a:lstStyle/>
        <a:p>
          <a:r>
            <a:rPr lang="ar-EG" b="1" dirty="0"/>
            <a:t>مواجهة الأخبار الزائفة</a:t>
          </a:r>
          <a:endParaRPr lang="en-US" b="1" dirty="0"/>
        </a:p>
      </dgm:t>
    </dgm:pt>
    <dgm:pt modelId="{0D4AB71F-D30E-46BE-AB9F-34B533AABF3C}" type="parTrans" cxnId="{BB23B8E1-43D3-4A9D-80FE-75E3FE6B89A3}">
      <dgm:prSet/>
      <dgm:spPr/>
      <dgm:t>
        <a:bodyPr/>
        <a:lstStyle/>
        <a:p>
          <a:endParaRPr lang="en-US"/>
        </a:p>
      </dgm:t>
    </dgm:pt>
    <dgm:pt modelId="{C200C141-A3D0-472F-8931-BD3D06368D6C}" type="sibTrans" cxnId="{BB23B8E1-43D3-4A9D-80FE-75E3FE6B89A3}">
      <dgm:prSet/>
      <dgm:spPr/>
      <dgm:t>
        <a:bodyPr/>
        <a:lstStyle/>
        <a:p>
          <a:endParaRPr lang="en-US"/>
        </a:p>
      </dgm:t>
    </dgm:pt>
    <dgm:pt modelId="{5E9355E4-BC1C-48DB-9B03-170EAC2F4A1A}" type="pres">
      <dgm:prSet presAssocID="{3B55C44D-0BA6-4C5C-85C3-1C4D451F510F}" presName="diagram" presStyleCnt="0">
        <dgm:presLayoutVars>
          <dgm:dir/>
          <dgm:resizeHandles val="exact"/>
        </dgm:presLayoutVars>
      </dgm:prSet>
      <dgm:spPr/>
    </dgm:pt>
    <dgm:pt modelId="{C1EAA59C-6DF4-403E-ABFA-6A5D29B755D5}" type="pres">
      <dgm:prSet presAssocID="{C60C6FF0-51A5-4B04-8569-76094635E77B}" presName="node" presStyleLbl="node1" presStyleIdx="0" presStyleCnt="5">
        <dgm:presLayoutVars>
          <dgm:bulletEnabled val="1"/>
        </dgm:presLayoutVars>
      </dgm:prSet>
      <dgm:spPr/>
    </dgm:pt>
    <dgm:pt modelId="{9A8BB800-4B09-4029-82CF-5AE5659F827C}" type="pres">
      <dgm:prSet presAssocID="{B34DE8D7-4E4B-42A6-952E-AC03AC1F1008}" presName="sibTrans" presStyleCnt="0"/>
      <dgm:spPr/>
    </dgm:pt>
    <dgm:pt modelId="{72E1FBBB-DCAD-44F0-82E6-DF286742FDBA}" type="pres">
      <dgm:prSet presAssocID="{20313F9B-F9EB-4723-B1ED-3636233128CF}" presName="node" presStyleLbl="node1" presStyleIdx="1" presStyleCnt="5">
        <dgm:presLayoutVars>
          <dgm:bulletEnabled val="1"/>
        </dgm:presLayoutVars>
      </dgm:prSet>
      <dgm:spPr/>
    </dgm:pt>
    <dgm:pt modelId="{310FFE8A-09A8-4C2E-8BAB-818984E760CC}" type="pres">
      <dgm:prSet presAssocID="{9C03D4F3-1342-4E6B-BA2B-EB2C44316E62}" presName="sibTrans" presStyleCnt="0"/>
      <dgm:spPr/>
    </dgm:pt>
    <dgm:pt modelId="{40C9DA7A-91DF-48F8-84FF-318D2D2C4E9B}" type="pres">
      <dgm:prSet presAssocID="{3B7E9277-6DC8-47C0-AAF8-6C0D29BAC947}" presName="node" presStyleLbl="node1" presStyleIdx="2" presStyleCnt="5">
        <dgm:presLayoutVars>
          <dgm:bulletEnabled val="1"/>
        </dgm:presLayoutVars>
      </dgm:prSet>
      <dgm:spPr/>
    </dgm:pt>
    <dgm:pt modelId="{DD886A32-C430-4C73-9929-79F674CAB97C}" type="pres">
      <dgm:prSet presAssocID="{DF90342B-260D-4626-BBB0-F48476CDFF11}" presName="sibTrans" presStyleCnt="0"/>
      <dgm:spPr/>
    </dgm:pt>
    <dgm:pt modelId="{287223D0-EECC-42C4-BFA8-F16AE4664305}" type="pres">
      <dgm:prSet presAssocID="{A8200E4E-F66E-48BD-B60E-8A81BD180DC9}" presName="node" presStyleLbl="node1" presStyleIdx="3" presStyleCnt="5">
        <dgm:presLayoutVars>
          <dgm:bulletEnabled val="1"/>
        </dgm:presLayoutVars>
      </dgm:prSet>
      <dgm:spPr/>
    </dgm:pt>
    <dgm:pt modelId="{1752F266-F885-4827-9A4B-767130429628}" type="pres">
      <dgm:prSet presAssocID="{4E95FD94-B13C-40D3-A090-FBCA5EC47B36}" presName="sibTrans" presStyleCnt="0"/>
      <dgm:spPr/>
    </dgm:pt>
    <dgm:pt modelId="{0E9F0120-9A20-4C1D-8575-136911E0A7EA}" type="pres">
      <dgm:prSet presAssocID="{91F623BD-D830-4BCA-9628-FF129617767D}" presName="node" presStyleLbl="node1" presStyleIdx="4" presStyleCnt="5">
        <dgm:presLayoutVars>
          <dgm:bulletEnabled val="1"/>
        </dgm:presLayoutVars>
      </dgm:prSet>
      <dgm:spPr/>
    </dgm:pt>
  </dgm:ptLst>
  <dgm:cxnLst>
    <dgm:cxn modelId="{A97A0423-8AAD-4E52-94EE-A2458FAED411}" srcId="{3B55C44D-0BA6-4C5C-85C3-1C4D451F510F}" destId="{A8200E4E-F66E-48BD-B60E-8A81BD180DC9}" srcOrd="3" destOrd="0" parTransId="{B901504C-D742-4D61-93D4-0D00DE5498EA}" sibTransId="{4E95FD94-B13C-40D3-A090-FBCA5EC47B36}"/>
    <dgm:cxn modelId="{1C9F0D2A-5545-4CEC-B19F-1B53A2CA7A67}" type="presOf" srcId="{A8200E4E-F66E-48BD-B60E-8A81BD180DC9}" destId="{287223D0-EECC-42C4-BFA8-F16AE4664305}" srcOrd="0" destOrd="0" presId="urn:microsoft.com/office/officeart/2005/8/layout/default"/>
    <dgm:cxn modelId="{91B6BA44-88EE-445A-8560-666E244A231D}" srcId="{3B55C44D-0BA6-4C5C-85C3-1C4D451F510F}" destId="{20313F9B-F9EB-4723-B1ED-3636233128CF}" srcOrd="1" destOrd="0" parTransId="{68C92371-C768-4891-952A-96005FF55A2D}" sibTransId="{9C03D4F3-1342-4E6B-BA2B-EB2C44316E62}"/>
    <dgm:cxn modelId="{3E2AFF64-DEF1-4DA4-A947-B32AB1C46B37}" type="presOf" srcId="{20313F9B-F9EB-4723-B1ED-3636233128CF}" destId="{72E1FBBB-DCAD-44F0-82E6-DF286742FDBA}" srcOrd="0" destOrd="0" presId="urn:microsoft.com/office/officeart/2005/8/layout/default"/>
    <dgm:cxn modelId="{25AE8346-CD2E-4FAC-9E1E-1CE8253A601B}" type="presOf" srcId="{91F623BD-D830-4BCA-9628-FF129617767D}" destId="{0E9F0120-9A20-4C1D-8575-136911E0A7EA}" srcOrd="0" destOrd="0" presId="urn:microsoft.com/office/officeart/2005/8/layout/default"/>
    <dgm:cxn modelId="{F5A93F6A-47E7-4765-828D-825E3FD97DED}" type="presOf" srcId="{C60C6FF0-51A5-4B04-8569-76094635E77B}" destId="{C1EAA59C-6DF4-403E-ABFA-6A5D29B755D5}" srcOrd="0" destOrd="0" presId="urn:microsoft.com/office/officeart/2005/8/layout/default"/>
    <dgm:cxn modelId="{0789FE97-DFA8-48CA-8691-BCDFD8C85624}" srcId="{3B55C44D-0BA6-4C5C-85C3-1C4D451F510F}" destId="{3B7E9277-6DC8-47C0-AAF8-6C0D29BAC947}" srcOrd="2" destOrd="0" parTransId="{B873D7C2-6D54-469E-9C19-A7D14DF334EC}" sibTransId="{DF90342B-260D-4626-BBB0-F48476CDFF11}"/>
    <dgm:cxn modelId="{74CEC8B7-D958-49B8-8129-D7A0AB70E7D7}" type="presOf" srcId="{3B55C44D-0BA6-4C5C-85C3-1C4D451F510F}" destId="{5E9355E4-BC1C-48DB-9B03-170EAC2F4A1A}" srcOrd="0" destOrd="0" presId="urn:microsoft.com/office/officeart/2005/8/layout/default"/>
    <dgm:cxn modelId="{2655CFB8-B5E2-43A3-9CD6-73724DA547E4}" type="presOf" srcId="{3B7E9277-6DC8-47C0-AAF8-6C0D29BAC947}" destId="{40C9DA7A-91DF-48F8-84FF-318D2D2C4E9B}" srcOrd="0" destOrd="0" presId="urn:microsoft.com/office/officeart/2005/8/layout/default"/>
    <dgm:cxn modelId="{F03473C5-4CB3-49A1-A5F7-B15AD9BF25AF}" srcId="{3B55C44D-0BA6-4C5C-85C3-1C4D451F510F}" destId="{C60C6FF0-51A5-4B04-8569-76094635E77B}" srcOrd="0" destOrd="0" parTransId="{907757FB-E4FC-4FD3-ABD5-CF0D0ABDDBE3}" sibTransId="{B34DE8D7-4E4B-42A6-952E-AC03AC1F1008}"/>
    <dgm:cxn modelId="{BB23B8E1-43D3-4A9D-80FE-75E3FE6B89A3}" srcId="{3B55C44D-0BA6-4C5C-85C3-1C4D451F510F}" destId="{91F623BD-D830-4BCA-9628-FF129617767D}" srcOrd="4" destOrd="0" parTransId="{0D4AB71F-D30E-46BE-AB9F-34B533AABF3C}" sibTransId="{C200C141-A3D0-472F-8931-BD3D06368D6C}"/>
    <dgm:cxn modelId="{15529EF8-2B05-4F24-8447-FFD4655886E2}" type="presParOf" srcId="{5E9355E4-BC1C-48DB-9B03-170EAC2F4A1A}" destId="{C1EAA59C-6DF4-403E-ABFA-6A5D29B755D5}" srcOrd="0" destOrd="0" presId="urn:microsoft.com/office/officeart/2005/8/layout/default"/>
    <dgm:cxn modelId="{E054C455-4FE8-4820-97DA-E70969DCEA12}" type="presParOf" srcId="{5E9355E4-BC1C-48DB-9B03-170EAC2F4A1A}" destId="{9A8BB800-4B09-4029-82CF-5AE5659F827C}" srcOrd="1" destOrd="0" presId="urn:microsoft.com/office/officeart/2005/8/layout/default"/>
    <dgm:cxn modelId="{5338D5E7-D48E-49B1-805A-7D3C88C1F043}" type="presParOf" srcId="{5E9355E4-BC1C-48DB-9B03-170EAC2F4A1A}" destId="{72E1FBBB-DCAD-44F0-82E6-DF286742FDBA}" srcOrd="2" destOrd="0" presId="urn:microsoft.com/office/officeart/2005/8/layout/default"/>
    <dgm:cxn modelId="{39ACD6BD-D2CF-4A05-8290-0EFE9F541F96}" type="presParOf" srcId="{5E9355E4-BC1C-48DB-9B03-170EAC2F4A1A}" destId="{310FFE8A-09A8-4C2E-8BAB-818984E760CC}" srcOrd="3" destOrd="0" presId="urn:microsoft.com/office/officeart/2005/8/layout/default"/>
    <dgm:cxn modelId="{E41D133F-3334-44B2-8EBA-38E87F1AE0BB}" type="presParOf" srcId="{5E9355E4-BC1C-48DB-9B03-170EAC2F4A1A}" destId="{40C9DA7A-91DF-48F8-84FF-318D2D2C4E9B}" srcOrd="4" destOrd="0" presId="urn:microsoft.com/office/officeart/2005/8/layout/default"/>
    <dgm:cxn modelId="{4DA9E4D0-749E-487D-AFD9-925C9258676C}" type="presParOf" srcId="{5E9355E4-BC1C-48DB-9B03-170EAC2F4A1A}" destId="{DD886A32-C430-4C73-9929-79F674CAB97C}" srcOrd="5" destOrd="0" presId="urn:microsoft.com/office/officeart/2005/8/layout/default"/>
    <dgm:cxn modelId="{20B45FD9-3E59-494E-8897-753210133DDF}" type="presParOf" srcId="{5E9355E4-BC1C-48DB-9B03-170EAC2F4A1A}" destId="{287223D0-EECC-42C4-BFA8-F16AE4664305}" srcOrd="6" destOrd="0" presId="urn:microsoft.com/office/officeart/2005/8/layout/default"/>
    <dgm:cxn modelId="{E6736B57-166B-459C-B9A0-2610BBE11DDD}" type="presParOf" srcId="{5E9355E4-BC1C-48DB-9B03-170EAC2F4A1A}" destId="{1752F266-F885-4827-9A4B-767130429628}" srcOrd="7" destOrd="0" presId="urn:microsoft.com/office/officeart/2005/8/layout/default"/>
    <dgm:cxn modelId="{63F4D81E-CD01-4C42-AA58-F99EAA6F971F}" type="presParOf" srcId="{5E9355E4-BC1C-48DB-9B03-170EAC2F4A1A}" destId="{0E9F0120-9A20-4C1D-8575-136911E0A7EA}"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E9DECED-956E-4C20-9C22-7E7FF437E7B5}" type="doc">
      <dgm:prSet loTypeId="urn:microsoft.com/office/officeart/2005/8/layout/pyramid2" loCatId="pyramid" qsTypeId="urn:microsoft.com/office/officeart/2005/8/quickstyle/simple1" qsCatId="simple" csTypeId="urn:microsoft.com/office/officeart/2005/8/colors/accent1_2" csCatId="accent1" phldr="1"/>
      <dgm:spPr/>
    </dgm:pt>
    <dgm:pt modelId="{3B415976-ED4F-46B0-8594-06E15AF3047B}">
      <dgm:prSet phldrT="[Text]" custT="1"/>
      <dgm:spPr/>
      <dgm:t>
        <a:bodyPr/>
        <a:lstStyle/>
        <a:p>
          <a:r>
            <a:rPr lang="ar-EG" sz="2400" b="1" dirty="0"/>
            <a:t>فقدان البُعد الإنساني</a:t>
          </a:r>
          <a:endParaRPr lang="en-US" sz="2400" b="1" dirty="0"/>
        </a:p>
      </dgm:t>
    </dgm:pt>
    <dgm:pt modelId="{522FAC94-918B-4983-9A0B-F4D5A2F7777C}" type="parTrans" cxnId="{B61D1DC2-11BD-40CA-9852-5031B7049246}">
      <dgm:prSet/>
      <dgm:spPr/>
      <dgm:t>
        <a:bodyPr/>
        <a:lstStyle/>
        <a:p>
          <a:endParaRPr lang="en-US"/>
        </a:p>
      </dgm:t>
    </dgm:pt>
    <dgm:pt modelId="{CE79331D-E67B-44B0-8ADD-A5FA90660F02}" type="sibTrans" cxnId="{B61D1DC2-11BD-40CA-9852-5031B7049246}">
      <dgm:prSet/>
      <dgm:spPr/>
      <dgm:t>
        <a:bodyPr/>
        <a:lstStyle/>
        <a:p>
          <a:endParaRPr lang="en-US"/>
        </a:p>
      </dgm:t>
    </dgm:pt>
    <dgm:pt modelId="{E8F3B7B5-8E32-4EDC-9A54-77A4B7D019E0}">
      <dgm:prSet phldrT="[Text]" custT="1"/>
      <dgm:spPr/>
      <dgm:t>
        <a:bodyPr/>
        <a:lstStyle/>
        <a:p>
          <a:r>
            <a:rPr lang="ar-EG" sz="2400" b="1" dirty="0"/>
            <a:t>الشفافية </a:t>
          </a:r>
          <a:endParaRPr lang="en-US" sz="2400" b="1" dirty="0"/>
        </a:p>
      </dgm:t>
    </dgm:pt>
    <dgm:pt modelId="{7A6CBFAA-0C47-4B93-BDD9-E71057E400A5}" type="parTrans" cxnId="{DB428CF1-B014-4528-8028-71A48EB80FDF}">
      <dgm:prSet/>
      <dgm:spPr/>
      <dgm:t>
        <a:bodyPr/>
        <a:lstStyle/>
        <a:p>
          <a:endParaRPr lang="en-US"/>
        </a:p>
      </dgm:t>
    </dgm:pt>
    <dgm:pt modelId="{84CB7966-B129-4CD6-9A53-8625198D861B}" type="sibTrans" cxnId="{DB428CF1-B014-4528-8028-71A48EB80FDF}">
      <dgm:prSet/>
      <dgm:spPr/>
      <dgm:t>
        <a:bodyPr/>
        <a:lstStyle/>
        <a:p>
          <a:endParaRPr lang="en-US"/>
        </a:p>
      </dgm:t>
    </dgm:pt>
    <dgm:pt modelId="{87AC36C4-B496-4F11-A0EA-91E58839EF05}">
      <dgm:prSet phldrT="[Text]" custT="1"/>
      <dgm:spPr/>
      <dgm:t>
        <a:bodyPr/>
        <a:lstStyle/>
        <a:p>
          <a:r>
            <a:rPr lang="ar-EG" sz="2400" b="1" dirty="0"/>
            <a:t>أخلاقيات استخدام البيانات</a:t>
          </a:r>
          <a:endParaRPr lang="en-US" sz="2400" b="1" dirty="0"/>
        </a:p>
      </dgm:t>
    </dgm:pt>
    <dgm:pt modelId="{0042E42A-C671-4354-B2B6-4D55CD210F2F}" type="parTrans" cxnId="{09FB9E51-9EB6-4E21-89DC-5BE202B3D6C7}">
      <dgm:prSet/>
      <dgm:spPr/>
      <dgm:t>
        <a:bodyPr/>
        <a:lstStyle/>
        <a:p>
          <a:endParaRPr lang="en-US"/>
        </a:p>
      </dgm:t>
    </dgm:pt>
    <dgm:pt modelId="{62F33855-7C0D-4B5B-9AC8-B26FD0C1E7F1}" type="sibTrans" cxnId="{09FB9E51-9EB6-4E21-89DC-5BE202B3D6C7}">
      <dgm:prSet/>
      <dgm:spPr/>
      <dgm:t>
        <a:bodyPr/>
        <a:lstStyle/>
        <a:p>
          <a:endParaRPr lang="en-US"/>
        </a:p>
      </dgm:t>
    </dgm:pt>
    <dgm:pt modelId="{DF50F54C-15DC-4B39-A0AC-FFEC99103792}" type="pres">
      <dgm:prSet presAssocID="{DE9DECED-956E-4C20-9C22-7E7FF437E7B5}" presName="compositeShape" presStyleCnt="0">
        <dgm:presLayoutVars>
          <dgm:dir/>
          <dgm:resizeHandles/>
        </dgm:presLayoutVars>
      </dgm:prSet>
      <dgm:spPr/>
    </dgm:pt>
    <dgm:pt modelId="{8F7AC874-D872-4692-9FB3-DE7F094333E2}" type="pres">
      <dgm:prSet presAssocID="{DE9DECED-956E-4C20-9C22-7E7FF437E7B5}" presName="pyramid" presStyleLbl="node1" presStyleIdx="0" presStyleCnt="1"/>
      <dgm:spPr/>
    </dgm:pt>
    <dgm:pt modelId="{255F9A97-5D20-437D-84FF-9A45C740CC8B}" type="pres">
      <dgm:prSet presAssocID="{DE9DECED-956E-4C20-9C22-7E7FF437E7B5}" presName="theList" presStyleCnt="0"/>
      <dgm:spPr/>
    </dgm:pt>
    <dgm:pt modelId="{32BA14AA-1212-4541-807C-A30853CB860C}" type="pres">
      <dgm:prSet presAssocID="{3B415976-ED4F-46B0-8594-06E15AF3047B}" presName="aNode" presStyleLbl="fgAcc1" presStyleIdx="0" presStyleCnt="3">
        <dgm:presLayoutVars>
          <dgm:bulletEnabled val="1"/>
        </dgm:presLayoutVars>
      </dgm:prSet>
      <dgm:spPr/>
    </dgm:pt>
    <dgm:pt modelId="{78F5A091-FFBA-456D-AB97-B1D31B11E669}" type="pres">
      <dgm:prSet presAssocID="{3B415976-ED4F-46B0-8594-06E15AF3047B}" presName="aSpace" presStyleCnt="0"/>
      <dgm:spPr/>
    </dgm:pt>
    <dgm:pt modelId="{7F4C0840-3526-47A4-8D66-4BDE1427B13D}" type="pres">
      <dgm:prSet presAssocID="{E8F3B7B5-8E32-4EDC-9A54-77A4B7D019E0}" presName="aNode" presStyleLbl="fgAcc1" presStyleIdx="1" presStyleCnt="3">
        <dgm:presLayoutVars>
          <dgm:bulletEnabled val="1"/>
        </dgm:presLayoutVars>
      </dgm:prSet>
      <dgm:spPr/>
    </dgm:pt>
    <dgm:pt modelId="{59256BF5-7945-45E8-A781-1C75B00CBD1B}" type="pres">
      <dgm:prSet presAssocID="{E8F3B7B5-8E32-4EDC-9A54-77A4B7D019E0}" presName="aSpace" presStyleCnt="0"/>
      <dgm:spPr/>
    </dgm:pt>
    <dgm:pt modelId="{B0205E69-4BF8-4EC6-A3BE-8D9B9F89C011}" type="pres">
      <dgm:prSet presAssocID="{87AC36C4-B496-4F11-A0EA-91E58839EF05}" presName="aNode" presStyleLbl="fgAcc1" presStyleIdx="2" presStyleCnt="3">
        <dgm:presLayoutVars>
          <dgm:bulletEnabled val="1"/>
        </dgm:presLayoutVars>
      </dgm:prSet>
      <dgm:spPr/>
    </dgm:pt>
    <dgm:pt modelId="{EC25204B-7920-4BCE-A338-93494C15A611}" type="pres">
      <dgm:prSet presAssocID="{87AC36C4-B496-4F11-A0EA-91E58839EF05}" presName="aSpace" presStyleCnt="0"/>
      <dgm:spPr/>
    </dgm:pt>
  </dgm:ptLst>
  <dgm:cxnLst>
    <dgm:cxn modelId="{2FF1082E-4E68-42D6-BD5B-BF3FCDFCF41E}" type="presOf" srcId="{3B415976-ED4F-46B0-8594-06E15AF3047B}" destId="{32BA14AA-1212-4541-807C-A30853CB860C}" srcOrd="0" destOrd="0" presId="urn:microsoft.com/office/officeart/2005/8/layout/pyramid2"/>
    <dgm:cxn modelId="{F3E7C246-3EB3-4E55-8009-668175BFB385}" type="presOf" srcId="{DE9DECED-956E-4C20-9C22-7E7FF437E7B5}" destId="{DF50F54C-15DC-4B39-A0AC-FFEC99103792}" srcOrd="0" destOrd="0" presId="urn:microsoft.com/office/officeart/2005/8/layout/pyramid2"/>
    <dgm:cxn modelId="{09FB9E51-9EB6-4E21-89DC-5BE202B3D6C7}" srcId="{DE9DECED-956E-4C20-9C22-7E7FF437E7B5}" destId="{87AC36C4-B496-4F11-A0EA-91E58839EF05}" srcOrd="2" destOrd="0" parTransId="{0042E42A-C671-4354-B2B6-4D55CD210F2F}" sibTransId="{62F33855-7C0D-4B5B-9AC8-B26FD0C1E7F1}"/>
    <dgm:cxn modelId="{B51F3878-95D0-4C78-A3AE-DF799885E2F6}" type="presOf" srcId="{E8F3B7B5-8E32-4EDC-9A54-77A4B7D019E0}" destId="{7F4C0840-3526-47A4-8D66-4BDE1427B13D}" srcOrd="0" destOrd="0" presId="urn:microsoft.com/office/officeart/2005/8/layout/pyramid2"/>
    <dgm:cxn modelId="{042537A8-5D01-40D3-9AD2-4ABC73E2E854}" type="presOf" srcId="{87AC36C4-B496-4F11-A0EA-91E58839EF05}" destId="{B0205E69-4BF8-4EC6-A3BE-8D9B9F89C011}" srcOrd="0" destOrd="0" presId="urn:microsoft.com/office/officeart/2005/8/layout/pyramid2"/>
    <dgm:cxn modelId="{B61D1DC2-11BD-40CA-9852-5031B7049246}" srcId="{DE9DECED-956E-4C20-9C22-7E7FF437E7B5}" destId="{3B415976-ED4F-46B0-8594-06E15AF3047B}" srcOrd="0" destOrd="0" parTransId="{522FAC94-918B-4983-9A0B-F4D5A2F7777C}" sibTransId="{CE79331D-E67B-44B0-8ADD-A5FA90660F02}"/>
    <dgm:cxn modelId="{DB428CF1-B014-4528-8028-71A48EB80FDF}" srcId="{DE9DECED-956E-4C20-9C22-7E7FF437E7B5}" destId="{E8F3B7B5-8E32-4EDC-9A54-77A4B7D019E0}" srcOrd="1" destOrd="0" parTransId="{7A6CBFAA-0C47-4B93-BDD9-E71057E400A5}" sibTransId="{84CB7966-B129-4CD6-9A53-8625198D861B}"/>
    <dgm:cxn modelId="{26F78181-8B1E-4CA9-93D1-B929FB15CE86}" type="presParOf" srcId="{DF50F54C-15DC-4B39-A0AC-FFEC99103792}" destId="{8F7AC874-D872-4692-9FB3-DE7F094333E2}" srcOrd="0" destOrd="0" presId="urn:microsoft.com/office/officeart/2005/8/layout/pyramid2"/>
    <dgm:cxn modelId="{3A4EA4BB-9F2D-4D32-89DA-E3D59C747970}" type="presParOf" srcId="{DF50F54C-15DC-4B39-A0AC-FFEC99103792}" destId="{255F9A97-5D20-437D-84FF-9A45C740CC8B}" srcOrd="1" destOrd="0" presId="urn:microsoft.com/office/officeart/2005/8/layout/pyramid2"/>
    <dgm:cxn modelId="{09A49F06-5575-4C4E-BB22-A6E41CA45CBA}" type="presParOf" srcId="{255F9A97-5D20-437D-84FF-9A45C740CC8B}" destId="{32BA14AA-1212-4541-807C-A30853CB860C}" srcOrd="0" destOrd="0" presId="urn:microsoft.com/office/officeart/2005/8/layout/pyramid2"/>
    <dgm:cxn modelId="{60DF2356-A1BF-4FB5-97AF-20620070CAFE}" type="presParOf" srcId="{255F9A97-5D20-437D-84FF-9A45C740CC8B}" destId="{78F5A091-FFBA-456D-AB97-B1D31B11E669}" srcOrd="1" destOrd="0" presId="urn:microsoft.com/office/officeart/2005/8/layout/pyramid2"/>
    <dgm:cxn modelId="{4CA52F08-356B-4B4F-AE83-CCCEF9913CF8}" type="presParOf" srcId="{255F9A97-5D20-437D-84FF-9A45C740CC8B}" destId="{7F4C0840-3526-47A4-8D66-4BDE1427B13D}" srcOrd="2" destOrd="0" presId="urn:microsoft.com/office/officeart/2005/8/layout/pyramid2"/>
    <dgm:cxn modelId="{ADF2C151-A1AB-482B-A73F-367167953923}" type="presParOf" srcId="{255F9A97-5D20-437D-84FF-9A45C740CC8B}" destId="{59256BF5-7945-45E8-A781-1C75B00CBD1B}" srcOrd="3" destOrd="0" presId="urn:microsoft.com/office/officeart/2005/8/layout/pyramid2"/>
    <dgm:cxn modelId="{255F46F1-31B3-477F-95D5-9C1A2AD1FA59}" type="presParOf" srcId="{255F9A97-5D20-437D-84FF-9A45C740CC8B}" destId="{B0205E69-4BF8-4EC6-A3BE-8D9B9F89C011}" srcOrd="4" destOrd="0" presId="urn:microsoft.com/office/officeart/2005/8/layout/pyramid2"/>
    <dgm:cxn modelId="{4016A7DE-B466-43F3-BDDA-24B674E2F116}" type="presParOf" srcId="{255F9A97-5D20-437D-84FF-9A45C740CC8B}" destId="{EC25204B-7920-4BCE-A338-93494C15A611}"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CC087F-11AC-4060-BEB9-6504D8A36C7B}">
      <dsp:nvSpPr>
        <dsp:cNvPr id="0" name=""/>
        <dsp:cNvSpPr/>
      </dsp:nvSpPr>
      <dsp:spPr>
        <a:xfrm>
          <a:off x="2949897" y="1051"/>
          <a:ext cx="1535762" cy="99824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b="1" kern="1200" dirty="0">
              <a:cs typeface="+mj-cs"/>
            </a:rPr>
            <a:t>الوضوح</a:t>
          </a:r>
          <a:endParaRPr lang="en-US" sz="2800" b="1" kern="1200" dirty="0">
            <a:cs typeface="+mj-cs"/>
          </a:endParaRPr>
        </a:p>
      </dsp:txBody>
      <dsp:txXfrm>
        <a:off x="2998627" y="49781"/>
        <a:ext cx="1438302" cy="900785"/>
      </dsp:txXfrm>
    </dsp:sp>
    <dsp:sp modelId="{A2EA8382-FBD7-429F-BBDB-91D9B0223A72}">
      <dsp:nvSpPr>
        <dsp:cNvPr id="0" name=""/>
        <dsp:cNvSpPr/>
      </dsp:nvSpPr>
      <dsp:spPr>
        <a:xfrm>
          <a:off x="2067589" y="500174"/>
          <a:ext cx="3300377" cy="3300377"/>
        </a:xfrm>
        <a:custGeom>
          <a:avLst/>
          <a:gdLst/>
          <a:ahLst/>
          <a:cxnLst/>
          <a:rect l="0" t="0" r="0" b="0"/>
          <a:pathLst>
            <a:path>
              <a:moveTo>
                <a:pt x="2429147" y="195421"/>
              </a:moveTo>
              <a:arcTo wR="1650188" hR="1650188" stAng="17890016" swAng="2627520"/>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68F2E3D0-8FE1-473F-B4E8-85A9619C645C}">
      <dsp:nvSpPr>
        <dsp:cNvPr id="0" name=""/>
        <dsp:cNvSpPr/>
      </dsp:nvSpPr>
      <dsp:spPr>
        <a:xfrm>
          <a:off x="4600086" y="1651240"/>
          <a:ext cx="1535762" cy="99824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b="1" kern="1200" dirty="0">
              <a:cs typeface="+mj-cs"/>
            </a:rPr>
            <a:t>الدقة</a:t>
          </a:r>
          <a:endParaRPr lang="en-US" sz="2800" b="1" kern="1200" dirty="0">
            <a:cs typeface="+mj-cs"/>
          </a:endParaRPr>
        </a:p>
      </dsp:txBody>
      <dsp:txXfrm>
        <a:off x="4648816" y="1699970"/>
        <a:ext cx="1438302" cy="900785"/>
      </dsp:txXfrm>
    </dsp:sp>
    <dsp:sp modelId="{7B69CE8D-63C2-4C9D-8273-6C6871F64723}">
      <dsp:nvSpPr>
        <dsp:cNvPr id="0" name=""/>
        <dsp:cNvSpPr/>
      </dsp:nvSpPr>
      <dsp:spPr>
        <a:xfrm>
          <a:off x="2067589" y="500174"/>
          <a:ext cx="3300377" cy="3300377"/>
        </a:xfrm>
        <a:custGeom>
          <a:avLst/>
          <a:gdLst/>
          <a:ahLst/>
          <a:cxnLst/>
          <a:rect l="0" t="0" r="0" b="0"/>
          <a:pathLst>
            <a:path>
              <a:moveTo>
                <a:pt x="3219245" y="2161249"/>
              </a:moveTo>
              <a:arcTo wR="1650188" hR="1650188" stAng="1082464" swAng="2627520"/>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58E91C35-A2EE-4635-8EEA-592A376819D4}">
      <dsp:nvSpPr>
        <dsp:cNvPr id="0" name=""/>
        <dsp:cNvSpPr/>
      </dsp:nvSpPr>
      <dsp:spPr>
        <a:xfrm>
          <a:off x="2949897" y="3301429"/>
          <a:ext cx="1535762" cy="99824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b="1" kern="1200" dirty="0"/>
            <a:t>مناسبة للتنوع</a:t>
          </a:r>
          <a:endParaRPr lang="en-US" sz="2800" b="1" kern="1200" dirty="0"/>
        </a:p>
      </dsp:txBody>
      <dsp:txXfrm>
        <a:off x="2998627" y="3350159"/>
        <a:ext cx="1438302" cy="900785"/>
      </dsp:txXfrm>
    </dsp:sp>
    <dsp:sp modelId="{3139F29B-8D18-4769-973B-533F60E2B9B1}">
      <dsp:nvSpPr>
        <dsp:cNvPr id="0" name=""/>
        <dsp:cNvSpPr/>
      </dsp:nvSpPr>
      <dsp:spPr>
        <a:xfrm>
          <a:off x="2067589" y="500174"/>
          <a:ext cx="3300377" cy="3300377"/>
        </a:xfrm>
        <a:custGeom>
          <a:avLst/>
          <a:gdLst/>
          <a:ahLst/>
          <a:cxnLst/>
          <a:rect l="0" t="0" r="0" b="0"/>
          <a:pathLst>
            <a:path>
              <a:moveTo>
                <a:pt x="871230" y="3104955"/>
              </a:moveTo>
              <a:arcTo wR="1650188" hR="1650188" stAng="7090016" swAng="2627520"/>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FF38034D-8A12-4E9C-B69D-2DCED8C2F141}">
      <dsp:nvSpPr>
        <dsp:cNvPr id="0" name=""/>
        <dsp:cNvSpPr/>
      </dsp:nvSpPr>
      <dsp:spPr>
        <a:xfrm>
          <a:off x="1299708" y="1651240"/>
          <a:ext cx="1535762" cy="99824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b="1" kern="1200" dirty="0"/>
            <a:t>الاتساق</a:t>
          </a:r>
          <a:endParaRPr lang="en-US" sz="2800" b="1" kern="1200" dirty="0"/>
        </a:p>
      </dsp:txBody>
      <dsp:txXfrm>
        <a:off x="1348438" y="1699970"/>
        <a:ext cx="1438302" cy="900785"/>
      </dsp:txXfrm>
    </dsp:sp>
    <dsp:sp modelId="{062248F7-B6AF-4104-82F3-ADBECF426972}">
      <dsp:nvSpPr>
        <dsp:cNvPr id="0" name=""/>
        <dsp:cNvSpPr/>
      </dsp:nvSpPr>
      <dsp:spPr>
        <a:xfrm>
          <a:off x="2067589" y="500174"/>
          <a:ext cx="3300377" cy="3300377"/>
        </a:xfrm>
        <a:custGeom>
          <a:avLst/>
          <a:gdLst/>
          <a:ahLst/>
          <a:cxnLst/>
          <a:rect l="0" t="0" r="0" b="0"/>
          <a:pathLst>
            <a:path>
              <a:moveTo>
                <a:pt x="81131" y="1139127"/>
              </a:moveTo>
              <a:arcTo wR="1650188" hR="1650188" stAng="11882464" swAng="2627520"/>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EAA59C-6DF4-403E-ABFA-6A5D29B755D5}">
      <dsp:nvSpPr>
        <dsp:cNvPr id="0" name=""/>
        <dsp:cNvSpPr/>
      </dsp:nvSpPr>
      <dsp:spPr>
        <a:xfrm>
          <a:off x="0" y="314048"/>
          <a:ext cx="2160953" cy="129657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ar-EG" sz="3100" b="1" kern="1200" dirty="0"/>
            <a:t>التخصيص</a:t>
          </a:r>
          <a:endParaRPr lang="en-US" sz="3100" b="1" kern="1200" dirty="0"/>
        </a:p>
      </dsp:txBody>
      <dsp:txXfrm>
        <a:off x="0" y="314048"/>
        <a:ext cx="2160953" cy="1296572"/>
      </dsp:txXfrm>
    </dsp:sp>
    <dsp:sp modelId="{72E1FBBB-DCAD-44F0-82E6-DF286742FDBA}">
      <dsp:nvSpPr>
        <dsp:cNvPr id="0" name=""/>
        <dsp:cNvSpPr/>
      </dsp:nvSpPr>
      <dsp:spPr>
        <a:xfrm>
          <a:off x="2377049" y="314048"/>
          <a:ext cx="2160953" cy="129657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ar-EG" sz="3100" b="1" kern="1200" dirty="0"/>
            <a:t>تحليل البيانات الضخمة</a:t>
          </a:r>
          <a:endParaRPr lang="en-US" sz="3100" b="1" kern="1200" dirty="0"/>
        </a:p>
      </dsp:txBody>
      <dsp:txXfrm>
        <a:off x="2377049" y="314048"/>
        <a:ext cx="2160953" cy="1296572"/>
      </dsp:txXfrm>
    </dsp:sp>
    <dsp:sp modelId="{40C9DA7A-91DF-48F8-84FF-318D2D2C4E9B}">
      <dsp:nvSpPr>
        <dsp:cNvPr id="0" name=""/>
        <dsp:cNvSpPr/>
      </dsp:nvSpPr>
      <dsp:spPr>
        <a:xfrm>
          <a:off x="4754098" y="314048"/>
          <a:ext cx="2160953" cy="129657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ar-EG" sz="3100" b="1" kern="1200" dirty="0"/>
            <a:t>إنشاء المحتوى تلقائيًا</a:t>
          </a:r>
          <a:endParaRPr lang="en-US" sz="3100" b="1" kern="1200" dirty="0"/>
        </a:p>
      </dsp:txBody>
      <dsp:txXfrm>
        <a:off x="4754098" y="314048"/>
        <a:ext cx="2160953" cy="1296572"/>
      </dsp:txXfrm>
    </dsp:sp>
    <dsp:sp modelId="{287223D0-EECC-42C4-BFA8-F16AE4664305}">
      <dsp:nvSpPr>
        <dsp:cNvPr id="0" name=""/>
        <dsp:cNvSpPr/>
      </dsp:nvSpPr>
      <dsp:spPr>
        <a:xfrm>
          <a:off x="1188524" y="1826715"/>
          <a:ext cx="2160953" cy="129657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ar-EG" sz="3100" b="1" kern="1200" dirty="0"/>
            <a:t>المهام الروتينية</a:t>
          </a:r>
          <a:endParaRPr lang="en-US" sz="3100" b="1" kern="1200" dirty="0"/>
        </a:p>
      </dsp:txBody>
      <dsp:txXfrm>
        <a:off x="1188524" y="1826715"/>
        <a:ext cx="2160953" cy="1296572"/>
      </dsp:txXfrm>
    </dsp:sp>
    <dsp:sp modelId="{0E9F0120-9A20-4C1D-8575-136911E0A7EA}">
      <dsp:nvSpPr>
        <dsp:cNvPr id="0" name=""/>
        <dsp:cNvSpPr/>
      </dsp:nvSpPr>
      <dsp:spPr>
        <a:xfrm>
          <a:off x="3565573" y="1826715"/>
          <a:ext cx="2160953" cy="129657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ar-EG" sz="3100" b="1" kern="1200" dirty="0"/>
            <a:t>مواجهة الأخبار الزائفة</a:t>
          </a:r>
          <a:endParaRPr lang="en-US" sz="3100" b="1" kern="1200" dirty="0"/>
        </a:p>
      </dsp:txBody>
      <dsp:txXfrm>
        <a:off x="3565573" y="1826715"/>
        <a:ext cx="2160953" cy="129657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7AC874-D872-4692-9FB3-DE7F094333E2}">
      <dsp:nvSpPr>
        <dsp:cNvPr id="0" name=""/>
        <dsp:cNvSpPr/>
      </dsp:nvSpPr>
      <dsp:spPr>
        <a:xfrm>
          <a:off x="1210782" y="0"/>
          <a:ext cx="3148947" cy="3148947"/>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2BA14AA-1212-4541-807C-A30853CB860C}">
      <dsp:nvSpPr>
        <dsp:cNvPr id="0" name=""/>
        <dsp:cNvSpPr/>
      </dsp:nvSpPr>
      <dsp:spPr>
        <a:xfrm>
          <a:off x="2785256" y="316586"/>
          <a:ext cx="2046815" cy="745414"/>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b="1" kern="1200" dirty="0"/>
            <a:t>فقدان البُعد الإنساني</a:t>
          </a:r>
          <a:endParaRPr lang="en-US" sz="2400" b="1" kern="1200" dirty="0"/>
        </a:p>
      </dsp:txBody>
      <dsp:txXfrm>
        <a:off x="2821644" y="352974"/>
        <a:ext cx="1974039" cy="672638"/>
      </dsp:txXfrm>
    </dsp:sp>
    <dsp:sp modelId="{7F4C0840-3526-47A4-8D66-4BDE1427B13D}">
      <dsp:nvSpPr>
        <dsp:cNvPr id="0" name=""/>
        <dsp:cNvSpPr/>
      </dsp:nvSpPr>
      <dsp:spPr>
        <a:xfrm>
          <a:off x="2785256" y="1155177"/>
          <a:ext cx="2046815" cy="745414"/>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b="1" kern="1200" dirty="0"/>
            <a:t>الشفافية </a:t>
          </a:r>
          <a:endParaRPr lang="en-US" sz="2400" b="1" kern="1200" dirty="0"/>
        </a:p>
      </dsp:txBody>
      <dsp:txXfrm>
        <a:off x="2821644" y="1191565"/>
        <a:ext cx="1974039" cy="672638"/>
      </dsp:txXfrm>
    </dsp:sp>
    <dsp:sp modelId="{B0205E69-4BF8-4EC6-A3BE-8D9B9F89C011}">
      <dsp:nvSpPr>
        <dsp:cNvPr id="0" name=""/>
        <dsp:cNvSpPr/>
      </dsp:nvSpPr>
      <dsp:spPr>
        <a:xfrm>
          <a:off x="2785256" y="1993769"/>
          <a:ext cx="2046815" cy="745414"/>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b="1" kern="1200" dirty="0"/>
            <a:t>أخلاقيات استخدام البيانات</a:t>
          </a:r>
          <a:endParaRPr lang="en-US" sz="2400" b="1" kern="1200" dirty="0"/>
        </a:p>
      </dsp:txBody>
      <dsp:txXfrm>
        <a:off x="2821644" y="2030157"/>
        <a:ext cx="1974039" cy="672638"/>
      </dsp:txXfrm>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83218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4.xml"/><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78459" y="2836057"/>
            <a:ext cx="3124573" cy="769441"/>
          </a:xfrm>
          <a:prstGeom prst="rect">
            <a:avLst/>
          </a:prstGeom>
          <a:noFill/>
        </p:spPr>
        <p:txBody>
          <a:bodyPr wrap="none" rtlCol="0">
            <a:spAutoFit/>
          </a:bodyPr>
          <a:lstStyle/>
          <a:p>
            <a:r>
              <a:rPr lang="ar-EG" sz="4400" b="1" dirty="0">
                <a:solidFill>
                  <a:srgbClr val="00B0F0"/>
                </a:solidFill>
                <a:latin typeface="Simplified Arabic" panose="02020603050405020304" pitchFamily="18" charset="-78"/>
                <a:cs typeface="Simplified Arabic" panose="02020603050405020304" pitchFamily="18" charset="-78"/>
              </a:rPr>
              <a:t>الكتابة الإعلامية</a:t>
            </a:r>
          </a:p>
        </p:txBody>
      </p:sp>
      <p:sp>
        <p:nvSpPr>
          <p:cNvPr id="10" name="Rectangle: Rounded Corners 9"/>
          <p:cNvSpPr/>
          <p:nvPr/>
        </p:nvSpPr>
        <p:spPr>
          <a:xfrm>
            <a:off x="6578459" y="39532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9EDE"/>
                </a:solidFill>
                <a:latin typeface="Simplified Arabic" panose="02020603050405020304" pitchFamily="18" charset="-78"/>
                <a:cs typeface="Simplified Arabic" panose="02020603050405020304" pitchFamily="18" charset="-78"/>
              </a:rPr>
              <a:t>المحاضرة الثالثة</a:t>
            </a:r>
          </a:p>
        </p:txBody>
      </p:sp>
      <p:sp>
        <p:nvSpPr>
          <p:cNvPr id="11" name="TextBox 10"/>
          <p:cNvSpPr txBox="1"/>
          <p:nvPr/>
        </p:nvSpPr>
        <p:spPr>
          <a:xfrm>
            <a:off x="7738683" y="4857146"/>
            <a:ext cx="1196161" cy="400110"/>
          </a:xfrm>
          <a:prstGeom prst="rect">
            <a:avLst/>
          </a:prstGeom>
          <a:noFill/>
        </p:spPr>
        <p:txBody>
          <a:bodyPr wrap="none" rtlCol="0">
            <a:spAutoFit/>
          </a:bodyPr>
          <a:lstStyle/>
          <a:p>
            <a:pPr algn="ctr"/>
            <a:r>
              <a:rPr lang="en-GB" sz="2000" b="1" dirty="0">
                <a:solidFill>
                  <a:srgbClr val="009EDE"/>
                </a:solidFill>
                <a:effectLst/>
                <a:latin typeface="Times New Roman" panose="02020603050405020304" pitchFamily="18" charset="0"/>
                <a:ea typeface="Calibri" panose="020F0502020204030204" pitchFamily="34" charset="0"/>
                <a:cs typeface="Times New Roman" panose="02020603050405020304" pitchFamily="18" charset="0"/>
              </a:rPr>
              <a:t>DGM123</a:t>
            </a:r>
            <a:endParaRPr lang="en-US" sz="2000" dirty="0">
              <a:solidFill>
                <a:srgbClr val="009EDE"/>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6811000" y="5907344"/>
            <a:ext cx="4886463"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إعداد </a:t>
            </a:r>
            <a:br>
              <a:rPr lang="ar-EG" sz="2800" b="1" dirty="0">
                <a:solidFill>
                  <a:srgbClr val="00B0F0"/>
                </a:solidFill>
                <a:latin typeface="Simplified Arabic" panose="02020603050405020304" pitchFamily="18" charset="-78"/>
                <a:cs typeface="Simplified Arabic" panose="02020603050405020304" pitchFamily="18" charset="-78"/>
              </a:rPr>
            </a:br>
            <a:r>
              <a:rPr lang="ar-EG" sz="2800" b="1" dirty="0">
                <a:solidFill>
                  <a:srgbClr val="00B0F0"/>
                </a:solidFill>
                <a:latin typeface="Simplified Arabic" panose="02020603050405020304" pitchFamily="18" charset="-78"/>
                <a:cs typeface="Simplified Arabic" panose="02020603050405020304" pitchFamily="18" charset="-78"/>
              </a:rPr>
              <a:t>د.عبدالفتاح نبيل</a:t>
            </a:r>
            <a:endParaRPr lang="en-US" sz="2800" b="1" dirty="0">
              <a:solidFill>
                <a:srgbClr val="00B0F0"/>
              </a:solidFill>
              <a:latin typeface="Simplified Arabic" panose="02020603050405020304" pitchFamily="18" charset="-78"/>
              <a:cs typeface="Simplified Arabic" panose="02020603050405020304" pitchFamily="18"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84775"/>
          </a:xfrm>
          <a:prstGeom prst="rect">
            <a:avLst/>
          </a:prstGeom>
          <a:noFill/>
        </p:spPr>
        <p:txBody>
          <a:bodyPr wrap="square" rtlCol="0">
            <a:spAutoFit/>
          </a:bodyPr>
          <a:lstStyle/>
          <a:p>
            <a:pPr algn="ctr"/>
            <a:r>
              <a:rPr lang="ar-EG" sz="3200" b="1" dirty="0">
                <a:solidFill>
                  <a:srgbClr val="00B0F0"/>
                </a:solidFill>
                <a:latin typeface="Simplified Arabic" panose="02020603050405020304" pitchFamily="18" charset="-78"/>
                <a:cs typeface="Simplified Arabic" panose="02020603050405020304" pitchFamily="18" charset="-78"/>
              </a:rPr>
              <a:t>محتويات المحاضرة</a:t>
            </a:r>
            <a:endParaRPr lang="en-US" sz="3200" b="1" dirty="0">
              <a:solidFill>
                <a:srgbClr val="00B0F0"/>
              </a:solidFill>
              <a:latin typeface="Simplified Arabic" panose="02020603050405020304" pitchFamily="18" charset="-78"/>
              <a:cs typeface="Simplified Arabic" panose="02020603050405020304" pitchFamily="18"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388620"/>
          </a:xfrm>
          <a:prstGeom prst="rect">
            <a:avLst/>
          </a:prstGeom>
          <a:noFill/>
        </p:spPr>
        <p:txBody>
          <a:bodyPr wrap="square" rtlCol="0">
            <a:spAutoFit/>
          </a:bodyPr>
          <a:lstStyle/>
          <a:p>
            <a:pPr marL="342900" indent="-342900" algn="r" rtl="1">
              <a:lnSpc>
                <a:spcPct val="120000"/>
              </a:lnSpc>
              <a:buFont typeface="Arial" panose="020B0604020202020204" pitchFamily="34" charset="0"/>
              <a:buChar char="•"/>
            </a:pPr>
            <a:r>
              <a:rPr lang="ar-EG" sz="3600" dirty="0">
                <a:latin typeface="Simplified Arabic" panose="02020603050405020304" pitchFamily="18" charset="-78"/>
                <a:cs typeface="Simplified Arabic" panose="02020603050405020304" pitchFamily="18" charset="-78"/>
              </a:rPr>
              <a:t>مفهوم الصحافة الإلكترونية.</a:t>
            </a:r>
          </a:p>
          <a:p>
            <a:pPr marL="342900" indent="-342900" algn="r" rtl="1">
              <a:lnSpc>
                <a:spcPct val="120000"/>
              </a:lnSpc>
              <a:buFont typeface="Arial" panose="020B0604020202020204" pitchFamily="34" charset="0"/>
              <a:buChar char="•"/>
            </a:pPr>
            <a:r>
              <a:rPr lang="ar-EG" sz="3600" dirty="0">
                <a:latin typeface="Simplified Arabic" panose="02020603050405020304" pitchFamily="18" charset="-78"/>
                <a:cs typeface="Simplified Arabic" panose="02020603050405020304" pitchFamily="18" charset="-78"/>
              </a:rPr>
              <a:t>سمات لغة الصحافة الإلكترونية.</a:t>
            </a:r>
          </a:p>
          <a:p>
            <a:pPr marL="342900" indent="-342900" algn="r" rtl="1">
              <a:lnSpc>
                <a:spcPct val="120000"/>
              </a:lnSpc>
              <a:buFont typeface="Arial" panose="020B0604020202020204" pitchFamily="34" charset="0"/>
              <a:buChar char="•"/>
            </a:pPr>
            <a:r>
              <a:rPr lang="ar-EG" sz="3600" dirty="0">
                <a:latin typeface="Simplified Arabic" panose="02020603050405020304" pitchFamily="18" charset="-78"/>
                <a:cs typeface="Simplified Arabic" panose="02020603050405020304" pitchFamily="18" charset="-78"/>
              </a:rPr>
              <a:t>مميزات التحرير الإلكتروني.</a:t>
            </a:r>
          </a:p>
          <a:p>
            <a:pPr marL="342900" indent="-342900" algn="r" rtl="1">
              <a:lnSpc>
                <a:spcPct val="120000"/>
              </a:lnSpc>
              <a:buFont typeface="Arial" panose="020B0604020202020204" pitchFamily="34" charset="0"/>
              <a:buChar char="•"/>
            </a:pPr>
            <a:r>
              <a:rPr lang="ar-EG" sz="3600" dirty="0">
                <a:latin typeface="Simplified Arabic" panose="02020603050405020304" pitchFamily="18" charset="-78"/>
                <a:cs typeface="Simplified Arabic" panose="02020603050405020304" pitchFamily="18" charset="-78"/>
              </a:rPr>
              <a:t>تعريف ومبادئ التحرير الصحفي.</a:t>
            </a:r>
          </a:p>
          <a:p>
            <a:pPr marL="342900" indent="-342900" algn="r" rtl="1">
              <a:lnSpc>
                <a:spcPct val="120000"/>
              </a:lnSpc>
              <a:buFont typeface="Arial" panose="020B0604020202020204" pitchFamily="34" charset="0"/>
              <a:buChar char="•"/>
            </a:pPr>
            <a:r>
              <a:rPr lang="ar-EG" sz="3600" dirty="0">
                <a:latin typeface="Simplified Arabic" panose="02020603050405020304" pitchFamily="18" charset="-78"/>
                <a:cs typeface="Simplified Arabic" panose="02020603050405020304" pitchFamily="18" charset="-78"/>
              </a:rPr>
              <a:t>الذكاء الاصطناعي في الصحافة.</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mj-cs"/>
              </a:rPr>
              <a:t>3</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197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تمهيد</a:t>
            </a: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1446550"/>
          </a:xfrm>
          <a:prstGeom prst="rect">
            <a:avLst/>
          </a:prstGeom>
          <a:noFill/>
        </p:spPr>
        <p:txBody>
          <a:bodyPr wrap="square" rtlCol="0">
            <a:spAutoFit/>
          </a:bodyPr>
          <a:lstStyle/>
          <a:p>
            <a:pPr algn="ctr"/>
            <a:r>
              <a:rPr lang="en-US" sz="4400" b="1" dirty="0">
                <a:solidFill>
                  <a:schemeClr val="bg1"/>
                </a:solidFill>
                <a:latin typeface="Alexandria" charset="0"/>
                <a:cs typeface="+mj-cs"/>
              </a:rPr>
              <a:t>3</a:t>
            </a:r>
          </a:p>
          <a:p>
            <a:pPr algn="ct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A5B9221-9096-5154-64D2-118B771EC257}"/>
              </a:ext>
            </a:extLst>
          </p:cNvPr>
          <p:cNvSpPr txBox="1"/>
          <p:nvPr/>
        </p:nvSpPr>
        <p:spPr>
          <a:xfrm>
            <a:off x="2346764" y="2602405"/>
            <a:ext cx="8737495" cy="4088683"/>
          </a:xfrm>
          <a:prstGeom prst="rect">
            <a:avLst/>
          </a:prstGeom>
          <a:noFill/>
        </p:spPr>
        <p:txBody>
          <a:bodyPr wrap="square" rtlCol="0">
            <a:spAutoFit/>
          </a:bodyPr>
          <a:lstStyle/>
          <a:p>
            <a:pPr marL="457200" marR="0" lvl="0" indent="-457200" algn="just" defTabSz="914400" rtl="1" eaLnBrk="1" fontAlgn="auto" latinLnBrk="0" hangingPunct="1">
              <a:lnSpc>
                <a:spcPct val="107000"/>
              </a:lnSpc>
              <a:spcBef>
                <a:spcPts val="0"/>
              </a:spcBef>
              <a:spcAft>
                <a:spcPts val="800"/>
              </a:spcAft>
              <a:buClrTx/>
              <a:buSzTx/>
              <a:buFont typeface="Arial" panose="020B0604020202020204" pitchFamily="34" charset="0"/>
              <a:buChar char="•"/>
              <a:tabLst/>
              <a:defRP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تعتبر الصحافة الإلكترونية من أكثر وسائل الاتصال الجماهيري تنوعاً، ولها العديد من المميزات</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p>
          <a:p>
            <a:pPr marL="457200" marR="0" lvl="0" indent="-457200" algn="just" defTabSz="914400" rtl="1" eaLnBrk="1" fontAlgn="auto" latinLnBrk="0" hangingPunct="1">
              <a:lnSpc>
                <a:spcPct val="107000"/>
              </a:lnSpc>
              <a:spcBef>
                <a:spcPts val="0"/>
              </a:spcBef>
              <a:spcAft>
                <a:spcPts val="800"/>
              </a:spcAft>
              <a:buClrTx/>
              <a:buSzTx/>
              <a:buFont typeface="Arial" panose="020B0604020202020204" pitchFamily="34" charset="0"/>
              <a:buChar char="•"/>
              <a:tabLst/>
              <a:defRPr/>
            </a:pPr>
            <a:r>
              <a:rPr lang="ar-EG" sz="3200" dirty="0">
                <a:solidFill>
                  <a:prstClr val="black"/>
                </a:solidFill>
                <a:latin typeface="Simplified Arabic" panose="02020603050405020304" pitchFamily="18" charset="-78"/>
                <a:ea typeface="Calibri" panose="020F0502020204030204" pitchFamily="34" charset="0"/>
                <a:cs typeface="Simplified Arabic" panose="02020603050405020304" pitchFamily="18" charset="-78"/>
              </a:rPr>
              <a:t>تتميز </a:t>
            </a:r>
            <a:r>
              <a:rPr lang="ar-SY" sz="3200" dirty="0">
                <a:solidFill>
                  <a:prstClr val="black"/>
                </a:solidFill>
                <a:latin typeface="Simplified Arabic" panose="02020603050405020304" pitchFamily="18" charset="-78"/>
                <a:ea typeface="Calibri" panose="020F0502020204030204" pitchFamily="34" charset="0"/>
                <a:cs typeface="Simplified Arabic" panose="02020603050405020304" pitchFamily="18" charset="-78"/>
              </a:rPr>
              <a:t>لغة الصحافة الإلكترونية</a:t>
            </a:r>
            <a:r>
              <a:rPr lang="ar-EG" sz="3200" dirty="0">
                <a:solidFill>
                  <a:prstClr val="black"/>
                </a:solidFill>
                <a:latin typeface="Simplified Arabic" panose="02020603050405020304" pitchFamily="18" charset="-78"/>
                <a:ea typeface="Calibri" panose="020F0502020204030204" pitchFamily="34" charset="0"/>
                <a:cs typeface="Simplified Arabic" panose="02020603050405020304" pitchFamily="18" charset="-78"/>
              </a:rPr>
              <a:t> بالعديد من المميزات منها الوضوح والدقة</a:t>
            </a:r>
            <a:r>
              <a:rPr lang="en-US" sz="3200" dirty="0">
                <a:solidFill>
                  <a:prstClr val="black"/>
                </a:solidFill>
                <a:latin typeface="Simplified Arabic" panose="02020603050405020304" pitchFamily="18" charset="-78"/>
                <a:ea typeface="Calibri" panose="020F0502020204030204" pitchFamily="34" charset="0"/>
                <a:cs typeface="Simplified Arabic" panose="02020603050405020304" pitchFamily="18" charset="-78"/>
              </a:rPr>
              <a:t>.</a:t>
            </a:r>
            <a:endParaRPr lang="ar-SY" sz="3200" dirty="0">
              <a:solidFill>
                <a:prstClr val="black"/>
              </a:solidFill>
              <a:latin typeface="Simplified Arabic" panose="02020603050405020304" pitchFamily="18" charset="-78"/>
              <a:ea typeface="Calibri" panose="020F0502020204030204" pitchFamily="34" charset="0"/>
              <a:cs typeface="Simplified Arabic" panose="02020603050405020304" pitchFamily="18" charset="-78"/>
            </a:endParaRPr>
          </a:p>
          <a:p>
            <a:pPr marL="457200" marR="0" lvl="0" indent="-457200" algn="just" defTabSz="914400" rtl="1" eaLnBrk="1" fontAlgn="auto" latinLnBrk="0" hangingPunct="1">
              <a:lnSpc>
                <a:spcPct val="107000"/>
              </a:lnSpc>
              <a:spcBef>
                <a:spcPts val="0"/>
              </a:spcBef>
              <a:spcAft>
                <a:spcPts val="800"/>
              </a:spcAft>
              <a:buClrTx/>
              <a:buSzTx/>
              <a:buFont typeface="Arial" panose="020B0604020202020204" pitchFamily="34" charset="0"/>
              <a:buChar char="•"/>
              <a:tabLst/>
              <a:defRPr/>
            </a:pPr>
            <a:r>
              <a:rPr lang="ar-EG" sz="3200" dirty="0">
                <a:solidFill>
                  <a:prstClr val="black"/>
                </a:solidFill>
                <a:latin typeface="Simplified Arabic" panose="02020603050405020304" pitchFamily="18" charset="-78"/>
                <a:ea typeface="Calibri" panose="020F0502020204030204" pitchFamily="34" charset="0"/>
                <a:cs typeface="Simplified Arabic" panose="02020603050405020304" pitchFamily="18" charset="-78"/>
              </a:rPr>
              <a:t>للذكاء الاصطناعي أهمية كبيرة في الصحافة تتمثل في إنشاء المحتوى تلقائيًا</a:t>
            </a:r>
            <a:r>
              <a:rPr lang="en-US" sz="3200" dirty="0">
                <a:solidFill>
                  <a:prstClr val="black"/>
                </a:solidFill>
                <a:latin typeface="Simplified Arabic" panose="02020603050405020304" pitchFamily="18" charset="-78"/>
                <a:ea typeface="Calibri" panose="020F0502020204030204" pitchFamily="34" charset="0"/>
                <a:cs typeface="Simplified Arabic" panose="02020603050405020304" pitchFamily="18" charset="-78"/>
              </a:rPr>
              <a:t>.</a:t>
            </a:r>
            <a:endParaRPr lang="ar-EG" sz="3200" dirty="0">
              <a:solidFill>
                <a:prstClr val="black"/>
              </a:solidFill>
              <a:latin typeface="Simplified Arabic" panose="02020603050405020304" pitchFamily="18" charset="-78"/>
              <a:ea typeface="Calibri" panose="020F0502020204030204" pitchFamily="34" charset="0"/>
              <a:cs typeface="Simplified Arabic" panose="02020603050405020304" pitchFamily="18" charset="-78"/>
            </a:endParaRPr>
          </a:p>
          <a:p>
            <a:pPr marR="0" lvl="0" algn="just" defTabSz="914400" rtl="1" eaLnBrk="1" fontAlgn="auto" latinLnBrk="0" hangingPunct="1">
              <a:lnSpc>
                <a:spcPct val="107000"/>
              </a:lnSpc>
              <a:spcBef>
                <a:spcPts val="0"/>
              </a:spcBef>
              <a:spcAft>
                <a:spcPts val="800"/>
              </a:spcAft>
              <a:buClrTx/>
              <a:buSzTx/>
              <a:tabLst/>
              <a:defRPr/>
            </a:pPr>
            <a:endParaRPr kumimoji="0" lang="en-US" sz="3200" b="0" i="0" u="none" strike="noStrike" kern="1200" cap="none" spc="0" normalizeH="0" baseline="0" noProof="0" dirty="0">
              <a:ln>
                <a:noFill/>
              </a:ln>
              <a:solidFill>
                <a:prstClr val="black"/>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4D6B8207-765B-DA4E-AA85-AD18BE81815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8142" y="4368800"/>
            <a:ext cx="1575237" cy="1575237"/>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01F0B5-F4BF-6F3C-66F6-39EE24667A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B37B7F-BE2F-7F13-981A-0D19CA2DA2C4}"/>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1EF396A-4FD4-FABA-9F5D-BBFC774A579B}"/>
              </a:ext>
            </a:extLst>
          </p:cNvPr>
          <p:cNvSpPr txBox="1"/>
          <p:nvPr/>
        </p:nvSpPr>
        <p:spPr>
          <a:xfrm>
            <a:off x="2513150" y="1019069"/>
            <a:ext cx="3902032"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مفهوم الصحافة الإلكترونية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E5847CCD-28AC-8BCC-4907-7E1D4874A38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366A92F-0472-741D-4CAD-1F41F8550982}"/>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46C432F2-4269-717C-7B73-92E5C3F9D4A2}"/>
              </a:ext>
            </a:extLst>
          </p:cNvPr>
          <p:cNvSpPr txBox="1"/>
          <p:nvPr/>
        </p:nvSpPr>
        <p:spPr>
          <a:xfrm>
            <a:off x="1161422" y="1301320"/>
            <a:ext cx="966228" cy="1446550"/>
          </a:xfrm>
          <a:prstGeom prst="rect">
            <a:avLst/>
          </a:prstGeom>
          <a:noFill/>
        </p:spPr>
        <p:txBody>
          <a:bodyPr wrap="square" rtlCol="0">
            <a:spAutoFit/>
          </a:bodyPr>
          <a:lstStyle/>
          <a:p>
            <a:pPr algn="ctr"/>
            <a:r>
              <a:rPr lang="en-US" sz="4400" b="1" dirty="0">
                <a:solidFill>
                  <a:schemeClr val="bg1"/>
                </a:solidFill>
                <a:latin typeface="Alexandria" charset="0"/>
                <a:cs typeface="+mj-cs"/>
              </a:rPr>
              <a:t>3</a:t>
            </a:r>
          </a:p>
          <a:p>
            <a:pPr algn="ct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BCEF8804-0AE4-6FC0-F5B8-A0E87A31EC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A40096C-2CA7-8995-537E-1DA384B90BD7}"/>
              </a:ext>
            </a:extLst>
          </p:cNvPr>
          <p:cNvSpPr txBox="1"/>
          <p:nvPr/>
        </p:nvSpPr>
        <p:spPr>
          <a:xfrm>
            <a:off x="2555815" y="2069670"/>
            <a:ext cx="8737495" cy="388349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تعتبر الصحافة الإلكترونية من أكثر وسائل الاتصال الجماهيري تنوعاً؛ لأنها تضم عددًا كبيرًا من المواقع المختلفة، وتتميز بإمكانية توصيل مضمونها لأي مشترك في الإنترنت في أي مكان وزمان، وتتميز بتنوع مضمونها، وضخامة المعلومات التي يتم تقديمها.</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أصبح الإنترنت وسيلة تحريرية سهلة يستطيع أي متصفح المشاركة من خلالها في العملية التحريرية.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A081EF99-9D8C-6CF2-8D4F-CF6E4076397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8690" y="4339552"/>
            <a:ext cx="1613617" cy="1613617"/>
          </a:xfrm>
          <a:prstGeom prst="rect">
            <a:avLst/>
          </a:prstGeom>
        </p:spPr>
      </p:pic>
    </p:spTree>
    <p:extLst>
      <p:ext uri="{BB962C8B-B14F-4D97-AF65-F5344CB8AC3E}">
        <p14:creationId xmlns:p14="http://schemas.microsoft.com/office/powerpoint/2010/main" val="910543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7FD4A1-B0AC-0EC3-92E7-20269224911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C91441-67B7-DEEC-2102-546026107BF8}"/>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A91E569-C22A-1B7D-1EA1-D619A69CE672}"/>
              </a:ext>
            </a:extLst>
          </p:cNvPr>
          <p:cNvSpPr txBox="1"/>
          <p:nvPr/>
        </p:nvSpPr>
        <p:spPr>
          <a:xfrm>
            <a:off x="2513150" y="1019069"/>
            <a:ext cx="3902032"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مفهوم الصحافة الإلكترونية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DE202D4D-E9BA-4BC8-D655-EF61B17D03E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D61E6EB-6BBD-A992-53AA-C8B61B2B9DAA}"/>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A1417E8C-82F8-17B9-6FD4-6D2B0EA113DB}"/>
              </a:ext>
            </a:extLst>
          </p:cNvPr>
          <p:cNvSpPr txBox="1"/>
          <p:nvPr/>
        </p:nvSpPr>
        <p:spPr>
          <a:xfrm>
            <a:off x="1161422" y="1301320"/>
            <a:ext cx="966228" cy="1446550"/>
          </a:xfrm>
          <a:prstGeom prst="rect">
            <a:avLst/>
          </a:prstGeom>
          <a:noFill/>
        </p:spPr>
        <p:txBody>
          <a:bodyPr wrap="square" rtlCol="0">
            <a:spAutoFit/>
          </a:bodyPr>
          <a:lstStyle/>
          <a:p>
            <a:pPr algn="ctr"/>
            <a:r>
              <a:rPr lang="en-US" sz="4400" b="1" dirty="0">
                <a:solidFill>
                  <a:schemeClr val="bg1"/>
                </a:solidFill>
                <a:latin typeface="Alexandria" charset="0"/>
                <a:cs typeface="+mj-cs"/>
              </a:rPr>
              <a:t>3</a:t>
            </a:r>
          </a:p>
          <a:p>
            <a:pPr algn="ct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9618DC5-BAAD-94DD-C11B-4B495D753C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239054B-E527-73D0-7EF0-70A348DDD21A}"/>
              </a:ext>
            </a:extLst>
          </p:cNvPr>
          <p:cNvSpPr txBox="1"/>
          <p:nvPr/>
        </p:nvSpPr>
        <p:spPr>
          <a:xfrm>
            <a:off x="2599433" y="2101396"/>
            <a:ext cx="8737495" cy="4615623"/>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وأتاحت الصحافة الإلكترونية المجال أمام ظهور المتصفح المحرر عبر طرق الاتصال السريعة والسهلة، فأوجدت تنوعاً لغوياً لم يكن معروفاً قبل ظهور الإنترنت.</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يستطيع أي متصفح إلكتروني كتابة المادة الصحفية كما يحدث في المواقع المخصصة بشكل كامل للمشتركين أو عبر المدونات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Blogs</a:t>
            </a:r>
            <a:r>
              <a:rPr lang="en-US" sz="3200" dirty="0">
                <a:latin typeface="Simplified Arabic" panose="02020603050405020304" pitchFamily="18" charset="-78"/>
                <a:ea typeface="Calibri" panose="020F0502020204030204" pitchFamily="34" charset="0"/>
                <a:cs typeface="Simplified Arabic" panose="02020603050405020304" pitchFamily="18" charset="-78"/>
              </a:rPr>
              <a:t>)</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0C9B9114-772A-D541-C1BB-ADF5DBF35F9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8690" y="4339552"/>
            <a:ext cx="1613617" cy="1613617"/>
          </a:xfrm>
          <a:prstGeom prst="rect">
            <a:avLst/>
          </a:prstGeom>
        </p:spPr>
      </p:pic>
    </p:spTree>
    <p:extLst>
      <p:ext uri="{BB962C8B-B14F-4D97-AF65-F5344CB8AC3E}">
        <p14:creationId xmlns:p14="http://schemas.microsoft.com/office/powerpoint/2010/main" val="3230761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401F0B-6D7E-745F-7C2A-E58A0C5982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2701839-F383-0645-8D60-B1B69BF639E1}"/>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20ED5D2-D990-BB66-5FED-654C3B7CB74C}"/>
              </a:ext>
            </a:extLst>
          </p:cNvPr>
          <p:cNvSpPr txBox="1"/>
          <p:nvPr/>
        </p:nvSpPr>
        <p:spPr>
          <a:xfrm>
            <a:off x="2513150" y="1019069"/>
            <a:ext cx="3902032"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مفهوم الصحافة الإلكترونية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D57ADB2E-DA74-BC7B-B7AD-7CBD0866D85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F9D6020-22CA-57FE-47F8-3844B3678BB6}"/>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D85027E9-F055-74C3-FD15-96E5D2C433C7}"/>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mj-cs"/>
              </a:rPr>
              <a:t>3</a:t>
            </a:r>
          </a:p>
        </p:txBody>
      </p:sp>
      <p:pic>
        <p:nvPicPr>
          <p:cNvPr id="7" name="Graphic 21">
            <a:extLst>
              <a:ext uri="{FF2B5EF4-FFF2-40B4-BE49-F238E27FC236}">
                <a16:creationId xmlns:a16="http://schemas.microsoft.com/office/drawing/2014/main" id="{629F4B07-13B3-12F0-BBFB-EC40D81EFD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3333488-CD77-887F-EC84-0018BF7DC733}"/>
              </a:ext>
            </a:extLst>
          </p:cNvPr>
          <p:cNvSpPr txBox="1"/>
          <p:nvPr/>
        </p:nvSpPr>
        <p:spPr>
          <a:xfrm>
            <a:off x="2346765" y="2155184"/>
            <a:ext cx="8990163" cy="4615623"/>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وتتلخص صعوبة وظيفة المحرر في وجود لغة خاصة لكل باب من أبواب الصحيفة من علوم ورياضة وموضة وبورصة وفنون، وعلى الصحفي أن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يجد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لغة واحدة سهلة يفهمها جمهور القراء.</a:t>
            </a:r>
          </a:p>
          <a:p>
            <a:pPr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ويلعب الصحفي دور الوسيط بين هذه المجموعات والجمهور وعليه ألا يخاطب مجموعة محددة من الجمهور، ولكن كل من له اهتمام معين.</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9DCC0069-5D42-388C-FA53-171A24BB8EB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8690" y="4450080"/>
            <a:ext cx="1503089" cy="1503089"/>
          </a:xfrm>
          <a:prstGeom prst="rect">
            <a:avLst/>
          </a:prstGeom>
        </p:spPr>
      </p:pic>
    </p:spTree>
    <p:extLst>
      <p:ext uri="{BB962C8B-B14F-4D97-AF65-F5344CB8AC3E}">
        <p14:creationId xmlns:p14="http://schemas.microsoft.com/office/powerpoint/2010/main" val="1564221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067720-8065-5909-7C96-95337E66CC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04600DA-B13B-3651-985B-D990772550F1}"/>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DDDB74A-D8C3-C57C-C2EF-F98364AC0476}"/>
              </a:ext>
            </a:extLst>
          </p:cNvPr>
          <p:cNvSpPr txBox="1"/>
          <p:nvPr/>
        </p:nvSpPr>
        <p:spPr>
          <a:xfrm>
            <a:off x="2513150" y="1019069"/>
            <a:ext cx="3902032"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سمات لغة الصحافة الإلكترونية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3421D5C8-F529-19AB-FBD7-C2E5212B97C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14D67E9-524D-4527-4565-BD6825A858C8}"/>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20948EA9-7C2F-9863-756F-90076C86ACDB}"/>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mj-cs"/>
              </a:rPr>
              <a:t>3</a:t>
            </a:r>
          </a:p>
        </p:txBody>
      </p:sp>
      <p:pic>
        <p:nvPicPr>
          <p:cNvPr id="7" name="Graphic 21">
            <a:extLst>
              <a:ext uri="{FF2B5EF4-FFF2-40B4-BE49-F238E27FC236}">
                <a16:creationId xmlns:a16="http://schemas.microsoft.com/office/drawing/2014/main" id="{C7F248E9-7E2B-8824-BEE4-C09A7CAFEE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Diagram 3">
            <a:extLst>
              <a:ext uri="{FF2B5EF4-FFF2-40B4-BE49-F238E27FC236}">
                <a16:creationId xmlns:a16="http://schemas.microsoft.com/office/drawing/2014/main" id="{C6C2D119-771D-9EDA-38B5-98A9D31623CB}"/>
              </a:ext>
            </a:extLst>
          </p:cNvPr>
          <p:cNvGraphicFramePr/>
          <p:nvPr>
            <p:extLst>
              <p:ext uri="{D42A27DB-BD31-4B8C-83A1-F6EECF244321}">
                <p14:modId xmlns:p14="http://schemas.microsoft.com/office/powerpoint/2010/main" val="3984860484"/>
              </p:ext>
            </p:extLst>
          </p:nvPr>
        </p:nvGraphicFramePr>
        <p:xfrm>
          <a:off x="2735551" y="1780117"/>
          <a:ext cx="7435557" cy="43007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 name="Picture 1">
            <a:extLst>
              <a:ext uri="{FF2B5EF4-FFF2-40B4-BE49-F238E27FC236}">
                <a16:creationId xmlns:a16="http://schemas.microsoft.com/office/drawing/2014/main" id="{F7F4307D-5EA4-A9C0-8355-AE4D63FCECE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98690" y="4339552"/>
            <a:ext cx="1613617" cy="1613617"/>
          </a:xfrm>
          <a:prstGeom prst="rect">
            <a:avLst/>
          </a:prstGeom>
        </p:spPr>
      </p:pic>
    </p:spTree>
    <p:extLst>
      <p:ext uri="{BB962C8B-B14F-4D97-AF65-F5344CB8AC3E}">
        <p14:creationId xmlns:p14="http://schemas.microsoft.com/office/powerpoint/2010/main" val="21229196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B193E7-558B-0E77-F1B3-E0EEAE8C0A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4B6674-4409-DFCD-811E-89203ED2679F}"/>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CD2E8A9-137B-F3B0-70AC-A2132C609C53}"/>
              </a:ext>
            </a:extLst>
          </p:cNvPr>
          <p:cNvSpPr txBox="1"/>
          <p:nvPr/>
        </p:nvSpPr>
        <p:spPr>
          <a:xfrm>
            <a:off x="2513150" y="1019069"/>
            <a:ext cx="3902032"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سمات لغة الصحافة الإلكترونية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329BA31C-D520-01D8-6860-E966DF64FBA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33CF7AF-8561-AB60-7FA5-31E1DD7AA99F}"/>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FC72C517-5D55-5AC5-32B6-B90C19E95E26}"/>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mj-cs"/>
              </a:rPr>
              <a:t>3</a:t>
            </a:r>
          </a:p>
        </p:txBody>
      </p:sp>
      <p:pic>
        <p:nvPicPr>
          <p:cNvPr id="7" name="Graphic 21">
            <a:extLst>
              <a:ext uri="{FF2B5EF4-FFF2-40B4-BE49-F238E27FC236}">
                <a16:creationId xmlns:a16="http://schemas.microsoft.com/office/drawing/2014/main" id="{A73B6215-55D3-5C4E-CA9E-29106FC799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7D31CD5-6787-A32B-06DC-8B09C6289E10}"/>
              </a:ext>
            </a:extLst>
          </p:cNvPr>
          <p:cNvSpPr txBox="1"/>
          <p:nvPr/>
        </p:nvSpPr>
        <p:spPr>
          <a:xfrm>
            <a:off x="2346765" y="2155184"/>
            <a:ext cx="8990163" cy="2932213"/>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1 - الوضوح</a:t>
            </a:r>
            <a:r>
              <a:rPr lang="ar-EG" sz="3200" b="1" dirty="0">
                <a:latin typeface="Simplified Arabic" panose="02020603050405020304" pitchFamily="18" charset="-78"/>
                <a:ea typeface="Calibri" panose="020F0502020204030204" pitchFamily="34" charset="0"/>
                <a:cs typeface="Simplified Arabic" panose="02020603050405020304" pitchFamily="18" charset="-78"/>
              </a:rPr>
              <a:t>: </a:t>
            </a:r>
          </a:p>
          <a:p>
            <a:pPr marL="0" marR="0" algn="just" rtl="1">
              <a:lnSpc>
                <a:spcPct val="107000"/>
              </a:lnSpc>
              <a:spcBef>
                <a:spcPts val="0"/>
              </a:spcBef>
              <a:spcAft>
                <a:spcPts val="800"/>
              </a:spcAft>
            </a:pPr>
            <a:endParaRPr lang="ar-EG" sz="3200" b="1"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تتميز الصحافة الإلكترونية بالوضوح استجابة للطبيعة الخاصة بالإنترنت، والتي تقوم على السرعة، وتعدد الخيارات وتتأكد أهمية الوضوح في المضمون الذي يقدمه المحرر الإلكتروني.</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370021EC-9C91-D2BB-EC29-426994BE4F9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8690" y="4339552"/>
            <a:ext cx="1613617" cy="1613617"/>
          </a:xfrm>
          <a:prstGeom prst="rect">
            <a:avLst/>
          </a:prstGeom>
        </p:spPr>
      </p:pic>
    </p:spTree>
    <p:extLst>
      <p:ext uri="{BB962C8B-B14F-4D97-AF65-F5344CB8AC3E}">
        <p14:creationId xmlns:p14="http://schemas.microsoft.com/office/powerpoint/2010/main" val="1914540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477C6A-329F-738E-A7FC-9911AEB538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0C47878-96C0-E078-7001-AAA8AFF1562F}"/>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BA0E309-08B7-B7DF-EDBB-6CE7C349912A}"/>
              </a:ext>
            </a:extLst>
          </p:cNvPr>
          <p:cNvSpPr txBox="1"/>
          <p:nvPr/>
        </p:nvSpPr>
        <p:spPr>
          <a:xfrm>
            <a:off x="2513150" y="1019069"/>
            <a:ext cx="3902032"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سمات لغة الصحافة الإلكترونية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26EC046E-AD67-481C-CCBC-89F1C15E71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9757E82-600D-1500-2327-65F5FC4442A2}"/>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049AEB08-0BF9-D48F-C062-74B45763A29C}"/>
              </a:ext>
            </a:extLst>
          </p:cNvPr>
          <p:cNvSpPr txBox="1"/>
          <p:nvPr/>
        </p:nvSpPr>
        <p:spPr>
          <a:xfrm>
            <a:off x="1161422" y="1301320"/>
            <a:ext cx="966228" cy="1446550"/>
          </a:xfrm>
          <a:prstGeom prst="rect">
            <a:avLst/>
          </a:prstGeom>
          <a:noFill/>
        </p:spPr>
        <p:txBody>
          <a:bodyPr wrap="square" rtlCol="0">
            <a:spAutoFit/>
          </a:bodyPr>
          <a:lstStyle/>
          <a:p>
            <a:pPr algn="ctr"/>
            <a:r>
              <a:rPr lang="en-US" sz="4400" b="1" dirty="0">
                <a:solidFill>
                  <a:schemeClr val="bg1"/>
                </a:solidFill>
                <a:latin typeface="Alexandria" charset="0"/>
                <a:cs typeface="+mj-cs"/>
              </a:rPr>
              <a:t>3</a:t>
            </a:r>
          </a:p>
          <a:p>
            <a:pPr algn="ct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39B5E26E-529F-1FBC-7A6D-BB50AB4340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41EBDFC-0B40-F77C-A6DC-EEB2F8D2E932}"/>
              </a:ext>
            </a:extLst>
          </p:cNvPr>
          <p:cNvSpPr txBox="1"/>
          <p:nvPr/>
        </p:nvSpPr>
        <p:spPr>
          <a:xfrm>
            <a:off x="2127650" y="2515669"/>
            <a:ext cx="8990163" cy="2829621"/>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وتشير الدراسات الحديثة إلى أن المتصفحين يتعرضون للإعلام الإلكتروني بطريقة المسح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Scan</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دون توفر الوقت للتعمق في مضمون النص، مما يتطلب استخدام لغة شديدة الوضوح والبساطة والانسيابية في الفهم.</a:t>
            </a: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856752E0-086A-0112-8F99-D56FB60EDE7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8690" y="4339552"/>
            <a:ext cx="1613617" cy="1613617"/>
          </a:xfrm>
          <a:prstGeom prst="rect">
            <a:avLst/>
          </a:prstGeom>
        </p:spPr>
      </p:pic>
    </p:spTree>
    <p:extLst>
      <p:ext uri="{BB962C8B-B14F-4D97-AF65-F5344CB8AC3E}">
        <p14:creationId xmlns:p14="http://schemas.microsoft.com/office/powerpoint/2010/main" val="2072641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2B77D9-E5D6-13DC-2A50-9B926F8F66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0CCF0D-990B-0F97-6121-DAFC538E2090}"/>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EFC74D7-49DA-2B61-34E0-989EF44C2077}"/>
              </a:ext>
            </a:extLst>
          </p:cNvPr>
          <p:cNvSpPr txBox="1"/>
          <p:nvPr/>
        </p:nvSpPr>
        <p:spPr>
          <a:xfrm>
            <a:off x="2513150" y="1019069"/>
            <a:ext cx="3902032"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سمات لغة الصحافة الإلكترونية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F0AE246A-4BB4-B494-54F8-47EDE682336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EAB6DC-8EDF-5F29-E696-C5F91CB70B52}"/>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3C13CA74-79B3-0136-19B9-189383FC218F}"/>
              </a:ext>
            </a:extLst>
          </p:cNvPr>
          <p:cNvSpPr txBox="1"/>
          <p:nvPr/>
        </p:nvSpPr>
        <p:spPr>
          <a:xfrm>
            <a:off x="1161422" y="1301320"/>
            <a:ext cx="966228" cy="1446550"/>
          </a:xfrm>
          <a:prstGeom prst="rect">
            <a:avLst/>
          </a:prstGeom>
          <a:noFill/>
        </p:spPr>
        <p:txBody>
          <a:bodyPr wrap="square" rtlCol="0">
            <a:spAutoFit/>
          </a:bodyPr>
          <a:lstStyle/>
          <a:p>
            <a:pPr algn="ctr"/>
            <a:r>
              <a:rPr lang="en-US" sz="4400" b="1" dirty="0">
                <a:solidFill>
                  <a:schemeClr val="bg1"/>
                </a:solidFill>
                <a:latin typeface="Alexandria" charset="0"/>
                <a:cs typeface="+mj-cs"/>
              </a:rPr>
              <a:t>3</a:t>
            </a:r>
          </a:p>
          <a:p>
            <a:pPr algn="ct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B6D0899A-AD77-608C-BB7C-EFF49A4694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03FE465-B3CC-2A8D-D099-9C9DBF9F0FB5}"/>
              </a:ext>
            </a:extLst>
          </p:cNvPr>
          <p:cNvSpPr txBox="1"/>
          <p:nvPr/>
        </p:nvSpPr>
        <p:spPr>
          <a:xfrm>
            <a:off x="2127650" y="2515669"/>
            <a:ext cx="8990163" cy="2829621"/>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وتعد عملية الاستحواذ على المتلقي صعبة في الواقع الإعلامي الإلكتروني، وأهم وسائل الاستحواذ على المتلقي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هي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اللغة التي يجري تقديم المضمون من خلالها، وخصوصية هذا الوضع تتطلب لغة تمتاز بالوضوح والسلاسة</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AC8F9D77-ABA1-571B-E46E-E8AA7259D45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8690" y="4339552"/>
            <a:ext cx="1613617" cy="1613617"/>
          </a:xfrm>
          <a:prstGeom prst="rect">
            <a:avLst/>
          </a:prstGeom>
        </p:spPr>
      </p:pic>
    </p:spTree>
    <p:extLst>
      <p:ext uri="{BB962C8B-B14F-4D97-AF65-F5344CB8AC3E}">
        <p14:creationId xmlns:p14="http://schemas.microsoft.com/office/powerpoint/2010/main" val="1097191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D79F52-B678-16D5-4112-1A4528F37C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B86D28-B616-F035-BCCA-A623370FC277}"/>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BBF14C8-A8D9-7DE7-2AC5-B985538F40F0}"/>
              </a:ext>
            </a:extLst>
          </p:cNvPr>
          <p:cNvSpPr txBox="1"/>
          <p:nvPr/>
        </p:nvSpPr>
        <p:spPr>
          <a:xfrm>
            <a:off x="2513150" y="1019069"/>
            <a:ext cx="3902032"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سمات لغة الصحافة الإلكترونية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B8E24114-4F1C-E71D-BBAB-4CEDF5A244C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BAC186A-81D5-4381-D719-C5F420A1DF54}"/>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4368FC03-BD86-0FEF-0E92-62C6F03CC8D4}"/>
              </a:ext>
            </a:extLst>
          </p:cNvPr>
          <p:cNvSpPr txBox="1"/>
          <p:nvPr/>
        </p:nvSpPr>
        <p:spPr>
          <a:xfrm>
            <a:off x="1161422" y="1301320"/>
            <a:ext cx="966228" cy="1446550"/>
          </a:xfrm>
          <a:prstGeom prst="rect">
            <a:avLst/>
          </a:prstGeom>
          <a:noFill/>
        </p:spPr>
        <p:txBody>
          <a:bodyPr wrap="square" rtlCol="0">
            <a:spAutoFit/>
          </a:bodyPr>
          <a:lstStyle/>
          <a:p>
            <a:pPr algn="ctr"/>
            <a:r>
              <a:rPr lang="en-US" sz="4400" b="1" dirty="0">
                <a:solidFill>
                  <a:schemeClr val="bg1"/>
                </a:solidFill>
                <a:latin typeface="Alexandria" charset="0"/>
                <a:cs typeface="+mj-cs"/>
              </a:rPr>
              <a:t>3</a:t>
            </a:r>
          </a:p>
          <a:p>
            <a:pPr algn="ct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95C4A734-C17A-3411-0C2F-89B53BE184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D805F33-6543-7728-AE60-E5A6045870F2}"/>
              </a:ext>
            </a:extLst>
          </p:cNvPr>
          <p:cNvSpPr txBox="1"/>
          <p:nvPr/>
        </p:nvSpPr>
        <p:spPr>
          <a:xfrm>
            <a:off x="2425439" y="2147830"/>
            <a:ext cx="8990163" cy="4088683"/>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2 - مناسبتها للتنوع الهائل من الجمهور:</a:t>
            </a:r>
          </a:p>
          <a:p>
            <a:pPr algn="just" rtl="1">
              <a:lnSpc>
                <a:spcPct val="107000"/>
              </a:lnSpc>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محلية اللغة وإغراقها بخصوصية المجتمع الذي تصدر فيه يحرم الموقع الإلكتروني من أهم ميزة تميز الإعلام عبر الإنترنت وهي قدرة المتصفحين المتصلين بالإنترنت في أي قارة أو إقليم أو منطقة بالعالم على تلقي المضمون إذا أرادوا وتمكنوا.</a:t>
            </a:r>
          </a:p>
          <a:p>
            <a:pPr marL="0" marR="0" algn="just" rtl="1">
              <a:lnSpc>
                <a:spcPct val="107000"/>
              </a:lnSpc>
              <a:spcBef>
                <a:spcPts val="0"/>
              </a:spcBef>
              <a:spcAft>
                <a:spcPts val="800"/>
              </a:spcAft>
            </a:pPr>
            <a:endParaRPr lang="ar-EG" sz="32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8EC40371-910E-623A-1324-DE54FBFFDFF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8690" y="4339552"/>
            <a:ext cx="1613617" cy="1613617"/>
          </a:xfrm>
          <a:prstGeom prst="rect">
            <a:avLst/>
          </a:prstGeom>
        </p:spPr>
      </p:pic>
    </p:spTree>
    <p:extLst>
      <p:ext uri="{BB962C8B-B14F-4D97-AF65-F5344CB8AC3E}">
        <p14:creationId xmlns:p14="http://schemas.microsoft.com/office/powerpoint/2010/main" val="1377572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2A674C-1F31-B63E-E0E4-B36C46052E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D915BB-E4DF-1EF3-1771-FB1850975932}"/>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4718E82-63F5-FED6-6F4C-C20ABD888795}"/>
              </a:ext>
            </a:extLst>
          </p:cNvPr>
          <p:cNvSpPr txBox="1"/>
          <p:nvPr/>
        </p:nvSpPr>
        <p:spPr>
          <a:xfrm>
            <a:off x="2513150" y="1019069"/>
            <a:ext cx="3902032"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سمات لغة الصحافة الإلكترونية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03C49B7F-6CD1-7517-3BEE-571014B58A9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98D396A-1A88-6DFC-2D74-EA43260D8A2E}"/>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178991C9-17AF-C7F4-3893-C44A504FA57C}"/>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mj-cs"/>
              </a:rPr>
              <a:t>3</a:t>
            </a:r>
          </a:p>
        </p:txBody>
      </p:sp>
      <p:pic>
        <p:nvPicPr>
          <p:cNvPr id="7" name="Graphic 21">
            <a:extLst>
              <a:ext uri="{FF2B5EF4-FFF2-40B4-BE49-F238E27FC236}">
                <a16:creationId xmlns:a16="http://schemas.microsoft.com/office/drawing/2014/main" id="{7DF8501C-1080-BBDE-8932-7D363EEC64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59BB2CD2-1ACC-72F3-1367-D2FEB282232E}"/>
              </a:ext>
            </a:extLst>
          </p:cNvPr>
          <p:cNvSpPr txBox="1"/>
          <p:nvPr/>
        </p:nvSpPr>
        <p:spPr>
          <a:xfrm>
            <a:off x="2245739" y="2783054"/>
            <a:ext cx="8990163" cy="220008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لغة التحرير الإلكتروني التي تستطيع اجتياز القارات والحدود المكانية وتضع العالم كله أمام جهاز كمبيوتر المتلقي تحتاج إلى لغة تستطيع أيضاً أن تحقق متطلبات هذا الامتداد الواسع عبر العالم كله بمختلف لغاته وثقافاته.</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2" name="Picture 1">
            <a:extLst>
              <a:ext uri="{FF2B5EF4-FFF2-40B4-BE49-F238E27FC236}">
                <a16:creationId xmlns:a16="http://schemas.microsoft.com/office/drawing/2014/main" id="{F6481907-7522-C592-B80D-B19910B1A6E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8690" y="4339552"/>
            <a:ext cx="1613617" cy="1613617"/>
          </a:xfrm>
          <a:prstGeom prst="rect">
            <a:avLst/>
          </a:prstGeom>
        </p:spPr>
      </p:pic>
    </p:spTree>
    <p:extLst>
      <p:ext uri="{BB962C8B-B14F-4D97-AF65-F5344CB8AC3E}">
        <p14:creationId xmlns:p14="http://schemas.microsoft.com/office/powerpoint/2010/main" val="557897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6D075C-24CA-45B5-7D51-20759E024F3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4AE82A-AD39-A59A-CE3F-37E71668E758}"/>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7346527-3B54-9F58-7986-35BD506E765A}"/>
              </a:ext>
            </a:extLst>
          </p:cNvPr>
          <p:cNvSpPr txBox="1"/>
          <p:nvPr/>
        </p:nvSpPr>
        <p:spPr>
          <a:xfrm>
            <a:off x="2513150" y="1019069"/>
            <a:ext cx="3902032"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سمات لغة الصحافة الإلكترونية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49BDC1DA-F4AB-8707-1636-56447AAFCA6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E52E1F-C0EB-D87C-4DFE-9E131C9C228A}"/>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1CD2C02C-230F-9282-55C7-C685305CF657}"/>
              </a:ext>
            </a:extLst>
          </p:cNvPr>
          <p:cNvSpPr txBox="1"/>
          <p:nvPr/>
        </p:nvSpPr>
        <p:spPr>
          <a:xfrm>
            <a:off x="1161422" y="1301320"/>
            <a:ext cx="966228" cy="1446550"/>
          </a:xfrm>
          <a:prstGeom prst="rect">
            <a:avLst/>
          </a:prstGeom>
          <a:noFill/>
        </p:spPr>
        <p:txBody>
          <a:bodyPr wrap="square" rtlCol="0">
            <a:spAutoFit/>
          </a:bodyPr>
          <a:lstStyle/>
          <a:p>
            <a:pPr algn="ctr"/>
            <a:r>
              <a:rPr lang="en-US" sz="4400" b="1" dirty="0">
                <a:solidFill>
                  <a:schemeClr val="bg1"/>
                </a:solidFill>
                <a:latin typeface="Alexandria" charset="0"/>
                <a:cs typeface="+mj-cs"/>
              </a:rPr>
              <a:t>3</a:t>
            </a:r>
          </a:p>
          <a:p>
            <a:pPr algn="ct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352FE4A7-41DF-15C9-82E4-0141D6E147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7CF296D-B0CA-2DB7-3D43-D6E0FF999E1D}"/>
              </a:ext>
            </a:extLst>
          </p:cNvPr>
          <p:cNvSpPr txBox="1"/>
          <p:nvPr/>
        </p:nvSpPr>
        <p:spPr>
          <a:xfrm>
            <a:off x="2245739" y="2783054"/>
            <a:ext cx="8990163" cy="220008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المحرر الذكي يستطيع استخدام لغة يستطيع تلقيها بوضوح أكبر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عدد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من الجمهور، وحتى في إطار تعدد اللغات نجد مواقع إلكترونية تقدم مضمونها بأكثر من لغة، حيث يستطيع المتلقي اختيار اللغة التي تناسبه بكل سهولة.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2" name="Picture 1">
            <a:extLst>
              <a:ext uri="{FF2B5EF4-FFF2-40B4-BE49-F238E27FC236}">
                <a16:creationId xmlns:a16="http://schemas.microsoft.com/office/drawing/2014/main" id="{C1F37895-C7B0-7145-C203-6E47A36A614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8690" y="4339552"/>
            <a:ext cx="1613617" cy="1613617"/>
          </a:xfrm>
          <a:prstGeom prst="rect">
            <a:avLst/>
          </a:prstGeom>
        </p:spPr>
      </p:pic>
    </p:spTree>
    <p:extLst>
      <p:ext uri="{BB962C8B-B14F-4D97-AF65-F5344CB8AC3E}">
        <p14:creationId xmlns:p14="http://schemas.microsoft.com/office/powerpoint/2010/main" val="34763983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4A03BD-F1D8-4B18-FEE1-3325C5A5FE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22E955-E696-9D7B-E76C-39D631BC88A8}"/>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65E69F2-FF64-0FCA-30A4-9D2A6C0F17ED}"/>
              </a:ext>
            </a:extLst>
          </p:cNvPr>
          <p:cNvSpPr txBox="1"/>
          <p:nvPr/>
        </p:nvSpPr>
        <p:spPr>
          <a:xfrm>
            <a:off x="2513150" y="1019069"/>
            <a:ext cx="3902032"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سمات لغة الصحافة الإلكترونية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8EA465F4-30EF-69DF-9641-53583119BC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D11AF7-345B-9E79-EE50-6333F750235C}"/>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917AC70A-4994-1EF4-14FE-8F67ADC75019}"/>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mj-cs"/>
              </a:rPr>
              <a:t>3</a:t>
            </a:r>
          </a:p>
        </p:txBody>
      </p:sp>
      <p:pic>
        <p:nvPicPr>
          <p:cNvPr id="7" name="Graphic 21">
            <a:extLst>
              <a:ext uri="{FF2B5EF4-FFF2-40B4-BE49-F238E27FC236}">
                <a16:creationId xmlns:a16="http://schemas.microsoft.com/office/drawing/2014/main" id="{1FDAA526-0D1D-AA94-42F4-0582D0C24B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1DB28D3-A9C2-A281-6AB2-B2B655D89FEE}"/>
              </a:ext>
            </a:extLst>
          </p:cNvPr>
          <p:cNvSpPr txBox="1"/>
          <p:nvPr/>
        </p:nvSpPr>
        <p:spPr>
          <a:xfrm>
            <a:off x="2127650" y="2190528"/>
            <a:ext cx="8990163" cy="2932213"/>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3 - الاتساق : </a:t>
            </a:r>
          </a:p>
          <a:p>
            <a:pPr marL="0" marR="0" algn="just" rtl="1">
              <a:lnSpc>
                <a:spcPct val="107000"/>
              </a:lnSpc>
              <a:spcBef>
                <a:spcPts val="0"/>
              </a:spcBef>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بمعنى أن تكون عناصر الموضوع متناسقة، أي أنه في حالة كتابة خبر حوادث فيتبع المحرر طريقة كتابة هذ</a:t>
            </a:r>
            <a:r>
              <a:rPr lang="ar-EG" sz="3200" dirty="0">
                <a:latin typeface="Simplified Arabic" panose="02020603050405020304" pitchFamily="18" charset="-78"/>
                <a:ea typeface="Calibri" panose="020F0502020204030204" pitchFamily="34" charset="0"/>
                <a:cs typeface="Simplified Arabic" panose="02020603050405020304" pitchFamily="18" charset="-78"/>
              </a:rPr>
              <a:t>ا</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الخبر وتكون عناصره متناسقة حول الحادث سواء نص أو صورة أو غيرها من المواد.</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2" name="Picture 1">
            <a:extLst>
              <a:ext uri="{FF2B5EF4-FFF2-40B4-BE49-F238E27FC236}">
                <a16:creationId xmlns:a16="http://schemas.microsoft.com/office/drawing/2014/main" id="{D88560E3-A5E7-ADC0-5FBA-BC1DFC30238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8691" y="4433779"/>
            <a:ext cx="1519390" cy="1519390"/>
          </a:xfrm>
          <a:prstGeom prst="rect">
            <a:avLst/>
          </a:prstGeom>
        </p:spPr>
      </p:pic>
    </p:spTree>
    <p:extLst>
      <p:ext uri="{BB962C8B-B14F-4D97-AF65-F5344CB8AC3E}">
        <p14:creationId xmlns:p14="http://schemas.microsoft.com/office/powerpoint/2010/main" val="12757502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DFD9FF-45F7-6560-0421-9C0C8E2950A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895780-A502-1EC4-6BB3-A6C099EC6E6F}"/>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587CD30-D673-5ECF-A0D3-08E44D6E3C39}"/>
              </a:ext>
            </a:extLst>
          </p:cNvPr>
          <p:cNvSpPr txBox="1"/>
          <p:nvPr/>
        </p:nvSpPr>
        <p:spPr>
          <a:xfrm>
            <a:off x="2513150" y="1019069"/>
            <a:ext cx="3902032"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سمات لغة الصحافة الإلكترونية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C9A209D4-9524-7B34-B2C4-EA63FB4A790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2DD4D14-4366-E94C-A071-4A45ED7FA95B}"/>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659F48B7-E8E7-386C-5655-7DC8C2D5C77E}"/>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mj-cs"/>
              </a:rPr>
              <a:t>3</a:t>
            </a:r>
          </a:p>
        </p:txBody>
      </p:sp>
      <p:pic>
        <p:nvPicPr>
          <p:cNvPr id="7" name="Graphic 21">
            <a:extLst>
              <a:ext uri="{FF2B5EF4-FFF2-40B4-BE49-F238E27FC236}">
                <a16:creationId xmlns:a16="http://schemas.microsoft.com/office/drawing/2014/main" id="{1C573258-1B31-7451-6A4D-6BA3AF50C3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0B7C84A4-1343-1474-AAEE-18358853F5D5}"/>
              </a:ext>
            </a:extLst>
          </p:cNvPr>
          <p:cNvSpPr txBox="1"/>
          <p:nvPr/>
        </p:nvSpPr>
        <p:spPr>
          <a:xfrm>
            <a:off x="2127650" y="2190528"/>
            <a:ext cx="8990163" cy="2932213"/>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4 - الدقة: </a:t>
            </a:r>
          </a:p>
          <a:p>
            <a:pPr marL="0" marR="0" algn="just" rtl="1">
              <a:lnSpc>
                <a:spcPct val="107000"/>
              </a:lnSpc>
              <a:spcBef>
                <a:spcPts val="0"/>
              </a:spcBef>
              <a:spcAft>
                <a:spcPts val="800"/>
              </a:spcAft>
            </a:pPr>
            <a:endParaRPr lang="ar-EG" sz="3200" b="1"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ويقصد بهذه السمة دقة لغة التحرير الإلكتروني، وإذا كانت دقة اللغة مطلوبة في التحرير الصحفي والإذاعي والتلفزيوني فإنها ضرورة ملحة في التحرير الإلكتروني.</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2" name="Picture 1">
            <a:extLst>
              <a:ext uri="{FF2B5EF4-FFF2-40B4-BE49-F238E27FC236}">
                <a16:creationId xmlns:a16="http://schemas.microsoft.com/office/drawing/2014/main" id="{813353C2-BA4B-A79D-6453-ABF77450AE7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8691" y="4433779"/>
            <a:ext cx="1519390" cy="1519390"/>
          </a:xfrm>
          <a:prstGeom prst="rect">
            <a:avLst/>
          </a:prstGeom>
        </p:spPr>
      </p:pic>
    </p:spTree>
    <p:extLst>
      <p:ext uri="{BB962C8B-B14F-4D97-AF65-F5344CB8AC3E}">
        <p14:creationId xmlns:p14="http://schemas.microsoft.com/office/powerpoint/2010/main" val="23721574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17EBF9-63D5-2B5F-855A-FE62F7BE5BB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1F9757F-53F4-B86A-0A4B-4B64D4669409}"/>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2941714-448E-9162-2418-9CAB20770024}"/>
              </a:ext>
            </a:extLst>
          </p:cNvPr>
          <p:cNvSpPr txBox="1"/>
          <p:nvPr/>
        </p:nvSpPr>
        <p:spPr>
          <a:xfrm>
            <a:off x="2513150" y="1019069"/>
            <a:ext cx="390203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سمات الكتابة الإلكترونية </a:t>
            </a: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D96CBEA0-8FEF-F823-1E71-9D5AF22E1FC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C45895-1DE8-EB98-F9BE-34BA24F68FC1}"/>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0D25BDCD-FD47-B389-6D64-31D298B3B55B}"/>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mj-cs"/>
              </a:rPr>
              <a:t>3</a:t>
            </a:r>
          </a:p>
        </p:txBody>
      </p:sp>
      <p:pic>
        <p:nvPicPr>
          <p:cNvPr id="7" name="Graphic 21">
            <a:extLst>
              <a:ext uri="{FF2B5EF4-FFF2-40B4-BE49-F238E27FC236}">
                <a16:creationId xmlns:a16="http://schemas.microsoft.com/office/drawing/2014/main" id="{C906D860-9CB8-4B72-3212-3794E115C9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77291D20-3AEB-6439-08A4-FCDD6206E7DE}"/>
              </a:ext>
            </a:extLst>
          </p:cNvPr>
          <p:cNvSpPr txBox="1"/>
          <p:nvPr/>
        </p:nvSpPr>
        <p:spPr>
          <a:xfrm>
            <a:off x="3373120" y="2062878"/>
            <a:ext cx="7794531" cy="4615623"/>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هناك سمات رئيسية للكتابة الإلكترونية التي تعد أحد مظاهر تكنولوجيا الاتصال الحديثة وهي:</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1-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المحرر الصحفي ظل مقيداً بالتعامل مع الحروف والخطوط، لكنه أصبح في الصحافة الإلكترونية يتعامل مع الصور والرسوم والألوان والفيديو والبث المباشر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live</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ومقاطع الصوت.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9325D35F-D654-2229-E1D0-B1A2397E4E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8037" y="3195340"/>
            <a:ext cx="2686686" cy="2686686"/>
          </a:xfrm>
          <a:prstGeom prst="rect">
            <a:avLst/>
          </a:prstGeom>
        </p:spPr>
      </p:pic>
    </p:spTree>
    <p:extLst>
      <p:ext uri="{BB962C8B-B14F-4D97-AF65-F5344CB8AC3E}">
        <p14:creationId xmlns:p14="http://schemas.microsoft.com/office/powerpoint/2010/main" val="263328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0B7800-647E-A52B-734B-A4FFBB0DAF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4F4320-A2D3-0FFB-49E5-FE995029938F}"/>
              </a:ext>
            </a:extLst>
          </p:cNvPr>
          <p:cNvSpPr/>
          <p:nvPr/>
        </p:nvSpPr>
        <p:spPr>
          <a:xfrm>
            <a:off x="689640" y="17554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DC7A9B8-EE6B-DE83-DAE3-085CF88A3601}"/>
              </a:ext>
            </a:extLst>
          </p:cNvPr>
          <p:cNvSpPr txBox="1"/>
          <p:nvPr/>
        </p:nvSpPr>
        <p:spPr>
          <a:xfrm>
            <a:off x="2513150" y="1019069"/>
            <a:ext cx="390203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سمات الكتابة الإلكترونية </a:t>
            </a: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9959EE05-60D5-95C4-FD23-56227B7457B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3E33C35-851C-70F4-C2E7-D18C43C9F383}"/>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3C037E9C-B14E-9B9B-BA3F-6651E9B02282}"/>
              </a:ext>
            </a:extLst>
          </p:cNvPr>
          <p:cNvSpPr txBox="1"/>
          <p:nvPr/>
        </p:nvSpPr>
        <p:spPr>
          <a:xfrm>
            <a:off x="1161422" y="1301320"/>
            <a:ext cx="966228" cy="1446550"/>
          </a:xfrm>
          <a:prstGeom prst="rect">
            <a:avLst/>
          </a:prstGeom>
          <a:noFill/>
        </p:spPr>
        <p:txBody>
          <a:bodyPr wrap="square" rtlCol="0">
            <a:spAutoFit/>
          </a:bodyPr>
          <a:lstStyle/>
          <a:p>
            <a:pPr algn="ctr"/>
            <a:r>
              <a:rPr lang="en-US" sz="4400" b="1" dirty="0">
                <a:solidFill>
                  <a:schemeClr val="bg1"/>
                </a:solidFill>
                <a:latin typeface="Alexandria" charset="0"/>
                <a:cs typeface="+mj-cs"/>
              </a:rPr>
              <a:t>3</a:t>
            </a:r>
          </a:p>
          <a:p>
            <a:pPr algn="ct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E5CD93CC-7B68-6131-6966-D89B0C7E13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CA4F241-6BD3-695C-687D-8A41CDA02ADE}"/>
              </a:ext>
            </a:extLst>
          </p:cNvPr>
          <p:cNvSpPr txBox="1"/>
          <p:nvPr/>
        </p:nvSpPr>
        <p:spPr>
          <a:xfrm>
            <a:off x="2127650" y="2599507"/>
            <a:ext cx="8990163"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2 - الصحافة الإلكترونية تعتمد كثيراً على الاختصار؛ كون القارئ لا يملك</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الوقت الكافي لقراءة كل شيء بسبب ضخامة المعلومات، فالقاعدة الذهبية في الكتابة للصحيفة الإلكترونية هي الدقة والاختصار وتكثيف المعنى لاختصار الوقت على القراء.</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2" name="Picture 1">
            <a:extLst>
              <a:ext uri="{FF2B5EF4-FFF2-40B4-BE49-F238E27FC236}">
                <a16:creationId xmlns:a16="http://schemas.microsoft.com/office/drawing/2014/main" id="{E15505FB-F9B5-4882-6DE6-CD6F720C4D8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8690" y="4339552"/>
            <a:ext cx="1613617" cy="1613617"/>
          </a:xfrm>
          <a:prstGeom prst="rect">
            <a:avLst/>
          </a:prstGeom>
        </p:spPr>
      </p:pic>
    </p:spTree>
    <p:extLst>
      <p:ext uri="{BB962C8B-B14F-4D97-AF65-F5344CB8AC3E}">
        <p14:creationId xmlns:p14="http://schemas.microsoft.com/office/powerpoint/2010/main" val="2986776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6AB3FF-C59C-6FDE-5DA2-EF2173C4D3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A90DBF-CC96-91B9-7E86-859BB27658DF}"/>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87C75A5-D90E-081F-C762-739418637202}"/>
              </a:ext>
            </a:extLst>
          </p:cNvPr>
          <p:cNvSpPr txBox="1"/>
          <p:nvPr/>
        </p:nvSpPr>
        <p:spPr>
          <a:xfrm>
            <a:off x="2513150" y="1019069"/>
            <a:ext cx="390203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سمات الكتابة الإلكترونية </a:t>
            </a: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293D1F30-976F-EC63-958B-9A0BCDDD961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FC5F423-4C1E-E883-C36D-75C3C9900A39}"/>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160B8051-FA76-0993-F1B0-E4F21EF66B80}"/>
              </a:ext>
            </a:extLst>
          </p:cNvPr>
          <p:cNvSpPr txBox="1"/>
          <p:nvPr/>
        </p:nvSpPr>
        <p:spPr>
          <a:xfrm>
            <a:off x="1161422" y="1301320"/>
            <a:ext cx="966228" cy="1446550"/>
          </a:xfrm>
          <a:prstGeom prst="rect">
            <a:avLst/>
          </a:prstGeom>
          <a:noFill/>
        </p:spPr>
        <p:txBody>
          <a:bodyPr wrap="square" rtlCol="0">
            <a:spAutoFit/>
          </a:bodyPr>
          <a:lstStyle/>
          <a:p>
            <a:pPr algn="ctr"/>
            <a:r>
              <a:rPr lang="en-US" sz="4400" b="1" dirty="0">
                <a:solidFill>
                  <a:schemeClr val="bg1"/>
                </a:solidFill>
                <a:latin typeface="Alexandria" charset="0"/>
                <a:cs typeface="+mj-cs"/>
              </a:rPr>
              <a:t>3</a:t>
            </a:r>
          </a:p>
          <a:p>
            <a:pPr algn="ct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C25A380A-8455-6D1B-6541-89BAD72996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D541555-5ADE-5AA2-3E0E-25DEC7992EA3}"/>
              </a:ext>
            </a:extLst>
          </p:cNvPr>
          <p:cNvSpPr txBox="1"/>
          <p:nvPr/>
        </p:nvSpPr>
        <p:spPr>
          <a:xfrm>
            <a:off x="3347020" y="2796490"/>
            <a:ext cx="7770793"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3 - على المحرر الإلكتروني أن يختصر المقال عند كتابته، لأن المقال الطويل في الصحافة الإلكترونية يكون معرضاً للمقاطعة سواء عبر ميزة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hypertext</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أو الإعلانات.</a:t>
            </a:r>
          </a:p>
        </p:txBody>
      </p:sp>
      <p:pic>
        <p:nvPicPr>
          <p:cNvPr id="9" name="Picture 8">
            <a:extLst>
              <a:ext uri="{FF2B5EF4-FFF2-40B4-BE49-F238E27FC236}">
                <a16:creationId xmlns:a16="http://schemas.microsoft.com/office/drawing/2014/main" id="{48852312-DC60-41B9-B0FA-E7C0BDE79A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8280" y="3367717"/>
            <a:ext cx="2438740" cy="2438740"/>
          </a:xfrm>
          <a:prstGeom prst="rect">
            <a:avLst/>
          </a:prstGeom>
        </p:spPr>
      </p:pic>
    </p:spTree>
    <p:extLst>
      <p:ext uri="{BB962C8B-B14F-4D97-AF65-F5344CB8AC3E}">
        <p14:creationId xmlns:p14="http://schemas.microsoft.com/office/powerpoint/2010/main" val="23445980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1EE264-1131-CECA-4B66-CAD4F4FE18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2970E1-5D74-EA2A-B990-31A04B3D04E4}"/>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8870826-8C9B-19E7-F604-A66ED95EEFC4}"/>
              </a:ext>
            </a:extLst>
          </p:cNvPr>
          <p:cNvSpPr txBox="1"/>
          <p:nvPr/>
        </p:nvSpPr>
        <p:spPr>
          <a:xfrm>
            <a:off x="2513150" y="1019069"/>
            <a:ext cx="390203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سمات الكتابة الإلكترونية </a:t>
            </a: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A8881C31-A0FA-667A-5569-438104C7E90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B2A8F63-BB68-C319-5D06-DE883DE52B8F}"/>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7E1DD58A-1933-6FE0-EC2A-B58782927996}"/>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mj-cs"/>
              </a:rPr>
              <a:t>3</a:t>
            </a:r>
          </a:p>
        </p:txBody>
      </p:sp>
      <p:pic>
        <p:nvPicPr>
          <p:cNvPr id="7" name="Graphic 21">
            <a:extLst>
              <a:ext uri="{FF2B5EF4-FFF2-40B4-BE49-F238E27FC236}">
                <a16:creationId xmlns:a16="http://schemas.microsoft.com/office/drawing/2014/main" id="{46416DCA-DCE9-22CB-793C-F853912BDD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5C90F2C-FC58-C1D2-2117-840EEA3664BD}"/>
              </a:ext>
            </a:extLst>
          </p:cNvPr>
          <p:cNvSpPr txBox="1"/>
          <p:nvPr/>
        </p:nvSpPr>
        <p:spPr>
          <a:xfrm>
            <a:off x="2127650" y="2544448"/>
            <a:ext cx="8990163" cy="2829621"/>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4 - الكتابة للصحيفة الإلكترونية تتطلب تقديم المعلومات السريعة وسهلة الاستيعاب والفهم،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لت</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جنب إضاعة الأفكار باستخدام الفقرات الطويلة</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لذلك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يجب تقسيم الفقرات الطويلة، وتقديم فكرة واحدة في كل فقرة.</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2" name="Picture 1">
            <a:extLst>
              <a:ext uri="{FF2B5EF4-FFF2-40B4-BE49-F238E27FC236}">
                <a16:creationId xmlns:a16="http://schemas.microsoft.com/office/drawing/2014/main" id="{BCB15647-244E-1FFA-8B82-4FB5892AF57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8690" y="4339552"/>
            <a:ext cx="1613617" cy="1613617"/>
          </a:xfrm>
          <a:prstGeom prst="rect">
            <a:avLst/>
          </a:prstGeom>
        </p:spPr>
      </p:pic>
    </p:spTree>
    <p:extLst>
      <p:ext uri="{BB962C8B-B14F-4D97-AF65-F5344CB8AC3E}">
        <p14:creationId xmlns:p14="http://schemas.microsoft.com/office/powerpoint/2010/main" val="24610179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58B3B7-3694-146A-5068-31AFECBA0E2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6E3A86-A7AA-EEBC-E5AA-A27D334D644D}"/>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E921581-244B-67EF-165D-96496700CD6A}"/>
              </a:ext>
            </a:extLst>
          </p:cNvPr>
          <p:cNvSpPr txBox="1"/>
          <p:nvPr/>
        </p:nvSpPr>
        <p:spPr>
          <a:xfrm>
            <a:off x="2513150" y="1019069"/>
            <a:ext cx="390203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سمات الكتابة الإلكترونية </a:t>
            </a: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16CD93CE-E87E-FC77-9C8D-B43BC3D7662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FC7EFA0-2F20-B452-9F2F-74DB7D100A0B}"/>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424B277C-1B80-A7E5-14A1-3435C48981E3}"/>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mj-cs"/>
              </a:rPr>
              <a:t>3</a:t>
            </a:r>
          </a:p>
        </p:txBody>
      </p:sp>
      <p:pic>
        <p:nvPicPr>
          <p:cNvPr id="7" name="Graphic 21">
            <a:extLst>
              <a:ext uri="{FF2B5EF4-FFF2-40B4-BE49-F238E27FC236}">
                <a16:creationId xmlns:a16="http://schemas.microsoft.com/office/drawing/2014/main" id="{9C888259-7CFF-EEE9-8077-69E3FE6402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72D261A-58E1-ABB9-A13E-4CEDFE7F2471}"/>
              </a:ext>
            </a:extLst>
          </p:cNvPr>
          <p:cNvSpPr txBox="1"/>
          <p:nvPr/>
        </p:nvSpPr>
        <p:spPr>
          <a:xfrm>
            <a:off x="2127650" y="2544448"/>
            <a:ext cx="8990163" cy="2829621"/>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5- يتطلب التحرير الإلكتروني إتقان المهارات الكتابية الحرفية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verbally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والمهارات التقنية المرئية</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Visually ،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فالكتابة الإلكترونية تتطلب إتقان كلتا المهارتين، وهذا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ي</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ختلف عن التحرير في الصحف المطبوعة التي تغيب فيها التقنيات المرئية.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2" name="Picture 1">
            <a:extLst>
              <a:ext uri="{FF2B5EF4-FFF2-40B4-BE49-F238E27FC236}">
                <a16:creationId xmlns:a16="http://schemas.microsoft.com/office/drawing/2014/main" id="{E4EC67F2-1A91-AF45-13A9-8613179FDF7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8690" y="4339552"/>
            <a:ext cx="1613617" cy="1613617"/>
          </a:xfrm>
          <a:prstGeom prst="rect">
            <a:avLst/>
          </a:prstGeom>
        </p:spPr>
      </p:pic>
    </p:spTree>
    <p:extLst>
      <p:ext uri="{BB962C8B-B14F-4D97-AF65-F5344CB8AC3E}">
        <p14:creationId xmlns:p14="http://schemas.microsoft.com/office/powerpoint/2010/main" val="2771412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033C7D-0AE6-0018-39D6-F8FA518776B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29046B3-5B28-2CA2-11FB-A7C7B18C88F1}"/>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3880920-AA02-CC92-8B08-C635FEBCF22B}"/>
              </a:ext>
            </a:extLst>
          </p:cNvPr>
          <p:cNvSpPr txBox="1"/>
          <p:nvPr/>
        </p:nvSpPr>
        <p:spPr>
          <a:xfrm>
            <a:off x="2513150" y="1019069"/>
            <a:ext cx="390203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مفهوم التحرير الصحفي</a:t>
            </a: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53399FA0-6EB0-315B-71CB-47843CFA3D1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05A6C98-08DF-99CB-57FC-38CA24BD5F36}"/>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97E847F8-0682-B81C-F927-C7F370862D2B}"/>
              </a:ext>
            </a:extLst>
          </p:cNvPr>
          <p:cNvSpPr txBox="1"/>
          <p:nvPr/>
        </p:nvSpPr>
        <p:spPr>
          <a:xfrm>
            <a:off x="1161422" y="1301320"/>
            <a:ext cx="966228" cy="1446550"/>
          </a:xfrm>
          <a:prstGeom prst="rect">
            <a:avLst/>
          </a:prstGeom>
          <a:noFill/>
        </p:spPr>
        <p:txBody>
          <a:bodyPr wrap="square" rtlCol="0">
            <a:spAutoFit/>
          </a:bodyPr>
          <a:lstStyle/>
          <a:p>
            <a:pPr algn="ctr"/>
            <a:r>
              <a:rPr lang="en-US" sz="4400" b="1" dirty="0">
                <a:solidFill>
                  <a:schemeClr val="bg1"/>
                </a:solidFill>
                <a:latin typeface="Alexandria" charset="0"/>
                <a:cs typeface="+mj-cs"/>
              </a:rPr>
              <a:t>3</a:t>
            </a:r>
          </a:p>
          <a:p>
            <a:pPr algn="ct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C30E4E67-513F-17A1-4B5F-E0F32A881D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3CEEB59-D318-AA3B-D722-B5A83B7EB01D}"/>
              </a:ext>
            </a:extLst>
          </p:cNvPr>
          <p:cNvSpPr txBox="1"/>
          <p:nvPr/>
        </p:nvSpPr>
        <p:spPr>
          <a:xfrm>
            <a:off x="2305200" y="2579017"/>
            <a:ext cx="8990163" cy="3356560"/>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تعتبر عملية </a:t>
            </a:r>
            <a:r>
              <a:rPr lang="ar-EG" sz="3200" b="1" dirty="0">
                <a:latin typeface="Simplified Arabic" panose="02020603050405020304" pitchFamily="18" charset="-78"/>
                <a:ea typeface="Calibri" panose="020F0502020204030204" pitchFamily="34" charset="0"/>
                <a:cs typeface="Simplified Arabic" panose="02020603050405020304" pitchFamily="18" charset="-78"/>
              </a:rPr>
              <a:t>التحرير الصحفي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فن تحويل الأحداث والأفكار والخبرات والقضايا الإنسانية ومظاهر الكون والحياة إلى مادة صحفية مطبوعة، ومفهومة، سواء عند صاحب الثقافة العالية والذكاء الخارق، وصاحب الثقافة المتوسطة والذكاء العادي، والعامل البسيط.</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2" name="Picture 1">
            <a:extLst>
              <a:ext uri="{FF2B5EF4-FFF2-40B4-BE49-F238E27FC236}">
                <a16:creationId xmlns:a16="http://schemas.microsoft.com/office/drawing/2014/main" id="{73BC6FE5-160A-C0B3-7993-6E9094DEB78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8690" y="4339552"/>
            <a:ext cx="1613617" cy="1613617"/>
          </a:xfrm>
          <a:prstGeom prst="rect">
            <a:avLst/>
          </a:prstGeom>
        </p:spPr>
      </p:pic>
    </p:spTree>
    <p:extLst>
      <p:ext uri="{BB962C8B-B14F-4D97-AF65-F5344CB8AC3E}">
        <p14:creationId xmlns:p14="http://schemas.microsoft.com/office/powerpoint/2010/main" val="2623720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2E962A-2B10-4755-B1AD-DE32AFC5B1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BDA9768-00A8-D988-BA2E-A318E48D91AA}"/>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7C58BC5-DA14-7D7C-A0FA-12C12B5AEF54}"/>
              </a:ext>
            </a:extLst>
          </p:cNvPr>
          <p:cNvSpPr txBox="1"/>
          <p:nvPr/>
        </p:nvSpPr>
        <p:spPr>
          <a:xfrm>
            <a:off x="2513150" y="1019069"/>
            <a:ext cx="390203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مفهوم التحرير الصحفي</a:t>
            </a: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A072920E-F857-125E-63BD-23CF593E2C7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058139E-50AD-BE08-83EB-7FCDC0E27010}"/>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7FF16631-B27D-DF33-1179-6AD34BFC2F30}"/>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mj-cs"/>
              </a:rPr>
              <a:t>3</a:t>
            </a:r>
          </a:p>
        </p:txBody>
      </p:sp>
      <p:pic>
        <p:nvPicPr>
          <p:cNvPr id="7" name="Graphic 21">
            <a:extLst>
              <a:ext uri="{FF2B5EF4-FFF2-40B4-BE49-F238E27FC236}">
                <a16:creationId xmlns:a16="http://schemas.microsoft.com/office/drawing/2014/main" id="{653F8D3A-795B-9286-334F-36D660F8C9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93B0D7B8-25BF-B27C-7347-6A5E119EEDC2}"/>
              </a:ext>
            </a:extLst>
          </p:cNvPr>
          <p:cNvSpPr txBox="1"/>
          <p:nvPr/>
        </p:nvSpPr>
        <p:spPr>
          <a:xfrm>
            <a:off x="2305200" y="2579017"/>
            <a:ext cx="8990163" cy="3356560"/>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ويمكن تعريف </a:t>
            </a: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التحرير الصحفي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بأنه فن تحويل الأحداث والأفكار والخبرات والقضايا الإنسانية ومظاهر الكون والحياة إلى مادة صحفية مطبوعة ومفهومة سواء عند صاحب الثقافة العالية والذكاء الخارق وصاحب الثقافة المتوسطة والذكاء العادي وعند المواطن البسيط.</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2" name="Picture 1">
            <a:extLst>
              <a:ext uri="{FF2B5EF4-FFF2-40B4-BE49-F238E27FC236}">
                <a16:creationId xmlns:a16="http://schemas.microsoft.com/office/drawing/2014/main" id="{DA1D0E20-E13B-D2F1-4309-FFEA3298D7A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8690" y="4339552"/>
            <a:ext cx="1613617" cy="1613617"/>
          </a:xfrm>
          <a:prstGeom prst="rect">
            <a:avLst/>
          </a:prstGeom>
        </p:spPr>
      </p:pic>
    </p:spTree>
    <p:extLst>
      <p:ext uri="{BB962C8B-B14F-4D97-AF65-F5344CB8AC3E}">
        <p14:creationId xmlns:p14="http://schemas.microsoft.com/office/powerpoint/2010/main" val="387955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36B76-22BA-FED9-999A-D134E6BB9F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4A108E7-C3EA-E2FE-78A4-E830710B3435}"/>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667EDC6-C330-51D5-1675-529EADB0C4BB}"/>
              </a:ext>
            </a:extLst>
          </p:cNvPr>
          <p:cNvSpPr txBox="1"/>
          <p:nvPr/>
        </p:nvSpPr>
        <p:spPr>
          <a:xfrm>
            <a:off x="2513150" y="1019069"/>
            <a:ext cx="390203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مفهوم التحرير الصحفي</a:t>
            </a: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D6476BC6-579D-F929-B3B7-22BEFD1F35F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DA44770-5E9C-D736-E1C7-E3C7238D7FF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A37B19C1-B69C-1EEB-A80C-33D53FF45BDF}"/>
              </a:ext>
            </a:extLst>
          </p:cNvPr>
          <p:cNvSpPr txBox="1"/>
          <p:nvPr/>
        </p:nvSpPr>
        <p:spPr>
          <a:xfrm>
            <a:off x="1161422" y="1301320"/>
            <a:ext cx="966228" cy="1446550"/>
          </a:xfrm>
          <a:prstGeom prst="rect">
            <a:avLst/>
          </a:prstGeom>
          <a:noFill/>
        </p:spPr>
        <p:txBody>
          <a:bodyPr wrap="square" rtlCol="0">
            <a:spAutoFit/>
          </a:bodyPr>
          <a:lstStyle/>
          <a:p>
            <a:pPr algn="ctr"/>
            <a:r>
              <a:rPr lang="en-US" sz="4400" b="1" dirty="0">
                <a:solidFill>
                  <a:schemeClr val="bg1"/>
                </a:solidFill>
                <a:latin typeface="Alexandria" charset="0"/>
                <a:cs typeface="+mj-cs"/>
              </a:rPr>
              <a:t>3</a:t>
            </a:r>
          </a:p>
          <a:p>
            <a:pPr algn="ct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5F0A5050-B93B-6AE7-FFAB-7204475DE6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F6D7FE6B-473B-EC48-C1BB-129A3ECE13AF}"/>
              </a:ext>
            </a:extLst>
          </p:cNvPr>
          <p:cNvSpPr txBox="1"/>
          <p:nvPr/>
        </p:nvSpPr>
        <p:spPr>
          <a:xfrm>
            <a:off x="2305200" y="2579017"/>
            <a:ext cx="8990163" cy="2829621"/>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ويعرف </a:t>
            </a: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التحرير الصحفي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بمفهومه اللغوي والأسلوبي وكعملية فنية كتابية هو أحد فنون الكتابة النثرية الواقعية وهو عملية تحويل الوقائع والأحداث والآراء والأفكار والخبرات من إطار التصور الذهني والفكرة إلى لغة مكتوبة مفهومة للقارئ العادي.</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2" name="Picture 1">
            <a:extLst>
              <a:ext uri="{FF2B5EF4-FFF2-40B4-BE49-F238E27FC236}">
                <a16:creationId xmlns:a16="http://schemas.microsoft.com/office/drawing/2014/main" id="{68D6023B-E756-337C-9ED5-5881DD1FCAC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8690" y="4339552"/>
            <a:ext cx="1613617" cy="1613617"/>
          </a:xfrm>
          <a:prstGeom prst="rect">
            <a:avLst/>
          </a:prstGeom>
        </p:spPr>
      </p:pic>
    </p:spTree>
    <p:extLst>
      <p:ext uri="{BB962C8B-B14F-4D97-AF65-F5344CB8AC3E}">
        <p14:creationId xmlns:p14="http://schemas.microsoft.com/office/powerpoint/2010/main" val="9512846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511E50-4807-B985-72DE-3254BCEA1A2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3350585-3583-2DC4-8569-500216964A74}"/>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F665031-4B94-8486-2A02-967D385CD6F0}"/>
              </a:ext>
            </a:extLst>
          </p:cNvPr>
          <p:cNvSpPr txBox="1"/>
          <p:nvPr/>
        </p:nvSpPr>
        <p:spPr>
          <a:xfrm>
            <a:off x="2513150" y="1019069"/>
            <a:ext cx="390203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مفهوم التحرير الصحفي</a:t>
            </a: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315B10F6-7A36-C2DC-2834-E59AA593592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B3AE980-A2AE-1A6A-25C7-60C98C9270F0}"/>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FB8C27E8-03B5-CDFE-1CFB-71263435F78D}"/>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mj-cs"/>
              </a:rPr>
              <a:t>3</a:t>
            </a:r>
          </a:p>
        </p:txBody>
      </p:sp>
      <p:pic>
        <p:nvPicPr>
          <p:cNvPr id="7" name="Graphic 21">
            <a:extLst>
              <a:ext uri="{FF2B5EF4-FFF2-40B4-BE49-F238E27FC236}">
                <a16:creationId xmlns:a16="http://schemas.microsoft.com/office/drawing/2014/main" id="{E7C04C39-218B-AD31-9939-21E6F123AF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D885F32-96F9-D190-22B5-A6F01502ABA7}"/>
              </a:ext>
            </a:extLst>
          </p:cNvPr>
          <p:cNvSpPr txBox="1"/>
          <p:nvPr/>
        </p:nvSpPr>
        <p:spPr>
          <a:xfrm>
            <a:off x="2305200" y="2579017"/>
            <a:ext cx="8990163" cy="2829621"/>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ويمكن أن نرى التحرير الصحفي من زوايا مختلفة أهمها هو إعادة صياغة ما جمعه المحرر من معلومات أو حصل عليها من مصادر مختلفة وترتيبها ضمن المادة التحريرية بما يتناسب مع سياسة الوسيلة وتوجهاتها.</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2" name="Picture 1">
            <a:extLst>
              <a:ext uri="{FF2B5EF4-FFF2-40B4-BE49-F238E27FC236}">
                <a16:creationId xmlns:a16="http://schemas.microsoft.com/office/drawing/2014/main" id="{D3FC7A32-36A2-E2D3-7142-FD350A5AC53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8690" y="4339552"/>
            <a:ext cx="1613617" cy="1613617"/>
          </a:xfrm>
          <a:prstGeom prst="rect">
            <a:avLst/>
          </a:prstGeom>
        </p:spPr>
      </p:pic>
    </p:spTree>
    <p:extLst>
      <p:ext uri="{BB962C8B-B14F-4D97-AF65-F5344CB8AC3E}">
        <p14:creationId xmlns:p14="http://schemas.microsoft.com/office/powerpoint/2010/main" val="1728799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523B3A-8C3E-C57D-5975-CE962CAF881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675BD8-801F-E8C4-5A09-0E933E573F81}"/>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8D88EAF-8FA4-C477-2EC4-E9888F547A7B}"/>
              </a:ext>
            </a:extLst>
          </p:cNvPr>
          <p:cNvSpPr txBox="1"/>
          <p:nvPr/>
        </p:nvSpPr>
        <p:spPr>
          <a:xfrm>
            <a:off x="2513150" y="1019069"/>
            <a:ext cx="390203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مبادئ التحرير الصحفي</a:t>
            </a:r>
          </a:p>
        </p:txBody>
      </p:sp>
      <p:sp>
        <p:nvSpPr>
          <p:cNvPr id="5" name="Rectangle 4">
            <a:extLst>
              <a:ext uri="{FF2B5EF4-FFF2-40B4-BE49-F238E27FC236}">
                <a16:creationId xmlns:a16="http://schemas.microsoft.com/office/drawing/2014/main" id="{6785382E-BBA3-4927-0491-5D94BC0E0E6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ED1C9EB-A5A0-C4A4-A096-9B85EFB4E519}"/>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29E8E4D5-5DF6-B0F9-0EB6-57E9BED82F0F}"/>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mj-cs"/>
              </a:rPr>
              <a:t>3</a:t>
            </a:r>
          </a:p>
        </p:txBody>
      </p:sp>
      <p:pic>
        <p:nvPicPr>
          <p:cNvPr id="7" name="Graphic 21">
            <a:extLst>
              <a:ext uri="{FF2B5EF4-FFF2-40B4-BE49-F238E27FC236}">
                <a16:creationId xmlns:a16="http://schemas.microsoft.com/office/drawing/2014/main" id="{DC517DB9-4D92-4957-DCFA-37A9E4BB8F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C5A9ACF3-90B0-48EF-69EE-AF9DF8C7E089}"/>
              </a:ext>
            </a:extLst>
          </p:cNvPr>
          <p:cNvSpPr txBox="1"/>
          <p:nvPr/>
        </p:nvSpPr>
        <p:spPr>
          <a:xfrm>
            <a:off x="2513150" y="2155184"/>
            <a:ext cx="8782213" cy="4191276"/>
          </a:xfrm>
          <a:prstGeom prst="rect">
            <a:avLst/>
          </a:prstGeom>
          <a:noFill/>
        </p:spPr>
        <p:txBody>
          <a:bodyPr wrap="square" rtlCol="0">
            <a:spAutoFit/>
          </a:bodyPr>
          <a:lstStyle/>
          <a:p>
            <a:pPr marL="514350" marR="0" indent="-514350" algn="just" rtl="1">
              <a:lnSpc>
                <a:spcPct val="107000"/>
              </a:lnSpc>
              <a:spcBef>
                <a:spcPts val="0"/>
              </a:spcBef>
              <a:spcAft>
                <a:spcPts val="800"/>
              </a:spcAft>
              <a:buFont typeface="+mj-lt"/>
              <a:buAutoNum type="arabicPeriod"/>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التأكد من دقة بيانات النص الصحفي بالتشاور مع محرر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متخصص في هذه المعلومات</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a:t>
            </a:r>
          </a:p>
          <a:p>
            <a:pPr marL="514350" marR="0" indent="-514350" algn="just" rtl="1">
              <a:lnSpc>
                <a:spcPct val="107000"/>
              </a:lnSpc>
              <a:spcBef>
                <a:spcPts val="0"/>
              </a:spcBef>
              <a:spcAft>
                <a:spcPts val="800"/>
              </a:spcAft>
              <a:buFont typeface="+mj-lt"/>
              <a:buAutoNum type="arabicPeriod"/>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إعادة صياغة النص الصحفي كاملاً بهدف صقله لغوياً.</a:t>
            </a:r>
          </a:p>
          <a:p>
            <a:pPr marL="514350" marR="0" indent="-514350" algn="just" rtl="1">
              <a:lnSpc>
                <a:spcPct val="107000"/>
              </a:lnSpc>
              <a:spcBef>
                <a:spcPts val="0"/>
              </a:spcBef>
              <a:spcAft>
                <a:spcPts val="800"/>
              </a:spcAft>
              <a:buFont typeface="+mj-lt"/>
              <a:buAutoNum type="arabicPeriod"/>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514350" marR="0" indent="-514350" algn="just" rtl="1">
              <a:lnSpc>
                <a:spcPct val="107000"/>
              </a:lnSpc>
              <a:spcBef>
                <a:spcPts val="0"/>
              </a:spcBef>
              <a:spcAft>
                <a:spcPts val="800"/>
              </a:spcAft>
              <a:buFont typeface="+mj-lt"/>
              <a:buAutoNum type="arabicPeriod"/>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إعادة صياغة النص الصحفي بهدف خلق نوع من الاتساق الأسلوبي.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514350" marR="0" indent="-514350" algn="just" rtl="1">
              <a:lnSpc>
                <a:spcPct val="107000"/>
              </a:lnSpc>
              <a:spcBef>
                <a:spcPts val="0"/>
              </a:spcBef>
              <a:spcAft>
                <a:spcPts val="800"/>
              </a:spcAft>
              <a:buFont typeface="+mj-lt"/>
              <a:buAutoNum type="arabicPeriod"/>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2" name="Picture 1">
            <a:extLst>
              <a:ext uri="{FF2B5EF4-FFF2-40B4-BE49-F238E27FC236}">
                <a16:creationId xmlns:a16="http://schemas.microsoft.com/office/drawing/2014/main" id="{81CA5B78-5DC9-3388-C01E-7BD518EB254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8690" y="4339552"/>
            <a:ext cx="1613617" cy="1613617"/>
          </a:xfrm>
          <a:prstGeom prst="rect">
            <a:avLst/>
          </a:prstGeom>
        </p:spPr>
      </p:pic>
    </p:spTree>
    <p:extLst>
      <p:ext uri="{BB962C8B-B14F-4D97-AF65-F5344CB8AC3E}">
        <p14:creationId xmlns:p14="http://schemas.microsoft.com/office/powerpoint/2010/main" val="112093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B66531-1195-02A9-0376-F8441BBBD93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714151-85CB-59AE-5174-26505DE056B8}"/>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6EBC45C-0CE0-3828-B985-0F994CDEDC66}"/>
              </a:ext>
            </a:extLst>
          </p:cNvPr>
          <p:cNvSpPr txBox="1"/>
          <p:nvPr/>
        </p:nvSpPr>
        <p:spPr>
          <a:xfrm>
            <a:off x="2513150" y="1019069"/>
            <a:ext cx="390203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مبادئ التحرير الصحفي</a:t>
            </a:r>
          </a:p>
        </p:txBody>
      </p:sp>
      <p:sp>
        <p:nvSpPr>
          <p:cNvPr id="5" name="Rectangle 4">
            <a:extLst>
              <a:ext uri="{FF2B5EF4-FFF2-40B4-BE49-F238E27FC236}">
                <a16:creationId xmlns:a16="http://schemas.microsoft.com/office/drawing/2014/main" id="{00E0A4AE-1F0F-38CE-63B8-8A40F9C63FD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94869BF-E191-C212-94F3-4DAA995D5823}"/>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D6731D54-2D15-DB93-A45B-CC0A18098294}"/>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mj-cs"/>
              </a:rPr>
              <a:t>3</a:t>
            </a:r>
          </a:p>
        </p:txBody>
      </p:sp>
      <p:pic>
        <p:nvPicPr>
          <p:cNvPr id="7" name="Graphic 21">
            <a:extLst>
              <a:ext uri="{FF2B5EF4-FFF2-40B4-BE49-F238E27FC236}">
                <a16:creationId xmlns:a16="http://schemas.microsoft.com/office/drawing/2014/main" id="{ACE09D8D-CD83-142D-029B-4143225D87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066FC3C5-6C40-0089-3A2A-FDBA3D7FD553}"/>
              </a:ext>
            </a:extLst>
          </p:cNvPr>
          <p:cNvSpPr txBox="1"/>
          <p:nvPr/>
        </p:nvSpPr>
        <p:spPr>
          <a:xfrm>
            <a:off x="2513150" y="2155184"/>
            <a:ext cx="8782213" cy="3664336"/>
          </a:xfrm>
          <a:prstGeom prst="rect">
            <a:avLst/>
          </a:prstGeom>
          <a:noFill/>
        </p:spPr>
        <p:txBody>
          <a:bodyPr wrap="square" rtlCol="0">
            <a:spAutoFit/>
          </a:bodyPr>
          <a:lstStyle/>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4 - حذف بعض الكلمات أو الجمل التي تتسم بالصعوبة.</a:t>
            </a: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5 - حذف بعض الكلمات أو الجمل أو الفقرات التي قد تشكل جريمة يعاقب عليها قوانين النشر أو تتعارض مع الذوق العام.</a:t>
            </a: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6 - اختصار الكلمات أو الجمل أو الفقرات غير الضرورية.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2" name="Picture 1">
            <a:extLst>
              <a:ext uri="{FF2B5EF4-FFF2-40B4-BE49-F238E27FC236}">
                <a16:creationId xmlns:a16="http://schemas.microsoft.com/office/drawing/2014/main" id="{8B628B5C-20D5-0173-0389-FA0E7CE6C7A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8690" y="4339552"/>
            <a:ext cx="1613617" cy="1613617"/>
          </a:xfrm>
          <a:prstGeom prst="rect">
            <a:avLst/>
          </a:prstGeom>
        </p:spPr>
      </p:pic>
    </p:spTree>
    <p:extLst>
      <p:ext uri="{BB962C8B-B14F-4D97-AF65-F5344CB8AC3E}">
        <p14:creationId xmlns:p14="http://schemas.microsoft.com/office/powerpoint/2010/main" val="4092062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157468-D820-FABE-0F6B-48633BBB10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22C590E-2AEE-361A-89D6-BD5F89A447B3}"/>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952AE03-DA6C-9B84-FB55-EDB5BC38A642}"/>
              </a:ext>
            </a:extLst>
          </p:cNvPr>
          <p:cNvSpPr txBox="1"/>
          <p:nvPr/>
        </p:nvSpPr>
        <p:spPr>
          <a:xfrm>
            <a:off x="2513150" y="1019069"/>
            <a:ext cx="390203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مبادئ التحرير الصحفي</a:t>
            </a:r>
          </a:p>
        </p:txBody>
      </p:sp>
      <p:sp>
        <p:nvSpPr>
          <p:cNvPr id="5" name="Rectangle 4">
            <a:extLst>
              <a:ext uri="{FF2B5EF4-FFF2-40B4-BE49-F238E27FC236}">
                <a16:creationId xmlns:a16="http://schemas.microsoft.com/office/drawing/2014/main" id="{8348EF72-28D2-AF1B-C8A6-26626B7C4F3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0A5C2B8-3F4B-7EB6-9076-DF242974447B}"/>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472B0535-1CD8-604C-EB5B-82EAC7B62365}"/>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mj-cs"/>
              </a:rPr>
              <a:t>3</a:t>
            </a:r>
          </a:p>
        </p:txBody>
      </p:sp>
      <p:pic>
        <p:nvPicPr>
          <p:cNvPr id="7" name="Graphic 21">
            <a:extLst>
              <a:ext uri="{FF2B5EF4-FFF2-40B4-BE49-F238E27FC236}">
                <a16:creationId xmlns:a16="http://schemas.microsoft.com/office/drawing/2014/main" id="{1C44C1A2-570B-1BF9-92CE-35381D4781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FE2DD05B-8607-6DA9-29EF-3F5172E8C8D7}"/>
              </a:ext>
            </a:extLst>
          </p:cNvPr>
          <p:cNvSpPr txBox="1"/>
          <p:nvPr/>
        </p:nvSpPr>
        <p:spPr>
          <a:xfrm>
            <a:off x="2513150" y="2155184"/>
            <a:ext cx="8782213" cy="2932213"/>
          </a:xfrm>
          <a:prstGeom prst="rect">
            <a:avLst/>
          </a:prstGeom>
          <a:noFill/>
        </p:spPr>
        <p:txBody>
          <a:bodyPr wrap="square" rtlCol="0">
            <a:spAutoFit/>
          </a:bodyPr>
          <a:lstStyle/>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7 - اختصار النص الصحفي ليتناسب مع المساحة المحددة.</a:t>
            </a:r>
          </a:p>
          <a:p>
            <a:pPr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8 - استكمال النص الصحفي ببعض المعلومات والبيانات التي تكمله من ناحية المضمون، وتجعله يغطي كل جوانب الفكرة، خاصة في الأخبار والتحقيقات الصحفية.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2" name="Picture 1">
            <a:extLst>
              <a:ext uri="{FF2B5EF4-FFF2-40B4-BE49-F238E27FC236}">
                <a16:creationId xmlns:a16="http://schemas.microsoft.com/office/drawing/2014/main" id="{AA4859D1-BF2E-171A-574D-0A643E48E34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8690" y="4339552"/>
            <a:ext cx="1613617" cy="1613617"/>
          </a:xfrm>
          <a:prstGeom prst="rect">
            <a:avLst/>
          </a:prstGeom>
        </p:spPr>
      </p:pic>
    </p:spTree>
    <p:extLst>
      <p:ext uri="{BB962C8B-B14F-4D97-AF65-F5344CB8AC3E}">
        <p14:creationId xmlns:p14="http://schemas.microsoft.com/office/powerpoint/2010/main" val="192970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8113AC-8DF6-0A60-E643-6D0E726142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FBC4E0-EF82-50E9-6C31-3A3358A79E99}"/>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AEBE76D-C64D-0831-FFAE-638F9D695498}"/>
              </a:ext>
            </a:extLst>
          </p:cNvPr>
          <p:cNvSpPr txBox="1"/>
          <p:nvPr/>
        </p:nvSpPr>
        <p:spPr>
          <a:xfrm>
            <a:off x="2513150" y="1019069"/>
            <a:ext cx="390203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مبادئ التحرير الصحفي</a:t>
            </a:r>
          </a:p>
        </p:txBody>
      </p:sp>
      <p:sp>
        <p:nvSpPr>
          <p:cNvPr id="5" name="Rectangle 4">
            <a:extLst>
              <a:ext uri="{FF2B5EF4-FFF2-40B4-BE49-F238E27FC236}">
                <a16:creationId xmlns:a16="http://schemas.microsoft.com/office/drawing/2014/main" id="{7BE0533D-C817-4D89-60D6-52102476851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8D4B68E-A806-1202-D36A-1DBF54A58361}"/>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A54DDBE2-C524-D6DC-215F-92365D2F7E05}"/>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mj-cs"/>
              </a:rPr>
              <a:t>3</a:t>
            </a:r>
          </a:p>
        </p:txBody>
      </p:sp>
      <p:pic>
        <p:nvPicPr>
          <p:cNvPr id="7" name="Graphic 21">
            <a:extLst>
              <a:ext uri="{FF2B5EF4-FFF2-40B4-BE49-F238E27FC236}">
                <a16:creationId xmlns:a16="http://schemas.microsoft.com/office/drawing/2014/main" id="{EF77A0BF-B3D1-6A7B-BCD8-53E825A40B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F8E2DEB5-0CB9-AB15-2429-E706EF041F86}"/>
              </a:ext>
            </a:extLst>
          </p:cNvPr>
          <p:cNvSpPr txBox="1"/>
          <p:nvPr/>
        </p:nvSpPr>
        <p:spPr>
          <a:xfrm>
            <a:off x="2513150" y="2155184"/>
            <a:ext cx="8782213" cy="2932213"/>
          </a:xfrm>
          <a:prstGeom prst="rect">
            <a:avLst/>
          </a:prstGeom>
          <a:noFill/>
        </p:spPr>
        <p:txBody>
          <a:bodyPr wrap="square" rtlCol="0">
            <a:spAutoFit/>
          </a:bodyPr>
          <a:lstStyle/>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9 - إعادة صياغة العناوين الخاصة بالنص الصحفي، الرئيسية منها والثانوية وكذلك الفرعية وهي عنصر مهم جداً لإراحة القارئ بصرياً وفكرياً وإضافتها إن لم تكن موجودة في النص الأصلي. </a:t>
            </a: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10- دمج نص مع نص آخر- خاصة بالنسبة للأخبار.</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2" name="Picture 1">
            <a:extLst>
              <a:ext uri="{FF2B5EF4-FFF2-40B4-BE49-F238E27FC236}">
                <a16:creationId xmlns:a16="http://schemas.microsoft.com/office/drawing/2014/main" id="{BC24FE89-C667-CFA6-A122-2C12373B094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8690" y="4339552"/>
            <a:ext cx="1613617" cy="1613617"/>
          </a:xfrm>
          <a:prstGeom prst="rect">
            <a:avLst/>
          </a:prstGeom>
        </p:spPr>
      </p:pic>
    </p:spTree>
    <p:extLst>
      <p:ext uri="{BB962C8B-B14F-4D97-AF65-F5344CB8AC3E}">
        <p14:creationId xmlns:p14="http://schemas.microsoft.com/office/powerpoint/2010/main" val="16162634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B4C947-7AE2-F4A8-FBEC-5C91485AB3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B5F13B-9D79-FBFB-637F-C5469067CF38}"/>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D1D2D6B-9036-EF75-F4EC-D295417694BD}"/>
              </a:ext>
            </a:extLst>
          </p:cNvPr>
          <p:cNvSpPr txBox="1"/>
          <p:nvPr/>
        </p:nvSpPr>
        <p:spPr>
          <a:xfrm>
            <a:off x="2513150" y="1019069"/>
            <a:ext cx="643390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الذكاء الاصطناعي في الصحافة</a:t>
            </a:r>
          </a:p>
        </p:txBody>
      </p:sp>
      <p:sp>
        <p:nvSpPr>
          <p:cNvPr id="5" name="Rectangle 4">
            <a:extLst>
              <a:ext uri="{FF2B5EF4-FFF2-40B4-BE49-F238E27FC236}">
                <a16:creationId xmlns:a16="http://schemas.microsoft.com/office/drawing/2014/main" id="{4CE85901-6D47-F4D7-3B8C-0F2356966F9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A4DDDD3-F9E0-CA57-5BF9-C1E3027AE1E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480B107A-FC92-38C5-A558-E37086237EA3}"/>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mj-cs"/>
              </a:rPr>
              <a:t>3</a:t>
            </a:r>
          </a:p>
        </p:txBody>
      </p:sp>
      <p:pic>
        <p:nvPicPr>
          <p:cNvPr id="7" name="Graphic 21">
            <a:extLst>
              <a:ext uri="{FF2B5EF4-FFF2-40B4-BE49-F238E27FC236}">
                <a16:creationId xmlns:a16="http://schemas.microsoft.com/office/drawing/2014/main" id="{9D783C64-F2C3-777E-7016-06481F7829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DCBE3D0-E3A9-9E73-E855-5DAA72DEE863}"/>
              </a:ext>
            </a:extLst>
          </p:cNvPr>
          <p:cNvSpPr txBox="1"/>
          <p:nvPr/>
        </p:nvSpPr>
        <p:spPr>
          <a:xfrm>
            <a:off x="2743200" y="2602523"/>
            <a:ext cx="8285871" cy="2829621"/>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تكمن أهمية تقنيات الكتابة الصحفية والذكاء الاصطناعي في تعزيز جودة المحتوى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و</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زيادة السرعة وتحسين وصول الأخبار إلى الجمهور، ومع ذلك يبقى العنصر البشري ضروريًا لضمان المصداقية والعمق والمسؤولية الأخلاقية في الصحافة.</a:t>
            </a: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9A08109B-7B69-2774-DE55-8EFB382C9DA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89" y="4276343"/>
            <a:ext cx="1646261" cy="1646261"/>
          </a:xfrm>
          <a:prstGeom prst="rect">
            <a:avLst/>
          </a:prstGeom>
        </p:spPr>
      </p:pic>
    </p:spTree>
    <p:extLst>
      <p:ext uri="{BB962C8B-B14F-4D97-AF65-F5344CB8AC3E}">
        <p14:creationId xmlns:p14="http://schemas.microsoft.com/office/powerpoint/2010/main" val="36479520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E8035D-DBB1-67CA-4002-492AFD68FD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A8A7E0F-DCFC-A01E-DF2C-16D142CD3EC7}"/>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6AD7DF0-9A82-6BD5-4863-CCD534A4924E}"/>
              </a:ext>
            </a:extLst>
          </p:cNvPr>
          <p:cNvSpPr txBox="1"/>
          <p:nvPr/>
        </p:nvSpPr>
        <p:spPr>
          <a:xfrm>
            <a:off x="2513150" y="1019069"/>
            <a:ext cx="643390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الذكاء الاصطناعي في الصحافة</a:t>
            </a:r>
          </a:p>
        </p:txBody>
      </p:sp>
      <p:sp>
        <p:nvSpPr>
          <p:cNvPr id="5" name="Rectangle 4">
            <a:extLst>
              <a:ext uri="{FF2B5EF4-FFF2-40B4-BE49-F238E27FC236}">
                <a16:creationId xmlns:a16="http://schemas.microsoft.com/office/drawing/2014/main" id="{E1FA7F10-5003-3D70-ED1F-736A127ACCE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BBCF4B-5410-2314-ED51-A21C9FC7E1DF}"/>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391E00D6-5090-D954-A187-AD35C2E0B788}"/>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mj-cs"/>
              </a:rPr>
              <a:t>3</a:t>
            </a:r>
          </a:p>
        </p:txBody>
      </p:sp>
      <p:pic>
        <p:nvPicPr>
          <p:cNvPr id="7" name="Graphic 21">
            <a:extLst>
              <a:ext uri="{FF2B5EF4-FFF2-40B4-BE49-F238E27FC236}">
                <a16:creationId xmlns:a16="http://schemas.microsoft.com/office/drawing/2014/main" id="{65CD90A2-A49E-ADCF-283A-04F95BE40C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B1802B0-64C0-1A70-E6BE-798F50DC1FAF}"/>
              </a:ext>
            </a:extLst>
          </p:cNvPr>
          <p:cNvSpPr txBox="1"/>
          <p:nvPr/>
        </p:nvSpPr>
        <p:spPr>
          <a:xfrm>
            <a:off x="2963821" y="2042531"/>
            <a:ext cx="8285871" cy="2507866"/>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استخدام</a:t>
            </a:r>
            <a:r>
              <a:rPr lang="ar-SY" sz="3200" b="1" dirty="0">
                <a:effectLst/>
                <a:latin typeface="Simplified Arabic" panose="02020603050405020304" pitchFamily="18" charset="-78"/>
                <a:ea typeface="Calibri" panose="020F0502020204030204" pitchFamily="34" charset="0"/>
                <a:cs typeface="Simplified Arabic" panose="02020603050405020304" pitchFamily="18" charset="-78"/>
              </a:rPr>
              <a:t> الذكاء الاصطناعي في الصحافة</a:t>
            </a: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3200" b="1">
                <a:effectLst/>
                <a:latin typeface="Simplified Arabic" panose="02020603050405020304" pitchFamily="18" charset="-78"/>
                <a:ea typeface="Calibri" panose="020F0502020204030204" pitchFamily="34" charset="0"/>
                <a:cs typeface="Simplified Arabic" panose="02020603050405020304" pitchFamily="18" charset="-78"/>
              </a:rPr>
              <a:t>من خلال:</a:t>
            </a:r>
            <a:endParaRPr lang="ar-EG" sz="3200" b="1"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b="1"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b="1"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graphicFrame>
        <p:nvGraphicFramePr>
          <p:cNvPr id="8" name="Diagram 7">
            <a:extLst>
              <a:ext uri="{FF2B5EF4-FFF2-40B4-BE49-F238E27FC236}">
                <a16:creationId xmlns:a16="http://schemas.microsoft.com/office/drawing/2014/main" id="{71DB3157-A210-4E3E-1B60-91903CFBB79A}"/>
              </a:ext>
            </a:extLst>
          </p:cNvPr>
          <p:cNvGraphicFramePr/>
          <p:nvPr>
            <p:extLst>
              <p:ext uri="{D42A27DB-BD31-4B8C-83A1-F6EECF244321}">
                <p14:modId xmlns:p14="http://schemas.microsoft.com/office/powerpoint/2010/main" val="2670101351"/>
              </p:ext>
            </p:extLst>
          </p:nvPr>
        </p:nvGraphicFramePr>
        <p:xfrm>
          <a:off x="3452837" y="2678350"/>
          <a:ext cx="6915052" cy="34373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a:extLst>
              <a:ext uri="{FF2B5EF4-FFF2-40B4-BE49-F238E27FC236}">
                <a16:creationId xmlns:a16="http://schemas.microsoft.com/office/drawing/2014/main" id="{EAA1FF44-432C-FF93-F30B-47DE00EF4DE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66889" y="4276343"/>
            <a:ext cx="1646261" cy="1646261"/>
          </a:xfrm>
          <a:prstGeom prst="rect">
            <a:avLst/>
          </a:prstGeom>
        </p:spPr>
      </p:pic>
    </p:spTree>
    <p:extLst>
      <p:ext uri="{BB962C8B-B14F-4D97-AF65-F5344CB8AC3E}">
        <p14:creationId xmlns:p14="http://schemas.microsoft.com/office/powerpoint/2010/main" val="3470478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D6EC78-4DEC-BB39-A992-B9429F6419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DC6B69-5B93-E2F0-D632-44767612BD0A}"/>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5E764D2-BCF2-E675-7359-EF3B3E4EE773}"/>
              </a:ext>
            </a:extLst>
          </p:cNvPr>
          <p:cNvSpPr txBox="1"/>
          <p:nvPr/>
        </p:nvSpPr>
        <p:spPr>
          <a:xfrm>
            <a:off x="2513150" y="1019069"/>
            <a:ext cx="643390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الذكاء الاصطناعي في الصحافة</a:t>
            </a:r>
          </a:p>
        </p:txBody>
      </p:sp>
      <p:sp>
        <p:nvSpPr>
          <p:cNvPr id="5" name="Rectangle 4">
            <a:extLst>
              <a:ext uri="{FF2B5EF4-FFF2-40B4-BE49-F238E27FC236}">
                <a16:creationId xmlns:a16="http://schemas.microsoft.com/office/drawing/2014/main" id="{60922637-8E93-AD84-EAA3-EFBB0BE8FE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AE9D43-CC29-AC3C-2519-992FCC189FA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CF766D8C-1C98-1CB8-543D-E6C7EFABF55B}"/>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mj-cs"/>
              </a:rPr>
              <a:t>3</a:t>
            </a:r>
          </a:p>
        </p:txBody>
      </p:sp>
      <p:pic>
        <p:nvPicPr>
          <p:cNvPr id="7" name="Graphic 21">
            <a:extLst>
              <a:ext uri="{FF2B5EF4-FFF2-40B4-BE49-F238E27FC236}">
                <a16:creationId xmlns:a16="http://schemas.microsoft.com/office/drawing/2014/main" id="{8B997999-6271-7778-A30A-D6247EC60F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EC9D194-4D85-5FB7-484F-2D5FA5B1C834}"/>
              </a:ext>
            </a:extLst>
          </p:cNvPr>
          <p:cNvSpPr txBox="1"/>
          <p:nvPr/>
        </p:nvSpPr>
        <p:spPr>
          <a:xfrm>
            <a:off x="2963821" y="2155184"/>
            <a:ext cx="8285871" cy="2932213"/>
          </a:xfrm>
          <a:prstGeom prst="rect">
            <a:avLst/>
          </a:prstGeom>
          <a:noFill/>
        </p:spPr>
        <p:txBody>
          <a:bodyPr wrap="square" rtlCol="0">
            <a:spAutoFit/>
          </a:bodyPr>
          <a:lstStyle/>
          <a:p>
            <a:pPr marL="0" marR="0" algn="just" rtl="1">
              <a:lnSpc>
                <a:spcPct val="107000"/>
              </a:lnSpc>
              <a:spcBef>
                <a:spcPts val="0"/>
              </a:spcBef>
              <a:spcAft>
                <a:spcPts val="800"/>
              </a:spcAft>
            </a:pPr>
            <a:r>
              <a:rPr lang="ar-EG" sz="3200" b="1">
                <a:latin typeface="Simplified Arabic" panose="02020603050405020304" pitchFamily="18" charset="-78"/>
                <a:ea typeface="Calibri" panose="020F0502020204030204" pitchFamily="34" charset="0"/>
                <a:cs typeface="Simplified Arabic" panose="02020603050405020304" pitchFamily="18" charset="-78"/>
              </a:rPr>
              <a:t>1-  إنشاء </a:t>
            </a:r>
            <a:r>
              <a:rPr lang="ar-EG" sz="3200" b="1" dirty="0">
                <a:latin typeface="Simplified Arabic" panose="02020603050405020304" pitchFamily="18" charset="-78"/>
                <a:ea typeface="Calibri" panose="020F0502020204030204" pitchFamily="34" charset="0"/>
                <a:cs typeface="Simplified Arabic" panose="02020603050405020304" pitchFamily="18" charset="-78"/>
              </a:rPr>
              <a:t>المحتوى تلقائيًا:</a:t>
            </a:r>
          </a:p>
          <a:p>
            <a:pPr marL="0" marR="0" algn="just" rtl="1">
              <a:lnSpc>
                <a:spcPct val="107000"/>
              </a:lnSpc>
              <a:spcBef>
                <a:spcPts val="0"/>
              </a:spcBef>
              <a:spcAft>
                <a:spcPts val="800"/>
              </a:spcAft>
            </a:pPr>
            <a:endParaRPr lang="ar-EG" sz="3200" b="1"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يمكن للذكاء الاصطناعي كتابة أخبار سريعة (مثل التقارير المالية، نتائج المباريات) بسرعة ودقة، مما يوفر وقت الصحفيين للتحقيقات الأعمق.</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2A6AFFC2-EC8D-BA23-D752-8B1028F8519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89" y="4276343"/>
            <a:ext cx="1646261" cy="1646261"/>
          </a:xfrm>
          <a:prstGeom prst="rect">
            <a:avLst/>
          </a:prstGeom>
        </p:spPr>
      </p:pic>
    </p:spTree>
    <p:extLst>
      <p:ext uri="{BB962C8B-B14F-4D97-AF65-F5344CB8AC3E}">
        <p14:creationId xmlns:p14="http://schemas.microsoft.com/office/powerpoint/2010/main" val="25800533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5CDE95-89B3-156F-0039-0090C22C22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652543-9AB3-484F-11E3-D6E7EEB5DC4F}"/>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B2C3883-B778-F815-AEDA-928110514E0F}"/>
              </a:ext>
            </a:extLst>
          </p:cNvPr>
          <p:cNvSpPr txBox="1"/>
          <p:nvPr/>
        </p:nvSpPr>
        <p:spPr>
          <a:xfrm>
            <a:off x="2513150" y="1019069"/>
            <a:ext cx="643390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الذكاء الاصطناعي في الصحافة</a:t>
            </a:r>
          </a:p>
        </p:txBody>
      </p:sp>
      <p:sp>
        <p:nvSpPr>
          <p:cNvPr id="5" name="Rectangle 4">
            <a:extLst>
              <a:ext uri="{FF2B5EF4-FFF2-40B4-BE49-F238E27FC236}">
                <a16:creationId xmlns:a16="http://schemas.microsoft.com/office/drawing/2014/main" id="{BF2D41CD-0D4F-FC9A-9672-4D942ECD41E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2231025-DA3E-3A4D-C57F-C2F840A4D382}"/>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D9F41F48-6C8E-79A6-E443-33965FA46AF7}"/>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mj-cs"/>
              </a:rPr>
              <a:t>3</a:t>
            </a:r>
          </a:p>
        </p:txBody>
      </p:sp>
      <p:pic>
        <p:nvPicPr>
          <p:cNvPr id="7" name="Graphic 21">
            <a:extLst>
              <a:ext uri="{FF2B5EF4-FFF2-40B4-BE49-F238E27FC236}">
                <a16:creationId xmlns:a16="http://schemas.microsoft.com/office/drawing/2014/main" id="{39F01BEC-C954-5434-863F-3CA97E6A35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B8FB97-DD8D-34F2-0EAE-EBA017C7D263}"/>
              </a:ext>
            </a:extLst>
          </p:cNvPr>
          <p:cNvSpPr txBox="1"/>
          <p:nvPr/>
        </p:nvSpPr>
        <p:spPr>
          <a:xfrm>
            <a:off x="3342640" y="2155184"/>
            <a:ext cx="7907052" cy="2932213"/>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2 -  تحليل البيانات الضخمة:</a:t>
            </a:r>
          </a:p>
          <a:p>
            <a:pPr marL="0" marR="0" algn="just" rtl="1">
              <a:lnSpc>
                <a:spcPct val="107000"/>
              </a:lnSpc>
              <a:spcBef>
                <a:spcPts val="0"/>
              </a:spcBef>
              <a:spcAft>
                <a:spcPts val="800"/>
              </a:spcAft>
            </a:pPr>
            <a:endParaRPr lang="ar-EG" sz="3200" b="1"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يساعد الذكاء الاصطناعي في تحليل كميات هائلة من البيانات لاكتشاف أنماط ومعلومات قد تكون أساسًا لتقارير مهمة (مثل كشف الفساد عبر تحليل الوثائق وهكذا).</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7EE40F03-9FF2-434E-FC51-1AF82B1C30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2308" y="2590801"/>
            <a:ext cx="2240144" cy="3524886"/>
          </a:xfrm>
          <a:prstGeom prst="rect">
            <a:avLst/>
          </a:prstGeom>
        </p:spPr>
      </p:pic>
    </p:spTree>
    <p:extLst>
      <p:ext uri="{BB962C8B-B14F-4D97-AF65-F5344CB8AC3E}">
        <p14:creationId xmlns:p14="http://schemas.microsoft.com/office/powerpoint/2010/main" val="27958339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02299C-2948-27CA-F507-72E68A7C05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5C4ABA-45CD-BB3E-CF42-623F222BB3C1}"/>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DA08834-B860-6110-9D4F-1F587CC7AC75}"/>
              </a:ext>
            </a:extLst>
          </p:cNvPr>
          <p:cNvSpPr txBox="1"/>
          <p:nvPr/>
        </p:nvSpPr>
        <p:spPr>
          <a:xfrm>
            <a:off x="2513150" y="1019069"/>
            <a:ext cx="643390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الذكاء الاصطناعي في الصحافة</a:t>
            </a:r>
          </a:p>
        </p:txBody>
      </p:sp>
      <p:sp>
        <p:nvSpPr>
          <p:cNvPr id="5" name="Rectangle 4">
            <a:extLst>
              <a:ext uri="{FF2B5EF4-FFF2-40B4-BE49-F238E27FC236}">
                <a16:creationId xmlns:a16="http://schemas.microsoft.com/office/drawing/2014/main" id="{F9E13633-241B-7B0D-2BA8-6D872DFDA54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B86224-1B4A-43BE-AFDE-C9E7BD0E81C9}"/>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9BEE14CF-BFD7-1703-EBA0-0BE1EEC45E16}"/>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mj-cs"/>
              </a:rPr>
              <a:t>3</a:t>
            </a:r>
          </a:p>
        </p:txBody>
      </p:sp>
      <p:pic>
        <p:nvPicPr>
          <p:cNvPr id="7" name="Graphic 21">
            <a:extLst>
              <a:ext uri="{FF2B5EF4-FFF2-40B4-BE49-F238E27FC236}">
                <a16:creationId xmlns:a16="http://schemas.microsoft.com/office/drawing/2014/main" id="{1784B493-E923-6886-E1AC-6FB122F31B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7B3AA27-C17B-5504-B596-829E7FBE9095}"/>
              </a:ext>
            </a:extLst>
          </p:cNvPr>
          <p:cNvSpPr txBox="1"/>
          <p:nvPr/>
        </p:nvSpPr>
        <p:spPr>
          <a:xfrm>
            <a:off x="3547357" y="2155184"/>
            <a:ext cx="7702336" cy="3459152"/>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3 -  التخصيص وتحسين تجربة القارئ:</a:t>
            </a:r>
            <a:endParaRPr lang="ar-EG" sz="3200" b="1"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خوارزميات الذكاء الاصطناعي تُستخدم لتوصيل الأخبار المناسبة لكل قارئ بناًء على اهتماماته كما في (</a:t>
            </a:r>
            <a:r>
              <a:rPr lang="en-US" sz="3200" dirty="0" err="1">
                <a:effectLst/>
                <a:latin typeface="Simplified Arabic" panose="02020603050405020304" pitchFamily="18" charset="-78"/>
                <a:ea typeface="Calibri" panose="020F0502020204030204" pitchFamily="34" charset="0"/>
                <a:cs typeface="Simplified Arabic" panose="02020603050405020304" pitchFamily="18" charset="-78"/>
              </a:rPr>
              <a:t>facebook</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و </a:t>
            </a:r>
            <a:r>
              <a:rPr lang="en-US" sz="3200" dirty="0">
                <a:latin typeface="Simplified Arabic" panose="02020603050405020304" pitchFamily="18" charset="-78"/>
                <a:ea typeface="Calibri" panose="020F0502020204030204" pitchFamily="34" charset="0"/>
                <a:cs typeface="Simplified Arabic" panose="02020603050405020304" pitchFamily="18" charset="-78"/>
              </a:rPr>
              <a:t>google news</a:t>
            </a:r>
            <a:r>
              <a:rPr lang="ar-EG" sz="3200" dirty="0">
                <a:latin typeface="Simplified Arabic" panose="02020603050405020304" pitchFamily="18" charset="-78"/>
                <a:ea typeface="Calibri" panose="020F0502020204030204" pitchFamily="34" charset="0"/>
                <a:cs typeface="Simplified Arabic" panose="02020603050405020304" pitchFamily="18" charset="-78"/>
              </a:rPr>
              <a:t>).</a:t>
            </a: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يمكن إنشاء نسخ مختلفة من المقال نفسه تناسب شرائح جماهيرية مختلفة.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2" name="Picture 11">
            <a:extLst>
              <a:ext uri="{FF2B5EF4-FFF2-40B4-BE49-F238E27FC236}">
                <a16:creationId xmlns:a16="http://schemas.microsoft.com/office/drawing/2014/main" id="{D824D9A0-C2D4-22DE-1B8F-BF59C3F997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7942" y="3174889"/>
            <a:ext cx="2839415" cy="2839415"/>
          </a:xfrm>
          <a:prstGeom prst="rect">
            <a:avLst/>
          </a:prstGeom>
        </p:spPr>
      </p:pic>
    </p:spTree>
    <p:extLst>
      <p:ext uri="{BB962C8B-B14F-4D97-AF65-F5344CB8AC3E}">
        <p14:creationId xmlns:p14="http://schemas.microsoft.com/office/powerpoint/2010/main" val="3769929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E4AFD7-E216-BBE1-82AC-257E50DB6E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1E0678D-CA36-78F8-2C5C-3E00FB9C2092}"/>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A6F30CA-3A33-C5E5-A666-90B352728DF9}"/>
              </a:ext>
            </a:extLst>
          </p:cNvPr>
          <p:cNvSpPr txBox="1"/>
          <p:nvPr/>
        </p:nvSpPr>
        <p:spPr>
          <a:xfrm>
            <a:off x="2513150" y="1019069"/>
            <a:ext cx="643390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الذكاء الاصطناعي في الصحافة</a:t>
            </a:r>
          </a:p>
        </p:txBody>
      </p:sp>
      <p:sp>
        <p:nvSpPr>
          <p:cNvPr id="5" name="Rectangle 4">
            <a:extLst>
              <a:ext uri="{FF2B5EF4-FFF2-40B4-BE49-F238E27FC236}">
                <a16:creationId xmlns:a16="http://schemas.microsoft.com/office/drawing/2014/main" id="{784F3449-6A76-D149-B248-8FB4EE813FA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1BF717B-12CF-CE39-9B73-488B971C75EA}"/>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2EB1916C-EC37-1E97-221E-F0E4CC3843AA}"/>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mj-cs"/>
              </a:rPr>
              <a:t>3</a:t>
            </a:r>
          </a:p>
        </p:txBody>
      </p:sp>
      <p:pic>
        <p:nvPicPr>
          <p:cNvPr id="7" name="Graphic 21">
            <a:extLst>
              <a:ext uri="{FF2B5EF4-FFF2-40B4-BE49-F238E27FC236}">
                <a16:creationId xmlns:a16="http://schemas.microsoft.com/office/drawing/2014/main" id="{30FDE40F-986D-3206-511A-DB02BCE4C5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18052C0-E7FD-2D50-C8D8-D30657A54004}"/>
              </a:ext>
            </a:extLst>
          </p:cNvPr>
          <p:cNvSpPr txBox="1"/>
          <p:nvPr/>
        </p:nvSpPr>
        <p:spPr>
          <a:xfrm>
            <a:off x="3962399" y="2155184"/>
            <a:ext cx="7287293" cy="2932213"/>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4 -  مواجهة الأخبار الزائفة: </a:t>
            </a:r>
          </a:p>
          <a:p>
            <a:pPr marL="0" marR="0" algn="just" rtl="1">
              <a:lnSpc>
                <a:spcPct val="107000"/>
              </a:lnSpc>
              <a:spcBef>
                <a:spcPts val="0"/>
              </a:spcBef>
              <a:spcAft>
                <a:spcPts val="800"/>
              </a:spcAft>
            </a:pPr>
            <a:endParaRPr lang="ar-EG" sz="3200" b="1"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يمكن لتقنيات الذكاء الاصطناعي كشف الصور والفيديوهات المفبركة، والتحقق من صحة الأخبار عبر مقارنتها بمصادر أخرى موثوقة.</a:t>
            </a:r>
          </a:p>
        </p:txBody>
      </p:sp>
      <p:pic>
        <p:nvPicPr>
          <p:cNvPr id="11" name="Picture 10">
            <a:extLst>
              <a:ext uri="{FF2B5EF4-FFF2-40B4-BE49-F238E27FC236}">
                <a16:creationId xmlns:a16="http://schemas.microsoft.com/office/drawing/2014/main" id="{965D01AA-1278-9092-D6F8-07A7810D38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2308" y="2879548"/>
            <a:ext cx="2932213" cy="2932213"/>
          </a:xfrm>
          <a:prstGeom prst="rect">
            <a:avLst/>
          </a:prstGeom>
        </p:spPr>
      </p:pic>
    </p:spTree>
    <p:extLst>
      <p:ext uri="{BB962C8B-B14F-4D97-AF65-F5344CB8AC3E}">
        <p14:creationId xmlns:p14="http://schemas.microsoft.com/office/powerpoint/2010/main" val="9717092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B0EDB3-25B1-B9C8-A90D-DCEC94336B5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7E0C67-665F-D16B-2CDB-0ED7439C21F8}"/>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A1F68D1-27CE-AA1B-AFF3-43497D0E2CDE}"/>
              </a:ext>
            </a:extLst>
          </p:cNvPr>
          <p:cNvSpPr txBox="1"/>
          <p:nvPr/>
        </p:nvSpPr>
        <p:spPr>
          <a:xfrm>
            <a:off x="2513150" y="1019069"/>
            <a:ext cx="643390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الذكاء الاصطناعي في الصحافة</a:t>
            </a:r>
          </a:p>
        </p:txBody>
      </p:sp>
      <p:sp>
        <p:nvSpPr>
          <p:cNvPr id="5" name="Rectangle 4">
            <a:extLst>
              <a:ext uri="{FF2B5EF4-FFF2-40B4-BE49-F238E27FC236}">
                <a16:creationId xmlns:a16="http://schemas.microsoft.com/office/drawing/2014/main" id="{0BF9BEAF-0700-8B2A-7A21-70F642854C4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979D3FE-429A-EB18-7416-044F2CC43ECE}"/>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1CDF723F-8A4A-F0F3-F1E5-3E44556745F0}"/>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mj-cs"/>
              </a:rPr>
              <a:t>3</a:t>
            </a:r>
          </a:p>
        </p:txBody>
      </p:sp>
      <p:pic>
        <p:nvPicPr>
          <p:cNvPr id="7" name="Graphic 21">
            <a:extLst>
              <a:ext uri="{FF2B5EF4-FFF2-40B4-BE49-F238E27FC236}">
                <a16:creationId xmlns:a16="http://schemas.microsoft.com/office/drawing/2014/main" id="{F51C74FC-3EFF-898B-454E-BA06BDAB1E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D9B1B0B-30AB-21C9-6B6F-4E124EAA0292}"/>
              </a:ext>
            </a:extLst>
          </p:cNvPr>
          <p:cNvSpPr txBox="1"/>
          <p:nvPr/>
        </p:nvSpPr>
        <p:spPr>
          <a:xfrm>
            <a:off x="2743201" y="2155184"/>
            <a:ext cx="8506492" cy="2932213"/>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5 -  إتمام المهام الروتينية: </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تقوم تقنيات الذكاء الاصطناعي بتصحيح الأخطاء اللغوية، واختيار الصور المناسبة، وترجمة المقالات بلغات مختلفة بسرعة وبجودة كبيرة.</a:t>
            </a:r>
          </a:p>
        </p:txBody>
      </p:sp>
      <p:pic>
        <p:nvPicPr>
          <p:cNvPr id="4" name="Picture 3">
            <a:extLst>
              <a:ext uri="{FF2B5EF4-FFF2-40B4-BE49-F238E27FC236}">
                <a16:creationId xmlns:a16="http://schemas.microsoft.com/office/drawing/2014/main" id="{8661B8D4-D824-2172-EC92-97B4D83B14F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89" y="4276343"/>
            <a:ext cx="1646261" cy="1646261"/>
          </a:xfrm>
          <a:prstGeom prst="rect">
            <a:avLst/>
          </a:prstGeom>
        </p:spPr>
      </p:pic>
    </p:spTree>
    <p:extLst>
      <p:ext uri="{BB962C8B-B14F-4D97-AF65-F5344CB8AC3E}">
        <p14:creationId xmlns:p14="http://schemas.microsoft.com/office/powerpoint/2010/main" val="3667079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03071-6291-883E-263F-49C09BFA36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94FAAA-EFF6-0330-01B4-F011EF045B7E}"/>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51CE72D-4A9D-1B5D-50AC-792BB62F2DB0}"/>
              </a:ext>
            </a:extLst>
          </p:cNvPr>
          <p:cNvSpPr txBox="1"/>
          <p:nvPr/>
        </p:nvSpPr>
        <p:spPr>
          <a:xfrm>
            <a:off x="2513150" y="1019069"/>
            <a:ext cx="643390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الذكاء الاصطناعي في الصحافة</a:t>
            </a:r>
          </a:p>
        </p:txBody>
      </p:sp>
      <p:sp>
        <p:nvSpPr>
          <p:cNvPr id="5" name="Rectangle 4">
            <a:extLst>
              <a:ext uri="{FF2B5EF4-FFF2-40B4-BE49-F238E27FC236}">
                <a16:creationId xmlns:a16="http://schemas.microsoft.com/office/drawing/2014/main" id="{8EF6277E-F93A-F9C2-8076-A56F12C4DF1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2303FCF-AADD-381D-170A-066D92E98AF0}"/>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F430E32E-5364-50DF-62EF-30971E6C13B9}"/>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mj-cs"/>
              </a:rPr>
              <a:t>3</a:t>
            </a:r>
          </a:p>
        </p:txBody>
      </p:sp>
      <p:pic>
        <p:nvPicPr>
          <p:cNvPr id="7" name="Graphic 21">
            <a:extLst>
              <a:ext uri="{FF2B5EF4-FFF2-40B4-BE49-F238E27FC236}">
                <a16:creationId xmlns:a16="http://schemas.microsoft.com/office/drawing/2014/main" id="{69FD11D4-70CF-89AB-094D-05A4158419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9BAD03C-17E6-E726-6745-C498594764F5}"/>
              </a:ext>
            </a:extLst>
          </p:cNvPr>
          <p:cNvSpPr txBox="1"/>
          <p:nvPr/>
        </p:nvSpPr>
        <p:spPr>
          <a:xfrm>
            <a:off x="2743200" y="1967453"/>
            <a:ext cx="8506492" cy="1878335"/>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عيوب</a:t>
            </a: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 استخدام الذكاء الاصطناعي في الصحافة: </a:t>
            </a:r>
          </a:p>
          <a:p>
            <a:pPr marL="0" marR="0" algn="just" rtl="1">
              <a:lnSpc>
                <a:spcPct val="107000"/>
              </a:lnSpc>
              <a:spcBef>
                <a:spcPts val="0"/>
              </a:spcBef>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graphicFrame>
        <p:nvGraphicFramePr>
          <p:cNvPr id="8" name="Diagram 7">
            <a:extLst>
              <a:ext uri="{FF2B5EF4-FFF2-40B4-BE49-F238E27FC236}">
                <a16:creationId xmlns:a16="http://schemas.microsoft.com/office/drawing/2014/main" id="{4914FCC0-65B1-FBC8-35BD-2FE50C63045A}"/>
              </a:ext>
            </a:extLst>
          </p:cNvPr>
          <p:cNvGraphicFramePr/>
          <p:nvPr>
            <p:extLst>
              <p:ext uri="{D42A27DB-BD31-4B8C-83A1-F6EECF244321}">
                <p14:modId xmlns:p14="http://schemas.microsoft.com/office/powerpoint/2010/main" val="3381494052"/>
              </p:ext>
            </p:extLst>
          </p:nvPr>
        </p:nvGraphicFramePr>
        <p:xfrm>
          <a:off x="3975019" y="2766680"/>
          <a:ext cx="6042855" cy="31489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a:extLst>
              <a:ext uri="{FF2B5EF4-FFF2-40B4-BE49-F238E27FC236}">
                <a16:creationId xmlns:a16="http://schemas.microsoft.com/office/drawing/2014/main" id="{D8A78BB7-D364-D41F-4CDA-11BD1BD0874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66889" y="4276343"/>
            <a:ext cx="1646261" cy="1646261"/>
          </a:xfrm>
          <a:prstGeom prst="rect">
            <a:avLst/>
          </a:prstGeom>
        </p:spPr>
      </p:pic>
    </p:spTree>
    <p:extLst>
      <p:ext uri="{BB962C8B-B14F-4D97-AF65-F5344CB8AC3E}">
        <p14:creationId xmlns:p14="http://schemas.microsoft.com/office/powerpoint/2010/main" val="18078980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B83B1D-3FFD-14A3-7679-8E7A663247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A2B1D6-05DC-9ACE-79F6-327AC078B7D8}"/>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F7D9B2B-9892-2103-984D-18820265DBA7}"/>
              </a:ext>
            </a:extLst>
          </p:cNvPr>
          <p:cNvSpPr txBox="1"/>
          <p:nvPr/>
        </p:nvSpPr>
        <p:spPr>
          <a:xfrm>
            <a:off x="2513150" y="1019069"/>
            <a:ext cx="643390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الذكاء الاصطناعي في الصحافة</a:t>
            </a:r>
          </a:p>
        </p:txBody>
      </p:sp>
      <p:sp>
        <p:nvSpPr>
          <p:cNvPr id="5" name="Rectangle 4">
            <a:extLst>
              <a:ext uri="{FF2B5EF4-FFF2-40B4-BE49-F238E27FC236}">
                <a16:creationId xmlns:a16="http://schemas.microsoft.com/office/drawing/2014/main" id="{9202FD36-4910-0B9E-5C57-423F82D12CD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3512E5-55E7-14D4-6B07-4556D8431D8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DE7445C0-9684-C667-1768-0B64EDD7ED16}"/>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mj-cs"/>
              </a:rPr>
              <a:t>3</a:t>
            </a:r>
          </a:p>
        </p:txBody>
      </p:sp>
      <p:pic>
        <p:nvPicPr>
          <p:cNvPr id="7" name="Graphic 21">
            <a:extLst>
              <a:ext uri="{FF2B5EF4-FFF2-40B4-BE49-F238E27FC236}">
                <a16:creationId xmlns:a16="http://schemas.microsoft.com/office/drawing/2014/main" id="{CD38C705-9903-4224-2AD0-00B75BB575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E7C6153-947D-D211-C55E-E80DBB9AF442}"/>
              </a:ext>
            </a:extLst>
          </p:cNvPr>
          <p:cNvSpPr txBox="1"/>
          <p:nvPr/>
        </p:nvSpPr>
        <p:spPr>
          <a:xfrm>
            <a:off x="2743201" y="2155184"/>
            <a:ext cx="8506492" cy="2932213"/>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1 - فقدان البُعد الإنساني:</a:t>
            </a:r>
          </a:p>
          <a:p>
            <a:pPr marL="0" marR="0" algn="just" rtl="1">
              <a:lnSpc>
                <a:spcPct val="107000"/>
              </a:lnSpc>
              <a:spcBef>
                <a:spcPts val="0"/>
              </a:spcBef>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ا</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عتماد الصحفيين المفرط على الذكاء الاصطناعي قد يفقد الصحافة لمساتها الإبداعية والإنسانية، فيتحول المحتوى الصحفي المنتج إلى محتوى آلي.</a:t>
            </a:r>
          </a:p>
        </p:txBody>
      </p:sp>
      <p:pic>
        <p:nvPicPr>
          <p:cNvPr id="4" name="Picture 3">
            <a:extLst>
              <a:ext uri="{FF2B5EF4-FFF2-40B4-BE49-F238E27FC236}">
                <a16:creationId xmlns:a16="http://schemas.microsoft.com/office/drawing/2014/main" id="{5FB19C12-A08B-FB21-CD14-827EABD3F1D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89" y="4276343"/>
            <a:ext cx="1646261" cy="1646261"/>
          </a:xfrm>
          <a:prstGeom prst="rect">
            <a:avLst/>
          </a:prstGeom>
        </p:spPr>
      </p:pic>
    </p:spTree>
    <p:extLst>
      <p:ext uri="{BB962C8B-B14F-4D97-AF65-F5344CB8AC3E}">
        <p14:creationId xmlns:p14="http://schemas.microsoft.com/office/powerpoint/2010/main" val="1767968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77630E-B9B9-5185-ACE1-228C631CDE9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385DAC-F7F7-BF9C-AD47-E6E155113A25}"/>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A78A5F4-ACF5-82D6-B787-0E8D654789EE}"/>
              </a:ext>
            </a:extLst>
          </p:cNvPr>
          <p:cNvSpPr txBox="1"/>
          <p:nvPr/>
        </p:nvSpPr>
        <p:spPr>
          <a:xfrm>
            <a:off x="2513150" y="1019069"/>
            <a:ext cx="643390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الذكاء الاصطناعي في الصحافة</a:t>
            </a:r>
          </a:p>
        </p:txBody>
      </p:sp>
      <p:sp>
        <p:nvSpPr>
          <p:cNvPr id="5" name="Rectangle 4">
            <a:extLst>
              <a:ext uri="{FF2B5EF4-FFF2-40B4-BE49-F238E27FC236}">
                <a16:creationId xmlns:a16="http://schemas.microsoft.com/office/drawing/2014/main" id="{8CD36B8C-E0AD-05B9-6AC2-2611806F7B4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DC3EB4-E71D-B963-C63B-3C137DA0CF52}"/>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FB30A265-6CD0-2DEE-236E-0D503D411735}"/>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mj-cs"/>
              </a:rPr>
              <a:t>3</a:t>
            </a:r>
          </a:p>
        </p:txBody>
      </p:sp>
      <p:pic>
        <p:nvPicPr>
          <p:cNvPr id="7" name="Graphic 21">
            <a:extLst>
              <a:ext uri="{FF2B5EF4-FFF2-40B4-BE49-F238E27FC236}">
                <a16:creationId xmlns:a16="http://schemas.microsoft.com/office/drawing/2014/main" id="{EBE623D5-0846-C18B-55A1-BD6B1B353F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4BF110D-AFB8-08D9-7DFE-425E2F6153B0}"/>
              </a:ext>
            </a:extLst>
          </p:cNvPr>
          <p:cNvSpPr txBox="1"/>
          <p:nvPr/>
        </p:nvSpPr>
        <p:spPr>
          <a:xfrm>
            <a:off x="3728719" y="2155184"/>
            <a:ext cx="7520973" cy="2932213"/>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2 – الشفافية:</a:t>
            </a:r>
          </a:p>
          <a:p>
            <a:pPr marL="0" marR="0" algn="just" rtl="1">
              <a:lnSpc>
                <a:spcPct val="107000"/>
              </a:lnSpc>
              <a:spcBef>
                <a:spcPts val="0"/>
              </a:spcBef>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يجب على الصحفيين الذي يستخدمون الذكاء الاصطناعي في كتابة الأخبار أو التقارير أو أي محتوى صحفي آخر الإفصاح عن ذلك لتحقيق مبدأ الشفافية.</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1" name="Picture 10">
            <a:extLst>
              <a:ext uri="{FF2B5EF4-FFF2-40B4-BE49-F238E27FC236}">
                <a16:creationId xmlns:a16="http://schemas.microsoft.com/office/drawing/2014/main" id="{C22674E1-091A-9A36-1A08-53486846EE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6209" y="3199724"/>
            <a:ext cx="2722882" cy="2722880"/>
          </a:xfrm>
          <a:prstGeom prst="rect">
            <a:avLst/>
          </a:prstGeom>
        </p:spPr>
      </p:pic>
    </p:spTree>
    <p:extLst>
      <p:ext uri="{BB962C8B-B14F-4D97-AF65-F5344CB8AC3E}">
        <p14:creationId xmlns:p14="http://schemas.microsoft.com/office/powerpoint/2010/main" val="2219212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BF6B4A-7EAC-B3BF-B215-9D58E19C37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CD59AA-22F3-D86B-DE94-6CC776C78E9E}"/>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AAA39D2-BCA5-9B45-ACC0-B45066483C6E}"/>
              </a:ext>
            </a:extLst>
          </p:cNvPr>
          <p:cNvSpPr txBox="1"/>
          <p:nvPr/>
        </p:nvSpPr>
        <p:spPr>
          <a:xfrm>
            <a:off x="2513150" y="1019069"/>
            <a:ext cx="643390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الذكاء الاصطناعي في الصحافة</a:t>
            </a:r>
          </a:p>
        </p:txBody>
      </p:sp>
      <p:sp>
        <p:nvSpPr>
          <p:cNvPr id="5" name="Rectangle 4">
            <a:extLst>
              <a:ext uri="{FF2B5EF4-FFF2-40B4-BE49-F238E27FC236}">
                <a16:creationId xmlns:a16="http://schemas.microsoft.com/office/drawing/2014/main" id="{3DAD0178-5D89-63F2-E1C4-2210659667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12C048E-89F2-A6B7-92AE-4F3785F8935B}"/>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5562EC63-B427-B3E3-B27C-3A55275A66DE}"/>
              </a:ext>
            </a:extLst>
          </p:cNvPr>
          <p:cNvSpPr txBox="1"/>
          <p:nvPr/>
        </p:nvSpPr>
        <p:spPr>
          <a:xfrm>
            <a:off x="1161422" y="1301320"/>
            <a:ext cx="966228" cy="1446550"/>
          </a:xfrm>
          <a:prstGeom prst="rect">
            <a:avLst/>
          </a:prstGeom>
          <a:noFill/>
        </p:spPr>
        <p:txBody>
          <a:bodyPr wrap="square" rtlCol="0">
            <a:spAutoFit/>
          </a:bodyPr>
          <a:lstStyle/>
          <a:p>
            <a:pPr algn="ctr"/>
            <a:r>
              <a:rPr lang="en-US" sz="4400" b="1" dirty="0">
                <a:solidFill>
                  <a:schemeClr val="bg1"/>
                </a:solidFill>
                <a:latin typeface="Alexandria" charset="0"/>
                <a:cs typeface="+mj-cs"/>
              </a:rPr>
              <a:t>3</a:t>
            </a:r>
          </a:p>
          <a:p>
            <a:pPr algn="ct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B15347C3-253F-6289-0ABA-1941576FC2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3D368EC-D572-0265-B905-732915EFDCE0}"/>
              </a:ext>
            </a:extLst>
          </p:cNvPr>
          <p:cNvSpPr txBox="1"/>
          <p:nvPr/>
        </p:nvSpPr>
        <p:spPr>
          <a:xfrm>
            <a:off x="3342639" y="2155184"/>
            <a:ext cx="7907053" cy="2932213"/>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3</a:t>
            </a: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 – أخلاقيات استخدام البيانات:</a:t>
            </a:r>
          </a:p>
          <a:p>
            <a:pPr marL="0" marR="0" algn="just" rtl="1">
              <a:lnSpc>
                <a:spcPct val="107000"/>
              </a:lnSpc>
              <a:spcBef>
                <a:spcPts val="0"/>
              </a:spcBef>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يجب على الصحفيين عند استخدام تقنيات الذكاء الاصطناعي تجنب الانحياز الخوارزمي أو انتهاك خصوصية الأفراد في حالة استخدام بياناتهم في أي محتوى صحفي.</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3" name="Picture 12">
            <a:extLst>
              <a:ext uri="{FF2B5EF4-FFF2-40B4-BE49-F238E27FC236}">
                <a16:creationId xmlns:a16="http://schemas.microsoft.com/office/drawing/2014/main" id="{71FE5E65-3CCF-EEF3-063D-E7131E206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2308" y="3484186"/>
            <a:ext cx="2438418" cy="2438418"/>
          </a:xfrm>
          <a:prstGeom prst="rect">
            <a:avLst/>
          </a:prstGeom>
        </p:spPr>
      </p:pic>
    </p:spTree>
    <p:extLst>
      <p:ext uri="{BB962C8B-B14F-4D97-AF65-F5344CB8AC3E}">
        <p14:creationId xmlns:p14="http://schemas.microsoft.com/office/powerpoint/2010/main" val="18433576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6727BE-30E7-D4A8-6CC7-7618B597F3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7DED9D-DD1C-231E-5254-9A309AF8A399}"/>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2E90CD5-3A3C-3C3C-1D0A-C69D4242173E}"/>
              </a:ext>
            </a:extLst>
          </p:cNvPr>
          <p:cNvSpPr txBox="1"/>
          <p:nvPr/>
        </p:nvSpPr>
        <p:spPr>
          <a:xfrm>
            <a:off x="2513150" y="1019069"/>
            <a:ext cx="643390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ملخص</a:t>
            </a:r>
          </a:p>
        </p:txBody>
      </p:sp>
      <p:sp>
        <p:nvSpPr>
          <p:cNvPr id="5" name="Rectangle 4">
            <a:extLst>
              <a:ext uri="{FF2B5EF4-FFF2-40B4-BE49-F238E27FC236}">
                <a16:creationId xmlns:a16="http://schemas.microsoft.com/office/drawing/2014/main" id="{D950DA48-510B-B715-9F44-87F59B7104F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1EF676-135F-039D-D591-49CC527DE1A4}"/>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1D4720B5-038C-86CB-9C75-5AE07E7BCDFF}"/>
              </a:ext>
            </a:extLst>
          </p:cNvPr>
          <p:cNvSpPr txBox="1"/>
          <p:nvPr/>
        </p:nvSpPr>
        <p:spPr>
          <a:xfrm>
            <a:off x="1161422" y="1301320"/>
            <a:ext cx="966228" cy="1446550"/>
          </a:xfrm>
          <a:prstGeom prst="rect">
            <a:avLst/>
          </a:prstGeom>
          <a:noFill/>
        </p:spPr>
        <p:txBody>
          <a:bodyPr wrap="square" rtlCol="0">
            <a:spAutoFit/>
          </a:bodyPr>
          <a:lstStyle/>
          <a:p>
            <a:pPr algn="ctr"/>
            <a:r>
              <a:rPr lang="en-US" sz="4400" b="1" dirty="0">
                <a:solidFill>
                  <a:schemeClr val="bg1"/>
                </a:solidFill>
                <a:latin typeface="Alexandria" charset="0"/>
                <a:cs typeface="+mj-cs"/>
              </a:rPr>
              <a:t>3</a:t>
            </a:r>
          </a:p>
          <a:p>
            <a:pPr algn="ct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5326140F-EAB3-0445-08D7-38651A7360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A637FC7-70E5-B359-C710-5040DE846787}"/>
              </a:ext>
            </a:extLst>
          </p:cNvPr>
          <p:cNvSpPr txBox="1"/>
          <p:nvPr/>
        </p:nvSpPr>
        <p:spPr>
          <a:xfrm>
            <a:off x="2743200" y="2048331"/>
            <a:ext cx="8506492" cy="9124934"/>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الصحافة الإلكترونية تعتمد كثيراً على الاختصار</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وتتطلب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الكتابة لها تقديم المعلومات السريعة وسهلة الاستيعاب والفهم</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p>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من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أهمية الذكاء الاصطناعي في الصحافة</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إنشاء المحتوى</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و</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تحليل البيانات الضخمة</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ومواجهة الأخبار الزائفة</a:t>
            </a:r>
            <a:r>
              <a:rPr lang="en-US" sz="3200" dirty="0">
                <a:latin typeface="Simplified Arabic" panose="02020603050405020304" pitchFamily="18" charset="-78"/>
                <a:ea typeface="Calibri" panose="020F0502020204030204" pitchFamily="34" charset="0"/>
                <a:cs typeface="Simplified Arabic" panose="02020603050405020304" pitchFamily="18" charset="-78"/>
              </a:rPr>
              <a:t>.</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من عيوب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استخدام الذكاء الاصطناعي في الصحافة فقدان الب</a:t>
            </a:r>
            <a:r>
              <a:rPr lang="ar-EG" sz="3200" dirty="0">
                <a:latin typeface="Simplified Arabic" panose="02020603050405020304" pitchFamily="18" charset="-78"/>
                <a:ea typeface="Calibri" panose="020F0502020204030204" pitchFamily="34" charset="0"/>
                <a:cs typeface="Simplified Arabic" panose="02020603050405020304" pitchFamily="18" charset="-78"/>
              </a:rPr>
              <a:t>ُ</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عد الإنساني</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ar-SY"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 </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A3AF2CD9-173F-AC17-F4C5-5E8E9860C0E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89" y="4276343"/>
            <a:ext cx="1646261" cy="1646261"/>
          </a:xfrm>
          <a:prstGeom prst="rect">
            <a:avLst/>
          </a:prstGeom>
        </p:spPr>
      </p:pic>
    </p:spTree>
    <p:extLst>
      <p:ext uri="{BB962C8B-B14F-4D97-AF65-F5344CB8AC3E}">
        <p14:creationId xmlns:p14="http://schemas.microsoft.com/office/powerpoint/2010/main" val="3059461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pPr algn="ctr"/>
            <a:r>
              <a:rPr lang="ar-EG" sz="4800" b="1" dirty="0">
                <a:solidFill>
                  <a:schemeClr val="bg1"/>
                </a:solidFill>
                <a:latin typeface="Simplified Arabic" panose="02020603050405020304" pitchFamily="18" charset="-78"/>
                <a:cs typeface="Simplified Arabic" panose="02020603050405020304" pitchFamily="18" charset="-78"/>
              </a:rPr>
              <a:t>شكرًا</a:t>
            </a:r>
            <a:r>
              <a:rPr lang="ar-EG" sz="4800" b="1" dirty="0">
                <a:solidFill>
                  <a:schemeClr val="bg1"/>
                </a:solidFill>
                <a:latin typeface="Alexandria" charset="0"/>
                <a:cs typeface="Alexandria" charset="0"/>
              </a:rPr>
              <a:t> </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A7FC648-89B6-4A99-83EB-11971D10670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1066</TotalTime>
  <Words>1548</Words>
  <Application>Microsoft Office PowerPoint</Application>
  <PresentationFormat>Widescreen</PresentationFormat>
  <Paragraphs>234</Paragraphs>
  <Slides>41</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Alexandria</vt:lpstr>
      <vt:lpstr>Arial</vt:lpstr>
      <vt:lpstr>Calibri</vt:lpstr>
      <vt:lpstr>Calibri Light</vt:lpstr>
      <vt:lpstr>Roboto Light</vt:lpstr>
      <vt:lpstr>Simplified Arabic</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AbdelfattahNabil</cp:lastModifiedBy>
  <cp:revision>115</cp:revision>
  <dcterms:created xsi:type="dcterms:W3CDTF">2023-04-29T09:08:00Z</dcterms:created>
  <dcterms:modified xsi:type="dcterms:W3CDTF">2025-06-02T22:43:18Z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