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49"/>
  </p:notesMasterIdLst>
  <p:sldIdLst>
    <p:sldId id="480" r:id="rId7"/>
    <p:sldId id="303" r:id="rId8"/>
    <p:sldId id="271" r:id="rId9"/>
    <p:sldId id="662" r:id="rId10"/>
    <p:sldId id="663" r:id="rId11"/>
    <p:sldId id="276" r:id="rId12"/>
    <p:sldId id="610" r:id="rId13"/>
    <p:sldId id="313" r:id="rId14"/>
    <p:sldId id="664" r:id="rId15"/>
    <p:sldId id="611" r:id="rId16"/>
    <p:sldId id="550" r:id="rId17"/>
    <p:sldId id="666" r:id="rId18"/>
    <p:sldId id="667" r:id="rId19"/>
    <p:sldId id="665" r:id="rId20"/>
    <p:sldId id="552" r:id="rId21"/>
    <p:sldId id="612" r:id="rId22"/>
    <p:sldId id="668" r:id="rId23"/>
    <p:sldId id="669" r:id="rId24"/>
    <p:sldId id="670" r:id="rId25"/>
    <p:sldId id="671" r:id="rId26"/>
    <p:sldId id="593" r:id="rId27"/>
    <p:sldId id="678" r:id="rId28"/>
    <p:sldId id="613" r:id="rId29"/>
    <p:sldId id="614" r:id="rId30"/>
    <p:sldId id="553" r:id="rId31"/>
    <p:sldId id="674" r:id="rId32"/>
    <p:sldId id="675" r:id="rId33"/>
    <p:sldId id="676" r:id="rId34"/>
    <p:sldId id="661" r:id="rId35"/>
    <p:sldId id="256" r:id="rId36"/>
    <p:sldId id="615" r:id="rId37"/>
    <p:sldId id="584" r:id="rId38"/>
    <p:sldId id="672" r:id="rId39"/>
    <p:sldId id="306" r:id="rId40"/>
    <p:sldId id="539" r:id="rId41"/>
    <p:sldId id="540" r:id="rId42"/>
    <p:sldId id="673" r:id="rId43"/>
    <p:sldId id="616" r:id="rId44"/>
    <p:sldId id="677" r:id="rId45"/>
    <p:sldId id="541" r:id="rId46"/>
    <p:sldId id="61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62"/>
            <p14:sldId id="663"/>
            <p14:sldId id="276"/>
            <p14:sldId id="610"/>
            <p14:sldId id="313"/>
            <p14:sldId id="664"/>
            <p14:sldId id="611"/>
            <p14:sldId id="550"/>
            <p14:sldId id="666"/>
            <p14:sldId id="667"/>
            <p14:sldId id="665"/>
            <p14:sldId id="552"/>
            <p14:sldId id="612"/>
            <p14:sldId id="668"/>
            <p14:sldId id="669"/>
            <p14:sldId id="670"/>
            <p14:sldId id="671"/>
            <p14:sldId id="593"/>
            <p14:sldId id="678"/>
            <p14:sldId id="613"/>
            <p14:sldId id="614"/>
            <p14:sldId id="553"/>
            <p14:sldId id="674"/>
            <p14:sldId id="675"/>
            <p14:sldId id="676"/>
            <p14:sldId id="661"/>
            <p14:sldId id="256"/>
            <p14:sldId id="615"/>
            <p14:sldId id="584"/>
            <p14:sldId id="672"/>
            <p14:sldId id="306"/>
            <p14:sldId id="539"/>
            <p14:sldId id="540"/>
            <p14:sldId id="673"/>
            <p14:sldId id="616"/>
            <p14:sldId id="677"/>
            <p14:sldId id="541"/>
            <p14:sldId id="617"/>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1EF5B-9FE8-C39E-0BF1-A09929CE7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4BF9EB-4E0C-3DA2-3AA1-4656035255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AD13FF-4D8F-F93A-1ADD-59CD8CAAED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ACBA729-4892-ADB5-7FB7-C8330A4D9F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6418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55074-E62B-056E-E877-7273F446B1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F7019-0A51-978F-259D-577DA3CA3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3C1E4E-F36E-999E-9ED9-D9FB9AF67A3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73577D-CAFD-6775-073D-B844B0C9BA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6337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46287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F4AF0-641D-569A-2531-93B53298AB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020CEE-C37D-7255-34E0-6D3236E3B2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9364C0-E4D7-A060-6D36-3636D15B05A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15B1F8-9F9D-6160-5B43-C62B61917A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518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08197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3640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70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4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4949176" y="1376800"/>
            <a:ext cx="5228582" cy="523220"/>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Cost Estimating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15307-6C45-D4C7-2539-1B85A6D11DA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A77834-0D8F-E87B-D635-97DB64DBB0B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4EA0795-BF19-15E9-67DC-317924EF4C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B516F4-E381-1A07-F3F3-B25F38AB626A}"/>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27A6F4-2DE7-2C60-5FAB-1C4DC045E422}"/>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CHAPTER 3: Cost Estimating Outlines: </a:t>
            </a:r>
          </a:p>
        </p:txBody>
      </p:sp>
      <p:sp>
        <p:nvSpPr>
          <p:cNvPr id="28" name="Rectangle 27">
            <a:extLst>
              <a:ext uri="{FF2B5EF4-FFF2-40B4-BE49-F238E27FC236}">
                <a16:creationId xmlns:a16="http://schemas.microsoft.com/office/drawing/2014/main" id="{08EF9DD3-78FC-754C-1B27-A5A816D1D5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D5ED275B-2CD9-75FA-D496-96B73EDE400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tx1"/>
              </a:solidFill>
              <a:latin typeface="Alexandria" charset="0"/>
              <a:cs typeface="Alexandria" charset="0"/>
            </a:endParaRPr>
          </a:p>
        </p:txBody>
      </p:sp>
      <p:pic>
        <p:nvPicPr>
          <p:cNvPr id="6" name="Graphic 21">
            <a:extLst>
              <a:ext uri="{FF2B5EF4-FFF2-40B4-BE49-F238E27FC236}">
                <a16:creationId xmlns:a16="http://schemas.microsoft.com/office/drawing/2014/main" id="{BA68C240-33F3-E061-7550-0790E085EF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1E0BA9C-B93A-7F36-3F01-4B52F70BDC68}"/>
              </a:ext>
            </a:extLst>
          </p:cNvPr>
          <p:cNvSpPr txBox="1"/>
          <p:nvPr/>
        </p:nvSpPr>
        <p:spPr>
          <a:xfrm>
            <a:off x="3150823" y="2395240"/>
            <a:ext cx="7630248" cy="4678204"/>
          </a:xfrm>
          <a:prstGeom prst="rect">
            <a:avLst/>
          </a:prstGeom>
          <a:noFill/>
        </p:spPr>
        <p:txBody>
          <a:bodyPr wrap="square">
            <a:spAutoFit/>
          </a:bodyPr>
          <a:lstStyle/>
          <a:p>
            <a:r>
              <a:rPr lang="en-US" sz="1600" b="1" dirty="0">
                <a:solidFill>
                  <a:srgbClr val="00B0F0"/>
                </a:solidFill>
                <a:latin typeface="Alexandria"/>
              </a:rPr>
              <a:t>3.1 CAPITAL COST ESTIMATION:</a:t>
            </a:r>
          </a:p>
          <a:p>
            <a:r>
              <a:rPr lang="en-US" sz="1600" dirty="0">
                <a:solidFill>
                  <a:srgbClr val="00B0F0"/>
                </a:solidFill>
                <a:latin typeface="Alexandria"/>
              </a:rPr>
              <a:t>3.1.1 Purpose of Estimates</a:t>
            </a:r>
          </a:p>
          <a:p>
            <a:r>
              <a:rPr lang="en-US" sz="1600" dirty="0">
                <a:solidFill>
                  <a:srgbClr val="00B0F0"/>
                </a:solidFill>
                <a:latin typeface="Alexandria"/>
              </a:rPr>
              <a:t>3.1.2 Fixed Capital and Working Capital</a:t>
            </a:r>
          </a:p>
          <a:p>
            <a:r>
              <a:rPr lang="en-US" sz="1600" dirty="0">
                <a:solidFill>
                  <a:srgbClr val="00B0F0"/>
                </a:solidFill>
                <a:latin typeface="Alexandria"/>
              </a:rPr>
              <a:t>3.1.3 Current Trends in Capital-Cost Estimating</a:t>
            </a:r>
          </a:p>
          <a:p>
            <a:r>
              <a:rPr lang="en-US" sz="1600" dirty="0">
                <a:solidFill>
                  <a:srgbClr val="00B0F0"/>
                </a:solidFill>
                <a:latin typeface="Alexandria"/>
              </a:rPr>
              <a:t>3.1.4 Types of Estimates </a:t>
            </a:r>
          </a:p>
          <a:p>
            <a:pPr lvl="0">
              <a:defRPr/>
            </a:pPr>
            <a:r>
              <a:rPr lang="en-US" sz="1600" dirty="0">
                <a:solidFill>
                  <a:srgbClr val="00B0F0"/>
                </a:solidFill>
                <a:latin typeface="Alexandria"/>
              </a:rPr>
              <a:t>3.1.5 Functions of Capital-Cost estimates</a:t>
            </a:r>
          </a:p>
          <a:p>
            <a:pPr>
              <a:defRPr/>
            </a:pPr>
            <a:r>
              <a:rPr lang="en-US" sz="1600" dirty="0">
                <a:solidFill>
                  <a:srgbClr val="00B0F0"/>
                </a:solidFill>
                <a:latin typeface="Alexandria"/>
              </a:rPr>
              <a:t>3.1.6 Cost of Making Estimates</a:t>
            </a:r>
          </a:p>
          <a:p>
            <a:pPr>
              <a:defRPr/>
            </a:pPr>
            <a:r>
              <a:rPr lang="en-US" sz="1600" dirty="0">
                <a:solidFill>
                  <a:srgbClr val="00B0F0"/>
                </a:solidFill>
                <a:latin typeface="Alexandria"/>
              </a:rPr>
              <a:t>3.1.7</a:t>
            </a:r>
            <a:r>
              <a:rPr lang="en-US" dirty="0">
                <a:solidFill>
                  <a:srgbClr val="00B0F0"/>
                </a:solidFill>
                <a:latin typeface="Alexandria"/>
              </a:rPr>
              <a:t> </a:t>
            </a:r>
            <a:r>
              <a:rPr lang="en-US" sz="1600" dirty="0">
                <a:solidFill>
                  <a:srgbClr val="00B0F0"/>
                </a:solidFill>
                <a:latin typeface="Alexandria"/>
              </a:rPr>
              <a:t>Representation of Cost Data</a:t>
            </a:r>
          </a:p>
          <a:p>
            <a:r>
              <a:rPr lang="en-US" sz="1600" dirty="0">
                <a:solidFill>
                  <a:srgbClr val="00B0F0"/>
                </a:solidFill>
                <a:latin typeface="Alexandria"/>
              </a:rPr>
              <a:t>3.1.8 Factored Estimating:</a:t>
            </a:r>
          </a:p>
          <a:p>
            <a:r>
              <a:rPr lang="en-US" sz="1600" i="1" dirty="0">
                <a:solidFill>
                  <a:srgbClr val="00B0F0"/>
                </a:solidFill>
                <a:latin typeface="Alexandria"/>
              </a:rPr>
              <a:t>-Lang Factors</a:t>
            </a:r>
          </a:p>
          <a:p>
            <a:r>
              <a:rPr lang="en-US" sz="1600" i="1" dirty="0">
                <a:solidFill>
                  <a:srgbClr val="00B0F0"/>
                </a:solidFill>
                <a:latin typeface="Alexandria"/>
              </a:rPr>
              <a:t>-Hand Factors</a:t>
            </a:r>
          </a:p>
          <a:p>
            <a:r>
              <a:rPr lang="en-US" sz="1600" i="1" dirty="0">
                <a:solidFill>
                  <a:srgbClr val="000000"/>
                </a:solidFill>
                <a:latin typeface="Alexandria"/>
              </a:rPr>
              <a:t>-Plant Cost Estimating by Analytical Procedures</a:t>
            </a:r>
          </a:p>
          <a:p>
            <a:r>
              <a:rPr lang="en-US" sz="1600" i="1" dirty="0">
                <a:solidFill>
                  <a:srgbClr val="000000"/>
                </a:solidFill>
                <a:latin typeface="Alexandria"/>
              </a:rPr>
              <a:t>-Plant Component Ratios</a:t>
            </a:r>
          </a:p>
          <a:p>
            <a:r>
              <a:rPr lang="en-US" sz="1600" i="1" dirty="0">
                <a:solidFill>
                  <a:srgbClr val="000000"/>
                </a:solidFill>
                <a:latin typeface="Alexandria"/>
              </a:rPr>
              <a:t>-Cost Indexes</a:t>
            </a:r>
          </a:p>
          <a:p>
            <a:r>
              <a:rPr lang="en-US" sz="1600" i="1" dirty="0">
                <a:solidFill>
                  <a:srgbClr val="000000"/>
                </a:solidFill>
                <a:latin typeface="Alexandria"/>
              </a:rPr>
              <a:t>-Equipment Installation Cost Ratios</a:t>
            </a:r>
          </a:p>
          <a:p>
            <a:r>
              <a:rPr lang="en-US" sz="1600" dirty="0">
                <a:solidFill>
                  <a:srgbClr val="000000"/>
                </a:solidFill>
                <a:latin typeface="Alexandria"/>
              </a:rPr>
              <a:t>3.1.9 Codes of Account</a:t>
            </a:r>
          </a:p>
          <a:p>
            <a:r>
              <a:rPr lang="en-US" sz="1600" dirty="0">
                <a:solidFill>
                  <a:srgbClr val="000000"/>
                </a:solidFill>
                <a:latin typeface="Alexandria"/>
              </a:rPr>
              <a:t>3.1.10 Startup Costs</a:t>
            </a:r>
          </a:p>
          <a:p>
            <a:r>
              <a:rPr lang="en-US" sz="1600" dirty="0">
                <a:solidFill>
                  <a:srgbClr val="000000"/>
                </a:solidFill>
                <a:latin typeface="Alexandria"/>
              </a:rPr>
              <a:t>3.1.11 Evaluation of the Estimate</a:t>
            </a:r>
          </a:p>
        </p:txBody>
      </p:sp>
    </p:spTree>
    <p:extLst>
      <p:ext uri="{BB962C8B-B14F-4D97-AF65-F5344CB8AC3E}">
        <p14:creationId xmlns:p14="http://schemas.microsoft.com/office/powerpoint/2010/main" val="127773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ED721-7213-0E7B-0073-3E8B616487F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94AC80A-9DE8-B586-8FD7-9160D68A978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C189C00-3DA8-FD1B-4B0D-CB8EF599F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060391-8888-094C-F541-4320A3DC5672}"/>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6C2826-9992-910C-2114-B145849E91A9}"/>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CHAPTER 3: Cost Estimating Outlines: </a:t>
            </a:r>
          </a:p>
        </p:txBody>
      </p:sp>
      <p:sp>
        <p:nvSpPr>
          <p:cNvPr id="28" name="Rectangle 27">
            <a:extLst>
              <a:ext uri="{FF2B5EF4-FFF2-40B4-BE49-F238E27FC236}">
                <a16:creationId xmlns:a16="http://schemas.microsoft.com/office/drawing/2014/main" id="{14DE12B3-98DF-DAEB-AAA6-2FD29068E3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63B1DDB3-6368-3E82-C8CC-E5FA1B9900F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solidFill>
                <a:schemeClr val="tx1"/>
              </a:solidFill>
              <a:latin typeface="Alexandria" charset="0"/>
              <a:cs typeface="Alexandria" charset="0"/>
            </a:endParaRPr>
          </a:p>
        </p:txBody>
      </p:sp>
      <p:pic>
        <p:nvPicPr>
          <p:cNvPr id="6" name="Graphic 21">
            <a:extLst>
              <a:ext uri="{FF2B5EF4-FFF2-40B4-BE49-F238E27FC236}">
                <a16:creationId xmlns:a16="http://schemas.microsoft.com/office/drawing/2014/main" id="{39703AEC-6F9D-A7B9-8EE5-425FD6D376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B5C152D-4D39-8D5C-3B91-D7C5A969FC93}"/>
              </a:ext>
            </a:extLst>
          </p:cNvPr>
          <p:cNvSpPr txBox="1"/>
          <p:nvPr/>
        </p:nvSpPr>
        <p:spPr>
          <a:xfrm>
            <a:off x="3150822" y="2395240"/>
            <a:ext cx="8721629" cy="4431983"/>
          </a:xfrm>
          <a:prstGeom prst="rect">
            <a:avLst/>
          </a:prstGeom>
          <a:noFill/>
        </p:spPr>
        <p:txBody>
          <a:bodyPr wrap="square">
            <a:spAutoFit/>
          </a:bodyPr>
          <a:lstStyle/>
          <a:p>
            <a:r>
              <a:rPr lang="en-US" sz="1600" b="1" dirty="0">
                <a:latin typeface="Alexandria"/>
              </a:rPr>
              <a:t>3.2 OPERATING COST ESTIMATION</a:t>
            </a:r>
          </a:p>
          <a:p>
            <a:r>
              <a:rPr lang="en-US" sz="1600" b="1" dirty="0">
                <a:latin typeface="Alexandria"/>
              </a:rPr>
              <a:t>3.2.1 Definitions</a:t>
            </a:r>
          </a:p>
          <a:p>
            <a:r>
              <a:rPr lang="en-US" sz="1600" b="1" dirty="0">
                <a:latin typeface="Alexandria"/>
              </a:rPr>
              <a:t>3.2.2 Purposes of Operating Cost Estimates</a:t>
            </a:r>
          </a:p>
          <a:p>
            <a:r>
              <a:rPr lang="en-US" sz="1600" b="1" dirty="0">
                <a:latin typeface="Alexandria"/>
              </a:rPr>
              <a:t>3.2.3 Raw Materials and Utilities </a:t>
            </a:r>
          </a:p>
          <a:p>
            <a:r>
              <a:rPr lang="en-US" sz="1600" b="1" dirty="0">
                <a:latin typeface="Alexandria"/>
              </a:rPr>
              <a:t>3.2.4 Operating Labor </a:t>
            </a:r>
          </a:p>
          <a:p>
            <a:pPr lvl="0">
              <a:defRPr/>
            </a:pPr>
            <a:r>
              <a:rPr lang="en-US" sz="1600" b="1" dirty="0">
                <a:latin typeface="Alexandria"/>
              </a:rPr>
              <a:t>3.2.5 Maintenance </a:t>
            </a:r>
          </a:p>
          <a:p>
            <a:pPr lvl="0">
              <a:defRPr/>
            </a:pPr>
            <a:r>
              <a:rPr lang="en-US" sz="1600" b="1" dirty="0">
                <a:solidFill>
                  <a:prstClr val="black"/>
                </a:solidFill>
                <a:latin typeface="Alexandria"/>
              </a:rPr>
              <a:t>3.2.6 Indirect Payroll Cost</a:t>
            </a:r>
          </a:p>
          <a:p>
            <a:pPr lvl="0">
              <a:defRPr/>
            </a:pPr>
            <a:r>
              <a:rPr lang="en-US" sz="1600" b="1" dirty="0">
                <a:solidFill>
                  <a:prstClr val="black"/>
                </a:solidFill>
                <a:latin typeface="Alexandria"/>
              </a:rPr>
              <a:t>3.2.7 Operating Supplies</a:t>
            </a:r>
          </a:p>
          <a:p>
            <a:pPr lvl="0">
              <a:defRPr/>
            </a:pPr>
            <a:r>
              <a:rPr lang="en-US" sz="1600" b="1" dirty="0">
                <a:solidFill>
                  <a:prstClr val="black"/>
                </a:solidFill>
                <a:latin typeface="Alexandria"/>
              </a:rPr>
              <a:t>3.2.8 Laboratory and Other Service Costs</a:t>
            </a:r>
            <a:endParaRPr lang="en-US" sz="1600" b="1" dirty="0">
              <a:latin typeface="Alexandria"/>
            </a:endParaRPr>
          </a:p>
          <a:p>
            <a:pPr lvl="0" algn="just">
              <a:defRPr/>
            </a:pPr>
            <a:r>
              <a:rPr lang="en-US" sz="1600" b="1" dirty="0">
                <a:latin typeface="Alexandria"/>
              </a:rPr>
              <a:t>3.2.9 Royalties and Rentals </a:t>
            </a:r>
          </a:p>
          <a:p>
            <a:pPr lvl="0" algn="just">
              <a:defRPr/>
            </a:pPr>
            <a:r>
              <a:rPr lang="en-US" sz="1600" b="1" dirty="0">
                <a:latin typeface="Alexandria"/>
              </a:rPr>
              <a:t>3.2.10 Indirect Costs</a:t>
            </a:r>
          </a:p>
          <a:p>
            <a:r>
              <a:rPr lang="en-US" sz="1600" b="1" dirty="0">
                <a:latin typeface="Alexandria"/>
              </a:rPr>
              <a:t>3.2.11 Distribution Costs </a:t>
            </a:r>
          </a:p>
          <a:p>
            <a:r>
              <a:rPr lang="en-US" sz="1600" b="1" dirty="0">
                <a:latin typeface="Alexandria"/>
              </a:rPr>
              <a:t>3.2.12 Avoidance of Nuisances </a:t>
            </a:r>
          </a:p>
          <a:p>
            <a:r>
              <a:rPr lang="en-US" sz="1600" b="1" dirty="0">
                <a:latin typeface="Alexandria"/>
              </a:rPr>
              <a:t>3.2.13 Contingencies </a:t>
            </a:r>
          </a:p>
          <a:p>
            <a:r>
              <a:rPr lang="en-US" sz="1600" b="1" dirty="0">
                <a:latin typeface="Alexandria"/>
              </a:rPr>
              <a:t>3.2.14 Shortcut Methods</a:t>
            </a:r>
          </a:p>
          <a:p>
            <a:r>
              <a:rPr lang="en-US" sz="1600" b="1" dirty="0">
                <a:latin typeface="Alexandria"/>
              </a:rPr>
              <a:t>3.2.15 Components of Total Product Cost</a:t>
            </a:r>
          </a:p>
          <a:p>
            <a:r>
              <a:rPr lang="en-US" sz="1600" b="1" dirty="0">
                <a:latin typeface="Alexandria"/>
              </a:rPr>
              <a:t>3.3 SUMMARY</a:t>
            </a:r>
          </a:p>
        </p:txBody>
      </p:sp>
    </p:spTree>
    <p:extLst>
      <p:ext uri="{BB962C8B-B14F-4D97-AF65-F5344CB8AC3E}">
        <p14:creationId xmlns:p14="http://schemas.microsoft.com/office/powerpoint/2010/main" val="30119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p:cNvSpPr txBox="1"/>
          <p:nvPr/>
        </p:nvSpPr>
        <p:spPr>
          <a:xfrm>
            <a:off x="1078243" y="1306115"/>
            <a:ext cx="1132586" cy="307777"/>
          </a:xfrm>
          <a:prstGeom prst="rect">
            <a:avLst/>
          </a:prstGeom>
          <a:noFill/>
        </p:spPr>
        <p:txBody>
          <a:bodyPr wrap="square" rtlCol="0">
            <a:spAutoFit/>
          </a:bodyPr>
          <a:lstStyle/>
          <a:p>
            <a:pPr algn="ctr"/>
            <a:r>
              <a:rPr lang="en-US" sz="1400" b="1" dirty="0">
                <a:latin typeface="Alexandria" charset="0"/>
                <a:cs typeface="Alexandria" charset="0"/>
              </a:rPr>
              <a:t>Lecture 3</a:t>
            </a:r>
          </a:p>
        </p:txBody>
      </p:sp>
      <p:sp>
        <p:nvSpPr>
          <p:cNvPr id="48" name="TextBox 47"/>
          <p:cNvSpPr txBox="1"/>
          <p:nvPr/>
        </p:nvSpPr>
        <p:spPr>
          <a:xfrm>
            <a:off x="680780" y="2095405"/>
            <a:ext cx="10749220" cy="3785652"/>
          </a:xfrm>
          <a:prstGeom prst="rect">
            <a:avLst/>
          </a:prstGeom>
          <a:noFill/>
        </p:spPr>
        <p:txBody>
          <a:bodyPr wrap="square" rtlCol="0">
            <a:spAutoFit/>
          </a:bodyPr>
          <a:lstStyle/>
          <a:p>
            <a:pPr algn="just">
              <a:defRPr/>
            </a:pPr>
            <a:r>
              <a:rPr lang="en-US" b="1" dirty="0">
                <a:latin typeface="Alexandria"/>
              </a:rPr>
              <a:t>3.1.1 Purpose of Estimates:</a:t>
            </a:r>
          </a:p>
          <a:p>
            <a:pPr algn="just">
              <a:defRPr/>
            </a:pPr>
            <a:endParaRPr lang="en-US" sz="1600" b="1" dirty="0">
              <a:solidFill>
                <a:srgbClr val="00B0F0"/>
              </a:solidFill>
              <a:latin typeface="Alexandria"/>
            </a:endParaRPr>
          </a:p>
          <a:p>
            <a:pPr lvl="0" algn="just">
              <a:defRPr/>
            </a:pPr>
            <a:r>
              <a:rPr lang="en-US" sz="1600" dirty="0">
                <a:latin typeface="Alexandria"/>
              </a:rPr>
              <a:t>Estimates are the foundation of all cost engineering activity. They are made for several reasons including: </a:t>
            </a:r>
          </a:p>
          <a:p>
            <a:pPr marL="285750" lvl="0" indent="-285750" algn="just">
              <a:buFont typeface="Arial" panose="020B0604020202020204" pitchFamily="34" charset="0"/>
              <a:buChar char="•"/>
              <a:defRPr/>
            </a:pPr>
            <a:r>
              <a:rPr lang="en-US" sz="1600" dirty="0">
                <a:latin typeface="Alexandria"/>
              </a:rPr>
              <a:t>Feasibility studies </a:t>
            </a:r>
          </a:p>
          <a:p>
            <a:pPr marL="285750" lvl="0" indent="-285750" algn="just">
              <a:buFont typeface="Arial" panose="020B0604020202020204" pitchFamily="34" charset="0"/>
              <a:buChar char="•"/>
              <a:defRPr/>
            </a:pPr>
            <a:r>
              <a:rPr lang="en-US" sz="1600" dirty="0">
                <a:latin typeface="Alexandria"/>
              </a:rPr>
              <a:t>Selection from alternative designs </a:t>
            </a:r>
          </a:p>
          <a:p>
            <a:pPr marL="285750" lvl="0" indent="-285750" algn="just">
              <a:buFont typeface="Arial" panose="020B0604020202020204" pitchFamily="34" charset="0"/>
              <a:buChar char="•"/>
              <a:defRPr/>
            </a:pPr>
            <a:r>
              <a:rPr lang="en-US" sz="1600" dirty="0">
                <a:latin typeface="Alexandria"/>
              </a:rPr>
              <a:t>Selection from alternative investments</a:t>
            </a:r>
          </a:p>
          <a:p>
            <a:pPr marL="285750" lvl="0" indent="-285750" algn="just">
              <a:buFont typeface="Arial" panose="020B0604020202020204" pitchFamily="34" charset="0"/>
              <a:buChar char="•"/>
              <a:defRPr/>
            </a:pPr>
            <a:r>
              <a:rPr lang="en-US" sz="1600" dirty="0">
                <a:latin typeface="Alexandria"/>
              </a:rPr>
              <a:t>Appropriation of funds </a:t>
            </a:r>
          </a:p>
          <a:p>
            <a:pPr marL="285750" lvl="0" indent="-285750" algn="just">
              <a:buFont typeface="Arial" panose="020B0604020202020204" pitchFamily="34" charset="0"/>
              <a:buChar char="•"/>
              <a:defRPr/>
            </a:pPr>
            <a:r>
              <a:rPr lang="en-US" sz="1600" dirty="0">
                <a:latin typeface="Alexandria"/>
              </a:rPr>
              <a:t>Presentations of bids and tenders</a:t>
            </a:r>
            <a:endParaRPr lang="en-US" sz="1600" dirty="0">
              <a:solidFill>
                <a:prstClr val="black"/>
              </a:solidFill>
              <a:latin typeface="Alexandria"/>
            </a:endParaRPr>
          </a:p>
          <a:p>
            <a:pPr lvl="0" algn="just">
              <a:defRPr/>
            </a:pPr>
            <a:endParaRPr lang="en-US" sz="1600" dirty="0">
              <a:latin typeface="Alexandria"/>
            </a:endParaRPr>
          </a:p>
          <a:p>
            <a:pPr lvl="0" algn="just">
              <a:defRPr/>
            </a:pPr>
            <a:r>
              <a:rPr lang="en-US" sz="1600" dirty="0">
                <a:latin typeface="Alexandria"/>
              </a:rPr>
              <a:t>The type of estimate to be made and its accuracy depends upon many factors including the purpose of the estimates, how much is known about the project, and how much time and effort is spent in preparing the estimate. It must be remembered that an estimated project cost is not an exact number. Rather it is an opinion of probable cost, not an exact calculation. </a:t>
            </a:r>
          </a:p>
          <a:p>
            <a:pPr lvl="0" algn="just">
              <a:defRPr/>
            </a:pPr>
            <a:endParaRPr lang="en-US" sz="1600" dirty="0">
              <a:latin typeface="Alexandria"/>
            </a:endParaRPr>
          </a:p>
          <a:p>
            <a:pPr lvl="0" algn="just">
              <a:defRPr/>
            </a:pPr>
            <a:r>
              <a:rPr lang="en-US" sz="1600" dirty="0">
                <a:latin typeface="Alexandria"/>
              </a:rPr>
              <a:t>The accuracy and reliability of an estimate is totally dependent upon how well the project scope is defined and the time and effort expended in preparation of the estimate.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C2F2E-2EBF-C9E4-B7A4-8526DE9357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A9F168-61DC-AE7C-1946-98E605790C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EB5949B3-4A5D-2C70-7EED-EE2E6C7858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6AFA41B-DC2B-D2BD-652C-B06BAC091295}"/>
              </a:ext>
            </a:extLst>
          </p:cNvPr>
          <p:cNvSpPr txBox="1"/>
          <p:nvPr/>
        </p:nvSpPr>
        <p:spPr>
          <a:xfrm>
            <a:off x="1078243" y="1306115"/>
            <a:ext cx="1132586" cy="307777"/>
          </a:xfrm>
          <a:prstGeom prst="rect">
            <a:avLst/>
          </a:prstGeom>
          <a:noFill/>
        </p:spPr>
        <p:txBody>
          <a:bodyPr wrap="square" rtlCol="0">
            <a:spAutoFit/>
          </a:bodyPr>
          <a:lstStyle/>
          <a:p>
            <a:pPr algn="ctr"/>
            <a:r>
              <a:rPr lang="en-US" sz="1400" b="1" dirty="0">
                <a:latin typeface="Alexandria" charset="0"/>
                <a:cs typeface="Alexandria" charset="0"/>
              </a:rPr>
              <a:t>Lecture 3</a:t>
            </a:r>
          </a:p>
        </p:txBody>
      </p:sp>
      <p:sp>
        <p:nvSpPr>
          <p:cNvPr id="48" name="TextBox 47">
            <a:extLst>
              <a:ext uri="{FF2B5EF4-FFF2-40B4-BE49-F238E27FC236}">
                <a16:creationId xmlns:a16="http://schemas.microsoft.com/office/drawing/2014/main" id="{67DDFFB5-524E-2561-256B-5BC81A33103D}"/>
              </a:ext>
            </a:extLst>
          </p:cNvPr>
          <p:cNvSpPr txBox="1"/>
          <p:nvPr/>
        </p:nvSpPr>
        <p:spPr>
          <a:xfrm>
            <a:off x="623397" y="2299513"/>
            <a:ext cx="10749220" cy="3323987"/>
          </a:xfrm>
          <a:prstGeom prst="rect">
            <a:avLst/>
          </a:prstGeom>
          <a:noFill/>
        </p:spPr>
        <p:txBody>
          <a:bodyPr wrap="square" rtlCol="0">
            <a:spAutoFit/>
          </a:bodyPr>
          <a:lstStyle/>
          <a:p>
            <a:pPr lvl="0">
              <a:defRPr/>
            </a:pPr>
            <a:r>
              <a:rPr lang="en-US" sz="1600" dirty="0">
                <a:latin typeface="Alexandria"/>
              </a:rPr>
              <a:t>The one thing that is known with 99.9+% certainty about any estimate it that it is wrong. Actual cost will rarely, if ever, equal the estimated cost. The final cost of a project will be more or less than the estimate. </a:t>
            </a:r>
          </a:p>
          <a:p>
            <a:pPr lvl="0">
              <a:defRPr/>
            </a:pPr>
            <a:endParaRPr lang="en-US" sz="1600" dirty="0">
              <a:latin typeface="Alexandria"/>
            </a:endParaRPr>
          </a:p>
          <a:p>
            <a:pPr lvl="0">
              <a:defRPr/>
            </a:pPr>
            <a:r>
              <a:rPr lang="en-US" sz="1600" dirty="0">
                <a:latin typeface="Alexandria"/>
              </a:rPr>
              <a:t>The difference may be very small, but there will nevertheless be a difference. That fact must always be kept in mind when making project decisions based upon any estimate of costs. It is often said that the only time an estimate is correct is after the project is complete and all of the bills have been paid and totaled.</a:t>
            </a:r>
          </a:p>
          <a:p>
            <a:pPr lvl="0">
              <a:defRPr/>
            </a:pPr>
            <a:endParaRPr lang="en-US" sz="1600" dirty="0">
              <a:latin typeface="Alexandria"/>
            </a:endParaRPr>
          </a:p>
          <a:p>
            <a:pPr lvl="0">
              <a:defRPr/>
            </a:pPr>
            <a:r>
              <a:rPr lang="en-US" b="1" dirty="0">
                <a:solidFill>
                  <a:srgbClr val="00AEEF"/>
                </a:solidFill>
                <a:latin typeface="Alexandria"/>
              </a:rPr>
              <a:t>Question</a:t>
            </a:r>
            <a:r>
              <a:rPr lang="en-US" sz="1600" b="1" dirty="0">
                <a:solidFill>
                  <a:srgbClr val="00AEEF"/>
                </a:solidFill>
                <a:latin typeface="Alexandria"/>
              </a:rPr>
              <a:t>: A manager claims that a project cost estimate is a precise calculation</a:t>
            </a:r>
            <a:r>
              <a:rPr lang="en-US" sz="1600" dirty="0">
                <a:latin typeface="Alexandria"/>
              </a:rPr>
              <a:t>. </a:t>
            </a:r>
          </a:p>
          <a:p>
            <a:pPr lvl="0">
              <a:defRPr/>
            </a:pPr>
            <a:r>
              <a:rPr lang="en-US" sz="1600" dirty="0">
                <a:latin typeface="Alexandria"/>
              </a:rPr>
              <a:t>Correct this statement and list three reasons why estimates are made </a:t>
            </a:r>
          </a:p>
          <a:p>
            <a:pPr lvl="0">
              <a:defRPr/>
            </a:pPr>
            <a:endParaRPr lang="en-US" sz="1600" b="1" dirty="0">
              <a:latin typeface="Alexandria"/>
            </a:endParaRPr>
          </a:p>
          <a:p>
            <a:pPr lvl="0">
              <a:defRPr/>
            </a:pPr>
            <a:r>
              <a:rPr lang="en-US" sz="1600" b="1" dirty="0">
                <a:latin typeface="Alexandria"/>
              </a:rPr>
              <a:t>Answer:</a:t>
            </a:r>
            <a:r>
              <a:rPr lang="en-US" sz="1600" dirty="0">
                <a:latin typeface="Alexandria"/>
              </a:rPr>
              <a:t> An estimate is an opinion of probable cost, not an exact calculation . Three reasons they are made: Feasibility studies, Selection from alternate designs, and Appropriation of funds </a:t>
            </a:r>
          </a:p>
          <a:p>
            <a:pPr lvl="0">
              <a:defRPr/>
            </a:pPr>
            <a:endParaRPr lang="en-US" sz="1600" dirty="0">
              <a:latin typeface="Alexandria"/>
            </a:endParaRPr>
          </a:p>
        </p:txBody>
      </p:sp>
      <p:pic>
        <p:nvPicPr>
          <p:cNvPr id="7" name="Graphic 21">
            <a:extLst>
              <a:ext uri="{FF2B5EF4-FFF2-40B4-BE49-F238E27FC236}">
                <a16:creationId xmlns:a16="http://schemas.microsoft.com/office/drawing/2014/main" id="{A6E576EB-A98F-D47C-6AEC-BA99C2F38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393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3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E864544-5C03-A1A4-166E-CBD19C305330}"/>
              </a:ext>
            </a:extLst>
          </p:cNvPr>
          <p:cNvSpPr txBox="1"/>
          <p:nvPr/>
        </p:nvSpPr>
        <p:spPr>
          <a:xfrm>
            <a:off x="2589570" y="2857091"/>
            <a:ext cx="9498570" cy="33547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3.1.2 Fixed Capital and Working Capital: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a:ea typeface="+mn-ea"/>
                <a:cs typeface="+mn-cs"/>
              </a:rPr>
              <a:t>Capital investment is made up of two components: Total capital=fixed capital + working capital That is, the total investment to put a project in operation is comprised of: </a:t>
            </a:r>
          </a:p>
          <a:p>
            <a:pPr algn="just"/>
            <a:r>
              <a:rPr lang="en-US" dirty="0">
                <a:latin typeface="Alexandria"/>
              </a:rPr>
              <a:t>1. Fixed capital cost: a one-time cost for all the facilities for the project, including land, design and engineering, equipment, utilities, freight, startup, etc. </a:t>
            </a:r>
          </a:p>
          <a:p>
            <a:pPr algn="just"/>
            <a:endParaRPr lang="en-US" dirty="0">
              <a:latin typeface="Alexandria"/>
            </a:endParaRPr>
          </a:p>
          <a:p>
            <a:pPr algn="just"/>
            <a:r>
              <a:rPr lang="en-US" dirty="0">
                <a:latin typeface="Alexandria"/>
              </a:rPr>
              <a:t>2. Working capital: the funds in addition to fixed capital and land investment that a company must contribute to the project (excluding startup expense) to get the project started and to meet subsequent obligations as they come due. Working capital includes inventories, cash, and accounts receivable minus accounts payable. Characteristically these funds can be converted readily into cash. Working capital is normally assumed to be recovered at the end of the project.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A9533-B75F-9E78-3A08-309AFD6807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013A79-E60A-8384-A21C-FFA23E574D96}"/>
              </a:ext>
            </a:extLst>
          </p:cNvPr>
          <p:cNvSpPr/>
          <p:nvPr/>
        </p:nvSpPr>
        <p:spPr>
          <a:xfrm>
            <a:off x="573035" y="17160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sz="1700" dirty="0">
              <a:solidFill>
                <a:schemeClr val="tx1"/>
              </a:solidFill>
              <a:latin typeface="Alexandria"/>
            </a:endParaRPr>
          </a:p>
          <a:p>
            <a:pPr algn="just"/>
            <a:r>
              <a:rPr lang="en-US" sz="1700" b="1" dirty="0">
                <a:solidFill>
                  <a:srgbClr val="00AEEF"/>
                </a:solidFill>
                <a:latin typeface="Alexandria"/>
              </a:rPr>
              <a:t>A chemical engineering firm is establishing a new localized production module. The accounting and engineering teams track the following upfront financial metrics for the module:</a:t>
            </a:r>
          </a:p>
          <a:p>
            <a:pPr algn="just"/>
            <a:r>
              <a:rPr lang="en-US" sz="1700" b="1" dirty="0">
                <a:solidFill>
                  <a:srgbClr val="00AEEF"/>
                </a:solidFill>
                <a:latin typeface="Alexandria"/>
              </a:rPr>
              <a:t>Purchased land site: $350,000,Physical plant equipment and installation: $2,100,000, Engineering and architectural design fees: $450,000, inventory: $180,000, Cash on hand for immediate payroll: $90,000, </a:t>
            </a:r>
          </a:p>
          <a:p>
            <a:pPr algn="just"/>
            <a:r>
              <a:rPr lang="en-US" sz="1700" b="1" dirty="0">
                <a:solidFill>
                  <a:srgbClr val="00AEEF"/>
                </a:solidFill>
                <a:latin typeface="Alexandria"/>
              </a:rPr>
              <a:t>Accounts receivable from early distributors: $110,000,  Accounts payable to parts vendors: $60,000, </a:t>
            </a:r>
          </a:p>
          <a:p>
            <a:pPr algn="just"/>
            <a:r>
              <a:rPr lang="en-US" sz="1700" b="1" dirty="0">
                <a:solidFill>
                  <a:srgbClr val="00AEEF"/>
                </a:solidFill>
                <a:latin typeface="Alexandria"/>
              </a:rPr>
              <a:t>Estimated plant startup expenses: $85,000, Your Task:</a:t>
            </a:r>
          </a:p>
          <a:p>
            <a:pPr algn="just"/>
            <a:r>
              <a:rPr lang="en-US" sz="1700" b="1" dirty="0">
                <a:solidFill>
                  <a:srgbClr val="00AEEF"/>
                </a:solidFill>
                <a:latin typeface="Alexandria"/>
              </a:rPr>
              <a:t>Calculate the Fixed Capital Cost, Working Capital , Determine the Total Capital Investment.</a:t>
            </a:r>
          </a:p>
          <a:p>
            <a:pPr algn="just"/>
            <a:endParaRPr lang="en-US" sz="1700" b="1" dirty="0">
              <a:solidFill>
                <a:schemeClr val="tx1"/>
              </a:solidFill>
              <a:latin typeface="Alexandria"/>
            </a:endParaRPr>
          </a:p>
          <a:p>
            <a:pPr algn="just"/>
            <a:r>
              <a:rPr lang="en-US" sz="1700" dirty="0">
                <a:solidFill>
                  <a:schemeClr val="tx1"/>
                </a:solidFill>
                <a:latin typeface="Alexandria"/>
              </a:rPr>
              <a:t>- </a:t>
            </a:r>
            <a:r>
              <a:rPr lang="en-US" sz="1700" b="1" dirty="0">
                <a:solidFill>
                  <a:schemeClr val="tx1"/>
                </a:solidFill>
                <a:latin typeface="Alexandria"/>
              </a:rPr>
              <a:t>Fixed Capital Cost</a:t>
            </a:r>
            <a:r>
              <a:rPr lang="en-US" sz="1700" dirty="0">
                <a:solidFill>
                  <a:schemeClr val="tx1"/>
                </a:solidFill>
                <a:latin typeface="Alexandria"/>
              </a:rPr>
              <a:t>: fixed capital is a one-time cost for all physical facilities, land, design, engineering, and equipment  that </a:t>
            </a:r>
            <a:r>
              <a:rPr lang="en-US" sz="1700" i="1" dirty="0">
                <a:solidFill>
                  <a:schemeClr val="tx1"/>
                </a:solidFill>
                <a:latin typeface="Alexandria"/>
              </a:rPr>
              <a:t>startup expenses</a:t>
            </a:r>
            <a:r>
              <a:rPr lang="en-US" sz="1700" dirty="0">
                <a:solidFill>
                  <a:schemeClr val="tx1"/>
                </a:solidFill>
                <a:latin typeface="Alexandria"/>
              </a:rPr>
              <a:t> are explicitly excluded from the working capital bracket by definition and fall under upfront capital requirements: Fixed Capital= Land + Equipment+ Design Fees + Startup Costs</a:t>
            </a:r>
            <a:br>
              <a:rPr lang="en-US" sz="1700" dirty="0">
                <a:solidFill>
                  <a:schemeClr val="tx1"/>
                </a:solidFill>
                <a:latin typeface="Alexandria"/>
              </a:rPr>
            </a:br>
            <a:r>
              <a:rPr lang="en-US" sz="1700" dirty="0">
                <a:solidFill>
                  <a:schemeClr val="tx1"/>
                </a:solidFill>
                <a:latin typeface="Alexandria"/>
              </a:rPr>
              <a:t>=$350,000+$2,100,000+$450,000+$85,000=$2,985,000</a:t>
            </a:r>
          </a:p>
          <a:p>
            <a:pPr algn="just"/>
            <a:r>
              <a:rPr lang="en-US" sz="1700" dirty="0">
                <a:solidFill>
                  <a:schemeClr val="tx1"/>
                </a:solidFill>
                <a:latin typeface="Alexandria"/>
              </a:rPr>
              <a:t>- </a:t>
            </a:r>
            <a:r>
              <a:rPr lang="en-US" sz="1700" b="1" dirty="0">
                <a:solidFill>
                  <a:schemeClr val="tx1"/>
                </a:solidFill>
                <a:latin typeface="Alexandria"/>
              </a:rPr>
              <a:t>Working Capital</a:t>
            </a:r>
            <a:r>
              <a:rPr lang="en-US" sz="1700" dirty="0">
                <a:solidFill>
                  <a:schemeClr val="tx1"/>
                </a:solidFill>
                <a:latin typeface="Alexandria"/>
              </a:rPr>
              <a:t>: Working Capital= Inventories+ Cash + Receivables-Payables =($180,000+$90,000+$110,000)-$60,000 =$380,000-$60,000= $320,000</a:t>
            </a:r>
          </a:p>
          <a:p>
            <a:pPr algn="just"/>
            <a:r>
              <a:rPr lang="en-US" sz="1700" dirty="0">
                <a:solidFill>
                  <a:schemeClr val="tx1"/>
                </a:solidFill>
                <a:latin typeface="Alexandria"/>
              </a:rPr>
              <a:t>- </a:t>
            </a:r>
            <a:r>
              <a:rPr lang="en-US" sz="1700" b="1" dirty="0">
                <a:solidFill>
                  <a:schemeClr val="tx1"/>
                </a:solidFill>
                <a:latin typeface="Alexandria"/>
              </a:rPr>
              <a:t>Total Capital Investment</a:t>
            </a:r>
            <a:r>
              <a:rPr lang="en-US" sz="1700" dirty="0">
                <a:solidFill>
                  <a:schemeClr val="tx1"/>
                </a:solidFill>
                <a:latin typeface="Alexandria"/>
              </a:rPr>
              <a:t>: Total Capital = Fixed Capital + Working Capital =$2,985,000+$320,000=$3,305,000</a:t>
            </a:r>
            <a:br>
              <a:rPr lang="en-US" dirty="0">
                <a:solidFill>
                  <a:schemeClr val="tx1"/>
                </a:solidFill>
              </a:rPr>
            </a:br>
            <a:endParaRPr lang="en-US"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C074F9CD-DA6A-1FF3-268C-5CE7CC236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BAF2A8E-A5C3-C13D-F387-5CE423C0EA71}"/>
              </a:ext>
            </a:extLst>
          </p:cNvPr>
          <p:cNvSpPr txBox="1"/>
          <p:nvPr/>
        </p:nvSpPr>
        <p:spPr>
          <a:xfrm>
            <a:off x="1078243" y="1306115"/>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1B8F4E5E-8405-0B87-CBDD-B71ECFE5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757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74B5F-E1E5-3051-6B1D-DB30C369F79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5CC1F29-6FCA-FC1B-6254-215B0B40925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7FC89B-1177-143E-4F06-9DD52AC8E3E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F97AEA3-3C5B-2C52-E337-20DFEB36E8AD}"/>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114D651-C1AE-8F9E-C8C9-19D9A511EE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B71B73BB-3A77-5290-566C-EB6FC0DEE90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3 </a:t>
            </a:r>
          </a:p>
        </p:txBody>
      </p:sp>
      <p:pic>
        <p:nvPicPr>
          <p:cNvPr id="6" name="Graphic 21">
            <a:extLst>
              <a:ext uri="{FF2B5EF4-FFF2-40B4-BE49-F238E27FC236}">
                <a16:creationId xmlns:a16="http://schemas.microsoft.com/office/drawing/2014/main" id="{1D1BDA15-114E-A2B4-7E7A-53155D8DE4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7B45EDE-F43A-A997-92DD-DB9724032E1B}"/>
              </a:ext>
            </a:extLst>
          </p:cNvPr>
          <p:cNvSpPr txBox="1"/>
          <p:nvPr/>
        </p:nvSpPr>
        <p:spPr>
          <a:xfrm>
            <a:off x="2589570" y="2988165"/>
            <a:ext cx="9498570" cy="2862322"/>
          </a:xfrm>
          <a:prstGeom prst="rect">
            <a:avLst/>
          </a:prstGeom>
          <a:noFill/>
        </p:spPr>
        <p:txBody>
          <a:bodyPr wrap="square">
            <a:spAutoFit/>
          </a:bodyPr>
          <a:lstStyle/>
          <a:p>
            <a:pPr algn="just"/>
            <a:r>
              <a:rPr lang="en-US" dirty="0"/>
              <a:t>As a rough estimate, working capital for a project will be approximately 10 to 20% of the fixed capital or about 25% of annual operating costs in most manufacturing industries. However, working capital requirements can exceed 50% of the fixed capital investment in service industries, industries with high sales costs, and seasonal industries such as construction materials manufacture. As an example, brick is generally manufactured 12 months per year in order to obtain maximum productive use of the kilns used to fire the brick. </a:t>
            </a:r>
          </a:p>
          <a:p>
            <a:pPr algn="just"/>
            <a:endParaRPr lang="en-US" dirty="0"/>
          </a:p>
          <a:p>
            <a:pPr algn="just"/>
            <a:r>
              <a:rPr lang="en-US" dirty="0"/>
              <a:t>However, in colder climates construction with brick may be possible for only six months or less each year. Thus, the brick manufacturers build large inventories during the nonconstruction months, thereby requiring considerably more working capital than might otherwise be needed.</a:t>
            </a:r>
            <a:endParaRPr lang="en-US" dirty="0">
              <a:latin typeface="Alexandria"/>
            </a:endParaRPr>
          </a:p>
        </p:txBody>
      </p:sp>
    </p:spTree>
    <p:extLst>
      <p:ext uri="{BB962C8B-B14F-4D97-AF65-F5344CB8AC3E}">
        <p14:creationId xmlns:p14="http://schemas.microsoft.com/office/powerpoint/2010/main" val="1606023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B08C3-922D-E986-1C4A-7759048336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FD598B-D701-F38C-9EFC-A3F67AB711CE}"/>
              </a:ext>
            </a:extLst>
          </p:cNvPr>
          <p:cNvSpPr/>
          <p:nvPr/>
        </p:nvSpPr>
        <p:spPr>
          <a:xfrm>
            <a:off x="689640" y="18213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kumimoji="0" lang="en-US" sz="1800" b="1" i="0" u="none" strike="noStrike" kern="1200" cap="none" spc="0" normalizeH="0" baseline="0" noProof="0" dirty="0">
                <a:ln>
                  <a:noFill/>
                </a:ln>
                <a:solidFill>
                  <a:srgbClr val="00AEEF"/>
                </a:solidFill>
                <a:effectLst/>
                <a:uLnTx/>
                <a:uFillTx/>
                <a:latin typeface="Alexandria"/>
              </a:rPr>
              <a:t>Manufacturing vs. Service Capital Allocations: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rPr>
              <a:t>An industrial investor wants to open two distinct business entities simultaneously : Entity A (Manufacturing Industry Plant): Has a calculated Fixed Capital Cost of $5,500,000. Entity B (High-Sales Cost Service Industry Firm): Has a calculated Fixed Capital Cost of $2,200,000. Your Task : Using the standard rough estimation percentages, calculate the maximum baseline Working Capital required for Entity A if it follows standard manufacturing trends, Calculate the minimum baseline Working Capital required for Entity B if it behaves like a service industry with high sales expenses</a:t>
            </a:r>
            <a:r>
              <a:rPr kumimoji="0" lang="en-US" sz="1800" b="0" i="0" u="none" strike="noStrike" kern="1200" cap="none" spc="0" normalizeH="0" baseline="0" noProof="0" dirty="0">
                <a:ln>
                  <a:noFill/>
                </a:ln>
                <a:solidFill>
                  <a:schemeClr val="tx1"/>
                </a:solidFill>
                <a:effectLst/>
                <a:uLnTx/>
                <a:uFillTx/>
                <a:latin typeface="Alexandria"/>
              </a:rPr>
              <a:t>. </a:t>
            </a:r>
            <a:r>
              <a:rPr lang="en-US" b="1" i="1" u="sng" dirty="0">
                <a:solidFill>
                  <a:srgbClr val="0070C0"/>
                </a:solidFill>
                <a:latin typeface="Alexandria"/>
              </a:rPr>
              <a:t>Answer:</a:t>
            </a:r>
            <a:r>
              <a:rPr lang="en-US" dirty="0">
                <a:solidFill>
                  <a:srgbClr val="0070C0"/>
                </a:solidFill>
                <a:latin typeface="Alexandria"/>
              </a:rPr>
              <a:t> -</a:t>
            </a:r>
            <a:r>
              <a:rPr lang="en-US" b="1" dirty="0">
                <a:solidFill>
                  <a:schemeClr val="tx1"/>
                </a:solidFill>
                <a:latin typeface="Alexandria"/>
              </a:rPr>
              <a:t>Entity </a:t>
            </a:r>
            <a:r>
              <a:rPr kumimoji="0" lang="en-US" sz="1800" b="1" i="0" u="none" strike="noStrike" kern="1200" cap="none" spc="0" normalizeH="0" baseline="0" noProof="0" dirty="0">
                <a:ln>
                  <a:noFill/>
                </a:ln>
                <a:solidFill>
                  <a:schemeClr val="tx1"/>
                </a:solidFill>
                <a:effectLst/>
                <a:uLnTx/>
                <a:uFillTx/>
                <a:latin typeface="Alexandria"/>
              </a:rPr>
              <a:t>A (Manufacturing Plant Working Capital): manufacturing industry projects require working capital equal to approximately 10% to 20% of the fixed capital</a:t>
            </a:r>
            <a:r>
              <a:rPr kumimoji="0" lang="en-US" sz="1800" b="0" i="0" u="none" strike="noStrike" kern="1200" cap="none" spc="0" normalizeH="0" baseline="0" noProof="0" dirty="0">
                <a:ln>
                  <a:noFill/>
                </a:ln>
                <a:solidFill>
                  <a:schemeClr val="tx1"/>
                </a:solidFill>
                <a:effectLst/>
                <a:uLnTx/>
                <a:uFillTx/>
                <a:latin typeface="Alexandria"/>
              </a:rPr>
              <a:t>. To find the maximum standard manufacturing baseline, we use the upper bound of 20% :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Working Capital (Entity A)</a:t>
            </a:r>
            <a:r>
              <a:rPr kumimoji="0" lang="en-US" sz="1800" b="0" i="0" u="none" strike="noStrike" kern="1200" cap="none" spc="0" normalizeH="0" baseline="0" noProof="0" dirty="0">
                <a:ln>
                  <a:noFill/>
                </a:ln>
                <a:solidFill>
                  <a:schemeClr val="tx1"/>
                </a:solidFill>
                <a:effectLst/>
                <a:uLnTx/>
                <a:uFillTx/>
                <a:latin typeface="Alexandria"/>
              </a:rPr>
              <a:t>=$5,500,000*0.20*=$1,100,000</a:t>
            </a:r>
          </a:p>
        </p:txBody>
      </p:sp>
      <p:sp>
        <p:nvSpPr>
          <p:cNvPr id="5" name="Rectangle 4">
            <a:extLst>
              <a:ext uri="{FF2B5EF4-FFF2-40B4-BE49-F238E27FC236}">
                <a16:creationId xmlns:a16="http://schemas.microsoft.com/office/drawing/2014/main" id="{3DB5A5FA-23FB-B28A-1FFB-D850B1E668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350766B-C5EA-BE97-5B4E-16FD851D9CFA}"/>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pic>
        <p:nvPicPr>
          <p:cNvPr id="7" name="Graphic 21">
            <a:extLst>
              <a:ext uri="{FF2B5EF4-FFF2-40B4-BE49-F238E27FC236}">
                <a16:creationId xmlns:a16="http://schemas.microsoft.com/office/drawing/2014/main" id="{08A2F7BB-E5FA-938C-5A0E-D3AB064C72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6143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D3661-6854-880B-8501-2207CD8C43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6AE3DE-94D4-006F-3BE1-D74232F99E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endParaRPr lang="en-US" b="1"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prstClr val="black"/>
                </a:solidFill>
                <a:latin typeface="Alexandria"/>
              </a:rPr>
              <a:t>-</a:t>
            </a:r>
            <a:r>
              <a:rPr kumimoji="0" lang="en-US" sz="1800" b="1" i="0" u="none" strike="noStrike" kern="1200" cap="none" spc="0" normalizeH="0" baseline="0" noProof="0" dirty="0">
                <a:ln>
                  <a:noFill/>
                </a:ln>
                <a:solidFill>
                  <a:prstClr val="black"/>
                </a:solidFill>
                <a:effectLst/>
                <a:uLnTx/>
                <a:uFillTx/>
                <a:latin typeface="Alexandria"/>
                <a:ea typeface="+mn-ea"/>
                <a:cs typeface="+mn-cs"/>
              </a:rPr>
              <a:t>Entity B (Service Industry Working Capital): notes that working capital requirements can easily exceed 50% of the fixed capital investment in service industries or industries with high sales costs.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Working Capital (Entity B)</a:t>
            </a:r>
            <a:r>
              <a:rPr kumimoji="0" lang="en-US" sz="1800" b="0" i="0" u="none" strike="noStrike" kern="1200" cap="none" spc="0" normalizeH="0" baseline="0" noProof="0" dirty="0">
                <a:ln>
                  <a:noFill/>
                </a:ln>
                <a:solidFill>
                  <a:prstClr val="black"/>
                </a:solidFill>
                <a:effectLst/>
                <a:uLnTx/>
                <a:uFillTx/>
                <a:latin typeface="Alexandria"/>
                <a:ea typeface="+mn-ea"/>
                <a:cs typeface="+mn-cs"/>
              </a:rPr>
              <a:t>=$2,200,000=0.50=$1,100,000</a:t>
            </a:r>
          </a:p>
          <a:p>
            <a:pPr marL="285750" lvl="0" indent="-285750" algn="just">
              <a:lnSpc>
                <a:spcPct val="150000"/>
              </a:lnSpc>
              <a:buFont typeface="Courier New" panose="02070309020205020404" pitchFamily="49" charset="0"/>
              <a:buChar char="o"/>
              <a:defRPr/>
            </a:pPr>
            <a:r>
              <a:rPr lang="en-US" b="1" dirty="0">
                <a:solidFill>
                  <a:srgbClr val="00AEEF"/>
                </a:solidFill>
              </a:rPr>
              <a:t>Calculate Working Capital from Operating Costs</a:t>
            </a:r>
            <a:r>
              <a:rPr kumimoji="0" lang="en-US" sz="1800" b="1" i="0" u="none" strike="noStrike" kern="1200" cap="none" spc="0" normalizeH="0" baseline="0" noProof="0" dirty="0">
                <a:ln>
                  <a:noFill/>
                </a:ln>
                <a:solidFill>
                  <a:srgbClr val="00AEEF"/>
                </a:solidFill>
                <a:effectLst/>
                <a:uLnTx/>
                <a:uFillTx/>
                <a:latin typeface="Calibri"/>
                <a:ea typeface="+mn-ea"/>
                <a:cs typeface="+mn-cs"/>
              </a:rPr>
              <a:t>: </a:t>
            </a:r>
            <a:r>
              <a:rPr kumimoji="0" lang="en-US" sz="1800" b="0" i="0" u="none" strike="noStrike" kern="1200" cap="none" spc="0" normalizeH="0" baseline="0" noProof="0" dirty="0">
                <a:ln>
                  <a:noFill/>
                </a:ln>
                <a:solidFill>
                  <a:srgbClr val="00AEEF"/>
                </a:solidFill>
                <a:effectLst/>
                <a:uLnTx/>
                <a:uFillTx/>
                <a:latin typeface="Calibri"/>
                <a:ea typeface="+mn-ea"/>
                <a:cs typeface="+mn-cs"/>
              </a:rPr>
              <a:t>A factory manager is assembling a budget proposal. The facility has an estimated annual operating cost of $3,600,000. </a:t>
            </a:r>
            <a:r>
              <a:rPr kumimoji="0" lang="en-US" sz="1800" b="1" i="0" u="none" strike="noStrike" kern="1200" cap="none" spc="0" normalizeH="0" baseline="0" noProof="0" dirty="0">
                <a:ln>
                  <a:noFill/>
                </a:ln>
                <a:solidFill>
                  <a:srgbClr val="00AEEF"/>
                </a:solidFill>
                <a:effectLst/>
                <a:uLnTx/>
                <a:uFillTx/>
                <a:latin typeface="Calibri"/>
                <a:ea typeface="+mn-ea"/>
                <a:cs typeface="+mn-cs"/>
              </a:rPr>
              <a:t>Your Task</a:t>
            </a:r>
            <a:r>
              <a:rPr kumimoji="0" lang="en-US" sz="1800" b="0" i="0" u="none" strike="noStrike" kern="1200" cap="none" spc="0" normalizeH="0" baseline="0" noProof="0" dirty="0">
                <a:ln>
                  <a:noFill/>
                </a:ln>
                <a:solidFill>
                  <a:srgbClr val="00AEEF"/>
                </a:solidFill>
                <a:effectLst/>
                <a:uLnTx/>
                <a:uFillTx/>
                <a:latin typeface="Calibri"/>
                <a:ea typeface="+mn-ea"/>
                <a:cs typeface="+mn-cs"/>
              </a:rPr>
              <a:t>: what approximate dollar amount should the manager allocate for Working Capital based strictly on these operating costs? </a:t>
            </a:r>
            <a:r>
              <a:rPr kumimoji="0" lang="en-US" sz="1800" b="1" i="0" u="sng" strike="noStrike" kern="1200" cap="none" spc="0" normalizeH="0" baseline="0" noProof="0" dirty="0">
                <a:ln>
                  <a:noFill/>
                </a:ln>
                <a:solidFill>
                  <a:srgbClr val="669BBC"/>
                </a:solidFill>
                <a:effectLst/>
                <a:uLnTx/>
                <a:uFillTx/>
                <a:latin typeface="Calibri"/>
                <a:ea typeface="+mn-ea"/>
                <a:cs typeface="+mn-cs"/>
              </a:rPr>
              <a:t>Answer</a:t>
            </a:r>
            <a:r>
              <a:rPr kumimoji="0" lang="en-US" sz="1800" b="0" i="0" u="none" strike="noStrike" kern="1200" cap="none" spc="0" normalizeH="0" baseline="0" noProof="0" dirty="0">
                <a:ln>
                  <a:noFill/>
                </a:ln>
                <a:solidFill>
                  <a:schemeClr val="tx1"/>
                </a:solidFill>
                <a:effectLst/>
                <a:uLnTx/>
                <a:uFillTx/>
                <a:latin typeface="Calibri"/>
                <a:ea typeface="+mn-ea"/>
                <a:cs typeface="+mn-cs"/>
              </a:rPr>
              <a:t>: </a:t>
            </a:r>
          </a:p>
          <a:p>
            <a:pPr lvl="0" algn="just">
              <a:lnSpc>
                <a:spcPct val="150000"/>
              </a:lnSpc>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Calculate Working Capital from Operating Costs:  states that working capital is roughly estimated to be about 25% of annual operating costs in most manufacturing operations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Working Capital = Annual Operating Costs* 25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Working Capital=$3,600,000*0.25=$900,000</a:t>
            </a:r>
          </a:p>
        </p:txBody>
      </p:sp>
      <p:sp>
        <p:nvSpPr>
          <p:cNvPr id="5" name="Rectangle 4">
            <a:extLst>
              <a:ext uri="{FF2B5EF4-FFF2-40B4-BE49-F238E27FC236}">
                <a16:creationId xmlns:a16="http://schemas.microsoft.com/office/drawing/2014/main" id="{0CDD53B2-F1E3-9BDD-A802-3CBA77CDB4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563F80B-FA50-DCAF-CC57-F71FFA1E852A}"/>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pic>
        <p:nvPicPr>
          <p:cNvPr id="7" name="Graphic 21">
            <a:extLst>
              <a:ext uri="{FF2B5EF4-FFF2-40B4-BE49-F238E27FC236}">
                <a16:creationId xmlns:a16="http://schemas.microsoft.com/office/drawing/2014/main" id="{A59144E2-F18A-8239-5F7F-FB36802228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6629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BE8A0-6174-0F89-408E-BCA26B56C7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967474-8193-5863-8F74-CAEF274CCA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endParaRPr lang="en-US" b="1" dirty="0">
              <a:solidFill>
                <a:srgbClr val="00B0F0"/>
              </a:solidFill>
            </a:endParaRPr>
          </a:p>
          <a:p>
            <a:pPr lvl="0" algn="just">
              <a:lnSpc>
                <a:spcPct val="150000"/>
              </a:lnSpc>
              <a:defRPr/>
            </a:pPr>
            <a:r>
              <a:rPr lang="en-US" b="1" dirty="0">
                <a:solidFill>
                  <a:srgbClr val="00B0F0"/>
                </a:solidFill>
              </a:rPr>
              <a:t>Why does a brick manufacturer in a cold climate require a working capital allocation that exceeds 50% of the fixed capital investment? </a:t>
            </a:r>
          </a:p>
          <a:p>
            <a:pPr lvl="0" algn="just">
              <a:lnSpc>
                <a:spcPct val="150000"/>
              </a:lnSpc>
              <a:defRPr/>
            </a:pPr>
            <a:r>
              <a:rPr lang="en-US" b="1" u="sng" dirty="0">
                <a:solidFill>
                  <a:srgbClr val="0070C0"/>
                </a:solidFill>
              </a:rPr>
              <a:t>Answer</a:t>
            </a:r>
            <a:r>
              <a:rPr lang="en-US" b="1" dirty="0">
                <a:solidFill>
                  <a:schemeClr val="tx1"/>
                </a:solidFill>
              </a:rPr>
              <a:t>: </a:t>
            </a:r>
            <a:r>
              <a:rPr lang="en-US" dirty="0">
                <a:solidFill>
                  <a:schemeClr val="tx1"/>
                </a:solidFill>
              </a:rPr>
              <a:t>Due to seasonality. Kilns must run 12 months/year for efficiency, but construction only happens for about 6 months. The manufacturer must build and hold a massive inventory during non-construction months, requiring huge cash flow to cover expenses before sales begin.</a:t>
            </a:r>
          </a:p>
          <a:p>
            <a:pPr lvl="0" algn="just">
              <a:lnSpc>
                <a:spcPct val="150000"/>
              </a:lnSpc>
              <a:defRPr/>
            </a:pPr>
            <a:endParaRPr kumimoji="0" lang="en-US" sz="1800" i="0" u="none" strike="noStrike" kern="1200" cap="none" spc="0" normalizeH="0" baseline="0" noProof="0" dirty="0">
              <a:ln>
                <a:noFill/>
              </a:ln>
              <a:solidFill>
                <a:schemeClr val="tx1"/>
              </a:solidFill>
              <a:effectLst/>
              <a:uLnTx/>
              <a:uFillTx/>
              <a:latin typeface="Calibri"/>
              <a:ea typeface="+mn-ea"/>
              <a:cs typeface="+mn-cs"/>
            </a:endParaRPr>
          </a:p>
          <a:p>
            <a:pPr lvl="0" algn="just">
              <a:lnSpc>
                <a:spcPct val="150000"/>
              </a:lnSpc>
              <a:defRPr/>
            </a:pPr>
            <a:endParaRPr kumimoji="0" lang="en-US" sz="1800" i="0" u="none" strike="noStrike" kern="1200" cap="none" spc="0" normalizeH="0" baseline="0" noProof="0" dirty="0">
              <a:ln>
                <a:noFill/>
              </a:ln>
              <a:solidFill>
                <a:schemeClr val="tx1"/>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9DEF5872-603B-19A6-9B51-5AD7DD95A4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F7A7BE4-4A28-578D-F8EF-21E9487EC68B}"/>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pic>
        <p:nvPicPr>
          <p:cNvPr id="7" name="Graphic 21">
            <a:extLst>
              <a:ext uri="{FF2B5EF4-FFF2-40B4-BE49-F238E27FC236}">
                <a16:creationId xmlns:a16="http://schemas.microsoft.com/office/drawing/2014/main" id="{41D20223-D218-9D5C-BDDD-9194065C3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4809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C657B-8CCA-F589-79AF-62E013C6D3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E981BF-B864-0B51-5DBA-DA75F94D46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3D831FEF-27C9-E407-9BD9-E24215A410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1C06617-A0D5-DBAA-EF90-FE1DFCA04BFC}"/>
              </a:ext>
            </a:extLst>
          </p:cNvPr>
          <p:cNvSpPr txBox="1"/>
          <p:nvPr/>
        </p:nvSpPr>
        <p:spPr>
          <a:xfrm>
            <a:off x="1078243" y="1377718"/>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
        <p:nvSpPr>
          <p:cNvPr id="48" name="TextBox 47">
            <a:extLst>
              <a:ext uri="{FF2B5EF4-FFF2-40B4-BE49-F238E27FC236}">
                <a16:creationId xmlns:a16="http://schemas.microsoft.com/office/drawing/2014/main" id="{BA078E48-252F-0D21-57D7-C50A7299ADD1}"/>
              </a:ext>
            </a:extLst>
          </p:cNvPr>
          <p:cNvSpPr txBox="1"/>
          <p:nvPr/>
        </p:nvSpPr>
        <p:spPr>
          <a:xfrm>
            <a:off x="762000" y="1956402"/>
            <a:ext cx="10541000" cy="370870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b="1" dirty="0">
                <a:latin typeface="Alexandria"/>
              </a:rPr>
              <a:t>3.1.3 Current Trends in Capital-Cost Estimating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1600" dirty="0">
                <a:latin typeface="Alexandria"/>
              </a:rPr>
              <a:t>Projects are becoming larger in scale, they are increasingly more international in scope, and competition is keen worldwide. More factors than ever before have to be carefully considered in regard to their impact upon an estimate: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q"/>
              <a:tabLst/>
              <a:defRPr/>
            </a:pPr>
            <a:r>
              <a:rPr lang="en-US" sz="1600" dirty="0">
                <a:latin typeface="Alexandria"/>
              </a:rPr>
              <a:t> Technological advances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q"/>
              <a:tabLst/>
              <a:defRPr/>
            </a:pPr>
            <a:r>
              <a:rPr lang="en-US" sz="1600" dirty="0">
                <a:latin typeface="Alexandria"/>
              </a:rPr>
              <a:t> Inflation forecasts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q"/>
              <a:tabLst/>
              <a:defRPr/>
            </a:pPr>
            <a:r>
              <a:rPr lang="en-US" sz="1600" dirty="0">
                <a:latin typeface="Alexandria"/>
              </a:rPr>
              <a:t>Potential price controls</a:t>
            </a:r>
          </a:p>
          <a:p>
            <a:pPr marL="285750" lvl="0" indent="-285750">
              <a:buFont typeface="Wingdings" panose="05000000000000000000" pitchFamily="2" charset="2"/>
              <a:buChar char="q"/>
              <a:defRPr/>
            </a:pPr>
            <a:r>
              <a:rPr lang="en-US" sz="1600" dirty="0"/>
              <a:t>Safety and environmental regulations </a:t>
            </a:r>
          </a:p>
          <a:p>
            <a:pPr marL="285750" lvl="0" indent="-285750">
              <a:buFont typeface="Wingdings" panose="05000000000000000000" pitchFamily="2" charset="2"/>
              <a:buChar char="q"/>
              <a:defRPr/>
            </a:pPr>
            <a:r>
              <a:rPr lang="en-US" sz="1600" dirty="0"/>
              <a:t>Social concerns </a:t>
            </a:r>
          </a:p>
          <a:p>
            <a:pPr marL="285750" lvl="0" indent="-285750">
              <a:buFont typeface="Wingdings" panose="05000000000000000000" pitchFamily="2" charset="2"/>
              <a:buChar char="q"/>
              <a:defRPr/>
            </a:pPr>
            <a:r>
              <a:rPr lang="en-US" sz="1600" dirty="0"/>
              <a:t>Currency fluctuations </a:t>
            </a:r>
          </a:p>
          <a:p>
            <a:pPr marL="285750" lvl="0" indent="-285750">
              <a:buFont typeface="Wingdings" panose="05000000000000000000" pitchFamily="2" charset="2"/>
              <a:buChar char="q"/>
              <a:defRPr/>
            </a:pPr>
            <a:r>
              <a:rPr lang="en-US" sz="1600" dirty="0"/>
              <a:t>Import and export considerations </a:t>
            </a:r>
          </a:p>
          <a:p>
            <a:pPr marL="285750" lvl="0" indent="-285750">
              <a:buFont typeface="Wingdings" panose="05000000000000000000" pitchFamily="2" charset="2"/>
              <a:buChar char="q"/>
              <a:defRPr/>
            </a:pPr>
            <a:r>
              <a:rPr lang="en-US" sz="1600" dirty="0"/>
              <a:t>Taxation and trade barriers </a:t>
            </a:r>
          </a:p>
          <a:p>
            <a:pPr marL="285750" lvl="0" indent="-285750">
              <a:buFont typeface="Wingdings" panose="05000000000000000000" pitchFamily="2" charset="2"/>
              <a:buChar char="q"/>
              <a:defRPr/>
            </a:pPr>
            <a:r>
              <a:rPr lang="en-US" sz="1600" dirty="0"/>
              <a:t>Escalation </a:t>
            </a:r>
          </a:p>
          <a:p>
            <a:pPr marL="285750" lvl="0" indent="-285750">
              <a:buFont typeface="Wingdings" panose="05000000000000000000" pitchFamily="2" charset="2"/>
              <a:buChar char="q"/>
              <a:defRPr/>
            </a:pPr>
            <a:r>
              <a:rPr lang="en-US" sz="1600" dirty="0"/>
              <a:t>Inflationary pressures, </a:t>
            </a:r>
            <a:r>
              <a:rPr lang="en-US" sz="1600" dirty="0" err="1"/>
              <a:t>etc</a:t>
            </a:r>
            <a:endParaRPr kumimoji="0" lang="en-US" sz="1600" b="0" i="0" u="none" strike="noStrike" kern="1200" cap="none" spc="0" normalizeH="0" baseline="0" noProof="0" dirty="0">
              <a:ln>
                <a:noFill/>
              </a:ln>
              <a:solidFill>
                <a:prstClr val="black"/>
              </a:solidFill>
              <a:effectLst/>
              <a:uLnTx/>
              <a:uFillTx/>
              <a:latin typeface="Alexandria"/>
              <a:cs typeface="Alexandria" charset="0"/>
            </a:endParaRPr>
          </a:p>
        </p:txBody>
      </p:sp>
      <p:pic>
        <p:nvPicPr>
          <p:cNvPr id="7" name="Graphic 21">
            <a:extLst>
              <a:ext uri="{FF2B5EF4-FFF2-40B4-BE49-F238E27FC236}">
                <a16:creationId xmlns:a16="http://schemas.microsoft.com/office/drawing/2014/main" id="{37956AC4-A573-FAFF-2593-0FD5CC43D0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1718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BAEC4-0FE3-7A1F-0FA7-5D4C920493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C3E74F-208A-E764-09B0-3A640E3F86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A28E65D-AF41-DA35-592D-7DDBAD5C4FD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B4CF5CC2-DE4A-0240-C755-7EF9CA7C486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8DE23A-0574-178D-7977-3F1CC6AE3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2E0A13E-9E29-A7A2-C05D-D459ADEC028B}"/>
              </a:ext>
            </a:extLst>
          </p:cNvPr>
          <p:cNvSpPr txBox="1"/>
          <p:nvPr/>
        </p:nvSpPr>
        <p:spPr>
          <a:xfrm>
            <a:off x="1313201" y="1488216"/>
            <a:ext cx="9081471" cy="3600986"/>
          </a:xfrm>
          <a:prstGeom prst="rect">
            <a:avLst/>
          </a:prstGeom>
          <a:noFill/>
        </p:spPr>
        <p:txBody>
          <a:bodyPr wrap="square">
            <a:spAutoFit/>
          </a:bodyPr>
          <a:lstStyle/>
          <a:p>
            <a:r>
              <a:rPr lang="en-US" b="1" dirty="0">
                <a:latin typeface="Alexandria"/>
              </a:rPr>
              <a:t>3.1.4 Types of Estimates </a:t>
            </a:r>
          </a:p>
          <a:p>
            <a:endParaRPr lang="en-US" dirty="0">
              <a:latin typeface="Alexandria"/>
            </a:endParaRPr>
          </a:p>
          <a:p>
            <a:r>
              <a:rPr lang="en-US" sz="1600" dirty="0">
                <a:latin typeface="Alexandria"/>
              </a:rPr>
              <a:t>The American National Standards Institute (ANSI, 1991) defines three types of estimates: order-of-magnitude, budget, and definitive. </a:t>
            </a:r>
          </a:p>
          <a:p>
            <a:r>
              <a:rPr lang="en-US" sz="1600" dirty="0">
                <a:latin typeface="Alexandria"/>
              </a:rPr>
              <a:t>1. </a:t>
            </a:r>
            <a:r>
              <a:rPr lang="en-US" sz="1600" b="1" dirty="0">
                <a:latin typeface="Alexandria"/>
              </a:rPr>
              <a:t>Order-of-magnitude estimates </a:t>
            </a:r>
            <a:r>
              <a:rPr lang="en-US" sz="1600" dirty="0">
                <a:latin typeface="Alexandria"/>
              </a:rPr>
              <a:t>have an expected accuracy between +50% and -30%. They are generally based on cost-capacity curves and cost capacity ratios and do not require any preliminary design work. </a:t>
            </a:r>
          </a:p>
          <a:p>
            <a:endParaRPr lang="en-US" sz="1600" dirty="0">
              <a:latin typeface="Alexandria"/>
            </a:endParaRPr>
          </a:p>
          <a:p>
            <a:r>
              <a:rPr lang="en-US" sz="1600" b="1" dirty="0">
                <a:latin typeface="Alexandria"/>
              </a:rPr>
              <a:t>2. Budget estimates </a:t>
            </a:r>
            <a:r>
              <a:rPr lang="en-US" sz="1600" dirty="0">
                <a:latin typeface="Alexandria"/>
              </a:rPr>
              <a:t>are based on flowsheets, layouts, and preliminary equipment descriptions and specifications and have an accuracy range of +30% to -15%. Design generally must be 5 to 20% complete to permit such an estimate to be performed. </a:t>
            </a:r>
          </a:p>
          <a:p>
            <a:endParaRPr lang="en-US" sz="1600" dirty="0">
              <a:latin typeface="Alexandria"/>
            </a:endParaRPr>
          </a:p>
          <a:p>
            <a:r>
              <a:rPr lang="en-US" sz="1600" dirty="0">
                <a:latin typeface="Alexandria"/>
              </a:rPr>
              <a:t>3. </a:t>
            </a:r>
            <a:r>
              <a:rPr lang="en-US" sz="1600" b="1" dirty="0">
                <a:latin typeface="Alexandria"/>
              </a:rPr>
              <a:t>Definitive estimates </a:t>
            </a:r>
            <a:r>
              <a:rPr lang="en-US" sz="1600" dirty="0">
                <a:latin typeface="Alexandria"/>
              </a:rPr>
              <a:t>require defined engineering data, such as site data, specifications, basic drawings, detailed sketches, and equipment quotations. Design is generally 20 to 100% complete, and estimate accuracy should be within +15% to -5%.</a:t>
            </a:r>
          </a:p>
        </p:txBody>
      </p:sp>
      <p:sp>
        <p:nvSpPr>
          <p:cNvPr id="6" name="TextBox 5">
            <a:extLst>
              <a:ext uri="{FF2B5EF4-FFF2-40B4-BE49-F238E27FC236}">
                <a16:creationId xmlns:a16="http://schemas.microsoft.com/office/drawing/2014/main" id="{5BA61BB9-2887-62B7-235A-EA6D726ED7A5}"/>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3332254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89CC6-A8C2-8C63-2960-0FCEFD07A3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467A6-8B9B-EF61-D4EE-E167D53278C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79A92E3-AC6E-AE85-23F6-384160AD640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044A8812-5DC2-2C7B-CB0A-490FE95823A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66C4331-BEC9-EBD8-2476-CCFAAD2F3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3F8F082-3A88-6636-35A9-D00BCD90F481}"/>
              </a:ext>
            </a:extLst>
          </p:cNvPr>
          <p:cNvSpPr txBox="1"/>
          <p:nvPr/>
        </p:nvSpPr>
        <p:spPr>
          <a:xfrm>
            <a:off x="1313201" y="1288415"/>
            <a:ext cx="9081471" cy="4939814"/>
          </a:xfrm>
          <a:prstGeom prst="rect">
            <a:avLst/>
          </a:prstGeom>
          <a:noFill/>
        </p:spPr>
        <p:txBody>
          <a:bodyPr wrap="square">
            <a:spAutoFit/>
          </a:bodyPr>
          <a:lstStyle/>
          <a:p>
            <a:pPr>
              <a:lnSpc>
                <a:spcPct val="150000"/>
              </a:lnSpc>
            </a:pPr>
            <a:endParaRPr lang="en-US" dirty="0">
              <a:latin typeface="Alexandria"/>
            </a:endParaRPr>
          </a:p>
          <a:p>
            <a:pPr>
              <a:lnSpc>
                <a:spcPct val="150000"/>
              </a:lnSpc>
            </a:pPr>
            <a:r>
              <a:rPr lang="en-US" dirty="0">
                <a:latin typeface="Alexandria"/>
              </a:rPr>
              <a:t>The nonuniform spread of accuracy ranges (e.g., +15% to -5% rather than ±10%) reflects the fact that the vast majority of estimates tend to fall short of actual costs instead of exceeding them. AACE International has proposed an expansion of the ANSI estimate classifications to five types with expected accuracy levels based upon the amount of project definition available when the estimate is prepared (AACE, 1997). The accuracy of each class of estimate depends on the technological complexity of the project, appropriate reference information, and inclusion of an appropriate contingency determination. In all cases, accuracy ranges could exceed the ranges indicated below in unusual circumstances.</a:t>
            </a:r>
          </a:p>
          <a:p>
            <a:endParaRPr lang="en-US" dirty="0"/>
          </a:p>
          <a:p>
            <a:endParaRPr lang="en-US" dirty="0"/>
          </a:p>
          <a:p>
            <a:endParaRPr lang="en-US" dirty="0"/>
          </a:p>
          <a:p>
            <a:endParaRPr lang="en-US" dirty="0"/>
          </a:p>
        </p:txBody>
      </p:sp>
      <p:sp>
        <p:nvSpPr>
          <p:cNvPr id="6" name="TextBox 5">
            <a:extLst>
              <a:ext uri="{FF2B5EF4-FFF2-40B4-BE49-F238E27FC236}">
                <a16:creationId xmlns:a16="http://schemas.microsoft.com/office/drawing/2014/main" id="{95D3C7C7-CB1D-1359-39D2-D36DF2505E5F}"/>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752078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40679-2E36-3E94-ABD4-77B0E9C624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98484B-6325-92F5-AC97-3D39EEAC98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CD66AB0-15DA-5897-46C4-09AFB842585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59B2486A-CC48-E739-FDF9-A7F5AF2A059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5CD1BFC-29D9-0C46-9746-769D587025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377149-BA1F-310B-5115-65C1F665C286}"/>
              </a:ext>
            </a:extLst>
          </p:cNvPr>
          <p:cNvSpPr txBox="1"/>
          <p:nvPr/>
        </p:nvSpPr>
        <p:spPr>
          <a:xfrm>
            <a:off x="1313201" y="1488216"/>
            <a:ext cx="9081471" cy="3693319"/>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Alexandria"/>
              </a:rPr>
              <a:t>During the initial project ideation phase, an industrial engineer uses a rough scale-up method to generate a base cost estimate of $4,500,000 for a new packaging line.</a:t>
            </a:r>
          </a:p>
          <a:p>
            <a:r>
              <a:rPr lang="en-US" b="1" dirty="0">
                <a:latin typeface="Alexandria"/>
              </a:rPr>
              <a:t> No preliminary engineering design work has been completed (0% design completion).</a:t>
            </a:r>
          </a:p>
          <a:p>
            <a:r>
              <a:rPr lang="en-US" b="1" dirty="0">
                <a:latin typeface="Alexandria"/>
              </a:rPr>
              <a:t>Your Task : Identify the correct ANSI estimate type for this project stage. </a:t>
            </a:r>
          </a:p>
          <a:p>
            <a:r>
              <a:rPr lang="en-US" b="1" dirty="0">
                <a:latin typeface="Alexandria"/>
              </a:rPr>
              <a:t>Calculate the absolute minimum and absolute maximum potential cost of this project.</a:t>
            </a:r>
          </a:p>
          <a:p>
            <a:r>
              <a:rPr lang="en-US" b="1" dirty="0">
                <a:latin typeface="Alexandria"/>
              </a:rPr>
              <a:t>Answer: </a:t>
            </a:r>
          </a:p>
          <a:p>
            <a:endParaRPr lang="en-US" b="1" dirty="0">
              <a:latin typeface="Alexandria"/>
            </a:endParaRPr>
          </a:p>
          <a:p>
            <a:r>
              <a:rPr lang="en-US" dirty="0">
                <a:latin typeface="Alexandria"/>
              </a:rPr>
              <a:t>Because there is 0% design completion, this is an Order-of-Magnitude estimate. </a:t>
            </a:r>
          </a:p>
          <a:p>
            <a:r>
              <a:rPr lang="en-US" dirty="0">
                <a:latin typeface="Alexandria"/>
              </a:rPr>
              <a:t>Calculate Low-Side Boundary (-30% Tolerance Minimum Cost}=Base Cost * (1-0.30)=</a:t>
            </a:r>
          </a:p>
          <a:p>
            <a:r>
              <a:rPr lang="en-US" dirty="0">
                <a:latin typeface="Alexandria"/>
              </a:rPr>
              <a:t>Minimum Cost=$4,500,000* 0.70=$3,150,000</a:t>
            </a:r>
          </a:p>
          <a:p>
            <a:r>
              <a:rPr lang="en-US" dirty="0">
                <a:latin typeface="Alexandria"/>
              </a:rPr>
              <a:t>Calculate High-Side Boundary (+50% Tolerance):Maximum Cost=Base Cost* (1+0.50)</a:t>
            </a:r>
          </a:p>
          <a:p>
            <a:r>
              <a:rPr lang="en-US" dirty="0">
                <a:latin typeface="Alexandria"/>
              </a:rPr>
              <a:t>Maximum Cost=$4,500,000*1.50=$6,750,000</a:t>
            </a:r>
          </a:p>
          <a:p>
            <a:r>
              <a:rPr lang="en-US" b="1" dirty="0">
                <a:latin typeface="Alexandria"/>
              </a:rPr>
              <a:t>Final Answer: The project cost range spans from $3,150,000 to $6,750,000.</a:t>
            </a:r>
            <a:endParaRPr lang="en-US" sz="1600" b="1" dirty="0">
              <a:latin typeface="Alexandria"/>
            </a:endParaRPr>
          </a:p>
        </p:txBody>
      </p:sp>
      <p:sp>
        <p:nvSpPr>
          <p:cNvPr id="6" name="TextBox 5">
            <a:extLst>
              <a:ext uri="{FF2B5EF4-FFF2-40B4-BE49-F238E27FC236}">
                <a16:creationId xmlns:a16="http://schemas.microsoft.com/office/drawing/2014/main" id="{577D65F5-5414-0C99-EC95-4CC290C3202F}"/>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1816581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7028C-EF2F-FBC7-E0B1-0F4028E5DB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C32985-6CB1-DF39-D195-4700A0F89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E2C8896-D55E-6F0B-8322-F9930AA0720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F184CCB1-7215-2890-1993-8C29F7D614E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67609D6-7A1F-10D6-AD52-47CFA73E5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2C54214-648B-D47C-804C-07479403AE1F}"/>
              </a:ext>
            </a:extLst>
          </p:cNvPr>
          <p:cNvSpPr txBox="1"/>
          <p:nvPr/>
        </p:nvSpPr>
        <p:spPr>
          <a:xfrm>
            <a:off x="1313201" y="1488216"/>
            <a:ext cx="9081471" cy="3970318"/>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Alexandria"/>
              </a:rPr>
              <a:t>A project manager has completed 15% of the preliminary engineering design for a chemical storage facility. The current base cost estimate is $8,200,000. The manager must present the financial risk range to the corporate board for partial funding authorization. </a:t>
            </a:r>
          </a:p>
          <a:p>
            <a:r>
              <a:rPr lang="en-US" b="1" dirty="0">
                <a:latin typeface="Alexandria"/>
              </a:rPr>
              <a:t>Your Task: Identify the correct ANSI estimate type for this project stage.</a:t>
            </a:r>
          </a:p>
          <a:p>
            <a:r>
              <a:rPr lang="en-US" b="1" dirty="0">
                <a:latin typeface="Alexandria"/>
              </a:rPr>
              <a:t>Answer: </a:t>
            </a:r>
          </a:p>
          <a:p>
            <a:endParaRPr lang="en-US" dirty="0">
              <a:latin typeface="Alexandria"/>
            </a:endParaRPr>
          </a:p>
          <a:p>
            <a:r>
              <a:rPr lang="en-US" dirty="0">
                <a:latin typeface="Alexandria"/>
              </a:rPr>
              <a:t>Estimate Type: With 15% design complete (which fits perfectly inside the 5% to 20% range), this is a Budget estimate.</a:t>
            </a:r>
          </a:p>
          <a:p>
            <a:r>
              <a:rPr lang="en-US" dirty="0">
                <a:latin typeface="Alexandria"/>
              </a:rPr>
              <a:t>Calculate Low-Side Boundary (-15% Tolerance): Minimum Cost=$8,200,000*(1-0.15)</a:t>
            </a:r>
          </a:p>
          <a:p>
            <a:r>
              <a:rPr lang="en-US" dirty="0">
                <a:latin typeface="Alexandria"/>
              </a:rPr>
              <a:t>Minimum Cost=$8,200,000*0.85=$6,970,000</a:t>
            </a:r>
          </a:p>
          <a:p>
            <a:r>
              <a:rPr lang="en-US" dirty="0">
                <a:latin typeface="Alexandria"/>
              </a:rPr>
              <a:t>Calculate High-Side Boundary (+30% Tolerance): Maximum Cost=$8,200,000* (1+0.30)</a:t>
            </a:r>
          </a:p>
          <a:p>
            <a:r>
              <a:rPr lang="en-US" dirty="0">
                <a:latin typeface="Alexandria"/>
              </a:rPr>
              <a:t>Maximum Cost=$8,200,000*1.30=$10,660,000</a:t>
            </a:r>
          </a:p>
          <a:p>
            <a:r>
              <a:rPr lang="en-US" b="1" dirty="0">
                <a:latin typeface="Alexandria"/>
              </a:rPr>
              <a:t>Final Answer: The board must understand that while the target is $8.2M, the actual cost could swing between $6,970,000 and $10,660,000</a:t>
            </a:r>
            <a:endParaRPr lang="en-US" sz="1600" b="1" dirty="0">
              <a:latin typeface="Alexandria"/>
            </a:endParaRPr>
          </a:p>
        </p:txBody>
      </p:sp>
      <p:sp>
        <p:nvSpPr>
          <p:cNvPr id="6" name="TextBox 5">
            <a:extLst>
              <a:ext uri="{FF2B5EF4-FFF2-40B4-BE49-F238E27FC236}">
                <a16:creationId xmlns:a16="http://schemas.microsoft.com/office/drawing/2014/main" id="{B9CCA248-FD46-F253-A396-F4CF33766F32}"/>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426544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A4F5D-E021-0392-BE09-47FFD56521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9D0021-E047-21A5-DB7C-47A88EDBCE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1E37CC2-8943-F830-C321-24905A0F6AE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855D95F2-0DE3-6168-AD93-ED6615E4254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7DE1137-C711-E952-3CE9-AD6D8E72F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E005DB3-C9D4-820B-25D1-03F955B57847}"/>
              </a:ext>
            </a:extLst>
          </p:cNvPr>
          <p:cNvSpPr txBox="1"/>
          <p:nvPr/>
        </p:nvSpPr>
        <p:spPr>
          <a:xfrm>
            <a:off x="1313201" y="1488216"/>
            <a:ext cx="9081471" cy="3970318"/>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Alexandria"/>
              </a:rPr>
              <a:t>A construction project is 90% through its engineering design lifecycle. A Definitive estimate fixes the baseline project cost at $14,000,000. A contractor submits a final construction bid of $16,300,000. Your Task: Determine the maximum allowable high-side cost bound under the ANSI Definitive category, check if the contractor's bid falls inside or outside this expected accuracy standard. Answer:</a:t>
            </a:r>
          </a:p>
          <a:p>
            <a:endParaRPr lang="en-US" dirty="0">
              <a:latin typeface="Alexandria"/>
            </a:endParaRPr>
          </a:p>
          <a:p>
            <a:r>
              <a:rPr lang="en-US" dirty="0">
                <a:latin typeface="Alexandria"/>
              </a:rPr>
              <a:t>Calculate Definitive High-Side Boundary (+15% Tolerance):</a:t>
            </a:r>
          </a:p>
          <a:p>
            <a:r>
              <a:rPr lang="en-US" dirty="0">
                <a:latin typeface="Alexandria"/>
              </a:rPr>
              <a:t>Maximum Allowed Cost=Base Cost*(1+0.15)</a:t>
            </a:r>
          </a:p>
          <a:p>
            <a:r>
              <a:rPr lang="en-US" dirty="0">
                <a:latin typeface="Alexandria"/>
              </a:rPr>
              <a:t>Maximum Allowed Cost=$14,000,000*1.15=$16,100,000</a:t>
            </a:r>
          </a:p>
          <a:p>
            <a:r>
              <a:rPr lang="en-US" dirty="0">
                <a:latin typeface="Alexandria"/>
              </a:rPr>
              <a:t>Evaluate Contractor's Bid: The contractor's bid is $16,300,000 </a:t>
            </a:r>
          </a:p>
          <a:p>
            <a:r>
              <a:rPr lang="en-US" dirty="0">
                <a:latin typeface="Alexandria"/>
              </a:rPr>
              <a:t>The expected ANSI definitive ceiling is $16,100,000.</a:t>
            </a:r>
          </a:p>
          <a:p>
            <a:r>
              <a:rPr lang="en-US" dirty="0">
                <a:latin typeface="Alexandria"/>
              </a:rPr>
              <a:t>Final Answer: The contractor's bid falls outside (exceeds) the standard ANSI definitive tolerance by $200,000. This indicates the bid is unexpectedly high and needs to be renegotiated or audited.</a:t>
            </a:r>
            <a:endParaRPr lang="en-US" sz="1600" dirty="0">
              <a:latin typeface="Alexandria"/>
            </a:endParaRPr>
          </a:p>
        </p:txBody>
      </p:sp>
      <p:sp>
        <p:nvSpPr>
          <p:cNvPr id="6" name="TextBox 5">
            <a:extLst>
              <a:ext uri="{FF2B5EF4-FFF2-40B4-BE49-F238E27FC236}">
                <a16:creationId xmlns:a16="http://schemas.microsoft.com/office/drawing/2014/main" id="{73EB4883-42AD-C8AA-3C70-569E6867C92D}"/>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1435630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AE172-FA76-8952-4635-49192A573D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A1917A-BE8F-F106-BFA6-CAFD1F46A5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08A4E97-75B5-549B-CA34-3A49601E556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98639DA8-AF9E-5941-55D4-D993CEA9BD7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70BD654-9F6C-7A18-96BB-90E9DCC9F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05F7D81-114A-2F53-51B7-C746820F3A8F}"/>
              </a:ext>
            </a:extLst>
          </p:cNvPr>
          <p:cNvSpPr txBox="1"/>
          <p:nvPr/>
        </p:nvSpPr>
        <p:spPr>
          <a:xfrm>
            <a:off x="1313201" y="1242339"/>
            <a:ext cx="9081471" cy="4385816"/>
          </a:xfrm>
          <a:prstGeom prst="rect">
            <a:avLst/>
          </a:prstGeom>
          <a:noFill/>
        </p:spPr>
        <p:txBody>
          <a:bodyPr wrap="square">
            <a:spAutoFit/>
          </a:bodyPr>
          <a:lstStyle/>
          <a:p>
            <a:pPr>
              <a:lnSpc>
                <a:spcPct val="150000"/>
              </a:lnSpc>
            </a:pPr>
            <a:r>
              <a:rPr lang="en-US" b="1" dirty="0">
                <a:latin typeface="Alexandria"/>
              </a:rPr>
              <a:t>The revised classifications are</a:t>
            </a:r>
            <a:r>
              <a:rPr lang="en-US" dirty="0">
                <a:latin typeface="Alexandria"/>
              </a:rPr>
              <a:t>: </a:t>
            </a:r>
          </a:p>
          <a:p>
            <a:pPr>
              <a:lnSpc>
                <a:spcPct val="150000"/>
              </a:lnSpc>
            </a:pPr>
            <a:r>
              <a:rPr lang="en-US" b="1" dirty="0">
                <a:latin typeface="Alexandria"/>
              </a:rPr>
              <a:t>1. Class 5 estimates</a:t>
            </a:r>
            <a:r>
              <a:rPr lang="en-US" dirty="0">
                <a:latin typeface="Alexandria"/>
              </a:rPr>
              <a:t>: These estimates are generally based on very limited information. They may be prepared within a very limited amount of time and with little effort expended, sometimes less than one hour. Often little more is known than the proposed plant type, location, and capacity. This class of estimate falls into the ANSI order-of-magnitude classification. The required level of project definition is 2% or less and the expected accuracy is  -20% to -50% on the low side and +30% to +100% on the high side.</a:t>
            </a:r>
          </a:p>
          <a:p>
            <a:pPr algn="just"/>
            <a:r>
              <a:rPr lang="en-US" dirty="0"/>
              <a:t>-</a:t>
            </a:r>
            <a:r>
              <a:rPr lang="en-US" b="1" dirty="0"/>
              <a:t>Calculate the high-side dollar cost of a Class 5 estimate if the base estimate is $1,000,000. Answer</a:t>
            </a:r>
            <a:r>
              <a:rPr lang="en-US" dirty="0"/>
              <a:t>: The non-uniform range reflects the fact that the vast majority of historical estimates tend to fall short of actual costs instead of exceeding them. For a $1,000,000 base project, a Class 5 estimate has a high-side accuracy limit of +100%, meaning the cost could reach $2,000,000= $1,000,000 *2</a:t>
            </a:r>
          </a:p>
        </p:txBody>
      </p:sp>
      <p:sp>
        <p:nvSpPr>
          <p:cNvPr id="6" name="TextBox 5">
            <a:extLst>
              <a:ext uri="{FF2B5EF4-FFF2-40B4-BE49-F238E27FC236}">
                <a16:creationId xmlns:a16="http://schemas.microsoft.com/office/drawing/2014/main" id="{722BB0B6-9BEC-B15A-ACEB-16F674CCC452}"/>
              </a:ext>
            </a:extLst>
          </p:cNvPr>
          <p:cNvSpPr txBox="1"/>
          <p:nvPr/>
        </p:nvSpPr>
        <p:spPr>
          <a:xfrm>
            <a:off x="10668841" y="3275110"/>
            <a:ext cx="1132586" cy="307777"/>
          </a:xfrm>
          <a:prstGeom prst="rect">
            <a:avLst/>
          </a:prstGeom>
          <a:noFill/>
        </p:spPr>
        <p:txBody>
          <a:bodyPr wrap="square" rtlCol="0">
            <a:spAutoFit/>
          </a:bodyPr>
          <a:lstStyle/>
          <a:p>
            <a:pPr algn="ctr"/>
            <a:r>
              <a:rPr lang="en-US" sz="1400" b="1" dirty="0">
                <a:latin typeface="Alexandria" charset="0"/>
                <a:cs typeface="Alexandria" charset="0"/>
              </a:rPr>
              <a:t>Lecture 3 </a:t>
            </a:r>
          </a:p>
        </p:txBody>
      </p:sp>
    </p:spTree>
    <p:extLst>
      <p:ext uri="{BB962C8B-B14F-4D97-AF65-F5344CB8AC3E}">
        <p14:creationId xmlns:p14="http://schemas.microsoft.com/office/powerpoint/2010/main" val="2312883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B69EC-0A45-A248-3462-91D57B0854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0B96B3-F270-89A6-E759-AB22A8A6DE64}"/>
              </a:ext>
            </a:extLst>
          </p:cNvPr>
          <p:cNvSpPr/>
          <p:nvPr/>
        </p:nvSpPr>
        <p:spPr>
          <a:xfrm>
            <a:off x="689640" y="17167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2. Class 4 estimates</a:t>
            </a:r>
            <a:r>
              <a:rPr kumimoji="0" lang="en-US" sz="1800" b="0" i="0" u="none" strike="noStrike" kern="1200" cap="none" spc="0" normalizeH="0" baseline="0" noProof="0" dirty="0">
                <a:ln>
                  <a:noFill/>
                </a:ln>
                <a:solidFill>
                  <a:schemeClr val="tx1"/>
                </a:solidFill>
                <a:effectLst/>
                <a:uLnTx/>
                <a:uFillTx/>
                <a:latin typeface="Alexandria"/>
              </a:rPr>
              <a:t>: Class 4 estimates also are generally prepared based upon limited information and also have fairly wide accuracy ranges. They are typically used for project screening, feasibility determinations, concept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rPr>
              <a:t>evaluation, and preliminary budget approval. Engineering is only 1% to 5% complete and comprises, at a minimum, plant capacity, block schematics, indicated plant layout, process flow diagrams (PFDs) for the main process systems, and preliminary lists of engineered process and utility equipment. Typical accuracy ranges for this class of estimate are -15% to -30% on the low side, and +20% to +50% on the high side. This class of estimate falls into the ANSI budget estimate classification.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a:solidFill>
                  <a:schemeClr val="tx1"/>
                </a:solidFill>
                <a:latin typeface="Alexandria"/>
              </a:rPr>
              <a:t>A team completes 5% engineering for a new chemical storage module. The parametric base estimate is $3,000,000.</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Task: Calculate the absolute Class 4 high-side cost ceiling using standard AACE tolerances (+50%).</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Solution: High-Side Ceiling=$3,000,000*(1+0.50)=$4,500,000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sp>
        <p:nvSpPr>
          <p:cNvPr id="5" name="Rectangle 4">
            <a:extLst>
              <a:ext uri="{FF2B5EF4-FFF2-40B4-BE49-F238E27FC236}">
                <a16:creationId xmlns:a16="http://schemas.microsoft.com/office/drawing/2014/main" id="{12CA4508-D6D3-C3A7-7197-6B04945F86CB}"/>
              </a:ext>
            </a:extLst>
          </p:cNvPr>
          <p:cNvSpPr/>
          <p:nvPr/>
        </p:nvSpPr>
        <p:spPr>
          <a:xfrm>
            <a:off x="934234" y="9105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B85856F-B63C-2E51-FCC0-A0E50B2B424C}"/>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7216D919-5B32-544E-7692-708FDF502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1690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5113A-E991-B55F-409F-2214BF111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A40AD-DC41-B313-D349-82DFE2D6DFAE}"/>
              </a:ext>
            </a:extLst>
          </p:cNvPr>
          <p:cNvSpPr/>
          <p:nvPr/>
        </p:nvSpPr>
        <p:spPr>
          <a:xfrm>
            <a:off x="689640" y="17167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3. Class 3 estimates</a:t>
            </a:r>
            <a:r>
              <a:rPr kumimoji="0" lang="en-US" sz="1800" b="0" i="0" u="none" strike="noStrike" kern="1200" cap="none" spc="0" normalizeH="0" baseline="0" noProof="0" dirty="0">
                <a:ln>
                  <a:noFill/>
                </a:ln>
                <a:solidFill>
                  <a:schemeClr val="tx1"/>
                </a:solidFill>
                <a:effectLst/>
                <a:uLnTx/>
                <a:uFillTx/>
                <a:latin typeface="Alexandria"/>
              </a:rPr>
              <a:t>: These are estimates which form the basis for budget authorization, appropriation, and/or funding. These estimates typically form the initial control estimate against which all actual costs and resources will be monitored. The required level of project definition (i.e., completed engineering) is 10% to 40% and includes at a minimum: process flow diagrams, utility flow diagrams, preliminary piping and instrument diagrams, plot plans, developed layout drawings, and essentially complete engineering process and utility equipment lists. Accuracy ranges for this class of estimate are -10% to -20% on the low side, and +10% to +30% on the high side. This class of estimate also falls into the ANSI budget estimate classification.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a:solidFill>
                  <a:schemeClr val="tx1"/>
                </a:solidFill>
                <a:latin typeface="Alexandria"/>
              </a:rPr>
              <a:t>A project hits 20% definition for board approval. The baseline estimate is $6,500,000. </a:t>
            </a:r>
          </a:p>
          <a:p>
            <a:pPr marR="0" lvl="0" algn="just" defTabSz="914400" rtl="0" eaLnBrk="1" fontAlgn="auto" latinLnBrk="0" hangingPunct="1">
              <a:lnSpc>
                <a:spcPct val="100000"/>
              </a:lnSpc>
              <a:spcBef>
                <a:spcPts val="0"/>
              </a:spcBef>
              <a:spcAft>
                <a:spcPts val="0"/>
              </a:spcAft>
              <a:buClrTx/>
              <a:buSzTx/>
              <a:tabLst/>
              <a:defRPr/>
            </a:pPr>
            <a:r>
              <a:rPr lang="en-US" b="1" dirty="0">
                <a:solidFill>
                  <a:schemeClr val="tx1"/>
                </a:solidFill>
                <a:latin typeface="Alexandria"/>
              </a:rPr>
              <a:t>Task: Calculate the minimum low-side funding boundary using Class 3 tolerances (-20%).</a:t>
            </a:r>
          </a:p>
          <a:p>
            <a:pPr marR="0" lvl="0" algn="just" defTabSz="914400" rtl="0" eaLnBrk="1" fontAlgn="auto" latinLnBrk="0" hangingPunct="1">
              <a:lnSpc>
                <a:spcPct val="100000"/>
              </a:lnSpc>
              <a:spcBef>
                <a:spcPts val="0"/>
              </a:spcBef>
              <a:spcAft>
                <a:spcPts val="0"/>
              </a:spcAft>
              <a:buClrTx/>
              <a:buSzTx/>
              <a:tabLst/>
              <a:defRPr/>
            </a:pPr>
            <a:r>
              <a:rPr lang="en-US" dirty="0">
                <a:solidFill>
                  <a:schemeClr val="tx1"/>
                </a:solidFill>
                <a:latin typeface="Alexandria"/>
              </a:rPr>
              <a:t>Solution: Low-Side Floor=$6,500,000*(1-0.20)=$5,200,000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sp>
        <p:nvSpPr>
          <p:cNvPr id="5" name="Rectangle 4">
            <a:extLst>
              <a:ext uri="{FF2B5EF4-FFF2-40B4-BE49-F238E27FC236}">
                <a16:creationId xmlns:a16="http://schemas.microsoft.com/office/drawing/2014/main" id="{8A6BFB89-BC82-C86A-B514-8EFF353964A3}"/>
              </a:ext>
            </a:extLst>
          </p:cNvPr>
          <p:cNvSpPr/>
          <p:nvPr/>
        </p:nvSpPr>
        <p:spPr>
          <a:xfrm>
            <a:off x="934234" y="9105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A6BFE2F4-B5B7-A0BB-5536-5B797F0A191C}"/>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DF95C24C-A20E-8933-CBA9-2603AB02D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741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AF67D-58B1-8A16-156F-C3CC300E63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9AF73B-95A7-8DC7-0FF5-0DEF4DF1A49E}"/>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b="1" dirty="0">
              <a:solidFill>
                <a:schemeClr val="tx1"/>
              </a:solidFill>
              <a:latin typeface="Alexandria"/>
            </a:endParaRP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4. Class 2 estimates</a:t>
            </a:r>
            <a:r>
              <a:rPr lang="en-US" dirty="0">
                <a:solidFill>
                  <a:schemeClr val="tx1"/>
                </a:solidFill>
                <a:latin typeface="Alexandria"/>
              </a:rPr>
              <a:t>: This class of estimate falls into the ANSI definitive estimate category. Class 2 estimates are generally prepared to form detailed control baselines against which all project work is monitored in terms of cost and progress control. For contractors, this class of estimate is often used as the “bid” estimate. Typically engineering is 30% to 70% complete and comprises, at a minimum: process flow diagrams, utility flow diagrams, piping and instrument diagrams (P&amp;IDs), heat and material balances, final plot plans, final layout drawings, complete lists of engineered process and utility equipment, single line electrical diagrams, electrical equipment and motor schedules, vendor quotations, detailed project execution plans, resourcing and work force plans, etc. Accuracy ranges are much improved over the prior classes of estimates. On the low side they are -5% to -15%. On the high side, the ranges are +5% to +20%.</a:t>
            </a:r>
          </a:p>
          <a:p>
            <a:pPr marL="285750" lvl="0" indent="-285750" algn="just">
              <a:buFont typeface="Wingdings" panose="05000000000000000000" pitchFamily="2" charset="2"/>
              <a:buChar char="Ø"/>
              <a:defRPr/>
            </a:pPr>
            <a:r>
              <a:rPr kumimoji="0" lang="en-US" sz="1800" b="1" i="0" u="none" strike="noStrike" kern="1200" cap="none" spc="0" normalizeH="0" baseline="0" noProof="0" dirty="0">
                <a:ln>
                  <a:noFill/>
                </a:ln>
                <a:solidFill>
                  <a:schemeClr val="tx1"/>
                </a:solidFill>
                <a:effectLst/>
                <a:uLnTx/>
                <a:uFillTx/>
                <a:latin typeface="Alexandria"/>
              </a:rPr>
              <a:t>A contractor with 60% completed engineering sets a Class 2 target baseline of $12,000,000. </a:t>
            </a:r>
          </a:p>
          <a:p>
            <a:pPr lvl="0" algn="just">
              <a:defRPr/>
            </a:pPr>
            <a:r>
              <a:rPr kumimoji="0" lang="en-US" sz="1800" b="1" i="0" u="none" strike="noStrike" kern="1200" cap="none" spc="0" normalizeH="0" baseline="0" noProof="0" dirty="0">
                <a:ln>
                  <a:noFill/>
                </a:ln>
                <a:solidFill>
                  <a:schemeClr val="tx1"/>
                </a:solidFill>
                <a:effectLst/>
                <a:uLnTx/>
                <a:uFillTx/>
                <a:latin typeface="Alexandria"/>
              </a:rPr>
              <a:t>Task: Find the maximum acceptable bid ceiling using the standard Class 2 high-side tolerance (+20%).</a:t>
            </a:r>
          </a:p>
          <a:p>
            <a:pPr lvl="0" algn="just">
              <a:defRPr/>
            </a:pPr>
            <a:r>
              <a:rPr kumimoji="0" lang="en-US" sz="1800" b="0" i="0" u="none" strike="noStrike" kern="1200" cap="none" spc="0" normalizeH="0" baseline="0" noProof="0" dirty="0">
                <a:ln>
                  <a:noFill/>
                </a:ln>
                <a:solidFill>
                  <a:schemeClr val="tx1"/>
                </a:solidFill>
                <a:effectLst/>
                <a:uLnTx/>
                <a:uFillTx/>
                <a:latin typeface="Alexandria"/>
              </a:rPr>
              <a:t>Solution: Maximum Bid Ceiling=$12,000,000* (1+0.20)=$14,400,000</a:t>
            </a: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p:txBody>
      </p:sp>
      <p:sp>
        <p:nvSpPr>
          <p:cNvPr id="5" name="Rectangle 4">
            <a:extLst>
              <a:ext uri="{FF2B5EF4-FFF2-40B4-BE49-F238E27FC236}">
                <a16:creationId xmlns:a16="http://schemas.microsoft.com/office/drawing/2014/main" id="{58DC3D2E-A67D-987E-149C-3ACBE9C457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F8461E3-00BF-F169-704F-E70FF726DE75}"/>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C162D100-A996-B836-4841-C870062CF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743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53ED4-956F-BF70-C490-F5D181A9AB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5149C-1C13-2787-3A17-039C0BCF6EE1}"/>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endParaRPr lang="en-US" b="1" dirty="0">
              <a:solidFill>
                <a:schemeClr val="tx1"/>
              </a:solidFill>
              <a:latin typeface="Alexandria"/>
            </a:endParaRPr>
          </a:p>
          <a:p>
            <a:pPr lvl="0" algn="just">
              <a:defRPr/>
            </a:pPr>
            <a:endParaRPr lang="en-US" b="1" dirty="0">
              <a:solidFill>
                <a:schemeClr val="tx1"/>
              </a:solidFill>
              <a:latin typeface="Alexandria"/>
            </a:endParaRPr>
          </a:p>
          <a:p>
            <a:pPr lvl="0" algn="just">
              <a:defRPr/>
            </a:pPr>
            <a:endParaRPr lang="en-US" b="1" dirty="0">
              <a:solidFill>
                <a:schemeClr val="tx1"/>
              </a:solidFill>
              <a:latin typeface="Alexandria"/>
            </a:endParaRPr>
          </a:p>
          <a:p>
            <a:pPr lvl="0" algn="just">
              <a:defRPr/>
            </a:pPr>
            <a:r>
              <a:rPr lang="en-US" b="1" dirty="0">
                <a:solidFill>
                  <a:schemeClr val="tx1"/>
                </a:solidFill>
                <a:latin typeface="Alexandria"/>
              </a:rPr>
              <a:t>5. Class 1 estimates: </a:t>
            </a:r>
            <a:r>
              <a:rPr lang="en-US" dirty="0">
                <a:solidFill>
                  <a:schemeClr val="tx1"/>
                </a:solidFill>
                <a:latin typeface="Alexandria"/>
              </a:rPr>
              <a:t>Also included in the ANSI definitive estimate category, this is the most accurate </a:t>
            </a:r>
          </a:p>
          <a:p>
            <a:pPr lvl="0" algn="just">
              <a:defRPr/>
            </a:pPr>
            <a:r>
              <a:rPr lang="en-US" dirty="0">
                <a:solidFill>
                  <a:schemeClr val="tx1"/>
                </a:solidFill>
                <a:latin typeface="Alexandria"/>
              </a:rPr>
              <a:t>classification of estimates. Class 1 estimates are generally prepared for discrete parts or sections of the total project rather than for the entire project. The parts of the project estimated at this level of detail are typically used by subcontractors for bids, or by owners for check estimates. The updated estimate is often referred to as the current control estimate and becomes the new baseline for cost/schedule control of the project. This type of estimate is often made to evaluate and/or dispute claims. Typically, engineering is 50% to 100% complete and comprises virtually all engineering and design documentation of the projects, and complete project execution and commissioning plans. Typical accuracy ranges are -3% to -10% on the low side and +3% to +15% on the high side.</a:t>
            </a:r>
          </a:p>
          <a:p>
            <a:pPr marL="285750" lvl="0" indent="-285750" algn="just">
              <a:buFont typeface="Wingdings" panose="05000000000000000000" pitchFamily="2" charset="2"/>
              <a:buChar char="Ø"/>
              <a:defRPr/>
            </a:pPr>
            <a:r>
              <a:rPr kumimoji="0" lang="en-US" sz="1800" b="1" i="0" u="none" strike="noStrike" kern="1200" cap="none" spc="0" normalizeH="0" baseline="0" noProof="0" dirty="0">
                <a:ln>
                  <a:noFill/>
                </a:ln>
                <a:solidFill>
                  <a:schemeClr val="tx1"/>
                </a:solidFill>
                <a:effectLst/>
                <a:uLnTx/>
                <a:uFillTx/>
                <a:latin typeface="Alexandria"/>
              </a:rPr>
              <a:t>A subcontractor submits a final lump-sum bid of $920,000 for a specific piping manifold section. The fully engineered Class 1 internal estimate baseline is $850,000.</a:t>
            </a:r>
          </a:p>
          <a:p>
            <a:pPr lvl="0" algn="just">
              <a:defRPr/>
            </a:pPr>
            <a:r>
              <a:rPr kumimoji="0" lang="en-US" sz="1800" b="1" i="0" u="none" strike="noStrike" kern="1200" cap="none" spc="0" normalizeH="0" baseline="0" noProof="0" dirty="0">
                <a:ln>
                  <a:noFill/>
                </a:ln>
                <a:solidFill>
                  <a:schemeClr val="tx1"/>
                </a:solidFill>
                <a:effectLst/>
                <a:uLnTx/>
                <a:uFillTx/>
                <a:latin typeface="Alexandria"/>
              </a:rPr>
              <a:t>Task: Calculate the Class 1 high-side accuracy threshold (+10%) to check if this bid is acceptable. </a:t>
            </a:r>
          </a:p>
          <a:p>
            <a:pPr lvl="0" algn="just">
              <a:defRPr/>
            </a:pPr>
            <a:r>
              <a:rPr kumimoji="0" lang="en-US" sz="1800" b="1" i="0" u="none" strike="noStrike" kern="1200" cap="none" spc="0" normalizeH="0" baseline="0" noProof="0" dirty="0">
                <a:ln>
                  <a:noFill/>
                </a:ln>
                <a:solidFill>
                  <a:schemeClr val="tx1"/>
                </a:solidFill>
                <a:effectLst/>
                <a:uLnTx/>
                <a:uFillTx/>
                <a:latin typeface="Alexandria"/>
              </a:rPr>
              <a:t>Solution: </a:t>
            </a:r>
            <a:r>
              <a:rPr kumimoji="0" lang="en-US" sz="1800" i="0" u="none" strike="noStrike" kern="1200" cap="none" spc="0" normalizeH="0" baseline="0" noProof="0" dirty="0">
                <a:ln>
                  <a:noFill/>
                </a:ln>
                <a:solidFill>
                  <a:schemeClr val="tx1"/>
                </a:solidFill>
                <a:effectLst/>
                <a:uLnTx/>
                <a:uFillTx/>
                <a:latin typeface="Alexandria"/>
              </a:rPr>
              <a:t>High-Side Threshold=$850,000*(1+0.10)=$935,000 (The $920,000 bid is valid because it falls below the $935,000 ceiling).</a:t>
            </a:r>
          </a:p>
          <a:p>
            <a:pPr lvl="0" algn="just">
              <a:defRPr/>
            </a:pPr>
            <a:endParaRPr kumimoji="0" lang="en-US" sz="1800" i="0" u="none" strike="noStrike" kern="1200" cap="none" spc="0" normalizeH="0" baseline="0" noProof="0" dirty="0">
              <a:ln>
                <a:noFill/>
              </a:ln>
              <a:solidFill>
                <a:schemeClr val="tx1"/>
              </a:solidFill>
              <a:effectLst/>
              <a:uLnTx/>
              <a:uFillTx/>
              <a:latin typeface="Alexandria"/>
            </a:endParaRPr>
          </a:p>
        </p:txBody>
      </p:sp>
      <p:sp>
        <p:nvSpPr>
          <p:cNvPr id="5" name="Rectangle 4">
            <a:extLst>
              <a:ext uri="{FF2B5EF4-FFF2-40B4-BE49-F238E27FC236}">
                <a16:creationId xmlns:a16="http://schemas.microsoft.com/office/drawing/2014/main" id="{3CA24B7B-F55F-E768-FAEE-F7C9AD24D3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59C6DBD0-C54C-52EC-C96C-BF92C703DB8D}"/>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FBDE3E1F-4596-6FF2-ED06-35D2C7AD1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7742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76A2F-1C9D-A6DB-E5DC-A7DDDA8239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9C2D16-B1C3-D56A-D274-052BB3BC83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2567713-4033-1E20-F931-CE4EC85E65C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a:rPr>
              <a:t>3.1.5    </a:t>
            </a: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Functions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of Capital-Cost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estimates</a:t>
            </a:r>
          </a:p>
        </p:txBody>
      </p:sp>
      <p:sp>
        <p:nvSpPr>
          <p:cNvPr id="25" name="Rectangle: Rounded Corners 24">
            <a:extLst>
              <a:ext uri="{FF2B5EF4-FFF2-40B4-BE49-F238E27FC236}">
                <a16:creationId xmlns:a16="http://schemas.microsoft.com/office/drawing/2014/main" id="{4B0C0CF5-FBEB-D60F-6AD5-82BAA821F320}"/>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tx1"/>
                </a:solidFill>
                <a:latin typeface="Alexandria"/>
              </a:rPr>
              <a:t>The various types of capital-cost estimates are made for a variety of reasons, the principal ones being </a:t>
            </a:r>
          </a:p>
          <a:p>
            <a:pPr lvl="0">
              <a:defRPr/>
            </a:pPr>
            <a:r>
              <a:rPr lang="en-US" dirty="0">
                <a:solidFill>
                  <a:schemeClr val="tx1"/>
                </a:solidFill>
                <a:latin typeface="Alexandria"/>
              </a:rPr>
              <a:t>- </a:t>
            </a:r>
            <a:r>
              <a:rPr lang="en-US" b="1" dirty="0">
                <a:solidFill>
                  <a:schemeClr val="tx1"/>
                </a:solidFill>
                <a:latin typeface="Alexandria"/>
              </a:rPr>
              <a:t>Order-of-magnitude estimates:</a:t>
            </a:r>
          </a:p>
          <a:p>
            <a:pPr lvl="0">
              <a:defRPr/>
            </a:pPr>
            <a:r>
              <a:rPr lang="en-US" dirty="0">
                <a:solidFill>
                  <a:schemeClr val="tx1"/>
                </a:solidFill>
                <a:latin typeface="Alexandria"/>
              </a:rPr>
              <a:t>Feasibility studies </a:t>
            </a:r>
          </a:p>
          <a:p>
            <a:pPr lvl="0">
              <a:defRPr/>
            </a:pPr>
            <a:r>
              <a:rPr lang="en-US" dirty="0">
                <a:solidFill>
                  <a:schemeClr val="tx1"/>
                </a:solidFill>
                <a:latin typeface="Alexandria"/>
              </a:rPr>
              <a:t>Selection from alternative designs </a:t>
            </a:r>
          </a:p>
          <a:p>
            <a:pPr lvl="0">
              <a:defRPr/>
            </a:pPr>
            <a:r>
              <a:rPr lang="en-US" dirty="0">
                <a:solidFill>
                  <a:schemeClr val="tx1"/>
                </a:solidFill>
                <a:latin typeface="Alexandria"/>
              </a:rPr>
              <a:t>Selection from alternative investments </a:t>
            </a:r>
          </a:p>
          <a:p>
            <a:pPr lvl="0">
              <a:defRPr/>
            </a:pPr>
            <a:r>
              <a:rPr lang="en-US" dirty="0">
                <a:solidFill>
                  <a:schemeClr val="tx1"/>
                </a:solidFill>
                <a:latin typeface="Alexandria"/>
              </a:rPr>
              <a:t>Budgeting or construction forecasting </a:t>
            </a:r>
          </a:p>
          <a:p>
            <a:pPr lvl="0">
              <a:defRPr/>
            </a:pPr>
            <a:r>
              <a:rPr lang="en-US" dirty="0">
                <a:solidFill>
                  <a:schemeClr val="tx1"/>
                </a:solidFill>
                <a:latin typeface="Alexandria"/>
              </a:rPr>
              <a:t>- </a:t>
            </a:r>
            <a:r>
              <a:rPr lang="en-US" b="1" dirty="0">
                <a:solidFill>
                  <a:schemeClr val="tx1"/>
                </a:solidFill>
                <a:latin typeface="Alexandria"/>
              </a:rPr>
              <a:t>Budget</a:t>
            </a:r>
            <a:r>
              <a:rPr lang="en-US" dirty="0">
                <a:solidFill>
                  <a:schemeClr val="tx1"/>
                </a:solidFill>
                <a:latin typeface="Alexandria"/>
              </a:rPr>
              <a:t> </a:t>
            </a:r>
          </a:p>
          <a:p>
            <a:pPr lvl="0">
              <a:defRPr/>
            </a:pPr>
            <a:r>
              <a:rPr lang="en-US" dirty="0">
                <a:solidFill>
                  <a:schemeClr val="tx1"/>
                </a:solidFill>
                <a:latin typeface="Alexandria"/>
              </a:rPr>
              <a:t>Budgeting or construction forecasting </a:t>
            </a:r>
          </a:p>
          <a:p>
            <a:pPr lvl="0">
              <a:defRPr/>
            </a:pPr>
            <a:r>
              <a:rPr lang="en-US" dirty="0">
                <a:solidFill>
                  <a:schemeClr val="tx1"/>
                </a:solidFill>
                <a:latin typeface="Alexandria"/>
              </a:rPr>
              <a:t>Authorization—partial or full funds </a:t>
            </a:r>
          </a:p>
          <a:p>
            <a:pPr marL="285750" lvl="0" indent="-285750">
              <a:buFontTx/>
              <a:buChar char="-"/>
              <a:defRPr/>
            </a:pPr>
            <a:r>
              <a:rPr lang="en-US" b="1" dirty="0">
                <a:solidFill>
                  <a:schemeClr val="tx1"/>
                </a:solidFill>
                <a:latin typeface="Alexandria"/>
              </a:rPr>
              <a:t>Definitive</a:t>
            </a:r>
            <a:r>
              <a:rPr lang="en-US" dirty="0">
                <a:solidFill>
                  <a:schemeClr val="tx1"/>
                </a:solidFill>
                <a:latin typeface="Alexandria"/>
              </a:rPr>
              <a:t> </a:t>
            </a:r>
          </a:p>
          <a:p>
            <a:pPr lvl="0">
              <a:defRPr/>
            </a:pPr>
            <a:r>
              <a:rPr lang="en-US" dirty="0">
                <a:solidFill>
                  <a:schemeClr val="tx1"/>
                </a:solidFill>
                <a:latin typeface="Alexandria"/>
              </a:rPr>
              <a:t>Authorization—full funds </a:t>
            </a:r>
          </a:p>
          <a:p>
            <a:pPr lvl="0">
              <a:defRPr/>
            </a:pPr>
            <a:r>
              <a:rPr lang="en-US" dirty="0">
                <a:solidFill>
                  <a:schemeClr val="tx1"/>
                </a:solidFill>
                <a:latin typeface="Alexandria"/>
              </a:rPr>
              <a:t>Check of an authorized project </a:t>
            </a:r>
          </a:p>
          <a:p>
            <a:pPr lvl="0">
              <a:defRPr/>
            </a:pPr>
            <a:r>
              <a:rPr lang="en-US" dirty="0">
                <a:solidFill>
                  <a:schemeClr val="tx1"/>
                </a:solidFill>
                <a:latin typeface="Alexandria"/>
              </a:rPr>
              <a:t>Presentation of bids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B6E374-CBA5-5464-57CA-F5B98C969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23845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362A1-34FE-D43D-0113-2EAB1C1192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A78A0A-2263-B9B2-8319-2ECF06D5C0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23FBBB1-1DD3-EE52-10A0-C871A9BADE3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a:rPr>
              <a:t>3.1.5    </a:t>
            </a: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Functions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of Capital-Cost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estimates</a:t>
            </a:r>
          </a:p>
        </p:txBody>
      </p:sp>
      <p:sp>
        <p:nvSpPr>
          <p:cNvPr id="25" name="Rectangle: Rounded Corners 24">
            <a:extLst>
              <a:ext uri="{FF2B5EF4-FFF2-40B4-BE49-F238E27FC236}">
                <a16:creationId xmlns:a16="http://schemas.microsoft.com/office/drawing/2014/main" id="{8F3E01E8-ACCB-C971-EC70-4861B2E66C08}"/>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Feasibility Study Portfolio Allocation (Order-of-Magnitude): A green energy corporation is conducting Feasibility Studies for three separate plant locations. Because these are early feasibility evaluations, they carry Order-of-Magnitude tolerances (-30% to +50%).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The estimated base costs are: Site Alpha: $2,000,000 Site Beta: $3,500,000 Site Gamma: $1,500,000 .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Your Task: Calculate the total combined high-side financial exposure (the maximum potential budget ceiling) that the corporation must prepare for if they decide to fund the development of all three sites simultaneously. Answer: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Sum the Base Estimates : Total Base Cost=$2,000,000+$3,500,000+$1,500,000=$7,000,000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Apply the Order-of-Magnitude High-Side Factor (+50%):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Maximum Portfolio Ceiling=Total Base Cost*(1+0.50)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Maximum Portfolio Ceiling=$7,000,000*1.50=$10,500,000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Final Answer: The corporation must be financially prepared for a maximum combined exposure of $10,500,000.</a:t>
            </a:r>
          </a:p>
        </p:txBody>
      </p:sp>
      <p:pic>
        <p:nvPicPr>
          <p:cNvPr id="5" name="Graphic 21">
            <a:extLst>
              <a:ext uri="{FF2B5EF4-FFF2-40B4-BE49-F238E27FC236}">
                <a16:creationId xmlns:a16="http://schemas.microsoft.com/office/drawing/2014/main" id="{DBAF7F61-0E8C-32E6-6A8C-4572F5CD8A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10669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2E455-4DA0-0A8C-0335-3F9442B63B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59848A-5395-FD74-B23C-267E440381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B03CAAE-BDFA-A7B9-F73C-D54C388A3EC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a:rPr>
              <a:t>3.1.5    </a:t>
            </a: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Functions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of Capital-Cost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estimates</a:t>
            </a:r>
          </a:p>
        </p:txBody>
      </p:sp>
      <p:sp>
        <p:nvSpPr>
          <p:cNvPr id="25" name="Rectangle: Rounded Corners 24">
            <a:extLst>
              <a:ext uri="{FF2B5EF4-FFF2-40B4-BE49-F238E27FC236}">
                <a16:creationId xmlns:a16="http://schemas.microsoft.com/office/drawing/2014/main" id="{70165562-43DC-2B27-FB31-DC923EC63824}"/>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chemeClr val="tx1"/>
                </a:solidFill>
                <a:effectLst/>
                <a:uLnTx/>
                <a:uFillTx/>
                <a:latin typeface="Alexandria"/>
              </a:rPr>
              <a:t>Partial Funding Authorization Cap (Budget Estimate): A manufacturing company's internal regulations state that when a project is at the stage of Partial Funding Authorization, the board will only release an initial down payment equal to the project's absolute low-side boundary cost. Any remaining balance will be released later. A project manager submits an authorization request for a refinery expansion with a base estimate of $12,600,000.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Your Task: Identify the estimate category used for funding authorization.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Calculate the exact dollar amount of the initial down payment the board will release. Answer: </a:t>
            </a:r>
            <a:r>
              <a:rPr kumimoji="0" lang="en-US" sz="1800" i="0" u="none" strike="noStrike" kern="1200" cap="none" spc="0" normalizeH="0" baseline="0" noProof="0" dirty="0">
                <a:ln>
                  <a:noFill/>
                </a:ln>
                <a:solidFill>
                  <a:schemeClr val="tx1"/>
                </a:solidFill>
                <a:effectLst/>
                <a:uLnTx/>
                <a:uFillTx/>
                <a:latin typeface="Alexandria"/>
              </a:rPr>
              <a:t>Identify Category: matches partial funding authorization to a Budget Estimate.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a:ln>
                  <a:noFill/>
                </a:ln>
                <a:solidFill>
                  <a:schemeClr val="tx1"/>
                </a:solidFill>
                <a:effectLst/>
                <a:uLnTx/>
                <a:uFillTx/>
                <a:latin typeface="Alexandria"/>
              </a:rPr>
              <a:t>Identify Low-Side Tolerance: defines the low-side tolerance of a Budget estimate as -15%.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a:ln>
                  <a:noFill/>
                </a:ln>
                <a:solidFill>
                  <a:schemeClr val="tx1"/>
                </a:solidFill>
                <a:effectLst/>
                <a:uLnTx/>
                <a:uFillTx/>
                <a:latin typeface="Alexandria"/>
              </a:rPr>
              <a:t>Calculate the Down Payment Amount : Released</a:t>
            </a:r>
            <a:r>
              <a:rPr lang="en-US" dirty="0">
                <a:solidFill>
                  <a:schemeClr val="tx1"/>
                </a:solidFill>
                <a:latin typeface="Alexandria"/>
              </a:rPr>
              <a:t> </a:t>
            </a:r>
            <a:r>
              <a:rPr kumimoji="0" lang="en-US" sz="1800" i="0" u="none" strike="noStrike" kern="1200" cap="none" spc="0" normalizeH="0" baseline="0" noProof="0" dirty="0">
                <a:ln>
                  <a:noFill/>
                </a:ln>
                <a:solidFill>
                  <a:schemeClr val="tx1"/>
                </a:solidFill>
                <a:effectLst/>
                <a:uLnTx/>
                <a:uFillTx/>
                <a:latin typeface="Alexandria"/>
              </a:rPr>
              <a:t>Funds=Base Cost*(1-0.15)</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a:ln>
                  <a:noFill/>
                </a:ln>
                <a:solidFill>
                  <a:schemeClr val="tx1"/>
                </a:solidFill>
                <a:effectLst/>
                <a:uLnTx/>
                <a:uFillTx/>
                <a:latin typeface="Alexandria"/>
              </a:rPr>
              <a:t>Released Funds=$12,600,000*0.85=$10,710,000</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Final Answer: The board will authorize an initial down payment of $10,710,000.</a:t>
            </a:r>
          </a:p>
        </p:txBody>
      </p:sp>
      <p:pic>
        <p:nvPicPr>
          <p:cNvPr id="5" name="Graphic 21">
            <a:extLst>
              <a:ext uri="{FF2B5EF4-FFF2-40B4-BE49-F238E27FC236}">
                <a16:creationId xmlns:a16="http://schemas.microsoft.com/office/drawing/2014/main" id="{9FBAAD6A-7D82-0635-5061-5105859998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4565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262EC-97E9-65B9-98C2-04C3EAF8B7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424DD4-BD21-476F-9A52-AD1C82D0E3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858909-7F45-D495-FFC6-65A095A4BA1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a:rPr>
              <a:t>3.1.5    </a:t>
            </a:r>
            <a:endParaRPr kumimoji="0" lang="en-US" sz="1800" b="1" i="0" u="none" strike="noStrike" kern="1200" cap="none" spc="0" normalizeH="0" baseline="0" noProof="0" dirty="0">
              <a:ln>
                <a:noFill/>
              </a:ln>
              <a:solidFill>
                <a:prstClr val="black"/>
              </a:solidFill>
              <a:effectLst/>
              <a:uLnTx/>
              <a:uFillTx/>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Functions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of Capital-Cost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     estimates</a:t>
            </a:r>
          </a:p>
        </p:txBody>
      </p:sp>
      <p:sp>
        <p:nvSpPr>
          <p:cNvPr id="25" name="Rectangle: Rounded Corners 24">
            <a:extLst>
              <a:ext uri="{FF2B5EF4-FFF2-40B4-BE49-F238E27FC236}">
                <a16:creationId xmlns:a16="http://schemas.microsoft.com/office/drawing/2014/main" id="{2B468319-5819-F6FD-C06F-53E086AD5A45}"/>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600" b="1" i="0" u="none" strike="noStrike" kern="1200" cap="none" spc="0" normalizeH="0" baseline="0" noProof="0" dirty="0">
                <a:ln>
                  <a:noFill/>
                </a:ln>
                <a:solidFill>
                  <a:schemeClr val="tx1"/>
                </a:solidFill>
                <a:effectLst/>
                <a:uLnTx/>
                <a:uFillTx/>
                <a:latin typeface="Alexandria"/>
              </a:rPr>
              <a:t>Evaluating Contractor Bids (Definitive Estimate) : An infrastructure group is reviewing the Presentation of Bids from external contractors for a pipeline project. The internal project team has advanced the engineering to a Definitive Estimate level (-5% to +15%), establishing a strict internal baseline cost of $6,000,000. Three contractors submit the following lump-sum bids: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Alexandria"/>
              </a:rPr>
              <a:t>Contractor X: $5,600,000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Alexandria"/>
              </a:rPr>
              <a:t>Contractor Y: $6,800,000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Alexandria"/>
              </a:rPr>
              <a:t>Contractor Z: $6,950,000 Your Task : Determine which contractor bid(s) must be disqualified for falling completely outside the acceptable maximum high-side limit of a standard Definitive estimate. </a:t>
            </a:r>
            <a:r>
              <a:rPr kumimoji="0" lang="en-US" sz="1600" b="1" i="0" u="sng" strike="noStrike" kern="1200" cap="none" spc="0" normalizeH="0" baseline="0" noProof="0" dirty="0">
                <a:ln>
                  <a:noFill/>
                </a:ln>
                <a:solidFill>
                  <a:schemeClr val="tx1"/>
                </a:solidFill>
                <a:effectLst/>
                <a:uLnTx/>
                <a:uFillTx/>
                <a:latin typeface="Alexandria"/>
              </a:rPr>
              <a:t>Answer</a:t>
            </a:r>
            <a:r>
              <a:rPr kumimoji="0" lang="en-US" sz="1600" b="1" i="0" u="none" strike="noStrike" kern="1200" cap="none" spc="0" normalizeH="0" baseline="0" noProof="0" dirty="0">
                <a:ln>
                  <a:noFill/>
                </a:ln>
                <a:solidFill>
                  <a:schemeClr val="tx1"/>
                </a:solidFill>
                <a:effectLst/>
                <a:uLnTx/>
                <a:uFillTx/>
                <a:latin typeface="Alexandria"/>
              </a:rPr>
              <a:t>: </a:t>
            </a:r>
            <a:r>
              <a:rPr kumimoji="0" lang="en-US" sz="1600" b="0" i="0" u="none" strike="noStrike" kern="1200" cap="none" spc="0" normalizeH="0" baseline="0" noProof="0" dirty="0">
                <a:ln>
                  <a:noFill/>
                </a:ln>
                <a:solidFill>
                  <a:schemeClr val="tx1"/>
                </a:solidFill>
                <a:effectLst/>
                <a:uLnTx/>
                <a:uFillTx/>
                <a:latin typeface="Alexandria"/>
              </a:rPr>
              <a:t>the Definitive Maximum High-Side Cap (+15%):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Maximum Acceptable Bid=Baseline Cost*(1+0.15)</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Maximum Acceptable Bid=$6,000,000*1.15=$6,900,000</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Evaluate the Bids against the $6,900,000: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Contractor X ($5,600,000): Below the cap. (Acceptable)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Contractor Y ($6,800,000): Below the cap. (Acceptable)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Alexandria"/>
              </a:rPr>
              <a:t>Contractor Z ($6,950,000): Exceeds the $6,900,000 ceiling. (Disqualified)</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Alexandria"/>
              </a:rPr>
              <a:t>Final Answer: Contractor Z must be disqualified because their bid exceeds the acceptable definitive threshold by $50,000.</a:t>
            </a:r>
          </a:p>
        </p:txBody>
      </p:sp>
      <p:pic>
        <p:nvPicPr>
          <p:cNvPr id="5" name="Graphic 21">
            <a:extLst>
              <a:ext uri="{FF2B5EF4-FFF2-40B4-BE49-F238E27FC236}">
                <a16:creationId xmlns:a16="http://schemas.microsoft.com/office/drawing/2014/main" id="{582AF892-A753-BC9F-3B54-5383DD6487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98343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36E70-F5DA-28F9-7CE7-C8E1D840B1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30D669-4ED2-3815-DB1B-6DA2C9741864}"/>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b="1" dirty="0">
              <a:solidFill>
                <a:schemeClr val="tx1"/>
              </a:solidFill>
              <a:latin typeface="Alexandria"/>
            </a:endParaRPr>
          </a:p>
          <a:p>
            <a:pPr algn="just"/>
            <a:endParaRPr lang="en-US" b="1" dirty="0">
              <a:solidFill>
                <a:schemeClr val="tx1"/>
              </a:solidFill>
              <a:latin typeface="Alexandria"/>
            </a:endParaRPr>
          </a:p>
          <a:p>
            <a:pPr algn="just"/>
            <a:r>
              <a:rPr lang="en-US" b="1" dirty="0">
                <a:solidFill>
                  <a:schemeClr val="tx1"/>
                </a:solidFill>
                <a:latin typeface="Alexandria"/>
              </a:rPr>
              <a:t>3.1.6 Cost of Making Estimates</a:t>
            </a:r>
          </a:p>
          <a:p>
            <a:pPr algn="just"/>
            <a:endParaRPr lang="en-US" dirty="0">
              <a:solidFill>
                <a:schemeClr val="tx1"/>
              </a:solidFill>
              <a:latin typeface="Alexandria"/>
            </a:endParaRPr>
          </a:p>
          <a:p>
            <a:pPr algn="just"/>
            <a:r>
              <a:rPr lang="en-US" dirty="0">
                <a:solidFill>
                  <a:schemeClr val="tx1"/>
                </a:solidFill>
                <a:latin typeface="Alexandria"/>
              </a:rPr>
              <a:t>A cost estimate does not come free, and the cost of preparing the estimate rises rapidly with the accuracy required. The expense of an estimate may or may not be calculated to include the cost of detailed engineering required to prepare the estimate. From a practical point of view, the estimate cannot be prepared without adequate engineering work to support the estimate. Thus, whether or not engineering costs are considered to be a part of the cost of making an estimate, the point is moot. For an estimate to be made, engineering must be done to an adequate level to support the estimate. Engineering costs will thus be incurred. </a:t>
            </a:r>
          </a:p>
          <a:p>
            <a:pPr algn="just"/>
            <a:endParaRPr lang="en-US" dirty="0">
              <a:solidFill>
                <a:schemeClr val="tx1"/>
              </a:solidFill>
              <a:latin typeface="Alexandria"/>
            </a:endParaRPr>
          </a:p>
          <a:p>
            <a:pPr algn="just"/>
            <a:r>
              <a:rPr lang="en-US" dirty="0">
                <a:solidFill>
                  <a:schemeClr val="tx1"/>
                </a:solidFill>
                <a:latin typeface="Alexandria"/>
              </a:rPr>
              <a:t>Table 3.1 shows the variability of the expense of performing an estimate. This table shows approximately how the estimate preparation cost varies with the size of the project and the level of design. </a:t>
            </a:r>
          </a:p>
          <a:p>
            <a:pPr algn="just"/>
            <a:r>
              <a:rPr lang="en-US" dirty="0">
                <a:solidFill>
                  <a:schemeClr val="tx1"/>
                </a:solidFill>
                <a:latin typeface="Alexandria"/>
              </a:rPr>
              <a:t>As shown, for an order-of-magnitude $1 million estimate, estimate cost is about 0.15% of the estimated amount; a budget estimate increases this cost to about 0.6%; a definitive estimate raises the cost to about 2.0%</a:t>
            </a:r>
          </a:p>
        </p:txBody>
      </p:sp>
      <p:sp>
        <p:nvSpPr>
          <p:cNvPr id="5" name="Rectangle 4">
            <a:extLst>
              <a:ext uri="{FF2B5EF4-FFF2-40B4-BE49-F238E27FC236}">
                <a16:creationId xmlns:a16="http://schemas.microsoft.com/office/drawing/2014/main" id="{66636A0F-37FD-626C-DD3D-63AD478D57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09A738B-C897-FAEA-CC23-AA3BD2DB3426}"/>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pic>
        <p:nvPicPr>
          <p:cNvPr id="7" name="Graphic 21">
            <a:extLst>
              <a:ext uri="{FF2B5EF4-FFF2-40B4-BE49-F238E27FC236}">
                <a16:creationId xmlns:a16="http://schemas.microsoft.com/office/drawing/2014/main" id="{4E6D3668-8F90-FA8C-C5AA-3B69B6E6D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5510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Table 3.1</a:t>
            </a:r>
            <a:endParaRPr lang="en-US" sz="2800" b="1" dirty="0">
              <a:solidFill>
                <a:schemeClr val="tx1"/>
              </a:solidFill>
              <a:latin typeface="Alexandria"/>
              <a:cs typeface="Alexandria" charset="0"/>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Approximate </a:t>
            </a:r>
          </a:p>
          <a:p>
            <a:pPr algn="ctr"/>
            <a:r>
              <a:rPr lang="en-US"/>
              <a:t>Cost of </a:t>
            </a:r>
          </a:p>
          <a:p>
            <a:pPr algn="ctr"/>
            <a:r>
              <a:rPr lang="en-US"/>
              <a:t>Preparing Estimates (Excluding Supporting Engineering Work</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F102820-B2EA-AE97-4421-D423417A22BA}"/>
              </a:ext>
            </a:extLst>
          </p:cNvPr>
          <p:cNvSpPr txBox="1"/>
          <p:nvPr/>
        </p:nvSpPr>
        <p:spPr>
          <a:xfrm>
            <a:off x="1236080" y="1562096"/>
            <a:ext cx="8946625" cy="369332"/>
          </a:xfrm>
          <a:prstGeom prst="rect">
            <a:avLst/>
          </a:prstGeom>
          <a:noFill/>
        </p:spPr>
        <p:txBody>
          <a:bodyPr wrap="square">
            <a:spAutoFit/>
          </a:bodyPr>
          <a:lstStyle/>
          <a:p>
            <a:pPr algn="ctr"/>
            <a:r>
              <a:rPr lang="en-US" sz="1800" dirty="0">
                <a:latin typeface="Alexandria"/>
              </a:rPr>
              <a:t>Approximate  Cost of  Preparing Estimates (Excluding Supporting Engineering Work)</a:t>
            </a:r>
            <a:endParaRPr lang="en-US" dirty="0">
              <a:latin typeface="Alexandria"/>
            </a:endParaRPr>
          </a:p>
        </p:txBody>
      </p:sp>
      <p:pic>
        <p:nvPicPr>
          <p:cNvPr id="9" name="Picture 8">
            <a:extLst>
              <a:ext uri="{FF2B5EF4-FFF2-40B4-BE49-F238E27FC236}">
                <a16:creationId xmlns:a16="http://schemas.microsoft.com/office/drawing/2014/main" id="{4DB2234F-8417-E811-4023-33B8D1AA1608}"/>
              </a:ext>
            </a:extLst>
          </p:cNvPr>
          <p:cNvPicPr>
            <a:picLocks noChangeAspect="1"/>
          </p:cNvPicPr>
          <p:nvPr/>
        </p:nvPicPr>
        <p:blipFill>
          <a:blip r:embed="rId3"/>
          <a:stretch>
            <a:fillRect/>
          </a:stretch>
        </p:blipFill>
        <p:spPr>
          <a:xfrm>
            <a:off x="1684853" y="2079108"/>
            <a:ext cx="8049081" cy="278786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367B1-BF35-6AE1-53FE-228DCD3AE7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203D36-2A54-9B11-19B7-A11B7CEB03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E8FD7BC-B095-48CF-70E1-13845EF1514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Table 3.2</a:t>
            </a:r>
            <a:endParaRPr lang="en-US" sz="2800" b="1" dirty="0">
              <a:solidFill>
                <a:schemeClr val="tx1"/>
              </a:solidFill>
              <a:latin typeface="Alexandria"/>
              <a:cs typeface="Alexandria" charset="0"/>
            </a:endParaRPr>
          </a:p>
        </p:txBody>
      </p:sp>
      <p:sp>
        <p:nvSpPr>
          <p:cNvPr id="25" name="Rectangle: Rounded Corners 24">
            <a:extLst>
              <a:ext uri="{FF2B5EF4-FFF2-40B4-BE49-F238E27FC236}">
                <a16:creationId xmlns:a16="http://schemas.microsoft.com/office/drawing/2014/main" id="{8670071A-05BB-8189-BD59-7661DBE39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Table 3.2 shows the effect of adding the required engineering work to the estimate cost. For the order-of-magnitude $1 million estimate, estimate cost increases to about 1.4% of the estimated amount; the budget estimate increases to about 3.5%; and the definitive estimate raises to about 6.0%. </a:t>
            </a:r>
          </a:p>
        </p:txBody>
      </p:sp>
      <p:pic>
        <p:nvPicPr>
          <p:cNvPr id="5" name="Graphic 21">
            <a:extLst>
              <a:ext uri="{FF2B5EF4-FFF2-40B4-BE49-F238E27FC236}">
                <a16:creationId xmlns:a16="http://schemas.microsoft.com/office/drawing/2014/main" id="{39FE8327-664F-33AC-0B97-828E3D3A7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CC838D3-0F26-FF5A-8B64-12A544CB82A3}"/>
              </a:ext>
            </a:extLst>
          </p:cNvPr>
          <p:cNvSpPr txBox="1"/>
          <p:nvPr/>
        </p:nvSpPr>
        <p:spPr>
          <a:xfrm>
            <a:off x="1333001" y="1401516"/>
            <a:ext cx="8946625" cy="369332"/>
          </a:xfrm>
          <a:prstGeom prst="rect">
            <a:avLst/>
          </a:prstGeom>
          <a:noFill/>
        </p:spPr>
        <p:txBody>
          <a:bodyPr wrap="square">
            <a:spAutoFit/>
          </a:bodyPr>
          <a:lstStyle/>
          <a:p>
            <a:pPr algn="ctr"/>
            <a:r>
              <a:rPr lang="en-US" dirty="0">
                <a:latin typeface="Alexandria"/>
              </a:rPr>
              <a:t>Table 3.2 Approximate Cost of Preparing Estimates (Including Supporting Engineering Work)</a:t>
            </a:r>
          </a:p>
        </p:txBody>
      </p:sp>
      <p:pic>
        <p:nvPicPr>
          <p:cNvPr id="3" name="Picture 2">
            <a:extLst>
              <a:ext uri="{FF2B5EF4-FFF2-40B4-BE49-F238E27FC236}">
                <a16:creationId xmlns:a16="http://schemas.microsoft.com/office/drawing/2014/main" id="{AA0AC1CC-CF16-EED0-CB7B-ED19863A75A3}"/>
              </a:ext>
            </a:extLst>
          </p:cNvPr>
          <p:cNvPicPr>
            <a:picLocks noChangeAspect="1"/>
          </p:cNvPicPr>
          <p:nvPr/>
        </p:nvPicPr>
        <p:blipFill>
          <a:blip r:embed="rId3"/>
          <a:stretch>
            <a:fillRect/>
          </a:stretch>
        </p:blipFill>
        <p:spPr>
          <a:xfrm>
            <a:off x="1444169" y="1770848"/>
            <a:ext cx="8819535" cy="2005781"/>
          </a:xfrm>
          <a:prstGeom prst="rect">
            <a:avLst/>
          </a:prstGeom>
        </p:spPr>
      </p:pic>
    </p:spTree>
    <p:extLst>
      <p:ext uri="{BB962C8B-B14F-4D97-AF65-F5344CB8AC3E}">
        <p14:creationId xmlns:p14="http://schemas.microsoft.com/office/powerpoint/2010/main" val="592318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5CAD3-DBD6-EB54-9096-D671E887AF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AAB214-5CAA-82A6-DED5-456376AC21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E4B1BCA-023D-D6F7-0124-FEFED81435A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a:cs typeface="Alexandria" charset="0"/>
            </a:endParaRPr>
          </a:p>
        </p:txBody>
      </p:sp>
      <p:sp>
        <p:nvSpPr>
          <p:cNvPr id="25" name="Rectangle: Rounded Corners 24">
            <a:extLst>
              <a:ext uri="{FF2B5EF4-FFF2-40B4-BE49-F238E27FC236}">
                <a16:creationId xmlns:a16="http://schemas.microsoft.com/office/drawing/2014/main" id="{51358A05-E49A-37AF-98B7-4EBAA4AEBAB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26C256C-0A78-4649-9AC4-C1755DFC47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E22AD66-14D2-D7F8-7462-92D739C987CC}"/>
              </a:ext>
            </a:extLst>
          </p:cNvPr>
          <p:cNvSpPr txBox="1"/>
          <p:nvPr/>
        </p:nvSpPr>
        <p:spPr>
          <a:xfrm>
            <a:off x="1473666" y="1285192"/>
            <a:ext cx="8760542" cy="3615733"/>
          </a:xfrm>
          <a:prstGeom prst="rect">
            <a:avLst/>
          </a:prstGeom>
          <a:noFill/>
        </p:spPr>
        <p:txBody>
          <a:bodyPr wrap="square">
            <a:spAutoFit/>
          </a:bodyPr>
          <a:lstStyle/>
          <a:p>
            <a:pPr algn="just"/>
            <a:endParaRPr lang="en-US" dirty="0">
              <a:latin typeface="Alexandria"/>
            </a:endParaRPr>
          </a:p>
          <a:p>
            <a:pPr algn="just">
              <a:lnSpc>
                <a:spcPct val="200000"/>
              </a:lnSpc>
            </a:pPr>
            <a:r>
              <a:rPr lang="en-US" dirty="0">
                <a:latin typeface="Alexandria"/>
              </a:rPr>
              <a:t>Clearly, the cost of engineering work must be considered when deciding upon the level of estimate which is required. To perform an estimate at a higher level of accuracy than required is a waste of resources. On the other hand, to attempt to save money by not doing sufficient engineering work leads to estimates which are far less accurate than may be necessary. The estimator must understand the purpose of an estimate and the level of accuracy which is actually needed.</a:t>
            </a:r>
          </a:p>
        </p:txBody>
      </p:sp>
    </p:spTree>
    <p:extLst>
      <p:ext uri="{BB962C8B-B14F-4D97-AF65-F5344CB8AC3E}">
        <p14:creationId xmlns:p14="http://schemas.microsoft.com/office/powerpoint/2010/main" val="18247484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38CC8-56C8-2AFA-1AE4-135A0D0E8E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B94089-A4AD-244E-16CF-8D2AA94F57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6383833-247A-6206-EEAD-6A2D037D9F5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a:cs typeface="Alexandria" charset="0"/>
            </a:endParaRPr>
          </a:p>
        </p:txBody>
      </p:sp>
      <p:sp>
        <p:nvSpPr>
          <p:cNvPr id="25" name="Rectangle: Rounded Corners 24">
            <a:extLst>
              <a:ext uri="{FF2B5EF4-FFF2-40B4-BE49-F238E27FC236}">
                <a16:creationId xmlns:a16="http://schemas.microsoft.com/office/drawing/2014/main" id="{5D5886E2-322C-980F-7ACA-9317941E6B9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For a project estimated at $1,000,000, state the preparation cost percentages (excluding supporting engineering work) for all three ANSI levels . </a:t>
            </a:r>
          </a:p>
          <a:p>
            <a:pPr marR="0" lvl="0" defTabSz="914400" rtl="0" eaLnBrk="1" fontAlgn="auto" latinLnBrk="0" hangingPunct="1">
              <a:lnSpc>
                <a:spcPct val="100000"/>
              </a:lnSpc>
              <a:spcBef>
                <a:spcPts val="0"/>
              </a:spcBef>
              <a:spcAft>
                <a:spcPts val="0"/>
              </a:spcAft>
              <a:buClrTx/>
              <a:buSzTx/>
              <a:tabLst/>
              <a:defRPr/>
            </a:pPr>
            <a:r>
              <a:rPr kumimoji="0" lang="en-US" sz="1800" b="1" i="0" u="none" strike="noStrike" kern="1200" cap="none" spc="0" normalizeH="0" baseline="0" noProof="0" dirty="0">
                <a:ln>
                  <a:noFill/>
                </a:ln>
                <a:solidFill>
                  <a:schemeClr val="tx1"/>
                </a:solidFill>
                <a:effectLst/>
                <a:uLnTx/>
                <a:uFillTx/>
                <a:latin typeface="Calibri"/>
                <a:ea typeface="+mn-ea"/>
                <a:cs typeface="+mn-cs"/>
              </a:rPr>
              <a:t>Answer</a:t>
            </a:r>
            <a:r>
              <a:rPr kumimoji="0" lang="en-US" sz="1800" b="0" i="0" u="none" strike="noStrike" kern="1200" cap="none" spc="0" normalizeH="0" baseline="0" noProof="0" dirty="0">
                <a:ln>
                  <a:noFill/>
                </a:ln>
                <a:solidFill>
                  <a:schemeClr val="tx1"/>
                </a:solidFill>
                <a:effectLst/>
                <a:uLnTx/>
                <a:uFillTx/>
                <a:latin typeface="Calibri"/>
                <a:ea typeface="+mn-ea"/>
                <a:cs typeface="+mn-cs"/>
              </a:rPr>
              <a:t>: Order-of-magnitude is 0.15% ($1,500); Budget is 0.6% ($6,000); Definitive is 2.0% ($20,000) </a:t>
            </a: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dirty="0">
              <a:solidFill>
                <a:schemeClr val="tx1"/>
              </a:solidFill>
              <a:latin typeface="Calibri"/>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Using Table 3.1, find the preparation cost of a budget estimate (-15% +30%) for a $10,000,000 project. </a:t>
            </a:r>
            <a:r>
              <a:rPr kumimoji="0" lang="en-US" sz="1800" b="1" i="0" u="none" strike="noStrike" kern="1200" cap="none" spc="0" normalizeH="0" baseline="0" noProof="0" dirty="0">
                <a:ln>
                  <a:noFill/>
                </a:ln>
                <a:solidFill>
                  <a:schemeClr val="tx1"/>
                </a:solidFill>
                <a:effectLst/>
                <a:uLnTx/>
                <a:uFillTx/>
                <a:latin typeface="Calibri"/>
                <a:ea typeface="+mn-ea"/>
                <a:cs typeface="+mn-cs"/>
              </a:rPr>
              <a:t>Answer</a:t>
            </a:r>
            <a:r>
              <a:rPr kumimoji="0" lang="en-US" sz="1800" b="0" i="0" u="none" strike="noStrike" kern="1200" cap="none" spc="0" normalizeH="0" baseline="0" noProof="0" dirty="0">
                <a:ln>
                  <a:noFill/>
                </a:ln>
                <a:solidFill>
                  <a:schemeClr val="tx1"/>
                </a:solidFill>
                <a:effectLst/>
                <a:uLnTx/>
                <a:uFillTx/>
                <a:latin typeface="Calibri"/>
                <a:ea typeface="+mn-ea"/>
                <a:cs typeface="+mn-cs"/>
              </a:rPr>
              <a:t>: $15,000</a:t>
            </a: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dirty="0">
              <a:solidFill>
                <a:schemeClr val="tx1"/>
              </a:solidFill>
              <a:latin typeface="Calibri"/>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R="0" lvl="0"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Using Table 3.2, find the preparation cost of a definitive estimate (-5% +15%) for a $20,000,000 project. </a:t>
            </a:r>
            <a:r>
              <a:rPr kumimoji="0" lang="en-US" sz="1800" b="1" i="0" u="none" strike="noStrike" kern="1200" cap="none" spc="0" normalizeH="0" baseline="0" noProof="0" dirty="0">
                <a:ln>
                  <a:noFill/>
                </a:ln>
                <a:solidFill>
                  <a:schemeClr val="tx1"/>
                </a:solidFill>
                <a:effectLst/>
                <a:uLnTx/>
                <a:uFillTx/>
                <a:latin typeface="Calibri"/>
                <a:ea typeface="+mn-ea"/>
                <a:cs typeface="+mn-cs"/>
              </a:rPr>
              <a:t>Answer</a:t>
            </a:r>
            <a:r>
              <a:rPr kumimoji="0" lang="en-US" sz="1800" b="0" i="0" u="none" strike="noStrike" kern="1200" cap="none" spc="0" normalizeH="0" baseline="0" noProof="0" dirty="0">
                <a:ln>
                  <a:noFill/>
                </a:ln>
                <a:solidFill>
                  <a:schemeClr val="tx1"/>
                </a:solidFill>
                <a:effectLst/>
                <a:uLnTx/>
                <a:uFillTx/>
                <a:latin typeface="Calibri"/>
                <a:ea typeface="+mn-ea"/>
                <a:cs typeface="+mn-cs"/>
              </a:rPr>
              <a:t>: $240,000 </a:t>
            </a:r>
          </a:p>
        </p:txBody>
      </p:sp>
      <p:pic>
        <p:nvPicPr>
          <p:cNvPr id="5" name="Graphic 21">
            <a:extLst>
              <a:ext uri="{FF2B5EF4-FFF2-40B4-BE49-F238E27FC236}">
                <a16:creationId xmlns:a16="http://schemas.microsoft.com/office/drawing/2014/main" id="{28010F70-F211-6579-D78D-4E304A4DBC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267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641526" y="3565654"/>
            <a:ext cx="1190600" cy="677108"/>
          </a:xfrm>
          <a:prstGeom prst="rect">
            <a:avLst/>
          </a:prstGeom>
          <a:noFill/>
        </p:spPr>
        <p:txBody>
          <a:bodyPr wrap="square" rtlCol="0">
            <a:spAutoFit/>
          </a:bodyPr>
          <a:lstStyle/>
          <a:p>
            <a:pPr algn="ctr"/>
            <a:r>
              <a:rPr lang="en-US" sz="1200" b="1" dirty="0"/>
              <a:t>3.1.7</a:t>
            </a:r>
            <a:r>
              <a:rPr lang="en-US" sz="1400" b="1" dirty="0"/>
              <a:t> </a:t>
            </a:r>
            <a:r>
              <a:rPr lang="en-US" sz="1200" b="1" dirty="0"/>
              <a:t>Representation of Cost Data </a:t>
            </a:r>
            <a:endParaRPr lang="en-US" sz="12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FE54406-87E0-6DE5-3289-78D6B95EEDD4}"/>
              </a:ext>
            </a:extLst>
          </p:cNvPr>
          <p:cNvSpPr txBox="1"/>
          <p:nvPr/>
        </p:nvSpPr>
        <p:spPr>
          <a:xfrm>
            <a:off x="1013951" y="1397680"/>
            <a:ext cx="4627575" cy="4524315"/>
          </a:xfrm>
          <a:prstGeom prst="rect">
            <a:avLst/>
          </a:prstGeom>
          <a:noFill/>
        </p:spPr>
        <p:txBody>
          <a:bodyPr wrap="square">
            <a:spAutoFit/>
          </a:bodyPr>
          <a:lstStyle/>
          <a:p>
            <a:pPr algn="just"/>
            <a:r>
              <a:rPr lang="en-US" b="1" dirty="0">
                <a:latin typeface="Alexandria"/>
              </a:rPr>
              <a:t>Cost estimates can be prepared from three sources of data</a:t>
            </a:r>
            <a:r>
              <a:rPr lang="en-US" dirty="0">
                <a:latin typeface="Alexandria"/>
              </a:rPr>
              <a:t>: </a:t>
            </a:r>
          </a:p>
          <a:p>
            <a:pPr algn="just"/>
            <a:r>
              <a:rPr lang="en-US" b="1" dirty="0">
                <a:latin typeface="Alexandria"/>
              </a:rPr>
              <a:t>1</a:t>
            </a:r>
            <a:r>
              <a:rPr lang="en-US" dirty="0">
                <a:latin typeface="Alexandria"/>
              </a:rPr>
              <a:t>. Similar project costs: costs of similar projects, and costs of project components </a:t>
            </a:r>
          </a:p>
          <a:p>
            <a:pPr algn="just"/>
            <a:r>
              <a:rPr lang="en-US" b="1" dirty="0">
                <a:latin typeface="Alexandria"/>
              </a:rPr>
              <a:t>2</a:t>
            </a:r>
            <a:r>
              <a:rPr lang="en-US" dirty="0">
                <a:latin typeface="Alexandria"/>
              </a:rPr>
              <a:t>. Proprietary cost data files: historical company costs, and in-house projects </a:t>
            </a:r>
          </a:p>
          <a:p>
            <a:pPr algn="just"/>
            <a:r>
              <a:rPr lang="en-US" b="1" dirty="0">
                <a:latin typeface="Alexandria"/>
              </a:rPr>
              <a:t>3</a:t>
            </a:r>
            <a:r>
              <a:rPr lang="en-US" dirty="0">
                <a:latin typeface="Alexandria"/>
              </a:rPr>
              <a:t>. Published cost information </a:t>
            </a:r>
          </a:p>
          <a:p>
            <a:pPr algn="just"/>
            <a:r>
              <a:rPr lang="en-US" dirty="0">
                <a:latin typeface="Alexandria"/>
              </a:rPr>
              <a:t>Extreme care should be used when using published information because the accuracy level of such data is not known. Sometimes the basis for such data is not even indicated (e.g., whether purchased or installed costs are being presented). Installed cost figures also may or may not include auxiliary equipment, and some costs might be for entire plants while others may be for battery-limit installations only</a:t>
            </a:r>
          </a:p>
        </p:txBody>
      </p:sp>
    </p:spTree>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5E665-16FF-1893-1973-84EBF7E88B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2C741-2E9E-8B3A-4E00-D7BD8BF04D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458E805-CCA7-E6EE-87E6-C40608D5AC2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3.1.7</a:t>
            </a:r>
            <a:r>
              <a:rPr lang="en-US" sz="2400" b="1" dirty="0"/>
              <a:t> </a:t>
            </a:r>
          </a:p>
          <a:p>
            <a:pPr algn="ctr"/>
            <a:r>
              <a:rPr lang="en-US" sz="2400" b="1" dirty="0"/>
              <a:t>   </a:t>
            </a:r>
            <a:r>
              <a:rPr lang="en-US" sz="2000" b="1" dirty="0"/>
              <a:t>Representation  </a:t>
            </a:r>
          </a:p>
          <a:p>
            <a:pPr algn="ctr"/>
            <a:r>
              <a:rPr lang="en-US" sz="2000" b="1" dirty="0"/>
              <a:t>of Cost </a:t>
            </a:r>
          </a:p>
          <a:p>
            <a:pPr algn="ctr"/>
            <a:r>
              <a:rPr lang="en-US" sz="2000" b="1" dirty="0"/>
              <a:t>Data</a:t>
            </a:r>
            <a:endParaRPr lang="en-US" b="1" dirty="0">
              <a:solidFill>
                <a:schemeClr val="bg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E325E47-FA63-735A-63F2-DF8AD56C9A2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200000"/>
              </a:lnSpc>
              <a:defRPr/>
            </a:pPr>
            <a:endParaRPr lang="en-US" sz="1600" dirty="0">
              <a:solidFill>
                <a:schemeClr val="tx1"/>
              </a:solidFill>
              <a:latin typeface="Alexandria"/>
            </a:endParaRPr>
          </a:p>
          <a:p>
            <a:pPr lvl="0">
              <a:lnSpc>
                <a:spcPct val="200000"/>
              </a:lnSpc>
              <a:defRPr/>
            </a:pPr>
            <a:endParaRPr lang="en-US" sz="1600" dirty="0">
              <a:solidFill>
                <a:schemeClr val="tx1"/>
              </a:solidFill>
              <a:latin typeface="Alexandria"/>
            </a:endParaRPr>
          </a:p>
          <a:p>
            <a:pPr lvl="0">
              <a:lnSpc>
                <a:spcPct val="200000"/>
              </a:lnSpc>
              <a:defRPr/>
            </a:pPr>
            <a:endParaRPr lang="en-US" sz="1600" dirty="0">
              <a:solidFill>
                <a:schemeClr val="tx1"/>
              </a:solidFill>
              <a:latin typeface="Alexandria"/>
            </a:endParaRPr>
          </a:p>
          <a:p>
            <a:pPr lvl="0">
              <a:lnSpc>
                <a:spcPct val="200000"/>
              </a:lnSpc>
              <a:defRPr/>
            </a:pPr>
            <a:endParaRPr lang="en-US" sz="1600" dirty="0">
              <a:solidFill>
                <a:schemeClr val="tx1"/>
              </a:solidFill>
              <a:latin typeface="Alexandria"/>
            </a:endParaRPr>
          </a:p>
          <a:p>
            <a:pPr lvl="0">
              <a:lnSpc>
                <a:spcPct val="200000"/>
              </a:lnSpc>
              <a:defRPr/>
            </a:pPr>
            <a:r>
              <a:rPr lang="en-US" sz="1600" dirty="0">
                <a:solidFill>
                  <a:schemeClr val="tx1"/>
                </a:solidFill>
                <a:latin typeface="Alexandria"/>
              </a:rPr>
              <a:t>Further, unless the published data is dated or includes a cost index value, it is often virtually impossible to correct for inflation since the data was obtained. Do not assume that the publication date reflects the date at which the data was obtained. Publication often takes months or years after an article is first written. Unless the publication is very specific about exactly what is included in the cost figures and about the date of the information, the published data should not be used.</a:t>
            </a:r>
          </a:p>
          <a:p>
            <a:pPr lvl="1"/>
            <a:endParaRPr lang="en-US" dirty="0">
              <a:solidFill>
                <a:schemeClr val="tx1"/>
              </a:solidFill>
            </a:endParaRPr>
          </a:p>
          <a:p>
            <a:pPr marL="742950" lvl="1" indent="-285750">
              <a:buFont typeface="Wingdings" panose="05000000000000000000" pitchFamily="2" charset="2"/>
              <a:buChar char="Ø"/>
            </a:pPr>
            <a:r>
              <a:rPr lang="en-US" b="1" dirty="0">
                <a:solidFill>
                  <a:schemeClr val="tx1"/>
                </a:solidFill>
              </a:rPr>
              <a:t>Why is it a dangerous assumption to believe that a cost data book's publication date matches the exact date the cost information was collected? </a:t>
            </a:r>
            <a:r>
              <a:rPr lang="en-US" b="1" i="1" dirty="0">
                <a:solidFill>
                  <a:schemeClr val="tx1"/>
                </a:solidFill>
              </a:rPr>
              <a:t>Answer</a:t>
            </a:r>
            <a:r>
              <a:rPr lang="en-US" i="1" dirty="0">
                <a:solidFill>
                  <a:schemeClr val="tx1"/>
                </a:solidFill>
              </a:rPr>
              <a:t>:</a:t>
            </a:r>
            <a:r>
              <a:rPr lang="en-US" dirty="0">
                <a:solidFill>
                  <a:schemeClr val="tx1"/>
                </a:solidFill>
              </a:rPr>
              <a:t> </a:t>
            </a:r>
          </a:p>
          <a:p>
            <a:pPr lvl="1"/>
            <a:r>
              <a:rPr lang="en-US" dirty="0">
                <a:solidFill>
                  <a:schemeClr val="tx1"/>
                </a:solidFill>
              </a:rPr>
              <a:t>Because publication often takes </a:t>
            </a:r>
            <a:r>
              <a:rPr lang="en-US" b="1" dirty="0">
                <a:solidFill>
                  <a:schemeClr val="tx1"/>
                </a:solidFill>
              </a:rPr>
              <a:t>months or years</a:t>
            </a:r>
            <a:r>
              <a:rPr lang="en-US" dirty="0">
                <a:solidFill>
                  <a:schemeClr val="tx1"/>
                </a:solidFill>
              </a:rPr>
              <a:t> after an article or study is originally written, meaning inflation changes have occurred in the interim.</a:t>
            </a:r>
          </a:p>
          <a:p>
            <a:br>
              <a:rPr lang="en-US" dirty="0">
                <a:solidFill>
                  <a:schemeClr val="tx1"/>
                </a:solidFill>
              </a:rPr>
            </a:br>
            <a:endParaRPr lang="en-US" dirty="0">
              <a:solidFill>
                <a:schemeClr val="tx1"/>
              </a:solidFill>
            </a:endParaRPr>
          </a:p>
          <a:p>
            <a:pPr lvl="0">
              <a:lnSpc>
                <a:spcPct val="200000"/>
              </a:lnSpc>
              <a:defRPr/>
            </a:pPr>
            <a:endParaRPr lang="en-US" sz="1600" dirty="0">
              <a:solidFill>
                <a:schemeClr val="tx1"/>
              </a:solidFill>
              <a:latin typeface="Alexandria"/>
            </a:endParaRPr>
          </a:p>
          <a:p>
            <a:pPr lvl="0">
              <a:lnSpc>
                <a:spcPct val="200000"/>
              </a:lnSpc>
              <a:defRPr/>
            </a:pPr>
            <a:endParaRPr kumimoji="0" lang="en-US" altLang="en-US" sz="1600" b="1" i="0" u="none" strike="noStrike" kern="1200" cap="none" spc="0" normalizeH="0" baseline="0" noProof="0" dirty="0">
              <a:ln>
                <a:noFill/>
              </a:ln>
              <a:solidFill>
                <a:schemeClr val="tx1"/>
              </a:solidFill>
              <a:effectLst/>
              <a:uLnTx/>
              <a:uFillTx/>
              <a:latin typeface="Alexandria"/>
              <a:cs typeface="Arial" panose="020B0604020202020204" pitchFamily="34" charset="0"/>
            </a:endParaRPr>
          </a:p>
          <a:p>
            <a:pPr lvl="0">
              <a:lnSpc>
                <a:spcPct val="200000"/>
              </a:lnSpc>
              <a:defRPr/>
            </a:pPr>
            <a:endParaRPr lang="en-US" altLang="en-US" sz="1600" b="1" dirty="0">
              <a:solidFill>
                <a:schemeClr val="tx1"/>
              </a:solidFill>
              <a:latin typeface="Alexandria"/>
              <a:cs typeface="Arial" panose="020B0604020202020204" pitchFamily="34" charset="0"/>
            </a:endParaRPr>
          </a:p>
          <a:p>
            <a:pPr lvl="0">
              <a:lnSpc>
                <a:spcPct val="200000"/>
              </a:lnSpc>
              <a:defRPr/>
            </a:pPr>
            <a:endParaRPr kumimoji="0" lang="en-US" altLang="en-US" sz="1600" b="1" i="0" u="none" strike="noStrike" kern="1200" cap="none" spc="0" normalizeH="0" baseline="0" noProof="0" dirty="0">
              <a:ln>
                <a:noFill/>
              </a:ln>
              <a:solidFill>
                <a:schemeClr val="tx1"/>
              </a:solidFill>
              <a:effectLst/>
              <a:uLnTx/>
              <a:uFillTx/>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96EA1999-656A-6B3E-AB2C-18939DE8DC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6741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500B4-066C-C57E-4EB6-CF891E541A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DD28DC-C6F3-F70D-DF1D-4C1C291506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534C227-F4D3-7B69-65E0-E10E090CAE77}"/>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t>3.1.8</a:t>
            </a:r>
          </a:p>
          <a:p>
            <a:pPr algn="ctr"/>
            <a:r>
              <a:rPr lang="en-US" b="1" dirty="0"/>
              <a:t> Factored</a:t>
            </a:r>
          </a:p>
          <a:p>
            <a:pPr algn="ctr"/>
            <a:r>
              <a:rPr lang="en-US" b="1" dirty="0"/>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C4CF68B4-FC13-DB90-4533-A9DE5356F825}"/>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450795AD-20B2-3683-0217-80FF0482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A489389-A21E-18ED-E2BE-1B15501F2714}"/>
              </a:ext>
            </a:extLst>
          </p:cNvPr>
          <p:cNvSpPr txBox="1"/>
          <p:nvPr/>
        </p:nvSpPr>
        <p:spPr>
          <a:xfrm>
            <a:off x="1333001" y="1488216"/>
            <a:ext cx="8754896" cy="3970318"/>
          </a:xfrm>
          <a:prstGeom prst="rect">
            <a:avLst/>
          </a:prstGeom>
          <a:noFill/>
        </p:spPr>
        <p:txBody>
          <a:bodyPr wrap="square">
            <a:spAutoFit/>
          </a:bodyPr>
          <a:lstStyle/>
          <a:p>
            <a:pPr algn="just"/>
            <a:r>
              <a:rPr lang="en-US" dirty="0">
                <a:latin typeface="Alexandria"/>
              </a:rPr>
              <a:t>The following are typical techniques used to prepare an order-of-magnitude estimate using historical average cost factors. These techniques and the suggested factors must be used with caution and, to the extent possible, be updated based upon actual data for the time and location in question.</a:t>
            </a:r>
          </a:p>
          <a:p>
            <a:pPr algn="just"/>
            <a:r>
              <a:rPr lang="en-US" b="1" dirty="0">
                <a:latin typeface="Alexandria"/>
              </a:rPr>
              <a:t>- Lang Factors </a:t>
            </a:r>
          </a:p>
          <a:p>
            <a:pPr algn="just"/>
            <a:r>
              <a:rPr lang="en-US" dirty="0">
                <a:latin typeface="Alexandria"/>
              </a:rPr>
              <a:t>Total plant capital costs (excluding land) can be approximated from the delivered cost of plant equipment using Lang factors as multipliers. The multipliers, depending on the type of plant, are:</a:t>
            </a:r>
          </a:p>
          <a:p>
            <a:pPr marL="285750" indent="-285750" algn="just">
              <a:buFontTx/>
              <a:buChar char="-"/>
            </a:pPr>
            <a:r>
              <a:rPr lang="en-US" dirty="0">
                <a:latin typeface="Alexandria"/>
              </a:rPr>
              <a:t>3.10 for solid process plants </a:t>
            </a:r>
          </a:p>
          <a:p>
            <a:pPr marL="285750" indent="-285750" algn="just">
              <a:buFontTx/>
              <a:buChar char="-"/>
            </a:pPr>
            <a:r>
              <a:rPr lang="en-US" dirty="0">
                <a:latin typeface="Alexandria"/>
              </a:rPr>
              <a:t>3.63 for solid-fluid process plants </a:t>
            </a:r>
          </a:p>
          <a:p>
            <a:pPr marL="285750" indent="-285750" algn="just">
              <a:buFontTx/>
              <a:buChar char="-"/>
            </a:pPr>
            <a:r>
              <a:rPr lang="en-US" dirty="0">
                <a:latin typeface="Alexandria"/>
              </a:rPr>
              <a:t>4.74 for fluid process plants </a:t>
            </a:r>
          </a:p>
          <a:p>
            <a:pPr algn="just"/>
            <a:r>
              <a:rPr lang="en-US" dirty="0">
                <a:latin typeface="Alexandria"/>
              </a:rPr>
              <a:t>These factors were originally proposed over 50 years ago by Lang (1948). Despite the passage of time, they continue to be useful for process industry order-of-magnitude estimates. </a:t>
            </a:r>
          </a:p>
        </p:txBody>
      </p:sp>
    </p:spTree>
    <p:extLst>
      <p:ext uri="{BB962C8B-B14F-4D97-AF65-F5344CB8AC3E}">
        <p14:creationId xmlns:p14="http://schemas.microsoft.com/office/powerpoint/2010/main" val="32929380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024C6-7B1A-D414-E1B3-31DF0E8CC5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27C2BF-68FF-FE2E-1B91-AF7F71D9AF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5D7ACC1-2E16-B022-9489-A30A203270B8}"/>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t>3.1.8</a:t>
            </a:r>
          </a:p>
          <a:p>
            <a:pPr algn="ctr"/>
            <a:r>
              <a:rPr lang="en-US" b="1" dirty="0"/>
              <a:t> Factored</a:t>
            </a:r>
          </a:p>
          <a:p>
            <a:pPr algn="ctr"/>
            <a:r>
              <a:rPr lang="en-US" b="1" dirty="0"/>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D2BD89A4-205F-EC7B-0878-1E4A2210B374}"/>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Calculate the total plant capital cost (excluding land) for a fluid process plant if the total delivered cost of plant equipment is $2,500,000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Answer: </a:t>
            </a:r>
            <a:r>
              <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rPr>
              <a:t>The </a:t>
            </a:r>
            <a:r>
              <a:rPr kumimoji="0" lang="en-US" altLang="en-US" sz="1600" i="0" u="none" strike="noStrike" kern="1200" cap="none" spc="0" normalizeH="0" baseline="0" noProof="0" dirty="0">
                <a:ln>
                  <a:noFill/>
                </a:ln>
                <a:solidFill>
                  <a:srgbClr val="00AEEF"/>
                </a:solidFill>
                <a:effectLst/>
                <a:uLnTx/>
                <a:uFillTx/>
                <a:latin typeface="Alexandria"/>
                <a:cs typeface="Arial" panose="020B0604020202020204" pitchFamily="34" charset="0"/>
              </a:rPr>
              <a:t>Lang factor multiplier </a:t>
            </a:r>
            <a:r>
              <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rPr>
              <a:t>for a fluid process plant is 4.74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rPr>
              <a:t>Total Cost=$2,500,000*4.74= $11,850,000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rPr>
              <a:t>- </a:t>
            </a: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Hand Factors </a:t>
            </a:r>
            <a:r>
              <a:rPr kumimoji="0" lang="en-US" altLang="en-US" sz="1600" i="0" u="none" strike="noStrike" kern="1200" cap="none" spc="0" normalizeH="0" baseline="0" noProof="0" dirty="0">
                <a:ln>
                  <a:noFill/>
                </a:ln>
                <a:solidFill>
                  <a:prstClr val="black"/>
                </a:solidFill>
                <a:effectLst/>
                <a:uLnTx/>
                <a:uFillTx/>
                <a:latin typeface="Alexandria"/>
                <a:cs typeface="Arial" panose="020B0604020202020204" pitchFamily="34" charset="0"/>
              </a:rPr>
              <a:t>Rather than using single multipliers, such as the Lang factors, Hand (1958) suggested using a summation of individual factors multiplied by the delivered cost of different types of equipment. The Hand factors were updated by the AACE International Cost Estimating Committee in 1992 (Hand, 1992).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updated factors are: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4.0 for fractionating column shells      2.5 for fractionating column trays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3.5 for pressure vessels                        3.5 for heat exchangers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2.5 for fired heaters                               4.0 for pumps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3.0 for compressors                                3.5 for instruments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B2B27B22-7419-6512-DAAE-44A1B3651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686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ACD59-055B-D5C3-DD00-4F670BD37D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0D45BF-3FA4-DB27-9C27-330D0B0AC6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0BD9B82-0C3F-3C62-5CF1-3A333F994C0A}"/>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t>3.1.8</a:t>
            </a:r>
          </a:p>
          <a:p>
            <a:pPr algn="ctr"/>
            <a:r>
              <a:rPr lang="en-US" b="1" dirty="0"/>
              <a:t> Factored</a:t>
            </a:r>
          </a:p>
          <a:p>
            <a:pPr algn="ctr"/>
            <a:r>
              <a:rPr lang="en-US" b="1" dirty="0"/>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36B51CED-B4E9-078C-2A76-F6A8C5C79DE3}"/>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17D43657-8FC3-D89B-FF1B-01823543E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5918327-F878-1CC8-AF28-4CD0851442A1}"/>
              </a:ext>
            </a:extLst>
          </p:cNvPr>
          <p:cNvSpPr txBox="1"/>
          <p:nvPr/>
        </p:nvSpPr>
        <p:spPr>
          <a:xfrm>
            <a:off x="1316025" y="1488216"/>
            <a:ext cx="8754896" cy="3323987"/>
          </a:xfrm>
          <a:prstGeom prst="rect">
            <a:avLst/>
          </a:prstGeom>
          <a:noFill/>
        </p:spPr>
        <p:txBody>
          <a:bodyPr wrap="square">
            <a:spAutoFit/>
          </a:bodyP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An order-of-magnitude estimate requires adding fractionating column shells (delivered cost: $100,000) and heat exchangers (delivered cost: $50,000). Apply the updated Hand factors to find the total estimated cost for these items.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Answer: </a:t>
            </a:r>
            <a:r>
              <a:rPr kumimoji="0" lang="en-US" altLang="en-US" sz="16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Hand factor for shells = 4.0; Hand factor for heat exchangers = 3.5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Total Cost=$100,000*4.0*+$50,000* 3.5=$400,000+$175,000=$575,000</a:t>
            </a:r>
            <a:endParaRPr kumimoji="0" lang="en-US" altLang="en-US" sz="16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algn="just"/>
            <a:endParaRPr lang="en-US" dirty="0">
              <a:latin typeface="Alexandria"/>
            </a:endParaRPr>
          </a:p>
          <a:p>
            <a:pPr algn="just"/>
            <a:endParaRPr lang="en-US" dirty="0">
              <a:latin typeface="Alexandria"/>
            </a:endParaRPr>
          </a:p>
          <a:p>
            <a:pPr algn="just"/>
            <a:r>
              <a:rPr lang="en-US" dirty="0">
                <a:latin typeface="Alexandria"/>
              </a:rPr>
              <a:t>Wroth (1960) gave a more complete list of factors, as shown in Table 3.3. These factors are also old but are still useful for order-of-magnitude estimates in the process industry. </a:t>
            </a:r>
          </a:p>
          <a:p>
            <a:pPr algn="just"/>
            <a:r>
              <a:rPr lang="en-US" dirty="0">
                <a:latin typeface="Alexandria"/>
              </a:rPr>
              <a:t> </a:t>
            </a:r>
          </a:p>
        </p:txBody>
      </p:sp>
    </p:spTree>
    <p:extLst>
      <p:ext uri="{BB962C8B-B14F-4D97-AF65-F5344CB8AC3E}">
        <p14:creationId xmlns:p14="http://schemas.microsoft.com/office/powerpoint/2010/main" val="2106414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525EF-A8BD-397B-FE8F-895DFF0E3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C30494-FAFB-DAD3-5F73-3CBDC074DD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E3ECBCB-32FA-FEDA-14A3-C4712735A466}"/>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t>3.1.8</a:t>
            </a:r>
          </a:p>
          <a:p>
            <a:pPr algn="ctr"/>
            <a:r>
              <a:rPr lang="en-US" b="1" dirty="0"/>
              <a:t> Factored</a:t>
            </a:r>
          </a:p>
          <a:p>
            <a:pPr algn="ctr"/>
            <a:r>
              <a:rPr lang="en-US" b="1" dirty="0"/>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F449F68E-6ECC-8F69-A5DF-B7B3EE062D89}"/>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C081D714-874A-197E-9E85-8001889C16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6EE5747-7132-FD9D-D206-35E4F308FCB9}"/>
              </a:ext>
            </a:extLst>
          </p:cNvPr>
          <p:cNvSpPr txBox="1"/>
          <p:nvPr/>
        </p:nvSpPr>
        <p:spPr>
          <a:xfrm>
            <a:off x="1718552" y="1626037"/>
            <a:ext cx="8754896" cy="369332"/>
          </a:xfrm>
          <a:prstGeom prst="rect">
            <a:avLst/>
          </a:prstGeom>
          <a:noFill/>
        </p:spPr>
        <p:txBody>
          <a:bodyPr wrap="square">
            <a:spAutoFit/>
          </a:bodyPr>
          <a:lstStyle/>
          <a:p>
            <a:r>
              <a:rPr lang="en-US" dirty="0">
                <a:latin typeface="Alexandria"/>
              </a:rPr>
              <a:t>Table 3.3 Process Plant Cost Ratio from Individual Equipment</a:t>
            </a:r>
          </a:p>
        </p:txBody>
      </p:sp>
      <p:pic>
        <p:nvPicPr>
          <p:cNvPr id="3" name="Picture 2">
            <a:extLst>
              <a:ext uri="{FF2B5EF4-FFF2-40B4-BE49-F238E27FC236}">
                <a16:creationId xmlns:a16="http://schemas.microsoft.com/office/drawing/2014/main" id="{8FCD6EA5-71F5-BB4B-F7F3-4B60E3715560}"/>
              </a:ext>
            </a:extLst>
          </p:cNvPr>
          <p:cNvPicPr>
            <a:picLocks noChangeAspect="1"/>
          </p:cNvPicPr>
          <p:nvPr/>
        </p:nvPicPr>
        <p:blipFill>
          <a:blip r:embed="rId3"/>
          <a:stretch>
            <a:fillRect/>
          </a:stretch>
        </p:blipFill>
        <p:spPr>
          <a:xfrm>
            <a:off x="1378293" y="1995369"/>
            <a:ext cx="8754896" cy="3236596"/>
          </a:xfrm>
          <a:prstGeom prst="rect">
            <a:avLst/>
          </a:prstGeom>
        </p:spPr>
      </p:pic>
    </p:spTree>
    <p:extLst>
      <p:ext uri="{BB962C8B-B14F-4D97-AF65-F5344CB8AC3E}">
        <p14:creationId xmlns:p14="http://schemas.microsoft.com/office/powerpoint/2010/main" val="34280733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6A017-B3F1-8564-C67A-22BE57C37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048891-2F12-E22D-A9D4-B252646D06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A7DBD22-650A-7639-A60B-3D5B0639177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Table 3.3 </a:t>
            </a:r>
          </a:p>
          <a:p>
            <a:r>
              <a:rPr lang="en-US" dirty="0"/>
              <a:t>               Process </a:t>
            </a:r>
          </a:p>
          <a:p>
            <a:r>
              <a:rPr lang="en-US" dirty="0"/>
              <a:t>    Plant Cost Ratio </a:t>
            </a:r>
          </a:p>
          <a:p>
            <a:r>
              <a:rPr lang="en-US" dirty="0"/>
              <a:t>              from Individual</a:t>
            </a:r>
          </a:p>
          <a:p>
            <a:r>
              <a:rPr lang="en-US" dirty="0"/>
              <a:t>           E  equipment</a:t>
            </a:r>
          </a:p>
        </p:txBody>
      </p:sp>
      <p:sp>
        <p:nvSpPr>
          <p:cNvPr id="25" name="Rectangle: Rounded Corners 24">
            <a:extLst>
              <a:ext uri="{FF2B5EF4-FFF2-40B4-BE49-F238E27FC236}">
                <a16:creationId xmlns:a16="http://schemas.microsoft.com/office/drawing/2014/main" id="{41C0433F-14BC-2240-E9DA-39089DBC8B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3DA4FA3-7B30-4D89-838A-CBED3307496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0260B30-9390-A91F-36FD-1FDA90604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C26C91E6-2E05-EA66-86AB-4CB77486C054}"/>
              </a:ext>
            </a:extLst>
          </p:cNvPr>
          <p:cNvPicPr>
            <a:picLocks noChangeAspect="1"/>
          </p:cNvPicPr>
          <p:nvPr/>
        </p:nvPicPr>
        <p:blipFill>
          <a:blip r:embed="rId3"/>
          <a:stretch>
            <a:fillRect/>
          </a:stretch>
        </p:blipFill>
        <p:spPr>
          <a:xfrm>
            <a:off x="1474839" y="1351548"/>
            <a:ext cx="8627806" cy="4154904"/>
          </a:xfrm>
          <a:prstGeom prst="rect">
            <a:avLst/>
          </a:prstGeom>
        </p:spPr>
      </p:pic>
    </p:spTree>
    <p:extLst>
      <p:ext uri="{BB962C8B-B14F-4D97-AF65-F5344CB8AC3E}">
        <p14:creationId xmlns:p14="http://schemas.microsoft.com/office/powerpoint/2010/main" val="36101129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F5D07-9F05-1906-988F-0C75F0E3E2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7C0B51-2A96-5558-88B6-5CE73A6296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CB8ED59-981B-CA56-001E-880D12C1A294}"/>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t>3.1.8</a:t>
            </a:r>
          </a:p>
          <a:p>
            <a:pPr algn="ctr"/>
            <a:r>
              <a:rPr lang="en-US" b="1" dirty="0"/>
              <a:t> Factored</a:t>
            </a:r>
          </a:p>
          <a:p>
            <a:pPr algn="ctr"/>
            <a:r>
              <a:rPr lang="en-US" b="1" dirty="0"/>
              <a:t> Estimating</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94E3D0BC-A4EF-3266-F374-77CBB4BD9C40}"/>
              </a:ext>
            </a:extLst>
          </p:cNvPr>
          <p:cNvSpPr/>
          <p:nvPr/>
        </p:nvSpPr>
        <p:spPr>
          <a:xfrm>
            <a:off x="1195811" y="1285191"/>
            <a:ext cx="9024822" cy="4420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A Multiply the purchase cost by a factor to obtain the installed cost, including the cost of site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development, buildings, electrical installations, carpentry, painting, contractor’s fee and rentals,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prstClr val="black"/>
                </a:solidFill>
                <a:effectLst/>
                <a:uLnTx/>
                <a:uFillTx/>
                <a:latin typeface="Alexandria"/>
                <a:cs typeface="Arial" panose="020B0604020202020204" pitchFamily="34" charset="0"/>
              </a:rPr>
              <a:t>foundations, structures, piping, installation, engineering, overhead, and supervision.</a:t>
            </a:r>
            <a:endParaRPr lang="en-US" altLang="en-US" sz="1600" b="1" dirty="0">
              <a:solidFill>
                <a:prstClr val="black"/>
              </a:solidFill>
              <a:latin typeface="Alexandria"/>
              <a:cs typeface="Arial" panose="020B0604020202020204" pitchFamily="34" charset="0"/>
            </a:endParaRPr>
          </a:p>
        </p:txBody>
      </p:sp>
      <p:pic>
        <p:nvPicPr>
          <p:cNvPr id="5" name="Graphic 21">
            <a:extLst>
              <a:ext uri="{FF2B5EF4-FFF2-40B4-BE49-F238E27FC236}">
                <a16:creationId xmlns:a16="http://schemas.microsoft.com/office/drawing/2014/main" id="{047358C1-02C5-7EE3-030B-DAFAE5D97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57030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62B5B34-F40D-4E80-B2F1-BCC747A6B87A}"/>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1462</TotalTime>
  <Words>5152</Words>
  <Application>Microsoft Office PowerPoint</Application>
  <PresentationFormat>Widescreen</PresentationFormat>
  <Paragraphs>436</Paragraphs>
  <Slides>42</Slides>
  <Notes>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42</vt:i4>
      </vt:variant>
    </vt:vector>
  </HeadingPairs>
  <TitlesOfParts>
    <vt:vector size="53"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206</cp:revision>
  <dcterms:created xsi:type="dcterms:W3CDTF">2023-04-29T09:08:00Z</dcterms:created>
  <dcterms:modified xsi:type="dcterms:W3CDTF">2026-06-08T12:26:24Z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