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480" r:id="rId2"/>
    <p:sldId id="313" r:id="rId3"/>
    <p:sldId id="481" r:id="rId4"/>
    <p:sldId id="482" r:id="rId5"/>
    <p:sldId id="483" r:id="rId6"/>
    <p:sldId id="256" r:id="rId7"/>
    <p:sldId id="349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13"/>
            <p14:sldId id="481"/>
            <p14:sldId id="482"/>
            <p14:sldId id="483"/>
            <p14:sldId id="256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9BBC"/>
    <a:srgbClr val="2D3956"/>
    <a:srgbClr val="8E5A6D"/>
    <a:srgbClr val="FAC748"/>
    <a:srgbClr val="852F4A"/>
    <a:srgbClr val="000000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3738" autoAdjust="0"/>
  </p:normalViewPr>
  <p:slideViewPr>
    <p:cSldViewPr snapToGrid="0">
      <p:cViewPr varScale="1">
        <p:scale>
          <a:sx n="47" d="100"/>
          <a:sy n="47" d="100"/>
        </p:scale>
        <p:origin x="1056" y="43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5/31/2023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EG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835990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5/31/2023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5/31/2023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5/31/2023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5/31/2023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5/31/2023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5/31/2023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5/31/2023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5/31/2023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5/31/2023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5/31/2023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5/31/2023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30188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>
            <a:alphaModFix amt="76000"/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5/31/2023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5" r:id="rId13"/>
    <p:sldLayoutId id="2147483667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5.png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11.svg"/><Relationship Id="rId5" Type="http://schemas.openxmlformats.org/officeDocument/2006/relationships/image" Target="../media/image10.png"/><Relationship Id="rId4" Type="http://schemas.openxmlformats.org/officeDocument/2006/relationships/image" Target="../media/image9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>
            <a:extLst>
              <a:ext uri="{FF2B5EF4-FFF2-40B4-BE49-F238E27FC236}">
                <a16:creationId xmlns:a16="http://schemas.microsoft.com/office/drawing/2014/main" id="{FE9AD2FE-2C27-43F0-9E30-395F3F19C8D7}"/>
              </a:ext>
            </a:extLst>
          </p:cNvPr>
          <p:cNvGrpSpPr/>
          <p:nvPr/>
        </p:nvGrpSpPr>
        <p:grpSpPr>
          <a:xfrm>
            <a:off x="321733" y="0"/>
            <a:ext cx="2024825" cy="1879600"/>
            <a:chOff x="321733" y="0"/>
            <a:chExt cx="2024825" cy="1879600"/>
          </a:xfrm>
          <a:solidFill>
            <a:schemeClr val="bg1">
              <a:alpha val="7000"/>
            </a:schemeClr>
          </a:solidFill>
        </p:grpSpPr>
        <p:sp>
          <p:nvSpPr>
            <p:cNvPr id="15" name="Parallelogram 14">
              <a:extLst>
                <a:ext uri="{FF2B5EF4-FFF2-40B4-BE49-F238E27FC236}">
                  <a16:creationId xmlns:a16="http://schemas.microsoft.com/office/drawing/2014/main" id="{545A7692-E471-48BC-B2BD-8C3680ED3070}"/>
                </a:ext>
              </a:extLst>
            </p:cNvPr>
            <p:cNvSpPr/>
            <p:nvPr/>
          </p:nvSpPr>
          <p:spPr>
            <a:xfrm>
              <a:off x="321733" y="0"/>
              <a:ext cx="1821625" cy="1100667"/>
            </a:xfrm>
            <a:prstGeom prst="parallelogram">
              <a:avLst>
                <a:gd name="adj" fmla="val 97502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Parallelogram 15">
              <a:extLst>
                <a:ext uri="{FF2B5EF4-FFF2-40B4-BE49-F238E27FC236}">
                  <a16:creationId xmlns:a16="http://schemas.microsoft.com/office/drawing/2014/main" id="{E29F94B0-C402-4ECC-BDB4-83596E27C981}"/>
                </a:ext>
              </a:extLst>
            </p:cNvPr>
            <p:cNvSpPr/>
            <p:nvPr/>
          </p:nvSpPr>
          <p:spPr>
            <a:xfrm>
              <a:off x="524933" y="778933"/>
              <a:ext cx="1821625" cy="1100667"/>
            </a:xfrm>
            <a:prstGeom prst="parallelogram">
              <a:avLst>
                <a:gd name="adj" fmla="val 97502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6" name="Isosceles Triangle 25">
            <a:extLst>
              <a:ext uri="{FF2B5EF4-FFF2-40B4-BE49-F238E27FC236}">
                <a16:creationId xmlns:a16="http://schemas.microsoft.com/office/drawing/2014/main" id="{6F79225B-5887-A63D-A3C0-DBCB4C41A4BF}"/>
              </a:ext>
            </a:extLst>
          </p:cNvPr>
          <p:cNvSpPr/>
          <p:nvPr/>
        </p:nvSpPr>
        <p:spPr>
          <a:xfrm flipV="1">
            <a:off x="4889591" y="-44450"/>
            <a:ext cx="1549309" cy="2063750"/>
          </a:xfrm>
          <a:custGeom>
            <a:avLst/>
            <a:gdLst>
              <a:gd name="connsiteX0" fmla="*/ 0 w 2133509"/>
              <a:gd name="connsiteY0" fmla="*/ 2781300 h 2781300"/>
              <a:gd name="connsiteX1" fmla="*/ 1066755 w 2133509"/>
              <a:gd name="connsiteY1" fmla="*/ 0 h 2781300"/>
              <a:gd name="connsiteX2" fmla="*/ 2133509 w 2133509"/>
              <a:gd name="connsiteY2" fmla="*/ 2781300 h 2781300"/>
              <a:gd name="connsiteX3" fmla="*/ 0 w 2133509"/>
              <a:gd name="connsiteY3" fmla="*/ 2781300 h 2781300"/>
              <a:gd name="connsiteX0" fmla="*/ 0 w 2133509"/>
              <a:gd name="connsiteY0" fmla="*/ 1670050 h 1670050"/>
              <a:gd name="connsiteX1" fmla="*/ 647655 w 2133509"/>
              <a:gd name="connsiteY1" fmla="*/ 0 h 1670050"/>
              <a:gd name="connsiteX2" fmla="*/ 2133509 w 2133509"/>
              <a:gd name="connsiteY2" fmla="*/ 1670050 h 1670050"/>
              <a:gd name="connsiteX3" fmla="*/ 0 w 2133509"/>
              <a:gd name="connsiteY3" fmla="*/ 1670050 h 1670050"/>
              <a:gd name="connsiteX0" fmla="*/ 0 w 2158909"/>
              <a:gd name="connsiteY0" fmla="*/ 1562100 h 1670050"/>
              <a:gd name="connsiteX1" fmla="*/ 673055 w 2158909"/>
              <a:gd name="connsiteY1" fmla="*/ 0 h 1670050"/>
              <a:gd name="connsiteX2" fmla="*/ 2158909 w 2158909"/>
              <a:gd name="connsiteY2" fmla="*/ 1670050 h 1670050"/>
              <a:gd name="connsiteX3" fmla="*/ 0 w 2158909"/>
              <a:gd name="connsiteY3" fmla="*/ 1562100 h 1670050"/>
              <a:gd name="connsiteX0" fmla="*/ 0 w 2158909"/>
              <a:gd name="connsiteY0" fmla="*/ 1644650 h 1752600"/>
              <a:gd name="connsiteX1" fmla="*/ 647655 w 2158909"/>
              <a:gd name="connsiteY1" fmla="*/ 0 h 1752600"/>
              <a:gd name="connsiteX2" fmla="*/ 2158909 w 2158909"/>
              <a:gd name="connsiteY2" fmla="*/ 1752600 h 1752600"/>
              <a:gd name="connsiteX3" fmla="*/ 0 w 2158909"/>
              <a:gd name="connsiteY3" fmla="*/ 1644650 h 1752600"/>
              <a:gd name="connsiteX0" fmla="*/ 0 w 1549309"/>
              <a:gd name="connsiteY0" fmla="*/ 1644650 h 1644650"/>
              <a:gd name="connsiteX1" fmla="*/ 647655 w 1549309"/>
              <a:gd name="connsiteY1" fmla="*/ 0 h 1644650"/>
              <a:gd name="connsiteX2" fmla="*/ 1549309 w 1549309"/>
              <a:gd name="connsiteY2" fmla="*/ 1612900 h 1644650"/>
              <a:gd name="connsiteX3" fmla="*/ 0 w 1549309"/>
              <a:gd name="connsiteY3" fmla="*/ 1644650 h 1644650"/>
              <a:gd name="connsiteX0" fmla="*/ 0 w 1549309"/>
              <a:gd name="connsiteY0" fmla="*/ 1644650 h 1644650"/>
              <a:gd name="connsiteX1" fmla="*/ 647655 w 1549309"/>
              <a:gd name="connsiteY1" fmla="*/ 0 h 1644650"/>
              <a:gd name="connsiteX2" fmla="*/ 1549309 w 1549309"/>
              <a:gd name="connsiteY2" fmla="*/ 1638300 h 1644650"/>
              <a:gd name="connsiteX3" fmla="*/ 0 w 1549309"/>
              <a:gd name="connsiteY3" fmla="*/ 1644650 h 1644650"/>
              <a:gd name="connsiteX0" fmla="*/ 0 w 1549309"/>
              <a:gd name="connsiteY0" fmla="*/ 2063750 h 2063750"/>
              <a:gd name="connsiteX1" fmla="*/ 812755 w 1549309"/>
              <a:gd name="connsiteY1" fmla="*/ 0 h 2063750"/>
              <a:gd name="connsiteX2" fmla="*/ 1549309 w 1549309"/>
              <a:gd name="connsiteY2" fmla="*/ 2057400 h 2063750"/>
              <a:gd name="connsiteX3" fmla="*/ 0 w 1549309"/>
              <a:gd name="connsiteY3" fmla="*/ 2063750 h 2063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549309" h="2063750">
                <a:moveTo>
                  <a:pt x="0" y="2063750"/>
                </a:moveTo>
                <a:lnTo>
                  <a:pt x="812755" y="0"/>
                </a:lnTo>
                <a:lnTo>
                  <a:pt x="1549309" y="2057400"/>
                </a:lnTo>
                <a:lnTo>
                  <a:pt x="0" y="2063750"/>
                </a:lnTo>
                <a:close/>
              </a:path>
            </a:pathLst>
          </a:custGeom>
          <a:solidFill>
            <a:srgbClr val="2D39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6600686" y="3814575"/>
            <a:ext cx="488646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2D3956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Prepared by </a:t>
            </a:r>
            <a:r>
              <a:rPr lang="en-US" sz="2400" b="1" dirty="0" err="1">
                <a:solidFill>
                  <a:srgbClr val="2D3956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Dr.Abdelrehim</a:t>
            </a:r>
            <a:r>
              <a:rPr lang="en-US" sz="2400" b="1" dirty="0">
                <a:solidFill>
                  <a:srgbClr val="2D3956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Nader</a:t>
            </a: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E3948B05-7CE6-E480-29B8-35C2C64D07A6}"/>
              </a:ext>
            </a:extLst>
          </p:cNvPr>
          <p:cNvSpPr/>
          <p:nvPr/>
        </p:nvSpPr>
        <p:spPr>
          <a:xfrm>
            <a:off x="-57150" y="-19050"/>
            <a:ext cx="7452000" cy="6912000"/>
          </a:xfrm>
          <a:custGeom>
            <a:avLst/>
            <a:gdLst>
              <a:gd name="connsiteX0" fmla="*/ 0 w 6153150"/>
              <a:gd name="connsiteY0" fmla="*/ 0 h 6991350"/>
              <a:gd name="connsiteX1" fmla="*/ 6153150 w 6153150"/>
              <a:gd name="connsiteY1" fmla="*/ 0 h 6991350"/>
              <a:gd name="connsiteX2" fmla="*/ 6153150 w 6153150"/>
              <a:gd name="connsiteY2" fmla="*/ 6991350 h 6991350"/>
              <a:gd name="connsiteX3" fmla="*/ 0 w 6153150"/>
              <a:gd name="connsiteY3" fmla="*/ 6991350 h 6991350"/>
              <a:gd name="connsiteX4" fmla="*/ 0 w 6153150"/>
              <a:gd name="connsiteY4" fmla="*/ 0 h 6991350"/>
              <a:gd name="connsiteX0" fmla="*/ 0 w 7372350"/>
              <a:gd name="connsiteY0" fmla="*/ 0 h 6991350"/>
              <a:gd name="connsiteX1" fmla="*/ 6153150 w 7372350"/>
              <a:gd name="connsiteY1" fmla="*/ 0 h 6991350"/>
              <a:gd name="connsiteX2" fmla="*/ 7372350 w 7372350"/>
              <a:gd name="connsiteY2" fmla="*/ 6991350 h 6991350"/>
              <a:gd name="connsiteX3" fmla="*/ 0 w 7372350"/>
              <a:gd name="connsiteY3" fmla="*/ 6991350 h 6991350"/>
              <a:gd name="connsiteX4" fmla="*/ 0 w 7372350"/>
              <a:gd name="connsiteY4" fmla="*/ 0 h 6991350"/>
              <a:gd name="connsiteX0" fmla="*/ 0 w 7372350"/>
              <a:gd name="connsiteY0" fmla="*/ 0 h 6991350"/>
              <a:gd name="connsiteX1" fmla="*/ 3124200 w 7372350"/>
              <a:gd name="connsiteY1" fmla="*/ 800100 h 6991350"/>
              <a:gd name="connsiteX2" fmla="*/ 7372350 w 7372350"/>
              <a:gd name="connsiteY2" fmla="*/ 6991350 h 6991350"/>
              <a:gd name="connsiteX3" fmla="*/ 0 w 7372350"/>
              <a:gd name="connsiteY3" fmla="*/ 6991350 h 6991350"/>
              <a:gd name="connsiteX4" fmla="*/ 0 w 7372350"/>
              <a:gd name="connsiteY4" fmla="*/ 0 h 6991350"/>
              <a:gd name="connsiteX0" fmla="*/ 0 w 7372350"/>
              <a:gd name="connsiteY0" fmla="*/ 0 h 6991350"/>
              <a:gd name="connsiteX1" fmla="*/ 4724400 w 7372350"/>
              <a:gd name="connsiteY1" fmla="*/ 152400 h 6991350"/>
              <a:gd name="connsiteX2" fmla="*/ 7372350 w 7372350"/>
              <a:gd name="connsiteY2" fmla="*/ 6991350 h 6991350"/>
              <a:gd name="connsiteX3" fmla="*/ 0 w 7372350"/>
              <a:gd name="connsiteY3" fmla="*/ 6991350 h 6991350"/>
              <a:gd name="connsiteX4" fmla="*/ 0 w 7372350"/>
              <a:gd name="connsiteY4" fmla="*/ 0 h 6991350"/>
              <a:gd name="connsiteX0" fmla="*/ 857250 w 7372350"/>
              <a:gd name="connsiteY0" fmla="*/ 438150 h 6838950"/>
              <a:gd name="connsiteX1" fmla="*/ 4724400 w 7372350"/>
              <a:gd name="connsiteY1" fmla="*/ 0 h 6838950"/>
              <a:gd name="connsiteX2" fmla="*/ 7372350 w 7372350"/>
              <a:gd name="connsiteY2" fmla="*/ 6838950 h 6838950"/>
              <a:gd name="connsiteX3" fmla="*/ 0 w 7372350"/>
              <a:gd name="connsiteY3" fmla="*/ 6838950 h 6838950"/>
              <a:gd name="connsiteX4" fmla="*/ 857250 w 7372350"/>
              <a:gd name="connsiteY4" fmla="*/ 438150 h 6838950"/>
              <a:gd name="connsiteX0" fmla="*/ 38100 w 7372350"/>
              <a:gd name="connsiteY0" fmla="*/ 0 h 6896100"/>
              <a:gd name="connsiteX1" fmla="*/ 4724400 w 7372350"/>
              <a:gd name="connsiteY1" fmla="*/ 57150 h 6896100"/>
              <a:gd name="connsiteX2" fmla="*/ 7372350 w 7372350"/>
              <a:gd name="connsiteY2" fmla="*/ 6896100 h 6896100"/>
              <a:gd name="connsiteX3" fmla="*/ 0 w 7372350"/>
              <a:gd name="connsiteY3" fmla="*/ 6896100 h 6896100"/>
              <a:gd name="connsiteX4" fmla="*/ 38100 w 7372350"/>
              <a:gd name="connsiteY4" fmla="*/ 0 h 6896100"/>
              <a:gd name="connsiteX0" fmla="*/ 0 w 7334250"/>
              <a:gd name="connsiteY0" fmla="*/ 0 h 6896100"/>
              <a:gd name="connsiteX1" fmla="*/ 4686300 w 7334250"/>
              <a:gd name="connsiteY1" fmla="*/ 57150 h 6896100"/>
              <a:gd name="connsiteX2" fmla="*/ 7334250 w 7334250"/>
              <a:gd name="connsiteY2" fmla="*/ 6896100 h 6896100"/>
              <a:gd name="connsiteX3" fmla="*/ 800100 w 7334250"/>
              <a:gd name="connsiteY3" fmla="*/ 6305550 h 6896100"/>
              <a:gd name="connsiteX4" fmla="*/ 0 w 7334250"/>
              <a:gd name="connsiteY4" fmla="*/ 0 h 6896100"/>
              <a:gd name="connsiteX0" fmla="*/ 38100 w 7372350"/>
              <a:gd name="connsiteY0" fmla="*/ 0 h 6915150"/>
              <a:gd name="connsiteX1" fmla="*/ 4724400 w 7372350"/>
              <a:gd name="connsiteY1" fmla="*/ 57150 h 6915150"/>
              <a:gd name="connsiteX2" fmla="*/ 7372350 w 7372350"/>
              <a:gd name="connsiteY2" fmla="*/ 6896100 h 6915150"/>
              <a:gd name="connsiteX3" fmla="*/ 0 w 7372350"/>
              <a:gd name="connsiteY3" fmla="*/ 6915150 h 6915150"/>
              <a:gd name="connsiteX4" fmla="*/ 38100 w 7372350"/>
              <a:gd name="connsiteY4" fmla="*/ 0 h 6915150"/>
              <a:gd name="connsiteX0" fmla="*/ 38100 w 7372350"/>
              <a:gd name="connsiteY0" fmla="*/ 19050 h 6934200"/>
              <a:gd name="connsiteX1" fmla="*/ 4743450 w 7372350"/>
              <a:gd name="connsiteY1" fmla="*/ 0 h 6934200"/>
              <a:gd name="connsiteX2" fmla="*/ 7372350 w 7372350"/>
              <a:gd name="connsiteY2" fmla="*/ 6915150 h 6934200"/>
              <a:gd name="connsiteX3" fmla="*/ 0 w 7372350"/>
              <a:gd name="connsiteY3" fmla="*/ 6934200 h 6934200"/>
              <a:gd name="connsiteX4" fmla="*/ 38100 w 7372350"/>
              <a:gd name="connsiteY4" fmla="*/ 19050 h 6934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372350" h="6934200">
                <a:moveTo>
                  <a:pt x="38100" y="19050"/>
                </a:moveTo>
                <a:lnTo>
                  <a:pt x="4743450" y="0"/>
                </a:lnTo>
                <a:lnTo>
                  <a:pt x="7372350" y="6915150"/>
                </a:lnTo>
                <a:lnTo>
                  <a:pt x="0" y="6934200"/>
                </a:lnTo>
                <a:lnTo>
                  <a:pt x="38100" y="19050"/>
                </a:lnTo>
                <a:close/>
              </a:path>
            </a:pathLst>
          </a:custGeom>
          <a:blipFill dpi="0" rotWithShape="1">
            <a:blip r:embed="rId3">
              <a:alphaModFix amt="76000"/>
            </a:blip>
            <a:srcRect/>
            <a:stretch>
              <a:fillRect t="-10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5944464" y="1879600"/>
            <a:ext cx="6936533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>
                <a:solidFill>
                  <a:srgbClr val="8E5A6D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Foundations Of Project Management</a:t>
            </a: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6594457" y="6043084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rgbClr val="2D3956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Introduction</a:t>
            </a:r>
          </a:p>
        </p:txBody>
      </p:sp>
      <p:pic>
        <p:nvPicPr>
          <p:cNvPr id="33" name="Picture 32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993573" y="-394321"/>
            <a:ext cx="2876694" cy="2544327"/>
          </a:xfrm>
          <a:prstGeom prst="rect">
            <a:avLst/>
          </a:prstGeom>
        </p:spPr>
      </p:pic>
      <p:sp>
        <p:nvSpPr>
          <p:cNvPr id="35" name="Parallelogram 34">
            <a:extLst>
              <a:ext uri="{FF2B5EF4-FFF2-40B4-BE49-F238E27FC236}">
                <a16:creationId xmlns:a16="http://schemas.microsoft.com/office/drawing/2014/main" id="{F07AC106-4C88-A6D7-90B1-96971027FAFA}"/>
              </a:ext>
            </a:extLst>
          </p:cNvPr>
          <p:cNvSpPr/>
          <p:nvPr/>
        </p:nvSpPr>
        <p:spPr>
          <a:xfrm rot="4043456">
            <a:off x="-459862" y="6293391"/>
            <a:ext cx="5381392" cy="134671"/>
          </a:xfrm>
          <a:prstGeom prst="parallelogram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ight Triangle 28">
            <a:extLst>
              <a:ext uri="{FF2B5EF4-FFF2-40B4-BE49-F238E27FC236}">
                <a16:creationId xmlns:a16="http://schemas.microsoft.com/office/drawing/2014/main" id="{BB8EAA74-C5DA-C10D-66E7-603034FB0A86}"/>
              </a:ext>
            </a:extLst>
          </p:cNvPr>
          <p:cNvSpPr/>
          <p:nvPr/>
        </p:nvSpPr>
        <p:spPr>
          <a:xfrm>
            <a:off x="-57150" y="1756704"/>
            <a:ext cx="2084784" cy="5143500"/>
          </a:xfrm>
          <a:prstGeom prst="rtTriangle">
            <a:avLst/>
          </a:prstGeom>
          <a:solidFill>
            <a:srgbClr val="2D39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7081460" y="5327472"/>
            <a:ext cx="203132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solidFill>
                  <a:srgbClr val="2D3956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PMG 101</a:t>
            </a:r>
          </a:p>
          <a:p>
            <a:r>
              <a:rPr lang="en-US" sz="2000" dirty="0">
                <a:solidFill>
                  <a:srgbClr val="2D3956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Introduction</a:t>
            </a:r>
          </a:p>
        </p:txBody>
      </p:sp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152"/>
    </mc:Choice>
    <mc:Fallback xmlns="">
      <p:transition spd="slow" advTm="2152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4689259" y="1412953"/>
            <a:ext cx="41138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2D3956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Contents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35E30A49-6736-ECBA-A034-3B17B6F12642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9" name="Picture 28">
            <a:extLst>
              <a:ext uri="{FF2B5EF4-FFF2-40B4-BE49-F238E27FC236}">
                <a16:creationId xmlns:a16="http://schemas.microsoft.com/office/drawing/2014/main" id="{778127ED-6700-AD6D-66AB-04E169E624A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32264" y="-372928"/>
            <a:ext cx="2036258" cy="1800993"/>
          </a:xfrm>
          <a:prstGeom prst="rect">
            <a:avLst/>
          </a:prstGeom>
        </p:spPr>
      </p:pic>
      <p:sp>
        <p:nvSpPr>
          <p:cNvPr id="32" name="Rectangle 31">
            <a:extLst>
              <a:ext uri="{FF2B5EF4-FFF2-40B4-BE49-F238E27FC236}">
                <a16:creationId xmlns:a16="http://schemas.microsoft.com/office/drawing/2014/main" id="{6FE380F3-A68B-26EA-9084-2C15BB9E43F9}"/>
              </a:ext>
            </a:extLst>
          </p:cNvPr>
          <p:cNvSpPr/>
          <p:nvPr/>
        </p:nvSpPr>
        <p:spPr>
          <a:xfrm>
            <a:off x="2447778" y="1335074"/>
            <a:ext cx="2241481" cy="702429"/>
          </a:xfrm>
          <a:prstGeom prst="rect">
            <a:avLst/>
          </a:prstGeom>
          <a:solidFill>
            <a:srgbClr val="2D39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7C16A569-901B-C6A9-5510-154F90D28A49}"/>
              </a:ext>
            </a:extLst>
          </p:cNvPr>
          <p:cNvSpPr txBox="1"/>
          <p:nvPr/>
        </p:nvSpPr>
        <p:spPr>
          <a:xfrm>
            <a:off x="2528186" y="1486233"/>
            <a:ext cx="20806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Introduction</a:t>
            </a:r>
            <a:endParaRPr lang="en-US" sz="28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3231918" y="2583178"/>
            <a:ext cx="9666288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US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Chapter 1:</a:t>
            </a:r>
            <a:r>
              <a:rPr lang="en-US" b="1" dirty="0"/>
              <a:t>Overview of Project Management.</a:t>
            </a:r>
          </a:p>
          <a:p>
            <a:pPr>
              <a:lnSpc>
                <a:spcPct val="200000"/>
              </a:lnSpc>
            </a:pPr>
            <a:r>
              <a:rPr lang="en-US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Chapter 2:</a:t>
            </a:r>
            <a:r>
              <a:rPr lang="en-US" b="1" dirty="0"/>
              <a:t>Project Life Cycle &amp; Stakeholders management.</a:t>
            </a:r>
            <a:endParaRPr lang="en-US" b="1" dirty="0">
              <a:solidFill>
                <a:srgbClr val="0A1F61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  <a:p>
            <a:pPr>
              <a:lnSpc>
                <a:spcPct val="200000"/>
              </a:lnSpc>
            </a:pPr>
            <a:r>
              <a:rPr lang="en-US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Chapter 3:</a:t>
            </a:r>
            <a:r>
              <a:rPr lang="en-US" b="1" dirty="0"/>
              <a:t>Organizational Structure &amp; Its Impact on Project Management.</a:t>
            </a:r>
            <a:endParaRPr lang="en-US" b="1" dirty="0">
              <a:solidFill>
                <a:srgbClr val="0A1F61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  <a:p>
            <a:pPr>
              <a:lnSpc>
                <a:spcPct val="200000"/>
              </a:lnSpc>
            </a:pPr>
            <a:r>
              <a:rPr lang="en-US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Chapter 4:</a:t>
            </a:r>
            <a:r>
              <a:rPr lang="en-US" b="1" dirty="0"/>
              <a:t>Mission, Vision, Objectives and Culture of Organization.</a:t>
            </a:r>
            <a:r>
              <a:rPr lang="en-US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</a:t>
            </a:r>
          </a:p>
          <a:p>
            <a:pPr>
              <a:lnSpc>
                <a:spcPct val="200000"/>
              </a:lnSpc>
            </a:pPr>
            <a:r>
              <a:rPr lang="en-US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Chapter 5:</a:t>
            </a:r>
            <a:r>
              <a:rPr lang="en-US" b="1" dirty="0"/>
              <a:t>Planning, strategy and project selection.</a:t>
            </a:r>
            <a:endParaRPr lang="en-US" b="1" dirty="0">
              <a:solidFill>
                <a:srgbClr val="0A1F61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  <a:p>
            <a:pPr>
              <a:lnSpc>
                <a:spcPct val="200000"/>
              </a:lnSpc>
            </a:pPr>
            <a:r>
              <a:rPr lang="en-US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Chapter 6:</a:t>
            </a:r>
            <a:r>
              <a:rPr lang="en-US" b="1" dirty="0"/>
              <a:t>Project portfolio management system.</a:t>
            </a:r>
            <a:endParaRPr lang="en-US" b="1" dirty="0">
              <a:solidFill>
                <a:srgbClr val="0A1F61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56940814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4689259" y="1412953"/>
            <a:ext cx="41138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2D3956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Contents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35E30A49-6736-ECBA-A034-3B17B6F12642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9" name="Picture 28">
            <a:extLst>
              <a:ext uri="{FF2B5EF4-FFF2-40B4-BE49-F238E27FC236}">
                <a16:creationId xmlns:a16="http://schemas.microsoft.com/office/drawing/2014/main" id="{778127ED-6700-AD6D-66AB-04E169E624A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32264" y="-372928"/>
            <a:ext cx="2036258" cy="1800993"/>
          </a:xfrm>
          <a:prstGeom prst="rect">
            <a:avLst/>
          </a:prstGeom>
        </p:spPr>
      </p:pic>
      <p:sp>
        <p:nvSpPr>
          <p:cNvPr id="32" name="Rectangle 31">
            <a:extLst>
              <a:ext uri="{FF2B5EF4-FFF2-40B4-BE49-F238E27FC236}">
                <a16:creationId xmlns:a16="http://schemas.microsoft.com/office/drawing/2014/main" id="{6FE380F3-A68B-26EA-9084-2C15BB9E43F9}"/>
              </a:ext>
            </a:extLst>
          </p:cNvPr>
          <p:cNvSpPr/>
          <p:nvPr/>
        </p:nvSpPr>
        <p:spPr>
          <a:xfrm>
            <a:off x="2447778" y="1335074"/>
            <a:ext cx="2241481" cy="702429"/>
          </a:xfrm>
          <a:prstGeom prst="rect">
            <a:avLst/>
          </a:prstGeom>
          <a:solidFill>
            <a:srgbClr val="2D39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7C16A569-901B-C6A9-5510-154F90D28A49}"/>
              </a:ext>
            </a:extLst>
          </p:cNvPr>
          <p:cNvSpPr txBox="1"/>
          <p:nvPr/>
        </p:nvSpPr>
        <p:spPr>
          <a:xfrm>
            <a:off x="2528186" y="1486233"/>
            <a:ext cx="20806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Introduction</a:t>
            </a:r>
            <a:endParaRPr lang="en-US" sz="28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143779" y="2554132"/>
            <a:ext cx="7697941" cy="286232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US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Chapter</a:t>
            </a:r>
            <a:r>
              <a:rPr lang="ar-EG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7</a:t>
            </a:r>
            <a:r>
              <a:rPr lang="en-US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: </a:t>
            </a:r>
            <a:r>
              <a:rPr lang="en-US" b="1" dirty="0"/>
              <a:t>Project Scope Management.</a:t>
            </a:r>
            <a:endParaRPr lang="en-US" b="1" dirty="0">
              <a:solidFill>
                <a:srgbClr val="0A1F61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  <a:p>
            <a:pPr>
              <a:lnSpc>
                <a:spcPct val="200000"/>
              </a:lnSpc>
            </a:pPr>
            <a:r>
              <a:rPr lang="en-US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Chapter</a:t>
            </a:r>
            <a:r>
              <a:rPr lang="ar-EG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8</a:t>
            </a:r>
            <a:r>
              <a:rPr lang="en-US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: </a:t>
            </a:r>
            <a:r>
              <a:rPr lang="en-US" b="1" dirty="0"/>
              <a:t>Managing Risk part1</a:t>
            </a:r>
            <a:endParaRPr lang="en-US" b="1" dirty="0">
              <a:solidFill>
                <a:srgbClr val="0A1F61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  <a:p>
            <a:pPr>
              <a:lnSpc>
                <a:spcPct val="200000"/>
              </a:lnSpc>
            </a:pPr>
            <a:r>
              <a:rPr lang="en-US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Chapter9 : </a:t>
            </a:r>
            <a:r>
              <a:rPr lang="en-US" b="1" dirty="0"/>
              <a:t>Managing Risk part2</a:t>
            </a:r>
            <a:br>
              <a:rPr lang="en-US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</a:br>
            <a:r>
              <a:rPr lang="en-US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Chapter10:</a:t>
            </a:r>
            <a:r>
              <a:rPr lang="en-US" b="1" dirty="0"/>
              <a:t> Estimating project times and costs.</a:t>
            </a:r>
            <a:r>
              <a:rPr lang="en-US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Discussion Lectures</a:t>
            </a:r>
            <a:endParaRPr lang="en-US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pPr>
              <a:lnSpc>
                <a:spcPct val="200000"/>
              </a:lnSpc>
            </a:pP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380297078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4689258" y="1335074"/>
            <a:ext cx="429250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tx2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Discussion Lectures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35E30A49-6736-ECBA-A034-3B17B6F12642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9" name="Picture 28">
            <a:extLst>
              <a:ext uri="{FF2B5EF4-FFF2-40B4-BE49-F238E27FC236}">
                <a16:creationId xmlns:a16="http://schemas.microsoft.com/office/drawing/2014/main" id="{778127ED-6700-AD6D-66AB-04E169E624A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32264" y="-372928"/>
            <a:ext cx="2036258" cy="1800993"/>
          </a:xfrm>
          <a:prstGeom prst="rect">
            <a:avLst/>
          </a:prstGeom>
        </p:spPr>
      </p:pic>
      <p:sp>
        <p:nvSpPr>
          <p:cNvPr id="32" name="Rectangle 31">
            <a:extLst>
              <a:ext uri="{FF2B5EF4-FFF2-40B4-BE49-F238E27FC236}">
                <a16:creationId xmlns:a16="http://schemas.microsoft.com/office/drawing/2014/main" id="{6FE380F3-A68B-26EA-9084-2C15BB9E43F9}"/>
              </a:ext>
            </a:extLst>
          </p:cNvPr>
          <p:cNvSpPr/>
          <p:nvPr/>
        </p:nvSpPr>
        <p:spPr>
          <a:xfrm>
            <a:off x="2447778" y="1335074"/>
            <a:ext cx="2241481" cy="702429"/>
          </a:xfrm>
          <a:prstGeom prst="rect">
            <a:avLst/>
          </a:prstGeom>
          <a:solidFill>
            <a:srgbClr val="2D39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7C16A569-901B-C6A9-5510-154F90D28A49}"/>
              </a:ext>
            </a:extLst>
          </p:cNvPr>
          <p:cNvSpPr txBox="1"/>
          <p:nvPr/>
        </p:nvSpPr>
        <p:spPr>
          <a:xfrm>
            <a:off x="2528186" y="1486233"/>
            <a:ext cx="20806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Introduction</a:t>
            </a:r>
            <a:endParaRPr lang="en-US" sz="28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092245" y="2326043"/>
            <a:ext cx="4871847" cy="57708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US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Weekly live Meeting through (</a:t>
            </a:r>
            <a:r>
              <a:rPr lang="en-US" b="1" dirty="0">
                <a:solidFill>
                  <a:srgbClr val="FF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Zoom</a:t>
            </a:r>
            <a:r>
              <a:rPr lang="en-US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)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D45CA4A6-4599-53C4-650D-86A1533A4D8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09920" y="3080228"/>
            <a:ext cx="4619625" cy="2886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387290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4689258" y="1335074"/>
            <a:ext cx="429250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tx2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Evaluation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35E30A49-6736-ECBA-A034-3B17B6F12642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9" name="Picture 28">
            <a:extLst>
              <a:ext uri="{FF2B5EF4-FFF2-40B4-BE49-F238E27FC236}">
                <a16:creationId xmlns:a16="http://schemas.microsoft.com/office/drawing/2014/main" id="{778127ED-6700-AD6D-66AB-04E169E624A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32264" y="-372928"/>
            <a:ext cx="2036258" cy="1800993"/>
          </a:xfrm>
          <a:prstGeom prst="rect">
            <a:avLst/>
          </a:prstGeom>
        </p:spPr>
      </p:pic>
      <p:sp>
        <p:nvSpPr>
          <p:cNvPr id="32" name="Rectangle 31">
            <a:extLst>
              <a:ext uri="{FF2B5EF4-FFF2-40B4-BE49-F238E27FC236}">
                <a16:creationId xmlns:a16="http://schemas.microsoft.com/office/drawing/2014/main" id="{6FE380F3-A68B-26EA-9084-2C15BB9E43F9}"/>
              </a:ext>
            </a:extLst>
          </p:cNvPr>
          <p:cNvSpPr/>
          <p:nvPr/>
        </p:nvSpPr>
        <p:spPr>
          <a:xfrm>
            <a:off x="2447778" y="1335074"/>
            <a:ext cx="2241481" cy="702429"/>
          </a:xfrm>
          <a:prstGeom prst="rect">
            <a:avLst/>
          </a:prstGeom>
          <a:solidFill>
            <a:srgbClr val="2D39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7C16A569-901B-C6A9-5510-154F90D28A49}"/>
              </a:ext>
            </a:extLst>
          </p:cNvPr>
          <p:cNvSpPr txBox="1"/>
          <p:nvPr/>
        </p:nvSpPr>
        <p:spPr>
          <a:xfrm>
            <a:off x="2528186" y="1486233"/>
            <a:ext cx="20806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Introduction</a:t>
            </a:r>
            <a:endParaRPr lang="en-US" sz="28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3385473" y="2379319"/>
            <a:ext cx="7307108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US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 </a:t>
            </a:r>
            <a:r>
              <a:rPr lang="en-US" b="1" dirty="0">
                <a:solidFill>
                  <a:srgbClr val="FF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Weekly Quiz</a:t>
            </a:r>
          </a:p>
          <a:p>
            <a:pPr marL="285750" indent="-285750">
              <a:lnSpc>
                <a:spcPct val="200000"/>
              </a:lnSpc>
              <a:buFontTx/>
              <a:buChar char="-"/>
            </a:pPr>
            <a:r>
              <a:rPr lang="en-US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8 Questions/8 Marks-  in 24 Minutes.</a:t>
            </a:r>
          </a:p>
          <a:p>
            <a:pPr>
              <a:lnSpc>
                <a:spcPct val="200000"/>
              </a:lnSpc>
            </a:pPr>
            <a:r>
              <a:rPr lang="en-US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 </a:t>
            </a:r>
            <a:r>
              <a:rPr lang="en-US" b="1" dirty="0">
                <a:solidFill>
                  <a:srgbClr val="FF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Final Test</a:t>
            </a:r>
          </a:p>
          <a:p>
            <a:pPr>
              <a:lnSpc>
                <a:spcPct val="200000"/>
              </a:lnSpc>
            </a:pPr>
            <a:r>
              <a:rPr lang="en-US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- 20 Marks-  in 60 Minutes.</a:t>
            </a:r>
          </a:p>
          <a:p>
            <a:pPr indent="633413">
              <a:lnSpc>
                <a:spcPct val="200000"/>
              </a:lnSpc>
            </a:pPr>
            <a:r>
              <a:rPr lang="en-US" b="1" dirty="0">
                <a:solidFill>
                  <a:srgbClr val="FF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-True or False </a:t>
            </a:r>
          </a:p>
          <a:p>
            <a:pPr indent="633413">
              <a:lnSpc>
                <a:spcPct val="200000"/>
              </a:lnSpc>
            </a:pPr>
            <a:r>
              <a:rPr lang="en-US" b="1" dirty="0">
                <a:solidFill>
                  <a:srgbClr val="FF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-MCQ</a:t>
            </a:r>
          </a:p>
          <a:p>
            <a:pPr indent="633413">
              <a:lnSpc>
                <a:spcPct val="200000"/>
              </a:lnSpc>
            </a:pPr>
            <a:r>
              <a:rPr lang="en-US" b="1" dirty="0">
                <a:solidFill>
                  <a:srgbClr val="FF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-Verbal (Audio)</a:t>
            </a:r>
          </a:p>
        </p:txBody>
      </p:sp>
    </p:spTree>
    <p:extLst>
      <p:ext uri="{BB962C8B-B14F-4D97-AF65-F5344CB8AC3E}">
        <p14:creationId xmlns:p14="http://schemas.microsoft.com/office/powerpoint/2010/main" val="353372041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Dr.Abdelrehim Nader\OneDrive\Desktop\Screenshot_20230531_011345_Drive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12066494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3439664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duotone>
              <a:prstClr val="black"/>
              <a:srgbClr val="852F4A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175057" y="248508"/>
            <a:ext cx="2649477" cy="1166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365</TotalTime>
  <Words>161</Words>
  <Application>Microsoft Office PowerPoint</Application>
  <PresentationFormat>شاشة عريضة</PresentationFormat>
  <Paragraphs>37</Paragraphs>
  <Slides>7</Slides>
  <Notes>6</Notes>
  <HiddenSlides>0</HiddenSlides>
  <MMClips>0</MMClips>
  <ScaleCrop>false</ScaleCrop>
  <HeadingPairs>
    <vt:vector size="6" baseType="variant">
      <vt:variant>
        <vt:lpstr>الخطوط المستخدمة</vt:lpstr>
      </vt:variant>
      <vt:variant>
        <vt:i4>5</vt:i4>
      </vt:variant>
      <vt:variant>
        <vt:lpstr>نسق</vt:lpstr>
      </vt:variant>
      <vt:variant>
        <vt:i4>1</vt:i4>
      </vt:variant>
      <vt:variant>
        <vt:lpstr>عناوين الشرائح</vt:lpstr>
      </vt:variant>
      <vt:variant>
        <vt:i4>7</vt:i4>
      </vt:variant>
    </vt:vector>
  </HeadingPairs>
  <TitlesOfParts>
    <vt:vector size="13" baseType="lpstr">
      <vt:lpstr>Arial</vt:lpstr>
      <vt:lpstr>Calibri</vt:lpstr>
      <vt:lpstr>Calibri Light</vt:lpstr>
      <vt:lpstr>Tajawal ExtraBold</vt:lpstr>
      <vt:lpstr>Tajawal Medium</vt:lpstr>
      <vt:lpstr>Office Theme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user</cp:lastModifiedBy>
  <cp:revision>21</cp:revision>
  <dcterms:created xsi:type="dcterms:W3CDTF">2023-04-29T09:08:23Z</dcterms:created>
  <dcterms:modified xsi:type="dcterms:W3CDTF">2023-05-31T11:41:45Z</dcterms:modified>
</cp:coreProperties>
</file>