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480" r:id="rId5"/>
    <p:sldId id="303" r:id="rId6"/>
    <p:sldId id="313" r:id="rId7"/>
    <p:sldId id="481" r:id="rId8"/>
    <p:sldId id="482" r:id="rId9"/>
    <p:sldId id="483" r:id="rId10"/>
    <p:sldId id="484" r:id="rId11"/>
    <p:sldId id="485" r:id="rId12"/>
    <p:sldId id="486" r:id="rId13"/>
    <p:sldId id="487" r:id="rId14"/>
    <p:sldId id="488" r:id="rId15"/>
    <p:sldId id="489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98" r:id="rId25"/>
    <p:sldId id="499" r:id="rId26"/>
    <p:sldId id="500" r:id="rId27"/>
    <p:sldId id="501" r:id="rId28"/>
    <p:sldId id="502" r:id="rId29"/>
    <p:sldId id="503" r:id="rId30"/>
    <p:sldId id="504" r:id="rId31"/>
    <p:sldId id="505" r:id="rId32"/>
    <p:sldId id="506" r:id="rId33"/>
    <p:sldId id="507" r:id="rId34"/>
    <p:sldId id="508" r:id="rId35"/>
    <p:sldId id="509" r:id="rId36"/>
    <p:sldId id="510" r:id="rId37"/>
    <p:sldId id="511" r:id="rId38"/>
    <p:sldId id="512" r:id="rId39"/>
    <p:sldId id="513" r:id="rId40"/>
    <p:sldId id="520" r:id="rId41"/>
    <p:sldId id="514" r:id="rId42"/>
    <p:sldId id="515" r:id="rId43"/>
    <p:sldId id="516" r:id="rId44"/>
    <p:sldId id="518" r:id="rId45"/>
    <p:sldId id="519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20"/>
            <p14:sldId id="514"/>
            <p14:sldId id="515"/>
            <p14:sldId id="516"/>
            <p14:sldId id="518"/>
            <p14:sldId id="51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84" d="100"/>
          <a:sy n="84" d="100"/>
        </p:scale>
        <p:origin x="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05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788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395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8599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7954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1342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62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3191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3604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5402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4876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7047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115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6340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0960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982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140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9855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221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748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5975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209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2025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29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2899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2943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00245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0452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82428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39750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39170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89332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97431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06191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61911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77416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54116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97903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16469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83003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79387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6635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729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sv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Hamed Almahadin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5881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Management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 510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949868" y="576948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1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279012" y="3429000"/>
            <a:ext cx="3516608" cy="170953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Ch#8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Considerations</a:t>
            </a:r>
          </a:p>
          <a:p>
            <a:pPr algn="ctr"/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4892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 to Cover in Week 8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Risk Assessment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Approaches to Risk Assessment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techniques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the Risk Matrix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 to Risk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4892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recognition and risk rating together form the risk assessment component of the risk management process.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072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4892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involves the recognition of risks and the rating of them to determine the significant risks facing the organization, project or strategy.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361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4892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defined in British Standard BS 31100 as the overall process of risk identification, risk analysis and risk evaluation. </a:t>
            </a:r>
          </a:p>
          <a:p>
            <a:pPr algn="just"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092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4892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D945AFB-A666-122E-765D-AE33ED3F9C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6809" y="2369388"/>
            <a:ext cx="7496824" cy="385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738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4892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0CD7DF4-ED18-25D4-3B88-B23CB02F4815}"/>
              </a:ext>
            </a:extLst>
          </p:cNvPr>
          <p:cNvSpPr txBox="1"/>
          <p:nvPr/>
        </p:nvSpPr>
        <p:spPr>
          <a:xfrm>
            <a:off x="3437432" y="2430178"/>
            <a:ext cx="8443393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Because the risk management input into strategy focuses on improved decision making, risk assessment is the main risk management input into strategy formulation.</a:t>
            </a:r>
          </a:p>
        </p:txBody>
      </p:sp>
    </p:spTree>
    <p:extLst>
      <p:ext uri="{BB962C8B-B14F-4D97-AF65-F5344CB8AC3E}">
        <p14:creationId xmlns:p14="http://schemas.microsoft.com/office/powerpoint/2010/main" val="5110993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4892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0CD7DF4-ED18-25D4-3B88-B23CB02F4815}"/>
              </a:ext>
            </a:extLst>
          </p:cNvPr>
          <p:cNvSpPr txBox="1"/>
          <p:nvPr/>
        </p:nvSpPr>
        <p:spPr>
          <a:xfrm>
            <a:off x="3437432" y="2430178"/>
            <a:ext cx="844339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may be attached to corporate objectives, stakeholder expectations, core processes and key dependencies. </a:t>
            </a:r>
          </a:p>
        </p:txBody>
      </p:sp>
    </p:spTree>
    <p:extLst>
      <p:ext uri="{BB962C8B-B14F-4D97-AF65-F5344CB8AC3E}">
        <p14:creationId xmlns:p14="http://schemas.microsoft.com/office/powerpoint/2010/main" val="10912449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4892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0CD7DF4-ED18-25D4-3B88-B23CB02F4815}"/>
              </a:ext>
            </a:extLst>
          </p:cNvPr>
          <p:cNvSpPr txBox="1"/>
          <p:nvPr/>
        </p:nvSpPr>
        <p:spPr>
          <a:xfrm>
            <a:off x="3437432" y="2430178"/>
            <a:ext cx="8443393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Whichever of these features is selected as the starting point, risk assessment can be undertaken.</a:t>
            </a:r>
          </a:p>
          <a:p>
            <a:pPr algn="just"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purpose of risk assessment is to identify the significant risks that could impact the selected feature.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840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0CD7DF4-ED18-25D4-3B88-B23CB02F4815}"/>
              </a:ext>
            </a:extLst>
          </p:cNvPr>
          <p:cNvSpPr txBox="1"/>
          <p:nvPr/>
        </p:nvSpPr>
        <p:spPr>
          <a:xfrm>
            <a:off x="3437432" y="2430178"/>
            <a:ext cx="844339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Although risk assessment is vitally important, it is only useful if the conclusions of the assessment are used to inform decisions and/or to identify the appropriate risk responses for the type of risk under consideration.</a:t>
            </a:r>
          </a:p>
        </p:txBody>
      </p:sp>
    </p:spTree>
    <p:extLst>
      <p:ext uri="{BB962C8B-B14F-4D97-AF65-F5344CB8AC3E}">
        <p14:creationId xmlns:p14="http://schemas.microsoft.com/office/powerpoint/2010/main" val="2720363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0CD7DF4-ED18-25D4-3B88-B23CB02F4815}"/>
              </a:ext>
            </a:extLst>
          </p:cNvPr>
          <p:cNvSpPr txBox="1"/>
          <p:nvPr/>
        </p:nvSpPr>
        <p:spPr>
          <a:xfrm>
            <a:off x="3437432" y="2430178"/>
            <a:ext cx="8443393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should be considered as the starting point of the risk management process, and it is certainly not an end.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7076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0CD7DF4-ED18-25D4-3B88-B23CB02F4815}"/>
              </a:ext>
            </a:extLst>
          </p:cNvPr>
          <p:cNvSpPr txBox="1"/>
          <p:nvPr/>
        </p:nvSpPr>
        <p:spPr>
          <a:xfrm>
            <a:off x="3437432" y="2430178"/>
            <a:ext cx="844339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important feature of undertaking a risk assessment is to decide whether the identified risk is going to be evaluated at the inherent level or at the current (or residual) level.</a:t>
            </a:r>
          </a:p>
          <a:p>
            <a:pPr algn="just"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 of inherent risk is undertaken without taking account of the controls that are currently in place. 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177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0CD7DF4-ED18-25D4-3B88-B23CB02F4815}"/>
              </a:ext>
            </a:extLst>
          </p:cNvPr>
          <p:cNvSpPr txBox="1"/>
          <p:nvPr/>
        </p:nvSpPr>
        <p:spPr>
          <a:xfrm>
            <a:off x="3437432" y="2430178"/>
            <a:ext cx="844339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the approach that has been recommended by internal auditors.</a:t>
            </a:r>
          </a:p>
          <a:p>
            <a:pPr algn="just"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internal auditor will point out that two risks at the same current or net value may have significantly different inherent or gross values.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important to know when this is the case.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0676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0CD7DF4-ED18-25D4-3B88-B23CB02F4815}"/>
              </a:ext>
            </a:extLst>
          </p:cNvPr>
          <p:cNvSpPr txBox="1"/>
          <p:nvPr/>
        </p:nvSpPr>
        <p:spPr>
          <a:xfrm>
            <a:off x="3437432" y="2430178"/>
            <a:ext cx="844339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benefit of undertaking assessment of inherent risk is that the difference between the current level and the inherent level can be identified. 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0030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0CD7DF4-ED18-25D4-3B88-B23CB02F4815}"/>
              </a:ext>
            </a:extLst>
          </p:cNvPr>
          <p:cNvSpPr txBox="1"/>
          <p:nvPr/>
        </p:nvSpPr>
        <p:spPr>
          <a:xfrm>
            <a:off x="3437432" y="2430178"/>
            <a:ext cx="844339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will give an indication of the importance of the existing control measures and the information is used by internal auditors to help identify critical controls and set audit priorities. </a:t>
            </a:r>
          </a:p>
        </p:txBody>
      </p:sp>
    </p:spTree>
    <p:extLst>
      <p:ext uri="{BB962C8B-B14F-4D97-AF65-F5344CB8AC3E}">
        <p14:creationId xmlns:p14="http://schemas.microsoft.com/office/powerpoint/2010/main" val="2164565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0CD7DF4-ED18-25D4-3B88-B23CB02F4815}"/>
              </a:ext>
            </a:extLst>
          </p:cNvPr>
          <p:cNvSpPr txBox="1"/>
          <p:nvPr/>
        </p:nvSpPr>
        <p:spPr>
          <a:xfrm>
            <a:off x="3437432" y="2430178"/>
            <a:ext cx="8443393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Although this may be a useful approach, there can be considerable difficulties in identifying the value of the inherent level of risk.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60517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Approaches to 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0CD7DF4-ED18-25D4-3B88-B23CB02F4815}"/>
              </a:ext>
            </a:extLst>
          </p:cNvPr>
          <p:cNvSpPr txBox="1"/>
          <p:nvPr/>
        </p:nvSpPr>
        <p:spPr>
          <a:xfrm>
            <a:off x="3437432" y="2430178"/>
            <a:ext cx="8443393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are several approaches that can be taken when planning how to undertake risk assessment.</a:t>
            </a:r>
          </a:p>
          <a:p>
            <a:pPr algn="just"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One of the key decisions will be who to involve in the risk assessment exercise. </a:t>
            </a:r>
          </a:p>
        </p:txBody>
      </p:sp>
    </p:spTree>
    <p:extLst>
      <p:ext uri="{BB962C8B-B14F-4D97-AF65-F5344CB8AC3E}">
        <p14:creationId xmlns:p14="http://schemas.microsoft.com/office/powerpoint/2010/main" val="4886592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Approaches to 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0CD7DF4-ED18-25D4-3B88-B23CB02F4815}"/>
              </a:ext>
            </a:extLst>
          </p:cNvPr>
          <p:cNvSpPr txBox="1"/>
          <p:nvPr/>
        </p:nvSpPr>
        <p:spPr>
          <a:xfrm>
            <a:off x="3437432" y="2430178"/>
            <a:ext cx="8443393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Sometimes risk assessments are undertaken by the board of directors as a top-down exercise.</a:t>
            </a:r>
          </a:p>
          <a:p>
            <a:pPr algn="just"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assessments can also be undertaken by involving individual members of staff and local departmental management. </a:t>
            </a:r>
          </a:p>
          <a:p>
            <a:pPr algn="just"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bottom-up approach is also valuable.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7927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Top-Down</a:t>
            </a:r>
            <a:r>
              <a:rPr lang="en-US" sz="6000" dirty="0"/>
              <a:t> 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44F5836-9801-A5D4-0CFD-A4F6213D06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7432" y="2369387"/>
            <a:ext cx="8650707" cy="3923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8463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Bottom-Up Risk Assessment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234F8B3-98BC-3717-5950-CF304650B6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7433" y="2460825"/>
            <a:ext cx="8650707" cy="383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936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Techniques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5BAB6C9-C13A-44F1-B643-DD94CDE56C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7433" y="2369387"/>
            <a:ext cx="8650707" cy="3987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4259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Techniques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FBE26C1-BAF2-56F3-4F09-7D8C43F184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7432" y="2415105"/>
            <a:ext cx="8650707" cy="385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1938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Techniques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FC66B80-6A9C-AFD0-486B-63688AFD61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7433" y="2481723"/>
            <a:ext cx="8578975" cy="3810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9926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Techniques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F088A9F-A349-0FB2-5735-F8D46ADE0BBA}"/>
              </a:ext>
            </a:extLst>
          </p:cNvPr>
          <p:cNvSpPr txBox="1"/>
          <p:nvPr/>
        </p:nvSpPr>
        <p:spPr>
          <a:xfrm>
            <a:off x="3687416" y="2679976"/>
            <a:ext cx="829917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workshops are probably the most common of the risk assessment techniques.</a:t>
            </a:r>
          </a:p>
          <a:p>
            <a:pPr algn="just"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Brainstorming during workshops enables opinions regarding the significant risks faced by the organization to be shared. </a:t>
            </a:r>
          </a:p>
        </p:txBody>
      </p:sp>
    </p:spTree>
    <p:extLst>
      <p:ext uri="{BB962C8B-B14F-4D97-AF65-F5344CB8AC3E}">
        <p14:creationId xmlns:p14="http://schemas.microsoft.com/office/powerpoint/2010/main" val="2963143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Techniques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F088A9F-A349-0FB2-5735-F8D46ADE0BBA}"/>
              </a:ext>
            </a:extLst>
          </p:cNvPr>
          <p:cNvSpPr txBox="1"/>
          <p:nvPr/>
        </p:nvSpPr>
        <p:spPr>
          <a:xfrm>
            <a:off x="3687416" y="2679976"/>
            <a:ext cx="829917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common view and understanding of each risk is achieved. </a:t>
            </a:r>
          </a:p>
          <a:p>
            <a:pPr algn="just"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However, the disadvantage can be that the more senior people in the room may dominate the conversation, and contradicting their opinions may be difficult and unwelcome.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8385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Techniques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F088A9F-A349-0FB2-5735-F8D46ADE0BBA}"/>
              </a:ext>
            </a:extLst>
          </p:cNvPr>
          <p:cNvSpPr txBox="1"/>
          <p:nvPr/>
        </p:nvSpPr>
        <p:spPr>
          <a:xfrm>
            <a:off x="3687416" y="2679976"/>
            <a:ext cx="829917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order to have a structured discussion at a risk assessment workshop, several brainstorming structures are in common use.</a:t>
            </a:r>
          </a:p>
          <a:p>
            <a:pPr algn="just"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may be qualitative or quantitative, depending on the level of analysis of the risk that is required.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7221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Techniques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F088A9F-A349-0FB2-5735-F8D46ADE0BBA}"/>
              </a:ext>
            </a:extLst>
          </p:cNvPr>
          <p:cNvSpPr txBox="1"/>
          <p:nvPr/>
        </p:nvSpPr>
        <p:spPr>
          <a:xfrm>
            <a:off x="3687416" y="2679976"/>
            <a:ext cx="829917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most common of the qualitative brainstorming structures are the SWOT and PESTLE analysis.</a:t>
            </a:r>
          </a:p>
          <a:p>
            <a:pPr algn="just"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SWOT is an analysis of the strengths, weaknesses, opportunities and threats faced by the organization. 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1697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Techniques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F088A9F-A349-0FB2-5735-F8D46ADE0BBA}"/>
              </a:ext>
            </a:extLst>
          </p:cNvPr>
          <p:cNvSpPr txBox="1"/>
          <p:nvPr/>
        </p:nvSpPr>
        <p:spPr>
          <a:xfrm>
            <a:off x="3687416" y="2679976"/>
            <a:ext cx="829917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SWOT analysis has the benefit that it also considers the upside of risk by evaluating opportunities in the external environment.</a:t>
            </a:r>
          </a:p>
          <a:p>
            <a:pPr algn="just"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of the strengths of the SWOT analysis is that it can be linked to strategic decisions. 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6051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Techniques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F088A9F-A349-0FB2-5735-F8D46ADE0BBA}"/>
              </a:ext>
            </a:extLst>
          </p:cNvPr>
          <p:cNvSpPr txBox="1"/>
          <p:nvPr/>
        </p:nvSpPr>
        <p:spPr>
          <a:xfrm>
            <a:off x="3687416" y="2679976"/>
            <a:ext cx="829917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However, because it is not a structured risk classification system, there is a possibility that not all of the risks will be identified.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8202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Techniques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F088A9F-A349-0FB2-5735-F8D46ADE0BBA}"/>
              </a:ext>
            </a:extLst>
          </p:cNvPr>
          <p:cNvSpPr txBox="1"/>
          <p:nvPr/>
        </p:nvSpPr>
        <p:spPr>
          <a:xfrm>
            <a:off x="3687416" y="2679976"/>
            <a:ext cx="8299175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other common qualitative approach is the PESTLE analysis that considers the political, economic, social, technological, legal and ethical (or environmental) risks faced by the organization. </a:t>
            </a:r>
          </a:p>
        </p:txBody>
      </p:sp>
    </p:spTree>
    <p:extLst>
      <p:ext uri="{BB962C8B-B14F-4D97-AF65-F5344CB8AC3E}">
        <p14:creationId xmlns:p14="http://schemas.microsoft.com/office/powerpoint/2010/main" val="2806215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Techniques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F088A9F-A349-0FB2-5735-F8D46ADE0BBA}"/>
              </a:ext>
            </a:extLst>
          </p:cNvPr>
          <p:cNvSpPr txBox="1"/>
          <p:nvPr/>
        </p:nvSpPr>
        <p:spPr>
          <a:xfrm>
            <a:off x="3687416" y="2679976"/>
            <a:ext cx="829917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PESTLE is a well-established structure with proven results for undertaking brainstorming sessions during risk assessment workshops.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5959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the Risk Matrix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F088A9F-A349-0FB2-5735-F8D46ADE0BBA}"/>
              </a:ext>
            </a:extLst>
          </p:cNvPr>
          <p:cNvSpPr txBox="1"/>
          <p:nvPr/>
        </p:nvSpPr>
        <p:spPr>
          <a:xfrm>
            <a:off x="3687416" y="2679976"/>
            <a:ext cx="829917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a risk has been recognized as significant, the organization needs to rate it so that the priority significant risks can be identified.</a:t>
            </a:r>
          </a:p>
        </p:txBody>
      </p:sp>
    </p:spTree>
    <p:extLst>
      <p:ext uri="{BB962C8B-B14F-4D97-AF65-F5344CB8AC3E}">
        <p14:creationId xmlns:p14="http://schemas.microsoft.com/office/powerpoint/2010/main" val="28822465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the Risk Matrix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F088A9F-A349-0FB2-5735-F8D46ADE0BBA}"/>
              </a:ext>
            </a:extLst>
          </p:cNvPr>
          <p:cNvSpPr txBox="1"/>
          <p:nvPr/>
        </p:nvSpPr>
        <p:spPr>
          <a:xfrm>
            <a:off x="3687416" y="2679976"/>
            <a:ext cx="8299175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 for rating risks are well established, but there is also a need to decide what scope exists for further improving control. 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81555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the Risk Matrix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F088A9F-A349-0FB2-5735-F8D46ADE0BBA}"/>
              </a:ext>
            </a:extLst>
          </p:cNvPr>
          <p:cNvSpPr txBox="1"/>
          <p:nvPr/>
        </p:nvSpPr>
        <p:spPr>
          <a:xfrm>
            <a:off x="3687416" y="2679976"/>
            <a:ext cx="829917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Consideration of the scope for further cost-effective improvement is an additional consideration that assists the clear identification of the priority significant risks.</a:t>
            </a:r>
          </a:p>
        </p:txBody>
      </p:sp>
    </p:spTree>
    <p:extLst>
      <p:ext uri="{BB962C8B-B14F-4D97-AF65-F5344CB8AC3E}">
        <p14:creationId xmlns:p14="http://schemas.microsoft.com/office/powerpoint/2010/main" val="22573652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the Risk Matrix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F088A9F-A349-0FB2-5735-F8D46ADE0BBA}"/>
              </a:ext>
            </a:extLst>
          </p:cNvPr>
          <p:cNvSpPr txBox="1"/>
          <p:nvPr/>
        </p:nvSpPr>
        <p:spPr>
          <a:xfrm>
            <a:off x="3687416" y="2679976"/>
            <a:ext cx="829917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organization will need to establish the measures of risk likelihood and risk impact that will be used throughout the organization.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2370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Definitions of Likelihood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F90C4E2-973D-CE51-EDD3-571B18E488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7432" y="2369244"/>
            <a:ext cx="8751760" cy="3865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5294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Definitions of Impact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D484BC3-2AAC-C4EB-06F7-6A2D99BD56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7594" y="2430179"/>
            <a:ext cx="8590546" cy="384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899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 to Risk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964AEAB-D59D-82B8-BB25-C9FB781820DE}"/>
              </a:ext>
            </a:extLst>
          </p:cNvPr>
          <p:cNvSpPr txBox="1"/>
          <p:nvPr/>
        </p:nvSpPr>
        <p:spPr>
          <a:xfrm>
            <a:off x="3776870" y="2781515"/>
            <a:ext cx="831127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10.1 provides an empirical illustration of risk attitude using a standard risk matrix.</a:t>
            </a:r>
          </a:p>
          <a:p>
            <a:pPr algn="just"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represents the risk attitude of a risk-averse organization. </a:t>
            </a:r>
          </a:p>
        </p:txBody>
      </p:sp>
    </p:spTree>
    <p:extLst>
      <p:ext uri="{BB962C8B-B14F-4D97-AF65-F5344CB8AC3E}">
        <p14:creationId xmlns:p14="http://schemas.microsoft.com/office/powerpoint/2010/main" val="138566834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 to Risk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964AEAB-D59D-82B8-BB25-C9FB781820DE}"/>
              </a:ext>
            </a:extLst>
          </p:cNvPr>
          <p:cNvSpPr txBox="1"/>
          <p:nvPr/>
        </p:nvSpPr>
        <p:spPr>
          <a:xfrm>
            <a:off x="3776870" y="2781515"/>
            <a:ext cx="831127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becoming more common for a risk attitude matrix to contain four sections.</a:t>
            </a:r>
          </a:p>
          <a:p>
            <a:pPr algn="just"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sections can be represented by the 4Cs of comfort, cautious, concerned and critical. </a:t>
            </a:r>
          </a:p>
        </p:txBody>
      </p:sp>
    </p:spTree>
    <p:extLst>
      <p:ext uri="{BB962C8B-B14F-4D97-AF65-F5344CB8AC3E}">
        <p14:creationId xmlns:p14="http://schemas.microsoft.com/office/powerpoint/2010/main" val="20395503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 to Risk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964AEAB-D59D-82B8-BB25-C9FB781820DE}"/>
              </a:ext>
            </a:extLst>
          </p:cNvPr>
          <p:cNvSpPr txBox="1"/>
          <p:nvPr/>
        </p:nvSpPr>
        <p:spPr>
          <a:xfrm>
            <a:off x="3776870" y="2781515"/>
            <a:ext cx="831127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attitude represents the long-term approach of the organization to risk. </a:t>
            </a:r>
          </a:p>
          <a:p>
            <a:pPr algn="just"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descriptors can also be attached to the four sections on a risk appetite matrix to describe the approach to short-term risk taking.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7530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24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 to Risk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DECAA11-A14E-2428-0C10-6E1FCF9C3D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7433" y="2430178"/>
            <a:ext cx="8578976" cy="38443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E76C1D0-D765-FF12-2E16-E8DF4D63DA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67736" y="4242843"/>
            <a:ext cx="2348673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1633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2" ma:contentTypeDescription="Create a new document." ma:contentTypeScope="" ma:versionID="9cb3c2270863ea599cccc25405b8c8e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6597ff29255a8495770eff6795071b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3070CB0-B68C-4992-8C2C-CAA5E0D552E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4B253B1-2949-47EC-A50C-0A533C86D1AD}">
  <ds:schemaRefs>
    <ds:schemaRef ds:uri="d13aca44-ef33-4cf4-9980-7f0b00e6eeb9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49100919-8a76-4266-be0c-7dc583902cb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52A83B0-E2E1-436E-8551-2AE17B7320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1241</Words>
  <Application>Microsoft Office PowerPoint</Application>
  <PresentationFormat>Widescreen</PresentationFormat>
  <Paragraphs>277</Paragraphs>
  <Slides>43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247</cp:revision>
  <dcterms:created xsi:type="dcterms:W3CDTF">2023-04-29T09:08:00Z</dcterms:created>
  <dcterms:modified xsi:type="dcterms:W3CDTF">2024-03-19T19:02:47Z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