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1"/>
  </p:notesMasterIdLst>
  <p:sldIdLst>
    <p:sldId id="550" r:id="rId3"/>
    <p:sldId id="504" r:id="rId4"/>
    <p:sldId id="511" r:id="rId5"/>
    <p:sldId id="512" r:id="rId6"/>
    <p:sldId id="513" r:id="rId7"/>
    <p:sldId id="514" r:id="rId8"/>
    <p:sldId id="515" r:id="rId9"/>
    <p:sldId id="516" r:id="rId10"/>
    <p:sldId id="517" r:id="rId11"/>
    <p:sldId id="518" r:id="rId12"/>
    <p:sldId id="519" r:id="rId13"/>
    <p:sldId id="520"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34" r:id="rId28"/>
    <p:sldId id="535" r:id="rId29"/>
    <p:sldId id="536" r:id="rId30"/>
    <p:sldId id="537" r:id="rId31"/>
    <p:sldId id="538" r:id="rId32"/>
    <p:sldId id="539" r:id="rId33"/>
    <p:sldId id="540" r:id="rId34"/>
    <p:sldId id="541" r:id="rId35"/>
    <p:sldId id="542" r:id="rId36"/>
    <p:sldId id="543" r:id="rId37"/>
    <p:sldId id="544" r:id="rId38"/>
    <p:sldId id="545" r:id="rId39"/>
    <p:sldId id="546" r:id="rId40"/>
    <p:sldId id="547" r:id="rId41"/>
    <p:sldId id="551" r:id="rId42"/>
    <p:sldId id="552" r:id="rId43"/>
    <p:sldId id="553" r:id="rId44"/>
    <p:sldId id="554" r:id="rId45"/>
    <p:sldId id="555" r:id="rId46"/>
    <p:sldId id="556" r:id="rId47"/>
    <p:sldId id="557" r:id="rId48"/>
    <p:sldId id="548" r:id="rId49"/>
    <p:sldId id="5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0"/>
            <p14:sldId id="504"/>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51"/>
            <p14:sldId id="552"/>
            <p14:sldId id="553"/>
            <p14:sldId id="554"/>
            <p14:sldId id="555"/>
            <p14:sldId id="556"/>
            <p14:sldId id="557"/>
            <p14:sldId id="548"/>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3820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695685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613446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344583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092833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408888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994694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363361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594894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266993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265400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024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630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660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6387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2452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146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27662353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9.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2574616"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Alexandria" charset="0"/>
                <a:cs typeface="Alexandria" charset="0"/>
              </a:rPr>
              <a:t>The Economic Problem</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Objectives of Lecture (1)</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27302" y="1474508"/>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88119" y="1744837"/>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6DB0636C-9114-F02E-F6B0-D2073159459D}"/>
              </a:ext>
            </a:extLst>
          </p:cNvPr>
          <p:cNvSpPr txBox="1">
            <a:spLocks/>
          </p:cNvSpPr>
          <p:nvPr/>
        </p:nvSpPr>
        <p:spPr>
          <a:xfrm>
            <a:off x="7800975" y="2477360"/>
            <a:ext cx="4147055" cy="29676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1" hangingPunct="1">
              <a:buNone/>
            </a:pPr>
            <a:r>
              <a:rPr lang="en-US" altLang="en-US" sz="2000" b="1" dirty="0">
                <a:latin typeface="Alexandria"/>
              </a:rPr>
              <a:t>After studying this lecture, you will be able to:</a:t>
            </a:r>
          </a:p>
          <a:p>
            <a:pPr marL="347663" lvl="1" indent="-233363" algn="just">
              <a:buFont typeface="Wingdings" panose="05000000000000000000" pitchFamily="2" charset="2"/>
              <a:buChar char="§"/>
            </a:pPr>
            <a:r>
              <a:rPr lang="en-US" altLang="en-US" sz="2000" dirty="0">
                <a:latin typeface="Alexandria"/>
              </a:rPr>
              <a:t>Define the </a:t>
            </a:r>
            <a:r>
              <a:rPr lang="en-CA" sz="2000" dirty="0">
                <a:latin typeface="Alexandria"/>
              </a:rPr>
              <a:t>Production Possibility frontier (PPF) and use it to calculate Opportunity cost</a:t>
            </a:r>
          </a:p>
          <a:p>
            <a:pPr marL="347663" lvl="1" indent="-233363" algn="just">
              <a:buFont typeface="Wingdings" panose="05000000000000000000" pitchFamily="2" charset="2"/>
              <a:buChar char="§"/>
            </a:pPr>
            <a:r>
              <a:rPr lang="en-CA" sz="2000" dirty="0">
                <a:latin typeface="Alexandria"/>
              </a:rPr>
              <a:t>Explain How the production possibilities frontier (PPF) illustrates production efficiency, and Scarcity</a:t>
            </a:r>
          </a:p>
          <a:p>
            <a:pPr marL="347663" lvl="1" indent="-233363" algn="just">
              <a:buFont typeface="Wingdings" panose="05000000000000000000" pitchFamily="2" charset="2"/>
              <a:buChar char="§"/>
            </a:pPr>
            <a:r>
              <a:rPr lang="en-CA" sz="2000" dirty="0">
                <a:latin typeface="Alexandria"/>
              </a:rPr>
              <a:t>Show How economic growth influences the Production Possibility frontier (PPF) </a:t>
            </a:r>
          </a:p>
        </p:txBody>
      </p:sp>
      <p:sp>
        <p:nvSpPr>
          <p:cNvPr id="10" name="Content Placeholder 2">
            <a:extLst>
              <a:ext uri="{FF2B5EF4-FFF2-40B4-BE49-F238E27FC236}">
                <a16:creationId xmlns:a16="http://schemas.microsoft.com/office/drawing/2014/main" id="{8D6C61AE-3D62-8A86-2625-7C235B761258}"/>
              </a:ext>
            </a:extLst>
          </p:cNvPr>
          <p:cNvSpPr txBox="1">
            <a:spLocks/>
          </p:cNvSpPr>
          <p:nvPr/>
        </p:nvSpPr>
        <p:spPr>
          <a:xfrm>
            <a:off x="3427302" y="2830255"/>
            <a:ext cx="4147055" cy="29676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eaLnBrk="1" hangingPunct="1">
              <a:buNone/>
            </a:pPr>
            <a:r>
              <a:rPr lang="ar-EG" altLang="en-US" sz="2000" b="1" dirty="0">
                <a:latin typeface="Alexandria"/>
              </a:rPr>
              <a:t>بعد دراسة هذه المحاضرة، سوف تكون قادرًا على:</a:t>
            </a:r>
          </a:p>
          <a:p>
            <a:pPr algn="just" rtl="1"/>
            <a:r>
              <a:rPr lang="ar-EG" altLang="en-US" sz="2000" b="1" dirty="0">
                <a:latin typeface="Alexandria"/>
              </a:rPr>
              <a:t>تعريف منحني حدود إمكانيات الإنتاج </a:t>
            </a:r>
            <a:r>
              <a:rPr lang="en-US" altLang="en-US" sz="2000" b="1" dirty="0">
                <a:latin typeface="Alexandria"/>
              </a:rPr>
              <a:t>(PPF)  </a:t>
            </a:r>
            <a:r>
              <a:rPr lang="ar-EG" altLang="en-US" sz="2000" b="1" dirty="0">
                <a:latin typeface="Alexandria"/>
              </a:rPr>
              <a:t>واستخدامها لحساب تكلفة الفرصة البديلة</a:t>
            </a:r>
          </a:p>
          <a:p>
            <a:pPr algn="just" rtl="1"/>
            <a:r>
              <a:rPr lang="ar-EG" altLang="en-US" sz="2000" b="1" dirty="0">
                <a:latin typeface="Alexandria"/>
              </a:rPr>
              <a:t>شرح علاقة منحني حدود إمكانيات الإنتاج </a:t>
            </a:r>
            <a:r>
              <a:rPr lang="en-US" altLang="en-US" sz="2000" b="1" dirty="0">
                <a:latin typeface="Alexandria"/>
              </a:rPr>
              <a:t>(PPF) </a:t>
            </a:r>
            <a:r>
              <a:rPr lang="ar-EG" altLang="en-US" sz="2000" b="1" dirty="0">
                <a:latin typeface="Alexandria"/>
              </a:rPr>
              <a:t> لكفاءة الإنتاج والندرة</a:t>
            </a:r>
          </a:p>
          <a:p>
            <a:pPr algn="just" rtl="1"/>
            <a:r>
              <a:rPr lang="ar-EG" altLang="en-US" sz="2000" b="1" dirty="0">
                <a:latin typeface="Alexandria"/>
              </a:rPr>
              <a:t>إظهار كيفية تأثير النمو الاقتصادي على منحني حدود إمكانيات الإنتاج (</a:t>
            </a:r>
            <a:r>
              <a:rPr lang="en-US" altLang="en-US" sz="2000" b="1" dirty="0">
                <a:latin typeface="Alexandria"/>
              </a:rPr>
              <a:t>PPF</a:t>
            </a:r>
            <a:r>
              <a:rPr lang="ar-EG" altLang="en-US" sz="2000" b="1" dirty="0">
                <a:latin typeface="Alexandria"/>
              </a:rPr>
              <a:t>)</a:t>
            </a:r>
            <a:endParaRPr lang="en-CA" sz="2000" dirty="0">
              <a:latin typeface="Alexandri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إنه نموذج بياني يمثل جميع التركيبات المختلفة للسلع والخدمات التي يمكن إنتاجها وتلك التي لا يمكن إنتاجها في ظل الموارد والحالة الحالية للتكنولوجيا.</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71171"/>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E8AA6A48-768E-67E4-E573-D8621EEFE566}"/>
              </a:ext>
            </a:extLst>
          </p:cNvPr>
          <p:cNvSpPr txBox="1">
            <a:spLocks/>
          </p:cNvSpPr>
          <p:nvPr/>
        </p:nvSpPr>
        <p:spPr>
          <a:xfrm>
            <a:off x="1022239" y="2395678"/>
            <a:ext cx="6141148" cy="19634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1" hangingPunct="1">
              <a:buNone/>
            </a:pPr>
            <a:r>
              <a:rPr lang="en-US" altLang="en-US" sz="2000" dirty="0">
                <a:latin typeface="Alexandria"/>
              </a:rPr>
              <a:t>It is a graphical model that represents </a:t>
            </a:r>
            <a:r>
              <a:rPr lang="en-US" altLang="en-US" sz="2000" b="1" dirty="0">
                <a:solidFill>
                  <a:srgbClr val="0070C0"/>
                </a:solidFill>
                <a:latin typeface="Alexandria"/>
              </a:rPr>
              <a:t>all the different combinations of goods and services that </a:t>
            </a:r>
            <a:r>
              <a:rPr lang="en-US" altLang="en-US" sz="2000" b="1" u="sng" dirty="0">
                <a:solidFill>
                  <a:srgbClr val="0070C0"/>
                </a:solidFill>
                <a:latin typeface="Alexandria"/>
              </a:rPr>
              <a:t>can be produced </a:t>
            </a:r>
            <a:r>
              <a:rPr lang="en-US" altLang="en-US" sz="2000" b="1" dirty="0">
                <a:solidFill>
                  <a:srgbClr val="0070C0"/>
                </a:solidFill>
                <a:latin typeface="Alexandria"/>
              </a:rPr>
              <a:t>and </a:t>
            </a:r>
            <a:r>
              <a:rPr lang="en-US" altLang="en-US" sz="2000" b="1" u="sng" dirty="0">
                <a:solidFill>
                  <a:srgbClr val="0070C0"/>
                </a:solidFill>
                <a:latin typeface="Alexandria"/>
              </a:rPr>
              <a:t>those that cannot </a:t>
            </a:r>
            <a:r>
              <a:rPr lang="en-US" altLang="en-US" sz="2000" b="1" dirty="0">
                <a:solidFill>
                  <a:srgbClr val="0070C0"/>
                </a:solidFill>
                <a:latin typeface="Alexandria"/>
              </a:rPr>
              <a:t>given </a:t>
            </a:r>
            <a:r>
              <a:rPr lang="en-US" altLang="en-US" sz="2000" b="1" u="sng" dirty="0">
                <a:solidFill>
                  <a:srgbClr val="0070C0"/>
                </a:solidFill>
                <a:latin typeface="Alexandria"/>
              </a:rPr>
              <a:t>resources</a:t>
            </a:r>
            <a:r>
              <a:rPr lang="en-US" altLang="en-US" sz="2000" b="1" dirty="0">
                <a:solidFill>
                  <a:srgbClr val="0070C0"/>
                </a:solidFill>
                <a:latin typeface="Alexandria"/>
              </a:rPr>
              <a:t> and the current state of </a:t>
            </a:r>
            <a:r>
              <a:rPr lang="en-US" altLang="en-US" sz="2000" b="1" u="sng" dirty="0">
                <a:solidFill>
                  <a:srgbClr val="0070C0"/>
                </a:solidFill>
                <a:latin typeface="Alexandria"/>
              </a:rPr>
              <a:t>technology</a:t>
            </a:r>
            <a:r>
              <a:rPr lang="en-US" altLang="en-US" sz="2000" b="1" dirty="0">
                <a:solidFill>
                  <a:srgbClr val="0070C0"/>
                </a:solidFill>
                <a:latin typeface="Alexandria"/>
              </a:rPr>
              <a:t>.</a:t>
            </a:r>
            <a:endParaRPr lang="ar-EG" altLang="en-US" sz="2000" b="1" dirty="0">
              <a:solidFill>
                <a:srgbClr val="0070C0"/>
              </a:solidFill>
              <a:latin typeface="Alexandria"/>
            </a:endParaRPr>
          </a:p>
          <a:p>
            <a:pPr marL="0" indent="0" algn="just" eaLnBrk="1" hangingPunct="1">
              <a:buNone/>
            </a:pPr>
            <a:endParaRPr lang="ar-EG" altLang="en-US" sz="2000" b="1" dirty="0">
              <a:solidFill>
                <a:srgbClr val="0070C0"/>
              </a:solidFill>
              <a:latin typeface="Alexandria"/>
            </a:endParaRPr>
          </a:p>
          <a:p>
            <a:pPr marL="0" indent="0" algn="just" rtl="1" eaLnBrk="1" hangingPunct="1">
              <a:buNone/>
            </a:pPr>
            <a:r>
              <a:rPr lang="ar-EG" altLang="en-US" sz="2000" b="1" dirty="0">
                <a:latin typeface="Alexandria"/>
              </a:rPr>
              <a:t>منحني حدود إمكانيات الإنتاج </a:t>
            </a:r>
            <a:r>
              <a:rPr lang="en-US" altLang="en-US" sz="2000" b="1" dirty="0">
                <a:latin typeface="Alexandria"/>
              </a:rPr>
              <a:t>(PPF)</a:t>
            </a:r>
            <a:r>
              <a:rPr lang="ar-EG" altLang="en-US" sz="2000" dirty="0">
                <a:solidFill>
                  <a:srgbClr val="0070C0"/>
                </a:solidFill>
                <a:latin typeface="Alexandria"/>
              </a:rPr>
              <a:t> </a:t>
            </a:r>
            <a:r>
              <a:rPr lang="ar-EG" altLang="en-US" sz="2000" b="1" dirty="0">
                <a:latin typeface="Alexandria"/>
              </a:rPr>
              <a:t>هو نموذج بياني يمثل جميع التركيبات المختلفة للسلع والخدمات التي يمكن إنتاجها وتلك التي لا يمكن إنتاجها في ظل الموارد والحالة الحالية للتكنولوجيا.</a:t>
            </a:r>
            <a:endParaRPr lang="en-US" altLang="en-US" sz="2000" b="1" dirty="0">
              <a:latin typeface="Alexandria"/>
            </a:endParaRPr>
          </a:p>
        </p:txBody>
      </p:sp>
      <p:pic>
        <p:nvPicPr>
          <p:cNvPr id="10" name="Picture 9">
            <a:extLst>
              <a:ext uri="{FF2B5EF4-FFF2-40B4-BE49-F238E27FC236}">
                <a16:creationId xmlns:a16="http://schemas.microsoft.com/office/drawing/2014/main" id="{FC9E161C-658B-61C7-027F-335DBFE6249A}"/>
              </a:ext>
            </a:extLst>
          </p:cNvPr>
          <p:cNvPicPr>
            <a:picLocks noChangeAspect="1"/>
          </p:cNvPicPr>
          <p:nvPr/>
        </p:nvPicPr>
        <p:blipFill>
          <a:blip r:embed="rId3"/>
          <a:stretch>
            <a:fillRect/>
          </a:stretch>
        </p:blipFill>
        <p:spPr>
          <a:xfrm>
            <a:off x="7211092" y="1903342"/>
            <a:ext cx="4038600" cy="3685417"/>
          </a:xfrm>
          <a:prstGeom prst="rect">
            <a:avLst/>
          </a:prstGeom>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تحت افتراضات مثل:</a:t>
            </a:r>
          </a:p>
          <a:p>
            <a:pPr algn="ctr"/>
            <a:r>
              <a:rPr lang="en-US"/>
              <a:t>O </a:t>
            </a:r>
            <a:r>
              <a:rPr lang="ar-EG"/>
              <a:t>سلعتان فقط</a:t>
            </a:r>
          </a:p>
          <a:p>
            <a:pPr algn="ctr"/>
            <a:r>
              <a:rPr lang="en-US"/>
              <a:t>O </a:t>
            </a:r>
            <a:r>
              <a:rPr lang="ar-EG"/>
              <a:t>موارد ثابتة</a:t>
            </a:r>
          </a:p>
          <a:p>
            <a:pPr algn="ctr"/>
            <a:r>
              <a:rPr lang="en-US"/>
              <a:t>O </a:t>
            </a:r>
            <a:r>
              <a:rPr lang="ar-EG"/>
              <a:t>تكنولوجيا ثابتة</a:t>
            </a:r>
          </a:p>
          <a:p>
            <a:pPr algn="ctr"/>
            <a:r>
              <a:rPr lang="en-US"/>
              <a:t>O </a:t>
            </a:r>
            <a:r>
              <a:rPr lang="ar-EG"/>
              <a:t>في لحظة / وقت معين</a:t>
            </a:r>
          </a:p>
          <a:p>
            <a:pPr algn="ctr"/>
            <a:r>
              <a:rPr lang="en-US"/>
              <a:t>O </a:t>
            </a:r>
            <a:r>
              <a:rPr lang="ar-EG"/>
              <a:t>الكفاءة - يحقق الاقتصاد أقصى إنتاج من خلال الاستفادة الكاملة من الموارد النادرة.</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822903"/>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B629F6D0-8D01-C8B5-FBE8-758812A3550B}"/>
              </a:ext>
            </a:extLst>
          </p:cNvPr>
          <p:cNvSpPr txBox="1">
            <a:spLocks/>
          </p:cNvSpPr>
          <p:nvPr/>
        </p:nvSpPr>
        <p:spPr>
          <a:xfrm>
            <a:off x="4778714" y="2255044"/>
            <a:ext cx="3795631"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000" b="1" dirty="0">
                <a:solidFill>
                  <a:srgbClr val="0070C0"/>
                </a:solidFill>
                <a:latin typeface="Alexandria"/>
              </a:rPr>
              <a:t>Under assumptions as :</a:t>
            </a:r>
          </a:p>
          <a:p>
            <a:pPr marL="457200" lvl="1" indent="0">
              <a:buNone/>
            </a:pPr>
            <a:r>
              <a:rPr lang="en-US" altLang="en-US" sz="2000" dirty="0">
                <a:latin typeface="Alexandria"/>
              </a:rPr>
              <a:t>O Only Two goods</a:t>
            </a:r>
          </a:p>
          <a:p>
            <a:pPr marL="457200" lvl="1" indent="0">
              <a:buNone/>
            </a:pPr>
            <a:r>
              <a:rPr lang="en-US" altLang="en-US" sz="2000" dirty="0">
                <a:latin typeface="Alexandria"/>
              </a:rPr>
              <a:t>O Fixed resources </a:t>
            </a:r>
          </a:p>
          <a:p>
            <a:pPr marL="457200" lvl="1" indent="0">
              <a:buNone/>
            </a:pPr>
            <a:r>
              <a:rPr lang="en-US" altLang="en-US" sz="2000" dirty="0">
                <a:latin typeface="Alexandria"/>
              </a:rPr>
              <a:t>O Fixed technology </a:t>
            </a:r>
          </a:p>
          <a:p>
            <a:pPr marL="457200" lvl="1" indent="0">
              <a:buNone/>
            </a:pPr>
            <a:r>
              <a:rPr lang="en-US" altLang="en-US" sz="2000" dirty="0">
                <a:latin typeface="Alexandria"/>
              </a:rPr>
              <a:t>O At  given moment / Time</a:t>
            </a:r>
          </a:p>
          <a:p>
            <a:pPr marL="457200" lvl="1" indent="0">
              <a:buNone/>
            </a:pPr>
            <a:r>
              <a:rPr lang="en-US" altLang="en-US" sz="2000" dirty="0">
                <a:latin typeface="Alexandria"/>
              </a:rPr>
              <a:t>O Efficiency - the economy is achieving maximum production by utilizing scarce resources to the fullest.</a:t>
            </a:r>
          </a:p>
        </p:txBody>
      </p:sp>
      <p:pic>
        <p:nvPicPr>
          <p:cNvPr id="11" name="Picture 10">
            <a:extLst>
              <a:ext uri="{FF2B5EF4-FFF2-40B4-BE49-F238E27FC236}">
                <a16:creationId xmlns:a16="http://schemas.microsoft.com/office/drawing/2014/main" id="{E9813DEE-7C5C-C396-B9EC-1E868F7ECBF2}"/>
              </a:ext>
            </a:extLst>
          </p:cNvPr>
          <p:cNvPicPr>
            <a:picLocks noChangeAspect="1"/>
          </p:cNvPicPr>
          <p:nvPr/>
        </p:nvPicPr>
        <p:blipFill>
          <a:blip r:embed="rId3"/>
          <a:stretch>
            <a:fillRect/>
          </a:stretch>
        </p:blipFill>
        <p:spPr>
          <a:xfrm>
            <a:off x="8429625" y="1962943"/>
            <a:ext cx="2931354" cy="3486383"/>
          </a:xfrm>
          <a:prstGeom prst="rect">
            <a:avLst/>
          </a:prstGeom>
        </p:spPr>
      </p:pic>
      <p:sp>
        <p:nvSpPr>
          <p:cNvPr id="10" name="Content Placeholder 2">
            <a:extLst>
              <a:ext uri="{FF2B5EF4-FFF2-40B4-BE49-F238E27FC236}">
                <a16:creationId xmlns:a16="http://schemas.microsoft.com/office/drawing/2014/main" id="{BD128C95-2D9E-4BB4-A21E-CBC84FBCFA82}"/>
              </a:ext>
            </a:extLst>
          </p:cNvPr>
          <p:cNvSpPr txBox="1">
            <a:spLocks/>
          </p:cNvSpPr>
          <p:nvPr/>
        </p:nvSpPr>
        <p:spPr>
          <a:xfrm>
            <a:off x="831021" y="2224088"/>
            <a:ext cx="3733952"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eaLnBrk="1" hangingPunct="1">
              <a:buNone/>
            </a:pPr>
            <a:r>
              <a:rPr lang="ar-EG" altLang="en-US" sz="2000" b="1" dirty="0">
                <a:solidFill>
                  <a:srgbClr val="0070C0"/>
                </a:solidFill>
                <a:latin typeface="Alexandria"/>
              </a:rPr>
              <a:t>تحت افتراضات مثل:</a:t>
            </a:r>
          </a:p>
          <a:p>
            <a:pPr algn="r" rtl="1"/>
            <a:r>
              <a:rPr lang="en-US" altLang="en-US" sz="2000" dirty="0">
                <a:latin typeface="Alexandria"/>
              </a:rPr>
              <a:t>O </a:t>
            </a:r>
            <a:r>
              <a:rPr lang="ar-EG" altLang="en-US" sz="2000" dirty="0">
                <a:latin typeface="Alexandria"/>
              </a:rPr>
              <a:t>سلعتان فقط</a:t>
            </a:r>
          </a:p>
          <a:p>
            <a:pPr algn="r" rtl="1"/>
            <a:r>
              <a:rPr lang="en-US" altLang="en-US" sz="2000" dirty="0">
                <a:latin typeface="Alexandria"/>
              </a:rPr>
              <a:t>O </a:t>
            </a:r>
            <a:r>
              <a:rPr lang="ar-EG" altLang="en-US" sz="2000" dirty="0">
                <a:latin typeface="Alexandria"/>
              </a:rPr>
              <a:t>موارد ثابتة</a:t>
            </a:r>
          </a:p>
          <a:p>
            <a:pPr algn="r" rtl="1"/>
            <a:r>
              <a:rPr lang="en-US" altLang="en-US" sz="2000" dirty="0">
                <a:latin typeface="Alexandria"/>
              </a:rPr>
              <a:t>O </a:t>
            </a:r>
            <a:r>
              <a:rPr lang="ar-EG" altLang="en-US" sz="2000" dirty="0">
                <a:latin typeface="Alexandria"/>
              </a:rPr>
              <a:t>تكنولوجيا ثابتة</a:t>
            </a:r>
          </a:p>
          <a:p>
            <a:pPr algn="r" rtl="1"/>
            <a:r>
              <a:rPr lang="en-US" altLang="en-US" sz="2000" dirty="0">
                <a:latin typeface="Alexandria"/>
              </a:rPr>
              <a:t>O </a:t>
            </a:r>
            <a:r>
              <a:rPr lang="ar-EG" altLang="en-US" sz="2000" dirty="0">
                <a:latin typeface="Alexandria"/>
              </a:rPr>
              <a:t>في لحظة / وقت معين</a:t>
            </a:r>
          </a:p>
          <a:p>
            <a:pPr algn="r" rtl="1"/>
            <a:r>
              <a:rPr lang="en-US" altLang="en-US" sz="2000" dirty="0">
                <a:latin typeface="Alexandria"/>
              </a:rPr>
              <a:t>O </a:t>
            </a:r>
            <a:r>
              <a:rPr lang="ar-EG" altLang="en-US" sz="2000" dirty="0">
                <a:latin typeface="Alexandria"/>
              </a:rPr>
              <a:t>الكفاءة - يحقق الاقتصاد أقصى إنتاج من خلال الاستفادة الكاملة من الموارد النادرة.</a:t>
            </a:r>
            <a:endParaRPr lang="en-US" altLang="en-US" sz="2000" dirty="0">
              <a:latin typeface="Alexandria"/>
            </a:endParaRPr>
          </a:p>
        </p:txBody>
      </p:sp>
    </p:spTree>
    <p:extLst>
      <p:ext uri="{BB962C8B-B14F-4D97-AF65-F5344CB8AC3E}">
        <p14:creationId xmlns:p14="http://schemas.microsoft.com/office/powerpoint/2010/main" val="1449218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34669"/>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F3CA2D60-AA1D-016C-F65E-CE3D73D0C034}"/>
              </a:ext>
            </a:extLst>
          </p:cNvPr>
          <p:cNvSpPr txBox="1">
            <a:spLocks/>
          </p:cNvSpPr>
          <p:nvPr/>
        </p:nvSpPr>
        <p:spPr>
          <a:xfrm>
            <a:off x="4918024" y="1887354"/>
            <a:ext cx="4346601" cy="42415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800" dirty="0">
                <a:latin typeface="Alexandria"/>
              </a:rPr>
              <a:t>Points </a:t>
            </a:r>
            <a:r>
              <a:rPr lang="en-US" altLang="en-US" sz="1800" b="1" dirty="0">
                <a:solidFill>
                  <a:srgbClr val="0070C0"/>
                </a:solidFill>
                <a:latin typeface="Alexandria"/>
              </a:rPr>
              <a:t>on/ Along</a:t>
            </a:r>
            <a:r>
              <a:rPr lang="en-US" altLang="en-US" sz="1800" dirty="0">
                <a:solidFill>
                  <a:srgbClr val="0070C0"/>
                </a:solidFill>
                <a:latin typeface="Alexandria"/>
              </a:rPr>
              <a:t> </a:t>
            </a:r>
            <a:r>
              <a:rPr lang="en-US" altLang="en-US" sz="1800" dirty="0">
                <a:latin typeface="Alexandria"/>
              </a:rPr>
              <a:t>the PPF (A, B,C , D, E): </a:t>
            </a:r>
            <a:r>
              <a:rPr lang="en-US" altLang="en-US" sz="1800" b="1" dirty="0">
                <a:solidFill>
                  <a:srgbClr val="0070C0"/>
                </a:solidFill>
                <a:latin typeface="Alexandria"/>
              </a:rPr>
              <a:t>Efficient, Attainable</a:t>
            </a:r>
          </a:p>
          <a:p>
            <a:pPr lvl="1"/>
            <a:r>
              <a:rPr lang="en-US" altLang="en-US" sz="1800" b="1" u="sng" dirty="0">
                <a:solidFill>
                  <a:srgbClr val="00B0F0"/>
                </a:solidFill>
                <a:latin typeface="Alexandria"/>
              </a:rPr>
              <a:t>Efficient: </a:t>
            </a:r>
            <a:r>
              <a:rPr lang="en-US" sz="1800" dirty="0">
                <a:effectLst/>
                <a:latin typeface="Alexandria"/>
                <a:ea typeface="Times New Roman" panose="02020603050405020304" pitchFamily="18" charset="0"/>
                <a:cs typeface="Times New Roman" panose="02020603050405020304" pitchFamily="18" charset="0"/>
              </a:rPr>
              <a:t>full employment of resources</a:t>
            </a:r>
          </a:p>
          <a:p>
            <a:pPr lvl="2" algn="just"/>
            <a:r>
              <a:rPr lang="en-US" sz="1800" dirty="0">
                <a:solidFill>
                  <a:srgbClr val="002060"/>
                </a:solidFill>
                <a:effectLst/>
                <a:latin typeface="Alexandria"/>
                <a:ea typeface="Times New Roman" panose="02020603050405020304" pitchFamily="18" charset="0"/>
                <a:cs typeface="Palatino Linotype" panose="02040502050505030304" pitchFamily="18" charset="0"/>
              </a:rPr>
              <a:t>The production possibilities frontier shows the combination of goods and services</a:t>
            </a:r>
            <a:r>
              <a:rPr lang="en-US" sz="1800" b="1" dirty="0">
                <a:solidFill>
                  <a:srgbClr val="002060"/>
                </a:solidFill>
                <a:effectLst/>
                <a:latin typeface="Alexandria"/>
                <a:ea typeface="Times New Roman" panose="02020603050405020304" pitchFamily="18" charset="0"/>
                <a:cs typeface="Palatino Linotype" panose="02040502050505030304" pitchFamily="18" charset="0"/>
              </a:rPr>
              <a:t> </a:t>
            </a:r>
            <a:r>
              <a:rPr lang="en-US" sz="1800" b="1" u="sng" dirty="0">
                <a:solidFill>
                  <a:srgbClr val="002060"/>
                </a:solidFill>
                <a:effectLst/>
                <a:latin typeface="Alexandria"/>
                <a:ea typeface="Times New Roman" panose="02020603050405020304" pitchFamily="18" charset="0"/>
                <a:cs typeface="Palatino Linotype" panose="02040502050505030304" pitchFamily="18" charset="0"/>
              </a:rPr>
              <a:t>that can be produced efficiently</a:t>
            </a:r>
          </a:p>
          <a:p>
            <a:pPr marL="914400" lvl="2" indent="0" algn="just">
              <a:buNone/>
            </a:pPr>
            <a:endParaRPr lang="en-US" sz="1800" u="sng" dirty="0">
              <a:solidFill>
                <a:srgbClr val="002060"/>
              </a:solidFill>
              <a:effectLst/>
              <a:latin typeface="Alexandria"/>
              <a:ea typeface="Times New Roman" panose="02020603050405020304" pitchFamily="18" charset="0"/>
              <a:cs typeface="Palatino Linotype" panose="02040502050505030304" pitchFamily="18" charset="0"/>
            </a:endParaRPr>
          </a:p>
          <a:p>
            <a:pPr lvl="1"/>
            <a:r>
              <a:rPr lang="en-US" altLang="en-US" sz="1800" b="1" u="sng" dirty="0">
                <a:solidFill>
                  <a:srgbClr val="00B0F0"/>
                </a:solidFill>
                <a:latin typeface="Alexandria"/>
              </a:rPr>
              <a:t>Attainable:</a:t>
            </a:r>
            <a:r>
              <a:rPr lang="en-US" altLang="en-US" sz="1800" b="1" dirty="0">
                <a:solidFill>
                  <a:srgbClr val="FF0000"/>
                </a:solidFill>
                <a:latin typeface="Alexandria"/>
              </a:rPr>
              <a:t> </a:t>
            </a:r>
            <a:r>
              <a:rPr lang="en-US" altLang="en-US" sz="1800" dirty="0">
                <a:latin typeface="Alexandria"/>
              </a:rPr>
              <a:t>Can be produced by the current available resources</a:t>
            </a:r>
          </a:p>
          <a:p>
            <a:pPr lvl="2" algn="just"/>
            <a:r>
              <a:rPr lang="en-US" sz="1800" dirty="0">
                <a:solidFill>
                  <a:srgbClr val="002060"/>
                </a:solidFill>
                <a:latin typeface="Alexandria"/>
              </a:rPr>
              <a:t>The production possibilities frontier shows  the maximum levels of production </a:t>
            </a:r>
            <a:r>
              <a:rPr lang="en-US" sz="1800" b="1" u="sng" dirty="0">
                <a:solidFill>
                  <a:srgbClr val="002060"/>
                </a:solidFill>
                <a:latin typeface="Alexandria"/>
              </a:rPr>
              <a:t>that can be attained.</a:t>
            </a:r>
          </a:p>
          <a:p>
            <a:pPr lvl="1"/>
            <a:endParaRPr lang="en-US" altLang="en-US" sz="1800" dirty="0">
              <a:latin typeface="Alexandria"/>
            </a:endParaRPr>
          </a:p>
          <a:p>
            <a:pPr marL="0" indent="0">
              <a:buNone/>
            </a:pPr>
            <a:endParaRPr lang="en-US" altLang="en-US" sz="1800" b="1" dirty="0">
              <a:solidFill>
                <a:srgbClr val="FF0000"/>
              </a:solidFill>
              <a:latin typeface="Alexandria"/>
            </a:endParaRPr>
          </a:p>
          <a:p>
            <a:endParaRPr lang="en-US" altLang="en-US" sz="1800" dirty="0">
              <a:latin typeface="Alexandria"/>
            </a:endParaRPr>
          </a:p>
          <a:p>
            <a:endParaRPr lang="en-US" altLang="en-US" sz="1800" dirty="0">
              <a:latin typeface="Alexandria"/>
            </a:endParaRPr>
          </a:p>
          <a:p>
            <a:pPr marL="0" indent="0" eaLnBrk="1" hangingPunct="1">
              <a:buNone/>
            </a:pPr>
            <a:r>
              <a:rPr lang="en-US" altLang="en-US" sz="1800" dirty="0">
                <a:latin typeface="Alexandria"/>
              </a:rPr>
              <a:t> </a:t>
            </a:r>
          </a:p>
        </p:txBody>
      </p:sp>
      <p:pic>
        <p:nvPicPr>
          <p:cNvPr id="10" name="Picture 9"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4625" y="2089255"/>
            <a:ext cx="2805112" cy="3800982"/>
          </a:xfrm>
          <a:prstGeom prst="rect">
            <a:avLst/>
          </a:prstGeom>
        </p:spPr>
      </p:pic>
      <p:sp>
        <p:nvSpPr>
          <p:cNvPr id="11" name="Content Placeholder 2">
            <a:extLst>
              <a:ext uri="{FF2B5EF4-FFF2-40B4-BE49-F238E27FC236}">
                <a16:creationId xmlns:a16="http://schemas.microsoft.com/office/drawing/2014/main" id="{7A7541B5-154C-46D9-4E30-14048672E3C3}"/>
              </a:ext>
            </a:extLst>
          </p:cNvPr>
          <p:cNvSpPr txBox="1">
            <a:spLocks/>
          </p:cNvSpPr>
          <p:nvPr/>
        </p:nvSpPr>
        <p:spPr>
          <a:xfrm>
            <a:off x="617280" y="2150448"/>
            <a:ext cx="4638675" cy="38578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EG" altLang="en-US" sz="1800" dirty="0">
                <a:latin typeface="Alexandria"/>
              </a:rPr>
              <a:t>النقاط على طول حدود منحني إمكانيات الإنتاج </a:t>
            </a:r>
            <a:r>
              <a:rPr lang="en-US" altLang="en-US" sz="1800" dirty="0">
                <a:latin typeface="Alexandria"/>
              </a:rPr>
              <a:t>(A, B,C , D, E): </a:t>
            </a:r>
            <a:r>
              <a:rPr lang="ar-EG" altLang="en-US" sz="1800" dirty="0">
                <a:latin typeface="Alexandria"/>
              </a:rPr>
              <a:t>: كفئ، قابلة للتحقيق / يمكن الحصول عليها</a:t>
            </a:r>
            <a:endParaRPr lang="en-US" altLang="en-US" sz="1800" dirty="0">
              <a:latin typeface="Alexandria"/>
            </a:endParaRPr>
          </a:p>
          <a:p>
            <a:pPr algn="r" rtl="1"/>
            <a:r>
              <a:rPr lang="ar-EG" altLang="en-US" sz="1800" b="1" u="sng" dirty="0">
                <a:latin typeface="Alexandria"/>
              </a:rPr>
              <a:t>كفئ</a:t>
            </a:r>
            <a:r>
              <a:rPr lang="ar-EG" altLang="en-US" sz="1800" dirty="0">
                <a:latin typeface="Alexandria"/>
              </a:rPr>
              <a:t>: التشغيل والاستخدام الكامل للموارد، </a:t>
            </a:r>
          </a:p>
          <a:p>
            <a:pPr lvl="1" algn="r" rtl="1"/>
            <a:r>
              <a:rPr lang="ar-EG" altLang="en-US" sz="1800" dirty="0">
                <a:latin typeface="Alexandria"/>
              </a:rPr>
              <a:t>تُظهِر حدود إمكانيات الإنتاج مجموعة السلع والخدمات التي يمكن إنتاجها بكفاءة</a:t>
            </a:r>
          </a:p>
          <a:p>
            <a:pPr algn="r" rtl="1"/>
            <a:endParaRPr lang="ar-EG" altLang="en-US" sz="1800" dirty="0">
              <a:latin typeface="Alexandria"/>
            </a:endParaRPr>
          </a:p>
          <a:p>
            <a:pPr algn="r" rtl="1"/>
            <a:r>
              <a:rPr lang="ar-EG" altLang="en-US" sz="1800" b="1" u="sng" dirty="0">
                <a:latin typeface="Alexandria"/>
              </a:rPr>
              <a:t>قابلة للتحقيق/ يمكن الحصول عليها: </a:t>
            </a:r>
            <a:r>
              <a:rPr lang="ar-EG" altLang="en-US" sz="1800" dirty="0">
                <a:latin typeface="Alexandria"/>
              </a:rPr>
              <a:t>يمكن إنتاجها بالموارد المتاحة حاليًا</a:t>
            </a:r>
          </a:p>
          <a:p>
            <a:pPr lvl="1" algn="r" rtl="1"/>
            <a:r>
              <a:rPr lang="ar-EG" altLang="en-US" sz="1800" dirty="0">
                <a:latin typeface="Alexandria"/>
              </a:rPr>
              <a:t>تُظهِر حدود إمكانيات الإنتاج أقصى مستويات الإنتاج التي يمكن تحقيقها/ يمكن الحصول عليها</a:t>
            </a:r>
            <a:endParaRPr lang="en-US" altLang="en-US" sz="1800" dirty="0">
              <a:latin typeface="Alexandria"/>
            </a:endParaRPr>
          </a:p>
          <a:p>
            <a:endParaRPr lang="en-US" altLang="en-US" sz="1800" dirty="0">
              <a:latin typeface="Alexandria"/>
            </a:endParaRPr>
          </a:p>
          <a:p>
            <a:pPr marL="0" indent="0" eaLnBrk="1" hangingPunct="1">
              <a:buNone/>
            </a:pPr>
            <a:r>
              <a:rPr lang="en-US" altLang="en-US" sz="1800" dirty="0">
                <a:latin typeface="Alexandria"/>
              </a:rPr>
              <a:t> </a:t>
            </a:r>
          </a:p>
        </p:txBody>
      </p:sp>
    </p:spTree>
    <p:extLst>
      <p:ext uri="{BB962C8B-B14F-4D97-AF65-F5344CB8AC3E}">
        <p14:creationId xmlns:p14="http://schemas.microsoft.com/office/powerpoint/2010/main" val="1467917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88043"/>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2" name="Picture 1"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5091" y="2095405"/>
            <a:ext cx="4549309" cy="3546312"/>
          </a:xfrm>
          <a:prstGeom prst="rect">
            <a:avLst/>
          </a:prstGeom>
        </p:spPr>
      </p:pic>
      <p:sp>
        <p:nvSpPr>
          <p:cNvPr id="11" name="Content Placeholder 2">
            <a:extLst>
              <a:ext uri="{FF2B5EF4-FFF2-40B4-BE49-F238E27FC236}">
                <a16:creationId xmlns:a16="http://schemas.microsoft.com/office/drawing/2014/main" id="{B77B0320-CAFB-C44F-18E5-AE52183083D6}"/>
              </a:ext>
            </a:extLst>
          </p:cNvPr>
          <p:cNvSpPr txBox="1">
            <a:spLocks/>
          </p:cNvSpPr>
          <p:nvPr/>
        </p:nvSpPr>
        <p:spPr>
          <a:xfrm>
            <a:off x="845607" y="2206600"/>
            <a:ext cx="6123229"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latin typeface="Alexandria"/>
              </a:rPr>
              <a:t>Points </a:t>
            </a:r>
            <a:r>
              <a:rPr lang="en-US" altLang="en-US" sz="2000" b="1" dirty="0">
                <a:solidFill>
                  <a:srgbClr val="0070C0"/>
                </a:solidFill>
                <a:latin typeface="Alexandria"/>
              </a:rPr>
              <a:t>inside</a:t>
            </a:r>
            <a:r>
              <a:rPr lang="en-US" altLang="en-US" sz="2000" dirty="0">
                <a:latin typeface="Alexandria"/>
              </a:rPr>
              <a:t> the PPF (F): </a:t>
            </a:r>
            <a:r>
              <a:rPr lang="en-US" altLang="en-US" sz="2000" b="1" dirty="0">
                <a:solidFill>
                  <a:srgbClr val="0070C0"/>
                </a:solidFill>
                <a:latin typeface="Alexandria"/>
              </a:rPr>
              <a:t>Inefficient, Attainable</a:t>
            </a:r>
          </a:p>
          <a:p>
            <a:pPr lvl="1"/>
            <a:r>
              <a:rPr lang="en-US" altLang="en-US" sz="2000" b="1" u="sng" dirty="0">
                <a:solidFill>
                  <a:srgbClr val="00B0F0"/>
                </a:solidFill>
                <a:latin typeface="Alexandria"/>
              </a:rPr>
              <a:t>Inefficient: </a:t>
            </a:r>
            <a:r>
              <a:rPr lang="en-US" sz="2000" dirty="0">
                <a:effectLst/>
                <a:latin typeface="Alexandria"/>
                <a:ea typeface="Times New Roman" panose="02020603050405020304" pitchFamily="18" charset="0"/>
                <a:cs typeface="Times New Roman" panose="02020603050405020304" pitchFamily="18" charset="0"/>
              </a:rPr>
              <a:t>Underemployment of resources</a:t>
            </a:r>
            <a:endParaRPr lang="en-US" sz="2000" dirty="0">
              <a:latin typeface="Alexandria"/>
              <a:ea typeface="Times New Roman" panose="02020603050405020304" pitchFamily="18" charset="0"/>
              <a:cs typeface="Times New Roman" panose="02020603050405020304" pitchFamily="18" charset="0"/>
            </a:endParaRPr>
          </a:p>
          <a:p>
            <a:pPr lvl="1"/>
            <a:endParaRPr lang="en-US" altLang="en-US" sz="2000" b="1" u="sng" dirty="0">
              <a:solidFill>
                <a:srgbClr val="FF0000"/>
              </a:solidFill>
              <a:latin typeface="Alexandria"/>
              <a:cs typeface="Times New Roman" panose="02020603050405020304" pitchFamily="18" charset="0"/>
            </a:endParaRPr>
          </a:p>
          <a:p>
            <a:pPr lvl="1"/>
            <a:r>
              <a:rPr lang="en-US" altLang="en-US" sz="2000" b="1" u="sng" dirty="0">
                <a:solidFill>
                  <a:srgbClr val="00B0F0"/>
                </a:solidFill>
                <a:latin typeface="Alexandria"/>
              </a:rPr>
              <a:t>Attainable:</a:t>
            </a:r>
            <a:r>
              <a:rPr lang="en-US" altLang="en-US" sz="2000" b="1" dirty="0">
                <a:solidFill>
                  <a:srgbClr val="FF0000"/>
                </a:solidFill>
                <a:latin typeface="Alexandria"/>
              </a:rPr>
              <a:t> </a:t>
            </a:r>
            <a:r>
              <a:rPr lang="en-US" altLang="en-US" sz="2000" dirty="0">
                <a:latin typeface="Alexandria"/>
              </a:rPr>
              <a:t>Can be produced by the current available resources</a:t>
            </a:r>
          </a:p>
          <a:p>
            <a:pPr marL="0" indent="0">
              <a:buNone/>
            </a:pPr>
            <a:endParaRPr lang="en-US" altLang="en-US" sz="2000" dirty="0">
              <a:latin typeface="Alexandria"/>
            </a:endParaRPr>
          </a:p>
          <a:p>
            <a:pPr algn="r" rtl="1"/>
            <a:r>
              <a:rPr lang="ar-EG" altLang="en-US" sz="2000" dirty="0">
                <a:latin typeface="Alexandria"/>
              </a:rPr>
              <a:t>النقاط داخل منحني إمكانيات الإنتاج  </a:t>
            </a:r>
            <a:r>
              <a:rPr lang="en-US" altLang="en-US" sz="2000" dirty="0">
                <a:latin typeface="Alexandria"/>
              </a:rPr>
              <a:t>(F): </a:t>
            </a:r>
            <a:r>
              <a:rPr lang="ar-EG" altLang="en-US" sz="2000" dirty="0">
                <a:latin typeface="Alexandria"/>
              </a:rPr>
              <a:t>غير كفئ، قابلة للتحقيق/ يمكن الحصول عليها</a:t>
            </a:r>
          </a:p>
          <a:p>
            <a:pPr lvl="1" algn="r" rtl="1"/>
            <a:r>
              <a:rPr lang="ar-EG" altLang="en-US" sz="2000" b="1" u="sng" dirty="0">
                <a:latin typeface="Alexandria"/>
              </a:rPr>
              <a:t>غير كفئ:</a:t>
            </a:r>
            <a:r>
              <a:rPr lang="ar-EG" altLang="en-US" sz="2000" dirty="0">
                <a:latin typeface="Alexandria"/>
              </a:rPr>
              <a:t> عدم استخدام الموارد بشكل كامل</a:t>
            </a:r>
          </a:p>
          <a:p>
            <a:pPr lvl="1" algn="r" rtl="1"/>
            <a:r>
              <a:rPr lang="ar-EG" altLang="en-US" sz="2000" b="1" u="sng" dirty="0">
                <a:latin typeface="Alexandria"/>
              </a:rPr>
              <a:t>قابلة للتحقيق / يمكن الحصول عليها </a:t>
            </a:r>
            <a:r>
              <a:rPr lang="ar-EG" altLang="en-US" sz="2000" dirty="0">
                <a:latin typeface="Alexandria"/>
              </a:rPr>
              <a:t>: يمكن إنتاجها بالموارد المتاحة حاليًا</a:t>
            </a:r>
            <a:endParaRPr lang="en-US" altLang="en-US" sz="2000" dirty="0">
              <a:latin typeface="Alexandria"/>
            </a:endParaRPr>
          </a:p>
          <a:p>
            <a:pPr marL="0" indent="0" eaLnBrk="1" hangingPunct="1">
              <a:buNone/>
            </a:pPr>
            <a:r>
              <a:rPr lang="en-US" altLang="en-US" sz="2000" dirty="0">
                <a:latin typeface="Alexandria"/>
              </a:rPr>
              <a:t> </a:t>
            </a:r>
          </a:p>
        </p:txBody>
      </p:sp>
    </p:spTree>
    <p:extLst>
      <p:ext uri="{BB962C8B-B14F-4D97-AF65-F5344CB8AC3E}">
        <p14:creationId xmlns:p14="http://schemas.microsoft.com/office/powerpoint/2010/main" val="3874756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857833"/>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9" name="Picture 8"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806" y="2117746"/>
            <a:ext cx="4549309" cy="3546312"/>
          </a:xfrm>
          <a:prstGeom prst="rect">
            <a:avLst/>
          </a:prstGeom>
        </p:spPr>
      </p:pic>
      <p:sp>
        <p:nvSpPr>
          <p:cNvPr id="10" name="Content Placeholder 2">
            <a:extLst>
              <a:ext uri="{FF2B5EF4-FFF2-40B4-BE49-F238E27FC236}">
                <a16:creationId xmlns:a16="http://schemas.microsoft.com/office/drawing/2014/main" id="{321FFE40-ECD6-7909-584F-72CB62155256}"/>
              </a:ext>
            </a:extLst>
          </p:cNvPr>
          <p:cNvSpPr txBox="1">
            <a:spLocks/>
          </p:cNvSpPr>
          <p:nvPr/>
        </p:nvSpPr>
        <p:spPr>
          <a:xfrm>
            <a:off x="762000" y="2371725"/>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latin typeface="Alexandria"/>
              </a:rPr>
              <a:t>Points </a:t>
            </a:r>
            <a:r>
              <a:rPr lang="en-US" altLang="en-US" sz="2000" b="1" dirty="0">
                <a:solidFill>
                  <a:srgbClr val="0070C0"/>
                </a:solidFill>
                <a:latin typeface="Alexandria"/>
              </a:rPr>
              <a:t>Outside/ Beyond </a:t>
            </a:r>
            <a:r>
              <a:rPr lang="en-US" altLang="en-US" sz="2000" dirty="0">
                <a:latin typeface="Alexandria"/>
              </a:rPr>
              <a:t>the PPF (G): </a:t>
            </a:r>
            <a:r>
              <a:rPr lang="en-US" altLang="en-US" sz="2000" b="1" dirty="0">
                <a:solidFill>
                  <a:srgbClr val="0070C0"/>
                </a:solidFill>
                <a:latin typeface="Alexandria"/>
              </a:rPr>
              <a:t>Unattainable</a:t>
            </a:r>
            <a:r>
              <a:rPr lang="en-US" altLang="en-US" sz="2000" dirty="0">
                <a:latin typeface="Alexandria"/>
              </a:rPr>
              <a:t> (Can nor be produced by the current available resources)</a:t>
            </a:r>
          </a:p>
          <a:p>
            <a:pPr lvl="1"/>
            <a:endParaRPr lang="en-US" altLang="en-US" sz="2000" b="1" u="sng" dirty="0">
              <a:solidFill>
                <a:srgbClr val="00B0F0"/>
              </a:solidFill>
              <a:latin typeface="Alexandria"/>
            </a:endParaRPr>
          </a:p>
          <a:p>
            <a:pPr lvl="1"/>
            <a:r>
              <a:rPr lang="en-US" altLang="en-US" sz="2000" b="1" u="sng" dirty="0">
                <a:solidFill>
                  <a:srgbClr val="00B0F0"/>
                </a:solidFill>
                <a:latin typeface="Alexandria"/>
              </a:rPr>
              <a:t>Unattainable:</a:t>
            </a:r>
            <a:r>
              <a:rPr lang="en-US" altLang="en-US" sz="2000" b="1" dirty="0">
                <a:solidFill>
                  <a:srgbClr val="FF0000"/>
                </a:solidFill>
                <a:latin typeface="Alexandria"/>
              </a:rPr>
              <a:t> </a:t>
            </a:r>
            <a:r>
              <a:rPr lang="en-US" altLang="en-US" sz="2000" dirty="0">
                <a:latin typeface="Alexandria"/>
              </a:rPr>
              <a:t>Can not be produced by the current available resources</a:t>
            </a:r>
          </a:p>
          <a:p>
            <a:endParaRPr lang="en-US" altLang="en-US" sz="2000" dirty="0">
              <a:latin typeface="Alexandria"/>
            </a:endParaRPr>
          </a:p>
          <a:p>
            <a:pPr algn="r" rtl="1"/>
            <a:r>
              <a:rPr lang="ar-EG" altLang="en-US" sz="2000" dirty="0">
                <a:latin typeface="Alexandria"/>
              </a:rPr>
              <a:t>نقاط خارج منحني إمكانيات الإنتاج (</a:t>
            </a:r>
            <a:r>
              <a:rPr lang="en-US" altLang="en-US" sz="2000" dirty="0">
                <a:latin typeface="Alexandria"/>
              </a:rPr>
              <a:t>G</a:t>
            </a:r>
            <a:r>
              <a:rPr lang="ar-EG" altLang="en-US" sz="2000" dirty="0">
                <a:latin typeface="Alexandria"/>
              </a:rPr>
              <a:t>) </a:t>
            </a:r>
            <a:r>
              <a:rPr lang="en-US" altLang="en-US" sz="2000" dirty="0">
                <a:latin typeface="Alexandria"/>
              </a:rPr>
              <a:t>: </a:t>
            </a:r>
            <a:r>
              <a:rPr lang="ar-EG" altLang="en-US" sz="2000" dirty="0">
                <a:latin typeface="Alexandria"/>
              </a:rPr>
              <a:t>غير قابلة للتحقيق ، لا يمكن إنتاجها بالموارد المتاحة حاليًا</a:t>
            </a:r>
          </a:p>
          <a:p>
            <a:pPr marL="0" indent="0" eaLnBrk="1" hangingPunct="1">
              <a:buNone/>
            </a:pPr>
            <a:endParaRPr lang="en-US" altLang="en-US" sz="2000" dirty="0">
              <a:latin typeface="Alexandria"/>
            </a:endParaRPr>
          </a:p>
        </p:txBody>
      </p:sp>
    </p:spTree>
    <p:extLst>
      <p:ext uri="{BB962C8B-B14F-4D97-AF65-F5344CB8AC3E}">
        <p14:creationId xmlns:p14="http://schemas.microsoft.com/office/powerpoint/2010/main" val="2395783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892806"/>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8F91F576-8ADF-64D5-2396-768C2AEB043E}"/>
              </a:ext>
            </a:extLst>
          </p:cNvPr>
          <p:cNvSpPr txBox="1">
            <a:spLocks/>
          </p:cNvSpPr>
          <p:nvPr/>
        </p:nvSpPr>
        <p:spPr>
          <a:xfrm>
            <a:off x="4643094" y="2274922"/>
            <a:ext cx="3572219" cy="2599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spcBef>
                <a:spcPts val="1000"/>
              </a:spcBef>
              <a:buNone/>
            </a:pPr>
            <a:r>
              <a:rPr lang="en-US" altLang="en-US" sz="2000" b="1" dirty="0">
                <a:solidFill>
                  <a:srgbClr val="0070C0"/>
                </a:solidFill>
                <a:latin typeface="Alexandria"/>
              </a:rPr>
              <a:t>The PPF can be used to illustrate the concepts of:</a:t>
            </a:r>
          </a:p>
          <a:p>
            <a:pPr marL="914400" lvl="1" indent="-457200">
              <a:buFont typeface="+mj-lt"/>
              <a:buAutoNum type="arabicPeriod"/>
            </a:pPr>
            <a:r>
              <a:rPr lang="en-US" altLang="en-US" sz="2000" dirty="0">
                <a:latin typeface="Alexandria"/>
              </a:rPr>
              <a:t>Scarcity, </a:t>
            </a:r>
          </a:p>
          <a:p>
            <a:pPr marL="914400" lvl="1" indent="-457200">
              <a:buFont typeface="+mj-lt"/>
              <a:buAutoNum type="arabicPeriod"/>
            </a:pPr>
            <a:r>
              <a:rPr lang="en-US" altLang="en-US" sz="2000" dirty="0">
                <a:latin typeface="Alexandria"/>
              </a:rPr>
              <a:t>Efficiency, Inefficiency,</a:t>
            </a:r>
          </a:p>
          <a:p>
            <a:pPr marL="914400" lvl="1" indent="-457200">
              <a:buFont typeface="+mj-lt"/>
              <a:buAutoNum type="arabicPeriod"/>
            </a:pPr>
            <a:r>
              <a:rPr lang="en-US" altLang="en-US" sz="2000" dirty="0">
                <a:latin typeface="Alexandria"/>
              </a:rPr>
              <a:t>Opportunity cost, </a:t>
            </a:r>
          </a:p>
          <a:p>
            <a:pPr marL="914400" lvl="1" indent="-457200">
              <a:buFont typeface="+mj-lt"/>
              <a:buAutoNum type="arabicPeriod"/>
            </a:pPr>
            <a:r>
              <a:rPr lang="en-US" altLang="en-US" sz="2000" dirty="0">
                <a:latin typeface="Alexandria"/>
              </a:rPr>
              <a:t>Economic growth.</a:t>
            </a:r>
            <a:endParaRPr lang="ar-EG" altLang="en-US" sz="2000" dirty="0">
              <a:latin typeface="Alexandria"/>
            </a:endParaRPr>
          </a:p>
          <a:p>
            <a:pPr marL="457200" lvl="1" indent="0">
              <a:buNone/>
            </a:pPr>
            <a:endParaRPr lang="ar-EG" altLang="en-US" sz="2000" dirty="0">
              <a:latin typeface="Alexandria"/>
            </a:endParaRPr>
          </a:p>
        </p:txBody>
      </p:sp>
      <p:pic>
        <p:nvPicPr>
          <p:cNvPr id="11" name="Picture 10">
            <a:extLst>
              <a:ext uri="{FF2B5EF4-FFF2-40B4-BE49-F238E27FC236}">
                <a16:creationId xmlns:a16="http://schemas.microsoft.com/office/drawing/2014/main" id="{908788F3-F94E-340B-148B-EAE2CFC7DD71}"/>
              </a:ext>
            </a:extLst>
          </p:cNvPr>
          <p:cNvPicPr>
            <a:picLocks noChangeAspect="1"/>
          </p:cNvPicPr>
          <p:nvPr/>
        </p:nvPicPr>
        <p:blipFill>
          <a:blip r:embed="rId3"/>
          <a:stretch>
            <a:fillRect/>
          </a:stretch>
        </p:blipFill>
        <p:spPr>
          <a:xfrm>
            <a:off x="7986712" y="2190262"/>
            <a:ext cx="3243339" cy="3685417"/>
          </a:xfrm>
          <a:prstGeom prst="rect">
            <a:avLst/>
          </a:prstGeom>
        </p:spPr>
      </p:pic>
      <p:sp>
        <p:nvSpPr>
          <p:cNvPr id="12" name="TextBox 11">
            <a:extLst>
              <a:ext uri="{FF2B5EF4-FFF2-40B4-BE49-F238E27FC236}">
                <a16:creationId xmlns:a16="http://schemas.microsoft.com/office/drawing/2014/main" id="{B51F478D-1288-AF2D-5FFD-811A52729ACF}"/>
              </a:ext>
            </a:extLst>
          </p:cNvPr>
          <p:cNvSpPr txBox="1"/>
          <p:nvPr/>
        </p:nvSpPr>
        <p:spPr>
          <a:xfrm>
            <a:off x="769706" y="2277953"/>
            <a:ext cx="3720962" cy="2246769"/>
          </a:xfrm>
          <a:prstGeom prst="rect">
            <a:avLst/>
          </a:prstGeom>
          <a:noFill/>
        </p:spPr>
        <p:txBody>
          <a:bodyPr wrap="square">
            <a:spAutoFit/>
          </a:bodyPr>
          <a:lstStyle/>
          <a:p>
            <a:pPr lvl="1" algn="r" rtl="1"/>
            <a:r>
              <a:rPr lang="ar-EG" altLang="en-US" sz="2000" b="1" dirty="0">
                <a:solidFill>
                  <a:schemeClr val="accent5"/>
                </a:solidFill>
                <a:latin typeface="Alexandria"/>
              </a:rPr>
              <a:t>يمكن استخدام منحني إمكانيات الإنتاج</a:t>
            </a:r>
            <a:r>
              <a:rPr lang="en-US" altLang="en-US" sz="2000" b="1" dirty="0">
                <a:solidFill>
                  <a:schemeClr val="accent5"/>
                </a:solidFill>
                <a:latin typeface="Alexandria"/>
              </a:rPr>
              <a:t> </a:t>
            </a:r>
            <a:r>
              <a:rPr lang="ar-EG" altLang="en-US" sz="2000" b="1" dirty="0">
                <a:solidFill>
                  <a:schemeClr val="accent5"/>
                </a:solidFill>
                <a:latin typeface="Alexandria"/>
              </a:rPr>
              <a:t>لتوضيح المفاهيم التالية:</a:t>
            </a:r>
          </a:p>
          <a:p>
            <a:pPr marL="800100" lvl="1" indent="-342900" algn="r" rtl="1">
              <a:buFont typeface="Arial" panose="020B0604020202020204" pitchFamily="34" charset="0"/>
              <a:buChar char="•"/>
            </a:pPr>
            <a:r>
              <a:rPr lang="ar-EG" altLang="en-US" sz="2000" dirty="0">
                <a:latin typeface="Alexandria"/>
              </a:rPr>
              <a:t>الندرة،</a:t>
            </a:r>
          </a:p>
          <a:p>
            <a:pPr marL="800100" lvl="1" indent="-342900" algn="r" rtl="1">
              <a:buFont typeface="Arial" panose="020B0604020202020204" pitchFamily="34" charset="0"/>
              <a:buChar char="•"/>
            </a:pPr>
            <a:r>
              <a:rPr lang="ar-EG" altLang="en-US" sz="2000" dirty="0">
                <a:latin typeface="Alexandria"/>
              </a:rPr>
              <a:t>الكفاءة،</a:t>
            </a:r>
          </a:p>
          <a:p>
            <a:pPr marL="800100" lvl="1" indent="-342900" algn="r" rtl="1">
              <a:buFont typeface="Arial" panose="020B0604020202020204" pitchFamily="34" charset="0"/>
              <a:buChar char="•"/>
            </a:pPr>
            <a:r>
              <a:rPr lang="ar-EG" altLang="en-US" sz="2000" dirty="0">
                <a:latin typeface="Alexandria"/>
              </a:rPr>
              <a:t>عدم الكفاءة،</a:t>
            </a:r>
          </a:p>
          <a:p>
            <a:pPr marL="800100" lvl="1" indent="-342900" algn="r" rtl="1">
              <a:buFont typeface="Arial" panose="020B0604020202020204" pitchFamily="34" charset="0"/>
              <a:buChar char="•"/>
            </a:pPr>
            <a:r>
              <a:rPr lang="ar-EG" altLang="en-US" sz="2000" dirty="0">
                <a:latin typeface="Alexandria"/>
              </a:rPr>
              <a:t>تكلفة الفرصة البديلة،</a:t>
            </a:r>
          </a:p>
          <a:p>
            <a:pPr marL="800100" lvl="1" indent="-342900" algn="r" rtl="1">
              <a:buFont typeface="Arial" panose="020B0604020202020204" pitchFamily="34" charset="0"/>
              <a:buChar char="•"/>
            </a:pPr>
            <a:r>
              <a:rPr lang="ar-EG" altLang="en-US" sz="2000" dirty="0">
                <a:latin typeface="Alexandria"/>
              </a:rPr>
              <a:t>النمو الاقتصادي.</a:t>
            </a:r>
            <a:endParaRPr lang="en-US" altLang="en-US" sz="2000" dirty="0">
              <a:latin typeface="Alexandria"/>
            </a:endParaRPr>
          </a:p>
        </p:txBody>
      </p:sp>
    </p:spTree>
    <p:extLst>
      <p:ext uri="{BB962C8B-B14F-4D97-AF65-F5344CB8AC3E}">
        <p14:creationId xmlns:p14="http://schemas.microsoft.com/office/powerpoint/2010/main" val="69922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(يمكن الوصول إليه، لا يمكن الوصول إليه)</a:t>
            </a:r>
          </a:p>
          <a:p>
            <a:pPr algn="ctr"/>
            <a:r>
              <a:rPr lang="ar-EG"/>
              <a:t>داخليًا / على طول / خارجيًا</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B0A83F9-8390-D800-6259-5337C085F31D}"/>
              </a:ext>
            </a:extLst>
          </p:cNvPr>
          <p:cNvSpPr txBox="1"/>
          <p:nvPr/>
        </p:nvSpPr>
        <p:spPr>
          <a:xfrm>
            <a:off x="617280" y="2847841"/>
            <a:ext cx="10427077" cy="830997"/>
          </a:xfrm>
          <a:prstGeom prst="rect">
            <a:avLst/>
          </a:prstGeom>
          <a:noFill/>
        </p:spPr>
        <p:txBody>
          <a:bodyPr wrap="square">
            <a:spAutoFit/>
          </a:bodyPr>
          <a:lstStyle/>
          <a:p>
            <a:pPr marL="457200" marR="0" algn="ctr">
              <a:spcBef>
                <a:spcPts val="0"/>
              </a:spcBef>
              <a:spcAft>
                <a:spcPts val="0"/>
              </a:spcAft>
            </a:pPr>
            <a:r>
              <a:rPr lang="en-US" sz="2400" b="1" dirty="0">
                <a:solidFill>
                  <a:srgbClr val="4F81BD"/>
                </a:solidFill>
                <a:effectLst/>
                <a:latin typeface="Alexandria"/>
                <a:ea typeface="Times New Roman" panose="02020603050405020304" pitchFamily="18" charset="0"/>
                <a:cs typeface="Times New Roman" panose="02020603050405020304" pitchFamily="18" charset="0"/>
              </a:rPr>
              <a:t>( </a:t>
            </a:r>
            <a:r>
              <a:rPr lang="en-US" sz="2400" b="1" u="sng" dirty="0">
                <a:solidFill>
                  <a:srgbClr val="4F81BD"/>
                </a:solidFill>
                <a:effectLst/>
                <a:latin typeface="Alexandria"/>
                <a:ea typeface="Times New Roman" panose="02020603050405020304" pitchFamily="18" charset="0"/>
                <a:cs typeface="Times New Roman" panose="02020603050405020304" pitchFamily="18" charset="0"/>
              </a:rPr>
              <a:t>Attainable , Unattainable )</a:t>
            </a:r>
          </a:p>
          <a:p>
            <a:pPr marL="457200" marR="0" algn="ctr">
              <a:spcBef>
                <a:spcPts val="0"/>
              </a:spcBef>
              <a:spcAft>
                <a:spcPts val="0"/>
              </a:spcAft>
            </a:pPr>
            <a:r>
              <a:rPr lang="en-US" sz="2400" b="1" dirty="0">
                <a:solidFill>
                  <a:srgbClr val="002060"/>
                </a:solidFill>
                <a:latin typeface="Alexandria"/>
                <a:ea typeface="Times New Roman" panose="02020603050405020304" pitchFamily="18" charset="0"/>
                <a:cs typeface="Times New Roman" panose="02020603050405020304" pitchFamily="18" charset="0"/>
              </a:rPr>
              <a:t>Inside / Along / Outside</a:t>
            </a:r>
            <a:endParaRPr lang="en-US" sz="2400" dirty="0">
              <a:solidFill>
                <a:srgbClr val="002060"/>
              </a:solidFill>
              <a:effectLst/>
              <a:latin typeface="Alexandria"/>
              <a:ea typeface="Times New Roman" panose="02020603050405020304" pitchFamily="18" charset="0"/>
            </a:endParaRPr>
          </a:p>
        </p:txBody>
      </p:sp>
      <p:pic>
        <p:nvPicPr>
          <p:cNvPr id="2" name="Audio 10">
            <a:hlinkClick r:id="" action="ppaction://media"/>
            <a:extLst>
              <a:ext uri="{FF2B5EF4-FFF2-40B4-BE49-F238E27FC236}">
                <a16:creationId xmlns:a16="http://schemas.microsoft.com/office/drawing/2014/main" id="{3BF982AA-E31A-9354-D595-7C5776DF5C9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sp>
        <p:nvSpPr>
          <p:cNvPr id="11" name="TextBox 10">
            <a:extLst>
              <a:ext uri="{FF2B5EF4-FFF2-40B4-BE49-F238E27FC236}">
                <a16:creationId xmlns:a16="http://schemas.microsoft.com/office/drawing/2014/main" id="{AB3EAB6C-C6FC-055E-11E3-E12787A4E658}"/>
              </a:ext>
            </a:extLst>
          </p:cNvPr>
          <p:cNvSpPr txBox="1"/>
          <p:nvPr/>
        </p:nvSpPr>
        <p:spPr>
          <a:xfrm>
            <a:off x="2757488" y="4019027"/>
            <a:ext cx="7325915" cy="646331"/>
          </a:xfrm>
          <a:prstGeom prst="rect">
            <a:avLst/>
          </a:prstGeom>
          <a:noFill/>
        </p:spPr>
        <p:txBody>
          <a:bodyPr wrap="square">
            <a:spAutoFit/>
          </a:bodyPr>
          <a:lstStyle/>
          <a:p>
            <a:pPr algn="ctr" rtl="1"/>
            <a:r>
              <a:rPr lang="ar-EG" altLang="en-US" sz="1800" b="1" u="sng" dirty="0">
                <a:solidFill>
                  <a:schemeClr val="accent5"/>
                </a:solidFill>
                <a:latin typeface="Alexandria"/>
              </a:rPr>
              <a:t>قابل للتحقيق / يمكن الحصول عليه ، غير قابل للتحقيق / لا يمكن الحصول عليه</a:t>
            </a:r>
          </a:p>
          <a:p>
            <a:pPr algn="ctr" rtl="1"/>
            <a:r>
              <a:rPr lang="ar-EG" dirty="0"/>
              <a:t>داخل</a:t>
            </a:r>
            <a:r>
              <a:rPr lang="en-US" dirty="0"/>
              <a:t> / </a:t>
            </a:r>
            <a:r>
              <a:rPr lang="en-US" dirty="0" err="1"/>
              <a:t>على</a:t>
            </a:r>
            <a:r>
              <a:rPr lang="en-US" dirty="0"/>
              <a:t> </a:t>
            </a:r>
            <a:r>
              <a:rPr lang="en-US" dirty="0" err="1"/>
              <a:t>طول</a:t>
            </a:r>
            <a:r>
              <a:rPr lang="en-US" dirty="0"/>
              <a:t> / </a:t>
            </a:r>
            <a:r>
              <a:rPr lang="ar-EG" dirty="0"/>
              <a:t>خارج</a:t>
            </a:r>
            <a:endParaRPr lang="en-US" dirty="0"/>
          </a:p>
        </p:txBody>
      </p:sp>
    </p:spTree>
    <p:extLst>
      <p:ext uri="{BB962C8B-B14F-4D97-AF65-F5344CB8AC3E}">
        <p14:creationId xmlns:p14="http://schemas.microsoft.com/office/powerpoint/2010/main" val="109273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3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15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200E5536-FFB7-88D7-734D-3BA29BA78C34}"/>
              </a:ext>
            </a:extLst>
          </p:cNvPr>
          <p:cNvSpPr txBox="1">
            <a:spLocks/>
          </p:cNvSpPr>
          <p:nvPr/>
        </p:nvSpPr>
        <p:spPr>
          <a:xfrm>
            <a:off x="942308" y="2466293"/>
            <a:ext cx="7530180" cy="24025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0">
              <a:spcBef>
                <a:spcPts val="0"/>
              </a:spcBef>
              <a:spcAft>
                <a:spcPts val="0"/>
              </a:spcAft>
              <a:buFont typeface="Wingdings" panose="05000000000000000000" pitchFamily="2" charset="2"/>
              <a:buChar char=""/>
            </a:pPr>
            <a:r>
              <a:rPr lang="en-US" sz="2000" dirty="0">
                <a:effectLst/>
                <a:latin typeface="+mj-lt"/>
                <a:ea typeface="Times New Roman" panose="02020603050405020304" pitchFamily="18" charset="0"/>
                <a:cs typeface="Times New Roman" panose="02020603050405020304" pitchFamily="18" charset="0"/>
              </a:rPr>
              <a:t>All points </a:t>
            </a:r>
            <a:r>
              <a:rPr lang="en-US" sz="2000" b="1" u="sng" dirty="0">
                <a:solidFill>
                  <a:srgbClr val="002060"/>
                </a:solidFill>
                <a:latin typeface="+mj-lt"/>
                <a:cs typeface="Times New Roman" panose="02020603050405020304" pitchFamily="18" charset="0"/>
              </a:rPr>
              <a:t>Outside/ Beyond </a:t>
            </a:r>
            <a:r>
              <a:rPr lang="en-US" sz="2000" dirty="0">
                <a:effectLst/>
                <a:latin typeface="+mj-lt"/>
                <a:ea typeface="Times New Roman" panose="02020603050405020304" pitchFamily="18" charset="0"/>
                <a:cs typeface="Times New Roman" panose="02020603050405020304" pitchFamily="18" charset="0"/>
              </a:rPr>
              <a:t>PPF as point </a:t>
            </a:r>
            <a:r>
              <a:rPr lang="en-US" sz="2000" b="1" u="sng" dirty="0">
                <a:effectLst/>
                <a:latin typeface="+mj-lt"/>
                <a:ea typeface="Times New Roman" panose="02020603050405020304" pitchFamily="18" charset="0"/>
                <a:cs typeface="Times New Roman" panose="02020603050405020304" pitchFamily="18" charset="0"/>
              </a:rPr>
              <a:t>(G)</a:t>
            </a:r>
            <a:r>
              <a:rPr lang="en-US" sz="2000" dirty="0">
                <a:effectLst/>
                <a:latin typeface="+mj-lt"/>
                <a:ea typeface="Times New Roman" panose="02020603050405020304" pitchFamily="18" charset="0"/>
                <a:cs typeface="Times New Roman" panose="02020603050405020304" pitchFamily="18" charset="0"/>
              </a:rPr>
              <a:t> are </a:t>
            </a:r>
            <a:r>
              <a:rPr lang="en-US" sz="2000" b="1" u="sng" dirty="0">
                <a:solidFill>
                  <a:srgbClr val="002060"/>
                </a:solidFill>
                <a:latin typeface="+mj-lt"/>
                <a:cs typeface="Times New Roman" panose="02020603050405020304" pitchFamily="18" charset="0"/>
              </a:rPr>
              <a:t>unattainable</a:t>
            </a:r>
            <a:r>
              <a:rPr lang="en-US" sz="2000" dirty="0">
                <a:effectLst/>
                <a:latin typeface="+mj-lt"/>
                <a:ea typeface="Times New Roman" panose="02020603050405020304" pitchFamily="18" charset="0"/>
                <a:cs typeface="Times New Roman" panose="02020603050405020304" pitchFamily="18" charset="0"/>
              </a:rPr>
              <a:t> and illustrate the concept of scarcity.</a:t>
            </a:r>
          </a:p>
          <a:p>
            <a:pPr marL="0" marR="0" lvl="0" indent="0" algn="just" rtl="0">
              <a:spcBef>
                <a:spcPts val="0"/>
              </a:spcBef>
              <a:spcAft>
                <a:spcPts val="0"/>
              </a:spcAft>
              <a:buNone/>
            </a:pPr>
            <a:endParaRPr lang="en-US" sz="2000" dirty="0">
              <a:effectLst/>
              <a:latin typeface="+mj-lt"/>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solidFill>
                  <a:srgbClr val="002060"/>
                </a:solidFill>
                <a:effectLst/>
                <a:latin typeface="+mj-lt"/>
                <a:ea typeface="Times New Roman" panose="02020603050405020304" pitchFamily="18" charset="0"/>
                <a:cs typeface="Times New Roman" panose="02020603050405020304" pitchFamily="18" charset="0"/>
              </a:rPr>
              <a:t>Because there simply are not enough resources to produce any of these combinations of outputs</a:t>
            </a:r>
            <a:endParaRPr lang="en-US" sz="2000" dirty="0">
              <a:solidFill>
                <a:srgbClr val="002060"/>
              </a:solidFill>
              <a:effectLst/>
              <a:latin typeface="+mj-lt"/>
              <a:ea typeface="Times New Roman" panose="02020603050405020304" pitchFamily="18" charset="0"/>
            </a:endParaRPr>
          </a:p>
          <a:p>
            <a:pPr marL="685800" marR="0" indent="0" algn="just">
              <a:spcBef>
                <a:spcPts val="0"/>
              </a:spcBef>
              <a:spcAft>
                <a:spcPts val="0"/>
              </a:spcAft>
              <a:buNone/>
            </a:pPr>
            <a:endParaRPr lang="en-US" sz="2000" dirty="0">
              <a:solidFill>
                <a:srgbClr val="002060"/>
              </a:solidFill>
              <a:effectLst/>
              <a:latin typeface="+mj-lt"/>
              <a:ea typeface="Times New Roman" panose="02020603050405020304" pitchFamily="18" charset="0"/>
            </a:endParaRPr>
          </a:p>
          <a:p>
            <a:pPr marL="685800" marR="0" indent="0" algn="just">
              <a:spcBef>
                <a:spcPts val="0"/>
              </a:spcBef>
              <a:spcAft>
                <a:spcPts val="0"/>
              </a:spcAft>
              <a:buNone/>
            </a:pPr>
            <a:endParaRPr lang="en-US" sz="2000" dirty="0">
              <a:effectLst/>
              <a:latin typeface="+mj-lt"/>
              <a:ea typeface="Times New Roman" panose="02020603050405020304" pitchFamily="18" charset="0"/>
            </a:endParaRP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2796" y="2218067"/>
            <a:ext cx="3228029" cy="3537745"/>
          </a:xfrm>
          <a:prstGeom prst="rect">
            <a:avLst/>
          </a:prstGeom>
        </p:spPr>
      </p:pic>
      <p:sp>
        <p:nvSpPr>
          <p:cNvPr id="13" name="TextBox 12">
            <a:extLst>
              <a:ext uri="{FF2B5EF4-FFF2-40B4-BE49-F238E27FC236}">
                <a16:creationId xmlns:a16="http://schemas.microsoft.com/office/drawing/2014/main" id="{85F05BAE-97C6-81BB-CB83-B96CB872CC30}"/>
              </a:ext>
            </a:extLst>
          </p:cNvPr>
          <p:cNvSpPr txBox="1"/>
          <p:nvPr/>
        </p:nvSpPr>
        <p:spPr>
          <a:xfrm>
            <a:off x="762000" y="4391004"/>
            <a:ext cx="7367588" cy="1323439"/>
          </a:xfrm>
          <a:prstGeom prst="rect">
            <a:avLst/>
          </a:prstGeom>
          <a:noFill/>
        </p:spPr>
        <p:txBody>
          <a:bodyPr wrap="square">
            <a:spAutoFit/>
          </a:bodyPr>
          <a:lstStyle/>
          <a:p>
            <a:pPr algn="r" rtl="1"/>
            <a:r>
              <a:rPr lang="en-US" sz="2000" dirty="0" err="1"/>
              <a:t>جميع</a:t>
            </a:r>
            <a:r>
              <a:rPr lang="en-US" sz="2000" dirty="0"/>
              <a:t> </a:t>
            </a:r>
            <a:r>
              <a:rPr lang="en-US" sz="2000" dirty="0" err="1"/>
              <a:t>النقاط</a:t>
            </a:r>
            <a:r>
              <a:rPr lang="en-US" sz="2000" dirty="0"/>
              <a:t> </a:t>
            </a:r>
            <a:r>
              <a:rPr lang="en-US" sz="2000" b="1" dirty="0" err="1"/>
              <a:t>خارج</a:t>
            </a:r>
            <a:r>
              <a:rPr lang="en-US" sz="2000" b="1" dirty="0"/>
              <a:t> </a:t>
            </a:r>
            <a:r>
              <a:rPr lang="ar-EG" sz="2000" b="1" dirty="0"/>
              <a:t>منحني إمكانيات الإنتاج </a:t>
            </a:r>
            <a:r>
              <a:rPr lang="en-US" sz="2000" b="1" dirty="0" err="1"/>
              <a:t>مثل</a:t>
            </a:r>
            <a:r>
              <a:rPr lang="en-US" sz="2000" b="1" dirty="0"/>
              <a:t> </a:t>
            </a:r>
            <a:r>
              <a:rPr lang="en-US" sz="2000" b="1" dirty="0" err="1"/>
              <a:t>النقطة</a:t>
            </a:r>
            <a:r>
              <a:rPr lang="en-US" sz="2000" b="1" dirty="0"/>
              <a:t> (G) </a:t>
            </a:r>
            <a:r>
              <a:rPr lang="en-US" sz="2000" dirty="0" err="1"/>
              <a:t>غير</a:t>
            </a:r>
            <a:r>
              <a:rPr lang="en-US" sz="2000" dirty="0"/>
              <a:t> </a:t>
            </a:r>
            <a:r>
              <a:rPr lang="en-US" sz="2000" dirty="0" err="1"/>
              <a:t>قابلة</a:t>
            </a:r>
            <a:r>
              <a:rPr lang="en-US" sz="2000" dirty="0"/>
              <a:t> </a:t>
            </a:r>
            <a:r>
              <a:rPr lang="en-US" sz="2000" dirty="0" err="1"/>
              <a:t>للتحقيق</a:t>
            </a:r>
            <a:r>
              <a:rPr lang="ar-EG" sz="2000" dirty="0"/>
              <a:t> ولا يمكن الحصول عليها،</a:t>
            </a:r>
            <a:r>
              <a:rPr lang="en-US" sz="2000" dirty="0"/>
              <a:t> </a:t>
            </a:r>
            <a:r>
              <a:rPr lang="en-US" sz="2000" dirty="0" err="1"/>
              <a:t>وتوضح</a:t>
            </a:r>
            <a:r>
              <a:rPr lang="en-US" sz="2000" dirty="0"/>
              <a:t> </a:t>
            </a:r>
            <a:r>
              <a:rPr lang="en-US" sz="2000" dirty="0" err="1"/>
              <a:t>مفهوم</a:t>
            </a:r>
            <a:r>
              <a:rPr lang="en-US" sz="2000" dirty="0"/>
              <a:t> </a:t>
            </a:r>
            <a:r>
              <a:rPr lang="en-US" sz="2000" dirty="0" err="1"/>
              <a:t>الندرة</a:t>
            </a:r>
            <a:r>
              <a:rPr lang="en-US" sz="2000" dirty="0"/>
              <a:t>.</a:t>
            </a:r>
          </a:p>
          <a:p>
            <a:pPr algn="r" rtl="1"/>
            <a:endParaRPr lang="en-US" sz="2000" dirty="0"/>
          </a:p>
          <a:p>
            <a:pPr marL="342900" indent="-342900" algn="r" rtl="1">
              <a:buFont typeface="Arial" panose="020B0604020202020204" pitchFamily="34" charset="0"/>
              <a:buChar char="•"/>
            </a:pPr>
            <a:r>
              <a:rPr lang="en-US" sz="2000" dirty="0" err="1"/>
              <a:t>لأنه</a:t>
            </a:r>
            <a:r>
              <a:rPr lang="en-US" sz="2000" dirty="0"/>
              <a:t> </a:t>
            </a:r>
            <a:r>
              <a:rPr lang="en-US" sz="2000" dirty="0" err="1"/>
              <a:t>ببساطة</a:t>
            </a:r>
            <a:r>
              <a:rPr lang="en-US" sz="2000" dirty="0"/>
              <a:t> </a:t>
            </a:r>
            <a:r>
              <a:rPr lang="en-US" sz="2000" dirty="0" err="1"/>
              <a:t>لا</a:t>
            </a:r>
            <a:r>
              <a:rPr lang="en-US" sz="2000" dirty="0"/>
              <a:t> </a:t>
            </a:r>
            <a:r>
              <a:rPr lang="en-US" sz="2000" dirty="0" err="1"/>
              <a:t>توجد</a:t>
            </a:r>
            <a:r>
              <a:rPr lang="en-US" sz="2000" dirty="0"/>
              <a:t> </a:t>
            </a:r>
            <a:r>
              <a:rPr lang="en-US" sz="2000" dirty="0" err="1"/>
              <a:t>موارد</a:t>
            </a:r>
            <a:r>
              <a:rPr lang="en-US" sz="2000" dirty="0"/>
              <a:t> </a:t>
            </a:r>
            <a:r>
              <a:rPr lang="en-US" sz="2000" dirty="0" err="1"/>
              <a:t>كافية</a:t>
            </a:r>
            <a:r>
              <a:rPr lang="en-US" sz="2000" dirty="0"/>
              <a:t> </a:t>
            </a:r>
            <a:r>
              <a:rPr lang="en-US" sz="2000" dirty="0" err="1"/>
              <a:t>لإنتاج</a:t>
            </a:r>
            <a:r>
              <a:rPr lang="en-US" sz="2000" dirty="0"/>
              <a:t> </a:t>
            </a:r>
            <a:r>
              <a:rPr lang="en-US" sz="2000" dirty="0" err="1"/>
              <a:t>أي</a:t>
            </a:r>
            <a:r>
              <a:rPr lang="en-US" sz="2000" dirty="0"/>
              <a:t> </a:t>
            </a:r>
            <a:r>
              <a:rPr lang="en-US" sz="2000" dirty="0" err="1"/>
              <a:t>من</a:t>
            </a:r>
            <a:r>
              <a:rPr lang="en-US" sz="2000" dirty="0"/>
              <a:t> </a:t>
            </a:r>
            <a:r>
              <a:rPr lang="en-US" sz="2000" dirty="0" err="1"/>
              <a:t>هذه</a:t>
            </a:r>
            <a:r>
              <a:rPr lang="en-US" sz="2000" dirty="0"/>
              <a:t> </a:t>
            </a:r>
            <a:r>
              <a:rPr lang="en-US" sz="2000" dirty="0" err="1"/>
              <a:t>التركيبات</a:t>
            </a:r>
            <a:r>
              <a:rPr lang="en-US" sz="2000" dirty="0"/>
              <a:t> </a:t>
            </a:r>
            <a:r>
              <a:rPr lang="en-US" sz="2000" dirty="0" err="1"/>
              <a:t>من</a:t>
            </a:r>
            <a:r>
              <a:rPr lang="en-US" sz="2000" dirty="0"/>
              <a:t> </a:t>
            </a:r>
            <a:r>
              <a:rPr lang="ar-EG" sz="2000" dirty="0"/>
              <a:t>السلع والخدمات</a:t>
            </a:r>
            <a:endParaRPr lang="en-US" sz="2000" dirty="0"/>
          </a:p>
        </p:txBody>
      </p:sp>
    </p:spTree>
    <p:extLst>
      <p:ext uri="{BB962C8B-B14F-4D97-AF65-F5344CB8AC3E}">
        <p14:creationId xmlns:p14="http://schemas.microsoft.com/office/powerpoint/2010/main" val="476647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2108" y="1920535"/>
            <a:ext cx="3448717" cy="3251970"/>
          </a:xfrm>
          <a:prstGeom prst="rect">
            <a:avLst/>
          </a:prstGeom>
        </p:spPr>
      </p:pic>
      <p:sp>
        <p:nvSpPr>
          <p:cNvPr id="9" name="Content Placeholder 2">
            <a:extLst>
              <a:ext uri="{FF2B5EF4-FFF2-40B4-BE49-F238E27FC236}">
                <a16:creationId xmlns:a16="http://schemas.microsoft.com/office/drawing/2014/main" id="{31AC0754-068D-A7D8-4799-57D2ED40B015}"/>
              </a:ext>
            </a:extLst>
          </p:cNvPr>
          <p:cNvSpPr txBox="1">
            <a:spLocks/>
          </p:cNvSpPr>
          <p:nvPr/>
        </p:nvSpPr>
        <p:spPr>
          <a:xfrm>
            <a:off x="922118" y="2394478"/>
            <a:ext cx="7358730" cy="20959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a:spcBef>
                <a:spcPts val="0"/>
              </a:spcBef>
              <a:spcAft>
                <a:spcPts val="0"/>
              </a:spcAft>
              <a:buFont typeface="Wingdings" panose="05000000000000000000" pitchFamily="2" charset="2"/>
              <a:buChar char=""/>
            </a:pPr>
            <a:r>
              <a:rPr lang="en-US" sz="1800" dirty="0">
                <a:effectLst/>
                <a:latin typeface="Alexandria"/>
                <a:ea typeface="Times New Roman" panose="02020603050405020304" pitchFamily="18" charset="0"/>
                <a:cs typeface="Times New Roman" panose="02020603050405020304" pitchFamily="18" charset="0"/>
              </a:rPr>
              <a:t>All points </a:t>
            </a:r>
            <a:r>
              <a:rPr lang="en-US" sz="1800" b="1" u="sng" dirty="0">
                <a:solidFill>
                  <a:srgbClr val="002060"/>
                </a:solidFill>
                <a:latin typeface="Alexandria"/>
                <a:cs typeface="Times New Roman" panose="02020603050405020304" pitchFamily="18" charset="0"/>
              </a:rPr>
              <a:t>On</a:t>
            </a:r>
            <a:r>
              <a:rPr lang="en-US" sz="1800" dirty="0">
                <a:effectLst/>
                <a:latin typeface="Alexandria"/>
                <a:ea typeface="Times New Roman" panose="02020603050405020304" pitchFamily="18" charset="0"/>
                <a:cs typeface="Times New Roman" panose="02020603050405020304" pitchFamily="18" charset="0"/>
              </a:rPr>
              <a:t> PPF as points </a:t>
            </a:r>
            <a:r>
              <a:rPr lang="en-US" sz="1800" b="1" u="sng" dirty="0">
                <a:effectLst/>
                <a:latin typeface="Alexandria"/>
                <a:ea typeface="Times New Roman" panose="02020603050405020304" pitchFamily="18" charset="0"/>
                <a:cs typeface="Times New Roman" panose="02020603050405020304" pitchFamily="18" charset="0"/>
              </a:rPr>
              <a:t>(A, B, C, D, E)</a:t>
            </a:r>
            <a:r>
              <a:rPr lang="en-US" sz="1800" dirty="0">
                <a:effectLst/>
                <a:latin typeface="Alexandria"/>
                <a:ea typeface="Times New Roman" panose="02020603050405020304" pitchFamily="18" charset="0"/>
                <a:cs typeface="Times New Roman" panose="02020603050405020304" pitchFamily="18" charset="0"/>
              </a:rPr>
              <a:t> or </a:t>
            </a:r>
            <a:r>
              <a:rPr lang="en-US" sz="1800" b="1" u="sng" dirty="0">
                <a:solidFill>
                  <a:srgbClr val="002060"/>
                </a:solidFill>
                <a:latin typeface="Alexandria"/>
                <a:cs typeface="Times New Roman" panose="02020603050405020304" pitchFamily="18" charset="0"/>
              </a:rPr>
              <a:t>Inside</a:t>
            </a:r>
            <a:r>
              <a:rPr lang="en-US" sz="1800" b="1" u="sng" dirty="0">
                <a:solidFill>
                  <a:srgbClr val="00B050"/>
                </a:solidFill>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PPF as point </a:t>
            </a:r>
            <a:r>
              <a:rPr lang="en-US" sz="1800" b="1" u="sng" dirty="0">
                <a:effectLst/>
                <a:latin typeface="Alexandria"/>
                <a:ea typeface="Times New Roman" panose="02020603050405020304" pitchFamily="18" charset="0"/>
                <a:cs typeface="Times New Roman" panose="02020603050405020304" pitchFamily="18" charset="0"/>
              </a:rPr>
              <a:t>(F)</a:t>
            </a:r>
            <a:r>
              <a:rPr lang="en-US" sz="1800" dirty="0">
                <a:effectLst/>
                <a:latin typeface="Alexandria"/>
                <a:ea typeface="Times New Roman" panose="02020603050405020304" pitchFamily="18" charset="0"/>
                <a:cs typeface="Times New Roman" panose="02020603050405020304" pitchFamily="18" charset="0"/>
              </a:rPr>
              <a:t> are </a:t>
            </a:r>
            <a:r>
              <a:rPr lang="en-US" sz="1800" b="1" u="sng" dirty="0">
                <a:solidFill>
                  <a:srgbClr val="002060"/>
                </a:solidFill>
                <a:latin typeface="Alexandria"/>
                <a:cs typeface="Times New Roman" panose="02020603050405020304" pitchFamily="18" charset="0"/>
              </a:rPr>
              <a:t>attainable</a:t>
            </a:r>
            <a:r>
              <a:rPr lang="en-US" sz="1800" b="1" u="sng" dirty="0">
                <a:solidFill>
                  <a:srgbClr val="FF0000"/>
                </a:solidFill>
                <a:latin typeface="Alexandria"/>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and illustrate the concept of scarcity.</a:t>
            </a:r>
          </a:p>
          <a:p>
            <a:pPr marL="0" marR="0" lvl="0" indent="0" algn="just">
              <a:spcBef>
                <a:spcPts val="0"/>
              </a:spcBef>
              <a:spcAft>
                <a:spcPts val="0"/>
              </a:spcAft>
              <a:buNone/>
            </a:pPr>
            <a:endParaRPr lang="en-US" sz="1800" dirty="0">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1800" dirty="0">
                <a:solidFill>
                  <a:srgbClr val="002060"/>
                </a:solidFill>
                <a:effectLst/>
                <a:latin typeface="Alexandria"/>
                <a:ea typeface="Times New Roman" panose="02020603050405020304" pitchFamily="18" charset="0"/>
                <a:cs typeface="Times New Roman" panose="02020603050405020304" pitchFamily="18" charset="0"/>
              </a:rPr>
              <a:t>Because while moving along/On the PPF to increase the production of one good requires that the production of another good be reduced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(Trade-Off)</a:t>
            </a:r>
            <a:r>
              <a:rPr lang="en-US" sz="1800" dirty="0">
                <a:solidFill>
                  <a:srgbClr val="002060"/>
                </a:solidFill>
                <a:effectLst/>
                <a:latin typeface="Alexandria"/>
                <a:ea typeface="Times New Roman" panose="02020603050405020304" pitchFamily="18" charset="0"/>
                <a:cs typeface="Times New Roman" panose="02020603050405020304" pitchFamily="18" charset="0"/>
              </a:rPr>
              <a:t> , which also illustrates scarcity	</a:t>
            </a:r>
            <a:endParaRPr lang="en-US" sz="18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18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7673C867-E041-99BC-122D-BCDFB7831A5D}"/>
              </a:ext>
            </a:extLst>
          </p:cNvPr>
          <p:cNvSpPr txBox="1"/>
          <p:nvPr/>
        </p:nvSpPr>
        <p:spPr>
          <a:xfrm>
            <a:off x="1216394" y="4236884"/>
            <a:ext cx="7064454" cy="1477328"/>
          </a:xfrm>
          <a:prstGeom prst="rect">
            <a:avLst/>
          </a:prstGeom>
          <a:noFill/>
        </p:spPr>
        <p:txBody>
          <a:bodyPr wrap="square">
            <a:spAutoFit/>
          </a:bodyPr>
          <a:lstStyle/>
          <a:p>
            <a:pPr algn="r" rtl="1"/>
            <a:r>
              <a:rPr lang="en-US" dirty="0" err="1"/>
              <a:t>جميع</a:t>
            </a:r>
            <a:r>
              <a:rPr lang="en-US" dirty="0"/>
              <a:t> </a:t>
            </a:r>
            <a:r>
              <a:rPr lang="en-US" dirty="0" err="1"/>
              <a:t>النقاط</a:t>
            </a:r>
            <a:r>
              <a:rPr lang="en-US" dirty="0"/>
              <a:t> </a:t>
            </a:r>
            <a:r>
              <a:rPr lang="en-US" b="1" dirty="0" err="1"/>
              <a:t>على</a:t>
            </a:r>
            <a:r>
              <a:rPr lang="en-US" b="1" dirty="0"/>
              <a:t> </a:t>
            </a:r>
            <a:r>
              <a:rPr lang="ar-EG" sz="1800" b="1" dirty="0"/>
              <a:t>منحني إمكانيات الإنتاج</a:t>
            </a:r>
            <a:r>
              <a:rPr lang="en-US" b="1" dirty="0"/>
              <a:t> </a:t>
            </a:r>
            <a:r>
              <a:rPr lang="en-US" b="1" dirty="0" err="1"/>
              <a:t>كنقط</a:t>
            </a:r>
            <a:r>
              <a:rPr lang="en-US" b="1" dirty="0"/>
              <a:t> (A, B, C, D, E) </a:t>
            </a:r>
            <a:r>
              <a:rPr lang="en-US" b="1" dirty="0" err="1"/>
              <a:t>أو</a:t>
            </a:r>
            <a:r>
              <a:rPr lang="en-US" b="1" dirty="0"/>
              <a:t> </a:t>
            </a:r>
            <a:r>
              <a:rPr lang="en-US" b="1" dirty="0" err="1"/>
              <a:t>داخل</a:t>
            </a:r>
            <a:r>
              <a:rPr lang="en-US" b="1" dirty="0"/>
              <a:t> </a:t>
            </a:r>
            <a:r>
              <a:rPr lang="ar-EG" sz="1800" b="1" dirty="0"/>
              <a:t>منحني إمكانيات الإنتاج</a:t>
            </a:r>
            <a:r>
              <a:rPr lang="en-US" b="1" dirty="0"/>
              <a:t> </a:t>
            </a:r>
            <a:r>
              <a:rPr lang="en-US" b="1" dirty="0" err="1"/>
              <a:t>كنقط</a:t>
            </a:r>
            <a:r>
              <a:rPr lang="en-US" b="1" dirty="0"/>
              <a:t> (F)</a:t>
            </a:r>
            <a:r>
              <a:rPr lang="en-US" dirty="0"/>
              <a:t> </a:t>
            </a:r>
            <a:r>
              <a:rPr lang="en-US" dirty="0" err="1"/>
              <a:t>يمكن</a:t>
            </a:r>
            <a:r>
              <a:rPr lang="en-US" dirty="0"/>
              <a:t> </a:t>
            </a:r>
            <a:r>
              <a:rPr lang="en-US" dirty="0" err="1"/>
              <a:t>تحقيقها</a:t>
            </a:r>
            <a:r>
              <a:rPr lang="en-US" dirty="0"/>
              <a:t> </a:t>
            </a:r>
            <a:r>
              <a:rPr lang="ar-EG" dirty="0"/>
              <a:t>و</a:t>
            </a:r>
            <a:r>
              <a:rPr lang="ar-EG" sz="1800" dirty="0"/>
              <a:t>يمكن الحصول عليها </a:t>
            </a:r>
            <a:r>
              <a:rPr lang="en-US" dirty="0" err="1"/>
              <a:t>وتوضح</a:t>
            </a:r>
            <a:r>
              <a:rPr lang="en-US" dirty="0"/>
              <a:t> </a:t>
            </a:r>
            <a:r>
              <a:rPr lang="en-US" dirty="0" err="1"/>
              <a:t>مفهوم</a:t>
            </a:r>
            <a:r>
              <a:rPr lang="en-US" dirty="0"/>
              <a:t> </a:t>
            </a:r>
            <a:r>
              <a:rPr lang="en-US" dirty="0" err="1"/>
              <a:t>الندرة</a:t>
            </a:r>
            <a:r>
              <a:rPr lang="en-US" dirty="0"/>
              <a:t>.</a:t>
            </a:r>
          </a:p>
          <a:p>
            <a:pPr algn="r" rtl="1"/>
            <a:endParaRPr lang="en-US" dirty="0"/>
          </a:p>
          <a:p>
            <a:pPr marL="285750" indent="-285750" algn="r" rtl="1">
              <a:buFont typeface="Arial" panose="020B0604020202020204" pitchFamily="34" charset="0"/>
              <a:buChar char="•"/>
            </a:pPr>
            <a:r>
              <a:rPr lang="en-US" dirty="0" err="1"/>
              <a:t>لأن</a:t>
            </a:r>
            <a:r>
              <a:rPr lang="en-US" dirty="0"/>
              <a:t> </a:t>
            </a:r>
            <a:r>
              <a:rPr lang="en-US" dirty="0" err="1"/>
              <a:t>التحرك</a:t>
            </a:r>
            <a:r>
              <a:rPr lang="en-US" dirty="0"/>
              <a:t> </a:t>
            </a:r>
            <a:r>
              <a:rPr lang="en-US" b="1" dirty="0" err="1"/>
              <a:t>على</a:t>
            </a:r>
            <a:r>
              <a:rPr lang="ar-EG" b="1" dirty="0"/>
              <a:t> </a:t>
            </a:r>
            <a:r>
              <a:rPr lang="ar-EG" sz="1800" b="1" dirty="0"/>
              <a:t>منحني إمكانيات الإنتاج</a:t>
            </a:r>
            <a:r>
              <a:rPr lang="en-US" dirty="0"/>
              <a:t> </a:t>
            </a:r>
            <a:r>
              <a:rPr lang="en-US" dirty="0" err="1"/>
              <a:t>لزيادة</a:t>
            </a:r>
            <a:r>
              <a:rPr lang="en-US" dirty="0"/>
              <a:t> </a:t>
            </a:r>
            <a:r>
              <a:rPr lang="en-US" dirty="0" err="1"/>
              <a:t>إنتاج</a:t>
            </a:r>
            <a:r>
              <a:rPr lang="en-US" dirty="0"/>
              <a:t> </a:t>
            </a:r>
            <a:r>
              <a:rPr lang="en-US" dirty="0" err="1"/>
              <a:t>سلعة</a:t>
            </a:r>
            <a:r>
              <a:rPr lang="en-US" dirty="0"/>
              <a:t> </a:t>
            </a:r>
            <a:r>
              <a:rPr lang="en-US" dirty="0" err="1"/>
              <a:t>واحدة</a:t>
            </a:r>
            <a:r>
              <a:rPr lang="en-US" dirty="0"/>
              <a:t> </a:t>
            </a:r>
            <a:r>
              <a:rPr lang="en-US" dirty="0" err="1"/>
              <a:t>يتطلب</a:t>
            </a:r>
            <a:r>
              <a:rPr lang="en-US" dirty="0"/>
              <a:t> </a:t>
            </a:r>
            <a:r>
              <a:rPr lang="en-US" dirty="0" err="1"/>
              <a:t>تقليل</a:t>
            </a:r>
            <a:r>
              <a:rPr lang="en-US" dirty="0"/>
              <a:t> </a:t>
            </a:r>
            <a:r>
              <a:rPr lang="en-US" dirty="0" err="1"/>
              <a:t>إنتاج</a:t>
            </a:r>
            <a:r>
              <a:rPr lang="en-US" dirty="0"/>
              <a:t> </a:t>
            </a:r>
            <a:r>
              <a:rPr lang="en-US" dirty="0" err="1"/>
              <a:t>سلعة</a:t>
            </a:r>
            <a:r>
              <a:rPr lang="en-US" dirty="0"/>
              <a:t> </a:t>
            </a:r>
            <a:r>
              <a:rPr lang="en-US" dirty="0" err="1"/>
              <a:t>أخرى</a:t>
            </a:r>
            <a:r>
              <a:rPr lang="ar-EG" dirty="0"/>
              <a:t> </a:t>
            </a:r>
            <a:r>
              <a:rPr lang="ar-EG" b="1" dirty="0"/>
              <a:t>(المقايضة) </a:t>
            </a:r>
            <a:r>
              <a:rPr lang="en-US" b="1" dirty="0"/>
              <a:t> (Trade-Off)، </a:t>
            </a:r>
            <a:r>
              <a:rPr lang="en-US" dirty="0" err="1"/>
              <a:t>وهو</a:t>
            </a:r>
            <a:r>
              <a:rPr lang="en-US" dirty="0"/>
              <a:t> </a:t>
            </a:r>
            <a:r>
              <a:rPr lang="en-US" dirty="0" err="1"/>
              <a:t>ما</a:t>
            </a:r>
            <a:r>
              <a:rPr lang="en-US" dirty="0"/>
              <a:t> </a:t>
            </a:r>
            <a:r>
              <a:rPr lang="en-US" dirty="0" err="1"/>
              <a:t>يوضح</a:t>
            </a:r>
            <a:r>
              <a:rPr lang="en-US" dirty="0"/>
              <a:t> </a:t>
            </a:r>
            <a:r>
              <a:rPr lang="en-US" dirty="0" err="1"/>
              <a:t>أيضًا</a:t>
            </a:r>
            <a:r>
              <a:rPr lang="en-US" dirty="0"/>
              <a:t> </a:t>
            </a:r>
            <a:r>
              <a:rPr lang="en-US" b="1" dirty="0" err="1"/>
              <a:t>الندرة</a:t>
            </a:r>
            <a:r>
              <a:rPr lang="ar-EG" dirty="0"/>
              <a:t> </a:t>
            </a:r>
            <a:endParaRPr lang="en-US" dirty="0"/>
          </a:p>
        </p:txBody>
      </p:sp>
    </p:spTree>
    <p:extLst>
      <p:ext uri="{BB962C8B-B14F-4D97-AF65-F5344CB8AC3E}">
        <p14:creationId xmlns:p14="http://schemas.microsoft.com/office/powerpoint/2010/main" val="2346242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2" name="Content Placeholder 2">
            <a:extLst>
              <a:ext uri="{FF2B5EF4-FFF2-40B4-BE49-F238E27FC236}">
                <a16:creationId xmlns:a16="http://schemas.microsoft.com/office/drawing/2014/main" id="{B8694931-3206-56C7-062C-B7169F126170}"/>
              </a:ext>
            </a:extLst>
          </p:cNvPr>
          <p:cNvSpPr txBox="1">
            <a:spLocks/>
          </p:cNvSpPr>
          <p:nvPr/>
        </p:nvSpPr>
        <p:spPr>
          <a:xfrm>
            <a:off x="618245" y="2452732"/>
            <a:ext cx="5888945" cy="17639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1" indent="0" algn="just">
              <a:spcBef>
                <a:spcPts val="0"/>
              </a:spcBef>
              <a:spcAft>
                <a:spcPts val="0"/>
              </a:spcAft>
              <a:buNone/>
            </a:pPr>
            <a:endParaRPr lang="en-US" sz="2000" dirty="0">
              <a:solidFill>
                <a:srgbClr val="002060"/>
              </a:solidFill>
              <a:effectLst/>
              <a:latin typeface="Alexandria"/>
              <a:ea typeface="Times New Roman" panose="02020603050405020304" pitchFamily="18" charset="0"/>
              <a:cs typeface="Times New Roman" panose="02020603050405020304" pitchFamily="18" charset="0"/>
            </a:endParaRPr>
          </a:p>
          <a:p>
            <a:pPr marL="742950" lvl="1" indent="-285750" algn="just">
              <a:spcBef>
                <a:spcPts val="0"/>
              </a:spcBef>
              <a:buFont typeface="Courier New" panose="02070309020205020404" pitchFamily="49" charset="0"/>
              <a:buChar char="o"/>
            </a:pPr>
            <a:r>
              <a:rPr lang="en-US" sz="2000" dirty="0">
                <a:solidFill>
                  <a:srgbClr val="002060"/>
                </a:solidFill>
                <a:effectLst/>
                <a:latin typeface="Alexandria"/>
                <a:ea typeface="Times New Roman" panose="02020603050405020304" pitchFamily="18" charset="0"/>
                <a:cs typeface="Times New Roman" panose="02020603050405020304" pitchFamily="18" charset="0"/>
              </a:rPr>
              <a:t>i.e., while moving along/On the PPF from point </a:t>
            </a:r>
            <a:r>
              <a:rPr lang="en-US" sz="2000" u="heavy" dirty="0">
                <a:solidFill>
                  <a:srgbClr val="002060"/>
                </a:solidFill>
                <a:effectLst/>
                <a:latin typeface="Alexandria"/>
                <a:ea typeface="Times New Roman" panose="02020603050405020304" pitchFamily="18" charset="0"/>
                <a:cs typeface="Times New Roman" panose="02020603050405020304" pitchFamily="18" charset="0"/>
              </a:rPr>
              <a:t>B to C</a:t>
            </a:r>
            <a:r>
              <a:rPr lang="en-US" sz="2000" dirty="0">
                <a:solidFill>
                  <a:srgbClr val="002060"/>
                </a:solidFill>
                <a:effectLst/>
                <a:latin typeface="Alexandria"/>
                <a:ea typeface="Times New Roman" panose="02020603050405020304" pitchFamily="18" charset="0"/>
                <a:cs typeface="Times New Roman" panose="02020603050405020304" pitchFamily="18" charset="0"/>
              </a:rPr>
              <a:t> , this will lead to increase the production of good (X) and this requires the production of good(Y) be reduced, which also illustrates scarcity</a:t>
            </a:r>
            <a:endParaRPr lang="en-US" sz="2000" dirty="0">
              <a:solidFill>
                <a:srgbClr val="002060"/>
              </a:solidFill>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CFF0A2DF-88D8-074B-A63A-1D8F105CC45D}"/>
              </a:ext>
            </a:extLst>
          </p:cNvPr>
          <p:cNvSpPr txBox="1"/>
          <p:nvPr/>
        </p:nvSpPr>
        <p:spPr>
          <a:xfrm>
            <a:off x="1072430" y="4338984"/>
            <a:ext cx="5670643" cy="1015663"/>
          </a:xfrm>
          <a:prstGeom prst="rect">
            <a:avLst/>
          </a:prstGeom>
          <a:noFill/>
        </p:spPr>
        <p:txBody>
          <a:bodyPr wrap="square">
            <a:spAutoFit/>
          </a:bodyPr>
          <a:lstStyle/>
          <a:p>
            <a:pPr marL="342900" indent="-342900" algn="just" rtl="1">
              <a:buFont typeface="Arial" panose="020B0604020202020204" pitchFamily="34" charset="0"/>
              <a:buChar char="•"/>
            </a:pPr>
            <a:r>
              <a:rPr lang="en-US" sz="2000" dirty="0" err="1"/>
              <a:t>أي</a:t>
            </a:r>
            <a:r>
              <a:rPr lang="en-US" sz="2000" dirty="0"/>
              <a:t> </a:t>
            </a:r>
            <a:r>
              <a:rPr lang="en-US" sz="2000" dirty="0" err="1"/>
              <a:t>أنه</a:t>
            </a:r>
            <a:r>
              <a:rPr lang="en-US" sz="2000" dirty="0"/>
              <a:t> </a:t>
            </a:r>
            <a:r>
              <a:rPr lang="en-US" sz="2000" dirty="0" err="1"/>
              <a:t>أثناء</a:t>
            </a:r>
            <a:r>
              <a:rPr lang="en-US" sz="2000" dirty="0"/>
              <a:t> </a:t>
            </a:r>
            <a:r>
              <a:rPr lang="en-US" sz="2000" dirty="0" err="1"/>
              <a:t>التحرك</a:t>
            </a:r>
            <a:r>
              <a:rPr lang="en-US" sz="2000" dirty="0"/>
              <a:t> </a:t>
            </a:r>
            <a:r>
              <a:rPr lang="en-US" sz="2000" dirty="0" err="1"/>
              <a:t>على</a:t>
            </a:r>
            <a:r>
              <a:rPr lang="en-US" sz="2000" dirty="0"/>
              <a:t> </a:t>
            </a:r>
            <a:r>
              <a:rPr lang="en-US" sz="2000" dirty="0" err="1"/>
              <a:t>طول</a:t>
            </a:r>
            <a:r>
              <a:rPr lang="en-US" sz="2000" dirty="0"/>
              <a:t> منحنى </a:t>
            </a:r>
            <a:r>
              <a:rPr lang="ar-EG" sz="2000" dirty="0"/>
              <a:t>إمكانيات الإنتاج </a:t>
            </a:r>
            <a:r>
              <a:rPr lang="en-US" sz="2000" dirty="0"/>
              <a:t> </a:t>
            </a:r>
            <a:r>
              <a:rPr lang="en-US" sz="2000" dirty="0" err="1"/>
              <a:t>من</a:t>
            </a:r>
            <a:r>
              <a:rPr lang="en-US" sz="2000" dirty="0"/>
              <a:t> </a:t>
            </a:r>
            <a:r>
              <a:rPr lang="en-US" sz="2000" dirty="0" err="1"/>
              <a:t>النقطة</a:t>
            </a:r>
            <a:r>
              <a:rPr lang="en-US" sz="2000" dirty="0"/>
              <a:t> </a:t>
            </a:r>
            <a:r>
              <a:rPr lang="en-US" sz="2000" b="1" dirty="0"/>
              <a:t>B </a:t>
            </a:r>
            <a:r>
              <a:rPr lang="en-US" sz="2000" b="1" dirty="0" err="1"/>
              <a:t>إلى</a:t>
            </a:r>
            <a:r>
              <a:rPr lang="en-US" sz="2000" b="1" dirty="0"/>
              <a:t> C، </a:t>
            </a:r>
            <a:r>
              <a:rPr lang="en-US" sz="2000" dirty="0" err="1"/>
              <a:t>سيؤدي</a:t>
            </a:r>
            <a:r>
              <a:rPr lang="en-US" sz="2000" dirty="0"/>
              <a:t> </a:t>
            </a:r>
            <a:r>
              <a:rPr lang="en-US" sz="2000" dirty="0" err="1"/>
              <a:t>هذا</a:t>
            </a:r>
            <a:r>
              <a:rPr lang="en-US" sz="2000" dirty="0"/>
              <a:t> </a:t>
            </a:r>
            <a:r>
              <a:rPr lang="en-US" sz="2000" dirty="0" err="1"/>
              <a:t>إلى</a:t>
            </a:r>
            <a:r>
              <a:rPr lang="en-US" sz="2000" dirty="0"/>
              <a:t> </a:t>
            </a:r>
            <a:r>
              <a:rPr lang="en-US" sz="2000" dirty="0" err="1"/>
              <a:t>زيادة</a:t>
            </a:r>
            <a:r>
              <a:rPr lang="en-US" sz="2000" dirty="0"/>
              <a:t> </a:t>
            </a:r>
            <a:r>
              <a:rPr lang="en-US" sz="2000" dirty="0" err="1"/>
              <a:t>إنتاج</a:t>
            </a:r>
            <a:r>
              <a:rPr lang="en-US" sz="2000" dirty="0"/>
              <a:t> </a:t>
            </a:r>
            <a:r>
              <a:rPr lang="en-US" sz="2000" b="1" dirty="0" err="1"/>
              <a:t>السلعة</a:t>
            </a:r>
            <a:r>
              <a:rPr lang="en-US" sz="2000" b="1" dirty="0"/>
              <a:t> </a:t>
            </a:r>
            <a:r>
              <a:rPr lang="en-US" sz="2000" b="1" dirty="0" err="1"/>
              <a:t>X</a:t>
            </a:r>
            <a:r>
              <a:rPr lang="en-US" sz="2000" dirty="0" err="1"/>
              <a:t>هذا</a:t>
            </a:r>
            <a:r>
              <a:rPr lang="en-US" sz="2000" dirty="0"/>
              <a:t> </a:t>
            </a:r>
            <a:r>
              <a:rPr lang="en-US" sz="2000" dirty="0" err="1"/>
              <a:t>يتطلب</a:t>
            </a:r>
            <a:r>
              <a:rPr lang="en-US" sz="2000" dirty="0"/>
              <a:t> </a:t>
            </a:r>
            <a:r>
              <a:rPr lang="en-US" sz="2000" b="1" dirty="0" err="1"/>
              <a:t>تقليل</a:t>
            </a:r>
            <a:r>
              <a:rPr lang="en-US" sz="2000" b="1" dirty="0"/>
              <a:t> </a:t>
            </a:r>
            <a:r>
              <a:rPr lang="en-US" sz="2000" b="1" dirty="0" err="1"/>
              <a:t>إنتاج</a:t>
            </a:r>
            <a:r>
              <a:rPr lang="en-US" sz="2000" b="1" dirty="0"/>
              <a:t> </a:t>
            </a:r>
            <a:r>
              <a:rPr lang="en-US" sz="2000" b="1" dirty="0" err="1"/>
              <a:t>السلعة</a:t>
            </a:r>
            <a:r>
              <a:rPr lang="en-US" sz="2000" b="1" dirty="0"/>
              <a:t> Y</a:t>
            </a:r>
            <a:r>
              <a:rPr lang="en-US" sz="2000" dirty="0"/>
              <a:t>، </a:t>
            </a:r>
            <a:r>
              <a:rPr lang="en-US" sz="2000" dirty="0" err="1"/>
              <a:t>وهو</a:t>
            </a:r>
            <a:r>
              <a:rPr lang="en-US" sz="2000" dirty="0"/>
              <a:t> </a:t>
            </a:r>
            <a:r>
              <a:rPr lang="en-US" sz="2000" dirty="0" err="1"/>
              <a:t>ما</a:t>
            </a:r>
            <a:r>
              <a:rPr lang="en-US" sz="2000" dirty="0"/>
              <a:t> </a:t>
            </a:r>
            <a:r>
              <a:rPr lang="en-US" sz="2000" dirty="0" err="1"/>
              <a:t>يوضح</a:t>
            </a:r>
            <a:r>
              <a:rPr lang="en-US" sz="2000" dirty="0"/>
              <a:t> </a:t>
            </a:r>
            <a:r>
              <a:rPr lang="en-US" sz="2000" dirty="0" err="1"/>
              <a:t>أيضًا</a:t>
            </a:r>
            <a:r>
              <a:rPr lang="en-US" sz="2000" dirty="0"/>
              <a:t> </a:t>
            </a:r>
            <a:r>
              <a:rPr lang="en-US" sz="2000" dirty="0" err="1"/>
              <a:t>الندرة</a:t>
            </a:r>
            <a:endParaRPr lang="en-US" sz="2000" dirty="0"/>
          </a:p>
        </p:txBody>
      </p:sp>
    </p:spTree>
    <p:extLst>
      <p:ext uri="{BB962C8B-B14F-4D97-AF65-F5344CB8AC3E}">
        <p14:creationId xmlns:p14="http://schemas.microsoft.com/office/powerpoint/2010/main" val="298385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B0A83F9-8390-D800-6259-5337C085F31D}"/>
              </a:ext>
            </a:extLst>
          </p:cNvPr>
          <p:cNvSpPr txBox="1"/>
          <p:nvPr/>
        </p:nvSpPr>
        <p:spPr>
          <a:xfrm>
            <a:off x="617280" y="2847841"/>
            <a:ext cx="10427077" cy="830997"/>
          </a:xfrm>
          <a:prstGeom prst="rect">
            <a:avLst/>
          </a:prstGeom>
          <a:noFill/>
        </p:spPr>
        <p:txBody>
          <a:bodyPr wrap="square">
            <a:spAutoFit/>
          </a:bodyPr>
          <a:lstStyle/>
          <a:p>
            <a:pPr marL="457200" marR="0" algn="ctr">
              <a:spcBef>
                <a:spcPts val="0"/>
              </a:spcBef>
              <a:spcAft>
                <a:spcPts val="0"/>
              </a:spcAft>
            </a:pPr>
            <a:r>
              <a:rPr lang="en-US" sz="2400" b="1" dirty="0">
                <a:solidFill>
                  <a:srgbClr val="4F81BD"/>
                </a:solidFill>
                <a:effectLst/>
                <a:latin typeface="Alexandria"/>
                <a:ea typeface="Times New Roman" panose="02020603050405020304" pitchFamily="18" charset="0"/>
                <a:cs typeface="Times New Roman" panose="02020603050405020304" pitchFamily="18" charset="0"/>
              </a:rPr>
              <a:t>(Efficient, Inefficient)</a:t>
            </a:r>
          </a:p>
          <a:p>
            <a:pPr marL="457200" marR="0" algn="ctr">
              <a:spcBef>
                <a:spcPts val="0"/>
              </a:spcBef>
              <a:spcAft>
                <a:spcPts val="0"/>
              </a:spcAft>
            </a:pPr>
            <a:r>
              <a:rPr lang="en-US" sz="2400" b="1" dirty="0">
                <a:solidFill>
                  <a:srgbClr val="002060"/>
                </a:solidFill>
                <a:latin typeface="Alexandria"/>
                <a:ea typeface="Times New Roman" panose="02020603050405020304" pitchFamily="18" charset="0"/>
                <a:cs typeface="Times New Roman" panose="02020603050405020304" pitchFamily="18" charset="0"/>
              </a:rPr>
              <a:t>Along / Inside</a:t>
            </a:r>
          </a:p>
        </p:txBody>
      </p:sp>
      <p:sp>
        <p:nvSpPr>
          <p:cNvPr id="11" name="TextBox 10">
            <a:extLst>
              <a:ext uri="{FF2B5EF4-FFF2-40B4-BE49-F238E27FC236}">
                <a16:creationId xmlns:a16="http://schemas.microsoft.com/office/drawing/2014/main" id="{55631DB3-3F87-6500-C17C-54F5CBA81FA8}"/>
              </a:ext>
            </a:extLst>
          </p:cNvPr>
          <p:cNvSpPr txBox="1"/>
          <p:nvPr/>
        </p:nvSpPr>
        <p:spPr>
          <a:xfrm>
            <a:off x="2976831" y="4036375"/>
            <a:ext cx="6093618" cy="830997"/>
          </a:xfrm>
          <a:prstGeom prst="rect">
            <a:avLst/>
          </a:prstGeom>
          <a:noFill/>
        </p:spPr>
        <p:txBody>
          <a:bodyPr wrap="square">
            <a:spAutoFit/>
          </a:bodyPr>
          <a:lstStyle/>
          <a:p>
            <a:pPr algn="ctr" rtl="1"/>
            <a:r>
              <a:rPr lang="ar-EG" sz="2400" b="1" dirty="0"/>
              <a:t>(كفئ، غير كفئ)</a:t>
            </a:r>
            <a:endParaRPr lang="en-US" sz="2400" b="1" dirty="0"/>
          </a:p>
          <a:p>
            <a:pPr algn="ctr" rtl="1"/>
            <a:r>
              <a:rPr lang="en-US" sz="2400" b="1" dirty="0" err="1"/>
              <a:t>على</a:t>
            </a:r>
            <a:r>
              <a:rPr lang="en-US" sz="2400" b="1" dirty="0"/>
              <a:t> </a:t>
            </a:r>
            <a:r>
              <a:rPr lang="en-US" sz="2400" b="1" dirty="0" err="1"/>
              <a:t>طول</a:t>
            </a:r>
            <a:r>
              <a:rPr lang="en-US" sz="2400" b="1" dirty="0"/>
              <a:t> / </a:t>
            </a:r>
            <a:r>
              <a:rPr lang="en-US" sz="2400" b="1" dirty="0" err="1"/>
              <a:t>داخل</a:t>
            </a:r>
            <a:endParaRPr lang="en-US" sz="2400" b="1" dirty="0"/>
          </a:p>
        </p:txBody>
      </p:sp>
    </p:spTree>
    <p:extLst>
      <p:ext uri="{BB962C8B-B14F-4D97-AF65-F5344CB8AC3E}">
        <p14:creationId xmlns:p14="http://schemas.microsoft.com/office/powerpoint/2010/main" val="133315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12" name="Content Placeholder 2">
            <a:extLst>
              <a:ext uri="{FF2B5EF4-FFF2-40B4-BE49-F238E27FC236}">
                <a16:creationId xmlns:a16="http://schemas.microsoft.com/office/drawing/2014/main" id="{2CB62FB0-7036-4D21-9015-34C703709A9E}"/>
              </a:ext>
            </a:extLst>
          </p:cNvPr>
          <p:cNvSpPr txBox="1">
            <a:spLocks/>
          </p:cNvSpPr>
          <p:nvPr/>
        </p:nvSpPr>
        <p:spPr>
          <a:xfrm>
            <a:off x="762000" y="2600719"/>
            <a:ext cx="6241155" cy="14737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a:spcBef>
                <a:spcPts val="0"/>
              </a:spcBef>
              <a:spcAft>
                <a:spcPts val="0"/>
              </a:spcAft>
            </a:pPr>
            <a:r>
              <a:rPr lang="en-US" sz="2000" b="1" u="sng" dirty="0">
                <a:solidFill>
                  <a:srgbClr val="0070C0"/>
                </a:solidFill>
                <a:effectLst/>
                <a:latin typeface="Alexandria"/>
                <a:ea typeface="Times New Roman" panose="02020603050405020304" pitchFamily="18" charset="0"/>
              </a:rPr>
              <a:t>Efficiency:</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means the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full employment of resources</a:t>
            </a:r>
            <a:r>
              <a:rPr lang="en-US" sz="2000"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in production; </a:t>
            </a:r>
            <a:r>
              <a:rPr lang="en-US" sz="2000" b="1" dirty="0">
                <a:effectLst/>
                <a:latin typeface="Alexandria"/>
                <a:ea typeface="Times New Roman" panose="02020603050405020304" pitchFamily="18" charset="0"/>
                <a:cs typeface="Times New Roman" panose="02020603050405020304" pitchFamily="18" charset="0"/>
              </a:rPr>
              <a:t>all resources are </a:t>
            </a:r>
            <a:r>
              <a:rPr lang="en-US" sz="2000" b="1" u="sng" dirty="0">
                <a:solidFill>
                  <a:srgbClr val="002060"/>
                </a:solidFill>
                <a:latin typeface="Alexandria"/>
                <a:cs typeface="Times New Roman" panose="02020603050405020304" pitchFamily="18" charset="0"/>
              </a:rPr>
              <a:t>fully utilized</a:t>
            </a: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78270077-CE28-8155-7BC3-55F57A668B0B}"/>
              </a:ext>
            </a:extLst>
          </p:cNvPr>
          <p:cNvSpPr txBox="1"/>
          <p:nvPr/>
        </p:nvSpPr>
        <p:spPr>
          <a:xfrm>
            <a:off x="1049986" y="3924279"/>
            <a:ext cx="5348388" cy="1015663"/>
          </a:xfrm>
          <a:prstGeom prst="rect">
            <a:avLst/>
          </a:prstGeom>
          <a:noFill/>
        </p:spPr>
        <p:txBody>
          <a:bodyPr wrap="square">
            <a:spAutoFit/>
          </a:bodyPr>
          <a:lstStyle/>
          <a:p>
            <a:pPr algn="just" rtl="1"/>
            <a:r>
              <a:rPr lang="en-US" sz="2000" b="1" u="sng" dirty="0" err="1">
                <a:solidFill>
                  <a:schemeClr val="accent5"/>
                </a:solidFill>
              </a:rPr>
              <a:t>الكفاءة</a:t>
            </a:r>
            <a:r>
              <a:rPr lang="en-US" sz="2000" b="1" u="sng" dirty="0">
                <a:solidFill>
                  <a:schemeClr val="accent5"/>
                </a:solidFill>
              </a:rPr>
              <a:t>:</a:t>
            </a:r>
          </a:p>
          <a:p>
            <a:pPr marL="342900" indent="-342900" algn="just" rtl="1">
              <a:buFont typeface="Arial" panose="020B0604020202020204" pitchFamily="34" charset="0"/>
              <a:buChar char="•"/>
            </a:pPr>
            <a:r>
              <a:rPr lang="en-US" sz="2000" dirty="0" err="1"/>
              <a:t>تعني</a:t>
            </a:r>
            <a:r>
              <a:rPr lang="en-US" sz="2000" dirty="0"/>
              <a:t> </a:t>
            </a:r>
            <a:r>
              <a:rPr lang="en-US" sz="2000" dirty="0" err="1"/>
              <a:t>الاستخدام</a:t>
            </a:r>
            <a:r>
              <a:rPr lang="en-US" sz="2000" dirty="0"/>
              <a:t> </a:t>
            </a:r>
            <a:r>
              <a:rPr lang="en-US" sz="2000" dirty="0" err="1"/>
              <a:t>الكامل</a:t>
            </a:r>
            <a:r>
              <a:rPr lang="en-US" sz="2000" dirty="0"/>
              <a:t> </a:t>
            </a:r>
            <a:r>
              <a:rPr lang="en-US" sz="2000" dirty="0" err="1"/>
              <a:t>للموارد</a:t>
            </a:r>
            <a:r>
              <a:rPr lang="en-US" sz="2000" dirty="0"/>
              <a:t> </a:t>
            </a:r>
            <a:r>
              <a:rPr lang="en-US" sz="2000" dirty="0" err="1"/>
              <a:t>في</a:t>
            </a:r>
            <a:r>
              <a:rPr lang="en-US" sz="2000" dirty="0"/>
              <a:t> </a:t>
            </a:r>
            <a:r>
              <a:rPr lang="en-US" sz="2000" dirty="0" err="1"/>
              <a:t>الإنتاج</a:t>
            </a:r>
            <a:r>
              <a:rPr lang="en-US" sz="2000" dirty="0"/>
              <a:t>؛ </a:t>
            </a:r>
            <a:r>
              <a:rPr lang="en-US" sz="2000" dirty="0" err="1"/>
              <a:t>حيث</a:t>
            </a:r>
            <a:r>
              <a:rPr lang="en-US" sz="2000" dirty="0"/>
              <a:t> </a:t>
            </a:r>
            <a:r>
              <a:rPr lang="en-US" sz="2000" dirty="0" err="1"/>
              <a:t>يتم</a:t>
            </a:r>
            <a:r>
              <a:rPr lang="en-US" sz="2000" dirty="0"/>
              <a:t> </a:t>
            </a:r>
            <a:r>
              <a:rPr lang="en-US" sz="2000" dirty="0" err="1"/>
              <a:t>استخدام</a:t>
            </a:r>
            <a:r>
              <a:rPr lang="en-US" sz="2000" dirty="0"/>
              <a:t> </a:t>
            </a:r>
            <a:r>
              <a:rPr lang="en-US" sz="2000" dirty="0" err="1"/>
              <a:t>جميع</a:t>
            </a:r>
            <a:r>
              <a:rPr lang="en-US" sz="2000" dirty="0"/>
              <a:t> </a:t>
            </a:r>
            <a:r>
              <a:rPr lang="en-US" sz="2000" dirty="0" err="1"/>
              <a:t>الموارد</a:t>
            </a:r>
            <a:r>
              <a:rPr lang="en-US" sz="2000" dirty="0"/>
              <a:t> </a:t>
            </a:r>
            <a:r>
              <a:rPr lang="en-US" sz="2000" dirty="0" err="1"/>
              <a:t>بشكل</a:t>
            </a:r>
            <a:r>
              <a:rPr lang="en-US" sz="2000" dirty="0"/>
              <a:t> </a:t>
            </a:r>
            <a:r>
              <a:rPr lang="en-US" sz="2000" dirty="0" err="1"/>
              <a:t>كامل</a:t>
            </a:r>
            <a:endParaRPr lang="en-US" sz="2000" dirty="0"/>
          </a:p>
        </p:txBody>
      </p:sp>
    </p:spTree>
    <p:extLst>
      <p:ext uri="{BB962C8B-B14F-4D97-AF65-F5344CB8AC3E}">
        <p14:creationId xmlns:p14="http://schemas.microsoft.com/office/powerpoint/2010/main" val="4234680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72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38210" y="1790699"/>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640" y="2089217"/>
            <a:ext cx="3384185" cy="3667293"/>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2" name="Content Placeholder 2">
            <a:extLst>
              <a:ext uri="{FF2B5EF4-FFF2-40B4-BE49-F238E27FC236}">
                <a16:creationId xmlns:a16="http://schemas.microsoft.com/office/drawing/2014/main" id="{ED48DDC8-9781-7F5C-7080-7AD0218B46BB}"/>
              </a:ext>
            </a:extLst>
          </p:cNvPr>
          <p:cNvSpPr txBox="1">
            <a:spLocks/>
          </p:cNvSpPr>
          <p:nvPr/>
        </p:nvSpPr>
        <p:spPr>
          <a:xfrm>
            <a:off x="4128210" y="2276094"/>
            <a:ext cx="4287128" cy="329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b="1" u="sng" dirty="0">
                <a:solidFill>
                  <a:srgbClr val="0070C0"/>
                </a:solidFill>
                <a:latin typeface="Alexandria"/>
              </a:rPr>
              <a:t>Efficiency:</a:t>
            </a:r>
          </a:p>
          <a:p>
            <a:pPr marL="0" marR="0" lvl="0" indent="0">
              <a:spcBef>
                <a:spcPts val="0"/>
              </a:spcBef>
              <a:spcAft>
                <a:spcPts val="0"/>
              </a:spcAft>
              <a:buNone/>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b="1" u="sng" dirty="0">
                <a:solidFill>
                  <a:srgbClr val="002060"/>
                </a:solidFill>
                <a:latin typeface="Alexandria"/>
              </a:rPr>
              <a:t>Efficient combinations </a:t>
            </a:r>
            <a:r>
              <a:rPr lang="en-US" sz="2000" dirty="0">
                <a:solidFill>
                  <a:srgbClr val="002060"/>
                </a:solidFill>
                <a:effectLst/>
                <a:latin typeface="Alexandria"/>
                <a:ea typeface="Times New Roman" panose="02020603050405020304" pitchFamily="18" charset="0"/>
                <a:cs typeface="Times New Roman" panose="02020603050405020304" pitchFamily="18" charset="0"/>
              </a:rPr>
              <a:t>of output will always be</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b="1" u="sng" dirty="0">
                <a:solidFill>
                  <a:srgbClr val="002060"/>
                </a:solidFill>
                <a:latin typeface="Alexandria"/>
              </a:rPr>
              <a:t>on</a:t>
            </a:r>
            <a:r>
              <a:rPr lang="en-US" sz="2000" dirty="0">
                <a:solidFill>
                  <a:srgbClr val="002060"/>
                </a:solidFill>
                <a:effectLst/>
                <a:latin typeface="Alexandria"/>
                <a:ea typeface="Times New Roman" panose="02020603050405020304" pitchFamily="18" charset="0"/>
                <a:cs typeface="Times New Roman" panose="02020603050405020304" pitchFamily="18" charset="0"/>
              </a:rPr>
              <a:t> the PPF as points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(A, B, C, D, E)</a:t>
            </a:r>
          </a:p>
          <a:p>
            <a:pPr marL="0" marR="0" lvl="0" indent="0">
              <a:spcBef>
                <a:spcPts val="0"/>
              </a:spcBef>
              <a:spcAft>
                <a:spcPts val="0"/>
              </a:spcAft>
              <a:buNone/>
            </a:pPr>
            <a:endParaRPr lang="en-US" sz="2000" dirty="0">
              <a:solidFill>
                <a:srgbClr val="00206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solidFill>
                  <a:srgbClr val="002060"/>
                </a:solidFill>
                <a:effectLst/>
                <a:latin typeface="Alexandria"/>
                <a:ea typeface="Times New Roman" panose="02020603050405020304" pitchFamily="18" charset="0"/>
              </a:rPr>
              <a:t>Movements along the PPF illustrate that producing more of one good requires producing less of other good. This observation reflects the result that </a:t>
            </a:r>
            <a:r>
              <a:rPr lang="en-US" sz="2000" b="1" u="sng" dirty="0">
                <a:solidFill>
                  <a:srgbClr val="002060"/>
                </a:solidFill>
                <a:effectLst/>
                <a:latin typeface="Alexandria"/>
                <a:ea typeface="Times New Roman" panose="02020603050405020304" pitchFamily="18" charset="0"/>
              </a:rPr>
              <a:t>a tradeoff </a:t>
            </a:r>
            <a:r>
              <a:rPr lang="en-US" sz="2000" dirty="0">
                <a:solidFill>
                  <a:srgbClr val="002060"/>
                </a:solidFill>
                <a:effectLst/>
                <a:latin typeface="Alexandria"/>
                <a:ea typeface="Times New Roman" panose="02020603050405020304" pitchFamily="18" charset="0"/>
              </a:rPr>
              <a:t>must be made when producing output efficiently</a:t>
            </a:r>
          </a:p>
          <a:p>
            <a:pPr marL="742950" marR="0" lvl="1" indent="-285750" algn="just">
              <a:spcBef>
                <a:spcPts val="0"/>
              </a:spcBef>
              <a:spcAft>
                <a:spcPts val="0"/>
              </a:spcAft>
              <a:buFont typeface="Courier New" panose="02070309020205020404" pitchFamily="49" charset="0"/>
              <a:buChar char="o"/>
            </a:pP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2" name="Content Placeholder 2">
            <a:extLst>
              <a:ext uri="{FF2B5EF4-FFF2-40B4-BE49-F238E27FC236}">
                <a16:creationId xmlns:a16="http://schemas.microsoft.com/office/drawing/2014/main" id="{6445C9F1-E4AB-48AD-2FF4-ECA2E112C8B8}"/>
              </a:ext>
            </a:extLst>
          </p:cNvPr>
          <p:cNvSpPr txBox="1">
            <a:spLocks/>
          </p:cNvSpPr>
          <p:nvPr/>
        </p:nvSpPr>
        <p:spPr>
          <a:xfrm>
            <a:off x="762000" y="2275285"/>
            <a:ext cx="3567112" cy="329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5800" marR="0" indent="0" algn="just" rtl="1">
              <a:spcBef>
                <a:spcPts val="0"/>
              </a:spcBef>
              <a:spcAft>
                <a:spcPts val="0"/>
              </a:spcAft>
              <a:buNone/>
            </a:pPr>
            <a:r>
              <a:rPr lang="ar-EG" sz="2000" b="1" u="sng" dirty="0">
                <a:solidFill>
                  <a:schemeClr val="accent5"/>
                </a:solidFill>
                <a:effectLst/>
                <a:latin typeface="Alexandria"/>
                <a:ea typeface="Times New Roman" panose="02020603050405020304" pitchFamily="18" charset="0"/>
              </a:rPr>
              <a:t>الكفاءة:</a:t>
            </a:r>
          </a:p>
          <a:p>
            <a:pPr marL="685800" marR="0" indent="0" algn="just" rtl="1">
              <a:spcBef>
                <a:spcPts val="0"/>
              </a:spcBef>
              <a:spcAft>
                <a:spcPts val="0"/>
              </a:spcAft>
              <a:buNone/>
            </a:pPr>
            <a:endParaRPr lang="ar-EG" sz="2000" dirty="0">
              <a:effectLst/>
              <a:latin typeface="Alexandria"/>
              <a:ea typeface="Times New Roman" panose="02020603050405020304" pitchFamily="18" charset="0"/>
            </a:endParaRPr>
          </a:p>
          <a:p>
            <a:pPr marL="1028700" indent="-342900" algn="just" rtl="1">
              <a:spcBef>
                <a:spcPts val="0"/>
              </a:spcBef>
            </a:pPr>
            <a:r>
              <a:rPr lang="ar-EG" sz="2000" dirty="0">
                <a:effectLst/>
                <a:latin typeface="Alexandria"/>
                <a:ea typeface="Times New Roman" panose="02020603050405020304" pitchFamily="18" charset="0"/>
              </a:rPr>
              <a:t>ستكون التركيبات الفعّالة من الناتج دائمًا على </a:t>
            </a:r>
            <a:r>
              <a:rPr lang="en-US" sz="2000" dirty="0"/>
              <a:t>منحنى </a:t>
            </a:r>
            <a:r>
              <a:rPr lang="ar-EG" sz="2000" dirty="0"/>
              <a:t>إمكانيات الإنتاج </a:t>
            </a:r>
            <a:r>
              <a:rPr lang="ar-EG" sz="2000" dirty="0">
                <a:effectLst/>
                <a:latin typeface="Alexandria"/>
                <a:ea typeface="Times New Roman" panose="02020603050405020304" pitchFamily="18" charset="0"/>
              </a:rPr>
              <a:t>كنقاط </a:t>
            </a:r>
            <a:r>
              <a:rPr lang="pt-BR" sz="2000" dirty="0">
                <a:effectLst/>
                <a:latin typeface="Alexandria"/>
                <a:ea typeface="Times New Roman" panose="02020603050405020304" pitchFamily="18" charset="0"/>
              </a:rPr>
              <a:t>(A, B, C, D, E)</a:t>
            </a:r>
            <a:r>
              <a:rPr lang="ar-EG" sz="2000" dirty="0">
                <a:effectLst/>
                <a:latin typeface="Alexandria"/>
                <a:ea typeface="Times New Roman" panose="02020603050405020304" pitchFamily="18" charset="0"/>
              </a:rPr>
              <a:t> </a:t>
            </a:r>
            <a:endParaRPr lang="pt-BR" sz="2000" dirty="0">
              <a:effectLst/>
              <a:latin typeface="Alexandria"/>
              <a:ea typeface="Times New Roman" panose="02020603050405020304" pitchFamily="18" charset="0"/>
            </a:endParaRPr>
          </a:p>
          <a:p>
            <a:pPr marL="1028700" indent="-342900" algn="just" rtl="1">
              <a:spcBef>
                <a:spcPts val="0"/>
              </a:spcBef>
            </a:pPr>
            <a:endParaRPr lang="ar-EG" sz="2000" dirty="0">
              <a:effectLst/>
              <a:latin typeface="Alexandria"/>
              <a:ea typeface="Times New Roman" panose="02020603050405020304" pitchFamily="18" charset="0"/>
            </a:endParaRPr>
          </a:p>
          <a:p>
            <a:pPr marL="1028700" indent="-342900" algn="just" rtl="1">
              <a:spcBef>
                <a:spcPts val="0"/>
              </a:spcBef>
            </a:pPr>
            <a:r>
              <a:rPr lang="ar-EG" sz="2000" dirty="0">
                <a:effectLst/>
                <a:latin typeface="Alexandria"/>
                <a:ea typeface="Times New Roman" panose="02020603050405020304" pitchFamily="18" charset="0"/>
              </a:rPr>
              <a:t>توضح الحركات على </a:t>
            </a:r>
            <a:r>
              <a:rPr lang="en-US" sz="2000" dirty="0"/>
              <a:t>منحنى </a:t>
            </a:r>
            <a:r>
              <a:rPr lang="ar-EG" sz="2000" dirty="0"/>
              <a:t>إمكانيات الإنتاج </a:t>
            </a:r>
            <a:r>
              <a:rPr lang="ar-EG" sz="2000" dirty="0">
                <a:effectLst/>
                <a:latin typeface="Alexandria"/>
                <a:ea typeface="Times New Roman" panose="02020603050405020304" pitchFamily="18" charset="0"/>
              </a:rPr>
              <a:t>أن إنتاج المزيد من سلعة واحدة يتطلب إنتاج كمية أقل من سلعة أخرى. مما يعكس ذلك أنه يجب إجراء مقايضة عند الإنتاج بكفاءة</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780831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48430" y="1811121"/>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2163" y="2101828"/>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3" name="Content Placeholder 2">
            <a:extLst>
              <a:ext uri="{FF2B5EF4-FFF2-40B4-BE49-F238E27FC236}">
                <a16:creationId xmlns:a16="http://schemas.microsoft.com/office/drawing/2014/main" id="{97483B85-3D03-48FA-97E9-99A79B614158}"/>
              </a:ext>
            </a:extLst>
          </p:cNvPr>
          <p:cNvSpPr txBox="1">
            <a:spLocks/>
          </p:cNvSpPr>
          <p:nvPr/>
        </p:nvSpPr>
        <p:spPr>
          <a:xfrm>
            <a:off x="886744" y="2219564"/>
            <a:ext cx="6149855" cy="15454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spcBef>
                <a:spcPts val="0"/>
              </a:spcBef>
              <a:spcAft>
                <a:spcPts val="0"/>
              </a:spcAft>
            </a:pPr>
            <a:r>
              <a:rPr lang="en-US" sz="1800" b="1" u="sng" dirty="0">
                <a:solidFill>
                  <a:srgbClr val="0070C0"/>
                </a:solidFill>
                <a:latin typeface="Alexandria"/>
              </a:rPr>
              <a:t>Inefficiency:</a:t>
            </a:r>
          </a:p>
          <a:p>
            <a:pPr marL="342900" marR="0" lvl="0" indent="-342900">
              <a:spcBef>
                <a:spcPts val="0"/>
              </a:spcBef>
              <a:spcAft>
                <a:spcPts val="0"/>
              </a:spcAft>
              <a:buFont typeface="Wingdings" panose="05000000000000000000" pitchFamily="2" charset="2"/>
              <a:buChar char=""/>
            </a:pPr>
            <a:r>
              <a:rPr lang="en-US" sz="1800" dirty="0">
                <a:effectLst/>
                <a:latin typeface="Alexandria"/>
                <a:ea typeface="Times New Roman" panose="02020603050405020304" pitchFamily="18" charset="0"/>
                <a:cs typeface="Times New Roman" panose="02020603050405020304" pitchFamily="18" charset="0"/>
              </a:rPr>
              <a:t>means the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Underemployment of resources</a:t>
            </a:r>
            <a:r>
              <a:rPr lang="en-US" sz="1800"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in production; </a:t>
            </a:r>
            <a:r>
              <a:rPr lang="en-US" sz="1800" b="1" dirty="0">
                <a:effectLst/>
                <a:latin typeface="Alexandria"/>
                <a:ea typeface="Times New Roman" panose="02020603050405020304" pitchFamily="18" charset="0"/>
                <a:cs typeface="Times New Roman" panose="02020603050405020304" pitchFamily="18" charset="0"/>
              </a:rPr>
              <a:t>all resources are </a:t>
            </a:r>
            <a:r>
              <a:rPr lang="en-US" sz="1800" b="1" u="sng" dirty="0">
                <a:solidFill>
                  <a:srgbClr val="002060"/>
                </a:solidFill>
                <a:latin typeface="Alexandria"/>
                <a:cs typeface="Times New Roman" panose="02020603050405020304" pitchFamily="18" charset="0"/>
              </a:rPr>
              <a:t>not</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b="1" u="sng" dirty="0">
                <a:solidFill>
                  <a:srgbClr val="002060"/>
                </a:solidFill>
                <a:latin typeface="Alexandria"/>
                <a:cs typeface="Times New Roman" panose="02020603050405020304" pitchFamily="18" charset="0"/>
              </a:rPr>
              <a:t>fully utilized</a:t>
            </a:r>
          </a:p>
          <a:p>
            <a:pPr marL="742950" marR="0" lvl="1" indent="-285750" rtl="0">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cs typeface="Times New Roman" panose="02020603050405020304" pitchFamily="18" charset="0"/>
              </a:rPr>
              <a:t>i.e., one or both outputs may be increased without decreasing the other output level. </a:t>
            </a:r>
            <a:endParaRPr lang="en-US" sz="18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1800" b="1" u="sng" dirty="0">
                <a:solidFill>
                  <a:srgbClr val="002060"/>
                </a:solidFill>
                <a:latin typeface="Alexandria"/>
              </a:rPr>
              <a:t>Inefficient combinations </a:t>
            </a:r>
            <a:r>
              <a:rPr lang="en-US" sz="1800" dirty="0">
                <a:solidFill>
                  <a:srgbClr val="002060"/>
                </a:solidFill>
                <a:effectLst/>
                <a:latin typeface="Alexandria"/>
                <a:ea typeface="Times New Roman" panose="02020603050405020304" pitchFamily="18" charset="0"/>
                <a:cs typeface="Times New Roman" panose="02020603050405020304" pitchFamily="18" charset="0"/>
              </a:rPr>
              <a:t>of output will always be</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b="1" u="sng" dirty="0">
                <a:solidFill>
                  <a:srgbClr val="002060"/>
                </a:solidFill>
                <a:latin typeface="Alexandria"/>
              </a:rPr>
              <a:t>inside</a:t>
            </a:r>
            <a:r>
              <a:rPr lang="en-US" sz="1800" dirty="0">
                <a:solidFill>
                  <a:srgbClr val="002060"/>
                </a:solidFill>
                <a:effectLst/>
                <a:latin typeface="Alexandria"/>
                <a:ea typeface="Times New Roman" panose="02020603050405020304" pitchFamily="18" charset="0"/>
                <a:cs typeface="Times New Roman" panose="02020603050405020304" pitchFamily="18" charset="0"/>
              </a:rPr>
              <a:t> the PPF as point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(F)</a:t>
            </a:r>
            <a:endParaRPr lang="en-US" sz="18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18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D2AE912F-3FE0-2E18-09F7-EF7FE21FAD11}"/>
              </a:ext>
            </a:extLst>
          </p:cNvPr>
          <p:cNvSpPr txBox="1"/>
          <p:nvPr/>
        </p:nvSpPr>
        <p:spPr>
          <a:xfrm>
            <a:off x="807913" y="3894777"/>
            <a:ext cx="6093618" cy="2031325"/>
          </a:xfrm>
          <a:prstGeom prst="rect">
            <a:avLst/>
          </a:prstGeom>
          <a:noFill/>
        </p:spPr>
        <p:txBody>
          <a:bodyPr wrap="square">
            <a:spAutoFit/>
          </a:bodyPr>
          <a:lstStyle/>
          <a:p>
            <a:pPr algn="r" rtl="1"/>
            <a:r>
              <a:rPr lang="en-US" b="1" u="sng" dirty="0" err="1">
                <a:solidFill>
                  <a:schemeClr val="accent5"/>
                </a:solidFill>
              </a:rPr>
              <a:t>عدم</a:t>
            </a:r>
            <a:r>
              <a:rPr lang="en-US" b="1" u="sng" dirty="0">
                <a:solidFill>
                  <a:schemeClr val="accent5"/>
                </a:solidFill>
              </a:rPr>
              <a:t> </a:t>
            </a:r>
            <a:r>
              <a:rPr lang="en-US" b="1" u="sng" dirty="0" err="1">
                <a:solidFill>
                  <a:schemeClr val="accent5"/>
                </a:solidFill>
              </a:rPr>
              <a:t>الكفاءة</a:t>
            </a:r>
            <a:r>
              <a:rPr lang="en-US" b="1" u="sng" dirty="0">
                <a:solidFill>
                  <a:schemeClr val="accent5"/>
                </a:solidFill>
              </a:rPr>
              <a:t>:</a:t>
            </a:r>
          </a:p>
          <a:p>
            <a:pPr algn="r" rtl="1"/>
            <a:r>
              <a:rPr lang="en-US" dirty="0" err="1"/>
              <a:t>يعني</a:t>
            </a:r>
            <a:r>
              <a:rPr lang="en-US" dirty="0"/>
              <a:t> </a:t>
            </a:r>
            <a:r>
              <a:rPr lang="en-US" dirty="0" err="1"/>
              <a:t>نقص</a:t>
            </a:r>
            <a:r>
              <a:rPr lang="en-US" dirty="0"/>
              <a:t> </a:t>
            </a:r>
            <a:r>
              <a:rPr lang="en-US" dirty="0" err="1"/>
              <a:t>تشغيل</a:t>
            </a:r>
            <a:r>
              <a:rPr lang="en-US" dirty="0"/>
              <a:t> </a:t>
            </a:r>
            <a:r>
              <a:rPr lang="en-US" dirty="0" err="1"/>
              <a:t>الموارد</a:t>
            </a:r>
            <a:r>
              <a:rPr lang="en-US" dirty="0"/>
              <a:t> </a:t>
            </a:r>
            <a:r>
              <a:rPr lang="en-US" dirty="0" err="1"/>
              <a:t>في</a:t>
            </a:r>
            <a:r>
              <a:rPr lang="en-US" dirty="0"/>
              <a:t> </a:t>
            </a:r>
            <a:r>
              <a:rPr lang="en-US" dirty="0" err="1"/>
              <a:t>الإنتاج</a:t>
            </a:r>
            <a:r>
              <a:rPr lang="en-US" dirty="0"/>
              <a:t>؛ </a:t>
            </a:r>
            <a:r>
              <a:rPr lang="en-US" dirty="0" err="1"/>
              <a:t>حيث</a:t>
            </a:r>
            <a:r>
              <a:rPr lang="en-US" dirty="0"/>
              <a:t> </a:t>
            </a:r>
            <a:r>
              <a:rPr lang="en-US" dirty="0" err="1"/>
              <a:t>لا</a:t>
            </a:r>
            <a:r>
              <a:rPr lang="en-US" dirty="0"/>
              <a:t> </a:t>
            </a:r>
            <a:r>
              <a:rPr lang="en-US" dirty="0" err="1"/>
              <a:t>يتم</a:t>
            </a:r>
            <a:r>
              <a:rPr lang="en-US" dirty="0"/>
              <a:t> </a:t>
            </a:r>
            <a:r>
              <a:rPr lang="en-US" dirty="0" err="1"/>
              <a:t>استخدام</a:t>
            </a:r>
            <a:r>
              <a:rPr lang="en-US" dirty="0"/>
              <a:t> </a:t>
            </a:r>
            <a:r>
              <a:rPr lang="en-US" dirty="0" err="1"/>
              <a:t>جميع</a:t>
            </a:r>
            <a:r>
              <a:rPr lang="en-US" dirty="0"/>
              <a:t> </a:t>
            </a:r>
            <a:r>
              <a:rPr lang="en-US" dirty="0" err="1"/>
              <a:t>الموارد</a:t>
            </a:r>
            <a:r>
              <a:rPr lang="en-US" dirty="0"/>
              <a:t> </a:t>
            </a:r>
            <a:r>
              <a:rPr lang="en-US" dirty="0" err="1"/>
              <a:t>بالكامل</a:t>
            </a:r>
            <a:endParaRPr lang="en-US" dirty="0"/>
          </a:p>
          <a:p>
            <a:pPr algn="r" rtl="1"/>
            <a:r>
              <a:rPr lang="en-US" dirty="0" err="1"/>
              <a:t>أي</a:t>
            </a:r>
            <a:r>
              <a:rPr lang="en-US" dirty="0"/>
              <a:t> </a:t>
            </a:r>
            <a:r>
              <a:rPr lang="en-US" dirty="0" err="1"/>
              <a:t>أنه</a:t>
            </a:r>
            <a:r>
              <a:rPr lang="en-US" dirty="0"/>
              <a:t> </a:t>
            </a:r>
            <a:r>
              <a:rPr lang="en-US" dirty="0" err="1"/>
              <a:t>من</a:t>
            </a:r>
            <a:r>
              <a:rPr lang="en-US" dirty="0"/>
              <a:t> </a:t>
            </a:r>
            <a:r>
              <a:rPr lang="en-US" dirty="0" err="1"/>
              <a:t>الممكن</a:t>
            </a:r>
            <a:r>
              <a:rPr lang="en-US" dirty="0"/>
              <a:t> </a:t>
            </a:r>
            <a:r>
              <a:rPr lang="en-US" dirty="0" err="1"/>
              <a:t>زيادة</a:t>
            </a:r>
            <a:r>
              <a:rPr lang="en-US" dirty="0"/>
              <a:t> </a:t>
            </a:r>
            <a:r>
              <a:rPr lang="ar-EG" dirty="0" err="1"/>
              <a:t>انتاج</a:t>
            </a:r>
            <a:r>
              <a:rPr lang="ar-EG" dirty="0"/>
              <a:t> احدي السلع</a:t>
            </a:r>
            <a:r>
              <a:rPr lang="en-US" dirty="0"/>
              <a:t> </a:t>
            </a:r>
            <a:r>
              <a:rPr lang="en-US" dirty="0" err="1"/>
              <a:t>أو</a:t>
            </a:r>
            <a:r>
              <a:rPr lang="en-US" dirty="0"/>
              <a:t> </a:t>
            </a:r>
            <a:r>
              <a:rPr lang="en-US" dirty="0" err="1"/>
              <a:t>كليهما</a:t>
            </a:r>
            <a:r>
              <a:rPr lang="en-US" dirty="0"/>
              <a:t> </a:t>
            </a:r>
            <a:r>
              <a:rPr lang="en-US" dirty="0" err="1"/>
              <a:t>دون</a:t>
            </a:r>
            <a:r>
              <a:rPr lang="en-US" dirty="0"/>
              <a:t> </a:t>
            </a:r>
            <a:r>
              <a:rPr lang="en-US" dirty="0" err="1"/>
              <a:t>خفض</a:t>
            </a:r>
            <a:r>
              <a:rPr lang="en-US" dirty="0"/>
              <a:t> </a:t>
            </a:r>
            <a:r>
              <a:rPr lang="en-US" dirty="0" err="1"/>
              <a:t>مستوى</a:t>
            </a:r>
            <a:r>
              <a:rPr lang="en-US" dirty="0"/>
              <a:t> </a:t>
            </a:r>
            <a:r>
              <a:rPr lang="ar-EG" dirty="0" err="1"/>
              <a:t>انتاج</a:t>
            </a:r>
            <a:r>
              <a:rPr lang="ar-EG" dirty="0"/>
              <a:t> السلعة</a:t>
            </a:r>
            <a:r>
              <a:rPr lang="en-US" dirty="0"/>
              <a:t> </a:t>
            </a:r>
            <a:r>
              <a:rPr lang="en-US" dirty="0" err="1"/>
              <a:t>الآخر</a:t>
            </a:r>
            <a:r>
              <a:rPr lang="ar-EG" dirty="0"/>
              <a:t>ي</a:t>
            </a:r>
            <a:endParaRPr lang="en-US" dirty="0"/>
          </a:p>
          <a:p>
            <a:pPr algn="r" rtl="1"/>
            <a:endParaRPr lang="en-US" dirty="0"/>
          </a:p>
          <a:p>
            <a:pPr marL="285750" indent="-285750" algn="r" rtl="1">
              <a:buFont typeface="Arial" panose="020B0604020202020204" pitchFamily="34" charset="0"/>
              <a:buChar char="•"/>
            </a:pPr>
            <a:r>
              <a:rPr lang="en-US" dirty="0" err="1"/>
              <a:t>ستكون</a:t>
            </a:r>
            <a:r>
              <a:rPr lang="en-US" dirty="0"/>
              <a:t> </a:t>
            </a:r>
            <a:r>
              <a:rPr lang="en-US" dirty="0" err="1"/>
              <a:t>التركيبات</a:t>
            </a:r>
            <a:r>
              <a:rPr lang="en-US" dirty="0"/>
              <a:t> </a:t>
            </a:r>
            <a:r>
              <a:rPr lang="en-US" dirty="0" err="1"/>
              <a:t>غير</a:t>
            </a:r>
            <a:r>
              <a:rPr lang="en-US" dirty="0"/>
              <a:t> </a:t>
            </a:r>
            <a:r>
              <a:rPr lang="ar-EG" dirty="0"/>
              <a:t>كفئ</a:t>
            </a:r>
            <a:r>
              <a:rPr lang="en-US" dirty="0"/>
              <a:t> </a:t>
            </a:r>
            <a:r>
              <a:rPr lang="ar-EG" dirty="0" err="1"/>
              <a:t>للانتاج</a:t>
            </a:r>
            <a:r>
              <a:rPr lang="en-US" dirty="0"/>
              <a:t> </a:t>
            </a:r>
            <a:r>
              <a:rPr lang="en-US" dirty="0" err="1"/>
              <a:t>دائمًا</a:t>
            </a:r>
            <a:r>
              <a:rPr lang="en-US" dirty="0"/>
              <a:t> </a:t>
            </a:r>
            <a:r>
              <a:rPr lang="en-US" dirty="0" err="1"/>
              <a:t>داخل</a:t>
            </a:r>
            <a:r>
              <a:rPr lang="en-US" dirty="0"/>
              <a:t> </a:t>
            </a:r>
            <a:r>
              <a:rPr lang="en-US" sz="1800" dirty="0"/>
              <a:t>منحنى </a:t>
            </a:r>
            <a:r>
              <a:rPr lang="ar-EG" sz="1800" dirty="0"/>
              <a:t>إمكانيات الإنتاج </a:t>
            </a:r>
            <a:r>
              <a:rPr lang="en-US" dirty="0" err="1"/>
              <a:t>كنقطة</a:t>
            </a:r>
            <a:r>
              <a:rPr lang="en-US" dirty="0"/>
              <a:t> (F)</a:t>
            </a:r>
          </a:p>
        </p:txBody>
      </p:sp>
    </p:spTree>
    <p:extLst>
      <p:ext uri="{BB962C8B-B14F-4D97-AF65-F5344CB8AC3E}">
        <p14:creationId xmlns:p14="http://schemas.microsoft.com/office/powerpoint/2010/main" val="1609189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2" name="TextBox 1">
            <a:extLst>
              <a:ext uri="{FF2B5EF4-FFF2-40B4-BE49-F238E27FC236}">
                <a16:creationId xmlns:a16="http://schemas.microsoft.com/office/drawing/2014/main" id="{C5A136B8-A26E-13B5-8A47-87D6B66DA01A}"/>
              </a:ext>
            </a:extLst>
          </p:cNvPr>
          <p:cNvSpPr txBox="1"/>
          <p:nvPr/>
        </p:nvSpPr>
        <p:spPr>
          <a:xfrm>
            <a:off x="709310" y="3162815"/>
            <a:ext cx="6029739" cy="707886"/>
          </a:xfrm>
          <a:prstGeom prst="rect">
            <a:avLst/>
          </a:prstGeom>
          <a:noFill/>
        </p:spPr>
        <p:txBody>
          <a:bodyPr wrap="square">
            <a:spAutoFit/>
          </a:bodyPr>
          <a:lstStyle/>
          <a:p>
            <a:pPr marL="457200" marR="0">
              <a:spcBef>
                <a:spcPts val="0"/>
              </a:spcBef>
              <a:spcAft>
                <a:spcPts val="0"/>
              </a:spcAft>
            </a:pPr>
            <a:r>
              <a:rPr lang="en-US" sz="2000" b="1" dirty="0">
                <a:solidFill>
                  <a:srgbClr val="002060"/>
                </a:solidFill>
                <a:latin typeface="Alexandria"/>
              </a:rPr>
              <a:t>Opportunity cost: </a:t>
            </a:r>
            <a:r>
              <a:rPr lang="en-US" sz="2000" dirty="0">
                <a:latin typeface="Alexandria"/>
              </a:rPr>
              <a:t>The units you give up/ sacrifice of one good to get extra units of the other good</a:t>
            </a:r>
            <a:endParaRPr lang="en-US" sz="2000" dirty="0">
              <a:effectLst/>
              <a:highlight>
                <a:srgbClr val="FFFF00"/>
              </a:highligh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342217F4-E4AE-ADEF-4106-F73A9E5BD705}"/>
              </a:ext>
            </a:extLst>
          </p:cNvPr>
          <p:cNvSpPr txBox="1"/>
          <p:nvPr/>
        </p:nvSpPr>
        <p:spPr>
          <a:xfrm>
            <a:off x="762000" y="4316972"/>
            <a:ext cx="6093618" cy="707886"/>
          </a:xfrm>
          <a:prstGeom prst="rect">
            <a:avLst/>
          </a:prstGeom>
          <a:noFill/>
        </p:spPr>
        <p:txBody>
          <a:bodyPr wrap="square">
            <a:spAutoFit/>
          </a:bodyPr>
          <a:lstStyle/>
          <a:p>
            <a:pPr algn="r" rtl="1"/>
            <a:r>
              <a:rPr lang="en-US" sz="2000" b="1" i="1" u="sng" dirty="0" err="1">
                <a:solidFill>
                  <a:schemeClr val="accent5"/>
                </a:solidFill>
              </a:rPr>
              <a:t>تكلفة</a:t>
            </a:r>
            <a:r>
              <a:rPr lang="en-US" sz="2000" b="1" i="1" u="sng" dirty="0">
                <a:solidFill>
                  <a:schemeClr val="accent5"/>
                </a:solidFill>
              </a:rPr>
              <a:t> </a:t>
            </a:r>
            <a:r>
              <a:rPr lang="en-US" sz="2000" b="1" i="1" u="sng" dirty="0" err="1">
                <a:solidFill>
                  <a:schemeClr val="accent5"/>
                </a:solidFill>
              </a:rPr>
              <a:t>الفرصة</a:t>
            </a:r>
            <a:r>
              <a:rPr lang="ar-EG" sz="2000" b="1" i="1" u="sng" dirty="0">
                <a:solidFill>
                  <a:schemeClr val="accent5"/>
                </a:solidFill>
              </a:rPr>
              <a:t> البديلة</a:t>
            </a:r>
            <a:r>
              <a:rPr lang="en-US" sz="2000" dirty="0"/>
              <a:t>: </a:t>
            </a:r>
            <a:r>
              <a:rPr lang="en-US" sz="2000" dirty="0" err="1"/>
              <a:t>الوحدات</a:t>
            </a:r>
            <a:r>
              <a:rPr lang="en-US" sz="2000" dirty="0"/>
              <a:t> </a:t>
            </a:r>
            <a:r>
              <a:rPr lang="en-US" sz="2000" dirty="0" err="1"/>
              <a:t>التي</a:t>
            </a:r>
            <a:r>
              <a:rPr lang="en-US" sz="2000" dirty="0"/>
              <a:t> </a:t>
            </a:r>
            <a:r>
              <a:rPr lang="en-US" sz="2000" dirty="0" err="1"/>
              <a:t>تتخلى</a:t>
            </a:r>
            <a:r>
              <a:rPr lang="en-US" sz="2000" dirty="0"/>
              <a:t> </a:t>
            </a:r>
            <a:r>
              <a:rPr lang="en-US" sz="2000" dirty="0" err="1"/>
              <a:t>عنها</a:t>
            </a:r>
            <a:r>
              <a:rPr lang="en-US" sz="2000" dirty="0"/>
              <a:t>/ </a:t>
            </a:r>
            <a:r>
              <a:rPr lang="en-US" sz="2000" dirty="0" err="1"/>
              <a:t>تضحي</a:t>
            </a:r>
            <a:r>
              <a:rPr lang="en-US" sz="2000" dirty="0"/>
              <a:t> </a:t>
            </a:r>
            <a:r>
              <a:rPr lang="en-US" sz="2000" dirty="0" err="1"/>
              <a:t>بها</a:t>
            </a:r>
            <a:r>
              <a:rPr lang="en-US" sz="2000" dirty="0"/>
              <a:t> </a:t>
            </a:r>
            <a:r>
              <a:rPr lang="en-US" sz="2000" dirty="0" err="1"/>
              <a:t>من</a:t>
            </a:r>
            <a:r>
              <a:rPr lang="en-US" sz="2000" dirty="0"/>
              <a:t> </a:t>
            </a:r>
            <a:r>
              <a:rPr lang="en-US" sz="2000" dirty="0" err="1"/>
              <a:t>سلعة</a:t>
            </a:r>
            <a:r>
              <a:rPr lang="en-US" sz="2000" dirty="0"/>
              <a:t> </a:t>
            </a:r>
            <a:r>
              <a:rPr lang="en-US" sz="2000" dirty="0" err="1"/>
              <a:t>واحدة</a:t>
            </a:r>
            <a:r>
              <a:rPr lang="en-US" sz="2000" dirty="0"/>
              <a:t> </a:t>
            </a:r>
            <a:r>
              <a:rPr lang="en-US" sz="2000" dirty="0" err="1"/>
              <a:t>للحصول</a:t>
            </a:r>
            <a:r>
              <a:rPr lang="en-US" sz="2000" dirty="0"/>
              <a:t> </a:t>
            </a:r>
            <a:r>
              <a:rPr lang="en-US" sz="2000" dirty="0" err="1"/>
              <a:t>على</a:t>
            </a:r>
            <a:r>
              <a:rPr lang="en-US" sz="2000" dirty="0"/>
              <a:t> </a:t>
            </a:r>
            <a:r>
              <a:rPr lang="en-US" sz="2000" dirty="0" err="1"/>
              <a:t>وحدات</a:t>
            </a:r>
            <a:r>
              <a:rPr lang="en-US" sz="2000" dirty="0"/>
              <a:t> </a:t>
            </a:r>
            <a:r>
              <a:rPr lang="en-US" sz="2000" dirty="0" err="1"/>
              <a:t>إضافية</a:t>
            </a:r>
            <a:r>
              <a:rPr lang="en-US" sz="2000" dirty="0"/>
              <a:t> </a:t>
            </a:r>
            <a:r>
              <a:rPr lang="en-US" sz="2000" dirty="0" err="1"/>
              <a:t>من</a:t>
            </a:r>
            <a:r>
              <a:rPr lang="en-US" sz="2000" dirty="0"/>
              <a:t> </a:t>
            </a:r>
            <a:r>
              <a:rPr lang="en-US" sz="2000" dirty="0" err="1"/>
              <a:t>السلعة</a:t>
            </a:r>
            <a:r>
              <a:rPr lang="en-US" sz="2000" dirty="0"/>
              <a:t> </a:t>
            </a:r>
            <a:r>
              <a:rPr lang="en-US" sz="2000" dirty="0" err="1"/>
              <a:t>الأخرى</a:t>
            </a:r>
            <a:endParaRPr lang="en-US" sz="2000" dirty="0"/>
          </a:p>
        </p:txBody>
      </p:sp>
    </p:spTree>
    <p:extLst>
      <p:ext uri="{BB962C8B-B14F-4D97-AF65-F5344CB8AC3E}">
        <p14:creationId xmlns:p14="http://schemas.microsoft.com/office/powerpoint/2010/main" val="921563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0798" y="1759784"/>
            <a:ext cx="3088802" cy="2473037"/>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Content Placeholder 2">
            <a:extLst>
              <a:ext uri="{FF2B5EF4-FFF2-40B4-BE49-F238E27FC236}">
                <a16:creationId xmlns:a16="http://schemas.microsoft.com/office/drawing/2014/main" id="{40CE33BF-4D2F-291D-3966-A97FB7A1487A}"/>
              </a:ext>
            </a:extLst>
          </p:cNvPr>
          <p:cNvSpPr txBox="1">
            <a:spLocks/>
          </p:cNvSpPr>
          <p:nvPr/>
        </p:nvSpPr>
        <p:spPr>
          <a:xfrm>
            <a:off x="617280" y="2174323"/>
            <a:ext cx="8333518" cy="33927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r>
              <a:rPr lang="en-US" sz="1800" b="1" u="sng" dirty="0">
                <a:solidFill>
                  <a:srgbClr val="002060"/>
                </a:solidFill>
                <a:effectLst/>
                <a:latin typeface="Alexandria"/>
                <a:ea typeface="Times New Roman" panose="02020603050405020304" pitchFamily="18" charset="0"/>
              </a:rPr>
              <a:t>The negative slope of PPF </a:t>
            </a:r>
            <a:r>
              <a:rPr lang="en-US" sz="1800" dirty="0">
                <a:solidFill>
                  <a:srgbClr val="000000"/>
                </a:solidFill>
                <a:effectLst/>
                <a:latin typeface="Alexandria"/>
                <a:ea typeface="Times New Roman" panose="02020603050405020304" pitchFamily="18" charset="0"/>
              </a:rPr>
              <a:t>illustrates the concept of </a:t>
            </a:r>
            <a:r>
              <a:rPr lang="en-US" sz="1800" b="1" u="sng" dirty="0">
                <a:solidFill>
                  <a:srgbClr val="002060"/>
                </a:solidFill>
                <a:effectLst/>
                <a:latin typeface="Alexandria"/>
                <a:ea typeface="Times New Roman" panose="02020603050405020304" pitchFamily="18" charset="0"/>
              </a:rPr>
              <a:t>opportunity cost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the marginal rate of transformation (MRT)),</a:t>
            </a:r>
            <a:endParaRPr lang="en-US" sz="1800" b="1" u="sng" dirty="0">
              <a:solidFill>
                <a:srgbClr val="00206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rPr>
              <a:t>Which implies that whenever moving along PPF to increase the production of one good, we must decrease the production of the other good. </a:t>
            </a:r>
            <a:r>
              <a:rPr lang="en-US" sz="1800" b="1" u="sng" dirty="0">
                <a:solidFill>
                  <a:srgbClr val="002060"/>
                </a:solidFill>
                <a:effectLst/>
                <a:latin typeface="Alexandria"/>
                <a:ea typeface="Times New Roman" panose="02020603050405020304" pitchFamily="18" charset="0"/>
              </a:rPr>
              <a:t>(Trade off in choices)</a:t>
            </a:r>
          </a:p>
          <a:p>
            <a:pPr marL="742950" marR="0" lvl="1" indent="-285750" algn="just">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cs typeface="Times New Roman" panose="02020603050405020304" pitchFamily="18" charset="0"/>
              </a:rPr>
              <a:t>i.e. At given resources, production of both the goods cannot be increased together. More of good Y can be produced only with less of good X as resources are scarce</a:t>
            </a:r>
          </a:p>
        </p:txBody>
      </p:sp>
      <p:sp>
        <p:nvSpPr>
          <p:cNvPr id="12" name="TextBox 11">
            <a:extLst>
              <a:ext uri="{FF2B5EF4-FFF2-40B4-BE49-F238E27FC236}">
                <a16:creationId xmlns:a16="http://schemas.microsoft.com/office/drawing/2014/main" id="{6C1A09B0-681D-92FF-970D-80A09895C524}"/>
              </a:ext>
            </a:extLst>
          </p:cNvPr>
          <p:cNvSpPr txBox="1"/>
          <p:nvPr/>
        </p:nvSpPr>
        <p:spPr>
          <a:xfrm>
            <a:off x="929516" y="4391847"/>
            <a:ext cx="9901904" cy="1477328"/>
          </a:xfrm>
          <a:prstGeom prst="rect">
            <a:avLst/>
          </a:prstGeom>
          <a:noFill/>
        </p:spPr>
        <p:txBody>
          <a:bodyPr wrap="square">
            <a:spAutoFit/>
          </a:bodyPr>
          <a:lstStyle/>
          <a:p>
            <a:pPr algn="r" rtl="1"/>
            <a:r>
              <a:rPr lang="en-US" b="1" dirty="0" err="1"/>
              <a:t>يوضح</a:t>
            </a:r>
            <a:r>
              <a:rPr lang="en-US" b="1" dirty="0"/>
              <a:t> </a:t>
            </a:r>
            <a:r>
              <a:rPr lang="ar-EG" b="1" dirty="0"/>
              <a:t>الميل</a:t>
            </a:r>
            <a:r>
              <a:rPr lang="en-US" b="1" dirty="0"/>
              <a:t> </a:t>
            </a:r>
            <a:r>
              <a:rPr lang="en-US" b="1" dirty="0" err="1"/>
              <a:t>السالب</a:t>
            </a:r>
            <a:r>
              <a:rPr lang="en-US" b="1" dirty="0"/>
              <a:t> </a:t>
            </a:r>
            <a:r>
              <a:rPr lang="ar-EG" b="1" dirty="0"/>
              <a:t>ل</a:t>
            </a:r>
            <a:r>
              <a:rPr lang="en-US" sz="1800" b="1" dirty="0"/>
              <a:t>منحنى </a:t>
            </a:r>
            <a:r>
              <a:rPr lang="ar-EG" sz="1800" b="1" dirty="0"/>
              <a:t>إمكانيات الإنتاج</a:t>
            </a:r>
            <a:r>
              <a:rPr lang="en-US" b="1" dirty="0"/>
              <a:t> </a:t>
            </a:r>
            <a:r>
              <a:rPr lang="en-US" b="1" dirty="0" err="1"/>
              <a:t>مفهوم</a:t>
            </a:r>
            <a:r>
              <a:rPr lang="en-US" b="1" dirty="0"/>
              <a:t> </a:t>
            </a:r>
            <a:r>
              <a:rPr lang="ar-EG" b="1" dirty="0"/>
              <a:t>تكلفة الفرصة البديلة /</a:t>
            </a:r>
            <a:r>
              <a:rPr lang="en-US" b="1" dirty="0" err="1"/>
              <a:t>معدل</a:t>
            </a:r>
            <a:r>
              <a:rPr lang="en-US" b="1" dirty="0"/>
              <a:t> </a:t>
            </a:r>
            <a:r>
              <a:rPr lang="en-US" b="1" dirty="0" err="1"/>
              <a:t>التحويل</a:t>
            </a:r>
            <a:r>
              <a:rPr lang="en-US" b="1" dirty="0"/>
              <a:t> </a:t>
            </a:r>
            <a:r>
              <a:rPr lang="en-US" b="1" dirty="0" err="1"/>
              <a:t>الهامشي</a:t>
            </a:r>
            <a:r>
              <a:rPr lang="en-US" b="1" dirty="0"/>
              <a:t> (MRT))،</a:t>
            </a:r>
          </a:p>
          <a:p>
            <a:pPr marL="285750" indent="-285750" algn="r" rtl="1">
              <a:buFont typeface="Arial" panose="020B0604020202020204" pitchFamily="34" charset="0"/>
              <a:buChar char="•"/>
            </a:pPr>
            <a:r>
              <a:rPr lang="en-US" dirty="0" err="1"/>
              <a:t>وهو</a:t>
            </a:r>
            <a:r>
              <a:rPr lang="en-US" dirty="0"/>
              <a:t> </a:t>
            </a:r>
            <a:r>
              <a:rPr lang="en-US" dirty="0" err="1"/>
              <a:t>ما</a:t>
            </a:r>
            <a:r>
              <a:rPr lang="en-US" dirty="0"/>
              <a:t> </a:t>
            </a:r>
            <a:r>
              <a:rPr lang="en-US" dirty="0" err="1"/>
              <a:t>يعني</a:t>
            </a:r>
            <a:r>
              <a:rPr lang="en-US" dirty="0"/>
              <a:t> </a:t>
            </a:r>
            <a:r>
              <a:rPr lang="en-US" dirty="0" err="1"/>
              <a:t>أنه</a:t>
            </a:r>
            <a:r>
              <a:rPr lang="en-US" dirty="0"/>
              <a:t> </a:t>
            </a:r>
            <a:r>
              <a:rPr lang="en-US" dirty="0" err="1"/>
              <a:t>كلما</a:t>
            </a:r>
            <a:r>
              <a:rPr lang="en-US" dirty="0"/>
              <a:t> </a:t>
            </a:r>
            <a:r>
              <a:rPr lang="en-US" dirty="0" err="1"/>
              <a:t>تحركنا</a:t>
            </a:r>
            <a:r>
              <a:rPr lang="en-US" dirty="0"/>
              <a:t> </a:t>
            </a:r>
            <a:r>
              <a:rPr lang="en-US" dirty="0" err="1"/>
              <a:t>على</a:t>
            </a:r>
            <a:r>
              <a:rPr lang="en-US" dirty="0"/>
              <a:t> </a:t>
            </a:r>
            <a:r>
              <a:rPr lang="en-US" dirty="0" err="1"/>
              <a:t>طول</a:t>
            </a:r>
            <a:r>
              <a:rPr lang="en-US" dirty="0"/>
              <a:t> </a:t>
            </a:r>
            <a:r>
              <a:rPr lang="en-US" sz="1800" dirty="0"/>
              <a:t>منحنى </a:t>
            </a:r>
            <a:r>
              <a:rPr lang="ar-EG" sz="1800" dirty="0"/>
              <a:t>إمكانيات الإنتاج</a:t>
            </a:r>
            <a:r>
              <a:rPr lang="en-US" dirty="0"/>
              <a:t> </a:t>
            </a:r>
            <a:r>
              <a:rPr lang="en-US" dirty="0" err="1"/>
              <a:t>لزيادة</a:t>
            </a:r>
            <a:r>
              <a:rPr lang="en-US" dirty="0"/>
              <a:t> </a:t>
            </a:r>
            <a:r>
              <a:rPr lang="en-US" dirty="0" err="1"/>
              <a:t>إنتاج</a:t>
            </a:r>
            <a:r>
              <a:rPr lang="en-US" dirty="0"/>
              <a:t> </a:t>
            </a:r>
            <a:r>
              <a:rPr lang="en-US" dirty="0" err="1"/>
              <a:t>سلعة</a:t>
            </a:r>
            <a:r>
              <a:rPr lang="en-US" dirty="0"/>
              <a:t> </a:t>
            </a:r>
            <a:r>
              <a:rPr lang="en-US" dirty="0" err="1"/>
              <a:t>واحدة</a:t>
            </a:r>
            <a:r>
              <a:rPr lang="en-US" dirty="0"/>
              <a:t>، </a:t>
            </a:r>
            <a:r>
              <a:rPr lang="en-US" dirty="0" err="1"/>
              <a:t>يجب</a:t>
            </a:r>
            <a:r>
              <a:rPr lang="en-US" dirty="0"/>
              <a:t> </a:t>
            </a:r>
            <a:r>
              <a:rPr lang="en-US" dirty="0" err="1"/>
              <a:t>علينا</a:t>
            </a:r>
            <a:r>
              <a:rPr lang="en-US" dirty="0"/>
              <a:t> </a:t>
            </a:r>
            <a:r>
              <a:rPr lang="en-US" dirty="0" err="1"/>
              <a:t>تقليل</a:t>
            </a:r>
            <a:r>
              <a:rPr lang="en-US" dirty="0"/>
              <a:t> </a:t>
            </a:r>
            <a:r>
              <a:rPr lang="en-US" dirty="0" err="1"/>
              <a:t>إنتاج</a:t>
            </a:r>
            <a:r>
              <a:rPr lang="en-US" dirty="0"/>
              <a:t> </a:t>
            </a:r>
            <a:r>
              <a:rPr lang="en-US" dirty="0" err="1"/>
              <a:t>السلعة</a:t>
            </a:r>
            <a:r>
              <a:rPr lang="en-US" dirty="0"/>
              <a:t> </a:t>
            </a:r>
            <a:r>
              <a:rPr lang="en-US" dirty="0" err="1"/>
              <a:t>الأخرى</a:t>
            </a:r>
            <a:r>
              <a:rPr lang="en-US" dirty="0"/>
              <a:t>. </a:t>
            </a:r>
            <a:r>
              <a:rPr lang="ar-EG" dirty="0"/>
              <a:t> (المقايضة في الاختيارات)</a:t>
            </a:r>
            <a:endParaRPr lang="en-US" dirty="0"/>
          </a:p>
          <a:p>
            <a:pPr marL="285750" indent="-285750" algn="r" rtl="1">
              <a:buFont typeface="Arial" panose="020B0604020202020204" pitchFamily="34" charset="0"/>
              <a:buChar char="•"/>
            </a:pPr>
            <a:r>
              <a:rPr lang="en-US" dirty="0" err="1"/>
              <a:t>أي</a:t>
            </a:r>
            <a:r>
              <a:rPr lang="en-US" dirty="0"/>
              <a:t> </a:t>
            </a:r>
            <a:r>
              <a:rPr lang="en-US" dirty="0" err="1"/>
              <a:t>أنه</a:t>
            </a:r>
            <a:r>
              <a:rPr lang="en-US" dirty="0"/>
              <a:t> </a:t>
            </a:r>
            <a:r>
              <a:rPr lang="en-US" dirty="0" err="1"/>
              <a:t>عند</a:t>
            </a:r>
            <a:r>
              <a:rPr lang="en-US" dirty="0"/>
              <a:t> </a:t>
            </a:r>
            <a:r>
              <a:rPr lang="ar-EG" dirty="0"/>
              <a:t>مستوي معين من</a:t>
            </a:r>
            <a:r>
              <a:rPr lang="en-US" dirty="0"/>
              <a:t> </a:t>
            </a:r>
            <a:r>
              <a:rPr lang="en-US" dirty="0" err="1"/>
              <a:t>الموارد</a:t>
            </a:r>
            <a:r>
              <a:rPr lang="ar-EG" dirty="0"/>
              <a:t> المتاحة</a:t>
            </a:r>
            <a:r>
              <a:rPr lang="en-US" dirty="0"/>
              <a:t>، </a:t>
            </a:r>
            <a:r>
              <a:rPr lang="en-US" dirty="0" err="1"/>
              <a:t>لا</a:t>
            </a:r>
            <a:r>
              <a:rPr lang="en-US" dirty="0"/>
              <a:t> </a:t>
            </a:r>
            <a:r>
              <a:rPr lang="en-US" dirty="0" err="1"/>
              <a:t>يمكن</a:t>
            </a:r>
            <a:r>
              <a:rPr lang="en-US" dirty="0"/>
              <a:t> </a:t>
            </a:r>
            <a:r>
              <a:rPr lang="en-US" dirty="0" err="1"/>
              <a:t>زيادة</a:t>
            </a:r>
            <a:r>
              <a:rPr lang="en-US" dirty="0"/>
              <a:t> </a:t>
            </a:r>
            <a:r>
              <a:rPr lang="en-US" dirty="0" err="1"/>
              <a:t>إنتاج</a:t>
            </a:r>
            <a:r>
              <a:rPr lang="en-US" dirty="0"/>
              <a:t> </a:t>
            </a:r>
            <a:r>
              <a:rPr lang="en-US" dirty="0" err="1"/>
              <a:t>كلتا</a:t>
            </a:r>
            <a:r>
              <a:rPr lang="en-US" dirty="0"/>
              <a:t> </a:t>
            </a:r>
            <a:r>
              <a:rPr lang="en-US" dirty="0" err="1"/>
              <a:t>السلعتين</a:t>
            </a:r>
            <a:r>
              <a:rPr lang="en-US" dirty="0"/>
              <a:t> </a:t>
            </a:r>
            <a:r>
              <a:rPr lang="en-US" dirty="0" err="1"/>
              <a:t>معًا</a:t>
            </a:r>
            <a:r>
              <a:rPr lang="en-US" dirty="0"/>
              <a:t>. </a:t>
            </a:r>
            <a:r>
              <a:rPr lang="en-US" dirty="0" err="1"/>
              <a:t>لا</a:t>
            </a:r>
            <a:r>
              <a:rPr lang="en-US" dirty="0"/>
              <a:t> </a:t>
            </a:r>
            <a:r>
              <a:rPr lang="en-US" dirty="0" err="1"/>
              <a:t>يمكن</a:t>
            </a:r>
            <a:r>
              <a:rPr lang="en-US" dirty="0"/>
              <a:t> </a:t>
            </a:r>
            <a:r>
              <a:rPr lang="en-US" dirty="0" err="1"/>
              <a:t>إنتاج</a:t>
            </a:r>
            <a:r>
              <a:rPr lang="en-US" dirty="0"/>
              <a:t> </a:t>
            </a:r>
            <a:r>
              <a:rPr lang="en-US" dirty="0" err="1"/>
              <a:t>المزيد</a:t>
            </a:r>
            <a:r>
              <a:rPr lang="en-US" dirty="0"/>
              <a:t> </a:t>
            </a:r>
            <a:r>
              <a:rPr lang="en-US" dirty="0" err="1"/>
              <a:t>من</a:t>
            </a:r>
            <a:r>
              <a:rPr lang="en-US" dirty="0"/>
              <a:t> </a:t>
            </a:r>
            <a:r>
              <a:rPr lang="en-US" dirty="0" err="1"/>
              <a:t>السلعة</a:t>
            </a:r>
            <a:r>
              <a:rPr lang="en-US" dirty="0"/>
              <a:t> Y </a:t>
            </a:r>
            <a:r>
              <a:rPr lang="en-US" dirty="0" err="1"/>
              <a:t>إلا</a:t>
            </a:r>
            <a:r>
              <a:rPr lang="en-US" dirty="0"/>
              <a:t> </a:t>
            </a:r>
            <a:r>
              <a:rPr lang="en-US" dirty="0" err="1"/>
              <a:t>بكمية</a:t>
            </a:r>
            <a:r>
              <a:rPr lang="en-US" dirty="0"/>
              <a:t> </a:t>
            </a:r>
            <a:r>
              <a:rPr lang="en-US" dirty="0" err="1"/>
              <a:t>أقل</a:t>
            </a:r>
            <a:r>
              <a:rPr lang="en-US" dirty="0"/>
              <a:t> </a:t>
            </a:r>
            <a:r>
              <a:rPr lang="en-US" dirty="0" err="1"/>
              <a:t>من</a:t>
            </a:r>
            <a:r>
              <a:rPr lang="en-US" dirty="0"/>
              <a:t> </a:t>
            </a:r>
            <a:r>
              <a:rPr lang="en-US" dirty="0" err="1"/>
              <a:t>السلعة</a:t>
            </a:r>
            <a:r>
              <a:rPr lang="en-US" dirty="0"/>
              <a:t> X </a:t>
            </a:r>
            <a:r>
              <a:rPr lang="en-US" dirty="0" err="1"/>
              <a:t>نظرًا</a:t>
            </a:r>
            <a:r>
              <a:rPr lang="en-US" dirty="0"/>
              <a:t> </a:t>
            </a:r>
            <a:r>
              <a:rPr lang="en-US" dirty="0" err="1"/>
              <a:t>لندرة</a:t>
            </a:r>
            <a:r>
              <a:rPr lang="en-US" dirty="0"/>
              <a:t> </a:t>
            </a:r>
            <a:r>
              <a:rPr lang="en-US" dirty="0" err="1"/>
              <a:t>الموارد</a:t>
            </a:r>
            <a:endParaRPr lang="en-US" dirty="0"/>
          </a:p>
        </p:txBody>
      </p:sp>
    </p:spTree>
    <p:extLst>
      <p:ext uri="{BB962C8B-B14F-4D97-AF65-F5344CB8AC3E}">
        <p14:creationId xmlns:p14="http://schemas.microsoft.com/office/powerpoint/2010/main" val="3779635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561" y="2260163"/>
            <a:ext cx="3633807"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graphicFrame>
        <p:nvGraphicFramePr>
          <p:cNvPr id="2" name="Table 1">
            <a:extLst>
              <a:ext uri="{FF2B5EF4-FFF2-40B4-BE49-F238E27FC236}">
                <a16:creationId xmlns:a16="http://schemas.microsoft.com/office/drawing/2014/main" id="{E700DB86-D8CC-BD9D-EA83-04B7BD822677}"/>
              </a:ext>
            </a:extLst>
          </p:cNvPr>
          <p:cNvGraphicFramePr>
            <a:graphicFrameLocks noGrp="1"/>
          </p:cNvGraphicFramePr>
          <p:nvPr>
            <p:extLst>
              <p:ext uri="{D42A27DB-BD31-4B8C-83A1-F6EECF244321}">
                <p14:modId xmlns:p14="http://schemas.microsoft.com/office/powerpoint/2010/main" val="3138283822"/>
              </p:ext>
            </p:extLst>
          </p:nvPr>
        </p:nvGraphicFramePr>
        <p:xfrm>
          <a:off x="762000" y="3114636"/>
          <a:ext cx="6857561" cy="1219200"/>
        </p:xfrm>
        <a:graphic>
          <a:graphicData uri="http://schemas.openxmlformats.org/drawingml/2006/table">
            <a:tbl>
              <a:tblPr>
                <a:tableStyleId>{5C22544A-7EE6-4342-B048-85BDC9FD1C3A}</a:tableStyleId>
              </a:tblPr>
              <a:tblGrid>
                <a:gridCol w="6857561">
                  <a:extLst>
                    <a:ext uri="{9D8B030D-6E8A-4147-A177-3AD203B41FA5}">
                      <a16:colId xmlns:a16="http://schemas.microsoft.com/office/drawing/2014/main" val="3398475164"/>
                    </a:ext>
                  </a:extLst>
                </a:gridCol>
              </a:tblGrid>
              <a:tr h="901148">
                <a:tc>
                  <a:txBody>
                    <a:bodyPr/>
                    <a:lstStyle/>
                    <a:p>
                      <a:pPr marL="342900" marR="0" lvl="0" indent="-342900" rtl="0">
                        <a:buFont typeface="Symbol" panose="05050102010706020507" pitchFamily="18" charset="2"/>
                        <a:buChar char=""/>
                      </a:pPr>
                      <a:r>
                        <a:rPr lang="en-US" sz="2000" dirty="0">
                          <a:effectLst/>
                          <a:latin typeface="Alexandria"/>
                        </a:rPr>
                        <a:t>Opportunity cost of good X in terms of good Y = │∆Y/∆X│</a:t>
                      </a:r>
                    </a:p>
                    <a:p>
                      <a:pPr marL="0" marR="0" lvl="0" indent="0" rtl="0">
                        <a:buFont typeface="Symbol" panose="05050102010706020507" pitchFamily="18" charset="2"/>
                        <a:buNone/>
                      </a:pPr>
                      <a:endParaRPr lang="en-US" sz="2000" dirty="0">
                        <a:effectLst/>
                        <a:latin typeface="Alexandria"/>
                      </a:endParaRPr>
                    </a:p>
                    <a:p>
                      <a:pPr marL="342900" marR="0" lvl="0" indent="-342900">
                        <a:buFont typeface="Symbol" panose="05050102010706020507" pitchFamily="18" charset="2"/>
                        <a:buChar char=""/>
                      </a:pPr>
                      <a:r>
                        <a:rPr lang="en-US" sz="2000" dirty="0">
                          <a:effectLst/>
                          <a:latin typeface="Alexandria"/>
                        </a:rPr>
                        <a:t>Opportunity cost of good Y in terms of good X=│∆X/∆Y│</a:t>
                      </a:r>
                      <a:endParaRPr lang="en-US" sz="2000" dirty="0">
                        <a:solidFill>
                          <a:srgbClr val="31849B"/>
                        </a:solidFill>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896567571"/>
                  </a:ext>
                </a:extLst>
              </a:tr>
            </a:tbl>
          </a:graphicData>
        </a:graphic>
      </p:graphicFrame>
      <p:sp>
        <p:nvSpPr>
          <p:cNvPr id="12" name="TextBox 11">
            <a:extLst>
              <a:ext uri="{FF2B5EF4-FFF2-40B4-BE49-F238E27FC236}">
                <a16:creationId xmlns:a16="http://schemas.microsoft.com/office/drawing/2014/main" id="{05CDDA77-2653-8737-61CC-C02004404CCF}"/>
              </a:ext>
            </a:extLst>
          </p:cNvPr>
          <p:cNvSpPr txBox="1"/>
          <p:nvPr/>
        </p:nvSpPr>
        <p:spPr>
          <a:xfrm>
            <a:off x="938632" y="4421844"/>
            <a:ext cx="6093618" cy="1015663"/>
          </a:xfrm>
          <a:prstGeom prst="rect">
            <a:avLst/>
          </a:prstGeom>
          <a:noFill/>
        </p:spPr>
        <p:txBody>
          <a:bodyPr wrap="square">
            <a:spAutoFit/>
          </a:bodyPr>
          <a:lstStyle/>
          <a:p>
            <a:pPr marL="342900" indent="-342900" algn="r" rtl="1">
              <a:buFont typeface="Arial" panose="020B0604020202020204" pitchFamily="34" charset="0"/>
              <a:buChar char="•"/>
            </a:pPr>
            <a:r>
              <a:rPr lang="en-US" sz="2000" dirty="0" err="1"/>
              <a:t>تكلفة</a:t>
            </a:r>
            <a:r>
              <a:rPr lang="ar-EG" sz="2000" dirty="0"/>
              <a:t> الفرصة</a:t>
            </a:r>
            <a:r>
              <a:rPr lang="en-US" sz="2000" dirty="0"/>
              <a:t> </a:t>
            </a:r>
            <a:r>
              <a:rPr lang="en-US" sz="2000" dirty="0" err="1"/>
              <a:t>البديلة</a:t>
            </a:r>
            <a:r>
              <a:rPr lang="en-US" sz="2000" dirty="0"/>
              <a:t> </a:t>
            </a:r>
            <a:r>
              <a:rPr lang="en-US" sz="2000" dirty="0" err="1"/>
              <a:t>للسلعة</a:t>
            </a:r>
            <a:r>
              <a:rPr lang="en-US" sz="2000" dirty="0"/>
              <a:t> X </a:t>
            </a:r>
            <a:r>
              <a:rPr lang="en-US" sz="2000" dirty="0" err="1"/>
              <a:t>من</a:t>
            </a:r>
            <a:r>
              <a:rPr lang="en-US" sz="2000" dirty="0"/>
              <a:t> </a:t>
            </a:r>
            <a:r>
              <a:rPr lang="en-US" sz="2000" dirty="0" err="1"/>
              <a:t>حيث</a:t>
            </a:r>
            <a:r>
              <a:rPr lang="en-US" sz="2000" dirty="0"/>
              <a:t> </a:t>
            </a:r>
            <a:r>
              <a:rPr lang="en-US" sz="2000" dirty="0" err="1"/>
              <a:t>السلعة</a:t>
            </a:r>
            <a:r>
              <a:rPr lang="en-US" sz="2000" dirty="0"/>
              <a:t> </a:t>
            </a:r>
            <a:r>
              <a:rPr lang="en-US" sz="2000" dirty="0">
                <a:effectLst/>
                <a:latin typeface="Alexandria"/>
              </a:rPr>
              <a:t>Y</a:t>
            </a:r>
            <a:r>
              <a:rPr lang="ar-EG" sz="2000" dirty="0">
                <a:effectLst/>
                <a:latin typeface="Alexandria"/>
              </a:rPr>
              <a:t> = </a:t>
            </a:r>
            <a:r>
              <a:rPr lang="en-US" sz="2000" dirty="0">
                <a:effectLst/>
                <a:latin typeface="Alexandria"/>
              </a:rPr>
              <a:t>│∆Y/∆X│</a:t>
            </a:r>
            <a:endParaRPr lang="en-US" sz="2000" dirty="0"/>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en-US" sz="2000" dirty="0" err="1"/>
              <a:t>التكلفة</a:t>
            </a:r>
            <a:r>
              <a:rPr lang="en-US" sz="2000" dirty="0"/>
              <a:t> </a:t>
            </a:r>
            <a:r>
              <a:rPr lang="en-US" sz="2000" dirty="0" err="1"/>
              <a:t>البديلة</a:t>
            </a:r>
            <a:r>
              <a:rPr lang="en-US" sz="2000" dirty="0"/>
              <a:t> </a:t>
            </a:r>
            <a:r>
              <a:rPr lang="en-US" sz="2000" dirty="0" err="1"/>
              <a:t>للسلعة</a:t>
            </a:r>
            <a:r>
              <a:rPr lang="en-US" sz="2000" dirty="0"/>
              <a:t> Y </a:t>
            </a:r>
            <a:r>
              <a:rPr lang="en-US" sz="2000" dirty="0" err="1"/>
              <a:t>من</a:t>
            </a:r>
            <a:r>
              <a:rPr lang="en-US" sz="2000" dirty="0"/>
              <a:t> </a:t>
            </a:r>
            <a:r>
              <a:rPr lang="en-US" sz="2000" dirty="0" err="1"/>
              <a:t>حيث</a:t>
            </a:r>
            <a:r>
              <a:rPr lang="en-US" sz="2000" dirty="0"/>
              <a:t> </a:t>
            </a:r>
            <a:r>
              <a:rPr lang="en-US" sz="2000" dirty="0" err="1"/>
              <a:t>السلعة</a:t>
            </a:r>
            <a:r>
              <a:rPr lang="en-US" sz="2000" dirty="0"/>
              <a:t> </a:t>
            </a:r>
            <a:r>
              <a:rPr lang="en-US" sz="2000" dirty="0">
                <a:effectLst/>
                <a:latin typeface="Alexandria"/>
              </a:rPr>
              <a:t>X</a:t>
            </a:r>
            <a:r>
              <a:rPr lang="ar-EG" sz="2000" dirty="0">
                <a:effectLst/>
                <a:latin typeface="Alexandria"/>
              </a:rPr>
              <a:t> = </a:t>
            </a:r>
            <a:r>
              <a:rPr lang="en-US" sz="2000" dirty="0">
                <a:effectLst/>
                <a:latin typeface="Alexandria"/>
              </a:rPr>
              <a:t>│∆X/∆Y│</a:t>
            </a:r>
            <a:endParaRPr lang="en-US" sz="2000" dirty="0"/>
          </a:p>
        </p:txBody>
      </p:sp>
    </p:spTree>
    <p:extLst>
      <p:ext uri="{BB962C8B-B14F-4D97-AF65-F5344CB8AC3E}">
        <p14:creationId xmlns:p14="http://schemas.microsoft.com/office/powerpoint/2010/main" val="3816648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17C23271-834F-AAB6-24BA-89CC9D590299}"/>
              </a:ext>
            </a:extLst>
          </p:cNvPr>
          <p:cNvSpPr txBox="1"/>
          <p:nvPr/>
        </p:nvSpPr>
        <p:spPr>
          <a:xfrm>
            <a:off x="870394" y="2933921"/>
            <a:ext cx="6480945" cy="1631216"/>
          </a:xfrm>
          <a:prstGeom prst="rect">
            <a:avLst/>
          </a:prstGeom>
          <a:noFill/>
        </p:spPr>
        <p:txBody>
          <a:bodyPr wrap="square">
            <a:spAutoFit/>
          </a:bodyPr>
          <a:lstStyle/>
          <a:p>
            <a:pPr marL="342900" marR="0" indent="-342900" algn="just">
              <a:spcBef>
                <a:spcPts val="0"/>
              </a:spcBef>
              <a:spcAft>
                <a:spcPts val="0"/>
              </a:spcAft>
              <a:buFontTx/>
              <a:buChar char="-"/>
            </a:pPr>
            <a:r>
              <a:rPr lang="en-US" sz="2000" dirty="0">
                <a:solidFill>
                  <a:srgbClr val="000000"/>
                </a:solidFill>
                <a:effectLst/>
                <a:latin typeface="Alexandria"/>
                <a:ea typeface="Times New Roman" panose="02020603050405020304" pitchFamily="18" charset="0"/>
              </a:rPr>
              <a:t>Start at point </a:t>
            </a:r>
            <a:r>
              <a:rPr lang="en-US" sz="2000" b="1" u="sng" dirty="0">
                <a:solidFill>
                  <a:srgbClr val="000000"/>
                </a:solidFill>
                <a:effectLst/>
                <a:latin typeface="Alexandria"/>
                <a:ea typeface="Times New Roman" panose="02020603050405020304" pitchFamily="18" charset="0"/>
              </a:rPr>
              <a:t>C (800X , 1500Y)</a:t>
            </a:r>
            <a:r>
              <a:rPr lang="en-US" sz="2000" b="1" dirty="0">
                <a:solidFill>
                  <a:srgbClr val="000000"/>
                </a:solidFill>
                <a:effectLst/>
                <a:latin typeface="Alexandria"/>
                <a:ea typeface="Times New Roman" panose="02020603050405020304" pitchFamily="18" charset="0"/>
              </a:rPr>
              <a:t> </a:t>
            </a:r>
            <a:r>
              <a:rPr lang="en-US" sz="2000" dirty="0">
                <a:solidFill>
                  <a:srgbClr val="000000"/>
                </a:solidFill>
                <a:effectLst/>
                <a:latin typeface="Alexandria"/>
                <a:ea typeface="Times New Roman" panose="02020603050405020304" pitchFamily="18" charset="0"/>
              </a:rPr>
              <a:t>, </a:t>
            </a:r>
          </a:p>
          <a:p>
            <a:pPr marL="342900" marR="0" indent="-342900" algn="just">
              <a:spcBef>
                <a:spcPts val="0"/>
              </a:spcBef>
              <a:spcAft>
                <a:spcPts val="0"/>
              </a:spcAft>
              <a:buFontTx/>
              <a:buChar char="-"/>
            </a:pPr>
            <a:r>
              <a:rPr lang="en-US" sz="2000" dirty="0">
                <a:solidFill>
                  <a:srgbClr val="000000"/>
                </a:solidFill>
                <a:effectLst/>
                <a:latin typeface="Alexandria"/>
                <a:ea typeface="Times New Roman" panose="02020603050405020304" pitchFamily="18" charset="0"/>
              </a:rPr>
              <a:t>If we want to increase the number of good </a:t>
            </a:r>
            <a:r>
              <a:rPr lang="en-US" sz="2000" b="1" dirty="0">
                <a:solidFill>
                  <a:srgbClr val="000000"/>
                </a:solidFill>
                <a:effectLst/>
                <a:latin typeface="Alexandria"/>
                <a:ea typeface="Times New Roman" panose="02020603050405020304" pitchFamily="18" charset="0"/>
              </a:rPr>
              <a:t>Y to 2000</a:t>
            </a:r>
            <a:r>
              <a:rPr lang="en-US" sz="2000" dirty="0">
                <a:solidFill>
                  <a:srgbClr val="000000"/>
                </a:solidFill>
                <a:effectLst/>
                <a:latin typeface="Alexandria"/>
                <a:ea typeface="Times New Roman" panose="02020603050405020304" pitchFamily="18" charset="0"/>
              </a:rPr>
              <a:t>, so we will move </a:t>
            </a:r>
            <a:r>
              <a:rPr lang="en-US" sz="2000" b="1" dirty="0">
                <a:solidFill>
                  <a:srgbClr val="000000"/>
                </a:solidFill>
                <a:effectLst/>
                <a:latin typeface="Alexandria"/>
                <a:ea typeface="Times New Roman" panose="02020603050405020304" pitchFamily="18" charset="0"/>
              </a:rPr>
              <a:t>along PPF from point C to point B , At point B ( 600X, 2000Y )</a:t>
            </a:r>
            <a:r>
              <a:rPr lang="en-US" sz="2000" dirty="0">
                <a:solidFill>
                  <a:srgbClr val="000000"/>
                </a:solidFill>
                <a:effectLst/>
                <a:latin typeface="Alexandria"/>
                <a:ea typeface="Times New Roman" panose="02020603050405020304" pitchFamily="18" charset="0"/>
              </a:rPr>
              <a:t> , </a:t>
            </a:r>
            <a:endParaRPr lang="en-US" sz="2000" dirty="0">
              <a:effectLst/>
              <a:latin typeface="Alexandria"/>
              <a:ea typeface="Times New Roman" panose="02020603050405020304" pitchFamily="18" charset="0"/>
            </a:endParaRPr>
          </a:p>
          <a:p>
            <a:pPr marL="0" marR="0">
              <a:spcBef>
                <a:spcPts val="0"/>
              </a:spcBef>
              <a:spcAft>
                <a:spcPts val="0"/>
              </a:spcAft>
            </a:pPr>
            <a:r>
              <a:rPr lang="en-CA" sz="2000" b="1" dirty="0">
                <a:solidFill>
                  <a:srgbClr val="FF0000"/>
                </a:solidFill>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13" name="TextBox 12">
            <a:extLst>
              <a:ext uri="{FF2B5EF4-FFF2-40B4-BE49-F238E27FC236}">
                <a16:creationId xmlns:a16="http://schemas.microsoft.com/office/drawing/2014/main" id="{726BD5F4-F369-896B-1EFC-CEDDDB072F8D}"/>
              </a:ext>
            </a:extLst>
          </p:cNvPr>
          <p:cNvSpPr txBox="1"/>
          <p:nvPr/>
        </p:nvSpPr>
        <p:spPr>
          <a:xfrm>
            <a:off x="1064057" y="4422007"/>
            <a:ext cx="6287281" cy="1015663"/>
          </a:xfrm>
          <a:prstGeom prst="rect">
            <a:avLst/>
          </a:prstGeom>
          <a:noFill/>
        </p:spPr>
        <p:txBody>
          <a:bodyPr wrap="square">
            <a:spAutoFit/>
          </a:bodyPr>
          <a:lstStyle/>
          <a:p>
            <a:pPr marL="285750" indent="-285750" algn="r" rtl="1">
              <a:buFont typeface="Arial" panose="020B0604020202020204" pitchFamily="34" charset="0"/>
              <a:buChar char="•"/>
            </a:pPr>
            <a:r>
              <a:rPr lang="en-US" sz="2000" dirty="0" err="1"/>
              <a:t>ابدأ</a:t>
            </a:r>
            <a:r>
              <a:rPr lang="en-US" sz="2000" dirty="0"/>
              <a:t> </a:t>
            </a:r>
            <a:r>
              <a:rPr lang="en-US" sz="2000" dirty="0" err="1"/>
              <a:t>من</a:t>
            </a:r>
            <a:r>
              <a:rPr lang="en-US" sz="2000" dirty="0"/>
              <a:t> </a:t>
            </a:r>
            <a:r>
              <a:rPr lang="en-US" sz="2000" dirty="0" err="1"/>
              <a:t>النقطة</a:t>
            </a:r>
            <a:r>
              <a:rPr lang="en-US" sz="2000" dirty="0"/>
              <a:t> </a:t>
            </a:r>
            <a:r>
              <a:rPr lang="en-US" sz="2000" b="1" u="sng" dirty="0">
                <a:solidFill>
                  <a:srgbClr val="000000"/>
                </a:solidFill>
                <a:effectLst/>
                <a:latin typeface="Alexandria"/>
                <a:ea typeface="Times New Roman" panose="02020603050405020304" pitchFamily="18" charset="0"/>
              </a:rPr>
              <a:t>C (800X , 1500Y)</a:t>
            </a:r>
            <a:r>
              <a:rPr lang="en-US" sz="2000" b="1" dirty="0">
                <a:solidFill>
                  <a:srgbClr val="000000"/>
                </a:solidFill>
                <a:effectLst/>
                <a:latin typeface="Alexandria"/>
                <a:ea typeface="Times New Roman" panose="02020603050405020304" pitchFamily="18" charset="0"/>
              </a:rPr>
              <a:t> </a:t>
            </a:r>
            <a:endParaRPr lang="ar-EG" sz="2000" b="1" dirty="0">
              <a:solidFill>
                <a:srgbClr val="000000"/>
              </a:solidFill>
              <a:effectLst/>
              <a:latin typeface="Alexandria"/>
              <a:ea typeface="Times New Roman" panose="02020603050405020304" pitchFamily="18" charset="0"/>
            </a:endParaRPr>
          </a:p>
          <a:p>
            <a:pPr marL="285750" indent="-285750" algn="r" rtl="1">
              <a:buFont typeface="Arial" panose="020B0604020202020204" pitchFamily="34" charset="0"/>
              <a:buChar char="•"/>
            </a:pPr>
            <a:r>
              <a:rPr lang="en-US" sz="2000" dirty="0" err="1"/>
              <a:t>إذا</a:t>
            </a:r>
            <a:r>
              <a:rPr lang="en-US" sz="2000" dirty="0"/>
              <a:t> </a:t>
            </a:r>
            <a:r>
              <a:rPr lang="en-US" sz="2000" dirty="0" err="1"/>
              <a:t>أردنا</a:t>
            </a:r>
            <a:r>
              <a:rPr lang="en-US" sz="2000" dirty="0"/>
              <a:t> </a:t>
            </a:r>
            <a:r>
              <a:rPr lang="en-US" sz="2000" dirty="0" err="1"/>
              <a:t>زيادة</a:t>
            </a:r>
            <a:r>
              <a:rPr lang="en-US" sz="2000" dirty="0"/>
              <a:t> </a:t>
            </a:r>
            <a:r>
              <a:rPr lang="en-US" sz="2000" dirty="0" err="1"/>
              <a:t>عدد</a:t>
            </a:r>
            <a:r>
              <a:rPr lang="en-US" sz="2000" dirty="0"/>
              <a:t> </a:t>
            </a:r>
            <a:r>
              <a:rPr lang="en-US" sz="2000" dirty="0" err="1"/>
              <a:t>السلع</a:t>
            </a:r>
            <a:r>
              <a:rPr lang="en-US" sz="2000" dirty="0"/>
              <a:t> Y </a:t>
            </a:r>
            <a:r>
              <a:rPr lang="en-US" sz="2000" dirty="0" err="1"/>
              <a:t>إلى</a:t>
            </a:r>
            <a:r>
              <a:rPr lang="en-US" sz="2000" dirty="0"/>
              <a:t> 2000، </a:t>
            </a:r>
            <a:r>
              <a:rPr lang="en-US" sz="2000" dirty="0" err="1"/>
              <a:t>فسوف</a:t>
            </a:r>
            <a:r>
              <a:rPr lang="en-US" sz="2000" dirty="0"/>
              <a:t> </a:t>
            </a:r>
            <a:r>
              <a:rPr lang="en-US" sz="2000" dirty="0" err="1"/>
              <a:t>نتحرك</a:t>
            </a:r>
            <a:r>
              <a:rPr lang="en-US" sz="2000" dirty="0"/>
              <a:t> </a:t>
            </a:r>
            <a:r>
              <a:rPr lang="en-US" sz="2000" dirty="0" err="1"/>
              <a:t>على</a:t>
            </a:r>
            <a:r>
              <a:rPr lang="en-US" sz="2000" dirty="0"/>
              <a:t> </a:t>
            </a:r>
            <a:r>
              <a:rPr lang="en-US" sz="2000" dirty="0" err="1"/>
              <a:t>طول</a:t>
            </a:r>
            <a:r>
              <a:rPr lang="en-US" sz="2000" dirty="0"/>
              <a:t> منحنى PPF </a:t>
            </a:r>
            <a:r>
              <a:rPr lang="en-US" sz="2000" dirty="0" err="1"/>
              <a:t>من</a:t>
            </a:r>
            <a:r>
              <a:rPr lang="en-US" sz="2000" dirty="0"/>
              <a:t> </a:t>
            </a:r>
            <a:r>
              <a:rPr lang="en-US" sz="2000" dirty="0" err="1"/>
              <a:t>النقطة</a:t>
            </a:r>
            <a:r>
              <a:rPr lang="en-US" sz="2000" dirty="0"/>
              <a:t> C </a:t>
            </a:r>
            <a:r>
              <a:rPr lang="en-US" sz="2000" dirty="0" err="1"/>
              <a:t>إلى</a:t>
            </a:r>
            <a:r>
              <a:rPr lang="en-US" sz="2000" dirty="0"/>
              <a:t> </a:t>
            </a:r>
            <a:r>
              <a:rPr lang="en-US" sz="2000" dirty="0" err="1"/>
              <a:t>النقطة</a:t>
            </a:r>
            <a:r>
              <a:rPr lang="en-US" sz="2000" dirty="0"/>
              <a:t> B، </a:t>
            </a:r>
            <a:r>
              <a:rPr lang="en-US" sz="2000" dirty="0" err="1"/>
              <a:t>عند</a:t>
            </a:r>
            <a:r>
              <a:rPr lang="en-US" sz="2000" dirty="0"/>
              <a:t> </a:t>
            </a:r>
            <a:r>
              <a:rPr lang="en-US" sz="2000" dirty="0" err="1"/>
              <a:t>النقطة</a:t>
            </a:r>
            <a:r>
              <a:rPr lang="en-US" sz="2000" dirty="0"/>
              <a:t> </a:t>
            </a:r>
            <a:r>
              <a:rPr lang="en-US" sz="2000" b="1" dirty="0">
                <a:solidFill>
                  <a:srgbClr val="000000"/>
                </a:solidFill>
                <a:effectLst/>
                <a:latin typeface="Alexandria"/>
                <a:ea typeface="Times New Roman" panose="02020603050405020304" pitchFamily="18" charset="0"/>
              </a:rPr>
              <a:t>B ( 600X, 2000Y )</a:t>
            </a:r>
            <a:r>
              <a:rPr lang="en-US" sz="2000" dirty="0">
                <a:solidFill>
                  <a:srgbClr val="000000"/>
                </a:solidFill>
                <a:effectLst/>
                <a:latin typeface="Alexandria"/>
                <a:ea typeface="Times New Roman" panose="02020603050405020304" pitchFamily="18" charset="0"/>
              </a:rPr>
              <a:t> </a:t>
            </a:r>
            <a:endParaRPr lang="en-US" sz="2000" dirty="0"/>
          </a:p>
        </p:txBody>
      </p:sp>
    </p:spTree>
    <p:extLst>
      <p:ext uri="{BB962C8B-B14F-4D97-AF65-F5344CB8AC3E}">
        <p14:creationId xmlns:p14="http://schemas.microsoft.com/office/powerpoint/2010/main" val="293044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2" name="TextBox 1">
            <a:extLst>
              <a:ext uri="{FF2B5EF4-FFF2-40B4-BE49-F238E27FC236}">
                <a16:creationId xmlns:a16="http://schemas.microsoft.com/office/drawing/2014/main" id="{31369BAE-63D8-3DFD-CE23-8F8B80796EDC}"/>
              </a:ext>
            </a:extLst>
          </p:cNvPr>
          <p:cNvSpPr txBox="1"/>
          <p:nvPr/>
        </p:nvSpPr>
        <p:spPr>
          <a:xfrm>
            <a:off x="831749" y="2921168"/>
            <a:ext cx="6772704" cy="1015663"/>
          </a:xfrm>
          <a:prstGeom prst="rect">
            <a:avLst/>
          </a:prstGeom>
          <a:noFill/>
        </p:spPr>
        <p:txBody>
          <a:bodyPr wrap="square">
            <a:spAutoFit/>
          </a:bodyPr>
          <a:lstStyle/>
          <a:p>
            <a:pPr marL="0" marR="0" algn="just">
              <a:spcBef>
                <a:spcPts val="0"/>
              </a:spcBef>
              <a:spcAft>
                <a:spcPts val="0"/>
              </a:spcAft>
            </a:pPr>
            <a:r>
              <a:rPr lang="en-US" sz="2000" dirty="0">
                <a:solidFill>
                  <a:srgbClr val="000000"/>
                </a:solidFill>
                <a:effectLst/>
                <a:latin typeface="Alexandria"/>
                <a:ea typeface="Times New Roman" panose="02020603050405020304" pitchFamily="18" charset="0"/>
              </a:rPr>
              <a:t>-So, to </a:t>
            </a:r>
            <a:r>
              <a:rPr lang="en-US" sz="2000" b="1" dirty="0">
                <a:solidFill>
                  <a:srgbClr val="000000"/>
                </a:solidFill>
                <a:effectLst/>
                <a:latin typeface="Alexandria"/>
                <a:ea typeface="Times New Roman" panose="02020603050405020304" pitchFamily="18" charset="0"/>
              </a:rPr>
              <a:t>increase the production of good</a:t>
            </a:r>
            <a:r>
              <a:rPr lang="en-US" sz="2000" dirty="0">
                <a:solidFill>
                  <a:srgbClr val="000000"/>
                </a:solidFill>
                <a:effectLst/>
                <a:latin typeface="Alexandria"/>
                <a:ea typeface="Times New Roman" panose="02020603050405020304" pitchFamily="18" charset="0"/>
              </a:rPr>
              <a:t> </a:t>
            </a:r>
            <a:r>
              <a:rPr lang="en-US" sz="2000" b="1" dirty="0">
                <a:solidFill>
                  <a:srgbClr val="000000"/>
                </a:solidFill>
                <a:effectLst/>
                <a:latin typeface="Alexandria"/>
                <a:ea typeface="Times New Roman" panose="02020603050405020304" pitchFamily="18" charset="0"/>
              </a:rPr>
              <a:t>Y by 500 ( 2000-1500)</a:t>
            </a:r>
            <a:r>
              <a:rPr lang="en-US" sz="2000" dirty="0">
                <a:solidFill>
                  <a:srgbClr val="000000"/>
                </a:solidFill>
                <a:effectLst/>
                <a:latin typeface="Alexandria"/>
                <a:ea typeface="Times New Roman" panose="02020603050405020304" pitchFamily="18" charset="0"/>
              </a:rPr>
              <a:t> , </a:t>
            </a:r>
          </a:p>
          <a:p>
            <a:pPr marL="0" marR="0" algn="just">
              <a:spcBef>
                <a:spcPts val="0"/>
              </a:spcBef>
              <a:spcAft>
                <a:spcPts val="0"/>
              </a:spcAft>
            </a:pPr>
            <a:endParaRPr lang="en-US" sz="2000" dirty="0">
              <a:solidFill>
                <a:srgbClr val="000000"/>
              </a:solidFill>
              <a:latin typeface="Alexandria"/>
              <a:ea typeface="Times New Roman" panose="02020603050405020304" pitchFamily="18" charset="0"/>
            </a:endParaRPr>
          </a:p>
          <a:p>
            <a:pPr marL="0" marR="0" algn="just">
              <a:spcBef>
                <a:spcPts val="0"/>
              </a:spcBef>
              <a:spcAft>
                <a:spcPts val="0"/>
              </a:spcAft>
            </a:pPr>
            <a:r>
              <a:rPr lang="en-US" sz="2000" dirty="0">
                <a:solidFill>
                  <a:srgbClr val="000000"/>
                </a:solidFill>
                <a:effectLst/>
                <a:latin typeface="Alexandria"/>
                <a:ea typeface="Times New Roman" panose="02020603050405020304" pitchFamily="18" charset="0"/>
              </a:rPr>
              <a:t>We must </a:t>
            </a:r>
            <a:r>
              <a:rPr lang="en-US" sz="2000" b="1" dirty="0">
                <a:solidFill>
                  <a:srgbClr val="000000"/>
                </a:solidFill>
                <a:effectLst/>
                <a:latin typeface="Alexandria"/>
                <a:ea typeface="Times New Roman" panose="02020603050405020304" pitchFamily="18" charset="0"/>
              </a:rPr>
              <a:t>decrease the production of good X by 200( 800-600)</a:t>
            </a:r>
            <a:r>
              <a:rPr lang="en-US" sz="2000" dirty="0">
                <a:solidFill>
                  <a:srgbClr val="000000"/>
                </a:solidFill>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FFD6E78B-6BEE-DCC0-88AF-52FDB9FE052B}"/>
              </a:ext>
            </a:extLst>
          </p:cNvPr>
          <p:cNvSpPr txBox="1"/>
          <p:nvPr/>
        </p:nvSpPr>
        <p:spPr>
          <a:xfrm>
            <a:off x="1216394" y="4322144"/>
            <a:ext cx="6093618" cy="1015663"/>
          </a:xfrm>
          <a:prstGeom prst="rect">
            <a:avLst/>
          </a:prstGeom>
          <a:noFill/>
        </p:spPr>
        <p:txBody>
          <a:bodyPr wrap="square">
            <a:spAutoFit/>
          </a:bodyPr>
          <a:lstStyle/>
          <a:p>
            <a:pPr algn="just" rtl="1"/>
            <a:r>
              <a:rPr lang="en-US" sz="2000" dirty="0" err="1"/>
              <a:t>لذا</a:t>
            </a:r>
            <a:r>
              <a:rPr lang="en-US" sz="2000" dirty="0"/>
              <a:t>، </a:t>
            </a:r>
            <a:r>
              <a:rPr lang="en-US" sz="2000" dirty="0" err="1"/>
              <a:t>لزيادة</a:t>
            </a:r>
            <a:r>
              <a:rPr lang="en-US" sz="2000" dirty="0"/>
              <a:t> </a:t>
            </a:r>
            <a:r>
              <a:rPr lang="en-US" sz="2000" dirty="0" err="1"/>
              <a:t>إنتاج</a:t>
            </a:r>
            <a:r>
              <a:rPr lang="en-US" sz="2000" dirty="0"/>
              <a:t> </a:t>
            </a:r>
            <a:r>
              <a:rPr lang="en-US" sz="2000" dirty="0" err="1"/>
              <a:t>السلعة</a:t>
            </a:r>
            <a:r>
              <a:rPr lang="en-US" sz="2000" dirty="0"/>
              <a:t> Y </a:t>
            </a:r>
            <a:r>
              <a:rPr lang="en-US" sz="2000" dirty="0" err="1"/>
              <a:t>بمقدار</a:t>
            </a:r>
            <a:r>
              <a:rPr lang="en-US" sz="2000" dirty="0"/>
              <a:t> 500 (2000-1500)،</a:t>
            </a:r>
          </a:p>
          <a:p>
            <a:pPr algn="just" rtl="1"/>
            <a:endParaRPr lang="en-US" sz="2000" dirty="0"/>
          </a:p>
          <a:p>
            <a:pPr algn="just" rtl="1"/>
            <a:r>
              <a:rPr lang="en-US" sz="2000" dirty="0" err="1"/>
              <a:t>يجب</a:t>
            </a:r>
            <a:r>
              <a:rPr lang="en-US" sz="2000" dirty="0"/>
              <a:t> </a:t>
            </a:r>
            <a:r>
              <a:rPr lang="en-US" sz="2000" dirty="0" err="1"/>
              <a:t>علينا</a:t>
            </a:r>
            <a:r>
              <a:rPr lang="en-US" sz="2000" dirty="0"/>
              <a:t> </a:t>
            </a:r>
            <a:r>
              <a:rPr lang="en-US" sz="2000" dirty="0" err="1"/>
              <a:t>تقليل</a:t>
            </a:r>
            <a:r>
              <a:rPr lang="en-US" sz="2000" dirty="0"/>
              <a:t> </a:t>
            </a:r>
            <a:r>
              <a:rPr lang="en-US" sz="2000" dirty="0" err="1"/>
              <a:t>إنتاج</a:t>
            </a:r>
            <a:r>
              <a:rPr lang="en-US" sz="2000" dirty="0"/>
              <a:t> </a:t>
            </a:r>
            <a:r>
              <a:rPr lang="en-US" sz="2000" dirty="0" err="1"/>
              <a:t>السلعة</a:t>
            </a:r>
            <a:r>
              <a:rPr lang="en-US" sz="2000" dirty="0"/>
              <a:t> X </a:t>
            </a:r>
            <a:r>
              <a:rPr lang="en-US" sz="2000" dirty="0" err="1"/>
              <a:t>بمقدار</a:t>
            </a:r>
            <a:r>
              <a:rPr lang="en-US" sz="2000" dirty="0"/>
              <a:t> 200 (800-600)</a:t>
            </a:r>
          </a:p>
        </p:txBody>
      </p:sp>
    </p:spTree>
    <p:extLst>
      <p:ext uri="{BB962C8B-B14F-4D97-AF65-F5344CB8AC3E}">
        <p14:creationId xmlns:p14="http://schemas.microsoft.com/office/powerpoint/2010/main" val="5780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593881" y="2489287"/>
            <a:ext cx="3755798" cy="3199452"/>
          </a:xfrm>
          <a:prstGeom prst="rect">
            <a:avLst/>
          </a:prstGeom>
        </p:spPr>
      </p:pic>
      <p:sp>
        <p:nvSpPr>
          <p:cNvPr id="10" name="TextBox 9">
            <a:extLst>
              <a:ext uri="{FF2B5EF4-FFF2-40B4-BE49-F238E27FC236}">
                <a16:creationId xmlns:a16="http://schemas.microsoft.com/office/drawing/2014/main" id="{5648026C-3AD0-CD33-F5CE-0A62038CECBF}"/>
              </a:ext>
            </a:extLst>
          </p:cNvPr>
          <p:cNvSpPr txBox="1"/>
          <p:nvPr/>
        </p:nvSpPr>
        <p:spPr>
          <a:xfrm>
            <a:off x="942308" y="2190809"/>
            <a:ext cx="6882624" cy="2031325"/>
          </a:xfrm>
          <a:prstGeom prst="rect">
            <a:avLst/>
          </a:prstGeom>
          <a:noFill/>
        </p:spPr>
        <p:txBody>
          <a:bodyPr wrap="square">
            <a:spAutoFit/>
          </a:bodyPr>
          <a:lstStyle/>
          <a:p>
            <a:pPr marL="0" marR="0">
              <a:spcBef>
                <a:spcPts val="0"/>
              </a:spcBef>
              <a:spcAft>
                <a:spcPts val="0"/>
              </a:spcAft>
            </a:pPr>
            <a:r>
              <a:rPr lang="en-US" dirty="0">
                <a:solidFill>
                  <a:srgbClr val="000000"/>
                </a:solidFill>
                <a:effectLst/>
                <a:latin typeface="Alexandria"/>
                <a:ea typeface="Times New Roman" panose="02020603050405020304" pitchFamily="18" charset="0"/>
              </a:rPr>
              <a:t>-</a:t>
            </a:r>
            <a:r>
              <a:rPr lang="en-US" b="1" dirty="0">
                <a:solidFill>
                  <a:srgbClr val="002060"/>
                </a:solidFill>
                <a:effectLst/>
                <a:latin typeface="Alexandria"/>
                <a:ea typeface="Times New Roman" panose="02020603050405020304" pitchFamily="18" charset="0"/>
              </a:rPr>
              <a:t>Opportunity cost of good Y in terms of good X </a:t>
            </a:r>
            <a:r>
              <a:rPr lang="en-US" dirty="0">
                <a:solidFill>
                  <a:srgbClr val="000000"/>
                </a:solidFill>
                <a:effectLst/>
                <a:latin typeface="Alexandria"/>
                <a:ea typeface="Times New Roman" panose="02020603050405020304" pitchFamily="18" charset="0"/>
              </a:rPr>
              <a:t>=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the decrease in X / The increase in Y</a:t>
            </a:r>
            <a:r>
              <a:rPr lang="en-US" b="1" dirty="0">
                <a:solidFill>
                  <a:srgbClr val="000000"/>
                </a:solidFill>
                <a:effectLst/>
                <a:latin typeface="Alexandria"/>
                <a:ea typeface="Times New Roman" panose="02020603050405020304" pitchFamily="18" charset="0"/>
              </a:rPr>
              <a:t>│</a:t>
            </a:r>
          </a:p>
          <a:p>
            <a:pPr marL="0" marR="0">
              <a:spcBef>
                <a:spcPts val="0"/>
              </a:spcBef>
              <a:spcAft>
                <a:spcPts val="0"/>
              </a:spcAft>
            </a:pPr>
            <a:endParaRPr lang="en-US" dirty="0">
              <a:effectLst/>
              <a:latin typeface="Alexandria"/>
              <a:ea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n-US" b="1" dirty="0">
                <a:solidFill>
                  <a:srgbClr val="002060"/>
                </a:solidFill>
                <a:effectLst/>
                <a:latin typeface="Alexandria"/>
                <a:ea typeface="Times New Roman" panose="02020603050405020304" pitchFamily="18" charset="0"/>
              </a:rPr>
              <a:t>Opportunity cost of good Y in terms of good X </a:t>
            </a:r>
            <a:r>
              <a:rPr lang="en-US" dirty="0">
                <a:solidFill>
                  <a:srgbClr val="000000"/>
                </a:solidFill>
                <a:effectLst/>
                <a:latin typeface="Alexandria"/>
                <a:ea typeface="Times New Roman" panose="02020603050405020304" pitchFamily="18" charset="0"/>
              </a:rPr>
              <a:t>=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200/500</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 = </a:t>
            </a:r>
            <a:r>
              <a:rPr lang="en-US" b="1" dirty="0">
                <a:solidFill>
                  <a:srgbClr val="002060"/>
                </a:solidFill>
                <a:effectLst/>
                <a:latin typeface="Alexandria"/>
                <a:ea typeface="Times New Roman" panose="02020603050405020304" pitchFamily="18" charset="0"/>
              </a:rPr>
              <a:t>0.4</a:t>
            </a:r>
            <a:r>
              <a:rPr lang="en-US" b="1" dirty="0">
                <a:solidFill>
                  <a:srgbClr val="FF0000"/>
                </a:solidFill>
                <a:effectLst/>
                <a:latin typeface="Alexandria"/>
                <a:ea typeface="Times New Roman" panose="02020603050405020304" pitchFamily="18" charset="0"/>
              </a:rPr>
              <a:t> </a:t>
            </a:r>
            <a:r>
              <a:rPr lang="en-US" dirty="0">
                <a:solidFill>
                  <a:srgbClr val="000000"/>
                </a:solidFill>
                <a:effectLst/>
                <a:latin typeface="Alexandria"/>
                <a:ea typeface="Times New Roman" panose="02020603050405020304" pitchFamily="18" charset="0"/>
              </a:rPr>
              <a:t>,</a:t>
            </a:r>
          </a:p>
          <a:p>
            <a:pPr marL="1143000" marR="0" lvl="2" indent="-228600">
              <a:spcBef>
                <a:spcPts val="0"/>
              </a:spcBef>
              <a:spcAft>
                <a:spcPts val="0"/>
              </a:spcAft>
              <a:buFont typeface="Wingdings" panose="05000000000000000000" pitchFamily="2" charset="2"/>
              <a:buChar char=""/>
            </a:pPr>
            <a:r>
              <a:rPr lang="en-US" dirty="0">
                <a:solidFill>
                  <a:srgbClr val="000000"/>
                </a:solidFill>
                <a:effectLst/>
                <a:latin typeface="Alexandria"/>
                <a:ea typeface="Times New Roman" panose="02020603050405020304" pitchFamily="18" charset="0"/>
              </a:rPr>
              <a:t> Means </a:t>
            </a:r>
            <a:r>
              <a:rPr lang="en-US" b="1" dirty="0">
                <a:solidFill>
                  <a:srgbClr val="002060"/>
                </a:solidFill>
                <a:effectLst/>
                <a:latin typeface="Alexandria"/>
                <a:ea typeface="Times New Roman" panose="02020603050405020304" pitchFamily="18" charset="0"/>
              </a:rPr>
              <a:t>The cost of producing one more unit of good Y is giving up 0.4 units of good X</a:t>
            </a:r>
          </a:p>
        </p:txBody>
      </p:sp>
      <p:sp>
        <p:nvSpPr>
          <p:cNvPr id="13" name="TextBox 12">
            <a:extLst>
              <a:ext uri="{FF2B5EF4-FFF2-40B4-BE49-F238E27FC236}">
                <a16:creationId xmlns:a16="http://schemas.microsoft.com/office/drawing/2014/main" id="{FC2314DE-1DEE-F4B5-085D-5D9DB1490CC1}"/>
              </a:ext>
            </a:extLst>
          </p:cNvPr>
          <p:cNvSpPr txBox="1"/>
          <p:nvPr/>
        </p:nvSpPr>
        <p:spPr>
          <a:xfrm>
            <a:off x="852916" y="4464062"/>
            <a:ext cx="7140676" cy="1477328"/>
          </a:xfrm>
          <a:prstGeom prst="rect">
            <a:avLst/>
          </a:prstGeom>
          <a:noFill/>
        </p:spPr>
        <p:txBody>
          <a:bodyPr wrap="square">
            <a:spAutoFit/>
          </a:bodyPr>
          <a:lstStyle/>
          <a:p>
            <a:pPr algn="just" rtl="1"/>
            <a:r>
              <a:rPr lang="en-US" b="1" dirty="0" err="1">
                <a:solidFill>
                  <a:srgbClr val="000000"/>
                </a:solidFill>
              </a:rPr>
              <a:t>تكلفة</a:t>
            </a:r>
            <a:r>
              <a:rPr lang="en-US" b="1" dirty="0">
                <a:solidFill>
                  <a:srgbClr val="000000"/>
                </a:solidFill>
              </a:rPr>
              <a:t> </a:t>
            </a:r>
            <a:r>
              <a:rPr lang="en-US" b="1" dirty="0" err="1">
                <a:solidFill>
                  <a:srgbClr val="000000"/>
                </a:solidFill>
              </a:rPr>
              <a:t>الفرصة</a:t>
            </a:r>
            <a:r>
              <a:rPr lang="en-US" b="1" dirty="0">
                <a:solidFill>
                  <a:srgbClr val="000000"/>
                </a:solidFill>
              </a:rPr>
              <a:t> </a:t>
            </a:r>
            <a:r>
              <a:rPr lang="en-US" b="1" dirty="0" err="1">
                <a:solidFill>
                  <a:srgbClr val="000000"/>
                </a:solidFill>
              </a:rPr>
              <a:t>البديلة</a:t>
            </a:r>
            <a:r>
              <a:rPr lang="en-US" b="1" dirty="0">
                <a:solidFill>
                  <a:srgbClr val="000000"/>
                </a:solidFill>
              </a:rPr>
              <a:t> </a:t>
            </a:r>
            <a:r>
              <a:rPr lang="en-US" b="1" dirty="0" err="1">
                <a:solidFill>
                  <a:srgbClr val="000000"/>
                </a:solidFill>
              </a:rPr>
              <a:t>للسلعة</a:t>
            </a:r>
            <a:r>
              <a:rPr lang="en-US" b="1" dirty="0">
                <a:solidFill>
                  <a:srgbClr val="000000"/>
                </a:solidFill>
              </a:rPr>
              <a:t> Y </a:t>
            </a:r>
            <a:r>
              <a:rPr lang="en-US" b="1" dirty="0" err="1">
                <a:solidFill>
                  <a:srgbClr val="000000"/>
                </a:solidFill>
              </a:rPr>
              <a:t>من</a:t>
            </a:r>
            <a:r>
              <a:rPr lang="en-US" b="1" dirty="0">
                <a:solidFill>
                  <a:srgbClr val="000000"/>
                </a:solidFill>
              </a:rPr>
              <a:t> </a:t>
            </a:r>
            <a:r>
              <a:rPr lang="en-US" b="1" dirty="0" err="1">
                <a:solidFill>
                  <a:srgbClr val="000000"/>
                </a:solidFill>
              </a:rPr>
              <a:t>حيث</a:t>
            </a:r>
            <a:r>
              <a:rPr lang="en-US" b="1" dirty="0">
                <a:solidFill>
                  <a:srgbClr val="000000"/>
                </a:solidFill>
              </a:rPr>
              <a:t> </a:t>
            </a:r>
            <a:r>
              <a:rPr lang="en-US" b="1" dirty="0" err="1">
                <a:solidFill>
                  <a:srgbClr val="000000"/>
                </a:solidFill>
              </a:rPr>
              <a:t>السلعة</a:t>
            </a:r>
            <a:r>
              <a:rPr lang="en-US" b="1" dirty="0">
                <a:solidFill>
                  <a:srgbClr val="000000"/>
                </a:solidFill>
              </a:rPr>
              <a:t> </a:t>
            </a:r>
            <a:r>
              <a:rPr lang="en-US" b="1" dirty="0">
                <a:solidFill>
                  <a:srgbClr val="000000"/>
                </a:solidFill>
                <a:effectLst/>
                <a:latin typeface="Alexandria"/>
                <a:ea typeface="Times New Roman" panose="02020603050405020304" pitchFamily="18" charset="0"/>
              </a:rPr>
              <a:t>X </a:t>
            </a:r>
            <a:r>
              <a:rPr lang="ar-EG" b="1" dirty="0">
                <a:solidFill>
                  <a:srgbClr val="000000"/>
                </a:solidFill>
                <a:effectLst/>
                <a:latin typeface="Alexandria"/>
                <a:ea typeface="Times New Roman" panose="02020603050405020304" pitchFamily="18" charset="0"/>
              </a:rPr>
              <a:t> = النقصان في السلعة </a:t>
            </a:r>
            <a:r>
              <a:rPr lang="en-US" b="1" dirty="0">
                <a:solidFill>
                  <a:srgbClr val="000000"/>
                </a:solidFill>
                <a:effectLst/>
                <a:latin typeface="Alexandria"/>
                <a:ea typeface="Times New Roman" panose="02020603050405020304" pitchFamily="18" charset="0"/>
              </a:rPr>
              <a:t>X</a:t>
            </a:r>
            <a:r>
              <a:rPr lang="ar-EG" b="1" dirty="0">
                <a:solidFill>
                  <a:srgbClr val="000000"/>
                </a:solidFill>
                <a:effectLst/>
                <a:latin typeface="Alexandria"/>
                <a:ea typeface="Times New Roman" panose="02020603050405020304" pitchFamily="18" charset="0"/>
              </a:rPr>
              <a:t> / الزيادة في السلعة </a:t>
            </a:r>
            <a:r>
              <a:rPr lang="en-US" b="1" dirty="0">
                <a:solidFill>
                  <a:srgbClr val="000000"/>
                </a:solidFill>
                <a:effectLst/>
                <a:latin typeface="Alexandria"/>
                <a:ea typeface="Times New Roman" panose="02020603050405020304" pitchFamily="18" charset="0"/>
              </a:rPr>
              <a:t>Y</a:t>
            </a:r>
            <a:endParaRPr lang="ar-EG" b="1" dirty="0">
              <a:solidFill>
                <a:srgbClr val="000000"/>
              </a:solidFill>
              <a:effectLst/>
              <a:latin typeface="Alexandria"/>
              <a:ea typeface="Times New Roman" panose="02020603050405020304" pitchFamily="18" charset="0"/>
            </a:endParaRPr>
          </a:p>
          <a:p>
            <a:pPr marL="285750" indent="-285750" algn="just" rtl="1">
              <a:buFont typeface="Arial" panose="020B0604020202020204" pitchFamily="34" charset="0"/>
              <a:buChar char="•"/>
            </a:pPr>
            <a:r>
              <a:rPr lang="en-US" dirty="0" err="1"/>
              <a:t>تكلفة</a:t>
            </a:r>
            <a:r>
              <a:rPr lang="en-US" dirty="0"/>
              <a:t> </a:t>
            </a:r>
            <a:r>
              <a:rPr lang="en-US" dirty="0" err="1"/>
              <a:t>الفرصة</a:t>
            </a:r>
            <a:r>
              <a:rPr lang="en-US" dirty="0"/>
              <a:t> </a:t>
            </a:r>
            <a:r>
              <a:rPr lang="en-US" dirty="0" err="1"/>
              <a:t>البديلة</a:t>
            </a:r>
            <a:r>
              <a:rPr lang="en-US" dirty="0"/>
              <a:t> </a:t>
            </a:r>
            <a:r>
              <a:rPr lang="en-US" dirty="0" err="1"/>
              <a:t>للسلعة</a:t>
            </a:r>
            <a:r>
              <a:rPr lang="en-US" dirty="0"/>
              <a:t> Y </a:t>
            </a:r>
            <a:r>
              <a:rPr lang="en-US" dirty="0" err="1"/>
              <a:t>من</a:t>
            </a:r>
            <a:r>
              <a:rPr lang="en-US" dirty="0"/>
              <a:t> </a:t>
            </a:r>
            <a:r>
              <a:rPr lang="en-US" dirty="0" err="1"/>
              <a:t>حيث</a:t>
            </a:r>
            <a:r>
              <a:rPr lang="en-US" dirty="0"/>
              <a:t> </a:t>
            </a:r>
            <a:r>
              <a:rPr lang="en-US" dirty="0" err="1"/>
              <a:t>السلعة</a:t>
            </a:r>
            <a:r>
              <a:rPr lang="ar-EG" dirty="0"/>
              <a:t> </a:t>
            </a:r>
            <a:r>
              <a:rPr lang="en-US" b="1" dirty="0">
                <a:solidFill>
                  <a:srgbClr val="002060"/>
                </a:solidFill>
                <a:effectLst/>
                <a:latin typeface="Alexandria"/>
                <a:ea typeface="Times New Roman" panose="02020603050405020304" pitchFamily="18" charset="0"/>
              </a:rPr>
              <a:t>X</a:t>
            </a:r>
            <a:r>
              <a:rPr lang="ar-EG" b="1" dirty="0">
                <a:solidFill>
                  <a:srgbClr val="002060"/>
                </a:solidFill>
                <a:effectLst/>
                <a:latin typeface="Alexandria"/>
                <a:ea typeface="Times New Roman" panose="02020603050405020304" pitchFamily="18" charset="0"/>
              </a:rPr>
              <a:t> =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200/500</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 = </a:t>
            </a:r>
            <a:r>
              <a:rPr lang="en-US" b="1" dirty="0">
                <a:solidFill>
                  <a:srgbClr val="002060"/>
                </a:solidFill>
                <a:effectLst/>
                <a:latin typeface="Alexandria"/>
                <a:ea typeface="Times New Roman" panose="02020603050405020304" pitchFamily="18" charset="0"/>
              </a:rPr>
              <a:t>0.4</a:t>
            </a:r>
            <a:r>
              <a:rPr lang="en-US" b="1" dirty="0">
                <a:solidFill>
                  <a:srgbClr val="FF0000"/>
                </a:solidFill>
                <a:effectLst/>
                <a:latin typeface="Alexandria"/>
                <a:ea typeface="Times New Roman" panose="02020603050405020304" pitchFamily="18" charset="0"/>
              </a:rPr>
              <a:t> </a:t>
            </a:r>
            <a:r>
              <a:rPr lang="en-US" dirty="0">
                <a:solidFill>
                  <a:srgbClr val="000000"/>
                </a:solidFill>
                <a:effectLst/>
                <a:latin typeface="Alexandria"/>
                <a:ea typeface="Times New Roman" panose="02020603050405020304" pitchFamily="18" charset="0"/>
              </a:rPr>
              <a:t>,</a:t>
            </a:r>
          </a:p>
          <a:p>
            <a:pPr marL="285750" indent="-285750" algn="just" rtl="1">
              <a:buFont typeface="Arial" panose="020B0604020202020204" pitchFamily="34" charset="0"/>
              <a:buChar char="•"/>
            </a:pPr>
            <a:r>
              <a:rPr lang="en-US" dirty="0" err="1"/>
              <a:t>وهذا</a:t>
            </a:r>
            <a:r>
              <a:rPr lang="en-US" dirty="0"/>
              <a:t> </a:t>
            </a:r>
            <a:r>
              <a:rPr lang="en-US" dirty="0" err="1"/>
              <a:t>يعني</a:t>
            </a:r>
            <a:r>
              <a:rPr lang="en-US" dirty="0"/>
              <a:t> </a:t>
            </a:r>
            <a:r>
              <a:rPr lang="en-US" dirty="0" err="1"/>
              <a:t>أن</a:t>
            </a:r>
            <a:r>
              <a:rPr lang="en-US" dirty="0"/>
              <a:t> </a:t>
            </a:r>
            <a:r>
              <a:rPr lang="en-US" dirty="0" err="1"/>
              <a:t>تكلفة</a:t>
            </a:r>
            <a:r>
              <a:rPr lang="en-US" dirty="0"/>
              <a:t> </a:t>
            </a:r>
            <a:r>
              <a:rPr lang="en-US" dirty="0" err="1"/>
              <a:t>إنتاج</a:t>
            </a:r>
            <a:r>
              <a:rPr lang="en-US" dirty="0"/>
              <a:t> </a:t>
            </a:r>
            <a:r>
              <a:rPr lang="en-US" dirty="0" err="1"/>
              <a:t>وحدة</a:t>
            </a:r>
            <a:r>
              <a:rPr lang="en-US" dirty="0"/>
              <a:t> </a:t>
            </a:r>
            <a:r>
              <a:rPr lang="en-US" dirty="0" err="1"/>
              <a:t>واحدة</a:t>
            </a:r>
            <a:r>
              <a:rPr lang="en-US" dirty="0"/>
              <a:t> </a:t>
            </a:r>
            <a:r>
              <a:rPr lang="en-US" dirty="0" err="1"/>
              <a:t>إضافية</a:t>
            </a:r>
            <a:r>
              <a:rPr lang="en-US" dirty="0"/>
              <a:t> </a:t>
            </a:r>
            <a:r>
              <a:rPr lang="en-US" dirty="0" err="1"/>
              <a:t>من</a:t>
            </a:r>
            <a:r>
              <a:rPr lang="en-US" dirty="0"/>
              <a:t> </a:t>
            </a:r>
            <a:r>
              <a:rPr lang="en-US" dirty="0" err="1"/>
              <a:t>السلعة</a:t>
            </a:r>
            <a:r>
              <a:rPr lang="en-US" dirty="0"/>
              <a:t> Y </a:t>
            </a:r>
            <a:r>
              <a:rPr lang="en-US" dirty="0" err="1"/>
              <a:t>هي</a:t>
            </a:r>
            <a:r>
              <a:rPr lang="en-US" dirty="0"/>
              <a:t> </a:t>
            </a:r>
            <a:r>
              <a:rPr lang="en-US" dirty="0" err="1"/>
              <a:t>التخلي</a:t>
            </a:r>
            <a:r>
              <a:rPr lang="en-US" dirty="0"/>
              <a:t> </a:t>
            </a:r>
            <a:r>
              <a:rPr lang="en-US" dirty="0" err="1"/>
              <a:t>عن</a:t>
            </a:r>
            <a:r>
              <a:rPr lang="en-US" dirty="0"/>
              <a:t> 0.4 </a:t>
            </a:r>
            <a:r>
              <a:rPr lang="en-US" dirty="0" err="1"/>
              <a:t>وحدة</a:t>
            </a:r>
            <a:r>
              <a:rPr lang="en-US" dirty="0"/>
              <a:t> </a:t>
            </a:r>
            <a:r>
              <a:rPr lang="en-US" dirty="0" err="1"/>
              <a:t>من</a:t>
            </a:r>
            <a:r>
              <a:rPr lang="en-US" dirty="0"/>
              <a:t> </a:t>
            </a:r>
            <a:r>
              <a:rPr lang="en-US" dirty="0" err="1"/>
              <a:t>السلعة</a:t>
            </a:r>
            <a:r>
              <a:rPr lang="en-US" dirty="0"/>
              <a:t> X</a:t>
            </a:r>
          </a:p>
        </p:txBody>
      </p:sp>
    </p:spTree>
    <p:extLst>
      <p:ext uri="{BB962C8B-B14F-4D97-AF65-F5344CB8AC3E}">
        <p14:creationId xmlns:p14="http://schemas.microsoft.com/office/powerpoint/2010/main" val="373250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2" name="TextBox 1">
            <a:extLst>
              <a:ext uri="{FF2B5EF4-FFF2-40B4-BE49-F238E27FC236}">
                <a16:creationId xmlns:a16="http://schemas.microsoft.com/office/drawing/2014/main" id="{CB6AFC20-FEE1-4012-1429-35DAE98677C5}"/>
              </a:ext>
            </a:extLst>
          </p:cNvPr>
          <p:cNvSpPr txBox="1"/>
          <p:nvPr/>
        </p:nvSpPr>
        <p:spPr>
          <a:xfrm>
            <a:off x="1214179" y="2905218"/>
            <a:ext cx="5257956" cy="461665"/>
          </a:xfrm>
          <a:prstGeom prst="rect">
            <a:avLst/>
          </a:prstGeom>
          <a:noFill/>
        </p:spPr>
        <p:txBody>
          <a:bodyPr wrap="square">
            <a:spAutoFit/>
          </a:bodyPr>
          <a:lstStyle/>
          <a:p>
            <a:pPr marL="0" marR="0" algn="ctr">
              <a:spcBef>
                <a:spcPts val="0"/>
              </a:spcBef>
              <a:spcAft>
                <a:spcPts val="0"/>
              </a:spcAft>
            </a:pPr>
            <a:r>
              <a:rPr lang="en-US" sz="2400" b="1"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pic>
        <p:nvPicPr>
          <p:cNvPr id="11" name="Picture 10">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6534011" y="2172347"/>
            <a:ext cx="4373462" cy="3639513"/>
          </a:xfrm>
          <a:prstGeom prst="rect">
            <a:avLst/>
          </a:prstGeom>
        </p:spPr>
      </p:pic>
      <p:sp>
        <p:nvSpPr>
          <p:cNvPr id="12" name="TextBox 11">
            <a:extLst>
              <a:ext uri="{FF2B5EF4-FFF2-40B4-BE49-F238E27FC236}">
                <a16:creationId xmlns:a16="http://schemas.microsoft.com/office/drawing/2014/main" id="{7B43E8C0-7520-D473-5739-98F04CC331AB}"/>
              </a:ext>
            </a:extLst>
          </p:cNvPr>
          <p:cNvSpPr txBox="1"/>
          <p:nvPr/>
        </p:nvSpPr>
        <p:spPr>
          <a:xfrm>
            <a:off x="762000" y="3655317"/>
            <a:ext cx="6093618" cy="461665"/>
          </a:xfrm>
          <a:prstGeom prst="rect">
            <a:avLst/>
          </a:prstGeom>
          <a:noFill/>
        </p:spPr>
        <p:txBody>
          <a:bodyPr wrap="square">
            <a:spAutoFit/>
          </a:bodyPr>
          <a:lstStyle/>
          <a:p>
            <a:pPr algn="ctr" rtl="1"/>
            <a:r>
              <a:rPr lang="ar-EG" sz="2400" dirty="0"/>
              <a:t>لماذا </a:t>
            </a:r>
            <a:r>
              <a:rPr lang="en-US" sz="2400" dirty="0"/>
              <a:t>منحنى </a:t>
            </a:r>
            <a:r>
              <a:rPr lang="ar-EG" sz="2400" dirty="0"/>
              <a:t>إمكانيات الإنتاج مقعر؟</a:t>
            </a:r>
            <a:endParaRPr lang="en-US" sz="2400" dirty="0"/>
          </a:p>
        </p:txBody>
      </p:sp>
    </p:spTree>
    <p:extLst>
      <p:ext uri="{BB962C8B-B14F-4D97-AF65-F5344CB8AC3E}">
        <p14:creationId xmlns:p14="http://schemas.microsoft.com/office/powerpoint/2010/main" val="1007019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10" name="TextBox 9">
            <a:extLst>
              <a:ext uri="{FF2B5EF4-FFF2-40B4-BE49-F238E27FC236}">
                <a16:creationId xmlns:a16="http://schemas.microsoft.com/office/drawing/2014/main" id="{C6E6BAA6-DDAE-7558-FFE0-62B44B8BB18F}"/>
              </a:ext>
            </a:extLst>
          </p:cNvPr>
          <p:cNvSpPr txBox="1"/>
          <p:nvPr/>
        </p:nvSpPr>
        <p:spPr>
          <a:xfrm>
            <a:off x="617280" y="2450473"/>
            <a:ext cx="6926520" cy="3170099"/>
          </a:xfrm>
          <a:prstGeom prst="rect">
            <a:avLst/>
          </a:prstGeom>
          <a:noFill/>
        </p:spPr>
        <p:txBody>
          <a:bodyPr wrap="square">
            <a:spAutoFit/>
          </a:bodyPr>
          <a:lstStyle/>
          <a:p>
            <a:pPr marL="342900" marR="0" lvl="0" indent="-342900" rtl="0">
              <a:spcBef>
                <a:spcPts val="0"/>
              </a:spcBef>
              <a:spcAft>
                <a:spcPts val="0"/>
              </a:spcAft>
              <a:buFont typeface="Wingdings" panose="05000000000000000000" pitchFamily="2" charset="2"/>
              <a:buChar char=""/>
            </a:pPr>
            <a:endParaRPr lang="en-US" sz="2000" dirty="0">
              <a:effectLst/>
              <a:latin typeface="Alexandria"/>
              <a:ea typeface="Times New Roman" panose="02020603050405020304" pitchFamily="18" charset="0"/>
              <a:cs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r>
              <a:rPr lang="en-US" sz="2000" b="1" dirty="0">
                <a:solidFill>
                  <a:srgbClr val="002060"/>
                </a:solidFill>
                <a:effectLst/>
                <a:latin typeface="Alexandria"/>
                <a:ea typeface="Times New Roman" panose="02020603050405020304" pitchFamily="18" charset="0"/>
              </a:rPr>
              <a:t>The Concavity of the PPF means that </a:t>
            </a:r>
            <a:r>
              <a:rPr lang="en-US" sz="2000" dirty="0">
                <a:effectLst/>
                <a:latin typeface="Alexandria"/>
                <a:ea typeface="Times New Roman" panose="02020603050405020304" pitchFamily="18" charset="0"/>
              </a:rPr>
              <a:t>as the quantity produced of each good increases, So when one factor is shifted from the production of one good to another, then its productivity falls, causing marginal opportunity cost of increasing product to rise, </a:t>
            </a:r>
            <a:endParaRPr lang="ar-EG" sz="2000" dirty="0">
              <a:effectLst/>
              <a:latin typeface="Alexandria"/>
              <a:ea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endParaRPr lang="ar-EG" sz="2000" b="1" dirty="0">
              <a:solidFill>
                <a:srgbClr val="FF0000"/>
              </a:solidFill>
              <a:latin typeface="Alexandria"/>
              <a:ea typeface="Times New Roman" panose="02020603050405020304" pitchFamily="18" charset="0"/>
            </a:endParaRPr>
          </a:p>
          <a:p>
            <a:pPr marL="342900" marR="0" lvl="0" indent="-342900" algn="just" rtl="1">
              <a:spcBef>
                <a:spcPts val="0"/>
              </a:spcBef>
              <a:spcAft>
                <a:spcPts val="0"/>
              </a:spcAft>
              <a:buFont typeface="Wingdings" panose="05000000000000000000" pitchFamily="2" charset="2"/>
              <a:buChar char=""/>
            </a:pPr>
            <a:r>
              <a:rPr lang="ar-EG" sz="2000" dirty="0">
                <a:solidFill>
                  <a:srgbClr val="000000"/>
                </a:solidFill>
                <a:effectLst/>
                <a:latin typeface="Alexandria"/>
                <a:ea typeface="Times New Roman" panose="02020603050405020304" pitchFamily="18" charset="0"/>
              </a:rPr>
              <a:t>تعني تقعر </a:t>
            </a:r>
            <a:r>
              <a:rPr lang="en-US" sz="2000" dirty="0">
                <a:solidFill>
                  <a:srgbClr val="000000"/>
                </a:solidFill>
                <a:effectLst/>
                <a:latin typeface="Alexandria"/>
                <a:ea typeface="Times New Roman" panose="02020603050405020304" pitchFamily="18" charset="0"/>
              </a:rPr>
              <a:t>PPF </a:t>
            </a:r>
            <a:r>
              <a:rPr lang="ar-EG" sz="2000" dirty="0">
                <a:solidFill>
                  <a:srgbClr val="000000"/>
                </a:solidFill>
                <a:effectLst/>
                <a:latin typeface="Alexandria"/>
                <a:ea typeface="Times New Roman" panose="02020603050405020304" pitchFamily="18" charset="0"/>
              </a:rPr>
              <a:t>أنه مع زيادة الكمية المنتجة من كل سلعة، فعندما ينتقل عامل واحد من إنتاج سلعة إلى أخرى، تنخفض إنتاجيتها، مما يتسبب في ارتفاع تكلفة الفرصة البديلة لزيادة هذا المنتج،</a:t>
            </a:r>
            <a:endParaRPr lang="en-US" sz="2000" dirty="0">
              <a:solidFill>
                <a:srgbClr val="000000"/>
              </a:solidFill>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400110"/>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spTree>
    <p:extLst>
      <p:ext uri="{BB962C8B-B14F-4D97-AF65-F5344CB8AC3E}">
        <p14:creationId xmlns:p14="http://schemas.microsoft.com/office/powerpoint/2010/main" val="3844983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594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400110"/>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graphicFrame>
        <p:nvGraphicFramePr>
          <p:cNvPr id="2" name="Table 1">
            <a:extLst>
              <a:ext uri="{FF2B5EF4-FFF2-40B4-BE49-F238E27FC236}">
                <a16:creationId xmlns:a16="http://schemas.microsoft.com/office/drawing/2014/main" id="{9F515D5D-F285-9221-BBAA-F67D357EBA45}"/>
              </a:ext>
            </a:extLst>
          </p:cNvPr>
          <p:cNvGraphicFramePr>
            <a:graphicFrameLocks noGrp="1"/>
          </p:cNvGraphicFramePr>
          <p:nvPr>
            <p:extLst>
              <p:ext uri="{D42A27DB-BD31-4B8C-83A1-F6EECF244321}">
                <p14:modId xmlns:p14="http://schemas.microsoft.com/office/powerpoint/2010/main" val="877044905"/>
              </p:ext>
            </p:extLst>
          </p:nvPr>
        </p:nvGraphicFramePr>
        <p:xfrm>
          <a:off x="762000" y="2330390"/>
          <a:ext cx="6940808" cy="3680460"/>
        </p:xfrm>
        <a:graphic>
          <a:graphicData uri="http://schemas.openxmlformats.org/drawingml/2006/table">
            <a:tbl>
              <a:tblPr>
                <a:tableStyleId>{5C22544A-7EE6-4342-B048-85BDC9FD1C3A}</a:tableStyleId>
              </a:tblPr>
              <a:tblGrid>
                <a:gridCol w="6940808">
                  <a:extLst>
                    <a:ext uri="{9D8B030D-6E8A-4147-A177-3AD203B41FA5}">
                      <a16:colId xmlns:a16="http://schemas.microsoft.com/office/drawing/2014/main" val="1291850538"/>
                    </a:ext>
                  </a:extLst>
                </a:gridCol>
              </a:tblGrid>
              <a:tr h="1050138">
                <a:tc>
                  <a:txBody>
                    <a:bodyPr/>
                    <a:lstStyle/>
                    <a:p>
                      <a:pPr marL="119380" marR="0" algn="just">
                        <a:lnSpc>
                          <a:spcPct val="115000"/>
                        </a:lnSpc>
                        <a:spcBef>
                          <a:spcPts val="0"/>
                        </a:spcBef>
                        <a:spcAft>
                          <a:spcPts val="0"/>
                        </a:spcAft>
                      </a:pPr>
                      <a:r>
                        <a:rPr lang="en-US" sz="2000" dirty="0">
                          <a:effectLst/>
                          <a:latin typeface="Alexandria"/>
                        </a:rPr>
                        <a:t>As we </a:t>
                      </a:r>
                      <a:r>
                        <a:rPr lang="en-US" sz="2000" b="1" dirty="0">
                          <a:effectLst/>
                          <a:latin typeface="Alexandria"/>
                        </a:rPr>
                        <a:t>move down </a:t>
                      </a:r>
                      <a:r>
                        <a:rPr lang="en-US" sz="2000" dirty="0">
                          <a:effectLst/>
                          <a:latin typeface="Alexandria"/>
                        </a:rPr>
                        <a:t>along PPF </a:t>
                      </a:r>
                    </a:p>
                    <a:p>
                      <a:pPr marL="119380" marR="0" algn="just">
                        <a:lnSpc>
                          <a:spcPct val="115000"/>
                        </a:lnSpc>
                        <a:spcBef>
                          <a:spcPts val="0"/>
                        </a:spcBef>
                        <a:spcAft>
                          <a:spcPts val="0"/>
                        </a:spcAft>
                      </a:pPr>
                      <a:r>
                        <a:rPr lang="en-US" sz="2000" dirty="0">
                          <a:effectLst/>
                          <a:latin typeface="Alexandria"/>
                        </a:rPr>
                        <a:t>→ produce </a:t>
                      </a:r>
                      <a:r>
                        <a:rPr lang="en-US" sz="2000" b="1" dirty="0">
                          <a:effectLst/>
                          <a:latin typeface="Alexandria"/>
                        </a:rPr>
                        <a:t>additional unit of one good </a:t>
                      </a:r>
                    </a:p>
                    <a:p>
                      <a:pPr marL="119380" marR="0" algn="just">
                        <a:lnSpc>
                          <a:spcPct val="115000"/>
                        </a:lnSpc>
                        <a:spcBef>
                          <a:spcPts val="0"/>
                        </a:spcBef>
                        <a:spcAft>
                          <a:spcPts val="0"/>
                        </a:spcAft>
                      </a:pPr>
                      <a:r>
                        <a:rPr lang="en-US" sz="2000" dirty="0">
                          <a:effectLst/>
                          <a:latin typeface="Alexandria"/>
                        </a:rPr>
                        <a:t>→ more and </a:t>
                      </a:r>
                      <a:r>
                        <a:rPr lang="en-US" sz="2000" b="1" dirty="0">
                          <a:effectLst/>
                          <a:latin typeface="Alexandria"/>
                        </a:rPr>
                        <a:t>more units of the other good needed to be sacrificed </a:t>
                      </a:r>
                      <a:r>
                        <a:rPr lang="en-US" sz="2000" dirty="0">
                          <a:effectLst/>
                          <a:latin typeface="Alexandria"/>
                        </a:rPr>
                        <a:t>→ </a:t>
                      </a:r>
                      <a:r>
                        <a:rPr lang="en-US" sz="2000" b="1" dirty="0">
                          <a:effectLst/>
                          <a:latin typeface="Alexandria"/>
                        </a:rPr>
                        <a:t>The opportunity cost increases</a:t>
                      </a:r>
                    </a:p>
                    <a:p>
                      <a:pPr marL="119380" marR="0" algn="just">
                        <a:lnSpc>
                          <a:spcPct val="115000"/>
                        </a:lnSpc>
                        <a:spcBef>
                          <a:spcPts val="0"/>
                        </a:spcBef>
                        <a:spcAft>
                          <a:spcPts val="0"/>
                        </a:spcAft>
                      </a:pPr>
                      <a:r>
                        <a:rPr lang="en-US" sz="2000" b="1" dirty="0">
                          <a:effectLst/>
                          <a:latin typeface="Alexandria"/>
                        </a:rPr>
                        <a:t> </a:t>
                      </a:r>
                      <a:r>
                        <a:rPr lang="en-US" sz="2000" dirty="0">
                          <a:effectLst/>
                          <a:latin typeface="Alexandria"/>
                        </a:rPr>
                        <a:t>→ Causes </a:t>
                      </a:r>
                      <a:r>
                        <a:rPr lang="en-US" sz="2000" b="1" dirty="0">
                          <a:solidFill>
                            <a:srgbClr val="002060"/>
                          </a:solidFill>
                          <a:effectLst/>
                          <a:latin typeface="Alexandria"/>
                        </a:rPr>
                        <a:t>the concave shape of PPF </a:t>
                      </a:r>
                      <a:endParaRPr lang="ar-EG" sz="2000" b="1" dirty="0">
                        <a:solidFill>
                          <a:srgbClr val="002060"/>
                        </a:solidFill>
                        <a:effectLst/>
                        <a:latin typeface="Alexandria"/>
                      </a:endParaRPr>
                    </a:p>
                    <a:p>
                      <a:pPr marL="119380" marR="0" algn="just" rtl="1">
                        <a:lnSpc>
                          <a:spcPct val="115000"/>
                        </a:lnSpc>
                        <a:spcBef>
                          <a:spcPts val="0"/>
                        </a:spcBef>
                        <a:spcAft>
                          <a:spcPts val="0"/>
                        </a:spcAft>
                      </a:pPr>
                      <a:endParaRPr lang="ar-EG" sz="2000" b="1" dirty="0">
                        <a:solidFill>
                          <a:srgbClr val="002060"/>
                        </a:solidFill>
                        <a:effectLst/>
                        <a:latin typeface="Alexandria"/>
                      </a:endParaRPr>
                    </a:p>
                    <a:p>
                      <a:pPr marL="119380" marR="0" algn="just" rtl="1">
                        <a:lnSpc>
                          <a:spcPct val="115000"/>
                        </a:lnSpc>
                        <a:spcBef>
                          <a:spcPts val="0"/>
                        </a:spcBef>
                        <a:spcAft>
                          <a:spcPts val="0"/>
                        </a:spcAft>
                      </a:pPr>
                      <a:r>
                        <a:rPr lang="ar-EG" sz="1800" b="1" dirty="0">
                          <a:solidFill>
                            <a:srgbClr val="000000"/>
                          </a:solidFill>
                          <a:effectLst/>
                          <a:latin typeface="+mn-lt"/>
                        </a:rPr>
                        <a:t>مع تحركنا لأسفل على طول منحنى </a:t>
                      </a:r>
                      <a:r>
                        <a:rPr lang="en-US" sz="1800" b="1" dirty="0">
                          <a:solidFill>
                            <a:srgbClr val="000000"/>
                          </a:solidFill>
                          <a:effectLst/>
                          <a:latin typeface="+mn-lt"/>
                        </a:rPr>
                        <a:t>PPF</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إنتاج وحدة إضافية من سلعة واحدة</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هناك حاجة إلى التضحية بوحدات أكثر فأكثر من السلعة الأخرى : تزداد تكلفة الفرصة البديلة</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يتسبب ذلك في الشكل المقعر لمنحنى إمكانيات الإنتاج </a:t>
                      </a:r>
                      <a:endParaRPr lang="en-US" sz="1800" b="0" dirty="0">
                        <a:solidFill>
                          <a:srgbClr val="000000"/>
                        </a:solidFill>
                        <a:effectLst/>
                        <a:latin typeface="Alexandria"/>
                        <a:ea typeface="Times New Roman" panose="02020603050405020304" pitchFamily="18" charset="0"/>
                        <a:cs typeface="Arial" panose="020B0604020202020204" pitchFamily="34" charset="0"/>
                      </a:endParaRPr>
                    </a:p>
                  </a:txBody>
                  <a:tcPr marL="68580" marR="68580" marT="0" marB="0">
                    <a:solidFill>
                      <a:schemeClr val="bg1"/>
                    </a:solidFill>
                  </a:tcPr>
                </a:tc>
                <a:extLst>
                  <a:ext uri="{0D108BD9-81ED-4DB2-BD59-A6C34878D82A}">
                    <a16:rowId xmlns:a16="http://schemas.microsoft.com/office/drawing/2014/main" val="3007259114"/>
                  </a:ext>
                </a:extLst>
              </a:tr>
            </a:tbl>
          </a:graphicData>
        </a:graphic>
      </p:graphicFrame>
    </p:spTree>
    <p:extLst>
      <p:ext uri="{BB962C8B-B14F-4D97-AF65-F5344CB8AC3E}">
        <p14:creationId xmlns:p14="http://schemas.microsoft.com/office/powerpoint/2010/main" val="684927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629609" y="2030901"/>
            <a:ext cx="3725555"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753866"/>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10" name="TextBox 9">
            <a:extLst>
              <a:ext uri="{FF2B5EF4-FFF2-40B4-BE49-F238E27FC236}">
                <a16:creationId xmlns:a16="http://schemas.microsoft.com/office/drawing/2014/main" id="{9C1CA9C8-5E03-79B7-AAEE-70BB3BE8C851}"/>
              </a:ext>
            </a:extLst>
          </p:cNvPr>
          <p:cNvSpPr txBox="1"/>
          <p:nvPr/>
        </p:nvSpPr>
        <p:spPr>
          <a:xfrm>
            <a:off x="723961" y="2487034"/>
            <a:ext cx="7205788" cy="1969770"/>
          </a:xfrm>
          <a:prstGeom prst="rect">
            <a:avLst/>
          </a:prstGeom>
          <a:noFill/>
        </p:spPr>
        <p:txBody>
          <a:bodyPr wrap="square">
            <a:spAutoFit/>
          </a:bodyPr>
          <a:lstStyle/>
          <a:p>
            <a:pPr marL="342900" marR="0" lvl="0" indent="-342900" rtl="0">
              <a:spcBef>
                <a:spcPts val="0"/>
              </a:spcBef>
              <a:spcAft>
                <a:spcPts val="0"/>
              </a:spcAft>
              <a:buFont typeface="+mj-lt"/>
              <a:buAutoNum type="arabicParenR"/>
              <a:tabLst>
                <a:tab pos="1450975" algn="l"/>
              </a:tabLst>
            </a:pPr>
            <a:r>
              <a:rPr lang="en-US" dirty="0">
                <a:effectLst/>
                <a:latin typeface="Alexandria"/>
                <a:ea typeface="Times New Roman" panose="02020603050405020304" pitchFamily="18" charset="0"/>
              </a:rPr>
              <a:t>Starting at point </a:t>
            </a:r>
            <a:r>
              <a:rPr lang="en-US" b="1" u="sng" dirty="0">
                <a:effectLst/>
                <a:latin typeface="Alexandria"/>
                <a:ea typeface="Times New Roman" panose="02020603050405020304" pitchFamily="18" charset="0"/>
              </a:rPr>
              <a:t>B (1X, 14 Y )</a:t>
            </a:r>
            <a:endParaRPr lang="en-US" sz="1400" dirty="0">
              <a:effectLst/>
              <a:latin typeface="Alexandria"/>
              <a:ea typeface="Times New Roman" panose="02020603050405020304" pitchFamily="18" charset="0"/>
            </a:endParaRPr>
          </a:p>
          <a:p>
            <a:pPr marL="228600" marR="0">
              <a:spcBef>
                <a:spcPts val="0"/>
              </a:spcBef>
              <a:spcAft>
                <a:spcPts val="0"/>
              </a:spcAft>
              <a:tabLst>
                <a:tab pos="1450975" algn="l"/>
              </a:tabLst>
            </a:pPr>
            <a:r>
              <a:rPr lang="en-US" b="1" u="none" strike="noStrike" dirty="0">
                <a:effectLst/>
                <a:latin typeface="Alexandria"/>
                <a:ea typeface="Times New Roman" panose="02020603050405020304" pitchFamily="18" charset="0"/>
              </a:rPr>
              <a:t> </a:t>
            </a:r>
            <a:endParaRPr lang="en-US" sz="1400" dirty="0">
              <a:effectLst/>
              <a:latin typeface="Alexandria"/>
              <a:ea typeface="Times New Roman" panose="02020603050405020304" pitchFamily="18" charset="0"/>
            </a:endParaRPr>
          </a:p>
          <a:p>
            <a:pPr marR="0" lvl="0">
              <a:spcBef>
                <a:spcPts val="0"/>
              </a:spcBef>
              <a:spcAft>
                <a:spcPts val="0"/>
              </a:spcAft>
              <a:tabLst>
                <a:tab pos="1450975" algn="l"/>
              </a:tabLst>
            </a:pPr>
            <a:r>
              <a:rPr lang="en-US" b="1" i="1" u="sng" dirty="0">
                <a:solidFill>
                  <a:srgbClr val="0070C0"/>
                </a:solidFill>
                <a:effectLst/>
                <a:latin typeface="Alexandria"/>
                <a:ea typeface="Times New Roman" panose="02020603050405020304" pitchFamily="18" charset="0"/>
              </a:rPr>
              <a:t>2)</a:t>
            </a:r>
            <a:r>
              <a:rPr lang="en-US" b="1" i="1" u="sng" dirty="0">
                <a:solidFill>
                  <a:srgbClr val="0070C0"/>
                </a:solidFill>
                <a:latin typeface="Alexandria"/>
                <a:ea typeface="Times New Roman" panose="02020603050405020304" pitchFamily="18" charset="0"/>
              </a:rPr>
              <a:t> </a:t>
            </a:r>
            <a:r>
              <a:rPr lang="en-US" b="1" i="1" u="sng" dirty="0">
                <a:solidFill>
                  <a:srgbClr val="0070C0"/>
                </a:solidFill>
                <a:effectLst/>
                <a:latin typeface="Alexandria"/>
                <a:ea typeface="Times New Roman" panose="02020603050405020304" pitchFamily="18" charset="0"/>
              </a:rPr>
              <a:t>B</a:t>
            </a:r>
            <a:r>
              <a:rPr lang="en-US" b="1" i="1" u="sng" dirty="0">
                <a:solidFill>
                  <a:srgbClr val="0070C0"/>
                </a:solidFill>
                <a:effectLst/>
                <a:latin typeface="Alexandria"/>
                <a:ea typeface="Times New Roman" panose="02020603050405020304" pitchFamily="18" charset="0"/>
                <a:cs typeface="Times New Roman" panose="02020603050405020304" pitchFamily="18" charset="0"/>
              </a:rPr>
              <a:t>→C</a:t>
            </a:r>
            <a:r>
              <a:rPr lang="en-US" dirty="0">
                <a:solidFill>
                  <a:srgbClr val="0070C0"/>
                </a:solidFill>
                <a:effectLst/>
                <a:latin typeface="Alexandria"/>
                <a:ea typeface="Times New Roman" panose="02020603050405020304" pitchFamily="18" charset="0"/>
              </a:rPr>
              <a:t> </a:t>
            </a:r>
            <a:r>
              <a:rPr lang="en-US" dirty="0">
                <a:effectLst/>
                <a:latin typeface="Alexandria"/>
                <a:ea typeface="Times New Roman" panose="02020603050405020304" pitchFamily="18" charset="0"/>
              </a:rPr>
              <a:t>: if we move down to point (</a:t>
            </a:r>
            <a:r>
              <a:rPr lang="en-US" b="1" dirty="0">
                <a:effectLst/>
                <a:latin typeface="Alexandria"/>
                <a:ea typeface="Times New Roman" panose="02020603050405020304" pitchFamily="18" charset="0"/>
              </a:rPr>
              <a:t>C)</a:t>
            </a:r>
            <a:r>
              <a:rPr lang="en-US" dirty="0">
                <a:effectLst/>
                <a:latin typeface="Alexandria"/>
                <a:ea typeface="Times New Roman" panose="02020603050405020304" pitchFamily="18" charset="0"/>
              </a:rPr>
              <a:t> to  produce additional unit of good X </a:t>
            </a:r>
            <a:r>
              <a:rPr lang="en-US" b="1" dirty="0">
                <a:solidFill>
                  <a:srgbClr val="0070C0"/>
                </a:solidFill>
                <a:effectLst/>
                <a:latin typeface="Alexandria"/>
                <a:ea typeface="Times New Roman" panose="02020603050405020304" pitchFamily="18" charset="0"/>
                <a:cs typeface="Times New Roman" panose="02020603050405020304" pitchFamily="18" charset="0"/>
              </a:rPr>
              <a:t>→</a:t>
            </a:r>
            <a:r>
              <a:rPr lang="en-US" b="1" dirty="0">
                <a:solidFill>
                  <a:srgbClr val="FF0000"/>
                </a:solidFill>
                <a:effectLst/>
                <a:latin typeface="Alexandria"/>
                <a:ea typeface="Times New Roman" panose="02020603050405020304" pitchFamily="18" charset="0"/>
                <a:cs typeface="Times New Roman" panose="02020603050405020304" pitchFamily="18" charset="0"/>
              </a:rPr>
              <a:t> </a:t>
            </a:r>
            <a:r>
              <a:rPr lang="en-US" dirty="0">
                <a:effectLst/>
                <a:latin typeface="Alexandria"/>
                <a:ea typeface="Times New Roman" panose="02020603050405020304" pitchFamily="18" charset="0"/>
                <a:cs typeface="Times New Roman" panose="02020603050405020304" pitchFamily="18" charset="0"/>
              </a:rPr>
              <a:t>so we  will  sacrifice </a:t>
            </a:r>
            <a:r>
              <a:rPr lang="en-US" u="sng" dirty="0">
                <a:solidFill>
                  <a:srgbClr val="0070C0"/>
                </a:solidFill>
                <a:effectLst/>
                <a:latin typeface="Alexandria"/>
                <a:ea typeface="Times New Roman" panose="02020603050405020304" pitchFamily="18" charset="0"/>
                <a:cs typeface="Times New Roman" panose="02020603050405020304" pitchFamily="18" charset="0"/>
              </a:rPr>
              <a:t>2 units of Y (14-12)</a:t>
            </a:r>
            <a:r>
              <a:rPr lang="en-US" b="1" dirty="0">
                <a:solidFill>
                  <a:srgbClr val="0070C0"/>
                </a:solidFill>
                <a:effectLst/>
                <a:latin typeface="Alexandria"/>
                <a:ea typeface="Times New Roman" panose="02020603050405020304" pitchFamily="18" charset="0"/>
                <a:cs typeface="Times New Roman" panose="02020603050405020304" pitchFamily="18" charset="0"/>
              </a:rPr>
              <a:t> </a:t>
            </a:r>
            <a:r>
              <a:rPr lang="en-US" dirty="0">
                <a:effectLst/>
                <a:latin typeface="Alexandria"/>
                <a:ea typeface="Times New Roman" panose="02020603050405020304" pitchFamily="18" charset="0"/>
              </a:rPr>
              <a:t>so we  will move to point </a:t>
            </a:r>
            <a:r>
              <a:rPr lang="en-US" b="1" u="sng" dirty="0">
                <a:effectLst/>
                <a:latin typeface="Alexandria"/>
                <a:ea typeface="Times New Roman" panose="02020603050405020304" pitchFamily="18" charset="0"/>
              </a:rPr>
              <a:t>C (2X, 12Y)</a:t>
            </a:r>
            <a:endParaRPr lang="en-US" sz="1400" dirty="0">
              <a:effectLst/>
              <a:latin typeface="Alexandria"/>
              <a:ea typeface="Times New Roman" panose="02020603050405020304" pitchFamily="18" charset="0"/>
            </a:endParaRPr>
          </a:p>
          <a:p>
            <a:pPr marL="457200" marR="0">
              <a:spcBef>
                <a:spcPts val="0"/>
              </a:spcBef>
              <a:spcAft>
                <a:spcPts val="0"/>
              </a:spcAft>
            </a:pPr>
            <a:r>
              <a:rPr lang="en-US" dirty="0">
                <a:effectLst/>
                <a:latin typeface="Alexandria"/>
                <a:ea typeface="Times New Roman" panose="02020603050405020304" pitchFamily="18" charset="0"/>
              </a:rPr>
              <a:t> </a:t>
            </a:r>
            <a:r>
              <a:rPr lang="en-US" b="1" dirty="0">
                <a:effectLst/>
                <a:latin typeface="Alexandria"/>
                <a:ea typeface="Times New Roman" panose="02020603050405020304" pitchFamily="18" charset="0"/>
                <a:cs typeface="Times New Roman" panose="02020603050405020304" pitchFamily="18" charset="0"/>
              </a:rPr>
              <a:t>opportunity cost for good X = </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∆Y/∆X</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 = 2 </a:t>
            </a:r>
            <a:endParaRPr lang="en-US" sz="1400" dirty="0">
              <a:effectLst/>
              <a:latin typeface="Alexandria"/>
              <a:ea typeface="Times New Roman" panose="02020603050405020304" pitchFamily="18" charset="0"/>
            </a:endParaRPr>
          </a:p>
          <a:p>
            <a:pPr marL="228600" marR="0">
              <a:spcBef>
                <a:spcPts val="0"/>
              </a:spcBef>
              <a:spcAft>
                <a:spcPts val="0"/>
              </a:spcAft>
              <a:tabLst>
                <a:tab pos="1450975" algn="l"/>
              </a:tabLst>
            </a:pPr>
            <a:r>
              <a:rPr lang="en-US" sz="1400" dirty="0">
                <a:effectLst/>
                <a:latin typeface="Alexandria"/>
                <a:ea typeface="Times New Roman" panose="02020603050405020304" pitchFamily="18" charset="0"/>
              </a:rPr>
              <a:t> </a:t>
            </a:r>
            <a:endParaRPr lang="en-US" sz="11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AEC701D0-054F-4139-E5D3-CB9464F5C0CD}"/>
              </a:ext>
            </a:extLst>
          </p:cNvPr>
          <p:cNvSpPr txBox="1"/>
          <p:nvPr/>
        </p:nvSpPr>
        <p:spPr>
          <a:xfrm>
            <a:off x="970359" y="4282186"/>
            <a:ext cx="6844903" cy="1754326"/>
          </a:xfrm>
          <a:prstGeom prst="rect">
            <a:avLst/>
          </a:prstGeom>
          <a:noFill/>
        </p:spPr>
        <p:txBody>
          <a:bodyPr wrap="square">
            <a:spAutoFit/>
          </a:bodyPr>
          <a:lstStyle/>
          <a:p>
            <a:pPr algn="r" rtl="1"/>
            <a:r>
              <a:rPr lang="en-US" dirty="0" err="1"/>
              <a:t>بدءًا</a:t>
            </a:r>
            <a:r>
              <a:rPr lang="en-US" dirty="0"/>
              <a:t> </a:t>
            </a:r>
            <a:r>
              <a:rPr lang="en-US" dirty="0" err="1"/>
              <a:t>من</a:t>
            </a:r>
            <a:r>
              <a:rPr lang="en-US" dirty="0"/>
              <a:t> </a:t>
            </a:r>
            <a:r>
              <a:rPr lang="en-US" dirty="0" err="1"/>
              <a:t>النقطة</a:t>
            </a:r>
            <a:r>
              <a:rPr lang="en-US" dirty="0"/>
              <a:t> B</a:t>
            </a:r>
            <a:r>
              <a:rPr lang="ar-EG" dirty="0"/>
              <a:t> : </a:t>
            </a:r>
            <a:r>
              <a:rPr lang="en-US" b="1" u="sng" dirty="0">
                <a:effectLst/>
                <a:latin typeface="Alexandria"/>
                <a:ea typeface="Times New Roman" panose="02020603050405020304" pitchFamily="18" charset="0"/>
              </a:rPr>
              <a:t>(1X, 14 Y )</a:t>
            </a:r>
            <a:endParaRPr lang="en-US" sz="1400" dirty="0">
              <a:effectLst/>
              <a:latin typeface="Alexandria"/>
              <a:ea typeface="Times New Roman" panose="02020603050405020304" pitchFamily="18" charset="0"/>
            </a:endParaRPr>
          </a:p>
          <a:p>
            <a:pPr algn="r" rtl="1"/>
            <a:endParaRPr lang="en-US" dirty="0"/>
          </a:p>
          <a:p>
            <a:pPr marL="285750" indent="-285750" algn="r" rtl="1">
              <a:buFont typeface="Arial" panose="020B0604020202020204" pitchFamily="34" charset="0"/>
              <a:buChar char="•"/>
            </a:pPr>
            <a:r>
              <a:rPr lang="ar-EG" dirty="0"/>
              <a:t> </a:t>
            </a:r>
            <a:r>
              <a:rPr lang="en-US" dirty="0"/>
              <a:t>B→C </a:t>
            </a:r>
            <a:r>
              <a:rPr lang="en-US" dirty="0" err="1"/>
              <a:t>إذا</a:t>
            </a:r>
            <a:r>
              <a:rPr lang="en-US" dirty="0"/>
              <a:t> </a:t>
            </a:r>
            <a:r>
              <a:rPr lang="en-US" dirty="0" err="1"/>
              <a:t>انتقلنا</a:t>
            </a:r>
            <a:r>
              <a:rPr lang="en-US" dirty="0"/>
              <a:t> </a:t>
            </a:r>
            <a:r>
              <a:rPr lang="en-US" dirty="0" err="1"/>
              <a:t>إلى</a:t>
            </a:r>
            <a:r>
              <a:rPr lang="en-US" dirty="0"/>
              <a:t> </a:t>
            </a:r>
            <a:r>
              <a:rPr lang="en-US" dirty="0" err="1"/>
              <a:t>النقطة</a:t>
            </a:r>
            <a:r>
              <a:rPr lang="en-US" dirty="0"/>
              <a:t> (C) </a:t>
            </a:r>
            <a:r>
              <a:rPr lang="en-US" dirty="0" err="1"/>
              <a:t>لإنتاج</a:t>
            </a:r>
            <a:r>
              <a:rPr lang="en-US" dirty="0"/>
              <a:t> </a:t>
            </a:r>
            <a:r>
              <a:rPr lang="en-US" dirty="0" err="1"/>
              <a:t>وحدة</a:t>
            </a:r>
            <a:r>
              <a:rPr lang="en-US" dirty="0"/>
              <a:t> </a:t>
            </a:r>
            <a:r>
              <a:rPr lang="en-US" dirty="0" err="1"/>
              <a:t>إضافية</a:t>
            </a:r>
            <a:r>
              <a:rPr lang="en-US" dirty="0"/>
              <a:t> </a:t>
            </a:r>
            <a:r>
              <a:rPr lang="en-US" dirty="0" err="1"/>
              <a:t>من</a:t>
            </a:r>
            <a:r>
              <a:rPr lang="en-US" dirty="0"/>
              <a:t> </a:t>
            </a:r>
            <a:r>
              <a:rPr lang="en-US" dirty="0" err="1"/>
              <a:t>السلعة</a:t>
            </a:r>
            <a:r>
              <a:rPr lang="en-US" dirty="0"/>
              <a:t> X →، </a:t>
            </a:r>
            <a:r>
              <a:rPr lang="en-US" dirty="0" err="1"/>
              <a:t>فسوف</a:t>
            </a:r>
            <a:r>
              <a:rPr lang="en-US" dirty="0"/>
              <a:t> </a:t>
            </a:r>
            <a:r>
              <a:rPr lang="en-US" dirty="0" err="1"/>
              <a:t>نضحي</a:t>
            </a:r>
            <a:r>
              <a:rPr lang="en-US" dirty="0"/>
              <a:t> </a:t>
            </a:r>
            <a:r>
              <a:rPr lang="en-US" dirty="0" err="1"/>
              <a:t>بوحدتين</a:t>
            </a:r>
            <a:r>
              <a:rPr lang="en-US" dirty="0"/>
              <a:t> </a:t>
            </a:r>
            <a:r>
              <a:rPr lang="en-US" dirty="0" err="1"/>
              <a:t>من</a:t>
            </a:r>
            <a:r>
              <a:rPr lang="en-US" dirty="0"/>
              <a:t> Y (14-12)، </a:t>
            </a:r>
            <a:r>
              <a:rPr lang="en-US" dirty="0" err="1"/>
              <a:t>لذا</a:t>
            </a:r>
            <a:r>
              <a:rPr lang="en-US" dirty="0"/>
              <a:t> </a:t>
            </a:r>
            <a:r>
              <a:rPr lang="en-US" dirty="0" err="1"/>
              <a:t>سننتقل</a:t>
            </a:r>
            <a:r>
              <a:rPr lang="en-US" dirty="0"/>
              <a:t> </a:t>
            </a:r>
            <a:r>
              <a:rPr lang="en-US" dirty="0" err="1"/>
              <a:t>إلى</a:t>
            </a:r>
            <a:r>
              <a:rPr lang="en-US" dirty="0"/>
              <a:t> </a:t>
            </a:r>
            <a:r>
              <a:rPr lang="en-US" dirty="0" err="1"/>
              <a:t>النقطة</a:t>
            </a:r>
            <a:r>
              <a:rPr lang="en-US" dirty="0"/>
              <a:t> C</a:t>
            </a:r>
            <a:r>
              <a:rPr lang="ar-EG" dirty="0"/>
              <a:t>:</a:t>
            </a:r>
            <a:r>
              <a:rPr lang="en-US" b="1" u="sng" dirty="0">
                <a:effectLst/>
                <a:latin typeface="Alexandria"/>
                <a:ea typeface="Times New Roman" panose="02020603050405020304" pitchFamily="18" charset="0"/>
              </a:rPr>
              <a:t>(2X, 12Y)</a:t>
            </a:r>
            <a:endParaRPr lang="en-US" sz="1400" dirty="0">
              <a:effectLst/>
              <a:latin typeface="Alexandria"/>
              <a:ea typeface="Times New Roman" panose="02020603050405020304" pitchFamily="18" charset="0"/>
            </a:endParaRPr>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EG" dirty="0"/>
              <a:t>تكلفة الفرصة البديلة </a:t>
            </a:r>
            <a:r>
              <a:rPr lang="en-US" dirty="0" err="1"/>
              <a:t>للسلعة</a:t>
            </a:r>
            <a:r>
              <a:rPr lang="en-US" b="1" dirty="0">
                <a:effectLst/>
                <a:latin typeface="Alexandria"/>
                <a:ea typeface="Times New Roman" panose="02020603050405020304" pitchFamily="18" charset="0"/>
                <a:cs typeface="Times New Roman" panose="02020603050405020304" pitchFamily="18" charset="0"/>
              </a:rPr>
              <a:t> X </a:t>
            </a:r>
            <a:r>
              <a:rPr lang="ar-EG" b="1" dirty="0">
                <a:effectLst/>
                <a:latin typeface="Alexandria"/>
                <a:ea typeface="Times New Roman" panose="02020603050405020304" pitchFamily="18" charset="0"/>
                <a:cs typeface="Times New Roman" panose="02020603050405020304" pitchFamily="18" charset="0"/>
              </a:rPr>
              <a:t> = </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∆Y/∆X</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 = 2 </a:t>
            </a:r>
            <a:endParaRPr lang="en-US" dirty="0"/>
          </a:p>
        </p:txBody>
      </p:sp>
    </p:spTree>
    <p:extLst>
      <p:ext uri="{BB962C8B-B14F-4D97-AF65-F5344CB8AC3E}">
        <p14:creationId xmlns:p14="http://schemas.microsoft.com/office/powerpoint/2010/main" val="1858415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234115" y="236203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2" name="TextBox 1">
            <a:extLst>
              <a:ext uri="{FF2B5EF4-FFF2-40B4-BE49-F238E27FC236}">
                <a16:creationId xmlns:a16="http://schemas.microsoft.com/office/drawing/2014/main" id="{59832DE4-1FA8-59AE-D119-1B520975690A}"/>
              </a:ext>
            </a:extLst>
          </p:cNvPr>
          <p:cNvSpPr txBox="1"/>
          <p:nvPr/>
        </p:nvSpPr>
        <p:spPr>
          <a:xfrm>
            <a:off x="762000" y="2681019"/>
            <a:ext cx="6951031" cy="1631216"/>
          </a:xfrm>
          <a:prstGeom prst="rect">
            <a:avLst/>
          </a:prstGeom>
          <a:noFill/>
        </p:spPr>
        <p:txBody>
          <a:bodyPr wrap="square">
            <a:spAutoFit/>
          </a:bodyPr>
          <a:lstStyle/>
          <a:p>
            <a:pPr marR="0" lvl="0">
              <a:spcBef>
                <a:spcPts val="0"/>
              </a:spcBef>
              <a:spcAft>
                <a:spcPts val="0"/>
              </a:spcAft>
              <a:tabLst>
                <a:tab pos="1450975" algn="l"/>
              </a:tabLst>
            </a:pPr>
            <a:r>
              <a:rPr lang="en-US" sz="2000" b="1" i="1" u="sng" dirty="0">
                <a:solidFill>
                  <a:srgbClr val="0070C0"/>
                </a:solidFill>
                <a:effectLst/>
                <a:latin typeface="Alexandria"/>
                <a:ea typeface="Times New Roman" panose="02020603050405020304" pitchFamily="18" charset="0"/>
              </a:rPr>
              <a:t>3)</a:t>
            </a:r>
            <a:r>
              <a:rPr lang="en-US" sz="2000" b="1" i="1" u="sng" dirty="0">
                <a:solidFill>
                  <a:srgbClr val="0070C0"/>
                </a:solidFill>
                <a:latin typeface="Alexandria"/>
                <a:ea typeface="Times New Roman" panose="02020603050405020304" pitchFamily="18" charset="0"/>
              </a:rPr>
              <a:t> </a:t>
            </a:r>
            <a:r>
              <a:rPr lang="en-US" sz="2000" b="1" i="1" u="sng" dirty="0">
                <a:solidFill>
                  <a:srgbClr val="0070C0"/>
                </a:solidFill>
                <a:effectLst/>
                <a:latin typeface="Alexandria"/>
                <a:ea typeface="Times New Roman" panose="02020603050405020304" pitchFamily="18" charset="0"/>
              </a:rPr>
              <a:t>C</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→D:</a:t>
            </a:r>
            <a:r>
              <a:rPr lang="en-US" sz="2000" dirty="0">
                <a:solidFill>
                  <a:srgbClr val="0070C0"/>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if we move down to point (</a:t>
            </a:r>
            <a:r>
              <a:rPr lang="en-US" sz="2000" b="1" dirty="0">
                <a:effectLst/>
                <a:latin typeface="Alexandria"/>
                <a:ea typeface="Times New Roman" panose="02020603050405020304" pitchFamily="18" charset="0"/>
              </a:rPr>
              <a:t>D)</a:t>
            </a:r>
            <a:r>
              <a:rPr lang="en-US" sz="2000" dirty="0">
                <a:effectLst/>
                <a:latin typeface="Alexandria"/>
                <a:ea typeface="Times New Roman" panose="02020603050405020304" pitchFamily="18" charset="0"/>
              </a:rPr>
              <a:t> to  produce additional unit of good X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a:t>
            </a:r>
            <a:r>
              <a:rPr lang="en-US" sz="2000" b="1" dirty="0">
                <a:solidFill>
                  <a:srgbClr val="FF000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so we  will  sacrifice </a:t>
            </a:r>
            <a:r>
              <a:rPr lang="en-US" sz="2000" u="sng" dirty="0">
                <a:solidFill>
                  <a:srgbClr val="0070C0"/>
                </a:solidFill>
                <a:effectLst/>
                <a:latin typeface="Alexandria"/>
                <a:ea typeface="Times New Roman" panose="02020603050405020304" pitchFamily="18" charset="0"/>
                <a:cs typeface="Times New Roman" panose="02020603050405020304" pitchFamily="18" charset="0"/>
              </a:rPr>
              <a:t>3 units of Y(12-9 )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rPr>
              <a:t>so we  will move to point </a:t>
            </a:r>
            <a:r>
              <a:rPr lang="en-US" sz="2000" b="1" u="sng" dirty="0">
                <a:effectLst/>
                <a:latin typeface="Alexandria"/>
                <a:ea typeface="Times New Roman" panose="02020603050405020304" pitchFamily="18" charset="0"/>
              </a:rPr>
              <a:t>D (3X, 9Y)</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Symbol" panose="05050102010706020507" pitchFamily="18" charset="2"/>
              <a:buChar char=""/>
              <a:tabLst>
                <a:tab pos="1450975" algn="l"/>
              </a:tabLst>
            </a:pPr>
            <a:r>
              <a:rPr lang="en-US" sz="2000" b="1" dirty="0">
                <a:effectLst/>
                <a:latin typeface="Alexandria"/>
                <a:ea typeface="Times New Roman" panose="02020603050405020304" pitchFamily="18" charset="0"/>
                <a:cs typeface="Times New Roman" panose="02020603050405020304" pitchFamily="18" charset="0"/>
              </a:rPr>
              <a:t>opportunity cost for good X = │∆Y/∆X│ = 3 </a:t>
            </a:r>
            <a:endParaRPr lang="en-US" sz="2000" dirty="0">
              <a:effectLst/>
              <a:latin typeface="Alexandria"/>
              <a:ea typeface="Times New Roman" panose="02020603050405020304" pitchFamily="18" charset="0"/>
            </a:endParaRPr>
          </a:p>
          <a:p>
            <a:pPr marL="457200" marR="0">
              <a:spcBef>
                <a:spcPts val="0"/>
              </a:spcBef>
              <a:spcAft>
                <a:spcPts val="0"/>
              </a:spcAft>
            </a:pPr>
            <a:r>
              <a:rPr lang="en-US" sz="2000" dirty="0">
                <a:effectLst/>
                <a:latin typeface="Alexandria"/>
                <a:ea typeface="Times New Roman" panose="02020603050405020304" pitchFamily="18" charset="0"/>
              </a:rPr>
              <a:t> </a:t>
            </a:r>
          </a:p>
        </p:txBody>
      </p:sp>
      <p:sp>
        <p:nvSpPr>
          <p:cNvPr id="13" name="TextBox 12">
            <a:extLst>
              <a:ext uri="{FF2B5EF4-FFF2-40B4-BE49-F238E27FC236}">
                <a16:creationId xmlns:a16="http://schemas.microsoft.com/office/drawing/2014/main" id="{5353D5AE-90AC-3B9D-0DFD-DEB9056B80F8}"/>
              </a:ext>
            </a:extLst>
          </p:cNvPr>
          <p:cNvSpPr txBox="1"/>
          <p:nvPr/>
        </p:nvSpPr>
        <p:spPr>
          <a:xfrm>
            <a:off x="896865" y="4312235"/>
            <a:ext cx="6504060" cy="1631216"/>
          </a:xfrm>
          <a:prstGeom prst="rect">
            <a:avLst/>
          </a:prstGeom>
          <a:noFill/>
        </p:spPr>
        <p:txBody>
          <a:bodyPr wrap="square">
            <a:spAutoFit/>
          </a:bodyPr>
          <a:lstStyle/>
          <a:p>
            <a:pPr algn="just" rtl="1"/>
            <a:r>
              <a:rPr lang="en-US" sz="2000" dirty="0"/>
              <a:t>) C→D: </a:t>
            </a:r>
            <a:r>
              <a:rPr lang="en-US" sz="2000" dirty="0" err="1"/>
              <a:t>إذا</a:t>
            </a:r>
            <a:r>
              <a:rPr lang="en-US" sz="2000" dirty="0"/>
              <a:t> </a:t>
            </a:r>
            <a:r>
              <a:rPr lang="en-US" sz="2000" dirty="0" err="1"/>
              <a:t>انتقلنا</a:t>
            </a:r>
            <a:r>
              <a:rPr lang="en-US" sz="2000" dirty="0"/>
              <a:t> </a:t>
            </a:r>
            <a:r>
              <a:rPr lang="en-US" sz="2000" dirty="0" err="1"/>
              <a:t>إلى</a:t>
            </a:r>
            <a:r>
              <a:rPr lang="en-US" sz="2000" dirty="0"/>
              <a:t> </a:t>
            </a:r>
            <a:r>
              <a:rPr lang="en-US" sz="2000" dirty="0" err="1"/>
              <a:t>النقطة</a:t>
            </a:r>
            <a:r>
              <a:rPr lang="en-US" sz="2000" dirty="0"/>
              <a:t> (D) </a:t>
            </a:r>
            <a:r>
              <a:rPr lang="en-US" sz="2000" dirty="0" err="1"/>
              <a:t>لإنتاج</a:t>
            </a:r>
            <a:r>
              <a:rPr lang="en-US" sz="2000" dirty="0"/>
              <a:t> </a:t>
            </a:r>
            <a:r>
              <a:rPr lang="en-US" sz="2000" dirty="0" err="1"/>
              <a:t>وحدة</a:t>
            </a:r>
            <a:r>
              <a:rPr lang="en-US" sz="2000" dirty="0"/>
              <a:t> </a:t>
            </a:r>
            <a:r>
              <a:rPr lang="en-US" sz="2000" dirty="0" err="1"/>
              <a:t>إضافية</a:t>
            </a:r>
            <a:r>
              <a:rPr lang="en-US" sz="2000" dirty="0"/>
              <a:t> </a:t>
            </a:r>
            <a:r>
              <a:rPr lang="en-US" sz="2000" dirty="0" err="1"/>
              <a:t>من</a:t>
            </a:r>
            <a:r>
              <a:rPr lang="en-US" sz="2000" dirty="0"/>
              <a:t> </a:t>
            </a:r>
            <a:r>
              <a:rPr lang="en-US" sz="2000" dirty="0" err="1"/>
              <a:t>السلعة</a:t>
            </a:r>
            <a:r>
              <a:rPr lang="en-US" sz="2000" dirty="0"/>
              <a:t> X →، </a:t>
            </a:r>
            <a:r>
              <a:rPr lang="en-US" sz="2000" dirty="0" err="1"/>
              <a:t>فسوف</a:t>
            </a:r>
            <a:r>
              <a:rPr lang="en-US" sz="2000" dirty="0"/>
              <a:t> </a:t>
            </a:r>
            <a:r>
              <a:rPr lang="en-US" sz="2000" dirty="0" err="1"/>
              <a:t>نضحي</a:t>
            </a:r>
            <a:r>
              <a:rPr lang="en-US" sz="2000" dirty="0"/>
              <a:t> </a:t>
            </a:r>
            <a:r>
              <a:rPr lang="en-US" sz="2000" dirty="0" err="1"/>
              <a:t>بثلاث</a:t>
            </a:r>
            <a:r>
              <a:rPr lang="en-US" sz="2000" dirty="0"/>
              <a:t> </a:t>
            </a:r>
            <a:r>
              <a:rPr lang="en-US" sz="2000" dirty="0" err="1"/>
              <a:t>وحدات</a:t>
            </a:r>
            <a:r>
              <a:rPr lang="en-US" sz="2000" dirty="0"/>
              <a:t> </a:t>
            </a:r>
            <a:r>
              <a:rPr lang="en-US" sz="2000" dirty="0" err="1"/>
              <a:t>من</a:t>
            </a:r>
            <a:r>
              <a:rPr lang="en-US" sz="2000" dirty="0"/>
              <a:t> Y(12-9) </a:t>
            </a:r>
            <a:r>
              <a:rPr lang="en-US" sz="2000" dirty="0" err="1"/>
              <a:t>لذا</a:t>
            </a:r>
            <a:r>
              <a:rPr lang="en-US" sz="2000" dirty="0"/>
              <a:t> </a:t>
            </a:r>
            <a:r>
              <a:rPr lang="en-US" sz="2000" dirty="0" err="1"/>
              <a:t>سننتقل</a:t>
            </a:r>
            <a:r>
              <a:rPr lang="en-US" sz="2000" dirty="0"/>
              <a:t> </a:t>
            </a:r>
            <a:r>
              <a:rPr lang="en-US" sz="2000" dirty="0" err="1"/>
              <a:t>إلى</a:t>
            </a:r>
            <a:r>
              <a:rPr lang="en-US" sz="2000" dirty="0"/>
              <a:t> </a:t>
            </a:r>
            <a:r>
              <a:rPr lang="en-US" sz="2000" dirty="0" err="1"/>
              <a:t>النقطة</a:t>
            </a:r>
            <a:r>
              <a:rPr lang="en-US" sz="2000" dirty="0"/>
              <a:t> D (3X, 9Y)</a:t>
            </a:r>
          </a:p>
          <a:p>
            <a:pPr marL="285750" indent="-285750" algn="just" rtl="1">
              <a:buFont typeface="Arial" panose="020B0604020202020204" pitchFamily="34" charset="0"/>
              <a:buChar char="•"/>
            </a:pPr>
            <a:r>
              <a:rPr lang="ar-EG" sz="2000" dirty="0"/>
              <a:t>تكلفة الفرصة البديلة </a:t>
            </a:r>
            <a:r>
              <a:rPr lang="en-US" sz="2000" dirty="0" err="1"/>
              <a:t>للسلعة</a:t>
            </a:r>
            <a:r>
              <a:rPr lang="ar-EG" sz="2000" dirty="0"/>
              <a:t> </a:t>
            </a:r>
            <a:r>
              <a:rPr lang="en-US" sz="2000" dirty="0"/>
              <a:t>X</a:t>
            </a:r>
            <a:r>
              <a:rPr lang="ar-EG" sz="2000" dirty="0"/>
              <a:t> = </a:t>
            </a:r>
            <a:r>
              <a:rPr lang="en-US" sz="2000" b="1" dirty="0">
                <a:effectLst/>
                <a:latin typeface="Alexandria"/>
                <a:ea typeface="Times New Roman" panose="02020603050405020304" pitchFamily="18" charset="0"/>
                <a:cs typeface="Times New Roman" panose="02020603050405020304" pitchFamily="18" charset="0"/>
              </a:rPr>
              <a:t>│∆Y/∆X│ = 3 </a:t>
            </a:r>
            <a:endParaRPr lang="en-US" sz="2000" dirty="0">
              <a:effectLst/>
              <a:latin typeface="Alexandria"/>
              <a:ea typeface="Times New Roman" panose="02020603050405020304" pitchFamily="18" charset="0"/>
            </a:endParaRPr>
          </a:p>
          <a:p>
            <a:pPr algn="just" rtl="1"/>
            <a:endParaRPr lang="en-US" sz="2000" dirty="0"/>
          </a:p>
        </p:txBody>
      </p:sp>
    </p:spTree>
    <p:extLst>
      <p:ext uri="{BB962C8B-B14F-4D97-AF65-F5344CB8AC3E}">
        <p14:creationId xmlns:p14="http://schemas.microsoft.com/office/powerpoint/2010/main" val="3402108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234115" y="236203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10" name="TextBox 9">
            <a:extLst>
              <a:ext uri="{FF2B5EF4-FFF2-40B4-BE49-F238E27FC236}">
                <a16:creationId xmlns:a16="http://schemas.microsoft.com/office/drawing/2014/main" id="{EFCA696F-0739-DCF6-6F43-84396F556561}"/>
              </a:ext>
            </a:extLst>
          </p:cNvPr>
          <p:cNvSpPr txBox="1"/>
          <p:nvPr/>
        </p:nvSpPr>
        <p:spPr>
          <a:xfrm>
            <a:off x="896865" y="2650970"/>
            <a:ext cx="6593820" cy="1631216"/>
          </a:xfrm>
          <a:prstGeom prst="rect">
            <a:avLst/>
          </a:prstGeom>
          <a:noFill/>
        </p:spPr>
        <p:txBody>
          <a:bodyPr wrap="square">
            <a:spAutoFit/>
          </a:bodyPr>
          <a:lstStyle/>
          <a:p>
            <a:pPr marR="0" lvl="0" algn="ctr">
              <a:spcBef>
                <a:spcPts val="0"/>
              </a:spcBef>
              <a:spcAft>
                <a:spcPts val="0"/>
              </a:spcAft>
              <a:tabLst>
                <a:tab pos="1450975" algn="l"/>
              </a:tabLst>
            </a:pPr>
            <a:r>
              <a:rPr lang="en-US" sz="2000" u="sng" dirty="0">
                <a:effectLst/>
                <a:latin typeface="Alexandria"/>
                <a:ea typeface="Times New Roman" panose="02020603050405020304" pitchFamily="18" charset="0"/>
              </a:rPr>
              <a:t>4) So, as we move down along</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u="sng" dirty="0">
                <a:effectLst/>
                <a:latin typeface="Alexandria"/>
                <a:ea typeface="Times New Roman" panose="02020603050405020304" pitchFamily="18" charset="0"/>
              </a:rPr>
              <a:t>PPF </a:t>
            </a:r>
            <a:r>
              <a:rPr lang="en-US" sz="2000" u="sng" dirty="0">
                <a:solidFill>
                  <a:srgbClr val="0070C0"/>
                </a:solidFill>
                <a:effectLst/>
                <a:latin typeface="Alexandria"/>
                <a:ea typeface="Times New Roman" panose="02020603050405020304" pitchFamily="18" charset="0"/>
              </a:rPr>
              <a:t>(</a:t>
            </a:r>
            <a:r>
              <a:rPr lang="en-US" sz="2000" b="1" i="1" u="sng" dirty="0">
                <a:solidFill>
                  <a:srgbClr val="0070C0"/>
                </a:solidFill>
                <a:effectLst/>
                <a:latin typeface="Alexandria"/>
                <a:ea typeface="Times New Roman" panose="02020603050405020304" pitchFamily="18" charset="0"/>
              </a:rPr>
              <a:t>B</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→C</a:t>
            </a:r>
            <a:r>
              <a:rPr lang="en-US" sz="2000" u="sng" dirty="0">
                <a:solidFill>
                  <a:srgbClr val="0070C0"/>
                </a:solidFill>
                <a:effectLst/>
                <a:latin typeface="Alexandria"/>
                <a:ea typeface="Times New Roman" panose="02020603050405020304" pitchFamily="18" charset="0"/>
              </a:rPr>
              <a:t>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→D</a:t>
            </a:r>
            <a:r>
              <a:rPr lang="en-US" sz="2000" u="sng" dirty="0">
                <a:solidFill>
                  <a:srgbClr val="0070C0"/>
                </a:solidFill>
                <a:effectLst/>
                <a:latin typeface="Alexandria"/>
                <a:ea typeface="Times New Roman" panose="02020603050405020304" pitchFamily="18" charset="0"/>
              </a:rPr>
              <a:t> )  </a:t>
            </a:r>
            <a:endParaRPr lang="en-US" sz="2000" dirty="0">
              <a:solidFill>
                <a:srgbClr val="0070C0"/>
              </a:solidFill>
              <a:effectLst/>
              <a:latin typeface="Alexandria"/>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rPr>
              <a:t>Good (X) increases</a:t>
            </a: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rPr>
              <a:t>Sacrifice more and more of good (Y)</a:t>
            </a: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cs typeface="Times New Roman" panose="02020603050405020304" pitchFamily="18" charset="0"/>
              </a:rPr>
              <a:t>opportunity cost for good X increases</a:t>
            </a:r>
            <a:endParaRPr lang="en-US" sz="2000" dirty="0">
              <a:effectLst/>
              <a:latin typeface="Alexandria"/>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cs typeface="Times New Roman" panose="02020603050405020304" pitchFamily="18" charset="0"/>
              </a:rPr>
              <a:t>so, the PPF is concave</a:t>
            </a: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F268F7EB-AACB-FA42-B469-7FACA64A882F}"/>
              </a:ext>
            </a:extLst>
          </p:cNvPr>
          <p:cNvSpPr txBox="1"/>
          <p:nvPr/>
        </p:nvSpPr>
        <p:spPr>
          <a:xfrm>
            <a:off x="1397067" y="4445276"/>
            <a:ext cx="6093618" cy="1477328"/>
          </a:xfrm>
          <a:prstGeom prst="rect">
            <a:avLst/>
          </a:prstGeom>
          <a:noFill/>
        </p:spPr>
        <p:txBody>
          <a:bodyPr wrap="square">
            <a:spAutoFit/>
          </a:bodyPr>
          <a:lstStyle/>
          <a:p>
            <a:pPr algn="ctr" rtl="1"/>
            <a:r>
              <a:rPr lang="en-US" b="1" u="sng" dirty="0" err="1"/>
              <a:t>لذا</a:t>
            </a:r>
            <a:r>
              <a:rPr lang="en-US" b="1" u="sng" dirty="0"/>
              <a:t>، </a:t>
            </a:r>
            <a:r>
              <a:rPr lang="en-US" b="1" u="sng" dirty="0" err="1"/>
              <a:t>عندما</a:t>
            </a:r>
            <a:r>
              <a:rPr lang="en-US" b="1" u="sng" dirty="0"/>
              <a:t> </a:t>
            </a:r>
            <a:r>
              <a:rPr lang="en-US" b="1" u="sng" dirty="0" err="1"/>
              <a:t>نتحرك</a:t>
            </a:r>
            <a:r>
              <a:rPr lang="en-US" b="1" u="sng" dirty="0"/>
              <a:t> </a:t>
            </a:r>
            <a:r>
              <a:rPr lang="en-US" b="1" u="sng" dirty="0" err="1"/>
              <a:t>لأسفل</a:t>
            </a:r>
            <a:r>
              <a:rPr lang="en-US" b="1" u="sng" dirty="0"/>
              <a:t> </a:t>
            </a:r>
            <a:r>
              <a:rPr lang="en-US" b="1" u="sng" dirty="0" err="1"/>
              <a:t>على</a:t>
            </a:r>
            <a:r>
              <a:rPr lang="en-US" b="1" u="sng" dirty="0"/>
              <a:t> </a:t>
            </a:r>
            <a:r>
              <a:rPr lang="en-US" b="1" u="sng" dirty="0" err="1"/>
              <a:t>طول</a:t>
            </a:r>
            <a:r>
              <a:rPr lang="en-US" b="1" u="sng" dirty="0"/>
              <a:t> </a:t>
            </a:r>
            <a:r>
              <a:rPr lang="ar-EG" b="1" u="sng" dirty="0" err="1"/>
              <a:t>ال</a:t>
            </a:r>
            <a:r>
              <a:rPr lang="en-US" b="1" u="sng" dirty="0"/>
              <a:t>منحنى PPF (B→C→D)</a:t>
            </a:r>
          </a:p>
          <a:p>
            <a:pPr marL="285750" indent="-285750" algn="ctr" rtl="1">
              <a:buFont typeface="Arial" panose="020B0604020202020204" pitchFamily="34" charset="0"/>
              <a:buChar char="•"/>
            </a:pPr>
            <a:r>
              <a:rPr lang="en-US" dirty="0" err="1"/>
              <a:t>تزداد</a:t>
            </a:r>
            <a:r>
              <a:rPr lang="en-US" dirty="0"/>
              <a:t> </a:t>
            </a:r>
            <a:r>
              <a:rPr lang="en-US" dirty="0" err="1"/>
              <a:t>السلعة</a:t>
            </a:r>
            <a:r>
              <a:rPr lang="en-US" dirty="0"/>
              <a:t> (X)</a:t>
            </a:r>
          </a:p>
          <a:p>
            <a:pPr marL="285750" indent="-285750" algn="ctr" rtl="1">
              <a:buFont typeface="Arial" panose="020B0604020202020204" pitchFamily="34" charset="0"/>
              <a:buChar char="•"/>
            </a:pPr>
            <a:r>
              <a:rPr lang="en-US" dirty="0" err="1"/>
              <a:t>التضحية</a:t>
            </a:r>
            <a:r>
              <a:rPr lang="en-US" dirty="0"/>
              <a:t> </a:t>
            </a:r>
            <a:r>
              <a:rPr lang="en-US" dirty="0" err="1"/>
              <a:t>بمزيد</a:t>
            </a:r>
            <a:r>
              <a:rPr lang="en-US" dirty="0"/>
              <a:t> </a:t>
            </a:r>
            <a:r>
              <a:rPr lang="en-US" dirty="0" err="1"/>
              <a:t>من</a:t>
            </a:r>
            <a:r>
              <a:rPr lang="en-US" dirty="0"/>
              <a:t> </a:t>
            </a:r>
            <a:r>
              <a:rPr lang="en-US" dirty="0" err="1"/>
              <a:t>السلعة</a:t>
            </a:r>
            <a:r>
              <a:rPr lang="en-US" dirty="0"/>
              <a:t> (Y)</a:t>
            </a:r>
          </a:p>
          <a:p>
            <a:pPr marL="285750" indent="-285750" algn="ctr" rtl="1">
              <a:buFont typeface="Arial" panose="020B0604020202020204" pitchFamily="34" charset="0"/>
              <a:buChar char="•"/>
            </a:pPr>
            <a:r>
              <a:rPr lang="en-US" dirty="0" err="1"/>
              <a:t>تزداد</a:t>
            </a:r>
            <a:r>
              <a:rPr lang="en-US" dirty="0"/>
              <a:t> </a:t>
            </a:r>
            <a:r>
              <a:rPr lang="en-US" dirty="0" err="1"/>
              <a:t>تكلفة</a:t>
            </a:r>
            <a:r>
              <a:rPr lang="en-US" dirty="0"/>
              <a:t> </a:t>
            </a:r>
            <a:r>
              <a:rPr lang="en-US" dirty="0" err="1"/>
              <a:t>الفرصة</a:t>
            </a:r>
            <a:r>
              <a:rPr lang="ar-EG" dirty="0"/>
              <a:t> البديلة</a:t>
            </a:r>
            <a:r>
              <a:rPr lang="en-US" dirty="0"/>
              <a:t> </a:t>
            </a:r>
            <a:r>
              <a:rPr lang="en-US" dirty="0" err="1"/>
              <a:t>للسلعة</a:t>
            </a:r>
            <a:r>
              <a:rPr lang="en-US" dirty="0"/>
              <a:t> (X)</a:t>
            </a:r>
          </a:p>
          <a:p>
            <a:pPr marL="285750" indent="-285750" algn="ctr" rtl="1">
              <a:buFont typeface="Arial" panose="020B0604020202020204" pitchFamily="34" charset="0"/>
              <a:buChar char="•"/>
            </a:pPr>
            <a:r>
              <a:rPr lang="en-US" dirty="0" err="1"/>
              <a:t>لذا</a:t>
            </a:r>
            <a:r>
              <a:rPr lang="en-US" dirty="0"/>
              <a:t>، </a:t>
            </a:r>
            <a:r>
              <a:rPr lang="en-US" dirty="0" err="1"/>
              <a:t>فإن</a:t>
            </a:r>
            <a:r>
              <a:rPr lang="en-US" dirty="0"/>
              <a:t> منحنى PPF </a:t>
            </a:r>
            <a:r>
              <a:rPr lang="en-US" dirty="0" err="1"/>
              <a:t>مقعر</a:t>
            </a:r>
            <a:endParaRPr lang="en-US" dirty="0"/>
          </a:p>
        </p:txBody>
      </p:sp>
    </p:spTree>
    <p:extLst>
      <p:ext uri="{BB962C8B-B14F-4D97-AF65-F5344CB8AC3E}">
        <p14:creationId xmlns:p14="http://schemas.microsoft.com/office/powerpoint/2010/main" val="859191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sp>
        <p:nvSpPr>
          <p:cNvPr id="2" name="TextBox 1">
            <a:extLst>
              <a:ext uri="{FF2B5EF4-FFF2-40B4-BE49-F238E27FC236}">
                <a16:creationId xmlns:a16="http://schemas.microsoft.com/office/drawing/2014/main" id="{92A0B660-F055-52FC-E257-8AA073DC6F35}"/>
              </a:ext>
            </a:extLst>
          </p:cNvPr>
          <p:cNvSpPr txBox="1"/>
          <p:nvPr/>
        </p:nvSpPr>
        <p:spPr>
          <a:xfrm>
            <a:off x="2346765" y="1833345"/>
            <a:ext cx="7988567" cy="1015663"/>
          </a:xfrm>
          <a:prstGeom prst="rect">
            <a:avLst/>
          </a:prstGeom>
          <a:solidFill>
            <a:schemeClr val="bg1"/>
          </a:solidFill>
        </p:spPr>
        <p:txBody>
          <a:bodyPr wrap="square">
            <a:spAutoFit/>
          </a:bodyPr>
          <a:lstStyle/>
          <a:p>
            <a:pPr marL="228600" marR="0" algn="ctr">
              <a:spcBef>
                <a:spcPts val="0"/>
              </a:spcBef>
              <a:spcAft>
                <a:spcPts val="0"/>
              </a:spcAft>
              <a:tabLst>
                <a:tab pos="1450975" algn="l"/>
              </a:tabLst>
            </a:pPr>
            <a:r>
              <a:rPr lang="en-US" sz="2000" i="1" u="sng" dirty="0">
                <a:solidFill>
                  <a:srgbClr val="002060"/>
                </a:solidFill>
                <a:effectLst/>
                <a:latin typeface="Alexandria"/>
                <a:ea typeface="Times New Roman" panose="02020603050405020304" pitchFamily="18" charset="0"/>
              </a:rPr>
              <a:t>Economic growth </a:t>
            </a:r>
            <a:r>
              <a:rPr lang="en-US" sz="2000" b="1" i="1" u="heavy" dirty="0">
                <a:solidFill>
                  <a:srgbClr val="002060"/>
                </a:solidFill>
                <a:effectLst/>
                <a:latin typeface="Alexandria"/>
                <a:ea typeface="Times New Roman" panose="02020603050405020304" pitchFamily="18" charset="0"/>
              </a:rPr>
              <a:t>shifts</a:t>
            </a:r>
            <a:r>
              <a:rPr lang="en-US" sz="2000" i="1" u="sng" dirty="0">
                <a:solidFill>
                  <a:srgbClr val="002060"/>
                </a:solidFill>
                <a:effectLst/>
                <a:latin typeface="Alexandria"/>
                <a:ea typeface="Times New Roman" panose="02020603050405020304" pitchFamily="18" charset="0"/>
              </a:rPr>
              <a:t> the PPF outward.</a:t>
            </a:r>
            <a:endParaRPr lang="ar-EG" sz="2000" i="1" u="sng" dirty="0">
              <a:solidFill>
                <a:srgbClr val="002060"/>
              </a:solidFill>
              <a:effectLst/>
              <a:latin typeface="Alexandria"/>
              <a:ea typeface="Times New Roman" panose="02020603050405020304" pitchFamily="18" charset="0"/>
            </a:endParaRPr>
          </a:p>
          <a:p>
            <a:pPr marL="228600" marR="0" algn="ctr" rtl="1">
              <a:spcBef>
                <a:spcPts val="0"/>
              </a:spcBef>
              <a:spcAft>
                <a:spcPts val="0"/>
              </a:spcAft>
              <a:tabLst>
                <a:tab pos="1450975" algn="l"/>
              </a:tabLst>
            </a:pPr>
            <a:r>
              <a:rPr lang="ar-EG" sz="2000" dirty="0">
                <a:effectLst/>
                <a:latin typeface="Alexandria"/>
                <a:ea typeface="Times New Roman" panose="02020603050405020304" pitchFamily="18" charset="0"/>
              </a:rPr>
              <a:t>يؤدي النمو الاقتصادي إلى انتقال منحنى إمكانيات الإنتاج إلى الخارج.</a:t>
            </a:r>
            <a:endParaRPr lang="en-US" sz="2000" dirty="0">
              <a:effectLst/>
              <a:latin typeface="Alexandria"/>
              <a:ea typeface="Times New Roman" panose="02020603050405020304" pitchFamily="18" charset="0"/>
            </a:endParaRPr>
          </a:p>
          <a:p>
            <a:pPr marR="0" lvl="0" algn="ctr"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pic>
        <p:nvPicPr>
          <p:cNvPr id="11" name="Picture 10">
            <a:extLst>
              <a:ext uri="{FF2B5EF4-FFF2-40B4-BE49-F238E27FC236}">
                <a16:creationId xmlns:a16="http://schemas.microsoft.com/office/drawing/2014/main" id="{339B64A9-8AF1-6659-C28D-897306ED6211}"/>
              </a:ext>
            </a:extLst>
          </p:cNvPr>
          <p:cNvPicPr>
            <a:picLocks noChangeAspect="1"/>
          </p:cNvPicPr>
          <p:nvPr/>
        </p:nvPicPr>
        <p:blipFill>
          <a:blip r:embed="rId3"/>
          <a:stretch>
            <a:fillRect/>
          </a:stretch>
        </p:blipFill>
        <p:spPr>
          <a:xfrm>
            <a:off x="2939880" y="2748333"/>
            <a:ext cx="6167520" cy="3274016"/>
          </a:xfrm>
          <a:prstGeom prst="rect">
            <a:avLst/>
          </a:prstGeom>
        </p:spPr>
      </p:pic>
    </p:spTree>
    <p:extLst>
      <p:ext uri="{BB962C8B-B14F-4D97-AF65-F5344CB8AC3E}">
        <p14:creationId xmlns:p14="http://schemas.microsoft.com/office/powerpoint/2010/main" val="3633517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sp>
        <p:nvSpPr>
          <p:cNvPr id="3" name="TextBox 2">
            <a:extLst>
              <a:ext uri="{FF2B5EF4-FFF2-40B4-BE49-F238E27FC236}">
                <a16:creationId xmlns:a16="http://schemas.microsoft.com/office/drawing/2014/main" id="{7BA5ED15-4E9C-0183-B852-F65C51F88EB5}"/>
              </a:ext>
            </a:extLst>
          </p:cNvPr>
          <p:cNvSpPr txBox="1"/>
          <p:nvPr/>
        </p:nvSpPr>
        <p:spPr>
          <a:xfrm>
            <a:off x="762001" y="2479920"/>
            <a:ext cx="6096000" cy="1938992"/>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two key factors that generate economic growth are</a:t>
            </a:r>
          </a:p>
          <a:p>
            <a:pPr marL="342900" marR="0" lvl="0" indent="-342900">
              <a:spcBef>
                <a:spcPts val="0"/>
              </a:spcBef>
              <a:spcAft>
                <a:spcPts val="0"/>
              </a:spcAft>
              <a:buFont typeface="+mj-lt"/>
              <a:buAutoNum type="arabicParenR"/>
              <a:tabLst>
                <a:tab pos="1450975" algn="l"/>
              </a:tabLst>
            </a:pPr>
            <a:r>
              <a:rPr lang="en-US" sz="2000" b="1" dirty="0">
                <a:solidFill>
                  <a:srgbClr val="0070C0"/>
                </a:solidFill>
                <a:effectLst/>
                <a:latin typeface="Alexandria"/>
                <a:ea typeface="Times New Roman" panose="02020603050405020304" pitchFamily="18" charset="0"/>
              </a:rPr>
              <a:t>Technological change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allows an economy to </a:t>
            </a:r>
            <a:r>
              <a:rPr lang="en-US" sz="2000" b="1" dirty="0">
                <a:solidFill>
                  <a:srgbClr val="002060"/>
                </a:solidFill>
                <a:effectLst/>
                <a:latin typeface="Alexandria"/>
                <a:ea typeface="Times New Roman" panose="02020603050405020304" pitchFamily="18" charset="0"/>
              </a:rPr>
              <a:t>produce more</a:t>
            </a:r>
            <a:r>
              <a:rPr lang="en-US" sz="2000" dirty="0">
                <a:solidFill>
                  <a:srgbClr val="002060"/>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of goods </a:t>
            </a:r>
            <a:r>
              <a:rPr lang="en-US" sz="2000" b="1" dirty="0">
                <a:solidFill>
                  <a:srgbClr val="002060"/>
                </a:solidFill>
                <a:effectLst/>
                <a:latin typeface="Alexandria"/>
                <a:ea typeface="Times New Roman" panose="02020603050405020304" pitchFamily="18" charset="0"/>
              </a:rPr>
              <a:t>with the same amount of limited resources</a:t>
            </a:r>
          </a:p>
          <a:p>
            <a:pPr marR="0" lvl="0"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pic>
        <p:nvPicPr>
          <p:cNvPr id="10" name="Picture 9">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495834" y="2329318"/>
            <a:ext cx="4728210" cy="3082766"/>
          </a:xfrm>
          <a:prstGeom prst="rect">
            <a:avLst/>
          </a:prstGeom>
        </p:spPr>
      </p:pic>
      <p:sp>
        <p:nvSpPr>
          <p:cNvPr id="12" name="TextBox 11">
            <a:extLst>
              <a:ext uri="{FF2B5EF4-FFF2-40B4-BE49-F238E27FC236}">
                <a16:creationId xmlns:a16="http://schemas.microsoft.com/office/drawing/2014/main" id="{97B3901E-6270-57E5-2C7F-882BC1E3FC7A}"/>
              </a:ext>
            </a:extLst>
          </p:cNvPr>
          <p:cNvSpPr txBox="1"/>
          <p:nvPr/>
        </p:nvSpPr>
        <p:spPr>
          <a:xfrm>
            <a:off x="556045" y="4392660"/>
            <a:ext cx="6093618" cy="1323439"/>
          </a:xfrm>
          <a:prstGeom prst="rect">
            <a:avLst/>
          </a:prstGeom>
          <a:noFill/>
        </p:spPr>
        <p:txBody>
          <a:bodyPr wrap="square">
            <a:spAutoFit/>
          </a:bodyPr>
          <a:lstStyle/>
          <a:p>
            <a:pPr algn="r" rtl="1"/>
            <a:r>
              <a:rPr lang="en-US" sz="2000" b="1" dirty="0"/>
              <a:t>العاملان </a:t>
            </a:r>
            <a:r>
              <a:rPr lang="en-US" sz="2000" b="1" dirty="0" err="1"/>
              <a:t>الرئيسيان</a:t>
            </a:r>
            <a:r>
              <a:rPr lang="en-US" sz="2000" b="1" dirty="0"/>
              <a:t> </a:t>
            </a:r>
            <a:r>
              <a:rPr lang="en-US" sz="2000" b="1" dirty="0" err="1"/>
              <a:t>اللذان</a:t>
            </a:r>
            <a:r>
              <a:rPr lang="en-US" sz="2000" b="1" dirty="0"/>
              <a:t> </a:t>
            </a:r>
            <a:r>
              <a:rPr lang="en-US" sz="2000" b="1" dirty="0" err="1"/>
              <a:t>يولدان</a:t>
            </a:r>
            <a:r>
              <a:rPr lang="en-US" sz="2000" b="1" dirty="0"/>
              <a:t> </a:t>
            </a:r>
            <a:r>
              <a:rPr lang="en-US" sz="2000" b="1" dirty="0" err="1"/>
              <a:t>النمو</a:t>
            </a:r>
            <a:r>
              <a:rPr lang="en-US" sz="2000" b="1" dirty="0"/>
              <a:t> </a:t>
            </a:r>
            <a:r>
              <a:rPr lang="en-US" sz="2000" b="1" dirty="0" err="1"/>
              <a:t>الاقتصادي</a:t>
            </a:r>
            <a:r>
              <a:rPr lang="en-US" sz="2000" b="1" dirty="0"/>
              <a:t> </a:t>
            </a:r>
            <a:r>
              <a:rPr lang="en-US" sz="2000" b="1" dirty="0" err="1"/>
              <a:t>هما</a:t>
            </a:r>
            <a:r>
              <a:rPr lang="ar-EG" sz="2000" b="1" dirty="0"/>
              <a:t>:</a:t>
            </a:r>
            <a:endParaRPr lang="en-US" sz="2000" b="1" dirty="0"/>
          </a:p>
          <a:p>
            <a:pPr marL="457200" indent="-457200" algn="r" rtl="1">
              <a:buFont typeface="+mj-lt"/>
              <a:buAutoNum type="arabicPeriod"/>
            </a:pPr>
            <a:r>
              <a:rPr lang="en-US" sz="2000" b="1" u="sng" dirty="0" err="1">
                <a:solidFill>
                  <a:srgbClr val="0070C0"/>
                </a:solidFill>
              </a:rPr>
              <a:t>التغيير</a:t>
            </a:r>
            <a:r>
              <a:rPr lang="ar-EG" sz="2000" b="1" u="sng" dirty="0">
                <a:solidFill>
                  <a:srgbClr val="0070C0"/>
                </a:solidFill>
              </a:rPr>
              <a:t> والتقدم</a:t>
            </a:r>
            <a:r>
              <a:rPr lang="en-US" sz="2000" b="1" u="sng" dirty="0">
                <a:solidFill>
                  <a:srgbClr val="0070C0"/>
                </a:solidFill>
              </a:rPr>
              <a:t> </a:t>
            </a:r>
            <a:r>
              <a:rPr lang="en-US" sz="2000" b="1" u="sng" dirty="0" err="1">
                <a:solidFill>
                  <a:srgbClr val="0070C0"/>
                </a:solidFill>
              </a:rPr>
              <a:t>التكنولوجي</a:t>
            </a:r>
            <a:endParaRPr lang="en-US" sz="2000" b="1" u="sng" dirty="0">
              <a:solidFill>
                <a:srgbClr val="0070C0"/>
              </a:solidFill>
            </a:endParaRPr>
          </a:p>
          <a:p>
            <a:pPr marL="342900" indent="-342900" algn="r" rtl="1">
              <a:buFont typeface="Arial" panose="020B0604020202020204" pitchFamily="34" charset="0"/>
              <a:buChar char="•"/>
            </a:pPr>
            <a:r>
              <a:rPr lang="en-US" sz="2000" dirty="0" err="1"/>
              <a:t>يسمح</a:t>
            </a:r>
            <a:r>
              <a:rPr lang="en-US" sz="2000" dirty="0"/>
              <a:t> </a:t>
            </a:r>
            <a:r>
              <a:rPr lang="en-US" sz="2000" dirty="0" err="1"/>
              <a:t>للاقتصاد</a:t>
            </a:r>
            <a:r>
              <a:rPr lang="en-US" sz="2000" dirty="0"/>
              <a:t> </a:t>
            </a:r>
            <a:r>
              <a:rPr lang="en-US" sz="2000" dirty="0" err="1"/>
              <a:t>بإنتاج</a:t>
            </a:r>
            <a:r>
              <a:rPr lang="en-US" sz="2000" dirty="0"/>
              <a:t> </a:t>
            </a:r>
            <a:r>
              <a:rPr lang="en-US" sz="2000" dirty="0" err="1"/>
              <a:t>المزيد</a:t>
            </a:r>
            <a:r>
              <a:rPr lang="en-US" sz="2000" dirty="0"/>
              <a:t> </a:t>
            </a:r>
            <a:r>
              <a:rPr lang="en-US" sz="2000" dirty="0" err="1"/>
              <a:t>من</a:t>
            </a:r>
            <a:r>
              <a:rPr lang="en-US" sz="2000" dirty="0"/>
              <a:t> </a:t>
            </a:r>
            <a:r>
              <a:rPr lang="en-US" sz="2000" dirty="0" err="1"/>
              <a:t>السلع</a:t>
            </a:r>
            <a:r>
              <a:rPr lang="en-US" sz="2000" dirty="0"/>
              <a:t> </a:t>
            </a:r>
            <a:r>
              <a:rPr lang="en-US" sz="2000" dirty="0" err="1"/>
              <a:t>بنفس</a:t>
            </a:r>
            <a:r>
              <a:rPr lang="en-US" sz="2000" dirty="0"/>
              <a:t> </a:t>
            </a:r>
            <a:r>
              <a:rPr lang="en-US" sz="2000" dirty="0" err="1"/>
              <a:t>القدر</a:t>
            </a:r>
            <a:r>
              <a:rPr lang="en-US" sz="2000" dirty="0"/>
              <a:t> </a:t>
            </a:r>
            <a:r>
              <a:rPr lang="en-US" sz="2000" dirty="0" err="1"/>
              <a:t>من</a:t>
            </a:r>
            <a:r>
              <a:rPr lang="en-US" sz="2000" dirty="0"/>
              <a:t> </a:t>
            </a:r>
            <a:r>
              <a:rPr lang="en-US" sz="2000" dirty="0" err="1"/>
              <a:t>الموارد</a:t>
            </a:r>
            <a:r>
              <a:rPr lang="en-US" sz="2000" dirty="0"/>
              <a:t> </a:t>
            </a:r>
            <a:r>
              <a:rPr lang="en-US" sz="2000" dirty="0" err="1"/>
              <a:t>المحدودة</a:t>
            </a:r>
            <a:endParaRPr lang="en-US" sz="2000" dirty="0"/>
          </a:p>
        </p:txBody>
      </p:sp>
    </p:spTree>
    <p:extLst>
      <p:ext uri="{BB962C8B-B14F-4D97-AF65-F5344CB8AC3E}">
        <p14:creationId xmlns:p14="http://schemas.microsoft.com/office/powerpoint/2010/main" val="376166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pic>
        <p:nvPicPr>
          <p:cNvPr id="10" name="Picture 9">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495834" y="2329318"/>
            <a:ext cx="4728210" cy="3082766"/>
          </a:xfrm>
          <a:prstGeom prst="rect">
            <a:avLst/>
          </a:prstGeom>
        </p:spPr>
      </p:pic>
      <p:sp>
        <p:nvSpPr>
          <p:cNvPr id="2" name="TextBox 1">
            <a:extLst>
              <a:ext uri="{FF2B5EF4-FFF2-40B4-BE49-F238E27FC236}">
                <a16:creationId xmlns:a16="http://schemas.microsoft.com/office/drawing/2014/main" id="{A1CF8095-A20D-E062-9969-9AFF2E9F0FE9}"/>
              </a:ext>
            </a:extLst>
          </p:cNvPr>
          <p:cNvSpPr txBox="1"/>
          <p:nvPr/>
        </p:nvSpPr>
        <p:spPr>
          <a:xfrm>
            <a:off x="761999" y="2463825"/>
            <a:ext cx="6355020" cy="1938992"/>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two key factors that generate economic growth are</a:t>
            </a:r>
          </a:p>
          <a:p>
            <a:pPr marR="0" lvl="0">
              <a:spcBef>
                <a:spcPts val="0"/>
              </a:spcBef>
              <a:spcAft>
                <a:spcPts val="0"/>
              </a:spcAft>
              <a:tabLst>
                <a:tab pos="1450975" algn="l"/>
              </a:tabLst>
            </a:pPr>
            <a:r>
              <a:rPr lang="en-US" sz="2000" b="1" dirty="0">
                <a:solidFill>
                  <a:srgbClr val="0070C0"/>
                </a:solidFill>
                <a:effectLst/>
                <a:latin typeface="Alexandria"/>
                <a:ea typeface="Times New Roman" panose="02020603050405020304" pitchFamily="18" charset="0"/>
              </a:rPr>
              <a:t>2) Capital accumulation (human capital).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growth of capital resources including human capital, Means that an economy has </a:t>
            </a:r>
            <a:r>
              <a:rPr lang="en-US" sz="2000" b="1" dirty="0">
                <a:effectLst/>
                <a:latin typeface="Alexandria"/>
                <a:ea typeface="Times New Roman" panose="02020603050405020304" pitchFamily="18" charset="0"/>
              </a:rPr>
              <a:t>increased its available resources for production of goods.</a:t>
            </a:r>
          </a:p>
          <a:p>
            <a:pPr marR="0" lvl="0"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8904D54F-03B5-ADD8-6DB5-BD70BD909088}"/>
              </a:ext>
            </a:extLst>
          </p:cNvPr>
          <p:cNvSpPr txBox="1"/>
          <p:nvPr/>
        </p:nvSpPr>
        <p:spPr>
          <a:xfrm>
            <a:off x="582108" y="4316959"/>
            <a:ext cx="6093618" cy="1200329"/>
          </a:xfrm>
          <a:prstGeom prst="rect">
            <a:avLst/>
          </a:prstGeom>
          <a:noFill/>
        </p:spPr>
        <p:txBody>
          <a:bodyPr wrap="square">
            <a:spAutoFit/>
          </a:bodyPr>
          <a:lstStyle/>
          <a:p>
            <a:pPr algn="r" rtl="1"/>
            <a:r>
              <a:rPr lang="en-US" sz="1800" b="1" dirty="0"/>
              <a:t>العاملان </a:t>
            </a:r>
            <a:r>
              <a:rPr lang="en-US" sz="1800" b="1" dirty="0" err="1"/>
              <a:t>الرئيسيان</a:t>
            </a:r>
            <a:r>
              <a:rPr lang="en-US" sz="1800" b="1" dirty="0"/>
              <a:t> </a:t>
            </a:r>
            <a:r>
              <a:rPr lang="en-US" sz="1800" b="1" dirty="0" err="1"/>
              <a:t>اللذان</a:t>
            </a:r>
            <a:r>
              <a:rPr lang="en-US" sz="1800" b="1" dirty="0"/>
              <a:t> </a:t>
            </a:r>
            <a:r>
              <a:rPr lang="en-US" sz="1800" b="1" dirty="0" err="1"/>
              <a:t>يولدان</a:t>
            </a:r>
            <a:r>
              <a:rPr lang="en-US" sz="1800" b="1" dirty="0"/>
              <a:t> </a:t>
            </a:r>
            <a:r>
              <a:rPr lang="en-US" sz="1800" b="1" dirty="0" err="1"/>
              <a:t>النمو</a:t>
            </a:r>
            <a:r>
              <a:rPr lang="en-US" sz="1800" b="1" dirty="0"/>
              <a:t> </a:t>
            </a:r>
            <a:r>
              <a:rPr lang="en-US" sz="1800" b="1" dirty="0" err="1"/>
              <a:t>الاقتصادي</a:t>
            </a:r>
            <a:r>
              <a:rPr lang="en-US" sz="1800" b="1" dirty="0"/>
              <a:t> </a:t>
            </a:r>
            <a:r>
              <a:rPr lang="en-US" sz="1800" b="1" dirty="0" err="1"/>
              <a:t>هما</a:t>
            </a:r>
            <a:r>
              <a:rPr lang="ar-EG" sz="1800" b="1" dirty="0"/>
              <a:t>:</a:t>
            </a:r>
            <a:endParaRPr lang="en-US" sz="1800" b="1" dirty="0"/>
          </a:p>
          <a:p>
            <a:pPr algn="r" rtl="1"/>
            <a:r>
              <a:rPr lang="ar-EG" b="1" u="sng" dirty="0">
                <a:solidFill>
                  <a:srgbClr val="0070C0"/>
                </a:solidFill>
              </a:rPr>
              <a:t>2. تراكم رأس المال (رأس المال البشري).</a:t>
            </a:r>
          </a:p>
          <a:p>
            <a:pPr marL="342900" indent="-342900" algn="r" rtl="1">
              <a:buFont typeface="Arial" panose="020B0604020202020204" pitchFamily="34" charset="0"/>
              <a:buChar char="•"/>
            </a:pPr>
            <a:r>
              <a:rPr lang="ar-EG" sz="1800" dirty="0"/>
              <a:t>إن نمو موارد رأس المال بما في ذلك رأس المال البشري، يعني أن الاقتصاد قد زاد من موارده المتاحة لإنتاج السلع.</a:t>
            </a:r>
            <a:endParaRPr lang="en-US" sz="1800" dirty="0"/>
          </a:p>
        </p:txBody>
      </p:sp>
    </p:spTree>
    <p:extLst>
      <p:ext uri="{BB962C8B-B14F-4D97-AF65-F5344CB8AC3E}">
        <p14:creationId xmlns:p14="http://schemas.microsoft.com/office/powerpoint/2010/main" val="242686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4325" y="1685495"/>
            <a:ext cx="11566499"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11" name="Content Placeholder 2">
            <a:extLst>
              <a:ext uri="{FF2B5EF4-FFF2-40B4-BE49-F238E27FC236}">
                <a16:creationId xmlns:a16="http://schemas.microsoft.com/office/drawing/2014/main" id="{8A247D2A-B68D-46A6-BBD6-04735E2AAEC4}"/>
              </a:ext>
            </a:extLst>
          </p:cNvPr>
          <p:cNvSpPr txBox="1">
            <a:spLocks/>
          </p:cNvSpPr>
          <p:nvPr/>
        </p:nvSpPr>
        <p:spPr>
          <a:xfrm>
            <a:off x="5479386" y="1861962"/>
            <a:ext cx="5915026" cy="38738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production possibilities frontier represents________. </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maximum number of resources available at any given time.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combinations of goods and services that do not fully use available resources.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maximum rate of growth of output possible for an economy.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the maximum levels of production that can be attained.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When producing </a:t>
            </a:r>
            <a:r>
              <a:rPr lang="en-US" sz="1800" b="1" dirty="0">
                <a:solidFill>
                  <a:srgbClr val="0070C0"/>
                </a:solidFill>
                <a:latin typeface="Alexandria"/>
              </a:rPr>
              <a:t>at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a production efficient point, ________. </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our choice of the goods can be either on or within the production possibilities frontier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we can satisfy our all wants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opportunity cost of another good is zero</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we face a tradeoff and incur an opportunity cost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2000" dirty="0">
              <a:latin typeface="Alexandria"/>
            </a:endParaRPr>
          </a:p>
        </p:txBody>
      </p:sp>
      <p:sp>
        <p:nvSpPr>
          <p:cNvPr id="9" name="TextBox 8">
            <a:extLst>
              <a:ext uri="{FF2B5EF4-FFF2-40B4-BE49-F238E27FC236}">
                <a16:creationId xmlns:a16="http://schemas.microsoft.com/office/drawing/2014/main" id="{ECFEC8C9-BC68-D3CE-71CA-FF1AD7FC0815}"/>
              </a:ext>
            </a:extLst>
          </p:cNvPr>
          <p:cNvSpPr txBox="1"/>
          <p:nvPr/>
        </p:nvSpPr>
        <p:spPr>
          <a:xfrm>
            <a:off x="797588" y="1959804"/>
            <a:ext cx="4360451" cy="3970318"/>
          </a:xfrm>
          <a:prstGeom prst="rect">
            <a:avLst/>
          </a:prstGeom>
          <a:noFill/>
        </p:spPr>
        <p:txBody>
          <a:bodyPr wrap="square">
            <a:spAutoFit/>
          </a:bodyPr>
          <a:lstStyle/>
          <a:p>
            <a:pPr algn="just" rtl="1"/>
            <a:r>
              <a:rPr lang="en-US" b="1" dirty="0" err="1">
                <a:solidFill>
                  <a:srgbClr val="0070C0"/>
                </a:solidFill>
              </a:rPr>
              <a:t>تمثل</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الحد</a:t>
            </a:r>
            <a:r>
              <a:rPr lang="en-US" dirty="0"/>
              <a:t> </a:t>
            </a:r>
            <a:r>
              <a:rPr lang="en-US" dirty="0" err="1"/>
              <a:t>الأقصى</a:t>
            </a:r>
            <a:r>
              <a:rPr lang="en-US" dirty="0"/>
              <a:t> </a:t>
            </a:r>
            <a:r>
              <a:rPr lang="en-US" dirty="0" err="1"/>
              <a:t>لعدد</a:t>
            </a:r>
            <a:r>
              <a:rPr lang="en-US" dirty="0"/>
              <a:t> </a:t>
            </a:r>
            <a:r>
              <a:rPr lang="en-US" dirty="0" err="1"/>
              <a:t>الموارد</a:t>
            </a:r>
            <a:r>
              <a:rPr lang="en-US" dirty="0"/>
              <a:t> </a:t>
            </a:r>
            <a:r>
              <a:rPr lang="en-US" dirty="0" err="1"/>
              <a:t>المتاحة</a:t>
            </a:r>
            <a:r>
              <a:rPr lang="en-US" dirty="0"/>
              <a:t> </a:t>
            </a:r>
            <a:r>
              <a:rPr lang="en-US" dirty="0" err="1"/>
              <a:t>في</a:t>
            </a:r>
            <a:r>
              <a:rPr lang="en-US" dirty="0"/>
              <a:t> </a:t>
            </a:r>
            <a:r>
              <a:rPr lang="en-US" dirty="0" err="1"/>
              <a:t>أي</a:t>
            </a:r>
            <a:r>
              <a:rPr lang="en-US" dirty="0"/>
              <a:t> </a:t>
            </a:r>
            <a:r>
              <a:rPr lang="en-US" dirty="0" err="1"/>
              <a:t>وقت</a:t>
            </a:r>
            <a:r>
              <a:rPr lang="en-US" dirty="0"/>
              <a:t> </a:t>
            </a:r>
            <a:r>
              <a:rPr lang="en-US" dirty="0" err="1"/>
              <a:t>معين</a:t>
            </a:r>
            <a:r>
              <a:rPr lang="en-US" dirty="0"/>
              <a:t>.</a:t>
            </a:r>
          </a:p>
          <a:p>
            <a:pPr algn="just" rtl="1"/>
            <a:r>
              <a:rPr lang="en-US" dirty="0"/>
              <a:t>ب) </a:t>
            </a:r>
            <a:r>
              <a:rPr lang="en-US" dirty="0" err="1"/>
              <a:t>مجموعات</a:t>
            </a:r>
            <a:r>
              <a:rPr lang="en-US" dirty="0"/>
              <a:t> </a:t>
            </a:r>
            <a:r>
              <a:rPr lang="en-US" dirty="0" err="1"/>
              <a:t>السلع</a:t>
            </a:r>
            <a:r>
              <a:rPr lang="en-US" dirty="0"/>
              <a:t> </a:t>
            </a:r>
            <a:r>
              <a:rPr lang="en-US" dirty="0" err="1"/>
              <a:t>والخدمات</a:t>
            </a:r>
            <a:r>
              <a:rPr lang="en-US" dirty="0"/>
              <a:t> </a:t>
            </a:r>
            <a:r>
              <a:rPr lang="en-US" dirty="0" err="1"/>
              <a:t>التي</a:t>
            </a:r>
            <a:r>
              <a:rPr lang="en-US" dirty="0"/>
              <a:t> </a:t>
            </a:r>
            <a:r>
              <a:rPr lang="en-US" dirty="0" err="1"/>
              <a:t>لا</a:t>
            </a:r>
            <a:r>
              <a:rPr lang="en-US" dirty="0"/>
              <a:t> </a:t>
            </a:r>
            <a:r>
              <a:rPr lang="en-US" dirty="0" err="1"/>
              <a:t>تستخدم</a:t>
            </a:r>
            <a:r>
              <a:rPr lang="en-US" dirty="0"/>
              <a:t> </a:t>
            </a:r>
            <a:r>
              <a:rPr lang="en-US" dirty="0" err="1"/>
              <a:t>الموارد</a:t>
            </a:r>
            <a:r>
              <a:rPr lang="en-US" dirty="0"/>
              <a:t> </a:t>
            </a:r>
            <a:r>
              <a:rPr lang="en-US" dirty="0" err="1"/>
              <a:t>المتاحة</a:t>
            </a:r>
            <a:r>
              <a:rPr lang="en-US" dirty="0"/>
              <a:t> </a:t>
            </a:r>
            <a:r>
              <a:rPr lang="en-US" dirty="0" err="1"/>
              <a:t>بالكامل</a:t>
            </a:r>
            <a:r>
              <a:rPr lang="en-US" dirty="0"/>
              <a:t>.</a:t>
            </a:r>
          </a:p>
          <a:p>
            <a:pPr algn="just" rtl="1"/>
            <a:r>
              <a:rPr lang="en-US" dirty="0"/>
              <a:t>ج) </a:t>
            </a:r>
            <a:r>
              <a:rPr lang="en-US" dirty="0" err="1"/>
              <a:t>الحد</a:t>
            </a:r>
            <a:r>
              <a:rPr lang="en-US" dirty="0"/>
              <a:t> </a:t>
            </a:r>
            <a:r>
              <a:rPr lang="en-US" dirty="0" err="1"/>
              <a:t>الأقصى</a:t>
            </a:r>
            <a:r>
              <a:rPr lang="en-US" dirty="0"/>
              <a:t> </a:t>
            </a:r>
            <a:r>
              <a:rPr lang="en-US" dirty="0" err="1"/>
              <a:t>لمعدل</a:t>
            </a:r>
            <a:r>
              <a:rPr lang="en-US" dirty="0"/>
              <a:t> </a:t>
            </a:r>
            <a:r>
              <a:rPr lang="en-US" dirty="0" err="1"/>
              <a:t>نمو</a:t>
            </a:r>
            <a:r>
              <a:rPr lang="en-US" dirty="0"/>
              <a:t> </a:t>
            </a:r>
            <a:r>
              <a:rPr lang="en-US" dirty="0" err="1"/>
              <a:t>الناتج</a:t>
            </a:r>
            <a:r>
              <a:rPr lang="en-US" dirty="0"/>
              <a:t> </a:t>
            </a:r>
            <a:r>
              <a:rPr lang="en-US" dirty="0" err="1"/>
              <a:t>الممكن</a:t>
            </a:r>
            <a:r>
              <a:rPr lang="en-US" dirty="0"/>
              <a:t> </a:t>
            </a:r>
            <a:r>
              <a:rPr lang="en-US" dirty="0" err="1"/>
              <a:t>للاقتصاد</a:t>
            </a:r>
            <a:r>
              <a:rPr lang="en-US" dirty="0"/>
              <a:t>.</a:t>
            </a:r>
          </a:p>
          <a:p>
            <a:pPr algn="just" rtl="1"/>
            <a:r>
              <a:rPr lang="en-US" b="1" u="sng" dirty="0"/>
              <a:t>د) </a:t>
            </a:r>
            <a:r>
              <a:rPr lang="en-US" b="1" u="sng" dirty="0" err="1"/>
              <a:t>الحد</a:t>
            </a:r>
            <a:r>
              <a:rPr lang="en-US" b="1" u="sng" dirty="0"/>
              <a:t> </a:t>
            </a:r>
            <a:r>
              <a:rPr lang="en-US" b="1" u="sng" dirty="0" err="1"/>
              <a:t>الأقصى</a:t>
            </a:r>
            <a:r>
              <a:rPr lang="en-US" b="1" u="sng" dirty="0"/>
              <a:t> </a:t>
            </a:r>
            <a:r>
              <a:rPr lang="en-US" b="1" u="sng" dirty="0" err="1"/>
              <a:t>لمستويات</a:t>
            </a:r>
            <a:r>
              <a:rPr lang="en-US" b="1" u="sng" dirty="0"/>
              <a:t> </a:t>
            </a:r>
            <a:r>
              <a:rPr lang="en-US" b="1" u="sng" dirty="0" err="1"/>
              <a:t>الإنتاج</a:t>
            </a:r>
            <a:r>
              <a:rPr lang="en-US" b="1" u="sng" dirty="0"/>
              <a:t> </a:t>
            </a:r>
            <a:r>
              <a:rPr lang="en-US" b="1" u="sng" dirty="0" err="1"/>
              <a:t>التي</a:t>
            </a:r>
            <a:r>
              <a:rPr lang="en-US" b="1" u="sng" dirty="0"/>
              <a:t> </a:t>
            </a:r>
            <a:r>
              <a:rPr lang="en-US" b="1" u="sng" dirty="0" err="1"/>
              <a:t>يمكن</a:t>
            </a:r>
            <a:r>
              <a:rPr lang="en-US" b="1" u="sng" dirty="0"/>
              <a:t> </a:t>
            </a:r>
            <a:r>
              <a:rPr lang="en-US" b="1" u="sng" dirty="0" err="1"/>
              <a:t>تحقيقها</a:t>
            </a:r>
            <a:r>
              <a:rPr lang="ar-EG" b="1" u="sng" dirty="0"/>
              <a:t> والحصول عليها</a:t>
            </a:r>
            <a:r>
              <a:rPr lang="en-US" b="1" u="sng" dirty="0"/>
              <a:t>.</a:t>
            </a:r>
          </a:p>
          <a:p>
            <a:pPr algn="just" rtl="1"/>
            <a:endParaRPr lang="en-US" dirty="0"/>
          </a:p>
          <a:p>
            <a:pPr algn="just" rtl="1"/>
            <a:r>
              <a:rPr lang="en-US" b="1" dirty="0" err="1">
                <a:solidFill>
                  <a:srgbClr val="0070C0"/>
                </a:solidFill>
              </a:rPr>
              <a:t>عند</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إنتاج</a:t>
            </a:r>
            <a:r>
              <a:rPr lang="en-US" b="1" dirty="0">
                <a:solidFill>
                  <a:srgbClr val="0070C0"/>
                </a:solidFill>
              </a:rPr>
              <a:t> </a:t>
            </a:r>
            <a:r>
              <a:rPr lang="ar-EG" b="1" dirty="0">
                <a:solidFill>
                  <a:srgbClr val="0070C0"/>
                </a:solidFill>
              </a:rPr>
              <a:t>كفئ</a:t>
            </a:r>
            <a:r>
              <a:rPr lang="en-US" b="1" dirty="0">
                <a:solidFill>
                  <a:srgbClr val="0070C0"/>
                </a:solidFill>
              </a:rPr>
              <a:t>، ________.</a:t>
            </a:r>
          </a:p>
          <a:p>
            <a:pPr algn="just" rtl="1"/>
            <a:r>
              <a:rPr lang="en-US" dirty="0"/>
              <a:t>أ) </a:t>
            </a:r>
            <a:r>
              <a:rPr lang="en-US" dirty="0" err="1"/>
              <a:t>يمكن</a:t>
            </a:r>
            <a:r>
              <a:rPr lang="en-US" dirty="0"/>
              <a:t> </a:t>
            </a:r>
            <a:r>
              <a:rPr lang="en-US" dirty="0" err="1"/>
              <a:t>أن</a:t>
            </a:r>
            <a:r>
              <a:rPr lang="en-US" dirty="0"/>
              <a:t> </a:t>
            </a:r>
            <a:r>
              <a:rPr lang="en-US" dirty="0" err="1"/>
              <a:t>يكون</a:t>
            </a:r>
            <a:r>
              <a:rPr lang="en-US" dirty="0"/>
              <a:t> </a:t>
            </a:r>
            <a:r>
              <a:rPr lang="en-US" dirty="0" err="1"/>
              <a:t>اختيارنا</a:t>
            </a:r>
            <a:r>
              <a:rPr lang="en-US" dirty="0"/>
              <a:t> </a:t>
            </a:r>
            <a:r>
              <a:rPr lang="en-US" dirty="0" err="1"/>
              <a:t>للسلع</a:t>
            </a:r>
            <a:r>
              <a:rPr lang="en-US" dirty="0"/>
              <a:t> </a:t>
            </a:r>
            <a:r>
              <a:rPr lang="en-US" dirty="0" err="1"/>
              <a:t>إما</a:t>
            </a:r>
            <a:r>
              <a:rPr lang="en-US" dirty="0"/>
              <a:t> </a:t>
            </a:r>
            <a:r>
              <a:rPr lang="en-US" dirty="0" err="1"/>
              <a:t>على</a:t>
            </a:r>
            <a:r>
              <a:rPr lang="en-US" dirty="0"/>
              <a:t> </a:t>
            </a:r>
            <a:r>
              <a:rPr lang="en-US" dirty="0" err="1"/>
              <a:t>حدود</a:t>
            </a:r>
            <a:r>
              <a:rPr lang="en-US" dirty="0"/>
              <a:t> إمكانيات </a:t>
            </a:r>
            <a:r>
              <a:rPr lang="en-US" dirty="0" err="1"/>
              <a:t>الإنتاج</a:t>
            </a:r>
            <a:r>
              <a:rPr lang="en-US" dirty="0"/>
              <a:t> </a:t>
            </a:r>
            <a:r>
              <a:rPr lang="en-US" dirty="0" err="1"/>
              <a:t>أو</a:t>
            </a:r>
            <a:r>
              <a:rPr lang="en-US" dirty="0"/>
              <a:t> </a:t>
            </a:r>
            <a:r>
              <a:rPr lang="en-US" dirty="0" err="1"/>
              <a:t>داخلها</a:t>
            </a:r>
            <a:r>
              <a:rPr lang="en-US" dirty="0"/>
              <a:t>.</a:t>
            </a:r>
          </a:p>
          <a:p>
            <a:pPr algn="just" rtl="1"/>
            <a:r>
              <a:rPr lang="en-US" dirty="0"/>
              <a:t>ب) </a:t>
            </a:r>
            <a:r>
              <a:rPr lang="en-US" dirty="0" err="1"/>
              <a:t>يمكننا</a:t>
            </a:r>
            <a:r>
              <a:rPr lang="en-US" dirty="0"/>
              <a:t> </a:t>
            </a:r>
            <a:r>
              <a:rPr lang="en-US" dirty="0" err="1"/>
              <a:t>تلبية</a:t>
            </a:r>
            <a:r>
              <a:rPr lang="en-US" dirty="0"/>
              <a:t> </a:t>
            </a:r>
            <a:r>
              <a:rPr lang="en-US" dirty="0" err="1"/>
              <a:t>جميع</a:t>
            </a:r>
            <a:r>
              <a:rPr lang="en-US" dirty="0"/>
              <a:t> </a:t>
            </a:r>
            <a:r>
              <a:rPr lang="en-US" dirty="0" err="1"/>
              <a:t>رغباتنا</a:t>
            </a:r>
            <a:r>
              <a:rPr lang="en-US" dirty="0"/>
              <a:t>.</a:t>
            </a:r>
          </a:p>
          <a:p>
            <a:pPr algn="just" rtl="1"/>
            <a:r>
              <a:rPr lang="en-US" dirty="0"/>
              <a:t>ج) </a:t>
            </a:r>
            <a:r>
              <a:rPr lang="en-US" dirty="0" err="1"/>
              <a:t>التكلفة</a:t>
            </a:r>
            <a:r>
              <a:rPr lang="en-US" dirty="0"/>
              <a:t> </a:t>
            </a:r>
            <a:r>
              <a:rPr lang="en-US" dirty="0" err="1"/>
              <a:t>البديلة</a:t>
            </a:r>
            <a:r>
              <a:rPr lang="en-US" dirty="0"/>
              <a:t> </a:t>
            </a:r>
            <a:r>
              <a:rPr lang="en-US" dirty="0" err="1"/>
              <a:t>لسلعة</a:t>
            </a:r>
            <a:r>
              <a:rPr lang="en-US" dirty="0"/>
              <a:t> </a:t>
            </a:r>
            <a:r>
              <a:rPr lang="en-US" dirty="0" err="1"/>
              <a:t>أخرى</a:t>
            </a:r>
            <a:r>
              <a:rPr lang="en-US" dirty="0"/>
              <a:t> </a:t>
            </a:r>
            <a:r>
              <a:rPr lang="en-US" dirty="0" err="1"/>
              <a:t>تساوي</a:t>
            </a:r>
            <a:r>
              <a:rPr lang="en-US" dirty="0"/>
              <a:t> </a:t>
            </a:r>
            <a:r>
              <a:rPr lang="en-US" dirty="0" err="1"/>
              <a:t>صفرًا</a:t>
            </a:r>
            <a:r>
              <a:rPr lang="en-US" dirty="0"/>
              <a:t>.</a:t>
            </a:r>
          </a:p>
          <a:p>
            <a:pPr algn="just" rtl="1"/>
            <a:r>
              <a:rPr lang="en-US" b="1" u="sng" dirty="0"/>
              <a:t>د) </a:t>
            </a:r>
            <a:r>
              <a:rPr lang="en-US" b="1" u="sng" dirty="0" err="1"/>
              <a:t>نواجه</a:t>
            </a:r>
            <a:r>
              <a:rPr lang="en-US" b="1" u="sng" dirty="0"/>
              <a:t> </a:t>
            </a:r>
            <a:r>
              <a:rPr lang="en-US" b="1" u="sng" dirty="0" err="1"/>
              <a:t>مقايضة</a:t>
            </a:r>
            <a:r>
              <a:rPr lang="en-US" b="1" u="sng" dirty="0"/>
              <a:t> </a:t>
            </a:r>
            <a:r>
              <a:rPr lang="en-US" b="1" u="sng" dirty="0" err="1"/>
              <a:t>ونتكبد</a:t>
            </a:r>
            <a:r>
              <a:rPr lang="en-US" b="1" u="sng" dirty="0"/>
              <a:t> </a:t>
            </a:r>
            <a:r>
              <a:rPr lang="en-US" b="1" u="sng" dirty="0" err="1"/>
              <a:t>تكلفة</a:t>
            </a:r>
            <a:r>
              <a:rPr lang="en-US" b="1" u="sng" dirty="0"/>
              <a:t> </a:t>
            </a:r>
            <a:r>
              <a:rPr lang="ar-EG" b="1" u="sng" dirty="0" err="1"/>
              <a:t>ال</a:t>
            </a:r>
            <a:r>
              <a:rPr lang="en-US" b="1" u="sng" dirty="0" err="1"/>
              <a:t>فرصة</a:t>
            </a:r>
            <a:r>
              <a:rPr lang="ar-EG" b="1" u="sng" dirty="0"/>
              <a:t> البديلة</a:t>
            </a:r>
            <a:endParaRPr lang="en-US" b="1" u="sng" dirty="0"/>
          </a:p>
        </p:txBody>
      </p:sp>
    </p:spTree>
    <p:extLst>
      <p:ext uri="{BB962C8B-B14F-4D97-AF65-F5344CB8AC3E}">
        <p14:creationId xmlns:p14="http://schemas.microsoft.com/office/powerpoint/2010/main" val="1575297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455" y="1706363"/>
            <a:ext cx="11714370" cy="4819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11015" y="729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F6535D72-C22C-C325-FD20-D3BAACC0A255}"/>
              </a:ext>
            </a:extLst>
          </p:cNvPr>
          <p:cNvSpPr txBox="1">
            <a:spLocks/>
          </p:cNvSpPr>
          <p:nvPr/>
        </p:nvSpPr>
        <p:spPr>
          <a:xfrm>
            <a:off x="6038850" y="1834856"/>
            <a:ext cx="5529262"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production possibilities frontier figure does </a:t>
            </a:r>
            <a:r>
              <a:rPr lang="en-US" sz="1800" b="1" u="sng" dirty="0">
                <a:solidFill>
                  <a:srgbClr val="0070C0"/>
                </a:solidFill>
                <a:effectLst/>
                <a:latin typeface="Alexandria"/>
                <a:ea typeface="Times New Roman" panose="02020603050405020304" pitchFamily="18" charset="0"/>
                <a:cs typeface="Palatino Linotype" panose="02040502050505030304" pitchFamily="18" charset="0"/>
              </a:rPr>
              <a:t>NOT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illustrate 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limits on production imposed by our limited resources and technology.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who gets the goods.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opportunity cost.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attainable and unattainable points.</a:t>
            </a: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indent="0">
              <a:spcBef>
                <a:spcPts val="0"/>
              </a:spcBef>
              <a:buNone/>
            </a:pPr>
            <a:r>
              <a:rPr lang="en-US" sz="1800" b="1" dirty="0">
                <a:solidFill>
                  <a:srgbClr val="0070C0"/>
                </a:solidFill>
                <a:latin typeface="Alexandria"/>
              </a:rPr>
              <a:t>Scarcity is represented on a production possibilities frontier figure by</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________.</a:t>
            </a:r>
            <a:endParaRPr lang="en-US" sz="1800" b="1" dirty="0">
              <a:solidFill>
                <a:srgbClr val="0070C0"/>
              </a:solidFill>
              <a:latin typeface="Alexandria"/>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amount of the good on the horizontal axis forgone.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fact that there are only two goods in the diagram.</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technological progress.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the fact there are attainable and unattainable points.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BD455135-758D-989C-2C0D-47079B61BD48}"/>
              </a:ext>
            </a:extLst>
          </p:cNvPr>
          <p:cNvSpPr txBox="1"/>
          <p:nvPr/>
        </p:nvSpPr>
        <p:spPr>
          <a:xfrm>
            <a:off x="311175" y="1848170"/>
            <a:ext cx="5414963" cy="3693319"/>
          </a:xfrm>
          <a:prstGeom prst="rect">
            <a:avLst/>
          </a:prstGeom>
          <a:noFill/>
        </p:spPr>
        <p:txBody>
          <a:bodyPr wrap="square">
            <a:spAutoFit/>
          </a:bodyPr>
          <a:lstStyle/>
          <a:p>
            <a:pPr algn="just" rtl="1"/>
            <a:r>
              <a:rPr lang="en-US" b="1" dirty="0" err="1">
                <a:solidFill>
                  <a:srgbClr val="0070C0"/>
                </a:solidFill>
              </a:rPr>
              <a:t>لا</a:t>
            </a:r>
            <a:r>
              <a:rPr lang="en-US" b="1" dirty="0">
                <a:solidFill>
                  <a:srgbClr val="0070C0"/>
                </a:solidFill>
              </a:rPr>
              <a:t> </a:t>
            </a:r>
            <a:r>
              <a:rPr lang="en-US" b="1" dirty="0" err="1">
                <a:solidFill>
                  <a:srgbClr val="0070C0"/>
                </a:solidFill>
              </a:rPr>
              <a:t>يوضح</a:t>
            </a:r>
            <a:r>
              <a:rPr lang="en-US" b="1" dirty="0">
                <a:solidFill>
                  <a:srgbClr val="0070C0"/>
                </a:solidFill>
              </a:rPr>
              <a:t> </a:t>
            </a:r>
            <a:r>
              <a:rPr lang="ar-EG" b="1" dirty="0">
                <a:solidFill>
                  <a:srgbClr val="0070C0"/>
                </a:solidFill>
              </a:rPr>
              <a:t>منحني</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حدود</a:t>
            </a:r>
            <a:r>
              <a:rPr lang="en-US" dirty="0"/>
              <a:t> </a:t>
            </a:r>
            <a:r>
              <a:rPr lang="en-US" dirty="0" err="1"/>
              <a:t>الإنتاج</a:t>
            </a:r>
            <a:r>
              <a:rPr lang="en-US" dirty="0"/>
              <a:t> </a:t>
            </a:r>
            <a:r>
              <a:rPr lang="en-US" dirty="0" err="1"/>
              <a:t>التي</a:t>
            </a:r>
            <a:r>
              <a:rPr lang="en-US" dirty="0"/>
              <a:t> </a:t>
            </a:r>
            <a:r>
              <a:rPr lang="en-US" dirty="0" err="1"/>
              <a:t>تفرضها</a:t>
            </a:r>
            <a:r>
              <a:rPr lang="en-US" dirty="0"/>
              <a:t> </a:t>
            </a:r>
            <a:r>
              <a:rPr lang="en-US" dirty="0" err="1"/>
              <a:t>مواردنا</a:t>
            </a:r>
            <a:r>
              <a:rPr lang="en-US" dirty="0"/>
              <a:t> </a:t>
            </a:r>
            <a:r>
              <a:rPr lang="en-US" dirty="0" err="1"/>
              <a:t>وتكنولوجيتنا</a:t>
            </a:r>
            <a:r>
              <a:rPr lang="en-US" dirty="0"/>
              <a:t> </a:t>
            </a:r>
            <a:r>
              <a:rPr lang="en-US" dirty="0" err="1"/>
              <a:t>المحدودة</a:t>
            </a:r>
            <a:r>
              <a:rPr lang="en-US" dirty="0"/>
              <a:t>.</a:t>
            </a:r>
          </a:p>
          <a:p>
            <a:pPr algn="just" rtl="1"/>
            <a:r>
              <a:rPr lang="en-US" b="1" u="sng" dirty="0"/>
              <a:t>ب) </a:t>
            </a:r>
            <a:r>
              <a:rPr lang="en-US" b="1" u="sng" dirty="0" err="1"/>
              <a:t>من</a:t>
            </a:r>
            <a:r>
              <a:rPr lang="en-US" b="1" u="sng" dirty="0"/>
              <a:t> </a:t>
            </a:r>
            <a:r>
              <a:rPr lang="en-US" b="1" u="sng" dirty="0" err="1"/>
              <a:t>يحصل</a:t>
            </a:r>
            <a:r>
              <a:rPr lang="en-US" b="1" u="sng" dirty="0"/>
              <a:t> </a:t>
            </a:r>
            <a:r>
              <a:rPr lang="en-US" b="1" u="sng" dirty="0" err="1"/>
              <a:t>على</a:t>
            </a:r>
            <a:r>
              <a:rPr lang="en-US" b="1" u="sng" dirty="0"/>
              <a:t> </a:t>
            </a:r>
            <a:r>
              <a:rPr lang="en-US" b="1" u="sng" dirty="0" err="1"/>
              <a:t>السلع</a:t>
            </a:r>
            <a:r>
              <a:rPr lang="en-US" b="1" u="sng" dirty="0"/>
              <a:t>.</a:t>
            </a:r>
          </a:p>
          <a:p>
            <a:pPr algn="just" rtl="1"/>
            <a:r>
              <a:rPr lang="en-US" dirty="0"/>
              <a:t>ج) </a:t>
            </a:r>
            <a:r>
              <a:rPr lang="en-US" dirty="0" err="1"/>
              <a:t>تكلفة</a:t>
            </a:r>
            <a:r>
              <a:rPr lang="en-US" dirty="0"/>
              <a:t> </a:t>
            </a:r>
            <a:r>
              <a:rPr lang="en-US" dirty="0" err="1"/>
              <a:t>الفرصة</a:t>
            </a:r>
            <a:r>
              <a:rPr lang="ar-EG" dirty="0"/>
              <a:t> البديلة</a:t>
            </a:r>
            <a:r>
              <a:rPr lang="en-US" dirty="0"/>
              <a:t>.</a:t>
            </a:r>
          </a:p>
          <a:p>
            <a:pPr algn="just" rtl="1"/>
            <a:r>
              <a:rPr lang="en-US" dirty="0"/>
              <a:t>د) </a:t>
            </a:r>
            <a:r>
              <a:rPr lang="en-US" dirty="0" err="1"/>
              <a:t>النقاط</a:t>
            </a:r>
            <a:r>
              <a:rPr lang="en-US" dirty="0"/>
              <a:t> </a:t>
            </a:r>
            <a:r>
              <a:rPr lang="en-US" dirty="0" err="1"/>
              <a:t>التي</a:t>
            </a:r>
            <a:r>
              <a:rPr lang="en-US" dirty="0"/>
              <a:t> </a:t>
            </a:r>
            <a:r>
              <a:rPr lang="en-US" dirty="0" err="1"/>
              <a:t>يمكن</a:t>
            </a:r>
            <a:r>
              <a:rPr lang="en-US" dirty="0"/>
              <a:t> </a:t>
            </a:r>
            <a:r>
              <a:rPr lang="en-US" dirty="0" err="1"/>
              <a:t>تحقيقها</a:t>
            </a:r>
            <a:r>
              <a:rPr lang="en-US" dirty="0"/>
              <a:t> </a:t>
            </a:r>
            <a:r>
              <a:rPr lang="en-US" dirty="0" err="1"/>
              <a:t>والتي</a:t>
            </a:r>
            <a:r>
              <a:rPr lang="en-US" dirty="0"/>
              <a:t> </a:t>
            </a:r>
            <a:r>
              <a:rPr lang="en-US" dirty="0" err="1"/>
              <a:t>لا</a:t>
            </a:r>
            <a:r>
              <a:rPr lang="en-US" dirty="0"/>
              <a:t> </a:t>
            </a:r>
            <a:r>
              <a:rPr lang="en-US" dirty="0" err="1"/>
              <a:t>يمكن</a:t>
            </a:r>
            <a:r>
              <a:rPr lang="en-US" dirty="0"/>
              <a:t> </a:t>
            </a:r>
            <a:r>
              <a:rPr lang="en-US" dirty="0" err="1"/>
              <a:t>تحقيقها</a:t>
            </a:r>
            <a:r>
              <a:rPr lang="en-US" dirty="0"/>
              <a:t>.</a:t>
            </a:r>
          </a:p>
          <a:p>
            <a:pPr algn="just" rtl="1"/>
            <a:endParaRPr lang="en-US" dirty="0"/>
          </a:p>
          <a:p>
            <a:pPr algn="just" rtl="1"/>
            <a:r>
              <a:rPr lang="en-US" b="1" dirty="0" err="1">
                <a:solidFill>
                  <a:srgbClr val="0070C0"/>
                </a:solidFill>
              </a:rPr>
              <a:t>يتم</a:t>
            </a:r>
            <a:r>
              <a:rPr lang="en-US" b="1" dirty="0">
                <a:solidFill>
                  <a:srgbClr val="0070C0"/>
                </a:solidFill>
              </a:rPr>
              <a:t> </a:t>
            </a:r>
            <a:r>
              <a:rPr lang="en-US" b="1" dirty="0" err="1">
                <a:solidFill>
                  <a:srgbClr val="0070C0"/>
                </a:solidFill>
              </a:rPr>
              <a:t>تمثيل</a:t>
            </a:r>
            <a:r>
              <a:rPr lang="en-US" b="1" dirty="0">
                <a:solidFill>
                  <a:srgbClr val="0070C0"/>
                </a:solidFill>
              </a:rPr>
              <a:t> </a:t>
            </a:r>
            <a:r>
              <a:rPr lang="en-US" b="1" dirty="0" err="1">
                <a:solidFill>
                  <a:srgbClr val="0070C0"/>
                </a:solidFill>
              </a:rPr>
              <a:t>الندرة</a:t>
            </a:r>
            <a:r>
              <a:rPr lang="en-US" b="1" dirty="0">
                <a:solidFill>
                  <a:srgbClr val="0070C0"/>
                </a:solidFill>
              </a:rPr>
              <a:t> </a:t>
            </a:r>
            <a:r>
              <a:rPr lang="en-US" b="1" dirty="0" err="1">
                <a:solidFill>
                  <a:srgbClr val="0070C0"/>
                </a:solidFill>
              </a:rPr>
              <a:t>على</a:t>
            </a:r>
            <a:r>
              <a:rPr lang="en-US" b="1" dirty="0">
                <a:solidFill>
                  <a:srgbClr val="0070C0"/>
                </a:solidFill>
              </a:rPr>
              <a:t> </a:t>
            </a:r>
            <a:r>
              <a:rPr lang="ar-EG" b="1" dirty="0">
                <a:solidFill>
                  <a:srgbClr val="0070C0"/>
                </a:solidFill>
              </a:rPr>
              <a:t>منحني</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بواسطة</a:t>
            </a:r>
            <a:r>
              <a:rPr lang="en-US" b="1" dirty="0">
                <a:solidFill>
                  <a:srgbClr val="0070C0"/>
                </a:solidFill>
              </a:rPr>
              <a:t> ________.</a:t>
            </a:r>
          </a:p>
          <a:p>
            <a:pPr algn="just" rtl="1"/>
            <a:r>
              <a:rPr lang="en-US" dirty="0"/>
              <a:t>أ) </a:t>
            </a:r>
            <a:r>
              <a:rPr lang="en-US" dirty="0" err="1"/>
              <a:t>كمية</a:t>
            </a:r>
            <a:r>
              <a:rPr lang="en-US" dirty="0"/>
              <a:t> </a:t>
            </a:r>
            <a:r>
              <a:rPr lang="en-US" dirty="0" err="1"/>
              <a:t>السلعة</a:t>
            </a:r>
            <a:r>
              <a:rPr lang="en-US" dirty="0"/>
              <a:t> </a:t>
            </a:r>
            <a:r>
              <a:rPr lang="en-US" dirty="0" err="1"/>
              <a:t>المفقودة</a:t>
            </a:r>
            <a:r>
              <a:rPr lang="en-US" dirty="0"/>
              <a:t> </a:t>
            </a:r>
            <a:r>
              <a:rPr lang="en-US" dirty="0" err="1"/>
              <a:t>على</a:t>
            </a:r>
            <a:r>
              <a:rPr lang="en-US" dirty="0"/>
              <a:t> </a:t>
            </a:r>
            <a:r>
              <a:rPr lang="en-US" dirty="0" err="1"/>
              <a:t>المحور</a:t>
            </a:r>
            <a:r>
              <a:rPr lang="en-US" dirty="0"/>
              <a:t> </a:t>
            </a:r>
            <a:r>
              <a:rPr lang="en-US" dirty="0" err="1"/>
              <a:t>الأفقي</a:t>
            </a:r>
            <a:r>
              <a:rPr lang="en-US" dirty="0"/>
              <a:t>.</a:t>
            </a:r>
          </a:p>
          <a:p>
            <a:pPr algn="just" rtl="1"/>
            <a:r>
              <a:rPr lang="en-US" dirty="0"/>
              <a:t>ب) </a:t>
            </a:r>
            <a:r>
              <a:rPr lang="en-US" dirty="0" err="1"/>
              <a:t>حقيقة</a:t>
            </a:r>
            <a:r>
              <a:rPr lang="en-US" dirty="0"/>
              <a:t> </a:t>
            </a:r>
            <a:r>
              <a:rPr lang="en-US" dirty="0" err="1"/>
              <a:t>وجود</a:t>
            </a:r>
            <a:r>
              <a:rPr lang="en-US" dirty="0"/>
              <a:t> </a:t>
            </a:r>
            <a:r>
              <a:rPr lang="en-US" dirty="0" err="1"/>
              <a:t>سلعتين</a:t>
            </a:r>
            <a:r>
              <a:rPr lang="en-US" dirty="0"/>
              <a:t> </a:t>
            </a:r>
            <a:r>
              <a:rPr lang="en-US" dirty="0" err="1"/>
              <a:t>فقط</a:t>
            </a:r>
            <a:r>
              <a:rPr lang="en-US" dirty="0"/>
              <a:t> </a:t>
            </a:r>
            <a:r>
              <a:rPr lang="en-US" dirty="0" err="1"/>
              <a:t>في</a:t>
            </a:r>
            <a:r>
              <a:rPr lang="en-US" dirty="0"/>
              <a:t> </a:t>
            </a:r>
            <a:r>
              <a:rPr lang="en-US" dirty="0" err="1"/>
              <a:t>الرسم</a:t>
            </a:r>
            <a:r>
              <a:rPr lang="en-US" dirty="0"/>
              <a:t> </a:t>
            </a:r>
            <a:r>
              <a:rPr lang="en-US" dirty="0" err="1"/>
              <a:t>البياني</a:t>
            </a:r>
            <a:r>
              <a:rPr lang="en-US" dirty="0"/>
              <a:t>.</a:t>
            </a:r>
          </a:p>
          <a:p>
            <a:pPr algn="just" rtl="1"/>
            <a:r>
              <a:rPr lang="en-US" dirty="0"/>
              <a:t>ج) </a:t>
            </a:r>
            <a:r>
              <a:rPr lang="en-US" dirty="0" err="1"/>
              <a:t>التقدم</a:t>
            </a:r>
            <a:r>
              <a:rPr lang="en-US" dirty="0"/>
              <a:t> </a:t>
            </a:r>
            <a:r>
              <a:rPr lang="en-US" dirty="0" err="1"/>
              <a:t>التكنولوجي</a:t>
            </a:r>
            <a:r>
              <a:rPr lang="en-US" dirty="0"/>
              <a:t>.</a:t>
            </a:r>
          </a:p>
          <a:p>
            <a:pPr algn="just" rtl="1"/>
            <a:r>
              <a:rPr lang="en-US" b="1" u="sng" dirty="0"/>
              <a:t>د) </a:t>
            </a:r>
            <a:r>
              <a:rPr lang="en-US" b="1" u="sng" dirty="0" err="1"/>
              <a:t>حقيقة</a:t>
            </a:r>
            <a:r>
              <a:rPr lang="en-US" b="1" u="sng" dirty="0"/>
              <a:t> </a:t>
            </a:r>
            <a:r>
              <a:rPr lang="en-US" b="1" u="sng" dirty="0" err="1"/>
              <a:t>وجود</a:t>
            </a:r>
            <a:r>
              <a:rPr lang="en-US" b="1" u="sng" dirty="0"/>
              <a:t> </a:t>
            </a:r>
            <a:r>
              <a:rPr lang="en-US" b="1" u="sng" dirty="0" err="1"/>
              <a:t>نقاط</a:t>
            </a:r>
            <a:r>
              <a:rPr lang="en-US" b="1" u="sng" dirty="0"/>
              <a:t> </a:t>
            </a:r>
            <a:r>
              <a:rPr lang="en-US" b="1" u="sng" dirty="0" err="1"/>
              <a:t>يمكن</a:t>
            </a:r>
            <a:r>
              <a:rPr lang="en-US" b="1" u="sng" dirty="0"/>
              <a:t> </a:t>
            </a:r>
            <a:r>
              <a:rPr lang="en-US" b="1" u="sng" dirty="0" err="1"/>
              <a:t>تحقيقها</a:t>
            </a:r>
            <a:r>
              <a:rPr lang="ar-EG" b="1" u="sng" dirty="0"/>
              <a:t> والحصول عليها</a:t>
            </a:r>
            <a:r>
              <a:rPr lang="en-US" b="1" u="sng" dirty="0"/>
              <a:t> </a:t>
            </a:r>
            <a:r>
              <a:rPr lang="en-US" b="1" u="sng" dirty="0" err="1"/>
              <a:t>ونقاط</a:t>
            </a:r>
            <a:r>
              <a:rPr lang="en-US" b="1" u="sng" dirty="0"/>
              <a:t> </a:t>
            </a:r>
            <a:r>
              <a:rPr lang="en-US" b="1" u="sng" dirty="0" err="1"/>
              <a:t>لا</a:t>
            </a:r>
            <a:r>
              <a:rPr lang="en-US" b="1" u="sng" dirty="0"/>
              <a:t> </a:t>
            </a:r>
            <a:r>
              <a:rPr lang="en-US" b="1" u="sng" dirty="0" err="1"/>
              <a:t>يمكن</a:t>
            </a:r>
            <a:r>
              <a:rPr lang="en-US" b="1" u="sng" dirty="0"/>
              <a:t> </a:t>
            </a:r>
            <a:r>
              <a:rPr lang="en-US" b="1" u="sng" dirty="0" err="1"/>
              <a:t>تحقيقها</a:t>
            </a:r>
            <a:r>
              <a:rPr lang="ar-EG" b="1" u="sng" dirty="0"/>
              <a:t> ولا يمكن الحصول عليها</a:t>
            </a:r>
            <a:endParaRPr lang="en-US" b="1" u="sng" dirty="0"/>
          </a:p>
        </p:txBody>
      </p:sp>
    </p:spTree>
    <p:extLst>
      <p:ext uri="{BB962C8B-B14F-4D97-AF65-F5344CB8AC3E}">
        <p14:creationId xmlns:p14="http://schemas.microsoft.com/office/powerpoint/2010/main" val="129603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63" y="1685494"/>
            <a:ext cx="11826828" cy="4824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4670" y="6555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9" name="Content Placeholder 2">
            <a:extLst>
              <a:ext uri="{FF2B5EF4-FFF2-40B4-BE49-F238E27FC236}">
                <a16:creationId xmlns:a16="http://schemas.microsoft.com/office/drawing/2014/main" id="{2E321864-89EE-D443-57B8-8ADB323A46B8}"/>
              </a:ext>
            </a:extLst>
          </p:cNvPr>
          <p:cNvSpPr txBox="1">
            <a:spLocks/>
          </p:cNvSpPr>
          <p:nvPr/>
        </p:nvSpPr>
        <p:spPr>
          <a:xfrm>
            <a:off x="6096000" y="1799877"/>
            <a:ext cx="56388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country that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must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decrease production of one good in order to increase the production of another________.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must be using resources inefficiently.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must be producing on its production possibilities frontier.</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must be producing beyond its production possibilities frontier.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must have private ownership of property.</a:t>
            </a: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indent="0">
              <a:spcBef>
                <a:spcPts val="0"/>
              </a:spcBef>
              <a:buNone/>
            </a:pPr>
            <a:r>
              <a:rPr lang="en-US" sz="1800" b="1" dirty="0">
                <a:solidFill>
                  <a:srgbClr val="0070C0"/>
                </a:solidFill>
                <a:latin typeface="Alexandria"/>
              </a:rPr>
              <a:t>Production points inside the production possibilities frontier</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are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are attainable only with the full utilization of all resources.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are associated with unused or misallocated resources.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result in more rapid growth.</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63907204-63ED-7B9C-9C1E-38A790C7A27B}"/>
              </a:ext>
            </a:extLst>
          </p:cNvPr>
          <p:cNvSpPr txBox="1"/>
          <p:nvPr/>
        </p:nvSpPr>
        <p:spPr>
          <a:xfrm>
            <a:off x="208009" y="1821554"/>
            <a:ext cx="5526041" cy="3693319"/>
          </a:xfrm>
          <a:prstGeom prst="rect">
            <a:avLst/>
          </a:prstGeom>
          <a:noFill/>
        </p:spPr>
        <p:txBody>
          <a:bodyPr wrap="square">
            <a:spAutoFit/>
          </a:bodyPr>
          <a:lstStyle/>
          <a:p>
            <a:pPr algn="just" rtl="1"/>
            <a:r>
              <a:rPr lang="en-US" b="1" dirty="0" err="1">
                <a:solidFill>
                  <a:srgbClr val="0070C0"/>
                </a:solidFill>
              </a:rPr>
              <a:t>الدولة</a:t>
            </a:r>
            <a:r>
              <a:rPr lang="en-US" b="1" dirty="0">
                <a:solidFill>
                  <a:srgbClr val="0070C0"/>
                </a:solidFill>
              </a:rPr>
              <a:t> </a:t>
            </a:r>
            <a:r>
              <a:rPr lang="en-US" b="1" dirty="0" err="1">
                <a:solidFill>
                  <a:srgbClr val="0070C0"/>
                </a:solidFill>
              </a:rPr>
              <a:t>التي</a:t>
            </a:r>
            <a:r>
              <a:rPr lang="en-US" b="1" dirty="0">
                <a:solidFill>
                  <a:srgbClr val="0070C0"/>
                </a:solidFill>
              </a:rPr>
              <a:t> </a:t>
            </a:r>
            <a:r>
              <a:rPr lang="en-US" b="1" dirty="0" err="1">
                <a:solidFill>
                  <a:srgbClr val="0070C0"/>
                </a:solidFill>
              </a:rPr>
              <a:t>يجب</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تقلل</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سلعة</a:t>
            </a:r>
            <a:r>
              <a:rPr lang="en-US" b="1" dirty="0">
                <a:solidFill>
                  <a:srgbClr val="0070C0"/>
                </a:solidFill>
              </a:rPr>
              <a:t> </a:t>
            </a:r>
            <a:r>
              <a:rPr lang="en-US" b="1" dirty="0" err="1">
                <a:solidFill>
                  <a:srgbClr val="0070C0"/>
                </a:solidFill>
              </a:rPr>
              <a:t>واحدة</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أجل</a:t>
            </a:r>
            <a:r>
              <a:rPr lang="en-US" b="1" dirty="0">
                <a:solidFill>
                  <a:srgbClr val="0070C0"/>
                </a:solidFill>
              </a:rPr>
              <a:t> </a:t>
            </a:r>
            <a:r>
              <a:rPr lang="en-US" b="1" dirty="0" err="1">
                <a:solidFill>
                  <a:srgbClr val="0070C0"/>
                </a:solidFill>
              </a:rPr>
              <a:t>زيادة</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سلعة</a:t>
            </a:r>
            <a:r>
              <a:rPr lang="en-US" b="1" dirty="0">
                <a:solidFill>
                  <a:srgbClr val="0070C0"/>
                </a:solidFill>
              </a:rPr>
              <a:t> </a:t>
            </a:r>
            <a:r>
              <a:rPr lang="en-US" b="1" dirty="0" err="1">
                <a:solidFill>
                  <a:srgbClr val="0070C0"/>
                </a:solidFill>
              </a:rPr>
              <a:t>أخرى</a:t>
            </a:r>
            <a:r>
              <a:rPr lang="en-US" b="1" dirty="0">
                <a:solidFill>
                  <a:srgbClr val="0070C0"/>
                </a:solidFill>
              </a:rPr>
              <a:t> ________.</a:t>
            </a:r>
          </a:p>
          <a:p>
            <a:pPr algn="just" rtl="1"/>
            <a:r>
              <a:rPr lang="en-US" dirty="0"/>
              <a:t>أ) </a:t>
            </a:r>
            <a:r>
              <a:rPr lang="en-US" dirty="0" err="1"/>
              <a:t>يجب</a:t>
            </a:r>
            <a:r>
              <a:rPr lang="en-US" dirty="0"/>
              <a:t> </a:t>
            </a:r>
            <a:r>
              <a:rPr lang="en-US" dirty="0" err="1"/>
              <a:t>أن</a:t>
            </a:r>
            <a:r>
              <a:rPr lang="en-US" dirty="0"/>
              <a:t> </a:t>
            </a:r>
            <a:r>
              <a:rPr lang="en-US" dirty="0" err="1"/>
              <a:t>تستخدم</a:t>
            </a:r>
            <a:r>
              <a:rPr lang="en-US" dirty="0"/>
              <a:t> </a:t>
            </a:r>
            <a:r>
              <a:rPr lang="en-US" dirty="0" err="1"/>
              <a:t>الموارد</a:t>
            </a:r>
            <a:r>
              <a:rPr lang="en-US" dirty="0"/>
              <a:t> </a:t>
            </a:r>
            <a:r>
              <a:rPr lang="en-US" dirty="0" err="1"/>
              <a:t>بشكل</a:t>
            </a:r>
            <a:r>
              <a:rPr lang="en-US" dirty="0"/>
              <a:t> </a:t>
            </a:r>
            <a:r>
              <a:rPr lang="en-US" dirty="0" err="1"/>
              <a:t>غير</a:t>
            </a:r>
            <a:r>
              <a:rPr lang="en-US" dirty="0"/>
              <a:t> </a:t>
            </a:r>
            <a:r>
              <a:rPr lang="ar-EG" dirty="0"/>
              <a:t>كفئ</a:t>
            </a:r>
            <a:r>
              <a:rPr lang="en-US" dirty="0"/>
              <a:t>.</a:t>
            </a:r>
          </a:p>
          <a:p>
            <a:pPr algn="just" rtl="1"/>
            <a:r>
              <a:rPr lang="en-US" b="1" u="sng" dirty="0"/>
              <a:t>ب) </a:t>
            </a:r>
            <a:r>
              <a:rPr lang="en-US" b="1" u="sng" dirty="0" err="1"/>
              <a:t>يجب</a:t>
            </a:r>
            <a:r>
              <a:rPr lang="en-US" b="1" u="sng" dirty="0"/>
              <a:t> </a:t>
            </a:r>
            <a:r>
              <a:rPr lang="en-US" b="1" u="sng" dirty="0" err="1"/>
              <a:t>أن</a:t>
            </a:r>
            <a:r>
              <a:rPr lang="en-US" b="1" u="sng" dirty="0"/>
              <a:t> </a:t>
            </a:r>
            <a:r>
              <a:rPr lang="en-US" b="1" u="sng" dirty="0" err="1"/>
              <a:t>تنتج</a:t>
            </a:r>
            <a:r>
              <a:rPr lang="en-US" b="1" u="sng" dirty="0"/>
              <a:t> </a:t>
            </a:r>
            <a:r>
              <a:rPr lang="ar-EG" b="1" u="sng" dirty="0"/>
              <a:t>علي</a:t>
            </a:r>
            <a:r>
              <a:rPr lang="en-US" b="1" u="sng" dirty="0"/>
              <a:t> </a:t>
            </a:r>
            <a:r>
              <a:rPr lang="en-US" b="1" u="sng" dirty="0" err="1"/>
              <a:t>حدود</a:t>
            </a:r>
            <a:r>
              <a:rPr lang="en-US" b="1" u="sng" dirty="0"/>
              <a:t> إمكانيات </a:t>
            </a:r>
            <a:r>
              <a:rPr lang="en-US" b="1" u="sng" dirty="0" err="1"/>
              <a:t>الإنتاج</a:t>
            </a:r>
            <a:r>
              <a:rPr lang="en-US" b="1" u="sng" dirty="0"/>
              <a:t> </a:t>
            </a:r>
            <a:r>
              <a:rPr lang="en-US" b="1" u="sng" dirty="0" err="1"/>
              <a:t>الخاصة</a:t>
            </a:r>
            <a:r>
              <a:rPr lang="en-US" b="1" u="sng" dirty="0"/>
              <a:t> </a:t>
            </a:r>
            <a:r>
              <a:rPr lang="en-US" b="1" u="sng" dirty="0" err="1"/>
              <a:t>بها</a:t>
            </a:r>
            <a:r>
              <a:rPr lang="en-US" b="1" u="sng" dirty="0"/>
              <a:t>.</a:t>
            </a:r>
          </a:p>
          <a:p>
            <a:pPr algn="just" rtl="1"/>
            <a:r>
              <a:rPr lang="en-US" dirty="0"/>
              <a:t>ج) </a:t>
            </a:r>
            <a:r>
              <a:rPr lang="en-US" dirty="0" err="1"/>
              <a:t>يجب</a:t>
            </a:r>
            <a:r>
              <a:rPr lang="en-US" dirty="0"/>
              <a:t> </a:t>
            </a:r>
            <a:r>
              <a:rPr lang="en-US" dirty="0" err="1"/>
              <a:t>أن</a:t>
            </a:r>
            <a:r>
              <a:rPr lang="en-US" dirty="0"/>
              <a:t> </a:t>
            </a:r>
            <a:r>
              <a:rPr lang="en-US" dirty="0" err="1"/>
              <a:t>تنتج</a:t>
            </a:r>
            <a:r>
              <a:rPr lang="en-US" dirty="0"/>
              <a:t> </a:t>
            </a:r>
            <a:r>
              <a:rPr lang="en-US" dirty="0" err="1"/>
              <a:t>خارج</a:t>
            </a:r>
            <a:r>
              <a:rPr lang="en-US" dirty="0"/>
              <a:t> </a:t>
            </a:r>
            <a:r>
              <a:rPr lang="en-US" dirty="0" err="1"/>
              <a:t>حدود</a:t>
            </a:r>
            <a:r>
              <a:rPr lang="en-US" dirty="0"/>
              <a:t> إمكانيات </a:t>
            </a:r>
            <a:r>
              <a:rPr lang="en-US" dirty="0" err="1"/>
              <a:t>الإنتاج</a:t>
            </a:r>
            <a:r>
              <a:rPr lang="en-US" dirty="0"/>
              <a:t> </a:t>
            </a:r>
            <a:r>
              <a:rPr lang="en-US" dirty="0" err="1"/>
              <a:t>الخاصة</a:t>
            </a:r>
            <a:r>
              <a:rPr lang="en-US" dirty="0"/>
              <a:t> </a:t>
            </a:r>
            <a:r>
              <a:rPr lang="en-US" dirty="0" err="1"/>
              <a:t>بها</a:t>
            </a:r>
            <a:r>
              <a:rPr lang="en-US" dirty="0"/>
              <a:t>.</a:t>
            </a:r>
          </a:p>
          <a:p>
            <a:pPr algn="just" rtl="1"/>
            <a:r>
              <a:rPr lang="en-US" dirty="0"/>
              <a:t>د) </a:t>
            </a:r>
            <a:r>
              <a:rPr lang="en-US" dirty="0" err="1"/>
              <a:t>يجب</a:t>
            </a:r>
            <a:r>
              <a:rPr lang="en-US" dirty="0"/>
              <a:t> </a:t>
            </a:r>
            <a:r>
              <a:rPr lang="en-US" dirty="0" err="1"/>
              <a:t>أن</a:t>
            </a:r>
            <a:r>
              <a:rPr lang="en-US" dirty="0"/>
              <a:t> </a:t>
            </a:r>
            <a:r>
              <a:rPr lang="en-US" dirty="0" err="1"/>
              <a:t>يكون</a:t>
            </a:r>
            <a:r>
              <a:rPr lang="en-US" dirty="0"/>
              <a:t> </a:t>
            </a:r>
            <a:r>
              <a:rPr lang="en-US" dirty="0" err="1"/>
              <a:t>لديها</a:t>
            </a:r>
            <a:r>
              <a:rPr lang="en-US" dirty="0"/>
              <a:t> </a:t>
            </a:r>
            <a:r>
              <a:rPr lang="en-US" dirty="0" err="1"/>
              <a:t>ملكية</a:t>
            </a:r>
            <a:r>
              <a:rPr lang="en-US" dirty="0"/>
              <a:t> </a:t>
            </a:r>
            <a:r>
              <a:rPr lang="en-US" dirty="0" err="1"/>
              <a:t>خاصة</a:t>
            </a:r>
            <a:r>
              <a:rPr lang="en-US" dirty="0"/>
              <a:t> </a:t>
            </a:r>
            <a:r>
              <a:rPr lang="en-US" dirty="0" err="1"/>
              <a:t>للممتلكات</a:t>
            </a:r>
            <a:r>
              <a:rPr lang="en-US" dirty="0"/>
              <a:t>.</a:t>
            </a:r>
          </a:p>
          <a:p>
            <a:pPr algn="just" rtl="1"/>
            <a:endParaRPr lang="en-US" dirty="0"/>
          </a:p>
          <a:p>
            <a:pPr algn="just" rtl="1"/>
            <a:r>
              <a:rPr lang="en-US" b="1" dirty="0" err="1">
                <a:solidFill>
                  <a:srgbClr val="0070C0"/>
                </a:solidFill>
              </a:rPr>
              <a:t>نقاط</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داخل</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غير</a:t>
            </a:r>
            <a:r>
              <a:rPr lang="en-US" dirty="0"/>
              <a:t> </a:t>
            </a:r>
            <a:r>
              <a:rPr lang="en-US" dirty="0" err="1"/>
              <a:t>قابلة</a:t>
            </a:r>
            <a:r>
              <a:rPr lang="en-US" dirty="0"/>
              <a:t> </a:t>
            </a:r>
            <a:r>
              <a:rPr lang="en-US" dirty="0" err="1"/>
              <a:t>للتحقيق</a:t>
            </a:r>
            <a:r>
              <a:rPr lang="en-US" dirty="0"/>
              <a:t>.</a:t>
            </a:r>
            <a:r>
              <a:rPr lang="ar-EG" dirty="0"/>
              <a:t> ولا يمكن الحصول عليها</a:t>
            </a:r>
            <a:endParaRPr lang="en-US" dirty="0"/>
          </a:p>
          <a:p>
            <a:pPr algn="just" rtl="1"/>
            <a:r>
              <a:rPr lang="en-US" dirty="0"/>
              <a:t>ب) </a:t>
            </a:r>
            <a:r>
              <a:rPr lang="en-US" dirty="0" err="1"/>
              <a:t>لا</a:t>
            </a:r>
            <a:r>
              <a:rPr lang="en-US" dirty="0"/>
              <a:t> </a:t>
            </a:r>
            <a:r>
              <a:rPr lang="en-US" dirty="0" err="1"/>
              <a:t>يمكن</a:t>
            </a:r>
            <a:r>
              <a:rPr lang="en-US" dirty="0"/>
              <a:t> </a:t>
            </a:r>
            <a:r>
              <a:rPr lang="en-US" dirty="0" err="1"/>
              <a:t>تحقيقها</a:t>
            </a:r>
            <a:r>
              <a:rPr lang="en-US" dirty="0"/>
              <a:t> </a:t>
            </a:r>
            <a:r>
              <a:rPr lang="ar-EG" dirty="0"/>
              <a:t>ولا يمكن الحصول عليها </a:t>
            </a:r>
            <a:r>
              <a:rPr lang="en-US" dirty="0" err="1"/>
              <a:t>إلا</a:t>
            </a:r>
            <a:r>
              <a:rPr lang="en-US" dirty="0"/>
              <a:t> </a:t>
            </a:r>
            <a:r>
              <a:rPr lang="en-US" dirty="0" err="1"/>
              <a:t>بالاستغلال</a:t>
            </a:r>
            <a:r>
              <a:rPr lang="en-US" dirty="0"/>
              <a:t> </a:t>
            </a:r>
            <a:r>
              <a:rPr lang="en-US" dirty="0" err="1"/>
              <a:t>الكامل</a:t>
            </a:r>
            <a:r>
              <a:rPr lang="en-US" dirty="0"/>
              <a:t> </a:t>
            </a:r>
            <a:r>
              <a:rPr lang="en-US" dirty="0" err="1"/>
              <a:t>لجميع</a:t>
            </a:r>
            <a:r>
              <a:rPr lang="en-US" dirty="0"/>
              <a:t> </a:t>
            </a:r>
            <a:r>
              <a:rPr lang="en-US" dirty="0" err="1"/>
              <a:t>الموارد</a:t>
            </a:r>
            <a:r>
              <a:rPr lang="en-US" dirty="0"/>
              <a:t>.</a:t>
            </a:r>
          </a:p>
          <a:p>
            <a:pPr algn="just" rtl="1"/>
            <a:r>
              <a:rPr lang="en-US" b="1" u="sng" dirty="0"/>
              <a:t>ج) </a:t>
            </a:r>
            <a:r>
              <a:rPr lang="en-US" b="1" u="sng" dirty="0" err="1"/>
              <a:t>مرتبطة</a:t>
            </a:r>
            <a:r>
              <a:rPr lang="en-US" b="1" u="sng" dirty="0"/>
              <a:t> </a:t>
            </a:r>
            <a:r>
              <a:rPr lang="en-US" b="1" u="sng" dirty="0" err="1"/>
              <a:t>بالموارد</a:t>
            </a:r>
            <a:r>
              <a:rPr lang="en-US" b="1" u="sng" dirty="0"/>
              <a:t> </a:t>
            </a:r>
            <a:r>
              <a:rPr lang="en-US" b="1" u="sng" dirty="0" err="1"/>
              <a:t>غير</a:t>
            </a:r>
            <a:r>
              <a:rPr lang="en-US" b="1" u="sng" dirty="0"/>
              <a:t> </a:t>
            </a:r>
            <a:r>
              <a:rPr lang="en-US" b="1" u="sng" dirty="0" err="1"/>
              <a:t>المستخدمة</a:t>
            </a:r>
            <a:r>
              <a:rPr lang="en-US" b="1" u="sng" dirty="0"/>
              <a:t> </a:t>
            </a:r>
            <a:r>
              <a:rPr lang="en-US" b="1" u="sng" dirty="0" err="1"/>
              <a:t>أو</a:t>
            </a:r>
            <a:r>
              <a:rPr lang="en-US" b="1" u="sng" dirty="0"/>
              <a:t> </a:t>
            </a:r>
            <a:r>
              <a:rPr lang="en-US" b="1" u="sng" dirty="0" err="1"/>
              <a:t>المخصصة</a:t>
            </a:r>
            <a:r>
              <a:rPr lang="en-US" b="1" u="sng" dirty="0"/>
              <a:t> </a:t>
            </a:r>
            <a:r>
              <a:rPr lang="en-US" b="1" u="sng" dirty="0" err="1"/>
              <a:t>بشكل</a:t>
            </a:r>
            <a:r>
              <a:rPr lang="en-US" b="1" u="sng" dirty="0"/>
              <a:t> </a:t>
            </a:r>
            <a:r>
              <a:rPr lang="en-US" b="1" u="sng" dirty="0" err="1"/>
              <a:t>غير</a:t>
            </a:r>
            <a:r>
              <a:rPr lang="en-US" b="1" u="sng" dirty="0"/>
              <a:t> </a:t>
            </a:r>
            <a:r>
              <a:rPr lang="en-US" b="1" u="sng" dirty="0" err="1"/>
              <a:t>صحيح</a:t>
            </a:r>
            <a:r>
              <a:rPr lang="en-US" b="1" u="sng" dirty="0"/>
              <a:t>.</a:t>
            </a:r>
          </a:p>
          <a:p>
            <a:pPr algn="just" rtl="1"/>
            <a:r>
              <a:rPr lang="en-US" dirty="0"/>
              <a:t>د) </a:t>
            </a:r>
            <a:r>
              <a:rPr lang="en-US" dirty="0" err="1"/>
              <a:t>تؤدي</a:t>
            </a:r>
            <a:r>
              <a:rPr lang="en-US" dirty="0"/>
              <a:t> </a:t>
            </a:r>
            <a:r>
              <a:rPr lang="en-US" dirty="0" err="1"/>
              <a:t>إلى</a:t>
            </a:r>
            <a:r>
              <a:rPr lang="en-US" dirty="0"/>
              <a:t> </a:t>
            </a:r>
            <a:r>
              <a:rPr lang="en-US" dirty="0" err="1"/>
              <a:t>نمو</a:t>
            </a:r>
            <a:r>
              <a:rPr lang="en-US" dirty="0"/>
              <a:t> </a:t>
            </a:r>
            <a:r>
              <a:rPr lang="en-US" dirty="0" err="1"/>
              <a:t>أسرع</a:t>
            </a:r>
            <a:r>
              <a:rPr lang="en-US" dirty="0"/>
              <a:t>.</a:t>
            </a:r>
          </a:p>
        </p:txBody>
      </p:sp>
    </p:spTree>
    <p:extLst>
      <p:ext uri="{BB962C8B-B14F-4D97-AF65-F5344CB8AC3E}">
        <p14:creationId xmlns:p14="http://schemas.microsoft.com/office/powerpoint/2010/main" val="2066799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43769" y="6519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E216DFFD-008A-E3FB-61E3-C90FA7446521}"/>
              </a:ext>
            </a:extLst>
          </p:cNvPr>
          <p:cNvSpPr txBox="1">
            <a:spLocks/>
          </p:cNvSpPr>
          <p:nvPr/>
        </p:nvSpPr>
        <p:spPr>
          <a:xfrm>
            <a:off x="5683252" y="1820295"/>
            <a:ext cx="5566440" cy="21025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Consider the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PPF</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for office buildings and housing shown in the figure. Which point in the diagram shows that resources to produce office buildings and housing are being misallocated, unused, or both?</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Point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F</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G</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H</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I</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pic>
        <p:nvPicPr>
          <p:cNvPr id="11" name="Picture 10" descr="Diagram&#10;&#10;Description automatically generated">
            <a:extLst>
              <a:ext uri="{FF2B5EF4-FFF2-40B4-BE49-F238E27FC236}">
                <a16:creationId xmlns:a16="http://schemas.microsoft.com/office/drawing/2014/main" id="{E750BABD-DE2F-3A15-AD59-29A16EAD9E4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96495" y="3071090"/>
            <a:ext cx="3536259" cy="2685422"/>
          </a:xfrm>
          <a:prstGeom prst="rect">
            <a:avLst/>
          </a:prstGeom>
          <a:noFill/>
          <a:ln>
            <a:noFill/>
          </a:ln>
        </p:spPr>
      </p:pic>
      <p:sp>
        <p:nvSpPr>
          <p:cNvPr id="10" name="TextBox 9">
            <a:extLst>
              <a:ext uri="{FF2B5EF4-FFF2-40B4-BE49-F238E27FC236}">
                <a16:creationId xmlns:a16="http://schemas.microsoft.com/office/drawing/2014/main" id="{8124D3DB-253E-AF66-EE26-F7E702D93A2F}"/>
              </a:ext>
            </a:extLst>
          </p:cNvPr>
          <p:cNvSpPr txBox="1"/>
          <p:nvPr/>
        </p:nvSpPr>
        <p:spPr>
          <a:xfrm>
            <a:off x="843769" y="1903342"/>
            <a:ext cx="4597658" cy="2308324"/>
          </a:xfrm>
          <a:prstGeom prst="rect">
            <a:avLst/>
          </a:prstGeom>
          <a:noFill/>
        </p:spPr>
        <p:txBody>
          <a:bodyPr wrap="square">
            <a:spAutoFit/>
          </a:bodyPr>
          <a:lstStyle/>
          <a:p>
            <a:pPr algn="just" rtl="1"/>
            <a:r>
              <a:rPr lang="en-US" b="1" dirty="0" err="1">
                <a:solidFill>
                  <a:srgbClr val="0070C0"/>
                </a:solidFill>
              </a:rPr>
              <a:t>فكر</a:t>
            </a:r>
            <a:r>
              <a:rPr lang="en-US" b="1" dirty="0">
                <a:solidFill>
                  <a:srgbClr val="0070C0"/>
                </a:solidFill>
              </a:rPr>
              <a:t> </a:t>
            </a:r>
            <a:r>
              <a:rPr lang="en-US" b="1" dirty="0" err="1">
                <a:solidFill>
                  <a:srgbClr val="0070C0"/>
                </a:solidFill>
              </a:rPr>
              <a:t>في</a:t>
            </a:r>
            <a:r>
              <a:rPr lang="en-US" b="1" dirty="0">
                <a:solidFill>
                  <a:srgbClr val="0070C0"/>
                </a:solidFill>
              </a:rPr>
              <a:t> PPF </a:t>
            </a:r>
            <a:r>
              <a:rPr lang="en-US" b="1" dirty="0" err="1">
                <a:solidFill>
                  <a:srgbClr val="0070C0"/>
                </a:solidFill>
              </a:rPr>
              <a:t>للمباني</a:t>
            </a:r>
            <a:r>
              <a:rPr lang="en-US" b="1" dirty="0">
                <a:solidFill>
                  <a:srgbClr val="0070C0"/>
                </a:solidFill>
              </a:rPr>
              <a:t> </a:t>
            </a:r>
            <a:r>
              <a:rPr lang="en-US" b="1" dirty="0" err="1">
                <a:solidFill>
                  <a:srgbClr val="0070C0"/>
                </a:solidFill>
              </a:rPr>
              <a:t>المكتبية</a:t>
            </a:r>
            <a:r>
              <a:rPr lang="en-US" b="1" dirty="0">
                <a:solidFill>
                  <a:srgbClr val="0070C0"/>
                </a:solidFill>
              </a:rPr>
              <a:t> </a:t>
            </a:r>
            <a:r>
              <a:rPr lang="en-US" b="1" dirty="0" err="1">
                <a:solidFill>
                  <a:srgbClr val="0070C0"/>
                </a:solidFill>
              </a:rPr>
              <a:t>والإسكان</a:t>
            </a:r>
            <a:r>
              <a:rPr lang="en-US" b="1" dirty="0">
                <a:solidFill>
                  <a:srgbClr val="0070C0"/>
                </a:solidFill>
              </a:rPr>
              <a:t> </a:t>
            </a:r>
            <a:r>
              <a:rPr lang="en-US" b="1" dirty="0" err="1">
                <a:solidFill>
                  <a:srgbClr val="0070C0"/>
                </a:solidFill>
              </a:rPr>
              <a:t>الموضحة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الرسم</a:t>
            </a:r>
            <a:r>
              <a:rPr lang="en-US" b="1" dirty="0">
                <a:solidFill>
                  <a:srgbClr val="0070C0"/>
                </a:solidFill>
              </a:rPr>
              <a:t> </a:t>
            </a:r>
            <a:r>
              <a:rPr lang="en-US" b="1" dirty="0" err="1">
                <a:solidFill>
                  <a:srgbClr val="0070C0"/>
                </a:solidFill>
              </a:rPr>
              <a:t>البياني</a:t>
            </a:r>
            <a:r>
              <a:rPr lang="en-US" b="1" dirty="0">
                <a:solidFill>
                  <a:srgbClr val="0070C0"/>
                </a:solidFill>
              </a:rPr>
              <a:t> </a:t>
            </a:r>
            <a:r>
              <a:rPr lang="en-US" b="1" dirty="0" err="1">
                <a:solidFill>
                  <a:srgbClr val="0070C0"/>
                </a:solidFill>
              </a:rPr>
              <a:t>توضح</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اللازمة</a:t>
            </a:r>
            <a:r>
              <a:rPr lang="en-US" b="1" dirty="0">
                <a:solidFill>
                  <a:srgbClr val="0070C0"/>
                </a:solidFill>
              </a:rPr>
              <a:t> </a:t>
            </a:r>
            <a:r>
              <a:rPr lang="en-US" b="1" dirty="0" err="1">
                <a:solidFill>
                  <a:srgbClr val="0070C0"/>
                </a:solidFill>
              </a:rPr>
              <a:t>لإنتاج</a:t>
            </a:r>
            <a:r>
              <a:rPr lang="en-US" b="1" dirty="0">
                <a:solidFill>
                  <a:srgbClr val="0070C0"/>
                </a:solidFill>
              </a:rPr>
              <a:t> </a:t>
            </a:r>
            <a:r>
              <a:rPr lang="en-US" b="1" dirty="0" err="1">
                <a:solidFill>
                  <a:srgbClr val="0070C0"/>
                </a:solidFill>
              </a:rPr>
              <a:t>المباني</a:t>
            </a:r>
            <a:r>
              <a:rPr lang="en-US" b="1" dirty="0">
                <a:solidFill>
                  <a:srgbClr val="0070C0"/>
                </a:solidFill>
              </a:rPr>
              <a:t> </a:t>
            </a:r>
            <a:r>
              <a:rPr lang="en-US" b="1" dirty="0" err="1">
                <a:solidFill>
                  <a:srgbClr val="0070C0"/>
                </a:solidFill>
              </a:rPr>
              <a:t>المكتبية</a:t>
            </a:r>
            <a:r>
              <a:rPr lang="en-US" b="1" dirty="0">
                <a:solidFill>
                  <a:srgbClr val="0070C0"/>
                </a:solidFill>
              </a:rPr>
              <a:t> </a:t>
            </a:r>
            <a:r>
              <a:rPr lang="en-US" b="1" dirty="0" err="1">
                <a:solidFill>
                  <a:srgbClr val="0070C0"/>
                </a:solidFill>
              </a:rPr>
              <a:t>والإسكان</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تخصيصها</a:t>
            </a:r>
            <a:r>
              <a:rPr lang="en-US" b="1" dirty="0">
                <a:solidFill>
                  <a:srgbClr val="0070C0"/>
                </a:solidFill>
              </a:rPr>
              <a:t> </a:t>
            </a:r>
            <a:r>
              <a:rPr lang="en-US" b="1" dirty="0" err="1">
                <a:solidFill>
                  <a:srgbClr val="0070C0"/>
                </a:solidFill>
              </a:rPr>
              <a:t>بشكل</a:t>
            </a:r>
            <a:r>
              <a:rPr lang="en-US" b="1" dirty="0">
                <a:solidFill>
                  <a:srgbClr val="0070C0"/>
                </a:solidFill>
              </a:rPr>
              <a:t> </a:t>
            </a:r>
            <a:r>
              <a:rPr lang="en-US" b="1" dirty="0" err="1">
                <a:solidFill>
                  <a:srgbClr val="0070C0"/>
                </a:solidFill>
              </a:rPr>
              <a:t>غير</a:t>
            </a:r>
            <a:r>
              <a:rPr lang="en-US" b="1" dirty="0">
                <a:solidFill>
                  <a:srgbClr val="0070C0"/>
                </a:solidFill>
              </a:rPr>
              <a:t> </a:t>
            </a:r>
            <a:r>
              <a:rPr lang="en-US" b="1" dirty="0" err="1">
                <a:solidFill>
                  <a:srgbClr val="0070C0"/>
                </a:solidFill>
              </a:rPr>
              <a:t>صحيح</a:t>
            </a:r>
            <a:r>
              <a:rPr lang="en-US" b="1" dirty="0">
                <a:solidFill>
                  <a:srgbClr val="0070C0"/>
                </a:solidFill>
              </a:rPr>
              <a:t>، </a:t>
            </a:r>
            <a:r>
              <a:rPr lang="en-US" b="1" dirty="0" err="1">
                <a:solidFill>
                  <a:srgbClr val="0070C0"/>
                </a:solidFill>
              </a:rPr>
              <a:t>أو</a:t>
            </a:r>
            <a:r>
              <a:rPr lang="en-US" b="1" dirty="0">
                <a:solidFill>
                  <a:srgbClr val="0070C0"/>
                </a:solidFill>
              </a:rPr>
              <a:t> </a:t>
            </a:r>
            <a:r>
              <a:rPr lang="ar-EG" b="1" dirty="0">
                <a:solidFill>
                  <a:srgbClr val="0070C0"/>
                </a:solidFill>
              </a:rPr>
              <a:t>لا يتم استخدامها بشكل كامل</a:t>
            </a:r>
            <a:r>
              <a:rPr lang="en-US" b="1" dirty="0">
                <a:solidFill>
                  <a:srgbClr val="0070C0"/>
                </a:solidFill>
              </a:rPr>
              <a:t>، </a:t>
            </a:r>
            <a:r>
              <a:rPr lang="en-US" b="1" dirty="0" err="1">
                <a:solidFill>
                  <a:srgbClr val="0070C0"/>
                </a:solidFill>
              </a:rPr>
              <a:t>أو</a:t>
            </a:r>
            <a:r>
              <a:rPr lang="en-US" b="1" dirty="0">
                <a:solidFill>
                  <a:srgbClr val="0070C0"/>
                </a:solidFill>
              </a:rPr>
              <a:t> </a:t>
            </a:r>
            <a:r>
              <a:rPr lang="en-US" b="1" dirty="0" err="1">
                <a:solidFill>
                  <a:srgbClr val="0070C0"/>
                </a:solidFill>
              </a:rPr>
              <a:t>كليهما</a:t>
            </a:r>
            <a:r>
              <a:rPr lang="en-US" b="1" dirty="0">
                <a:solidFill>
                  <a:srgbClr val="0070C0"/>
                </a:solidFill>
              </a:rPr>
              <a:t>؟</a:t>
            </a:r>
          </a:p>
          <a:p>
            <a:pPr algn="just" rtl="1"/>
            <a:r>
              <a:rPr lang="en-US" b="1" u="sng" dirty="0"/>
              <a:t>أ) </a:t>
            </a:r>
            <a:r>
              <a:rPr lang="en-US" b="1" u="sng" dirty="0" err="1"/>
              <a:t>النقطة</a:t>
            </a:r>
            <a:r>
              <a:rPr lang="en-US" b="1" u="sng" dirty="0"/>
              <a:t> F</a:t>
            </a:r>
          </a:p>
          <a:p>
            <a:pPr algn="just" rtl="1"/>
            <a:r>
              <a:rPr lang="en-US" dirty="0"/>
              <a:t>ب) </a:t>
            </a:r>
            <a:r>
              <a:rPr lang="en-US" dirty="0" err="1"/>
              <a:t>النقطة</a:t>
            </a:r>
            <a:r>
              <a:rPr lang="en-US" dirty="0"/>
              <a:t> G</a:t>
            </a:r>
          </a:p>
          <a:p>
            <a:pPr algn="just" rtl="1"/>
            <a:r>
              <a:rPr lang="en-US" dirty="0"/>
              <a:t>ج) </a:t>
            </a:r>
            <a:r>
              <a:rPr lang="en-US" dirty="0" err="1"/>
              <a:t>النقطة</a:t>
            </a:r>
            <a:r>
              <a:rPr lang="en-US" dirty="0"/>
              <a:t> H</a:t>
            </a:r>
          </a:p>
          <a:p>
            <a:pPr algn="just" rtl="1"/>
            <a:r>
              <a:rPr lang="en-US" dirty="0"/>
              <a:t>د) </a:t>
            </a:r>
            <a:r>
              <a:rPr lang="en-US" dirty="0" err="1"/>
              <a:t>النقطة</a:t>
            </a:r>
            <a:r>
              <a:rPr lang="en-US" dirty="0"/>
              <a:t> I</a:t>
            </a:r>
          </a:p>
        </p:txBody>
      </p:sp>
    </p:spTree>
    <p:extLst>
      <p:ext uri="{BB962C8B-B14F-4D97-AF65-F5344CB8AC3E}">
        <p14:creationId xmlns:p14="http://schemas.microsoft.com/office/powerpoint/2010/main" val="356752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02920"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0D55F6C0-D034-72A5-AFC8-A0D49F72CEF7}"/>
              </a:ext>
            </a:extLst>
          </p:cNvPr>
          <p:cNvSpPr txBox="1">
            <a:spLocks/>
          </p:cNvSpPr>
          <p:nvPr/>
        </p:nvSpPr>
        <p:spPr>
          <a:xfrm>
            <a:off x="6365374" y="1799877"/>
            <a:ext cx="466248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Refer to the production possibilities frontier in the figure. Production point ________ represents an ________ production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b</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c</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e</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inefficient.</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c</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inefficient.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0"/>
              </a:spcBef>
              <a:spcAft>
                <a:spcPts val="0"/>
              </a:spcAft>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indent="0">
              <a:buFont typeface="Arial" panose="020B0604020202020204" pitchFamily="34" charset="0"/>
              <a:buNone/>
            </a:pPr>
            <a:endParaRPr lang="en-US" sz="1800" dirty="0">
              <a:latin typeface="Alexandria"/>
            </a:endParaRPr>
          </a:p>
        </p:txBody>
      </p:sp>
      <p:pic>
        <p:nvPicPr>
          <p:cNvPr id="11" name="Picture 10" descr="Chart&#10;&#10;Description automatically generated">
            <a:extLst>
              <a:ext uri="{FF2B5EF4-FFF2-40B4-BE49-F238E27FC236}">
                <a16:creationId xmlns:a16="http://schemas.microsoft.com/office/drawing/2014/main" id="{3D699D5E-C6B2-25DB-166C-5B8540B0DB6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64115" y="2864573"/>
            <a:ext cx="3619876" cy="3053591"/>
          </a:xfrm>
          <a:prstGeom prst="rect">
            <a:avLst/>
          </a:prstGeom>
          <a:noFill/>
          <a:ln>
            <a:noFill/>
          </a:ln>
        </p:spPr>
      </p:pic>
      <p:sp>
        <p:nvSpPr>
          <p:cNvPr id="10" name="TextBox 9">
            <a:extLst>
              <a:ext uri="{FF2B5EF4-FFF2-40B4-BE49-F238E27FC236}">
                <a16:creationId xmlns:a16="http://schemas.microsoft.com/office/drawing/2014/main" id="{2ED10631-C7D2-C638-6EC3-324880E176C4}"/>
              </a:ext>
            </a:extLst>
          </p:cNvPr>
          <p:cNvSpPr txBox="1"/>
          <p:nvPr/>
        </p:nvSpPr>
        <p:spPr>
          <a:xfrm>
            <a:off x="617280" y="1799877"/>
            <a:ext cx="5389875" cy="1754326"/>
          </a:xfrm>
          <a:prstGeom prst="rect">
            <a:avLst/>
          </a:prstGeom>
          <a:noFill/>
        </p:spPr>
        <p:txBody>
          <a:bodyPr wrap="square">
            <a:spAutoFit/>
          </a:bodyPr>
          <a:lstStyle/>
          <a:p>
            <a:pPr algn="just" rtl="1"/>
            <a:r>
              <a:rPr lang="en-US" b="1" dirty="0" err="1">
                <a:solidFill>
                  <a:srgbClr val="0070C0"/>
                </a:solidFill>
              </a:rPr>
              <a:t>ارجع</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تمثل</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الإنتاج</a:t>
            </a:r>
            <a:r>
              <a:rPr lang="en-US" b="1" dirty="0">
                <a:solidFill>
                  <a:srgbClr val="0070C0"/>
                </a:solidFill>
              </a:rPr>
              <a:t> ________ </a:t>
            </a:r>
            <a:r>
              <a:rPr lang="en-US" b="1" dirty="0" err="1">
                <a:solidFill>
                  <a:srgbClr val="0070C0"/>
                </a:solidFill>
              </a:rPr>
              <a:t>نقطة</a:t>
            </a:r>
            <a:r>
              <a:rPr lang="en-US" b="1" dirty="0">
                <a:solidFill>
                  <a:srgbClr val="0070C0"/>
                </a:solidFill>
              </a:rPr>
              <a:t> </a:t>
            </a:r>
            <a:r>
              <a:rPr lang="en-US" b="1" dirty="0" err="1">
                <a:solidFill>
                  <a:srgbClr val="0070C0"/>
                </a:solidFill>
              </a:rPr>
              <a:t>إنتاج</a:t>
            </a:r>
            <a:r>
              <a:rPr lang="en-US" b="1" dirty="0">
                <a:solidFill>
                  <a:srgbClr val="0070C0"/>
                </a:solidFill>
              </a:rPr>
              <a:t> ________.</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b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en-US" dirty="0" err="1"/>
              <a:t>قابلة</a:t>
            </a:r>
            <a:r>
              <a:rPr lang="en-US" dirty="0"/>
              <a:t> </a:t>
            </a:r>
            <a:r>
              <a:rPr lang="en-US" dirty="0" err="1"/>
              <a:t>للتحقيق</a:t>
            </a:r>
            <a:r>
              <a:rPr lang="en-US" dirty="0"/>
              <a:t>.</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c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en-US" dirty="0" err="1"/>
              <a:t>قابلة</a:t>
            </a:r>
            <a:r>
              <a:rPr lang="en-US" dirty="0"/>
              <a:t> </a:t>
            </a:r>
            <a:r>
              <a:rPr lang="en-US" dirty="0" err="1"/>
              <a:t>للتحقيق</a:t>
            </a:r>
            <a:r>
              <a:rPr lang="en-US" dirty="0"/>
              <a:t>.</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e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ar-EG" dirty="0"/>
              <a:t>كفئ</a:t>
            </a:r>
            <a:r>
              <a:rPr lang="en-US" dirty="0"/>
              <a:t>.</a:t>
            </a:r>
          </a:p>
          <a:p>
            <a:pPr algn="just" rtl="1"/>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c </a:t>
            </a:r>
            <a:r>
              <a:rPr lang="ar-EG" sz="1800" b="1" i="1" u="sng" dirty="0">
                <a:solidFill>
                  <a:srgbClr val="000000"/>
                </a:solidFill>
                <a:effectLst/>
                <a:latin typeface="Alexandria"/>
                <a:ea typeface="Times New Roman" panose="02020603050405020304" pitchFamily="18" charset="0"/>
                <a:cs typeface="Palatino Linotype" panose="02040502050505030304" pitchFamily="18" charset="0"/>
              </a:rPr>
              <a:t>: </a:t>
            </a:r>
            <a:r>
              <a:rPr lang="en-US" b="1" u="sng" dirty="0" err="1"/>
              <a:t>غير</a:t>
            </a:r>
            <a:r>
              <a:rPr lang="en-US" b="1" u="sng" dirty="0"/>
              <a:t> </a:t>
            </a:r>
            <a:r>
              <a:rPr lang="ar-EG" b="1" u="sng" dirty="0"/>
              <a:t>كفئ</a:t>
            </a:r>
            <a:r>
              <a:rPr lang="en-US" b="1" u="sng" dirty="0"/>
              <a:t>.</a:t>
            </a:r>
          </a:p>
        </p:txBody>
      </p:sp>
    </p:spTree>
    <p:extLst>
      <p:ext uri="{BB962C8B-B14F-4D97-AF65-F5344CB8AC3E}">
        <p14:creationId xmlns:p14="http://schemas.microsoft.com/office/powerpoint/2010/main" val="438153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2889" y="1685495"/>
            <a:ext cx="1174110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70858"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9" name="Content Placeholder 2">
            <a:extLst>
              <a:ext uri="{FF2B5EF4-FFF2-40B4-BE49-F238E27FC236}">
                <a16:creationId xmlns:a16="http://schemas.microsoft.com/office/drawing/2014/main" id="{1FB9AB8F-9ACB-5141-52D9-85EA7DB43151}"/>
              </a:ext>
            </a:extLst>
          </p:cNvPr>
          <p:cNvSpPr txBox="1">
            <a:spLocks/>
          </p:cNvSpPr>
          <p:nvPr/>
        </p:nvSpPr>
        <p:spPr>
          <a:xfrm>
            <a:off x="6096000" y="1834855"/>
            <a:ext cx="6011837" cy="445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president of the United States promises to produce more defense goods without any decreases in the production of other goods. This promise can be valid</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if the United States is producing at a point on its production possibilities frontier.</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if the United States is producing at a point inside its production possibilities frontier.</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if the United States is producing at a point beyond its production possibilities frontier.</a:t>
            </a:r>
          </a:p>
          <a:p>
            <a:pPr marL="0" indent="0">
              <a:buNone/>
            </a:pPr>
            <a:r>
              <a:rPr lang="en-US" sz="1800" dirty="0">
                <a:effectLst/>
                <a:latin typeface="Alexandria"/>
                <a:ea typeface="Times New Roman" panose="02020603050405020304" pitchFamily="18" charset="0"/>
              </a:rPr>
              <a:t>D) only if the production possibilities frontier shifts rightward</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indent="0">
              <a:buNone/>
            </a:pPr>
            <a:endParaRPr lang="en-US" sz="1800" dirty="0">
              <a:solidFill>
                <a:srgbClr val="000000"/>
              </a:solidFill>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Using the production possibilities frontier model, unemployment is described as producing at a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on the exact middle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on either end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27004CF3-C51F-0BDB-BC42-D3B235BF55F7}"/>
              </a:ext>
            </a:extLst>
          </p:cNvPr>
          <p:cNvSpPr txBox="1"/>
          <p:nvPr/>
        </p:nvSpPr>
        <p:spPr>
          <a:xfrm>
            <a:off x="260279" y="1834855"/>
            <a:ext cx="5627712" cy="4247317"/>
          </a:xfrm>
          <a:prstGeom prst="rect">
            <a:avLst/>
          </a:prstGeom>
          <a:noFill/>
        </p:spPr>
        <p:txBody>
          <a:bodyPr wrap="square">
            <a:spAutoFit/>
          </a:bodyPr>
          <a:lstStyle/>
          <a:p>
            <a:pPr algn="just" rtl="1"/>
            <a:r>
              <a:rPr lang="en-US" b="1" dirty="0" err="1">
                <a:solidFill>
                  <a:srgbClr val="0070C0"/>
                </a:solidFill>
              </a:rPr>
              <a:t>يعد</a:t>
            </a:r>
            <a:r>
              <a:rPr lang="en-US" b="1" dirty="0">
                <a:solidFill>
                  <a:srgbClr val="0070C0"/>
                </a:solidFill>
              </a:rPr>
              <a:t> </a:t>
            </a:r>
            <a:r>
              <a:rPr lang="en-US" b="1" dirty="0" err="1">
                <a:solidFill>
                  <a:srgbClr val="0070C0"/>
                </a:solidFill>
              </a:rPr>
              <a:t>رئيس</a:t>
            </a:r>
            <a:r>
              <a:rPr lang="en-US" b="1" dirty="0">
                <a:solidFill>
                  <a:srgbClr val="0070C0"/>
                </a:solidFill>
              </a:rPr>
              <a:t> </a:t>
            </a:r>
            <a:r>
              <a:rPr lang="en-US" b="1" dirty="0" err="1">
                <a:solidFill>
                  <a:srgbClr val="0070C0"/>
                </a:solidFill>
              </a:rPr>
              <a:t>الولايات</a:t>
            </a:r>
            <a:r>
              <a:rPr lang="en-US" b="1" dirty="0">
                <a:solidFill>
                  <a:srgbClr val="0070C0"/>
                </a:solidFill>
              </a:rPr>
              <a:t> </a:t>
            </a:r>
            <a:r>
              <a:rPr lang="en-US" b="1" dirty="0" err="1">
                <a:solidFill>
                  <a:srgbClr val="0070C0"/>
                </a:solidFill>
              </a:rPr>
              <a:t>المتحدة</a:t>
            </a:r>
            <a:r>
              <a:rPr lang="en-US" b="1" dirty="0">
                <a:solidFill>
                  <a:srgbClr val="0070C0"/>
                </a:solidFill>
              </a:rPr>
              <a:t> </a:t>
            </a:r>
            <a:r>
              <a:rPr lang="en-US" b="1" dirty="0" err="1">
                <a:solidFill>
                  <a:srgbClr val="0070C0"/>
                </a:solidFill>
              </a:rPr>
              <a:t>بإنتاج</a:t>
            </a:r>
            <a:r>
              <a:rPr lang="en-US" b="1" dirty="0">
                <a:solidFill>
                  <a:srgbClr val="0070C0"/>
                </a:solidFill>
              </a:rPr>
              <a:t> </a:t>
            </a:r>
            <a:r>
              <a:rPr lang="en-US" b="1" dirty="0" err="1">
                <a:solidFill>
                  <a:srgbClr val="0070C0"/>
                </a:solidFill>
              </a:rPr>
              <a:t>المزيد</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السلع</a:t>
            </a:r>
            <a:r>
              <a:rPr lang="en-US" b="1" dirty="0">
                <a:solidFill>
                  <a:srgbClr val="0070C0"/>
                </a:solidFill>
              </a:rPr>
              <a:t> </a:t>
            </a:r>
            <a:r>
              <a:rPr lang="en-US" b="1" dirty="0" err="1">
                <a:solidFill>
                  <a:srgbClr val="0070C0"/>
                </a:solidFill>
              </a:rPr>
              <a:t>الدفاعية</a:t>
            </a:r>
            <a:r>
              <a:rPr lang="en-US" b="1" dirty="0">
                <a:solidFill>
                  <a:srgbClr val="0070C0"/>
                </a:solidFill>
              </a:rPr>
              <a:t> </a:t>
            </a:r>
            <a:r>
              <a:rPr lang="en-US" b="1" dirty="0" err="1">
                <a:solidFill>
                  <a:srgbClr val="0070C0"/>
                </a:solidFill>
              </a:rPr>
              <a:t>دون</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انخفاض</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السلع</a:t>
            </a:r>
            <a:r>
              <a:rPr lang="en-US" b="1" dirty="0">
                <a:solidFill>
                  <a:srgbClr val="0070C0"/>
                </a:solidFill>
              </a:rPr>
              <a:t> </a:t>
            </a:r>
            <a:r>
              <a:rPr lang="en-US" b="1" dirty="0" err="1">
                <a:solidFill>
                  <a:srgbClr val="0070C0"/>
                </a:solidFill>
              </a:rPr>
              <a:t>الأخرى</a:t>
            </a:r>
            <a:r>
              <a:rPr lang="en-US" b="1" dirty="0">
                <a:solidFill>
                  <a:srgbClr val="0070C0"/>
                </a:solidFill>
              </a:rPr>
              <a:t>. </a:t>
            </a:r>
            <a:r>
              <a:rPr lang="en-US" b="1" dirty="0" err="1">
                <a:solidFill>
                  <a:srgbClr val="0070C0"/>
                </a:solidFill>
              </a:rPr>
              <a:t>يمكن</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يكون</a:t>
            </a:r>
            <a:r>
              <a:rPr lang="en-US" b="1" dirty="0">
                <a:solidFill>
                  <a:srgbClr val="0070C0"/>
                </a:solidFill>
              </a:rPr>
              <a:t> </a:t>
            </a:r>
            <a:r>
              <a:rPr lang="en-US" b="1" dirty="0" err="1">
                <a:solidFill>
                  <a:srgbClr val="0070C0"/>
                </a:solidFill>
              </a:rPr>
              <a:t>هذا</a:t>
            </a:r>
            <a:r>
              <a:rPr lang="en-US" b="1" dirty="0">
                <a:solidFill>
                  <a:srgbClr val="0070C0"/>
                </a:solidFill>
              </a:rPr>
              <a:t> </a:t>
            </a:r>
            <a:r>
              <a:rPr lang="en-US" b="1" dirty="0" err="1">
                <a:solidFill>
                  <a:srgbClr val="0070C0"/>
                </a:solidFill>
              </a:rPr>
              <a:t>الوعد</a:t>
            </a:r>
            <a:r>
              <a:rPr lang="en-US" b="1" dirty="0">
                <a:solidFill>
                  <a:srgbClr val="0070C0"/>
                </a:solidFill>
              </a:rPr>
              <a:t> </a:t>
            </a:r>
            <a:r>
              <a:rPr lang="en-US" b="1" dirty="0" err="1">
                <a:solidFill>
                  <a:srgbClr val="0070C0"/>
                </a:solidFill>
              </a:rPr>
              <a:t>صالحًا</a:t>
            </a:r>
            <a:endParaRPr lang="en-US" b="1" dirty="0">
              <a:solidFill>
                <a:srgbClr val="0070C0"/>
              </a:solidFill>
            </a:endParaRPr>
          </a:p>
          <a:p>
            <a:pPr algn="just" rtl="1"/>
            <a:r>
              <a:rPr lang="en-US" dirty="0"/>
              <a:t>أ) </a:t>
            </a:r>
            <a:r>
              <a:rPr lang="en-US" dirty="0" err="1"/>
              <a:t>إذا</a:t>
            </a:r>
            <a:r>
              <a:rPr lang="en-US" dirty="0"/>
              <a:t> </a:t>
            </a:r>
            <a:r>
              <a:rPr lang="en-US" dirty="0" err="1"/>
              <a:t>كانت</a:t>
            </a:r>
            <a:r>
              <a:rPr lang="en-US" dirty="0"/>
              <a:t> </a:t>
            </a:r>
            <a:r>
              <a:rPr lang="en-US" dirty="0" err="1"/>
              <a:t>الولايات</a:t>
            </a:r>
            <a:r>
              <a:rPr lang="en-US" dirty="0"/>
              <a:t> </a:t>
            </a:r>
            <a:r>
              <a:rPr lang="en-US" dirty="0" err="1"/>
              <a:t>المتحدة</a:t>
            </a:r>
            <a:r>
              <a:rPr lang="en-US" dirty="0"/>
              <a:t> </a:t>
            </a:r>
            <a:r>
              <a:rPr lang="en-US" dirty="0" err="1"/>
              <a:t>تنتج</a:t>
            </a:r>
            <a:r>
              <a:rPr lang="en-US" dirty="0"/>
              <a:t> </a:t>
            </a:r>
            <a:r>
              <a:rPr lang="en-US" dirty="0" err="1"/>
              <a:t>عند</a:t>
            </a:r>
            <a:r>
              <a:rPr lang="en-US" dirty="0"/>
              <a:t> </a:t>
            </a:r>
            <a:r>
              <a:rPr lang="en-US" dirty="0" err="1"/>
              <a:t>نقطة</a:t>
            </a:r>
            <a:r>
              <a:rPr lang="en-US" dirty="0"/>
              <a:t> </a:t>
            </a:r>
            <a:r>
              <a:rPr lang="en-US" dirty="0" err="1"/>
              <a:t>على</a:t>
            </a:r>
            <a:r>
              <a:rPr lang="en-US" dirty="0"/>
              <a:t> </a:t>
            </a:r>
            <a:r>
              <a:rPr lang="en-US" dirty="0" err="1"/>
              <a:t>حدود</a:t>
            </a:r>
            <a:r>
              <a:rPr lang="en-US" dirty="0"/>
              <a:t> إمكانيات </a:t>
            </a:r>
            <a:r>
              <a:rPr lang="en-US" dirty="0" err="1"/>
              <a:t>إنتاجها</a:t>
            </a:r>
            <a:r>
              <a:rPr lang="en-US" dirty="0"/>
              <a:t>.</a:t>
            </a:r>
          </a:p>
          <a:p>
            <a:pPr algn="just" rtl="1"/>
            <a:r>
              <a:rPr lang="en-US" b="1" u="sng" dirty="0"/>
              <a:t>ب) </a:t>
            </a:r>
            <a:r>
              <a:rPr lang="en-US" b="1" u="sng" dirty="0" err="1"/>
              <a:t>إذا</a:t>
            </a:r>
            <a:r>
              <a:rPr lang="en-US" b="1" u="sng" dirty="0"/>
              <a:t> </a:t>
            </a:r>
            <a:r>
              <a:rPr lang="en-US" b="1" u="sng" dirty="0" err="1"/>
              <a:t>كانت</a:t>
            </a:r>
            <a:r>
              <a:rPr lang="en-US" b="1" u="sng" dirty="0"/>
              <a:t> </a:t>
            </a:r>
            <a:r>
              <a:rPr lang="en-US" b="1" u="sng" dirty="0" err="1"/>
              <a:t>الولايات</a:t>
            </a:r>
            <a:r>
              <a:rPr lang="en-US" b="1" u="sng" dirty="0"/>
              <a:t> </a:t>
            </a:r>
            <a:r>
              <a:rPr lang="en-US" b="1" u="sng" dirty="0" err="1"/>
              <a:t>المتحدة</a:t>
            </a:r>
            <a:r>
              <a:rPr lang="en-US" b="1" u="sng" dirty="0"/>
              <a:t> </a:t>
            </a:r>
            <a:r>
              <a:rPr lang="en-US" b="1" u="sng" dirty="0" err="1"/>
              <a:t>تنتج</a:t>
            </a:r>
            <a:r>
              <a:rPr lang="en-US" b="1" u="sng" dirty="0"/>
              <a:t> </a:t>
            </a:r>
            <a:r>
              <a:rPr lang="en-US" b="1" u="sng" dirty="0" err="1"/>
              <a:t>عند</a:t>
            </a:r>
            <a:r>
              <a:rPr lang="en-US" b="1" u="sng" dirty="0"/>
              <a:t> </a:t>
            </a:r>
            <a:r>
              <a:rPr lang="en-US" b="1" u="sng" dirty="0" err="1"/>
              <a:t>نقطة</a:t>
            </a:r>
            <a:r>
              <a:rPr lang="en-US" b="1" u="sng" dirty="0"/>
              <a:t> </a:t>
            </a:r>
            <a:r>
              <a:rPr lang="en-US" b="1" u="sng" dirty="0" err="1"/>
              <a:t>داخل</a:t>
            </a:r>
            <a:r>
              <a:rPr lang="en-US" b="1" u="sng" dirty="0"/>
              <a:t> </a:t>
            </a:r>
            <a:r>
              <a:rPr lang="en-US" b="1" u="sng" dirty="0" err="1"/>
              <a:t>حدود</a:t>
            </a:r>
            <a:r>
              <a:rPr lang="en-US" b="1" u="sng" dirty="0"/>
              <a:t> إمكانيات </a:t>
            </a:r>
            <a:r>
              <a:rPr lang="en-US" b="1" u="sng" dirty="0" err="1"/>
              <a:t>إنتاجها</a:t>
            </a:r>
            <a:r>
              <a:rPr lang="en-US" b="1" u="sng" dirty="0"/>
              <a:t>.</a:t>
            </a:r>
          </a:p>
          <a:p>
            <a:pPr algn="just" rtl="1"/>
            <a:r>
              <a:rPr lang="en-US" dirty="0"/>
              <a:t>ج) </a:t>
            </a:r>
            <a:r>
              <a:rPr lang="en-US" dirty="0" err="1"/>
              <a:t>إذا</a:t>
            </a:r>
            <a:r>
              <a:rPr lang="en-US" dirty="0"/>
              <a:t> </a:t>
            </a:r>
            <a:r>
              <a:rPr lang="en-US" dirty="0" err="1"/>
              <a:t>كانت</a:t>
            </a:r>
            <a:r>
              <a:rPr lang="en-US" dirty="0"/>
              <a:t> </a:t>
            </a:r>
            <a:r>
              <a:rPr lang="en-US" dirty="0" err="1"/>
              <a:t>الولايات</a:t>
            </a:r>
            <a:r>
              <a:rPr lang="en-US" dirty="0"/>
              <a:t> </a:t>
            </a:r>
            <a:r>
              <a:rPr lang="en-US" dirty="0" err="1"/>
              <a:t>المتحدة</a:t>
            </a:r>
            <a:r>
              <a:rPr lang="en-US" dirty="0"/>
              <a:t> </a:t>
            </a:r>
            <a:r>
              <a:rPr lang="en-US" dirty="0" err="1"/>
              <a:t>تنتج</a:t>
            </a:r>
            <a:r>
              <a:rPr lang="en-US" dirty="0"/>
              <a:t> </a:t>
            </a:r>
            <a:r>
              <a:rPr lang="en-US" dirty="0" err="1"/>
              <a:t>عند</a:t>
            </a:r>
            <a:r>
              <a:rPr lang="en-US" dirty="0"/>
              <a:t> </a:t>
            </a:r>
            <a:r>
              <a:rPr lang="en-US" dirty="0" err="1"/>
              <a:t>نقطة</a:t>
            </a:r>
            <a:r>
              <a:rPr lang="en-US" dirty="0"/>
              <a:t> </a:t>
            </a:r>
            <a:r>
              <a:rPr lang="en-US" dirty="0" err="1"/>
              <a:t>خارج</a:t>
            </a:r>
            <a:r>
              <a:rPr lang="en-US" dirty="0"/>
              <a:t> </a:t>
            </a:r>
            <a:r>
              <a:rPr lang="en-US" dirty="0" err="1"/>
              <a:t>حدود</a:t>
            </a:r>
            <a:r>
              <a:rPr lang="en-US" dirty="0"/>
              <a:t> إمكانيات </a:t>
            </a:r>
            <a:r>
              <a:rPr lang="en-US" dirty="0" err="1"/>
              <a:t>إنتاجها</a:t>
            </a:r>
            <a:r>
              <a:rPr lang="en-US" dirty="0"/>
              <a:t>.</a:t>
            </a:r>
          </a:p>
          <a:p>
            <a:pPr algn="just" rtl="1"/>
            <a:r>
              <a:rPr lang="en-US" dirty="0"/>
              <a:t>د) </a:t>
            </a:r>
            <a:r>
              <a:rPr lang="en-US" dirty="0" err="1"/>
              <a:t>فقط</a:t>
            </a:r>
            <a:r>
              <a:rPr lang="en-US" dirty="0"/>
              <a:t> </a:t>
            </a:r>
            <a:r>
              <a:rPr lang="en-US" dirty="0" err="1"/>
              <a:t>إذا</a:t>
            </a:r>
            <a:r>
              <a:rPr lang="en-US" dirty="0"/>
              <a:t> </a:t>
            </a:r>
            <a:r>
              <a:rPr lang="en-US" dirty="0" err="1"/>
              <a:t>تحركت</a:t>
            </a:r>
            <a:r>
              <a:rPr lang="en-US" dirty="0"/>
              <a:t> </a:t>
            </a:r>
            <a:r>
              <a:rPr lang="en-US" dirty="0" err="1"/>
              <a:t>حدود</a:t>
            </a:r>
            <a:r>
              <a:rPr lang="en-US" dirty="0"/>
              <a:t> إمكانيات </a:t>
            </a:r>
            <a:r>
              <a:rPr lang="en-US" dirty="0" err="1"/>
              <a:t>الإنتاج</a:t>
            </a:r>
            <a:r>
              <a:rPr lang="en-US" dirty="0"/>
              <a:t> </a:t>
            </a:r>
            <a:r>
              <a:rPr lang="en-US" dirty="0" err="1"/>
              <a:t>إلى</a:t>
            </a:r>
            <a:r>
              <a:rPr lang="en-US" dirty="0"/>
              <a:t> </a:t>
            </a:r>
            <a:r>
              <a:rPr lang="en-US" dirty="0" err="1"/>
              <a:t>اليمين</a:t>
            </a:r>
            <a:endParaRPr lang="en-US" dirty="0"/>
          </a:p>
          <a:p>
            <a:pPr algn="just" rtl="1"/>
            <a:endParaRPr lang="en-US" dirty="0"/>
          </a:p>
          <a:p>
            <a:pPr algn="just" rtl="1"/>
            <a:r>
              <a:rPr lang="en-US" b="1" dirty="0" err="1">
                <a:solidFill>
                  <a:srgbClr val="0070C0"/>
                </a:solidFill>
              </a:rPr>
              <a:t>باستخدام</a:t>
            </a:r>
            <a:r>
              <a:rPr lang="en-US" b="1" dirty="0">
                <a:solidFill>
                  <a:srgbClr val="0070C0"/>
                </a:solidFill>
              </a:rPr>
              <a:t> </a:t>
            </a:r>
            <a:r>
              <a:rPr lang="en-US" b="1" dirty="0" err="1">
                <a:solidFill>
                  <a:srgbClr val="0070C0"/>
                </a:solidFill>
              </a:rPr>
              <a:t>نموذج</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يوصف</a:t>
            </a:r>
            <a:r>
              <a:rPr lang="en-US" b="1" dirty="0">
                <a:solidFill>
                  <a:srgbClr val="0070C0"/>
                </a:solidFill>
              </a:rPr>
              <a:t> </a:t>
            </a:r>
            <a:r>
              <a:rPr lang="en-US" b="1" dirty="0" err="1">
                <a:solidFill>
                  <a:srgbClr val="0070C0"/>
                </a:solidFill>
              </a:rPr>
              <a:t>البطالة</a:t>
            </a:r>
            <a:r>
              <a:rPr lang="en-US" b="1" dirty="0">
                <a:solidFill>
                  <a:srgbClr val="0070C0"/>
                </a:solidFill>
              </a:rPr>
              <a:t> </a:t>
            </a:r>
            <a:r>
              <a:rPr lang="en-US" b="1" dirty="0" err="1">
                <a:solidFill>
                  <a:srgbClr val="0070C0"/>
                </a:solidFill>
              </a:rPr>
              <a:t>بأنها</a:t>
            </a:r>
            <a:r>
              <a:rPr lang="en-US" b="1" dirty="0">
                <a:solidFill>
                  <a:srgbClr val="0070C0"/>
                </a:solidFill>
              </a:rPr>
              <a:t> </a:t>
            </a:r>
            <a:r>
              <a:rPr lang="en-US" b="1" dirty="0" err="1">
                <a:solidFill>
                  <a:srgbClr val="0070C0"/>
                </a:solidFill>
              </a:rPr>
              <a:t>تنتج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endParaRPr lang="en-US" b="1" dirty="0">
              <a:solidFill>
                <a:srgbClr val="0070C0"/>
              </a:solidFill>
            </a:endParaRPr>
          </a:p>
          <a:p>
            <a:pPr algn="just" rtl="1"/>
            <a:r>
              <a:rPr lang="en-US" dirty="0"/>
              <a:t>أ) </a:t>
            </a:r>
            <a:r>
              <a:rPr lang="en-US" dirty="0" err="1"/>
              <a:t>في</a:t>
            </a:r>
            <a:r>
              <a:rPr lang="en-US" dirty="0"/>
              <a:t> </a:t>
            </a:r>
            <a:r>
              <a:rPr lang="en-US" dirty="0" err="1"/>
              <a:t>منتصف</a:t>
            </a:r>
            <a:r>
              <a:rPr lang="en-US" dirty="0"/>
              <a:t> منحنى PPF </a:t>
            </a:r>
            <a:r>
              <a:rPr lang="en-US" dirty="0" err="1"/>
              <a:t>بالضبط</a:t>
            </a:r>
            <a:r>
              <a:rPr lang="en-US" dirty="0"/>
              <a:t>.</a:t>
            </a:r>
          </a:p>
          <a:p>
            <a:pPr algn="just" rtl="1"/>
            <a:r>
              <a:rPr lang="en-US" dirty="0"/>
              <a:t>ب) </a:t>
            </a:r>
            <a:r>
              <a:rPr lang="en-US" dirty="0" err="1"/>
              <a:t>على</a:t>
            </a:r>
            <a:r>
              <a:rPr lang="en-US" dirty="0"/>
              <a:t> </a:t>
            </a:r>
            <a:r>
              <a:rPr lang="en-US" dirty="0" err="1"/>
              <a:t>أي</a:t>
            </a:r>
            <a:r>
              <a:rPr lang="en-US" dirty="0"/>
              <a:t> </a:t>
            </a:r>
            <a:r>
              <a:rPr lang="en-US" dirty="0" err="1"/>
              <a:t>طرف</a:t>
            </a:r>
            <a:r>
              <a:rPr lang="en-US" dirty="0"/>
              <a:t> </a:t>
            </a:r>
            <a:r>
              <a:rPr lang="en-US" dirty="0" err="1"/>
              <a:t>من</a:t>
            </a:r>
            <a:r>
              <a:rPr lang="en-US" dirty="0"/>
              <a:t> </a:t>
            </a:r>
            <a:r>
              <a:rPr lang="en-US" dirty="0" err="1"/>
              <a:t>طرفي</a:t>
            </a:r>
            <a:r>
              <a:rPr lang="en-US" dirty="0"/>
              <a:t> منحنى PPF.</a:t>
            </a:r>
          </a:p>
          <a:p>
            <a:pPr algn="just" rtl="1"/>
            <a:r>
              <a:rPr lang="en-US" b="1" u="sng" dirty="0"/>
              <a:t>ج) </a:t>
            </a:r>
            <a:r>
              <a:rPr lang="en-US" b="1" u="sng" dirty="0" err="1"/>
              <a:t>داخل</a:t>
            </a:r>
            <a:r>
              <a:rPr lang="en-US" b="1" u="sng" dirty="0"/>
              <a:t> منحنى PPF.</a:t>
            </a:r>
          </a:p>
          <a:p>
            <a:pPr algn="just" rtl="1"/>
            <a:r>
              <a:rPr lang="en-US" dirty="0"/>
              <a:t>د) </a:t>
            </a:r>
            <a:r>
              <a:rPr lang="en-US" dirty="0" err="1"/>
              <a:t>خارج</a:t>
            </a:r>
            <a:r>
              <a:rPr lang="en-US" dirty="0"/>
              <a:t> منحنى PPF.</a:t>
            </a:r>
          </a:p>
        </p:txBody>
      </p:sp>
    </p:spTree>
    <p:extLst>
      <p:ext uri="{BB962C8B-B14F-4D97-AF65-F5344CB8AC3E}">
        <p14:creationId xmlns:p14="http://schemas.microsoft.com/office/powerpoint/2010/main" val="77967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906" y="1120367"/>
            <a:ext cx="11798253" cy="5201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59838"/>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536361"/>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98DA5403-8502-4519-F7CF-5C81CD6EF3B0}"/>
              </a:ext>
            </a:extLst>
          </p:cNvPr>
          <p:cNvSpPr txBox="1">
            <a:spLocks/>
          </p:cNvSpPr>
          <p:nvPr/>
        </p:nvSpPr>
        <p:spPr>
          <a:xfrm>
            <a:off x="7329488" y="1185458"/>
            <a:ext cx="427108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When resources are assigned to inappropriate tasks, that is, tasks for which they are not the best match, the result will be producing at a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where the slope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positive.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where the slope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zero.</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figure above illustrates Mary's production possibilities frontier. If Mary wants to move from point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b</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to point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c</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she must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improve technology.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increase the accumulation of capital.</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give up some of good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Y</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in order to obtain more of good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X</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give up some of good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X</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in order to obtain more of good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Y</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t>
            </a:r>
          </a:p>
          <a:p>
            <a:pPr marL="0" indent="0">
              <a:buFont typeface="Arial" panose="020B0604020202020204" pitchFamily="34" charset="0"/>
              <a:buNone/>
            </a:pPr>
            <a:endParaRPr lang="en-US" sz="1800" dirty="0">
              <a:latin typeface="Alexandria"/>
            </a:endParaRPr>
          </a:p>
        </p:txBody>
      </p:sp>
      <p:pic>
        <p:nvPicPr>
          <p:cNvPr id="11" name="Picture 2">
            <a:extLst>
              <a:ext uri="{FF2B5EF4-FFF2-40B4-BE49-F238E27FC236}">
                <a16:creationId xmlns:a16="http://schemas.microsoft.com/office/drawing/2014/main" id="{EBFF7E55-049C-49C5-EBCF-D34BF86CF0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5737" y="1928813"/>
            <a:ext cx="2190749"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8E661DB6-A0B2-5F2F-81D7-32FD260D57A8}"/>
              </a:ext>
            </a:extLst>
          </p:cNvPr>
          <p:cNvSpPr txBox="1"/>
          <p:nvPr/>
        </p:nvSpPr>
        <p:spPr>
          <a:xfrm>
            <a:off x="2257425" y="1317231"/>
            <a:ext cx="4975729" cy="4524315"/>
          </a:xfrm>
          <a:prstGeom prst="rect">
            <a:avLst/>
          </a:prstGeom>
          <a:noFill/>
        </p:spPr>
        <p:txBody>
          <a:bodyPr wrap="square">
            <a:spAutoFit/>
          </a:bodyPr>
          <a:lstStyle/>
          <a:p>
            <a:pPr algn="r" rtl="1"/>
            <a:r>
              <a:rPr lang="en-US" b="1" dirty="0" err="1">
                <a:solidFill>
                  <a:srgbClr val="0070C0"/>
                </a:solidFill>
              </a:rPr>
              <a:t>عندما</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تخصيص</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لمهام</a:t>
            </a:r>
            <a:r>
              <a:rPr lang="en-US" b="1" dirty="0">
                <a:solidFill>
                  <a:srgbClr val="0070C0"/>
                </a:solidFill>
              </a:rPr>
              <a:t> </a:t>
            </a:r>
            <a:r>
              <a:rPr lang="en-US" b="1" dirty="0" err="1">
                <a:solidFill>
                  <a:srgbClr val="0070C0"/>
                </a:solidFill>
              </a:rPr>
              <a:t>غير</a:t>
            </a:r>
            <a:r>
              <a:rPr lang="en-US" b="1" dirty="0">
                <a:solidFill>
                  <a:srgbClr val="0070C0"/>
                </a:solidFill>
              </a:rPr>
              <a:t> </a:t>
            </a:r>
            <a:r>
              <a:rPr lang="en-US" b="1" dirty="0" err="1">
                <a:solidFill>
                  <a:srgbClr val="0070C0"/>
                </a:solidFill>
              </a:rPr>
              <a:t>مناسبة</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مهام</a:t>
            </a:r>
            <a:r>
              <a:rPr lang="en-US" b="1" dirty="0">
                <a:solidFill>
                  <a:srgbClr val="0070C0"/>
                </a:solidFill>
              </a:rPr>
              <a:t> </a:t>
            </a:r>
            <a:r>
              <a:rPr lang="en-US" b="1" dirty="0" err="1">
                <a:solidFill>
                  <a:srgbClr val="0070C0"/>
                </a:solidFill>
              </a:rPr>
              <a:t>لا</a:t>
            </a:r>
            <a:r>
              <a:rPr lang="en-US" b="1" dirty="0">
                <a:solidFill>
                  <a:srgbClr val="0070C0"/>
                </a:solidFill>
              </a:rPr>
              <a:t> </a:t>
            </a:r>
            <a:r>
              <a:rPr lang="en-US" b="1" dirty="0" err="1">
                <a:solidFill>
                  <a:srgbClr val="0070C0"/>
                </a:solidFill>
              </a:rPr>
              <a:t>تناسبها</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أفضل</a:t>
            </a:r>
            <a:r>
              <a:rPr lang="en-US" b="1" dirty="0">
                <a:solidFill>
                  <a:srgbClr val="0070C0"/>
                </a:solidFill>
              </a:rPr>
              <a:t> </a:t>
            </a:r>
            <a:r>
              <a:rPr lang="en-US" b="1" dirty="0" err="1">
                <a:solidFill>
                  <a:srgbClr val="0070C0"/>
                </a:solidFill>
              </a:rPr>
              <a:t>وجه</a:t>
            </a:r>
            <a:r>
              <a:rPr lang="en-US" b="1" dirty="0">
                <a:solidFill>
                  <a:srgbClr val="0070C0"/>
                </a:solidFill>
              </a:rPr>
              <a:t>، </a:t>
            </a:r>
            <a:r>
              <a:rPr lang="en-US" b="1" dirty="0" err="1">
                <a:solidFill>
                  <a:srgbClr val="0070C0"/>
                </a:solidFill>
              </a:rPr>
              <a:t>فإن</a:t>
            </a:r>
            <a:r>
              <a:rPr lang="en-US" b="1" dirty="0">
                <a:solidFill>
                  <a:srgbClr val="0070C0"/>
                </a:solidFill>
              </a:rPr>
              <a:t> </a:t>
            </a:r>
            <a:r>
              <a:rPr lang="en-US" b="1" dirty="0" err="1">
                <a:solidFill>
                  <a:srgbClr val="0070C0"/>
                </a:solidFill>
              </a:rPr>
              <a:t>النتيجة</a:t>
            </a:r>
            <a:r>
              <a:rPr lang="en-US" b="1" dirty="0">
                <a:solidFill>
                  <a:srgbClr val="0070C0"/>
                </a:solidFill>
              </a:rPr>
              <a:t> </a:t>
            </a:r>
            <a:r>
              <a:rPr lang="en-US" b="1" dirty="0" err="1">
                <a:solidFill>
                  <a:srgbClr val="0070C0"/>
                </a:solidFill>
              </a:rPr>
              <a:t>ستكون</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endParaRPr lang="en-US" b="1" dirty="0">
              <a:solidFill>
                <a:srgbClr val="0070C0"/>
              </a:solidFill>
            </a:endParaRPr>
          </a:p>
          <a:p>
            <a:pPr algn="r" rtl="1"/>
            <a:r>
              <a:rPr lang="en-US" dirty="0"/>
              <a:t>أ) </a:t>
            </a:r>
            <a:r>
              <a:rPr lang="en-US" dirty="0" err="1"/>
              <a:t>حيث</a:t>
            </a:r>
            <a:r>
              <a:rPr lang="en-US" dirty="0"/>
              <a:t> </a:t>
            </a:r>
            <a:r>
              <a:rPr lang="en-US" dirty="0" err="1"/>
              <a:t>يكون</a:t>
            </a:r>
            <a:r>
              <a:rPr lang="en-US" dirty="0"/>
              <a:t> </a:t>
            </a:r>
            <a:r>
              <a:rPr lang="en-US" dirty="0" err="1"/>
              <a:t>ميل</a:t>
            </a:r>
            <a:r>
              <a:rPr lang="en-US" dirty="0"/>
              <a:t> منحنى إمكانيات </a:t>
            </a:r>
            <a:r>
              <a:rPr lang="en-US" dirty="0" err="1"/>
              <a:t>الإنتاج</a:t>
            </a:r>
            <a:r>
              <a:rPr lang="en-US" dirty="0"/>
              <a:t> </a:t>
            </a:r>
            <a:r>
              <a:rPr lang="en-US" dirty="0" err="1"/>
              <a:t>موجبًا</a:t>
            </a:r>
            <a:r>
              <a:rPr lang="en-US" dirty="0"/>
              <a:t>.</a:t>
            </a:r>
          </a:p>
          <a:p>
            <a:pPr algn="r" rtl="1"/>
            <a:r>
              <a:rPr lang="en-US" dirty="0"/>
              <a:t>ب) </a:t>
            </a:r>
            <a:r>
              <a:rPr lang="en-US" dirty="0" err="1"/>
              <a:t>حيث</a:t>
            </a:r>
            <a:r>
              <a:rPr lang="en-US" dirty="0"/>
              <a:t> </a:t>
            </a:r>
            <a:r>
              <a:rPr lang="en-US" dirty="0" err="1"/>
              <a:t>يكون</a:t>
            </a:r>
            <a:r>
              <a:rPr lang="en-US" dirty="0"/>
              <a:t> </a:t>
            </a:r>
            <a:r>
              <a:rPr lang="en-US" dirty="0" err="1"/>
              <a:t>ميل</a:t>
            </a:r>
            <a:r>
              <a:rPr lang="en-US" dirty="0"/>
              <a:t> منحنى إمكانيات </a:t>
            </a:r>
            <a:r>
              <a:rPr lang="en-US" dirty="0" err="1"/>
              <a:t>الإنتاج</a:t>
            </a:r>
            <a:r>
              <a:rPr lang="en-US" dirty="0"/>
              <a:t> </a:t>
            </a:r>
            <a:r>
              <a:rPr lang="en-US" dirty="0" err="1"/>
              <a:t>صفرًا</a:t>
            </a:r>
            <a:r>
              <a:rPr lang="en-US" dirty="0"/>
              <a:t>.</a:t>
            </a:r>
          </a:p>
          <a:p>
            <a:pPr algn="r" rtl="1"/>
            <a:r>
              <a:rPr lang="en-US" b="1" u="sng" dirty="0"/>
              <a:t>ج) </a:t>
            </a:r>
            <a:r>
              <a:rPr lang="en-US" b="1" u="sng" dirty="0" err="1"/>
              <a:t>داخل</a:t>
            </a:r>
            <a:r>
              <a:rPr lang="en-US" b="1" u="sng" dirty="0"/>
              <a:t> منحنى إمكانيات </a:t>
            </a:r>
            <a:r>
              <a:rPr lang="en-US" b="1" u="sng" dirty="0" err="1"/>
              <a:t>الإنتاج</a:t>
            </a:r>
            <a:r>
              <a:rPr lang="en-US" b="1" u="sng" dirty="0"/>
              <a:t> .</a:t>
            </a:r>
          </a:p>
          <a:p>
            <a:pPr algn="r" rtl="1"/>
            <a:r>
              <a:rPr lang="en-US" dirty="0"/>
              <a:t>د) </a:t>
            </a:r>
            <a:r>
              <a:rPr lang="en-US" dirty="0" err="1"/>
              <a:t>خارج</a:t>
            </a:r>
            <a:r>
              <a:rPr lang="en-US" dirty="0"/>
              <a:t> منحنى إمكانيات </a:t>
            </a:r>
            <a:r>
              <a:rPr lang="en-US" dirty="0" err="1"/>
              <a:t>الإنتاج</a:t>
            </a:r>
            <a:r>
              <a:rPr lang="en-US" dirty="0"/>
              <a:t> .</a:t>
            </a:r>
          </a:p>
          <a:p>
            <a:pPr algn="r" rtl="1"/>
            <a:endParaRPr lang="en-US" dirty="0"/>
          </a:p>
          <a:p>
            <a:pPr algn="r" rtl="1"/>
            <a:r>
              <a:rPr lang="en-US" b="1" dirty="0" err="1">
                <a:solidFill>
                  <a:srgbClr val="0070C0"/>
                </a:solidFill>
              </a:rPr>
              <a:t>يوضح</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أعلاه</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لدى</a:t>
            </a:r>
            <a:r>
              <a:rPr lang="en-US" b="1" dirty="0">
                <a:solidFill>
                  <a:srgbClr val="0070C0"/>
                </a:solidFill>
              </a:rPr>
              <a:t> </a:t>
            </a:r>
            <a:r>
              <a:rPr lang="en-US" b="1" dirty="0" err="1">
                <a:solidFill>
                  <a:srgbClr val="0070C0"/>
                </a:solidFill>
              </a:rPr>
              <a:t>ماري</a:t>
            </a:r>
            <a:r>
              <a:rPr lang="en-US" b="1" dirty="0">
                <a:solidFill>
                  <a:srgbClr val="0070C0"/>
                </a:solidFill>
              </a:rPr>
              <a:t>. </a:t>
            </a:r>
            <a:r>
              <a:rPr lang="en-US" b="1" dirty="0" err="1">
                <a:solidFill>
                  <a:srgbClr val="0070C0"/>
                </a:solidFill>
              </a:rPr>
              <a:t>إذا</a:t>
            </a:r>
            <a:r>
              <a:rPr lang="en-US" b="1" dirty="0">
                <a:solidFill>
                  <a:srgbClr val="0070C0"/>
                </a:solidFill>
              </a:rPr>
              <a:t> </a:t>
            </a:r>
            <a:r>
              <a:rPr lang="en-US" b="1" dirty="0" err="1">
                <a:solidFill>
                  <a:srgbClr val="0070C0"/>
                </a:solidFill>
              </a:rPr>
              <a:t>أرادت</a:t>
            </a:r>
            <a:r>
              <a:rPr lang="en-US" b="1" dirty="0">
                <a:solidFill>
                  <a:srgbClr val="0070C0"/>
                </a:solidFill>
              </a:rPr>
              <a:t> </a:t>
            </a:r>
            <a:r>
              <a:rPr lang="en-US" b="1" dirty="0" err="1">
                <a:solidFill>
                  <a:srgbClr val="0070C0"/>
                </a:solidFill>
              </a:rPr>
              <a:t>ماري</a:t>
            </a:r>
            <a:r>
              <a:rPr lang="en-US" b="1" dirty="0">
                <a:solidFill>
                  <a:srgbClr val="0070C0"/>
                </a:solidFill>
              </a:rPr>
              <a:t> </a:t>
            </a:r>
            <a:r>
              <a:rPr lang="en-US" b="1" dirty="0" err="1">
                <a:solidFill>
                  <a:srgbClr val="0070C0"/>
                </a:solidFill>
              </a:rPr>
              <a:t>الانتقال</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النقطة</a:t>
            </a:r>
            <a:r>
              <a:rPr lang="en-US" b="1" dirty="0">
                <a:solidFill>
                  <a:srgbClr val="0070C0"/>
                </a:solidFill>
              </a:rPr>
              <a:t> b  </a:t>
            </a:r>
            <a:r>
              <a:rPr lang="en-US" b="1" dirty="0" err="1">
                <a:solidFill>
                  <a:srgbClr val="0070C0"/>
                </a:solidFill>
              </a:rPr>
              <a:t>إلى</a:t>
            </a:r>
            <a:r>
              <a:rPr lang="en-US" b="1" dirty="0">
                <a:solidFill>
                  <a:srgbClr val="0070C0"/>
                </a:solidFill>
              </a:rPr>
              <a:t> </a:t>
            </a:r>
            <a:r>
              <a:rPr lang="en-US" b="1" dirty="0" err="1">
                <a:solidFill>
                  <a:srgbClr val="0070C0"/>
                </a:solidFill>
              </a:rPr>
              <a:t>النقطة</a:t>
            </a:r>
            <a:r>
              <a:rPr lang="en-US" b="1" dirty="0">
                <a:solidFill>
                  <a:srgbClr val="0070C0"/>
                </a:solidFill>
              </a:rPr>
              <a:t> c، </a:t>
            </a:r>
            <a:r>
              <a:rPr lang="en-US" b="1" dirty="0" err="1">
                <a:solidFill>
                  <a:srgbClr val="0070C0"/>
                </a:solidFill>
              </a:rPr>
              <a:t>فيجب</a:t>
            </a:r>
            <a:r>
              <a:rPr lang="en-US" b="1" dirty="0">
                <a:solidFill>
                  <a:srgbClr val="0070C0"/>
                </a:solidFill>
              </a:rPr>
              <a:t> </a:t>
            </a:r>
            <a:r>
              <a:rPr lang="en-US" b="1" dirty="0" err="1">
                <a:solidFill>
                  <a:srgbClr val="0070C0"/>
                </a:solidFill>
              </a:rPr>
              <a:t>عليها</a:t>
            </a:r>
            <a:endParaRPr lang="en-US" b="1" dirty="0">
              <a:solidFill>
                <a:srgbClr val="0070C0"/>
              </a:solidFill>
            </a:endParaRPr>
          </a:p>
          <a:p>
            <a:pPr algn="r" rtl="1"/>
            <a:r>
              <a:rPr lang="en-US" dirty="0"/>
              <a:t>أ) </a:t>
            </a:r>
            <a:r>
              <a:rPr lang="en-US" dirty="0" err="1"/>
              <a:t>تحسين</a:t>
            </a:r>
            <a:r>
              <a:rPr lang="en-US" dirty="0"/>
              <a:t> </a:t>
            </a:r>
            <a:r>
              <a:rPr lang="en-US" dirty="0" err="1"/>
              <a:t>التكنولوجيا</a:t>
            </a:r>
            <a:r>
              <a:rPr lang="en-US" dirty="0"/>
              <a:t>.</a:t>
            </a:r>
          </a:p>
          <a:p>
            <a:pPr algn="r" rtl="1"/>
            <a:r>
              <a:rPr lang="en-US" dirty="0"/>
              <a:t>ب) </a:t>
            </a:r>
            <a:r>
              <a:rPr lang="en-US" dirty="0" err="1"/>
              <a:t>زيادة</a:t>
            </a:r>
            <a:r>
              <a:rPr lang="en-US" dirty="0"/>
              <a:t> </a:t>
            </a:r>
            <a:r>
              <a:rPr lang="en-US" dirty="0" err="1"/>
              <a:t>تراكم</a:t>
            </a:r>
            <a:r>
              <a:rPr lang="en-US" dirty="0"/>
              <a:t> </a:t>
            </a:r>
            <a:r>
              <a:rPr lang="en-US" dirty="0" err="1"/>
              <a:t>رأس</a:t>
            </a:r>
            <a:r>
              <a:rPr lang="en-US" dirty="0"/>
              <a:t> </a:t>
            </a:r>
            <a:r>
              <a:rPr lang="en-US" dirty="0" err="1"/>
              <a:t>المال</a:t>
            </a:r>
            <a:r>
              <a:rPr lang="en-US" dirty="0"/>
              <a:t>.</a:t>
            </a:r>
          </a:p>
          <a:p>
            <a:pPr algn="r" rtl="1"/>
            <a:r>
              <a:rPr lang="en-US" b="1" u="sng" dirty="0"/>
              <a:t>ج) </a:t>
            </a:r>
            <a:r>
              <a:rPr lang="en-US" b="1" u="sng" dirty="0" err="1"/>
              <a:t>التخلي</a:t>
            </a:r>
            <a:r>
              <a:rPr lang="en-US" b="1" u="sng" dirty="0"/>
              <a:t> </a:t>
            </a:r>
            <a:r>
              <a:rPr lang="en-US" b="1" u="sng" dirty="0" err="1"/>
              <a:t>عن</a:t>
            </a:r>
            <a:r>
              <a:rPr lang="en-US" b="1" u="sng" dirty="0"/>
              <a:t> </a:t>
            </a:r>
            <a:r>
              <a:rPr lang="en-US" b="1" u="sng" dirty="0" err="1"/>
              <a:t>بعض</a:t>
            </a:r>
            <a:r>
              <a:rPr lang="en-US" b="1" u="sng" dirty="0"/>
              <a:t> </a:t>
            </a:r>
            <a:r>
              <a:rPr lang="en-US" b="1" u="sng" dirty="0" err="1"/>
              <a:t>السلع</a:t>
            </a:r>
            <a:r>
              <a:rPr lang="en-US" b="1" u="sng" dirty="0"/>
              <a:t> Y </a:t>
            </a:r>
            <a:r>
              <a:rPr lang="en-US" b="1" u="sng" dirty="0" err="1"/>
              <a:t>من</a:t>
            </a:r>
            <a:r>
              <a:rPr lang="en-US" b="1" u="sng" dirty="0"/>
              <a:t> </a:t>
            </a:r>
            <a:r>
              <a:rPr lang="en-US" b="1" u="sng" dirty="0" err="1"/>
              <a:t>أجل</a:t>
            </a:r>
            <a:r>
              <a:rPr lang="en-US" b="1" u="sng" dirty="0"/>
              <a:t> </a:t>
            </a:r>
            <a:r>
              <a:rPr lang="en-US" b="1" u="sng" dirty="0" err="1"/>
              <a:t>الحصول</a:t>
            </a:r>
            <a:r>
              <a:rPr lang="en-US" b="1" u="sng" dirty="0"/>
              <a:t> </a:t>
            </a:r>
            <a:r>
              <a:rPr lang="en-US" b="1" u="sng" dirty="0" err="1"/>
              <a:t>على</a:t>
            </a:r>
            <a:r>
              <a:rPr lang="en-US" b="1" u="sng" dirty="0"/>
              <a:t> </a:t>
            </a:r>
            <a:r>
              <a:rPr lang="en-US" b="1" u="sng" dirty="0" err="1"/>
              <a:t>المزيد</a:t>
            </a:r>
            <a:r>
              <a:rPr lang="en-US" b="1" u="sng" dirty="0"/>
              <a:t> </a:t>
            </a:r>
            <a:r>
              <a:rPr lang="en-US" b="1" u="sng" dirty="0" err="1"/>
              <a:t>من</a:t>
            </a:r>
            <a:r>
              <a:rPr lang="en-US" b="1" u="sng" dirty="0"/>
              <a:t> </a:t>
            </a:r>
            <a:r>
              <a:rPr lang="en-US" b="1" u="sng" dirty="0" err="1"/>
              <a:t>السلع</a:t>
            </a:r>
            <a:r>
              <a:rPr lang="en-US" b="1" u="sng" dirty="0"/>
              <a:t> X.</a:t>
            </a:r>
          </a:p>
          <a:p>
            <a:pPr algn="r" rtl="1"/>
            <a:r>
              <a:rPr lang="en-US" dirty="0"/>
              <a:t>د) </a:t>
            </a:r>
            <a:r>
              <a:rPr lang="en-US" dirty="0" err="1"/>
              <a:t>التخلي</a:t>
            </a:r>
            <a:r>
              <a:rPr lang="en-US" dirty="0"/>
              <a:t> </a:t>
            </a:r>
            <a:r>
              <a:rPr lang="en-US" dirty="0" err="1"/>
              <a:t>عن</a:t>
            </a:r>
            <a:r>
              <a:rPr lang="en-US" dirty="0"/>
              <a:t> </a:t>
            </a:r>
            <a:r>
              <a:rPr lang="en-US" dirty="0" err="1"/>
              <a:t>بعض</a:t>
            </a:r>
            <a:r>
              <a:rPr lang="en-US" dirty="0"/>
              <a:t> </a:t>
            </a:r>
            <a:r>
              <a:rPr lang="en-US" dirty="0" err="1"/>
              <a:t>السلع</a:t>
            </a:r>
            <a:r>
              <a:rPr lang="en-US" dirty="0"/>
              <a:t> X </a:t>
            </a:r>
            <a:r>
              <a:rPr lang="en-US" dirty="0" err="1"/>
              <a:t>من</a:t>
            </a:r>
            <a:r>
              <a:rPr lang="en-US" dirty="0"/>
              <a:t> </a:t>
            </a:r>
            <a:r>
              <a:rPr lang="en-US" dirty="0" err="1"/>
              <a:t>أجل</a:t>
            </a:r>
            <a:r>
              <a:rPr lang="en-US" dirty="0"/>
              <a:t> </a:t>
            </a:r>
            <a:r>
              <a:rPr lang="en-US" dirty="0" err="1"/>
              <a:t>الحصول</a:t>
            </a:r>
            <a:r>
              <a:rPr lang="en-US" dirty="0"/>
              <a:t> </a:t>
            </a:r>
            <a:r>
              <a:rPr lang="en-US" dirty="0" err="1"/>
              <a:t>على</a:t>
            </a:r>
            <a:r>
              <a:rPr lang="en-US" dirty="0"/>
              <a:t> </a:t>
            </a:r>
            <a:r>
              <a:rPr lang="en-US" dirty="0" err="1"/>
              <a:t>المزيد</a:t>
            </a:r>
            <a:r>
              <a:rPr lang="en-US" dirty="0"/>
              <a:t> </a:t>
            </a:r>
            <a:r>
              <a:rPr lang="en-US" dirty="0" err="1"/>
              <a:t>من</a:t>
            </a:r>
            <a:r>
              <a:rPr lang="en-US" dirty="0"/>
              <a:t> </a:t>
            </a:r>
            <a:r>
              <a:rPr lang="en-US" dirty="0" err="1"/>
              <a:t>السلع</a:t>
            </a:r>
            <a:r>
              <a:rPr lang="en-US" dirty="0"/>
              <a:t> X.</a:t>
            </a:r>
          </a:p>
        </p:txBody>
      </p:sp>
    </p:spTree>
    <p:extLst>
      <p:ext uri="{BB962C8B-B14F-4D97-AF65-F5344CB8AC3E}">
        <p14:creationId xmlns:p14="http://schemas.microsoft.com/office/powerpoint/2010/main" val="3895849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518685" y="1980215"/>
            <a:ext cx="473100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nation can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produce</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at a point outside its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PPF</a:t>
            </a:r>
            <a:endParaRPr lang="en-US" sz="1800" b="1"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when it trades with other nations.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when it produces inefficiently.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when its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bowed out.</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never.</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key factor that leads to economic growth is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human capital accumulation.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increasing current consumption.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avoiding the opportunity cost of investment.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Both answers A and B are correct.</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B079061A-A8D8-2A1D-E036-117940D6298F}"/>
              </a:ext>
            </a:extLst>
          </p:cNvPr>
          <p:cNvSpPr txBox="1"/>
          <p:nvPr/>
        </p:nvSpPr>
        <p:spPr>
          <a:xfrm>
            <a:off x="195625" y="1980215"/>
            <a:ext cx="6115050" cy="3139321"/>
          </a:xfrm>
          <a:prstGeom prst="rect">
            <a:avLst/>
          </a:prstGeom>
          <a:noFill/>
        </p:spPr>
        <p:txBody>
          <a:bodyPr wrap="square">
            <a:spAutoFit/>
          </a:bodyPr>
          <a:lstStyle/>
          <a:p>
            <a:pPr algn="r" rtl="1"/>
            <a:r>
              <a:rPr lang="en-US" b="1" dirty="0" err="1">
                <a:solidFill>
                  <a:srgbClr val="0070C0"/>
                </a:solidFill>
              </a:rPr>
              <a:t>يمكن</a:t>
            </a:r>
            <a:r>
              <a:rPr lang="en-US" b="1" dirty="0">
                <a:solidFill>
                  <a:srgbClr val="0070C0"/>
                </a:solidFill>
              </a:rPr>
              <a:t> </a:t>
            </a:r>
            <a:r>
              <a:rPr lang="en-US" b="1" dirty="0" err="1">
                <a:solidFill>
                  <a:srgbClr val="0070C0"/>
                </a:solidFill>
              </a:rPr>
              <a:t>لأمة</a:t>
            </a:r>
            <a:r>
              <a:rPr lang="en-US" b="1" dirty="0">
                <a:solidFill>
                  <a:srgbClr val="0070C0"/>
                </a:solidFill>
              </a:rPr>
              <a:t> </a:t>
            </a:r>
            <a:r>
              <a:rPr lang="en-US" b="1" dirty="0" err="1">
                <a:solidFill>
                  <a:srgbClr val="0070C0"/>
                </a:solidFill>
              </a:rPr>
              <a:t>ما</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تنتج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خارج</a:t>
            </a:r>
            <a:r>
              <a:rPr lang="en-US" b="1" dirty="0">
                <a:solidFill>
                  <a:srgbClr val="0070C0"/>
                </a:solidFill>
              </a:rPr>
              <a:t> </a:t>
            </a:r>
            <a:r>
              <a:rPr lang="en-US" b="1" dirty="0" err="1">
                <a:solidFill>
                  <a:srgbClr val="0070C0"/>
                </a:solidFill>
              </a:rPr>
              <a:t>إطار</a:t>
            </a:r>
            <a:r>
              <a:rPr lang="en-US" b="1" dirty="0">
                <a:solidFill>
                  <a:srgbClr val="0070C0"/>
                </a:solidFill>
              </a:rPr>
              <a:t> </a:t>
            </a:r>
            <a:r>
              <a:rPr lang="en-US" b="1" dirty="0" err="1">
                <a:solidFill>
                  <a:srgbClr val="0070C0"/>
                </a:solidFill>
              </a:rPr>
              <a:t>إنتاجها</a:t>
            </a:r>
            <a:endParaRPr lang="en-US" b="1" dirty="0">
              <a:solidFill>
                <a:srgbClr val="0070C0"/>
              </a:solidFill>
            </a:endParaRPr>
          </a:p>
          <a:p>
            <a:pPr algn="r" rtl="1"/>
            <a:r>
              <a:rPr lang="en-US" dirty="0"/>
              <a:t>أ) </a:t>
            </a:r>
            <a:r>
              <a:rPr lang="en-US" dirty="0" err="1"/>
              <a:t>عندما</a:t>
            </a:r>
            <a:r>
              <a:rPr lang="en-US" dirty="0"/>
              <a:t> </a:t>
            </a:r>
            <a:r>
              <a:rPr lang="en-US" dirty="0" err="1"/>
              <a:t>تتاجر</a:t>
            </a:r>
            <a:r>
              <a:rPr lang="en-US" dirty="0"/>
              <a:t> </a:t>
            </a:r>
            <a:r>
              <a:rPr lang="en-US" dirty="0" err="1"/>
              <a:t>مع</a:t>
            </a:r>
            <a:r>
              <a:rPr lang="en-US" dirty="0"/>
              <a:t> </a:t>
            </a:r>
            <a:r>
              <a:rPr lang="en-US" dirty="0" err="1"/>
              <a:t>أمم</a:t>
            </a:r>
            <a:r>
              <a:rPr lang="en-US" dirty="0"/>
              <a:t> </a:t>
            </a:r>
            <a:r>
              <a:rPr lang="en-US" dirty="0" err="1"/>
              <a:t>أخرى</a:t>
            </a:r>
            <a:r>
              <a:rPr lang="en-US" dirty="0"/>
              <a:t>.</a:t>
            </a:r>
          </a:p>
          <a:p>
            <a:pPr algn="r" rtl="1"/>
            <a:r>
              <a:rPr lang="en-US" dirty="0"/>
              <a:t>ب) </a:t>
            </a:r>
            <a:r>
              <a:rPr lang="en-US" dirty="0" err="1"/>
              <a:t>عندما</a:t>
            </a:r>
            <a:r>
              <a:rPr lang="en-US" dirty="0"/>
              <a:t> </a:t>
            </a:r>
            <a:r>
              <a:rPr lang="en-US" dirty="0" err="1"/>
              <a:t>تنتج</a:t>
            </a:r>
            <a:r>
              <a:rPr lang="en-US" dirty="0"/>
              <a:t> </a:t>
            </a:r>
            <a:r>
              <a:rPr lang="en-US" dirty="0" err="1"/>
              <a:t>بشكل</a:t>
            </a:r>
            <a:r>
              <a:rPr lang="en-US" dirty="0"/>
              <a:t> </a:t>
            </a:r>
            <a:r>
              <a:rPr lang="en-US" dirty="0" err="1"/>
              <a:t>غير</a:t>
            </a:r>
            <a:r>
              <a:rPr lang="en-US" dirty="0"/>
              <a:t> </a:t>
            </a:r>
            <a:r>
              <a:rPr lang="ar-EG" dirty="0"/>
              <a:t>كفئ</a:t>
            </a:r>
            <a:r>
              <a:rPr lang="en-US" dirty="0"/>
              <a:t>.</a:t>
            </a:r>
          </a:p>
          <a:p>
            <a:pPr algn="r" rtl="1"/>
            <a:r>
              <a:rPr lang="en-US" dirty="0"/>
              <a:t>ج) </a:t>
            </a:r>
            <a:r>
              <a:rPr lang="en-US" dirty="0" err="1"/>
              <a:t>عندما</a:t>
            </a:r>
            <a:r>
              <a:rPr lang="en-US" dirty="0"/>
              <a:t> </a:t>
            </a:r>
            <a:r>
              <a:rPr lang="en-US" dirty="0" err="1"/>
              <a:t>ينحرف</a:t>
            </a:r>
            <a:r>
              <a:rPr lang="en-US" dirty="0"/>
              <a:t> </a:t>
            </a:r>
            <a:r>
              <a:rPr lang="en-US" dirty="0" err="1"/>
              <a:t>إطار</a:t>
            </a:r>
            <a:r>
              <a:rPr lang="en-US" dirty="0"/>
              <a:t> </a:t>
            </a:r>
            <a:r>
              <a:rPr lang="ar-EG" dirty="0"/>
              <a:t>منحني إمكانيات </a:t>
            </a:r>
            <a:r>
              <a:rPr lang="ar-EG" dirty="0" err="1"/>
              <a:t>انتاجها</a:t>
            </a:r>
            <a:r>
              <a:rPr lang="en-US" dirty="0"/>
              <a:t> </a:t>
            </a:r>
            <a:r>
              <a:rPr lang="en-US" dirty="0" err="1"/>
              <a:t>عن</a:t>
            </a:r>
            <a:r>
              <a:rPr lang="en-US" dirty="0"/>
              <a:t> </a:t>
            </a:r>
            <a:r>
              <a:rPr lang="en-US" dirty="0" err="1"/>
              <a:t>نطاق</a:t>
            </a:r>
            <a:r>
              <a:rPr lang="en-US" dirty="0"/>
              <a:t> </a:t>
            </a:r>
            <a:r>
              <a:rPr lang="en-US" dirty="0" err="1"/>
              <a:t>إنتاجها</a:t>
            </a:r>
            <a:r>
              <a:rPr lang="en-US" dirty="0"/>
              <a:t>.</a:t>
            </a:r>
          </a:p>
          <a:p>
            <a:pPr algn="r" rtl="1"/>
            <a:r>
              <a:rPr lang="en-US" b="1" u="sng" dirty="0"/>
              <a:t>د) </a:t>
            </a:r>
            <a:r>
              <a:rPr lang="en-US" b="1" u="sng" dirty="0" err="1"/>
              <a:t>لا</a:t>
            </a:r>
            <a:r>
              <a:rPr lang="en-US" b="1" u="sng" dirty="0"/>
              <a:t> </a:t>
            </a:r>
            <a:r>
              <a:rPr lang="en-US" b="1" u="sng" dirty="0" err="1"/>
              <a:t>يمكن</a:t>
            </a:r>
            <a:r>
              <a:rPr lang="en-US" b="1" u="sng" dirty="0"/>
              <a:t> </a:t>
            </a:r>
            <a:r>
              <a:rPr lang="en-US" b="1" u="sng" dirty="0" err="1"/>
              <a:t>لأمة</a:t>
            </a:r>
            <a:r>
              <a:rPr lang="en-US" b="1" u="sng" dirty="0"/>
              <a:t> </a:t>
            </a:r>
            <a:r>
              <a:rPr lang="en-US" b="1" u="sng" dirty="0" err="1"/>
              <a:t>أن</a:t>
            </a:r>
            <a:r>
              <a:rPr lang="en-US" b="1" u="sng" dirty="0"/>
              <a:t> </a:t>
            </a:r>
            <a:r>
              <a:rPr lang="en-US" b="1" u="sng" dirty="0" err="1"/>
              <a:t>تنتج</a:t>
            </a:r>
            <a:r>
              <a:rPr lang="en-US" b="1" u="sng" dirty="0"/>
              <a:t> </a:t>
            </a:r>
            <a:r>
              <a:rPr lang="en-US" b="1" u="sng" dirty="0" err="1"/>
              <a:t>عند</a:t>
            </a:r>
            <a:r>
              <a:rPr lang="en-US" b="1" u="sng" dirty="0"/>
              <a:t> </a:t>
            </a:r>
            <a:r>
              <a:rPr lang="en-US" b="1" u="sng" dirty="0" err="1"/>
              <a:t>نقطة</a:t>
            </a:r>
            <a:r>
              <a:rPr lang="en-US" b="1" u="sng" dirty="0"/>
              <a:t> </a:t>
            </a:r>
            <a:r>
              <a:rPr lang="en-US" b="1" u="sng" dirty="0" err="1"/>
              <a:t>خارج</a:t>
            </a:r>
            <a:r>
              <a:rPr lang="en-US" b="1" u="sng" dirty="0"/>
              <a:t> </a:t>
            </a:r>
            <a:r>
              <a:rPr lang="en-US" b="1" u="sng" dirty="0" err="1"/>
              <a:t>إطار</a:t>
            </a:r>
            <a:r>
              <a:rPr lang="en-US" b="1" u="sng" dirty="0"/>
              <a:t> </a:t>
            </a:r>
            <a:r>
              <a:rPr lang="ar-EG" b="1" u="sng" dirty="0"/>
              <a:t>منحني إمكانيات </a:t>
            </a:r>
            <a:r>
              <a:rPr lang="ar-EG" b="1" u="sng" dirty="0" err="1"/>
              <a:t>انتاجها</a:t>
            </a:r>
            <a:r>
              <a:rPr lang="en-US" b="1" u="sng" dirty="0"/>
              <a:t>.</a:t>
            </a:r>
          </a:p>
          <a:p>
            <a:pPr algn="r" rtl="1"/>
            <a:endParaRPr lang="en-US" dirty="0"/>
          </a:p>
          <a:p>
            <a:pPr algn="r" rtl="1"/>
            <a:r>
              <a:rPr lang="en-US" b="1" dirty="0" err="1">
                <a:solidFill>
                  <a:srgbClr val="0070C0"/>
                </a:solidFill>
              </a:rPr>
              <a:t>العامل</a:t>
            </a:r>
            <a:r>
              <a:rPr lang="en-US" b="1" dirty="0">
                <a:solidFill>
                  <a:srgbClr val="0070C0"/>
                </a:solidFill>
              </a:rPr>
              <a:t> </a:t>
            </a:r>
            <a:r>
              <a:rPr lang="en-US" b="1" dirty="0" err="1">
                <a:solidFill>
                  <a:srgbClr val="0070C0"/>
                </a:solidFill>
              </a:rPr>
              <a:t>الرئيسي</a:t>
            </a:r>
            <a:r>
              <a:rPr lang="en-US" b="1" dirty="0">
                <a:solidFill>
                  <a:srgbClr val="0070C0"/>
                </a:solidFill>
              </a:rPr>
              <a:t> </a:t>
            </a:r>
            <a:r>
              <a:rPr lang="en-US" b="1" dirty="0" err="1">
                <a:solidFill>
                  <a:srgbClr val="0070C0"/>
                </a:solidFill>
              </a:rPr>
              <a:t>الذي</a:t>
            </a:r>
            <a:r>
              <a:rPr lang="en-US" b="1" dirty="0">
                <a:solidFill>
                  <a:srgbClr val="0070C0"/>
                </a:solidFill>
              </a:rPr>
              <a:t> </a:t>
            </a:r>
            <a:r>
              <a:rPr lang="en-US" b="1" dirty="0" err="1">
                <a:solidFill>
                  <a:srgbClr val="0070C0"/>
                </a:solidFill>
              </a:rPr>
              <a:t>يؤدي</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النمو</a:t>
            </a:r>
            <a:r>
              <a:rPr lang="en-US" b="1" dirty="0">
                <a:solidFill>
                  <a:srgbClr val="0070C0"/>
                </a:solidFill>
              </a:rPr>
              <a:t> </a:t>
            </a:r>
            <a:r>
              <a:rPr lang="en-US" b="1" dirty="0" err="1">
                <a:solidFill>
                  <a:srgbClr val="0070C0"/>
                </a:solidFill>
              </a:rPr>
              <a:t>الاقتصادي</a:t>
            </a:r>
            <a:r>
              <a:rPr lang="en-US" b="1" dirty="0">
                <a:solidFill>
                  <a:srgbClr val="0070C0"/>
                </a:solidFill>
              </a:rPr>
              <a:t> </a:t>
            </a:r>
            <a:r>
              <a:rPr lang="en-US" b="1" dirty="0" err="1">
                <a:solidFill>
                  <a:srgbClr val="0070C0"/>
                </a:solidFill>
              </a:rPr>
              <a:t>هو</a:t>
            </a:r>
            <a:endParaRPr lang="en-US" b="1" dirty="0">
              <a:solidFill>
                <a:srgbClr val="0070C0"/>
              </a:solidFill>
            </a:endParaRPr>
          </a:p>
          <a:p>
            <a:pPr algn="r" rtl="1"/>
            <a:r>
              <a:rPr lang="en-US" b="1" u="sng" dirty="0"/>
              <a:t>أ) </a:t>
            </a:r>
            <a:r>
              <a:rPr lang="en-US" b="1" u="sng" dirty="0" err="1"/>
              <a:t>تراكم</a:t>
            </a:r>
            <a:r>
              <a:rPr lang="en-US" b="1" u="sng" dirty="0"/>
              <a:t> </a:t>
            </a:r>
            <a:r>
              <a:rPr lang="en-US" b="1" u="sng" dirty="0" err="1"/>
              <a:t>رأس</a:t>
            </a:r>
            <a:r>
              <a:rPr lang="en-US" b="1" u="sng" dirty="0"/>
              <a:t> </a:t>
            </a:r>
            <a:r>
              <a:rPr lang="en-US" b="1" u="sng" dirty="0" err="1"/>
              <a:t>المال</a:t>
            </a:r>
            <a:r>
              <a:rPr lang="en-US" b="1" u="sng" dirty="0"/>
              <a:t> </a:t>
            </a:r>
            <a:r>
              <a:rPr lang="en-US" b="1" u="sng" dirty="0" err="1"/>
              <a:t>البشري</a:t>
            </a:r>
            <a:r>
              <a:rPr lang="en-US" b="1" u="sng" dirty="0"/>
              <a:t>.</a:t>
            </a:r>
          </a:p>
          <a:p>
            <a:pPr algn="r" rtl="1"/>
            <a:r>
              <a:rPr lang="en-US" dirty="0"/>
              <a:t>ب) </a:t>
            </a:r>
            <a:r>
              <a:rPr lang="en-US" dirty="0" err="1"/>
              <a:t>زيادة</a:t>
            </a:r>
            <a:r>
              <a:rPr lang="en-US" dirty="0"/>
              <a:t> </a:t>
            </a:r>
            <a:r>
              <a:rPr lang="en-US" dirty="0" err="1"/>
              <a:t>الاستهلاك</a:t>
            </a:r>
            <a:r>
              <a:rPr lang="en-US" dirty="0"/>
              <a:t> </a:t>
            </a:r>
            <a:r>
              <a:rPr lang="en-US" dirty="0" err="1"/>
              <a:t>الحالي</a:t>
            </a:r>
            <a:r>
              <a:rPr lang="en-US" dirty="0"/>
              <a:t>.</a:t>
            </a:r>
          </a:p>
          <a:p>
            <a:pPr algn="r" rtl="1"/>
            <a:r>
              <a:rPr lang="en-US" dirty="0"/>
              <a:t>ج) </a:t>
            </a:r>
            <a:r>
              <a:rPr lang="en-US" dirty="0" err="1"/>
              <a:t>تجنب</a:t>
            </a:r>
            <a:r>
              <a:rPr lang="en-US" dirty="0"/>
              <a:t> </a:t>
            </a:r>
            <a:r>
              <a:rPr lang="en-US" dirty="0" err="1"/>
              <a:t>التكلفة</a:t>
            </a:r>
            <a:r>
              <a:rPr lang="en-US" dirty="0"/>
              <a:t> </a:t>
            </a:r>
            <a:r>
              <a:rPr lang="en-US" dirty="0" err="1"/>
              <a:t>البديلة</a:t>
            </a:r>
            <a:r>
              <a:rPr lang="en-US" dirty="0"/>
              <a:t> </a:t>
            </a:r>
            <a:r>
              <a:rPr lang="en-US" dirty="0" err="1"/>
              <a:t>للاستثمار</a:t>
            </a:r>
            <a:r>
              <a:rPr lang="en-US" dirty="0"/>
              <a:t>.</a:t>
            </a:r>
          </a:p>
          <a:p>
            <a:pPr algn="r" rtl="1"/>
            <a:r>
              <a:rPr lang="en-US" dirty="0"/>
              <a:t>د) </a:t>
            </a:r>
            <a:r>
              <a:rPr lang="en-US" dirty="0" err="1"/>
              <a:t>الإجابتان</a:t>
            </a:r>
            <a:r>
              <a:rPr lang="en-US" dirty="0"/>
              <a:t> </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 and B </a:t>
            </a:r>
            <a:r>
              <a:rPr lang="ar-EG" sz="1800"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صحيحتان</a:t>
            </a:r>
            <a:r>
              <a:rPr lang="en-US" dirty="0"/>
              <a:t>.</a:t>
            </a:r>
          </a:p>
        </p:txBody>
      </p:sp>
    </p:spTree>
    <p:extLst>
      <p:ext uri="{BB962C8B-B14F-4D97-AF65-F5344CB8AC3E}">
        <p14:creationId xmlns:p14="http://schemas.microsoft.com/office/powerpoint/2010/main" val="3361765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43451" y="4699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graphicFrame>
        <p:nvGraphicFramePr>
          <p:cNvPr id="8" name="Table 7"/>
          <p:cNvGraphicFramePr>
            <a:graphicFrameLocks noGrp="1"/>
          </p:cNvGraphicFramePr>
          <p:nvPr>
            <p:extLst>
              <p:ext uri="{D42A27DB-BD31-4B8C-83A1-F6EECF244321}">
                <p14:modId xmlns:p14="http://schemas.microsoft.com/office/powerpoint/2010/main" val="4019992616"/>
              </p:ext>
            </p:extLst>
          </p:nvPr>
        </p:nvGraphicFramePr>
        <p:xfrm>
          <a:off x="737193" y="1864046"/>
          <a:ext cx="10764981" cy="4149305"/>
        </p:xfrm>
        <a:graphic>
          <a:graphicData uri="http://schemas.openxmlformats.org/drawingml/2006/table">
            <a:tbl>
              <a:tblPr rtl="1" firstRow="1" firstCol="1" bandRow="1">
                <a:tableStyleId>{5FD0F851-EC5A-4D38-B0AD-8093EC10F338}</a:tableStyleId>
              </a:tblPr>
              <a:tblGrid>
                <a:gridCol w="5338006">
                  <a:extLst>
                    <a:ext uri="{9D8B030D-6E8A-4147-A177-3AD203B41FA5}">
                      <a16:colId xmlns:a16="http://schemas.microsoft.com/office/drawing/2014/main" val="2373544503"/>
                    </a:ext>
                  </a:extLst>
                </a:gridCol>
                <a:gridCol w="5426975">
                  <a:extLst>
                    <a:ext uri="{9D8B030D-6E8A-4147-A177-3AD203B41FA5}">
                      <a16:colId xmlns:a16="http://schemas.microsoft.com/office/drawing/2014/main" val="755370763"/>
                    </a:ext>
                  </a:extLst>
                </a:gridCol>
              </a:tblGrid>
              <a:tr h="976702">
                <a:tc>
                  <a:txBody>
                    <a:bodyPr/>
                    <a:lstStyle/>
                    <a:p>
                      <a:pPr marL="228600" marR="0" algn="r" rtl="1">
                        <a:spcBef>
                          <a:spcPts val="0"/>
                        </a:spcBef>
                        <a:spcAft>
                          <a:spcPts val="0"/>
                        </a:spcAft>
                      </a:pPr>
                      <a:r>
                        <a:rPr lang="ar-SA" sz="1800" b="1" dirty="0">
                          <a:effectLst/>
                        </a:rPr>
                        <a:t>توضح حدود إمكانيات الإنتاج نفسها مجموعة السلع والخدمات التي يمكن إنتاجها بغير كفاءة</a:t>
                      </a:r>
                      <a:r>
                        <a:rPr lang="en-US" sz="1800" b="1" dirty="0">
                          <a:effectLst/>
                        </a:rPr>
                        <a:t>.</a:t>
                      </a:r>
                      <a:endParaRPr lang="en-US" sz="18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600" b="1" dirty="0">
                          <a:effectLst/>
                        </a:rPr>
                        <a:t>The production possibilities frontier itself illustrates the combination of goods and services that can be produced inefficiently.</a:t>
                      </a:r>
                    </a:p>
                    <a:p>
                      <a:pPr marL="228600" marR="0" rtl="0">
                        <a:spcBef>
                          <a:spcPts val="0"/>
                        </a:spcBef>
                        <a:spcAft>
                          <a:spcPts val="0"/>
                        </a:spcAft>
                      </a:pPr>
                      <a:r>
                        <a:rPr lang="en-US" sz="1600" b="1" dirty="0">
                          <a:solidFill>
                            <a:schemeClr val="accent1"/>
                          </a:solidFill>
                          <a:effectLst/>
                        </a:rPr>
                        <a:t>False</a:t>
                      </a:r>
                      <a:endParaRPr lang="en-US" sz="16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621453318"/>
                  </a:ext>
                </a:extLst>
              </a:tr>
              <a:tr h="732526">
                <a:tc>
                  <a:txBody>
                    <a:bodyPr/>
                    <a:lstStyle/>
                    <a:p>
                      <a:pPr marL="228600" marR="0" algn="r" rtl="1">
                        <a:spcBef>
                          <a:spcPts val="0"/>
                        </a:spcBef>
                        <a:spcAft>
                          <a:spcPts val="0"/>
                        </a:spcAft>
                      </a:pPr>
                      <a:r>
                        <a:rPr lang="ar-SA" sz="1800" b="1">
                          <a:effectLst/>
                        </a:rPr>
                        <a:t>تحدث كفاءة الإنتاج عندما يكون الإنتاج داخل حدود إمكانيات الإنتاج</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600" b="1" dirty="0">
                          <a:effectLst/>
                        </a:rPr>
                        <a:t>Production efficiency occurs when production is inside the production possibilities frontier.</a:t>
                      </a:r>
                    </a:p>
                    <a:p>
                      <a:pPr marL="228600" marR="0" rtl="0">
                        <a:spcBef>
                          <a:spcPts val="0"/>
                        </a:spcBef>
                        <a:spcAft>
                          <a:spcPts val="0"/>
                        </a:spcAft>
                      </a:pPr>
                      <a:r>
                        <a:rPr lang="en-US" sz="1600" b="1" dirty="0">
                          <a:solidFill>
                            <a:schemeClr val="accent1"/>
                          </a:solidFill>
                          <a:effectLst/>
                        </a:rPr>
                        <a:t>False</a:t>
                      </a:r>
                      <a:endParaRPr lang="en-US" sz="16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246817167"/>
                  </a:ext>
                </a:extLst>
              </a:tr>
              <a:tr h="1220877">
                <a:tc>
                  <a:txBody>
                    <a:bodyPr/>
                    <a:lstStyle/>
                    <a:p>
                      <a:pPr marL="228600" marR="0" algn="r" rtl="1">
                        <a:spcBef>
                          <a:spcPts val="0"/>
                        </a:spcBef>
                        <a:spcAft>
                          <a:spcPts val="0"/>
                        </a:spcAft>
                      </a:pPr>
                      <a:r>
                        <a:rPr lang="ar-SA" sz="1800" b="1" dirty="0">
                          <a:effectLst/>
                        </a:rPr>
                        <a:t>ينتج هاري 2 بالون وأربع قوارب في الساعة. يمكن لهاري أن ينتج المزيد من البالون ولكن للقيام بذلك يجب أن ينتج عددًا أقل من القوارب. اذن ينتج هاري على حدود إمكانيات إنتاجه</a:t>
                      </a:r>
                      <a:r>
                        <a:rPr lang="en-US" sz="1800" b="1" dirty="0">
                          <a:effectLst/>
                        </a:rPr>
                        <a:t>.</a:t>
                      </a:r>
                      <a:endParaRPr lang="en-US" sz="18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600" b="1" dirty="0">
                          <a:effectLst/>
                        </a:rPr>
                        <a:t>Harry produces 2 balloon rides and 4 boat rides an hour. Harry could produce more balloon rides but to do so he must produce fewer boat rides. Harry is producing on his production possibilities frontier. </a:t>
                      </a:r>
                    </a:p>
                    <a:p>
                      <a:pPr marL="228600" marR="0" rtl="0">
                        <a:spcBef>
                          <a:spcPts val="0"/>
                        </a:spcBef>
                        <a:spcAft>
                          <a:spcPts val="0"/>
                        </a:spcAft>
                      </a:pPr>
                      <a:r>
                        <a:rPr lang="en-US" sz="1600" b="1" dirty="0">
                          <a:solidFill>
                            <a:schemeClr val="accent1"/>
                          </a:solidFill>
                          <a:effectLst/>
                        </a:rPr>
                        <a:t>True</a:t>
                      </a:r>
                      <a:endParaRPr lang="en-US" sz="16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923373284"/>
                  </a:ext>
                </a:extLst>
              </a:tr>
              <a:tr h="976702">
                <a:tc>
                  <a:txBody>
                    <a:bodyPr/>
                    <a:lstStyle/>
                    <a:p>
                      <a:pPr marL="228600" marR="0" algn="r" rtl="1">
                        <a:spcBef>
                          <a:spcPts val="0"/>
                        </a:spcBef>
                        <a:spcAft>
                          <a:spcPts val="0"/>
                        </a:spcAft>
                      </a:pPr>
                      <a:r>
                        <a:rPr lang="ar-SA" sz="1800" b="1" dirty="0">
                          <a:effectLst/>
                        </a:rPr>
                        <a:t>مع زيادة إنتاج أجهزة الكمبيوتر، نجد أنه يتعين علينا التخلي عن كميات أكبر وأكبر من مشغلات أقراص</a:t>
                      </a:r>
                      <a:r>
                        <a:rPr lang="en-US" sz="1800" b="1" dirty="0">
                          <a:effectLst/>
                        </a:rPr>
                        <a:t> DVD </a:t>
                      </a:r>
                      <a:r>
                        <a:rPr lang="ar-SA" sz="1800" b="1" dirty="0">
                          <a:effectLst/>
                        </a:rPr>
                        <a:t>لكل جهاز كمبيوتر. يوضح هذا الموقف تكلفة الفرصة المتزايدة</a:t>
                      </a:r>
                      <a:r>
                        <a:rPr lang="en-US" sz="1800" b="1" dirty="0">
                          <a:effectLst/>
                        </a:rPr>
                        <a:t>.</a:t>
                      </a:r>
                      <a:endParaRPr lang="en-US" sz="18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600" b="1" dirty="0">
                          <a:effectLst/>
                        </a:rPr>
                        <a:t>As we increase the production of computers, we find that we must give up larger and larger amounts of DVD players per computer. This situation illustrates increasing opportunity cost.</a:t>
                      </a:r>
                    </a:p>
                    <a:p>
                      <a:pPr marL="228600" marR="0" rtl="0">
                        <a:spcBef>
                          <a:spcPts val="0"/>
                        </a:spcBef>
                        <a:spcAft>
                          <a:spcPts val="0"/>
                        </a:spcAft>
                      </a:pPr>
                      <a:r>
                        <a:rPr lang="en-US" sz="1600" b="1" dirty="0">
                          <a:solidFill>
                            <a:schemeClr val="accent1"/>
                          </a:solidFill>
                          <a:effectLst/>
                        </a:rPr>
                        <a:t>True</a:t>
                      </a:r>
                      <a:r>
                        <a:rPr lang="en-US" sz="1600" b="1" dirty="0">
                          <a:effectLst/>
                        </a:rPr>
                        <a:t> </a:t>
                      </a:r>
                      <a:endParaRPr lang="en-US" sz="16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572817799"/>
                  </a:ext>
                </a:extLst>
              </a:tr>
            </a:tbl>
          </a:graphicData>
        </a:graphic>
      </p:graphicFrame>
    </p:spTree>
    <p:extLst>
      <p:ext uri="{BB962C8B-B14F-4D97-AF65-F5344CB8AC3E}">
        <p14:creationId xmlns:p14="http://schemas.microsoft.com/office/powerpoint/2010/main" val="2242093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43451" y="4699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graphicFrame>
        <p:nvGraphicFramePr>
          <p:cNvPr id="2" name="Table 1"/>
          <p:cNvGraphicFramePr>
            <a:graphicFrameLocks noGrp="1"/>
          </p:cNvGraphicFramePr>
          <p:nvPr>
            <p:extLst>
              <p:ext uri="{D42A27DB-BD31-4B8C-83A1-F6EECF244321}">
                <p14:modId xmlns:p14="http://schemas.microsoft.com/office/powerpoint/2010/main" val="651381968"/>
              </p:ext>
            </p:extLst>
          </p:nvPr>
        </p:nvGraphicFramePr>
        <p:xfrm>
          <a:off x="683787" y="1872631"/>
          <a:ext cx="10871793" cy="4114800"/>
        </p:xfrm>
        <a:graphic>
          <a:graphicData uri="http://schemas.openxmlformats.org/drawingml/2006/table">
            <a:tbl>
              <a:tblPr rtl="1" firstRow="1" firstCol="1" bandRow="1">
                <a:tableStyleId>{5FD0F851-EC5A-4D38-B0AD-8093EC10F338}</a:tableStyleId>
              </a:tblPr>
              <a:tblGrid>
                <a:gridCol w="5390972">
                  <a:extLst>
                    <a:ext uri="{9D8B030D-6E8A-4147-A177-3AD203B41FA5}">
                      <a16:colId xmlns:a16="http://schemas.microsoft.com/office/drawing/2014/main" val="3867292553"/>
                    </a:ext>
                  </a:extLst>
                </a:gridCol>
                <a:gridCol w="5480821">
                  <a:extLst>
                    <a:ext uri="{9D8B030D-6E8A-4147-A177-3AD203B41FA5}">
                      <a16:colId xmlns:a16="http://schemas.microsoft.com/office/drawing/2014/main" val="3557728218"/>
                    </a:ext>
                  </a:extLst>
                </a:gridCol>
              </a:tblGrid>
              <a:tr h="1048646">
                <a:tc>
                  <a:txBody>
                    <a:bodyPr/>
                    <a:lstStyle/>
                    <a:p>
                      <a:pPr marL="228600" marR="0" algn="r" rtl="1">
                        <a:spcBef>
                          <a:spcPts val="0"/>
                        </a:spcBef>
                        <a:spcAft>
                          <a:spcPts val="0"/>
                        </a:spcAft>
                      </a:pPr>
                      <a:r>
                        <a:rPr lang="ar-SA" sz="1800" b="1">
                          <a:effectLst/>
                        </a:rPr>
                        <a:t>المجتمع الذي ينتج داخل حدود إمكانيات إنتاجه يستغل جميع موارده الإنتاجية بشكل كامل</a:t>
                      </a:r>
                      <a:r>
                        <a:rPr lang="en-US" sz="1800" b="1">
                          <a:effectLst/>
                        </a:rPr>
                        <a:t>.</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A society that is producing inside its production possibilities frontier is fully utilizing all of its productive resources.</a:t>
                      </a:r>
                      <a:endParaRPr lang="en-US" sz="1200" b="1" dirty="0">
                        <a:effectLst/>
                      </a:endParaRPr>
                    </a:p>
                    <a:p>
                      <a:pPr marL="228600" marR="0" rtl="0">
                        <a:spcBef>
                          <a:spcPts val="0"/>
                        </a:spcBef>
                        <a:spcAft>
                          <a:spcPts val="0"/>
                        </a:spcAft>
                      </a:pPr>
                      <a:r>
                        <a:rPr lang="en-US" sz="1800" b="1" dirty="0">
                          <a:solidFill>
                            <a:schemeClr val="accent1"/>
                          </a:solidFill>
                          <a:effectLst/>
                        </a:rPr>
                        <a:t>False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445750239"/>
                  </a:ext>
                </a:extLst>
              </a:tr>
              <a:tr h="1048646">
                <a:tc>
                  <a:txBody>
                    <a:bodyPr/>
                    <a:lstStyle/>
                    <a:p>
                      <a:pPr marL="228600" marR="0" algn="r" rtl="1">
                        <a:spcBef>
                          <a:spcPts val="0"/>
                        </a:spcBef>
                        <a:spcAft>
                          <a:spcPts val="0"/>
                        </a:spcAft>
                      </a:pPr>
                      <a:r>
                        <a:rPr lang="ar-SA" sz="1800" b="1">
                          <a:effectLst/>
                        </a:rPr>
                        <a:t>الدولة التي يجب أن تقلل إنتاجها من سلعة واحدة لزيادة إنتاج أخرى تستخدم الموارد بكفاءة</a:t>
                      </a:r>
                      <a:r>
                        <a:rPr lang="en-US" sz="1800" b="1">
                          <a:effectLst/>
                        </a:rPr>
                        <a:t>.</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A country that must decrease production of one good to increase the production of another must be using resources efficiently. </a:t>
                      </a:r>
                      <a:endParaRPr lang="en-US" sz="1200" b="1" dirty="0">
                        <a:effectLst/>
                      </a:endParaRPr>
                    </a:p>
                    <a:p>
                      <a:pPr marL="228600" marR="0" rtl="0">
                        <a:spcBef>
                          <a:spcPts val="0"/>
                        </a:spcBef>
                        <a:spcAft>
                          <a:spcPts val="0"/>
                        </a:spcAft>
                      </a:pPr>
                      <a:r>
                        <a:rPr lang="en-US" sz="1800" b="1" dirty="0">
                          <a:solidFill>
                            <a:schemeClr val="accent1"/>
                          </a:solidFill>
                          <a:effectLst/>
                        </a:rPr>
                        <a:t>True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571044475"/>
                  </a:ext>
                </a:extLst>
              </a:tr>
              <a:tr h="786485">
                <a:tc>
                  <a:txBody>
                    <a:bodyPr/>
                    <a:lstStyle/>
                    <a:p>
                      <a:pPr marL="228600" marR="0" algn="r" rtl="1">
                        <a:spcBef>
                          <a:spcPts val="0"/>
                        </a:spcBef>
                        <a:spcAft>
                          <a:spcPts val="0"/>
                        </a:spcAft>
                      </a:pPr>
                      <a:r>
                        <a:rPr lang="ar-SA" sz="1800" b="1">
                          <a:effectLst/>
                        </a:rPr>
                        <a:t>أي نقطة إنتاج على حدود إمكانيات الإنتاج غير كفئ</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Any production point on the production possibilities frontier is inefficient  </a:t>
                      </a:r>
                      <a:endParaRPr lang="en-US" sz="1200" b="1" dirty="0">
                        <a:effectLst/>
                      </a:endParaRPr>
                    </a:p>
                    <a:p>
                      <a:pPr marL="228600" marR="0" rtl="0">
                        <a:spcBef>
                          <a:spcPts val="0"/>
                        </a:spcBef>
                        <a:spcAft>
                          <a:spcPts val="0"/>
                        </a:spcAft>
                      </a:pPr>
                      <a:r>
                        <a:rPr lang="en-US" sz="1800" b="1" dirty="0">
                          <a:solidFill>
                            <a:schemeClr val="accent1"/>
                          </a:solidFill>
                          <a:effectLst/>
                        </a:rPr>
                        <a:t>False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4109957868"/>
                  </a:ext>
                </a:extLst>
              </a:tr>
              <a:tr h="1048646">
                <a:tc>
                  <a:txBody>
                    <a:bodyPr/>
                    <a:lstStyle/>
                    <a:p>
                      <a:pPr marL="228600" marR="0" algn="r" rtl="1">
                        <a:spcBef>
                          <a:spcPts val="0"/>
                        </a:spcBef>
                        <a:spcAft>
                          <a:spcPts val="0"/>
                        </a:spcAft>
                      </a:pPr>
                      <a:r>
                        <a:rPr lang="ar-SA" sz="1800" b="1">
                          <a:effectLst/>
                        </a:rPr>
                        <a:t>إذا كان الاقتصاد يعمل عند نقطة على حدود إمكانيات الإنتاج، فإن موارد المجتمع تُستغل بكفاءة</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If an economy is operating at a point on the production possibilities frontier, then society's resources are being efficiently utilized </a:t>
                      </a:r>
                      <a:endParaRPr lang="en-US" sz="1200" b="1" dirty="0">
                        <a:effectLst/>
                      </a:endParaRPr>
                    </a:p>
                    <a:p>
                      <a:pPr marL="228600" marR="0" rtl="0">
                        <a:spcBef>
                          <a:spcPts val="0"/>
                        </a:spcBef>
                        <a:spcAft>
                          <a:spcPts val="0"/>
                        </a:spcAft>
                      </a:pPr>
                      <a:r>
                        <a:rPr lang="en-US" sz="1800" b="1" dirty="0">
                          <a:solidFill>
                            <a:schemeClr val="accent1"/>
                          </a:solidFill>
                          <a:effectLst/>
                        </a:rPr>
                        <a:t>True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673678403"/>
                  </a:ext>
                </a:extLst>
              </a:tr>
            </a:tbl>
          </a:graphicData>
        </a:graphic>
      </p:graphicFrame>
    </p:spTree>
    <p:extLst>
      <p:ext uri="{BB962C8B-B14F-4D97-AF65-F5344CB8AC3E}">
        <p14:creationId xmlns:p14="http://schemas.microsoft.com/office/powerpoint/2010/main" val="2983255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43451" y="4699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graphicFrame>
        <p:nvGraphicFramePr>
          <p:cNvPr id="6" name="Table 5"/>
          <p:cNvGraphicFramePr>
            <a:graphicFrameLocks noGrp="1"/>
          </p:cNvGraphicFramePr>
          <p:nvPr>
            <p:extLst>
              <p:ext uri="{D42A27DB-BD31-4B8C-83A1-F6EECF244321}">
                <p14:modId xmlns:p14="http://schemas.microsoft.com/office/powerpoint/2010/main" val="2281715100"/>
              </p:ext>
            </p:extLst>
          </p:nvPr>
        </p:nvGraphicFramePr>
        <p:xfrm>
          <a:off x="443346" y="1799877"/>
          <a:ext cx="11111344" cy="4298658"/>
        </p:xfrm>
        <a:graphic>
          <a:graphicData uri="http://schemas.openxmlformats.org/drawingml/2006/table">
            <a:tbl>
              <a:tblPr rtl="1" firstRow="1" firstCol="1" bandRow="1">
                <a:tableStyleId>{5FD0F851-EC5A-4D38-B0AD-8093EC10F338}</a:tableStyleId>
              </a:tblPr>
              <a:tblGrid>
                <a:gridCol w="5509758">
                  <a:extLst>
                    <a:ext uri="{9D8B030D-6E8A-4147-A177-3AD203B41FA5}">
                      <a16:colId xmlns:a16="http://schemas.microsoft.com/office/drawing/2014/main" val="2940302954"/>
                    </a:ext>
                  </a:extLst>
                </a:gridCol>
                <a:gridCol w="5601586">
                  <a:extLst>
                    <a:ext uri="{9D8B030D-6E8A-4147-A177-3AD203B41FA5}">
                      <a16:colId xmlns:a16="http://schemas.microsoft.com/office/drawing/2014/main" val="4115666247"/>
                    </a:ext>
                  </a:extLst>
                </a:gridCol>
              </a:tblGrid>
              <a:tr h="640569">
                <a:tc>
                  <a:txBody>
                    <a:bodyPr/>
                    <a:lstStyle/>
                    <a:p>
                      <a:pPr marL="228600" marR="0" algn="r" rtl="1">
                        <a:spcBef>
                          <a:spcPts val="0"/>
                        </a:spcBef>
                        <a:spcAft>
                          <a:spcPts val="0"/>
                        </a:spcAft>
                      </a:pPr>
                      <a:r>
                        <a:rPr lang="ar-SA" sz="1800" b="1">
                          <a:effectLst/>
                        </a:rPr>
                        <a:t>النقاط على حدود إمكانيات الإنتاج أكثر كفاءة من النقاط داخل حدود إمكانيات الإنتاج</a:t>
                      </a:r>
                      <a:r>
                        <a:rPr lang="en-US" sz="1800" b="1">
                          <a:effectLst/>
                        </a:rPr>
                        <a:t>.</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Points on the frontier are more efficient than points inside the frontier. </a:t>
                      </a:r>
                      <a:endParaRPr lang="en-US" sz="1200" b="1" dirty="0">
                        <a:effectLst/>
                      </a:endParaRPr>
                    </a:p>
                    <a:p>
                      <a:pPr marL="228600" marR="0" rtl="0">
                        <a:spcBef>
                          <a:spcPts val="0"/>
                        </a:spcBef>
                        <a:spcAft>
                          <a:spcPts val="0"/>
                        </a:spcAft>
                      </a:pPr>
                      <a:r>
                        <a:rPr lang="en-US" sz="1800" b="1" dirty="0">
                          <a:solidFill>
                            <a:schemeClr val="accent1"/>
                          </a:solidFill>
                          <a:effectLst/>
                        </a:rPr>
                        <a:t>True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61502690"/>
                  </a:ext>
                </a:extLst>
              </a:tr>
              <a:tr h="854092">
                <a:tc>
                  <a:txBody>
                    <a:bodyPr/>
                    <a:lstStyle/>
                    <a:p>
                      <a:pPr marL="228600" marR="0" algn="r" rtl="1">
                        <a:spcBef>
                          <a:spcPts val="0"/>
                        </a:spcBef>
                        <a:spcAft>
                          <a:spcPts val="0"/>
                        </a:spcAft>
                      </a:pPr>
                      <a:r>
                        <a:rPr lang="ar-SA" sz="1800" b="1">
                          <a:effectLst/>
                        </a:rPr>
                        <a:t>تشير النقطة خارج حدود إمكانيات الإنتاج إلى أنها غير قابلة للتحقيق/ أو لا يمكن الحصول عليها</a:t>
                      </a:r>
                      <a:r>
                        <a:rPr lang="en-US" sz="1800" b="1">
                          <a:effectLst/>
                        </a:rPr>
                        <a:t>. </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A point outside a production possibilities frontier indicates an output combination are unattainable. </a:t>
                      </a:r>
                      <a:endParaRPr lang="en-US" sz="1200" b="1" dirty="0">
                        <a:effectLst/>
                      </a:endParaRPr>
                    </a:p>
                    <a:p>
                      <a:pPr marL="228600" marR="0" rtl="0">
                        <a:spcBef>
                          <a:spcPts val="0"/>
                        </a:spcBef>
                        <a:spcAft>
                          <a:spcPts val="0"/>
                        </a:spcAft>
                      </a:pPr>
                      <a:r>
                        <a:rPr lang="en-US" sz="1800" b="1" dirty="0">
                          <a:solidFill>
                            <a:schemeClr val="accent1"/>
                          </a:solidFill>
                          <a:effectLst/>
                        </a:rPr>
                        <a:t>True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087241320"/>
                  </a:ext>
                </a:extLst>
              </a:tr>
              <a:tr h="854092">
                <a:tc>
                  <a:txBody>
                    <a:bodyPr/>
                    <a:lstStyle/>
                    <a:p>
                      <a:pPr marL="228600" marR="0" algn="r" rtl="1">
                        <a:spcBef>
                          <a:spcPts val="0"/>
                        </a:spcBef>
                        <a:spcAft>
                          <a:spcPts val="0"/>
                        </a:spcAft>
                      </a:pPr>
                      <a:r>
                        <a:rPr lang="ar-SA" sz="1800" b="1">
                          <a:effectLst/>
                        </a:rPr>
                        <a:t>يتم تمثيل الندرة على منحني حدود إمكانيات الإنتاج بحقيقة وجود نقاط قابلة للتحقيق (يمكن الحصول عليها) وأخرى غير قابلة للتحقيق (لا يمكن الحصول عليها)</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Scarcity is represented on a production possibilities frontier figure by the fact there are attainable and unattainable points. </a:t>
                      </a:r>
                      <a:endParaRPr lang="en-US" sz="1200" b="1" dirty="0">
                        <a:effectLst/>
                      </a:endParaRPr>
                    </a:p>
                    <a:p>
                      <a:pPr marL="228600" marR="0" rtl="0">
                        <a:spcBef>
                          <a:spcPts val="0"/>
                        </a:spcBef>
                        <a:spcAft>
                          <a:spcPts val="0"/>
                        </a:spcAft>
                      </a:pPr>
                      <a:r>
                        <a:rPr lang="en-US" sz="1800" b="1" dirty="0">
                          <a:solidFill>
                            <a:schemeClr val="accent1"/>
                          </a:solidFill>
                          <a:effectLst/>
                        </a:rPr>
                        <a:t>True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104476843"/>
                  </a:ext>
                </a:extLst>
              </a:tr>
              <a:tr h="1281138">
                <a:tc>
                  <a:txBody>
                    <a:bodyPr/>
                    <a:lstStyle/>
                    <a:p>
                      <a:pPr marL="228600" marR="0" algn="r" rtl="1">
                        <a:spcBef>
                          <a:spcPts val="0"/>
                        </a:spcBef>
                        <a:spcAft>
                          <a:spcPts val="0"/>
                        </a:spcAft>
                      </a:pPr>
                      <a:r>
                        <a:rPr lang="ar-SA" sz="1800" b="1">
                          <a:effectLst/>
                        </a:rPr>
                        <a:t>إذا كانت نقطة الإنتاج خارج حدود إمكانيات الإنتاج، فإن الإنتاج يقع في منطقة "غير قابلة للتحقيق</a:t>
                      </a:r>
                      <a:r>
                        <a:rPr lang="en-US" sz="1800" b="1">
                          <a:effectLst/>
                        </a:rPr>
                        <a:t>".</a:t>
                      </a:r>
                      <a:r>
                        <a:rPr lang="ar-SA" sz="1800" b="1">
                          <a:effectLst/>
                        </a:rPr>
                        <a:t> (لا يمكن الحصول عليها)</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If production point is outside the production possibilities frontier production is in the "unattainable" region.</a:t>
                      </a:r>
                      <a:endParaRPr lang="en-US" sz="1200" b="1" dirty="0">
                        <a:effectLst/>
                      </a:endParaRPr>
                    </a:p>
                    <a:p>
                      <a:pPr marL="228600" marR="0" rtl="0">
                        <a:spcBef>
                          <a:spcPts val="0"/>
                        </a:spcBef>
                        <a:spcAft>
                          <a:spcPts val="0"/>
                        </a:spcAft>
                      </a:pPr>
                      <a:r>
                        <a:rPr lang="en-US" sz="1800" b="1" dirty="0" smtClean="0">
                          <a:solidFill>
                            <a:schemeClr val="accent1"/>
                          </a:solidFill>
                          <a:effectLst/>
                        </a:rPr>
                        <a:t>True</a:t>
                      </a:r>
                      <a:endParaRPr lang="en-US" sz="1200" b="1" dirty="0">
                        <a:solidFill>
                          <a:schemeClr val="accent1"/>
                        </a:solidFill>
                        <a:effectLst/>
                      </a:endParaRPr>
                    </a:p>
                  </a:txBody>
                  <a:tcPr marL="68580" marR="68580" marT="0" marB="0"/>
                </a:tc>
                <a:extLst>
                  <a:ext uri="{0D108BD9-81ED-4DB2-BD59-A6C34878D82A}">
                    <a16:rowId xmlns:a16="http://schemas.microsoft.com/office/drawing/2014/main" val="369227079"/>
                  </a:ext>
                </a:extLst>
              </a:tr>
            </a:tbl>
          </a:graphicData>
        </a:graphic>
      </p:graphicFrame>
    </p:spTree>
    <p:extLst>
      <p:ext uri="{BB962C8B-B14F-4D97-AF65-F5344CB8AC3E}">
        <p14:creationId xmlns:p14="http://schemas.microsoft.com/office/powerpoint/2010/main" val="1947563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rtl="1"/>
            <a:r>
              <a:rPr lang="ar-SA" sz="2400" b="1" dirty="0">
                <a:solidFill>
                  <a:schemeClr val="accent1"/>
                </a:solidFill>
              </a:rPr>
              <a:t>التطبيقات الواقعية لمنحنى إمكانيات الإنتاج في التخطيط الاقتصادي</a:t>
            </a:r>
            <a:endParaRPr lang="en-US" sz="2400" b="1" dirty="0">
              <a:solidFill>
                <a:schemeClr val="accent1"/>
              </a:solidFill>
            </a:endParaRP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119683" y="2025922"/>
            <a:ext cx="574963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sz="1800" b="1" dirty="0"/>
              <a:t>مع نهاية هذه المحاضرة، من المفيد أن نتأمل كيف يمكن تطبيق مفهوم منحنى إمكانيات الإنتاج</a:t>
            </a:r>
            <a:r>
              <a:rPr lang="en-US" sz="1800" b="1" dirty="0"/>
              <a:t> (PPF) </a:t>
            </a:r>
            <a:r>
              <a:rPr lang="ar-SA" sz="1800" b="1" dirty="0"/>
              <a:t>في الواقع العملي، ليس فقط في مجال الاقتصاد الكلي، ولكن أيضًا في صنع السياسات العامة، واتخاذ قرارات الأعمال، وحتى في فهم العلاقات الاقتصادية الدولية</a:t>
            </a:r>
            <a:r>
              <a:rPr lang="en-US" sz="1800" b="1" dirty="0"/>
              <a:t>.</a:t>
            </a:r>
          </a:p>
          <a:p>
            <a:pPr algn="just" rtl="1"/>
            <a:r>
              <a:rPr lang="en-US" sz="1800" b="1" dirty="0">
                <a:solidFill>
                  <a:schemeClr val="accent1"/>
                </a:solidFill>
              </a:rPr>
              <a:t>1. </a:t>
            </a:r>
            <a:r>
              <a:rPr lang="ar-SA" sz="1800" b="1" dirty="0">
                <a:solidFill>
                  <a:schemeClr val="accent1"/>
                </a:solidFill>
              </a:rPr>
              <a:t>منحنى إمكانيات الإنتاج كأداة لصانعي السياسات</a:t>
            </a:r>
            <a:r>
              <a:rPr lang="en-US" sz="1800" b="1" dirty="0">
                <a:solidFill>
                  <a:schemeClr val="accent1"/>
                </a:solidFill>
              </a:rPr>
              <a:t>:</a:t>
            </a:r>
          </a:p>
          <a:p>
            <a:pPr algn="just" rtl="1"/>
            <a:r>
              <a:rPr lang="ar-SA" sz="1800" dirty="0"/>
              <a:t>تستخدم الحكومات والمؤسسات الاقتصادية منحنى إمكانيات الإنتاج لتحليل البدائل المتاحة في تخصيص الموارد، خاصة عندما تكون الموارد محدودة</a:t>
            </a:r>
            <a:r>
              <a:rPr lang="en-US" sz="1800" dirty="0"/>
              <a:t>.</a:t>
            </a:r>
          </a:p>
          <a:p>
            <a:pPr lvl="0" algn="just" rtl="1"/>
            <a:r>
              <a:rPr lang="ar-SA" sz="1800" dirty="0"/>
              <a:t>على سبيل المثال: عند اتخاذ قرار بتوجيه الاستثمارات نحو قطاع التعليم أو الصحة، فإن استخدام</a:t>
            </a:r>
            <a:r>
              <a:rPr lang="en-US" sz="1800" dirty="0"/>
              <a:t> PPF </a:t>
            </a:r>
            <a:r>
              <a:rPr lang="ar-SA" sz="1800" dirty="0"/>
              <a:t>يُظهر تكلفة الفرصة البديلة لاختيار أحد القطاعين على حساب الآخر</a:t>
            </a:r>
            <a:r>
              <a:rPr lang="en-US" sz="1800" dirty="0"/>
              <a:t>.</a:t>
            </a:r>
          </a:p>
          <a:p>
            <a:pPr lvl="0" algn="just" rtl="1"/>
            <a:r>
              <a:rPr lang="ar-SA" sz="1800" dirty="0"/>
              <a:t>كما أن الأزمات – مثل جائحة كوفيد-19 – تظهر كيف تتحول الموارد من إنتاج السلع إلى الخدمات الصحية، مما يؤدي إلى تحرك الدولة داخل منحنى الإمكانيات نتيجة انخفاض الكفاءة، لا بسبب قلة الموارد فقط</a:t>
            </a:r>
            <a:r>
              <a:rPr lang="en-US" sz="1800" dirty="0"/>
              <a:t>.</a:t>
            </a:r>
          </a:p>
        </p:txBody>
      </p:sp>
      <p:sp>
        <p:nvSpPr>
          <p:cNvPr id="10" name="TextBox 9">
            <a:extLst>
              <a:ext uri="{FF2B5EF4-FFF2-40B4-BE49-F238E27FC236}">
                <a16:creationId xmlns:a16="http://schemas.microsoft.com/office/drawing/2014/main" id="{B079061A-A8D8-2A1D-E036-117940D6298F}"/>
              </a:ext>
            </a:extLst>
          </p:cNvPr>
          <p:cNvSpPr txBox="1"/>
          <p:nvPr/>
        </p:nvSpPr>
        <p:spPr>
          <a:xfrm>
            <a:off x="498763" y="1847703"/>
            <a:ext cx="5506251" cy="4278094"/>
          </a:xfrm>
          <a:prstGeom prst="rect">
            <a:avLst/>
          </a:prstGeom>
          <a:solidFill>
            <a:schemeClr val="bg1"/>
          </a:solidFill>
        </p:spPr>
        <p:txBody>
          <a:bodyPr wrap="square">
            <a:spAutoFit/>
          </a:bodyPr>
          <a:lstStyle/>
          <a:p>
            <a:pPr algn="just"/>
            <a:r>
              <a:rPr lang="en-US" sz="1600" b="1" dirty="0"/>
              <a:t>As we conclude this lecture, it’s valuable to explore how the concept of the Production Possibility Frontier (PPF) is applied in real-world settings — not just in macroeconomic models, but also in public policy, business strategy, and international trade.</a:t>
            </a:r>
          </a:p>
          <a:p>
            <a:pPr algn="just"/>
            <a:r>
              <a:rPr lang="en-US" sz="1600" b="1" dirty="0">
                <a:solidFill>
                  <a:schemeClr val="accent1"/>
                </a:solidFill>
              </a:rPr>
              <a:t>1. PPF as a Policy Tool:</a:t>
            </a:r>
          </a:p>
          <a:p>
            <a:pPr marL="285750" indent="-285750" algn="just">
              <a:buFont typeface="Arial" panose="020B0604020202020204" pitchFamily="34" charset="0"/>
              <a:buChar char="•"/>
            </a:pPr>
            <a:r>
              <a:rPr lang="en-US" sz="1600" dirty="0"/>
              <a:t>Governments and economic institutions use the PPF to analyze trade-offs in resource allocation, especially under conditions of scarcity.</a:t>
            </a:r>
          </a:p>
          <a:p>
            <a:pPr marL="285750" lvl="0" indent="-285750" algn="just">
              <a:buFont typeface="Arial" panose="020B0604020202020204" pitchFamily="34" charset="0"/>
              <a:buChar char="•"/>
            </a:pPr>
            <a:r>
              <a:rPr lang="en-US" sz="1600" dirty="0"/>
              <a:t>For example: when deciding between investing in education or healthcare, the PPF helps visualize the opportunity cost of choosing one sector over the other.</a:t>
            </a:r>
          </a:p>
          <a:p>
            <a:pPr marL="285750" indent="-285750" algn="just">
              <a:buFont typeface="Arial" panose="020B0604020202020204" pitchFamily="34" charset="0"/>
              <a:buChar char="•"/>
            </a:pPr>
            <a:r>
              <a:rPr lang="en-US" sz="1600" dirty="0"/>
              <a:t>During times of crisis — such as the COVID-19 pandemic — resources often shift from producing goods to delivering healthcare services. This results in movement inside the PPF, reflecting a drop in productive efficiency, not just a lack of resources</a:t>
            </a:r>
          </a:p>
        </p:txBody>
      </p:sp>
    </p:spTree>
    <p:extLst>
      <p:ext uri="{BB962C8B-B14F-4D97-AF65-F5344CB8AC3E}">
        <p14:creationId xmlns:p14="http://schemas.microsoft.com/office/powerpoint/2010/main" val="3307524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rtl="1"/>
            <a:r>
              <a:rPr lang="ar-SA" sz="2400" b="1" dirty="0">
                <a:solidFill>
                  <a:schemeClr val="accent1"/>
                </a:solidFill>
              </a:rPr>
              <a:t>التطبيقات الواقعية لمنحنى إمكانيات الإنتاج في التخطيط الاقتصادي</a:t>
            </a:r>
            <a:endParaRPr lang="en-US" sz="2400" b="1" dirty="0">
              <a:solidFill>
                <a:schemeClr val="accent1"/>
              </a:solidFill>
            </a:endParaRP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119683" y="2025922"/>
            <a:ext cx="574963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en-US" sz="2000" b="1" dirty="0">
                <a:solidFill>
                  <a:schemeClr val="accent1"/>
                </a:solidFill>
              </a:rPr>
              <a:t>2. </a:t>
            </a:r>
            <a:r>
              <a:rPr lang="ar-SA" sz="2000" b="1" dirty="0">
                <a:solidFill>
                  <a:schemeClr val="accent1"/>
                </a:solidFill>
              </a:rPr>
              <a:t>القرارات الاستراتيجية في الأعمال</a:t>
            </a:r>
            <a:r>
              <a:rPr lang="en-US" sz="2000" b="1" dirty="0">
                <a:solidFill>
                  <a:schemeClr val="accent1"/>
                </a:solidFill>
              </a:rPr>
              <a:t>:</a:t>
            </a:r>
          </a:p>
          <a:p>
            <a:pPr algn="just" rtl="1"/>
            <a:r>
              <a:rPr lang="ar-SA" sz="2000" dirty="0"/>
              <a:t>في القطاع الخاص، يمكن للشركات استخدام مفهوم</a:t>
            </a:r>
            <a:r>
              <a:rPr lang="en-US" sz="2000" dirty="0"/>
              <a:t> PPF </a:t>
            </a:r>
            <a:r>
              <a:rPr lang="ar-SA" sz="2000" dirty="0"/>
              <a:t>لتحديد كيفية توزيع الموارد بين خطوط الإنتاج المختلفة لتحقيق أقصى استفادة</a:t>
            </a:r>
            <a:r>
              <a:rPr lang="en-US" sz="2000" dirty="0"/>
              <a:t>.</a:t>
            </a:r>
          </a:p>
          <a:p>
            <a:pPr lvl="0" algn="just" rtl="1"/>
            <a:r>
              <a:rPr lang="ar-SA" sz="2000" dirty="0"/>
              <a:t>على سبيل المثال: شركة تنتج سيارات كهربائية وقطع غيار تقليدية يمكنها استخدام</a:t>
            </a:r>
            <a:r>
              <a:rPr lang="en-US" sz="2000" dirty="0"/>
              <a:t> PPF </a:t>
            </a:r>
            <a:r>
              <a:rPr lang="ar-SA" sz="2000" dirty="0"/>
              <a:t>لفهم حدود الإنتاج الحالية، ومن ثم تحسين الكفاءة بتخصيص الموارد بشكل أفضل</a:t>
            </a:r>
            <a:r>
              <a:rPr lang="en-US" sz="2000" dirty="0"/>
              <a:t>.</a:t>
            </a:r>
          </a:p>
          <a:p>
            <a:pPr lvl="0" algn="just" rtl="1"/>
            <a:r>
              <a:rPr lang="ar-SA" sz="2000" dirty="0"/>
              <a:t>كما أن الاستثمار في التكنولوجيا أو تطوير العامل البشري يمكن أن يؤدي إلى توسيع منحنى الإمكانيات، مما يعني قدرة أكبر على الإنتاج الكلي في المستقبل</a:t>
            </a:r>
            <a:r>
              <a:rPr lang="en-US" sz="2000" dirty="0"/>
              <a:t>.</a:t>
            </a:r>
          </a:p>
        </p:txBody>
      </p:sp>
      <p:sp>
        <p:nvSpPr>
          <p:cNvPr id="10" name="TextBox 9">
            <a:extLst>
              <a:ext uri="{FF2B5EF4-FFF2-40B4-BE49-F238E27FC236}">
                <a16:creationId xmlns:a16="http://schemas.microsoft.com/office/drawing/2014/main" id="{B079061A-A8D8-2A1D-E036-117940D6298F}"/>
              </a:ext>
            </a:extLst>
          </p:cNvPr>
          <p:cNvSpPr txBox="1"/>
          <p:nvPr/>
        </p:nvSpPr>
        <p:spPr>
          <a:xfrm>
            <a:off x="498762" y="2136299"/>
            <a:ext cx="5506251" cy="3139321"/>
          </a:xfrm>
          <a:prstGeom prst="rect">
            <a:avLst/>
          </a:prstGeom>
          <a:solidFill>
            <a:schemeClr val="bg1"/>
          </a:solidFill>
        </p:spPr>
        <p:txBody>
          <a:bodyPr wrap="square">
            <a:spAutoFit/>
          </a:bodyPr>
          <a:lstStyle/>
          <a:p>
            <a:r>
              <a:rPr lang="en-US" b="1" dirty="0">
                <a:solidFill>
                  <a:schemeClr val="accent1"/>
                </a:solidFill>
              </a:rPr>
              <a:t>2. Strategic Decision-Making in Business:</a:t>
            </a:r>
          </a:p>
          <a:p>
            <a:r>
              <a:rPr lang="en-US" dirty="0"/>
              <a:t>In the private sector, firms can use the PPF to decide how to best allocate limited inputs across various production lines.</a:t>
            </a:r>
          </a:p>
          <a:p>
            <a:pPr lvl="0"/>
            <a:r>
              <a:rPr lang="en-US" dirty="0"/>
              <a:t>For instance: a company producing both electric vehicles and traditional auto parts can use the PPF to understand its current production limits and reallocate resources more efficiently.</a:t>
            </a:r>
          </a:p>
          <a:p>
            <a:r>
              <a:rPr lang="en-US" dirty="0"/>
              <a:t>Investments in technology or workforce development can shift the PPF outward, indicating potential growth in productive capacity.</a:t>
            </a:r>
            <a:endParaRPr lang="en-US" sz="1600" dirty="0"/>
          </a:p>
        </p:txBody>
      </p:sp>
    </p:spTree>
    <p:extLst>
      <p:ext uri="{BB962C8B-B14F-4D97-AF65-F5344CB8AC3E}">
        <p14:creationId xmlns:p14="http://schemas.microsoft.com/office/powerpoint/2010/main" val="3891589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rtl="1"/>
            <a:r>
              <a:rPr lang="ar-SA" sz="2400" b="1" dirty="0">
                <a:solidFill>
                  <a:schemeClr val="accent1"/>
                </a:solidFill>
              </a:rPr>
              <a:t>التطبيقات الواقعية لمنحنى إمكانيات الإنتاج في التخطيط الاقتصادي</a:t>
            </a:r>
            <a:endParaRPr lang="en-US" sz="2400" b="1" dirty="0">
              <a:solidFill>
                <a:schemeClr val="accent1"/>
              </a:solidFill>
            </a:endParaRP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119683" y="2177831"/>
            <a:ext cx="5749637" cy="3436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en-US" sz="2000" b="1" dirty="0">
                <a:solidFill>
                  <a:schemeClr val="accent1"/>
                </a:solidFill>
              </a:rPr>
              <a:t>3. </a:t>
            </a:r>
            <a:r>
              <a:rPr lang="ar-EG" sz="2000" b="1" dirty="0">
                <a:solidFill>
                  <a:schemeClr val="accent1"/>
                </a:solidFill>
              </a:rPr>
              <a:t> </a:t>
            </a:r>
            <a:r>
              <a:rPr lang="ar-SA" sz="2000" b="1" dirty="0" smtClean="0">
                <a:solidFill>
                  <a:schemeClr val="accent1"/>
                </a:solidFill>
              </a:rPr>
              <a:t>العلاقات </a:t>
            </a:r>
            <a:r>
              <a:rPr lang="ar-SA" sz="2000" b="1" dirty="0">
                <a:solidFill>
                  <a:schemeClr val="accent1"/>
                </a:solidFill>
              </a:rPr>
              <a:t>التجارية الدولية و (</a:t>
            </a:r>
            <a:r>
              <a:rPr lang="en-US" sz="2000" b="1" dirty="0">
                <a:solidFill>
                  <a:schemeClr val="accent1"/>
                </a:solidFill>
              </a:rPr>
              <a:t>PPF</a:t>
            </a:r>
            <a:r>
              <a:rPr lang="ar-SA" sz="2000" b="1" dirty="0">
                <a:solidFill>
                  <a:schemeClr val="accent1"/>
                </a:solidFill>
              </a:rPr>
              <a:t>):</a:t>
            </a:r>
            <a:endParaRPr lang="en-US" sz="2000" b="1" dirty="0">
              <a:solidFill>
                <a:schemeClr val="accent1"/>
              </a:solidFill>
            </a:endParaRPr>
          </a:p>
          <a:p>
            <a:pPr algn="just" rtl="1"/>
            <a:r>
              <a:rPr lang="ar-SA" sz="2000" dirty="0"/>
              <a:t>يوفر</a:t>
            </a:r>
            <a:r>
              <a:rPr lang="en-US" sz="2000" dirty="0"/>
              <a:t> PPF </a:t>
            </a:r>
            <a:r>
              <a:rPr lang="ar-SA" sz="2000" dirty="0"/>
              <a:t>أساسًا لفهم التجارة بين الدول من خلال مفهوم الميزة النسبية</a:t>
            </a:r>
            <a:r>
              <a:rPr lang="en-US" sz="2000" dirty="0"/>
              <a:t>.</a:t>
            </a:r>
          </a:p>
          <a:p>
            <a:pPr lvl="0" algn="just" rtl="1"/>
            <a:r>
              <a:rPr lang="ar-SA" sz="2000" dirty="0"/>
              <a:t>الدول التي تتخصص في إنتاج السلع التي تتقنها بشكل أكبر يمكنها أن تتاجر مع دول أخرى وتستفيد من توزيع الإنتاج عالميًا</a:t>
            </a:r>
            <a:r>
              <a:rPr lang="en-US" sz="2000" dirty="0"/>
              <a:t>.</a:t>
            </a:r>
          </a:p>
          <a:p>
            <a:pPr lvl="0" algn="just" rtl="1"/>
            <a:r>
              <a:rPr lang="ar-SA" sz="2000" dirty="0"/>
              <a:t>هذا يعني أن التجارة الدولية تمكّن كل دولة من "التحرك إلى ما وراء منحناها المحلي"، وكأنها وسعت من إمكانياتها الإنتاجية</a:t>
            </a:r>
            <a:r>
              <a:rPr lang="en-US" sz="2000" dirty="0"/>
              <a:t>.</a:t>
            </a:r>
          </a:p>
        </p:txBody>
      </p:sp>
      <p:sp>
        <p:nvSpPr>
          <p:cNvPr id="10" name="TextBox 9">
            <a:extLst>
              <a:ext uri="{FF2B5EF4-FFF2-40B4-BE49-F238E27FC236}">
                <a16:creationId xmlns:a16="http://schemas.microsoft.com/office/drawing/2014/main" id="{B079061A-A8D8-2A1D-E036-117940D6298F}"/>
              </a:ext>
            </a:extLst>
          </p:cNvPr>
          <p:cNvSpPr txBox="1"/>
          <p:nvPr/>
        </p:nvSpPr>
        <p:spPr>
          <a:xfrm>
            <a:off x="498762" y="2136299"/>
            <a:ext cx="5506251" cy="3477875"/>
          </a:xfrm>
          <a:prstGeom prst="rect">
            <a:avLst/>
          </a:prstGeom>
          <a:solidFill>
            <a:schemeClr val="bg1"/>
          </a:solidFill>
        </p:spPr>
        <p:txBody>
          <a:bodyPr wrap="square">
            <a:spAutoFit/>
          </a:bodyPr>
          <a:lstStyle/>
          <a:p>
            <a:pPr algn="just"/>
            <a:r>
              <a:rPr lang="en-US" sz="2000" b="1" dirty="0">
                <a:solidFill>
                  <a:schemeClr val="accent1"/>
                </a:solidFill>
              </a:rPr>
              <a:t>3. PPF and International Trade:</a:t>
            </a:r>
          </a:p>
          <a:p>
            <a:pPr algn="just"/>
            <a:r>
              <a:rPr lang="en-US" sz="2000" dirty="0"/>
              <a:t>The PPF also supports understanding global trade through the lens of comparative advantage.</a:t>
            </a:r>
          </a:p>
          <a:p>
            <a:pPr lvl="0" algn="just"/>
            <a:r>
              <a:rPr lang="en-US" sz="2000" dirty="0"/>
              <a:t>Countries that specialize in producing goods they are most efficient at can trade with others to obtain goods they produce less efficiently.</a:t>
            </a:r>
          </a:p>
          <a:p>
            <a:pPr lvl="0" algn="just"/>
            <a:r>
              <a:rPr lang="en-US" sz="2000" dirty="0"/>
              <a:t>This trade enables countries to effectively "move beyond their domestic PPF," as if expanding their production capabilities through cooperation.</a:t>
            </a:r>
          </a:p>
        </p:txBody>
      </p:sp>
    </p:spTree>
    <p:extLst>
      <p:ext uri="{BB962C8B-B14F-4D97-AF65-F5344CB8AC3E}">
        <p14:creationId xmlns:p14="http://schemas.microsoft.com/office/powerpoint/2010/main" val="3165105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rtl="1"/>
            <a:r>
              <a:rPr lang="ar-SA" sz="2400" b="1" dirty="0">
                <a:solidFill>
                  <a:schemeClr val="accent1"/>
                </a:solidFill>
              </a:rPr>
              <a:t>التطبيقات الواقعية لمنحنى إمكانيات الإنتاج في التخطيط الاقتصادي</a:t>
            </a:r>
            <a:endParaRPr lang="en-US" sz="2400" b="1" dirty="0">
              <a:solidFill>
                <a:schemeClr val="accent1"/>
              </a:solidFill>
            </a:endParaRP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131188" y="2461250"/>
            <a:ext cx="5749637" cy="23664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en-US" sz="2400" dirty="0"/>
              <a:t>"</a:t>
            </a:r>
            <a:r>
              <a:rPr lang="ar-SA" sz="2400" dirty="0"/>
              <a:t>إن منحنى إمكانيات الإنتاج ليس مجرد نموذج نظري، بل هو أداة تحليلية حيوية تساعدنا على فهم الخيارات الاقتصادية، وتكاليف الفرصة البديلة، ومدى الكفاءة في استخدام الموارد. سواء كنا نتحدث عن موازنة دولة، أو خطط إنتاج شركة، أو علاقات تجارية دولية، فإن منطق هذا المنحنى حاضر بقوة في كل قرار اقتصادي مدروس</a:t>
            </a:r>
            <a:r>
              <a:rPr lang="en-US" sz="2400" dirty="0"/>
              <a:t>."</a:t>
            </a:r>
          </a:p>
        </p:txBody>
      </p:sp>
      <p:sp>
        <p:nvSpPr>
          <p:cNvPr id="10" name="TextBox 9">
            <a:extLst>
              <a:ext uri="{FF2B5EF4-FFF2-40B4-BE49-F238E27FC236}">
                <a16:creationId xmlns:a16="http://schemas.microsoft.com/office/drawing/2014/main" id="{B079061A-A8D8-2A1D-E036-117940D6298F}"/>
              </a:ext>
            </a:extLst>
          </p:cNvPr>
          <p:cNvSpPr txBox="1"/>
          <p:nvPr/>
        </p:nvSpPr>
        <p:spPr>
          <a:xfrm>
            <a:off x="434406" y="2530573"/>
            <a:ext cx="5506251" cy="2308324"/>
          </a:xfrm>
          <a:prstGeom prst="rect">
            <a:avLst/>
          </a:prstGeom>
          <a:solidFill>
            <a:schemeClr val="bg1"/>
          </a:solidFill>
        </p:spPr>
        <p:txBody>
          <a:bodyPr wrap="square">
            <a:spAutoFit/>
          </a:bodyPr>
          <a:lstStyle/>
          <a:p>
            <a:pPr algn="just"/>
            <a:r>
              <a:rPr lang="en-US" dirty="0"/>
              <a:t>"The production possibility frontier is not merely a theoretical curve — it is a vital analytical tool that helps us grasp economic choices, opportunity costs, and the efficiency of resource use. Whether we’re balancing a national budget, planning a firm’s output, or designing international trade policies, the PPF’s logic is always at the heart of sound economic decision-making."</a:t>
            </a:r>
          </a:p>
        </p:txBody>
      </p:sp>
    </p:spTree>
    <p:extLst>
      <p:ext uri="{BB962C8B-B14F-4D97-AF65-F5344CB8AC3E}">
        <p14:creationId xmlns:p14="http://schemas.microsoft.com/office/powerpoint/2010/main" val="2029463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 outlines</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2" name="Content Placeholder 2">
            <a:extLst>
              <a:ext uri="{FF2B5EF4-FFF2-40B4-BE49-F238E27FC236}">
                <a16:creationId xmlns:a16="http://schemas.microsoft.com/office/drawing/2014/main" id="{85A88644-58EC-8C60-9364-CE556F253D88}"/>
              </a:ext>
            </a:extLst>
          </p:cNvPr>
          <p:cNvSpPr txBox="1">
            <a:spLocks/>
          </p:cNvSpPr>
          <p:nvPr/>
        </p:nvSpPr>
        <p:spPr>
          <a:xfrm>
            <a:off x="5357812" y="2025101"/>
            <a:ext cx="57531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sz="2000" dirty="0">
                <a:latin typeface="Alexandria"/>
              </a:rPr>
              <a:t>Definition of PPF</a:t>
            </a:r>
          </a:p>
          <a:p>
            <a:pPr marL="514350" indent="-514350">
              <a:buFont typeface="+mj-lt"/>
              <a:buAutoNum type="arabicPeriod"/>
            </a:pPr>
            <a:r>
              <a:rPr lang="en-US" sz="2000" dirty="0">
                <a:latin typeface="Alexandria"/>
              </a:rPr>
              <a:t>The PPF&amp; Scarcity</a:t>
            </a:r>
          </a:p>
          <a:p>
            <a:pPr marL="514350" indent="-514350">
              <a:buFont typeface="+mj-lt"/>
              <a:buAutoNum type="arabicPeriod"/>
            </a:pPr>
            <a:r>
              <a:rPr lang="en-US" sz="2000" dirty="0">
                <a:latin typeface="Alexandria"/>
              </a:rPr>
              <a:t>The PPF&amp; Efficiency </a:t>
            </a:r>
          </a:p>
          <a:p>
            <a:pPr marL="514350" indent="-514350">
              <a:buFont typeface="+mj-lt"/>
              <a:buAutoNum type="arabicPeriod"/>
            </a:pPr>
            <a:r>
              <a:rPr lang="en-US" sz="2000" dirty="0">
                <a:latin typeface="Alexandria"/>
              </a:rPr>
              <a:t>The PPF&amp; Inefficiency </a:t>
            </a:r>
          </a:p>
          <a:p>
            <a:pPr marL="514350" indent="-514350">
              <a:buFont typeface="+mj-lt"/>
              <a:buAutoNum type="arabicPeriod"/>
            </a:pPr>
            <a:r>
              <a:rPr lang="en-US" sz="2000" dirty="0">
                <a:latin typeface="Alexandria"/>
              </a:rPr>
              <a:t> The PPF&amp; Opportunity cost</a:t>
            </a:r>
          </a:p>
          <a:p>
            <a:pPr marL="514350" indent="-514350">
              <a:buFont typeface="+mj-lt"/>
              <a:buAutoNum type="arabicPeriod"/>
            </a:pPr>
            <a:r>
              <a:rPr lang="en-US" sz="2000" dirty="0">
                <a:latin typeface="Alexandria"/>
              </a:rPr>
              <a:t>The PPF&amp; Economic Growth </a:t>
            </a: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0" name="TextBox 9">
            <a:extLst>
              <a:ext uri="{FF2B5EF4-FFF2-40B4-BE49-F238E27FC236}">
                <a16:creationId xmlns:a16="http://schemas.microsoft.com/office/drawing/2014/main" id="{B9DBC033-F113-7219-E952-F34B34D3F5BB}"/>
              </a:ext>
            </a:extLst>
          </p:cNvPr>
          <p:cNvSpPr txBox="1"/>
          <p:nvPr/>
        </p:nvSpPr>
        <p:spPr>
          <a:xfrm>
            <a:off x="1341961" y="2110571"/>
            <a:ext cx="3291170" cy="2395528"/>
          </a:xfrm>
          <a:prstGeom prst="rect">
            <a:avLst/>
          </a:prstGeom>
          <a:noFill/>
        </p:spPr>
        <p:txBody>
          <a:bodyPr wrap="square">
            <a:spAutoFit/>
          </a:bodyPr>
          <a:lstStyle/>
          <a:p>
            <a:pPr marL="514350" indent="-514350" algn="r" rtl="1">
              <a:lnSpc>
                <a:spcPct val="90000"/>
              </a:lnSpc>
              <a:spcBef>
                <a:spcPts val="1000"/>
              </a:spcBef>
              <a:buFont typeface="+mj-lt"/>
              <a:buAutoNum type="arabicPeriod"/>
            </a:pPr>
            <a:r>
              <a:rPr lang="en-US" sz="2000" dirty="0" err="1">
                <a:latin typeface="Alexandria"/>
              </a:rPr>
              <a:t>تعريف</a:t>
            </a:r>
            <a:r>
              <a:rPr lang="en-US" sz="2000" dirty="0">
                <a:latin typeface="Alexandria"/>
              </a:rPr>
              <a:t> PPF</a:t>
            </a:r>
          </a:p>
          <a:p>
            <a:pPr marL="514350" indent="-514350" algn="r" rtl="1">
              <a:lnSpc>
                <a:spcPct val="90000"/>
              </a:lnSpc>
              <a:spcBef>
                <a:spcPts val="1000"/>
              </a:spcBef>
              <a:buFont typeface="+mj-lt"/>
              <a:buAutoNum type="arabicPeriod"/>
            </a:pPr>
            <a:r>
              <a:rPr lang="en-US" sz="2000" dirty="0" err="1">
                <a:latin typeface="Alexandria"/>
              </a:rPr>
              <a:t>الندرة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الكفاءة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عدم</a:t>
            </a:r>
            <a:r>
              <a:rPr lang="en-US" sz="2000" dirty="0">
                <a:latin typeface="Alexandria"/>
              </a:rPr>
              <a:t> </a:t>
            </a:r>
            <a:r>
              <a:rPr lang="en-US" sz="2000" dirty="0" err="1">
                <a:latin typeface="Alexandria"/>
              </a:rPr>
              <a:t>الكفاءة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تكلفة</a:t>
            </a:r>
            <a:r>
              <a:rPr lang="en-US" sz="2000" dirty="0">
                <a:latin typeface="Alexandria"/>
              </a:rPr>
              <a:t> </a:t>
            </a:r>
            <a:r>
              <a:rPr lang="en-US" sz="2000" dirty="0" err="1">
                <a:latin typeface="Alexandria"/>
              </a:rPr>
              <a:t>الفرصة</a:t>
            </a:r>
            <a:r>
              <a:rPr lang="en-US" sz="2000" dirty="0">
                <a:latin typeface="Alexandria"/>
              </a:rPr>
              <a:t> </a:t>
            </a:r>
            <a:r>
              <a:rPr lang="en-US" sz="2000" dirty="0" err="1">
                <a:latin typeface="Alexandria"/>
              </a:rPr>
              <a:t>البديلة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النمو</a:t>
            </a:r>
            <a:r>
              <a:rPr lang="en-US" sz="2000" dirty="0">
                <a:latin typeface="Alexandria"/>
              </a:rPr>
              <a:t> </a:t>
            </a:r>
            <a:r>
              <a:rPr lang="en-US" sz="2000" dirty="0" err="1">
                <a:latin typeface="Alexandria"/>
              </a:rPr>
              <a:t>الاقتصادي</a:t>
            </a:r>
            <a:r>
              <a:rPr lang="ar-EG" sz="2000" dirty="0">
                <a:latin typeface="Alexandria"/>
              </a:rPr>
              <a:t> و </a:t>
            </a:r>
            <a:r>
              <a:rPr lang="en-US" sz="2000" dirty="0">
                <a:latin typeface="Alexandria"/>
              </a:rPr>
              <a:t>PPF</a:t>
            </a:r>
          </a:p>
        </p:txBody>
      </p:sp>
    </p:spTree>
    <p:extLst>
      <p:ext uri="{BB962C8B-B14F-4D97-AF65-F5344CB8AC3E}">
        <p14:creationId xmlns:p14="http://schemas.microsoft.com/office/powerpoint/2010/main" val="1024901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798</TotalTime>
  <Words>5222</Words>
  <Application>Microsoft Office PowerPoint</Application>
  <PresentationFormat>Widescreen</PresentationFormat>
  <Paragraphs>617</Paragraphs>
  <Slides>48</Slides>
  <Notes>2</Notes>
  <HiddenSlides>0</HiddenSlides>
  <MMClips>1</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48</vt:i4>
      </vt:variant>
    </vt:vector>
  </HeadingPairs>
  <TitlesOfParts>
    <vt:vector size="60" baseType="lpstr">
      <vt:lpstr>Alexandria</vt:lpstr>
      <vt:lpstr>Arial</vt:lpstr>
      <vt:lpstr>Calibri</vt:lpstr>
      <vt:lpstr>Calibri Light</vt:lpstr>
      <vt:lpstr>Courier New</vt:lpstr>
      <vt:lpstr>Palatino Linotype</vt:lpstr>
      <vt:lpstr>Roboto Light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Midocean</cp:lastModifiedBy>
  <cp:revision>59</cp:revision>
  <dcterms:created xsi:type="dcterms:W3CDTF">2023-04-29T09:08:23Z</dcterms:created>
  <dcterms:modified xsi:type="dcterms:W3CDTF">2025-10-12T17:18:59Z</dcterms:modified>
</cp:coreProperties>
</file>