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embedTrueTypeFonts="1">
  <p:sldMasterIdLst>
    <p:sldMasterId id="2147483648" r:id="rId4"/>
  </p:sldMasterIdLst>
  <p:notesMasterIdLst>
    <p:notesMasterId r:id="rId48"/>
  </p:notesMasterIdLst>
  <p:sldIdLst>
    <p:sldId id="480" r:id="rId5"/>
    <p:sldId id="551" r:id="rId6"/>
    <p:sldId id="256" r:id="rId7"/>
    <p:sldId id="558" r:id="rId8"/>
    <p:sldId id="720" r:id="rId9"/>
    <p:sldId id="757" r:id="rId10"/>
    <p:sldId id="758" r:id="rId11"/>
    <p:sldId id="759" r:id="rId12"/>
    <p:sldId id="760" r:id="rId13"/>
    <p:sldId id="761" r:id="rId14"/>
    <p:sldId id="762" r:id="rId15"/>
    <p:sldId id="763" r:id="rId16"/>
    <p:sldId id="764" r:id="rId17"/>
    <p:sldId id="765" r:id="rId18"/>
    <p:sldId id="766" r:id="rId19"/>
    <p:sldId id="767" r:id="rId20"/>
    <p:sldId id="768" r:id="rId21"/>
    <p:sldId id="769" r:id="rId22"/>
    <p:sldId id="770" r:id="rId23"/>
    <p:sldId id="771" r:id="rId24"/>
    <p:sldId id="772" r:id="rId25"/>
    <p:sldId id="773" r:id="rId26"/>
    <p:sldId id="774" r:id="rId27"/>
    <p:sldId id="775" r:id="rId28"/>
    <p:sldId id="776" r:id="rId29"/>
    <p:sldId id="777" r:id="rId30"/>
    <p:sldId id="672" r:id="rId31"/>
    <p:sldId id="778" r:id="rId32"/>
    <p:sldId id="779" r:id="rId33"/>
    <p:sldId id="780" r:id="rId34"/>
    <p:sldId id="781" r:id="rId35"/>
    <p:sldId id="782" r:id="rId36"/>
    <p:sldId id="783" r:id="rId37"/>
    <p:sldId id="784" r:id="rId38"/>
    <p:sldId id="785" r:id="rId39"/>
    <p:sldId id="786" r:id="rId40"/>
    <p:sldId id="787" r:id="rId41"/>
    <p:sldId id="788" r:id="rId42"/>
    <p:sldId id="792" r:id="rId43"/>
    <p:sldId id="789" r:id="rId44"/>
    <p:sldId id="790" r:id="rId45"/>
    <p:sldId id="791" r:id="rId46"/>
    <p:sldId id="349" r:id="rId47"/>
  </p:sldIdLst>
  <p:sldSz cx="12192000" cy="6858000"/>
  <p:notesSz cx="6858000" cy="9144000"/>
  <p:embeddedFontLst>
    <p:embeddedFont>
      <p:font typeface="Alexandria" pitchFamily="2" charset="-78"/>
      <p:regular r:id="rId49"/>
      <p:bold r:id="rId50"/>
    </p:embeddedFont>
    <p:embeddedFont>
      <p:font typeface="Alexandria Light" pitchFamily="2" charset="-78"/>
      <p:regular r:id="rId5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551"/>
            <p14:sldId id="256"/>
            <p14:sldId id="558"/>
            <p14:sldId id="720"/>
            <p14:sldId id="757"/>
            <p14:sldId id="758"/>
            <p14:sldId id="759"/>
            <p14:sldId id="760"/>
            <p14:sldId id="761"/>
            <p14:sldId id="762"/>
            <p14:sldId id="763"/>
            <p14:sldId id="764"/>
            <p14:sldId id="765"/>
            <p14:sldId id="766"/>
            <p14:sldId id="767"/>
            <p14:sldId id="768"/>
            <p14:sldId id="769"/>
            <p14:sldId id="770"/>
            <p14:sldId id="771"/>
            <p14:sldId id="772"/>
            <p14:sldId id="773"/>
            <p14:sldId id="774"/>
            <p14:sldId id="775"/>
            <p14:sldId id="776"/>
            <p14:sldId id="777"/>
            <p14:sldId id="672"/>
            <p14:sldId id="778"/>
            <p14:sldId id="779"/>
            <p14:sldId id="780"/>
            <p14:sldId id="781"/>
            <p14:sldId id="782"/>
            <p14:sldId id="783"/>
            <p14:sldId id="784"/>
            <p14:sldId id="785"/>
            <p14:sldId id="786"/>
            <p14:sldId id="787"/>
            <p14:sldId id="788"/>
            <p14:sldId id="792"/>
            <p14:sldId id="789"/>
            <p14:sldId id="790"/>
            <p14:sldId id="791"/>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D3956"/>
    <a:srgbClr val="F58221"/>
    <a:srgbClr val="259F6C"/>
    <a:srgbClr val="00AEEF"/>
    <a:srgbClr val="FFD200"/>
    <a:srgbClr val="203E5F"/>
    <a:srgbClr val="000000"/>
    <a:srgbClr val="669BBC"/>
    <a:srgbClr val="8E5A6D"/>
    <a:srgbClr val="FAC74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B95B99-0F72-5DA0-87AE-3ED0F10E3E86}" v="11" dt="2024-08-03T22:11:52.76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38" autoAdjust="0"/>
    <p:restoredTop sz="94660"/>
  </p:normalViewPr>
  <p:slideViewPr>
    <p:cSldViewPr snapToGrid="0">
      <p:cViewPr>
        <p:scale>
          <a:sx n="75" d="100"/>
          <a:sy n="75" d="100"/>
        </p:scale>
        <p:origin x="43" y="5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font" Target="fonts/font2.fntdata"/><Relationship Id="rId55"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viewProps" Target="viewProp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notesMaster" Target="notesMasters/notesMaster1.xml"/><Relationship Id="rId56" Type="http://schemas.microsoft.com/office/2015/10/relationships/revisionInfo" Target="revisionInfo.xml"/><Relationship Id="rId8" Type="http://schemas.openxmlformats.org/officeDocument/2006/relationships/slide" Target="slides/slide4.xml"/><Relationship Id="rId51" Type="http://schemas.openxmlformats.org/officeDocument/2006/relationships/font" Target="fonts/font3.fntdata"/><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font" Target="fonts/font1.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3/19/2025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30ED74A-02F9-4812-981B-7E94DA09C056}" type="datetime1">
              <a:rPr lang="en-US" smtClean="0"/>
              <a:t>3/19/2025</a:t>
            </a:fld>
            <a:endParaRPr lang="en-US"/>
          </a:p>
        </p:txBody>
      </p:sp>
      <p:sp>
        <p:nvSpPr>
          <p:cNvPr id="5" name="Footer Placeholder 4"/>
          <p:cNvSpPr>
            <a:spLocks noGrp="1"/>
          </p:cNvSpPr>
          <p:nvPr>
            <p:ph type="ftr" sz="quarter" idx="11"/>
          </p:nvPr>
        </p:nvSpPr>
        <p:spPr/>
        <p:txBody>
          <a:bodyPr/>
          <a:lstStyle/>
          <a:p>
            <a:r>
              <a:rPr lang="en-US"/>
              <a:t>Dr. Raef Baraka</a:t>
            </a:r>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1653091-39BA-4F6F-9260-EA67511F4023}" type="datetime1">
              <a:rPr lang="en-US" smtClean="0"/>
              <a:t>3/19/2025</a:t>
            </a:fld>
            <a:endParaRPr lang="en-US"/>
          </a:p>
        </p:txBody>
      </p:sp>
      <p:sp>
        <p:nvSpPr>
          <p:cNvPr id="5" name="Footer Placeholder 4"/>
          <p:cNvSpPr>
            <a:spLocks noGrp="1"/>
          </p:cNvSpPr>
          <p:nvPr>
            <p:ph type="ftr" sz="quarter" idx="11"/>
          </p:nvPr>
        </p:nvSpPr>
        <p:spPr/>
        <p:txBody>
          <a:bodyPr/>
          <a:lstStyle/>
          <a:p>
            <a:r>
              <a:rPr lang="en-US"/>
              <a:t>Dr. Raef Baraka</a:t>
            </a:r>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E0E2CF6-150A-45B7-87DA-D7E1F8D38519}" type="datetime1">
              <a:rPr lang="en-US" smtClean="0"/>
              <a:t>3/19/2025</a:t>
            </a:fld>
            <a:endParaRPr lang="en-US"/>
          </a:p>
        </p:txBody>
      </p:sp>
      <p:sp>
        <p:nvSpPr>
          <p:cNvPr id="5" name="Footer Placeholder 4"/>
          <p:cNvSpPr>
            <a:spLocks noGrp="1"/>
          </p:cNvSpPr>
          <p:nvPr>
            <p:ph type="ftr" sz="quarter" idx="11"/>
          </p:nvPr>
        </p:nvSpPr>
        <p:spPr/>
        <p:txBody>
          <a:bodyPr/>
          <a:lstStyle/>
          <a:p>
            <a:r>
              <a:rPr lang="en-US"/>
              <a:t>Dr. Raef Baraka</a:t>
            </a:r>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B5D42C5-0B19-4652-8AE0-D357E48741C0}" type="datetime1">
              <a:rPr lang="en-US" smtClean="0"/>
              <a:t>3/19/2025</a:t>
            </a:fld>
            <a:endParaRPr lang="en-US"/>
          </a:p>
        </p:txBody>
      </p:sp>
      <p:sp>
        <p:nvSpPr>
          <p:cNvPr id="6" name="Footer Placeholder 5"/>
          <p:cNvSpPr>
            <a:spLocks noGrp="1"/>
          </p:cNvSpPr>
          <p:nvPr>
            <p:ph type="ftr" sz="quarter" idx="11"/>
          </p:nvPr>
        </p:nvSpPr>
        <p:spPr/>
        <p:txBody>
          <a:bodyPr/>
          <a:lstStyle/>
          <a:p>
            <a:r>
              <a:rPr lang="en-US"/>
              <a:t>Dr. Raef Baraka</a:t>
            </a:r>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8D45EB5-5D0D-42E6-9A5C-73EDE542F604}" type="datetime1">
              <a:rPr lang="en-US" smtClean="0"/>
              <a:t>3/19/2025</a:t>
            </a:fld>
            <a:endParaRPr lang="en-US"/>
          </a:p>
        </p:txBody>
      </p:sp>
      <p:sp>
        <p:nvSpPr>
          <p:cNvPr id="8" name="Footer Placeholder 7"/>
          <p:cNvSpPr>
            <a:spLocks noGrp="1"/>
          </p:cNvSpPr>
          <p:nvPr>
            <p:ph type="ftr" sz="quarter" idx="11"/>
          </p:nvPr>
        </p:nvSpPr>
        <p:spPr/>
        <p:txBody>
          <a:bodyPr/>
          <a:lstStyle/>
          <a:p>
            <a:r>
              <a:rPr lang="en-US"/>
              <a:t>Dr. Raef Baraka</a:t>
            </a:r>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8EBD82C-2922-409E-A08B-5FDAA6FA1F19}" type="datetime1">
              <a:rPr lang="en-US" smtClean="0"/>
              <a:t>3/19/2025</a:t>
            </a:fld>
            <a:endParaRPr lang="en-US"/>
          </a:p>
        </p:txBody>
      </p:sp>
      <p:sp>
        <p:nvSpPr>
          <p:cNvPr id="4" name="Footer Placeholder 3"/>
          <p:cNvSpPr>
            <a:spLocks noGrp="1"/>
          </p:cNvSpPr>
          <p:nvPr>
            <p:ph type="ftr" sz="quarter" idx="11"/>
          </p:nvPr>
        </p:nvSpPr>
        <p:spPr/>
        <p:txBody>
          <a:bodyPr/>
          <a:lstStyle/>
          <a:p>
            <a:r>
              <a:rPr lang="en-US"/>
              <a:t>Dr. Raef Baraka</a:t>
            </a:r>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2B2CEDE-81A6-40F0-A901-5E12100B8FA4}" type="datetime1">
              <a:rPr lang="en-US" smtClean="0"/>
              <a:t>3/19/2025</a:t>
            </a:fld>
            <a:endParaRPr lang="en-US"/>
          </a:p>
        </p:txBody>
      </p:sp>
      <p:sp>
        <p:nvSpPr>
          <p:cNvPr id="3" name="Footer Placeholder 2"/>
          <p:cNvSpPr>
            <a:spLocks noGrp="1"/>
          </p:cNvSpPr>
          <p:nvPr>
            <p:ph type="ftr" sz="quarter" idx="11"/>
          </p:nvPr>
        </p:nvSpPr>
        <p:spPr/>
        <p:txBody>
          <a:bodyPr/>
          <a:lstStyle/>
          <a:p>
            <a:r>
              <a:rPr lang="en-US"/>
              <a:t>Dr. Raef Baraka</a:t>
            </a:r>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2D4D39C-F991-405F-B361-545F5D400DA1}" type="datetime1">
              <a:rPr lang="en-US" smtClean="0"/>
              <a:t>3/19/2025</a:t>
            </a:fld>
            <a:endParaRPr lang="en-US"/>
          </a:p>
        </p:txBody>
      </p:sp>
      <p:sp>
        <p:nvSpPr>
          <p:cNvPr id="6" name="Footer Placeholder 5"/>
          <p:cNvSpPr>
            <a:spLocks noGrp="1"/>
          </p:cNvSpPr>
          <p:nvPr>
            <p:ph type="ftr" sz="quarter" idx="11"/>
          </p:nvPr>
        </p:nvSpPr>
        <p:spPr/>
        <p:txBody>
          <a:bodyPr/>
          <a:lstStyle/>
          <a:p>
            <a:r>
              <a:rPr lang="en-US"/>
              <a:t>Dr. Raef Baraka</a:t>
            </a:r>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7996CFB-BCBE-48E6-8AAD-499571C3583B}" type="datetime1">
              <a:rPr lang="en-US" smtClean="0"/>
              <a:t>3/19/2025</a:t>
            </a:fld>
            <a:endParaRPr lang="en-US"/>
          </a:p>
        </p:txBody>
      </p:sp>
      <p:sp>
        <p:nvSpPr>
          <p:cNvPr id="6" name="Footer Placeholder 5"/>
          <p:cNvSpPr>
            <a:spLocks noGrp="1"/>
          </p:cNvSpPr>
          <p:nvPr>
            <p:ph type="ftr" sz="quarter" idx="11"/>
          </p:nvPr>
        </p:nvSpPr>
        <p:spPr/>
        <p:txBody>
          <a:bodyPr/>
          <a:lstStyle/>
          <a:p>
            <a:r>
              <a:rPr lang="en-US"/>
              <a:t>Dr. Raef Baraka</a:t>
            </a:r>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7420592-0DBF-41DC-8BF2-641C72270DA6}" type="datetime1">
              <a:rPr lang="en-US" smtClean="0"/>
              <a:t>3/19/2025</a:t>
            </a:fld>
            <a:endParaRPr lang="en-US"/>
          </a:p>
        </p:txBody>
      </p:sp>
      <p:sp>
        <p:nvSpPr>
          <p:cNvPr id="5" name="Footer Placeholder 4"/>
          <p:cNvSpPr>
            <a:spLocks noGrp="1"/>
          </p:cNvSpPr>
          <p:nvPr>
            <p:ph type="ftr" sz="quarter" idx="11"/>
          </p:nvPr>
        </p:nvSpPr>
        <p:spPr/>
        <p:txBody>
          <a:bodyPr/>
          <a:lstStyle/>
          <a:p>
            <a:r>
              <a:rPr lang="en-US"/>
              <a:t>Dr. Raef Baraka</a:t>
            </a:r>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FA938AF-C03B-4151-AA77-8C48B4F2EE09}" type="datetime1">
              <a:rPr lang="en-US" smtClean="0"/>
              <a:t>3/19/2025</a:t>
            </a:fld>
            <a:endParaRPr lang="en-US"/>
          </a:p>
        </p:txBody>
      </p:sp>
      <p:sp>
        <p:nvSpPr>
          <p:cNvPr id="5" name="Footer Placeholder 4"/>
          <p:cNvSpPr>
            <a:spLocks noGrp="1"/>
          </p:cNvSpPr>
          <p:nvPr>
            <p:ph type="ftr" sz="quarter" idx="11"/>
          </p:nvPr>
        </p:nvSpPr>
        <p:spPr/>
        <p:txBody>
          <a:bodyPr/>
          <a:lstStyle/>
          <a:p>
            <a:r>
              <a:rPr lang="en-US"/>
              <a:t>Dr. Raef Baraka</a:t>
            </a:r>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extLst>
              <a:ext uri="{28A0092B-C50C-407E-A947-70E740481C1C}">
                <a14:useLocalDpi xmlns:a14="http://schemas.microsoft.com/office/drawing/2010/main" val="0"/>
              </a:ext>
            </a:extLst>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77842B1-895C-4605-A96A-7E0CB315FE58}" type="datetime1">
              <a:rPr lang="en-US" smtClean="0"/>
              <a:t>3/19/2025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Dr. Raef Baraka</a:t>
            </a: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5" r:id="rId1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jpeg"/><Relationship Id="rId1" Type="http://schemas.openxmlformats.org/officeDocument/2006/relationships/slideLayout" Target="../slideLayouts/slideLayout13.xml"/><Relationship Id="rId5" Type="http://schemas.openxmlformats.org/officeDocument/2006/relationships/image" Target="../media/image21.png"/><Relationship Id="rId4" Type="http://schemas.openxmlformats.org/officeDocument/2006/relationships/image" Target="../media/image20.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910861" y="3823153"/>
            <a:ext cx="5216525" cy="461665"/>
          </a:xfrm>
          <a:prstGeom prst="rect">
            <a:avLst/>
          </a:prstGeom>
          <a:noFill/>
        </p:spPr>
        <p:txBody>
          <a:bodyPr wrap="square" rtlCol="0">
            <a:spAutoFit/>
          </a:bodyPr>
          <a:lstStyle/>
          <a:p>
            <a:r>
              <a:rPr lang="en-US" sz="2400" b="1" dirty="0">
                <a:solidFill>
                  <a:srgbClr val="002060"/>
                </a:solidFill>
                <a:latin typeface="Alexandria" charset="0"/>
                <a:cs typeface="Alexandria" charset="0"/>
              </a:rPr>
              <a:t>Lecturer: Dr. Raef Baraka</a:t>
            </a:r>
          </a:p>
        </p:txBody>
      </p:sp>
      <p:sp>
        <p:nvSpPr>
          <p:cNvPr id="31" name="TextBox 30"/>
          <p:cNvSpPr txBox="1"/>
          <p:nvPr/>
        </p:nvSpPr>
        <p:spPr>
          <a:xfrm>
            <a:off x="99185" y="1804750"/>
            <a:ext cx="5875165" cy="1660647"/>
          </a:xfrm>
          <a:prstGeom prst="rect">
            <a:avLst/>
          </a:prstGeom>
          <a:noFill/>
        </p:spPr>
        <p:txBody>
          <a:bodyPr wrap="square" rtlCol="0">
            <a:spAutoFit/>
          </a:bodyPr>
          <a:lstStyle/>
          <a:p>
            <a:pPr algn="ctr">
              <a:lnSpc>
                <a:spcPct val="150000"/>
              </a:lnSpc>
            </a:pPr>
            <a:r>
              <a:rPr lang="en-US" sz="3600" b="1" dirty="0">
                <a:solidFill>
                  <a:srgbClr val="002060"/>
                </a:solidFill>
                <a:latin typeface="Alexandria" charset="0"/>
                <a:cs typeface="Alexandria" charset="0"/>
              </a:rPr>
              <a:t>College of Management</a:t>
            </a:r>
          </a:p>
          <a:p>
            <a:pPr algn="ctr">
              <a:lnSpc>
                <a:spcPct val="150000"/>
              </a:lnSpc>
            </a:pPr>
            <a:r>
              <a:rPr lang="en-US" sz="3600" b="1" dirty="0">
                <a:solidFill>
                  <a:srgbClr val="00B0F0"/>
                </a:solidFill>
                <a:latin typeface="Alexandria" charset="0"/>
                <a:cs typeface="Alexandria" charset="0"/>
              </a:rPr>
              <a:t>Communication Skills</a:t>
            </a:r>
          </a:p>
        </p:txBody>
      </p:sp>
      <p:sp>
        <p:nvSpPr>
          <p:cNvPr id="34" name="Rectangle: Rounded Corners 33"/>
          <p:cNvSpPr/>
          <p:nvPr/>
        </p:nvSpPr>
        <p:spPr>
          <a:xfrm>
            <a:off x="99185" y="5537508"/>
            <a:ext cx="4502666"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Alexandria" charset="0"/>
                <a:cs typeface="Alexandria" charset="0"/>
              </a:rPr>
              <a:t>Lecture</a:t>
            </a:r>
            <a:r>
              <a:rPr lang="tr-TR" sz="2800" b="1" dirty="0">
                <a:solidFill>
                  <a:schemeClr val="bg1"/>
                </a:solidFill>
                <a:latin typeface="Alexandria" charset="0"/>
                <a:cs typeface="Alexandria" charset="0"/>
              </a:rPr>
              <a:t> </a:t>
            </a:r>
            <a:r>
              <a:rPr lang="ar-SA" sz="2800" b="1" dirty="0">
                <a:solidFill>
                  <a:schemeClr val="bg1"/>
                </a:solidFill>
                <a:latin typeface="Alexandria" charset="0"/>
                <a:cs typeface="Alexandria" charset="0"/>
              </a:rPr>
              <a:t>07</a:t>
            </a:r>
            <a:endParaRPr lang="en-US" sz="2800" b="1" dirty="0">
              <a:solidFill>
                <a:schemeClr val="bg1"/>
              </a:solidFill>
              <a:latin typeface="Alexandria" charset="0"/>
              <a:cs typeface="Alexandria" charset="0"/>
            </a:endParaRPr>
          </a:p>
        </p:txBody>
      </p:sp>
      <p:sp>
        <p:nvSpPr>
          <p:cNvPr id="46" name="TextBox 45"/>
          <p:cNvSpPr txBox="1"/>
          <p:nvPr/>
        </p:nvSpPr>
        <p:spPr>
          <a:xfrm>
            <a:off x="329269" y="5104240"/>
            <a:ext cx="1295547" cy="400110"/>
          </a:xfrm>
          <a:prstGeom prst="rect">
            <a:avLst/>
          </a:prstGeom>
          <a:noFill/>
        </p:spPr>
        <p:txBody>
          <a:bodyPr wrap="none" rtlCol="0">
            <a:spAutoFit/>
          </a:bodyPr>
          <a:lstStyle/>
          <a:p>
            <a:r>
              <a:rPr lang="en-US" sz="2000" dirty="0">
                <a:latin typeface="Alexandria" charset="0"/>
                <a:cs typeface="Alexandria" charset="0"/>
              </a:rPr>
              <a:t>CMM 201</a:t>
            </a:r>
          </a:p>
        </p:txBody>
      </p:sp>
      <p:sp>
        <p:nvSpPr>
          <p:cNvPr id="14" name="Oval 13"/>
          <p:cNvSpPr/>
          <p:nvPr/>
        </p:nvSpPr>
        <p:spPr>
          <a:xfrm>
            <a:off x="6200343" y="-320675"/>
            <a:ext cx="7410450" cy="7410450"/>
          </a:xfrm>
          <a:prstGeom prst="ellipse">
            <a:avLst/>
          </a:prstGeom>
          <a:blipFill>
            <a:blip r:embed="rId3" cstate="print">
              <a:extLst>
                <a:ext uri="{28A0092B-C50C-407E-A947-70E740481C1C}">
                  <a14:useLocalDpi xmlns:a14="http://schemas.microsoft.com/office/drawing/2010/main" val="0"/>
                </a:ext>
              </a:extLst>
            </a:blip>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a:xfrm>
            <a:off x="194617" y="269653"/>
            <a:ext cx="2954655" cy="1379622"/>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256470-EF26-61AD-AF17-318A78FD1779}"/>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FCA88D48-C29B-EF1A-FB0A-7D427A0F5AE3}"/>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68FFF6CA-5064-6AB2-96EB-D50B14E77F8C}"/>
              </a:ext>
            </a:extLst>
          </p:cNvPr>
          <p:cNvSpPr/>
          <p:nvPr/>
        </p:nvSpPr>
        <p:spPr>
          <a:xfrm>
            <a:off x="187286" y="4457382"/>
            <a:ext cx="11511935" cy="88153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7DDEE5B7-1419-C1F0-3507-35518C95C61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65249C7B-9552-56EA-8029-E0924BE229E4}"/>
              </a:ext>
            </a:extLst>
          </p:cNvPr>
          <p:cNvSpPr/>
          <p:nvPr/>
        </p:nvSpPr>
        <p:spPr>
          <a:xfrm>
            <a:off x="496489" y="634335"/>
            <a:ext cx="6720388" cy="461665"/>
          </a:xfrm>
          <a:prstGeom prst="rect">
            <a:avLst/>
          </a:prstGeom>
        </p:spPr>
        <p:txBody>
          <a:bodyPr wrap="square">
            <a:spAutoFit/>
          </a:bodyPr>
          <a:lstStyle/>
          <a:p>
            <a:r>
              <a:rPr lang="en-US" sz="2400" b="1" dirty="0">
                <a:solidFill>
                  <a:srgbClr val="00B0F0"/>
                </a:solidFill>
                <a:latin typeface="Alexandria" charset="0"/>
                <a:cs typeface="Alexandria" charset="0"/>
              </a:rPr>
              <a:t>Diverse Workplace</a:t>
            </a:r>
          </a:p>
        </p:txBody>
      </p:sp>
      <p:sp>
        <p:nvSpPr>
          <p:cNvPr id="9" name="TextBox 8">
            <a:extLst>
              <a:ext uri="{FF2B5EF4-FFF2-40B4-BE49-F238E27FC236}">
                <a16:creationId xmlns:a16="http://schemas.microsoft.com/office/drawing/2014/main" id="{D3B6486D-52A5-B3E4-21E5-053824B31A6E}"/>
              </a:ext>
            </a:extLst>
          </p:cNvPr>
          <p:cNvSpPr txBox="1"/>
          <p:nvPr/>
        </p:nvSpPr>
        <p:spPr>
          <a:xfrm>
            <a:off x="6725265" y="624892"/>
            <a:ext cx="4828492" cy="461665"/>
          </a:xfrm>
          <a:prstGeom prst="rect">
            <a:avLst/>
          </a:prstGeom>
          <a:noFill/>
        </p:spPr>
        <p:txBody>
          <a:bodyPr wrap="square" rtlCol="0">
            <a:spAutoFit/>
          </a:bodyPr>
          <a:lstStyle/>
          <a:p>
            <a:pPr algn="r"/>
            <a:r>
              <a:rPr lang="ar-SA" sz="2400" b="1" dirty="0">
                <a:solidFill>
                  <a:srgbClr val="00B0F0"/>
                </a:solidFill>
                <a:latin typeface="Alexandria" charset="0"/>
                <a:cs typeface="Alexandria" charset="0"/>
              </a:rPr>
              <a:t>التنوع في بيئة العمل</a:t>
            </a:r>
            <a:endParaRPr lang="en-US" sz="2400" b="1" dirty="0">
              <a:solidFill>
                <a:srgbClr val="00B0F0"/>
              </a:solidFill>
              <a:latin typeface="Alexandria" charset="0"/>
              <a:cs typeface="Alexandria" charset="0"/>
            </a:endParaRPr>
          </a:p>
        </p:txBody>
      </p:sp>
      <p:sp>
        <p:nvSpPr>
          <p:cNvPr id="4" name="Rectangle 3">
            <a:extLst>
              <a:ext uri="{FF2B5EF4-FFF2-40B4-BE49-F238E27FC236}">
                <a16:creationId xmlns:a16="http://schemas.microsoft.com/office/drawing/2014/main" id="{6B866E85-9944-9959-AB35-CBD0D90E8E3C}"/>
              </a:ext>
            </a:extLst>
          </p:cNvPr>
          <p:cNvSpPr/>
          <p:nvPr/>
        </p:nvSpPr>
        <p:spPr>
          <a:xfrm>
            <a:off x="323773" y="4707250"/>
            <a:ext cx="11238959" cy="523220"/>
          </a:xfrm>
          <a:prstGeom prst="rect">
            <a:avLst/>
          </a:prstGeom>
        </p:spPr>
        <p:txBody>
          <a:bodyPr wrap="square">
            <a:spAutoFit/>
          </a:bodyPr>
          <a:lstStyle/>
          <a:p>
            <a:pPr>
              <a:spcBef>
                <a:spcPts val="1800"/>
              </a:spcBef>
              <a:spcAft>
                <a:spcPts val="1500"/>
              </a:spcAft>
            </a:pPr>
            <a:r>
              <a:rPr lang="en-US" sz="2800" dirty="0">
                <a:solidFill>
                  <a:srgbClr val="002060"/>
                </a:solidFill>
                <a:latin typeface="Alexandria" pitchFamily="2" charset="-78"/>
                <a:ea typeface="Times New Roman" panose="02020603050405020304" pitchFamily="18" charset="0"/>
                <a:cs typeface="Alexandria" pitchFamily="2" charset="-78"/>
              </a:rPr>
              <a:t>Chapter </a:t>
            </a:r>
            <a:r>
              <a:rPr lang="ar-SA" sz="2800" dirty="0">
                <a:solidFill>
                  <a:srgbClr val="002060"/>
                </a:solidFill>
                <a:latin typeface="Alexandria" pitchFamily="2" charset="-78"/>
                <a:ea typeface="Times New Roman" panose="02020603050405020304" pitchFamily="18" charset="0"/>
                <a:cs typeface="Alexandria" pitchFamily="2" charset="-78"/>
              </a:rPr>
              <a:t>5</a:t>
            </a:r>
            <a:r>
              <a:rPr lang="en-US" sz="2800" dirty="0">
                <a:latin typeface="Alexandria" pitchFamily="2" charset="-78"/>
                <a:ea typeface="Times New Roman" panose="02020603050405020304" pitchFamily="18" charset="0"/>
                <a:cs typeface="Alexandria" pitchFamily="2" charset="-78"/>
              </a:rPr>
              <a:t>: Diverse Workplace</a:t>
            </a:r>
          </a:p>
        </p:txBody>
      </p:sp>
      <p:sp>
        <p:nvSpPr>
          <p:cNvPr id="8" name="Rectangle: Rounded Corners 7">
            <a:extLst>
              <a:ext uri="{FF2B5EF4-FFF2-40B4-BE49-F238E27FC236}">
                <a16:creationId xmlns:a16="http://schemas.microsoft.com/office/drawing/2014/main" id="{EBE683BF-90A2-76F4-0CF8-D36808116CF0}"/>
              </a:ext>
            </a:extLst>
          </p:cNvPr>
          <p:cNvSpPr/>
          <p:nvPr/>
        </p:nvSpPr>
        <p:spPr>
          <a:xfrm>
            <a:off x="187286" y="5661833"/>
            <a:ext cx="11511935" cy="88153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6A9A58F-21B6-464D-DD7E-5F5F839887EA}"/>
              </a:ext>
            </a:extLst>
          </p:cNvPr>
          <p:cNvSpPr/>
          <p:nvPr/>
        </p:nvSpPr>
        <p:spPr>
          <a:xfrm>
            <a:off x="318856" y="5842876"/>
            <a:ext cx="11238959" cy="523220"/>
          </a:xfrm>
          <a:prstGeom prst="rect">
            <a:avLst/>
          </a:prstGeom>
        </p:spPr>
        <p:txBody>
          <a:bodyPr wrap="square">
            <a:spAutoFit/>
          </a:bodyPr>
          <a:lstStyle/>
          <a:p>
            <a:pPr algn="r" rtl="1">
              <a:spcBef>
                <a:spcPts val="1800"/>
              </a:spcBef>
              <a:spcAft>
                <a:spcPts val="1500"/>
              </a:spcAft>
            </a:pPr>
            <a:r>
              <a:rPr lang="ar-SA" sz="2800" dirty="0">
                <a:solidFill>
                  <a:srgbClr val="002060"/>
                </a:solidFill>
                <a:latin typeface="Alexandria" pitchFamily="2" charset="-78"/>
                <a:ea typeface="Times New Roman" panose="02020603050405020304" pitchFamily="18" charset="0"/>
                <a:cs typeface="Alexandria" pitchFamily="2" charset="-78"/>
              </a:rPr>
              <a:t>الفصل الخامس: </a:t>
            </a:r>
            <a:r>
              <a:rPr lang="ar-SA" sz="2800" dirty="0">
                <a:latin typeface="Alexandria" pitchFamily="2" charset="-78"/>
                <a:ea typeface="Times New Roman" panose="02020603050405020304" pitchFamily="18" charset="0"/>
                <a:cs typeface="Alexandria" pitchFamily="2" charset="-78"/>
              </a:rPr>
              <a:t>التنوع في بيئة العمل.</a:t>
            </a:r>
          </a:p>
        </p:txBody>
      </p:sp>
      <p:pic>
        <p:nvPicPr>
          <p:cNvPr id="4098" name="Picture 2" descr="How to foster a diverse workplace">
            <a:extLst>
              <a:ext uri="{FF2B5EF4-FFF2-40B4-BE49-F238E27FC236}">
                <a16:creationId xmlns:a16="http://schemas.microsoft.com/office/drawing/2014/main" id="{95F1F11B-3BBC-274D-640D-7410315D8CFE}"/>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76283" y="1458086"/>
            <a:ext cx="7871601" cy="273558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257279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barn(inVertical)">
                                      <p:cBhvr>
                                        <p:cTn id="10"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1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a:xfrm>
            <a:off x="180431" y="79526"/>
            <a:ext cx="1567089" cy="568895"/>
          </a:xfrm>
          <a:prstGeom prst="rect">
            <a:avLst/>
          </a:prstGeom>
        </p:spPr>
      </p:pic>
      <p:sp>
        <p:nvSpPr>
          <p:cNvPr id="2" name="Rectangle 1"/>
          <p:cNvSpPr/>
          <p:nvPr/>
        </p:nvSpPr>
        <p:spPr>
          <a:xfrm>
            <a:off x="621651" y="634335"/>
            <a:ext cx="6595226" cy="461665"/>
          </a:xfrm>
          <a:prstGeom prst="rect">
            <a:avLst/>
          </a:prstGeom>
        </p:spPr>
        <p:txBody>
          <a:bodyPr wrap="square">
            <a:spAutoFit/>
          </a:bodyPr>
          <a:lstStyle/>
          <a:p>
            <a:r>
              <a:rPr lang="en-US" sz="2400" b="1" dirty="0">
                <a:solidFill>
                  <a:srgbClr val="00B0F0"/>
                </a:solidFill>
                <a:latin typeface="Alexandria" charset="0"/>
                <a:cs typeface="Alexandria" charset="0"/>
              </a:rPr>
              <a:t>Diverse Workplace</a:t>
            </a:r>
          </a:p>
        </p:txBody>
      </p:sp>
      <p:sp>
        <p:nvSpPr>
          <p:cNvPr id="9" name="TextBox 8"/>
          <p:cNvSpPr txBox="1"/>
          <p:nvPr/>
        </p:nvSpPr>
        <p:spPr>
          <a:xfrm>
            <a:off x="6725265" y="671192"/>
            <a:ext cx="4828492" cy="400110"/>
          </a:xfrm>
          <a:prstGeom prst="rect">
            <a:avLst/>
          </a:prstGeom>
          <a:noFill/>
        </p:spPr>
        <p:txBody>
          <a:bodyPr wrap="square" rtlCol="0">
            <a:spAutoFit/>
          </a:bodyPr>
          <a:lstStyle/>
          <a:p>
            <a:pPr algn="r"/>
            <a:r>
              <a:rPr lang="ar-SA" sz="2000" b="1" dirty="0">
                <a:solidFill>
                  <a:srgbClr val="00B0F0"/>
                </a:solidFill>
                <a:latin typeface="Alexandria" charset="0"/>
                <a:cs typeface="Alexandria" charset="0"/>
              </a:rPr>
              <a:t>التنوع في بيئة العمل</a:t>
            </a:r>
            <a:endParaRPr lang="en-US" sz="2000" b="1" dirty="0">
              <a:solidFill>
                <a:srgbClr val="00B0F0"/>
              </a:solidFill>
              <a:latin typeface="Alexandria" charset="0"/>
              <a:cs typeface="Alexandria" charset="0"/>
            </a:endParaRPr>
          </a:p>
        </p:txBody>
      </p:sp>
      <p:sp>
        <p:nvSpPr>
          <p:cNvPr id="3" name="Rectangle: Rounded Corners 2">
            <a:extLst>
              <a:ext uri="{FF2B5EF4-FFF2-40B4-BE49-F238E27FC236}">
                <a16:creationId xmlns:a16="http://schemas.microsoft.com/office/drawing/2014/main" id="{9885DD0A-52EB-11AA-BA36-1F71B791710C}"/>
              </a:ext>
            </a:extLst>
          </p:cNvPr>
          <p:cNvSpPr/>
          <p:nvPr/>
        </p:nvSpPr>
        <p:spPr>
          <a:xfrm>
            <a:off x="638242" y="1897054"/>
            <a:ext cx="5457757" cy="479747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Rounded Corners 24">
            <a:extLst>
              <a:ext uri="{FF2B5EF4-FFF2-40B4-BE49-F238E27FC236}">
                <a16:creationId xmlns:a16="http://schemas.microsoft.com/office/drawing/2014/main" id="{3DD9DFCA-4B1B-0B72-57ED-962D5FA1AAE0}"/>
              </a:ext>
            </a:extLst>
          </p:cNvPr>
          <p:cNvSpPr/>
          <p:nvPr/>
        </p:nvSpPr>
        <p:spPr>
          <a:xfrm>
            <a:off x="6440129" y="1897054"/>
            <a:ext cx="5113628" cy="479747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t>حل النزاعات: يمكن أن يكون التواصل وجهاً لوجه فعالاً في حل النزاعات، لأنه يسمح بالتفاعل في الوقت الفعلي، والاستماع النشط، والفرصة لمعالجة المخاوف بشكل مباشر.</a:t>
            </a:r>
            <a:endParaRPr lang="en-US" dirty="0"/>
          </a:p>
        </p:txBody>
      </p:sp>
      <p:sp>
        <p:nvSpPr>
          <p:cNvPr id="6" name="Rectangle 5">
            <a:extLst>
              <a:ext uri="{FF2B5EF4-FFF2-40B4-BE49-F238E27FC236}">
                <a16:creationId xmlns:a16="http://schemas.microsoft.com/office/drawing/2014/main" id="{B66F66FA-49DE-AB81-8658-B3E15A627C92}"/>
              </a:ext>
            </a:extLst>
          </p:cNvPr>
          <p:cNvSpPr/>
          <p:nvPr/>
        </p:nvSpPr>
        <p:spPr>
          <a:xfrm>
            <a:off x="845574" y="1356215"/>
            <a:ext cx="4906298" cy="461665"/>
          </a:xfrm>
          <a:prstGeom prst="rect">
            <a:avLst/>
          </a:prstGeom>
        </p:spPr>
        <p:txBody>
          <a:bodyPr wrap="square">
            <a:spAutoFit/>
          </a:bodyPr>
          <a:lstStyle/>
          <a:p>
            <a:pPr algn="ctr"/>
            <a:r>
              <a:rPr lang="en-US" sz="2400" b="1" dirty="0">
                <a:solidFill>
                  <a:srgbClr val="00B0F0"/>
                </a:solidFill>
                <a:latin typeface="Alexandria" charset="0"/>
                <a:cs typeface="Alexandria" charset="0"/>
              </a:rPr>
              <a:t>Intended Learning Outcomes</a:t>
            </a:r>
          </a:p>
        </p:txBody>
      </p:sp>
      <p:sp>
        <p:nvSpPr>
          <p:cNvPr id="7" name="Rectangle 6">
            <a:extLst>
              <a:ext uri="{FF2B5EF4-FFF2-40B4-BE49-F238E27FC236}">
                <a16:creationId xmlns:a16="http://schemas.microsoft.com/office/drawing/2014/main" id="{81F11100-025D-F5A1-5964-5F4D287037E5}"/>
              </a:ext>
            </a:extLst>
          </p:cNvPr>
          <p:cNvSpPr/>
          <p:nvPr/>
        </p:nvSpPr>
        <p:spPr>
          <a:xfrm>
            <a:off x="6614160" y="1390178"/>
            <a:ext cx="4582160" cy="400110"/>
          </a:xfrm>
          <a:prstGeom prst="rect">
            <a:avLst/>
          </a:prstGeom>
        </p:spPr>
        <p:txBody>
          <a:bodyPr wrap="square">
            <a:spAutoFit/>
          </a:bodyPr>
          <a:lstStyle/>
          <a:p>
            <a:pPr algn="ctr" rtl="1"/>
            <a:r>
              <a:rPr lang="ar-SA" sz="2000" b="1" dirty="0">
                <a:solidFill>
                  <a:srgbClr val="00B0F0"/>
                </a:solidFill>
                <a:latin typeface="Alexandria" charset="0"/>
                <a:cs typeface="Alexandria" charset="0"/>
              </a:rPr>
              <a:t>المخرجات التعليمية المقصودة</a:t>
            </a:r>
            <a:endParaRPr lang="en-US" sz="2000" b="1" dirty="0">
              <a:solidFill>
                <a:srgbClr val="00B0F0"/>
              </a:solidFill>
              <a:latin typeface="Alexandria" charset="0"/>
              <a:cs typeface="Alexandria" charset="0"/>
            </a:endParaRPr>
          </a:p>
        </p:txBody>
      </p:sp>
      <p:sp>
        <p:nvSpPr>
          <p:cNvPr id="8" name="Rectangle 7">
            <a:extLst>
              <a:ext uri="{FF2B5EF4-FFF2-40B4-BE49-F238E27FC236}">
                <a16:creationId xmlns:a16="http://schemas.microsoft.com/office/drawing/2014/main" id="{B647F0E2-601F-E548-FA90-ED8C15E00BA3}"/>
              </a:ext>
            </a:extLst>
          </p:cNvPr>
          <p:cNvSpPr/>
          <p:nvPr/>
        </p:nvSpPr>
        <p:spPr>
          <a:xfrm>
            <a:off x="845574" y="2010190"/>
            <a:ext cx="4955458" cy="4615944"/>
          </a:xfrm>
          <a:prstGeom prst="rect">
            <a:avLst/>
          </a:prstGeom>
        </p:spPr>
        <p:txBody>
          <a:bodyPr wrap="square">
            <a:spAutoFit/>
          </a:bodyPr>
          <a:lstStyle/>
          <a:p>
            <a:pPr algn="just">
              <a:lnSpc>
                <a:spcPct val="150000"/>
              </a:lnSpc>
            </a:pPr>
            <a:r>
              <a:rPr lang="en-US" dirty="0">
                <a:solidFill>
                  <a:srgbClr val="002060"/>
                </a:solidFill>
                <a:latin typeface="Alexandria Light" pitchFamily="2" charset="-78"/>
                <a:cs typeface="Alexandria Light" pitchFamily="2" charset="-78"/>
              </a:rPr>
              <a:t>After studying this chapter, you should be able to:</a:t>
            </a:r>
          </a:p>
          <a:p>
            <a:pPr marL="457200" indent="-457200" algn="just">
              <a:lnSpc>
                <a:spcPct val="150000"/>
              </a:lnSpc>
              <a:buFont typeface="+mj-lt"/>
              <a:buAutoNum type="arabicPeriod"/>
            </a:pPr>
            <a:r>
              <a:rPr lang="en-US" dirty="0">
                <a:latin typeface="Alexandria Light" pitchFamily="2" charset="-78"/>
                <a:cs typeface="Alexandria Light" pitchFamily="2" charset="-78"/>
              </a:rPr>
              <a:t>Describe each phase of the assimilation process.</a:t>
            </a:r>
          </a:p>
          <a:p>
            <a:pPr marL="457200" indent="-457200" algn="just">
              <a:lnSpc>
                <a:spcPct val="150000"/>
              </a:lnSpc>
              <a:buFont typeface="+mj-lt"/>
              <a:buAutoNum type="arabicPeriod"/>
            </a:pPr>
            <a:r>
              <a:rPr lang="en-US" dirty="0">
                <a:latin typeface="Alexandria Light" pitchFamily="2" charset="-78"/>
                <a:cs typeface="Alexandria Light" pitchFamily="2" charset="-78"/>
              </a:rPr>
              <a:t>Assess the culture in your organization.</a:t>
            </a:r>
          </a:p>
          <a:p>
            <a:pPr marL="457200" indent="-457200" algn="just">
              <a:lnSpc>
                <a:spcPct val="150000"/>
              </a:lnSpc>
              <a:buFont typeface="+mj-lt"/>
              <a:buAutoNum type="arabicPeriod"/>
            </a:pPr>
            <a:r>
              <a:rPr lang="en-US" dirty="0">
                <a:latin typeface="Alexandria Light" pitchFamily="2" charset="-78"/>
                <a:cs typeface="Alexandria Light" pitchFamily="2" charset="-78"/>
              </a:rPr>
              <a:t>Define key concepts related to diversity in the workplace and the important role they play.</a:t>
            </a:r>
          </a:p>
          <a:p>
            <a:pPr marL="457200" indent="-457200" algn="just">
              <a:lnSpc>
                <a:spcPct val="150000"/>
              </a:lnSpc>
              <a:buFont typeface="+mj-lt"/>
              <a:buAutoNum type="arabicPeriod"/>
            </a:pPr>
            <a:r>
              <a:rPr lang="en-US" dirty="0">
                <a:latin typeface="Alexandria Light" pitchFamily="2" charset="-78"/>
                <a:cs typeface="Alexandria Light" pitchFamily="2" charset="-78"/>
              </a:rPr>
              <a:t>Discuss examples of different kinds of diversity that you may encounter as you enter the workplace.</a:t>
            </a:r>
          </a:p>
        </p:txBody>
      </p:sp>
      <p:sp>
        <p:nvSpPr>
          <p:cNvPr id="11" name="TextBox 10">
            <a:extLst>
              <a:ext uri="{FF2B5EF4-FFF2-40B4-BE49-F238E27FC236}">
                <a16:creationId xmlns:a16="http://schemas.microsoft.com/office/drawing/2014/main" id="{E9CC582A-C8AF-CFB3-53C2-2A863A49ECD8}"/>
              </a:ext>
            </a:extLst>
          </p:cNvPr>
          <p:cNvSpPr txBox="1"/>
          <p:nvPr/>
        </p:nvSpPr>
        <p:spPr>
          <a:xfrm>
            <a:off x="0" y="6646605"/>
            <a:ext cx="1747520" cy="261610"/>
          </a:xfrm>
          <a:prstGeom prst="rect">
            <a:avLst/>
          </a:prstGeom>
          <a:noFill/>
          <a:ln>
            <a:solidFill>
              <a:schemeClr val="bg1"/>
            </a:solidFill>
          </a:ln>
        </p:spPr>
        <p:txBody>
          <a:bodyPr wrap="square" rtlCol="0">
            <a:spAutoFit/>
          </a:bodyPr>
          <a:lstStyle/>
          <a:p>
            <a:r>
              <a:rPr lang="en-US" sz="1100" dirty="0">
                <a:latin typeface="Alexandria" pitchFamily="2" charset="-78"/>
                <a:cs typeface="Alexandria" pitchFamily="2" charset="-78"/>
              </a:rPr>
              <a:t>Dr. Raef Baraka</a:t>
            </a:r>
          </a:p>
        </p:txBody>
      </p:sp>
      <p:sp>
        <p:nvSpPr>
          <p:cNvPr id="10" name="Rectangle 9">
            <a:extLst>
              <a:ext uri="{FF2B5EF4-FFF2-40B4-BE49-F238E27FC236}">
                <a16:creationId xmlns:a16="http://schemas.microsoft.com/office/drawing/2014/main" id="{9B9BABB7-8146-6ABB-E470-05D5A89BFE29}"/>
              </a:ext>
            </a:extLst>
          </p:cNvPr>
          <p:cNvSpPr/>
          <p:nvPr/>
        </p:nvSpPr>
        <p:spPr>
          <a:xfrm>
            <a:off x="6476541" y="2010190"/>
            <a:ext cx="4955458" cy="4442819"/>
          </a:xfrm>
          <a:prstGeom prst="rect">
            <a:avLst/>
          </a:prstGeom>
        </p:spPr>
        <p:txBody>
          <a:bodyPr wrap="square">
            <a:spAutoFit/>
          </a:bodyPr>
          <a:lstStyle/>
          <a:p>
            <a:pPr algn="just" rtl="1">
              <a:lnSpc>
                <a:spcPct val="200000"/>
              </a:lnSpc>
            </a:pPr>
            <a:r>
              <a:rPr lang="ar-SA" dirty="0">
                <a:solidFill>
                  <a:srgbClr val="002060"/>
                </a:solidFill>
                <a:latin typeface="Alexandria Light" pitchFamily="2" charset="-78"/>
                <a:cs typeface="Alexandria Light" pitchFamily="2" charset="-78"/>
              </a:rPr>
              <a:t>بعد دراسة هذا الفصل، يجب أن تكون قادرًا على</a:t>
            </a:r>
            <a:r>
              <a:rPr lang="en-US" dirty="0">
                <a:solidFill>
                  <a:srgbClr val="002060"/>
                </a:solidFill>
                <a:latin typeface="Alexandria Light" pitchFamily="2" charset="-78"/>
                <a:cs typeface="Alexandria Light" pitchFamily="2" charset="-78"/>
              </a:rPr>
              <a:t>:</a:t>
            </a:r>
          </a:p>
          <a:p>
            <a:pPr marL="457200" indent="-457200" algn="just" rtl="1">
              <a:lnSpc>
                <a:spcPct val="200000"/>
              </a:lnSpc>
              <a:buFont typeface="+mj-lt"/>
              <a:buAutoNum type="arabicPeriod"/>
            </a:pPr>
            <a:r>
              <a:rPr lang="ar-SA" dirty="0">
                <a:latin typeface="Alexandria Light" pitchFamily="2" charset="-78"/>
                <a:cs typeface="Alexandria Light" pitchFamily="2" charset="-78"/>
              </a:rPr>
              <a:t>وصف كل مرحلة من مراحل عملية الاستيعاب في بيئة العمل.</a:t>
            </a:r>
          </a:p>
          <a:p>
            <a:pPr marL="457200" indent="-457200" algn="just" rtl="1">
              <a:lnSpc>
                <a:spcPct val="200000"/>
              </a:lnSpc>
              <a:buFont typeface="+mj-lt"/>
              <a:buAutoNum type="arabicPeriod"/>
            </a:pPr>
            <a:r>
              <a:rPr lang="ar-SA" dirty="0">
                <a:latin typeface="Alexandria Light" pitchFamily="2" charset="-78"/>
                <a:cs typeface="Alexandria Light" pitchFamily="2" charset="-78"/>
              </a:rPr>
              <a:t>تقييم الثقافة في مؤسستك.</a:t>
            </a:r>
          </a:p>
          <a:p>
            <a:pPr marL="457200" indent="-457200" algn="just" rtl="1">
              <a:lnSpc>
                <a:spcPct val="200000"/>
              </a:lnSpc>
              <a:buFont typeface="+mj-lt"/>
              <a:buAutoNum type="arabicPeriod"/>
            </a:pPr>
            <a:r>
              <a:rPr lang="ar-SA" dirty="0">
                <a:latin typeface="Alexandria Light" pitchFamily="2" charset="-78"/>
                <a:cs typeface="Alexandria Light" pitchFamily="2" charset="-78"/>
              </a:rPr>
              <a:t>تحديد المفاهيم الأساسية المتعلقة بالتنوع في مكان العمل والدور المهم الذي تلعبه.</a:t>
            </a:r>
          </a:p>
          <a:p>
            <a:pPr marL="457200" indent="-457200" algn="just" rtl="1">
              <a:lnSpc>
                <a:spcPct val="200000"/>
              </a:lnSpc>
              <a:buFont typeface="+mj-lt"/>
              <a:buAutoNum type="arabicPeriod"/>
            </a:pPr>
            <a:r>
              <a:rPr lang="ar-SA" dirty="0">
                <a:latin typeface="Alexandria Light" pitchFamily="2" charset="-78"/>
                <a:cs typeface="Alexandria Light" pitchFamily="2" charset="-78"/>
              </a:rPr>
              <a:t>مناقشة أمثلة على أنواع مختلفة من التنوع التي قد تواجهها عند دخولك مكان العمل.</a:t>
            </a:r>
            <a:endParaRPr lang="en-US" dirty="0">
              <a:latin typeface="Alexandria Light" pitchFamily="2" charset="-78"/>
              <a:cs typeface="Alexandria Light" pitchFamily="2" charset="-78"/>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0"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1CF33E-5F0C-885F-2EB1-679ED6D95862}"/>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F6DFD6F-AA59-7A3C-196A-F0FF06F168A6}"/>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0E7B2A1E-77D6-071A-A5F9-78CC3A16CCAF}"/>
              </a:ext>
            </a:extLst>
          </p:cNvPr>
          <p:cNvSpPr/>
          <p:nvPr/>
        </p:nvSpPr>
        <p:spPr>
          <a:xfrm>
            <a:off x="180431" y="1641366"/>
            <a:ext cx="11511935" cy="88153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EB8936F7-3262-99D0-FBF5-7AC35FD3AF3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E4AFFA66-0DBE-76FA-017C-1124A1BED316}"/>
              </a:ext>
            </a:extLst>
          </p:cNvPr>
          <p:cNvSpPr/>
          <p:nvPr/>
        </p:nvSpPr>
        <p:spPr>
          <a:xfrm>
            <a:off x="621651" y="634335"/>
            <a:ext cx="6595226" cy="830997"/>
          </a:xfrm>
          <a:prstGeom prst="rect">
            <a:avLst/>
          </a:prstGeom>
        </p:spPr>
        <p:txBody>
          <a:bodyPr wrap="square">
            <a:spAutoFit/>
          </a:bodyPr>
          <a:lstStyle/>
          <a:p>
            <a:r>
              <a:rPr lang="en-US" sz="2400" b="1" dirty="0">
                <a:solidFill>
                  <a:srgbClr val="00B0F0"/>
                </a:solidFill>
                <a:latin typeface="Alexandria" charset="0"/>
                <a:cs typeface="Alexandria" charset="0"/>
              </a:rPr>
              <a:t>Diverse Workplace</a:t>
            </a:r>
          </a:p>
          <a:p>
            <a:endParaRPr lang="en-US" sz="2400" b="1" dirty="0">
              <a:solidFill>
                <a:srgbClr val="00B0F0"/>
              </a:solidFill>
              <a:latin typeface="Alexandria" charset="0"/>
              <a:cs typeface="Alexandria" charset="0"/>
            </a:endParaRPr>
          </a:p>
        </p:txBody>
      </p:sp>
      <p:sp>
        <p:nvSpPr>
          <p:cNvPr id="9" name="TextBox 8">
            <a:extLst>
              <a:ext uri="{FF2B5EF4-FFF2-40B4-BE49-F238E27FC236}">
                <a16:creationId xmlns:a16="http://schemas.microsoft.com/office/drawing/2014/main" id="{CE25C49C-4016-EDD8-3DD6-0CA117EA0CE5}"/>
              </a:ext>
            </a:extLst>
          </p:cNvPr>
          <p:cNvSpPr txBox="1"/>
          <p:nvPr/>
        </p:nvSpPr>
        <p:spPr>
          <a:xfrm>
            <a:off x="6725265" y="624892"/>
            <a:ext cx="4828492" cy="400110"/>
          </a:xfrm>
          <a:prstGeom prst="rect">
            <a:avLst/>
          </a:prstGeom>
          <a:noFill/>
        </p:spPr>
        <p:txBody>
          <a:bodyPr wrap="square" rtlCol="0">
            <a:spAutoFit/>
          </a:bodyPr>
          <a:lstStyle/>
          <a:p>
            <a:pPr algn="r"/>
            <a:r>
              <a:rPr lang="ar-SA" sz="2000" b="1" dirty="0">
                <a:solidFill>
                  <a:srgbClr val="00B0F0"/>
                </a:solidFill>
                <a:latin typeface="Alexandria" charset="0"/>
                <a:cs typeface="Alexandria" charset="0"/>
              </a:rPr>
              <a:t>التنوع في بيئة العمل</a:t>
            </a:r>
            <a:endParaRPr lang="en-US" sz="2000" b="1" dirty="0">
              <a:solidFill>
                <a:srgbClr val="00B0F0"/>
              </a:solidFill>
              <a:latin typeface="Alexandria" charset="0"/>
              <a:cs typeface="Alexandria" charset="0"/>
            </a:endParaRPr>
          </a:p>
        </p:txBody>
      </p:sp>
      <p:sp>
        <p:nvSpPr>
          <p:cNvPr id="4" name="Rectangle 3">
            <a:extLst>
              <a:ext uri="{FF2B5EF4-FFF2-40B4-BE49-F238E27FC236}">
                <a16:creationId xmlns:a16="http://schemas.microsoft.com/office/drawing/2014/main" id="{3E12BF8C-21A9-3430-A8E8-611C3BF05F89}"/>
              </a:ext>
            </a:extLst>
          </p:cNvPr>
          <p:cNvSpPr/>
          <p:nvPr/>
        </p:nvSpPr>
        <p:spPr>
          <a:xfrm>
            <a:off x="314798" y="1848669"/>
            <a:ext cx="11238959" cy="461665"/>
          </a:xfrm>
          <a:prstGeom prst="rect">
            <a:avLst/>
          </a:prstGeom>
        </p:spPr>
        <p:txBody>
          <a:bodyPr wrap="square">
            <a:spAutoFit/>
          </a:bodyPr>
          <a:lstStyle/>
          <a:p>
            <a:pPr>
              <a:spcBef>
                <a:spcPts val="1800"/>
              </a:spcBef>
              <a:spcAft>
                <a:spcPts val="1500"/>
              </a:spcAft>
            </a:pPr>
            <a:r>
              <a:rPr lang="en-US" sz="2400" dirty="0">
                <a:solidFill>
                  <a:srgbClr val="002060"/>
                </a:solidFill>
                <a:latin typeface="Alexandria" pitchFamily="2" charset="-78"/>
                <a:ea typeface="Times New Roman" panose="02020603050405020304" pitchFamily="18" charset="0"/>
                <a:cs typeface="Alexandria" pitchFamily="2" charset="-78"/>
              </a:rPr>
              <a:t>Diverse Workplace</a:t>
            </a:r>
          </a:p>
        </p:txBody>
      </p:sp>
      <p:sp>
        <p:nvSpPr>
          <p:cNvPr id="8" name="Rectangle: Rounded Corners 7">
            <a:extLst>
              <a:ext uri="{FF2B5EF4-FFF2-40B4-BE49-F238E27FC236}">
                <a16:creationId xmlns:a16="http://schemas.microsoft.com/office/drawing/2014/main" id="{868DF7CF-42BE-52F7-B4EA-605C17939A1B}"/>
              </a:ext>
            </a:extLst>
          </p:cNvPr>
          <p:cNvSpPr/>
          <p:nvPr/>
        </p:nvSpPr>
        <p:spPr>
          <a:xfrm>
            <a:off x="187286" y="2620464"/>
            <a:ext cx="11511935" cy="88153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239E098-8F3E-1408-B021-3C965A50A35E}"/>
              </a:ext>
            </a:extLst>
          </p:cNvPr>
          <p:cNvSpPr/>
          <p:nvPr/>
        </p:nvSpPr>
        <p:spPr>
          <a:xfrm>
            <a:off x="318856" y="2801507"/>
            <a:ext cx="11238959" cy="461665"/>
          </a:xfrm>
          <a:prstGeom prst="rect">
            <a:avLst/>
          </a:prstGeom>
        </p:spPr>
        <p:txBody>
          <a:bodyPr wrap="square">
            <a:spAutoFit/>
          </a:bodyPr>
          <a:lstStyle/>
          <a:p>
            <a:pPr algn="r" rtl="1">
              <a:spcBef>
                <a:spcPts val="1800"/>
              </a:spcBef>
              <a:spcAft>
                <a:spcPts val="1500"/>
              </a:spcAft>
            </a:pPr>
            <a:r>
              <a:rPr lang="ar-SA" sz="2400" dirty="0">
                <a:solidFill>
                  <a:srgbClr val="002060"/>
                </a:solidFill>
                <a:latin typeface="Alexandria" pitchFamily="2" charset="-78"/>
                <a:ea typeface="Times New Roman" panose="02020603050405020304" pitchFamily="18" charset="0"/>
                <a:cs typeface="Alexandria" pitchFamily="2" charset="-78"/>
              </a:rPr>
              <a:t>التنوع في بيئة العمل</a:t>
            </a:r>
          </a:p>
        </p:txBody>
      </p:sp>
      <p:pic>
        <p:nvPicPr>
          <p:cNvPr id="1026" name="Picture 2" descr="How to foster a diverse workplace">
            <a:extLst>
              <a:ext uri="{FF2B5EF4-FFF2-40B4-BE49-F238E27FC236}">
                <a16:creationId xmlns:a16="http://schemas.microsoft.com/office/drawing/2014/main" id="{44248227-542E-F58B-03C7-79E7AFC52DB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07939" y="3683043"/>
            <a:ext cx="8819909" cy="30651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308260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barn(inVertical)">
                                      <p:cBhvr>
                                        <p:cTn id="10"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1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9DC342-6927-53DD-F305-A254A8E46B6A}"/>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61B819EE-E720-0EB9-F762-2E6D5B12E4B4}"/>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0832ABD5-1201-975B-AD0D-26CB6992A0B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D301ABDC-B3C9-CE25-80EC-603178ADED9A}"/>
              </a:ext>
            </a:extLst>
          </p:cNvPr>
          <p:cNvSpPr/>
          <p:nvPr/>
        </p:nvSpPr>
        <p:spPr>
          <a:xfrm>
            <a:off x="1445341" y="675283"/>
            <a:ext cx="5447071" cy="461665"/>
          </a:xfrm>
          <a:prstGeom prst="rect">
            <a:avLst/>
          </a:prstGeom>
        </p:spPr>
        <p:txBody>
          <a:bodyPr wrap="square">
            <a:spAutoFit/>
          </a:bodyPr>
          <a:lstStyle/>
          <a:p>
            <a:r>
              <a:rPr lang="en-US" sz="2400" b="1" dirty="0">
                <a:solidFill>
                  <a:srgbClr val="00B0F0"/>
                </a:solidFill>
                <a:latin typeface="Alexandria" charset="0"/>
                <a:cs typeface="Alexandria" charset="0"/>
              </a:rPr>
              <a:t>Diverse Workplace</a:t>
            </a:r>
          </a:p>
        </p:txBody>
      </p:sp>
      <p:sp>
        <p:nvSpPr>
          <p:cNvPr id="9" name="TextBox 8">
            <a:extLst>
              <a:ext uri="{FF2B5EF4-FFF2-40B4-BE49-F238E27FC236}">
                <a16:creationId xmlns:a16="http://schemas.microsoft.com/office/drawing/2014/main" id="{98B7ADCD-B139-2E4B-4A49-675311013268}"/>
              </a:ext>
            </a:extLst>
          </p:cNvPr>
          <p:cNvSpPr txBox="1"/>
          <p:nvPr/>
        </p:nvSpPr>
        <p:spPr>
          <a:xfrm>
            <a:off x="6440129" y="675283"/>
            <a:ext cx="4060723" cy="400110"/>
          </a:xfrm>
          <a:prstGeom prst="rect">
            <a:avLst/>
          </a:prstGeom>
          <a:noFill/>
        </p:spPr>
        <p:txBody>
          <a:bodyPr wrap="square" rtlCol="0">
            <a:spAutoFit/>
          </a:bodyPr>
          <a:lstStyle/>
          <a:p>
            <a:pPr algn="r"/>
            <a:r>
              <a:rPr lang="ar-SA" sz="2000" b="1" dirty="0">
                <a:solidFill>
                  <a:srgbClr val="00B0F0"/>
                </a:solidFill>
                <a:latin typeface="Alexandria" charset="0"/>
                <a:cs typeface="Alexandria" charset="0"/>
              </a:rPr>
              <a:t>التنوع في بيئة العمل</a:t>
            </a:r>
            <a:endParaRPr lang="en-US" sz="2000" b="1" dirty="0">
              <a:solidFill>
                <a:srgbClr val="00B0F0"/>
              </a:solidFill>
              <a:latin typeface="Alexandria" charset="0"/>
              <a:cs typeface="Alexandria" charset="0"/>
            </a:endParaRPr>
          </a:p>
        </p:txBody>
      </p:sp>
      <p:sp>
        <p:nvSpPr>
          <p:cNvPr id="3" name="Rectangle: Rounded Corners 2">
            <a:extLst>
              <a:ext uri="{FF2B5EF4-FFF2-40B4-BE49-F238E27FC236}">
                <a16:creationId xmlns:a16="http://schemas.microsoft.com/office/drawing/2014/main" id="{3AEE334B-3DA3-38F2-BFC5-89B8234E1B6A}"/>
              </a:ext>
            </a:extLst>
          </p:cNvPr>
          <p:cNvSpPr/>
          <p:nvPr/>
        </p:nvSpPr>
        <p:spPr>
          <a:xfrm>
            <a:off x="638242" y="1704014"/>
            <a:ext cx="10936442" cy="22253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Rounded Corners 24">
            <a:extLst>
              <a:ext uri="{FF2B5EF4-FFF2-40B4-BE49-F238E27FC236}">
                <a16:creationId xmlns:a16="http://schemas.microsoft.com/office/drawing/2014/main" id="{1A9892CC-B4F3-DF7B-5589-B36261B58F3D}"/>
              </a:ext>
            </a:extLst>
          </p:cNvPr>
          <p:cNvSpPr/>
          <p:nvPr/>
        </p:nvSpPr>
        <p:spPr>
          <a:xfrm>
            <a:off x="638241" y="4042511"/>
            <a:ext cx="10936441" cy="24589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t>حل النزاعات: يمكن أن يكون التواصل وجهاً لوجه فعالاً في حل النزاعات، لأنه يسمح بالتفاعل في الوقت الفعلي، والاستماع النشط، والفرصة لمعالجة المخاوف بشكل مباشر.</a:t>
            </a:r>
            <a:endParaRPr lang="en-US" dirty="0"/>
          </a:p>
        </p:txBody>
      </p:sp>
      <p:sp>
        <p:nvSpPr>
          <p:cNvPr id="7" name="Rectangle 6">
            <a:extLst>
              <a:ext uri="{FF2B5EF4-FFF2-40B4-BE49-F238E27FC236}">
                <a16:creationId xmlns:a16="http://schemas.microsoft.com/office/drawing/2014/main" id="{33FD7378-9C14-935B-69AE-3069221C84B3}"/>
              </a:ext>
            </a:extLst>
          </p:cNvPr>
          <p:cNvSpPr/>
          <p:nvPr/>
        </p:nvSpPr>
        <p:spPr>
          <a:xfrm>
            <a:off x="752354" y="1817150"/>
            <a:ext cx="10679645" cy="2122953"/>
          </a:xfrm>
          <a:prstGeom prst="rect">
            <a:avLst/>
          </a:prstGeom>
        </p:spPr>
        <p:txBody>
          <a:bodyPr wrap="square">
            <a:spAutoFit/>
          </a:bodyPr>
          <a:lstStyle/>
          <a:p>
            <a:pPr marL="342900" indent="-342900" algn="just">
              <a:lnSpc>
                <a:spcPct val="150000"/>
              </a:lnSpc>
              <a:buFont typeface="Arial" panose="020B0604020202020204" pitchFamily="34" charset="0"/>
              <a:buChar char="•"/>
            </a:pPr>
            <a:r>
              <a:rPr lang="en-US" dirty="0">
                <a:latin typeface="Alexandria Light" pitchFamily="2" charset="-78"/>
                <a:cs typeface="Alexandria Light" pitchFamily="2" charset="-78"/>
              </a:rPr>
              <a:t>Beginning a new job, even if it’s a promotion or a different position within the same company, brings with it almost as many emotional ups and downs as job seeking.</a:t>
            </a:r>
          </a:p>
          <a:p>
            <a:pPr marL="342900" indent="-342900" algn="just">
              <a:lnSpc>
                <a:spcPct val="150000"/>
              </a:lnSpc>
              <a:buFont typeface="Arial" panose="020B0604020202020204" pitchFamily="34" charset="0"/>
              <a:buChar char="•"/>
            </a:pPr>
            <a:r>
              <a:rPr lang="en-US" dirty="0">
                <a:latin typeface="Alexandria Light" pitchFamily="2" charset="-78"/>
                <a:cs typeface="Alexandria Light" pitchFamily="2" charset="-78"/>
              </a:rPr>
              <a:t>This chapter explores the importance of getting to know your diverse workplace. As you enter any workplace for the first time, it’s critical to get to know not only the organizational or workplace culture but also the array of diverse people with whom you’ll be working.</a:t>
            </a:r>
          </a:p>
        </p:txBody>
      </p:sp>
      <p:sp>
        <p:nvSpPr>
          <p:cNvPr id="10" name="Rectangle 9">
            <a:extLst>
              <a:ext uri="{FF2B5EF4-FFF2-40B4-BE49-F238E27FC236}">
                <a16:creationId xmlns:a16="http://schemas.microsoft.com/office/drawing/2014/main" id="{5596F21B-106E-06B4-7C56-CCA40E912654}"/>
              </a:ext>
            </a:extLst>
          </p:cNvPr>
          <p:cNvSpPr/>
          <p:nvPr/>
        </p:nvSpPr>
        <p:spPr>
          <a:xfrm>
            <a:off x="845572" y="4018571"/>
            <a:ext cx="10586427" cy="2482154"/>
          </a:xfrm>
          <a:prstGeom prst="rect">
            <a:avLst/>
          </a:prstGeom>
        </p:spPr>
        <p:txBody>
          <a:bodyPr wrap="square">
            <a:spAutoFit/>
          </a:bodyPr>
          <a:lstStyle/>
          <a:p>
            <a:pPr marL="457200" indent="-457200" algn="just" rtl="1">
              <a:lnSpc>
                <a:spcPct val="200000"/>
              </a:lnSpc>
              <a:buFont typeface="Arial" panose="020B0604020202020204" pitchFamily="34" charset="0"/>
              <a:buChar char="•"/>
            </a:pPr>
            <a:r>
              <a:rPr lang="ar-SA" sz="1600" dirty="0">
                <a:latin typeface="Alexandria Light" pitchFamily="2" charset="-78"/>
                <a:cs typeface="Alexandria Light" pitchFamily="2" charset="-78"/>
              </a:rPr>
              <a:t>إن بدء وظيفة جديدة ، حتى لو كانت ترقية أو منصبا مختلفا داخل نفس الشركة ، يجلب معه العديد من الصعود والهبوط العاطفي مثل البحث عن عمل.</a:t>
            </a:r>
          </a:p>
          <a:p>
            <a:pPr marL="457200" indent="-457200" algn="just" rtl="1">
              <a:lnSpc>
                <a:spcPct val="200000"/>
              </a:lnSpc>
              <a:buFont typeface="Arial" panose="020B0604020202020204" pitchFamily="34" charset="0"/>
              <a:buChar char="•"/>
            </a:pPr>
            <a:r>
              <a:rPr lang="ar-SA" sz="1600" dirty="0">
                <a:latin typeface="Alexandria Light" pitchFamily="2" charset="-78"/>
                <a:cs typeface="Alexandria Light" pitchFamily="2" charset="-78"/>
              </a:rPr>
              <a:t>يستكشف هذا الفصل أهمية التعرف على مكان عملك المتنوع. عندما تدخل أي مكان عمل لأول مرة ، من الأهمية بمكان أن تتعرف ليس فقط على الثقافة التنظيمية أو ثقافة مكان العمل ولكن أيضا على مجموعة الأشخاص المتنوعين الذين ستعمل معهم</a:t>
            </a:r>
          </a:p>
        </p:txBody>
      </p:sp>
      <p:sp>
        <p:nvSpPr>
          <p:cNvPr id="4" name="TextBox 3">
            <a:extLst>
              <a:ext uri="{FF2B5EF4-FFF2-40B4-BE49-F238E27FC236}">
                <a16:creationId xmlns:a16="http://schemas.microsoft.com/office/drawing/2014/main" id="{FC2C2720-4EBF-7B5D-F8B0-741231C6F4A9}"/>
              </a:ext>
            </a:extLst>
          </p:cNvPr>
          <p:cNvSpPr txBox="1"/>
          <p:nvPr/>
        </p:nvSpPr>
        <p:spPr>
          <a:xfrm>
            <a:off x="0" y="6646605"/>
            <a:ext cx="1747520" cy="261610"/>
          </a:xfrm>
          <a:prstGeom prst="rect">
            <a:avLst/>
          </a:prstGeom>
          <a:noFill/>
          <a:ln>
            <a:solidFill>
              <a:schemeClr val="bg1"/>
            </a:solidFill>
          </a:ln>
        </p:spPr>
        <p:txBody>
          <a:bodyPr wrap="square" rtlCol="0">
            <a:spAutoFit/>
          </a:bodyPr>
          <a:lstStyle/>
          <a:p>
            <a:r>
              <a:rPr lang="en-US" sz="1100" dirty="0">
                <a:latin typeface="Alexandria" pitchFamily="2" charset="-78"/>
                <a:cs typeface="Alexandria" pitchFamily="2" charset="-78"/>
              </a:rPr>
              <a:t>Dr. Raef Baraka</a:t>
            </a:r>
          </a:p>
        </p:txBody>
      </p:sp>
    </p:spTree>
    <p:extLst>
      <p:ext uri="{BB962C8B-B14F-4D97-AF65-F5344CB8AC3E}">
        <p14:creationId xmlns:p14="http://schemas.microsoft.com/office/powerpoint/2010/main" val="26983857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7E9D75-70DF-4072-C774-0D58834DA7C0}"/>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AAFEB4A1-0EB3-C331-33DF-163BF00E7DF7}"/>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DE846BA1-270D-41BA-D6BC-6CF056FB7C6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599D35B7-22A6-81A3-BAA7-3C8FBDDBC818}"/>
              </a:ext>
            </a:extLst>
          </p:cNvPr>
          <p:cNvSpPr/>
          <p:nvPr/>
        </p:nvSpPr>
        <p:spPr>
          <a:xfrm>
            <a:off x="621651" y="634335"/>
            <a:ext cx="6595226" cy="461665"/>
          </a:xfrm>
          <a:prstGeom prst="rect">
            <a:avLst/>
          </a:prstGeom>
        </p:spPr>
        <p:txBody>
          <a:bodyPr wrap="square">
            <a:spAutoFit/>
          </a:bodyPr>
          <a:lstStyle/>
          <a:p>
            <a:r>
              <a:rPr lang="en-US" sz="2400" b="1" dirty="0">
                <a:solidFill>
                  <a:srgbClr val="00B0F0"/>
                </a:solidFill>
                <a:latin typeface="Alexandria" charset="0"/>
                <a:cs typeface="Alexandria" charset="0"/>
              </a:rPr>
              <a:t>Learning Your Workplace Culture</a:t>
            </a:r>
          </a:p>
        </p:txBody>
      </p:sp>
      <p:sp>
        <p:nvSpPr>
          <p:cNvPr id="9" name="TextBox 8">
            <a:extLst>
              <a:ext uri="{FF2B5EF4-FFF2-40B4-BE49-F238E27FC236}">
                <a16:creationId xmlns:a16="http://schemas.microsoft.com/office/drawing/2014/main" id="{AE8C74F2-7BDE-D6A0-E7BA-27ADEFC2E2E2}"/>
              </a:ext>
            </a:extLst>
          </p:cNvPr>
          <p:cNvSpPr txBox="1"/>
          <p:nvPr/>
        </p:nvSpPr>
        <p:spPr>
          <a:xfrm>
            <a:off x="6725265" y="624892"/>
            <a:ext cx="4828492" cy="400110"/>
          </a:xfrm>
          <a:prstGeom prst="rect">
            <a:avLst/>
          </a:prstGeom>
          <a:noFill/>
        </p:spPr>
        <p:txBody>
          <a:bodyPr wrap="square" rtlCol="0">
            <a:spAutoFit/>
          </a:bodyPr>
          <a:lstStyle/>
          <a:p>
            <a:pPr algn="r"/>
            <a:r>
              <a:rPr lang="ar-SA" sz="2000" b="1" dirty="0">
                <a:solidFill>
                  <a:srgbClr val="00B0F0"/>
                </a:solidFill>
                <a:latin typeface="Alexandria" charset="0"/>
                <a:cs typeface="Alexandria" charset="0"/>
              </a:rPr>
              <a:t>تعلم ثقافة مكان عملك</a:t>
            </a:r>
            <a:endParaRPr lang="en-US" sz="2000" b="1" dirty="0">
              <a:solidFill>
                <a:srgbClr val="00B0F0"/>
              </a:solidFill>
              <a:latin typeface="Alexandria" charset="0"/>
              <a:cs typeface="Alexandria" charset="0"/>
            </a:endParaRPr>
          </a:p>
        </p:txBody>
      </p:sp>
      <p:pic>
        <p:nvPicPr>
          <p:cNvPr id="6" name="Picture 5">
            <a:extLst>
              <a:ext uri="{FF2B5EF4-FFF2-40B4-BE49-F238E27FC236}">
                <a16:creationId xmlns:a16="http://schemas.microsoft.com/office/drawing/2014/main" id="{7B3FED81-B58E-3386-2455-718E5260D60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93737" y="1579811"/>
            <a:ext cx="6604526" cy="5041797"/>
          </a:xfrm>
          <a:prstGeom prst="rect">
            <a:avLst/>
          </a:prstGeom>
          <a:ln>
            <a:noFill/>
          </a:ln>
          <a:effectLst>
            <a:softEdge rad="112500"/>
          </a:effectLst>
        </p:spPr>
      </p:pic>
    </p:spTree>
    <p:extLst>
      <p:ext uri="{BB962C8B-B14F-4D97-AF65-F5344CB8AC3E}">
        <p14:creationId xmlns:p14="http://schemas.microsoft.com/office/powerpoint/2010/main" val="16529817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AD80C9-9CC8-C173-1F2B-71042E6235F2}"/>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6CEEC5BA-D76E-5404-0085-6114C08EE2C0}"/>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24611D00-BE20-3D48-7B01-361EA40CA9D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CFF93773-8389-6981-B594-4A0C2DDF4155}"/>
              </a:ext>
            </a:extLst>
          </p:cNvPr>
          <p:cNvSpPr/>
          <p:nvPr/>
        </p:nvSpPr>
        <p:spPr>
          <a:xfrm>
            <a:off x="621651" y="675283"/>
            <a:ext cx="6270762" cy="461665"/>
          </a:xfrm>
          <a:prstGeom prst="rect">
            <a:avLst/>
          </a:prstGeom>
        </p:spPr>
        <p:txBody>
          <a:bodyPr wrap="square">
            <a:spAutoFit/>
          </a:bodyPr>
          <a:lstStyle/>
          <a:p>
            <a:r>
              <a:rPr lang="en-US" sz="2400" b="1" dirty="0">
                <a:solidFill>
                  <a:srgbClr val="00B0F0"/>
                </a:solidFill>
                <a:latin typeface="Alexandria" charset="0"/>
                <a:cs typeface="Alexandria" charset="0"/>
              </a:rPr>
              <a:t>Learning Your Workplace Culture</a:t>
            </a:r>
          </a:p>
        </p:txBody>
      </p:sp>
      <p:sp>
        <p:nvSpPr>
          <p:cNvPr id="9" name="TextBox 8">
            <a:extLst>
              <a:ext uri="{FF2B5EF4-FFF2-40B4-BE49-F238E27FC236}">
                <a16:creationId xmlns:a16="http://schemas.microsoft.com/office/drawing/2014/main" id="{FBF50924-1B79-C460-5D82-C0F37124D438}"/>
              </a:ext>
            </a:extLst>
          </p:cNvPr>
          <p:cNvSpPr txBox="1"/>
          <p:nvPr/>
        </p:nvSpPr>
        <p:spPr>
          <a:xfrm>
            <a:off x="6440129" y="675283"/>
            <a:ext cx="5130220" cy="461665"/>
          </a:xfrm>
          <a:prstGeom prst="rect">
            <a:avLst/>
          </a:prstGeom>
          <a:noFill/>
        </p:spPr>
        <p:txBody>
          <a:bodyPr wrap="square" rtlCol="0">
            <a:spAutoFit/>
          </a:bodyPr>
          <a:lstStyle/>
          <a:p>
            <a:pPr algn="r"/>
            <a:r>
              <a:rPr lang="ar-SA" sz="2400" b="1" dirty="0">
                <a:solidFill>
                  <a:srgbClr val="00B0F0"/>
                </a:solidFill>
                <a:latin typeface="Alexandria" charset="0"/>
                <a:cs typeface="Alexandria" charset="0"/>
              </a:rPr>
              <a:t>تعلم ثقافة مكان عملك</a:t>
            </a:r>
            <a:endParaRPr lang="en-US" sz="2400" b="1" dirty="0">
              <a:solidFill>
                <a:srgbClr val="00B0F0"/>
              </a:solidFill>
              <a:latin typeface="Alexandria" charset="0"/>
              <a:cs typeface="Alexandria" charset="0"/>
            </a:endParaRPr>
          </a:p>
        </p:txBody>
      </p:sp>
      <p:sp>
        <p:nvSpPr>
          <p:cNvPr id="3" name="Rectangle: Rounded Corners 2">
            <a:extLst>
              <a:ext uri="{FF2B5EF4-FFF2-40B4-BE49-F238E27FC236}">
                <a16:creationId xmlns:a16="http://schemas.microsoft.com/office/drawing/2014/main" id="{17F3E812-7C86-7356-21C9-C7B7FDFE5465}"/>
              </a:ext>
            </a:extLst>
          </p:cNvPr>
          <p:cNvSpPr/>
          <p:nvPr/>
        </p:nvSpPr>
        <p:spPr>
          <a:xfrm>
            <a:off x="638242" y="1704014"/>
            <a:ext cx="10936442" cy="22253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Rounded Corners 24">
            <a:extLst>
              <a:ext uri="{FF2B5EF4-FFF2-40B4-BE49-F238E27FC236}">
                <a16:creationId xmlns:a16="http://schemas.microsoft.com/office/drawing/2014/main" id="{040208F2-2EB7-8EA8-8A7D-80A64CE0DD96}"/>
              </a:ext>
            </a:extLst>
          </p:cNvPr>
          <p:cNvSpPr/>
          <p:nvPr/>
        </p:nvSpPr>
        <p:spPr>
          <a:xfrm>
            <a:off x="638241" y="4042511"/>
            <a:ext cx="10936441" cy="24589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t>حل النزاعات: يمكن أن يكون التواصل وجهاً لوجه فعالاً في حل النزاعات، لأنه يسمح بالتفاعل في الوقت الفعلي، والاستماع النشط، والفرصة لمعالجة المخاوف بشكل مباشر.</a:t>
            </a:r>
            <a:endParaRPr lang="en-US" dirty="0"/>
          </a:p>
        </p:txBody>
      </p:sp>
      <p:sp>
        <p:nvSpPr>
          <p:cNvPr id="7" name="Rectangle 6">
            <a:extLst>
              <a:ext uri="{FF2B5EF4-FFF2-40B4-BE49-F238E27FC236}">
                <a16:creationId xmlns:a16="http://schemas.microsoft.com/office/drawing/2014/main" id="{079C8AAB-EE6D-D85F-4D1F-97DF25F72AA5}"/>
              </a:ext>
            </a:extLst>
          </p:cNvPr>
          <p:cNvSpPr/>
          <p:nvPr/>
        </p:nvSpPr>
        <p:spPr>
          <a:xfrm>
            <a:off x="752354" y="1608805"/>
            <a:ext cx="10679645" cy="2226828"/>
          </a:xfrm>
          <a:prstGeom prst="rect">
            <a:avLst/>
          </a:prstGeom>
        </p:spPr>
        <p:txBody>
          <a:bodyPr wrap="square">
            <a:spAutoFit/>
          </a:bodyPr>
          <a:lstStyle/>
          <a:p>
            <a:pPr marL="342900" indent="-342900" algn="just">
              <a:lnSpc>
                <a:spcPct val="200000"/>
              </a:lnSpc>
              <a:buFont typeface="Arial" panose="020B0604020202020204" pitchFamily="34" charset="0"/>
              <a:buChar char="•"/>
            </a:pPr>
            <a:r>
              <a:rPr lang="en-US" dirty="0">
                <a:latin typeface="Alexandria Light" pitchFamily="2" charset="-78"/>
                <a:cs typeface="Alexandria Light" pitchFamily="2" charset="-78"/>
              </a:rPr>
              <a:t>Just Like every new employee, you will learn about your workplace’s organizational culture through an </a:t>
            </a:r>
            <a:r>
              <a:rPr lang="en-US" b="1" dirty="0">
                <a:solidFill>
                  <a:srgbClr val="FF0000"/>
                </a:solidFill>
                <a:latin typeface="Alexandria Light" pitchFamily="2" charset="-78"/>
                <a:cs typeface="Alexandria Light" pitchFamily="2" charset="-78"/>
              </a:rPr>
              <a:t>assimilation</a:t>
            </a:r>
            <a:r>
              <a:rPr lang="en-US" dirty="0">
                <a:latin typeface="Alexandria Light" pitchFamily="2" charset="-78"/>
                <a:cs typeface="Alexandria Light" pitchFamily="2" charset="-78"/>
              </a:rPr>
              <a:t> process. </a:t>
            </a:r>
          </a:p>
          <a:p>
            <a:pPr marL="342900" indent="-342900" algn="just">
              <a:lnSpc>
                <a:spcPct val="200000"/>
              </a:lnSpc>
              <a:buFont typeface="Arial" panose="020B0604020202020204" pitchFamily="34" charset="0"/>
              <a:buChar char="•"/>
            </a:pPr>
            <a:r>
              <a:rPr lang="en-US" dirty="0">
                <a:latin typeface="Alexandria Light" pitchFamily="2" charset="-78"/>
                <a:cs typeface="Alexandria Light" pitchFamily="2" charset="-78"/>
              </a:rPr>
              <a:t>The </a:t>
            </a:r>
            <a:r>
              <a:rPr lang="en-US" b="1" dirty="0">
                <a:solidFill>
                  <a:srgbClr val="FF0000"/>
                </a:solidFill>
                <a:latin typeface="Alexandria Light" pitchFamily="2" charset="-78"/>
                <a:cs typeface="Alexandria Light" pitchFamily="2" charset="-78"/>
              </a:rPr>
              <a:t>assimilation</a:t>
            </a:r>
            <a:r>
              <a:rPr lang="en-US" dirty="0">
                <a:latin typeface="Alexandria Light" pitchFamily="2" charset="-78"/>
                <a:cs typeface="Alexandria Light" pitchFamily="2" charset="-78"/>
              </a:rPr>
              <a:t> process is part of a much larger phenomenon known as </a:t>
            </a:r>
            <a:r>
              <a:rPr lang="en-US" b="1" dirty="0">
                <a:solidFill>
                  <a:srgbClr val="FF0000"/>
                </a:solidFill>
                <a:latin typeface="Alexandria Light" pitchFamily="2" charset="-78"/>
                <a:cs typeface="Alexandria Light" pitchFamily="2" charset="-78"/>
              </a:rPr>
              <a:t>socialization</a:t>
            </a:r>
            <a:r>
              <a:rPr lang="en-US" dirty="0">
                <a:latin typeface="Alexandria Light" pitchFamily="2" charset="-78"/>
                <a:cs typeface="Alexandria Light" pitchFamily="2" charset="-78"/>
              </a:rPr>
              <a:t>—the experiences that shape our attitudes, perceptions, emotions, and communication choices.</a:t>
            </a:r>
          </a:p>
        </p:txBody>
      </p:sp>
      <p:sp>
        <p:nvSpPr>
          <p:cNvPr id="10" name="Rectangle 9">
            <a:extLst>
              <a:ext uri="{FF2B5EF4-FFF2-40B4-BE49-F238E27FC236}">
                <a16:creationId xmlns:a16="http://schemas.microsoft.com/office/drawing/2014/main" id="{5D3E0D98-43C6-3417-7016-DF8184B4DCF9}"/>
              </a:ext>
            </a:extLst>
          </p:cNvPr>
          <p:cNvSpPr/>
          <p:nvPr/>
        </p:nvSpPr>
        <p:spPr>
          <a:xfrm>
            <a:off x="845572" y="4099851"/>
            <a:ext cx="10497617" cy="1646605"/>
          </a:xfrm>
          <a:prstGeom prst="rect">
            <a:avLst/>
          </a:prstGeom>
        </p:spPr>
        <p:txBody>
          <a:bodyPr wrap="square">
            <a:spAutoFit/>
          </a:bodyPr>
          <a:lstStyle/>
          <a:p>
            <a:pPr marL="457200" indent="-457200" algn="just" rtl="1">
              <a:lnSpc>
                <a:spcPct val="200000"/>
              </a:lnSpc>
              <a:buFont typeface="Arial" panose="020B0604020202020204" pitchFamily="34" charset="0"/>
              <a:buChar char="•"/>
            </a:pPr>
            <a:r>
              <a:rPr lang="ar-SA" sz="1700" dirty="0">
                <a:latin typeface="Alexandria Light" pitchFamily="2" charset="-78"/>
                <a:cs typeface="Alexandria Light" pitchFamily="2" charset="-78"/>
              </a:rPr>
              <a:t>تماما مثل كل موظف جديد ، ستتعرف على الثقافة التنظيمية لمكان عملك من خلال عملية </a:t>
            </a:r>
            <a:r>
              <a:rPr lang="ar-SA" b="1" dirty="0">
                <a:solidFill>
                  <a:srgbClr val="FF0000"/>
                </a:solidFill>
                <a:latin typeface="Alexandria Light" pitchFamily="2" charset="-78"/>
                <a:cs typeface="Alexandria Light" pitchFamily="2" charset="-78"/>
              </a:rPr>
              <a:t>الاستيعاب</a:t>
            </a:r>
            <a:r>
              <a:rPr lang="ar-SA" sz="1700" dirty="0">
                <a:latin typeface="Alexandria Light" pitchFamily="2" charset="-78"/>
                <a:cs typeface="Alexandria Light" pitchFamily="2" charset="-78"/>
              </a:rPr>
              <a:t>. </a:t>
            </a:r>
          </a:p>
          <a:p>
            <a:pPr marL="457200" indent="-457200" algn="just" rtl="1">
              <a:lnSpc>
                <a:spcPct val="200000"/>
              </a:lnSpc>
              <a:buFont typeface="Arial" panose="020B0604020202020204" pitchFamily="34" charset="0"/>
              <a:buChar char="•"/>
            </a:pPr>
            <a:r>
              <a:rPr lang="ar-SA" sz="1700" dirty="0">
                <a:latin typeface="Alexandria Light" pitchFamily="2" charset="-78"/>
                <a:cs typeface="Alexandria Light" pitchFamily="2" charset="-78"/>
              </a:rPr>
              <a:t>عملية </a:t>
            </a:r>
            <a:r>
              <a:rPr lang="ar-SA" b="1" dirty="0">
                <a:solidFill>
                  <a:srgbClr val="FF0000"/>
                </a:solidFill>
                <a:latin typeface="Alexandria Light" pitchFamily="2" charset="-78"/>
                <a:cs typeface="Alexandria Light" pitchFamily="2" charset="-78"/>
              </a:rPr>
              <a:t>الاستيعاب</a:t>
            </a:r>
            <a:r>
              <a:rPr lang="ar-SA" sz="1700" dirty="0">
                <a:latin typeface="Alexandria Light" pitchFamily="2" charset="-78"/>
                <a:cs typeface="Alexandria Light" pitchFamily="2" charset="-78"/>
              </a:rPr>
              <a:t> هي جزء من ظاهرة أكبر بكثير تعرف باسم </a:t>
            </a:r>
            <a:r>
              <a:rPr lang="ar-SA" b="1" dirty="0">
                <a:solidFill>
                  <a:srgbClr val="FF0000"/>
                </a:solidFill>
                <a:latin typeface="Alexandria Light" pitchFamily="2" charset="-78"/>
                <a:cs typeface="Alexandria Light" pitchFamily="2" charset="-78"/>
              </a:rPr>
              <a:t>التنشئة الاجتماعية </a:t>
            </a:r>
            <a:r>
              <a:rPr lang="ar-SA" sz="1700" dirty="0">
                <a:latin typeface="Alexandria Light" pitchFamily="2" charset="-78"/>
                <a:cs typeface="Alexandria Light" pitchFamily="2" charset="-78"/>
              </a:rPr>
              <a:t>- التجارب التي تشكل مواقفنا وتصوراتنا وعواطفنا وخيارات التواصل.</a:t>
            </a:r>
          </a:p>
        </p:txBody>
      </p:sp>
      <p:sp>
        <p:nvSpPr>
          <p:cNvPr id="4" name="TextBox 3">
            <a:extLst>
              <a:ext uri="{FF2B5EF4-FFF2-40B4-BE49-F238E27FC236}">
                <a16:creationId xmlns:a16="http://schemas.microsoft.com/office/drawing/2014/main" id="{D8376BED-71D3-769B-0A5E-3BE10AF64780}"/>
              </a:ext>
            </a:extLst>
          </p:cNvPr>
          <p:cNvSpPr txBox="1"/>
          <p:nvPr/>
        </p:nvSpPr>
        <p:spPr>
          <a:xfrm>
            <a:off x="0" y="6646605"/>
            <a:ext cx="1747520" cy="261610"/>
          </a:xfrm>
          <a:prstGeom prst="rect">
            <a:avLst/>
          </a:prstGeom>
          <a:noFill/>
          <a:ln>
            <a:solidFill>
              <a:schemeClr val="bg1"/>
            </a:solidFill>
          </a:ln>
        </p:spPr>
        <p:txBody>
          <a:bodyPr wrap="square" rtlCol="0">
            <a:spAutoFit/>
          </a:bodyPr>
          <a:lstStyle/>
          <a:p>
            <a:r>
              <a:rPr lang="en-US" sz="1100" dirty="0">
                <a:latin typeface="Alexandria" pitchFamily="2" charset="-78"/>
                <a:cs typeface="Alexandria" pitchFamily="2" charset="-78"/>
              </a:rPr>
              <a:t>Dr. Raef Baraka</a:t>
            </a:r>
          </a:p>
        </p:txBody>
      </p:sp>
    </p:spTree>
    <p:extLst>
      <p:ext uri="{BB962C8B-B14F-4D97-AF65-F5344CB8AC3E}">
        <p14:creationId xmlns:p14="http://schemas.microsoft.com/office/powerpoint/2010/main" val="22238929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E1F080-A052-33CA-34A8-7B9DF534303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922DB150-7C26-4AB0-1EC4-A7AB2FFC4DB6}"/>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7A5D01DE-25A0-463B-20AD-666F8549846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D51EA02A-10FE-BA11-26B0-5EB2E2634A94}"/>
              </a:ext>
            </a:extLst>
          </p:cNvPr>
          <p:cNvSpPr/>
          <p:nvPr/>
        </p:nvSpPr>
        <p:spPr>
          <a:xfrm>
            <a:off x="621651" y="675283"/>
            <a:ext cx="6270762" cy="461665"/>
          </a:xfrm>
          <a:prstGeom prst="rect">
            <a:avLst/>
          </a:prstGeom>
        </p:spPr>
        <p:txBody>
          <a:bodyPr wrap="square">
            <a:spAutoFit/>
          </a:bodyPr>
          <a:lstStyle/>
          <a:p>
            <a:r>
              <a:rPr lang="en-US" sz="2400" b="1" dirty="0">
                <a:solidFill>
                  <a:srgbClr val="00B0F0"/>
                </a:solidFill>
                <a:latin typeface="Alexandria" charset="0"/>
                <a:cs typeface="Alexandria" charset="0"/>
              </a:rPr>
              <a:t>Learning Your Workplace Culture</a:t>
            </a:r>
          </a:p>
        </p:txBody>
      </p:sp>
      <p:sp>
        <p:nvSpPr>
          <p:cNvPr id="9" name="TextBox 8">
            <a:extLst>
              <a:ext uri="{FF2B5EF4-FFF2-40B4-BE49-F238E27FC236}">
                <a16:creationId xmlns:a16="http://schemas.microsoft.com/office/drawing/2014/main" id="{627D2FD3-734B-E652-0410-08A034F5C469}"/>
              </a:ext>
            </a:extLst>
          </p:cNvPr>
          <p:cNvSpPr txBox="1"/>
          <p:nvPr/>
        </p:nvSpPr>
        <p:spPr>
          <a:xfrm>
            <a:off x="6440129" y="675283"/>
            <a:ext cx="5130220" cy="461665"/>
          </a:xfrm>
          <a:prstGeom prst="rect">
            <a:avLst/>
          </a:prstGeom>
          <a:noFill/>
        </p:spPr>
        <p:txBody>
          <a:bodyPr wrap="square" rtlCol="0">
            <a:spAutoFit/>
          </a:bodyPr>
          <a:lstStyle/>
          <a:p>
            <a:pPr algn="r"/>
            <a:r>
              <a:rPr lang="ar-SA" sz="2400" b="1" dirty="0">
                <a:solidFill>
                  <a:srgbClr val="00B0F0"/>
                </a:solidFill>
                <a:latin typeface="Alexandria" charset="0"/>
                <a:cs typeface="Alexandria" charset="0"/>
              </a:rPr>
              <a:t>تعلم ثقافة مكان عملك</a:t>
            </a:r>
            <a:endParaRPr lang="en-US" sz="2400" b="1" dirty="0">
              <a:solidFill>
                <a:srgbClr val="00B0F0"/>
              </a:solidFill>
              <a:latin typeface="Alexandria" charset="0"/>
              <a:cs typeface="Alexandria" charset="0"/>
            </a:endParaRPr>
          </a:p>
        </p:txBody>
      </p:sp>
      <p:sp>
        <p:nvSpPr>
          <p:cNvPr id="3" name="Rectangle: Rounded Corners 2">
            <a:extLst>
              <a:ext uri="{FF2B5EF4-FFF2-40B4-BE49-F238E27FC236}">
                <a16:creationId xmlns:a16="http://schemas.microsoft.com/office/drawing/2014/main" id="{17C4A3D0-23E6-DC2A-2C98-A7912F74F29B}"/>
              </a:ext>
            </a:extLst>
          </p:cNvPr>
          <p:cNvSpPr/>
          <p:nvPr/>
        </p:nvSpPr>
        <p:spPr>
          <a:xfrm>
            <a:off x="638242" y="1468712"/>
            <a:ext cx="10936442" cy="246066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Rounded Corners 24">
            <a:extLst>
              <a:ext uri="{FF2B5EF4-FFF2-40B4-BE49-F238E27FC236}">
                <a16:creationId xmlns:a16="http://schemas.microsoft.com/office/drawing/2014/main" id="{89A3EDC8-FDE1-3AA3-C0B3-2B34D263AE22}"/>
              </a:ext>
            </a:extLst>
          </p:cNvPr>
          <p:cNvSpPr/>
          <p:nvPr/>
        </p:nvSpPr>
        <p:spPr>
          <a:xfrm>
            <a:off x="638241" y="4042511"/>
            <a:ext cx="10936441" cy="24589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t>حل النزاعات: يمكن أن يكون التواصل وجهاً لوجه فعالاً في حل النزاعات، لأنه يسمح بالتفاعل في الوقت الفعلي، والاستماع النشط، والفرصة لمعالجة المخاوف بشكل مباشر.</a:t>
            </a:r>
            <a:endParaRPr lang="en-US" dirty="0"/>
          </a:p>
        </p:txBody>
      </p:sp>
      <p:sp>
        <p:nvSpPr>
          <p:cNvPr id="7" name="Rectangle 6">
            <a:extLst>
              <a:ext uri="{FF2B5EF4-FFF2-40B4-BE49-F238E27FC236}">
                <a16:creationId xmlns:a16="http://schemas.microsoft.com/office/drawing/2014/main" id="{CB0B912E-2C2F-7DB4-30C2-D003F91F2FBE}"/>
              </a:ext>
            </a:extLst>
          </p:cNvPr>
          <p:cNvSpPr/>
          <p:nvPr/>
        </p:nvSpPr>
        <p:spPr>
          <a:xfrm>
            <a:off x="752354" y="1400458"/>
            <a:ext cx="10817995" cy="2538515"/>
          </a:xfrm>
          <a:prstGeom prst="rect">
            <a:avLst/>
          </a:prstGeom>
        </p:spPr>
        <p:txBody>
          <a:bodyPr wrap="square">
            <a:spAutoFit/>
          </a:bodyPr>
          <a:lstStyle/>
          <a:p>
            <a:pPr marL="342900" indent="-342900" algn="just">
              <a:lnSpc>
                <a:spcPct val="150000"/>
              </a:lnSpc>
              <a:buFont typeface="Arial" panose="020B0604020202020204" pitchFamily="34" charset="0"/>
              <a:buChar char="•"/>
            </a:pPr>
            <a:r>
              <a:rPr lang="en-US" dirty="0">
                <a:latin typeface="Alexandria Light" pitchFamily="2" charset="-78"/>
                <a:cs typeface="Alexandria Light" pitchFamily="2" charset="-78"/>
              </a:rPr>
              <a:t>From the day you were born, your parents, your siblings, your relatives, your friends, your teachers, and even strangers have been working to socialize you into the culture or cultures that make up their experiences. </a:t>
            </a:r>
            <a:r>
              <a:rPr lang="en-US" dirty="0">
                <a:solidFill>
                  <a:srgbClr val="FF0000"/>
                </a:solidFill>
                <a:latin typeface="Alexandria Light" pitchFamily="2" charset="-78"/>
                <a:cs typeface="Alexandria Light" pitchFamily="2" charset="-78"/>
              </a:rPr>
              <a:t>So, what is a culture</a:t>
            </a:r>
            <a:r>
              <a:rPr lang="en-US" dirty="0">
                <a:latin typeface="Alexandria Light" pitchFamily="2" charset="-78"/>
                <a:cs typeface="Alexandria Light" pitchFamily="2" charset="-78"/>
              </a:rPr>
              <a:t>? Put simply,</a:t>
            </a:r>
          </a:p>
          <a:p>
            <a:pPr marL="342900" indent="-342900" algn="just">
              <a:lnSpc>
                <a:spcPct val="150000"/>
              </a:lnSpc>
              <a:buFont typeface="Arial" panose="020B0604020202020204" pitchFamily="34" charset="0"/>
              <a:buChar char="•"/>
            </a:pPr>
            <a:r>
              <a:rPr lang="en-US" b="1" dirty="0">
                <a:solidFill>
                  <a:schemeClr val="accent6">
                    <a:lumMod val="50000"/>
                  </a:schemeClr>
                </a:solidFill>
                <a:latin typeface="Alexandria Light" pitchFamily="2" charset="-78"/>
                <a:cs typeface="Alexandria Light" pitchFamily="2" charset="-78"/>
              </a:rPr>
              <a:t>Culture is the rules of living and functioning in society.</a:t>
            </a:r>
          </a:p>
          <a:p>
            <a:pPr marL="342900" indent="-342900" algn="just">
              <a:lnSpc>
                <a:spcPct val="150000"/>
              </a:lnSpc>
              <a:buFont typeface="Arial" panose="020B0604020202020204" pitchFamily="34" charset="0"/>
              <a:buChar char="•"/>
            </a:pPr>
            <a:r>
              <a:rPr lang="en-US" dirty="0">
                <a:latin typeface="Alexandria Light" pitchFamily="2" charset="-78"/>
                <a:cs typeface="Alexandria Light" pitchFamily="2" charset="-78"/>
              </a:rPr>
              <a:t>How you talk, behave, dress, and think is heavily influenced by the ways others have socialized you into various cultural groups.</a:t>
            </a:r>
          </a:p>
        </p:txBody>
      </p:sp>
      <p:sp>
        <p:nvSpPr>
          <p:cNvPr id="10" name="Rectangle 9">
            <a:extLst>
              <a:ext uri="{FF2B5EF4-FFF2-40B4-BE49-F238E27FC236}">
                <a16:creationId xmlns:a16="http://schemas.microsoft.com/office/drawing/2014/main" id="{DEC271AC-C471-CDE0-8DCD-DBD4ED0093CA}"/>
              </a:ext>
            </a:extLst>
          </p:cNvPr>
          <p:cNvSpPr/>
          <p:nvPr/>
        </p:nvSpPr>
        <p:spPr>
          <a:xfrm>
            <a:off x="845572" y="4099851"/>
            <a:ext cx="10497617" cy="2122953"/>
          </a:xfrm>
          <a:prstGeom prst="rect">
            <a:avLst/>
          </a:prstGeom>
        </p:spPr>
        <p:txBody>
          <a:bodyPr wrap="square">
            <a:spAutoFit/>
          </a:bodyPr>
          <a:lstStyle/>
          <a:p>
            <a:pPr marL="457200" indent="-457200" algn="just" rtl="1">
              <a:lnSpc>
                <a:spcPct val="150000"/>
              </a:lnSpc>
              <a:buFont typeface="Arial" panose="020B0604020202020204" pitchFamily="34" charset="0"/>
              <a:buChar char="•"/>
            </a:pPr>
            <a:r>
              <a:rPr lang="ar-SA" dirty="0">
                <a:latin typeface="Alexandria Light" pitchFamily="2" charset="-78"/>
                <a:cs typeface="Alexandria Light" pitchFamily="2" charset="-78"/>
              </a:rPr>
              <a:t>منذ اليوم الذي ولدت فيه ، كان والداك وإخوتك وأقاربك وأصدقاؤك ومعلموك وحتى الغرباء يعملون على إشراك اجتماعيا في الثقافة أو الثقافات التي تشكل تجاربهم. إذن ، </a:t>
            </a:r>
            <a:r>
              <a:rPr lang="ar-SA" dirty="0">
                <a:solidFill>
                  <a:srgbClr val="FF0000"/>
                </a:solidFill>
                <a:latin typeface="Alexandria Light" pitchFamily="2" charset="-78"/>
                <a:cs typeface="Alexandria Light" pitchFamily="2" charset="-78"/>
              </a:rPr>
              <a:t>ما هي الثقافة</a:t>
            </a:r>
            <a:r>
              <a:rPr lang="ar-SA" dirty="0">
                <a:latin typeface="Alexandria Light" pitchFamily="2" charset="-78"/>
                <a:cs typeface="Alexandria Light" pitchFamily="2" charset="-78"/>
              </a:rPr>
              <a:t>؟ ببساطة ،</a:t>
            </a:r>
          </a:p>
          <a:p>
            <a:pPr marL="457200" indent="-457200" algn="just" rtl="1">
              <a:lnSpc>
                <a:spcPct val="150000"/>
              </a:lnSpc>
              <a:buFont typeface="Arial" panose="020B0604020202020204" pitchFamily="34" charset="0"/>
              <a:buChar char="•"/>
            </a:pPr>
            <a:r>
              <a:rPr lang="ar-SA" b="1" dirty="0">
                <a:solidFill>
                  <a:schemeClr val="accent6">
                    <a:lumMod val="50000"/>
                  </a:schemeClr>
                </a:solidFill>
                <a:latin typeface="Alexandria Light" pitchFamily="2" charset="-78"/>
                <a:cs typeface="Alexandria Light" pitchFamily="2" charset="-78"/>
              </a:rPr>
              <a:t>الثقافة هي قواعد العيش والعمل في المجتمع</a:t>
            </a:r>
            <a:r>
              <a:rPr lang="ar-SA" dirty="0">
                <a:latin typeface="Alexandria Light" pitchFamily="2" charset="-78"/>
                <a:cs typeface="Alexandria Light" pitchFamily="2" charset="-78"/>
              </a:rPr>
              <a:t>.</a:t>
            </a:r>
          </a:p>
          <a:p>
            <a:pPr marL="457200" indent="-457200" algn="just" rtl="1">
              <a:lnSpc>
                <a:spcPct val="150000"/>
              </a:lnSpc>
              <a:buFont typeface="Arial" panose="020B0604020202020204" pitchFamily="34" charset="0"/>
              <a:buChar char="•"/>
            </a:pPr>
            <a:r>
              <a:rPr lang="ar-SA" dirty="0">
                <a:latin typeface="Alexandria Light" pitchFamily="2" charset="-78"/>
                <a:cs typeface="Alexandria Light" pitchFamily="2" charset="-78"/>
              </a:rPr>
              <a:t>تتأثر الطريقة التي تتحدث بها وتتصرف وتلبس وتفكر بشدة بالطرق التي قام بها الآخرون بالتواصل الاجتماعي في مجموعات ثقافية مختلفة.</a:t>
            </a:r>
          </a:p>
        </p:txBody>
      </p:sp>
      <p:sp>
        <p:nvSpPr>
          <p:cNvPr id="4" name="TextBox 3">
            <a:extLst>
              <a:ext uri="{FF2B5EF4-FFF2-40B4-BE49-F238E27FC236}">
                <a16:creationId xmlns:a16="http://schemas.microsoft.com/office/drawing/2014/main" id="{47F1EA03-D961-8FE0-A3A1-5E1C0404EAB6}"/>
              </a:ext>
            </a:extLst>
          </p:cNvPr>
          <p:cNvSpPr txBox="1"/>
          <p:nvPr/>
        </p:nvSpPr>
        <p:spPr>
          <a:xfrm>
            <a:off x="0" y="6646605"/>
            <a:ext cx="1747520" cy="261610"/>
          </a:xfrm>
          <a:prstGeom prst="rect">
            <a:avLst/>
          </a:prstGeom>
          <a:noFill/>
          <a:ln>
            <a:solidFill>
              <a:schemeClr val="bg1"/>
            </a:solidFill>
          </a:ln>
        </p:spPr>
        <p:txBody>
          <a:bodyPr wrap="square" rtlCol="0">
            <a:spAutoFit/>
          </a:bodyPr>
          <a:lstStyle/>
          <a:p>
            <a:r>
              <a:rPr lang="en-US" sz="1100" dirty="0">
                <a:latin typeface="Alexandria" pitchFamily="2" charset="-78"/>
                <a:cs typeface="Alexandria" pitchFamily="2" charset="-78"/>
              </a:rPr>
              <a:t>Dr. Raef Baraka</a:t>
            </a:r>
          </a:p>
        </p:txBody>
      </p:sp>
    </p:spTree>
    <p:extLst>
      <p:ext uri="{BB962C8B-B14F-4D97-AF65-F5344CB8AC3E}">
        <p14:creationId xmlns:p14="http://schemas.microsoft.com/office/powerpoint/2010/main" val="31974866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4B5DAD-C44E-110E-315F-48D02BA05FB4}"/>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54ACD23D-BEA9-7236-AA4A-31128677CDF4}"/>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C9E77E8F-5772-A351-2670-D894B5084F8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9307BAE0-6FFF-E8C2-F945-2E2BB3F0D9B5}"/>
              </a:ext>
            </a:extLst>
          </p:cNvPr>
          <p:cNvSpPr/>
          <p:nvPr/>
        </p:nvSpPr>
        <p:spPr>
          <a:xfrm>
            <a:off x="621651" y="675283"/>
            <a:ext cx="6270762" cy="461665"/>
          </a:xfrm>
          <a:prstGeom prst="rect">
            <a:avLst/>
          </a:prstGeom>
        </p:spPr>
        <p:txBody>
          <a:bodyPr wrap="square">
            <a:spAutoFit/>
          </a:bodyPr>
          <a:lstStyle/>
          <a:p>
            <a:r>
              <a:rPr lang="en-US" sz="2400" b="1" dirty="0">
                <a:solidFill>
                  <a:srgbClr val="00B0F0"/>
                </a:solidFill>
                <a:latin typeface="Alexandria" charset="0"/>
                <a:cs typeface="Alexandria" charset="0"/>
              </a:rPr>
              <a:t>Learning Your Workplace Culture</a:t>
            </a:r>
          </a:p>
        </p:txBody>
      </p:sp>
      <p:sp>
        <p:nvSpPr>
          <p:cNvPr id="9" name="TextBox 8">
            <a:extLst>
              <a:ext uri="{FF2B5EF4-FFF2-40B4-BE49-F238E27FC236}">
                <a16:creationId xmlns:a16="http://schemas.microsoft.com/office/drawing/2014/main" id="{DCE9502A-95C2-428A-C61A-5CDAC337C945}"/>
              </a:ext>
            </a:extLst>
          </p:cNvPr>
          <p:cNvSpPr txBox="1"/>
          <p:nvPr/>
        </p:nvSpPr>
        <p:spPr>
          <a:xfrm>
            <a:off x="6440129" y="675283"/>
            <a:ext cx="5130220" cy="461665"/>
          </a:xfrm>
          <a:prstGeom prst="rect">
            <a:avLst/>
          </a:prstGeom>
          <a:noFill/>
        </p:spPr>
        <p:txBody>
          <a:bodyPr wrap="square" rtlCol="0">
            <a:spAutoFit/>
          </a:bodyPr>
          <a:lstStyle/>
          <a:p>
            <a:pPr algn="r"/>
            <a:r>
              <a:rPr lang="ar-SA" sz="2400" b="1" dirty="0">
                <a:solidFill>
                  <a:srgbClr val="00B0F0"/>
                </a:solidFill>
                <a:latin typeface="Alexandria" charset="0"/>
                <a:cs typeface="Alexandria" charset="0"/>
              </a:rPr>
              <a:t>تعلم ثقافة مكان عملك</a:t>
            </a:r>
            <a:endParaRPr lang="en-US" sz="2400" b="1" dirty="0">
              <a:solidFill>
                <a:srgbClr val="00B0F0"/>
              </a:solidFill>
              <a:latin typeface="Alexandria" charset="0"/>
              <a:cs typeface="Alexandria" charset="0"/>
            </a:endParaRPr>
          </a:p>
        </p:txBody>
      </p:sp>
      <p:sp>
        <p:nvSpPr>
          <p:cNvPr id="3" name="Rectangle: Rounded Corners 2">
            <a:extLst>
              <a:ext uri="{FF2B5EF4-FFF2-40B4-BE49-F238E27FC236}">
                <a16:creationId xmlns:a16="http://schemas.microsoft.com/office/drawing/2014/main" id="{5319BFC5-1AC3-B0D3-4DB4-FC138EB3C035}"/>
              </a:ext>
            </a:extLst>
          </p:cNvPr>
          <p:cNvSpPr/>
          <p:nvPr/>
        </p:nvSpPr>
        <p:spPr>
          <a:xfrm>
            <a:off x="638242" y="1704014"/>
            <a:ext cx="10936442" cy="22253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Rounded Corners 24">
            <a:extLst>
              <a:ext uri="{FF2B5EF4-FFF2-40B4-BE49-F238E27FC236}">
                <a16:creationId xmlns:a16="http://schemas.microsoft.com/office/drawing/2014/main" id="{B5DA9E4D-E74D-C9E6-8B01-118DAE08BDD5}"/>
              </a:ext>
            </a:extLst>
          </p:cNvPr>
          <p:cNvSpPr/>
          <p:nvPr/>
        </p:nvSpPr>
        <p:spPr>
          <a:xfrm>
            <a:off x="638241" y="4042511"/>
            <a:ext cx="10936441" cy="24589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t>حل النزاعات: يمكن أن يكون التواصل وجهاً لوجه فعالاً في حل النزاعات، لأنه يسمح بالتفاعل في الوقت الفعلي، والاستماع النشط، والفرصة لمعالجة المخاوف بشكل مباشر.</a:t>
            </a:r>
            <a:endParaRPr lang="en-US" dirty="0"/>
          </a:p>
        </p:txBody>
      </p:sp>
      <p:sp>
        <p:nvSpPr>
          <p:cNvPr id="7" name="Rectangle 6">
            <a:extLst>
              <a:ext uri="{FF2B5EF4-FFF2-40B4-BE49-F238E27FC236}">
                <a16:creationId xmlns:a16="http://schemas.microsoft.com/office/drawing/2014/main" id="{76207E5B-0105-12BA-4550-DC76584836D7}"/>
              </a:ext>
            </a:extLst>
          </p:cNvPr>
          <p:cNvSpPr/>
          <p:nvPr/>
        </p:nvSpPr>
        <p:spPr>
          <a:xfrm>
            <a:off x="752354" y="1689830"/>
            <a:ext cx="10679645" cy="2122953"/>
          </a:xfrm>
          <a:prstGeom prst="rect">
            <a:avLst/>
          </a:prstGeom>
        </p:spPr>
        <p:txBody>
          <a:bodyPr wrap="square">
            <a:spAutoFit/>
          </a:bodyPr>
          <a:lstStyle/>
          <a:p>
            <a:pPr marL="342900" indent="-342900" algn="just">
              <a:lnSpc>
                <a:spcPct val="150000"/>
              </a:lnSpc>
              <a:buFont typeface="Arial" panose="020B0604020202020204" pitchFamily="34" charset="0"/>
              <a:buChar char="•"/>
            </a:pPr>
            <a:r>
              <a:rPr lang="en-US" b="1" dirty="0">
                <a:solidFill>
                  <a:srgbClr val="FF0000"/>
                </a:solidFill>
                <a:latin typeface="Alexandria Light" pitchFamily="2" charset="-78"/>
                <a:cs typeface="Alexandria Light" pitchFamily="2" charset="-78"/>
              </a:rPr>
              <a:t>Organizational culture </a:t>
            </a:r>
            <a:r>
              <a:rPr lang="en-US" b="1" dirty="0">
                <a:solidFill>
                  <a:schemeClr val="accent6">
                    <a:lumMod val="50000"/>
                  </a:schemeClr>
                </a:solidFill>
                <a:latin typeface="Alexandria Light" pitchFamily="2" charset="-78"/>
                <a:cs typeface="Alexandria Light" pitchFamily="2" charset="-78"/>
              </a:rPr>
              <a:t>refers to the way an organization operates, the attitudes the employees have, and the overall tone and approach to any given business.</a:t>
            </a:r>
          </a:p>
          <a:p>
            <a:pPr marL="342900" indent="-342900" algn="just">
              <a:lnSpc>
                <a:spcPct val="150000"/>
              </a:lnSpc>
              <a:buFont typeface="Arial" panose="020B0604020202020204" pitchFamily="34" charset="0"/>
              <a:buChar char="•"/>
            </a:pPr>
            <a:r>
              <a:rPr lang="en-US" dirty="0">
                <a:latin typeface="Alexandria Light" pitchFamily="2" charset="-78"/>
                <a:cs typeface="Alexandria Light" pitchFamily="2" charset="-78"/>
              </a:rPr>
              <a:t>Learning an organization’s culture provides you with the information necessary to evaluate the audience and context.  Furthermore, you can’t effectively step back and reflect on your communication without considering the organizational culture in which it occurred.</a:t>
            </a:r>
          </a:p>
        </p:txBody>
      </p:sp>
      <p:sp>
        <p:nvSpPr>
          <p:cNvPr id="10" name="Rectangle 9">
            <a:extLst>
              <a:ext uri="{FF2B5EF4-FFF2-40B4-BE49-F238E27FC236}">
                <a16:creationId xmlns:a16="http://schemas.microsoft.com/office/drawing/2014/main" id="{E8795195-463E-F2B4-AB0D-F276F9E6BB36}"/>
              </a:ext>
            </a:extLst>
          </p:cNvPr>
          <p:cNvSpPr/>
          <p:nvPr/>
        </p:nvSpPr>
        <p:spPr>
          <a:xfrm>
            <a:off x="845572" y="4099851"/>
            <a:ext cx="10497617" cy="2169825"/>
          </a:xfrm>
          <a:prstGeom prst="rect">
            <a:avLst/>
          </a:prstGeom>
        </p:spPr>
        <p:txBody>
          <a:bodyPr wrap="square">
            <a:spAutoFit/>
          </a:bodyPr>
          <a:lstStyle/>
          <a:p>
            <a:pPr marL="457200" indent="-457200" algn="just" rtl="1">
              <a:lnSpc>
                <a:spcPct val="200000"/>
              </a:lnSpc>
              <a:buFont typeface="Arial" panose="020B0604020202020204" pitchFamily="34" charset="0"/>
              <a:buChar char="•"/>
            </a:pPr>
            <a:r>
              <a:rPr lang="ar-SA" b="1" dirty="0">
                <a:solidFill>
                  <a:schemeClr val="accent6">
                    <a:lumMod val="50000"/>
                  </a:schemeClr>
                </a:solidFill>
                <a:latin typeface="Alexandria Light" pitchFamily="2" charset="-78"/>
                <a:cs typeface="Alexandria Light" pitchFamily="2" charset="-78"/>
              </a:rPr>
              <a:t>تشير</a:t>
            </a:r>
            <a:r>
              <a:rPr lang="ar-SA" sz="1700" dirty="0">
                <a:latin typeface="Alexandria Light" pitchFamily="2" charset="-78"/>
                <a:cs typeface="Alexandria Light" pitchFamily="2" charset="-78"/>
              </a:rPr>
              <a:t> </a:t>
            </a:r>
            <a:r>
              <a:rPr lang="ar-SA" b="1" dirty="0">
                <a:solidFill>
                  <a:srgbClr val="FF0000"/>
                </a:solidFill>
                <a:latin typeface="Alexandria Light" pitchFamily="2" charset="-78"/>
                <a:cs typeface="Alexandria Light" pitchFamily="2" charset="-78"/>
              </a:rPr>
              <a:t>الثقافة التنظيمية </a:t>
            </a:r>
            <a:r>
              <a:rPr lang="ar-SA" b="1" dirty="0">
                <a:solidFill>
                  <a:schemeClr val="accent6">
                    <a:lumMod val="50000"/>
                  </a:schemeClr>
                </a:solidFill>
                <a:latin typeface="Alexandria Light" pitchFamily="2" charset="-78"/>
                <a:cs typeface="Alexandria Light" pitchFamily="2" charset="-78"/>
              </a:rPr>
              <a:t>إلى الطريقة التي تعمل بها المنظمة ، والمواقف التي يمتلكها الموظفون ، والنغمة العامة والنهج تجاه أي عمل معين</a:t>
            </a:r>
            <a:r>
              <a:rPr lang="ar-SA" sz="1700" dirty="0">
                <a:latin typeface="Alexandria Light" pitchFamily="2" charset="-78"/>
                <a:cs typeface="Alexandria Light" pitchFamily="2" charset="-78"/>
              </a:rPr>
              <a:t>.</a:t>
            </a:r>
          </a:p>
          <a:p>
            <a:pPr marL="457200" indent="-457200" algn="just" rtl="1">
              <a:lnSpc>
                <a:spcPct val="200000"/>
              </a:lnSpc>
              <a:buFont typeface="Arial" panose="020B0604020202020204" pitchFamily="34" charset="0"/>
              <a:buChar char="•"/>
            </a:pPr>
            <a:r>
              <a:rPr lang="ar-SA" sz="1700" dirty="0">
                <a:latin typeface="Alexandria Light" pitchFamily="2" charset="-78"/>
                <a:cs typeface="Alexandria Light" pitchFamily="2" charset="-78"/>
              </a:rPr>
              <a:t>يوفر لك تعلم ثقافة المنظمة المعلومات اللازمة لتقييم الجمهور والسياق.  علاوة على ذلك ، لا يمكنك التراجع بشكل فعال والتفكير في اتصالاتك دون التفكير في الثقافة التنظيمية التي حدثت فيها.</a:t>
            </a:r>
          </a:p>
        </p:txBody>
      </p:sp>
      <p:sp>
        <p:nvSpPr>
          <p:cNvPr id="4" name="TextBox 3">
            <a:extLst>
              <a:ext uri="{FF2B5EF4-FFF2-40B4-BE49-F238E27FC236}">
                <a16:creationId xmlns:a16="http://schemas.microsoft.com/office/drawing/2014/main" id="{D92597AF-4824-BD72-6AA9-84CEA41A3DC7}"/>
              </a:ext>
            </a:extLst>
          </p:cNvPr>
          <p:cNvSpPr txBox="1"/>
          <p:nvPr/>
        </p:nvSpPr>
        <p:spPr>
          <a:xfrm>
            <a:off x="0" y="6646605"/>
            <a:ext cx="1747520" cy="261610"/>
          </a:xfrm>
          <a:prstGeom prst="rect">
            <a:avLst/>
          </a:prstGeom>
          <a:noFill/>
          <a:ln>
            <a:solidFill>
              <a:schemeClr val="bg1"/>
            </a:solidFill>
          </a:ln>
        </p:spPr>
        <p:txBody>
          <a:bodyPr wrap="square" rtlCol="0">
            <a:spAutoFit/>
          </a:bodyPr>
          <a:lstStyle/>
          <a:p>
            <a:r>
              <a:rPr lang="en-US" sz="1100" dirty="0">
                <a:latin typeface="Alexandria" pitchFamily="2" charset="-78"/>
                <a:cs typeface="Alexandria" pitchFamily="2" charset="-78"/>
              </a:rPr>
              <a:t>Dr. Raef Baraka</a:t>
            </a:r>
          </a:p>
        </p:txBody>
      </p:sp>
    </p:spTree>
    <p:extLst>
      <p:ext uri="{BB962C8B-B14F-4D97-AF65-F5344CB8AC3E}">
        <p14:creationId xmlns:p14="http://schemas.microsoft.com/office/powerpoint/2010/main" val="30439262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281E29-1400-132F-025E-EBAB16CAD8FA}"/>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2A1303C2-F1C8-1132-EEEA-95976714CD42}"/>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1A56993F-0891-1699-A716-236C1CAFF09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29FEC2C9-946E-18B3-C78A-BAC2CCF39E78}"/>
              </a:ext>
            </a:extLst>
          </p:cNvPr>
          <p:cNvSpPr/>
          <p:nvPr/>
        </p:nvSpPr>
        <p:spPr>
          <a:xfrm>
            <a:off x="621651" y="675283"/>
            <a:ext cx="6270762" cy="461665"/>
          </a:xfrm>
          <a:prstGeom prst="rect">
            <a:avLst/>
          </a:prstGeom>
        </p:spPr>
        <p:txBody>
          <a:bodyPr wrap="square">
            <a:spAutoFit/>
          </a:bodyPr>
          <a:lstStyle/>
          <a:p>
            <a:r>
              <a:rPr lang="en-US" sz="2400" b="1" dirty="0">
                <a:solidFill>
                  <a:srgbClr val="00B0F0"/>
                </a:solidFill>
                <a:latin typeface="Alexandria" charset="0"/>
                <a:cs typeface="Alexandria" charset="0"/>
              </a:rPr>
              <a:t>Learning Your Workplace Culture</a:t>
            </a:r>
          </a:p>
        </p:txBody>
      </p:sp>
      <p:sp>
        <p:nvSpPr>
          <p:cNvPr id="9" name="TextBox 8">
            <a:extLst>
              <a:ext uri="{FF2B5EF4-FFF2-40B4-BE49-F238E27FC236}">
                <a16:creationId xmlns:a16="http://schemas.microsoft.com/office/drawing/2014/main" id="{AE889FA3-7833-3B74-9170-99D8612FB532}"/>
              </a:ext>
            </a:extLst>
          </p:cNvPr>
          <p:cNvSpPr txBox="1"/>
          <p:nvPr/>
        </p:nvSpPr>
        <p:spPr>
          <a:xfrm>
            <a:off x="6440129" y="675283"/>
            <a:ext cx="5130220" cy="461665"/>
          </a:xfrm>
          <a:prstGeom prst="rect">
            <a:avLst/>
          </a:prstGeom>
          <a:noFill/>
        </p:spPr>
        <p:txBody>
          <a:bodyPr wrap="square" rtlCol="0">
            <a:spAutoFit/>
          </a:bodyPr>
          <a:lstStyle/>
          <a:p>
            <a:pPr algn="r"/>
            <a:r>
              <a:rPr lang="ar-SA" sz="2400" b="1" dirty="0">
                <a:solidFill>
                  <a:srgbClr val="00B0F0"/>
                </a:solidFill>
                <a:latin typeface="Alexandria" charset="0"/>
                <a:cs typeface="Alexandria" charset="0"/>
              </a:rPr>
              <a:t>تعلم ثقافة مكان عملك</a:t>
            </a:r>
            <a:endParaRPr lang="en-US" sz="2400" b="1" dirty="0">
              <a:solidFill>
                <a:srgbClr val="00B0F0"/>
              </a:solidFill>
              <a:latin typeface="Alexandria" charset="0"/>
              <a:cs typeface="Alexandria" charset="0"/>
            </a:endParaRPr>
          </a:p>
        </p:txBody>
      </p:sp>
      <p:sp>
        <p:nvSpPr>
          <p:cNvPr id="3" name="Rectangle: Rounded Corners 2">
            <a:extLst>
              <a:ext uri="{FF2B5EF4-FFF2-40B4-BE49-F238E27FC236}">
                <a16:creationId xmlns:a16="http://schemas.microsoft.com/office/drawing/2014/main" id="{4E637F74-72E0-E49B-B735-65F0BCF2CE70}"/>
              </a:ext>
            </a:extLst>
          </p:cNvPr>
          <p:cNvSpPr/>
          <p:nvPr/>
        </p:nvSpPr>
        <p:spPr>
          <a:xfrm>
            <a:off x="638242" y="1704014"/>
            <a:ext cx="10936442" cy="22253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Rounded Corners 24">
            <a:extLst>
              <a:ext uri="{FF2B5EF4-FFF2-40B4-BE49-F238E27FC236}">
                <a16:creationId xmlns:a16="http://schemas.microsoft.com/office/drawing/2014/main" id="{CE217EB2-DBA0-5848-2940-7105BD8CED07}"/>
              </a:ext>
            </a:extLst>
          </p:cNvPr>
          <p:cNvSpPr/>
          <p:nvPr/>
        </p:nvSpPr>
        <p:spPr>
          <a:xfrm>
            <a:off x="638241" y="4042511"/>
            <a:ext cx="10936441" cy="24589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t>حل النزاعات: يمكن أن يكون التواصل وجهاً لوجه فعالاً في حل النزاعات، لأنه يسمح بالتفاعل في الوقت الفعلي، والاستماع النشط، والفرصة لمعالجة المخاوف بشكل مباشر.</a:t>
            </a:r>
            <a:endParaRPr lang="en-US" dirty="0"/>
          </a:p>
        </p:txBody>
      </p:sp>
      <p:sp>
        <p:nvSpPr>
          <p:cNvPr id="7" name="Rectangle 6">
            <a:extLst>
              <a:ext uri="{FF2B5EF4-FFF2-40B4-BE49-F238E27FC236}">
                <a16:creationId xmlns:a16="http://schemas.microsoft.com/office/drawing/2014/main" id="{CBEE39C3-71BB-A33F-7AB5-7341E30184B1}"/>
              </a:ext>
            </a:extLst>
          </p:cNvPr>
          <p:cNvSpPr/>
          <p:nvPr/>
        </p:nvSpPr>
        <p:spPr>
          <a:xfrm>
            <a:off x="752354" y="1689830"/>
            <a:ext cx="10679645" cy="2122953"/>
          </a:xfrm>
          <a:prstGeom prst="rect">
            <a:avLst/>
          </a:prstGeom>
        </p:spPr>
        <p:txBody>
          <a:bodyPr wrap="square">
            <a:spAutoFit/>
          </a:bodyPr>
          <a:lstStyle/>
          <a:p>
            <a:pPr marL="342900" indent="-342900" algn="just">
              <a:lnSpc>
                <a:spcPct val="150000"/>
              </a:lnSpc>
              <a:buFont typeface="Arial" panose="020B0604020202020204" pitchFamily="34" charset="0"/>
              <a:buChar char="•"/>
            </a:pPr>
            <a:r>
              <a:rPr lang="en-US" dirty="0">
                <a:latin typeface="Alexandria Light" pitchFamily="2" charset="-78"/>
                <a:cs typeface="Alexandria Light" pitchFamily="2" charset="-78"/>
              </a:rPr>
              <a:t>Learning a new culture is stressful. In fact, for many new employees, the excitement felt</a:t>
            </a:r>
            <a:r>
              <a:rPr lang="tr-TR" dirty="0">
                <a:latin typeface="Alexandria Light" pitchFamily="2" charset="-78"/>
                <a:cs typeface="Alexandria Light" pitchFamily="2" charset="-78"/>
              </a:rPr>
              <a:t> </a:t>
            </a:r>
            <a:r>
              <a:rPr lang="en-US" dirty="0">
                <a:latin typeface="Alexandria Light" pitchFamily="2" charset="-78"/>
                <a:cs typeface="Alexandria Light" pitchFamily="2" charset="-78"/>
              </a:rPr>
              <a:t>before starting a new position plummets as they undergo the assimilation process—the</a:t>
            </a:r>
            <a:r>
              <a:rPr lang="tr-TR" dirty="0">
                <a:latin typeface="Alexandria Light" pitchFamily="2" charset="-78"/>
                <a:cs typeface="Alexandria Light" pitchFamily="2" charset="-78"/>
              </a:rPr>
              <a:t> </a:t>
            </a:r>
            <a:r>
              <a:rPr lang="en-US" dirty="0">
                <a:latin typeface="Alexandria Light" pitchFamily="2" charset="-78"/>
                <a:cs typeface="Alexandria Light" pitchFamily="2" charset="-78"/>
              </a:rPr>
              <a:t>adjustment period and “settling in” that’s common for anyone starting a new job. </a:t>
            </a:r>
            <a:endParaRPr lang="tr-TR" dirty="0">
              <a:latin typeface="Alexandria Light" pitchFamily="2" charset="-78"/>
              <a:cs typeface="Alexandria Light" pitchFamily="2" charset="-78"/>
            </a:endParaRPr>
          </a:p>
          <a:p>
            <a:pPr marL="342900" indent="-342900" algn="just">
              <a:lnSpc>
                <a:spcPct val="150000"/>
              </a:lnSpc>
              <a:buFont typeface="Arial" panose="020B0604020202020204" pitchFamily="34" charset="0"/>
              <a:buChar char="•"/>
            </a:pPr>
            <a:r>
              <a:rPr lang="en-US" dirty="0">
                <a:latin typeface="Alexandria Light" pitchFamily="2" charset="-78"/>
                <a:cs typeface="Alexandria Light" pitchFamily="2" charset="-78"/>
              </a:rPr>
              <a:t>During</a:t>
            </a:r>
            <a:r>
              <a:rPr lang="tr-TR" dirty="0">
                <a:latin typeface="Alexandria Light" pitchFamily="2" charset="-78"/>
                <a:cs typeface="Alexandria Light" pitchFamily="2" charset="-78"/>
              </a:rPr>
              <a:t> </a:t>
            </a:r>
            <a:r>
              <a:rPr lang="en-US" dirty="0">
                <a:latin typeface="Alexandria Light" pitchFamily="2" charset="-78"/>
                <a:cs typeface="Alexandria Light" pitchFamily="2" charset="-78"/>
              </a:rPr>
              <a:t>this time, you will learn the organization’s culture. If you successfully assimilate into the organizational culture, your job satisfaction should increase and you can begin to excel.</a:t>
            </a:r>
          </a:p>
        </p:txBody>
      </p:sp>
      <p:sp>
        <p:nvSpPr>
          <p:cNvPr id="10" name="Rectangle 9">
            <a:extLst>
              <a:ext uri="{FF2B5EF4-FFF2-40B4-BE49-F238E27FC236}">
                <a16:creationId xmlns:a16="http://schemas.microsoft.com/office/drawing/2014/main" id="{E7440F6C-4253-F422-2F9F-C7AFAB471E03}"/>
              </a:ext>
            </a:extLst>
          </p:cNvPr>
          <p:cNvSpPr/>
          <p:nvPr/>
        </p:nvSpPr>
        <p:spPr>
          <a:xfrm>
            <a:off x="845572" y="4099851"/>
            <a:ext cx="10497617" cy="2010166"/>
          </a:xfrm>
          <a:prstGeom prst="rect">
            <a:avLst/>
          </a:prstGeom>
        </p:spPr>
        <p:txBody>
          <a:bodyPr wrap="square">
            <a:spAutoFit/>
          </a:bodyPr>
          <a:lstStyle/>
          <a:p>
            <a:pPr marL="457200" indent="-457200" algn="just" rtl="1">
              <a:lnSpc>
                <a:spcPct val="150000"/>
              </a:lnSpc>
              <a:buFont typeface="Arial" panose="020B0604020202020204" pitchFamily="34" charset="0"/>
              <a:buChar char="•"/>
            </a:pPr>
            <a:r>
              <a:rPr lang="ar-SA" sz="1700" dirty="0">
                <a:latin typeface="Alexandria Light" pitchFamily="2" charset="-78"/>
                <a:cs typeface="Alexandria Light" pitchFamily="2" charset="-78"/>
              </a:rPr>
              <a:t>تعلم ثقافة جديدة أمر مرهق. في الواقع ، بالنسبة للعديد من الموظفين الجدد ، تنخفض الإثارة التي يشعر بها قبل بدء منصب جديد أثناء خضوعهم لعملية الاستيعاب - فترة التكيف و "الاستقرار" الشائع لأي شخص يبدأ وظيفة جديدة. </a:t>
            </a:r>
          </a:p>
          <a:p>
            <a:pPr marL="457200" indent="-457200" algn="just" rtl="1">
              <a:lnSpc>
                <a:spcPct val="150000"/>
              </a:lnSpc>
              <a:buFont typeface="Arial" panose="020B0604020202020204" pitchFamily="34" charset="0"/>
              <a:buChar char="•"/>
            </a:pPr>
            <a:r>
              <a:rPr lang="ar-SA" sz="1700" dirty="0">
                <a:latin typeface="Alexandria Light" pitchFamily="2" charset="-78"/>
                <a:cs typeface="Alexandria Light" pitchFamily="2" charset="-78"/>
              </a:rPr>
              <a:t>خلال هذا الوقت ، سوف تتعلم ثقافة المنظمة. إذا نجحت في الاندماج في الثقافة التنظيمية ، فيجب أن يزداد رضاك الوظيفي ويمكنك البدء في التفوق.</a:t>
            </a:r>
          </a:p>
        </p:txBody>
      </p:sp>
      <p:sp>
        <p:nvSpPr>
          <p:cNvPr id="4" name="TextBox 3">
            <a:extLst>
              <a:ext uri="{FF2B5EF4-FFF2-40B4-BE49-F238E27FC236}">
                <a16:creationId xmlns:a16="http://schemas.microsoft.com/office/drawing/2014/main" id="{9820AA00-F881-0F00-BC0A-CA823C65DB36}"/>
              </a:ext>
            </a:extLst>
          </p:cNvPr>
          <p:cNvSpPr txBox="1"/>
          <p:nvPr/>
        </p:nvSpPr>
        <p:spPr>
          <a:xfrm>
            <a:off x="0" y="6646605"/>
            <a:ext cx="1747520" cy="261610"/>
          </a:xfrm>
          <a:prstGeom prst="rect">
            <a:avLst/>
          </a:prstGeom>
          <a:noFill/>
          <a:ln>
            <a:solidFill>
              <a:schemeClr val="bg1"/>
            </a:solidFill>
          </a:ln>
        </p:spPr>
        <p:txBody>
          <a:bodyPr wrap="square" rtlCol="0">
            <a:spAutoFit/>
          </a:bodyPr>
          <a:lstStyle/>
          <a:p>
            <a:r>
              <a:rPr lang="en-US" sz="1100" dirty="0">
                <a:latin typeface="Alexandria" pitchFamily="2" charset="-78"/>
                <a:cs typeface="Alexandria" pitchFamily="2" charset="-78"/>
              </a:rPr>
              <a:t>Dr. Raef Baraka</a:t>
            </a:r>
          </a:p>
        </p:txBody>
      </p:sp>
    </p:spTree>
    <p:extLst>
      <p:ext uri="{BB962C8B-B14F-4D97-AF65-F5344CB8AC3E}">
        <p14:creationId xmlns:p14="http://schemas.microsoft.com/office/powerpoint/2010/main" val="1779382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424630-E554-BC53-936E-6AA8E1549D71}"/>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A97F63DC-F62F-7586-A6A7-FA56EED4BC17}"/>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D7AE4038-A87D-DE6A-335C-C3AA515C9A7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3B40B473-99EE-6DDA-D723-BEB429DC1C8D}"/>
              </a:ext>
            </a:extLst>
          </p:cNvPr>
          <p:cNvSpPr/>
          <p:nvPr/>
        </p:nvSpPr>
        <p:spPr>
          <a:xfrm>
            <a:off x="621651" y="675283"/>
            <a:ext cx="6270762" cy="461665"/>
          </a:xfrm>
          <a:prstGeom prst="rect">
            <a:avLst/>
          </a:prstGeom>
        </p:spPr>
        <p:txBody>
          <a:bodyPr wrap="square">
            <a:spAutoFit/>
          </a:bodyPr>
          <a:lstStyle/>
          <a:p>
            <a:r>
              <a:rPr lang="en-US" sz="2400" b="1" dirty="0">
                <a:solidFill>
                  <a:srgbClr val="00B0F0"/>
                </a:solidFill>
                <a:latin typeface="Alexandria" charset="0"/>
                <a:cs typeface="Alexandria" charset="0"/>
              </a:rPr>
              <a:t>Learning Your Workplace Culture</a:t>
            </a:r>
          </a:p>
        </p:txBody>
      </p:sp>
      <p:sp>
        <p:nvSpPr>
          <p:cNvPr id="9" name="TextBox 8">
            <a:extLst>
              <a:ext uri="{FF2B5EF4-FFF2-40B4-BE49-F238E27FC236}">
                <a16:creationId xmlns:a16="http://schemas.microsoft.com/office/drawing/2014/main" id="{95D1F8A6-3311-0E6A-413C-89B3BDE87F33}"/>
              </a:ext>
            </a:extLst>
          </p:cNvPr>
          <p:cNvSpPr txBox="1"/>
          <p:nvPr/>
        </p:nvSpPr>
        <p:spPr>
          <a:xfrm>
            <a:off x="6440129" y="675283"/>
            <a:ext cx="5130220" cy="461665"/>
          </a:xfrm>
          <a:prstGeom prst="rect">
            <a:avLst/>
          </a:prstGeom>
          <a:noFill/>
        </p:spPr>
        <p:txBody>
          <a:bodyPr wrap="square" rtlCol="0">
            <a:spAutoFit/>
          </a:bodyPr>
          <a:lstStyle/>
          <a:p>
            <a:pPr algn="r"/>
            <a:r>
              <a:rPr lang="ar-SA" sz="2400" b="1" dirty="0">
                <a:solidFill>
                  <a:srgbClr val="00B0F0"/>
                </a:solidFill>
                <a:latin typeface="Alexandria" charset="0"/>
                <a:cs typeface="Alexandria" charset="0"/>
              </a:rPr>
              <a:t>تعلم ثقافة مكان عملك</a:t>
            </a:r>
            <a:endParaRPr lang="en-US" sz="2400" b="1" dirty="0">
              <a:solidFill>
                <a:srgbClr val="00B0F0"/>
              </a:solidFill>
              <a:latin typeface="Alexandria" charset="0"/>
              <a:cs typeface="Alexandria" charset="0"/>
            </a:endParaRPr>
          </a:p>
        </p:txBody>
      </p:sp>
      <p:sp>
        <p:nvSpPr>
          <p:cNvPr id="3" name="Rectangle: Rounded Corners 2">
            <a:extLst>
              <a:ext uri="{FF2B5EF4-FFF2-40B4-BE49-F238E27FC236}">
                <a16:creationId xmlns:a16="http://schemas.microsoft.com/office/drawing/2014/main" id="{07478D27-902D-5AF3-47AE-EC4D47E52677}"/>
              </a:ext>
            </a:extLst>
          </p:cNvPr>
          <p:cNvSpPr/>
          <p:nvPr/>
        </p:nvSpPr>
        <p:spPr>
          <a:xfrm>
            <a:off x="638242" y="1704014"/>
            <a:ext cx="10936442" cy="22253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Rounded Corners 24">
            <a:extLst>
              <a:ext uri="{FF2B5EF4-FFF2-40B4-BE49-F238E27FC236}">
                <a16:creationId xmlns:a16="http://schemas.microsoft.com/office/drawing/2014/main" id="{501ED909-20FC-80AB-D554-DCD59CF29CE9}"/>
              </a:ext>
            </a:extLst>
          </p:cNvPr>
          <p:cNvSpPr/>
          <p:nvPr/>
        </p:nvSpPr>
        <p:spPr>
          <a:xfrm>
            <a:off x="638241" y="4042511"/>
            <a:ext cx="10936441" cy="24589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t>حل النزاعات: يمكن أن يكون التواصل وجهاً لوجه فعالاً في حل النزاعات، لأنه يسمح بالتفاعل في الوقت الفعلي، والاستماع النشط، والفرصة لمعالجة المخاوف بشكل مباشر.</a:t>
            </a:r>
            <a:endParaRPr lang="en-US" dirty="0"/>
          </a:p>
        </p:txBody>
      </p:sp>
      <p:sp>
        <p:nvSpPr>
          <p:cNvPr id="7" name="Rectangle 6">
            <a:extLst>
              <a:ext uri="{FF2B5EF4-FFF2-40B4-BE49-F238E27FC236}">
                <a16:creationId xmlns:a16="http://schemas.microsoft.com/office/drawing/2014/main" id="{2AF38C1D-832B-49B1-0366-231B72996AB9}"/>
              </a:ext>
            </a:extLst>
          </p:cNvPr>
          <p:cNvSpPr/>
          <p:nvPr/>
        </p:nvSpPr>
        <p:spPr>
          <a:xfrm>
            <a:off x="752354" y="1689830"/>
            <a:ext cx="10679645" cy="2122953"/>
          </a:xfrm>
          <a:prstGeom prst="rect">
            <a:avLst/>
          </a:prstGeom>
        </p:spPr>
        <p:txBody>
          <a:bodyPr wrap="square">
            <a:spAutoFit/>
          </a:bodyPr>
          <a:lstStyle/>
          <a:p>
            <a:pPr marL="342900" indent="-342900" algn="just">
              <a:lnSpc>
                <a:spcPct val="150000"/>
              </a:lnSpc>
              <a:buFont typeface="Arial" panose="020B0604020202020204" pitchFamily="34" charset="0"/>
              <a:buChar char="•"/>
            </a:pPr>
            <a:r>
              <a:rPr lang="en-US" dirty="0">
                <a:solidFill>
                  <a:srgbClr val="FF0000"/>
                </a:solidFill>
                <a:latin typeface="Alexandria Light" pitchFamily="2" charset="-78"/>
                <a:cs typeface="Alexandria Light" pitchFamily="2" charset="-78"/>
              </a:rPr>
              <a:t>If you don’t effectively assimilate into the organizational culture; chances are you will remain at a low level of job satisfaction and will once again begin job seeking.</a:t>
            </a:r>
          </a:p>
          <a:p>
            <a:pPr marL="342900" indent="-342900" algn="just">
              <a:lnSpc>
                <a:spcPct val="150000"/>
              </a:lnSpc>
              <a:buFont typeface="Arial" panose="020B0604020202020204" pitchFamily="34" charset="0"/>
              <a:buChar char="•"/>
            </a:pPr>
            <a:r>
              <a:rPr lang="en-US" dirty="0">
                <a:solidFill>
                  <a:srgbClr val="002060"/>
                </a:solidFill>
                <a:latin typeface="Alexandria Light" pitchFamily="2" charset="-78"/>
                <a:cs typeface="Alexandria Light" pitchFamily="2" charset="-78"/>
              </a:rPr>
              <a:t>To help you better negotiate this assimilation process, as well as help you establish yourself as someone with professional excellence, let’s walk through the assimilation process and discuss the keywords noted above in more detail</a:t>
            </a:r>
            <a:endParaRPr lang="tr-TR" dirty="0">
              <a:solidFill>
                <a:srgbClr val="002060"/>
              </a:solidFill>
              <a:latin typeface="Alexandria Light" pitchFamily="2" charset="-78"/>
              <a:cs typeface="Alexandria Light" pitchFamily="2" charset="-78"/>
            </a:endParaRPr>
          </a:p>
        </p:txBody>
      </p:sp>
      <p:sp>
        <p:nvSpPr>
          <p:cNvPr id="10" name="Rectangle 9">
            <a:extLst>
              <a:ext uri="{FF2B5EF4-FFF2-40B4-BE49-F238E27FC236}">
                <a16:creationId xmlns:a16="http://schemas.microsoft.com/office/drawing/2014/main" id="{AB3009E7-5374-46E3-AF19-0B7E6F3998DE}"/>
              </a:ext>
            </a:extLst>
          </p:cNvPr>
          <p:cNvSpPr/>
          <p:nvPr/>
        </p:nvSpPr>
        <p:spPr>
          <a:xfrm>
            <a:off x="845572" y="4099851"/>
            <a:ext cx="10497617" cy="2076787"/>
          </a:xfrm>
          <a:prstGeom prst="rect">
            <a:avLst/>
          </a:prstGeom>
        </p:spPr>
        <p:txBody>
          <a:bodyPr wrap="square">
            <a:spAutoFit/>
          </a:bodyPr>
          <a:lstStyle/>
          <a:p>
            <a:pPr marL="457200" indent="-457200" algn="just" rtl="1">
              <a:lnSpc>
                <a:spcPct val="150000"/>
              </a:lnSpc>
              <a:buFont typeface="Arial" panose="020B0604020202020204" pitchFamily="34" charset="0"/>
              <a:buChar char="•"/>
            </a:pPr>
            <a:r>
              <a:rPr lang="ar-SA" sz="1700" dirty="0">
                <a:solidFill>
                  <a:srgbClr val="FF0000"/>
                </a:solidFill>
                <a:latin typeface="Alexandria Light" pitchFamily="2" charset="-78"/>
                <a:cs typeface="Alexandria Light" pitchFamily="2" charset="-78"/>
              </a:rPr>
              <a:t>إذا لم تندمج بشكل فعال في الثقافة التنظيمية. من المحتمل أن تظل على مستوى منخفض من الرضا الوظيفي وستبدأ مرة أخرى في البحث عن عمل.</a:t>
            </a:r>
          </a:p>
          <a:p>
            <a:pPr marL="457200" indent="-457200" algn="just" rtl="1">
              <a:lnSpc>
                <a:spcPct val="150000"/>
              </a:lnSpc>
              <a:buFont typeface="Arial" panose="020B0604020202020204" pitchFamily="34" charset="0"/>
              <a:buChar char="•"/>
            </a:pPr>
            <a:r>
              <a:rPr lang="ar-SA" dirty="0">
                <a:solidFill>
                  <a:srgbClr val="002060"/>
                </a:solidFill>
                <a:latin typeface="Alexandria Light" pitchFamily="2" charset="-78"/>
                <a:cs typeface="Alexandria Light" pitchFamily="2" charset="-78"/>
              </a:rPr>
              <a:t>لمساعدتك على التفاوض بشكل أفضل على عملية الاستيعاب هذه ، بالإضافة إلى مساعدتك على ترسيخ نفسك كشخص يتمتع بالتميز المهني ، دعنا نسير في عملية الاستيعاب ونناقش الكلمات الرئيسية المذكورة أعلاه بمزيد من التفصيل</a:t>
            </a:r>
          </a:p>
        </p:txBody>
      </p:sp>
      <p:sp>
        <p:nvSpPr>
          <p:cNvPr id="4" name="TextBox 3">
            <a:extLst>
              <a:ext uri="{FF2B5EF4-FFF2-40B4-BE49-F238E27FC236}">
                <a16:creationId xmlns:a16="http://schemas.microsoft.com/office/drawing/2014/main" id="{BB8987A8-41C5-55CF-236F-39ACF3F89E3C}"/>
              </a:ext>
            </a:extLst>
          </p:cNvPr>
          <p:cNvSpPr txBox="1"/>
          <p:nvPr/>
        </p:nvSpPr>
        <p:spPr>
          <a:xfrm>
            <a:off x="0" y="6646605"/>
            <a:ext cx="1747520" cy="261610"/>
          </a:xfrm>
          <a:prstGeom prst="rect">
            <a:avLst/>
          </a:prstGeom>
          <a:noFill/>
          <a:ln>
            <a:solidFill>
              <a:schemeClr val="bg1"/>
            </a:solidFill>
          </a:ln>
        </p:spPr>
        <p:txBody>
          <a:bodyPr wrap="square" rtlCol="0">
            <a:spAutoFit/>
          </a:bodyPr>
          <a:lstStyle/>
          <a:p>
            <a:r>
              <a:rPr lang="en-US" sz="1100" dirty="0">
                <a:latin typeface="Alexandria" pitchFamily="2" charset="-78"/>
                <a:cs typeface="Alexandria" pitchFamily="2" charset="-78"/>
              </a:rPr>
              <a:t>Dr. Raef Baraka</a:t>
            </a:r>
          </a:p>
        </p:txBody>
      </p:sp>
    </p:spTree>
    <p:extLst>
      <p:ext uri="{BB962C8B-B14F-4D97-AF65-F5344CB8AC3E}">
        <p14:creationId xmlns:p14="http://schemas.microsoft.com/office/powerpoint/2010/main" val="1681803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8B28B0-7908-10BE-B727-070BC288D6F5}"/>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77E5E233-7CF8-C4DB-438D-28110EB3645C}"/>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EC88C5D2-A867-2EA2-9F50-520D49C111C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D04A08CD-4E3E-6835-D0DE-10C9A8019A8B}"/>
              </a:ext>
            </a:extLst>
          </p:cNvPr>
          <p:cNvSpPr/>
          <p:nvPr/>
        </p:nvSpPr>
        <p:spPr>
          <a:xfrm>
            <a:off x="621651" y="634335"/>
            <a:ext cx="6595226" cy="461665"/>
          </a:xfrm>
          <a:prstGeom prst="rect">
            <a:avLst/>
          </a:prstGeom>
        </p:spPr>
        <p:txBody>
          <a:bodyPr wrap="square">
            <a:spAutoFit/>
          </a:bodyPr>
          <a:lstStyle/>
          <a:p>
            <a:r>
              <a:rPr lang="en-US" sz="2400" b="1" dirty="0">
                <a:solidFill>
                  <a:srgbClr val="00B0F0"/>
                </a:solidFill>
                <a:latin typeface="Alexandria" charset="0"/>
                <a:cs typeface="Alexandria" charset="0"/>
              </a:rPr>
              <a:t>Learning Your Workplace Culture</a:t>
            </a:r>
          </a:p>
        </p:txBody>
      </p:sp>
      <p:sp>
        <p:nvSpPr>
          <p:cNvPr id="9" name="TextBox 8">
            <a:extLst>
              <a:ext uri="{FF2B5EF4-FFF2-40B4-BE49-F238E27FC236}">
                <a16:creationId xmlns:a16="http://schemas.microsoft.com/office/drawing/2014/main" id="{0DF97A50-AC69-8610-3019-E043ACC962E4}"/>
              </a:ext>
            </a:extLst>
          </p:cNvPr>
          <p:cNvSpPr txBox="1"/>
          <p:nvPr/>
        </p:nvSpPr>
        <p:spPr>
          <a:xfrm>
            <a:off x="6725265" y="624892"/>
            <a:ext cx="4828492" cy="400110"/>
          </a:xfrm>
          <a:prstGeom prst="rect">
            <a:avLst/>
          </a:prstGeom>
          <a:noFill/>
        </p:spPr>
        <p:txBody>
          <a:bodyPr wrap="square" rtlCol="0">
            <a:spAutoFit/>
          </a:bodyPr>
          <a:lstStyle/>
          <a:p>
            <a:pPr algn="r"/>
            <a:r>
              <a:rPr lang="ar-SA" sz="2000" b="1" dirty="0">
                <a:solidFill>
                  <a:srgbClr val="00B0F0"/>
                </a:solidFill>
                <a:latin typeface="Alexandria" charset="0"/>
                <a:cs typeface="Alexandria" charset="0"/>
              </a:rPr>
              <a:t>تعلم ثقافة مكان عملك</a:t>
            </a:r>
            <a:endParaRPr lang="en-US" sz="2000" b="1" dirty="0">
              <a:solidFill>
                <a:srgbClr val="00B0F0"/>
              </a:solidFill>
              <a:latin typeface="Alexandria" charset="0"/>
              <a:cs typeface="Alexandria" charset="0"/>
            </a:endParaRPr>
          </a:p>
        </p:txBody>
      </p:sp>
      <p:pic>
        <p:nvPicPr>
          <p:cNvPr id="2050" name="Picture 2" descr="An institute's guide to Cultural Assimilation">
            <a:extLst>
              <a:ext uri="{FF2B5EF4-FFF2-40B4-BE49-F238E27FC236}">
                <a16:creationId xmlns:a16="http://schemas.microsoft.com/office/drawing/2014/main" id="{5C8C4229-3466-82D6-B35C-11C5B0C29B6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6520" y="1543747"/>
            <a:ext cx="9138960" cy="490505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642437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70785C-8E92-13DB-4E52-D35808595F7E}"/>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9182318-B1F2-76BE-896C-6187F32163DB}"/>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D15B1BBE-9E29-A2A4-E6AC-545902EA8A9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E53E6073-D3C3-9963-EE1B-B7F1901CF9E5}"/>
              </a:ext>
            </a:extLst>
          </p:cNvPr>
          <p:cNvSpPr/>
          <p:nvPr/>
        </p:nvSpPr>
        <p:spPr>
          <a:xfrm>
            <a:off x="621651" y="675283"/>
            <a:ext cx="6270762" cy="461665"/>
          </a:xfrm>
          <a:prstGeom prst="rect">
            <a:avLst/>
          </a:prstGeom>
        </p:spPr>
        <p:txBody>
          <a:bodyPr wrap="square">
            <a:spAutoFit/>
          </a:bodyPr>
          <a:lstStyle/>
          <a:p>
            <a:r>
              <a:rPr lang="en-US" sz="2400" b="1" dirty="0">
                <a:solidFill>
                  <a:srgbClr val="00B0F0"/>
                </a:solidFill>
                <a:latin typeface="Alexandria" charset="0"/>
                <a:cs typeface="Alexandria" charset="0"/>
              </a:rPr>
              <a:t>Learning Your Workplace Culture</a:t>
            </a:r>
          </a:p>
        </p:txBody>
      </p:sp>
      <p:sp>
        <p:nvSpPr>
          <p:cNvPr id="9" name="TextBox 8">
            <a:extLst>
              <a:ext uri="{FF2B5EF4-FFF2-40B4-BE49-F238E27FC236}">
                <a16:creationId xmlns:a16="http://schemas.microsoft.com/office/drawing/2014/main" id="{7A8CEA50-DF4A-65D0-F4A6-680C23AEA450}"/>
              </a:ext>
            </a:extLst>
          </p:cNvPr>
          <p:cNvSpPr txBox="1"/>
          <p:nvPr/>
        </p:nvSpPr>
        <p:spPr>
          <a:xfrm>
            <a:off x="6440129" y="675283"/>
            <a:ext cx="5130220" cy="461665"/>
          </a:xfrm>
          <a:prstGeom prst="rect">
            <a:avLst/>
          </a:prstGeom>
          <a:noFill/>
        </p:spPr>
        <p:txBody>
          <a:bodyPr wrap="square" rtlCol="0">
            <a:spAutoFit/>
          </a:bodyPr>
          <a:lstStyle/>
          <a:p>
            <a:pPr algn="r"/>
            <a:r>
              <a:rPr lang="ar-SA" sz="2400" b="1" dirty="0">
                <a:solidFill>
                  <a:srgbClr val="00B0F0"/>
                </a:solidFill>
                <a:latin typeface="Alexandria" charset="0"/>
                <a:cs typeface="Alexandria" charset="0"/>
              </a:rPr>
              <a:t>تعلم ثقافة مكان عملك</a:t>
            </a:r>
            <a:endParaRPr lang="en-US" sz="2400" b="1" dirty="0">
              <a:solidFill>
                <a:srgbClr val="00B0F0"/>
              </a:solidFill>
              <a:latin typeface="Alexandria" charset="0"/>
              <a:cs typeface="Alexandria" charset="0"/>
            </a:endParaRPr>
          </a:p>
        </p:txBody>
      </p:sp>
      <p:sp>
        <p:nvSpPr>
          <p:cNvPr id="3" name="Rectangle: Rounded Corners 2">
            <a:extLst>
              <a:ext uri="{FF2B5EF4-FFF2-40B4-BE49-F238E27FC236}">
                <a16:creationId xmlns:a16="http://schemas.microsoft.com/office/drawing/2014/main" id="{83AB9922-5541-920D-4A22-B894CD4D3194}"/>
              </a:ext>
            </a:extLst>
          </p:cNvPr>
          <p:cNvSpPr/>
          <p:nvPr/>
        </p:nvSpPr>
        <p:spPr>
          <a:xfrm>
            <a:off x="638242" y="1704014"/>
            <a:ext cx="10936442" cy="22253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Rounded Corners 24">
            <a:extLst>
              <a:ext uri="{FF2B5EF4-FFF2-40B4-BE49-F238E27FC236}">
                <a16:creationId xmlns:a16="http://schemas.microsoft.com/office/drawing/2014/main" id="{6A2EC954-D9F1-3950-A120-AEDEC3CB2ED8}"/>
              </a:ext>
            </a:extLst>
          </p:cNvPr>
          <p:cNvSpPr/>
          <p:nvPr/>
        </p:nvSpPr>
        <p:spPr>
          <a:xfrm>
            <a:off x="638241" y="4042511"/>
            <a:ext cx="10936441" cy="24589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t>حل النزاعات: يمكن أن يكون التواصل وجهاً لوجه فعالاً في حل النزاعات، لأنه يسمح بالتفاعل في الوقت الفعلي، والاستماع النشط، والفرصة لمعالجة المخاوف بشكل مباشر.</a:t>
            </a:r>
            <a:endParaRPr lang="en-US" dirty="0"/>
          </a:p>
        </p:txBody>
      </p:sp>
      <p:sp>
        <p:nvSpPr>
          <p:cNvPr id="7" name="Rectangle 6">
            <a:extLst>
              <a:ext uri="{FF2B5EF4-FFF2-40B4-BE49-F238E27FC236}">
                <a16:creationId xmlns:a16="http://schemas.microsoft.com/office/drawing/2014/main" id="{86AA9D54-2FBF-6528-F40C-E8CC5492B86B}"/>
              </a:ext>
            </a:extLst>
          </p:cNvPr>
          <p:cNvSpPr/>
          <p:nvPr/>
        </p:nvSpPr>
        <p:spPr>
          <a:xfrm>
            <a:off x="752354" y="1689830"/>
            <a:ext cx="10679645" cy="2122953"/>
          </a:xfrm>
          <a:prstGeom prst="rect">
            <a:avLst/>
          </a:prstGeom>
        </p:spPr>
        <p:txBody>
          <a:bodyPr wrap="square">
            <a:spAutoFit/>
          </a:bodyPr>
          <a:lstStyle/>
          <a:p>
            <a:pPr marL="342900" indent="-342900" algn="just">
              <a:lnSpc>
                <a:spcPct val="150000"/>
              </a:lnSpc>
              <a:buFont typeface="+mj-lt"/>
              <a:buAutoNum type="arabicPeriod"/>
            </a:pPr>
            <a:r>
              <a:rPr lang="en-US" dirty="0">
                <a:solidFill>
                  <a:srgbClr val="002060"/>
                </a:solidFill>
                <a:latin typeface="Alexandria Light" pitchFamily="2" charset="-78"/>
                <a:cs typeface="Alexandria Light" pitchFamily="2" charset="-78"/>
              </a:rPr>
              <a:t>Organizations begin to assimilate you into their culture </a:t>
            </a:r>
            <a:r>
              <a:rPr lang="en-US" dirty="0">
                <a:solidFill>
                  <a:srgbClr val="FF0000"/>
                </a:solidFill>
                <a:latin typeface="Alexandria Light" pitchFamily="2" charset="-78"/>
                <a:cs typeface="Alexandria Light" pitchFamily="2" charset="-78"/>
              </a:rPr>
              <a:t>before you are even hired</a:t>
            </a:r>
            <a:r>
              <a:rPr lang="en-US" dirty="0">
                <a:solidFill>
                  <a:srgbClr val="002060"/>
                </a:solidFill>
                <a:latin typeface="Alexandria Light" pitchFamily="2" charset="-78"/>
                <a:cs typeface="Alexandria Light" pitchFamily="2" charset="-78"/>
              </a:rPr>
              <a:t>. Websites are developed to attract not only customers but future employees. </a:t>
            </a:r>
          </a:p>
          <a:p>
            <a:pPr marL="342900" indent="-342900" algn="just">
              <a:lnSpc>
                <a:spcPct val="150000"/>
              </a:lnSpc>
              <a:buFont typeface="+mj-lt"/>
              <a:buAutoNum type="arabicPeriod"/>
            </a:pPr>
            <a:r>
              <a:rPr lang="en-US" dirty="0">
                <a:solidFill>
                  <a:srgbClr val="002060"/>
                </a:solidFill>
                <a:latin typeface="Alexandria Light" pitchFamily="2" charset="-78"/>
                <a:cs typeface="Alexandria Light" pitchFamily="2" charset="-78"/>
              </a:rPr>
              <a:t>The recruitment process, from the way the job posting is written to the signing of the contract, contributes to your socialization into an organization. </a:t>
            </a:r>
          </a:p>
          <a:p>
            <a:pPr marL="342900" indent="-342900" algn="just">
              <a:lnSpc>
                <a:spcPct val="150000"/>
              </a:lnSpc>
              <a:buFont typeface="+mj-lt"/>
              <a:buAutoNum type="arabicPeriod"/>
            </a:pPr>
            <a:r>
              <a:rPr lang="en-US" dirty="0">
                <a:solidFill>
                  <a:srgbClr val="002060"/>
                </a:solidFill>
                <a:latin typeface="Alexandria Light" pitchFamily="2" charset="-78"/>
                <a:cs typeface="Alexandria Light" pitchFamily="2" charset="-78"/>
              </a:rPr>
              <a:t>Most likely, this will be a positive experience; otherwise, you would not have taken the job. </a:t>
            </a:r>
          </a:p>
        </p:txBody>
      </p:sp>
      <p:sp>
        <p:nvSpPr>
          <p:cNvPr id="10" name="Rectangle 9">
            <a:extLst>
              <a:ext uri="{FF2B5EF4-FFF2-40B4-BE49-F238E27FC236}">
                <a16:creationId xmlns:a16="http://schemas.microsoft.com/office/drawing/2014/main" id="{90DF5498-DA5D-A9B2-725B-BCCF17A45701}"/>
              </a:ext>
            </a:extLst>
          </p:cNvPr>
          <p:cNvSpPr/>
          <p:nvPr/>
        </p:nvSpPr>
        <p:spPr>
          <a:xfrm>
            <a:off x="845572" y="4099851"/>
            <a:ext cx="10497617" cy="2122953"/>
          </a:xfrm>
          <a:prstGeom prst="rect">
            <a:avLst/>
          </a:prstGeom>
        </p:spPr>
        <p:txBody>
          <a:bodyPr wrap="square">
            <a:spAutoFit/>
          </a:bodyPr>
          <a:lstStyle/>
          <a:p>
            <a:pPr marL="457200" indent="-457200" algn="just" rtl="1">
              <a:lnSpc>
                <a:spcPct val="150000"/>
              </a:lnSpc>
              <a:buFont typeface="+mj-lt"/>
              <a:buAutoNum type="arabicPeriod"/>
            </a:pPr>
            <a:r>
              <a:rPr lang="ar-SA" dirty="0">
                <a:solidFill>
                  <a:srgbClr val="002060"/>
                </a:solidFill>
                <a:latin typeface="Alexandria Light" pitchFamily="2" charset="-78"/>
                <a:cs typeface="Alexandria Light" pitchFamily="2" charset="-78"/>
              </a:rPr>
              <a:t>تبدأ المنظمات في استيعابك في ثقافتها </a:t>
            </a:r>
            <a:r>
              <a:rPr lang="ar-SA" dirty="0">
                <a:solidFill>
                  <a:srgbClr val="FF0000"/>
                </a:solidFill>
                <a:latin typeface="Alexandria Light" pitchFamily="2" charset="-78"/>
                <a:cs typeface="Alexandria Light" pitchFamily="2" charset="-78"/>
              </a:rPr>
              <a:t>قبل أن يتم تعيينك</a:t>
            </a:r>
            <a:r>
              <a:rPr lang="ar-SA" dirty="0">
                <a:solidFill>
                  <a:srgbClr val="002060"/>
                </a:solidFill>
                <a:latin typeface="Alexandria Light" pitchFamily="2" charset="-78"/>
                <a:cs typeface="Alexandria Light" pitchFamily="2" charset="-78"/>
              </a:rPr>
              <a:t>. تم تطوير مواقع الويب لجذب ليس فقط العملاء ولكن الموظفين في المستقبل. </a:t>
            </a:r>
          </a:p>
          <a:p>
            <a:pPr marL="457200" indent="-457200" algn="just" rtl="1">
              <a:lnSpc>
                <a:spcPct val="150000"/>
              </a:lnSpc>
              <a:buFont typeface="+mj-lt"/>
              <a:buAutoNum type="arabicPeriod"/>
            </a:pPr>
            <a:r>
              <a:rPr lang="ar-SA" dirty="0">
                <a:solidFill>
                  <a:srgbClr val="002060"/>
                </a:solidFill>
                <a:latin typeface="Alexandria Light" pitchFamily="2" charset="-78"/>
                <a:cs typeface="Alexandria Light" pitchFamily="2" charset="-78"/>
              </a:rPr>
              <a:t>تساهم عملية التوظيف ، من طريقة كتابة الإعلان عن الوظيفة إلى توقيع العقد ، في التنشئة الاجتماعية في المنظمة. </a:t>
            </a:r>
          </a:p>
          <a:p>
            <a:pPr marL="457200" indent="-457200" algn="just" rtl="1">
              <a:lnSpc>
                <a:spcPct val="150000"/>
              </a:lnSpc>
              <a:buFont typeface="+mj-lt"/>
              <a:buAutoNum type="arabicPeriod"/>
            </a:pPr>
            <a:r>
              <a:rPr lang="ar-SA" dirty="0">
                <a:solidFill>
                  <a:srgbClr val="002060"/>
                </a:solidFill>
                <a:latin typeface="Alexandria Light" pitchFamily="2" charset="-78"/>
                <a:cs typeface="Alexandria Light" pitchFamily="2" charset="-78"/>
              </a:rPr>
              <a:t>على الأرجح ، ستكون هذه تجربة إيجابية. خلاف ذلك ، لما أخذت الوظيفة.</a:t>
            </a:r>
          </a:p>
        </p:txBody>
      </p:sp>
      <p:sp>
        <p:nvSpPr>
          <p:cNvPr id="4" name="TextBox 3">
            <a:extLst>
              <a:ext uri="{FF2B5EF4-FFF2-40B4-BE49-F238E27FC236}">
                <a16:creationId xmlns:a16="http://schemas.microsoft.com/office/drawing/2014/main" id="{DC305E8A-57BD-CA67-B73B-AFB8E88C3732}"/>
              </a:ext>
            </a:extLst>
          </p:cNvPr>
          <p:cNvSpPr txBox="1"/>
          <p:nvPr/>
        </p:nvSpPr>
        <p:spPr>
          <a:xfrm>
            <a:off x="0" y="6646605"/>
            <a:ext cx="1747520" cy="261610"/>
          </a:xfrm>
          <a:prstGeom prst="rect">
            <a:avLst/>
          </a:prstGeom>
          <a:noFill/>
          <a:ln>
            <a:solidFill>
              <a:schemeClr val="bg1"/>
            </a:solidFill>
          </a:ln>
        </p:spPr>
        <p:txBody>
          <a:bodyPr wrap="square" rtlCol="0">
            <a:spAutoFit/>
          </a:bodyPr>
          <a:lstStyle/>
          <a:p>
            <a:r>
              <a:rPr lang="en-US" sz="1100" dirty="0">
                <a:latin typeface="Alexandria" pitchFamily="2" charset="-78"/>
                <a:cs typeface="Alexandria" pitchFamily="2" charset="-78"/>
              </a:rPr>
              <a:t>Dr. Raef Baraka</a:t>
            </a:r>
          </a:p>
        </p:txBody>
      </p:sp>
    </p:spTree>
    <p:extLst>
      <p:ext uri="{BB962C8B-B14F-4D97-AF65-F5344CB8AC3E}">
        <p14:creationId xmlns:p14="http://schemas.microsoft.com/office/powerpoint/2010/main" val="42163079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E86A03-E850-D4FD-8DF7-6F79E6872DAA}"/>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A7C18D1B-130F-5B42-EE02-09A753C82513}"/>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C2D04027-23AB-FAAF-8908-155BDE76482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015DDFC7-D25E-4F53-0707-0F73E9FF8AB8}"/>
              </a:ext>
            </a:extLst>
          </p:cNvPr>
          <p:cNvSpPr/>
          <p:nvPr/>
        </p:nvSpPr>
        <p:spPr>
          <a:xfrm>
            <a:off x="621651" y="675283"/>
            <a:ext cx="6270762" cy="461665"/>
          </a:xfrm>
          <a:prstGeom prst="rect">
            <a:avLst/>
          </a:prstGeom>
        </p:spPr>
        <p:txBody>
          <a:bodyPr wrap="square">
            <a:spAutoFit/>
          </a:bodyPr>
          <a:lstStyle/>
          <a:p>
            <a:r>
              <a:rPr lang="en-US" sz="2400" b="1" dirty="0">
                <a:solidFill>
                  <a:srgbClr val="00B0F0"/>
                </a:solidFill>
                <a:latin typeface="Alexandria" charset="0"/>
                <a:cs typeface="Alexandria" charset="0"/>
              </a:rPr>
              <a:t>Learning Your Workplace Culture</a:t>
            </a:r>
          </a:p>
        </p:txBody>
      </p:sp>
      <p:sp>
        <p:nvSpPr>
          <p:cNvPr id="9" name="TextBox 8">
            <a:extLst>
              <a:ext uri="{FF2B5EF4-FFF2-40B4-BE49-F238E27FC236}">
                <a16:creationId xmlns:a16="http://schemas.microsoft.com/office/drawing/2014/main" id="{45E269B6-E968-EBC1-24F3-756A5D3A8CBC}"/>
              </a:ext>
            </a:extLst>
          </p:cNvPr>
          <p:cNvSpPr txBox="1"/>
          <p:nvPr/>
        </p:nvSpPr>
        <p:spPr>
          <a:xfrm>
            <a:off x="6440129" y="675283"/>
            <a:ext cx="5130220" cy="461665"/>
          </a:xfrm>
          <a:prstGeom prst="rect">
            <a:avLst/>
          </a:prstGeom>
          <a:noFill/>
        </p:spPr>
        <p:txBody>
          <a:bodyPr wrap="square" rtlCol="0">
            <a:spAutoFit/>
          </a:bodyPr>
          <a:lstStyle/>
          <a:p>
            <a:pPr algn="r"/>
            <a:r>
              <a:rPr lang="ar-SA" sz="2400" b="1" dirty="0">
                <a:solidFill>
                  <a:srgbClr val="00B0F0"/>
                </a:solidFill>
                <a:latin typeface="Alexandria" charset="0"/>
                <a:cs typeface="Alexandria" charset="0"/>
              </a:rPr>
              <a:t>تعلم ثقافة مكان عملك</a:t>
            </a:r>
            <a:endParaRPr lang="en-US" sz="2400" b="1" dirty="0">
              <a:solidFill>
                <a:srgbClr val="00B0F0"/>
              </a:solidFill>
              <a:latin typeface="Alexandria" charset="0"/>
              <a:cs typeface="Alexandria" charset="0"/>
            </a:endParaRPr>
          </a:p>
        </p:txBody>
      </p:sp>
      <p:sp>
        <p:nvSpPr>
          <p:cNvPr id="3" name="Rectangle: Rounded Corners 2">
            <a:extLst>
              <a:ext uri="{FF2B5EF4-FFF2-40B4-BE49-F238E27FC236}">
                <a16:creationId xmlns:a16="http://schemas.microsoft.com/office/drawing/2014/main" id="{CA659DE9-B997-969C-5F9B-DDFC85B883D2}"/>
              </a:ext>
            </a:extLst>
          </p:cNvPr>
          <p:cNvSpPr/>
          <p:nvPr/>
        </p:nvSpPr>
        <p:spPr>
          <a:xfrm>
            <a:off x="638242" y="1704014"/>
            <a:ext cx="10936442" cy="22253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Rounded Corners 24">
            <a:extLst>
              <a:ext uri="{FF2B5EF4-FFF2-40B4-BE49-F238E27FC236}">
                <a16:creationId xmlns:a16="http://schemas.microsoft.com/office/drawing/2014/main" id="{4FFEC449-0824-E3A2-96D0-030273F0C784}"/>
              </a:ext>
            </a:extLst>
          </p:cNvPr>
          <p:cNvSpPr/>
          <p:nvPr/>
        </p:nvSpPr>
        <p:spPr>
          <a:xfrm>
            <a:off x="638241" y="4042511"/>
            <a:ext cx="10936441" cy="24589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t>حل النزاعات: يمكن أن يكون التواصل وجهاً لوجه فعالاً في حل النزاعات، لأنه يسمح بالتفاعل في الوقت الفعلي، والاستماع النشط، والفرصة لمعالجة المخاوف بشكل مباشر.</a:t>
            </a:r>
            <a:endParaRPr lang="en-US" dirty="0"/>
          </a:p>
        </p:txBody>
      </p:sp>
      <p:sp>
        <p:nvSpPr>
          <p:cNvPr id="7" name="Rectangle 6">
            <a:extLst>
              <a:ext uri="{FF2B5EF4-FFF2-40B4-BE49-F238E27FC236}">
                <a16:creationId xmlns:a16="http://schemas.microsoft.com/office/drawing/2014/main" id="{EF7E0EB6-B15D-10BF-9D6D-31DD2D4695BF}"/>
              </a:ext>
            </a:extLst>
          </p:cNvPr>
          <p:cNvSpPr/>
          <p:nvPr/>
        </p:nvSpPr>
        <p:spPr>
          <a:xfrm>
            <a:off x="752354" y="1689830"/>
            <a:ext cx="10679645" cy="2266711"/>
          </a:xfrm>
          <a:prstGeom prst="rect">
            <a:avLst/>
          </a:prstGeom>
        </p:spPr>
        <p:txBody>
          <a:bodyPr wrap="square">
            <a:spAutoFit/>
          </a:bodyPr>
          <a:lstStyle/>
          <a:p>
            <a:pPr algn="just">
              <a:lnSpc>
                <a:spcPct val="150000"/>
              </a:lnSpc>
            </a:pPr>
            <a:r>
              <a:rPr lang="en-US" sz="1600" b="1" dirty="0">
                <a:latin typeface="Alexandria Light" pitchFamily="2" charset="-78"/>
                <a:cs typeface="Alexandria Light" pitchFamily="2" charset="-78"/>
              </a:rPr>
              <a:t>But remember, both you and your future employer are putting your best foot forward, which may result in unrealistic expectations for both parties.</a:t>
            </a:r>
          </a:p>
          <a:p>
            <a:pPr marL="342900" indent="-342900" algn="just">
              <a:lnSpc>
                <a:spcPct val="150000"/>
              </a:lnSpc>
              <a:buFont typeface="+mj-lt"/>
              <a:buAutoNum type="arabicPeriod" startAt="4"/>
            </a:pPr>
            <a:r>
              <a:rPr lang="en-US" sz="1600" dirty="0">
                <a:solidFill>
                  <a:srgbClr val="002060"/>
                </a:solidFill>
                <a:latin typeface="Alexandria Light" pitchFamily="2" charset="-78"/>
                <a:cs typeface="Alexandria Light" pitchFamily="2" charset="-78"/>
              </a:rPr>
              <a:t>Once hired, you step out of the fantasy world and into the reality of your new organizational culture. Every organization, large or small, has its own culture.</a:t>
            </a:r>
          </a:p>
          <a:p>
            <a:pPr marL="342900" indent="-342900" algn="just">
              <a:lnSpc>
                <a:spcPct val="150000"/>
              </a:lnSpc>
              <a:buFont typeface="+mj-lt"/>
              <a:buAutoNum type="arabicPeriod" startAt="4"/>
            </a:pPr>
            <a:r>
              <a:rPr lang="en-US" sz="1600" dirty="0">
                <a:solidFill>
                  <a:srgbClr val="002060"/>
                </a:solidFill>
                <a:latin typeface="Alexandria Light" pitchFamily="2" charset="-78"/>
                <a:cs typeface="Alexandria Light" pitchFamily="2" charset="-78"/>
              </a:rPr>
              <a:t>As a new member of organizational culture, you will be formally and informally taught the acceptable ways to think and behave.</a:t>
            </a:r>
          </a:p>
        </p:txBody>
      </p:sp>
      <p:sp>
        <p:nvSpPr>
          <p:cNvPr id="10" name="Rectangle 9">
            <a:extLst>
              <a:ext uri="{FF2B5EF4-FFF2-40B4-BE49-F238E27FC236}">
                <a16:creationId xmlns:a16="http://schemas.microsoft.com/office/drawing/2014/main" id="{9D7A5479-57CD-0D6B-1800-EF99D58CAC75}"/>
              </a:ext>
            </a:extLst>
          </p:cNvPr>
          <p:cNvSpPr/>
          <p:nvPr/>
        </p:nvSpPr>
        <p:spPr>
          <a:xfrm>
            <a:off x="845572" y="4099851"/>
            <a:ext cx="10497617" cy="2402581"/>
          </a:xfrm>
          <a:prstGeom prst="rect">
            <a:avLst/>
          </a:prstGeom>
        </p:spPr>
        <p:txBody>
          <a:bodyPr wrap="square">
            <a:spAutoFit/>
          </a:bodyPr>
          <a:lstStyle/>
          <a:p>
            <a:pPr algn="just" rtl="1">
              <a:lnSpc>
                <a:spcPct val="150000"/>
              </a:lnSpc>
            </a:pPr>
            <a:r>
              <a:rPr lang="ar-SA" sz="1700" b="1" dirty="0">
                <a:latin typeface="Alexandria Light" pitchFamily="2" charset="-78"/>
                <a:cs typeface="Alexandria Light" pitchFamily="2" charset="-78"/>
              </a:rPr>
              <a:t>لكن تذكر أنك وصاحب العمل المستقبلي تبذلان قصارى جهدك ، مما قد يؤدي إلى توقعات غير واقعية لكلا الطرفين.</a:t>
            </a:r>
          </a:p>
          <a:p>
            <a:pPr marL="457200" indent="-457200" algn="just" rtl="1">
              <a:lnSpc>
                <a:spcPct val="150000"/>
              </a:lnSpc>
              <a:buFont typeface="+mj-lt"/>
              <a:buAutoNum type="arabicPeriod" startAt="4"/>
            </a:pPr>
            <a:r>
              <a:rPr lang="ar-SA" sz="1600" dirty="0">
                <a:solidFill>
                  <a:srgbClr val="002060"/>
                </a:solidFill>
                <a:latin typeface="Alexandria Light" pitchFamily="2" charset="-78"/>
                <a:cs typeface="Alexandria Light" pitchFamily="2" charset="-78"/>
              </a:rPr>
              <a:t>بمجرد التوظيف ، تخرج من عالم الخيال إلى واقع ثقافتك التنظيمية الجديدة. كل منظمة ، كبيرة كانت أم صغيرة ، لها ثقافتها الخاصة.</a:t>
            </a:r>
          </a:p>
          <a:p>
            <a:pPr marL="457200" indent="-457200" algn="just" rtl="1">
              <a:lnSpc>
                <a:spcPct val="150000"/>
              </a:lnSpc>
              <a:buFont typeface="+mj-lt"/>
              <a:buAutoNum type="arabicPeriod" startAt="4"/>
            </a:pPr>
            <a:r>
              <a:rPr lang="ar-SA" sz="1600" dirty="0">
                <a:solidFill>
                  <a:srgbClr val="002060"/>
                </a:solidFill>
                <a:latin typeface="Alexandria Light" pitchFamily="2" charset="-78"/>
                <a:cs typeface="Alexandria Light" pitchFamily="2" charset="-78"/>
              </a:rPr>
              <a:t>بصفتك عضوا جديدا في الثقافة التنظيمية ، سيتم تعليمك بشكل رسمي وغير رسمي الطرق المقبولة للتفكير والتصرف.</a:t>
            </a:r>
          </a:p>
        </p:txBody>
      </p:sp>
      <p:sp>
        <p:nvSpPr>
          <p:cNvPr id="4" name="TextBox 3">
            <a:extLst>
              <a:ext uri="{FF2B5EF4-FFF2-40B4-BE49-F238E27FC236}">
                <a16:creationId xmlns:a16="http://schemas.microsoft.com/office/drawing/2014/main" id="{C4D9BBB7-E80C-5361-ABB0-ED376F576E4E}"/>
              </a:ext>
            </a:extLst>
          </p:cNvPr>
          <p:cNvSpPr txBox="1"/>
          <p:nvPr/>
        </p:nvSpPr>
        <p:spPr>
          <a:xfrm>
            <a:off x="0" y="6646605"/>
            <a:ext cx="1747520" cy="261610"/>
          </a:xfrm>
          <a:prstGeom prst="rect">
            <a:avLst/>
          </a:prstGeom>
          <a:noFill/>
          <a:ln>
            <a:solidFill>
              <a:schemeClr val="bg1"/>
            </a:solidFill>
          </a:ln>
        </p:spPr>
        <p:txBody>
          <a:bodyPr wrap="square" rtlCol="0">
            <a:spAutoFit/>
          </a:bodyPr>
          <a:lstStyle/>
          <a:p>
            <a:r>
              <a:rPr lang="en-US" sz="1100" dirty="0">
                <a:latin typeface="Alexandria" pitchFamily="2" charset="-78"/>
                <a:cs typeface="Alexandria" pitchFamily="2" charset="-78"/>
              </a:rPr>
              <a:t>Dr. Raef Baraka</a:t>
            </a:r>
          </a:p>
        </p:txBody>
      </p:sp>
    </p:spTree>
    <p:extLst>
      <p:ext uri="{BB962C8B-B14F-4D97-AF65-F5344CB8AC3E}">
        <p14:creationId xmlns:p14="http://schemas.microsoft.com/office/powerpoint/2010/main" val="20726246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D39D97-A855-A627-03E0-43C27A3B8E08}"/>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14225922-6031-3BC4-133B-A1865BCC45DD}"/>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C951172C-B46E-BB60-4E46-450F5FBF4B7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A4667DEE-25B5-290E-E129-40EEDF70CAD2}"/>
              </a:ext>
            </a:extLst>
          </p:cNvPr>
          <p:cNvSpPr/>
          <p:nvPr/>
        </p:nvSpPr>
        <p:spPr>
          <a:xfrm>
            <a:off x="621651" y="675283"/>
            <a:ext cx="6270762" cy="461665"/>
          </a:xfrm>
          <a:prstGeom prst="rect">
            <a:avLst/>
          </a:prstGeom>
        </p:spPr>
        <p:txBody>
          <a:bodyPr wrap="square">
            <a:spAutoFit/>
          </a:bodyPr>
          <a:lstStyle/>
          <a:p>
            <a:r>
              <a:rPr lang="en-US" sz="2400" b="1" dirty="0">
                <a:solidFill>
                  <a:srgbClr val="00B0F0"/>
                </a:solidFill>
                <a:latin typeface="Alexandria" charset="0"/>
                <a:cs typeface="Alexandria" charset="0"/>
              </a:rPr>
              <a:t>Learning Your Workplace Culture</a:t>
            </a:r>
          </a:p>
        </p:txBody>
      </p:sp>
      <p:sp>
        <p:nvSpPr>
          <p:cNvPr id="9" name="TextBox 8">
            <a:extLst>
              <a:ext uri="{FF2B5EF4-FFF2-40B4-BE49-F238E27FC236}">
                <a16:creationId xmlns:a16="http://schemas.microsoft.com/office/drawing/2014/main" id="{2655554C-2FAF-9F51-7512-D8A05A4D4154}"/>
              </a:ext>
            </a:extLst>
          </p:cNvPr>
          <p:cNvSpPr txBox="1"/>
          <p:nvPr/>
        </p:nvSpPr>
        <p:spPr>
          <a:xfrm>
            <a:off x="6440129" y="675283"/>
            <a:ext cx="5130220" cy="461665"/>
          </a:xfrm>
          <a:prstGeom prst="rect">
            <a:avLst/>
          </a:prstGeom>
          <a:noFill/>
        </p:spPr>
        <p:txBody>
          <a:bodyPr wrap="square" rtlCol="0">
            <a:spAutoFit/>
          </a:bodyPr>
          <a:lstStyle/>
          <a:p>
            <a:pPr algn="r"/>
            <a:r>
              <a:rPr lang="ar-SA" sz="2400" b="1" dirty="0">
                <a:solidFill>
                  <a:srgbClr val="00B0F0"/>
                </a:solidFill>
                <a:latin typeface="Alexandria" charset="0"/>
                <a:cs typeface="Alexandria" charset="0"/>
              </a:rPr>
              <a:t>تعلم ثقافة مكان عملك</a:t>
            </a:r>
            <a:endParaRPr lang="en-US" sz="2400" b="1" dirty="0">
              <a:solidFill>
                <a:srgbClr val="00B0F0"/>
              </a:solidFill>
              <a:latin typeface="Alexandria" charset="0"/>
              <a:cs typeface="Alexandria" charset="0"/>
            </a:endParaRPr>
          </a:p>
        </p:txBody>
      </p:sp>
      <p:sp>
        <p:nvSpPr>
          <p:cNvPr id="3" name="Rectangle: Rounded Corners 2">
            <a:extLst>
              <a:ext uri="{FF2B5EF4-FFF2-40B4-BE49-F238E27FC236}">
                <a16:creationId xmlns:a16="http://schemas.microsoft.com/office/drawing/2014/main" id="{8D622A6D-BBB0-013D-BD78-0C84FC3A895F}"/>
              </a:ext>
            </a:extLst>
          </p:cNvPr>
          <p:cNvSpPr/>
          <p:nvPr/>
        </p:nvSpPr>
        <p:spPr>
          <a:xfrm>
            <a:off x="638242" y="1704014"/>
            <a:ext cx="10936442" cy="22253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Rounded Corners 24">
            <a:extLst>
              <a:ext uri="{FF2B5EF4-FFF2-40B4-BE49-F238E27FC236}">
                <a16:creationId xmlns:a16="http://schemas.microsoft.com/office/drawing/2014/main" id="{2148581B-CB16-E528-E5DC-72DF3A3C8E0E}"/>
              </a:ext>
            </a:extLst>
          </p:cNvPr>
          <p:cNvSpPr/>
          <p:nvPr/>
        </p:nvSpPr>
        <p:spPr>
          <a:xfrm>
            <a:off x="638241" y="4042511"/>
            <a:ext cx="10936441" cy="24589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t>حل النزاعات: يمكن أن يكون التواصل وجهاً لوجه فعالاً في حل النزاعات، لأنه يسمح بالتفاعل في الوقت الفعلي، والاستماع النشط، والفرصة لمعالجة المخاوف بشكل مباشر.</a:t>
            </a:r>
            <a:endParaRPr lang="en-US" dirty="0"/>
          </a:p>
        </p:txBody>
      </p:sp>
      <p:sp>
        <p:nvSpPr>
          <p:cNvPr id="7" name="Rectangle 6">
            <a:extLst>
              <a:ext uri="{FF2B5EF4-FFF2-40B4-BE49-F238E27FC236}">
                <a16:creationId xmlns:a16="http://schemas.microsoft.com/office/drawing/2014/main" id="{11BEF6CF-7D0A-0CB9-C2ED-E0A9FE3812BE}"/>
              </a:ext>
            </a:extLst>
          </p:cNvPr>
          <p:cNvSpPr/>
          <p:nvPr/>
        </p:nvSpPr>
        <p:spPr>
          <a:xfrm>
            <a:off x="752354" y="1689830"/>
            <a:ext cx="10679645" cy="2123017"/>
          </a:xfrm>
          <a:prstGeom prst="rect">
            <a:avLst/>
          </a:prstGeom>
        </p:spPr>
        <p:txBody>
          <a:bodyPr wrap="square">
            <a:spAutoFit/>
          </a:bodyPr>
          <a:lstStyle/>
          <a:p>
            <a:pPr marL="342900" indent="-342900" algn="just">
              <a:lnSpc>
                <a:spcPct val="150000"/>
              </a:lnSpc>
              <a:buFont typeface="+mj-lt"/>
              <a:buAutoNum type="arabicPeriod" startAt="6"/>
            </a:pPr>
            <a:r>
              <a:rPr lang="en-US" dirty="0">
                <a:solidFill>
                  <a:srgbClr val="002060"/>
                </a:solidFill>
                <a:latin typeface="Alexandria Light" pitchFamily="2" charset="-78"/>
                <a:cs typeface="Alexandria Light" pitchFamily="2" charset="-78"/>
              </a:rPr>
              <a:t>As a new member of organizational culture, you will be formally and informally taught the acceptable ways to think and behave.</a:t>
            </a:r>
          </a:p>
          <a:p>
            <a:pPr marL="342900" indent="-342900" algn="just">
              <a:lnSpc>
                <a:spcPct val="150000"/>
              </a:lnSpc>
              <a:buFont typeface="+mj-lt"/>
              <a:buAutoNum type="arabicPeriod" startAt="6"/>
            </a:pPr>
            <a:r>
              <a:rPr lang="en-US" dirty="0">
                <a:solidFill>
                  <a:srgbClr val="002060"/>
                </a:solidFill>
                <a:latin typeface="Alexandria Light" pitchFamily="2" charset="-78"/>
                <a:cs typeface="Alexandria Light" pitchFamily="2" charset="-78"/>
              </a:rPr>
              <a:t>The newcomer learns the requirements of his or her role and what the organization and its members consider to be ‘normal’ patterns of behavior and thought. </a:t>
            </a:r>
          </a:p>
          <a:p>
            <a:pPr marL="342900" indent="-342900" algn="just">
              <a:lnSpc>
                <a:spcPct val="150000"/>
              </a:lnSpc>
              <a:buFont typeface="Arial" panose="020B0604020202020204" pitchFamily="34" charset="0"/>
              <a:buChar char="•"/>
            </a:pPr>
            <a:r>
              <a:rPr lang="en-US" b="1" dirty="0">
                <a:solidFill>
                  <a:srgbClr val="FF0000"/>
                </a:solidFill>
                <a:latin typeface="Alexandria Light" pitchFamily="2" charset="-78"/>
                <a:cs typeface="Alexandria Light" pitchFamily="2" charset="-78"/>
              </a:rPr>
              <a:t>In many ways, it’s like entering a foreign land</a:t>
            </a:r>
            <a:r>
              <a:rPr lang="en-US" dirty="0">
                <a:solidFill>
                  <a:srgbClr val="002060"/>
                </a:solidFill>
                <a:latin typeface="Alexandria Light" pitchFamily="2" charset="-78"/>
                <a:cs typeface="Alexandria Light" pitchFamily="2" charset="-78"/>
              </a:rPr>
              <a:t>.</a:t>
            </a:r>
          </a:p>
        </p:txBody>
      </p:sp>
      <p:sp>
        <p:nvSpPr>
          <p:cNvPr id="10" name="Rectangle 9">
            <a:extLst>
              <a:ext uri="{FF2B5EF4-FFF2-40B4-BE49-F238E27FC236}">
                <a16:creationId xmlns:a16="http://schemas.microsoft.com/office/drawing/2014/main" id="{22AA56C3-492D-9E7E-633A-495D5EED655F}"/>
              </a:ext>
            </a:extLst>
          </p:cNvPr>
          <p:cNvSpPr/>
          <p:nvPr/>
        </p:nvSpPr>
        <p:spPr>
          <a:xfrm>
            <a:off x="845572" y="4099851"/>
            <a:ext cx="10497617" cy="2030684"/>
          </a:xfrm>
          <a:prstGeom prst="rect">
            <a:avLst/>
          </a:prstGeom>
        </p:spPr>
        <p:txBody>
          <a:bodyPr wrap="square">
            <a:spAutoFit/>
          </a:bodyPr>
          <a:lstStyle/>
          <a:p>
            <a:pPr marL="457200" indent="-457200" algn="just" rtl="1">
              <a:lnSpc>
                <a:spcPct val="200000"/>
              </a:lnSpc>
              <a:buFont typeface="+mj-lt"/>
              <a:buAutoNum type="arabicPeriod" startAt="6"/>
            </a:pPr>
            <a:r>
              <a:rPr lang="ar-SA" sz="1700" dirty="0">
                <a:latin typeface="Alexandria Light" pitchFamily="2" charset="-78"/>
                <a:cs typeface="Alexandria Light" pitchFamily="2" charset="-78"/>
              </a:rPr>
              <a:t>بصفتك عضوا جديدا في الثقافة التنظيمية ، سيتم تعليمك بشكل رسمي وغير رسمي الطرق المقبولة للتفكير والتصرف.</a:t>
            </a:r>
          </a:p>
          <a:p>
            <a:pPr marL="457200" indent="-457200" algn="just" rtl="1">
              <a:lnSpc>
                <a:spcPct val="200000"/>
              </a:lnSpc>
              <a:buFont typeface="+mj-lt"/>
              <a:buAutoNum type="arabicPeriod" startAt="6"/>
            </a:pPr>
            <a:r>
              <a:rPr lang="ar-SA" sz="1700" dirty="0">
                <a:latin typeface="Alexandria Light" pitchFamily="2" charset="-78"/>
                <a:cs typeface="Alexandria Light" pitchFamily="2" charset="-78"/>
              </a:rPr>
              <a:t>يتعلم الوافد الجديد متطلبات دوره وما تعتبره المنظمة وأعضاؤها أنماطا "طبيعية" من السلوك والتفكير. </a:t>
            </a:r>
          </a:p>
          <a:p>
            <a:pPr marL="342900" indent="-342900" algn="just" rtl="1">
              <a:lnSpc>
                <a:spcPct val="150000"/>
              </a:lnSpc>
              <a:buFont typeface="Arial" panose="020B0604020202020204" pitchFamily="34" charset="0"/>
              <a:buChar char="•"/>
            </a:pPr>
            <a:r>
              <a:rPr lang="ar-SA" b="1" dirty="0">
                <a:solidFill>
                  <a:srgbClr val="FF0000"/>
                </a:solidFill>
                <a:latin typeface="Alexandria Light" pitchFamily="2" charset="-78"/>
                <a:cs typeface="Alexandria Light" pitchFamily="2" charset="-78"/>
              </a:rPr>
              <a:t>من نواح كثيرة ، يشبه الأمر دخول أرض أجنبية.</a:t>
            </a:r>
          </a:p>
        </p:txBody>
      </p:sp>
      <p:sp>
        <p:nvSpPr>
          <p:cNvPr id="4" name="TextBox 3">
            <a:extLst>
              <a:ext uri="{FF2B5EF4-FFF2-40B4-BE49-F238E27FC236}">
                <a16:creationId xmlns:a16="http://schemas.microsoft.com/office/drawing/2014/main" id="{F243B8E8-EA05-5CF2-505B-1F991C05612C}"/>
              </a:ext>
            </a:extLst>
          </p:cNvPr>
          <p:cNvSpPr txBox="1"/>
          <p:nvPr/>
        </p:nvSpPr>
        <p:spPr>
          <a:xfrm>
            <a:off x="0" y="6646605"/>
            <a:ext cx="1747520" cy="261610"/>
          </a:xfrm>
          <a:prstGeom prst="rect">
            <a:avLst/>
          </a:prstGeom>
          <a:noFill/>
          <a:ln>
            <a:solidFill>
              <a:schemeClr val="bg1"/>
            </a:solidFill>
          </a:ln>
        </p:spPr>
        <p:txBody>
          <a:bodyPr wrap="square" rtlCol="0">
            <a:spAutoFit/>
          </a:bodyPr>
          <a:lstStyle/>
          <a:p>
            <a:r>
              <a:rPr lang="en-US" sz="1100" dirty="0">
                <a:latin typeface="Alexandria" pitchFamily="2" charset="-78"/>
                <a:cs typeface="Alexandria" pitchFamily="2" charset="-78"/>
              </a:rPr>
              <a:t>Dr. Raef Baraka</a:t>
            </a:r>
          </a:p>
        </p:txBody>
      </p:sp>
    </p:spTree>
    <p:extLst>
      <p:ext uri="{BB962C8B-B14F-4D97-AF65-F5344CB8AC3E}">
        <p14:creationId xmlns:p14="http://schemas.microsoft.com/office/powerpoint/2010/main" val="3570494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3CD02E-BE09-2B0F-F514-34D21B1C4081}"/>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018C1DAA-DED6-DEFB-C0BB-E72F345C7AAD}"/>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D472B221-1F8A-2901-D2AA-78F8125EE6E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1D04D39F-5215-C5D6-1443-CBE22C91E0B7}"/>
              </a:ext>
            </a:extLst>
          </p:cNvPr>
          <p:cNvSpPr/>
          <p:nvPr/>
        </p:nvSpPr>
        <p:spPr>
          <a:xfrm>
            <a:off x="621651" y="675283"/>
            <a:ext cx="6270762" cy="461665"/>
          </a:xfrm>
          <a:prstGeom prst="rect">
            <a:avLst/>
          </a:prstGeom>
        </p:spPr>
        <p:txBody>
          <a:bodyPr wrap="square">
            <a:spAutoFit/>
          </a:bodyPr>
          <a:lstStyle/>
          <a:p>
            <a:r>
              <a:rPr lang="en-US" sz="2400" b="1" dirty="0">
                <a:solidFill>
                  <a:srgbClr val="00B0F0"/>
                </a:solidFill>
                <a:latin typeface="Alexandria" charset="0"/>
                <a:cs typeface="Alexandria" charset="0"/>
              </a:rPr>
              <a:t>Learning Your Workplace Culture</a:t>
            </a:r>
          </a:p>
        </p:txBody>
      </p:sp>
      <p:sp>
        <p:nvSpPr>
          <p:cNvPr id="9" name="TextBox 8">
            <a:extLst>
              <a:ext uri="{FF2B5EF4-FFF2-40B4-BE49-F238E27FC236}">
                <a16:creationId xmlns:a16="http://schemas.microsoft.com/office/drawing/2014/main" id="{69A3303A-6757-2ACF-505E-DA78DB5B084F}"/>
              </a:ext>
            </a:extLst>
          </p:cNvPr>
          <p:cNvSpPr txBox="1"/>
          <p:nvPr/>
        </p:nvSpPr>
        <p:spPr>
          <a:xfrm>
            <a:off x="6440129" y="675283"/>
            <a:ext cx="5130220" cy="461665"/>
          </a:xfrm>
          <a:prstGeom prst="rect">
            <a:avLst/>
          </a:prstGeom>
          <a:noFill/>
        </p:spPr>
        <p:txBody>
          <a:bodyPr wrap="square" rtlCol="0">
            <a:spAutoFit/>
          </a:bodyPr>
          <a:lstStyle/>
          <a:p>
            <a:pPr algn="r"/>
            <a:r>
              <a:rPr lang="ar-SA" sz="2400" b="1" dirty="0">
                <a:solidFill>
                  <a:srgbClr val="00B0F0"/>
                </a:solidFill>
                <a:latin typeface="Alexandria" charset="0"/>
                <a:cs typeface="Alexandria" charset="0"/>
              </a:rPr>
              <a:t>تعلم ثقافة مكان عملك</a:t>
            </a:r>
            <a:endParaRPr lang="en-US" sz="2400" b="1" dirty="0">
              <a:solidFill>
                <a:srgbClr val="00B0F0"/>
              </a:solidFill>
              <a:latin typeface="Alexandria" charset="0"/>
              <a:cs typeface="Alexandria" charset="0"/>
            </a:endParaRPr>
          </a:p>
        </p:txBody>
      </p:sp>
      <p:sp>
        <p:nvSpPr>
          <p:cNvPr id="3" name="Rectangle: Rounded Corners 2">
            <a:extLst>
              <a:ext uri="{FF2B5EF4-FFF2-40B4-BE49-F238E27FC236}">
                <a16:creationId xmlns:a16="http://schemas.microsoft.com/office/drawing/2014/main" id="{15B39EBF-D9BF-B731-4DE6-669E836ED378}"/>
              </a:ext>
            </a:extLst>
          </p:cNvPr>
          <p:cNvSpPr/>
          <p:nvPr/>
        </p:nvSpPr>
        <p:spPr>
          <a:xfrm>
            <a:off x="638242" y="1704014"/>
            <a:ext cx="10936442" cy="22253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Rounded Corners 24">
            <a:extLst>
              <a:ext uri="{FF2B5EF4-FFF2-40B4-BE49-F238E27FC236}">
                <a16:creationId xmlns:a16="http://schemas.microsoft.com/office/drawing/2014/main" id="{2F743303-F724-F130-E9BA-A9F4224E078F}"/>
              </a:ext>
            </a:extLst>
          </p:cNvPr>
          <p:cNvSpPr/>
          <p:nvPr/>
        </p:nvSpPr>
        <p:spPr>
          <a:xfrm>
            <a:off x="638241" y="4042511"/>
            <a:ext cx="10936441" cy="24589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t>حل النزاعات: يمكن أن يكون التواصل وجهاً لوجه فعالاً في حل النزاعات، لأنه يسمح بالتفاعل في الوقت الفعلي، والاستماع النشط، والفرصة لمعالجة المخاوف بشكل مباشر.</a:t>
            </a:r>
            <a:endParaRPr lang="en-US" dirty="0"/>
          </a:p>
        </p:txBody>
      </p:sp>
      <p:sp>
        <p:nvSpPr>
          <p:cNvPr id="7" name="Rectangle 6">
            <a:extLst>
              <a:ext uri="{FF2B5EF4-FFF2-40B4-BE49-F238E27FC236}">
                <a16:creationId xmlns:a16="http://schemas.microsoft.com/office/drawing/2014/main" id="{92317003-246E-6BBD-395E-AC68B21D409D}"/>
              </a:ext>
            </a:extLst>
          </p:cNvPr>
          <p:cNvSpPr/>
          <p:nvPr/>
        </p:nvSpPr>
        <p:spPr>
          <a:xfrm>
            <a:off x="752354" y="1689830"/>
            <a:ext cx="10679645" cy="2289794"/>
          </a:xfrm>
          <a:prstGeom prst="rect">
            <a:avLst/>
          </a:prstGeom>
        </p:spPr>
        <p:txBody>
          <a:bodyPr wrap="square">
            <a:spAutoFit/>
          </a:bodyPr>
          <a:lstStyle/>
          <a:p>
            <a:pPr algn="just">
              <a:lnSpc>
                <a:spcPct val="150000"/>
              </a:lnSpc>
            </a:pPr>
            <a:r>
              <a:rPr lang="en-US" sz="1600" b="1" dirty="0">
                <a:latin typeface="Alexandria Light" pitchFamily="2" charset="-78"/>
                <a:cs typeface="Alexandria Light" pitchFamily="2" charset="-78"/>
              </a:rPr>
              <a:t>As you get to know the diverse workplace, you should begin asking yourself reflective questions, including the following</a:t>
            </a:r>
          </a:p>
          <a:p>
            <a:pPr marL="342900" indent="-342900" algn="just">
              <a:lnSpc>
                <a:spcPct val="150000"/>
              </a:lnSpc>
              <a:buFont typeface="Arial" panose="020B0604020202020204" pitchFamily="34" charset="0"/>
              <a:buChar char="•"/>
            </a:pPr>
            <a:r>
              <a:rPr lang="en-US" sz="1600" dirty="0">
                <a:solidFill>
                  <a:srgbClr val="002060"/>
                </a:solidFill>
                <a:latin typeface="Alexandria Light" pitchFamily="2" charset="-78"/>
                <a:cs typeface="Alexandria Light" pitchFamily="2" charset="-78"/>
              </a:rPr>
              <a:t>What is the </a:t>
            </a:r>
            <a:r>
              <a:rPr lang="en-US" sz="1600" dirty="0">
                <a:solidFill>
                  <a:srgbClr val="FF0000"/>
                </a:solidFill>
                <a:latin typeface="Alexandria Light" pitchFamily="2" charset="-78"/>
                <a:cs typeface="Alexandria Light" pitchFamily="2" charset="-78"/>
              </a:rPr>
              <a:t>mission statement</a:t>
            </a:r>
            <a:r>
              <a:rPr lang="en-US" sz="1600" dirty="0">
                <a:solidFill>
                  <a:srgbClr val="002060"/>
                </a:solidFill>
                <a:latin typeface="Alexandria Light" pitchFamily="2" charset="-78"/>
                <a:cs typeface="Alexandria Light" pitchFamily="2" charset="-78"/>
              </a:rPr>
              <a:t>? Did you have an </a:t>
            </a:r>
            <a:r>
              <a:rPr lang="en-US" sz="1600" dirty="0">
                <a:solidFill>
                  <a:srgbClr val="FF0000"/>
                </a:solidFill>
                <a:latin typeface="Alexandria Light" pitchFamily="2" charset="-78"/>
                <a:cs typeface="Alexandria Light" pitchFamily="2" charset="-78"/>
              </a:rPr>
              <a:t>employee orientation</a:t>
            </a:r>
            <a:r>
              <a:rPr lang="en-US" sz="1600" dirty="0">
                <a:solidFill>
                  <a:srgbClr val="002060"/>
                </a:solidFill>
                <a:latin typeface="Alexandria Light" pitchFamily="2" charset="-78"/>
                <a:cs typeface="Alexandria Light" pitchFamily="2" charset="-78"/>
              </a:rPr>
              <a:t>? What was </a:t>
            </a:r>
            <a:r>
              <a:rPr lang="en-US" sz="1600" dirty="0">
                <a:solidFill>
                  <a:srgbClr val="FF0000"/>
                </a:solidFill>
                <a:latin typeface="Alexandria Light" pitchFamily="2" charset="-78"/>
                <a:cs typeface="Alexandria Light" pitchFamily="2" charset="-78"/>
              </a:rPr>
              <a:t>discussed</a:t>
            </a:r>
            <a:r>
              <a:rPr lang="en-US" sz="1600" dirty="0">
                <a:solidFill>
                  <a:srgbClr val="002060"/>
                </a:solidFill>
                <a:latin typeface="Alexandria Light" pitchFamily="2" charset="-78"/>
                <a:cs typeface="Alexandria Light" pitchFamily="2" charset="-78"/>
              </a:rPr>
              <a:t> in orientation? Where are the offices </a:t>
            </a:r>
            <a:r>
              <a:rPr lang="en-US" sz="1600" dirty="0">
                <a:solidFill>
                  <a:srgbClr val="FF0000"/>
                </a:solidFill>
                <a:latin typeface="Alexandria Light" pitchFamily="2" charset="-78"/>
                <a:cs typeface="Alexandria Light" pitchFamily="2" charset="-78"/>
              </a:rPr>
              <a:t>located</a:t>
            </a:r>
            <a:r>
              <a:rPr lang="en-US" sz="1600" dirty="0">
                <a:solidFill>
                  <a:srgbClr val="002060"/>
                </a:solidFill>
                <a:latin typeface="Alexandria Light" pitchFamily="2" charset="-78"/>
                <a:cs typeface="Alexandria Light" pitchFamily="2" charset="-78"/>
              </a:rPr>
              <a:t> (for workers, and supervisors)? What do the offices </a:t>
            </a:r>
            <a:r>
              <a:rPr lang="en-US" sz="1600" dirty="0">
                <a:solidFill>
                  <a:srgbClr val="FF0000"/>
                </a:solidFill>
                <a:latin typeface="Alexandria Light" pitchFamily="2" charset="-78"/>
                <a:cs typeface="Alexandria Light" pitchFamily="2" charset="-78"/>
              </a:rPr>
              <a:t>look like </a:t>
            </a:r>
            <a:r>
              <a:rPr lang="en-US" sz="1600" dirty="0">
                <a:solidFill>
                  <a:srgbClr val="002060"/>
                </a:solidFill>
                <a:latin typeface="Alexandria Light" pitchFamily="2" charset="-78"/>
                <a:cs typeface="Alexandria Light" pitchFamily="2" charset="-78"/>
              </a:rPr>
              <a:t>(e.g., small, large, cubicles)? Are the furniture and computers </a:t>
            </a:r>
            <a:r>
              <a:rPr lang="en-US" sz="1600" dirty="0">
                <a:solidFill>
                  <a:srgbClr val="FF0000"/>
                </a:solidFill>
                <a:latin typeface="Alexandria Light" pitchFamily="2" charset="-78"/>
                <a:cs typeface="Alexandria Light" pitchFamily="2" charset="-78"/>
              </a:rPr>
              <a:t>old or new</a:t>
            </a:r>
            <a:r>
              <a:rPr lang="en-US" sz="1600" dirty="0">
                <a:solidFill>
                  <a:srgbClr val="002060"/>
                </a:solidFill>
                <a:latin typeface="Alexandria Light" pitchFamily="2" charset="-78"/>
                <a:cs typeface="Alexandria Light" pitchFamily="2" charset="-78"/>
              </a:rPr>
              <a:t>? What kinds of </a:t>
            </a:r>
            <a:r>
              <a:rPr lang="en-US" sz="1700" dirty="0">
                <a:solidFill>
                  <a:srgbClr val="FF0000"/>
                </a:solidFill>
                <a:latin typeface="Alexandria Light" pitchFamily="2" charset="-78"/>
                <a:cs typeface="Alexandria Light" pitchFamily="2" charset="-78"/>
              </a:rPr>
              <a:t>items</a:t>
            </a:r>
            <a:r>
              <a:rPr lang="en-US" sz="1600" dirty="0">
                <a:solidFill>
                  <a:srgbClr val="002060"/>
                </a:solidFill>
                <a:latin typeface="Alexandria Light" pitchFamily="2" charset="-78"/>
                <a:cs typeface="Alexandria Light" pitchFamily="2" charset="-78"/>
              </a:rPr>
              <a:t> </a:t>
            </a:r>
            <a:r>
              <a:rPr lang="en-US" sz="1700" dirty="0">
                <a:solidFill>
                  <a:srgbClr val="FF0000"/>
                </a:solidFill>
                <a:latin typeface="Alexandria Light" pitchFamily="2" charset="-78"/>
                <a:cs typeface="Alexandria Light" pitchFamily="2" charset="-78"/>
              </a:rPr>
              <a:t>are</a:t>
            </a:r>
            <a:r>
              <a:rPr lang="en-US" sz="1600" dirty="0">
                <a:solidFill>
                  <a:srgbClr val="002060"/>
                </a:solidFill>
                <a:latin typeface="Alexandria Light" pitchFamily="2" charset="-78"/>
                <a:cs typeface="Alexandria Light" pitchFamily="2" charset="-78"/>
              </a:rPr>
              <a:t> </a:t>
            </a:r>
            <a:r>
              <a:rPr lang="en-US" sz="1600" dirty="0">
                <a:solidFill>
                  <a:srgbClr val="FF0000"/>
                </a:solidFill>
                <a:latin typeface="Alexandria Light" pitchFamily="2" charset="-78"/>
                <a:cs typeface="Alexandria Light" pitchFamily="2" charset="-78"/>
              </a:rPr>
              <a:t>displayed</a:t>
            </a:r>
            <a:r>
              <a:rPr lang="en-US" sz="1600" dirty="0">
                <a:solidFill>
                  <a:srgbClr val="002060"/>
                </a:solidFill>
                <a:latin typeface="Alexandria Light" pitchFamily="2" charset="-78"/>
                <a:cs typeface="Alexandria Light" pitchFamily="2" charset="-78"/>
              </a:rPr>
              <a:t> (e.g., cartoons, degrees, awards, family photos)? How do people </a:t>
            </a:r>
            <a:r>
              <a:rPr lang="en-US" sz="1600" dirty="0">
                <a:solidFill>
                  <a:srgbClr val="FF0000"/>
                </a:solidFill>
                <a:latin typeface="Alexandria Light" pitchFamily="2" charset="-78"/>
                <a:cs typeface="Alexandria Light" pitchFamily="2" charset="-78"/>
              </a:rPr>
              <a:t>dress</a:t>
            </a:r>
            <a:r>
              <a:rPr lang="en-US" sz="1600" dirty="0">
                <a:solidFill>
                  <a:srgbClr val="002060"/>
                </a:solidFill>
                <a:latin typeface="Alexandria Light" pitchFamily="2" charset="-78"/>
                <a:cs typeface="Alexandria Light" pitchFamily="2" charset="-78"/>
              </a:rPr>
              <a:t>? </a:t>
            </a:r>
          </a:p>
        </p:txBody>
      </p:sp>
      <p:sp>
        <p:nvSpPr>
          <p:cNvPr id="10" name="Rectangle 9">
            <a:extLst>
              <a:ext uri="{FF2B5EF4-FFF2-40B4-BE49-F238E27FC236}">
                <a16:creationId xmlns:a16="http://schemas.microsoft.com/office/drawing/2014/main" id="{D4E34816-B168-AE45-1D04-B6E091312573}"/>
              </a:ext>
            </a:extLst>
          </p:cNvPr>
          <p:cNvSpPr/>
          <p:nvPr/>
        </p:nvSpPr>
        <p:spPr>
          <a:xfrm>
            <a:off x="845572" y="4099851"/>
            <a:ext cx="10497617" cy="2010166"/>
          </a:xfrm>
          <a:prstGeom prst="rect">
            <a:avLst/>
          </a:prstGeom>
        </p:spPr>
        <p:txBody>
          <a:bodyPr wrap="square">
            <a:spAutoFit/>
          </a:bodyPr>
          <a:lstStyle/>
          <a:p>
            <a:pPr algn="just" rtl="1">
              <a:lnSpc>
                <a:spcPct val="150000"/>
              </a:lnSpc>
            </a:pPr>
            <a:r>
              <a:rPr lang="ar-SA" sz="1700" b="1" dirty="0">
                <a:latin typeface="Alexandria Light" pitchFamily="2" charset="-78"/>
                <a:cs typeface="Alexandria Light" pitchFamily="2" charset="-78"/>
              </a:rPr>
              <a:t>عندما تتعرف على مكان العمل المتنوع ، يجب أن تبدأ في طرح أسئلة عاكسة على نفسك ، بما في ذلك ما يلي</a:t>
            </a:r>
          </a:p>
          <a:p>
            <a:pPr marL="457200" indent="-457200" algn="just" rtl="1">
              <a:lnSpc>
                <a:spcPct val="150000"/>
              </a:lnSpc>
              <a:buFont typeface="Arial" panose="020B0604020202020204" pitchFamily="34" charset="0"/>
              <a:buChar char="•"/>
            </a:pPr>
            <a:r>
              <a:rPr lang="ar-SA" sz="1700" dirty="0">
                <a:solidFill>
                  <a:srgbClr val="002060"/>
                </a:solidFill>
                <a:latin typeface="Alexandria Light" pitchFamily="2" charset="-78"/>
                <a:cs typeface="Alexandria Light" pitchFamily="2" charset="-78"/>
              </a:rPr>
              <a:t>ما هو بيان </a:t>
            </a:r>
            <a:r>
              <a:rPr lang="ar-SA" sz="1700" dirty="0">
                <a:solidFill>
                  <a:srgbClr val="FF0000"/>
                </a:solidFill>
                <a:latin typeface="Alexandria Light" pitchFamily="2" charset="-78"/>
                <a:cs typeface="Alexandria Light" pitchFamily="2" charset="-78"/>
              </a:rPr>
              <a:t>المهمة</a:t>
            </a:r>
            <a:r>
              <a:rPr lang="ar-SA" sz="1700" dirty="0">
                <a:solidFill>
                  <a:srgbClr val="002060"/>
                </a:solidFill>
                <a:latin typeface="Alexandria Light" pitchFamily="2" charset="-78"/>
                <a:cs typeface="Alexandria Light" pitchFamily="2" charset="-78"/>
              </a:rPr>
              <a:t>؟ هل كان لديك </a:t>
            </a:r>
            <a:r>
              <a:rPr lang="ar-SA" sz="1700" dirty="0">
                <a:solidFill>
                  <a:srgbClr val="FF0000"/>
                </a:solidFill>
                <a:latin typeface="Alexandria Light" pitchFamily="2" charset="-78"/>
                <a:cs typeface="Alexandria Light" pitchFamily="2" charset="-78"/>
              </a:rPr>
              <a:t>توجيه للموظفين</a:t>
            </a:r>
            <a:r>
              <a:rPr lang="ar-SA" sz="1700" dirty="0">
                <a:solidFill>
                  <a:srgbClr val="002060"/>
                </a:solidFill>
                <a:latin typeface="Alexandria Light" pitchFamily="2" charset="-78"/>
                <a:cs typeface="Alexandria Light" pitchFamily="2" charset="-78"/>
              </a:rPr>
              <a:t>؟ ما الذي تمت </a:t>
            </a:r>
            <a:r>
              <a:rPr lang="ar-SA" sz="1700" dirty="0">
                <a:solidFill>
                  <a:srgbClr val="FF0000"/>
                </a:solidFill>
                <a:latin typeface="Alexandria Light" pitchFamily="2" charset="-78"/>
                <a:cs typeface="Alexandria Light" pitchFamily="2" charset="-78"/>
              </a:rPr>
              <a:t>مناقشته</a:t>
            </a:r>
            <a:r>
              <a:rPr lang="ar-SA" sz="1700" dirty="0">
                <a:solidFill>
                  <a:srgbClr val="002060"/>
                </a:solidFill>
                <a:latin typeface="Alexandria Light" pitchFamily="2" charset="-78"/>
                <a:cs typeface="Alexandria Light" pitchFamily="2" charset="-78"/>
              </a:rPr>
              <a:t> في التوجيه؟ أين تقع المكاتب (للعمال والمشرفين)؟ كيف تبدو المكاتب (على سبيل المثال ، مقصورات صغيرة وكبيرة)؟ هل الأثاث وأجهزة الكمبيوتر قديمة أم </a:t>
            </a:r>
            <a:r>
              <a:rPr lang="ar-SA" sz="1700" dirty="0">
                <a:solidFill>
                  <a:srgbClr val="FF0000"/>
                </a:solidFill>
                <a:latin typeface="Alexandria Light" pitchFamily="2" charset="-78"/>
                <a:cs typeface="Alexandria Light" pitchFamily="2" charset="-78"/>
              </a:rPr>
              <a:t>جديدة</a:t>
            </a:r>
            <a:r>
              <a:rPr lang="ar-SA" sz="1700" dirty="0">
                <a:solidFill>
                  <a:srgbClr val="002060"/>
                </a:solidFill>
                <a:latin typeface="Alexandria Light" pitchFamily="2" charset="-78"/>
                <a:cs typeface="Alexandria Light" pitchFamily="2" charset="-78"/>
              </a:rPr>
              <a:t>؟ ما أنواع </a:t>
            </a:r>
            <a:r>
              <a:rPr lang="ar-SA" sz="1700" dirty="0">
                <a:solidFill>
                  <a:srgbClr val="FF0000"/>
                </a:solidFill>
                <a:latin typeface="Alexandria Light" pitchFamily="2" charset="-78"/>
                <a:cs typeface="Alexandria Light" pitchFamily="2" charset="-78"/>
              </a:rPr>
              <a:t>العناصر</a:t>
            </a:r>
            <a:r>
              <a:rPr lang="ar-SA" sz="1700" dirty="0">
                <a:solidFill>
                  <a:srgbClr val="002060"/>
                </a:solidFill>
                <a:latin typeface="Alexandria Light" pitchFamily="2" charset="-78"/>
                <a:cs typeface="Alexandria Light" pitchFamily="2" charset="-78"/>
              </a:rPr>
              <a:t> </a:t>
            </a:r>
            <a:r>
              <a:rPr lang="ar-SA" sz="1700" dirty="0">
                <a:solidFill>
                  <a:srgbClr val="FF0000"/>
                </a:solidFill>
                <a:latin typeface="Alexandria Light" pitchFamily="2" charset="-78"/>
                <a:cs typeface="Alexandria Light" pitchFamily="2" charset="-78"/>
              </a:rPr>
              <a:t>المعروضة</a:t>
            </a:r>
            <a:r>
              <a:rPr lang="ar-SA" sz="1700" dirty="0">
                <a:solidFill>
                  <a:srgbClr val="002060"/>
                </a:solidFill>
                <a:latin typeface="Alexandria Light" pitchFamily="2" charset="-78"/>
                <a:cs typeface="Alexandria Light" pitchFamily="2" charset="-78"/>
              </a:rPr>
              <a:t> (على سبيل المثال ، الرسوم المتحركة والدرجات العلمية والجوائز والصور العائلية)؟ كيف </a:t>
            </a:r>
            <a:r>
              <a:rPr lang="ar-SA" sz="1700" dirty="0">
                <a:solidFill>
                  <a:srgbClr val="FF0000"/>
                </a:solidFill>
                <a:latin typeface="Alexandria Light" pitchFamily="2" charset="-78"/>
                <a:cs typeface="Alexandria Light" pitchFamily="2" charset="-78"/>
              </a:rPr>
              <a:t>يرتدي</a:t>
            </a:r>
            <a:r>
              <a:rPr lang="ar-SA" sz="1700" dirty="0">
                <a:solidFill>
                  <a:srgbClr val="002060"/>
                </a:solidFill>
                <a:latin typeface="Alexandria Light" pitchFamily="2" charset="-78"/>
                <a:cs typeface="Alexandria Light" pitchFamily="2" charset="-78"/>
              </a:rPr>
              <a:t> الناس؟</a:t>
            </a:r>
          </a:p>
        </p:txBody>
      </p:sp>
      <p:sp>
        <p:nvSpPr>
          <p:cNvPr id="4" name="TextBox 3">
            <a:extLst>
              <a:ext uri="{FF2B5EF4-FFF2-40B4-BE49-F238E27FC236}">
                <a16:creationId xmlns:a16="http://schemas.microsoft.com/office/drawing/2014/main" id="{0E10702B-9F24-ED9B-BB27-8B7A80BE9553}"/>
              </a:ext>
            </a:extLst>
          </p:cNvPr>
          <p:cNvSpPr txBox="1"/>
          <p:nvPr/>
        </p:nvSpPr>
        <p:spPr>
          <a:xfrm>
            <a:off x="0" y="6646605"/>
            <a:ext cx="1747520" cy="261610"/>
          </a:xfrm>
          <a:prstGeom prst="rect">
            <a:avLst/>
          </a:prstGeom>
          <a:noFill/>
          <a:ln>
            <a:solidFill>
              <a:schemeClr val="bg1"/>
            </a:solidFill>
          </a:ln>
        </p:spPr>
        <p:txBody>
          <a:bodyPr wrap="square" rtlCol="0">
            <a:spAutoFit/>
          </a:bodyPr>
          <a:lstStyle/>
          <a:p>
            <a:r>
              <a:rPr lang="en-US" sz="1100" dirty="0">
                <a:latin typeface="Alexandria" pitchFamily="2" charset="-78"/>
                <a:cs typeface="Alexandria" pitchFamily="2" charset="-78"/>
              </a:rPr>
              <a:t>Dr. Raef Baraka</a:t>
            </a:r>
          </a:p>
        </p:txBody>
      </p:sp>
    </p:spTree>
    <p:extLst>
      <p:ext uri="{BB962C8B-B14F-4D97-AF65-F5344CB8AC3E}">
        <p14:creationId xmlns:p14="http://schemas.microsoft.com/office/powerpoint/2010/main" val="31196471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BC15DC-A6F5-F008-ECE9-2BC32D67F6E5}"/>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E4594A7-9A77-FCDC-A04C-6297B4D2298A}"/>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AA9BA425-3B2F-A4F8-0484-B61D565138E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4D99CAF8-CD1A-ABF8-3AE2-B2562B8275B6}"/>
              </a:ext>
            </a:extLst>
          </p:cNvPr>
          <p:cNvSpPr/>
          <p:nvPr/>
        </p:nvSpPr>
        <p:spPr>
          <a:xfrm>
            <a:off x="621651" y="675283"/>
            <a:ext cx="6270762" cy="461665"/>
          </a:xfrm>
          <a:prstGeom prst="rect">
            <a:avLst/>
          </a:prstGeom>
        </p:spPr>
        <p:txBody>
          <a:bodyPr wrap="square">
            <a:spAutoFit/>
          </a:bodyPr>
          <a:lstStyle/>
          <a:p>
            <a:r>
              <a:rPr lang="en-US" sz="2400" b="1" dirty="0">
                <a:solidFill>
                  <a:srgbClr val="00B0F0"/>
                </a:solidFill>
                <a:latin typeface="Alexandria" charset="0"/>
                <a:cs typeface="Alexandria" charset="0"/>
              </a:rPr>
              <a:t>Learning Your Workplace Culture</a:t>
            </a:r>
          </a:p>
        </p:txBody>
      </p:sp>
      <p:sp>
        <p:nvSpPr>
          <p:cNvPr id="9" name="TextBox 8">
            <a:extLst>
              <a:ext uri="{FF2B5EF4-FFF2-40B4-BE49-F238E27FC236}">
                <a16:creationId xmlns:a16="http://schemas.microsoft.com/office/drawing/2014/main" id="{13341DCE-35C4-0BCA-CA6F-78A6A31DEA32}"/>
              </a:ext>
            </a:extLst>
          </p:cNvPr>
          <p:cNvSpPr txBox="1"/>
          <p:nvPr/>
        </p:nvSpPr>
        <p:spPr>
          <a:xfrm>
            <a:off x="6440129" y="675283"/>
            <a:ext cx="5130220" cy="461665"/>
          </a:xfrm>
          <a:prstGeom prst="rect">
            <a:avLst/>
          </a:prstGeom>
          <a:noFill/>
        </p:spPr>
        <p:txBody>
          <a:bodyPr wrap="square" rtlCol="0">
            <a:spAutoFit/>
          </a:bodyPr>
          <a:lstStyle/>
          <a:p>
            <a:pPr algn="r"/>
            <a:r>
              <a:rPr lang="ar-SA" sz="2400" b="1" dirty="0">
                <a:solidFill>
                  <a:srgbClr val="00B0F0"/>
                </a:solidFill>
                <a:latin typeface="Alexandria" charset="0"/>
                <a:cs typeface="Alexandria" charset="0"/>
              </a:rPr>
              <a:t>تعلم ثقافة مكان عملك</a:t>
            </a:r>
            <a:endParaRPr lang="en-US" sz="2400" b="1" dirty="0">
              <a:solidFill>
                <a:srgbClr val="00B0F0"/>
              </a:solidFill>
              <a:latin typeface="Alexandria" charset="0"/>
              <a:cs typeface="Alexandria" charset="0"/>
            </a:endParaRPr>
          </a:p>
        </p:txBody>
      </p:sp>
      <p:sp>
        <p:nvSpPr>
          <p:cNvPr id="3" name="Rectangle: Rounded Corners 2">
            <a:extLst>
              <a:ext uri="{FF2B5EF4-FFF2-40B4-BE49-F238E27FC236}">
                <a16:creationId xmlns:a16="http://schemas.microsoft.com/office/drawing/2014/main" id="{40A8303E-B318-4D3B-9235-9012689A776B}"/>
              </a:ext>
            </a:extLst>
          </p:cNvPr>
          <p:cNvSpPr/>
          <p:nvPr/>
        </p:nvSpPr>
        <p:spPr>
          <a:xfrm>
            <a:off x="638242" y="1704014"/>
            <a:ext cx="10936442" cy="22253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Rounded Corners 24">
            <a:extLst>
              <a:ext uri="{FF2B5EF4-FFF2-40B4-BE49-F238E27FC236}">
                <a16:creationId xmlns:a16="http://schemas.microsoft.com/office/drawing/2014/main" id="{0EED5D77-EC9E-A3BB-16E6-D89361482F90}"/>
              </a:ext>
            </a:extLst>
          </p:cNvPr>
          <p:cNvSpPr/>
          <p:nvPr/>
        </p:nvSpPr>
        <p:spPr>
          <a:xfrm>
            <a:off x="638241" y="4042511"/>
            <a:ext cx="10936441" cy="24589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t>حل النزاعات: يمكن أن يكون التواصل وجهاً لوجه فعالاً في حل النزاعات، لأنه يسمح بالتفاعل في الوقت الفعلي، والاستماع النشط، والفرصة لمعالجة المخاوف بشكل مباشر.</a:t>
            </a:r>
            <a:endParaRPr lang="en-US" dirty="0"/>
          </a:p>
        </p:txBody>
      </p:sp>
      <p:sp>
        <p:nvSpPr>
          <p:cNvPr id="7" name="Rectangle 6">
            <a:extLst>
              <a:ext uri="{FF2B5EF4-FFF2-40B4-BE49-F238E27FC236}">
                <a16:creationId xmlns:a16="http://schemas.microsoft.com/office/drawing/2014/main" id="{3A05A411-B6B8-323A-D5FF-9BB40587B268}"/>
              </a:ext>
            </a:extLst>
          </p:cNvPr>
          <p:cNvSpPr/>
          <p:nvPr/>
        </p:nvSpPr>
        <p:spPr>
          <a:xfrm>
            <a:off x="752354" y="1689830"/>
            <a:ext cx="10679645" cy="2266711"/>
          </a:xfrm>
          <a:prstGeom prst="rect">
            <a:avLst/>
          </a:prstGeom>
        </p:spPr>
        <p:txBody>
          <a:bodyPr wrap="square">
            <a:spAutoFit/>
          </a:bodyPr>
          <a:lstStyle/>
          <a:p>
            <a:pPr algn="just">
              <a:lnSpc>
                <a:spcPct val="150000"/>
              </a:lnSpc>
            </a:pPr>
            <a:r>
              <a:rPr lang="en-US" sz="1600" b="1" dirty="0">
                <a:latin typeface="Alexandria Light" pitchFamily="2" charset="-78"/>
                <a:cs typeface="Alexandria Light" pitchFamily="2" charset="-78"/>
              </a:rPr>
              <a:t>As you get to know the diverse workplace, you should begin asking yourself reflective questions, including the following</a:t>
            </a:r>
          </a:p>
          <a:p>
            <a:pPr marL="342900" indent="-342900" algn="just">
              <a:lnSpc>
                <a:spcPct val="150000"/>
              </a:lnSpc>
              <a:buFont typeface="Arial" panose="020B0604020202020204" pitchFamily="34" charset="0"/>
              <a:buChar char="•"/>
            </a:pPr>
            <a:r>
              <a:rPr lang="en-US" sz="1600" dirty="0">
                <a:solidFill>
                  <a:srgbClr val="002060"/>
                </a:solidFill>
                <a:latin typeface="Alexandria Light" pitchFamily="2" charset="-78"/>
                <a:cs typeface="Alexandria Light" pitchFamily="2" charset="-78"/>
              </a:rPr>
              <a:t>What </a:t>
            </a:r>
            <a:r>
              <a:rPr lang="en-US" sz="1600" dirty="0">
                <a:solidFill>
                  <a:srgbClr val="FF0000"/>
                </a:solidFill>
                <a:latin typeface="Alexandria Light" pitchFamily="2" charset="-78"/>
                <a:cs typeface="Alexandria Light" pitchFamily="2" charset="-78"/>
              </a:rPr>
              <a:t>metaphors</a:t>
            </a:r>
            <a:r>
              <a:rPr lang="en-US" sz="1600" dirty="0">
                <a:solidFill>
                  <a:srgbClr val="002060"/>
                </a:solidFill>
                <a:latin typeface="Alexandria Light" pitchFamily="2" charset="-78"/>
                <a:cs typeface="Alexandria Light" pitchFamily="2" charset="-78"/>
              </a:rPr>
              <a:t> do employees use to discuss the organization (e.g., family, team)? What </a:t>
            </a:r>
            <a:r>
              <a:rPr lang="en-US" sz="1600" dirty="0">
                <a:solidFill>
                  <a:srgbClr val="FF0000"/>
                </a:solidFill>
                <a:latin typeface="Alexandria Light" pitchFamily="2" charset="-78"/>
                <a:cs typeface="Alexandria Light" pitchFamily="2" charset="-78"/>
              </a:rPr>
              <a:t>stories</a:t>
            </a:r>
            <a:r>
              <a:rPr lang="en-US" sz="1600" dirty="0">
                <a:solidFill>
                  <a:srgbClr val="002060"/>
                </a:solidFill>
                <a:latin typeface="Alexandria Light" pitchFamily="2" charset="-78"/>
                <a:cs typeface="Alexandria Light" pitchFamily="2" charset="-78"/>
              </a:rPr>
              <a:t> do employees tell about the </a:t>
            </a:r>
            <a:r>
              <a:rPr lang="en-US" sz="1600" dirty="0">
                <a:solidFill>
                  <a:srgbClr val="FF0000"/>
                </a:solidFill>
                <a:latin typeface="Alexandria Light" pitchFamily="2" charset="-78"/>
                <a:cs typeface="Alexandria Light" pitchFamily="2" charset="-78"/>
              </a:rPr>
              <a:t>organization</a:t>
            </a:r>
            <a:r>
              <a:rPr lang="en-US" sz="1600" dirty="0">
                <a:solidFill>
                  <a:srgbClr val="002060"/>
                </a:solidFill>
                <a:latin typeface="Alexandria Light" pitchFamily="2" charset="-78"/>
                <a:cs typeface="Alexandria Light" pitchFamily="2" charset="-78"/>
              </a:rPr>
              <a:t>, about </a:t>
            </a:r>
            <a:r>
              <a:rPr lang="en-US" sz="1600" dirty="0">
                <a:solidFill>
                  <a:srgbClr val="FF0000"/>
                </a:solidFill>
                <a:latin typeface="Alexandria Light" pitchFamily="2" charset="-78"/>
                <a:cs typeface="Alexandria Light" pitchFamily="2" charset="-78"/>
              </a:rPr>
              <a:t>leadership</a:t>
            </a:r>
            <a:r>
              <a:rPr lang="en-US" sz="1600" dirty="0">
                <a:solidFill>
                  <a:srgbClr val="002060"/>
                </a:solidFill>
                <a:latin typeface="Alexandria Light" pitchFamily="2" charset="-78"/>
                <a:cs typeface="Alexandria Light" pitchFamily="2" charset="-78"/>
              </a:rPr>
              <a:t>, and about each </a:t>
            </a:r>
            <a:r>
              <a:rPr lang="en-US" sz="1600" dirty="0">
                <a:solidFill>
                  <a:srgbClr val="FF0000"/>
                </a:solidFill>
                <a:latin typeface="Alexandria Light" pitchFamily="2" charset="-78"/>
                <a:cs typeface="Alexandria Light" pitchFamily="2" charset="-78"/>
              </a:rPr>
              <a:t>other</a:t>
            </a:r>
            <a:r>
              <a:rPr lang="en-US" sz="1600" dirty="0">
                <a:solidFill>
                  <a:srgbClr val="002060"/>
                </a:solidFill>
                <a:latin typeface="Alexandria Light" pitchFamily="2" charset="-78"/>
                <a:cs typeface="Alexandria Light" pitchFamily="2" charset="-78"/>
              </a:rPr>
              <a:t>? What </a:t>
            </a:r>
            <a:r>
              <a:rPr lang="en-US" sz="1600" dirty="0">
                <a:solidFill>
                  <a:srgbClr val="FF0000"/>
                </a:solidFill>
                <a:latin typeface="Alexandria Light" pitchFamily="2" charset="-78"/>
                <a:cs typeface="Alexandria Light" pitchFamily="2" charset="-78"/>
              </a:rPr>
              <a:t>jargon</a:t>
            </a:r>
            <a:r>
              <a:rPr lang="en-US" sz="1600" dirty="0">
                <a:solidFill>
                  <a:srgbClr val="002060"/>
                </a:solidFill>
                <a:latin typeface="Alexandria Light" pitchFamily="2" charset="-78"/>
                <a:cs typeface="Alexandria Light" pitchFamily="2" charset="-78"/>
              </a:rPr>
              <a:t> is specific to this company and/or this department? What </a:t>
            </a:r>
            <a:r>
              <a:rPr lang="en-US" sz="1600" dirty="0">
                <a:solidFill>
                  <a:srgbClr val="FF0000"/>
                </a:solidFill>
                <a:latin typeface="Alexandria Light" pitchFamily="2" charset="-78"/>
                <a:cs typeface="Alexandria Light" pitchFamily="2" charset="-78"/>
              </a:rPr>
              <a:t>rituals</a:t>
            </a:r>
            <a:r>
              <a:rPr lang="en-US" sz="1600" dirty="0">
                <a:solidFill>
                  <a:srgbClr val="002060"/>
                </a:solidFill>
                <a:latin typeface="Alexandria Light" pitchFamily="2" charset="-78"/>
                <a:cs typeface="Alexandria Light" pitchFamily="2" charset="-78"/>
              </a:rPr>
              <a:t> are present (e.g., office birthday parties, having lunch together)? What </a:t>
            </a:r>
            <a:r>
              <a:rPr lang="en-US" sz="1600" dirty="0">
                <a:solidFill>
                  <a:srgbClr val="FF0000"/>
                </a:solidFill>
                <a:latin typeface="Alexandria Light" pitchFamily="2" charset="-78"/>
                <a:cs typeface="Alexandria Light" pitchFamily="2" charset="-78"/>
              </a:rPr>
              <a:t>behaviors</a:t>
            </a:r>
            <a:r>
              <a:rPr lang="en-US" sz="1600" dirty="0">
                <a:solidFill>
                  <a:srgbClr val="002060"/>
                </a:solidFill>
                <a:latin typeface="Alexandria Light" pitchFamily="2" charset="-78"/>
                <a:cs typeface="Alexandria Light" pitchFamily="2" charset="-78"/>
              </a:rPr>
              <a:t> are rewarded? How are employees </a:t>
            </a:r>
            <a:r>
              <a:rPr lang="en-US" sz="1600" dirty="0">
                <a:solidFill>
                  <a:srgbClr val="FF0000"/>
                </a:solidFill>
                <a:latin typeface="Alexandria Light" pitchFamily="2" charset="-78"/>
                <a:cs typeface="Alexandria Light" pitchFamily="2" charset="-78"/>
              </a:rPr>
              <a:t>rewarded</a:t>
            </a:r>
            <a:r>
              <a:rPr lang="en-US" sz="1600" dirty="0">
                <a:solidFill>
                  <a:srgbClr val="002060"/>
                </a:solidFill>
                <a:latin typeface="Alexandria Light" pitchFamily="2" charset="-78"/>
                <a:cs typeface="Alexandria Light" pitchFamily="2" charset="-78"/>
              </a:rPr>
              <a:t>?</a:t>
            </a:r>
          </a:p>
        </p:txBody>
      </p:sp>
      <p:sp>
        <p:nvSpPr>
          <p:cNvPr id="10" name="Rectangle 9">
            <a:extLst>
              <a:ext uri="{FF2B5EF4-FFF2-40B4-BE49-F238E27FC236}">
                <a16:creationId xmlns:a16="http://schemas.microsoft.com/office/drawing/2014/main" id="{ABFC0C2C-0639-5297-5BB0-916A0EE471E9}"/>
              </a:ext>
            </a:extLst>
          </p:cNvPr>
          <p:cNvSpPr/>
          <p:nvPr/>
        </p:nvSpPr>
        <p:spPr>
          <a:xfrm>
            <a:off x="845572" y="4099851"/>
            <a:ext cx="10497617" cy="2010166"/>
          </a:xfrm>
          <a:prstGeom prst="rect">
            <a:avLst/>
          </a:prstGeom>
        </p:spPr>
        <p:txBody>
          <a:bodyPr wrap="square">
            <a:spAutoFit/>
          </a:bodyPr>
          <a:lstStyle/>
          <a:p>
            <a:pPr algn="just" rtl="1">
              <a:lnSpc>
                <a:spcPct val="150000"/>
              </a:lnSpc>
            </a:pPr>
            <a:r>
              <a:rPr lang="ar-SA" sz="1700" b="1" dirty="0">
                <a:latin typeface="Alexandria Light" pitchFamily="2" charset="-78"/>
                <a:cs typeface="Alexandria Light" pitchFamily="2" charset="-78"/>
              </a:rPr>
              <a:t>عندما تتعرف على مكان العمل المتنوع ، يجب أن تبدأ في طرح أسئلة عاكسة على نفسك ، بما في ذلك ما يلي</a:t>
            </a:r>
          </a:p>
          <a:p>
            <a:pPr marL="457200" indent="-457200" algn="just" rtl="1">
              <a:lnSpc>
                <a:spcPct val="150000"/>
              </a:lnSpc>
              <a:buFont typeface="Arial" panose="020B0604020202020204" pitchFamily="34" charset="0"/>
              <a:buChar char="•"/>
            </a:pPr>
            <a:r>
              <a:rPr lang="ar-SA" sz="1700" dirty="0">
                <a:solidFill>
                  <a:srgbClr val="002060"/>
                </a:solidFill>
                <a:latin typeface="Alexandria Light" pitchFamily="2" charset="-78"/>
                <a:cs typeface="Alexandria Light" pitchFamily="2" charset="-78"/>
              </a:rPr>
              <a:t>ما هي </a:t>
            </a:r>
            <a:r>
              <a:rPr lang="ar-SA" sz="1700" dirty="0">
                <a:solidFill>
                  <a:srgbClr val="FF0000"/>
                </a:solidFill>
                <a:latin typeface="Alexandria Light" pitchFamily="2" charset="-78"/>
                <a:cs typeface="Alexandria Light" pitchFamily="2" charset="-78"/>
              </a:rPr>
              <a:t>الاستعارات</a:t>
            </a:r>
            <a:r>
              <a:rPr lang="ar-SA" sz="1700" dirty="0">
                <a:solidFill>
                  <a:srgbClr val="002060"/>
                </a:solidFill>
                <a:latin typeface="Alexandria Light" pitchFamily="2" charset="-78"/>
                <a:cs typeface="Alexandria Light" pitchFamily="2" charset="-78"/>
              </a:rPr>
              <a:t> التي يستخدمها الموظفون لمناقشة المنظمة (على سبيل المثال ، الأسرة ، الفريق)؟ ما هي </a:t>
            </a:r>
            <a:r>
              <a:rPr lang="ar-SA" sz="1700" dirty="0">
                <a:solidFill>
                  <a:srgbClr val="FF0000"/>
                </a:solidFill>
                <a:latin typeface="Alexandria Light" pitchFamily="2" charset="-78"/>
                <a:cs typeface="Alexandria Light" pitchFamily="2" charset="-78"/>
              </a:rPr>
              <a:t>القصص</a:t>
            </a:r>
            <a:r>
              <a:rPr lang="ar-SA" sz="1700" dirty="0">
                <a:solidFill>
                  <a:srgbClr val="002060"/>
                </a:solidFill>
                <a:latin typeface="Alexandria Light" pitchFamily="2" charset="-78"/>
                <a:cs typeface="Alexandria Light" pitchFamily="2" charset="-78"/>
              </a:rPr>
              <a:t> التي يرويها الموظفون عن </a:t>
            </a:r>
            <a:r>
              <a:rPr lang="ar-SA" sz="1700" dirty="0">
                <a:solidFill>
                  <a:srgbClr val="FF0000"/>
                </a:solidFill>
                <a:latin typeface="Alexandria Light" pitchFamily="2" charset="-78"/>
                <a:cs typeface="Alexandria Light" pitchFamily="2" charset="-78"/>
              </a:rPr>
              <a:t>المنظمة</a:t>
            </a:r>
            <a:r>
              <a:rPr lang="ar-SA" sz="1700" dirty="0">
                <a:solidFill>
                  <a:srgbClr val="002060"/>
                </a:solidFill>
                <a:latin typeface="Alexandria Light" pitchFamily="2" charset="-78"/>
                <a:cs typeface="Alexandria Light" pitchFamily="2" charset="-78"/>
              </a:rPr>
              <a:t> </a:t>
            </a:r>
            <a:r>
              <a:rPr lang="ar-SA" sz="1700" dirty="0">
                <a:solidFill>
                  <a:srgbClr val="FF0000"/>
                </a:solidFill>
                <a:latin typeface="Alexandria Light" pitchFamily="2" charset="-78"/>
                <a:cs typeface="Alexandria Light" pitchFamily="2" charset="-78"/>
              </a:rPr>
              <a:t>والقيادة</a:t>
            </a:r>
            <a:r>
              <a:rPr lang="ar-SA" sz="1700" dirty="0">
                <a:solidFill>
                  <a:srgbClr val="002060"/>
                </a:solidFill>
                <a:latin typeface="Alexandria Light" pitchFamily="2" charset="-78"/>
                <a:cs typeface="Alexandria Light" pitchFamily="2" charset="-78"/>
              </a:rPr>
              <a:t> وعن </a:t>
            </a:r>
            <a:r>
              <a:rPr lang="ar-SA" sz="1700" dirty="0">
                <a:solidFill>
                  <a:srgbClr val="FF0000"/>
                </a:solidFill>
                <a:latin typeface="Alexandria Light" pitchFamily="2" charset="-78"/>
                <a:cs typeface="Alexandria Light" pitchFamily="2" charset="-78"/>
              </a:rPr>
              <a:t>بعضهم</a:t>
            </a:r>
            <a:r>
              <a:rPr lang="ar-SA" sz="1700" dirty="0">
                <a:solidFill>
                  <a:srgbClr val="002060"/>
                </a:solidFill>
                <a:latin typeface="Alexandria Light" pitchFamily="2" charset="-78"/>
                <a:cs typeface="Alexandria Light" pitchFamily="2" charset="-78"/>
              </a:rPr>
              <a:t> </a:t>
            </a:r>
            <a:r>
              <a:rPr lang="ar-SA" sz="1700" dirty="0">
                <a:solidFill>
                  <a:srgbClr val="FF0000"/>
                </a:solidFill>
                <a:latin typeface="Alexandria Light" pitchFamily="2" charset="-78"/>
                <a:cs typeface="Alexandria Light" pitchFamily="2" charset="-78"/>
              </a:rPr>
              <a:t>البعض</a:t>
            </a:r>
            <a:r>
              <a:rPr lang="ar-SA" sz="1700" dirty="0">
                <a:solidFill>
                  <a:srgbClr val="002060"/>
                </a:solidFill>
                <a:latin typeface="Alexandria Light" pitchFamily="2" charset="-78"/>
                <a:cs typeface="Alexandria Light" pitchFamily="2" charset="-78"/>
              </a:rPr>
              <a:t>؟ ما هي </a:t>
            </a:r>
            <a:r>
              <a:rPr lang="ar-SA" sz="1700" dirty="0">
                <a:solidFill>
                  <a:srgbClr val="FF0000"/>
                </a:solidFill>
                <a:latin typeface="Alexandria Light" pitchFamily="2" charset="-78"/>
                <a:cs typeface="Alexandria Light" pitchFamily="2" charset="-78"/>
              </a:rPr>
              <a:t>المصطلحات</a:t>
            </a:r>
            <a:r>
              <a:rPr lang="ar-SA" sz="1700" dirty="0">
                <a:solidFill>
                  <a:srgbClr val="002060"/>
                </a:solidFill>
                <a:latin typeface="Alexandria Light" pitchFamily="2" charset="-78"/>
                <a:cs typeface="Alexandria Light" pitchFamily="2" charset="-78"/>
              </a:rPr>
              <a:t> الخاصة بهذه الشركة و / أو هذا القسم؟ ما هي </a:t>
            </a:r>
            <a:r>
              <a:rPr lang="ar-SA" sz="1700" dirty="0">
                <a:solidFill>
                  <a:srgbClr val="FF0000"/>
                </a:solidFill>
                <a:latin typeface="Alexandria Light" pitchFamily="2" charset="-78"/>
                <a:cs typeface="Alexandria Light" pitchFamily="2" charset="-78"/>
              </a:rPr>
              <a:t>الطقوس</a:t>
            </a:r>
            <a:r>
              <a:rPr lang="ar-SA" sz="1700" dirty="0">
                <a:solidFill>
                  <a:srgbClr val="002060"/>
                </a:solidFill>
                <a:latin typeface="Alexandria Light" pitchFamily="2" charset="-78"/>
                <a:cs typeface="Alexandria Light" pitchFamily="2" charset="-78"/>
              </a:rPr>
              <a:t> الموجودة (على سبيل المثال ، حفلات أعياد الميلاد في المكتب ، وتناول الغداء معا)؟ ما هي </a:t>
            </a:r>
            <a:r>
              <a:rPr lang="ar-SA" sz="1700" dirty="0">
                <a:solidFill>
                  <a:srgbClr val="FF0000"/>
                </a:solidFill>
                <a:latin typeface="Alexandria Light" pitchFamily="2" charset="-78"/>
                <a:cs typeface="Alexandria Light" pitchFamily="2" charset="-78"/>
              </a:rPr>
              <a:t>السلوكيات</a:t>
            </a:r>
            <a:r>
              <a:rPr lang="ar-SA" sz="1700" dirty="0">
                <a:solidFill>
                  <a:srgbClr val="002060"/>
                </a:solidFill>
                <a:latin typeface="Alexandria Light" pitchFamily="2" charset="-78"/>
                <a:cs typeface="Alexandria Light" pitchFamily="2" charset="-78"/>
              </a:rPr>
              <a:t> التي تتم مكافأتها؟ كيف يتم </a:t>
            </a:r>
            <a:r>
              <a:rPr lang="ar-SA" sz="1700" dirty="0">
                <a:solidFill>
                  <a:srgbClr val="FF0000"/>
                </a:solidFill>
                <a:latin typeface="Alexandria Light" pitchFamily="2" charset="-78"/>
                <a:cs typeface="Alexandria Light" pitchFamily="2" charset="-78"/>
              </a:rPr>
              <a:t>مكافأة</a:t>
            </a:r>
            <a:r>
              <a:rPr lang="ar-SA" sz="1700" dirty="0">
                <a:solidFill>
                  <a:srgbClr val="002060"/>
                </a:solidFill>
                <a:latin typeface="Alexandria Light" pitchFamily="2" charset="-78"/>
                <a:cs typeface="Alexandria Light" pitchFamily="2" charset="-78"/>
              </a:rPr>
              <a:t> </a:t>
            </a:r>
            <a:r>
              <a:rPr lang="ar-SA" sz="1700" dirty="0">
                <a:solidFill>
                  <a:srgbClr val="FF0000"/>
                </a:solidFill>
                <a:latin typeface="Alexandria Light" pitchFamily="2" charset="-78"/>
                <a:cs typeface="Alexandria Light" pitchFamily="2" charset="-78"/>
              </a:rPr>
              <a:t>الموظفين</a:t>
            </a:r>
            <a:r>
              <a:rPr lang="ar-SA" sz="1700" dirty="0">
                <a:solidFill>
                  <a:srgbClr val="002060"/>
                </a:solidFill>
                <a:latin typeface="Alexandria Light" pitchFamily="2" charset="-78"/>
                <a:cs typeface="Alexandria Light" pitchFamily="2" charset="-78"/>
              </a:rPr>
              <a:t>؟</a:t>
            </a:r>
          </a:p>
        </p:txBody>
      </p:sp>
      <p:sp>
        <p:nvSpPr>
          <p:cNvPr id="4" name="TextBox 3">
            <a:extLst>
              <a:ext uri="{FF2B5EF4-FFF2-40B4-BE49-F238E27FC236}">
                <a16:creationId xmlns:a16="http://schemas.microsoft.com/office/drawing/2014/main" id="{7FB544AC-A376-FC00-DA1F-57158F538C17}"/>
              </a:ext>
            </a:extLst>
          </p:cNvPr>
          <p:cNvSpPr txBox="1"/>
          <p:nvPr/>
        </p:nvSpPr>
        <p:spPr>
          <a:xfrm>
            <a:off x="0" y="6646605"/>
            <a:ext cx="1747520" cy="261610"/>
          </a:xfrm>
          <a:prstGeom prst="rect">
            <a:avLst/>
          </a:prstGeom>
          <a:noFill/>
          <a:ln>
            <a:solidFill>
              <a:schemeClr val="bg1"/>
            </a:solidFill>
          </a:ln>
        </p:spPr>
        <p:txBody>
          <a:bodyPr wrap="square" rtlCol="0">
            <a:spAutoFit/>
          </a:bodyPr>
          <a:lstStyle/>
          <a:p>
            <a:r>
              <a:rPr lang="en-US" sz="1100" dirty="0">
                <a:latin typeface="Alexandria" pitchFamily="2" charset="-78"/>
                <a:cs typeface="Alexandria" pitchFamily="2" charset="-78"/>
              </a:rPr>
              <a:t>Dr. Raef Baraka</a:t>
            </a:r>
          </a:p>
        </p:txBody>
      </p:sp>
    </p:spTree>
    <p:extLst>
      <p:ext uri="{BB962C8B-B14F-4D97-AF65-F5344CB8AC3E}">
        <p14:creationId xmlns:p14="http://schemas.microsoft.com/office/powerpoint/2010/main" val="2078733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F4ECD1-B179-3F36-499C-BEEADCC6E37C}"/>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0E6933A6-7503-0ACF-1320-1008F768EEB2}"/>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FC1F71FE-3AC5-4DFB-E3FF-298DBFDCA12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4B16E07F-7926-CB38-220E-39AF2BB028A6}"/>
              </a:ext>
            </a:extLst>
          </p:cNvPr>
          <p:cNvSpPr/>
          <p:nvPr/>
        </p:nvSpPr>
        <p:spPr>
          <a:xfrm>
            <a:off x="621651" y="675283"/>
            <a:ext cx="6270762" cy="461665"/>
          </a:xfrm>
          <a:prstGeom prst="rect">
            <a:avLst/>
          </a:prstGeom>
        </p:spPr>
        <p:txBody>
          <a:bodyPr wrap="square">
            <a:spAutoFit/>
          </a:bodyPr>
          <a:lstStyle/>
          <a:p>
            <a:r>
              <a:rPr lang="en-US" sz="2400" b="1" dirty="0">
                <a:solidFill>
                  <a:srgbClr val="00B0F0"/>
                </a:solidFill>
                <a:latin typeface="Alexandria" charset="0"/>
                <a:cs typeface="Alexandria" charset="0"/>
              </a:rPr>
              <a:t>Learning Your Workplace Culture</a:t>
            </a:r>
          </a:p>
        </p:txBody>
      </p:sp>
      <p:sp>
        <p:nvSpPr>
          <p:cNvPr id="9" name="TextBox 8">
            <a:extLst>
              <a:ext uri="{FF2B5EF4-FFF2-40B4-BE49-F238E27FC236}">
                <a16:creationId xmlns:a16="http://schemas.microsoft.com/office/drawing/2014/main" id="{2D4EDB16-7596-F0D3-3507-2859DEC90CBD}"/>
              </a:ext>
            </a:extLst>
          </p:cNvPr>
          <p:cNvSpPr txBox="1"/>
          <p:nvPr/>
        </p:nvSpPr>
        <p:spPr>
          <a:xfrm>
            <a:off x="6440129" y="675283"/>
            <a:ext cx="5130220" cy="461665"/>
          </a:xfrm>
          <a:prstGeom prst="rect">
            <a:avLst/>
          </a:prstGeom>
          <a:noFill/>
        </p:spPr>
        <p:txBody>
          <a:bodyPr wrap="square" rtlCol="0">
            <a:spAutoFit/>
          </a:bodyPr>
          <a:lstStyle/>
          <a:p>
            <a:pPr algn="r"/>
            <a:r>
              <a:rPr lang="ar-SA" sz="2400" b="1" dirty="0">
                <a:solidFill>
                  <a:srgbClr val="00B0F0"/>
                </a:solidFill>
                <a:latin typeface="Alexandria" charset="0"/>
                <a:cs typeface="Alexandria" charset="0"/>
              </a:rPr>
              <a:t>تعلم ثقافة مكان عملك</a:t>
            </a:r>
            <a:endParaRPr lang="en-US" sz="2400" b="1" dirty="0">
              <a:solidFill>
                <a:srgbClr val="00B0F0"/>
              </a:solidFill>
              <a:latin typeface="Alexandria" charset="0"/>
              <a:cs typeface="Alexandria" charset="0"/>
            </a:endParaRPr>
          </a:p>
        </p:txBody>
      </p:sp>
      <p:sp>
        <p:nvSpPr>
          <p:cNvPr id="3" name="Rectangle: Rounded Corners 2">
            <a:extLst>
              <a:ext uri="{FF2B5EF4-FFF2-40B4-BE49-F238E27FC236}">
                <a16:creationId xmlns:a16="http://schemas.microsoft.com/office/drawing/2014/main" id="{FFF73892-FE76-1F17-004D-8173337E9DF6}"/>
              </a:ext>
            </a:extLst>
          </p:cNvPr>
          <p:cNvSpPr/>
          <p:nvPr/>
        </p:nvSpPr>
        <p:spPr>
          <a:xfrm>
            <a:off x="638242" y="1704014"/>
            <a:ext cx="10936442" cy="22253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Rounded Corners 24">
            <a:extLst>
              <a:ext uri="{FF2B5EF4-FFF2-40B4-BE49-F238E27FC236}">
                <a16:creationId xmlns:a16="http://schemas.microsoft.com/office/drawing/2014/main" id="{83548F06-D13F-D080-A3F1-F0C875965316}"/>
              </a:ext>
            </a:extLst>
          </p:cNvPr>
          <p:cNvSpPr/>
          <p:nvPr/>
        </p:nvSpPr>
        <p:spPr>
          <a:xfrm>
            <a:off x="638241" y="4042511"/>
            <a:ext cx="10936441" cy="24589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t>حل النزاعات: يمكن أن يكون التواصل وجهاً لوجه فعالاً في حل النزاعات، لأنه يسمح بالتفاعل في الوقت الفعلي، والاستماع النشط، والفرصة لمعالجة المخاوف بشكل مباشر.</a:t>
            </a:r>
            <a:endParaRPr lang="en-US" dirty="0"/>
          </a:p>
        </p:txBody>
      </p:sp>
      <p:sp>
        <p:nvSpPr>
          <p:cNvPr id="7" name="Rectangle 6">
            <a:extLst>
              <a:ext uri="{FF2B5EF4-FFF2-40B4-BE49-F238E27FC236}">
                <a16:creationId xmlns:a16="http://schemas.microsoft.com/office/drawing/2014/main" id="{75087F3D-2D6B-F431-D8D9-81620C265E25}"/>
              </a:ext>
            </a:extLst>
          </p:cNvPr>
          <p:cNvSpPr/>
          <p:nvPr/>
        </p:nvSpPr>
        <p:spPr>
          <a:xfrm>
            <a:off x="752354" y="1689830"/>
            <a:ext cx="10679645" cy="2266711"/>
          </a:xfrm>
          <a:prstGeom prst="rect">
            <a:avLst/>
          </a:prstGeom>
        </p:spPr>
        <p:txBody>
          <a:bodyPr wrap="square">
            <a:spAutoFit/>
          </a:bodyPr>
          <a:lstStyle/>
          <a:p>
            <a:pPr algn="just">
              <a:lnSpc>
                <a:spcPct val="150000"/>
              </a:lnSpc>
            </a:pPr>
            <a:r>
              <a:rPr lang="en-US" sz="1600" b="1" dirty="0">
                <a:latin typeface="Alexandria Light" pitchFamily="2" charset="-78"/>
                <a:cs typeface="Alexandria Light" pitchFamily="2" charset="-78"/>
              </a:rPr>
              <a:t>Assimilating College Students</a:t>
            </a:r>
          </a:p>
          <a:p>
            <a:pPr marL="342900" indent="-342900" algn="just">
              <a:lnSpc>
                <a:spcPct val="150000"/>
              </a:lnSpc>
              <a:buFont typeface="Arial" panose="020B0604020202020204" pitchFamily="34" charset="0"/>
              <a:buChar char="•"/>
            </a:pPr>
            <a:r>
              <a:rPr lang="en-US" sz="1600" dirty="0">
                <a:solidFill>
                  <a:srgbClr val="002060"/>
                </a:solidFill>
                <a:latin typeface="Alexandria Light" pitchFamily="2" charset="-78"/>
                <a:cs typeface="Alexandria Light" pitchFamily="2" charset="-78"/>
              </a:rPr>
              <a:t>To illustrate the assimilation process more concretely, let’s examine an assimilation process you’ve experienced—entering a college or university as a new student. How do you learn information about the college or university you are currently attending? Most likely, you learned formally through things such as first-year orientation and welcome packets that included brochures and student handbooks. In addition, you learned informally by watching other students and observing how they did things.</a:t>
            </a:r>
          </a:p>
        </p:txBody>
      </p:sp>
      <p:sp>
        <p:nvSpPr>
          <p:cNvPr id="10" name="Rectangle 9">
            <a:extLst>
              <a:ext uri="{FF2B5EF4-FFF2-40B4-BE49-F238E27FC236}">
                <a16:creationId xmlns:a16="http://schemas.microsoft.com/office/drawing/2014/main" id="{148BF184-A3AD-1A26-03B0-F154B07CB629}"/>
              </a:ext>
            </a:extLst>
          </p:cNvPr>
          <p:cNvSpPr/>
          <p:nvPr/>
        </p:nvSpPr>
        <p:spPr>
          <a:xfrm>
            <a:off x="845572" y="4099851"/>
            <a:ext cx="10497617" cy="2402581"/>
          </a:xfrm>
          <a:prstGeom prst="rect">
            <a:avLst/>
          </a:prstGeom>
        </p:spPr>
        <p:txBody>
          <a:bodyPr wrap="square">
            <a:spAutoFit/>
          </a:bodyPr>
          <a:lstStyle/>
          <a:p>
            <a:pPr algn="just" rtl="1">
              <a:lnSpc>
                <a:spcPct val="150000"/>
              </a:lnSpc>
            </a:pPr>
            <a:r>
              <a:rPr lang="ar-SA" sz="1700" b="1" dirty="0">
                <a:latin typeface="Alexandria Light" pitchFamily="2" charset="-78"/>
                <a:cs typeface="Alexandria Light" pitchFamily="2" charset="-78"/>
              </a:rPr>
              <a:t>استيعاب طلاب الكلية</a:t>
            </a:r>
          </a:p>
          <a:p>
            <a:pPr marL="457200" indent="-457200" algn="just" rtl="1">
              <a:lnSpc>
                <a:spcPct val="150000"/>
              </a:lnSpc>
              <a:buFont typeface="Arial" panose="020B0604020202020204" pitchFamily="34" charset="0"/>
              <a:buChar char="•"/>
            </a:pPr>
            <a:r>
              <a:rPr lang="ar-SA" sz="1700" dirty="0">
                <a:solidFill>
                  <a:srgbClr val="002060"/>
                </a:solidFill>
                <a:latin typeface="Alexandria Light" pitchFamily="2" charset="-78"/>
                <a:cs typeface="Alexandria Light" pitchFamily="2" charset="-78"/>
              </a:rPr>
              <a:t>لتوضيح عملية الاستيعاب بشكل أكثر تحديدا ، دعنا نفحص عملية الاستيعاب التي مررت بها - دخول كلية أو جامعة كطالب جديد. كيف تتعلم معلومات عن الكلية أو الجامعة التي تدرس فيها حاليا؟ على الأرجح ، لقد تعلمت رسميا من خلال أشياء مثل توجيه السنة الأولى وحزم الترحيب التي تضمنت كتيبات وكتيبات الطلاب. بالإضافة إلى ذلك ، تعلمت بشكل غير رسمي من خلال مشاهدة الطلاب الآخرين ومراقبة كيفية قيامهم بالأشياء.</a:t>
            </a:r>
          </a:p>
        </p:txBody>
      </p:sp>
      <p:sp>
        <p:nvSpPr>
          <p:cNvPr id="4" name="TextBox 3">
            <a:extLst>
              <a:ext uri="{FF2B5EF4-FFF2-40B4-BE49-F238E27FC236}">
                <a16:creationId xmlns:a16="http://schemas.microsoft.com/office/drawing/2014/main" id="{EF36AD2D-3B19-7C2B-6CEE-6E00E8774521}"/>
              </a:ext>
            </a:extLst>
          </p:cNvPr>
          <p:cNvSpPr txBox="1"/>
          <p:nvPr/>
        </p:nvSpPr>
        <p:spPr>
          <a:xfrm>
            <a:off x="0" y="6646605"/>
            <a:ext cx="1747520" cy="261610"/>
          </a:xfrm>
          <a:prstGeom prst="rect">
            <a:avLst/>
          </a:prstGeom>
          <a:noFill/>
          <a:ln>
            <a:solidFill>
              <a:schemeClr val="bg1"/>
            </a:solidFill>
          </a:ln>
        </p:spPr>
        <p:txBody>
          <a:bodyPr wrap="square" rtlCol="0">
            <a:spAutoFit/>
          </a:bodyPr>
          <a:lstStyle/>
          <a:p>
            <a:r>
              <a:rPr lang="en-US" sz="1100" dirty="0">
                <a:latin typeface="Alexandria" pitchFamily="2" charset="-78"/>
                <a:cs typeface="Alexandria" pitchFamily="2" charset="-78"/>
              </a:rPr>
              <a:t>Dr. Raef Baraka</a:t>
            </a:r>
          </a:p>
        </p:txBody>
      </p:sp>
    </p:spTree>
    <p:extLst>
      <p:ext uri="{BB962C8B-B14F-4D97-AF65-F5344CB8AC3E}">
        <p14:creationId xmlns:p14="http://schemas.microsoft.com/office/powerpoint/2010/main" val="23738192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C45BCC-BF61-F899-21C6-F4C2E28466CD}"/>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7B1F67C7-363D-2872-7EB2-468CC9592E03}"/>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8678100E-4D20-A2D5-044B-FBF4FF19134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E004E7E4-E083-1B28-808A-8C2D9DD4A4E6}"/>
              </a:ext>
            </a:extLst>
          </p:cNvPr>
          <p:cNvSpPr/>
          <p:nvPr/>
        </p:nvSpPr>
        <p:spPr>
          <a:xfrm>
            <a:off x="621651" y="634335"/>
            <a:ext cx="6595226" cy="461665"/>
          </a:xfrm>
          <a:prstGeom prst="rect">
            <a:avLst/>
          </a:prstGeom>
        </p:spPr>
        <p:txBody>
          <a:bodyPr wrap="square">
            <a:spAutoFit/>
          </a:bodyPr>
          <a:lstStyle/>
          <a:p>
            <a:r>
              <a:rPr lang="en-US" sz="2400" b="1" dirty="0">
                <a:solidFill>
                  <a:srgbClr val="00B0F0"/>
                </a:solidFill>
                <a:latin typeface="Alexandria" charset="0"/>
                <a:cs typeface="Alexandria" charset="0"/>
              </a:rPr>
              <a:t>Diversity in Your Workplace</a:t>
            </a:r>
          </a:p>
        </p:txBody>
      </p:sp>
      <p:sp>
        <p:nvSpPr>
          <p:cNvPr id="9" name="TextBox 8">
            <a:extLst>
              <a:ext uri="{FF2B5EF4-FFF2-40B4-BE49-F238E27FC236}">
                <a16:creationId xmlns:a16="http://schemas.microsoft.com/office/drawing/2014/main" id="{B85528B0-03C3-A897-AAC9-5D3683B61FD9}"/>
              </a:ext>
            </a:extLst>
          </p:cNvPr>
          <p:cNvSpPr txBox="1"/>
          <p:nvPr/>
        </p:nvSpPr>
        <p:spPr>
          <a:xfrm>
            <a:off x="6725265" y="624892"/>
            <a:ext cx="4828492" cy="461665"/>
          </a:xfrm>
          <a:prstGeom prst="rect">
            <a:avLst/>
          </a:prstGeom>
          <a:noFill/>
        </p:spPr>
        <p:txBody>
          <a:bodyPr wrap="square" rtlCol="0">
            <a:spAutoFit/>
          </a:bodyPr>
          <a:lstStyle/>
          <a:p>
            <a:pPr algn="r"/>
            <a:r>
              <a:rPr lang="ar-SA" sz="2400" b="1" dirty="0">
                <a:solidFill>
                  <a:srgbClr val="00B0F0"/>
                </a:solidFill>
                <a:latin typeface="Alexandria" charset="0"/>
                <a:cs typeface="Alexandria" charset="0"/>
              </a:rPr>
              <a:t>التنوع في مكان عملك</a:t>
            </a:r>
            <a:endParaRPr lang="en-US" sz="2400" b="1" dirty="0">
              <a:solidFill>
                <a:srgbClr val="00B0F0"/>
              </a:solidFill>
              <a:latin typeface="Alexandria" charset="0"/>
              <a:cs typeface="Alexandria" charset="0"/>
            </a:endParaRPr>
          </a:p>
        </p:txBody>
      </p:sp>
      <p:pic>
        <p:nvPicPr>
          <p:cNvPr id="3074" name="Picture 2" descr="Diversity in the Workplace: Definition, Benefits &amp; Challenges">
            <a:extLst>
              <a:ext uri="{FF2B5EF4-FFF2-40B4-BE49-F238E27FC236}">
                <a16:creationId xmlns:a16="http://schemas.microsoft.com/office/drawing/2014/main" id="{EB041D8C-C7F0-F2D6-505F-159A4BE8A0C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4307" y="1605302"/>
            <a:ext cx="10839450" cy="4695825"/>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588356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04C12E-4E63-22F4-187E-059D921994A4}"/>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63B56884-CD16-9539-041E-1D66F582C3F9}"/>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041507BF-87C7-C9EE-CAC5-2ACCC8C884A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C94663F5-1034-B46C-7366-CEE35BFFDA84}"/>
              </a:ext>
            </a:extLst>
          </p:cNvPr>
          <p:cNvSpPr/>
          <p:nvPr/>
        </p:nvSpPr>
        <p:spPr>
          <a:xfrm>
            <a:off x="621651" y="675283"/>
            <a:ext cx="6270762" cy="461665"/>
          </a:xfrm>
          <a:prstGeom prst="rect">
            <a:avLst/>
          </a:prstGeom>
        </p:spPr>
        <p:txBody>
          <a:bodyPr wrap="square">
            <a:spAutoFit/>
          </a:bodyPr>
          <a:lstStyle/>
          <a:p>
            <a:r>
              <a:rPr lang="en-US" sz="2400" b="1" dirty="0">
                <a:solidFill>
                  <a:srgbClr val="00B0F0"/>
                </a:solidFill>
                <a:latin typeface="Alexandria" charset="0"/>
                <a:cs typeface="Alexandria" charset="0"/>
              </a:rPr>
              <a:t>Diversity in Your Workplace</a:t>
            </a:r>
          </a:p>
        </p:txBody>
      </p:sp>
      <p:sp>
        <p:nvSpPr>
          <p:cNvPr id="9" name="TextBox 8">
            <a:extLst>
              <a:ext uri="{FF2B5EF4-FFF2-40B4-BE49-F238E27FC236}">
                <a16:creationId xmlns:a16="http://schemas.microsoft.com/office/drawing/2014/main" id="{754FBF72-1858-E0AB-6245-6A6E04999DB6}"/>
              </a:ext>
            </a:extLst>
          </p:cNvPr>
          <p:cNvSpPr txBox="1"/>
          <p:nvPr/>
        </p:nvSpPr>
        <p:spPr>
          <a:xfrm>
            <a:off x="6440129" y="675283"/>
            <a:ext cx="5130220" cy="461665"/>
          </a:xfrm>
          <a:prstGeom prst="rect">
            <a:avLst/>
          </a:prstGeom>
          <a:noFill/>
        </p:spPr>
        <p:txBody>
          <a:bodyPr wrap="square" rtlCol="0">
            <a:spAutoFit/>
          </a:bodyPr>
          <a:lstStyle/>
          <a:p>
            <a:pPr algn="r"/>
            <a:r>
              <a:rPr lang="ar-SA" sz="2400" b="1" dirty="0">
                <a:solidFill>
                  <a:srgbClr val="00B0F0"/>
                </a:solidFill>
                <a:latin typeface="Alexandria" charset="0"/>
                <a:cs typeface="Alexandria" charset="0"/>
              </a:rPr>
              <a:t>التنوع في مكان عملك</a:t>
            </a:r>
            <a:endParaRPr lang="en-US" sz="2400" b="1" dirty="0">
              <a:solidFill>
                <a:srgbClr val="00B0F0"/>
              </a:solidFill>
              <a:latin typeface="Alexandria" charset="0"/>
              <a:cs typeface="Alexandria" charset="0"/>
            </a:endParaRPr>
          </a:p>
        </p:txBody>
      </p:sp>
      <p:sp>
        <p:nvSpPr>
          <p:cNvPr id="3" name="Rectangle: Rounded Corners 2">
            <a:extLst>
              <a:ext uri="{FF2B5EF4-FFF2-40B4-BE49-F238E27FC236}">
                <a16:creationId xmlns:a16="http://schemas.microsoft.com/office/drawing/2014/main" id="{FF59D8BB-A081-C97F-1B83-A4653C764B47}"/>
              </a:ext>
            </a:extLst>
          </p:cNvPr>
          <p:cNvSpPr/>
          <p:nvPr/>
        </p:nvSpPr>
        <p:spPr>
          <a:xfrm>
            <a:off x="638242" y="1704014"/>
            <a:ext cx="10936442" cy="22253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Rounded Corners 24">
            <a:extLst>
              <a:ext uri="{FF2B5EF4-FFF2-40B4-BE49-F238E27FC236}">
                <a16:creationId xmlns:a16="http://schemas.microsoft.com/office/drawing/2014/main" id="{1A09EB36-DF72-52B4-550A-EE0BBB64AA0A}"/>
              </a:ext>
            </a:extLst>
          </p:cNvPr>
          <p:cNvSpPr/>
          <p:nvPr/>
        </p:nvSpPr>
        <p:spPr>
          <a:xfrm>
            <a:off x="638241" y="4042511"/>
            <a:ext cx="10936441" cy="24589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t>حل النزاعات: يمكن أن يكون التواصل وجهاً لوجه فعالاً في حل النزاعات، لأنه يسمح بالتفاعل في الوقت الفعلي، والاستماع النشط، والفرصة لمعالجة المخاوف بشكل مباشر.</a:t>
            </a:r>
            <a:endParaRPr lang="en-US" dirty="0"/>
          </a:p>
        </p:txBody>
      </p:sp>
      <p:sp>
        <p:nvSpPr>
          <p:cNvPr id="7" name="Rectangle 6">
            <a:extLst>
              <a:ext uri="{FF2B5EF4-FFF2-40B4-BE49-F238E27FC236}">
                <a16:creationId xmlns:a16="http://schemas.microsoft.com/office/drawing/2014/main" id="{41EEBC81-2C7F-141D-2C6E-A8B5360C8410}"/>
              </a:ext>
            </a:extLst>
          </p:cNvPr>
          <p:cNvSpPr/>
          <p:nvPr/>
        </p:nvSpPr>
        <p:spPr>
          <a:xfrm>
            <a:off x="752354" y="1689830"/>
            <a:ext cx="10679645" cy="2266711"/>
          </a:xfrm>
          <a:prstGeom prst="rect">
            <a:avLst/>
          </a:prstGeom>
        </p:spPr>
        <p:txBody>
          <a:bodyPr wrap="square">
            <a:spAutoFit/>
          </a:bodyPr>
          <a:lstStyle/>
          <a:p>
            <a:pPr algn="just">
              <a:lnSpc>
                <a:spcPct val="150000"/>
              </a:lnSpc>
            </a:pPr>
            <a:r>
              <a:rPr lang="en-US" sz="1600" b="1" dirty="0">
                <a:solidFill>
                  <a:srgbClr val="FF0000"/>
                </a:solidFill>
                <a:latin typeface="Alexandria Light" pitchFamily="2" charset="-78"/>
                <a:cs typeface="Alexandria Light" pitchFamily="2" charset="-78"/>
              </a:rPr>
              <a:t>A diverse workplace is important for two reasons.:</a:t>
            </a:r>
          </a:p>
          <a:p>
            <a:pPr marL="285750" indent="-285750" algn="just">
              <a:lnSpc>
                <a:spcPct val="150000"/>
              </a:lnSpc>
              <a:buFont typeface="Arial" panose="020B0604020202020204" pitchFamily="34" charset="0"/>
              <a:buChar char="•"/>
            </a:pPr>
            <a:r>
              <a:rPr lang="en-US" sz="1600" b="1" dirty="0">
                <a:solidFill>
                  <a:srgbClr val="FF0000"/>
                </a:solidFill>
                <a:latin typeface="Alexandria Light" pitchFamily="2" charset="-78"/>
                <a:cs typeface="Alexandria Light" pitchFamily="2" charset="-78"/>
              </a:rPr>
              <a:t>First</a:t>
            </a:r>
            <a:r>
              <a:rPr lang="en-US" sz="1600" dirty="0">
                <a:solidFill>
                  <a:srgbClr val="002060"/>
                </a:solidFill>
                <a:latin typeface="Alexandria Light" pitchFamily="2" charset="-78"/>
                <a:cs typeface="Alexandria Light" pitchFamily="2" charset="-78"/>
              </a:rPr>
              <a:t>, for you to succeed in any professional environment, you must be aware of and sensitive to differences between yourself and others. </a:t>
            </a:r>
          </a:p>
          <a:p>
            <a:pPr marL="285750" indent="-285750" algn="just">
              <a:lnSpc>
                <a:spcPct val="150000"/>
              </a:lnSpc>
              <a:buFont typeface="Arial" panose="020B0604020202020204" pitchFamily="34" charset="0"/>
              <a:buChar char="•"/>
            </a:pPr>
            <a:r>
              <a:rPr lang="en-US" sz="1600" b="1" dirty="0">
                <a:solidFill>
                  <a:srgbClr val="FF0000"/>
                </a:solidFill>
                <a:latin typeface="Alexandria Light" pitchFamily="2" charset="-78"/>
                <a:cs typeface="Alexandria Light" pitchFamily="2" charset="-78"/>
              </a:rPr>
              <a:t>Second</a:t>
            </a:r>
            <a:r>
              <a:rPr lang="en-US" sz="1600" dirty="0">
                <a:solidFill>
                  <a:srgbClr val="002060"/>
                </a:solidFill>
                <a:latin typeface="Alexandria Light" pitchFamily="2" charset="-78"/>
                <a:cs typeface="Alexandria Light" pitchFamily="2" charset="-78"/>
              </a:rPr>
              <a:t>, your ability to communicate effectively when encountering differences (e.g., ethnicity, race, language barriers, religion, spirituality, marital status, sexual orientation, age) is an essential component of professional excellence.</a:t>
            </a:r>
          </a:p>
        </p:txBody>
      </p:sp>
      <p:sp>
        <p:nvSpPr>
          <p:cNvPr id="10" name="Rectangle 9">
            <a:extLst>
              <a:ext uri="{FF2B5EF4-FFF2-40B4-BE49-F238E27FC236}">
                <a16:creationId xmlns:a16="http://schemas.microsoft.com/office/drawing/2014/main" id="{5544CE75-3EF5-2EBC-084A-8939C543D22A}"/>
              </a:ext>
            </a:extLst>
          </p:cNvPr>
          <p:cNvSpPr/>
          <p:nvPr/>
        </p:nvSpPr>
        <p:spPr>
          <a:xfrm>
            <a:off x="845572" y="4099851"/>
            <a:ext cx="10497617" cy="1989712"/>
          </a:xfrm>
          <a:prstGeom prst="rect">
            <a:avLst/>
          </a:prstGeom>
        </p:spPr>
        <p:txBody>
          <a:bodyPr wrap="square">
            <a:spAutoFit/>
          </a:bodyPr>
          <a:lstStyle/>
          <a:p>
            <a:pPr algn="just" rtl="1">
              <a:lnSpc>
                <a:spcPct val="200000"/>
              </a:lnSpc>
            </a:pPr>
            <a:r>
              <a:rPr lang="ar-SA" sz="1600" b="1" dirty="0">
                <a:solidFill>
                  <a:srgbClr val="FF0000"/>
                </a:solidFill>
                <a:latin typeface="Alexandria Light" pitchFamily="2" charset="-78"/>
                <a:cs typeface="Alexandria Light" pitchFamily="2" charset="-78"/>
              </a:rPr>
              <a:t>مكان العمل المتنوع مهم لسببين:</a:t>
            </a:r>
          </a:p>
          <a:p>
            <a:pPr marL="457200" indent="-457200" algn="just" rtl="1">
              <a:lnSpc>
                <a:spcPct val="200000"/>
              </a:lnSpc>
              <a:buFont typeface="Arial" panose="020B0604020202020204" pitchFamily="34" charset="0"/>
              <a:buChar char="•"/>
            </a:pPr>
            <a:r>
              <a:rPr lang="ar-SA" sz="1600" b="1" dirty="0">
                <a:solidFill>
                  <a:srgbClr val="FF0000"/>
                </a:solidFill>
                <a:latin typeface="Alexandria Light" pitchFamily="2" charset="-78"/>
                <a:cs typeface="Alexandria Light" pitchFamily="2" charset="-78"/>
              </a:rPr>
              <a:t>أولا</a:t>
            </a:r>
            <a:r>
              <a:rPr lang="ar-SA" sz="1600" dirty="0">
                <a:latin typeface="Alexandria Light" pitchFamily="2" charset="-78"/>
                <a:cs typeface="Alexandria Light" pitchFamily="2" charset="-78"/>
              </a:rPr>
              <a:t> ، لكي تنجح في أي بيئة مهنية ، يجب أن تكون على دراية بالاختلافات بينك وبين الآخرين وحساسة لها. </a:t>
            </a:r>
          </a:p>
          <a:p>
            <a:pPr marL="457200" indent="-457200" algn="just" rtl="1">
              <a:lnSpc>
                <a:spcPct val="200000"/>
              </a:lnSpc>
              <a:buFont typeface="Arial" panose="020B0604020202020204" pitchFamily="34" charset="0"/>
              <a:buChar char="•"/>
            </a:pPr>
            <a:r>
              <a:rPr lang="ar-SA" sz="1600" b="1" dirty="0">
                <a:solidFill>
                  <a:srgbClr val="FF0000"/>
                </a:solidFill>
                <a:latin typeface="Alexandria Light" pitchFamily="2" charset="-78"/>
                <a:cs typeface="Alexandria Light" pitchFamily="2" charset="-78"/>
              </a:rPr>
              <a:t>ثانيا</a:t>
            </a:r>
            <a:r>
              <a:rPr lang="ar-SA" sz="1600" dirty="0">
                <a:latin typeface="Alexandria Light" pitchFamily="2" charset="-78"/>
                <a:cs typeface="Alexandria Light" pitchFamily="2" charset="-78"/>
              </a:rPr>
              <a:t> ، تعد قدرتك على التواصل بشكل فعال عند مواجهة الاختلافات (على سبيل المثال ، العرق ، والعرق ، والحواجز اللغوية ، والدين ، والروحانية ، والحالة الاجتماعية ، والتوجه الجنسي ، والعمر) مكونا أساسيا للتميز المهني.</a:t>
            </a:r>
          </a:p>
        </p:txBody>
      </p:sp>
      <p:sp>
        <p:nvSpPr>
          <p:cNvPr id="4" name="TextBox 3">
            <a:extLst>
              <a:ext uri="{FF2B5EF4-FFF2-40B4-BE49-F238E27FC236}">
                <a16:creationId xmlns:a16="http://schemas.microsoft.com/office/drawing/2014/main" id="{1A9369BF-BFED-CC7E-43DC-B0E32B7276EB}"/>
              </a:ext>
            </a:extLst>
          </p:cNvPr>
          <p:cNvSpPr txBox="1"/>
          <p:nvPr/>
        </p:nvSpPr>
        <p:spPr>
          <a:xfrm>
            <a:off x="0" y="6646605"/>
            <a:ext cx="1747520" cy="261610"/>
          </a:xfrm>
          <a:prstGeom prst="rect">
            <a:avLst/>
          </a:prstGeom>
          <a:noFill/>
          <a:ln>
            <a:solidFill>
              <a:schemeClr val="bg1"/>
            </a:solidFill>
          </a:ln>
        </p:spPr>
        <p:txBody>
          <a:bodyPr wrap="square" rtlCol="0">
            <a:spAutoFit/>
          </a:bodyPr>
          <a:lstStyle/>
          <a:p>
            <a:r>
              <a:rPr lang="en-US" sz="1100" dirty="0">
                <a:latin typeface="Alexandria" pitchFamily="2" charset="-78"/>
                <a:cs typeface="Alexandria" pitchFamily="2" charset="-78"/>
              </a:rPr>
              <a:t>Dr. Raef Baraka</a:t>
            </a:r>
          </a:p>
        </p:txBody>
      </p:sp>
    </p:spTree>
    <p:extLst>
      <p:ext uri="{BB962C8B-B14F-4D97-AF65-F5344CB8AC3E}">
        <p14:creationId xmlns:p14="http://schemas.microsoft.com/office/powerpoint/2010/main" val="788680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7D2803-021A-B609-7F38-E2A8DD70DA52}"/>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93D3BF56-DCAE-E5A8-10CA-56DA72042082}"/>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4D7D7DFD-87EE-67B2-046E-D92CCFC674A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3E50C738-4BF6-0098-9302-29EE128FCF20}"/>
              </a:ext>
            </a:extLst>
          </p:cNvPr>
          <p:cNvSpPr/>
          <p:nvPr/>
        </p:nvSpPr>
        <p:spPr>
          <a:xfrm>
            <a:off x="621651" y="675283"/>
            <a:ext cx="6270762" cy="461665"/>
          </a:xfrm>
          <a:prstGeom prst="rect">
            <a:avLst/>
          </a:prstGeom>
        </p:spPr>
        <p:txBody>
          <a:bodyPr wrap="square">
            <a:spAutoFit/>
          </a:bodyPr>
          <a:lstStyle/>
          <a:p>
            <a:r>
              <a:rPr lang="en-US" sz="2400" b="1" dirty="0">
                <a:solidFill>
                  <a:srgbClr val="00B0F0"/>
                </a:solidFill>
                <a:latin typeface="Alexandria" charset="0"/>
                <a:cs typeface="Alexandria" charset="0"/>
              </a:rPr>
              <a:t>Diversity in Your Workplace</a:t>
            </a:r>
          </a:p>
        </p:txBody>
      </p:sp>
      <p:sp>
        <p:nvSpPr>
          <p:cNvPr id="9" name="TextBox 8">
            <a:extLst>
              <a:ext uri="{FF2B5EF4-FFF2-40B4-BE49-F238E27FC236}">
                <a16:creationId xmlns:a16="http://schemas.microsoft.com/office/drawing/2014/main" id="{1FC22F13-768E-2654-A225-567F6CF311F8}"/>
              </a:ext>
            </a:extLst>
          </p:cNvPr>
          <p:cNvSpPr txBox="1"/>
          <p:nvPr/>
        </p:nvSpPr>
        <p:spPr>
          <a:xfrm>
            <a:off x="6440129" y="675283"/>
            <a:ext cx="5130220" cy="461665"/>
          </a:xfrm>
          <a:prstGeom prst="rect">
            <a:avLst/>
          </a:prstGeom>
          <a:noFill/>
        </p:spPr>
        <p:txBody>
          <a:bodyPr wrap="square" rtlCol="0">
            <a:spAutoFit/>
          </a:bodyPr>
          <a:lstStyle/>
          <a:p>
            <a:pPr algn="r"/>
            <a:r>
              <a:rPr lang="ar-SA" sz="2400" b="1" dirty="0">
                <a:solidFill>
                  <a:srgbClr val="00B0F0"/>
                </a:solidFill>
                <a:latin typeface="Alexandria" charset="0"/>
                <a:cs typeface="Alexandria" charset="0"/>
              </a:rPr>
              <a:t>التنوع في مكان عملك</a:t>
            </a:r>
            <a:endParaRPr lang="en-US" sz="2400" b="1" dirty="0">
              <a:solidFill>
                <a:srgbClr val="00B0F0"/>
              </a:solidFill>
              <a:latin typeface="Alexandria" charset="0"/>
              <a:cs typeface="Alexandria" charset="0"/>
            </a:endParaRPr>
          </a:p>
        </p:txBody>
      </p:sp>
      <p:sp>
        <p:nvSpPr>
          <p:cNvPr id="3" name="Rectangle: Rounded Corners 2">
            <a:extLst>
              <a:ext uri="{FF2B5EF4-FFF2-40B4-BE49-F238E27FC236}">
                <a16:creationId xmlns:a16="http://schemas.microsoft.com/office/drawing/2014/main" id="{38CA74EA-912A-6D11-D152-46B05BA461B6}"/>
              </a:ext>
            </a:extLst>
          </p:cNvPr>
          <p:cNvSpPr/>
          <p:nvPr/>
        </p:nvSpPr>
        <p:spPr>
          <a:xfrm>
            <a:off x="638242" y="1704014"/>
            <a:ext cx="10936442" cy="22253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Rounded Corners 24">
            <a:extLst>
              <a:ext uri="{FF2B5EF4-FFF2-40B4-BE49-F238E27FC236}">
                <a16:creationId xmlns:a16="http://schemas.microsoft.com/office/drawing/2014/main" id="{74E73F60-3AD6-5A97-D242-80AA39201ECC}"/>
              </a:ext>
            </a:extLst>
          </p:cNvPr>
          <p:cNvSpPr/>
          <p:nvPr/>
        </p:nvSpPr>
        <p:spPr>
          <a:xfrm>
            <a:off x="638241" y="4042511"/>
            <a:ext cx="10936441" cy="24589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t>حل النزاعات: يمكن أن يكون التواصل وجهاً لوجه فعالاً في حل النزاعات، لأنه يسمح بالتفاعل في الوقت الفعلي، والاستماع النشط، والفرصة لمعالجة المخاوف بشكل مباشر.</a:t>
            </a:r>
            <a:endParaRPr lang="en-US" dirty="0"/>
          </a:p>
        </p:txBody>
      </p:sp>
      <p:sp>
        <p:nvSpPr>
          <p:cNvPr id="7" name="Rectangle 6">
            <a:extLst>
              <a:ext uri="{FF2B5EF4-FFF2-40B4-BE49-F238E27FC236}">
                <a16:creationId xmlns:a16="http://schemas.microsoft.com/office/drawing/2014/main" id="{4DBE6481-A0AE-7C75-E5F8-47E9D5AE60D1}"/>
              </a:ext>
            </a:extLst>
          </p:cNvPr>
          <p:cNvSpPr/>
          <p:nvPr/>
        </p:nvSpPr>
        <p:spPr>
          <a:xfrm>
            <a:off x="752354" y="1689830"/>
            <a:ext cx="10679645" cy="2122953"/>
          </a:xfrm>
          <a:prstGeom prst="rect">
            <a:avLst/>
          </a:prstGeom>
        </p:spPr>
        <p:txBody>
          <a:bodyPr wrap="square">
            <a:spAutoFit/>
          </a:bodyPr>
          <a:lstStyle/>
          <a:p>
            <a:pPr algn="just">
              <a:lnSpc>
                <a:spcPct val="150000"/>
              </a:lnSpc>
            </a:pPr>
            <a:r>
              <a:rPr lang="en-US" b="1" dirty="0">
                <a:solidFill>
                  <a:srgbClr val="FF0000"/>
                </a:solidFill>
                <a:latin typeface="Alexandria Light" pitchFamily="2" charset="-78"/>
                <a:cs typeface="Alexandria Light" pitchFamily="2" charset="-78"/>
              </a:rPr>
              <a:t>Cultural Competence:</a:t>
            </a:r>
          </a:p>
          <a:p>
            <a:pPr marL="285750" indent="-285750" algn="just">
              <a:lnSpc>
                <a:spcPct val="150000"/>
              </a:lnSpc>
              <a:buFont typeface="Arial" panose="020B0604020202020204" pitchFamily="34" charset="0"/>
              <a:buChar char="•"/>
            </a:pPr>
            <a:r>
              <a:rPr lang="en-US" dirty="0">
                <a:solidFill>
                  <a:srgbClr val="002060"/>
                </a:solidFill>
                <a:latin typeface="Alexandria Light" pitchFamily="2" charset="-78"/>
                <a:cs typeface="Alexandria Light" pitchFamily="2" charset="-78"/>
              </a:rPr>
              <a:t>As the economy has gone global and customers and clients have diversified, many organizations have increased their efforts to diversify their workforces. There are many advantages to diversity among employees, such as </a:t>
            </a:r>
            <a:r>
              <a:rPr lang="en-US" dirty="0">
                <a:solidFill>
                  <a:srgbClr val="FF0000"/>
                </a:solidFill>
                <a:latin typeface="Alexandria Light" pitchFamily="2" charset="-78"/>
                <a:cs typeface="Alexandria Light" pitchFamily="2" charset="-78"/>
              </a:rPr>
              <a:t>multiple perceptions </a:t>
            </a:r>
            <a:r>
              <a:rPr lang="en-US" dirty="0">
                <a:solidFill>
                  <a:srgbClr val="002060"/>
                </a:solidFill>
                <a:latin typeface="Alexandria Light" pitchFamily="2" charset="-78"/>
                <a:cs typeface="Alexandria Light" pitchFamily="2" charset="-78"/>
              </a:rPr>
              <a:t>in decision-making and </a:t>
            </a:r>
            <a:r>
              <a:rPr lang="en-US" dirty="0">
                <a:solidFill>
                  <a:srgbClr val="FF0000"/>
                </a:solidFill>
                <a:latin typeface="Alexandria Light" pitchFamily="2" charset="-78"/>
                <a:cs typeface="Alexandria Light" pitchFamily="2" charset="-78"/>
              </a:rPr>
              <a:t>increased understanding </a:t>
            </a:r>
            <a:r>
              <a:rPr lang="en-US" dirty="0">
                <a:solidFill>
                  <a:srgbClr val="002060"/>
                </a:solidFill>
                <a:latin typeface="Alexandria Light" pitchFamily="2" charset="-78"/>
                <a:cs typeface="Alexandria Light" pitchFamily="2" charset="-78"/>
              </a:rPr>
              <a:t>of the customer base.</a:t>
            </a:r>
          </a:p>
        </p:txBody>
      </p:sp>
      <p:sp>
        <p:nvSpPr>
          <p:cNvPr id="10" name="Rectangle 9">
            <a:extLst>
              <a:ext uri="{FF2B5EF4-FFF2-40B4-BE49-F238E27FC236}">
                <a16:creationId xmlns:a16="http://schemas.microsoft.com/office/drawing/2014/main" id="{18C7B9B8-8C54-E82D-DCEA-02F5D087425E}"/>
              </a:ext>
            </a:extLst>
          </p:cNvPr>
          <p:cNvSpPr/>
          <p:nvPr/>
        </p:nvSpPr>
        <p:spPr>
          <a:xfrm>
            <a:off x="845572" y="4099851"/>
            <a:ext cx="10497617" cy="2108269"/>
          </a:xfrm>
          <a:prstGeom prst="rect">
            <a:avLst/>
          </a:prstGeom>
        </p:spPr>
        <p:txBody>
          <a:bodyPr wrap="square">
            <a:spAutoFit/>
          </a:bodyPr>
          <a:lstStyle/>
          <a:p>
            <a:pPr algn="just" rtl="1">
              <a:lnSpc>
                <a:spcPct val="200000"/>
              </a:lnSpc>
            </a:pPr>
            <a:r>
              <a:rPr lang="ar-SA" sz="1700" b="1" dirty="0">
                <a:solidFill>
                  <a:srgbClr val="FF0000"/>
                </a:solidFill>
                <a:latin typeface="Alexandria Light" pitchFamily="2" charset="-78"/>
                <a:cs typeface="Alexandria Light" pitchFamily="2" charset="-78"/>
              </a:rPr>
              <a:t>الكفاءة الثقافية:</a:t>
            </a:r>
          </a:p>
          <a:p>
            <a:pPr marL="457200" indent="-457200" algn="just" rtl="1">
              <a:lnSpc>
                <a:spcPct val="200000"/>
              </a:lnSpc>
              <a:buFont typeface="Arial" panose="020B0604020202020204" pitchFamily="34" charset="0"/>
              <a:buChar char="•"/>
            </a:pPr>
            <a:r>
              <a:rPr lang="ar-SA" sz="1700" dirty="0">
                <a:latin typeface="Alexandria Light" pitchFamily="2" charset="-78"/>
                <a:cs typeface="Alexandria Light" pitchFamily="2" charset="-78"/>
              </a:rPr>
              <a:t>مع تحول الاقتصاد إلى العالمية وتنوع العملاء والعملاء ، زادت العديد من المؤسسات من جهودها لتنويع القوى العاملة لديها. هناك العديد من المزايا للتنوع بين الموظفين ، مثل التصورات المتعددة في صنع القرار وزيادة فهم قاعدة العملاء.</a:t>
            </a:r>
          </a:p>
        </p:txBody>
      </p:sp>
      <p:sp>
        <p:nvSpPr>
          <p:cNvPr id="4" name="TextBox 3">
            <a:extLst>
              <a:ext uri="{FF2B5EF4-FFF2-40B4-BE49-F238E27FC236}">
                <a16:creationId xmlns:a16="http://schemas.microsoft.com/office/drawing/2014/main" id="{2D32E352-16C4-2919-1705-6D7D6B5BC1FA}"/>
              </a:ext>
            </a:extLst>
          </p:cNvPr>
          <p:cNvSpPr txBox="1"/>
          <p:nvPr/>
        </p:nvSpPr>
        <p:spPr>
          <a:xfrm>
            <a:off x="0" y="6646605"/>
            <a:ext cx="1747520" cy="261610"/>
          </a:xfrm>
          <a:prstGeom prst="rect">
            <a:avLst/>
          </a:prstGeom>
          <a:noFill/>
          <a:ln>
            <a:solidFill>
              <a:schemeClr val="bg1"/>
            </a:solidFill>
          </a:ln>
        </p:spPr>
        <p:txBody>
          <a:bodyPr wrap="square" rtlCol="0">
            <a:spAutoFit/>
          </a:bodyPr>
          <a:lstStyle/>
          <a:p>
            <a:r>
              <a:rPr lang="en-US" sz="1100" dirty="0">
                <a:latin typeface="Alexandria" pitchFamily="2" charset="-78"/>
                <a:cs typeface="Alexandria" pitchFamily="2" charset="-78"/>
              </a:rPr>
              <a:t>Dr. Raef Baraka</a:t>
            </a:r>
          </a:p>
        </p:txBody>
      </p:sp>
    </p:spTree>
    <p:extLst>
      <p:ext uri="{BB962C8B-B14F-4D97-AF65-F5344CB8AC3E}">
        <p14:creationId xmlns:p14="http://schemas.microsoft.com/office/powerpoint/2010/main" val="40436491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F8185A-8AA3-1508-3730-1773B4DBA86B}"/>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C119D875-E163-D44F-89E1-7921353543B6}"/>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23C84CC4-CB50-CF9A-B504-1EE3A3A311E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C425BB02-540E-3499-50AC-620AAC0080D3}"/>
              </a:ext>
            </a:extLst>
          </p:cNvPr>
          <p:cNvSpPr/>
          <p:nvPr/>
        </p:nvSpPr>
        <p:spPr>
          <a:xfrm>
            <a:off x="621651" y="675283"/>
            <a:ext cx="6270762" cy="461665"/>
          </a:xfrm>
          <a:prstGeom prst="rect">
            <a:avLst/>
          </a:prstGeom>
        </p:spPr>
        <p:txBody>
          <a:bodyPr wrap="square">
            <a:spAutoFit/>
          </a:bodyPr>
          <a:lstStyle/>
          <a:p>
            <a:r>
              <a:rPr lang="en-US" sz="2400" b="1" dirty="0">
                <a:solidFill>
                  <a:srgbClr val="00B0F0"/>
                </a:solidFill>
                <a:latin typeface="Alexandria" charset="0"/>
                <a:cs typeface="Alexandria" charset="0"/>
              </a:rPr>
              <a:t>Diversity in Your Workplace</a:t>
            </a:r>
          </a:p>
        </p:txBody>
      </p:sp>
      <p:sp>
        <p:nvSpPr>
          <p:cNvPr id="9" name="TextBox 8">
            <a:extLst>
              <a:ext uri="{FF2B5EF4-FFF2-40B4-BE49-F238E27FC236}">
                <a16:creationId xmlns:a16="http://schemas.microsoft.com/office/drawing/2014/main" id="{44FCF713-669F-74A7-31B4-12A5B29A0075}"/>
              </a:ext>
            </a:extLst>
          </p:cNvPr>
          <p:cNvSpPr txBox="1"/>
          <p:nvPr/>
        </p:nvSpPr>
        <p:spPr>
          <a:xfrm>
            <a:off x="6440129" y="675283"/>
            <a:ext cx="5130220" cy="461665"/>
          </a:xfrm>
          <a:prstGeom prst="rect">
            <a:avLst/>
          </a:prstGeom>
          <a:noFill/>
        </p:spPr>
        <p:txBody>
          <a:bodyPr wrap="square" rtlCol="0">
            <a:spAutoFit/>
          </a:bodyPr>
          <a:lstStyle/>
          <a:p>
            <a:pPr algn="r"/>
            <a:r>
              <a:rPr lang="ar-SA" sz="2400" b="1" dirty="0">
                <a:solidFill>
                  <a:srgbClr val="00B0F0"/>
                </a:solidFill>
                <a:latin typeface="Alexandria" charset="0"/>
                <a:cs typeface="Alexandria" charset="0"/>
              </a:rPr>
              <a:t>التنوع في مكان عملك</a:t>
            </a:r>
            <a:endParaRPr lang="en-US" sz="2400" b="1" dirty="0">
              <a:solidFill>
                <a:srgbClr val="00B0F0"/>
              </a:solidFill>
              <a:latin typeface="Alexandria" charset="0"/>
              <a:cs typeface="Alexandria" charset="0"/>
            </a:endParaRPr>
          </a:p>
        </p:txBody>
      </p:sp>
      <p:sp>
        <p:nvSpPr>
          <p:cNvPr id="3" name="Rectangle: Rounded Corners 2">
            <a:extLst>
              <a:ext uri="{FF2B5EF4-FFF2-40B4-BE49-F238E27FC236}">
                <a16:creationId xmlns:a16="http://schemas.microsoft.com/office/drawing/2014/main" id="{8BADB630-E054-A407-87B4-688892F8CDC4}"/>
              </a:ext>
            </a:extLst>
          </p:cNvPr>
          <p:cNvSpPr/>
          <p:nvPr/>
        </p:nvSpPr>
        <p:spPr>
          <a:xfrm>
            <a:off x="638242" y="1704014"/>
            <a:ext cx="10936442" cy="22253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Rounded Corners 24">
            <a:extLst>
              <a:ext uri="{FF2B5EF4-FFF2-40B4-BE49-F238E27FC236}">
                <a16:creationId xmlns:a16="http://schemas.microsoft.com/office/drawing/2014/main" id="{8CDD7FF5-1011-2913-F5FD-FE10612DEFFB}"/>
              </a:ext>
            </a:extLst>
          </p:cNvPr>
          <p:cNvSpPr/>
          <p:nvPr/>
        </p:nvSpPr>
        <p:spPr>
          <a:xfrm>
            <a:off x="638241" y="4042511"/>
            <a:ext cx="10936441" cy="24589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t>حل النزاعات: يمكن أن يكون التواصل وجهاً لوجه فعالاً في حل النزاعات، لأنه يسمح بالتفاعل في الوقت الفعلي، والاستماع النشط، والفرصة لمعالجة المخاوف بشكل مباشر.</a:t>
            </a:r>
            <a:endParaRPr lang="en-US" dirty="0"/>
          </a:p>
        </p:txBody>
      </p:sp>
      <p:sp>
        <p:nvSpPr>
          <p:cNvPr id="7" name="Rectangle 6">
            <a:extLst>
              <a:ext uri="{FF2B5EF4-FFF2-40B4-BE49-F238E27FC236}">
                <a16:creationId xmlns:a16="http://schemas.microsoft.com/office/drawing/2014/main" id="{2FE00B3F-811E-05BE-B791-4140600EA16B}"/>
              </a:ext>
            </a:extLst>
          </p:cNvPr>
          <p:cNvSpPr/>
          <p:nvPr/>
        </p:nvSpPr>
        <p:spPr>
          <a:xfrm>
            <a:off x="752354" y="1689830"/>
            <a:ext cx="10679645" cy="2122953"/>
          </a:xfrm>
          <a:prstGeom prst="rect">
            <a:avLst/>
          </a:prstGeom>
        </p:spPr>
        <p:txBody>
          <a:bodyPr wrap="square">
            <a:spAutoFit/>
          </a:bodyPr>
          <a:lstStyle/>
          <a:p>
            <a:pPr algn="just">
              <a:lnSpc>
                <a:spcPct val="150000"/>
              </a:lnSpc>
            </a:pPr>
            <a:r>
              <a:rPr lang="en-US" b="1" dirty="0">
                <a:solidFill>
                  <a:srgbClr val="FF0000"/>
                </a:solidFill>
                <a:latin typeface="Alexandria Light" pitchFamily="2" charset="-78"/>
                <a:cs typeface="Alexandria Light" pitchFamily="2" charset="-78"/>
              </a:rPr>
              <a:t>Cultural Competence:</a:t>
            </a:r>
          </a:p>
          <a:p>
            <a:pPr marL="285750" indent="-285750" algn="just">
              <a:lnSpc>
                <a:spcPct val="150000"/>
              </a:lnSpc>
              <a:buFont typeface="Arial" panose="020B0604020202020204" pitchFamily="34" charset="0"/>
              <a:buChar char="•"/>
            </a:pPr>
            <a:r>
              <a:rPr lang="en-US" dirty="0">
                <a:solidFill>
                  <a:srgbClr val="002060"/>
                </a:solidFill>
                <a:latin typeface="Alexandria Light" pitchFamily="2" charset="-78"/>
                <a:cs typeface="Alexandria Light" pitchFamily="2" charset="-78"/>
              </a:rPr>
              <a:t>The term </a:t>
            </a:r>
            <a:r>
              <a:rPr lang="en-US" b="1" dirty="0">
                <a:solidFill>
                  <a:schemeClr val="accent6">
                    <a:lumMod val="50000"/>
                  </a:schemeClr>
                </a:solidFill>
                <a:latin typeface="Alexandria Light" pitchFamily="2" charset="-78"/>
                <a:cs typeface="Alexandria Light" pitchFamily="2" charset="-78"/>
              </a:rPr>
              <a:t>cultural competence </a:t>
            </a:r>
            <a:r>
              <a:rPr lang="en-US" dirty="0">
                <a:solidFill>
                  <a:srgbClr val="002060"/>
                </a:solidFill>
                <a:latin typeface="Alexandria Light" pitchFamily="2" charset="-78"/>
                <a:cs typeface="Alexandria Light" pitchFamily="2" charset="-78"/>
              </a:rPr>
              <a:t>refers to the level of knowledge a person has about others who differ in some way in comparison with himself or herself.</a:t>
            </a:r>
          </a:p>
          <a:p>
            <a:pPr marL="285750" indent="-285750" algn="just">
              <a:lnSpc>
                <a:spcPct val="150000"/>
              </a:lnSpc>
              <a:buFont typeface="Arial" panose="020B0604020202020204" pitchFamily="34" charset="0"/>
              <a:buChar char="•"/>
            </a:pPr>
            <a:r>
              <a:rPr lang="en-US" dirty="0">
                <a:solidFill>
                  <a:srgbClr val="002060"/>
                </a:solidFill>
                <a:latin typeface="Alexandria Light" pitchFamily="2" charset="-78"/>
                <a:cs typeface="Alexandria Light" pitchFamily="2" charset="-78"/>
              </a:rPr>
              <a:t>People who are viewed as having cultural competence are usually masters of a practice called perception checking—asking others if their understanding is correct or incorrect.</a:t>
            </a:r>
          </a:p>
        </p:txBody>
      </p:sp>
      <p:sp>
        <p:nvSpPr>
          <p:cNvPr id="10" name="Rectangle 9">
            <a:extLst>
              <a:ext uri="{FF2B5EF4-FFF2-40B4-BE49-F238E27FC236}">
                <a16:creationId xmlns:a16="http://schemas.microsoft.com/office/drawing/2014/main" id="{4E4A5F2A-6D68-C624-115B-6EA6F4323964}"/>
              </a:ext>
            </a:extLst>
          </p:cNvPr>
          <p:cNvSpPr/>
          <p:nvPr/>
        </p:nvSpPr>
        <p:spPr>
          <a:xfrm>
            <a:off x="845572" y="4099851"/>
            <a:ext cx="10497617" cy="2033249"/>
          </a:xfrm>
          <a:prstGeom prst="rect">
            <a:avLst/>
          </a:prstGeom>
        </p:spPr>
        <p:txBody>
          <a:bodyPr wrap="square">
            <a:spAutoFit/>
          </a:bodyPr>
          <a:lstStyle/>
          <a:p>
            <a:pPr algn="just" rtl="1">
              <a:lnSpc>
                <a:spcPct val="150000"/>
              </a:lnSpc>
            </a:pPr>
            <a:r>
              <a:rPr lang="ar-SA" sz="1700" b="1" dirty="0">
                <a:solidFill>
                  <a:srgbClr val="FF0000"/>
                </a:solidFill>
                <a:latin typeface="Alexandria Light" pitchFamily="2" charset="-78"/>
                <a:cs typeface="Alexandria Light" pitchFamily="2" charset="-78"/>
              </a:rPr>
              <a:t>الكفاءة الثقافية:</a:t>
            </a:r>
          </a:p>
          <a:p>
            <a:pPr marL="457200" indent="-457200" algn="just" rtl="1">
              <a:lnSpc>
                <a:spcPct val="150000"/>
              </a:lnSpc>
              <a:buFont typeface="Arial" panose="020B0604020202020204" pitchFamily="34" charset="0"/>
              <a:buChar char="•"/>
            </a:pPr>
            <a:r>
              <a:rPr lang="ar-SA" sz="1700" dirty="0">
                <a:latin typeface="Alexandria Light" pitchFamily="2" charset="-78"/>
                <a:cs typeface="Alexandria Light" pitchFamily="2" charset="-78"/>
              </a:rPr>
              <a:t>يشير مصطلح </a:t>
            </a:r>
            <a:r>
              <a:rPr lang="ar-SA" b="1" dirty="0">
                <a:solidFill>
                  <a:schemeClr val="accent6">
                    <a:lumMod val="50000"/>
                  </a:schemeClr>
                </a:solidFill>
                <a:latin typeface="Alexandria Light" pitchFamily="2" charset="-78"/>
                <a:cs typeface="Alexandria Light" pitchFamily="2" charset="-78"/>
              </a:rPr>
              <a:t>الكفاءة الثقافية </a:t>
            </a:r>
            <a:r>
              <a:rPr lang="ar-SA" sz="1700" dirty="0">
                <a:latin typeface="Alexandria Light" pitchFamily="2" charset="-78"/>
                <a:cs typeface="Alexandria Light" pitchFamily="2" charset="-78"/>
              </a:rPr>
              <a:t>إلى مستوى المعرفة التي يمتلكها الشخص عن الآخرين الذين يختلفون بطريقة ما مقارنة بنفسه.</a:t>
            </a:r>
          </a:p>
          <a:p>
            <a:pPr marL="457200" indent="-457200" algn="just" rtl="1">
              <a:lnSpc>
                <a:spcPct val="150000"/>
              </a:lnSpc>
              <a:buFont typeface="Arial" panose="020B0604020202020204" pitchFamily="34" charset="0"/>
              <a:buChar char="•"/>
            </a:pPr>
            <a:r>
              <a:rPr lang="ar-SA" sz="1700" dirty="0">
                <a:latin typeface="Alexandria Light" pitchFamily="2" charset="-78"/>
                <a:cs typeface="Alexandria Light" pitchFamily="2" charset="-78"/>
              </a:rPr>
              <a:t>عادة ما يكون الأشخاص الذين ينظر إليهم على أنهم يتمتعون بكفاءة ثقافية أساتذة ممارسة تسمى فحص الإدراك - يسألون الآخرين عما إذا كان فهمهم صحيحا أم غير صحيح.</a:t>
            </a:r>
          </a:p>
        </p:txBody>
      </p:sp>
      <p:sp>
        <p:nvSpPr>
          <p:cNvPr id="4" name="TextBox 3">
            <a:extLst>
              <a:ext uri="{FF2B5EF4-FFF2-40B4-BE49-F238E27FC236}">
                <a16:creationId xmlns:a16="http://schemas.microsoft.com/office/drawing/2014/main" id="{0FD3C51E-7B78-F3F4-6723-C2497E551CDB}"/>
              </a:ext>
            </a:extLst>
          </p:cNvPr>
          <p:cNvSpPr txBox="1"/>
          <p:nvPr/>
        </p:nvSpPr>
        <p:spPr>
          <a:xfrm>
            <a:off x="0" y="6646605"/>
            <a:ext cx="1747520" cy="261610"/>
          </a:xfrm>
          <a:prstGeom prst="rect">
            <a:avLst/>
          </a:prstGeom>
          <a:noFill/>
          <a:ln>
            <a:solidFill>
              <a:schemeClr val="bg1"/>
            </a:solidFill>
          </a:ln>
        </p:spPr>
        <p:txBody>
          <a:bodyPr wrap="square" rtlCol="0">
            <a:spAutoFit/>
          </a:bodyPr>
          <a:lstStyle/>
          <a:p>
            <a:r>
              <a:rPr lang="en-US" sz="1100" dirty="0">
                <a:latin typeface="Alexandria" pitchFamily="2" charset="-78"/>
                <a:cs typeface="Alexandria" pitchFamily="2" charset="-78"/>
              </a:rPr>
              <a:t>Dr. Raef Baraka</a:t>
            </a:r>
          </a:p>
        </p:txBody>
      </p:sp>
    </p:spTree>
    <p:extLst>
      <p:ext uri="{BB962C8B-B14F-4D97-AF65-F5344CB8AC3E}">
        <p14:creationId xmlns:p14="http://schemas.microsoft.com/office/powerpoint/2010/main" val="12110002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FAF3BA-C73A-7587-F81B-FAF41C84A10D}"/>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D13DED98-1474-3398-7C92-B5311329D55E}"/>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5D769281-A7A9-959B-81D6-AB86B93DEB4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A937024C-EE7B-0F04-5B59-6B1ACB44C11B}"/>
              </a:ext>
            </a:extLst>
          </p:cNvPr>
          <p:cNvSpPr/>
          <p:nvPr/>
        </p:nvSpPr>
        <p:spPr>
          <a:xfrm>
            <a:off x="621651" y="675283"/>
            <a:ext cx="6270762" cy="461665"/>
          </a:xfrm>
          <a:prstGeom prst="rect">
            <a:avLst/>
          </a:prstGeom>
        </p:spPr>
        <p:txBody>
          <a:bodyPr wrap="square">
            <a:spAutoFit/>
          </a:bodyPr>
          <a:lstStyle/>
          <a:p>
            <a:r>
              <a:rPr lang="en-US" sz="2400" b="1" dirty="0">
                <a:solidFill>
                  <a:srgbClr val="00B0F0"/>
                </a:solidFill>
                <a:latin typeface="Alexandria" charset="0"/>
                <a:cs typeface="Alexandria" charset="0"/>
              </a:rPr>
              <a:t>Diversity in Your Workplace</a:t>
            </a:r>
          </a:p>
        </p:txBody>
      </p:sp>
      <p:sp>
        <p:nvSpPr>
          <p:cNvPr id="9" name="TextBox 8">
            <a:extLst>
              <a:ext uri="{FF2B5EF4-FFF2-40B4-BE49-F238E27FC236}">
                <a16:creationId xmlns:a16="http://schemas.microsoft.com/office/drawing/2014/main" id="{A3686BA5-51EE-20A7-799F-A0E4CFC18AFC}"/>
              </a:ext>
            </a:extLst>
          </p:cNvPr>
          <p:cNvSpPr txBox="1"/>
          <p:nvPr/>
        </p:nvSpPr>
        <p:spPr>
          <a:xfrm>
            <a:off x="6440129" y="675283"/>
            <a:ext cx="5130220" cy="461665"/>
          </a:xfrm>
          <a:prstGeom prst="rect">
            <a:avLst/>
          </a:prstGeom>
          <a:noFill/>
        </p:spPr>
        <p:txBody>
          <a:bodyPr wrap="square" rtlCol="0">
            <a:spAutoFit/>
          </a:bodyPr>
          <a:lstStyle/>
          <a:p>
            <a:pPr algn="r"/>
            <a:r>
              <a:rPr lang="ar-SA" sz="2400" b="1" dirty="0">
                <a:solidFill>
                  <a:srgbClr val="00B0F0"/>
                </a:solidFill>
                <a:latin typeface="Alexandria" charset="0"/>
                <a:cs typeface="Alexandria" charset="0"/>
              </a:rPr>
              <a:t>التنوع في مكان عملك</a:t>
            </a:r>
            <a:endParaRPr lang="en-US" sz="2400" b="1" dirty="0">
              <a:solidFill>
                <a:srgbClr val="00B0F0"/>
              </a:solidFill>
              <a:latin typeface="Alexandria" charset="0"/>
              <a:cs typeface="Alexandria" charset="0"/>
            </a:endParaRPr>
          </a:p>
        </p:txBody>
      </p:sp>
      <p:sp>
        <p:nvSpPr>
          <p:cNvPr id="3" name="Rectangle: Rounded Corners 2">
            <a:extLst>
              <a:ext uri="{FF2B5EF4-FFF2-40B4-BE49-F238E27FC236}">
                <a16:creationId xmlns:a16="http://schemas.microsoft.com/office/drawing/2014/main" id="{5E75868E-F289-D911-3CB7-8F680C2D80DD}"/>
              </a:ext>
            </a:extLst>
          </p:cNvPr>
          <p:cNvSpPr/>
          <p:nvPr/>
        </p:nvSpPr>
        <p:spPr>
          <a:xfrm>
            <a:off x="638242" y="1704014"/>
            <a:ext cx="10936442" cy="22253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Rounded Corners 24">
            <a:extLst>
              <a:ext uri="{FF2B5EF4-FFF2-40B4-BE49-F238E27FC236}">
                <a16:creationId xmlns:a16="http://schemas.microsoft.com/office/drawing/2014/main" id="{F3EC08AA-FC8A-7A60-4FEA-8B18E0504D55}"/>
              </a:ext>
            </a:extLst>
          </p:cNvPr>
          <p:cNvSpPr/>
          <p:nvPr/>
        </p:nvSpPr>
        <p:spPr>
          <a:xfrm>
            <a:off x="638241" y="4042511"/>
            <a:ext cx="10936441" cy="24589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t>حل النزاعات: يمكن أن يكون التواصل وجهاً لوجه فعالاً في حل النزاعات، لأنه يسمح بالتفاعل في الوقت الفعلي، والاستماع النشط، والفرصة لمعالجة المخاوف بشكل مباشر.</a:t>
            </a:r>
            <a:endParaRPr lang="en-US" dirty="0"/>
          </a:p>
        </p:txBody>
      </p:sp>
      <p:sp>
        <p:nvSpPr>
          <p:cNvPr id="7" name="Rectangle 6">
            <a:extLst>
              <a:ext uri="{FF2B5EF4-FFF2-40B4-BE49-F238E27FC236}">
                <a16:creationId xmlns:a16="http://schemas.microsoft.com/office/drawing/2014/main" id="{981F94DE-BCB1-3FA2-CEA7-01A97482F6F4}"/>
              </a:ext>
            </a:extLst>
          </p:cNvPr>
          <p:cNvSpPr/>
          <p:nvPr/>
        </p:nvSpPr>
        <p:spPr>
          <a:xfrm>
            <a:off x="752354" y="1689830"/>
            <a:ext cx="10679645" cy="2122953"/>
          </a:xfrm>
          <a:prstGeom prst="rect">
            <a:avLst/>
          </a:prstGeom>
        </p:spPr>
        <p:txBody>
          <a:bodyPr wrap="square">
            <a:spAutoFit/>
          </a:bodyPr>
          <a:lstStyle/>
          <a:p>
            <a:pPr algn="just">
              <a:lnSpc>
                <a:spcPct val="150000"/>
              </a:lnSpc>
            </a:pPr>
            <a:r>
              <a:rPr lang="en-US" b="1" dirty="0">
                <a:solidFill>
                  <a:srgbClr val="FF0000"/>
                </a:solidFill>
                <a:latin typeface="Alexandria Light" pitchFamily="2" charset="-78"/>
                <a:cs typeface="Alexandria Light" pitchFamily="2" charset="-78"/>
              </a:rPr>
              <a:t>Mutual Respect:</a:t>
            </a:r>
          </a:p>
          <a:p>
            <a:pPr marL="285750" indent="-285750" algn="just">
              <a:lnSpc>
                <a:spcPct val="150000"/>
              </a:lnSpc>
              <a:buFont typeface="Arial" panose="020B0604020202020204" pitchFamily="34" charset="0"/>
              <a:buChar char="•"/>
            </a:pPr>
            <a:r>
              <a:rPr lang="en-US" dirty="0">
                <a:solidFill>
                  <a:srgbClr val="002060"/>
                </a:solidFill>
                <a:latin typeface="Alexandria Light" pitchFamily="2" charset="-78"/>
                <a:cs typeface="Alexandria Light" pitchFamily="2" charset="-78"/>
              </a:rPr>
              <a:t>When getting to know the diverse workplace, it’s important to foster relationships. We can develop positive personal and professional relationships with people who are different in terms of race, ethnicity, religion, gender, age, sexual orientation, or disability by coming to understand those differences.</a:t>
            </a:r>
          </a:p>
        </p:txBody>
      </p:sp>
      <p:sp>
        <p:nvSpPr>
          <p:cNvPr id="10" name="Rectangle 9">
            <a:extLst>
              <a:ext uri="{FF2B5EF4-FFF2-40B4-BE49-F238E27FC236}">
                <a16:creationId xmlns:a16="http://schemas.microsoft.com/office/drawing/2014/main" id="{91B859E8-916A-78C2-520C-C8AA969CCFFE}"/>
              </a:ext>
            </a:extLst>
          </p:cNvPr>
          <p:cNvSpPr/>
          <p:nvPr/>
        </p:nvSpPr>
        <p:spPr>
          <a:xfrm>
            <a:off x="845572" y="4099851"/>
            <a:ext cx="10497617" cy="2108269"/>
          </a:xfrm>
          <a:prstGeom prst="rect">
            <a:avLst/>
          </a:prstGeom>
        </p:spPr>
        <p:txBody>
          <a:bodyPr wrap="square">
            <a:spAutoFit/>
          </a:bodyPr>
          <a:lstStyle/>
          <a:p>
            <a:pPr algn="just" rtl="1">
              <a:lnSpc>
                <a:spcPct val="200000"/>
              </a:lnSpc>
            </a:pPr>
            <a:r>
              <a:rPr lang="ar-SA" sz="1700" b="1" dirty="0">
                <a:solidFill>
                  <a:srgbClr val="FF0000"/>
                </a:solidFill>
                <a:latin typeface="Alexandria Light" pitchFamily="2" charset="-78"/>
                <a:cs typeface="Alexandria Light" pitchFamily="2" charset="-78"/>
              </a:rPr>
              <a:t>الاحترام المتبادل:</a:t>
            </a:r>
          </a:p>
          <a:p>
            <a:pPr marL="457200" indent="-457200" algn="just" rtl="1">
              <a:lnSpc>
                <a:spcPct val="200000"/>
              </a:lnSpc>
              <a:buFont typeface="Arial" panose="020B0604020202020204" pitchFamily="34" charset="0"/>
              <a:buChar char="•"/>
            </a:pPr>
            <a:r>
              <a:rPr lang="ar-SA" sz="1700" dirty="0">
                <a:latin typeface="Alexandria Light" pitchFamily="2" charset="-78"/>
                <a:cs typeface="Alexandria Light" pitchFamily="2" charset="-78"/>
              </a:rPr>
              <a:t>عند التعرف على مكان العمل المتنوع ، من المهم تعزيز العلاقات. يمكننا تطوير علاقات شخصية ومهنية إيجابية مع أشخاص مختلفين من حيث العرق أو العرق أو الدين أو الجنس أو العمر أو التوجه الجنسي أو الإعاقة من خلال فهم هذه الاختلافات.</a:t>
            </a:r>
          </a:p>
        </p:txBody>
      </p:sp>
      <p:sp>
        <p:nvSpPr>
          <p:cNvPr id="4" name="TextBox 3">
            <a:extLst>
              <a:ext uri="{FF2B5EF4-FFF2-40B4-BE49-F238E27FC236}">
                <a16:creationId xmlns:a16="http://schemas.microsoft.com/office/drawing/2014/main" id="{DA6FD2E0-5B1E-C9D7-12D9-C61B717DFA65}"/>
              </a:ext>
            </a:extLst>
          </p:cNvPr>
          <p:cNvSpPr txBox="1"/>
          <p:nvPr/>
        </p:nvSpPr>
        <p:spPr>
          <a:xfrm>
            <a:off x="0" y="6646605"/>
            <a:ext cx="1747520" cy="261610"/>
          </a:xfrm>
          <a:prstGeom prst="rect">
            <a:avLst/>
          </a:prstGeom>
          <a:noFill/>
          <a:ln>
            <a:solidFill>
              <a:schemeClr val="bg1"/>
            </a:solidFill>
          </a:ln>
        </p:spPr>
        <p:txBody>
          <a:bodyPr wrap="square" rtlCol="0">
            <a:spAutoFit/>
          </a:bodyPr>
          <a:lstStyle/>
          <a:p>
            <a:r>
              <a:rPr lang="en-US" sz="1100" dirty="0">
                <a:latin typeface="Alexandria" pitchFamily="2" charset="-78"/>
                <a:cs typeface="Alexandria" pitchFamily="2" charset="-78"/>
              </a:rPr>
              <a:t>Dr. Raef Baraka</a:t>
            </a:r>
          </a:p>
        </p:txBody>
      </p:sp>
    </p:spTree>
    <p:extLst>
      <p:ext uri="{BB962C8B-B14F-4D97-AF65-F5344CB8AC3E}">
        <p14:creationId xmlns:p14="http://schemas.microsoft.com/office/powerpoint/2010/main" val="20107922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5F1261-3B46-5B69-8CF2-CADA2FEFAB59}"/>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ACDA23F-D140-ADEB-0018-7DF7B76D5AD6}"/>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F5B29354-F337-70B3-28A3-C365C0607A7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0929CD5F-81BA-1A95-98C8-D70DD2494894}"/>
              </a:ext>
            </a:extLst>
          </p:cNvPr>
          <p:cNvSpPr/>
          <p:nvPr/>
        </p:nvSpPr>
        <p:spPr>
          <a:xfrm>
            <a:off x="621651" y="675283"/>
            <a:ext cx="6270762" cy="461665"/>
          </a:xfrm>
          <a:prstGeom prst="rect">
            <a:avLst/>
          </a:prstGeom>
        </p:spPr>
        <p:txBody>
          <a:bodyPr wrap="square">
            <a:spAutoFit/>
          </a:bodyPr>
          <a:lstStyle/>
          <a:p>
            <a:r>
              <a:rPr lang="en-US" sz="2400" b="1" dirty="0">
                <a:solidFill>
                  <a:srgbClr val="00B0F0"/>
                </a:solidFill>
                <a:latin typeface="Alexandria" charset="0"/>
                <a:cs typeface="Alexandria" charset="0"/>
              </a:rPr>
              <a:t>Diversity in Your Workplace</a:t>
            </a:r>
          </a:p>
        </p:txBody>
      </p:sp>
      <p:sp>
        <p:nvSpPr>
          <p:cNvPr id="9" name="TextBox 8">
            <a:extLst>
              <a:ext uri="{FF2B5EF4-FFF2-40B4-BE49-F238E27FC236}">
                <a16:creationId xmlns:a16="http://schemas.microsoft.com/office/drawing/2014/main" id="{FCD89C55-7053-8170-0DA7-10BEEE6A1A21}"/>
              </a:ext>
            </a:extLst>
          </p:cNvPr>
          <p:cNvSpPr txBox="1"/>
          <p:nvPr/>
        </p:nvSpPr>
        <p:spPr>
          <a:xfrm>
            <a:off x="6440129" y="675283"/>
            <a:ext cx="5130220" cy="461665"/>
          </a:xfrm>
          <a:prstGeom prst="rect">
            <a:avLst/>
          </a:prstGeom>
          <a:noFill/>
        </p:spPr>
        <p:txBody>
          <a:bodyPr wrap="square" rtlCol="0">
            <a:spAutoFit/>
          </a:bodyPr>
          <a:lstStyle/>
          <a:p>
            <a:pPr algn="r"/>
            <a:r>
              <a:rPr lang="ar-SA" sz="2400" b="1" dirty="0">
                <a:solidFill>
                  <a:srgbClr val="00B0F0"/>
                </a:solidFill>
                <a:latin typeface="Alexandria" charset="0"/>
                <a:cs typeface="Alexandria" charset="0"/>
              </a:rPr>
              <a:t>التنوع في مكان عملك</a:t>
            </a:r>
            <a:endParaRPr lang="en-US" sz="2400" b="1" dirty="0">
              <a:solidFill>
                <a:srgbClr val="00B0F0"/>
              </a:solidFill>
              <a:latin typeface="Alexandria" charset="0"/>
              <a:cs typeface="Alexandria" charset="0"/>
            </a:endParaRPr>
          </a:p>
        </p:txBody>
      </p:sp>
      <p:sp>
        <p:nvSpPr>
          <p:cNvPr id="3" name="Rectangle: Rounded Corners 2">
            <a:extLst>
              <a:ext uri="{FF2B5EF4-FFF2-40B4-BE49-F238E27FC236}">
                <a16:creationId xmlns:a16="http://schemas.microsoft.com/office/drawing/2014/main" id="{EDD2F48A-1497-630C-2E05-06E25AB19F8F}"/>
              </a:ext>
            </a:extLst>
          </p:cNvPr>
          <p:cNvSpPr/>
          <p:nvPr/>
        </p:nvSpPr>
        <p:spPr>
          <a:xfrm>
            <a:off x="638242" y="1704014"/>
            <a:ext cx="10936442" cy="22253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Rounded Corners 24">
            <a:extLst>
              <a:ext uri="{FF2B5EF4-FFF2-40B4-BE49-F238E27FC236}">
                <a16:creationId xmlns:a16="http://schemas.microsoft.com/office/drawing/2014/main" id="{43F800C2-4FA6-2430-13AA-41DAB6903CD3}"/>
              </a:ext>
            </a:extLst>
          </p:cNvPr>
          <p:cNvSpPr/>
          <p:nvPr/>
        </p:nvSpPr>
        <p:spPr>
          <a:xfrm>
            <a:off x="638241" y="4042511"/>
            <a:ext cx="10936441" cy="24589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t>حل النزاعات: يمكن أن يكون التواصل وجهاً لوجه فعالاً في حل النزاعات، لأنه يسمح بالتفاعل في الوقت الفعلي، والاستماع النشط، والفرصة لمعالجة المخاوف بشكل مباشر.</a:t>
            </a:r>
            <a:endParaRPr lang="en-US" dirty="0"/>
          </a:p>
        </p:txBody>
      </p:sp>
      <p:sp>
        <p:nvSpPr>
          <p:cNvPr id="7" name="Rectangle 6">
            <a:extLst>
              <a:ext uri="{FF2B5EF4-FFF2-40B4-BE49-F238E27FC236}">
                <a16:creationId xmlns:a16="http://schemas.microsoft.com/office/drawing/2014/main" id="{9B117E2E-2D68-904C-44F8-585AEAB80C93}"/>
              </a:ext>
            </a:extLst>
          </p:cNvPr>
          <p:cNvSpPr/>
          <p:nvPr/>
        </p:nvSpPr>
        <p:spPr>
          <a:xfrm>
            <a:off x="752354" y="1689830"/>
            <a:ext cx="10679645" cy="2266711"/>
          </a:xfrm>
          <a:prstGeom prst="rect">
            <a:avLst/>
          </a:prstGeom>
        </p:spPr>
        <p:txBody>
          <a:bodyPr wrap="square">
            <a:spAutoFit/>
          </a:bodyPr>
          <a:lstStyle/>
          <a:p>
            <a:pPr algn="just">
              <a:lnSpc>
                <a:spcPct val="150000"/>
              </a:lnSpc>
            </a:pPr>
            <a:r>
              <a:rPr lang="en-US" sz="1600" b="1" dirty="0">
                <a:solidFill>
                  <a:srgbClr val="FF0000"/>
                </a:solidFill>
                <a:latin typeface="Alexandria Light" pitchFamily="2" charset="-78"/>
                <a:cs typeface="Alexandria Light" pitchFamily="2" charset="-78"/>
              </a:rPr>
              <a:t>Mutual Respect:</a:t>
            </a:r>
          </a:p>
          <a:p>
            <a:pPr marL="285750" indent="-285750" algn="just">
              <a:lnSpc>
                <a:spcPct val="150000"/>
              </a:lnSpc>
              <a:buFont typeface="Arial" panose="020B0604020202020204" pitchFamily="34" charset="0"/>
              <a:buChar char="•"/>
            </a:pPr>
            <a:r>
              <a:rPr lang="en-US" sz="1600" dirty="0">
                <a:solidFill>
                  <a:srgbClr val="002060"/>
                </a:solidFill>
                <a:latin typeface="Alexandria Light" pitchFamily="2" charset="-78"/>
                <a:cs typeface="Alexandria Light" pitchFamily="2" charset="-78"/>
              </a:rPr>
              <a:t>When individuals and groups communicate with the goal of mutual respect—also known as mutual understanding—cultural tensions, misunderstandings, and conflict can be avoided.</a:t>
            </a:r>
          </a:p>
          <a:p>
            <a:pPr marL="285750" indent="-285750" algn="just">
              <a:lnSpc>
                <a:spcPct val="150000"/>
              </a:lnSpc>
              <a:buFont typeface="Arial" panose="020B0604020202020204" pitchFamily="34" charset="0"/>
              <a:buChar char="•"/>
            </a:pPr>
            <a:r>
              <a:rPr lang="en-US" sz="1600" b="1" dirty="0">
                <a:solidFill>
                  <a:schemeClr val="accent6">
                    <a:lumMod val="50000"/>
                  </a:schemeClr>
                </a:solidFill>
                <a:latin typeface="Alexandria Light" pitchFamily="2" charset="-78"/>
                <a:cs typeface="Alexandria Light" pitchFamily="2" charset="-78"/>
              </a:rPr>
              <a:t>Mutual respect </a:t>
            </a:r>
            <a:r>
              <a:rPr lang="en-US" sz="1600" dirty="0">
                <a:solidFill>
                  <a:srgbClr val="002060"/>
                </a:solidFill>
                <a:latin typeface="Alexandria Light" pitchFamily="2" charset="-78"/>
                <a:cs typeface="Alexandria Light" pitchFamily="2" charset="-78"/>
              </a:rPr>
              <a:t>is about people seeking understanding through the vehicle of open dialogue; attempting to understand others with an open mind leads them to respond with mutual respect and understanding.</a:t>
            </a:r>
          </a:p>
        </p:txBody>
      </p:sp>
      <p:sp>
        <p:nvSpPr>
          <p:cNvPr id="10" name="Rectangle 9">
            <a:extLst>
              <a:ext uri="{FF2B5EF4-FFF2-40B4-BE49-F238E27FC236}">
                <a16:creationId xmlns:a16="http://schemas.microsoft.com/office/drawing/2014/main" id="{EF6B5CE1-FF9B-D5EE-665B-4ED061A7798D}"/>
              </a:ext>
            </a:extLst>
          </p:cNvPr>
          <p:cNvSpPr/>
          <p:nvPr/>
        </p:nvSpPr>
        <p:spPr>
          <a:xfrm>
            <a:off x="845572" y="4099851"/>
            <a:ext cx="10497617" cy="2010166"/>
          </a:xfrm>
          <a:prstGeom prst="rect">
            <a:avLst/>
          </a:prstGeom>
        </p:spPr>
        <p:txBody>
          <a:bodyPr wrap="square">
            <a:spAutoFit/>
          </a:bodyPr>
          <a:lstStyle/>
          <a:p>
            <a:pPr algn="just" rtl="1">
              <a:lnSpc>
                <a:spcPct val="150000"/>
              </a:lnSpc>
            </a:pPr>
            <a:r>
              <a:rPr lang="ar-SA" sz="1700" b="1" dirty="0">
                <a:solidFill>
                  <a:srgbClr val="FF0000"/>
                </a:solidFill>
                <a:latin typeface="Alexandria Light" pitchFamily="2" charset="-78"/>
                <a:cs typeface="Alexandria Light" pitchFamily="2" charset="-78"/>
              </a:rPr>
              <a:t>الاحترام المتبادل:</a:t>
            </a:r>
          </a:p>
          <a:p>
            <a:pPr marL="457200" indent="-457200" algn="just" rtl="1">
              <a:lnSpc>
                <a:spcPct val="150000"/>
              </a:lnSpc>
              <a:buFont typeface="Arial" panose="020B0604020202020204" pitchFamily="34" charset="0"/>
              <a:buChar char="•"/>
            </a:pPr>
            <a:r>
              <a:rPr lang="ar-SA" sz="1700" dirty="0">
                <a:latin typeface="Alexandria Light" pitchFamily="2" charset="-78"/>
                <a:cs typeface="Alexandria Light" pitchFamily="2" charset="-78"/>
              </a:rPr>
              <a:t>عندما يتواصل الأفراد والجماعات بهدف الاحترام المتبادل - المعروف أيضا باسم التفاهم المتبادل - يمكن تجنب التوترات الثقافية وسوء الفهم والصراع.</a:t>
            </a:r>
          </a:p>
          <a:p>
            <a:pPr marL="457200" indent="-457200" algn="just" rtl="1">
              <a:lnSpc>
                <a:spcPct val="150000"/>
              </a:lnSpc>
              <a:buFont typeface="Arial" panose="020B0604020202020204" pitchFamily="34" charset="0"/>
              <a:buChar char="•"/>
            </a:pPr>
            <a:r>
              <a:rPr lang="ar-SA" sz="1700" b="1" dirty="0">
                <a:solidFill>
                  <a:srgbClr val="FF0000"/>
                </a:solidFill>
                <a:latin typeface="Alexandria Light" pitchFamily="2" charset="-78"/>
                <a:cs typeface="Alexandria Light" pitchFamily="2" charset="-78"/>
              </a:rPr>
              <a:t>الاحترام المتبادل </a:t>
            </a:r>
            <a:r>
              <a:rPr lang="ar-SA" sz="1700" dirty="0">
                <a:latin typeface="Alexandria Light" pitchFamily="2" charset="-78"/>
                <a:cs typeface="Alexandria Light" pitchFamily="2" charset="-78"/>
              </a:rPr>
              <a:t>يتعلق بالأشخاص الذين يسعون إلى التفاهم من خلال وسيلة الحوار المفتوح. إن محاولة فهم الآخرين بعقل متفتح تقودهم إلى الاستجابة باحترام وتفاهم متبادلين.</a:t>
            </a:r>
          </a:p>
        </p:txBody>
      </p:sp>
      <p:sp>
        <p:nvSpPr>
          <p:cNvPr id="4" name="TextBox 3">
            <a:extLst>
              <a:ext uri="{FF2B5EF4-FFF2-40B4-BE49-F238E27FC236}">
                <a16:creationId xmlns:a16="http://schemas.microsoft.com/office/drawing/2014/main" id="{0647128C-0FA9-A507-B4BC-1DA55E3BA7F5}"/>
              </a:ext>
            </a:extLst>
          </p:cNvPr>
          <p:cNvSpPr txBox="1"/>
          <p:nvPr/>
        </p:nvSpPr>
        <p:spPr>
          <a:xfrm>
            <a:off x="0" y="6646605"/>
            <a:ext cx="1747520" cy="261610"/>
          </a:xfrm>
          <a:prstGeom prst="rect">
            <a:avLst/>
          </a:prstGeom>
          <a:noFill/>
          <a:ln>
            <a:solidFill>
              <a:schemeClr val="bg1"/>
            </a:solidFill>
          </a:ln>
        </p:spPr>
        <p:txBody>
          <a:bodyPr wrap="square" rtlCol="0">
            <a:spAutoFit/>
          </a:bodyPr>
          <a:lstStyle/>
          <a:p>
            <a:r>
              <a:rPr lang="en-US" sz="1100" dirty="0">
                <a:latin typeface="Alexandria" pitchFamily="2" charset="-78"/>
                <a:cs typeface="Alexandria" pitchFamily="2" charset="-78"/>
              </a:rPr>
              <a:t>Dr. Raef Baraka</a:t>
            </a:r>
          </a:p>
        </p:txBody>
      </p:sp>
    </p:spTree>
    <p:extLst>
      <p:ext uri="{BB962C8B-B14F-4D97-AF65-F5344CB8AC3E}">
        <p14:creationId xmlns:p14="http://schemas.microsoft.com/office/powerpoint/2010/main" val="26687038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A873C5-FC6D-8AB1-B7DD-8EE18FC6A398}"/>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24523D04-D1DC-8E03-B556-1D0D0F9CF94D}"/>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0ABCD21C-BBA2-7EA7-6A41-580FF0AA5E5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5879DFF7-3778-D09F-2A26-31C564890960}"/>
              </a:ext>
            </a:extLst>
          </p:cNvPr>
          <p:cNvSpPr/>
          <p:nvPr/>
        </p:nvSpPr>
        <p:spPr>
          <a:xfrm>
            <a:off x="621651" y="675283"/>
            <a:ext cx="6270762" cy="461665"/>
          </a:xfrm>
          <a:prstGeom prst="rect">
            <a:avLst/>
          </a:prstGeom>
        </p:spPr>
        <p:txBody>
          <a:bodyPr wrap="square">
            <a:spAutoFit/>
          </a:bodyPr>
          <a:lstStyle/>
          <a:p>
            <a:r>
              <a:rPr lang="en-US" sz="2400" b="1" dirty="0">
                <a:solidFill>
                  <a:srgbClr val="00B0F0"/>
                </a:solidFill>
                <a:latin typeface="Alexandria" charset="0"/>
                <a:cs typeface="Alexandria" charset="0"/>
              </a:rPr>
              <a:t>Diversity in Your Workplace</a:t>
            </a:r>
          </a:p>
        </p:txBody>
      </p:sp>
      <p:sp>
        <p:nvSpPr>
          <p:cNvPr id="9" name="TextBox 8">
            <a:extLst>
              <a:ext uri="{FF2B5EF4-FFF2-40B4-BE49-F238E27FC236}">
                <a16:creationId xmlns:a16="http://schemas.microsoft.com/office/drawing/2014/main" id="{979F3BB9-585B-6606-3DBC-C4D71A5E0EA5}"/>
              </a:ext>
            </a:extLst>
          </p:cNvPr>
          <p:cNvSpPr txBox="1"/>
          <p:nvPr/>
        </p:nvSpPr>
        <p:spPr>
          <a:xfrm>
            <a:off x="6440129" y="675283"/>
            <a:ext cx="5130220" cy="461665"/>
          </a:xfrm>
          <a:prstGeom prst="rect">
            <a:avLst/>
          </a:prstGeom>
          <a:noFill/>
        </p:spPr>
        <p:txBody>
          <a:bodyPr wrap="square" rtlCol="0">
            <a:spAutoFit/>
          </a:bodyPr>
          <a:lstStyle/>
          <a:p>
            <a:pPr algn="r"/>
            <a:r>
              <a:rPr lang="ar-SA" sz="2400" b="1" dirty="0">
                <a:solidFill>
                  <a:srgbClr val="00B0F0"/>
                </a:solidFill>
                <a:latin typeface="Alexandria" charset="0"/>
                <a:cs typeface="Alexandria" charset="0"/>
              </a:rPr>
              <a:t>التنوع في مكان عملك</a:t>
            </a:r>
            <a:endParaRPr lang="en-US" sz="2400" b="1" dirty="0">
              <a:solidFill>
                <a:srgbClr val="00B0F0"/>
              </a:solidFill>
              <a:latin typeface="Alexandria" charset="0"/>
              <a:cs typeface="Alexandria" charset="0"/>
            </a:endParaRPr>
          </a:p>
        </p:txBody>
      </p:sp>
      <p:sp>
        <p:nvSpPr>
          <p:cNvPr id="3" name="Rectangle: Rounded Corners 2">
            <a:extLst>
              <a:ext uri="{FF2B5EF4-FFF2-40B4-BE49-F238E27FC236}">
                <a16:creationId xmlns:a16="http://schemas.microsoft.com/office/drawing/2014/main" id="{B70B1FBF-693D-B8FE-179A-3375579F7185}"/>
              </a:ext>
            </a:extLst>
          </p:cNvPr>
          <p:cNvSpPr/>
          <p:nvPr/>
        </p:nvSpPr>
        <p:spPr>
          <a:xfrm>
            <a:off x="638242" y="1704014"/>
            <a:ext cx="10936442" cy="22253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Rounded Corners 24">
            <a:extLst>
              <a:ext uri="{FF2B5EF4-FFF2-40B4-BE49-F238E27FC236}">
                <a16:creationId xmlns:a16="http://schemas.microsoft.com/office/drawing/2014/main" id="{3B09C687-D930-591F-06C7-2F267A831849}"/>
              </a:ext>
            </a:extLst>
          </p:cNvPr>
          <p:cNvSpPr/>
          <p:nvPr/>
        </p:nvSpPr>
        <p:spPr>
          <a:xfrm>
            <a:off x="638241" y="4042511"/>
            <a:ext cx="10936441" cy="24589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t>حل النزاعات: يمكن أن يكون التواصل وجهاً لوجه فعالاً في حل النزاعات، لأنه يسمح بالتفاعل في الوقت الفعلي، والاستماع النشط، والفرصة لمعالجة المخاوف بشكل مباشر.</a:t>
            </a:r>
            <a:endParaRPr lang="en-US" dirty="0"/>
          </a:p>
        </p:txBody>
      </p:sp>
      <p:sp>
        <p:nvSpPr>
          <p:cNvPr id="7" name="Rectangle 6">
            <a:extLst>
              <a:ext uri="{FF2B5EF4-FFF2-40B4-BE49-F238E27FC236}">
                <a16:creationId xmlns:a16="http://schemas.microsoft.com/office/drawing/2014/main" id="{7F54A6B2-6D9A-FEEA-B81F-C81A4D69BBB6}"/>
              </a:ext>
            </a:extLst>
          </p:cNvPr>
          <p:cNvSpPr/>
          <p:nvPr/>
        </p:nvSpPr>
        <p:spPr>
          <a:xfrm>
            <a:off x="752354" y="1689830"/>
            <a:ext cx="10679645" cy="2266711"/>
          </a:xfrm>
          <a:prstGeom prst="rect">
            <a:avLst/>
          </a:prstGeom>
        </p:spPr>
        <p:txBody>
          <a:bodyPr wrap="square">
            <a:spAutoFit/>
          </a:bodyPr>
          <a:lstStyle/>
          <a:p>
            <a:pPr algn="just">
              <a:lnSpc>
                <a:spcPct val="150000"/>
              </a:lnSpc>
            </a:pPr>
            <a:r>
              <a:rPr lang="en-US" sz="1600" b="1" dirty="0">
                <a:solidFill>
                  <a:srgbClr val="FF0000"/>
                </a:solidFill>
                <a:latin typeface="Alexandria Light" pitchFamily="2" charset="-78"/>
                <a:cs typeface="Alexandria Light" pitchFamily="2" charset="-78"/>
              </a:rPr>
              <a:t>Mutual Respect:</a:t>
            </a:r>
          </a:p>
          <a:p>
            <a:pPr marL="285750" indent="-285750" algn="just">
              <a:lnSpc>
                <a:spcPct val="150000"/>
              </a:lnSpc>
              <a:buFont typeface="Arial" panose="020B0604020202020204" pitchFamily="34" charset="0"/>
              <a:buChar char="•"/>
            </a:pPr>
            <a:r>
              <a:rPr lang="en-US" sz="1600" dirty="0">
                <a:solidFill>
                  <a:srgbClr val="002060"/>
                </a:solidFill>
                <a:latin typeface="Alexandria Light" pitchFamily="2" charset="-78"/>
                <a:cs typeface="Alexandria Light" pitchFamily="2" charset="-78"/>
              </a:rPr>
              <a:t>When cultural competence and mutual respect are absent, discrimination—the act of excluding or denying people of products, rights, and services based on their race, ethnicity, religion, gender, age, sexual orientation, or disability—can occur.</a:t>
            </a:r>
          </a:p>
          <a:p>
            <a:pPr marL="285750" indent="-285750" algn="just">
              <a:lnSpc>
                <a:spcPct val="150000"/>
              </a:lnSpc>
              <a:buFont typeface="Arial" panose="020B0604020202020204" pitchFamily="34" charset="0"/>
              <a:buChar char="•"/>
            </a:pPr>
            <a:r>
              <a:rPr lang="en-US" sz="1600" dirty="0">
                <a:solidFill>
                  <a:srgbClr val="002060"/>
                </a:solidFill>
                <a:latin typeface="Alexandria Light" pitchFamily="2" charset="-78"/>
                <a:cs typeface="Alexandria Light" pitchFamily="2" charset="-78"/>
              </a:rPr>
              <a:t>As a result, organizations are implementing workforce training programs to increase cultural sensitivity, tolerance, and appreciation of diversity in the workplace.</a:t>
            </a:r>
          </a:p>
        </p:txBody>
      </p:sp>
      <p:sp>
        <p:nvSpPr>
          <p:cNvPr id="10" name="Rectangle 9">
            <a:extLst>
              <a:ext uri="{FF2B5EF4-FFF2-40B4-BE49-F238E27FC236}">
                <a16:creationId xmlns:a16="http://schemas.microsoft.com/office/drawing/2014/main" id="{72ED3BF5-EE0B-086B-754E-E891553A4701}"/>
              </a:ext>
            </a:extLst>
          </p:cNvPr>
          <p:cNvSpPr/>
          <p:nvPr/>
        </p:nvSpPr>
        <p:spPr>
          <a:xfrm>
            <a:off x="845572" y="4099851"/>
            <a:ext cx="10497617" cy="2402581"/>
          </a:xfrm>
          <a:prstGeom prst="rect">
            <a:avLst/>
          </a:prstGeom>
        </p:spPr>
        <p:txBody>
          <a:bodyPr wrap="square">
            <a:spAutoFit/>
          </a:bodyPr>
          <a:lstStyle/>
          <a:p>
            <a:pPr algn="just" rtl="1">
              <a:lnSpc>
                <a:spcPct val="150000"/>
              </a:lnSpc>
            </a:pPr>
            <a:r>
              <a:rPr lang="ar-SA" sz="1700" b="1" dirty="0">
                <a:solidFill>
                  <a:srgbClr val="FF0000"/>
                </a:solidFill>
                <a:latin typeface="Alexandria Light" pitchFamily="2" charset="-78"/>
                <a:cs typeface="Alexandria Light" pitchFamily="2" charset="-78"/>
              </a:rPr>
              <a:t>الاحترام المتبادل:</a:t>
            </a:r>
          </a:p>
          <a:p>
            <a:pPr marL="457200" indent="-457200" algn="just" rtl="1">
              <a:lnSpc>
                <a:spcPct val="150000"/>
              </a:lnSpc>
              <a:buFont typeface="Arial" panose="020B0604020202020204" pitchFamily="34" charset="0"/>
              <a:buChar char="•"/>
            </a:pPr>
            <a:r>
              <a:rPr lang="ar-SA" sz="1700" dirty="0">
                <a:latin typeface="Alexandria Light" pitchFamily="2" charset="-78"/>
                <a:cs typeface="Alexandria Light" pitchFamily="2" charset="-78"/>
              </a:rPr>
              <a:t>عندما تكون الكفاءة الثقافية والاحترام المتبادل غائبة، يمكن أن يحدث التمييز - وهو فعل استبعاد أو حرمان الناس من المنتجات والحقوق والخدمات على أساس العرق أو العرق أو الدين أو الجنس أو العمر أو التوجه الجنسي أو الإعاقة.</a:t>
            </a:r>
          </a:p>
          <a:p>
            <a:pPr marL="457200" indent="-457200" algn="just" rtl="1">
              <a:lnSpc>
                <a:spcPct val="150000"/>
              </a:lnSpc>
              <a:buFont typeface="Arial" panose="020B0604020202020204" pitchFamily="34" charset="0"/>
              <a:buChar char="•"/>
            </a:pPr>
            <a:r>
              <a:rPr lang="ar-SA" sz="1700" dirty="0">
                <a:latin typeface="Alexandria Light" pitchFamily="2" charset="-78"/>
                <a:cs typeface="Alexandria Light" pitchFamily="2" charset="-78"/>
              </a:rPr>
              <a:t>نتيجة لذلك ، تنفذ المنظمات برامج تدريب القوى العاملة لزيادة الحساسية الثقافية والتسامح وتقدير التنوع في مكان العمل.</a:t>
            </a:r>
          </a:p>
        </p:txBody>
      </p:sp>
      <p:sp>
        <p:nvSpPr>
          <p:cNvPr id="4" name="TextBox 3">
            <a:extLst>
              <a:ext uri="{FF2B5EF4-FFF2-40B4-BE49-F238E27FC236}">
                <a16:creationId xmlns:a16="http://schemas.microsoft.com/office/drawing/2014/main" id="{9B816399-3FA3-DD27-5FA7-0278E9D4CDE5}"/>
              </a:ext>
            </a:extLst>
          </p:cNvPr>
          <p:cNvSpPr txBox="1"/>
          <p:nvPr/>
        </p:nvSpPr>
        <p:spPr>
          <a:xfrm>
            <a:off x="0" y="6646605"/>
            <a:ext cx="1747520" cy="261610"/>
          </a:xfrm>
          <a:prstGeom prst="rect">
            <a:avLst/>
          </a:prstGeom>
          <a:noFill/>
          <a:ln>
            <a:solidFill>
              <a:schemeClr val="bg1"/>
            </a:solidFill>
          </a:ln>
        </p:spPr>
        <p:txBody>
          <a:bodyPr wrap="square" rtlCol="0">
            <a:spAutoFit/>
          </a:bodyPr>
          <a:lstStyle/>
          <a:p>
            <a:r>
              <a:rPr lang="en-US" sz="1100" dirty="0">
                <a:latin typeface="Alexandria" pitchFamily="2" charset="-78"/>
                <a:cs typeface="Alexandria" pitchFamily="2" charset="-78"/>
              </a:rPr>
              <a:t>Dr. Raef Baraka</a:t>
            </a:r>
          </a:p>
        </p:txBody>
      </p:sp>
    </p:spTree>
    <p:extLst>
      <p:ext uri="{BB962C8B-B14F-4D97-AF65-F5344CB8AC3E}">
        <p14:creationId xmlns:p14="http://schemas.microsoft.com/office/powerpoint/2010/main" val="13187163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55536A-D7C1-CCFD-E77C-761BACC4F799}"/>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D11AD4D7-614D-6C7C-4DC0-B8D260D6BD59}"/>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4D188070-ED0D-D4FD-6297-813DED67930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8DED002B-2C44-040C-8C9F-97FFA63FC3BC}"/>
              </a:ext>
            </a:extLst>
          </p:cNvPr>
          <p:cNvSpPr/>
          <p:nvPr/>
        </p:nvSpPr>
        <p:spPr>
          <a:xfrm>
            <a:off x="621651" y="634335"/>
            <a:ext cx="6595226" cy="400110"/>
          </a:xfrm>
          <a:prstGeom prst="rect">
            <a:avLst/>
          </a:prstGeom>
        </p:spPr>
        <p:txBody>
          <a:bodyPr wrap="square">
            <a:spAutoFit/>
          </a:bodyPr>
          <a:lstStyle/>
          <a:p>
            <a:r>
              <a:rPr lang="en-US" sz="2000" b="1" dirty="0">
                <a:solidFill>
                  <a:srgbClr val="00B0F0"/>
                </a:solidFill>
                <a:latin typeface="Alexandria" charset="0"/>
                <a:cs typeface="Alexandria" charset="0"/>
              </a:rPr>
              <a:t>Examples of Diversity in Professional Contexts</a:t>
            </a:r>
          </a:p>
        </p:txBody>
      </p:sp>
      <p:sp>
        <p:nvSpPr>
          <p:cNvPr id="9" name="TextBox 8">
            <a:extLst>
              <a:ext uri="{FF2B5EF4-FFF2-40B4-BE49-F238E27FC236}">
                <a16:creationId xmlns:a16="http://schemas.microsoft.com/office/drawing/2014/main" id="{617F56B1-20CD-028C-3732-97E0AD07EA60}"/>
              </a:ext>
            </a:extLst>
          </p:cNvPr>
          <p:cNvSpPr txBox="1"/>
          <p:nvPr/>
        </p:nvSpPr>
        <p:spPr>
          <a:xfrm>
            <a:off x="6725265" y="671193"/>
            <a:ext cx="4828492" cy="369332"/>
          </a:xfrm>
          <a:prstGeom prst="rect">
            <a:avLst/>
          </a:prstGeom>
          <a:noFill/>
        </p:spPr>
        <p:txBody>
          <a:bodyPr wrap="square" rtlCol="0">
            <a:spAutoFit/>
          </a:bodyPr>
          <a:lstStyle/>
          <a:p>
            <a:pPr algn="r"/>
            <a:r>
              <a:rPr lang="ar-SA" b="1" dirty="0">
                <a:solidFill>
                  <a:srgbClr val="00B0F0"/>
                </a:solidFill>
                <a:latin typeface="Alexandria" charset="0"/>
                <a:cs typeface="Alexandria" charset="0"/>
              </a:rPr>
              <a:t>أمثلة على التنوع في السياقات المهنية</a:t>
            </a:r>
            <a:endParaRPr lang="en-US" b="1" dirty="0">
              <a:solidFill>
                <a:srgbClr val="00B0F0"/>
              </a:solidFill>
              <a:latin typeface="Alexandria" charset="0"/>
              <a:cs typeface="Alexandria" charset="0"/>
            </a:endParaRPr>
          </a:p>
        </p:txBody>
      </p:sp>
      <p:pic>
        <p:nvPicPr>
          <p:cNvPr id="1030" name="Picture 6" descr="Integrating Diversity, Equity, &amp; inclusion throughout clinical trials -  Vynamic LLC">
            <a:extLst>
              <a:ext uri="{FF2B5EF4-FFF2-40B4-BE49-F238E27FC236}">
                <a16:creationId xmlns:a16="http://schemas.microsoft.com/office/drawing/2014/main" id="{1EF7DBA8-C65D-E330-F0B0-400E8CA2760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31273" y="1685911"/>
            <a:ext cx="8609140" cy="44278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7872487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A55FBD-2105-3F77-6EEB-94573F3412D2}"/>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B6D04636-3648-0BEE-ECAD-8C38F5BB0DAA}"/>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7FC2E67B-89CF-ACDB-B250-F34DACB572B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66915F5F-9115-3746-8B56-96CCEC7113A1}"/>
              </a:ext>
            </a:extLst>
          </p:cNvPr>
          <p:cNvSpPr/>
          <p:nvPr/>
        </p:nvSpPr>
        <p:spPr>
          <a:xfrm>
            <a:off x="511277" y="675283"/>
            <a:ext cx="6381135" cy="400110"/>
          </a:xfrm>
          <a:prstGeom prst="rect">
            <a:avLst/>
          </a:prstGeom>
        </p:spPr>
        <p:txBody>
          <a:bodyPr wrap="square">
            <a:spAutoFit/>
          </a:bodyPr>
          <a:lstStyle/>
          <a:p>
            <a:r>
              <a:rPr lang="en-US" sz="2000" b="1" dirty="0">
                <a:solidFill>
                  <a:srgbClr val="00B0F0"/>
                </a:solidFill>
                <a:latin typeface="Alexandria" charset="0"/>
                <a:cs typeface="Alexandria" charset="0"/>
              </a:rPr>
              <a:t>Examples of Diversity in Professional Contexts</a:t>
            </a:r>
          </a:p>
        </p:txBody>
      </p:sp>
      <p:sp>
        <p:nvSpPr>
          <p:cNvPr id="9" name="TextBox 8">
            <a:extLst>
              <a:ext uri="{FF2B5EF4-FFF2-40B4-BE49-F238E27FC236}">
                <a16:creationId xmlns:a16="http://schemas.microsoft.com/office/drawing/2014/main" id="{9182220C-69F1-D096-6614-5EF4C1A30527}"/>
              </a:ext>
            </a:extLst>
          </p:cNvPr>
          <p:cNvSpPr txBox="1"/>
          <p:nvPr/>
        </p:nvSpPr>
        <p:spPr>
          <a:xfrm>
            <a:off x="6440129" y="675283"/>
            <a:ext cx="5130221" cy="400110"/>
          </a:xfrm>
          <a:prstGeom prst="rect">
            <a:avLst/>
          </a:prstGeom>
          <a:noFill/>
        </p:spPr>
        <p:txBody>
          <a:bodyPr wrap="square" rtlCol="0">
            <a:spAutoFit/>
          </a:bodyPr>
          <a:lstStyle/>
          <a:p>
            <a:pPr algn="r"/>
            <a:r>
              <a:rPr lang="ar-SA" sz="2000" b="1" dirty="0">
                <a:solidFill>
                  <a:srgbClr val="00B0F0"/>
                </a:solidFill>
                <a:latin typeface="Alexandria" charset="0"/>
                <a:cs typeface="Alexandria" charset="0"/>
              </a:rPr>
              <a:t>أمثلة على التنوع في السياقات المهنية</a:t>
            </a:r>
            <a:endParaRPr lang="en-US" sz="2000" b="1" dirty="0">
              <a:solidFill>
                <a:srgbClr val="00B0F0"/>
              </a:solidFill>
              <a:latin typeface="Alexandria" charset="0"/>
              <a:cs typeface="Alexandria" charset="0"/>
            </a:endParaRPr>
          </a:p>
        </p:txBody>
      </p:sp>
      <p:sp>
        <p:nvSpPr>
          <p:cNvPr id="3" name="Rectangle: Rounded Corners 2">
            <a:extLst>
              <a:ext uri="{FF2B5EF4-FFF2-40B4-BE49-F238E27FC236}">
                <a16:creationId xmlns:a16="http://schemas.microsoft.com/office/drawing/2014/main" id="{C54ED3F9-5379-AB20-9B5B-524AB527352F}"/>
              </a:ext>
            </a:extLst>
          </p:cNvPr>
          <p:cNvSpPr/>
          <p:nvPr/>
        </p:nvSpPr>
        <p:spPr>
          <a:xfrm>
            <a:off x="638242" y="1704014"/>
            <a:ext cx="5877628" cy="22253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Rounded Corners 24">
            <a:extLst>
              <a:ext uri="{FF2B5EF4-FFF2-40B4-BE49-F238E27FC236}">
                <a16:creationId xmlns:a16="http://schemas.microsoft.com/office/drawing/2014/main" id="{FC17276F-D96B-E83E-66FA-718E589537B1}"/>
              </a:ext>
            </a:extLst>
          </p:cNvPr>
          <p:cNvSpPr/>
          <p:nvPr/>
        </p:nvSpPr>
        <p:spPr>
          <a:xfrm>
            <a:off x="638242" y="4042511"/>
            <a:ext cx="5877628" cy="24589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t>حل النزاعات: يمكن أن يكون التواصل وجهاً لوجه فعالاً في حل النزاعات، لأنه يسمح بالتفاعل في الوقت الفعلي، والاستماع النشط، والفرصة لمعالجة المخاوف بشكل مباشر.</a:t>
            </a:r>
            <a:endParaRPr lang="en-US" dirty="0"/>
          </a:p>
        </p:txBody>
      </p:sp>
      <p:sp>
        <p:nvSpPr>
          <p:cNvPr id="7" name="Rectangle 6">
            <a:extLst>
              <a:ext uri="{FF2B5EF4-FFF2-40B4-BE49-F238E27FC236}">
                <a16:creationId xmlns:a16="http://schemas.microsoft.com/office/drawing/2014/main" id="{4113EBEB-4484-7234-B46F-F090FF323F9B}"/>
              </a:ext>
            </a:extLst>
          </p:cNvPr>
          <p:cNvSpPr/>
          <p:nvPr/>
        </p:nvSpPr>
        <p:spPr>
          <a:xfrm>
            <a:off x="737419" y="1830169"/>
            <a:ext cx="5614220" cy="2122953"/>
          </a:xfrm>
          <a:prstGeom prst="rect">
            <a:avLst/>
          </a:prstGeom>
        </p:spPr>
        <p:txBody>
          <a:bodyPr wrap="square">
            <a:spAutoFit/>
          </a:bodyPr>
          <a:lstStyle/>
          <a:p>
            <a:pPr algn="just">
              <a:lnSpc>
                <a:spcPct val="150000"/>
              </a:lnSpc>
            </a:pPr>
            <a:r>
              <a:rPr lang="en-US" b="1" dirty="0">
                <a:solidFill>
                  <a:srgbClr val="FF0000"/>
                </a:solidFill>
                <a:latin typeface="Alexandria Light" pitchFamily="2" charset="-78"/>
                <a:cs typeface="Alexandria Light" pitchFamily="2" charset="-78"/>
              </a:rPr>
              <a:t>Examples of Diversity in Professional Contexts:</a:t>
            </a:r>
          </a:p>
          <a:p>
            <a:pPr marL="342900" indent="-342900" algn="just">
              <a:lnSpc>
                <a:spcPct val="150000"/>
              </a:lnSpc>
              <a:buFont typeface="Arial" panose="020B0604020202020204" pitchFamily="34" charset="0"/>
              <a:buChar char="•"/>
            </a:pPr>
            <a:r>
              <a:rPr lang="en-US" dirty="0">
                <a:latin typeface="Alexandria Light" pitchFamily="2" charset="-78"/>
                <a:cs typeface="Alexandria Light" pitchFamily="2" charset="-78"/>
              </a:rPr>
              <a:t>Gender, ethnicity and race, language differences, religion, disabilities, and age are just a few examples of the diversity you’ll encounter in the workplace.</a:t>
            </a:r>
          </a:p>
        </p:txBody>
      </p:sp>
      <p:sp>
        <p:nvSpPr>
          <p:cNvPr id="10" name="Rectangle 9">
            <a:extLst>
              <a:ext uri="{FF2B5EF4-FFF2-40B4-BE49-F238E27FC236}">
                <a16:creationId xmlns:a16="http://schemas.microsoft.com/office/drawing/2014/main" id="{77E964B5-79B6-E97F-FAE8-77D4C1C54080}"/>
              </a:ext>
            </a:extLst>
          </p:cNvPr>
          <p:cNvSpPr/>
          <p:nvPr/>
        </p:nvSpPr>
        <p:spPr>
          <a:xfrm>
            <a:off x="845573" y="4099851"/>
            <a:ext cx="5506066" cy="2108269"/>
          </a:xfrm>
          <a:prstGeom prst="rect">
            <a:avLst/>
          </a:prstGeom>
        </p:spPr>
        <p:txBody>
          <a:bodyPr wrap="square">
            <a:spAutoFit/>
          </a:bodyPr>
          <a:lstStyle/>
          <a:p>
            <a:pPr algn="just" rtl="1">
              <a:lnSpc>
                <a:spcPct val="200000"/>
              </a:lnSpc>
            </a:pPr>
            <a:r>
              <a:rPr lang="ar-SA" sz="1700" b="1" dirty="0">
                <a:solidFill>
                  <a:srgbClr val="FF0000"/>
                </a:solidFill>
                <a:latin typeface="Alexandria Light" pitchFamily="2" charset="-78"/>
                <a:cs typeface="Alexandria Light" pitchFamily="2" charset="-78"/>
              </a:rPr>
              <a:t>أمثلة على التنوع في السياقات المهنية:</a:t>
            </a:r>
          </a:p>
          <a:p>
            <a:pPr marL="457200" indent="-457200" algn="just" rtl="1">
              <a:lnSpc>
                <a:spcPct val="200000"/>
              </a:lnSpc>
              <a:buFont typeface="Arial" panose="020B0604020202020204" pitchFamily="34" charset="0"/>
              <a:buChar char="•"/>
            </a:pPr>
            <a:r>
              <a:rPr lang="ar-SA" sz="1700" dirty="0">
                <a:latin typeface="Alexandria Light" pitchFamily="2" charset="-78"/>
                <a:cs typeface="Alexandria Light" pitchFamily="2" charset="-78"/>
              </a:rPr>
              <a:t>الجنس والعرق </a:t>
            </a:r>
            <a:r>
              <a:rPr lang="ar-SA" sz="1700" dirty="0" err="1">
                <a:latin typeface="Alexandria Light" pitchFamily="2" charset="-78"/>
                <a:cs typeface="Alexandria Light" pitchFamily="2" charset="-78"/>
              </a:rPr>
              <a:t>والعرق</a:t>
            </a:r>
            <a:r>
              <a:rPr lang="ar-SA" sz="1700" dirty="0">
                <a:latin typeface="Alexandria Light" pitchFamily="2" charset="-78"/>
                <a:cs typeface="Alexandria Light" pitchFamily="2" charset="-78"/>
              </a:rPr>
              <a:t> والاختلافات اللغوية والدين والإعاقات والعمر ليست سوى أمثلة قليلة على التنوع الذي </a:t>
            </a:r>
            <a:r>
              <a:rPr lang="ar-SA" sz="1700" dirty="0" err="1">
                <a:latin typeface="Alexandria Light" pitchFamily="2" charset="-78"/>
                <a:cs typeface="Alexandria Light" pitchFamily="2" charset="-78"/>
              </a:rPr>
              <a:t>ستواجهه</a:t>
            </a:r>
            <a:r>
              <a:rPr lang="ar-SA" sz="1700" dirty="0">
                <a:latin typeface="Alexandria Light" pitchFamily="2" charset="-78"/>
                <a:cs typeface="Alexandria Light" pitchFamily="2" charset="-78"/>
              </a:rPr>
              <a:t> في مكان العمل.</a:t>
            </a:r>
          </a:p>
        </p:txBody>
      </p:sp>
      <p:sp>
        <p:nvSpPr>
          <p:cNvPr id="4" name="TextBox 3">
            <a:extLst>
              <a:ext uri="{FF2B5EF4-FFF2-40B4-BE49-F238E27FC236}">
                <a16:creationId xmlns:a16="http://schemas.microsoft.com/office/drawing/2014/main" id="{14A677E4-7F8E-D3D3-254C-E5FC0D1A24B2}"/>
              </a:ext>
            </a:extLst>
          </p:cNvPr>
          <p:cNvSpPr txBox="1"/>
          <p:nvPr/>
        </p:nvSpPr>
        <p:spPr>
          <a:xfrm>
            <a:off x="0" y="6646605"/>
            <a:ext cx="1747520" cy="261610"/>
          </a:xfrm>
          <a:prstGeom prst="rect">
            <a:avLst/>
          </a:prstGeom>
          <a:noFill/>
          <a:ln>
            <a:solidFill>
              <a:schemeClr val="bg1"/>
            </a:solidFill>
          </a:ln>
        </p:spPr>
        <p:txBody>
          <a:bodyPr wrap="square" rtlCol="0">
            <a:spAutoFit/>
          </a:bodyPr>
          <a:lstStyle/>
          <a:p>
            <a:r>
              <a:rPr lang="en-US" sz="1100" dirty="0">
                <a:latin typeface="Alexandria" pitchFamily="2" charset="-78"/>
                <a:cs typeface="Alexandria" pitchFamily="2" charset="-78"/>
              </a:rPr>
              <a:t>Dr. Raef Baraka</a:t>
            </a:r>
          </a:p>
        </p:txBody>
      </p:sp>
      <p:pic>
        <p:nvPicPr>
          <p:cNvPr id="8" name="Picture 6" descr="Integrating Diversity, Equity, &amp; inclusion throughout clinical trials -  Vynamic LLC">
            <a:extLst>
              <a:ext uri="{FF2B5EF4-FFF2-40B4-BE49-F238E27FC236}">
                <a16:creationId xmlns:a16="http://schemas.microsoft.com/office/drawing/2014/main" id="{1B810CE5-443E-A32F-CB8B-B19D3DE37AD6}"/>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723201" y="2619429"/>
            <a:ext cx="5220045" cy="26847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7539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24C4B1-6214-FC33-32CC-17E36AFDF1BA}"/>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F22EE8F-224E-45B8-05C1-8DFA413E1C80}"/>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9620E7EC-6C53-77D6-8026-7268F01FC39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7CC1B8CE-9C98-4F21-E0F6-46F2B42703C1}"/>
              </a:ext>
            </a:extLst>
          </p:cNvPr>
          <p:cNvSpPr/>
          <p:nvPr/>
        </p:nvSpPr>
        <p:spPr>
          <a:xfrm>
            <a:off x="511277" y="675283"/>
            <a:ext cx="6381135" cy="400110"/>
          </a:xfrm>
          <a:prstGeom prst="rect">
            <a:avLst/>
          </a:prstGeom>
        </p:spPr>
        <p:txBody>
          <a:bodyPr wrap="square">
            <a:spAutoFit/>
          </a:bodyPr>
          <a:lstStyle/>
          <a:p>
            <a:r>
              <a:rPr lang="en-US" sz="2000" b="1" dirty="0">
                <a:solidFill>
                  <a:srgbClr val="00B0F0"/>
                </a:solidFill>
                <a:latin typeface="Alexandria" charset="0"/>
                <a:cs typeface="Alexandria" charset="0"/>
              </a:rPr>
              <a:t>Examples of Diversity in Professional Contexts</a:t>
            </a:r>
          </a:p>
        </p:txBody>
      </p:sp>
      <p:sp>
        <p:nvSpPr>
          <p:cNvPr id="9" name="TextBox 8">
            <a:extLst>
              <a:ext uri="{FF2B5EF4-FFF2-40B4-BE49-F238E27FC236}">
                <a16:creationId xmlns:a16="http://schemas.microsoft.com/office/drawing/2014/main" id="{A77D9108-E27C-70DA-3E12-0D20A0B88C36}"/>
              </a:ext>
            </a:extLst>
          </p:cNvPr>
          <p:cNvSpPr txBox="1"/>
          <p:nvPr/>
        </p:nvSpPr>
        <p:spPr>
          <a:xfrm>
            <a:off x="6440129" y="675283"/>
            <a:ext cx="5130221" cy="400110"/>
          </a:xfrm>
          <a:prstGeom prst="rect">
            <a:avLst/>
          </a:prstGeom>
          <a:noFill/>
        </p:spPr>
        <p:txBody>
          <a:bodyPr wrap="square" rtlCol="0">
            <a:spAutoFit/>
          </a:bodyPr>
          <a:lstStyle/>
          <a:p>
            <a:pPr algn="r"/>
            <a:r>
              <a:rPr lang="ar-SA" sz="2000" b="1" dirty="0">
                <a:solidFill>
                  <a:srgbClr val="00B0F0"/>
                </a:solidFill>
                <a:latin typeface="Alexandria" charset="0"/>
                <a:cs typeface="Alexandria" charset="0"/>
              </a:rPr>
              <a:t>أمثلة على التنوع في السياقات المهنية</a:t>
            </a:r>
            <a:endParaRPr lang="en-US" sz="2000" b="1" dirty="0">
              <a:solidFill>
                <a:srgbClr val="00B0F0"/>
              </a:solidFill>
              <a:latin typeface="Alexandria" charset="0"/>
              <a:cs typeface="Alexandria" charset="0"/>
            </a:endParaRPr>
          </a:p>
        </p:txBody>
      </p:sp>
      <p:sp>
        <p:nvSpPr>
          <p:cNvPr id="3" name="Rectangle: Rounded Corners 2">
            <a:extLst>
              <a:ext uri="{FF2B5EF4-FFF2-40B4-BE49-F238E27FC236}">
                <a16:creationId xmlns:a16="http://schemas.microsoft.com/office/drawing/2014/main" id="{8249D03E-AFD5-CE22-EB2F-9C37063DBE17}"/>
              </a:ext>
            </a:extLst>
          </p:cNvPr>
          <p:cNvSpPr/>
          <p:nvPr/>
        </p:nvSpPr>
        <p:spPr>
          <a:xfrm>
            <a:off x="638242" y="1704014"/>
            <a:ext cx="6588468" cy="22253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Rounded Corners 24">
            <a:extLst>
              <a:ext uri="{FF2B5EF4-FFF2-40B4-BE49-F238E27FC236}">
                <a16:creationId xmlns:a16="http://schemas.microsoft.com/office/drawing/2014/main" id="{5675B4FC-A68D-09E9-5436-290C1B5ABC89}"/>
              </a:ext>
            </a:extLst>
          </p:cNvPr>
          <p:cNvSpPr/>
          <p:nvPr/>
        </p:nvSpPr>
        <p:spPr>
          <a:xfrm>
            <a:off x="638242" y="4042511"/>
            <a:ext cx="6588468" cy="24589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t>حل النزاعات: يمكن أن يكون التواصل وجهاً لوجه فعالاً في حل النزاعات، لأنه يسمح بالتفاعل في الوقت الفعلي، والاستماع النشط، والفرصة لمعالجة المخاوف بشكل مباشر.</a:t>
            </a:r>
            <a:endParaRPr lang="en-US" dirty="0"/>
          </a:p>
        </p:txBody>
      </p:sp>
      <p:sp>
        <p:nvSpPr>
          <p:cNvPr id="7" name="Rectangle 6">
            <a:extLst>
              <a:ext uri="{FF2B5EF4-FFF2-40B4-BE49-F238E27FC236}">
                <a16:creationId xmlns:a16="http://schemas.microsoft.com/office/drawing/2014/main" id="{C881EBE1-E95E-36AF-E621-7294777B269D}"/>
              </a:ext>
            </a:extLst>
          </p:cNvPr>
          <p:cNvSpPr/>
          <p:nvPr/>
        </p:nvSpPr>
        <p:spPr>
          <a:xfrm>
            <a:off x="737418" y="1830169"/>
            <a:ext cx="6331975" cy="2122953"/>
          </a:xfrm>
          <a:prstGeom prst="rect">
            <a:avLst/>
          </a:prstGeom>
        </p:spPr>
        <p:txBody>
          <a:bodyPr wrap="square">
            <a:spAutoFit/>
          </a:bodyPr>
          <a:lstStyle/>
          <a:p>
            <a:pPr algn="just">
              <a:lnSpc>
                <a:spcPct val="150000"/>
              </a:lnSpc>
            </a:pPr>
            <a:r>
              <a:rPr lang="en-US" b="1" dirty="0">
                <a:solidFill>
                  <a:srgbClr val="FF0000"/>
                </a:solidFill>
                <a:latin typeface="Alexandria Light" pitchFamily="2" charset="-78"/>
                <a:cs typeface="Alexandria Light" pitchFamily="2" charset="-78"/>
              </a:rPr>
              <a:t>Gender:</a:t>
            </a:r>
          </a:p>
          <a:p>
            <a:pPr marL="342900" indent="-342900" algn="just">
              <a:lnSpc>
                <a:spcPct val="150000"/>
              </a:lnSpc>
              <a:buFont typeface="Arial" panose="020B0604020202020204" pitchFamily="34" charset="0"/>
              <a:buChar char="•"/>
            </a:pPr>
            <a:r>
              <a:rPr lang="en-US" dirty="0">
                <a:latin typeface="Alexandria Light" pitchFamily="2" charset="-78"/>
                <a:cs typeface="Alexandria Light" pitchFamily="2" charset="-78"/>
              </a:rPr>
              <a:t>You may not think of men and women as being part of different cultures, but communication scholars argue that men and women are indeed part of very different cultures.</a:t>
            </a:r>
          </a:p>
        </p:txBody>
      </p:sp>
      <p:sp>
        <p:nvSpPr>
          <p:cNvPr id="10" name="Rectangle 9">
            <a:extLst>
              <a:ext uri="{FF2B5EF4-FFF2-40B4-BE49-F238E27FC236}">
                <a16:creationId xmlns:a16="http://schemas.microsoft.com/office/drawing/2014/main" id="{138075AB-EF12-AEDD-3FCB-35725AA19EF9}"/>
              </a:ext>
            </a:extLst>
          </p:cNvPr>
          <p:cNvSpPr/>
          <p:nvPr/>
        </p:nvSpPr>
        <p:spPr>
          <a:xfrm>
            <a:off x="845573" y="4099851"/>
            <a:ext cx="6223820" cy="2108269"/>
          </a:xfrm>
          <a:prstGeom prst="rect">
            <a:avLst/>
          </a:prstGeom>
        </p:spPr>
        <p:txBody>
          <a:bodyPr wrap="square">
            <a:spAutoFit/>
          </a:bodyPr>
          <a:lstStyle/>
          <a:p>
            <a:pPr algn="just" rtl="1">
              <a:lnSpc>
                <a:spcPct val="200000"/>
              </a:lnSpc>
            </a:pPr>
            <a:r>
              <a:rPr lang="ar-SA" sz="1700" b="1" dirty="0">
                <a:solidFill>
                  <a:srgbClr val="FF0000"/>
                </a:solidFill>
                <a:latin typeface="Alexandria Light" pitchFamily="2" charset="-78"/>
                <a:cs typeface="Alexandria Light" pitchFamily="2" charset="-78"/>
              </a:rPr>
              <a:t>النوع الاجتماعي:</a:t>
            </a:r>
          </a:p>
          <a:p>
            <a:pPr marL="457200" indent="-457200" algn="just" rtl="1">
              <a:lnSpc>
                <a:spcPct val="200000"/>
              </a:lnSpc>
              <a:buFont typeface="Arial" panose="020B0604020202020204" pitchFamily="34" charset="0"/>
              <a:buChar char="•"/>
            </a:pPr>
            <a:r>
              <a:rPr lang="ar-SA" sz="1700" dirty="0">
                <a:latin typeface="Alexandria Light" pitchFamily="2" charset="-78"/>
                <a:cs typeface="Alexandria Light" pitchFamily="2" charset="-78"/>
              </a:rPr>
              <a:t>قد لا تفكر في الرجال والنساء على أنهم جزء من ثقافات مختلفة ، لكن علماء الاتصال يجادلون بأن الرجال والنساء هم بالفعل جزء من ثقافات مختلفة جدا.</a:t>
            </a:r>
          </a:p>
        </p:txBody>
      </p:sp>
      <p:sp>
        <p:nvSpPr>
          <p:cNvPr id="4" name="TextBox 3">
            <a:extLst>
              <a:ext uri="{FF2B5EF4-FFF2-40B4-BE49-F238E27FC236}">
                <a16:creationId xmlns:a16="http://schemas.microsoft.com/office/drawing/2014/main" id="{584FB713-086F-86E8-006C-1F20D423FD93}"/>
              </a:ext>
            </a:extLst>
          </p:cNvPr>
          <p:cNvSpPr txBox="1"/>
          <p:nvPr/>
        </p:nvSpPr>
        <p:spPr>
          <a:xfrm>
            <a:off x="0" y="6646605"/>
            <a:ext cx="1747520" cy="261610"/>
          </a:xfrm>
          <a:prstGeom prst="rect">
            <a:avLst/>
          </a:prstGeom>
          <a:noFill/>
          <a:ln>
            <a:solidFill>
              <a:schemeClr val="bg1"/>
            </a:solidFill>
          </a:ln>
        </p:spPr>
        <p:txBody>
          <a:bodyPr wrap="square" rtlCol="0">
            <a:spAutoFit/>
          </a:bodyPr>
          <a:lstStyle/>
          <a:p>
            <a:r>
              <a:rPr lang="en-US" sz="1100" dirty="0">
                <a:latin typeface="Alexandria" pitchFamily="2" charset="-78"/>
                <a:cs typeface="Alexandria" pitchFamily="2" charset="-78"/>
              </a:rPr>
              <a:t>Dr. Raef Baraka</a:t>
            </a:r>
          </a:p>
        </p:txBody>
      </p:sp>
      <p:pic>
        <p:nvPicPr>
          <p:cNvPr id="2052" name="Picture 4" descr="Gender Diversity Work: Over 2,446 Royalty-Free Licensable Stock  Illustrations &amp; Drawings | Shutterstock">
            <a:extLst>
              <a:ext uri="{FF2B5EF4-FFF2-40B4-BE49-F238E27FC236}">
                <a16:creationId xmlns:a16="http://schemas.microsoft.com/office/drawing/2014/main" id="{D6460EE4-B268-BD19-BC86-A0F4E2832C35}"/>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a:stretch/>
        </p:blipFill>
        <p:spPr bwMode="auto">
          <a:xfrm>
            <a:off x="7325886" y="2458721"/>
            <a:ext cx="4692582" cy="28915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8073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AA534B-D2AC-EB34-CF07-6A0299735EBA}"/>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6CE9CD1-FCC2-8887-FD2B-9027FA02D2D8}"/>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229B2998-AAE4-BFB5-2B19-7595A07611C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57021DE9-4406-F87A-8146-D804F099ABE4}"/>
              </a:ext>
            </a:extLst>
          </p:cNvPr>
          <p:cNvSpPr/>
          <p:nvPr/>
        </p:nvSpPr>
        <p:spPr>
          <a:xfrm>
            <a:off x="621651" y="675283"/>
            <a:ext cx="6270762" cy="461665"/>
          </a:xfrm>
          <a:prstGeom prst="rect">
            <a:avLst/>
          </a:prstGeom>
        </p:spPr>
        <p:txBody>
          <a:bodyPr wrap="square">
            <a:spAutoFit/>
          </a:bodyPr>
          <a:lstStyle/>
          <a:p>
            <a:r>
              <a:rPr lang="en-US" sz="2400" b="1" dirty="0">
                <a:solidFill>
                  <a:srgbClr val="00B0F0"/>
                </a:solidFill>
                <a:latin typeface="Alexandria" charset="0"/>
                <a:cs typeface="Alexandria" charset="0"/>
              </a:rPr>
              <a:t>Diversity in Your Workplace</a:t>
            </a:r>
          </a:p>
        </p:txBody>
      </p:sp>
      <p:sp>
        <p:nvSpPr>
          <p:cNvPr id="9" name="TextBox 8">
            <a:extLst>
              <a:ext uri="{FF2B5EF4-FFF2-40B4-BE49-F238E27FC236}">
                <a16:creationId xmlns:a16="http://schemas.microsoft.com/office/drawing/2014/main" id="{619DFBBB-59C2-13E2-8B85-A626A8872879}"/>
              </a:ext>
            </a:extLst>
          </p:cNvPr>
          <p:cNvSpPr txBox="1"/>
          <p:nvPr/>
        </p:nvSpPr>
        <p:spPr>
          <a:xfrm>
            <a:off x="6440129" y="675283"/>
            <a:ext cx="5130220" cy="461665"/>
          </a:xfrm>
          <a:prstGeom prst="rect">
            <a:avLst/>
          </a:prstGeom>
          <a:noFill/>
        </p:spPr>
        <p:txBody>
          <a:bodyPr wrap="square" rtlCol="0">
            <a:spAutoFit/>
          </a:bodyPr>
          <a:lstStyle/>
          <a:p>
            <a:pPr algn="r"/>
            <a:r>
              <a:rPr lang="ar-SA" sz="2400" b="1" dirty="0">
                <a:solidFill>
                  <a:srgbClr val="00B0F0"/>
                </a:solidFill>
                <a:latin typeface="Alexandria" charset="0"/>
                <a:cs typeface="Alexandria" charset="0"/>
              </a:rPr>
              <a:t>التنوع في مكان عملك</a:t>
            </a:r>
            <a:endParaRPr lang="en-US" sz="2400" b="1" dirty="0">
              <a:solidFill>
                <a:srgbClr val="00B0F0"/>
              </a:solidFill>
              <a:latin typeface="Alexandria" charset="0"/>
              <a:cs typeface="Alexandria" charset="0"/>
            </a:endParaRPr>
          </a:p>
        </p:txBody>
      </p:sp>
      <p:sp>
        <p:nvSpPr>
          <p:cNvPr id="3" name="Rectangle: Rounded Corners 2">
            <a:extLst>
              <a:ext uri="{FF2B5EF4-FFF2-40B4-BE49-F238E27FC236}">
                <a16:creationId xmlns:a16="http://schemas.microsoft.com/office/drawing/2014/main" id="{BCF53EE2-ED66-421B-8095-D51D4B17A2CD}"/>
              </a:ext>
            </a:extLst>
          </p:cNvPr>
          <p:cNvSpPr/>
          <p:nvPr/>
        </p:nvSpPr>
        <p:spPr>
          <a:xfrm>
            <a:off x="638242" y="1704014"/>
            <a:ext cx="10936442" cy="22253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Rounded Corners 24">
            <a:extLst>
              <a:ext uri="{FF2B5EF4-FFF2-40B4-BE49-F238E27FC236}">
                <a16:creationId xmlns:a16="http://schemas.microsoft.com/office/drawing/2014/main" id="{5A802C43-0B44-475C-8AE6-DBC834464265}"/>
              </a:ext>
            </a:extLst>
          </p:cNvPr>
          <p:cNvSpPr/>
          <p:nvPr/>
        </p:nvSpPr>
        <p:spPr>
          <a:xfrm>
            <a:off x="638241" y="4042511"/>
            <a:ext cx="10936441" cy="24589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t>حل النزاعات: يمكن أن يكون التواصل وجهاً لوجه فعالاً في حل النزاعات، لأنه يسمح بالتفاعل في الوقت الفعلي، والاستماع النشط، والفرصة لمعالجة المخاوف بشكل مباشر.</a:t>
            </a:r>
            <a:endParaRPr lang="en-US" dirty="0"/>
          </a:p>
        </p:txBody>
      </p:sp>
      <p:sp>
        <p:nvSpPr>
          <p:cNvPr id="7" name="Rectangle 6">
            <a:extLst>
              <a:ext uri="{FF2B5EF4-FFF2-40B4-BE49-F238E27FC236}">
                <a16:creationId xmlns:a16="http://schemas.microsoft.com/office/drawing/2014/main" id="{7C62C2E3-4D20-9904-26BE-43A4404EF7AD}"/>
              </a:ext>
            </a:extLst>
          </p:cNvPr>
          <p:cNvSpPr/>
          <p:nvPr/>
        </p:nvSpPr>
        <p:spPr>
          <a:xfrm>
            <a:off x="752354" y="1689830"/>
            <a:ext cx="10679645" cy="2312877"/>
          </a:xfrm>
          <a:prstGeom prst="rect">
            <a:avLst/>
          </a:prstGeom>
        </p:spPr>
        <p:txBody>
          <a:bodyPr wrap="square">
            <a:spAutoFit/>
          </a:bodyPr>
          <a:lstStyle/>
          <a:p>
            <a:pPr algn="just">
              <a:lnSpc>
                <a:spcPct val="150000"/>
              </a:lnSpc>
            </a:pPr>
            <a:r>
              <a:rPr lang="en-US" sz="1600" b="1" dirty="0">
                <a:solidFill>
                  <a:srgbClr val="FF0000"/>
                </a:solidFill>
                <a:latin typeface="Alexandria Light" pitchFamily="2" charset="-78"/>
                <a:cs typeface="Alexandria Light" pitchFamily="2" charset="-78"/>
              </a:rPr>
              <a:t>Gender:</a:t>
            </a:r>
          </a:p>
          <a:p>
            <a:pPr marL="285750" indent="-285750" algn="just">
              <a:lnSpc>
                <a:spcPct val="150000"/>
              </a:lnSpc>
              <a:buFont typeface="Arial" panose="020B0604020202020204" pitchFamily="34" charset="0"/>
              <a:buChar char="•"/>
            </a:pPr>
            <a:r>
              <a:rPr lang="en-US" sz="1600" dirty="0">
                <a:solidFill>
                  <a:srgbClr val="002060"/>
                </a:solidFill>
                <a:latin typeface="Alexandria Light" pitchFamily="2" charset="-78"/>
                <a:cs typeface="Alexandria Light" pitchFamily="2" charset="-78"/>
              </a:rPr>
              <a:t>Further, women have a different way of knowing and communicating than their male counterparts. </a:t>
            </a:r>
          </a:p>
          <a:p>
            <a:pPr marL="285750" indent="-285750" algn="just">
              <a:lnSpc>
                <a:spcPct val="150000"/>
              </a:lnSpc>
              <a:buFont typeface="Arial" panose="020B0604020202020204" pitchFamily="34" charset="0"/>
              <a:buChar char="•"/>
            </a:pPr>
            <a:r>
              <a:rPr lang="en-US" sz="1600" dirty="0">
                <a:solidFill>
                  <a:srgbClr val="002060"/>
                </a:solidFill>
                <a:latin typeface="Alexandria Light" pitchFamily="2" charset="-78"/>
                <a:cs typeface="Alexandria Light" pitchFamily="2" charset="-78"/>
              </a:rPr>
              <a:t>As a result, you should get in the habit of approaching gender diversity in the same fashion you would approach any other form of diversity—with cultural competence.</a:t>
            </a:r>
          </a:p>
          <a:p>
            <a:pPr marL="285750" indent="-285750" algn="just">
              <a:lnSpc>
                <a:spcPct val="150000"/>
              </a:lnSpc>
              <a:buFont typeface="Arial" panose="020B0604020202020204" pitchFamily="34" charset="0"/>
              <a:buChar char="•"/>
            </a:pPr>
            <a:r>
              <a:rPr lang="en-US" sz="1600" dirty="0">
                <a:solidFill>
                  <a:srgbClr val="002060"/>
                </a:solidFill>
                <a:latin typeface="Alexandria Light" pitchFamily="2" charset="-78"/>
                <a:cs typeface="Alexandria Light" pitchFamily="2" charset="-78"/>
              </a:rPr>
              <a:t>Understanding the cultural differences in the ways men and women communicate can help you avoid miscommunication and false stereotypes.</a:t>
            </a:r>
          </a:p>
        </p:txBody>
      </p:sp>
      <p:sp>
        <p:nvSpPr>
          <p:cNvPr id="10" name="Rectangle 9">
            <a:extLst>
              <a:ext uri="{FF2B5EF4-FFF2-40B4-BE49-F238E27FC236}">
                <a16:creationId xmlns:a16="http://schemas.microsoft.com/office/drawing/2014/main" id="{886EC507-6025-BB50-D01E-C44FFC684A6E}"/>
              </a:ext>
            </a:extLst>
          </p:cNvPr>
          <p:cNvSpPr/>
          <p:nvPr/>
        </p:nvSpPr>
        <p:spPr>
          <a:xfrm>
            <a:off x="845572" y="4099851"/>
            <a:ext cx="10497617" cy="2402581"/>
          </a:xfrm>
          <a:prstGeom prst="rect">
            <a:avLst/>
          </a:prstGeom>
        </p:spPr>
        <p:txBody>
          <a:bodyPr wrap="square">
            <a:spAutoFit/>
          </a:bodyPr>
          <a:lstStyle/>
          <a:p>
            <a:pPr algn="just" rtl="1">
              <a:lnSpc>
                <a:spcPct val="150000"/>
              </a:lnSpc>
            </a:pPr>
            <a:r>
              <a:rPr lang="ar-SA" sz="1700" b="1" dirty="0">
                <a:solidFill>
                  <a:srgbClr val="FF0000"/>
                </a:solidFill>
                <a:latin typeface="Alexandria Light" pitchFamily="2" charset="-78"/>
                <a:cs typeface="Alexandria Light" pitchFamily="2" charset="-78"/>
              </a:rPr>
              <a:t>جنس:</a:t>
            </a:r>
          </a:p>
          <a:p>
            <a:pPr marL="457200" indent="-457200" algn="just" rtl="1">
              <a:lnSpc>
                <a:spcPct val="150000"/>
              </a:lnSpc>
              <a:buFont typeface="Arial" panose="020B0604020202020204" pitchFamily="34" charset="0"/>
              <a:buChar char="•"/>
            </a:pPr>
            <a:r>
              <a:rPr lang="ar-SA" sz="1700" dirty="0">
                <a:latin typeface="Alexandria Light" pitchFamily="2" charset="-78"/>
                <a:cs typeface="Alexandria Light" pitchFamily="2" charset="-78"/>
              </a:rPr>
              <a:t>علاوة على ذلك ، لدى النساء طريقة مختلفة في المعرفة والتواصل عن نظرائهن من الرجال. </a:t>
            </a:r>
          </a:p>
          <a:p>
            <a:pPr marL="457200" indent="-457200" algn="just" rtl="1">
              <a:lnSpc>
                <a:spcPct val="150000"/>
              </a:lnSpc>
              <a:buFont typeface="Arial" panose="020B0604020202020204" pitchFamily="34" charset="0"/>
              <a:buChar char="•"/>
            </a:pPr>
            <a:r>
              <a:rPr lang="ar-SA" sz="1700" dirty="0">
                <a:latin typeface="Alexandria Light" pitchFamily="2" charset="-78"/>
                <a:cs typeface="Alexandria Light" pitchFamily="2" charset="-78"/>
              </a:rPr>
              <a:t>نتيجة لذلك ، يجب أن تعتاد على التعامل مع التنوع بين الجنسين بنفس الطريقة التي تتعامل بها مع أي شكل آخر من أشكال التنوع - بكفاءة ثقافية.</a:t>
            </a:r>
          </a:p>
          <a:p>
            <a:pPr marL="457200" indent="-457200" algn="just" rtl="1">
              <a:lnSpc>
                <a:spcPct val="150000"/>
              </a:lnSpc>
              <a:buFont typeface="Arial" panose="020B0604020202020204" pitchFamily="34" charset="0"/>
              <a:buChar char="•"/>
            </a:pPr>
            <a:r>
              <a:rPr lang="ar-SA" sz="1700" dirty="0">
                <a:latin typeface="Alexandria Light" pitchFamily="2" charset="-78"/>
                <a:cs typeface="Alexandria Light" pitchFamily="2" charset="-78"/>
              </a:rPr>
              <a:t>يمكن أن يساعدك فهم الاختلافات الثقافية في طرق التواصل بين الرجال والنساء على تجنب سوء التواصل والصور النمطية الخاطئة.</a:t>
            </a:r>
          </a:p>
        </p:txBody>
      </p:sp>
      <p:sp>
        <p:nvSpPr>
          <p:cNvPr id="4" name="TextBox 3">
            <a:extLst>
              <a:ext uri="{FF2B5EF4-FFF2-40B4-BE49-F238E27FC236}">
                <a16:creationId xmlns:a16="http://schemas.microsoft.com/office/drawing/2014/main" id="{920266F4-45B0-6F30-63A9-AB7C9ACE2E5E}"/>
              </a:ext>
            </a:extLst>
          </p:cNvPr>
          <p:cNvSpPr txBox="1"/>
          <p:nvPr/>
        </p:nvSpPr>
        <p:spPr>
          <a:xfrm>
            <a:off x="0" y="6646605"/>
            <a:ext cx="1747520" cy="261610"/>
          </a:xfrm>
          <a:prstGeom prst="rect">
            <a:avLst/>
          </a:prstGeom>
          <a:noFill/>
          <a:ln>
            <a:solidFill>
              <a:schemeClr val="bg1"/>
            </a:solidFill>
          </a:ln>
        </p:spPr>
        <p:txBody>
          <a:bodyPr wrap="square" rtlCol="0">
            <a:spAutoFit/>
          </a:bodyPr>
          <a:lstStyle/>
          <a:p>
            <a:r>
              <a:rPr lang="en-US" sz="1100" dirty="0">
                <a:latin typeface="Alexandria" pitchFamily="2" charset="-78"/>
                <a:cs typeface="Alexandria" pitchFamily="2" charset="-78"/>
              </a:rPr>
              <a:t>Dr. Raef Baraka</a:t>
            </a:r>
          </a:p>
        </p:txBody>
      </p:sp>
    </p:spTree>
    <p:extLst>
      <p:ext uri="{BB962C8B-B14F-4D97-AF65-F5344CB8AC3E}">
        <p14:creationId xmlns:p14="http://schemas.microsoft.com/office/powerpoint/2010/main" val="29331735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996BC9-6BB4-754C-46DC-D351D0786527}"/>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BB878CE2-2490-3B5E-709C-7672B874C19E}"/>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FE91EDF5-0CCB-4FF4-7CA1-C18E48A2618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C7CCC93F-3948-EA95-D822-BAD163BBB37E}"/>
              </a:ext>
            </a:extLst>
          </p:cNvPr>
          <p:cNvSpPr/>
          <p:nvPr/>
        </p:nvSpPr>
        <p:spPr>
          <a:xfrm>
            <a:off x="511277" y="675283"/>
            <a:ext cx="6381135" cy="400110"/>
          </a:xfrm>
          <a:prstGeom prst="rect">
            <a:avLst/>
          </a:prstGeom>
        </p:spPr>
        <p:txBody>
          <a:bodyPr wrap="square">
            <a:spAutoFit/>
          </a:bodyPr>
          <a:lstStyle/>
          <a:p>
            <a:r>
              <a:rPr lang="en-US" sz="2000" b="1" dirty="0">
                <a:solidFill>
                  <a:srgbClr val="00B0F0"/>
                </a:solidFill>
                <a:latin typeface="Alexandria" charset="0"/>
                <a:cs typeface="Alexandria" charset="0"/>
              </a:rPr>
              <a:t>Examples of Diversity in Professional Contexts</a:t>
            </a:r>
          </a:p>
        </p:txBody>
      </p:sp>
      <p:sp>
        <p:nvSpPr>
          <p:cNvPr id="9" name="TextBox 8">
            <a:extLst>
              <a:ext uri="{FF2B5EF4-FFF2-40B4-BE49-F238E27FC236}">
                <a16:creationId xmlns:a16="http://schemas.microsoft.com/office/drawing/2014/main" id="{4CCADEB5-462B-054F-636D-C2F09296D309}"/>
              </a:ext>
            </a:extLst>
          </p:cNvPr>
          <p:cNvSpPr txBox="1"/>
          <p:nvPr/>
        </p:nvSpPr>
        <p:spPr>
          <a:xfrm>
            <a:off x="6440129" y="675283"/>
            <a:ext cx="5130221" cy="400110"/>
          </a:xfrm>
          <a:prstGeom prst="rect">
            <a:avLst/>
          </a:prstGeom>
          <a:noFill/>
        </p:spPr>
        <p:txBody>
          <a:bodyPr wrap="square" rtlCol="0">
            <a:spAutoFit/>
          </a:bodyPr>
          <a:lstStyle/>
          <a:p>
            <a:pPr algn="r"/>
            <a:r>
              <a:rPr lang="ar-SA" sz="2000" b="1" dirty="0">
                <a:solidFill>
                  <a:srgbClr val="00B0F0"/>
                </a:solidFill>
                <a:latin typeface="Alexandria" charset="0"/>
                <a:cs typeface="Alexandria" charset="0"/>
              </a:rPr>
              <a:t>أمثلة على التنوع في السياقات المهنية</a:t>
            </a:r>
            <a:endParaRPr lang="en-US" sz="2000" b="1" dirty="0">
              <a:solidFill>
                <a:srgbClr val="00B0F0"/>
              </a:solidFill>
              <a:latin typeface="Alexandria" charset="0"/>
              <a:cs typeface="Alexandria" charset="0"/>
            </a:endParaRPr>
          </a:p>
        </p:txBody>
      </p:sp>
      <p:sp>
        <p:nvSpPr>
          <p:cNvPr id="3" name="Rectangle: Rounded Corners 2">
            <a:extLst>
              <a:ext uri="{FF2B5EF4-FFF2-40B4-BE49-F238E27FC236}">
                <a16:creationId xmlns:a16="http://schemas.microsoft.com/office/drawing/2014/main" id="{65192164-9411-B1F9-DA70-3E6FE3E7CFB6}"/>
              </a:ext>
            </a:extLst>
          </p:cNvPr>
          <p:cNvSpPr/>
          <p:nvPr/>
        </p:nvSpPr>
        <p:spPr>
          <a:xfrm>
            <a:off x="638242" y="1704014"/>
            <a:ext cx="6588468" cy="22253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Rounded Corners 24">
            <a:extLst>
              <a:ext uri="{FF2B5EF4-FFF2-40B4-BE49-F238E27FC236}">
                <a16:creationId xmlns:a16="http://schemas.microsoft.com/office/drawing/2014/main" id="{FDAD0F51-BAEC-91B9-6019-26DAD2CD246F}"/>
              </a:ext>
            </a:extLst>
          </p:cNvPr>
          <p:cNvSpPr/>
          <p:nvPr/>
        </p:nvSpPr>
        <p:spPr>
          <a:xfrm>
            <a:off x="638242" y="4042511"/>
            <a:ext cx="6588468" cy="24589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t>حل النزاعات: يمكن أن يكون التواصل وجهاً لوجه فعالاً في حل النزاعات، لأنه يسمح بالتفاعل في الوقت الفعلي، والاستماع النشط، والفرصة لمعالجة المخاوف بشكل مباشر.</a:t>
            </a:r>
            <a:endParaRPr lang="en-US" dirty="0"/>
          </a:p>
        </p:txBody>
      </p:sp>
      <p:sp>
        <p:nvSpPr>
          <p:cNvPr id="7" name="Rectangle 6">
            <a:extLst>
              <a:ext uri="{FF2B5EF4-FFF2-40B4-BE49-F238E27FC236}">
                <a16:creationId xmlns:a16="http://schemas.microsoft.com/office/drawing/2014/main" id="{0A20BAD8-0E1A-2707-24E0-373CCAC0118D}"/>
              </a:ext>
            </a:extLst>
          </p:cNvPr>
          <p:cNvSpPr/>
          <p:nvPr/>
        </p:nvSpPr>
        <p:spPr>
          <a:xfrm>
            <a:off x="737418" y="1830169"/>
            <a:ext cx="6331975" cy="2122953"/>
          </a:xfrm>
          <a:prstGeom prst="rect">
            <a:avLst/>
          </a:prstGeom>
        </p:spPr>
        <p:txBody>
          <a:bodyPr wrap="square">
            <a:spAutoFit/>
          </a:bodyPr>
          <a:lstStyle/>
          <a:p>
            <a:pPr algn="just">
              <a:lnSpc>
                <a:spcPct val="150000"/>
              </a:lnSpc>
            </a:pPr>
            <a:r>
              <a:rPr lang="en-US" b="1" dirty="0">
                <a:solidFill>
                  <a:srgbClr val="FF0000"/>
                </a:solidFill>
                <a:latin typeface="Alexandria Light" pitchFamily="2" charset="-78"/>
                <a:cs typeface="Alexandria Light" pitchFamily="2" charset="-78"/>
              </a:rPr>
              <a:t>Ethnicity and Race:</a:t>
            </a:r>
          </a:p>
          <a:p>
            <a:pPr marL="342900" indent="-342900" algn="just">
              <a:lnSpc>
                <a:spcPct val="150000"/>
              </a:lnSpc>
              <a:buFont typeface="Arial" panose="020B0604020202020204" pitchFamily="34" charset="0"/>
              <a:buChar char="•"/>
            </a:pPr>
            <a:r>
              <a:rPr lang="en-US" dirty="0">
                <a:latin typeface="Alexandria Light" pitchFamily="2" charset="-78"/>
                <a:cs typeface="Alexandria Light" pitchFamily="2" charset="-78"/>
              </a:rPr>
              <a:t>Although the terms race and ethnicity are often linked to each other, when it comes to communication competence, you will be focusing on differences based on ethnicity, not race.</a:t>
            </a:r>
          </a:p>
        </p:txBody>
      </p:sp>
      <p:sp>
        <p:nvSpPr>
          <p:cNvPr id="10" name="Rectangle 9">
            <a:extLst>
              <a:ext uri="{FF2B5EF4-FFF2-40B4-BE49-F238E27FC236}">
                <a16:creationId xmlns:a16="http://schemas.microsoft.com/office/drawing/2014/main" id="{0E8FDC95-912F-24AD-0B7C-ECF783443829}"/>
              </a:ext>
            </a:extLst>
          </p:cNvPr>
          <p:cNvSpPr/>
          <p:nvPr/>
        </p:nvSpPr>
        <p:spPr>
          <a:xfrm>
            <a:off x="845573" y="4099851"/>
            <a:ext cx="6223820" cy="2108269"/>
          </a:xfrm>
          <a:prstGeom prst="rect">
            <a:avLst/>
          </a:prstGeom>
        </p:spPr>
        <p:txBody>
          <a:bodyPr wrap="square">
            <a:spAutoFit/>
          </a:bodyPr>
          <a:lstStyle/>
          <a:p>
            <a:pPr algn="just" rtl="1">
              <a:lnSpc>
                <a:spcPct val="200000"/>
              </a:lnSpc>
            </a:pPr>
            <a:r>
              <a:rPr lang="ar-SA" sz="1700" b="1" dirty="0">
                <a:solidFill>
                  <a:srgbClr val="FF0000"/>
                </a:solidFill>
                <a:latin typeface="Alexandria Light" pitchFamily="2" charset="-78"/>
                <a:cs typeface="Alexandria Light" pitchFamily="2" charset="-78"/>
              </a:rPr>
              <a:t>العرق والأصل العرقي (القومية):</a:t>
            </a:r>
          </a:p>
          <a:p>
            <a:pPr marL="457200" indent="-457200" algn="just" rtl="1">
              <a:lnSpc>
                <a:spcPct val="200000"/>
              </a:lnSpc>
              <a:buFont typeface="Arial" panose="020B0604020202020204" pitchFamily="34" charset="0"/>
              <a:buChar char="•"/>
            </a:pPr>
            <a:r>
              <a:rPr lang="ar-SA" sz="1700" dirty="0">
                <a:latin typeface="Alexandria Light" pitchFamily="2" charset="-78"/>
                <a:cs typeface="Alexandria Light" pitchFamily="2" charset="-78"/>
              </a:rPr>
              <a:t>على الرغم من أن مصطلحي العرق والعرق غالبا ما يرتبطان ببعضهما البعض ، عندما يتعلق الأمر بكفاءة الاتصال ، فإنك ستركز على الاختلافات على أساس العرق وليس العرق.</a:t>
            </a:r>
          </a:p>
        </p:txBody>
      </p:sp>
      <p:sp>
        <p:nvSpPr>
          <p:cNvPr id="4" name="TextBox 3">
            <a:extLst>
              <a:ext uri="{FF2B5EF4-FFF2-40B4-BE49-F238E27FC236}">
                <a16:creationId xmlns:a16="http://schemas.microsoft.com/office/drawing/2014/main" id="{1A870A8C-D0C6-C389-F4AC-25FA20434D33}"/>
              </a:ext>
            </a:extLst>
          </p:cNvPr>
          <p:cNvSpPr txBox="1"/>
          <p:nvPr/>
        </p:nvSpPr>
        <p:spPr>
          <a:xfrm>
            <a:off x="0" y="6646605"/>
            <a:ext cx="1747520" cy="261610"/>
          </a:xfrm>
          <a:prstGeom prst="rect">
            <a:avLst/>
          </a:prstGeom>
          <a:noFill/>
          <a:ln>
            <a:solidFill>
              <a:schemeClr val="bg1"/>
            </a:solidFill>
          </a:ln>
        </p:spPr>
        <p:txBody>
          <a:bodyPr wrap="square" rtlCol="0">
            <a:spAutoFit/>
          </a:bodyPr>
          <a:lstStyle/>
          <a:p>
            <a:r>
              <a:rPr lang="en-US" sz="1100" dirty="0">
                <a:latin typeface="Alexandria" pitchFamily="2" charset="-78"/>
                <a:cs typeface="Alexandria" pitchFamily="2" charset="-78"/>
              </a:rPr>
              <a:t>Dr. Raef Baraka</a:t>
            </a:r>
          </a:p>
        </p:txBody>
      </p:sp>
      <p:pic>
        <p:nvPicPr>
          <p:cNvPr id="12" name="Picture 11">
            <a:extLst>
              <a:ext uri="{FF2B5EF4-FFF2-40B4-BE49-F238E27FC236}">
                <a16:creationId xmlns:a16="http://schemas.microsoft.com/office/drawing/2014/main" id="{DFE63252-DC04-1C22-C19C-7F2754B342C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05566" y="2490274"/>
            <a:ext cx="4829079" cy="3097726"/>
          </a:xfrm>
          <a:prstGeom prst="rect">
            <a:avLst/>
          </a:prstGeom>
          <a:ln>
            <a:noFill/>
          </a:ln>
          <a:effectLst>
            <a:softEdge rad="112500"/>
          </a:effectLst>
        </p:spPr>
      </p:pic>
    </p:spTree>
    <p:extLst>
      <p:ext uri="{BB962C8B-B14F-4D97-AF65-F5344CB8AC3E}">
        <p14:creationId xmlns:p14="http://schemas.microsoft.com/office/powerpoint/2010/main" val="1084465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E9D594-8C8D-3CEB-1E68-5DDC0CF526E2}"/>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73BAE61C-4BEC-F7ED-05F4-B66064F0FB8D}"/>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CA8B119B-D782-D1C2-8F92-6FA8174ED1D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2E3D46B2-79C0-D6CA-F866-B9D8491AC20A}"/>
              </a:ext>
            </a:extLst>
          </p:cNvPr>
          <p:cNvSpPr/>
          <p:nvPr/>
        </p:nvSpPr>
        <p:spPr>
          <a:xfrm>
            <a:off x="621651" y="675283"/>
            <a:ext cx="6270762" cy="461665"/>
          </a:xfrm>
          <a:prstGeom prst="rect">
            <a:avLst/>
          </a:prstGeom>
        </p:spPr>
        <p:txBody>
          <a:bodyPr wrap="square">
            <a:spAutoFit/>
          </a:bodyPr>
          <a:lstStyle/>
          <a:p>
            <a:r>
              <a:rPr lang="en-US" sz="2400" b="1" dirty="0">
                <a:solidFill>
                  <a:srgbClr val="00B0F0"/>
                </a:solidFill>
                <a:latin typeface="Alexandria" charset="0"/>
                <a:cs typeface="Alexandria" charset="0"/>
              </a:rPr>
              <a:t>Diversity in Your Workplace</a:t>
            </a:r>
          </a:p>
        </p:txBody>
      </p:sp>
      <p:sp>
        <p:nvSpPr>
          <p:cNvPr id="9" name="TextBox 8">
            <a:extLst>
              <a:ext uri="{FF2B5EF4-FFF2-40B4-BE49-F238E27FC236}">
                <a16:creationId xmlns:a16="http://schemas.microsoft.com/office/drawing/2014/main" id="{D29B5AD0-1EC2-6433-1F91-DFF2271BBB45}"/>
              </a:ext>
            </a:extLst>
          </p:cNvPr>
          <p:cNvSpPr txBox="1"/>
          <p:nvPr/>
        </p:nvSpPr>
        <p:spPr>
          <a:xfrm>
            <a:off x="6440129" y="675283"/>
            <a:ext cx="5130220" cy="461665"/>
          </a:xfrm>
          <a:prstGeom prst="rect">
            <a:avLst/>
          </a:prstGeom>
          <a:noFill/>
        </p:spPr>
        <p:txBody>
          <a:bodyPr wrap="square" rtlCol="0">
            <a:spAutoFit/>
          </a:bodyPr>
          <a:lstStyle/>
          <a:p>
            <a:pPr algn="r"/>
            <a:r>
              <a:rPr lang="ar-SA" sz="2400" b="1" dirty="0">
                <a:solidFill>
                  <a:srgbClr val="00B0F0"/>
                </a:solidFill>
                <a:latin typeface="Alexandria" charset="0"/>
                <a:cs typeface="Alexandria" charset="0"/>
              </a:rPr>
              <a:t>التنوع في مكان عملك</a:t>
            </a:r>
            <a:endParaRPr lang="en-US" sz="2400" b="1" dirty="0">
              <a:solidFill>
                <a:srgbClr val="00B0F0"/>
              </a:solidFill>
              <a:latin typeface="Alexandria" charset="0"/>
              <a:cs typeface="Alexandria" charset="0"/>
            </a:endParaRPr>
          </a:p>
        </p:txBody>
      </p:sp>
      <p:sp>
        <p:nvSpPr>
          <p:cNvPr id="3" name="Rectangle: Rounded Corners 2">
            <a:extLst>
              <a:ext uri="{FF2B5EF4-FFF2-40B4-BE49-F238E27FC236}">
                <a16:creationId xmlns:a16="http://schemas.microsoft.com/office/drawing/2014/main" id="{D4FB5C8F-24DD-5ED6-F603-32071B204CBE}"/>
              </a:ext>
            </a:extLst>
          </p:cNvPr>
          <p:cNvSpPr/>
          <p:nvPr/>
        </p:nvSpPr>
        <p:spPr>
          <a:xfrm>
            <a:off x="638242" y="1704014"/>
            <a:ext cx="10936442" cy="22253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Rounded Corners 24">
            <a:extLst>
              <a:ext uri="{FF2B5EF4-FFF2-40B4-BE49-F238E27FC236}">
                <a16:creationId xmlns:a16="http://schemas.microsoft.com/office/drawing/2014/main" id="{D38E8639-6139-1485-C07B-F5065865D5C8}"/>
              </a:ext>
            </a:extLst>
          </p:cNvPr>
          <p:cNvSpPr/>
          <p:nvPr/>
        </p:nvSpPr>
        <p:spPr>
          <a:xfrm>
            <a:off x="638241" y="4042511"/>
            <a:ext cx="10936441" cy="24589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t>حل النزاعات: يمكن أن يكون التواصل وجهاً لوجه فعالاً في حل النزاعات، لأنه يسمح بالتفاعل في الوقت الفعلي، والاستماع النشط، والفرصة لمعالجة المخاوف بشكل مباشر.</a:t>
            </a:r>
            <a:endParaRPr lang="en-US" dirty="0"/>
          </a:p>
        </p:txBody>
      </p:sp>
      <p:sp>
        <p:nvSpPr>
          <p:cNvPr id="7" name="Rectangle 6">
            <a:extLst>
              <a:ext uri="{FF2B5EF4-FFF2-40B4-BE49-F238E27FC236}">
                <a16:creationId xmlns:a16="http://schemas.microsoft.com/office/drawing/2014/main" id="{6C5387C5-12D4-E530-BB1C-EA255F1C4D92}"/>
              </a:ext>
            </a:extLst>
          </p:cNvPr>
          <p:cNvSpPr/>
          <p:nvPr/>
        </p:nvSpPr>
        <p:spPr>
          <a:xfrm>
            <a:off x="752354" y="1689830"/>
            <a:ext cx="10679645" cy="2266711"/>
          </a:xfrm>
          <a:prstGeom prst="rect">
            <a:avLst/>
          </a:prstGeom>
        </p:spPr>
        <p:txBody>
          <a:bodyPr wrap="square">
            <a:spAutoFit/>
          </a:bodyPr>
          <a:lstStyle/>
          <a:p>
            <a:pPr algn="just">
              <a:lnSpc>
                <a:spcPct val="150000"/>
              </a:lnSpc>
            </a:pPr>
            <a:r>
              <a:rPr lang="en-US" sz="1600" b="1" dirty="0">
                <a:solidFill>
                  <a:srgbClr val="FF0000"/>
                </a:solidFill>
                <a:latin typeface="Alexandria Light" pitchFamily="2" charset="-78"/>
                <a:cs typeface="Alexandria Light" pitchFamily="2" charset="-78"/>
              </a:rPr>
              <a:t>Ethnicity and Race:</a:t>
            </a:r>
          </a:p>
          <a:p>
            <a:pPr marL="285750" indent="-285750" algn="just">
              <a:lnSpc>
                <a:spcPct val="150000"/>
              </a:lnSpc>
              <a:buFont typeface="Arial" panose="020B0604020202020204" pitchFamily="34" charset="0"/>
              <a:buChar char="•"/>
            </a:pPr>
            <a:r>
              <a:rPr lang="en-US" sz="1600" b="1" dirty="0">
                <a:solidFill>
                  <a:srgbClr val="FF0000"/>
                </a:solidFill>
                <a:latin typeface="Alexandria Light" pitchFamily="2" charset="-78"/>
                <a:cs typeface="Alexandria Light" pitchFamily="2" charset="-78"/>
              </a:rPr>
              <a:t>Race</a:t>
            </a:r>
            <a:r>
              <a:rPr lang="en-US" sz="1600" dirty="0">
                <a:solidFill>
                  <a:srgbClr val="002060"/>
                </a:solidFill>
                <a:latin typeface="Alexandria Light" pitchFamily="2" charset="-78"/>
                <a:cs typeface="Alexandria Light" pitchFamily="2" charset="-78"/>
              </a:rPr>
              <a:t> is the categorization of people based on physical characteristics such as skin color, dimensions of the human face, and hair. The old typology placed people into one of three races., those typologies are no longer deemed useful and have been replaced with ethnic identifications or classifications.</a:t>
            </a:r>
          </a:p>
          <a:p>
            <a:pPr marL="285750" indent="-285750" algn="just">
              <a:lnSpc>
                <a:spcPct val="150000"/>
              </a:lnSpc>
              <a:buFont typeface="Arial" panose="020B0604020202020204" pitchFamily="34" charset="0"/>
              <a:buChar char="•"/>
            </a:pPr>
            <a:r>
              <a:rPr lang="en-US" sz="1600" b="1" dirty="0">
                <a:solidFill>
                  <a:srgbClr val="FF0000"/>
                </a:solidFill>
                <a:latin typeface="Alexandria Light" pitchFamily="2" charset="-78"/>
                <a:cs typeface="Alexandria Light" pitchFamily="2" charset="-78"/>
              </a:rPr>
              <a:t>Ethnicity</a:t>
            </a:r>
            <a:r>
              <a:rPr lang="en-US" sz="1600" dirty="0">
                <a:solidFill>
                  <a:srgbClr val="002060"/>
                </a:solidFill>
                <a:latin typeface="Alexandria Light" pitchFamily="2" charset="-78"/>
                <a:cs typeface="Alexandria Light" pitchFamily="2" charset="-78"/>
              </a:rPr>
              <a:t> refers to a social group that may be joined together by factors such as shared history, shared identity, shared geography, or shared culture.</a:t>
            </a:r>
          </a:p>
        </p:txBody>
      </p:sp>
      <p:sp>
        <p:nvSpPr>
          <p:cNvPr id="10" name="Rectangle 9">
            <a:extLst>
              <a:ext uri="{FF2B5EF4-FFF2-40B4-BE49-F238E27FC236}">
                <a16:creationId xmlns:a16="http://schemas.microsoft.com/office/drawing/2014/main" id="{738AB83F-18B8-E58E-F7F6-1D30D7E9ED35}"/>
              </a:ext>
            </a:extLst>
          </p:cNvPr>
          <p:cNvSpPr/>
          <p:nvPr/>
        </p:nvSpPr>
        <p:spPr>
          <a:xfrm>
            <a:off x="845572" y="4099851"/>
            <a:ext cx="10497617" cy="2402581"/>
          </a:xfrm>
          <a:prstGeom prst="rect">
            <a:avLst/>
          </a:prstGeom>
        </p:spPr>
        <p:txBody>
          <a:bodyPr wrap="square">
            <a:spAutoFit/>
          </a:bodyPr>
          <a:lstStyle/>
          <a:p>
            <a:pPr algn="just" rtl="1">
              <a:lnSpc>
                <a:spcPct val="150000"/>
              </a:lnSpc>
            </a:pPr>
            <a:r>
              <a:rPr lang="ar-SA" sz="1700" b="1" dirty="0">
                <a:solidFill>
                  <a:srgbClr val="FF0000"/>
                </a:solidFill>
                <a:latin typeface="Alexandria Light" pitchFamily="2" charset="-78"/>
                <a:cs typeface="Alexandria Light" pitchFamily="2" charset="-78"/>
              </a:rPr>
              <a:t>العرق والأصل العرقي (القومية):</a:t>
            </a:r>
          </a:p>
          <a:p>
            <a:pPr marL="457200" indent="-457200" algn="just" rtl="1">
              <a:lnSpc>
                <a:spcPct val="150000"/>
              </a:lnSpc>
              <a:buFont typeface="Arial" panose="020B0604020202020204" pitchFamily="34" charset="0"/>
              <a:buChar char="•"/>
            </a:pPr>
            <a:r>
              <a:rPr lang="ar-SA" sz="1700" b="1" dirty="0">
                <a:solidFill>
                  <a:srgbClr val="FF0000"/>
                </a:solidFill>
                <a:latin typeface="Alexandria Light" pitchFamily="2" charset="-78"/>
                <a:cs typeface="Alexandria Light" pitchFamily="2" charset="-78"/>
              </a:rPr>
              <a:t>العرق</a:t>
            </a:r>
            <a:r>
              <a:rPr lang="ar-SA" sz="1700" dirty="0">
                <a:latin typeface="Alexandria Light" pitchFamily="2" charset="-78"/>
                <a:cs typeface="Alexandria Light" pitchFamily="2" charset="-78"/>
              </a:rPr>
              <a:t> هو تصنيف الأشخاص بناء على الخصائص الجسدية مثل لون البشرة وأبعاد وجه الإنسان والشعر. وضع التصنيف القديم الناس في واحد من ثلاثة أجناس., لم تعد هذه الأنماط تعتبر مفيدة وتم استبدالها بالهويات أو التصنيفات العرقية.</a:t>
            </a:r>
          </a:p>
          <a:p>
            <a:pPr marL="457200" indent="-457200" algn="just" rtl="1">
              <a:lnSpc>
                <a:spcPct val="150000"/>
              </a:lnSpc>
              <a:buFont typeface="Arial" panose="020B0604020202020204" pitchFamily="34" charset="0"/>
              <a:buChar char="•"/>
            </a:pPr>
            <a:r>
              <a:rPr lang="ar-SA" sz="1700" b="1" dirty="0">
                <a:solidFill>
                  <a:srgbClr val="FF0000"/>
                </a:solidFill>
                <a:latin typeface="Alexandria Light" pitchFamily="2" charset="-78"/>
                <a:cs typeface="Alexandria Light" pitchFamily="2" charset="-78"/>
              </a:rPr>
              <a:t>يشير</a:t>
            </a:r>
            <a:r>
              <a:rPr lang="ar-SA" sz="1700" dirty="0">
                <a:latin typeface="Alexandria Light" pitchFamily="2" charset="-78"/>
                <a:cs typeface="Alexandria Light" pitchFamily="2" charset="-78"/>
              </a:rPr>
              <a:t> </a:t>
            </a:r>
            <a:r>
              <a:rPr lang="ar-SA" sz="1700" b="1" dirty="0">
                <a:solidFill>
                  <a:srgbClr val="FF0000"/>
                </a:solidFill>
                <a:latin typeface="Alexandria Light" pitchFamily="2" charset="-78"/>
                <a:cs typeface="Alexandria Light" pitchFamily="2" charset="-78"/>
              </a:rPr>
              <a:t>الأصل</a:t>
            </a:r>
            <a:r>
              <a:rPr lang="ar-SA" sz="1700" dirty="0">
                <a:latin typeface="Alexandria Light" pitchFamily="2" charset="-78"/>
                <a:cs typeface="Alexandria Light" pitchFamily="2" charset="-78"/>
              </a:rPr>
              <a:t> </a:t>
            </a:r>
            <a:r>
              <a:rPr lang="ar-SA" sz="1700" b="1" dirty="0">
                <a:solidFill>
                  <a:srgbClr val="FF0000"/>
                </a:solidFill>
                <a:latin typeface="Alexandria Light" pitchFamily="2" charset="-78"/>
                <a:cs typeface="Alexandria Light" pitchFamily="2" charset="-78"/>
              </a:rPr>
              <a:t>العرقي</a:t>
            </a:r>
            <a:r>
              <a:rPr lang="ar-SA" sz="1700" dirty="0">
                <a:latin typeface="Alexandria Light" pitchFamily="2" charset="-78"/>
                <a:cs typeface="Alexandria Light" pitchFamily="2" charset="-78"/>
              </a:rPr>
              <a:t> إلى مجموعة اجتماعية قد ترتبط ببعضها البعض عوامل مثل التاريخ المشترك أو الهوية المشتركة أو الجغرافيا المشتركة أو الثقافة المشتركة.</a:t>
            </a:r>
          </a:p>
        </p:txBody>
      </p:sp>
      <p:sp>
        <p:nvSpPr>
          <p:cNvPr id="4" name="TextBox 3">
            <a:extLst>
              <a:ext uri="{FF2B5EF4-FFF2-40B4-BE49-F238E27FC236}">
                <a16:creationId xmlns:a16="http://schemas.microsoft.com/office/drawing/2014/main" id="{3CB304B3-395D-BD91-CE7F-C323760A1193}"/>
              </a:ext>
            </a:extLst>
          </p:cNvPr>
          <p:cNvSpPr txBox="1"/>
          <p:nvPr/>
        </p:nvSpPr>
        <p:spPr>
          <a:xfrm>
            <a:off x="0" y="6646605"/>
            <a:ext cx="1747520" cy="261610"/>
          </a:xfrm>
          <a:prstGeom prst="rect">
            <a:avLst/>
          </a:prstGeom>
          <a:noFill/>
          <a:ln>
            <a:solidFill>
              <a:schemeClr val="bg1"/>
            </a:solidFill>
          </a:ln>
        </p:spPr>
        <p:txBody>
          <a:bodyPr wrap="square" rtlCol="0">
            <a:spAutoFit/>
          </a:bodyPr>
          <a:lstStyle/>
          <a:p>
            <a:r>
              <a:rPr lang="en-US" sz="1100" dirty="0">
                <a:latin typeface="Alexandria" pitchFamily="2" charset="-78"/>
                <a:cs typeface="Alexandria" pitchFamily="2" charset="-78"/>
              </a:rPr>
              <a:t>Dr. Raef Baraka</a:t>
            </a:r>
          </a:p>
        </p:txBody>
      </p:sp>
    </p:spTree>
    <p:extLst>
      <p:ext uri="{BB962C8B-B14F-4D97-AF65-F5344CB8AC3E}">
        <p14:creationId xmlns:p14="http://schemas.microsoft.com/office/powerpoint/2010/main" val="967197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EBE111-B237-8855-AF36-494BE6351778}"/>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580D01CC-8ED2-8EB8-8DD4-F0885CB885FB}"/>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1072801F-2F19-2C5A-10F0-14917B484F2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D32FB0D2-DB5A-5787-5710-5609EBEEC6FD}"/>
              </a:ext>
            </a:extLst>
          </p:cNvPr>
          <p:cNvSpPr/>
          <p:nvPr/>
        </p:nvSpPr>
        <p:spPr>
          <a:xfrm>
            <a:off x="621651" y="675283"/>
            <a:ext cx="6270762" cy="461665"/>
          </a:xfrm>
          <a:prstGeom prst="rect">
            <a:avLst/>
          </a:prstGeom>
        </p:spPr>
        <p:txBody>
          <a:bodyPr wrap="square">
            <a:spAutoFit/>
          </a:bodyPr>
          <a:lstStyle/>
          <a:p>
            <a:r>
              <a:rPr lang="en-US" sz="2400" b="1" dirty="0">
                <a:solidFill>
                  <a:srgbClr val="00B0F0"/>
                </a:solidFill>
                <a:latin typeface="Alexandria" charset="0"/>
                <a:cs typeface="Alexandria" charset="0"/>
              </a:rPr>
              <a:t>Diversity in Your Workplace</a:t>
            </a:r>
          </a:p>
        </p:txBody>
      </p:sp>
      <p:sp>
        <p:nvSpPr>
          <p:cNvPr id="9" name="TextBox 8">
            <a:extLst>
              <a:ext uri="{FF2B5EF4-FFF2-40B4-BE49-F238E27FC236}">
                <a16:creationId xmlns:a16="http://schemas.microsoft.com/office/drawing/2014/main" id="{40EF41A1-1B70-AC39-A3DA-D9DA29845917}"/>
              </a:ext>
            </a:extLst>
          </p:cNvPr>
          <p:cNvSpPr txBox="1"/>
          <p:nvPr/>
        </p:nvSpPr>
        <p:spPr>
          <a:xfrm>
            <a:off x="6440129" y="675283"/>
            <a:ext cx="5130220" cy="461665"/>
          </a:xfrm>
          <a:prstGeom prst="rect">
            <a:avLst/>
          </a:prstGeom>
          <a:noFill/>
        </p:spPr>
        <p:txBody>
          <a:bodyPr wrap="square" rtlCol="0">
            <a:spAutoFit/>
          </a:bodyPr>
          <a:lstStyle/>
          <a:p>
            <a:pPr algn="r"/>
            <a:r>
              <a:rPr lang="ar-SA" sz="2400" b="1" dirty="0">
                <a:solidFill>
                  <a:srgbClr val="00B0F0"/>
                </a:solidFill>
                <a:latin typeface="Alexandria" charset="0"/>
                <a:cs typeface="Alexandria" charset="0"/>
              </a:rPr>
              <a:t>التنوع في مكان عملك</a:t>
            </a:r>
            <a:endParaRPr lang="en-US" sz="2400" b="1" dirty="0">
              <a:solidFill>
                <a:srgbClr val="00B0F0"/>
              </a:solidFill>
              <a:latin typeface="Alexandria" charset="0"/>
              <a:cs typeface="Alexandria" charset="0"/>
            </a:endParaRPr>
          </a:p>
        </p:txBody>
      </p:sp>
      <p:sp>
        <p:nvSpPr>
          <p:cNvPr id="3" name="Rectangle: Rounded Corners 2">
            <a:extLst>
              <a:ext uri="{FF2B5EF4-FFF2-40B4-BE49-F238E27FC236}">
                <a16:creationId xmlns:a16="http://schemas.microsoft.com/office/drawing/2014/main" id="{C81A11FE-6574-95DF-0F9E-ECD13377A5F5}"/>
              </a:ext>
            </a:extLst>
          </p:cNvPr>
          <p:cNvSpPr/>
          <p:nvPr/>
        </p:nvSpPr>
        <p:spPr>
          <a:xfrm>
            <a:off x="638242" y="1704014"/>
            <a:ext cx="10936442" cy="22253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Rounded Corners 24">
            <a:extLst>
              <a:ext uri="{FF2B5EF4-FFF2-40B4-BE49-F238E27FC236}">
                <a16:creationId xmlns:a16="http://schemas.microsoft.com/office/drawing/2014/main" id="{9C5CED65-4951-72D7-4C5E-CC13757942F7}"/>
              </a:ext>
            </a:extLst>
          </p:cNvPr>
          <p:cNvSpPr/>
          <p:nvPr/>
        </p:nvSpPr>
        <p:spPr>
          <a:xfrm>
            <a:off x="638241" y="4042511"/>
            <a:ext cx="10936441" cy="24589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t>حل النزاعات: يمكن أن يكون التواصل وجهاً لوجه فعالاً في حل النزاعات، لأنه يسمح بالتفاعل في الوقت الفعلي، والاستماع النشط، والفرصة لمعالجة المخاوف بشكل مباشر.</a:t>
            </a:r>
            <a:endParaRPr lang="en-US" dirty="0"/>
          </a:p>
        </p:txBody>
      </p:sp>
      <p:sp>
        <p:nvSpPr>
          <p:cNvPr id="7" name="Rectangle 6">
            <a:extLst>
              <a:ext uri="{FF2B5EF4-FFF2-40B4-BE49-F238E27FC236}">
                <a16:creationId xmlns:a16="http://schemas.microsoft.com/office/drawing/2014/main" id="{8BE9E5C5-0279-1320-FD8A-E44FB9F3A9F6}"/>
              </a:ext>
            </a:extLst>
          </p:cNvPr>
          <p:cNvSpPr/>
          <p:nvPr/>
        </p:nvSpPr>
        <p:spPr>
          <a:xfrm>
            <a:off x="752354" y="1689830"/>
            <a:ext cx="10679645" cy="2266711"/>
          </a:xfrm>
          <a:prstGeom prst="rect">
            <a:avLst/>
          </a:prstGeom>
        </p:spPr>
        <p:txBody>
          <a:bodyPr wrap="square">
            <a:spAutoFit/>
          </a:bodyPr>
          <a:lstStyle/>
          <a:p>
            <a:pPr algn="just">
              <a:lnSpc>
                <a:spcPct val="150000"/>
              </a:lnSpc>
            </a:pPr>
            <a:r>
              <a:rPr lang="en-US" sz="1600" b="1" dirty="0">
                <a:solidFill>
                  <a:srgbClr val="FF0000"/>
                </a:solidFill>
                <a:latin typeface="Alexandria Light" pitchFamily="2" charset="-78"/>
                <a:cs typeface="Alexandria Light" pitchFamily="2" charset="-78"/>
              </a:rPr>
              <a:t>Ethnicity and Race:</a:t>
            </a:r>
          </a:p>
          <a:p>
            <a:pPr marL="285750" indent="-285750" algn="just">
              <a:lnSpc>
                <a:spcPct val="150000"/>
              </a:lnSpc>
              <a:buFont typeface="Arial" panose="020B0604020202020204" pitchFamily="34" charset="0"/>
              <a:buChar char="•"/>
            </a:pPr>
            <a:r>
              <a:rPr lang="en-US" sz="1600" dirty="0">
                <a:solidFill>
                  <a:srgbClr val="002060"/>
                </a:solidFill>
                <a:latin typeface="Alexandria Light" pitchFamily="2" charset="-78"/>
                <a:cs typeface="Alexandria Light" pitchFamily="2" charset="-78"/>
              </a:rPr>
              <a:t>To understand the impact of ethnicity on communication, you must understand stereotypes. Although this term tends to have a negative connotation, stereotypes merely describe the way humans categorize or understand.</a:t>
            </a:r>
          </a:p>
          <a:p>
            <a:pPr marL="285750" indent="-285750" algn="just">
              <a:lnSpc>
                <a:spcPct val="150000"/>
              </a:lnSpc>
              <a:buFont typeface="Arial" panose="020B0604020202020204" pitchFamily="34" charset="0"/>
              <a:buChar char="•"/>
            </a:pPr>
            <a:r>
              <a:rPr lang="en-US" sz="1600" dirty="0">
                <a:solidFill>
                  <a:srgbClr val="002060"/>
                </a:solidFill>
                <a:latin typeface="Alexandria Light" pitchFamily="2" charset="-78"/>
                <a:cs typeface="Alexandria Light" pitchFamily="2" charset="-78"/>
              </a:rPr>
              <a:t>This may cause one to perceive others as belonging to a particular ethnic or social group.</a:t>
            </a:r>
          </a:p>
          <a:p>
            <a:pPr marL="285750" indent="-285750" algn="just">
              <a:lnSpc>
                <a:spcPct val="150000"/>
              </a:lnSpc>
              <a:buFont typeface="Arial" panose="020B0604020202020204" pitchFamily="34" charset="0"/>
              <a:buChar char="•"/>
            </a:pPr>
            <a:r>
              <a:rPr lang="en-US" sz="1600" dirty="0">
                <a:solidFill>
                  <a:srgbClr val="002060"/>
                </a:solidFill>
                <a:latin typeface="Alexandria Light" pitchFamily="2" charset="-78"/>
                <a:cs typeface="Alexandria Light" pitchFamily="2" charset="-78"/>
              </a:rPr>
              <a:t>These perceptions can be positive, neutral, or negative.</a:t>
            </a:r>
          </a:p>
        </p:txBody>
      </p:sp>
      <p:sp>
        <p:nvSpPr>
          <p:cNvPr id="10" name="Rectangle 9">
            <a:extLst>
              <a:ext uri="{FF2B5EF4-FFF2-40B4-BE49-F238E27FC236}">
                <a16:creationId xmlns:a16="http://schemas.microsoft.com/office/drawing/2014/main" id="{9EF3F835-E4BE-2184-6F84-DF312E824185}"/>
              </a:ext>
            </a:extLst>
          </p:cNvPr>
          <p:cNvSpPr/>
          <p:nvPr/>
        </p:nvSpPr>
        <p:spPr>
          <a:xfrm>
            <a:off x="845572" y="4099851"/>
            <a:ext cx="10497617" cy="2010166"/>
          </a:xfrm>
          <a:prstGeom prst="rect">
            <a:avLst/>
          </a:prstGeom>
        </p:spPr>
        <p:txBody>
          <a:bodyPr wrap="square">
            <a:spAutoFit/>
          </a:bodyPr>
          <a:lstStyle/>
          <a:p>
            <a:pPr algn="just" rtl="1">
              <a:lnSpc>
                <a:spcPct val="150000"/>
              </a:lnSpc>
            </a:pPr>
            <a:r>
              <a:rPr lang="ar-SA" sz="1700" b="1" dirty="0">
                <a:solidFill>
                  <a:srgbClr val="FF0000"/>
                </a:solidFill>
                <a:latin typeface="Alexandria Light" pitchFamily="2" charset="-78"/>
                <a:cs typeface="Alexandria Light" pitchFamily="2" charset="-78"/>
              </a:rPr>
              <a:t>العرق والأصل العرقي (القومية):</a:t>
            </a:r>
          </a:p>
          <a:p>
            <a:pPr marL="457200" indent="-457200" algn="just" rtl="1">
              <a:lnSpc>
                <a:spcPct val="150000"/>
              </a:lnSpc>
              <a:buFont typeface="Arial" panose="020B0604020202020204" pitchFamily="34" charset="0"/>
              <a:buChar char="•"/>
            </a:pPr>
            <a:r>
              <a:rPr lang="ar-SA" sz="1700" dirty="0">
                <a:latin typeface="Alexandria Light" pitchFamily="2" charset="-78"/>
                <a:cs typeface="Alexandria Light" pitchFamily="2" charset="-78"/>
              </a:rPr>
              <a:t>لفهم تأثير العرق على التواصل ، يجب أن تفهم الصور النمطية. على الرغم من أن هذا المصطلح يميل إلى أن يكون له دلالة سلبية ، إلا أن الصور النمطية تصف فقط الطريقة التي يصنف بها البشر أو يفهمونها.</a:t>
            </a:r>
          </a:p>
          <a:p>
            <a:pPr marL="457200" indent="-457200" algn="just" rtl="1">
              <a:lnSpc>
                <a:spcPct val="150000"/>
              </a:lnSpc>
              <a:buFont typeface="Arial" panose="020B0604020202020204" pitchFamily="34" charset="0"/>
              <a:buChar char="•"/>
            </a:pPr>
            <a:r>
              <a:rPr lang="ar-SA" sz="1700" dirty="0">
                <a:latin typeface="Alexandria Light" pitchFamily="2" charset="-78"/>
                <a:cs typeface="Alexandria Light" pitchFamily="2" charset="-78"/>
              </a:rPr>
              <a:t>قد يتسبب هذا في إدراك المرء للآخرين على أنهم ينتمون إلى مجموعة عرقية أو اجتماعية معينة.</a:t>
            </a:r>
          </a:p>
          <a:p>
            <a:pPr marL="457200" indent="-457200" algn="just" rtl="1">
              <a:lnSpc>
                <a:spcPct val="150000"/>
              </a:lnSpc>
              <a:buFont typeface="Arial" panose="020B0604020202020204" pitchFamily="34" charset="0"/>
              <a:buChar char="•"/>
            </a:pPr>
            <a:r>
              <a:rPr lang="ar-SA" sz="1700" dirty="0">
                <a:latin typeface="Alexandria Light" pitchFamily="2" charset="-78"/>
                <a:cs typeface="Alexandria Light" pitchFamily="2" charset="-78"/>
              </a:rPr>
              <a:t>يمكن أن تكون هذه التصورات إيجابية أو محايدة أو سلبية.</a:t>
            </a:r>
          </a:p>
        </p:txBody>
      </p:sp>
      <p:sp>
        <p:nvSpPr>
          <p:cNvPr id="4" name="TextBox 3">
            <a:extLst>
              <a:ext uri="{FF2B5EF4-FFF2-40B4-BE49-F238E27FC236}">
                <a16:creationId xmlns:a16="http://schemas.microsoft.com/office/drawing/2014/main" id="{26ADF41D-2F5E-5D72-97CA-46185EEE479B}"/>
              </a:ext>
            </a:extLst>
          </p:cNvPr>
          <p:cNvSpPr txBox="1"/>
          <p:nvPr/>
        </p:nvSpPr>
        <p:spPr>
          <a:xfrm>
            <a:off x="0" y="6646605"/>
            <a:ext cx="1747520" cy="261610"/>
          </a:xfrm>
          <a:prstGeom prst="rect">
            <a:avLst/>
          </a:prstGeom>
          <a:noFill/>
          <a:ln>
            <a:solidFill>
              <a:schemeClr val="bg1"/>
            </a:solidFill>
          </a:ln>
        </p:spPr>
        <p:txBody>
          <a:bodyPr wrap="square" rtlCol="0">
            <a:spAutoFit/>
          </a:bodyPr>
          <a:lstStyle/>
          <a:p>
            <a:r>
              <a:rPr lang="en-US" sz="1100" dirty="0">
                <a:latin typeface="Alexandria" pitchFamily="2" charset="-78"/>
                <a:cs typeface="Alexandria" pitchFamily="2" charset="-78"/>
              </a:rPr>
              <a:t>Dr. Raef Baraka</a:t>
            </a:r>
          </a:p>
        </p:txBody>
      </p:sp>
    </p:spTree>
    <p:extLst>
      <p:ext uri="{BB962C8B-B14F-4D97-AF65-F5344CB8AC3E}">
        <p14:creationId xmlns:p14="http://schemas.microsoft.com/office/powerpoint/2010/main" val="18586013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7CDA8F-A1C0-8927-E32B-E06B4649464E}"/>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0A22D757-117C-6687-2B9B-5A3C36E0362E}"/>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C108A171-02E6-AF8F-5A88-6D2C921D760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55CF8E09-13CC-406B-8434-DAC87A14E9AD}"/>
              </a:ext>
            </a:extLst>
          </p:cNvPr>
          <p:cNvSpPr/>
          <p:nvPr/>
        </p:nvSpPr>
        <p:spPr>
          <a:xfrm>
            <a:off x="511277" y="675283"/>
            <a:ext cx="6381135" cy="400110"/>
          </a:xfrm>
          <a:prstGeom prst="rect">
            <a:avLst/>
          </a:prstGeom>
        </p:spPr>
        <p:txBody>
          <a:bodyPr wrap="square">
            <a:spAutoFit/>
          </a:bodyPr>
          <a:lstStyle/>
          <a:p>
            <a:r>
              <a:rPr lang="en-US" sz="2000" b="1" dirty="0">
                <a:solidFill>
                  <a:srgbClr val="00B0F0"/>
                </a:solidFill>
                <a:latin typeface="Alexandria" charset="0"/>
                <a:cs typeface="Alexandria" charset="0"/>
              </a:rPr>
              <a:t>Examples of Diversity in Professional Contexts</a:t>
            </a:r>
          </a:p>
        </p:txBody>
      </p:sp>
      <p:sp>
        <p:nvSpPr>
          <p:cNvPr id="9" name="TextBox 8">
            <a:extLst>
              <a:ext uri="{FF2B5EF4-FFF2-40B4-BE49-F238E27FC236}">
                <a16:creationId xmlns:a16="http://schemas.microsoft.com/office/drawing/2014/main" id="{6F6DA1E8-CD7C-EA47-619E-1BC6D46A07B6}"/>
              </a:ext>
            </a:extLst>
          </p:cNvPr>
          <p:cNvSpPr txBox="1"/>
          <p:nvPr/>
        </p:nvSpPr>
        <p:spPr>
          <a:xfrm>
            <a:off x="6440129" y="675283"/>
            <a:ext cx="5130221" cy="400110"/>
          </a:xfrm>
          <a:prstGeom prst="rect">
            <a:avLst/>
          </a:prstGeom>
          <a:noFill/>
        </p:spPr>
        <p:txBody>
          <a:bodyPr wrap="square" rtlCol="0">
            <a:spAutoFit/>
          </a:bodyPr>
          <a:lstStyle/>
          <a:p>
            <a:pPr algn="r"/>
            <a:r>
              <a:rPr lang="ar-SA" sz="2000" b="1" dirty="0">
                <a:solidFill>
                  <a:srgbClr val="00B0F0"/>
                </a:solidFill>
                <a:latin typeface="Alexandria" charset="0"/>
                <a:cs typeface="Alexandria" charset="0"/>
              </a:rPr>
              <a:t>أمثلة على التنوع في السياقات المهنية</a:t>
            </a:r>
            <a:endParaRPr lang="en-US" sz="2000" b="1" dirty="0">
              <a:solidFill>
                <a:srgbClr val="00B0F0"/>
              </a:solidFill>
              <a:latin typeface="Alexandria" charset="0"/>
              <a:cs typeface="Alexandria" charset="0"/>
            </a:endParaRPr>
          </a:p>
        </p:txBody>
      </p:sp>
      <p:sp>
        <p:nvSpPr>
          <p:cNvPr id="3" name="Rectangle: Rounded Corners 2">
            <a:extLst>
              <a:ext uri="{FF2B5EF4-FFF2-40B4-BE49-F238E27FC236}">
                <a16:creationId xmlns:a16="http://schemas.microsoft.com/office/drawing/2014/main" id="{A33C460C-DDD4-3073-DACC-A3FA994ACADC}"/>
              </a:ext>
            </a:extLst>
          </p:cNvPr>
          <p:cNvSpPr/>
          <p:nvPr/>
        </p:nvSpPr>
        <p:spPr>
          <a:xfrm>
            <a:off x="638242" y="1704014"/>
            <a:ext cx="6588468" cy="22253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Rounded Corners 24">
            <a:extLst>
              <a:ext uri="{FF2B5EF4-FFF2-40B4-BE49-F238E27FC236}">
                <a16:creationId xmlns:a16="http://schemas.microsoft.com/office/drawing/2014/main" id="{15E5DF83-F771-5507-3FEB-E1651EF3E3C4}"/>
              </a:ext>
            </a:extLst>
          </p:cNvPr>
          <p:cNvSpPr/>
          <p:nvPr/>
        </p:nvSpPr>
        <p:spPr>
          <a:xfrm>
            <a:off x="638242" y="4042511"/>
            <a:ext cx="6588468" cy="24589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t>حل النزاعات: يمكن أن يكون التواصل وجهاً لوجه فعالاً في حل النزاعات، لأنه يسمح بالتفاعل في الوقت الفعلي، والاستماع النشط، والفرصة لمعالجة المخاوف بشكل مباشر.</a:t>
            </a:r>
            <a:endParaRPr lang="en-US" dirty="0"/>
          </a:p>
        </p:txBody>
      </p:sp>
      <p:sp>
        <p:nvSpPr>
          <p:cNvPr id="7" name="Rectangle 6">
            <a:extLst>
              <a:ext uri="{FF2B5EF4-FFF2-40B4-BE49-F238E27FC236}">
                <a16:creationId xmlns:a16="http://schemas.microsoft.com/office/drawing/2014/main" id="{9A6BFAB0-4DE4-E1CF-3EF3-5D9532EC2566}"/>
              </a:ext>
            </a:extLst>
          </p:cNvPr>
          <p:cNvSpPr/>
          <p:nvPr/>
        </p:nvSpPr>
        <p:spPr>
          <a:xfrm>
            <a:off x="737418" y="1830169"/>
            <a:ext cx="6331975" cy="1897379"/>
          </a:xfrm>
          <a:prstGeom prst="rect">
            <a:avLst/>
          </a:prstGeom>
        </p:spPr>
        <p:txBody>
          <a:bodyPr wrap="square">
            <a:spAutoFit/>
          </a:bodyPr>
          <a:lstStyle/>
          <a:p>
            <a:pPr algn="just">
              <a:lnSpc>
                <a:spcPct val="150000"/>
              </a:lnSpc>
            </a:pPr>
            <a:r>
              <a:rPr lang="en-US" sz="1600" b="1" dirty="0">
                <a:solidFill>
                  <a:srgbClr val="FF0000"/>
                </a:solidFill>
                <a:latin typeface="Alexandria Light" pitchFamily="2" charset="-78"/>
                <a:cs typeface="Alexandria Light" pitchFamily="2" charset="-78"/>
              </a:rPr>
              <a:t>Language Differences:</a:t>
            </a:r>
          </a:p>
          <a:p>
            <a:pPr marL="342900" indent="-342900" algn="just">
              <a:lnSpc>
                <a:spcPct val="150000"/>
              </a:lnSpc>
              <a:buFont typeface="Arial" panose="020B0604020202020204" pitchFamily="34" charset="0"/>
              <a:buChar char="•"/>
            </a:pPr>
            <a:r>
              <a:rPr lang="en-US" sz="1600" dirty="0">
                <a:latin typeface="Alexandria Light" pitchFamily="2" charset="-78"/>
                <a:cs typeface="Alexandria Light" pitchFamily="2" charset="-78"/>
              </a:rPr>
              <a:t> One way globalization will affect your communication is through differences in accents, dialects, and languages.</a:t>
            </a:r>
          </a:p>
          <a:p>
            <a:pPr marL="342900" indent="-342900" algn="just">
              <a:lnSpc>
                <a:spcPct val="150000"/>
              </a:lnSpc>
              <a:buFont typeface="Arial" panose="020B0604020202020204" pitchFamily="34" charset="0"/>
              <a:buChar char="•"/>
            </a:pPr>
            <a:r>
              <a:rPr lang="en-US" sz="1600" dirty="0">
                <a:latin typeface="Alexandria Light" pitchFamily="2" charset="-78"/>
                <a:cs typeface="Alexandria Light" pitchFamily="2" charset="-78"/>
              </a:rPr>
              <a:t>The word accent refers to a person’s pronunciation of various words in a language.</a:t>
            </a:r>
          </a:p>
        </p:txBody>
      </p:sp>
      <p:sp>
        <p:nvSpPr>
          <p:cNvPr id="10" name="Rectangle 9">
            <a:extLst>
              <a:ext uri="{FF2B5EF4-FFF2-40B4-BE49-F238E27FC236}">
                <a16:creationId xmlns:a16="http://schemas.microsoft.com/office/drawing/2014/main" id="{F3B25F8F-3635-D16D-08BD-04327AE7642C}"/>
              </a:ext>
            </a:extLst>
          </p:cNvPr>
          <p:cNvSpPr/>
          <p:nvPr/>
        </p:nvSpPr>
        <p:spPr>
          <a:xfrm>
            <a:off x="845573" y="4099851"/>
            <a:ext cx="6223820" cy="2108269"/>
          </a:xfrm>
          <a:prstGeom prst="rect">
            <a:avLst/>
          </a:prstGeom>
        </p:spPr>
        <p:txBody>
          <a:bodyPr wrap="square">
            <a:spAutoFit/>
          </a:bodyPr>
          <a:lstStyle/>
          <a:p>
            <a:pPr algn="just" rtl="1">
              <a:lnSpc>
                <a:spcPct val="200000"/>
              </a:lnSpc>
            </a:pPr>
            <a:r>
              <a:rPr lang="ar-SA" sz="1700" b="1" dirty="0">
                <a:solidFill>
                  <a:srgbClr val="FF0000"/>
                </a:solidFill>
                <a:latin typeface="Alexandria Light" pitchFamily="2" charset="-78"/>
                <a:cs typeface="Alexandria Light" pitchFamily="2" charset="-78"/>
              </a:rPr>
              <a:t>الاختلافات اللغوية:</a:t>
            </a:r>
          </a:p>
          <a:p>
            <a:pPr marL="457200" indent="-457200" algn="just" rtl="1">
              <a:lnSpc>
                <a:spcPct val="200000"/>
              </a:lnSpc>
              <a:buFont typeface="Arial" panose="020B0604020202020204" pitchFamily="34" charset="0"/>
              <a:buChar char="•"/>
            </a:pPr>
            <a:r>
              <a:rPr lang="ar-SA" sz="1700" dirty="0">
                <a:latin typeface="Alexandria Light" pitchFamily="2" charset="-78"/>
                <a:cs typeface="Alexandria Light" pitchFamily="2" charset="-78"/>
              </a:rPr>
              <a:t> إحدى الطرق التي ستؤثر بها العولمة على اتصالاتك هي من خلال الاختلافات في اللهجات واللهجات واللغات.</a:t>
            </a:r>
          </a:p>
          <a:p>
            <a:pPr marL="457200" indent="-457200" algn="just" rtl="1">
              <a:lnSpc>
                <a:spcPct val="200000"/>
              </a:lnSpc>
              <a:buFont typeface="Arial" panose="020B0604020202020204" pitchFamily="34" charset="0"/>
              <a:buChar char="•"/>
            </a:pPr>
            <a:r>
              <a:rPr lang="ar-SA" sz="1700" dirty="0">
                <a:latin typeface="Alexandria Light" pitchFamily="2" charset="-78"/>
                <a:cs typeface="Alexandria Light" pitchFamily="2" charset="-78"/>
              </a:rPr>
              <a:t>تشير كلمة لهجة إلى نطق الشخص لكلمات مختلفة في اللغة.</a:t>
            </a:r>
          </a:p>
        </p:txBody>
      </p:sp>
      <p:sp>
        <p:nvSpPr>
          <p:cNvPr id="4" name="TextBox 3">
            <a:extLst>
              <a:ext uri="{FF2B5EF4-FFF2-40B4-BE49-F238E27FC236}">
                <a16:creationId xmlns:a16="http://schemas.microsoft.com/office/drawing/2014/main" id="{43C253DB-2DC7-F15C-D1C3-10794188B84E}"/>
              </a:ext>
            </a:extLst>
          </p:cNvPr>
          <p:cNvSpPr txBox="1"/>
          <p:nvPr/>
        </p:nvSpPr>
        <p:spPr>
          <a:xfrm>
            <a:off x="0" y="6646605"/>
            <a:ext cx="1747520" cy="261610"/>
          </a:xfrm>
          <a:prstGeom prst="rect">
            <a:avLst/>
          </a:prstGeom>
          <a:noFill/>
          <a:ln>
            <a:solidFill>
              <a:schemeClr val="bg1"/>
            </a:solidFill>
          </a:ln>
        </p:spPr>
        <p:txBody>
          <a:bodyPr wrap="square" rtlCol="0">
            <a:spAutoFit/>
          </a:bodyPr>
          <a:lstStyle/>
          <a:p>
            <a:r>
              <a:rPr lang="en-US" sz="1100" dirty="0">
                <a:latin typeface="Alexandria" pitchFamily="2" charset="-78"/>
                <a:cs typeface="Alexandria" pitchFamily="2" charset="-78"/>
              </a:rPr>
              <a:t>Dr. Raef Baraka</a:t>
            </a:r>
          </a:p>
        </p:txBody>
      </p:sp>
      <p:pic>
        <p:nvPicPr>
          <p:cNvPr id="5122" name="Picture 2" descr="Experimental Theology: The Language Trap: Otherness and Reality">
            <a:extLst>
              <a:ext uri="{FF2B5EF4-FFF2-40B4-BE49-F238E27FC236}">
                <a16:creationId xmlns:a16="http://schemas.microsoft.com/office/drawing/2014/main" id="{71036D1C-2E0D-A02C-BBA3-FF26EDE028EC}"/>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4501" r="5721"/>
          <a:stretch/>
        </p:blipFill>
        <p:spPr bwMode="auto">
          <a:xfrm>
            <a:off x="7244605" y="2279037"/>
            <a:ext cx="4882221" cy="3207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80269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4B0B8C-3012-66F7-87B8-F3A4CBBEA43B}"/>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92F4F566-0B06-EF64-C921-8ADBC1817F02}"/>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3F007205-9108-A3E5-B76C-545529C3232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7BF45E9E-5081-0912-4B44-DCEC5BE28E0C}"/>
              </a:ext>
            </a:extLst>
          </p:cNvPr>
          <p:cNvSpPr/>
          <p:nvPr/>
        </p:nvSpPr>
        <p:spPr>
          <a:xfrm>
            <a:off x="621651" y="675283"/>
            <a:ext cx="6270762" cy="461665"/>
          </a:xfrm>
          <a:prstGeom prst="rect">
            <a:avLst/>
          </a:prstGeom>
        </p:spPr>
        <p:txBody>
          <a:bodyPr wrap="square">
            <a:spAutoFit/>
          </a:bodyPr>
          <a:lstStyle/>
          <a:p>
            <a:r>
              <a:rPr lang="en-US" sz="2400" b="1" dirty="0">
                <a:solidFill>
                  <a:srgbClr val="00B0F0"/>
                </a:solidFill>
                <a:latin typeface="Alexandria" charset="0"/>
                <a:cs typeface="Alexandria" charset="0"/>
              </a:rPr>
              <a:t>Diversity in Your Workplace</a:t>
            </a:r>
          </a:p>
        </p:txBody>
      </p:sp>
      <p:sp>
        <p:nvSpPr>
          <p:cNvPr id="9" name="TextBox 8">
            <a:extLst>
              <a:ext uri="{FF2B5EF4-FFF2-40B4-BE49-F238E27FC236}">
                <a16:creationId xmlns:a16="http://schemas.microsoft.com/office/drawing/2014/main" id="{0890F06B-24D1-DB28-9994-6D0DDF7169DB}"/>
              </a:ext>
            </a:extLst>
          </p:cNvPr>
          <p:cNvSpPr txBox="1"/>
          <p:nvPr/>
        </p:nvSpPr>
        <p:spPr>
          <a:xfrm>
            <a:off x="6440129" y="675283"/>
            <a:ext cx="5130220" cy="461665"/>
          </a:xfrm>
          <a:prstGeom prst="rect">
            <a:avLst/>
          </a:prstGeom>
          <a:noFill/>
        </p:spPr>
        <p:txBody>
          <a:bodyPr wrap="square" rtlCol="0">
            <a:spAutoFit/>
          </a:bodyPr>
          <a:lstStyle/>
          <a:p>
            <a:pPr algn="r"/>
            <a:r>
              <a:rPr lang="ar-SA" sz="2400" b="1" dirty="0">
                <a:solidFill>
                  <a:srgbClr val="00B0F0"/>
                </a:solidFill>
                <a:latin typeface="Alexandria" charset="0"/>
                <a:cs typeface="Alexandria" charset="0"/>
              </a:rPr>
              <a:t>التنوع في مكان عملك</a:t>
            </a:r>
            <a:endParaRPr lang="en-US" sz="2400" b="1" dirty="0">
              <a:solidFill>
                <a:srgbClr val="00B0F0"/>
              </a:solidFill>
              <a:latin typeface="Alexandria" charset="0"/>
              <a:cs typeface="Alexandria" charset="0"/>
            </a:endParaRPr>
          </a:p>
        </p:txBody>
      </p:sp>
      <p:sp>
        <p:nvSpPr>
          <p:cNvPr id="3" name="Rectangle: Rounded Corners 2">
            <a:extLst>
              <a:ext uri="{FF2B5EF4-FFF2-40B4-BE49-F238E27FC236}">
                <a16:creationId xmlns:a16="http://schemas.microsoft.com/office/drawing/2014/main" id="{CDBDA885-61C8-43BA-5144-0BF31D46B276}"/>
              </a:ext>
            </a:extLst>
          </p:cNvPr>
          <p:cNvSpPr/>
          <p:nvPr/>
        </p:nvSpPr>
        <p:spPr>
          <a:xfrm>
            <a:off x="638242" y="1704014"/>
            <a:ext cx="10936442" cy="22253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Rounded Corners 24">
            <a:extLst>
              <a:ext uri="{FF2B5EF4-FFF2-40B4-BE49-F238E27FC236}">
                <a16:creationId xmlns:a16="http://schemas.microsoft.com/office/drawing/2014/main" id="{34FB4781-552C-69E7-19E4-7AFAC66F853F}"/>
              </a:ext>
            </a:extLst>
          </p:cNvPr>
          <p:cNvSpPr/>
          <p:nvPr/>
        </p:nvSpPr>
        <p:spPr>
          <a:xfrm>
            <a:off x="638241" y="4042511"/>
            <a:ext cx="10936441" cy="24589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t>حل النزاعات: يمكن أن يكون التواصل وجهاً لوجه فعالاً في حل النزاعات، لأنه يسمح بالتفاعل في الوقت الفعلي، والاستماع النشط، والفرصة لمعالجة المخاوف بشكل مباشر.</a:t>
            </a:r>
            <a:endParaRPr lang="en-US" dirty="0"/>
          </a:p>
        </p:txBody>
      </p:sp>
      <p:sp>
        <p:nvSpPr>
          <p:cNvPr id="7" name="Rectangle 6">
            <a:extLst>
              <a:ext uri="{FF2B5EF4-FFF2-40B4-BE49-F238E27FC236}">
                <a16:creationId xmlns:a16="http://schemas.microsoft.com/office/drawing/2014/main" id="{413019EB-0032-9142-52DA-AEB1D861C363}"/>
              </a:ext>
            </a:extLst>
          </p:cNvPr>
          <p:cNvSpPr/>
          <p:nvPr/>
        </p:nvSpPr>
        <p:spPr>
          <a:xfrm>
            <a:off x="752354" y="1689830"/>
            <a:ext cx="10679645" cy="2266711"/>
          </a:xfrm>
          <a:prstGeom prst="rect">
            <a:avLst/>
          </a:prstGeom>
        </p:spPr>
        <p:txBody>
          <a:bodyPr wrap="square">
            <a:spAutoFit/>
          </a:bodyPr>
          <a:lstStyle/>
          <a:p>
            <a:pPr algn="just">
              <a:lnSpc>
                <a:spcPct val="150000"/>
              </a:lnSpc>
            </a:pPr>
            <a:r>
              <a:rPr lang="en-US" sz="1600" b="1" dirty="0">
                <a:solidFill>
                  <a:srgbClr val="FF0000"/>
                </a:solidFill>
                <a:latin typeface="Alexandria Light" pitchFamily="2" charset="-78"/>
                <a:cs typeface="Alexandria Light" pitchFamily="2" charset="-78"/>
              </a:rPr>
              <a:t>Language Differences :</a:t>
            </a:r>
          </a:p>
          <a:p>
            <a:pPr marL="285750" indent="-285750" algn="just">
              <a:lnSpc>
                <a:spcPct val="150000"/>
              </a:lnSpc>
              <a:buFont typeface="Arial" panose="020B0604020202020204" pitchFamily="34" charset="0"/>
              <a:buChar char="•"/>
            </a:pPr>
            <a:r>
              <a:rPr lang="en-US" sz="1600" dirty="0">
                <a:solidFill>
                  <a:srgbClr val="002060"/>
                </a:solidFill>
                <a:latin typeface="Alexandria Light" pitchFamily="2" charset="-78"/>
                <a:cs typeface="Alexandria Light" pitchFamily="2" charset="-78"/>
              </a:rPr>
              <a:t>When you experience language barriers, be prepared to ask and answer many questions to ensure a clear understanding. Try to avoid the common mistakes of losing patience and giving up or speaking to the person as if he or she can’t hear you. </a:t>
            </a:r>
          </a:p>
          <a:p>
            <a:pPr marL="285750" indent="-285750" algn="just">
              <a:lnSpc>
                <a:spcPct val="150000"/>
              </a:lnSpc>
              <a:buFont typeface="Arial" panose="020B0604020202020204" pitchFamily="34" charset="0"/>
              <a:buChar char="•"/>
            </a:pPr>
            <a:r>
              <a:rPr lang="en-US" sz="1600" dirty="0">
                <a:solidFill>
                  <a:srgbClr val="002060"/>
                </a:solidFill>
                <a:latin typeface="Alexandria Light" pitchFamily="2" charset="-78"/>
                <a:cs typeface="Alexandria Light" pitchFamily="2" charset="-78"/>
              </a:rPr>
              <a:t>Speaking louder or, even worse, yelling at another person when a language barrier is present can often lead to frustration and further misunderstanding.</a:t>
            </a:r>
          </a:p>
        </p:txBody>
      </p:sp>
      <p:sp>
        <p:nvSpPr>
          <p:cNvPr id="10" name="Rectangle 9">
            <a:extLst>
              <a:ext uri="{FF2B5EF4-FFF2-40B4-BE49-F238E27FC236}">
                <a16:creationId xmlns:a16="http://schemas.microsoft.com/office/drawing/2014/main" id="{38DCC344-2796-92B1-44BE-BBE74F03871C}"/>
              </a:ext>
            </a:extLst>
          </p:cNvPr>
          <p:cNvSpPr/>
          <p:nvPr/>
        </p:nvSpPr>
        <p:spPr>
          <a:xfrm>
            <a:off x="845572" y="4099851"/>
            <a:ext cx="10497617" cy="2010166"/>
          </a:xfrm>
          <a:prstGeom prst="rect">
            <a:avLst/>
          </a:prstGeom>
        </p:spPr>
        <p:txBody>
          <a:bodyPr wrap="square">
            <a:spAutoFit/>
          </a:bodyPr>
          <a:lstStyle/>
          <a:p>
            <a:pPr algn="just" rtl="1">
              <a:lnSpc>
                <a:spcPct val="150000"/>
              </a:lnSpc>
            </a:pPr>
            <a:r>
              <a:rPr lang="ar-SA" sz="1700" b="1" dirty="0">
                <a:solidFill>
                  <a:srgbClr val="FF0000"/>
                </a:solidFill>
                <a:latin typeface="Alexandria Light" pitchFamily="2" charset="-78"/>
                <a:cs typeface="Alexandria Light" pitchFamily="2" charset="-78"/>
              </a:rPr>
              <a:t>الاختلافات اللغوية :</a:t>
            </a:r>
          </a:p>
          <a:p>
            <a:pPr marL="457200" indent="-457200" algn="just" rtl="1">
              <a:lnSpc>
                <a:spcPct val="150000"/>
              </a:lnSpc>
              <a:buFont typeface="Arial" panose="020B0604020202020204" pitchFamily="34" charset="0"/>
              <a:buChar char="•"/>
            </a:pPr>
            <a:r>
              <a:rPr lang="ar-SA" sz="1700" dirty="0">
                <a:latin typeface="Alexandria Light" pitchFamily="2" charset="-78"/>
                <a:cs typeface="Alexandria Light" pitchFamily="2" charset="-78"/>
              </a:rPr>
              <a:t>عندما تواجه حواجز لغوية ، كن مستعدا لطرح العديد من الأسئلة والإجابة عليها لضمان فهم واضح. حاول تجنب الأخطاء الشائعة المتمثلة في فقدان الصبر والاستسلام أو التحدث إلى الشخص كما لو أنه لا يستطيع سماعك. </a:t>
            </a:r>
          </a:p>
          <a:p>
            <a:pPr marL="457200" indent="-457200" algn="just" rtl="1">
              <a:lnSpc>
                <a:spcPct val="150000"/>
              </a:lnSpc>
              <a:buFont typeface="Arial" panose="020B0604020202020204" pitchFamily="34" charset="0"/>
              <a:buChar char="•"/>
            </a:pPr>
            <a:r>
              <a:rPr lang="ar-SA" sz="1700" dirty="0">
                <a:latin typeface="Alexandria Light" pitchFamily="2" charset="-78"/>
                <a:cs typeface="Alexandria Light" pitchFamily="2" charset="-78"/>
              </a:rPr>
              <a:t>غالبا ما يؤدي التحدث بصوت أعلى أو الأسوأ من ذلك ، الصراخ على شخص آخر عند وجود حاجز لغوي إلى الإحباط والمزيد من سوء الفهم.</a:t>
            </a:r>
          </a:p>
        </p:txBody>
      </p:sp>
      <p:sp>
        <p:nvSpPr>
          <p:cNvPr id="4" name="TextBox 3">
            <a:extLst>
              <a:ext uri="{FF2B5EF4-FFF2-40B4-BE49-F238E27FC236}">
                <a16:creationId xmlns:a16="http://schemas.microsoft.com/office/drawing/2014/main" id="{A72E40F5-8FCF-0F28-54CE-2DB8AE09FABC}"/>
              </a:ext>
            </a:extLst>
          </p:cNvPr>
          <p:cNvSpPr txBox="1"/>
          <p:nvPr/>
        </p:nvSpPr>
        <p:spPr>
          <a:xfrm>
            <a:off x="0" y="6646605"/>
            <a:ext cx="1747520" cy="261610"/>
          </a:xfrm>
          <a:prstGeom prst="rect">
            <a:avLst/>
          </a:prstGeom>
          <a:noFill/>
          <a:ln>
            <a:solidFill>
              <a:schemeClr val="bg1"/>
            </a:solidFill>
          </a:ln>
        </p:spPr>
        <p:txBody>
          <a:bodyPr wrap="square" rtlCol="0">
            <a:spAutoFit/>
          </a:bodyPr>
          <a:lstStyle/>
          <a:p>
            <a:r>
              <a:rPr lang="en-US" sz="1100" dirty="0">
                <a:latin typeface="Alexandria" pitchFamily="2" charset="-78"/>
                <a:cs typeface="Alexandria" pitchFamily="2" charset="-78"/>
              </a:rPr>
              <a:t>Dr. Raef Baraka</a:t>
            </a:r>
          </a:p>
        </p:txBody>
      </p:sp>
    </p:spTree>
    <p:extLst>
      <p:ext uri="{BB962C8B-B14F-4D97-AF65-F5344CB8AC3E}">
        <p14:creationId xmlns:p14="http://schemas.microsoft.com/office/powerpoint/2010/main" val="23684068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32F70B-F45A-1EFD-F2F6-4C06026D00C5}"/>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12BDE359-27FF-CA23-B00B-046104B52029}"/>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2F15B360-2138-A2DB-EFBB-5114B654782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BBB2C7D3-A0E6-20C2-D0A7-68327DF72E38}"/>
              </a:ext>
            </a:extLst>
          </p:cNvPr>
          <p:cNvSpPr/>
          <p:nvPr/>
        </p:nvSpPr>
        <p:spPr>
          <a:xfrm>
            <a:off x="511277" y="675283"/>
            <a:ext cx="6381135" cy="400110"/>
          </a:xfrm>
          <a:prstGeom prst="rect">
            <a:avLst/>
          </a:prstGeom>
        </p:spPr>
        <p:txBody>
          <a:bodyPr wrap="square">
            <a:spAutoFit/>
          </a:bodyPr>
          <a:lstStyle/>
          <a:p>
            <a:r>
              <a:rPr lang="en-US" sz="2000" b="1" dirty="0">
                <a:solidFill>
                  <a:srgbClr val="00B0F0"/>
                </a:solidFill>
                <a:latin typeface="Alexandria" charset="0"/>
                <a:cs typeface="Alexandria" charset="0"/>
              </a:rPr>
              <a:t>Examples of Diversity in Professional Contexts</a:t>
            </a:r>
          </a:p>
        </p:txBody>
      </p:sp>
      <p:sp>
        <p:nvSpPr>
          <p:cNvPr id="9" name="TextBox 8">
            <a:extLst>
              <a:ext uri="{FF2B5EF4-FFF2-40B4-BE49-F238E27FC236}">
                <a16:creationId xmlns:a16="http://schemas.microsoft.com/office/drawing/2014/main" id="{20A6736A-856C-A3F2-59BF-923B72F66469}"/>
              </a:ext>
            </a:extLst>
          </p:cNvPr>
          <p:cNvSpPr txBox="1"/>
          <p:nvPr/>
        </p:nvSpPr>
        <p:spPr>
          <a:xfrm>
            <a:off x="6440129" y="675283"/>
            <a:ext cx="5130221" cy="400110"/>
          </a:xfrm>
          <a:prstGeom prst="rect">
            <a:avLst/>
          </a:prstGeom>
          <a:noFill/>
        </p:spPr>
        <p:txBody>
          <a:bodyPr wrap="square" rtlCol="0">
            <a:spAutoFit/>
          </a:bodyPr>
          <a:lstStyle/>
          <a:p>
            <a:pPr algn="r"/>
            <a:r>
              <a:rPr lang="ar-SA" sz="2000" b="1" dirty="0">
                <a:solidFill>
                  <a:srgbClr val="00B0F0"/>
                </a:solidFill>
                <a:latin typeface="Alexandria" charset="0"/>
                <a:cs typeface="Alexandria" charset="0"/>
              </a:rPr>
              <a:t>أمثلة على التنوع في السياقات المهنية</a:t>
            </a:r>
            <a:endParaRPr lang="en-US" sz="2000" b="1" dirty="0">
              <a:solidFill>
                <a:srgbClr val="00B0F0"/>
              </a:solidFill>
              <a:latin typeface="Alexandria" charset="0"/>
              <a:cs typeface="Alexandria" charset="0"/>
            </a:endParaRPr>
          </a:p>
        </p:txBody>
      </p:sp>
      <p:sp>
        <p:nvSpPr>
          <p:cNvPr id="3" name="Rectangle: Rounded Corners 2">
            <a:extLst>
              <a:ext uri="{FF2B5EF4-FFF2-40B4-BE49-F238E27FC236}">
                <a16:creationId xmlns:a16="http://schemas.microsoft.com/office/drawing/2014/main" id="{50893E5B-C6E1-7061-4521-4F2FE1393758}"/>
              </a:ext>
            </a:extLst>
          </p:cNvPr>
          <p:cNvSpPr/>
          <p:nvPr/>
        </p:nvSpPr>
        <p:spPr>
          <a:xfrm>
            <a:off x="638242" y="1704014"/>
            <a:ext cx="6588468" cy="22253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Rounded Corners 24">
            <a:extLst>
              <a:ext uri="{FF2B5EF4-FFF2-40B4-BE49-F238E27FC236}">
                <a16:creationId xmlns:a16="http://schemas.microsoft.com/office/drawing/2014/main" id="{79356E47-09CC-CDA1-586F-C950559CCB74}"/>
              </a:ext>
            </a:extLst>
          </p:cNvPr>
          <p:cNvSpPr/>
          <p:nvPr/>
        </p:nvSpPr>
        <p:spPr>
          <a:xfrm>
            <a:off x="638242" y="4042511"/>
            <a:ext cx="6588468" cy="24589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t>حل النزاعات: يمكن أن يكون التواصل وجهاً لوجه فعالاً في حل النزاعات، لأنه يسمح بالتفاعل في الوقت الفعلي، والاستماع النشط، والفرصة لمعالجة المخاوف بشكل مباشر.</a:t>
            </a:r>
            <a:endParaRPr lang="en-US" dirty="0"/>
          </a:p>
        </p:txBody>
      </p:sp>
      <p:sp>
        <p:nvSpPr>
          <p:cNvPr id="7" name="Rectangle 6">
            <a:extLst>
              <a:ext uri="{FF2B5EF4-FFF2-40B4-BE49-F238E27FC236}">
                <a16:creationId xmlns:a16="http://schemas.microsoft.com/office/drawing/2014/main" id="{0895E81E-5D6B-AAEB-F3E8-B11F54B0539F}"/>
              </a:ext>
            </a:extLst>
          </p:cNvPr>
          <p:cNvSpPr/>
          <p:nvPr/>
        </p:nvSpPr>
        <p:spPr>
          <a:xfrm>
            <a:off x="737418" y="1830169"/>
            <a:ext cx="6331975" cy="1897379"/>
          </a:xfrm>
          <a:prstGeom prst="rect">
            <a:avLst/>
          </a:prstGeom>
        </p:spPr>
        <p:txBody>
          <a:bodyPr wrap="square">
            <a:spAutoFit/>
          </a:bodyPr>
          <a:lstStyle/>
          <a:p>
            <a:pPr algn="just">
              <a:lnSpc>
                <a:spcPct val="150000"/>
              </a:lnSpc>
            </a:pPr>
            <a:r>
              <a:rPr lang="en-US" sz="1600" b="1" dirty="0">
                <a:solidFill>
                  <a:srgbClr val="FF0000"/>
                </a:solidFill>
                <a:latin typeface="Alexandria Light" pitchFamily="2" charset="-78"/>
                <a:cs typeface="Alexandria Light" pitchFamily="2" charset="-78"/>
              </a:rPr>
              <a:t>Religion and Spirituality:</a:t>
            </a:r>
          </a:p>
          <a:p>
            <a:pPr marL="342900" indent="-342900" algn="just">
              <a:lnSpc>
                <a:spcPct val="150000"/>
              </a:lnSpc>
              <a:buFont typeface="Arial" panose="020B0604020202020204" pitchFamily="34" charset="0"/>
              <a:buChar char="•"/>
            </a:pPr>
            <a:r>
              <a:rPr lang="en-US" sz="1600" dirty="0">
                <a:latin typeface="Alexandria Light" pitchFamily="2" charset="-78"/>
                <a:cs typeface="Alexandria Light" pitchFamily="2" charset="-78"/>
              </a:rPr>
              <a:t>Religion and spirituality are other areas of diversity among coworkers.</a:t>
            </a:r>
          </a:p>
          <a:p>
            <a:pPr marL="342900" indent="-342900" algn="just">
              <a:lnSpc>
                <a:spcPct val="150000"/>
              </a:lnSpc>
              <a:buFont typeface="Arial" panose="020B0604020202020204" pitchFamily="34" charset="0"/>
              <a:buChar char="•"/>
            </a:pPr>
            <a:r>
              <a:rPr lang="en-US" sz="1600" dirty="0">
                <a:latin typeface="Alexandria Light" pitchFamily="2" charset="-78"/>
                <a:cs typeface="Alexandria Light" pitchFamily="2" charset="-78"/>
              </a:rPr>
              <a:t>Clearly, people with various religious perspectives make up your diverse work environment.</a:t>
            </a:r>
          </a:p>
        </p:txBody>
      </p:sp>
      <p:sp>
        <p:nvSpPr>
          <p:cNvPr id="10" name="Rectangle 9">
            <a:extLst>
              <a:ext uri="{FF2B5EF4-FFF2-40B4-BE49-F238E27FC236}">
                <a16:creationId xmlns:a16="http://schemas.microsoft.com/office/drawing/2014/main" id="{3DA0D23F-C18B-40C2-A9BE-B16746B880C8}"/>
              </a:ext>
            </a:extLst>
          </p:cNvPr>
          <p:cNvSpPr/>
          <p:nvPr/>
        </p:nvSpPr>
        <p:spPr>
          <a:xfrm>
            <a:off x="845573" y="4099851"/>
            <a:ext cx="6223820" cy="2108269"/>
          </a:xfrm>
          <a:prstGeom prst="rect">
            <a:avLst/>
          </a:prstGeom>
        </p:spPr>
        <p:txBody>
          <a:bodyPr wrap="square">
            <a:spAutoFit/>
          </a:bodyPr>
          <a:lstStyle/>
          <a:p>
            <a:pPr algn="just" rtl="1">
              <a:lnSpc>
                <a:spcPct val="200000"/>
              </a:lnSpc>
            </a:pPr>
            <a:r>
              <a:rPr lang="ar-SA" sz="1700" b="1" dirty="0">
                <a:solidFill>
                  <a:srgbClr val="FF0000"/>
                </a:solidFill>
                <a:latin typeface="Alexandria Light" pitchFamily="2" charset="-78"/>
                <a:cs typeface="Alexandria Light" pitchFamily="2" charset="-78"/>
              </a:rPr>
              <a:t>الدين والروحانية:</a:t>
            </a:r>
          </a:p>
          <a:p>
            <a:pPr marL="457200" indent="-457200" algn="just" rtl="1">
              <a:lnSpc>
                <a:spcPct val="200000"/>
              </a:lnSpc>
              <a:buFont typeface="Arial" panose="020B0604020202020204" pitchFamily="34" charset="0"/>
              <a:buChar char="•"/>
            </a:pPr>
            <a:r>
              <a:rPr lang="ar-SA" sz="1700" dirty="0">
                <a:latin typeface="Alexandria Light" pitchFamily="2" charset="-78"/>
                <a:cs typeface="Alexandria Light" pitchFamily="2" charset="-78"/>
              </a:rPr>
              <a:t>الدين والروحانية هما مجالات أخرى للتنوع بين زملاء العمل.</a:t>
            </a:r>
          </a:p>
          <a:p>
            <a:pPr marL="457200" indent="-457200" algn="just" rtl="1">
              <a:lnSpc>
                <a:spcPct val="200000"/>
              </a:lnSpc>
              <a:buFont typeface="Arial" panose="020B0604020202020204" pitchFamily="34" charset="0"/>
              <a:buChar char="•"/>
            </a:pPr>
            <a:r>
              <a:rPr lang="ar-SA" sz="1700" dirty="0">
                <a:latin typeface="Alexandria Light" pitchFamily="2" charset="-78"/>
                <a:cs typeface="Alexandria Light" pitchFamily="2" charset="-78"/>
              </a:rPr>
              <a:t>من الواضح أن الأشخاص ذوي وجهات النظر الدينية المختلفة يشكلون بيئة عملك المتنوعة.</a:t>
            </a:r>
          </a:p>
        </p:txBody>
      </p:sp>
      <p:sp>
        <p:nvSpPr>
          <p:cNvPr id="4" name="TextBox 3">
            <a:extLst>
              <a:ext uri="{FF2B5EF4-FFF2-40B4-BE49-F238E27FC236}">
                <a16:creationId xmlns:a16="http://schemas.microsoft.com/office/drawing/2014/main" id="{FDFCDA14-9DE7-2FD3-E778-E87A796F3778}"/>
              </a:ext>
            </a:extLst>
          </p:cNvPr>
          <p:cNvSpPr txBox="1"/>
          <p:nvPr/>
        </p:nvSpPr>
        <p:spPr>
          <a:xfrm>
            <a:off x="0" y="6646605"/>
            <a:ext cx="1747520" cy="261610"/>
          </a:xfrm>
          <a:prstGeom prst="rect">
            <a:avLst/>
          </a:prstGeom>
          <a:noFill/>
          <a:ln>
            <a:solidFill>
              <a:schemeClr val="bg1"/>
            </a:solidFill>
          </a:ln>
        </p:spPr>
        <p:txBody>
          <a:bodyPr wrap="square" rtlCol="0">
            <a:spAutoFit/>
          </a:bodyPr>
          <a:lstStyle/>
          <a:p>
            <a:r>
              <a:rPr lang="en-US" sz="1100" dirty="0">
                <a:latin typeface="Alexandria" pitchFamily="2" charset="-78"/>
                <a:cs typeface="Alexandria" pitchFamily="2" charset="-78"/>
              </a:rPr>
              <a:t>Dr. Raef Baraka</a:t>
            </a:r>
          </a:p>
        </p:txBody>
      </p:sp>
      <p:pic>
        <p:nvPicPr>
          <p:cNvPr id="6146" name="Picture 2" descr="Religion Graphic by stockvectorwin · Creative Fabrica">
            <a:extLst>
              <a:ext uri="{FF2B5EF4-FFF2-40B4-BE49-F238E27FC236}">
                <a16:creationId xmlns:a16="http://schemas.microsoft.com/office/drawing/2014/main" id="{D085AF23-92A3-0E91-113D-ED58F34F096D}"/>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a:stretch/>
        </p:blipFill>
        <p:spPr bwMode="auto">
          <a:xfrm>
            <a:off x="7352761" y="2189802"/>
            <a:ext cx="4757959" cy="3501032"/>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22383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7C06D4-9B07-E105-F56C-5AC153891BB5}"/>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8EA6907C-A937-6E1E-3D86-2F48E8C7D74C}"/>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A202C714-12FE-67E7-7B3E-6CE2963762A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2B9A8F18-0F09-CC41-917A-52B9AC9EE5AE}"/>
              </a:ext>
            </a:extLst>
          </p:cNvPr>
          <p:cNvSpPr/>
          <p:nvPr/>
        </p:nvSpPr>
        <p:spPr>
          <a:xfrm>
            <a:off x="511277" y="675283"/>
            <a:ext cx="6381135" cy="400110"/>
          </a:xfrm>
          <a:prstGeom prst="rect">
            <a:avLst/>
          </a:prstGeom>
        </p:spPr>
        <p:txBody>
          <a:bodyPr wrap="square">
            <a:spAutoFit/>
          </a:bodyPr>
          <a:lstStyle/>
          <a:p>
            <a:r>
              <a:rPr lang="en-US" sz="2000" b="1" dirty="0">
                <a:solidFill>
                  <a:srgbClr val="00B0F0"/>
                </a:solidFill>
                <a:latin typeface="Alexandria" charset="0"/>
                <a:cs typeface="Alexandria" charset="0"/>
              </a:rPr>
              <a:t>Examples of Diversity in Professional Contexts</a:t>
            </a:r>
          </a:p>
        </p:txBody>
      </p:sp>
      <p:sp>
        <p:nvSpPr>
          <p:cNvPr id="9" name="TextBox 8">
            <a:extLst>
              <a:ext uri="{FF2B5EF4-FFF2-40B4-BE49-F238E27FC236}">
                <a16:creationId xmlns:a16="http://schemas.microsoft.com/office/drawing/2014/main" id="{E4F14DED-F0FA-7345-D674-2340AF5F66E0}"/>
              </a:ext>
            </a:extLst>
          </p:cNvPr>
          <p:cNvSpPr txBox="1"/>
          <p:nvPr/>
        </p:nvSpPr>
        <p:spPr>
          <a:xfrm>
            <a:off x="6440129" y="675283"/>
            <a:ext cx="5130221" cy="400110"/>
          </a:xfrm>
          <a:prstGeom prst="rect">
            <a:avLst/>
          </a:prstGeom>
          <a:noFill/>
        </p:spPr>
        <p:txBody>
          <a:bodyPr wrap="square" rtlCol="0">
            <a:spAutoFit/>
          </a:bodyPr>
          <a:lstStyle/>
          <a:p>
            <a:pPr algn="r"/>
            <a:r>
              <a:rPr lang="ar-SA" sz="2000" b="1" dirty="0">
                <a:solidFill>
                  <a:srgbClr val="00B0F0"/>
                </a:solidFill>
                <a:latin typeface="Alexandria" charset="0"/>
                <a:cs typeface="Alexandria" charset="0"/>
              </a:rPr>
              <a:t>أمثلة على التنوع في السياقات المهنية</a:t>
            </a:r>
            <a:endParaRPr lang="en-US" sz="2000" b="1" dirty="0">
              <a:solidFill>
                <a:srgbClr val="00B0F0"/>
              </a:solidFill>
              <a:latin typeface="Alexandria" charset="0"/>
              <a:cs typeface="Alexandria" charset="0"/>
            </a:endParaRPr>
          </a:p>
        </p:txBody>
      </p:sp>
      <p:sp>
        <p:nvSpPr>
          <p:cNvPr id="3" name="Rectangle: Rounded Corners 2">
            <a:extLst>
              <a:ext uri="{FF2B5EF4-FFF2-40B4-BE49-F238E27FC236}">
                <a16:creationId xmlns:a16="http://schemas.microsoft.com/office/drawing/2014/main" id="{66B575BE-499E-FF06-A570-9105F4F0C105}"/>
              </a:ext>
            </a:extLst>
          </p:cNvPr>
          <p:cNvSpPr/>
          <p:nvPr/>
        </p:nvSpPr>
        <p:spPr>
          <a:xfrm>
            <a:off x="638242" y="1704014"/>
            <a:ext cx="6588468" cy="22253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Rounded Corners 24">
            <a:extLst>
              <a:ext uri="{FF2B5EF4-FFF2-40B4-BE49-F238E27FC236}">
                <a16:creationId xmlns:a16="http://schemas.microsoft.com/office/drawing/2014/main" id="{DC7F33DA-1941-C5E8-AF9E-07BE0C01A0AE}"/>
              </a:ext>
            </a:extLst>
          </p:cNvPr>
          <p:cNvSpPr/>
          <p:nvPr/>
        </p:nvSpPr>
        <p:spPr>
          <a:xfrm>
            <a:off x="638242" y="4042511"/>
            <a:ext cx="6588468" cy="24589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t>حل النزاعات: يمكن أن يكون التواصل وجهاً لوجه فعالاً في حل النزاعات، لأنه يسمح بالتفاعل في الوقت الفعلي، والاستماع النشط، والفرصة لمعالجة المخاوف بشكل مباشر.</a:t>
            </a:r>
            <a:endParaRPr lang="en-US" dirty="0"/>
          </a:p>
        </p:txBody>
      </p:sp>
      <p:sp>
        <p:nvSpPr>
          <p:cNvPr id="7" name="Rectangle 6">
            <a:extLst>
              <a:ext uri="{FF2B5EF4-FFF2-40B4-BE49-F238E27FC236}">
                <a16:creationId xmlns:a16="http://schemas.microsoft.com/office/drawing/2014/main" id="{5045C7CA-0A4A-DE0A-C000-4C7709DB801D}"/>
              </a:ext>
            </a:extLst>
          </p:cNvPr>
          <p:cNvSpPr/>
          <p:nvPr/>
        </p:nvSpPr>
        <p:spPr>
          <a:xfrm>
            <a:off x="737418" y="1830169"/>
            <a:ext cx="6331975" cy="1897379"/>
          </a:xfrm>
          <a:prstGeom prst="rect">
            <a:avLst/>
          </a:prstGeom>
        </p:spPr>
        <p:txBody>
          <a:bodyPr wrap="square">
            <a:spAutoFit/>
          </a:bodyPr>
          <a:lstStyle/>
          <a:p>
            <a:pPr algn="just">
              <a:lnSpc>
                <a:spcPct val="150000"/>
              </a:lnSpc>
            </a:pPr>
            <a:r>
              <a:rPr lang="en-US" sz="1600" b="1" dirty="0">
                <a:solidFill>
                  <a:srgbClr val="FF0000"/>
                </a:solidFill>
                <a:latin typeface="Alexandria Light" pitchFamily="2" charset="-78"/>
                <a:cs typeface="Alexandria Light" pitchFamily="2" charset="-78"/>
              </a:rPr>
              <a:t>People With Disabilities:</a:t>
            </a:r>
          </a:p>
          <a:p>
            <a:pPr marL="342900" indent="-342900" algn="just">
              <a:lnSpc>
                <a:spcPct val="150000"/>
              </a:lnSpc>
              <a:buFont typeface="Arial" panose="020B0604020202020204" pitchFamily="34" charset="0"/>
              <a:buChar char="•"/>
            </a:pPr>
            <a:r>
              <a:rPr lang="en-US" sz="1600" dirty="0">
                <a:latin typeface="Alexandria Light" pitchFamily="2" charset="-78"/>
                <a:cs typeface="Alexandria Light" pitchFamily="2" charset="-78"/>
              </a:rPr>
              <a:t>We recognize that some of you are limited in your experience with people with disabilities, while other readers live with a disability or have friends, family, or significant others with a disability.</a:t>
            </a:r>
          </a:p>
        </p:txBody>
      </p:sp>
      <p:sp>
        <p:nvSpPr>
          <p:cNvPr id="10" name="Rectangle 9">
            <a:extLst>
              <a:ext uri="{FF2B5EF4-FFF2-40B4-BE49-F238E27FC236}">
                <a16:creationId xmlns:a16="http://schemas.microsoft.com/office/drawing/2014/main" id="{CD285A2D-EDE6-0189-E45B-5B0B06FF1AC8}"/>
              </a:ext>
            </a:extLst>
          </p:cNvPr>
          <p:cNvSpPr/>
          <p:nvPr/>
        </p:nvSpPr>
        <p:spPr>
          <a:xfrm>
            <a:off x="845573" y="4099851"/>
            <a:ext cx="6223820" cy="2108269"/>
          </a:xfrm>
          <a:prstGeom prst="rect">
            <a:avLst/>
          </a:prstGeom>
        </p:spPr>
        <p:txBody>
          <a:bodyPr wrap="square">
            <a:spAutoFit/>
          </a:bodyPr>
          <a:lstStyle/>
          <a:p>
            <a:pPr algn="just" rtl="1">
              <a:lnSpc>
                <a:spcPct val="200000"/>
              </a:lnSpc>
            </a:pPr>
            <a:r>
              <a:rPr lang="ar-SA" sz="1700" b="1" dirty="0">
                <a:solidFill>
                  <a:srgbClr val="FF0000"/>
                </a:solidFill>
                <a:latin typeface="Alexandria Light" pitchFamily="2" charset="-78"/>
                <a:cs typeface="Alexandria Light" pitchFamily="2" charset="-78"/>
              </a:rPr>
              <a:t>الأشخاص ذوو الإعاقة:</a:t>
            </a:r>
          </a:p>
          <a:p>
            <a:pPr marL="457200" indent="-457200" algn="just" rtl="1">
              <a:lnSpc>
                <a:spcPct val="200000"/>
              </a:lnSpc>
              <a:buFont typeface="Arial" panose="020B0604020202020204" pitchFamily="34" charset="0"/>
              <a:buChar char="•"/>
            </a:pPr>
            <a:r>
              <a:rPr lang="ar-SA" sz="1700" dirty="0">
                <a:latin typeface="Alexandria Light" pitchFamily="2" charset="-78"/>
                <a:cs typeface="Alexandria Light" pitchFamily="2" charset="-78"/>
              </a:rPr>
              <a:t>نحن ندرك أن بعضكم محدود في تجربته مع الأشخاص ذوي الإعاقة، بينما يعيش القراء الآخرون مع إعاقة أو لديهم أصدقاء أو عائلة أو آخرون مهمون يعانون من إعاقة.</a:t>
            </a:r>
          </a:p>
        </p:txBody>
      </p:sp>
      <p:sp>
        <p:nvSpPr>
          <p:cNvPr id="4" name="TextBox 3">
            <a:extLst>
              <a:ext uri="{FF2B5EF4-FFF2-40B4-BE49-F238E27FC236}">
                <a16:creationId xmlns:a16="http://schemas.microsoft.com/office/drawing/2014/main" id="{F67BB7FD-3EC0-CB44-1B45-6769F091BBF6}"/>
              </a:ext>
            </a:extLst>
          </p:cNvPr>
          <p:cNvSpPr txBox="1"/>
          <p:nvPr/>
        </p:nvSpPr>
        <p:spPr>
          <a:xfrm>
            <a:off x="0" y="6646605"/>
            <a:ext cx="1747520" cy="261610"/>
          </a:xfrm>
          <a:prstGeom prst="rect">
            <a:avLst/>
          </a:prstGeom>
          <a:noFill/>
          <a:ln>
            <a:solidFill>
              <a:schemeClr val="bg1"/>
            </a:solidFill>
          </a:ln>
        </p:spPr>
        <p:txBody>
          <a:bodyPr wrap="square" rtlCol="0">
            <a:spAutoFit/>
          </a:bodyPr>
          <a:lstStyle/>
          <a:p>
            <a:r>
              <a:rPr lang="en-US" sz="1100" dirty="0">
                <a:latin typeface="Alexandria" pitchFamily="2" charset="-78"/>
                <a:cs typeface="Alexandria" pitchFamily="2" charset="-78"/>
              </a:rPr>
              <a:t>Dr. Raef Baraka</a:t>
            </a:r>
          </a:p>
        </p:txBody>
      </p:sp>
      <p:pic>
        <p:nvPicPr>
          <p:cNvPr id="7172" name="Picture 4" descr="International Day of Persons with Disabilities: Removing visible and  invisible barriers - Statistics Canada">
            <a:extLst>
              <a:ext uri="{FF2B5EF4-FFF2-40B4-BE49-F238E27FC236}">
                <a16:creationId xmlns:a16="http://schemas.microsoft.com/office/drawing/2014/main" id="{89B94F30-1C77-96D6-C344-780D4DCF3B35}"/>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25886" y="2664230"/>
            <a:ext cx="4902824" cy="27565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54499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CFE98C-45D8-814D-F22F-3CDFF1E3533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6F4FE93B-F26C-E443-6104-A4BC2C602A18}"/>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29A46A47-7294-37D5-79EC-009456C4306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9CE81719-D09C-4EBD-935B-4FBB7265B272}"/>
              </a:ext>
            </a:extLst>
          </p:cNvPr>
          <p:cNvSpPr/>
          <p:nvPr/>
        </p:nvSpPr>
        <p:spPr>
          <a:xfrm>
            <a:off x="621651" y="675283"/>
            <a:ext cx="6270762" cy="461665"/>
          </a:xfrm>
          <a:prstGeom prst="rect">
            <a:avLst/>
          </a:prstGeom>
        </p:spPr>
        <p:txBody>
          <a:bodyPr wrap="square">
            <a:spAutoFit/>
          </a:bodyPr>
          <a:lstStyle/>
          <a:p>
            <a:r>
              <a:rPr lang="en-US" sz="2400" b="1" dirty="0">
                <a:solidFill>
                  <a:srgbClr val="00B0F0"/>
                </a:solidFill>
                <a:latin typeface="Alexandria" charset="0"/>
                <a:cs typeface="Alexandria" charset="0"/>
              </a:rPr>
              <a:t>Diversity in Your Workplace</a:t>
            </a:r>
          </a:p>
        </p:txBody>
      </p:sp>
      <p:sp>
        <p:nvSpPr>
          <p:cNvPr id="9" name="TextBox 8">
            <a:extLst>
              <a:ext uri="{FF2B5EF4-FFF2-40B4-BE49-F238E27FC236}">
                <a16:creationId xmlns:a16="http://schemas.microsoft.com/office/drawing/2014/main" id="{DBD690BC-06A5-CD42-8ECF-26E418A88D1A}"/>
              </a:ext>
            </a:extLst>
          </p:cNvPr>
          <p:cNvSpPr txBox="1"/>
          <p:nvPr/>
        </p:nvSpPr>
        <p:spPr>
          <a:xfrm>
            <a:off x="6440129" y="675283"/>
            <a:ext cx="5130220" cy="461665"/>
          </a:xfrm>
          <a:prstGeom prst="rect">
            <a:avLst/>
          </a:prstGeom>
          <a:noFill/>
        </p:spPr>
        <p:txBody>
          <a:bodyPr wrap="square" rtlCol="0">
            <a:spAutoFit/>
          </a:bodyPr>
          <a:lstStyle/>
          <a:p>
            <a:pPr algn="r"/>
            <a:r>
              <a:rPr lang="ar-SA" sz="2400" b="1" dirty="0">
                <a:solidFill>
                  <a:srgbClr val="00B0F0"/>
                </a:solidFill>
                <a:latin typeface="Alexandria" charset="0"/>
                <a:cs typeface="Alexandria" charset="0"/>
              </a:rPr>
              <a:t>التنوع في مكان عملك</a:t>
            </a:r>
            <a:endParaRPr lang="en-US" sz="2400" b="1" dirty="0">
              <a:solidFill>
                <a:srgbClr val="00B0F0"/>
              </a:solidFill>
              <a:latin typeface="Alexandria" charset="0"/>
              <a:cs typeface="Alexandria" charset="0"/>
            </a:endParaRPr>
          </a:p>
        </p:txBody>
      </p:sp>
      <p:sp>
        <p:nvSpPr>
          <p:cNvPr id="3" name="Rectangle: Rounded Corners 2">
            <a:extLst>
              <a:ext uri="{FF2B5EF4-FFF2-40B4-BE49-F238E27FC236}">
                <a16:creationId xmlns:a16="http://schemas.microsoft.com/office/drawing/2014/main" id="{C5B16240-DAA5-3BD7-EA3D-096ADD1BBBCE}"/>
              </a:ext>
            </a:extLst>
          </p:cNvPr>
          <p:cNvSpPr/>
          <p:nvPr/>
        </p:nvSpPr>
        <p:spPr>
          <a:xfrm>
            <a:off x="638242" y="1704014"/>
            <a:ext cx="10936442" cy="22253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Rounded Corners 24">
            <a:extLst>
              <a:ext uri="{FF2B5EF4-FFF2-40B4-BE49-F238E27FC236}">
                <a16:creationId xmlns:a16="http://schemas.microsoft.com/office/drawing/2014/main" id="{6AE86AF4-E4DD-9543-BDB9-5B1957B6E112}"/>
              </a:ext>
            </a:extLst>
          </p:cNvPr>
          <p:cNvSpPr/>
          <p:nvPr/>
        </p:nvSpPr>
        <p:spPr>
          <a:xfrm>
            <a:off x="638241" y="4042511"/>
            <a:ext cx="10936441" cy="24589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t>حل النزاعات: يمكن أن يكون التواصل وجهاً لوجه فعالاً في حل النزاعات، لأنه يسمح بالتفاعل في الوقت الفعلي، والاستماع النشط، والفرصة لمعالجة المخاوف بشكل مباشر.</a:t>
            </a:r>
            <a:endParaRPr lang="en-US" dirty="0"/>
          </a:p>
        </p:txBody>
      </p:sp>
      <p:sp>
        <p:nvSpPr>
          <p:cNvPr id="7" name="Rectangle 6">
            <a:extLst>
              <a:ext uri="{FF2B5EF4-FFF2-40B4-BE49-F238E27FC236}">
                <a16:creationId xmlns:a16="http://schemas.microsoft.com/office/drawing/2014/main" id="{B27DD46E-5A50-F138-7A78-446099681132}"/>
              </a:ext>
            </a:extLst>
          </p:cNvPr>
          <p:cNvSpPr/>
          <p:nvPr/>
        </p:nvSpPr>
        <p:spPr>
          <a:xfrm>
            <a:off x="752354" y="1689830"/>
            <a:ext cx="10679645" cy="2266711"/>
          </a:xfrm>
          <a:prstGeom prst="rect">
            <a:avLst/>
          </a:prstGeom>
        </p:spPr>
        <p:txBody>
          <a:bodyPr wrap="square">
            <a:spAutoFit/>
          </a:bodyPr>
          <a:lstStyle/>
          <a:p>
            <a:pPr algn="just">
              <a:lnSpc>
                <a:spcPct val="150000"/>
              </a:lnSpc>
            </a:pPr>
            <a:r>
              <a:rPr lang="en-US" sz="1600" b="1" dirty="0">
                <a:solidFill>
                  <a:srgbClr val="FF0000"/>
                </a:solidFill>
                <a:latin typeface="Alexandria Light" pitchFamily="2" charset="-78"/>
                <a:cs typeface="Alexandria Light" pitchFamily="2" charset="-78"/>
              </a:rPr>
              <a:t>People With Disabilities:</a:t>
            </a:r>
          </a:p>
          <a:p>
            <a:pPr marL="285750" indent="-285750" algn="just">
              <a:lnSpc>
                <a:spcPct val="150000"/>
              </a:lnSpc>
              <a:buFont typeface="Arial" panose="020B0604020202020204" pitchFamily="34" charset="0"/>
              <a:buChar char="•"/>
            </a:pPr>
            <a:r>
              <a:rPr lang="en-US" sz="1600" dirty="0">
                <a:solidFill>
                  <a:srgbClr val="002060"/>
                </a:solidFill>
                <a:latin typeface="Alexandria Light" pitchFamily="2" charset="-78"/>
                <a:cs typeface="Alexandria Light" pitchFamily="2" charset="-78"/>
              </a:rPr>
              <a:t>Your communication with people with disabilities is important in your personal and professional life. We usually know that a person is living with a disability based on his or her physical appearance but remember that some forms of disability are invisible.</a:t>
            </a:r>
          </a:p>
          <a:p>
            <a:pPr marL="285750" indent="-285750" algn="just">
              <a:lnSpc>
                <a:spcPct val="150000"/>
              </a:lnSpc>
              <a:buFont typeface="Arial" panose="020B0604020202020204" pitchFamily="34" charset="0"/>
              <a:buChar char="•"/>
            </a:pPr>
            <a:r>
              <a:rPr lang="en-US" sz="1600" dirty="0">
                <a:solidFill>
                  <a:srgbClr val="002060"/>
                </a:solidFill>
                <a:latin typeface="Alexandria Light" pitchFamily="2" charset="-78"/>
                <a:cs typeface="Alexandria Light" pitchFamily="2" charset="-78"/>
              </a:rPr>
              <a:t>The physical appearance of a person with a disability can lead you to communicate or act differently.</a:t>
            </a:r>
          </a:p>
          <a:p>
            <a:pPr marL="285750" indent="-285750" algn="just">
              <a:lnSpc>
                <a:spcPct val="150000"/>
              </a:lnSpc>
              <a:buFont typeface="Arial" panose="020B0604020202020204" pitchFamily="34" charset="0"/>
              <a:buChar char="•"/>
            </a:pPr>
            <a:r>
              <a:rPr lang="en-US" sz="1600" dirty="0">
                <a:solidFill>
                  <a:srgbClr val="002060"/>
                </a:solidFill>
                <a:latin typeface="Alexandria Light" pitchFamily="2" charset="-78"/>
                <a:cs typeface="Alexandria Light" pitchFamily="2" charset="-78"/>
              </a:rPr>
              <a:t>it’s critical that you strive for respectful communication with people with disabilities.</a:t>
            </a:r>
          </a:p>
        </p:txBody>
      </p:sp>
      <p:sp>
        <p:nvSpPr>
          <p:cNvPr id="10" name="Rectangle 9">
            <a:extLst>
              <a:ext uri="{FF2B5EF4-FFF2-40B4-BE49-F238E27FC236}">
                <a16:creationId xmlns:a16="http://schemas.microsoft.com/office/drawing/2014/main" id="{9ABC5191-459B-1B3D-26DE-9AFE7789D8B1}"/>
              </a:ext>
            </a:extLst>
          </p:cNvPr>
          <p:cNvSpPr/>
          <p:nvPr/>
        </p:nvSpPr>
        <p:spPr>
          <a:xfrm>
            <a:off x="845572" y="4099851"/>
            <a:ext cx="10497617" cy="2010166"/>
          </a:xfrm>
          <a:prstGeom prst="rect">
            <a:avLst/>
          </a:prstGeom>
        </p:spPr>
        <p:txBody>
          <a:bodyPr wrap="square">
            <a:spAutoFit/>
          </a:bodyPr>
          <a:lstStyle/>
          <a:p>
            <a:pPr algn="just" rtl="1">
              <a:lnSpc>
                <a:spcPct val="150000"/>
              </a:lnSpc>
            </a:pPr>
            <a:r>
              <a:rPr lang="ar-SA" sz="1700" b="1" dirty="0">
                <a:solidFill>
                  <a:srgbClr val="FF0000"/>
                </a:solidFill>
                <a:latin typeface="Alexandria Light" pitchFamily="2" charset="-78"/>
                <a:cs typeface="Alexandria Light" pitchFamily="2" charset="-78"/>
              </a:rPr>
              <a:t>الأشخاص ذوو الإعاقة:</a:t>
            </a:r>
          </a:p>
          <a:p>
            <a:pPr marL="457200" indent="-457200" algn="just" rtl="1">
              <a:lnSpc>
                <a:spcPct val="150000"/>
              </a:lnSpc>
              <a:buFont typeface="Arial" panose="020B0604020202020204" pitchFamily="34" charset="0"/>
              <a:buChar char="•"/>
            </a:pPr>
            <a:r>
              <a:rPr lang="ar-SA" sz="1700" dirty="0">
                <a:latin typeface="Alexandria Light" pitchFamily="2" charset="-78"/>
                <a:cs typeface="Alexandria Light" pitchFamily="2" charset="-78"/>
              </a:rPr>
              <a:t>تواصلك مع الأشخاص ذوي الإعاقة مهم في حياتك الشخصية والمهنية. عادة ما نعلم أن الشخص يعاني من إعاقة بناء على مظهره الجسدي ولكن نتذكر أن بعض أشكال الإعاقة غير مرئية.</a:t>
            </a:r>
          </a:p>
          <a:p>
            <a:pPr marL="457200" indent="-457200" algn="just" rtl="1">
              <a:lnSpc>
                <a:spcPct val="150000"/>
              </a:lnSpc>
              <a:buFont typeface="Arial" panose="020B0604020202020204" pitchFamily="34" charset="0"/>
              <a:buChar char="•"/>
            </a:pPr>
            <a:r>
              <a:rPr lang="ar-SA" sz="1700" dirty="0">
                <a:latin typeface="Alexandria Light" pitchFamily="2" charset="-78"/>
                <a:cs typeface="Alexandria Light" pitchFamily="2" charset="-78"/>
              </a:rPr>
              <a:t>يمكن أن يقودك المظهر الجسدي لشخص معاق إلى التواصل أو التصرف بشكل مختلف.</a:t>
            </a:r>
          </a:p>
          <a:p>
            <a:pPr marL="457200" indent="-457200" algn="just" rtl="1">
              <a:lnSpc>
                <a:spcPct val="150000"/>
              </a:lnSpc>
              <a:buFont typeface="Arial" panose="020B0604020202020204" pitchFamily="34" charset="0"/>
              <a:buChar char="•"/>
            </a:pPr>
            <a:r>
              <a:rPr lang="ar-SA" sz="1700" dirty="0">
                <a:latin typeface="Alexandria Light" pitchFamily="2" charset="-78"/>
                <a:cs typeface="Alexandria Light" pitchFamily="2" charset="-78"/>
              </a:rPr>
              <a:t>من الأهمية بمكان أن تسعى جاهدة للتواصل المحترم مع الأشخاص ذوي الإعاقة.</a:t>
            </a:r>
          </a:p>
        </p:txBody>
      </p:sp>
      <p:sp>
        <p:nvSpPr>
          <p:cNvPr id="4" name="TextBox 3">
            <a:extLst>
              <a:ext uri="{FF2B5EF4-FFF2-40B4-BE49-F238E27FC236}">
                <a16:creationId xmlns:a16="http://schemas.microsoft.com/office/drawing/2014/main" id="{9ECAAB1D-A3D2-C87E-C485-3E305A31392D}"/>
              </a:ext>
            </a:extLst>
          </p:cNvPr>
          <p:cNvSpPr txBox="1"/>
          <p:nvPr/>
        </p:nvSpPr>
        <p:spPr>
          <a:xfrm>
            <a:off x="0" y="6646605"/>
            <a:ext cx="1747520" cy="261610"/>
          </a:xfrm>
          <a:prstGeom prst="rect">
            <a:avLst/>
          </a:prstGeom>
          <a:noFill/>
          <a:ln>
            <a:solidFill>
              <a:schemeClr val="bg1"/>
            </a:solidFill>
          </a:ln>
        </p:spPr>
        <p:txBody>
          <a:bodyPr wrap="square" rtlCol="0">
            <a:spAutoFit/>
          </a:bodyPr>
          <a:lstStyle/>
          <a:p>
            <a:r>
              <a:rPr lang="en-US" sz="1100" dirty="0">
                <a:latin typeface="Alexandria" pitchFamily="2" charset="-78"/>
                <a:cs typeface="Alexandria" pitchFamily="2" charset="-78"/>
              </a:rPr>
              <a:t>Dr. Raef Baraka</a:t>
            </a:r>
          </a:p>
        </p:txBody>
      </p:sp>
    </p:spTree>
    <p:extLst>
      <p:ext uri="{BB962C8B-B14F-4D97-AF65-F5344CB8AC3E}">
        <p14:creationId xmlns:p14="http://schemas.microsoft.com/office/powerpoint/2010/main" val="41005585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314C54-0F77-71B4-C7BD-46FE8B875ECF}"/>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5C21B12F-3708-2991-712F-AA44C505DEC6}"/>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979C536C-7468-27E2-7546-A44A55B47D2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374D1DF4-9669-2DD2-2E03-779EBAFCFF05}"/>
              </a:ext>
            </a:extLst>
          </p:cNvPr>
          <p:cNvSpPr/>
          <p:nvPr/>
        </p:nvSpPr>
        <p:spPr>
          <a:xfrm>
            <a:off x="511277" y="675283"/>
            <a:ext cx="6381135" cy="400110"/>
          </a:xfrm>
          <a:prstGeom prst="rect">
            <a:avLst/>
          </a:prstGeom>
        </p:spPr>
        <p:txBody>
          <a:bodyPr wrap="square">
            <a:spAutoFit/>
          </a:bodyPr>
          <a:lstStyle/>
          <a:p>
            <a:r>
              <a:rPr lang="en-US" sz="2000" b="1" dirty="0">
                <a:solidFill>
                  <a:srgbClr val="00B0F0"/>
                </a:solidFill>
                <a:latin typeface="Alexandria" charset="0"/>
                <a:cs typeface="Alexandria" charset="0"/>
              </a:rPr>
              <a:t>Examples of Diversity in Professional Contexts</a:t>
            </a:r>
          </a:p>
        </p:txBody>
      </p:sp>
      <p:sp>
        <p:nvSpPr>
          <p:cNvPr id="9" name="TextBox 8">
            <a:extLst>
              <a:ext uri="{FF2B5EF4-FFF2-40B4-BE49-F238E27FC236}">
                <a16:creationId xmlns:a16="http://schemas.microsoft.com/office/drawing/2014/main" id="{38171CE5-B5CA-1643-8142-0B7131936BF4}"/>
              </a:ext>
            </a:extLst>
          </p:cNvPr>
          <p:cNvSpPr txBox="1"/>
          <p:nvPr/>
        </p:nvSpPr>
        <p:spPr>
          <a:xfrm>
            <a:off x="6440129" y="675283"/>
            <a:ext cx="5130221" cy="400110"/>
          </a:xfrm>
          <a:prstGeom prst="rect">
            <a:avLst/>
          </a:prstGeom>
          <a:noFill/>
        </p:spPr>
        <p:txBody>
          <a:bodyPr wrap="square" rtlCol="0">
            <a:spAutoFit/>
          </a:bodyPr>
          <a:lstStyle/>
          <a:p>
            <a:pPr algn="r"/>
            <a:r>
              <a:rPr lang="ar-SA" sz="2000" b="1" dirty="0">
                <a:solidFill>
                  <a:srgbClr val="00B0F0"/>
                </a:solidFill>
                <a:latin typeface="Alexandria" charset="0"/>
                <a:cs typeface="Alexandria" charset="0"/>
              </a:rPr>
              <a:t>أمثلة على التنوع في السياقات المهنية</a:t>
            </a:r>
            <a:endParaRPr lang="en-US" sz="2000" b="1" dirty="0">
              <a:solidFill>
                <a:srgbClr val="00B0F0"/>
              </a:solidFill>
              <a:latin typeface="Alexandria" charset="0"/>
              <a:cs typeface="Alexandria" charset="0"/>
            </a:endParaRPr>
          </a:p>
        </p:txBody>
      </p:sp>
      <p:sp>
        <p:nvSpPr>
          <p:cNvPr id="3" name="Rectangle: Rounded Corners 2">
            <a:extLst>
              <a:ext uri="{FF2B5EF4-FFF2-40B4-BE49-F238E27FC236}">
                <a16:creationId xmlns:a16="http://schemas.microsoft.com/office/drawing/2014/main" id="{D943A2FB-D9D0-6D24-E465-1006E2EFD1CE}"/>
              </a:ext>
            </a:extLst>
          </p:cNvPr>
          <p:cNvSpPr/>
          <p:nvPr/>
        </p:nvSpPr>
        <p:spPr>
          <a:xfrm>
            <a:off x="638242" y="1702808"/>
            <a:ext cx="7093518" cy="22253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Rounded Corners 24">
            <a:extLst>
              <a:ext uri="{FF2B5EF4-FFF2-40B4-BE49-F238E27FC236}">
                <a16:creationId xmlns:a16="http://schemas.microsoft.com/office/drawing/2014/main" id="{92E226C2-3841-4941-20B2-232C476D6284}"/>
              </a:ext>
            </a:extLst>
          </p:cNvPr>
          <p:cNvSpPr/>
          <p:nvPr/>
        </p:nvSpPr>
        <p:spPr>
          <a:xfrm>
            <a:off x="638242" y="4042511"/>
            <a:ext cx="7093518" cy="24589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t>حل النزاعات: يمكن أن يكون التواصل وجهاً لوجه فعالاً في حل النزاعات، لأنه يسمح بالتفاعل في الوقت الفعلي، والاستماع النشط، والفرصة لمعالجة المخاوف بشكل مباشر.</a:t>
            </a:r>
            <a:endParaRPr lang="en-US" dirty="0"/>
          </a:p>
        </p:txBody>
      </p:sp>
      <p:sp>
        <p:nvSpPr>
          <p:cNvPr id="7" name="Rectangle 6">
            <a:extLst>
              <a:ext uri="{FF2B5EF4-FFF2-40B4-BE49-F238E27FC236}">
                <a16:creationId xmlns:a16="http://schemas.microsoft.com/office/drawing/2014/main" id="{50F3D539-C4EC-2205-CD95-0FB8A6014D74}"/>
              </a:ext>
            </a:extLst>
          </p:cNvPr>
          <p:cNvSpPr/>
          <p:nvPr/>
        </p:nvSpPr>
        <p:spPr>
          <a:xfrm>
            <a:off x="737418" y="1616809"/>
            <a:ext cx="6841942" cy="2318007"/>
          </a:xfrm>
          <a:prstGeom prst="rect">
            <a:avLst/>
          </a:prstGeom>
        </p:spPr>
        <p:txBody>
          <a:bodyPr wrap="square">
            <a:spAutoFit/>
          </a:bodyPr>
          <a:lstStyle/>
          <a:p>
            <a:pPr algn="just">
              <a:lnSpc>
                <a:spcPct val="150000"/>
              </a:lnSpc>
            </a:pPr>
            <a:r>
              <a:rPr lang="en-US" sz="1400" b="1" dirty="0">
                <a:solidFill>
                  <a:srgbClr val="FF0000"/>
                </a:solidFill>
                <a:latin typeface="Alexandria Light" pitchFamily="2" charset="-78"/>
                <a:cs typeface="Alexandria Light" pitchFamily="2" charset="-78"/>
              </a:rPr>
              <a:t>Generational Differences:</a:t>
            </a:r>
          </a:p>
          <a:p>
            <a:pPr marL="342900" indent="-342900" algn="just">
              <a:lnSpc>
                <a:spcPct val="150000"/>
              </a:lnSpc>
              <a:buFont typeface="Arial" panose="020B0604020202020204" pitchFamily="34" charset="0"/>
              <a:buChar char="•"/>
            </a:pPr>
            <a:r>
              <a:rPr lang="en-US" sz="1400" dirty="0">
                <a:latin typeface="Alexandria Light" pitchFamily="2" charset="-78"/>
                <a:cs typeface="Alexandria Light" pitchFamily="2" charset="-78"/>
              </a:rPr>
              <a:t>Older group members, for example, may take on a heavier workload because they do not trust younger group members to do the work correctly or efficiently.</a:t>
            </a:r>
          </a:p>
          <a:p>
            <a:pPr marL="342900" indent="-342900" algn="just">
              <a:lnSpc>
                <a:spcPct val="150000"/>
              </a:lnSpc>
              <a:buFont typeface="Arial" panose="020B0604020202020204" pitchFamily="34" charset="0"/>
              <a:buChar char="•"/>
            </a:pPr>
            <a:r>
              <a:rPr lang="en-US" sz="1400" dirty="0">
                <a:latin typeface="Alexandria Light" pitchFamily="2" charset="-78"/>
                <a:cs typeface="Alexandria Light" pitchFamily="2" charset="-78"/>
              </a:rPr>
              <a:t>In turn, younger group members may feel that older group members are standing in their way of succeeding in the group by not allowing them to display the skills they have developed</a:t>
            </a:r>
          </a:p>
        </p:txBody>
      </p:sp>
      <p:sp>
        <p:nvSpPr>
          <p:cNvPr id="10" name="Rectangle 9">
            <a:extLst>
              <a:ext uri="{FF2B5EF4-FFF2-40B4-BE49-F238E27FC236}">
                <a16:creationId xmlns:a16="http://schemas.microsoft.com/office/drawing/2014/main" id="{43B1EDE0-4BF8-BC5E-ACF4-570810588CAA}"/>
              </a:ext>
            </a:extLst>
          </p:cNvPr>
          <p:cNvSpPr/>
          <p:nvPr/>
        </p:nvSpPr>
        <p:spPr>
          <a:xfrm>
            <a:off x="845572" y="4038891"/>
            <a:ext cx="6815068" cy="2477025"/>
          </a:xfrm>
          <a:prstGeom prst="rect">
            <a:avLst/>
          </a:prstGeom>
        </p:spPr>
        <p:txBody>
          <a:bodyPr wrap="square">
            <a:spAutoFit/>
          </a:bodyPr>
          <a:lstStyle/>
          <a:p>
            <a:pPr algn="just" rtl="1">
              <a:lnSpc>
                <a:spcPct val="150000"/>
              </a:lnSpc>
            </a:pPr>
            <a:r>
              <a:rPr lang="ar-SA" sz="1500" b="1" dirty="0">
                <a:solidFill>
                  <a:srgbClr val="FF0000"/>
                </a:solidFill>
                <a:latin typeface="Alexandria Light" pitchFamily="2" charset="-78"/>
                <a:cs typeface="Alexandria Light" pitchFamily="2" charset="-78"/>
              </a:rPr>
              <a:t>الاختلافات بين الأجيال:</a:t>
            </a:r>
          </a:p>
          <a:p>
            <a:pPr marL="457200" indent="-457200" algn="just" rtl="1">
              <a:lnSpc>
                <a:spcPct val="150000"/>
              </a:lnSpc>
              <a:buFont typeface="Arial" panose="020B0604020202020204" pitchFamily="34" charset="0"/>
              <a:buChar char="•"/>
            </a:pPr>
            <a:r>
              <a:rPr lang="ar-SA" sz="1500" dirty="0">
                <a:latin typeface="Alexandria Light" pitchFamily="2" charset="-78"/>
                <a:cs typeface="Alexandria Light" pitchFamily="2" charset="-78"/>
              </a:rPr>
              <a:t>قد يتحمل أعضاء المجموعة الأكبر سنا ، على سبيل المثال ، عبء عمل أثقل لأنهم لا يثقون في أعضاء المجموعة الأصغر سنا للقيام بالعمل بشكل صحيح أو فعال.</a:t>
            </a:r>
          </a:p>
          <a:p>
            <a:pPr marL="457200" indent="-457200" algn="just" rtl="1">
              <a:lnSpc>
                <a:spcPct val="150000"/>
              </a:lnSpc>
              <a:buFont typeface="Arial" panose="020B0604020202020204" pitchFamily="34" charset="0"/>
              <a:buChar char="•"/>
            </a:pPr>
            <a:r>
              <a:rPr lang="ar-SA" sz="1500" dirty="0">
                <a:latin typeface="Alexandria Light" pitchFamily="2" charset="-78"/>
                <a:cs typeface="Alexandria Light" pitchFamily="2" charset="-78"/>
              </a:rPr>
              <a:t>في المقابل ، قد يشعر أعضاء المجموعة الأصغر سنا أن أعضاء المجموعة الأكبر سنا يقفون في طريقهم للنجاح في المجموعة من خلال عدم السماح لهم بإظهار المهارات التي طوروها</a:t>
            </a:r>
          </a:p>
        </p:txBody>
      </p:sp>
      <p:sp>
        <p:nvSpPr>
          <p:cNvPr id="4" name="TextBox 3">
            <a:extLst>
              <a:ext uri="{FF2B5EF4-FFF2-40B4-BE49-F238E27FC236}">
                <a16:creationId xmlns:a16="http://schemas.microsoft.com/office/drawing/2014/main" id="{85226861-F72C-3983-2081-2A4C5E881E3A}"/>
              </a:ext>
            </a:extLst>
          </p:cNvPr>
          <p:cNvSpPr txBox="1"/>
          <p:nvPr/>
        </p:nvSpPr>
        <p:spPr>
          <a:xfrm>
            <a:off x="0" y="6646605"/>
            <a:ext cx="1747520" cy="261610"/>
          </a:xfrm>
          <a:prstGeom prst="rect">
            <a:avLst/>
          </a:prstGeom>
          <a:noFill/>
          <a:ln>
            <a:solidFill>
              <a:schemeClr val="bg1"/>
            </a:solidFill>
          </a:ln>
        </p:spPr>
        <p:txBody>
          <a:bodyPr wrap="square" rtlCol="0">
            <a:spAutoFit/>
          </a:bodyPr>
          <a:lstStyle/>
          <a:p>
            <a:r>
              <a:rPr lang="en-US" sz="1100" dirty="0">
                <a:latin typeface="Alexandria" pitchFamily="2" charset="-78"/>
                <a:cs typeface="Alexandria" pitchFamily="2" charset="-78"/>
              </a:rPr>
              <a:t>Dr. Raef Baraka</a:t>
            </a:r>
          </a:p>
        </p:txBody>
      </p:sp>
      <p:pic>
        <p:nvPicPr>
          <p:cNvPr id="8194" name="Picture 2" descr="Navigating Generational Differences at Work - Hire Profile">
            <a:extLst>
              <a:ext uri="{FF2B5EF4-FFF2-40B4-BE49-F238E27FC236}">
                <a16:creationId xmlns:a16="http://schemas.microsoft.com/office/drawing/2014/main" id="{2F75FFA3-A968-4A08-B285-1753BFE19E7E}"/>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a:stretch/>
        </p:blipFill>
        <p:spPr bwMode="auto">
          <a:xfrm>
            <a:off x="7786690" y="3081932"/>
            <a:ext cx="4417414" cy="16525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09236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66BFD9-038E-4710-7C40-92E608E041D4}"/>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493A74B1-FEFF-2DD3-F542-72B5115CAC79}"/>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0C7F46AB-8EF5-0FD0-199B-FF37BA9ABC7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6C8EDE9C-4995-9F3C-CA51-51A38519B165}"/>
              </a:ext>
            </a:extLst>
          </p:cNvPr>
          <p:cNvSpPr/>
          <p:nvPr/>
        </p:nvSpPr>
        <p:spPr>
          <a:xfrm>
            <a:off x="621651" y="634335"/>
            <a:ext cx="6595226" cy="400110"/>
          </a:xfrm>
          <a:prstGeom prst="rect">
            <a:avLst/>
          </a:prstGeom>
        </p:spPr>
        <p:txBody>
          <a:bodyPr wrap="square">
            <a:spAutoFit/>
          </a:bodyPr>
          <a:lstStyle/>
          <a:p>
            <a:r>
              <a:rPr lang="en-US" sz="2000" b="1" dirty="0">
                <a:solidFill>
                  <a:srgbClr val="00B0F0"/>
                </a:solidFill>
                <a:latin typeface="Alexandria" charset="0"/>
                <a:cs typeface="Alexandria" charset="0"/>
              </a:rPr>
              <a:t>Examples of Diversity in Professional Contexts</a:t>
            </a:r>
          </a:p>
        </p:txBody>
      </p:sp>
      <p:sp>
        <p:nvSpPr>
          <p:cNvPr id="9" name="TextBox 8">
            <a:extLst>
              <a:ext uri="{FF2B5EF4-FFF2-40B4-BE49-F238E27FC236}">
                <a16:creationId xmlns:a16="http://schemas.microsoft.com/office/drawing/2014/main" id="{0AE016F5-A563-60F1-A740-13678E6F15B2}"/>
              </a:ext>
            </a:extLst>
          </p:cNvPr>
          <p:cNvSpPr txBox="1"/>
          <p:nvPr/>
        </p:nvSpPr>
        <p:spPr>
          <a:xfrm>
            <a:off x="6725265" y="671193"/>
            <a:ext cx="4828492" cy="369332"/>
          </a:xfrm>
          <a:prstGeom prst="rect">
            <a:avLst/>
          </a:prstGeom>
          <a:noFill/>
        </p:spPr>
        <p:txBody>
          <a:bodyPr wrap="square" rtlCol="0">
            <a:spAutoFit/>
          </a:bodyPr>
          <a:lstStyle/>
          <a:p>
            <a:pPr algn="r"/>
            <a:r>
              <a:rPr lang="ar-SA" b="1" dirty="0">
                <a:solidFill>
                  <a:srgbClr val="00B0F0"/>
                </a:solidFill>
                <a:latin typeface="Alexandria" charset="0"/>
                <a:cs typeface="Alexandria" charset="0"/>
              </a:rPr>
              <a:t>أمثلة على التنوع في السياقات المهنية</a:t>
            </a:r>
            <a:endParaRPr lang="en-US" b="1" dirty="0">
              <a:solidFill>
                <a:srgbClr val="00B0F0"/>
              </a:solidFill>
              <a:latin typeface="Alexandria" charset="0"/>
              <a:cs typeface="Alexandria" charset="0"/>
            </a:endParaRPr>
          </a:p>
        </p:txBody>
      </p:sp>
      <p:pic>
        <p:nvPicPr>
          <p:cNvPr id="9218" name="Picture 2">
            <a:extLst>
              <a:ext uri="{FF2B5EF4-FFF2-40B4-BE49-F238E27FC236}">
                <a16:creationId xmlns:a16="http://schemas.microsoft.com/office/drawing/2014/main" id="{C04D1F1F-F80B-9461-3AED-99D3E69B4FC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1650" y="1209592"/>
            <a:ext cx="10810350" cy="56484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9311353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7EACF8-BCC4-15CC-D0E0-5AF8B7087480}"/>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FAF77394-F6B9-1905-E87A-EC9CAE721D10}"/>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CED3A2B9-74EA-FACE-3C5A-6034F83A73B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7897EA98-B34F-E209-E0AD-44C3D99D33BE}"/>
              </a:ext>
            </a:extLst>
          </p:cNvPr>
          <p:cNvSpPr/>
          <p:nvPr/>
        </p:nvSpPr>
        <p:spPr>
          <a:xfrm>
            <a:off x="621651" y="675283"/>
            <a:ext cx="6270762" cy="461665"/>
          </a:xfrm>
          <a:prstGeom prst="rect">
            <a:avLst/>
          </a:prstGeom>
        </p:spPr>
        <p:txBody>
          <a:bodyPr wrap="square">
            <a:spAutoFit/>
          </a:bodyPr>
          <a:lstStyle/>
          <a:p>
            <a:r>
              <a:rPr lang="en-US" sz="2400" b="1" dirty="0">
                <a:solidFill>
                  <a:srgbClr val="00B0F0"/>
                </a:solidFill>
                <a:latin typeface="Alexandria" charset="0"/>
                <a:cs typeface="Alexandria" charset="0"/>
              </a:rPr>
              <a:t>Diversity in Your Workplace</a:t>
            </a:r>
          </a:p>
        </p:txBody>
      </p:sp>
      <p:sp>
        <p:nvSpPr>
          <p:cNvPr id="9" name="TextBox 8">
            <a:extLst>
              <a:ext uri="{FF2B5EF4-FFF2-40B4-BE49-F238E27FC236}">
                <a16:creationId xmlns:a16="http://schemas.microsoft.com/office/drawing/2014/main" id="{C6B44B15-4F9A-2F89-72BE-B53807BC4902}"/>
              </a:ext>
            </a:extLst>
          </p:cNvPr>
          <p:cNvSpPr txBox="1"/>
          <p:nvPr/>
        </p:nvSpPr>
        <p:spPr>
          <a:xfrm>
            <a:off x="6440129" y="675283"/>
            <a:ext cx="5130220" cy="461665"/>
          </a:xfrm>
          <a:prstGeom prst="rect">
            <a:avLst/>
          </a:prstGeom>
          <a:noFill/>
        </p:spPr>
        <p:txBody>
          <a:bodyPr wrap="square" rtlCol="0">
            <a:spAutoFit/>
          </a:bodyPr>
          <a:lstStyle/>
          <a:p>
            <a:pPr algn="r"/>
            <a:r>
              <a:rPr lang="ar-SA" sz="2400" b="1" dirty="0">
                <a:solidFill>
                  <a:srgbClr val="00B0F0"/>
                </a:solidFill>
                <a:latin typeface="Alexandria" charset="0"/>
                <a:cs typeface="Alexandria" charset="0"/>
              </a:rPr>
              <a:t>التنوع في مكان عملك</a:t>
            </a:r>
            <a:endParaRPr lang="en-US" sz="2400" b="1" dirty="0">
              <a:solidFill>
                <a:srgbClr val="00B0F0"/>
              </a:solidFill>
              <a:latin typeface="Alexandria" charset="0"/>
              <a:cs typeface="Alexandria" charset="0"/>
            </a:endParaRPr>
          </a:p>
        </p:txBody>
      </p:sp>
      <p:sp>
        <p:nvSpPr>
          <p:cNvPr id="3" name="Rectangle: Rounded Corners 2">
            <a:extLst>
              <a:ext uri="{FF2B5EF4-FFF2-40B4-BE49-F238E27FC236}">
                <a16:creationId xmlns:a16="http://schemas.microsoft.com/office/drawing/2014/main" id="{E519609F-F283-BDD6-21DD-05CF9E44ABC8}"/>
              </a:ext>
            </a:extLst>
          </p:cNvPr>
          <p:cNvSpPr/>
          <p:nvPr/>
        </p:nvSpPr>
        <p:spPr>
          <a:xfrm>
            <a:off x="638242" y="1704014"/>
            <a:ext cx="10936442" cy="22253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Rounded Corners 24">
            <a:extLst>
              <a:ext uri="{FF2B5EF4-FFF2-40B4-BE49-F238E27FC236}">
                <a16:creationId xmlns:a16="http://schemas.microsoft.com/office/drawing/2014/main" id="{CFC2D4FA-82F4-81CF-84F5-F5ADB83F688B}"/>
              </a:ext>
            </a:extLst>
          </p:cNvPr>
          <p:cNvSpPr/>
          <p:nvPr/>
        </p:nvSpPr>
        <p:spPr>
          <a:xfrm>
            <a:off x="638241" y="4042511"/>
            <a:ext cx="10936441" cy="24589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t>حل النزاعات: يمكن أن يكون التواصل وجهاً لوجه فعالاً في حل النزاعات، لأنه يسمح بالتفاعل في الوقت الفعلي، والاستماع النشط، والفرصة لمعالجة المخاوف بشكل مباشر.</a:t>
            </a:r>
            <a:endParaRPr lang="en-US" dirty="0"/>
          </a:p>
        </p:txBody>
      </p:sp>
      <p:sp>
        <p:nvSpPr>
          <p:cNvPr id="7" name="Rectangle 6">
            <a:extLst>
              <a:ext uri="{FF2B5EF4-FFF2-40B4-BE49-F238E27FC236}">
                <a16:creationId xmlns:a16="http://schemas.microsoft.com/office/drawing/2014/main" id="{17FE6773-A049-7DC7-12C4-99D05E3DBCF1}"/>
              </a:ext>
            </a:extLst>
          </p:cNvPr>
          <p:cNvSpPr/>
          <p:nvPr/>
        </p:nvSpPr>
        <p:spPr>
          <a:xfrm>
            <a:off x="752354" y="1689830"/>
            <a:ext cx="10679645" cy="2266711"/>
          </a:xfrm>
          <a:prstGeom prst="rect">
            <a:avLst/>
          </a:prstGeom>
        </p:spPr>
        <p:txBody>
          <a:bodyPr wrap="square">
            <a:spAutoFit/>
          </a:bodyPr>
          <a:lstStyle/>
          <a:p>
            <a:pPr algn="just">
              <a:lnSpc>
                <a:spcPct val="150000"/>
              </a:lnSpc>
            </a:pPr>
            <a:r>
              <a:rPr lang="en-US" sz="1600" b="1" dirty="0">
                <a:solidFill>
                  <a:srgbClr val="FF0000"/>
                </a:solidFill>
                <a:latin typeface="Alexandria Light" pitchFamily="2" charset="-78"/>
                <a:cs typeface="Alexandria Light" pitchFamily="2" charset="-78"/>
              </a:rPr>
              <a:t>Generational Differences:</a:t>
            </a:r>
          </a:p>
          <a:p>
            <a:pPr marL="285750" indent="-285750" algn="just">
              <a:lnSpc>
                <a:spcPct val="150000"/>
              </a:lnSpc>
              <a:buFont typeface="Arial" panose="020B0604020202020204" pitchFamily="34" charset="0"/>
              <a:buChar char="•"/>
            </a:pPr>
            <a:r>
              <a:rPr lang="en-US" sz="1600" dirty="0">
                <a:solidFill>
                  <a:srgbClr val="002060"/>
                </a:solidFill>
                <a:latin typeface="Alexandria Light" pitchFamily="2" charset="-78"/>
                <a:cs typeface="Alexandria Light" pitchFamily="2" charset="-78"/>
              </a:rPr>
              <a:t>Generational differences are also important to consider because they affect our lives from the beginning. </a:t>
            </a:r>
          </a:p>
          <a:p>
            <a:pPr marL="285750" indent="-285750" algn="just">
              <a:lnSpc>
                <a:spcPct val="150000"/>
              </a:lnSpc>
              <a:buFont typeface="Arial" panose="020B0604020202020204" pitchFamily="34" charset="0"/>
              <a:buChar char="•"/>
            </a:pPr>
            <a:r>
              <a:rPr lang="en-US" sz="1600" dirty="0">
                <a:solidFill>
                  <a:srgbClr val="002060"/>
                </a:solidFill>
                <a:latin typeface="Alexandria Light" pitchFamily="2" charset="-78"/>
                <a:cs typeface="Alexandria Light" pitchFamily="2" charset="-78"/>
              </a:rPr>
              <a:t>Many of our earliest experiences with those around us—family, friends, and peers—heavily influence how we view the world later on in life, as well as how we communicate with others, such as those in groups.</a:t>
            </a:r>
          </a:p>
          <a:p>
            <a:pPr marL="285750" indent="-285750" algn="just">
              <a:lnSpc>
                <a:spcPct val="150000"/>
              </a:lnSpc>
              <a:buFont typeface="Arial" panose="020B0604020202020204" pitchFamily="34" charset="0"/>
              <a:buChar char="•"/>
            </a:pPr>
            <a:r>
              <a:rPr lang="en-US" sz="1600" dirty="0">
                <a:solidFill>
                  <a:srgbClr val="002060"/>
                </a:solidFill>
                <a:latin typeface="Alexandria Light" pitchFamily="2" charset="-78"/>
                <a:cs typeface="Alexandria Light" pitchFamily="2" charset="-78"/>
              </a:rPr>
              <a:t>Much of our communication style is based on influences from people of different generations.</a:t>
            </a:r>
          </a:p>
        </p:txBody>
      </p:sp>
      <p:sp>
        <p:nvSpPr>
          <p:cNvPr id="10" name="Rectangle 9">
            <a:extLst>
              <a:ext uri="{FF2B5EF4-FFF2-40B4-BE49-F238E27FC236}">
                <a16:creationId xmlns:a16="http://schemas.microsoft.com/office/drawing/2014/main" id="{D4880A5A-16AA-4C44-F6C1-3C96DE791B17}"/>
              </a:ext>
            </a:extLst>
          </p:cNvPr>
          <p:cNvSpPr/>
          <p:nvPr/>
        </p:nvSpPr>
        <p:spPr>
          <a:xfrm>
            <a:off x="845572" y="4099851"/>
            <a:ext cx="10497617" cy="2010166"/>
          </a:xfrm>
          <a:prstGeom prst="rect">
            <a:avLst/>
          </a:prstGeom>
        </p:spPr>
        <p:txBody>
          <a:bodyPr wrap="square">
            <a:spAutoFit/>
          </a:bodyPr>
          <a:lstStyle/>
          <a:p>
            <a:pPr algn="just" rtl="1">
              <a:lnSpc>
                <a:spcPct val="150000"/>
              </a:lnSpc>
            </a:pPr>
            <a:r>
              <a:rPr lang="ar-SA" sz="1700" b="1" dirty="0">
                <a:solidFill>
                  <a:srgbClr val="FF0000"/>
                </a:solidFill>
                <a:latin typeface="Alexandria Light" pitchFamily="2" charset="-78"/>
                <a:cs typeface="Alexandria Light" pitchFamily="2" charset="-78"/>
              </a:rPr>
              <a:t>الاختلافات بين الأجيال:</a:t>
            </a:r>
          </a:p>
          <a:p>
            <a:pPr marL="457200" indent="-457200" algn="just" rtl="1">
              <a:lnSpc>
                <a:spcPct val="150000"/>
              </a:lnSpc>
              <a:buFont typeface="Arial" panose="020B0604020202020204" pitchFamily="34" charset="0"/>
              <a:buChar char="•"/>
            </a:pPr>
            <a:r>
              <a:rPr lang="ar-SA" sz="1700" dirty="0">
                <a:latin typeface="Alexandria Light" pitchFamily="2" charset="-78"/>
                <a:cs typeface="Alexandria Light" pitchFamily="2" charset="-78"/>
              </a:rPr>
              <a:t>من المهم أيضا مراعاة الاختلافات بين الأجيال لأنها تؤثر على حياتنا منذ البداية. </a:t>
            </a:r>
          </a:p>
          <a:p>
            <a:pPr marL="457200" indent="-457200" algn="just" rtl="1">
              <a:lnSpc>
                <a:spcPct val="150000"/>
              </a:lnSpc>
              <a:buFont typeface="Arial" panose="020B0604020202020204" pitchFamily="34" charset="0"/>
              <a:buChar char="•"/>
            </a:pPr>
            <a:r>
              <a:rPr lang="ar-SA" sz="1700" dirty="0">
                <a:latin typeface="Alexandria Light" pitchFamily="2" charset="-78"/>
                <a:cs typeface="Alexandria Light" pitchFamily="2" charset="-78"/>
              </a:rPr>
              <a:t>تؤثر العديد من تجاربنا المبكرة مع من حولنا - العائلة والأصدقاء والأقران - بشكل كبير على كيفية رؤيتنا للعالم في وقت لاحق من الحياة ، وكذلك كيفية تواصلنا مع الآخرين ، مثل أولئك الموجودين في مجموعات.</a:t>
            </a:r>
          </a:p>
          <a:p>
            <a:pPr marL="457200" indent="-457200" algn="just" rtl="1">
              <a:lnSpc>
                <a:spcPct val="150000"/>
              </a:lnSpc>
              <a:buFont typeface="Arial" panose="020B0604020202020204" pitchFamily="34" charset="0"/>
              <a:buChar char="•"/>
            </a:pPr>
            <a:r>
              <a:rPr lang="ar-SA" sz="1700" dirty="0">
                <a:latin typeface="Alexandria Light" pitchFamily="2" charset="-78"/>
                <a:cs typeface="Alexandria Light" pitchFamily="2" charset="-78"/>
              </a:rPr>
              <a:t>يعتمد الكثير من أسلوب الاتصال لدينا على تأثيرات الأشخاص من أجيال مختلفة.</a:t>
            </a:r>
          </a:p>
        </p:txBody>
      </p:sp>
      <p:sp>
        <p:nvSpPr>
          <p:cNvPr id="4" name="TextBox 3">
            <a:extLst>
              <a:ext uri="{FF2B5EF4-FFF2-40B4-BE49-F238E27FC236}">
                <a16:creationId xmlns:a16="http://schemas.microsoft.com/office/drawing/2014/main" id="{B7702B1E-3AF0-3DBE-59E1-D01CB73F6728}"/>
              </a:ext>
            </a:extLst>
          </p:cNvPr>
          <p:cNvSpPr txBox="1"/>
          <p:nvPr/>
        </p:nvSpPr>
        <p:spPr>
          <a:xfrm>
            <a:off x="0" y="6646605"/>
            <a:ext cx="1747520" cy="261610"/>
          </a:xfrm>
          <a:prstGeom prst="rect">
            <a:avLst/>
          </a:prstGeom>
          <a:noFill/>
          <a:ln>
            <a:solidFill>
              <a:schemeClr val="bg1"/>
            </a:solidFill>
          </a:ln>
        </p:spPr>
        <p:txBody>
          <a:bodyPr wrap="square" rtlCol="0">
            <a:spAutoFit/>
          </a:bodyPr>
          <a:lstStyle/>
          <a:p>
            <a:r>
              <a:rPr lang="en-US" sz="1100" dirty="0">
                <a:latin typeface="Alexandria" pitchFamily="2" charset="-78"/>
                <a:cs typeface="Alexandria" pitchFamily="2" charset="-78"/>
              </a:rPr>
              <a:t>Dr. Raef Baraka</a:t>
            </a:r>
          </a:p>
        </p:txBody>
      </p:sp>
    </p:spTree>
    <p:extLst>
      <p:ext uri="{BB962C8B-B14F-4D97-AF65-F5344CB8AC3E}">
        <p14:creationId xmlns:p14="http://schemas.microsoft.com/office/powerpoint/2010/main" val="35330964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5872BD-5CD6-4364-383C-58803364DCF8}"/>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4D2252D6-989F-FF50-2FC0-5B9861A35A27}"/>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5EDD2D32-6293-FC13-2132-AA77362677A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B5A4C1C9-DFF0-8925-3538-17316FB9037A}"/>
              </a:ext>
            </a:extLst>
          </p:cNvPr>
          <p:cNvSpPr/>
          <p:nvPr/>
        </p:nvSpPr>
        <p:spPr>
          <a:xfrm>
            <a:off x="621651" y="675283"/>
            <a:ext cx="6270762" cy="461665"/>
          </a:xfrm>
          <a:prstGeom prst="rect">
            <a:avLst/>
          </a:prstGeom>
        </p:spPr>
        <p:txBody>
          <a:bodyPr wrap="square">
            <a:spAutoFit/>
          </a:bodyPr>
          <a:lstStyle/>
          <a:p>
            <a:r>
              <a:rPr lang="en-US" sz="2400" b="1" dirty="0">
                <a:solidFill>
                  <a:srgbClr val="00B0F0"/>
                </a:solidFill>
                <a:latin typeface="Alexandria" charset="0"/>
                <a:cs typeface="Alexandria" charset="0"/>
              </a:rPr>
              <a:t>Diversity in Your Workplace</a:t>
            </a:r>
          </a:p>
        </p:txBody>
      </p:sp>
      <p:sp>
        <p:nvSpPr>
          <p:cNvPr id="9" name="TextBox 8">
            <a:extLst>
              <a:ext uri="{FF2B5EF4-FFF2-40B4-BE49-F238E27FC236}">
                <a16:creationId xmlns:a16="http://schemas.microsoft.com/office/drawing/2014/main" id="{F21685E1-5B01-E665-4054-369606B47136}"/>
              </a:ext>
            </a:extLst>
          </p:cNvPr>
          <p:cNvSpPr txBox="1"/>
          <p:nvPr/>
        </p:nvSpPr>
        <p:spPr>
          <a:xfrm>
            <a:off x="6440129" y="675283"/>
            <a:ext cx="5130220" cy="461665"/>
          </a:xfrm>
          <a:prstGeom prst="rect">
            <a:avLst/>
          </a:prstGeom>
          <a:noFill/>
        </p:spPr>
        <p:txBody>
          <a:bodyPr wrap="square" rtlCol="0">
            <a:spAutoFit/>
          </a:bodyPr>
          <a:lstStyle/>
          <a:p>
            <a:pPr algn="r"/>
            <a:r>
              <a:rPr lang="ar-SA" sz="2400" b="1" dirty="0">
                <a:solidFill>
                  <a:srgbClr val="00B0F0"/>
                </a:solidFill>
                <a:latin typeface="Alexandria" charset="0"/>
                <a:cs typeface="Alexandria" charset="0"/>
              </a:rPr>
              <a:t>التنوع في مكان عملك</a:t>
            </a:r>
            <a:endParaRPr lang="en-US" sz="2400" b="1" dirty="0">
              <a:solidFill>
                <a:srgbClr val="00B0F0"/>
              </a:solidFill>
              <a:latin typeface="Alexandria" charset="0"/>
              <a:cs typeface="Alexandria" charset="0"/>
            </a:endParaRPr>
          </a:p>
        </p:txBody>
      </p:sp>
      <p:sp>
        <p:nvSpPr>
          <p:cNvPr id="3" name="Rectangle: Rounded Corners 2">
            <a:extLst>
              <a:ext uri="{FF2B5EF4-FFF2-40B4-BE49-F238E27FC236}">
                <a16:creationId xmlns:a16="http://schemas.microsoft.com/office/drawing/2014/main" id="{F47263EE-EADA-1433-4683-A902D6722B4D}"/>
              </a:ext>
            </a:extLst>
          </p:cNvPr>
          <p:cNvSpPr/>
          <p:nvPr/>
        </p:nvSpPr>
        <p:spPr>
          <a:xfrm>
            <a:off x="638242" y="1704014"/>
            <a:ext cx="10936442" cy="22253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Rounded Corners 24">
            <a:extLst>
              <a:ext uri="{FF2B5EF4-FFF2-40B4-BE49-F238E27FC236}">
                <a16:creationId xmlns:a16="http://schemas.microsoft.com/office/drawing/2014/main" id="{E89BB4FE-504D-1010-6250-BD48CA621B77}"/>
              </a:ext>
            </a:extLst>
          </p:cNvPr>
          <p:cNvSpPr/>
          <p:nvPr/>
        </p:nvSpPr>
        <p:spPr>
          <a:xfrm>
            <a:off x="638241" y="4042511"/>
            <a:ext cx="10936441" cy="24589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t>حل النزاعات: يمكن أن يكون التواصل وجهاً لوجه فعالاً في حل النزاعات، لأنه يسمح بالتفاعل في الوقت الفعلي، والاستماع النشط، والفرصة لمعالجة المخاوف بشكل مباشر.</a:t>
            </a:r>
            <a:endParaRPr lang="en-US" dirty="0"/>
          </a:p>
        </p:txBody>
      </p:sp>
      <p:sp>
        <p:nvSpPr>
          <p:cNvPr id="7" name="Rectangle 6">
            <a:extLst>
              <a:ext uri="{FF2B5EF4-FFF2-40B4-BE49-F238E27FC236}">
                <a16:creationId xmlns:a16="http://schemas.microsoft.com/office/drawing/2014/main" id="{EBA847A9-DF20-9BA9-60A0-44755A09E914}"/>
              </a:ext>
            </a:extLst>
          </p:cNvPr>
          <p:cNvSpPr/>
          <p:nvPr/>
        </p:nvSpPr>
        <p:spPr>
          <a:xfrm>
            <a:off x="752354" y="1689830"/>
            <a:ext cx="10679645" cy="2266711"/>
          </a:xfrm>
          <a:prstGeom prst="rect">
            <a:avLst/>
          </a:prstGeom>
        </p:spPr>
        <p:txBody>
          <a:bodyPr wrap="square">
            <a:spAutoFit/>
          </a:bodyPr>
          <a:lstStyle/>
          <a:p>
            <a:pPr algn="just">
              <a:lnSpc>
                <a:spcPct val="150000"/>
              </a:lnSpc>
            </a:pPr>
            <a:r>
              <a:rPr lang="en-US" sz="1600" b="1" dirty="0">
                <a:solidFill>
                  <a:srgbClr val="FF0000"/>
                </a:solidFill>
                <a:latin typeface="Alexandria Light" pitchFamily="2" charset="-78"/>
                <a:cs typeface="Alexandria Light" pitchFamily="2" charset="-78"/>
              </a:rPr>
              <a:t>Generational Differences:</a:t>
            </a:r>
          </a:p>
          <a:p>
            <a:pPr marL="285750" indent="-285750" algn="just">
              <a:lnSpc>
                <a:spcPct val="150000"/>
              </a:lnSpc>
              <a:buFont typeface="Arial" panose="020B0604020202020204" pitchFamily="34" charset="0"/>
              <a:buChar char="•"/>
            </a:pPr>
            <a:r>
              <a:rPr lang="en-US" sz="1600" dirty="0">
                <a:solidFill>
                  <a:srgbClr val="002060"/>
                </a:solidFill>
                <a:latin typeface="Alexandria Light" pitchFamily="2" charset="-78"/>
                <a:cs typeface="Alexandria Light" pitchFamily="2" charset="-78"/>
              </a:rPr>
              <a:t>Generational differences can also help group members bond with one another: </a:t>
            </a:r>
          </a:p>
          <a:p>
            <a:pPr marL="285750" indent="-285750" algn="just">
              <a:lnSpc>
                <a:spcPct val="150000"/>
              </a:lnSpc>
              <a:buFont typeface="Arial" panose="020B0604020202020204" pitchFamily="34" charset="0"/>
              <a:buChar char="•"/>
            </a:pPr>
            <a:r>
              <a:rPr lang="en-US" sz="1600" dirty="0">
                <a:solidFill>
                  <a:srgbClr val="002060"/>
                </a:solidFill>
                <a:latin typeface="Alexandria Light" pitchFamily="2" charset="-78"/>
                <a:cs typeface="Alexandria Light" pitchFamily="2" charset="-78"/>
              </a:rPr>
              <a:t>Understanding the emotions and experiences of an older or younger group member can help you establish some sort of common ground and improve your overall communication.</a:t>
            </a:r>
          </a:p>
          <a:p>
            <a:pPr marL="285750" indent="-285750" algn="just">
              <a:lnSpc>
                <a:spcPct val="150000"/>
              </a:lnSpc>
              <a:buFont typeface="Arial" panose="020B0604020202020204" pitchFamily="34" charset="0"/>
              <a:buChar char="•"/>
            </a:pPr>
            <a:r>
              <a:rPr lang="en-US" sz="1600" dirty="0">
                <a:solidFill>
                  <a:srgbClr val="002060"/>
                </a:solidFill>
                <a:latin typeface="Alexandria Light" pitchFamily="2" charset="-78"/>
                <a:cs typeface="Alexandria Light" pitchFamily="2" charset="-78"/>
              </a:rPr>
              <a:t>The most significant conflict caused by generational differences deals with the different sets of values that members of each generation possess.</a:t>
            </a:r>
          </a:p>
        </p:txBody>
      </p:sp>
      <p:sp>
        <p:nvSpPr>
          <p:cNvPr id="10" name="Rectangle 9">
            <a:extLst>
              <a:ext uri="{FF2B5EF4-FFF2-40B4-BE49-F238E27FC236}">
                <a16:creationId xmlns:a16="http://schemas.microsoft.com/office/drawing/2014/main" id="{C3C93506-16DF-EA02-1E1B-677B3A326FD7}"/>
              </a:ext>
            </a:extLst>
          </p:cNvPr>
          <p:cNvSpPr/>
          <p:nvPr/>
        </p:nvSpPr>
        <p:spPr>
          <a:xfrm>
            <a:off x="845572" y="4099851"/>
            <a:ext cx="10497617" cy="2402581"/>
          </a:xfrm>
          <a:prstGeom prst="rect">
            <a:avLst/>
          </a:prstGeom>
        </p:spPr>
        <p:txBody>
          <a:bodyPr wrap="square">
            <a:spAutoFit/>
          </a:bodyPr>
          <a:lstStyle/>
          <a:p>
            <a:pPr algn="just" rtl="1">
              <a:lnSpc>
                <a:spcPct val="150000"/>
              </a:lnSpc>
            </a:pPr>
            <a:r>
              <a:rPr lang="ar-SA" sz="1700" b="1" dirty="0">
                <a:solidFill>
                  <a:srgbClr val="FF0000"/>
                </a:solidFill>
                <a:latin typeface="Alexandria Light" pitchFamily="2" charset="-78"/>
                <a:cs typeface="Alexandria Light" pitchFamily="2" charset="-78"/>
              </a:rPr>
              <a:t>الاختلافات بين الأجيال:</a:t>
            </a:r>
          </a:p>
          <a:p>
            <a:pPr marL="457200" indent="-457200" algn="just" rtl="1">
              <a:lnSpc>
                <a:spcPct val="150000"/>
              </a:lnSpc>
              <a:buFont typeface="Arial" panose="020B0604020202020204" pitchFamily="34" charset="0"/>
              <a:buChar char="•"/>
            </a:pPr>
            <a:r>
              <a:rPr lang="ar-SA" sz="1700" dirty="0">
                <a:latin typeface="Alexandria Light" pitchFamily="2" charset="-78"/>
                <a:cs typeface="Alexandria Light" pitchFamily="2" charset="-78"/>
              </a:rPr>
              <a:t>يمكن أن تساعد الاختلافات بين الأجيال أيضا أعضاء المجموعة على الارتباط ببعضهم البعض: </a:t>
            </a:r>
          </a:p>
          <a:p>
            <a:pPr marL="457200" indent="-457200" algn="just" rtl="1">
              <a:lnSpc>
                <a:spcPct val="150000"/>
              </a:lnSpc>
              <a:buFont typeface="Arial" panose="020B0604020202020204" pitchFamily="34" charset="0"/>
              <a:buChar char="•"/>
            </a:pPr>
            <a:r>
              <a:rPr lang="ar-SA" sz="1700" dirty="0">
                <a:latin typeface="Alexandria Light" pitchFamily="2" charset="-78"/>
                <a:cs typeface="Alexandria Light" pitchFamily="2" charset="-78"/>
              </a:rPr>
              <a:t>يمكن أن يساعدك فهم مشاعر وتجارب عضو أكبر سنا أو أصغر سنا في المجموعة في إنشاء نوع من الأرضية المشتركة وتحسين تواصلك بشكل عام.</a:t>
            </a:r>
          </a:p>
          <a:p>
            <a:pPr marL="457200" indent="-457200" algn="just" rtl="1">
              <a:lnSpc>
                <a:spcPct val="150000"/>
              </a:lnSpc>
              <a:buFont typeface="Arial" panose="020B0604020202020204" pitchFamily="34" charset="0"/>
              <a:buChar char="•"/>
            </a:pPr>
            <a:r>
              <a:rPr lang="ar-SA" sz="1700" dirty="0">
                <a:latin typeface="Alexandria Light" pitchFamily="2" charset="-78"/>
                <a:cs typeface="Alexandria Light" pitchFamily="2" charset="-78"/>
              </a:rPr>
              <a:t>يتعامل الصراع الأكثر أهمية الناجم عن الاختلافات بين الأجيال مع مجموعات مختلفة من القيم التي يمتلكها أعضاء كل جيل.</a:t>
            </a:r>
          </a:p>
        </p:txBody>
      </p:sp>
      <p:sp>
        <p:nvSpPr>
          <p:cNvPr id="4" name="TextBox 3">
            <a:extLst>
              <a:ext uri="{FF2B5EF4-FFF2-40B4-BE49-F238E27FC236}">
                <a16:creationId xmlns:a16="http://schemas.microsoft.com/office/drawing/2014/main" id="{55378B1B-1F86-4214-DFAD-D0F23F881B6D}"/>
              </a:ext>
            </a:extLst>
          </p:cNvPr>
          <p:cNvSpPr txBox="1"/>
          <p:nvPr/>
        </p:nvSpPr>
        <p:spPr>
          <a:xfrm>
            <a:off x="0" y="6646605"/>
            <a:ext cx="1747520" cy="261610"/>
          </a:xfrm>
          <a:prstGeom prst="rect">
            <a:avLst/>
          </a:prstGeom>
          <a:noFill/>
          <a:ln>
            <a:solidFill>
              <a:schemeClr val="bg1"/>
            </a:solidFill>
          </a:ln>
        </p:spPr>
        <p:txBody>
          <a:bodyPr wrap="square" rtlCol="0">
            <a:spAutoFit/>
          </a:bodyPr>
          <a:lstStyle/>
          <a:p>
            <a:r>
              <a:rPr lang="en-US" sz="1100" dirty="0">
                <a:latin typeface="Alexandria" pitchFamily="2" charset="-78"/>
                <a:cs typeface="Alexandria" pitchFamily="2" charset="-78"/>
              </a:rPr>
              <a:t>Dr. Raef Baraka</a:t>
            </a:r>
          </a:p>
        </p:txBody>
      </p:sp>
    </p:spTree>
    <p:extLst>
      <p:ext uri="{BB962C8B-B14F-4D97-AF65-F5344CB8AC3E}">
        <p14:creationId xmlns:p14="http://schemas.microsoft.com/office/powerpoint/2010/main" val="8340183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89A482-E7AA-92B4-4DBC-F77799F8BBF8}"/>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6CC5705D-F4C1-CB15-FFA0-B8E21359B4BA}"/>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4BB6BBF8-3BBE-3FDE-03F9-801045CCF19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F6A574FC-444D-0F7B-B89E-394C3770359A}"/>
              </a:ext>
            </a:extLst>
          </p:cNvPr>
          <p:cNvSpPr/>
          <p:nvPr/>
        </p:nvSpPr>
        <p:spPr>
          <a:xfrm>
            <a:off x="621651" y="675283"/>
            <a:ext cx="6270762" cy="461665"/>
          </a:xfrm>
          <a:prstGeom prst="rect">
            <a:avLst/>
          </a:prstGeom>
        </p:spPr>
        <p:txBody>
          <a:bodyPr wrap="square">
            <a:spAutoFit/>
          </a:bodyPr>
          <a:lstStyle/>
          <a:p>
            <a:r>
              <a:rPr lang="en-US" sz="2400" b="1" dirty="0">
                <a:solidFill>
                  <a:srgbClr val="00B0F0"/>
                </a:solidFill>
                <a:latin typeface="Alexandria" charset="0"/>
                <a:cs typeface="Alexandria" charset="0"/>
              </a:rPr>
              <a:t>Diversity in Your Workplace</a:t>
            </a:r>
          </a:p>
        </p:txBody>
      </p:sp>
      <p:sp>
        <p:nvSpPr>
          <p:cNvPr id="9" name="TextBox 8">
            <a:extLst>
              <a:ext uri="{FF2B5EF4-FFF2-40B4-BE49-F238E27FC236}">
                <a16:creationId xmlns:a16="http://schemas.microsoft.com/office/drawing/2014/main" id="{D513595E-AB5A-4D16-E579-88576EDC89B1}"/>
              </a:ext>
            </a:extLst>
          </p:cNvPr>
          <p:cNvSpPr txBox="1"/>
          <p:nvPr/>
        </p:nvSpPr>
        <p:spPr>
          <a:xfrm>
            <a:off x="6440129" y="675283"/>
            <a:ext cx="5130220" cy="461665"/>
          </a:xfrm>
          <a:prstGeom prst="rect">
            <a:avLst/>
          </a:prstGeom>
          <a:noFill/>
        </p:spPr>
        <p:txBody>
          <a:bodyPr wrap="square" rtlCol="0">
            <a:spAutoFit/>
          </a:bodyPr>
          <a:lstStyle/>
          <a:p>
            <a:pPr algn="r"/>
            <a:r>
              <a:rPr lang="ar-SA" sz="2400" b="1" dirty="0">
                <a:solidFill>
                  <a:srgbClr val="00B0F0"/>
                </a:solidFill>
                <a:latin typeface="Alexandria" charset="0"/>
                <a:cs typeface="Alexandria" charset="0"/>
              </a:rPr>
              <a:t>التنوع في مكان عملك</a:t>
            </a:r>
            <a:endParaRPr lang="en-US" sz="2400" b="1" dirty="0">
              <a:solidFill>
                <a:srgbClr val="00B0F0"/>
              </a:solidFill>
              <a:latin typeface="Alexandria" charset="0"/>
              <a:cs typeface="Alexandria" charset="0"/>
            </a:endParaRPr>
          </a:p>
        </p:txBody>
      </p:sp>
      <p:sp>
        <p:nvSpPr>
          <p:cNvPr id="3" name="Rectangle: Rounded Corners 2">
            <a:extLst>
              <a:ext uri="{FF2B5EF4-FFF2-40B4-BE49-F238E27FC236}">
                <a16:creationId xmlns:a16="http://schemas.microsoft.com/office/drawing/2014/main" id="{2F0ADB57-4291-A992-A12F-329E4CAD0BEB}"/>
              </a:ext>
            </a:extLst>
          </p:cNvPr>
          <p:cNvSpPr/>
          <p:nvPr/>
        </p:nvSpPr>
        <p:spPr>
          <a:xfrm>
            <a:off x="638242" y="1470396"/>
            <a:ext cx="10936442" cy="24589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Rounded Corners 24">
            <a:extLst>
              <a:ext uri="{FF2B5EF4-FFF2-40B4-BE49-F238E27FC236}">
                <a16:creationId xmlns:a16="http://schemas.microsoft.com/office/drawing/2014/main" id="{D4CAF304-1991-3381-15AC-BC972BFA4207}"/>
              </a:ext>
            </a:extLst>
          </p:cNvPr>
          <p:cNvSpPr/>
          <p:nvPr/>
        </p:nvSpPr>
        <p:spPr>
          <a:xfrm>
            <a:off x="638241" y="4042511"/>
            <a:ext cx="10936441" cy="24589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t>حل النزاعات: يمكن أن يكون التواصل وجهاً لوجه فعالاً في حل النزاعات، لأنه يسمح بالتفاعل في الوقت الفعلي، والاستماع النشط، والفرصة لمعالجة المخاوف بشكل مباشر.</a:t>
            </a:r>
            <a:endParaRPr lang="en-US" dirty="0"/>
          </a:p>
        </p:txBody>
      </p:sp>
      <p:sp>
        <p:nvSpPr>
          <p:cNvPr id="7" name="Rectangle 6">
            <a:extLst>
              <a:ext uri="{FF2B5EF4-FFF2-40B4-BE49-F238E27FC236}">
                <a16:creationId xmlns:a16="http://schemas.microsoft.com/office/drawing/2014/main" id="{ECA7BFA8-C3BA-346B-2F2A-EB6F4EFED6B1}"/>
              </a:ext>
            </a:extLst>
          </p:cNvPr>
          <p:cNvSpPr/>
          <p:nvPr/>
        </p:nvSpPr>
        <p:spPr>
          <a:xfrm>
            <a:off x="752354" y="1354550"/>
            <a:ext cx="10679645" cy="2636043"/>
          </a:xfrm>
          <a:prstGeom prst="rect">
            <a:avLst/>
          </a:prstGeom>
        </p:spPr>
        <p:txBody>
          <a:bodyPr wrap="square">
            <a:spAutoFit/>
          </a:bodyPr>
          <a:lstStyle/>
          <a:p>
            <a:pPr algn="just">
              <a:lnSpc>
                <a:spcPct val="150000"/>
              </a:lnSpc>
            </a:pPr>
            <a:r>
              <a:rPr lang="en-US" sz="1600" b="1" dirty="0">
                <a:solidFill>
                  <a:srgbClr val="FF0000"/>
                </a:solidFill>
                <a:latin typeface="Alexandria Light" pitchFamily="2" charset="-78"/>
                <a:cs typeface="Alexandria Light" pitchFamily="2" charset="-78"/>
              </a:rPr>
              <a:t>Generational Differences:</a:t>
            </a:r>
          </a:p>
          <a:p>
            <a:pPr marL="285750" indent="-285750" algn="just">
              <a:lnSpc>
                <a:spcPct val="150000"/>
              </a:lnSpc>
              <a:buFont typeface="Arial" panose="020B0604020202020204" pitchFamily="34" charset="0"/>
              <a:buChar char="•"/>
            </a:pPr>
            <a:r>
              <a:rPr lang="en-US" sz="1600" dirty="0">
                <a:solidFill>
                  <a:srgbClr val="002060"/>
                </a:solidFill>
                <a:latin typeface="Alexandria Light" pitchFamily="2" charset="-78"/>
                <a:cs typeface="Alexandria Light" pitchFamily="2" charset="-78"/>
              </a:rPr>
              <a:t>The values of different generations can influence how they approach the decision-making process, as well as how they interact with group members of different generations.</a:t>
            </a:r>
          </a:p>
          <a:p>
            <a:pPr marL="285750" indent="-285750" algn="just">
              <a:lnSpc>
                <a:spcPct val="150000"/>
              </a:lnSpc>
              <a:buFont typeface="Arial" panose="020B0604020202020204" pitchFamily="34" charset="0"/>
              <a:buChar char="•"/>
            </a:pPr>
            <a:r>
              <a:rPr lang="en-US" sz="1600" dirty="0">
                <a:solidFill>
                  <a:srgbClr val="002060"/>
                </a:solidFill>
                <a:latin typeface="Alexandria Light" pitchFamily="2" charset="-78"/>
                <a:cs typeface="Alexandria Light" pitchFamily="2" charset="-78"/>
              </a:rPr>
              <a:t>The older group members value experience and tradition, while the younger members value innovation and proving themselves.</a:t>
            </a:r>
          </a:p>
          <a:p>
            <a:pPr marL="285750" indent="-285750" algn="just">
              <a:lnSpc>
                <a:spcPct val="150000"/>
              </a:lnSpc>
              <a:buFont typeface="Arial" panose="020B0604020202020204" pitchFamily="34" charset="0"/>
              <a:buChar char="•"/>
            </a:pPr>
            <a:r>
              <a:rPr lang="en-US" sz="1600" dirty="0">
                <a:solidFill>
                  <a:srgbClr val="002060"/>
                </a:solidFill>
                <a:latin typeface="Alexandria Light" pitchFamily="2" charset="-78"/>
                <a:cs typeface="Alexandria Light" pitchFamily="2" charset="-78"/>
              </a:rPr>
              <a:t>It is important that both the older and the younger members acknowledge one another’s values, and try and understand the motivating factors behind those values.</a:t>
            </a:r>
          </a:p>
        </p:txBody>
      </p:sp>
      <p:sp>
        <p:nvSpPr>
          <p:cNvPr id="10" name="Rectangle 9">
            <a:extLst>
              <a:ext uri="{FF2B5EF4-FFF2-40B4-BE49-F238E27FC236}">
                <a16:creationId xmlns:a16="http://schemas.microsoft.com/office/drawing/2014/main" id="{F9CD7854-3B27-E222-6B1C-7DA5307CE3AA}"/>
              </a:ext>
            </a:extLst>
          </p:cNvPr>
          <p:cNvSpPr/>
          <p:nvPr/>
        </p:nvSpPr>
        <p:spPr>
          <a:xfrm>
            <a:off x="845572" y="4099851"/>
            <a:ext cx="10497617" cy="2402581"/>
          </a:xfrm>
          <a:prstGeom prst="rect">
            <a:avLst/>
          </a:prstGeom>
        </p:spPr>
        <p:txBody>
          <a:bodyPr wrap="square">
            <a:spAutoFit/>
          </a:bodyPr>
          <a:lstStyle/>
          <a:p>
            <a:pPr algn="just" rtl="1">
              <a:lnSpc>
                <a:spcPct val="150000"/>
              </a:lnSpc>
            </a:pPr>
            <a:r>
              <a:rPr lang="ar-SA" sz="1700" b="1" dirty="0">
                <a:solidFill>
                  <a:srgbClr val="FF0000"/>
                </a:solidFill>
                <a:latin typeface="Alexandria Light" pitchFamily="2" charset="-78"/>
                <a:cs typeface="Alexandria Light" pitchFamily="2" charset="-78"/>
              </a:rPr>
              <a:t>الاختلافات بين الأجيال:</a:t>
            </a:r>
          </a:p>
          <a:p>
            <a:pPr marL="457200" indent="-457200" algn="just" rtl="1">
              <a:lnSpc>
                <a:spcPct val="150000"/>
              </a:lnSpc>
              <a:buFont typeface="Arial" panose="020B0604020202020204" pitchFamily="34" charset="0"/>
              <a:buChar char="•"/>
            </a:pPr>
            <a:r>
              <a:rPr lang="ar-SA" sz="1700" dirty="0">
                <a:latin typeface="Alexandria Light" pitchFamily="2" charset="-78"/>
                <a:cs typeface="Alexandria Light" pitchFamily="2" charset="-78"/>
              </a:rPr>
              <a:t>يمكن أن تؤثر قيم الأجيال المختلفة على كيفية تعاملهم مع عملية صنع القرار ، وكذلك كيفية تفاعلهم مع أعضاء المجموعة من أجيال مختلفة.</a:t>
            </a:r>
          </a:p>
          <a:p>
            <a:pPr marL="457200" indent="-457200" algn="just" rtl="1">
              <a:lnSpc>
                <a:spcPct val="150000"/>
              </a:lnSpc>
              <a:buFont typeface="Arial" panose="020B0604020202020204" pitchFamily="34" charset="0"/>
              <a:buChar char="•"/>
            </a:pPr>
            <a:r>
              <a:rPr lang="ar-SA" sz="1700" dirty="0">
                <a:latin typeface="Alexandria Light" pitchFamily="2" charset="-78"/>
                <a:cs typeface="Alexandria Light" pitchFamily="2" charset="-78"/>
              </a:rPr>
              <a:t>يقدر أعضاء المجموعة الأكبر سنا الخبرة والتقاليد ، بينما يقدر الأعضاء الأصغر سنا الابتكار وإثبات أنفسهم.</a:t>
            </a:r>
          </a:p>
          <a:p>
            <a:pPr marL="457200" indent="-457200" algn="just" rtl="1">
              <a:lnSpc>
                <a:spcPct val="150000"/>
              </a:lnSpc>
              <a:buFont typeface="Arial" panose="020B0604020202020204" pitchFamily="34" charset="0"/>
              <a:buChar char="•"/>
            </a:pPr>
            <a:r>
              <a:rPr lang="ar-SA" sz="1700" dirty="0">
                <a:latin typeface="Alexandria Light" pitchFamily="2" charset="-78"/>
                <a:cs typeface="Alexandria Light" pitchFamily="2" charset="-78"/>
              </a:rPr>
              <a:t>من المهم أن يعترف كل من الأعضاء الأكبر سنا والأصغر سنا بقيم بعضهم البعض ، وأن يحاولوا فهم العوامل المحفزة وراء هذه القيم.</a:t>
            </a:r>
          </a:p>
        </p:txBody>
      </p:sp>
      <p:sp>
        <p:nvSpPr>
          <p:cNvPr id="4" name="TextBox 3">
            <a:extLst>
              <a:ext uri="{FF2B5EF4-FFF2-40B4-BE49-F238E27FC236}">
                <a16:creationId xmlns:a16="http://schemas.microsoft.com/office/drawing/2014/main" id="{781CEA56-B2AA-02D7-D359-F5C7D680706A}"/>
              </a:ext>
            </a:extLst>
          </p:cNvPr>
          <p:cNvSpPr txBox="1"/>
          <p:nvPr/>
        </p:nvSpPr>
        <p:spPr>
          <a:xfrm>
            <a:off x="0" y="6646605"/>
            <a:ext cx="1747520" cy="261610"/>
          </a:xfrm>
          <a:prstGeom prst="rect">
            <a:avLst/>
          </a:prstGeom>
          <a:noFill/>
          <a:ln>
            <a:solidFill>
              <a:schemeClr val="bg1"/>
            </a:solidFill>
          </a:ln>
        </p:spPr>
        <p:txBody>
          <a:bodyPr wrap="square" rtlCol="0">
            <a:spAutoFit/>
          </a:bodyPr>
          <a:lstStyle/>
          <a:p>
            <a:r>
              <a:rPr lang="en-US" sz="1100" dirty="0">
                <a:latin typeface="Alexandria" pitchFamily="2" charset="-78"/>
                <a:cs typeface="Alexandria" pitchFamily="2" charset="-78"/>
              </a:rPr>
              <a:t>Dr. Raef Baraka</a:t>
            </a:r>
          </a:p>
        </p:txBody>
      </p:sp>
    </p:spTree>
    <p:extLst>
      <p:ext uri="{BB962C8B-B14F-4D97-AF65-F5344CB8AC3E}">
        <p14:creationId xmlns:p14="http://schemas.microsoft.com/office/powerpoint/2010/main" val="2177059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مستند" ma:contentTypeID="0x0101006A254F5D6A14094B8840E79896A2F150" ma:contentTypeVersion="14" ma:contentTypeDescription="إنشاء مستند جديد." ma:contentTypeScope="" ma:versionID="ea25f9567e36108ede0f0801bedb6117">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ff793d9b42bd9af50412ee4611a05e29"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علامات الصور"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تمت مشاركته مع"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مشتركة مع تفاصيل"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نوع المحتوى"/>
        <xsd:element ref="dc:title" minOccurs="0" maxOccurs="1" ma:index="4" ma:displayName="العنوان"/>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Props1.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2.xml><?xml version="1.0" encoding="utf-8"?>
<ds:datastoreItem xmlns:ds="http://schemas.openxmlformats.org/officeDocument/2006/customXml" ds:itemID="{63FA749F-7BB0-4CFE-B716-362CAB187219}"/>
</file>

<file path=customXml/itemProps3.xml><?xml version="1.0" encoding="utf-8"?>
<ds:datastoreItem xmlns:ds="http://schemas.openxmlformats.org/officeDocument/2006/customXml" ds:itemID="{ACC9A911-23AF-4D6B-960B-1A780C58D828}">
  <ds:schemaRefs>
    <ds:schemaRef ds:uri="688354b5-287c-4cda-825e-1d7935aea40e"/>
    <ds:schemaRef ds:uri="http://schemas.microsoft.com/office/2006/documentManagement/types"/>
    <ds:schemaRef ds:uri="http://purl.org/dc/elements/1.1/"/>
    <ds:schemaRef ds:uri="http://schemas.microsoft.com/office/infopath/2007/PartnerControls"/>
    <ds:schemaRef ds:uri="http://schemas.openxmlformats.org/package/2006/metadata/core-properties"/>
    <ds:schemaRef ds:uri="http://purl.org/dc/dcmitype/"/>
    <ds:schemaRef ds:uri="aca13214-df29-4e3c-a050-857c0bf7bd8e"/>
    <ds:schemaRef ds:uri="http://schemas.microsoft.com/office/2006/metadata/properties"/>
    <ds:schemaRef ds:uri="http://www.w3.org/XML/1998/namespace"/>
    <ds:schemaRef ds:uri="http://purl.org/dc/terms/"/>
    <ds:schemaRef ds:uri="d13aca44-ef33-4cf4-9980-7f0b00e6eeb9"/>
    <ds:schemaRef ds:uri="49100919-8a76-4266-be0c-7dc583902cb4"/>
  </ds:schemaRefs>
</ds:datastoreItem>
</file>

<file path=docProps/app.xml><?xml version="1.0" encoding="utf-8"?>
<Properties xmlns="http://schemas.openxmlformats.org/officeDocument/2006/extended-properties" xmlns:vt="http://schemas.openxmlformats.org/officeDocument/2006/docPropsVTypes">
  <TotalTime>10674</TotalTime>
  <Words>5730</Words>
  <Application>Microsoft Office PowerPoint</Application>
  <PresentationFormat>Widescreen</PresentationFormat>
  <Paragraphs>355</Paragraphs>
  <Slides>43</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43</vt:i4>
      </vt:variant>
    </vt:vector>
  </HeadingPairs>
  <TitlesOfParts>
    <vt:vector size="49" baseType="lpstr">
      <vt:lpstr>Alexandria Light</vt:lpstr>
      <vt:lpstr>Arial</vt:lpstr>
      <vt:lpstr>Calibri</vt:lpstr>
      <vt:lpstr>Alexandria</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Raef Baraka</cp:lastModifiedBy>
  <cp:revision>725</cp:revision>
  <dcterms:created xsi:type="dcterms:W3CDTF">2023-04-29T09:08:00Z</dcterms:created>
  <dcterms:modified xsi:type="dcterms:W3CDTF">2025-03-19T16:20:52Z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y fmtid="{D5CDD505-2E9C-101B-9397-08002B2CF9AE}" pid="5" name="MediaServiceImageTags">
    <vt:lpwstr/>
  </property>
</Properties>
</file>