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80" r:id="rId2"/>
    <p:sldId id="303" r:id="rId3"/>
    <p:sldId id="313" r:id="rId4"/>
    <p:sldId id="513" r:id="rId5"/>
    <p:sldId id="484" r:id="rId6"/>
    <p:sldId id="490" r:id="rId7"/>
    <p:sldId id="504" r:id="rId8"/>
    <p:sldId id="495" r:id="rId9"/>
    <p:sldId id="497" r:id="rId10"/>
    <p:sldId id="34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13"/>
            <p14:sldId id="484"/>
            <p14:sldId id="490"/>
            <p14:sldId id="504"/>
            <p14:sldId id="495"/>
            <p14:sldId id="4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>
        <p:scale>
          <a:sx n="60" d="100"/>
          <a:sy n="60" d="100"/>
        </p:scale>
        <p:origin x="884" y="1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939052" y="-720725"/>
            <a:ext cx="6897734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291633" y="4039319"/>
            <a:ext cx="5505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60133" y="2131067"/>
            <a:ext cx="677891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7305040" y="-320675"/>
            <a:ext cx="6305752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9655" y="222815"/>
            <a:ext cx="2954655" cy="1077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03860" y="-58058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907728" y="2756821"/>
            <a:ext cx="67560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56418" y="4111971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856418" y="5031054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78167" y="961346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08128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 lang="en-US" sz="30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3200" y="1219795"/>
            <a:ext cx="11882392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1600" lvl="0">
              <a:buClr>
                <a:srgbClr val="000000"/>
              </a:buClr>
              <a:buSzPts val="2000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Dr.Tarek Mohamed</a:t>
            </a:r>
          </a:p>
          <a:p>
            <a:pPr marL="101600" lvl="0">
              <a:buClr>
                <a:srgbClr val="000000"/>
              </a:buClr>
              <a:buSzPts val="2000"/>
            </a:pPr>
            <a:endParaRPr lang="en-US" sz="24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Adjunct Professor at Post-Graduate Studies and Research Department - Faculty of Commerce -Cairo University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Doctorate degree in Business Administration- (Major Supply Chain)-Cairo University.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consultant &amp; certified  trainer in manufacturing and service fields.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5360" y="245783"/>
            <a:ext cx="5797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 lang="en-US" sz="3200" dirty="0">
              <a:solidFill>
                <a:srgbClr val="00B0F0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69392" y="0"/>
            <a:ext cx="2616200" cy="121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2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9674" y="1071154"/>
            <a:ext cx="4128422" cy="516634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74320" y="1210999"/>
            <a:ext cx="11480800" cy="50265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lang="en-US" sz="26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5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midocean.edu.km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5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 "Procurement and Supply Chain Management ” in the subject line.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5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Vimeo Meeting.</a:t>
            </a:r>
          </a:p>
          <a:p>
            <a:pPr lvl="0">
              <a:buClr>
                <a:srgbClr val="0070C0"/>
              </a:buClr>
              <a:buSzPts val="2800"/>
            </a:pPr>
            <a:endParaRPr lang="en-US" sz="26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on Sunday (</a:t>
            </a: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5-6</a:t>
            </a: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PM ) Every Week.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01325"/>
            <a:ext cx="4128422" cy="544768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87681" y="1396700"/>
            <a:ext cx="11393144" cy="47269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outline the key features of supply chain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the role of logistics and supply chain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how procurement adds value.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sourcing and the management of suppliers.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the negotiation skills, practice and business benefits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the issues involved in contract &amp; tendering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consider world-class procurement to enhance business performance and sustainability.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34240" y="31654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</a:p>
        </p:txBody>
      </p:sp>
    </p:spTree>
    <p:extLst>
      <p:ext uri="{BB962C8B-B14F-4D97-AF65-F5344CB8AC3E}">
        <p14:creationId xmlns:p14="http://schemas.microsoft.com/office/powerpoint/2010/main" val="503655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779192"/>
            <a:ext cx="4128422" cy="57333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6401" y="1076959"/>
            <a:ext cx="11474424" cy="5215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en-US" sz="2400" b="1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</a:t>
            </a:r>
            <a:r>
              <a:rPr lang="en-US" sz="2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/>
            <a:endParaRPr lang="en-US"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the role of supply‐chain management and identify the impact of tangible and intangible components of supply chains.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Construct a procurement management plan to ensure the effective integration of supply‐chain components throughout the project life cycle.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Critique the issues associated with a given project supply chain and recommend appropriate adjustments to the project to account for these issues.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Construct a procurement management plan that reflects the company’s procurement needs.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Analyze different types of contracts and the risks associated with each type of contract and determine contract incentives.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and recommend best practices for vendor management and contract‐procurement monitoring.</a:t>
            </a:r>
          </a:p>
          <a:p>
            <a:pPr lvl="0" algn="just"/>
            <a:endParaRPr lang="en-US" sz="2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800" y="194417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988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40513"/>
            <a:ext cx="4128422" cy="540849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6400" y="1432080"/>
            <a:ext cx="11399520" cy="47244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Hours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3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 Credit Hours.</a:t>
            </a:r>
            <a:endParaRPr lang="en-US" sz="1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and Supply Chain Management; Tenth Edition; by Kenneth Lysons &amp; Brian Farrington.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lang="en-US" sz="26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02132" y="248015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942366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01092" y="18844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Units of Course Contents</a:t>
            </a:r>
          </a:p>
        </p:txBody>
      </p:sp>
      <p:graphicFrame>
        <p:nvGraphicFramePr>
          <p:cNvPr id="9" name="Google Shape;188;p27"/>
          <p:cNvGraphicFramePr/>
          <p:nvPr>
            <p:extLst>
              <p:ext uri="{D42A27DB-BD31-4B8C-83A1-F6EECF244321}">
                <p14:modId xmlns:p14="http://schemas.microsoft.com/office/powerpoint/2010/main" val="859088021"/>
              </p:ext>
            </p:extLst>
          </p:nvPr>
        </p:nvGraphicFramePr>
        <p:xfrm>
          <a:off x="208996" y="1182018"/>
          <a:ext cx="11854700" cy="521112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915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31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No.of.Weeks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Introduction to supply chain management.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Understanding logistics and supply chains.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The scope and influence of procurement.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Foundational knowledge of procurement.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5- Procurement Systems.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Sourcing and the management of suppliers.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Negotiation skills, practice and business benefits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84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8 -Tender </a:t>
                      </a: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 Contract </a:t>
                      </a: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10 -World-class procurement to enhance business performance and sustainability.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847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93013" y="2733004"/>
            <a:ext cx="3801492" cy="2680534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0EDFF09-0986-49BA-87BC-7E002FB4AA7C}"/>
</file>

<file path=customXml/itemProps2.xml><?xml version="1.0" encoding="utf-8"?>
<ds:datastoreItem xmlns:ds="http://schemas.openxmlformats.org/officeDocument/2006/customXml" ds:itemID="{F2990BBE-FDEA-4E91-813E-4858E00725CC}"/>
</file>

<file path=customXml/itemProps3.xml><?xml version="1.0" encoding="utf-8"?>
<ds:datastoreItem xmlns:ds="http://schemas.openxmlformats.org/officeDocument/2006/customXml" ds:itemID="{A6BFC25D-95C1-4449-960B-ED2977BF6470}"/>
</file>

<file path=docProps/app.xml><?xml version="1.0" encoding="utf-8"?>
<Properties xmlns="http://schemas.openxmlformats.org/officeDocument/2006/extended-properties" xmlns:vt="http://schemas.openxmlformats.org/officeDocument/2006/docPropsVTypes">
  <TotalTime>1955</TotalTime>
  <Words>566</Words>
  <Application>Microsoft Office PowerPoint</Application>
  <PresentationFormat>Widescreen</PresentationFormat>
  <Paragraphs>106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Noto Sans Symbols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Dr.Tarek Mohamed</cp:lastModifiedBy>
  <cp:revision>81</cp:revision>
  <dcterms:created xsi:type="dcterms:W3CDTF">2023-04-29T09:08:23Z</dcterms:created>
  <dcterms:modified xsi:type="dcterms:W3CDTF">2026-05-26T13:25:06Z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