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480" r:id="rId2"/>
    <p:sldId id="549" r:id="rId3"/>
    <p:sldId id="550" r:id="rId4"/>
    <p:sldId id="551" r:id="rId5"/>
    <p:sldId id="552" r:id="rId6"/>
    <p:sldId id="553" r:id="rId7"/>
    <p:sldId id="554" r:id="rId8"/>
    <p:sldId id="555" r:id="rId9"/>
    <p:sldId id="556" r:id="rId10"/>
    <p:sldId id="557" r:id="rId11"/>
    <p:sldId id="558" r:id="rId12"/>
    <p:sldId id="559" r:id="rId13"/>
    <p:sldId id="560" r:id="rId14"/>
    <p:sldId id="561" r:id="rId15"/>
    <p:sldId id="562" r:id="rId16"/>
    <p:sldId id="563" r:id="rId17"/>
    <p:sldId id="564" r:id="rId18"/>
    <p:sldId id="565" r:id="rId19"/>
    <p:sldId id="566" r:id="rId20"/>
    <p:sldId id="567" r:id="rId21"/>
    <p:sldId id="568" r:id="rId22"/>
    <p:sldId id="34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49"/>
            <p14:sldId id="550"/>
            <p14:sldId id="551"/>
            <p14:sldId id="552"/>
            <p14:sldId id="553"/>
            <p14:sldId id="554"/>
            <p14:sldId id="555"/>
            <p14:sldId id="556"/>
            <p14:sldId id="557"/>
            <p14:sldId id="558"/>
            <p14:sldId id="559"/>
            <p14:sldId id="560"/>
            <p14:sldId id="561"/>
            <p14:sldId id="562"/>
            <p14:sldId id="563"/>
            <p14:sldId id="564"/>
            <p14:sldId id="565"/>
            <p14:sldId id="566"/>
            <p14:sldId id="567"/>
            <p14:sldId id="56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83" autoAdjust="0"/>
  </p:normalViewPr>
  <p:slideViewPr>
    <p:cSldViewPr snapToGrid="0">
      <p:cViewPr varScale="1">
        <p:scale>
          <a:sx n="68" d="100"/>
          <a:sy n="68" d="100"/>
        </p:scale>
        <p:origin x="5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04505C-B096-4A13-B459-0845207BAC0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9A5D0AE-57D6-4E83-9402-E02CD699275B}">
      <dgm:prSet phldrT="[Text]">
        <dgm:style>
          <a:lnRef idx="2">
            <a:schemeClr val="accent3"/>
          </a:lnRef>
          <a:fillRef idx="1">
            <a:schemeClr val="lt1"/>
          </a:fillRef>
          <a:effectRef idx="0">
            <a:schemeClr val="accent3"/>
          </a:effectRef>
          <a:fontRef idx="minor">
            <a:schemeClr val="dk1"/>
          </a:fontRef>
        </dgm:style>
      </dgm:prSet>
      <dgm:spPr/>
      <dgm:t>
        <a:bodyPr/>
        <a:lstStyle/>
        <a:p>
          <a:r>
            <a:rPr lang="en-US" dirty="0" smtClean="0"/>
            <a:t>Overview on communication theory and Audience</a:t>
          </a:r>
          <a:endParaRPr lang="en-US" dirty="0"/>
        </a:p>
      </dgm:t>
    </dgm:pt>
    <dgm:pt modelId="{76A1FC1E-0B93-427E-A3F1-B34E3AF0FD11}" type="parTrans" cxnId="{0E1EC46E-0FC8-4093-B7C0-6F8EFBF222BD}">
      <dgm:prSet/>
      <dgm:spPr/>
      <dgm:t>
        <a:bodyPr/>
        <a:lstStyle/>
        <a:p>
          <a:endParaRPr lang="en-US"/>
        </a:p>
      </dgm:t>
    </dgm:pt>
    <dgm:pt modelId="{71B86E09-9BE0-4735-B643-C3F2D5C2C00F}" type="sibTrans" cxnId="{0E1EC46E-0FC8-4093-B7C0-6F8EFBF222BD}">
      <dgm:prSet/>
      <dgm:spPr/>
      <dgm:t>
        <a:bodyPr/>
        <a:lstStyle/>
        <a:p>
          <a:endParaRPr lang="en-US"/>
        </a:p>
      </dgm:t>
    </dgm:pt>
    <dgm:pt modelId="{55741075-16CC-46F9-A797-68CAF1A95A6E}">
      <dgm:prSet phldrT="[Text]"/>
      <dgm:spPr/>
      <dgm:t>
        <a:bodyPr/>
        <a:lstStyle/>
        <a:p>
          <a:r>
            <a:rPr lang="en-US" dirty="0" smtClean="0"/>
            <a:t>Planning Project communication</a:t>
          </a:r>
          <a:endParaRPr lang="en-US" dirty="0"/>
        </a:p>
      </dgm:t>
    </dgm:pt>
    <dgm:pt modelId="{171FF828-398A-4E09-9458-2EFB0669E941}" type="parTrans" cxnId="{44D2F232-A57E-4F58-9F13-C667626BA50C}">
      <dgm:prSet/>
      <dgm:spPr/>
      <dgm:t>
        <a:bodyPr/>
        <a:lstStyle/>
        <a:p>
          <a:endParaRPr lang="en-US"/>
        </a:p>
      </dgm:t>
    </dgm:pt>
    <dgm:pt modelId="{3D25A5B5-BF85-4F0E-9DCC-7D7A32A03CAA}" type="sibTrans" cxnId="{44D2F232-A57E-4F58-9F13-C667626BA50C}">
      <dgm:prSet/>
      <dgm:spPr/>
      <dgm:t>
        <a:bodyPr/>
        <a:lstStyle/>
        <a:p>
          <a:endParaRPr lang="en-US"/>
        </a:p>
      </dgm:t>
    </dgm:pt>
    <dgm:pt modelId="{A8907912-5965-456D-92A1-BF7A6AF2832B}">
      <dgm:prSet phldrT="[Text]"/>
      <dgm:spPr/>
      <dgm:t>
        <a:bodyPr/>
        <a:lstStyle/>
        <a:p>
          <a:r>
            <a:rPr lang="en-US" dirty="0" smtClean="0"/>
            <a:t>Managing and Monitoring project communications</a:t>
          </a:r>
          <a:endParaRPr lang="en-US" dirty="0"/>
        </a:p>
      </dgm:t>
    </dgm:pt>
    <dgm:pt modelId="{62D9EF9D-5270-4CFC-98FC-FC32932DAE75}" type="parTrans" cxnId="{FF5CF60E-9EEC-483E-978B-C71910F27570}">
      <dgm:prSet/>
      <dgm:spPr/>
      <dgm:t>
        <a:bodyPr/>
        <a:lstStyle/>
        <a:p>
          <a:endParaRPr lang="en-US"/>
        </a:p>
      </dgm:t>
    </dgm:pt>
    <dgm:pt modelId="{1F7407FD-0693-40C7-B5F9-2052F9A5A45A}" type="sibTrans" cxnId="{FF5CF60E-9EEC-483E-978B-C71910F27570}">
      <dgm:prSet/>
      <dgm:spPr/>
      <dgm:t>
        <a:bodyPr/>
        <a:lstStyle/>
        <a:p>
          <a:endParaRPr lang="en-US"/>
        </a:p>
      </dgm:t>
    </dgm:pt>
    <dgm:pt modelId="{CC9C61B7-C891-4587-BD2C-205127A52A1D}">
      <dgm:prSet phldrT="[Text]"/>
      <dgm:spPr/>
      <dgm:t>
        <a:bodyPr/>
        <a:lstStyle/>
        <a:p>
          <a:r>
            <a:rPr lang="en-US" dirty="0" smtClean="0"/>
            <a:t>Communication tools and change</a:t>
          </a:r>
          <a:endParaRPr lang="en-US" dirty="0"/>
        </a:p>
      </dgm:t>
    </dgm:pt>
    <dgm:pt modelId="{7A277248-54DA-41A2-AE30-8B28535FA5C5}" type="parTrans" cxnId="{2B31ACBD-2518-4DFC-B6FB-5EF234B0708E}">
      <dgm:prSet/>
      <dgm:spPr/>
      <dgm:t>
        <a:bodyPr/>
        <a:lstStyle/>
        <a:p>
          <a:endParaRPr lang="en-US"/>
        </a:p>
      </dgm:t>
    </dgm:pt>
    <dgm:pt modelId="{E49859FF-6540-459A-8CC6-D9F297ABA64E}" type="sibTrans" cxnId="{2B31ACBD-2518-4DFC-B6FB-5EF234B0708E}">
      <dgm:prSet/>
      <dgm:spPr/>
      <dgm:t>
        <a:bodyPr/>
        <a:lstStyle/>
        <a:p>
          <a:endParaRPr lang="en-US"/>
        </a:p>
      </dgm:t>
    </dgm:pt>
    <dgm:pt modelId="{77D7B388-AE02-4CDD-9C07-055119351735}">
      <dgm:prSet phldrT="[Text]"/>
      <dgm:spPr/>
      <dgm:t>
        <a:bodyPr/>
        <a:lstStyle/>
        <a:p>
          <a:r>
            <a:rPr lang="en-US" dirty="0" smtClean="0"/>
            <a:t>Managing conflicts through communication</a:t>
          </a:r>
          <a:endParaRPr lang="en-US" dirty="0"/>
        </a:p>
      </dgm:t>
    </dgm:pt>
    <dgm:pt modelId="{D3E68083-A63E-4CDD-8908-C6F1C96CA376}" type="parTrans" cxnId="{20B8384B-9688-4845-94E8-6E7ED1413A7F}">
      <dgm:prSet/>
      <dgm:spPr/>
      <dgm:t>
        <a:bodyPr/>
        <a:lstStyle/>
        <a:p>
          <a:endParaRPr lang="en-US"/>
        </a:p>
      </dgm:t>
    </dgm:pt>
    <dgm:pt modelId="{4D034968-AB36-4A47-ACC1-C0A90606FF32}" type="sibTrans" cxnId="{20B8384B-9688-4845-94E8-6E7ED1413A7F}">
      <dgm:prSet/>
      <dgm:spPr/>
      <dgm:t>
        <a:bodyPr/>
        <a:lstStyle/>
        <a:p>
          <a:endParaRPr lang="en-US"/>
        </a:p>
      </dgm:t>
    </dgm:pt>
    <dgm:pt modelId="{7A8799B9-4B0E-4E0C-B2EC-48CE9196F98A}" type="pres">
      <dgm:prSet presAssocID="{F904505C-B096-4A13-B459-0845207BAC04}" presName="diagram" presStyleCnt="0">
        <dgm:presLayoutVars>
          <dgm:dir/>
          <dgm:resizeHandles val="exact"/>
        </dgm:presLayoutVars>
      </dgm:prSet>
      <dgm:spPr/>
      <dgm:t>
        <a:bodyPr/>
        <a:lstStyle/>
        <a:p>
          <a:endParaRPr lang="en-US"/>
        </a:p>
      </dgm:t>
    </dgm:pt>
    <dgm:pt modelId="{30C3E32E-027F-4A4D-9170-101812009A13}" type="pres">
      <dgm:prSet presAssocID="{79A5D0AE-57D6-4E83-9402-E02CD699275B}" presName="node" presStyleLbl="node1" presStyleIdx="0" presStyleCnt="5">
        <dgm:presLayoutVars>
          <dgm:bulletEnabled val="1"/>
        </dgm:presLayoutVars>
      </dgm:prSet>
      <dgm:spPr/>
      <dgm:t>
        <a:bodyPr/>
        <a:lstStyle/>
        <a:p>
          <a:endParaRPr lang="en-US"/>
        </a:p>
      </dgm:t>
    </dgm:pt>
    <dgm:pt modelId="{81B5CC1E-F797-4494-81F8-54B0A1F55356}" type="pres">
      <dgm:prSet presAssocID="{71B86E09-9BE0-4735-B643-C3F2D5C2C00F}" presName="sibTrans" presStyleCnt="0"/>
      <dgm:spPr/>
    </dgm:pt>
    <dgm:pt modelId="{6849EEEF-B423-4DEA-A128-910087EC4DD4}" type="pres">
      <dgm:prSet presAssocID="{55741075-16CC-46F9-A797-68CAF1A95A6E}" presName="node" presStyleLbl="node1" presStyleIdx="1" presStyleCnt="5" custLinFactNeighborX="348" custLinFactNeighborY="580">
        <dgm:presLayoutVars>
          <dgm:bulletEnabled val="1"/>
        </dgm:presLayoutVars>
      </dgm:prSet>
      <dgm:spPr/>
      <dgm:t>
        <a:bodyPr/>
        <a:lstStyle/>
        <a:p>
          <a:endParaRPr lang="en-US"/>
        </a:p>
      </dgm:t>
    </dgm:pt>
    <dgm:pt modelId="{35E5FEAA-59C7-4BCC-AD96-D78DD4611E1F}" type="pres">
      <dgm:prSet presAssocID="{3D25A5B5-BF85-4F0E-9DCC-7D7A32A03CAA}" presName="sibTrans" presStyleCnt="0"/>
      <dgm:spPr/>
    </dgm:pt>
    <dgm:pt modelId="{88598FC7-3D25-4138-B057-52CE3CABE227}" type="pres">
      <dgm:prSet presAssocID="{A8907912-5965-456D-92A1-BF7A6AF2832B}" presName="node" presStyleLbl="node1" presStyleIdx="2" presStyleCnt="5">
        <dgm:presLayoutVars>
          <dgm:bulletEnabled val="1"/>
        </dgm:presLayoutVars>
      </dgm:prSet>
      <dgm:spPr/>
      <dgm:t>
        <a:bodyPr/>
        <a:lstStyle/>
        <a:p>
          <a:endParaRPr lang="en-US"/>
        </a:p>
      </dgm:t>
    </dgm:pt>
    <dgm:pt modelId="{A46F9A05-21EC-46E5-99A7-6DCE067F54A5}" type="pres">
      <dgm:prSet presAssocID="{1F7407FD-0693-40C7-B5F9-2052F9A5A45A}" presName="sibTrans" presStyleCnt="0"/>
      <dgm:spPr/>
    </dgm:pt>
    <dgm:pt modelId="{0EBBCB97-6DC3-43DF-A1DD-06AFC5889AAC}" type="pres">
      <dgm:prSet presAssocID="{CC9C61B7-C891-4587-BD2C-205127A52A1D}" presName="node" presStyleLbl="node1" presStyleIdx="3" presStyleCnt="5">
        <dgm:presLayoutVars>
          <dgm:bulletEnabled val="1"/>
        </dgm:presLayoutVars>
      </dgm:prSet>
      <dgm:spPr/>
      <dgm:t>
        <a:bodyPr/>
        <a:lstStyle/>
        <a:p>
          <a:endParaRPr lang="en-US"/>
        </a:p>
      </dgm:t>
    </dgm:pt>
    <dgm:pt modelId="{3341BD48-7F36-420A-8313-0D4EDD05E400}" type="pres">
      <dgm:prSet presAssocID="{E49859FF-6540-459A-8CC6-D9F297ABA64E}" presName="sibTrans" presStyleCnt="0"/>
      <dgm:spPr/>
    </dgm:pt>
    <dgm:pt modelId="{85F0CDAD-7751-446E-815E-CA8DEB91A041}" type="pres">
      <dgm:prSet presAssocID="{77D7B388-AE02-4CDD-9C07-055119351735}" presName="node" presStyleLbl="node1" presStyleIdx="4" presStyleCnt="5">
        <dgm:presLayoutVars>
          <dgm:bulletEnabled val="1"/>
        </dgm:presLayoutVars>
      </dgm:prSet>
      <dgm:spPr/>
      <dgm:t>
        <a:bodyPr/>
        <a:lstStyle/>
        <a:p>
          <a:endParaRPr lang="en-US"/>
        </a:p>
      </dgm:t>
    </dgm:pt>
  </dgm:ptLst>
  <dgm:cxnLst>
    <dgm:cxn modelId="{FF5CF60E-9EEC-483E-978B-C71910F27570}" srcId="{F904505C-B096-4A13-B459-0845207BAC04}" destId="{A8907912-5965-456D-92A1-BF7A6AF2832B}" srcOrd="2" destOrd="0" parTransId="{62D9EF9D-5270-4CFC-98FC-FC32932DAE75}" sibTransId="{1F7407FD-0693-40C7-B5F9-2052F9A5A45A}"/>
    <dgm:cxn modelId="{CD281F2A-3D44-4401-854C-3A98599BC259}" type="presOf" srcId="{CC9C61B7-C891-4587-BD2C-205127A52A1D}" destId="{0EBBCB97-6DC3-43DF-A1DD-06AFC5889AAC}" srcOrd="0" destOrd="0" presId="urn:microsoft.com/office/officeart/2005/8/layout/default"/>
    <dgm:cxn modelId="{5F91EAB5-1AEF-4803-ACC0-54D229F0360E}" type="presOf" srcId="{79A5D0AE-57D6-4E83-9402-E02CD699275B}" destId="{30C3E32E-027F-4A4D-9170-101812009A13}" srcOrd="0" destOrd="0" presId="urn:microsoft.com/office/officeart/2005/8/layout/default"/>
    <dgm:cxn modelId="{20B8384B-9688-4845-94E8-6E7ED1413A7F}" srcId="{F904505C-B096-4A13-B459-0845207BAC04}" destId="{77D7B388-AE02-4CDD-9C07-055119351735}" srcOrd="4" destOrd="0" parTransId="{D3E68083-A63E-4CDD-8908-C6F1C96CA376}" sibTransId="{4D034968-AB36-4A47-ACC1-C0A90606FF32}"/>
    <dgm:cxn modelId="{8D6A1EB5-45BE-40FC-89B4-FB4E762DF94B}" type="presOf" srcId="{55741075-16CC-46F9-A797-68CAF1A95A6E}" destId="{6849EEEF-B423-4DEA-A128-910087EC4DD4}" srcOrd="0" destOrd="0" presId="urn:microsoft.com/office/officeart/2005/8/layout/default"/>
    <dgm:cxn modelId="{15283BBF-0E7A-4DFB-B926-FEC2BC1A0780}" type="presOf" srcId="{A8907912-5965-456D-92A1-BF7A6AF2832B}" destId="{88598FC7-3D25-4138-B057-52CE3CABE227}" srcOrd="0" destOrd="0" presId="urn:microsoft.com/office/officeart/2005/8/layout/default"/>
    <dgm:cxn modelId="{CAA61E06-6426-4467-B6E3-E3041328EF06}" type="presOf" srcId="{77D7B388-AE02-4CDD-9C07-055119351735}" destId="{85F0CDAD-7751-446E-815E-CA8DEB91A041}" srcOrd="0" destOrd="0" presId="urn:microsoft.com/office/officeart/2005/8/layout/default"/>
    <dgm:cxn modelId="{0E1EC46E-0FC8-4093-B7C0-6F8EFBF222BD}" srcId="{F904505C-B096-4A13-B459-0845207BAC04}" destId="{79A5D0AE-57D6-4E83-9402-E02CD699275B}" srcOrd="0" destOrd="0" parTransId="{76A1FC1E-0B93-427E-A3F1-B34E3AF0FD11}" sibTransId="{71B86E09-9BE0-4735-B643-C3F2D5C2C00F}"/>
    <dgm:cxn modelId="{44D2F232-A57E-4F58-9F13-C667626BA50C}" srcId="{F904505C-B096-4A13-B459-0845207BAC04}" destId="{55741075-16CC-46F9-A797-68CAF1A95A6E}" srcOrd="1" destOrd="0" parTransId="{171FF828-398A-4E09-9458-2EFB0669E941}" sibTransId="{3D25A5B5-BF85-4F0E-9DCC-7D7A32A03CAA}"/>
    <dgm:cxn modelId="{0C4B4CA1-D92C-4D78-9565-81FD716DD64A}" type="presOf" srcId="{F904505C-B096-4A13-B459-0845207BAC04}" destId="{7A8799B9-4B0E-4E0C-B2EC-48CE9196F98A}" srcOrd="0" destOrd="0" presId="urn:microsoft.com/office/officeart/2005/8/layout/default"/>
    <dgm:cxn modelId="{2B31ACBD-2518-4DFC-B6FB-5EF234B0708E}" srcId="{F904505C-B096-4A13-B459-0845207BAC04}" destId="{CC9C61B7-C891-4587-BD2C-205127A52A1D}" srcOrd="3" destOrd="0" parTransId="{7A277248-54DA-41A2-AE30-8B28535FA5C5}" sibTransId="{E49859FF-6540-459A-8CC6-D9F297ABA64E}"/>
    <dgm:cxn modelId="{C778532C-A4AD-447A-8D67-F252D1640BAA}" type="presParOf" srcId="{7A8799B9-4B0E-4E0C-B2EC-48CE9196F98A}" destId="{30C3E32E-027F-4A4D-9170-101812009A13}" srcOrd="0" destOrd="0" presId="urn:microsoft.com/office/officeart/2005/8/layout/default"/>
    <dgm:cxn modelId="{D2D26553-7FB3-4B68-B3D8-BFA0BDCCC3A6}" type="presParOf" srcId="{7A8799B9-4B0E-4E0C-B2EC-48CE9196F98A}" destId="{81B5CC1E-F797-4494-81F8-54B0A1F55356}" srcOrd="1" destOrd="0" presId="urn:microsoft.com/office/officeart/2005/8/layout/default"/>
    <dgm:cxn modelId="{94FF447C-1F22-4A75-A4D5-182722495168}" type="presParOf" srcId="{7A8799B9-4B0E-4E0C-B2EC-48CE9196F98A}" destId="{6849EEEF-B423-4DEA-A128-910087EC4DD4}" srcOrd="2" destOrd="0" presId="urn:microsoft.com/office/officeart/2005/8/layout/default"/>
    <dgm:cxn modelId="{AB298B90-F4B3-4FD6-AD77-47643B0DAFDF}" type="presParOf" srcId="{7A8799B9-4B0E-4E0C-B2EC-48CE9196F98A}" destId="{35E5FEAA-59C7-4BCC-AD96-D78DD4611E1F}" srcOrd="3" destOrd="0" presId="urn:microsoft.com/office/officeart/2005/8/layout/default"/>
    <dgm:cxn modelId="{1C0B1DDD-20A1-4AAF-BE87-D497788F8D5A}" type="presParOf" srcId="{7A8799B9-4B0E-4E0C-B2EC-48CE9196F98A}" destId="{88598FC7-3D25-4138-B057-52CE3CABE227}" srcOrd="4" destOrd="0" presId="urn:microsoft.com/office/officeart/2005/8/layout/default"/>
    <dgm:cxn modelId="{05F92D5E-AB4C-4136-ADE9-2F26CB7AD773}" type="presParOf" srcId="{7A8799B9-4B0E-4E0C-B2EC-48CE9196F98A}" destId="{A46F9A05-21EC-46E5-99A7-6DCE067F54A5}" srcOrd="5" destOrd="0" presId="urn:microsoft.com/office/officeart/2005/8/layout/default"/>
    <dgm:cxn modelId="{BD9BABAD-0B1B-43F8-AACF-9E369E281004}" type="presParOf" srcId="{7A8799B9-4B0E-4E0C-B2EC-48CE9196F98A}" destId="{0EBBCB97-6DC3-43DF-A1DD-06AFC5889AAC}" srcOrd="6" destOrd="0" presId="urn:microsoft.com/office/officeart/2005/8/layout/default"/>
    <dgm:cxn modelId="{07B3B33D-D093-4BDF-BE65-2AE327C1DBCF}" type="presParOf" srcId="{7A8799B9-4B0E-4E0C-B2EC-48CE9196F98A}" destId="{3341BD48-7F36-420A-8313-0D4EDD05E400}" srcOrd="7" destOrd="0" presId="urn:microsoft.com/office/officeart/2005/8/layout/default"/>
    <dgm:cxn modelId="{CE913B87-67CD-4B42-A422-25E2CE638864}" type="presParOf" srcId="{7A8799B9-4B0E-4E0C-B2EC-48CE9196F98A}" destId="{85F0CDAD-7751-446E-815E-CA8DEB91A04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3E32E-027F-4A4D-9170-101812009A13}">
      <dsp:nvSpPr>
        <dsp:cNvPr id="0" name=""/>
        <dsp:cNvSpPr/>
      </dsp:nvSpPr>
      <dsp:spPr>
        <a:xfrm>
          <a:off x="0" y="850043"/>
          <a:ext cx="2860445" cy="1716267"/>
        </a:xfrm>
        <a:prstGeom prst="rect">
          <a:avLst/>
        </a:prstGeom>
        <a:solidFill>
          <a:schemeClr val="lt1"/>
        </a:solidFill>
        <a:ln w="12700" cap="flat" cmpd="sng" algn="ctr">
          <a:solidFill>
            <a:schemeClr val="accent3"/>
          </a:solidFill>
          <a:prstDash val="solid"/>
          <a:miter lim="800000"/>
        </a:ln>
        <a:effectLst/>
      </dsp:spPr>
      <dsp:style>
        <a:lnRef idx="2">
          <a:schemeClr val="accent3"/>
        </a:lnRef>
        <a:fillRef idx="1">
          <a:schemeClr val="lt1"/>
        </a:fillRef>
        <a:effectRef idx="0">
          <a:schemeClr val="accent3"/>
        </a:effectRef>
        <a:fontRef idx="minor">
          <a:schemeClr val="dk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Overview on communication theory and Audience</a:t>
          </a:r>
          <a:endParaRPr lang="en-US" sz="2700" kern="1200" dirty="0"/>
        </a:p>
      </dsp:txBody>
      <dsp:txXfrm>
        <a:off x="0" y="850043"/>
        <a:ext cx="2860445" cy="1716267"/>
      </dsp:txXfrm>
    </dsp:sp>
    <dsp:sp modelId="{6849EEEF-B423-4DEA-A128-910087EC4DD4}">
      <dsp:nvSpPr>
        <dsp:cNvPr id="0" name=""/>
        <dsp:cNvSpPr/>
      </dsp:nvSpPr>
      <dsp:spPr>
        <a:xfrm>
          <a:off x="3156444" y="859998"/>
          <a:ext cx="2860445" cy="1716267"/>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Planning Project communication</a:t>
          </a:r>
          <a:endParaRPr lang="en-US" sz="2700" kern="1200" dirty="0"/>
        </a:p>
      </dsp:txBody>
      <dsp:txXfrm>
        <a:off x="3156444" y="859998"/>
        <a:ext cx="2860445" cy="1716267"/>
      </dsp:txXfrm>
    </dsp:sp>
    <dsp:sp modelId="{88598FC7-3D25-4138-B057-52CE3CABE227}">
      <dsp:nvSpPr>
        <dsp:cNvPr id="0" name=""/>
        <dsp:cNvSpPr/>
      </dsp:nvSpPr>
      <dsp:spPr>
        <a:xfrm>
          <a:off x="6292980" y="850043"/>
          <a:ext cx="2860445" cy="17162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Managing and Monitoring project communications</a:t>
          </a:r>
          <a:endParaRPr lang="en-US" sz="2700" kern="1200" dirty="0"/>
        </a:p>
      </dsp:txBody>
      <dsp:txXfrm>
        <a:off x="6292980" y="850043"/>
        <a:ext cx="2860445" cy="1716267"/>
      </dsp:txXfrm>
    </dsp:sp>
    <dsp:sp modelId="{0EBBCB97-6DC3-43DF-A1DD-06AFC5889AAC}">
      <dsp:nvSpPr>
        <dsp:cNvPr id="0" name=""/>
        <dsp:cNvSpPr/>
      </dsp:nvSpPr>
      <dsp:spPr>
        <a:xfrm>
          <a:off x="1573245" y="2852355"/>
          <a:ext cx="2860445" cy="1716267"/>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Communication tools and change</a:t>
          </a:r>
          <a:endParaRPr lang="en-US" sz="2700" kern="1200" dirty="0"/>
        </a:p>
      </dsp:txBody>
      <dsp:txXfrm>
        <a:off x="1573245" y="2852355"/>
        <a:ext cx="2860445" cy="1716267"/>
      </dsp:txXfrm>
    </dsp:sp>
    <dsp:sp modelId="{85F0CDAD-7751-446E-815E-CA8DEB91A041}">
      <dsp:nvSpPr>
        <dsp:cNvPr id="0" name=""/>
        <dsp:cNvSpPr/>
      </dsp:nvSpPr>
      <dsp:spPr>
        <a:xfrm>
          <a:off x="4719735" y="2852355"/>
          <a:ext cx="2860445" cy="17162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Managing conflicts through communication</a:t>
          </a:r>
          <a:endParaRPr lang="en-US" sz="2700" kern="1200" dirty="0"/>
        </a:p>
      </dsp:txBody>
      <dsp:txXfrm>
        <a:off x="4719735" y="2852355"/>
        <a:ext cx="2860445" cy="17162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29-Sep-23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29-Sep-23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2.gif"/></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svg"/><Relationship Id="rId5" Type="http://schemas.openxmlformats.org/officeDocument/2006/relationships/image" Target="../media/image15.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a:extLst>
              <a:ext uri="{FF2B5EF4-FFF2-40B4-BE49-F238E27FC236}">
                <a16:creationId xmlns:a16="http://schemas.microsoft.com/office/drawing/2014/main" id="{52297C4B-84D7-EDC8-F6F6-53F29890AA2A}"/>
              </a:ext>
            </a:extLst>
          </p:cNvPr>
          <p:cNvSpPr/>
          <p:nvPr/>
        </p:nvSpPr>
        <p:spPr>
          <a:xfrm>
            <a:off x="152400" y="1324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Rounded Corners 22">
            <a:extLst>
              <a:ext uri="{FF2B5EF4-FFF2-40B4-BE49-F238E27FC236}">
                <a16:creationId xmlns:a16="http://schemas.microsoft.com/office/drawing/2014/main" id="{52297C4B-84D7-EDC8-F6F6-53F29890AA2A}"/>
              </a:ext>
            </a:extLst>
          </p:cNvPr>
          <p:cNvSpPr/>
          <p:nvPr/>
        </p:nvSpPr>
        <p:spPr>
          <a:xfrm>
            <a:off x="0" y="11722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smtClean="0">
                <a:solidFill>
                  <a:schemeClr val="bg1"/>
                </a:solidFill>
                <a:latin typeface="Times New Roman" panose="02020603050405020304" pitchFamily="18" charset="0"/>
                <a:cs typeface="Times New Roman" panose="02020603050405020304" pitchFamily="18" charset="0"/>
              </a:rPr>
              <a:t>Merna Emad</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96494" y="2216145"/>
            <a:ext cx="5215534" cy="1446550"/>
          </a:xfrm>
          <a:prstGeom prst="rect">
            <a:avLst/>
          </a:prstGeom>
          <a:noFill/>
        </p:spPr>
        <p:txBody>
          <a:bodyPr wrap="square" rtlCol="0">
            <a:spAutoFit/>
          </a:bodyPr>
          <a:lstStyle/>
          <a:p>
            <a:pPr algn="ctr"/>
            <a:r>
              <a:rPr lang="en-US" sz="4400" b="1" dirty="0" smtClean="0">
                <a:solidFill>
                  <a:schemeClr val="bg1"/>
                </a:solidFill>
              </a:rPr>
              <a:t>Project communication</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588" y="5825019"/>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smtClean="0">
                <a:solidFill>
                  <a:srgbClr val="000000"/>
                </a:solidFill>
                <a:latin typeface="Times New Roman" panose="02020603050405020304" pitchFamily="18" charset="0"/>
                <a:cs typeface="Times New Roman" panose="02020603050405020304" pitchFamily="18" charset="0"/>
              </a:rPr>
              <a:t>Orientation Lecture</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6518" y="0"/>
            <a:ext cx="7434042" cy="35375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ectangle 1"/>
          <p:cNvSpPr/>
          <p:nvPr/>
        </p:nvSpPr>
        <p:spPr>
          <a:xfrm>
            <a:off x="4119899" y="6325403"/>
            <a:ext cx="1978940" cy="369332"/>
          </a:xfrm>
          <a:prstGeom prst="rect">
            <a:avLst/>
          </a:prstGeom>
        </p:spPr>
        <p:txBody>
          <a:bodyPr wrap="none">
            <a:spAutoFit/>
          </a:bodyPr>
          <a:lstStyle/>
          <a:p>
            <a:pPr algn="ctr"/>
            <a:r>
              <a:rPr lang="en-US" b="1" dirty="0">
                <a:solidFill>
                  <a:schemeClr val="bg1"/>
                </a:solidFill>
              </a:rPr>
              <a:t>www.midocean.ae</a:t>
            </a:r>
          </a:p>
        </p:txBody>
      </p:sp>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03079" y="0"/>
            <a:ext cx="5328190" cy="721736"/>
          </a:xfrm>
          <a:prstGeom prst="rect">
            <a:avLst/>
          </a:prstGeom>
          <a:solidFill>
            <a:schemeClr val="bg1"/>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0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endParaRPr lang="en-US" sz="40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00" y="885312"/>
            <a:ext cx="5852759" cy="5524915"/>
          </a:xfrm>
          <a:prstGeom prst="rect">
            <a:avLst/>
          </a:prstGeom>
        </p:spPr>
      </p:pic>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23529"/>
            <a:ext cx="1264585" cy="596884"/>
          </a:xfrm>
          <a:prstGeom prst="rect">
            <a:avLst/>
          </a:prstGeom>
        </p:spPr>
      </p:pic>
    </p:spTree>
    <p:extLst>
      <p:ext uri="{BB962C8B-B14F-4D97-AF65-F5344CB8AC3E}">
        <p14:creationId xmlns:p14="http://schemas.microsoft.com/office/powerpoint/2010/main" val="92719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0"/>
            <a:ext cx="5214248" cy="721736"/>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000" dirty="0" smtClean="0">
                <a:latin typeface="Calibri" panose="020F0502020204030204" pitchFamily="34" charset="0"/>
                <a:ea typeface="Calibri" panose="020F0502020204030204" pitchFamily="34" charset="0"/>
                <a:cs typeface="Arial" panose="020B0604020202020204" pitchFamily="34" charset="0"/>
              </a:rPr>
              <a:t>Project communications</a:t>
            </a:r>
            <a:endParaRPr lang="en-US" sz="40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832427"/>
            <a:ext cx="11387579" cy="1938992"/>
          </a:xfrm>
          <a:prstGeom prst="rect">
            <a:avLst/>
          </a:prstGeom>
          <a:solidFill>
            <a:schemeClr val="tx1"/>
          </a:solidFill>
          <a:ln>
            <a:solidFill>
              <a:schemeClr val="bg2"/>
            </a:solidFill>
          </a:ln>
        </p:spPr>
        <p:txBody>
          <a:bodyPr wrap="square">
            <a:spAutoFit/>
          </a:bodyPr>
          <a:lstStyle/>
          <a:p>
            <a:r>
              <a:rPr lang="en-US" sz="2400" dirty="0">
                <a:solidFill>
                  <a:schemeClr val="bg1"/>
                </a:solidFill>
              </a:rPr>
              <a:t>Miscommunication is the biggest culprit in project failures. When changes and updates are not communicated correctly and on time, it creates confusion among coworkers and different departments. This confusion further leads to errors, missed steps in process, conflicts, and more. All these scenarios will ultimately result in delays or budget over.</a:t>
            </a:r>
            <a:endParaRPr lang="en-US" sz="2800" dirty="0">
              <a:solidFill>
                <a:schemeClr val="bg1"/>
              </a:solidFill>
            </a:endParaRPr>
          </a:p>
        </p:txBody>
      </p:sp>
      <p:sp>
        <p:nvSpPr>
          <p:cNvPr id="4" name="Rectangle 3"/>
          <p:cNvSpPr/>
          <p:nvPr/>
        </p:nvSpPr>
        <p:spPr>
          <a:xfrm>
            <a:off x="0" y="3307278"/>
            <a:ext cx="6260026" cy="3046988"/>
          </a:xfrm>
          <a:prstGeom prst="rect">
            <a:avLst/>
          </a:prstGeom>
          <a:solidFill>
            <a:schemeClr val="tx1"/>
          </a:solidFill>
          <a:ln>
            <a:solidFill>
              <a:schemeClr val="bg2"/>
            </a:solidFill>
          </a:ln>
        </p:spPr>
        <p:txBody>
          <a:bodyPr wrap="square">
            <a:spAutoFit/>
          </a:bodyPr>
          <a:lstStyle/>
          <a:p>
            <a:r>
              <a:rPr lang="en-US" sz="2400" dirty="0">
                <a:solidFill>
                  <a:schemeClr val="bg1"/>
                </a:solidFill>
              </a:rPr>
              <a:t>Because project teams often comprise of professionals with a diverse range of backgrounds and skills, communication is crucial in order to keep each professional informed and on-task. Project managers spend much of their time as leaders communicating to their team to ensure the success of the project.</a:t>
            </a:r>
          </a:p>
        </p:txBody>
      </p:sp>
      <p:pic>
        <p:nvPicPr>
          <p:cNvPr id="5" name="Picture 4">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86910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p:nvPr/>
        </p:nvCxnSpPr>
        <p:spPr>
          <a:xfrm>
            <a:off x="3082565" y="1852367"/>
            <a:ext cx="35727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p:cNvCxnSpPr/>
          <p:nvPr/>
        </p:nvCxnSpPr>
        <p:spPr>
          <a:xfrm flipH="1">
            <a:off x="3082564" y="1852367"/>
            <a:ext cx="1" cy="22294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Rectangle 8"/>
          <p:cNvSpPr/>
          <p:nvPr/>
        </p:nvSpPr>
        <p:spPr>
          <a:xfrm>
            <a:off x="3209290" y="745918"/>
            <a:ext cx="3319307" cy="584775"/>
          </a:xfrm>
          <a:prstGeom prst="rect">
            <a:avLst/>
          </a:prstGeom>
          <a:solidFill>
            <a:schemeClr val="accent6">
              <a:lumMod val="20000"/>
              <a:lumOff val="80000"/>
            </a:schemeClr>
          </a:solidFill>
          <a:ln>
            <a:solidFill>
              <a:schemeClr val="bg2"/>
            </a:solidFill>
          </a:ln>
          <a:effectLst>
            <a:outerShdw blurRad="50800" dist="38100" dir="2700000" algn="tl" rotWithShape="0">
              <a:prstClr val="black">
                <a:alpha val="40000"/>
              </a:prstClr>
            </a:outerShdw>
          </a:effectLst>
        </p:spPr>
        <p:txBody>
          <a:bodyPr wrap="none">
            <a:spAutoFit/>
          </a:bodyPr>
          <a:lstStyle/>
          <a:p>
            <a:r>
              <a:rPr lang="en-US" sz="3200" b="1" dirty="0" smtClean="0">
                <a:solidFill>
                  <a:schemeClr val="bg2">
                    <a:lumMod val="75000"/>
                  </a:schemeClr>
                </a:solidFill>
                <a:latin typeface="Calibri" panose="020F0502020204030204" pitchFamily="34" charset="0"/>
                <a:ea typeface="Calibri" panose="020F0502020204030204" pitchFamily="34" charset="0"/>
                <a:cs typeface="Arial" panose="020B0604020202020204" pitchFamily="34" charset="0"/>
              </a:rPr>
              <a:t>The book aims to: </a:t>
            </a:r>
            <a:endParaRPr lang="en-US" sz="3200" b="1" dirty="0">
              <a:solidFill>
                <a:schemeClr val="bg2">
                  <a:lumMod val="75000"/>
                </a:schemeClr>
              </a:solidFill>
            </a:endParaRPr>
          </a:p>
        </p:txBody>
      </p:sp>
      <p:sp>
        <p:nvSpPr>
          <p:cNvPr id="12" name="Rectangle 11"/>
          <p:cNvSpPr/>
          <p:nvPr/>
        </p:nvSpPr>
        <p:spPr>
          <a:xfrm>
            <a:off x="0" y="4458689"/>
            <a:ext cx="6043977" cy="2246769"/>
          </a:xfrm>
          <a:prstGeom prst="rect">
            <a:avLst/>
          </a:prstGeom>
          <a:ln>
            <a:solidFill>
              <a:schemeClr val="bg2"/>
            </a:solidFill>
          </a:ln>
        </p:spPr>
        <p:txBody>
          <a:bodyPr wrap="square">
            <a:spAutoFit/>
          </a:bodyPr>
          <a:lstStyle/>
          <a:p>
            <a:r>
              <a:rPr lang="en-US" sz="2000" dirty="0">
                <a:solidFill>
                  <a:schemeClr val="bg1"/>
                </a:solidFill>
              </a:rPr>
              <a:t>Gain actionable insights into identifying your audience, choosing the right tools, managing change, and handling conflict. Expand your professional toolkit with templates, activities, and resources. Develop your project communications expertise with reflective questions and recommendations.</a:t>
            </a:r>
          </a:p>
        </p:txBody>
      </p:sp>
      <p:sp>
        <p:nvSpPr>
          <p:cNvPr id="13" name="Rectangle 12"/>
          <p:cNvSpPr/>
          <p:nvPr/>
        </p:nvSpPr>
        <p:spPr>
          <a:xfrm>
            <a:off x="6727772" y="1330693"/>
            <a:ext cx="4895478" cy="1938992"/>
          </a:xfrm>
          <a:prstGeom prst="rect">
            <a:avLst/>
          </a:prstGeom>
          <a:ln>
            <a:solidFill>
              <a:schemeClr val="bg2"/>
            </a:solidFill>
          </a:ln>
        </p:spPr>
        <p:txBody>
          <a:bodyPr wrap="square">
            <a:spAutoFit/>
          </a:bodyPr>
          <a:lstStyle/>
          <a:p>
            <a:r>
              <a:rPr lang="en-US" sz="2000" dirty="0">
                <a:solidFill>
                  <a:schemeClr val="bg1"/>
                </a:solidFill>
              </a:rPr>
              <a:t>This book presents a new way to look at communication within projects. It combines real-world examples and practical tips with theory, research, and professional standards you can apply to any size and type of project.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3082564" cy="3374797"/>
          </a:xfrm>
          <a:prstGeom prst="rect">
            <a:avLst/>
          </a:prstGeom>
        </p:spPr>
      </p:pic>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254820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p:cTn id="18" dur="500" fill="hold"/>
                                        <p:tgtEl>
                                          <p:spTgt spid="13"/>
                                        </p:tgtEl>
                                        <p:attrNameLst>
                                          <p:attrName>ppt_w</p:attrName>
                                        </p:attrNameLst>
                                      </p:cBhvr>
                                      <p:tavLst>
                                        <p:tav tm="0">
                                          <p:val>
                                            <p:fltVal val="0"/>
                                          </p:val>
                                        </p:tav>
                                        <p:tav tm="100000">
                                          <p:val>
                                            <p:strVal val="#ppt_w"/>
                                          </p:val>
                                        </p:tav>
                                      </p:tavLst>
                                    </p:anim>
                                    <p:anim calcmode="lin" valueType="num">
                                      <p:cBhvr>
                                        <p:cTn id="19" dur="500" fill="hold"/>
                                        <p:tgtEl>
                                          <p:spTgt spid="13"/>
                                        </p:tgtEl>
                                        <p:attrNameLst>
                                          <p:attrName>ppt_h</p:attrName>
                                        </p:attrNameLst>
                                      </p:cBhvr>
                                      <p:tavLst>
                                        <p:tav tm="0">
                                          <p:val>
                                            <p:fltVal val="0"/>
                                          </p:val>
                                        </p:tav>
                                        <p:tav tm="100000">
                                          <p:val>
                                            <p:strVal val="#ppt_h"/>
                                          </p:val>
                                        </p:tav>
                                      </p:tavLst>
                                    </p:anim>
                                    <p:animEffect transition="in" filter="fad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500" fill="hold"/>
                                        <p:tgtEl>
                                          <p:spTgt spid="12"/>
                                        </p:tgtEl>
                                        <p:attrNameLst>
                                          <p:attrName>ppt_w</p:attrName>
                                        </p:attrNameLst>
                                      </p:cBhvr>
                                      <p:tavLst>
                                        <p:tav tm="0">
                                          <p:val>
                                            <p:fltVal val="0"/>
                                          </p:val>
                                        </p:tav>
                                        <p:tav tm="100000">
                                          <p:val>
                                            <p:strVal val="#ppt_w"/>
                                          </p:val>
                                        </p:tav>
                                      </p:tavLst>
                                    </p:anim>
                                    <p:anim calcmode="lin" valueType="num">
                                      <p:cBhvr>
                                        <p:cTn id="31" dur="500" fill="hold"/>
                                        <p:tgtEl>
                                          <p:spTgt spid="12"/>
                                        </p:tgtEl>
                                        <p:attrNameLst>
                                          <p:attrName>ppt_h</p:attrName>
                                        </p:attrNameLst>
                                      </p:cBhvr>
                                      <p:tavLst>
                                        <p:tav tm="0">
                                          <p:val>
                                            <p:fltVal val="0"/>
                                          </p:val>
                                        </p:tav>
                                        <p:tav tm="100000">
                                          <p:val>
                                            <p:strVal val="#ppt_h"/>
                                          </p:val>
                                        </p:tav>
                                      </p:tavLst>
                                    </p:anim>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9605" y="2676257"/>
            <a:ext cx="2857500" cy="4762500"/>
          </a:xfrm>
          <a:prstGeom prst="rect">
            <a:avLst/>
          </a:prstGeom>
        </p:spPr>
      </p:pic>
      <p:sp>
        <p:nvSpPr>
          <p:cNvPr id="5" name="Rectangle 4"/>
          <p:cNvSpPr/>
          <p:nvPr/>
        </p:nvSpPr>
        <p:spPr>
          <a:xfrm>
            <a:off x="11557" y="1147962"/>
            <a:ext cx="3805287" cy="1200329"/>
          </a:xfrm>
          <a:prstGeom prst="rect">
            <a:avLst/>
          </a:prstGeom>
          <a:noFill/>
          <a:ln>
            <a:solidFill>
              <a:schemeClr val="tx1"/>
            </a:solidFill>
          </a:ln>
        </p:spPr>
        <p:txBody>
          <a:bodyPr wrap="square">
            <a:spAutoFit/>
          </a:bodyPr>
          <a:lstStyle/>
          <a:p>
            <a:r>
              <a:rPr lang="en-US" sz="2400" dirty="0" smtClean="0">
                <a:solidFill>
                  <a:schemeClr val="bg1"/>
                </a:solidFill>
              </a:rPr>
              <a:t>Understand </a:t>
            </a:r>
            <a:r>
              <a:rPr lang="en-US" sz="2400" dirty="0">
                <a:solidFill>
                  <a:schemeClr val="bg1"/>
                </a:solidFill>
              </a:rPr>
              <a:t>why project communication is so important </a:t>
            </a:r>
          </a:p>
        </p:txBody>
      </p:sp>
      <p:sp>
        <p:nvSpPr>
          <p:cNvPr id="6" name="Rectangle 5"/>
          <p:cNvSpPr/>
          <p:nvPr/>
        </p:nvSpPr>
        <p:spPr>
          <a:xfrm>
            <a:off x="6768445" y="904973"/>
            <a:ext cx="4846949" cy="1938992"/>
          </a:xfrm>
          <a:prstGeom prst="rect">
            <a:avLst/>
          </a:prstGeom>
          <a:noFill/>
          <a:ln>
            <a:solidFill>
              <a:schemeClr val="tx1"/>
            </a:solidFill>
          </a:ln>
        </p:spPr>
        <p:txBody>
          <a:bodyPr wrap="square">
            <a:spAutoFit/>
          </a:bodyPr>
          <a:lstStyle/>
          <a:p>
            <a:r>
              <a:rPr lang="en-US" sz="2400" dirty="0" smtClean="0">
                <a:solidFill>
                  <a:schemeClr val="bg1"/>
                </a:solidFill>
              </a:rPr>
              <a:t>Understand </a:t>
            </a:r>
            <a:r>
              <a:rPr lang="en-US" sz="2400" dirty="0">
                <a:solidFill>
                  <a:schemeClr val="bg1"/>
                </a:solidFill>
              </a:rPr>
              <a:t>why people communicate by looking at two different communication theories that focus on communication as a way people handle uncertainty </a:t>
            </a:r>
          </a:p>
        </p:txBody>
      </p:sp>
      <p:sp>
        <p:nvSpPr>
          <p:cNvPr id="7" name="Rectangle 6"/>
          <p:cNvSpPr/>
          <p:nvPr/>
        </p:nvSpPr>
        <p:spPr>
          <a:xfrm>
            <a:off x="65988" y="4549676"/>
            <a:ext cx="3739299" cy="830997"/>
          </a:xfrm>
          <a:prstGeom prst="rect">
            <a:avLst/>
          </a:prstGeom>
          <a:noFill/>
          <a:ln>
            <a:solidFill>
              <a:schemeClr val="tx1"/>
            </a:solidFill>
          </a:ln>
        </p:spPr>
        <p:txBody>
          <a:bodyPr wrap="square">
            <a:spAutoFit/>
          </a:bodyPr>
          <a:lstStyle/>
          <a:p>
            <a:r>
              <a:rPr lang="en-US" sz="2400" dirty="0" smtClean="0">
                <a:solidFill>
                  <a:schemeClr val="bg1"/>
                </a:solidFill>
              </a:rPr>
              <a:t>Trace </a:t>
            </a:r>
            <a:r>
              <a:rPr lang="en-US" sz="2400" dirty="0">
                <a:solidFill>
                  <a:schemeClr val="bg1"/>
                </a:solidFill>
              </a:rPr>
              <a:t>the evolution of project communications </a:t>
            </a:r>
          </a:p>
        </p:txBody>
      </p:sp>
      <p:sp>
        <p:nvSpPr>
          <p:cNvPr id="8" name="Rectangle 7"/>
          <p:cNvSpPr/>
          <p:nvPr/>
        </p:nvSpPr>
        <p:spPr>
          <a:xfrm>
            <a:off x="2407838" y="0"/>
            <a:ext cx="6133859" cy="470000"/>
          </a:xfrm>
          <a:prstGeom prst="rect">
            <a:avLst/>
          </a:prstGeom>
          <a:solidFill>
            <a:srgbClr val="C00000"/>
          </a:solidFill>
          <a:ln>
            <a:solidFill>
              <a:schemeClr val="tx1"/>
            </a:solidFill>
          </a:ln>
          <a:effectLst>
            <a:reflection blurRad="6350" stA="52000" endA="300" endPos="35000" dir="5400000" sy="-100000" algn="bl" rotWithShape="0"/>
          </a:effectLst>
        </p:spPr>
        <p:txBody>
          <a:bodyPr wrap="none">
            <a:spAutoFit/>
          </a:bodyPr>
          <a:lstStyle/>
          <a:p>
            <a:pPr>
              <a:lnSpc>
                <a:spcPct val="107000"/>
              </a:lnSpc>
              <a:spcAft>
                <a:spcPts val="800"/>
              </a:spcAft>
            </a:pPr>
            <a:r>
              <a:rPr lang="en-US" sz="2400" dirty="0">
                <a:latin typeface="Calibri" panose="020F0502020204030204" pitchFamily="34" charset="0"/>
                <a:ea typeface="Calibri" panose="020F0502020204030204" pitchFamily="34" charset="0"/>
                <a:cs typeface="Arial" panose="020B0604020202020204" pitchFamily="34" charset="0"/>
              </a:rPr>
              <a:t>After completing this course you will be able to:</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56230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9605" y="2676257"/>
            <a:ext cx="2857500" cy="4762500"/>
          </a:xfrm>
          <a:prstGeom prst="rect">
            <a:avLst/>
          </a:prstGeom>
        </p:spPr>
      </p:pic>
      <p:sp>
        <p:nvSpPr>
          <p:cNvPr id="5" name="Rectangle 4"/>
          <p:cNvSpPr/>
          <p:nvPr/>
        </p:nvSpPr>
        <p:spPr>
          <a:xfrm>
            <a:off x="11557" y="1147962"/>
            <a:ext cx="4739552" cy="1200329"/>
          </a:xfrm>
          <a:prstGeom prst="rect">
            <a:avLst/>
          </a:prstGeom>
          <a:noFill/>
          <a:ln>
            <a:solidFill>
              <a:schemeClr val="tx1"/>
            </a:solidFill>
          </a:ln>
        </p:spPr>
        <p:txBody>
          <a:bodyPr wrap="square">
            <a:spAutoFit/>
          </a:bodyPr>
          <a:lstStyle/>
          <a:p>
            <a:r>
              <a:rPr lang="en-US" sz="2400" dirty="0" smtClean="0">
                <a:solidFill>
                  <a:schemeClr val="bg1"/>
                </a:solidFill>
              </a:rPr>
              <a:t>Evaluate </a:t>
            </a:r>
            <a:r>
              <a:rPr lang="en-US" sz="2400" dirty="0">
                <a:solidFill>
                  <a:schemeClr val="bg1"/>
                </a:solidFill>
              </a:rPr>
              <a:t>the impact of the quality as well as the quantity of communication in a project </a:t>
            </a:r>
          </a:p>
        </p:txBody>
      </p:sp>
      <p:sp>
        <p:nvSpPr>
          <p:cNvPr id="6" name="Rectangle 5"/>
          <p:cNvSpPr/>
          <p:nvPr/>
        </p:nvSpPr>
        <p:spPr>
          <a:xfrm>
            <a:off x="6416509" y="942614"/>
            <a:ext cx="3805287" cy="1569660"/>
          </a:xfrm>
          <a:prstGeom prst="rect">
            <a:avLst/>
          </a:prstGeom>
          <a:noFill/>
          <a:ln>
            <a:solidFill>
              <a:schemeClr val="tx1"/>
            </a:solidFill>
          </a:ln>
        </p:spPr>
        <p:txBody>
          <a:bodyPr wrap="square">
            <a:spAutoFit/>
          </a:bodyPr>
          <a:lstStyle/>
          <a:p>
            <a:r>
              <a:rPr lang="en-US" sz="2400" dirty="0">
                <a:solidFill>
                  <a:schemeClr val="bg1"/>
                </a:solidFill>
              </a:rPr>
              <a:t>S</a:t>
            </a:r>
            <a:r>
              <a:rPr lang="en-US" sz="2400" dirty="0" smtClean="0">
                <a:solidFill>
                  <a:schemeClr val="bg1"/>
                </a:solidFill>
              </a:rPr>
              <a:t>ee </a:t>
            </a:r>
            <a:r>
              <a:rPr lang="en-US" sz="2400" dirty="0">
                <a:solidFill>
                  <a:schemeClr val="bg1"/>
                </a:solidFill>
              </a:rPr>
              <a:t>the connection between effective communication and stakeholder trust </a:t>
            </a:r>
          </a:p>
        </p:txBody>
      </p:sp>
      <p:sp>
        <p:nvSpPr>
          <p:cNvPr id="7" name="Rectangle 6"/>
          <p:cNvSpPr/>
          <p:nvPr/>
        </p:nvSpPr>
        <p:spPr>
          <a:xfrm>
            <a:off x="0" y="4549676"/>
            <a:ext cx="3805287" cy="1569660"/>
          </a:xfrm>
          <a:prstGeom prst="rect">
            <a:avLst/>
          </a:prstGeom>
          <a:noFill/>
          <a:ln>
            <a:solidFill>
              <a:schemeClr val="tx1"/>
            </a:solidFill>
          </a:ln>
        </p:spPr>
        <p:txBody>
          <a:bodyPr wrap="square">
            <a:spAutoFit/>
          </a:bodyPr>
          <a:lstStyle/>
          <a:p>
            <a:r>
              <a:rPr lang="en-US" sz="2400" dirty="0" smtClean="0">
                <a:solidFill>
                  <a:schemeClr val="bg1"/>
                </a:solidFill>
              </a:rPr>
              <a:t>Put a Project communication plan between the different parties of the project</a:t>
            </a:r>
            <a:endParaRPr lang="en-US" sz="2800" dirty="0">
              <a:solidFill>
                <a:schemeClr val="bg1"/>
              </a:solidFill>
            </a:endParaRPr>
          </a:p>
        </p:txBody>
      </p:sp>
      <p:sp>
        <p:nvSpPr>
          <p:cNvPr id="8" name="Rectangle 7"/>
          <p:cNvSpPr/>
          <p:nvPr/>
        </p:nvSpPr>
        <p:spPr>
          <a:xfrm>
            <a:off x="2407838" y="0"/>
            <a:ext cx="6133859" cy="470000"/>
          </a:xfrm>
          <a:prstGeom prst="rect">
            <a:avLst/>
          </a:prstGeom>
          <a:solidFill>
            <a:srgbClr val="C00000"/>
          </a:solidFill>
          <a:ln>
            <a:solidFill>
              <a:schemeClr val="tx1"/>
            </a:solidFill>
          </a:ln>
          <a:effectLst>
            <a:reflection blurRad="6350" stA="52000" endA="300" endPos="35000" dir="5400000" sy="-100000" algn="bl" rotWithShape="0"/>
          </a:effectLst>
        </p:spPr>
        <p:txBody>
          <a:bodyPr wrap="none">
            <a:spAutoFit/>
          </a:bodyPr>
          <a:lstStyle/>
          <a:p>
            <a:pPr>
              <a:lnSpc>
                <a:spcPct val="107000"/>
              </a:lnSpc>
              <a:spcAft>
                <a:spcPts val="800"/>
              </a:spcAft>
            </a:pPr>
            <a:r>
              <a:rPr lang="en-US" sz="2400" dirty="0">
                <a:latin typeface="Calibri" panose="020F0502020204030204" pitchFamily="34" charset="0"/>
                <a:ea typeface="Calibri" panose="020F0502020204030204" pitchFamily="34" charset="0"/>
                <a:cs typeface="Arial" panose="020B0604020202020204" pitchFamily="34" charset="0"/>
              </a:rPr>
              <a:t>After completing this course you will be able to:</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206553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31355" y="4413"/>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smtClean="0">
                <a:latin typeface="Calibri" panose="020F0502020204030204" pitchFamily="34" charset="0"/>
                <a:ea typeface="Calibri" panose="020F0502020204030204" pitchFamily="34" charset="0"/>
                <a:cs typeface="Arial" panose="020B0604020202020204" pitchFamily="34" charset="0"/>
              </a:rPr>
              <a:t>Outline of the Book</a:t>
            </a:r>
            <a:endParaRPr lang="en-US" sz="2800" b="1"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311082" y="768784"/>
            <a:ext cx="10454328" cy="619272"/>
          </a:xfrm>
          <a:prstGeom prst="rect">
            <a:avLst/>
          </a:prstGeom>
          <a:ln>
            <a:solidFill>
              <a:schemeClr val="bg1">
                <a:lumMod val="75000"/>
                <a:lumOff val="25000"/>
              </a:schemeClr>
            </a:solidFill>
          </a:ln>
        </p:spPr>
        <p:txBody>
          <a:bodyPr wrap="square">
            <a:spAutoFit/>
          </a:bodyPr>
          <a:lstStyle/>
          <a:p>
            <a:pPr algn="ctr">
              <a:lnSpc>
                <a:spcPct val="107000"/>
              </a:lnSpc>
              <a:spcAft>
                <a:spcPts val="800"/>
              </a:spcAft>
            </a:pPr>
            <a:r>
              <a:rPr lang="en-US" sz="3200" dirty="0">
                <a:solidFill>
                  <a:schemeClr val="bg2">
                    <a:lumMod val="50000"/>
                  </a:schemeClr>
                </a:solidFill>
                <a:latin typeface="Calibri" panose="020F0502020204030204" pitchFamily="34" charset="0"/>
                <a:ea typeface="Calibri" panose="020F0502020204030204" pitchFamily="34" charset="0"/>
                <a:cs typeface="Arial" panose="020B0604020202020204" pitchFamily="34" charset="0"/>
              </a:rPr>
              <a:t>The book is organized into </a:t>
            </a:r>
            <a:r>
              <a:rPr lang="en-US" sz="3200" b="1" dirty="0">
                <a:solidFill>
                  <a:srgbClr val="FF0000"/>
                </a:solidFill>
                <a:latin typeface="Calibri" panose="020F0502020204030204" pitchFamily="34" charset="0"/>
                <a:ea typeface="Calibri" panose="020F0502020204030204" pitchFamily="34" charset="0"/>
                <a:cs typeface="Arial" panose="020B0604020202020204" pitchFamily="34" charset="0"/>
              </a:rPr>
              <a:t>five</a:t>
            </a:r>
            <a:r>
              <a:rPr lang="en-US" sz="3200" dirty="0">
                <a:solidFill>
                  <a:schemeClr val="bg2">
                    <a:lumMod val="50000"/>
                  </a:schemeClr>
                </a:solidFill>
                <a:latin typeface="Calibri" panose="020F0502020204030204" pitchFamily="34" charset="0"/>
                <a:ea typeface="Calibri" panose="020F0502020204030204" pitchFamily="34" charset="0"/>
                <a:cs typeface="Arial" panose="020B0604020202020204" pitchFamily="34" charset="0"/>
              </a:rPr>
              <a:t> distinct parts. </a:t>
            </a:r>
          </a:p>
        </p:txBody>
      </p:sp>
      <p:graphicFrame>
        <p:nvGraphicFramePr>
          <p:cNvPr id="8" name="Diagram 7"/>
          <p:cNvGraphicFramePr/>
          <p:nvPr>
            <p:extLst/>
          </p:nvPr>
        </p:nvGraphicFramePr>
        <p:xfrm>
          <a:off x="1" y="1005700"/>
          <a:ext cx="915342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B1083B8-7F24-C9AF-FA88-CAB8BE99D406}"/>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539935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randombar(horizontal)">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Graphic spid="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1 </a:t>
            </a:r>
            <a:endParaRPr lang="en-US" sz="4000" dirty="0"/>
          </a:p>
        </p:txBody>
      </p:sp>
      <p:sp>
        <p:nvSpPr>
          <p:cNvPr id="6" name="Rectangle 5"/>
          <p:cNvSpPr/>
          <p:nvPr/>
        </p:nvSpPr>
        <p:spPr>
          <a:xfrm>
            <a:off x="3431355" y="1592286"/>
            <a:ext cx="4109238" cy="830997"/>
          </a:xfrm>
          <a:prstGeom prst="rect">
            <a:avLst/>
          </a:prstGeom>
          <a:ln>
            <a:solidFill>
              <a:schemeClr val="bg1">
                <a:lumMod val="75000"/>
                <a:lumOff val="25000"/>
              </a:schemeClr>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to Project communication</a:t>
            </a:r>
          </a:p>
        </p:txBody>
      </p:sp>
      <p:sp>
        <p:nvSpPr>
          <p:cNvPr id="7" name="Rectangle 6"/>
          <p:cNvSpPr/>
          <p:nvPr/>
        </p:nvSpPr>
        <p:spPr>
          <a:xfrm>
            <a:off x="3342522" y="2532774"/>
            <a:ext cx="4286904" cy="830997"/>
          </a:xfrm>
          <a:prstGeom prst="rect">
            <a:avLst/>
          </a:prstGeom>
          <a:ln>
            <a:solidFill>
              <a:schemeClr val="bg1">
                <a:lumMod val="75000"/>
                <a:lumOff val="25000"/>
              </a:schemeClr>
            </a:solidFill>
          </a:ln>
        </p:spPr>
        <p:txBody>
          <a:bodyPr wrap="square">
            <a:spAutoFit/>
          </a:bodyPr>
          <a:lstStyle/>
          <a:p>
            <a:r>
              <a:rPr lang="en-US" sz="2400" b="1" dirty="0">
                <a:solidFill>
                  <a:schemeClr val="bg1"/>
                </a:solidFill>
              </a:rPr>
              <a:t>Improvement of project communication stages</a:t>
            </a:r>
          </a:p>
        </p:txBody>
      </p:sp>
      <p:sp>
        <p:nvSpPr>
          <p:cNvPr id="8" name="Rectangle 7"/>
          <p:cNvSpPr/>
          <p:nvPr/>
        </p:nvSpPr>
        <p:spPr>
          <a:xfrm>
            <a:off x="1287902" y="3812165"/>
            <a:ext cx="5075189"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Exploring Communication Theories</a:t>
            </a:r>
          </a:p>
        </p:txBody>
      </p:sp>
      <p:sp>
        <p:nvSpPr>
          <p:cNvPr id="9" name="Rectangle 8"/>
          <p:cNvSpPr/>
          <p:nvPr/>
        </p:nvSpPr>
        <p:spPr>
          <a:xfrm>
            <a:off x="1199068" y="4918929"/>
            <a:ext cx="5164023"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Uncertainty and Effective communication</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778139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2 </a:t>
            </a:r>
            <a:endParaRPr lang="en-US" sz="4000" dirty="0"/>
          </a:p>
        </p:txBody>
      </p:sp>
      <p:sp>
        <p:nvSpPr>
          <p:cNvPr id="6" name="Rectangle 5"/>
          <p:cNvSpPr/>
          <p:nvPr/>
        </p:nvSpPr>
        <p:spPr>
          <a:xfrm>
            <a:off x="3431355" y="1592286"/>
            <a:ext cx="4109238" cy="461665"/>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Defining Audience</a:t>
            </a:r>
            <a:endParaRPr lang="en-US" sz="2400" b="1" dirty="0">
              <a:solidFill>
                <a:schemeClr val="bg1"/>
              </a:solidFill>
            </a:endParaRPr>
          </a:p>
        </p:txBody>
      </p:sp>
      <p:sp>
        <p:nvSpPr>
          <p:cNvPr id="7" name="Rectangle 6"/>
          <p:cNvSpPr/>
          <p:nvPr/>
        </p:nvSpPr>
        <p:spPr>
          <a:xfrm>
            <a:off x="3342522" y="2500579"/>
            <a:ext cx="4286904" cy="461665"/>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Prioritizing Stakeholders</a:t>
            </a:r>
            <a:endParaRPr lang="en-US" sz="3200" b="1" dirty="0">
              <a:solidFill>
                <a:schemeClr val="bg1"/>
              </a:solidFill>
            </a:endParaRPr>
          </a:p>
        </p:txBody>
      </p:sp>
      <p:sp>
        <p:nvSpPr>
          <p:cNvPr id="8" name="Rectangle 7"/>
          <p:cNvSpPr/>
          <p:nvPr/>
        </p:nvSpPr>
        <p:spPr>
          <a:xfrm>
            <a:off x="1287902" y="3812165"/>
            <a:ext cx="5075189" cy="461665"/>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Stakeholder engagement</a:t>
            </a:r>
            <a:endParaRPr lang="en-US" sz="2400" b="1" dirty="0">
              <a:solidFill>
                <a:schemeClr val="bg1"/>
              </a:solidFill>
            </a:endParaRP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099729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3 </a:t>
            </a:r>
            <a:endParaRPr lang="en-US" sz="4000" dirty="0"/>
          </a:p>
        </p:txBody>
      </p:sp>
      <p:sp>
        <p:nvSpPr>
          <p:cNvPr id="6" name="Rectangle 5"/>
          <p:cNvSpPr/>
          <p:nvPr/>
        </p:nvSpPr>
        <p:spPr>
          <a:xfrm>
            <a:off x="3431355" y="1592286"/>
            <a:ext cx="4109238" cy="461665"/>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Project Kick-Off meeting</a:t>
            </a:r>
            <a:endParaRPr lang="en-US" sz="2400" b="1" dirty="0">
              <a:solidFill>
                <a:schemeClr val="bg1"/>
              </a:solidFill>
            </a:endParaRPr>
          </a:p>
        </p:txBody>
      </p:sp>
      <p:sp>
        <p:nvSpPr>
          <p:cNvPr id="7" name="Rectangle 6"/>
          <p:cNvSpPr/>
          <p:nvPr/>
        </p:nvSpPr>
        <p:spPr>
          <a:xfrm>
            <a:off x="3342522" y="2500579"/>
            <a:ext cx="4286904" cy="461665"/>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The project Plan</a:t>
            </a:r>
            <a:endParaRPr lang="en-US" sz="2400" b="1"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75639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4 </a:t>
            </a:r>
            <a:endParaRPr lang="en-US" sz="4000" dirty="0"/>
          </a:p>
        </p:txBody>
      </p:sp>
      <p:sp>
        <p:nvSpPr>
          <p:cNvPr id="6" name="Rectangle 5"/>
          <p:cNvSpPr/>
          <p:nvPr/>
        </p:nvSpPr>
        <p:spPr>
          <a:xfrm>
            <a:off x="3431355" y="1592286"/>
            <a:ext cx="4109238"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Managing communications</a:t>
            </a:r>
          </a:p>
        </p:txBody>
      </p:sp>
      <p:sp>
        <p:nvSpPr>
          <p:cNvPr id="7" name="Rectangle 6"/>
          <p:cNvSpPr/>
          <p:nvPr/>
        </p:nvSpPr>
        <p:spPr>
          <a:xfrm>
            <a:off x="3356661" y="2655171"/>
            <a:ext cx="4286904"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Monitoring communications</a:t>
            </a:r>
          </a:p>
        </p:txBody>
      </p:sp>
      <p:sp>
        <p:nvSpPr>
          <p:cNvPr id="8" name="Rectangle 7"/>
          <p:cNvSpPr/>
          <p:nvPr/>
        </p:nvSpPr>
        <p:spPr>
          <a:xfrm>
            <a:off x="1287902" y="3812165"/>
            <a:ext cx="5075189"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Putting it into Practice </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73163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5</a:t>
            </a:r>
            <a:r>
              <a:rPr lang="en-US" sz="4000" b="1" dirty="0" smtClean="0">
                <a:latin typeface="Calibri" panose="020F0502020204030204" pitchFamily="34" charset="0"/>
                <a:ea typeface="Calibri" panose="020F0502020204030204" pitchFamily="34" charset="0"/>
                <a:cs typeface="Arial" panose="020B0604020202020204" pitchFamily="34" charset="0"/>
              </a:rPr>
              <a:t> </a:t>
            </a:r>
            <a:endParaRPr lang="en-US" sz="4000" dirty="0"/>
          </a:p>
        </p:txBody>
      </p:sp>
      <p:sp>
        <p:nvSpPr>
          <p:cNvPr id="7" name="Rectangle 6"/>
          <p:cNvSpPr/>
          <p:nvPr/>
        </p:nvSpPr>
        <p:spPr>
          <a:xfrm>
            <a:off x="3431355" y="2634595"/>
            <a:ext cx="4286904"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Monitoring communications</a:t>
            </a:r>
          </a:p>
        </p:txBody>
      </p:sp>
      <p:sp>
        <p:nvSpPr>
          <p:cNvPr id="8" name="Rectangle 7"/>
          <p:cNvSpPr/>
          <p:nvPr/>
        </p:nvSpPr>
        <p:spPr>
          <a:xfrm>
            <a:off x="1287902" y="3812165"/>
            <a:ext cx="5075189"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Putting it into practice</a:t>
            </a:r>
          </a:p>
        </p:txBody>
      </p:sp>
      <p:sp>
        <p:nvSpPr>
          <p:cNvPr id="10" name="Rectangle 9"/>
          <p:cNvSpPr/>
          <p:nvPr/>
        </p:nvSpPr>
        <p:spPr>
          <a:xfrm>
            <a:off x="3431355" y="1660120"/>
            <a:ext cx="4109238"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Managing communications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39615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6 </a:t>
            </a:r>
            <a:endParaRPr lang="en-US" sz="4000" dirty="0"/>
          </a:p>
        </p:txBody>
      </p:sp>
      <p:sp>
        <p:nvSpPr>
          <p:cNvPr id="7" name="Rectangle 6"/>
          <p:cNvSpPr/>
          <p:nvPr/>
        </p:nvSpPr>
        <p:spPr>
          <a:xfrm>
            <a:off x="3342522" y="2500579"/>
            <a:ext cx="4286904"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Communication tools</a:t>
            </a:r>
          </a:p>
        </p:txBody>
      </p:sp>
      <p:sp>
        <p:nvSpPr>
          <p:cNvPr id="8" name="Rectangle 7"/>
          <p:cNvSpPr/>
          <p:nvPr/>
        </p:nvSpPr>
        <p:spPr>
          <a:xfrm>
            <a:off x="1287902" y="3812165"/>
            <a:ext cx="5075189"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Putting it into practice</a:t>
            </a:r>
          </a:p>
        </p:txBody>
      </p:sp>
      <p:sp>
        <p:nvSpPr>
          <p:cNvPr id="10" name="Rectangle 9"/>
          <p:cNvSpPr/>
          <p:nvPr/>
        </p:nvSpPr>
        <p:spPr>
          <a:xfrm>
            <a:off x="3431355" y="1660120"/>
            <a:ext cx="4109238"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Choosing the right tools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404248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7 </a:t>
            </a:r>
            <a:endParaRPr lang="en-US" sz="4000" dirty="0"/>
          </a:p>
        </p:txBody>
      </p:sp>
      <p:sp>
        <p:nvSpPr>
          <p:cNvPr id="7" name="Rectangle 6"/>
          <p:cNvSpPr/>
          <p:nvPr/>
        </p:nvSpPr>
        <p:spPr>
          <a:xfrm>
            <a:off x="3342522" y="3051463"/>
            <a:ext cx="4286904"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Putting it into practice</a:t>
            </a:r>
          </a:p>
        </p:txBody>
      </p:sp>
      <p:sp>
        <p:nvSpPr>
          <p:cNvPr id="8" name="Rectangle 7"/>
          <p:cNvSpPr/>
          <p:nvPr/>
        </p:nvSpPr>
        <p:spPr>
          <a:xfrm>
            <a:off x="533758" y="4070011"/>
            <a:ext cx="5075189" cy="461665"/>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Change management</a:t>
            </a:r>
          </a:p>
        </p:txBody>
      </p:sp>
      <p:sp>
        <p:nvSpPr>
          <p:cNvPr id="10" name="Rectangle 9"/>
          <p:cNvSpPr/>
          <p:nvPr/>
        </p:nvSpPr>
        <p:spPr>
          <a:xfrm>
            <a:off x="3431355" y="1697827"/>
            <a:ext cx="4109238"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Communication tools- part 2</a:t>
            </a:r>
          </a:p>
        </p:txBody>
      </p:sp>
      <p:sp>
        <p:nvSpPr>
          <p:cNvPr id="9" name="Rectangle 8"/>
          <p:cNvSpPr/>
          <p:nvPr/>
        </p:nvSpPr>
        <p:spPr>
          <a:xfrm>
            <a:off x="825195" y="5005264"/>
            <a:ext cx="4037114" cy="830997"/>
          </a:xfrm>
          <a:prstGeom prst="rect">
            <a:avLst/>
          </a:prstGeom>
          <a:noFill/>
          <a:ln>
            <a:solidFill>
              <a:schemeClr val="bg1"/>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dirty="0">
                <a:solidFill>
                  <a:schemeClr val="bg1"/>
                </a:solidFill>
              </a:rPr>
              <a:t>ACMP’s Standard Change Management</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45921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8 </a:t>
            </a:r>
            <a:endParaRPr lang="en-US" sz="4000" dirty="0"/>
          </a:p>
        </p:txBody>
      </p:sp>
      <p:sp>
        <p:nvSpPr>
          <p:cNvPr id="7" name="Rectangle 6"/>
          <p:cNvSpPr/>
          <p:nvPr/>
        </p:nvSpPr>
        <p:spPr>
          <a:xfrm>
            <a:off x="3259888" y="2896627"/>
            <a:ext cx="4286904" cy="461665"/>
          </a:xfrm>
          <a:prstGeom prst="rect">
            <a:avLst/>
          </a:prstGeom>
          <a:ln>
            <a:solidFill>
              <a:schemeClr val="bg1">
                <a:lumMod val="75000"/>
                <a:lumOff val="25000"/>
              </a:schemeClr>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Team Process pitfalls</a:t>
            </a:r>
          </a:p>
        </p:txBody>
      </p:sp>
      <p:sp>
        <p:nvSpPr>
          <p:cNvPr id="8" name="Rectangle 7"/>
          <p:cNvSpPr/>
          <p:nvPr/>
        </p:nvSpPr>
        <p:spPr>
          <a:xfrm>
            <a:off x="722294" y="4426135"/>
            <a:ext cx="5075189" cy="830997"/>
          </a:xfrm>
          <a:prstGeom prst="rect">
            <a:avLst/>
          </a:prstGeom>
          <a:ln>
            <a:solidFill>
              <a:schemeClr val="bg1">
                <a:lumMod val="75000"/>
                <a:lumOff val="25000"/>
              </a:schemeClr>
            </a:solidFill>
          </a:ln>
        </p:spPr>
        <p:txBody>
          <a:bodyPr wrap="square">
            <a:spAutoFit/>
          </a:bodyPr>
          <a:lstStyle/>
          <a:p>
            <a:pPr algn="ctr"/>
            <a:r>
              <a:rPr lang="en-US" sz="2400" b="1" dirty="0">
                <a:solidFill>
                  <a:schemeClr val="bg1"/>
                </a:solidFill>
              </a:rPr>
              <a:t>Managing Conflict with Stakeholders</a:t>
            </a:r>
            <a:endParaRPr lang="en-US" sz="2400" dirty="0">
              <a:solidFill>
                <a:schemeClr val="bg1"/>
              </a:solidFill>
            </a:endParaRPr>
          </a:p>
        </p:txBody>
      </p:sp>
      <p:sp>
        <p:nvSpPr>
          <p:cNvPr id="10" name="Rectangle 9"/>
          <p:cNvSpPr/>
          <p:nvPr/>
        </p:nvSpPr>
        <p:spPr>
          <a:xfrm>
            <a:off x="3431355" y="1660120"/>
            <a:ext cx="4109238" cy="461665"/>
          </a:xfrm>
          <a:prstGeom prst="rect">
            <a:avLst/>
          </a:prstGeom>
          <a:ln>
            <a:solidFill>
              <a:schemeClr val="bg1">
                <a:lumMod val="75000"/>
                <a:lumOff val="25000"/>
              </a:schemeClr>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Team Personal pitfalls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5106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p>
        </p:txBody>
      </p:sp>
      <p:sp>
        <p:nvSpPr>
          <p:cNvPr id="5" name="Rectangle 4"/>
          <p:cNvSpPr/>
          <p:nvPr/>
        </p:nvSpPr>
        <p:spPr>
          <a:xfrm>
            <a:off x="263950" y="185140"/>
            <a:ext cx="2361287"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9 </a:t>
            </a:r>
            <a:endParaRPr lang="en-US" sz="4000" dirty="0"/>
          </a:p>
        </p:txBody>
      </p:sp>
      <p:sp>
        <p:nvSpPr>
          <p:cNvPr id="7" name="Rectangle 6"/>
          <p:cNvSpPr/>
          <p:nvPr/>
        </p:nvSpPr>
        <p:spPr>
          <a:xfrm>
            <a:off x="3259888" y="2896627"/>
            <a:ext cx="4286904" cy="461665"/>
          </a:xfrm>
          <a:prstGeom prst="rect">
            <a:avLst/>
          </a:prstGeom>
          <a:ln>
            <a:solidFill>
              <a:schemeClr val="bg1">
                <a:lumMod val="75000"/>
                <a:lumOff val="25000"/>
              </a:schemeClr>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Team development</a:t>
            </a:r>
          </a:p>
        </p:txBody>
      </p:sp>
      <p:sp>
        <p:nvSpPr>
          <p:cNvPr id="10" name="Rectangle 9"/>
          <p:cNvSpPr/>
          <p:nvPr/>
        </p:nvSpPr>
        <p:spPr>
          <a:xfrm>
            <a:off x="3431355" y="1660120"/>
            <a:ext cx="4109238" cy="461665"/>
          </a:xfrm>
          <a:prstGeom prst="rect">
            <a:avLst/>
          </a:prstGeom>
          <a:ln>
            <a:solidFill>
              <a:schemeClr val="bg1">
                <a:lumMod val="75000"/>
                <a:lumOff val="25000"/>
              </a:schemeClr>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Team Structure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02918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525" y="360872"/>
            <a:ext cx="3808429" cy="3048000"/>
          </a:xfrm>
          <a:prstGeom prst="rect">
            <a:avLst/>
          </a:prstGeom>
        </p:spPr>
      </p:pic>
      <p:sp>
        <p:nvSpPr>
          <p:cNvPr id="4" name="Rectangle 3"/>
          <p:cNvSpPr/>
          <p:nvPr/>
        </p:nvSpPr>
        <p:spPr>
          <a:xfrm>
            <a:off x="3431355" y="42120"/>
            <a:ext cx="6096000" cy="532903"/>
          </a:xfrm>
          <a:prstGeom prst="rect">
            <a:avLst/>
          </a:prstGeom>
          <a:solidFill>
            <a:schemeClr val="bg1">
              <a:lumMod val="95000"/>
              <a:lumOff val="5000"/>
            </a:schemeClr>
          </a:solidFill>
          <a:ln>
            <a:solidFill>
              <a:schemeClr val="tx1">
                <a:lumMod val="95000"/>
              </a:schemeClr>
            </a:solidFill>
          </a:ln>
          <a:effectLst>
            <a:outerShdw blurRad="50800" dist="38100" dir="5400000" algn="t" rotWithShape="0">
              <a:prstClr val="black">
                <a:alpha val="40000"/>
              </a:prstClr>
            </a:outerShdw>
            <a:reflection blurRad="6350" stA="52000" endA="300" endPos="35000" dir="5400000" sy="-100000" algn="bl" rotWithShape="0"/>
          </a:effectLst>
        </p:spPr>
        <p:txBody>
          <a:bodyPr>
            <a:spAutoFit/>
          </a:bodyPr>
          <a:lstStyle/>
          <a:p>
            <a:pPr algn="ctr">
              <a:lnSpc>
                <a:spcPct val="107000"/>
              </a:lnSpc>
              <a:spcAft>
                <a:spcPts val="800"/>
              </a:spcAft>
            </a:pPr>
            <a:r>
              <a:rPr lang="en-US" sz="2800" b="1">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Project communications</a:t>
            </a:r>
            <a:endPar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63950" y="185140"/>
            <a:ext cx="2620974" cy="707886"/>
          </a:xfrm>
          <a:prstGeom prst="rect">
            <a:avLst/>
          </a:prstGeom>
          <a:ln>
            <a:solidFill>
              <a:schemeClr val="bg1"/>
            </a:solidFill>
          </a:ln>
        </p:spPr>
        <p:txBody>
          <a:bodyPr wrap="none">
            <a:spAutoFit/>
          </a:bodyPr>
          <a:lstStyle/>
          <a:p>
            <a:r>
              <a:rPr lang="en-US" sz="4000" b="1" dirty="0">
                <a:latin typeface="Calibri" panose="020F0502020204030204" pitchFamily="34" charset="0"/>
                <a:ea typeface="Calibri" panose="020F0502020204030204" pitchFamily="34" charset="0"/>
                <a:cs typeface="Arial" panose="020B0604020202020204" pitchFamily="34" charset="0"/>
              </a:rPr>
              <a:t>Chapter </a:t>
            </a:r>
            <a:r>
              <a:rPr lang="en-US" sz="4000" b="1" dirty="0" smtClean="0">
                <a:latin typeface="Calibri" panose="020F0502020204030204" pitchFamily="34" charset="0"/>
                <a:ea typeface="Calibri" panose="020F0502020204030204" pitchFamily="34" charset="0"/>
                <a:cs typeface="Arial" panose="020B0604020202020204" pitchFamily="34" charset="0"/>
              </a:rPr>
              <a:t>10 </a:t>
            </a:r>
            <a:endParaRPr lang="en-US" sz="4000" dirty="0"/>
          </a:p>
        </p:txBody>
      </p:sp>
      <p:sp>
        <p:nvSpPr>
          <p:cNvPr id="7" name="Rectangle 6"/>
          <p:cNvSpPr/>
          <p:nvPr/>
        </p:nvSpPr>
        <p:spPr>
          <a:xfrm>
            <a:off x="3259888" y="2896627"/>
            <a:ext cx="4286904" cy="1200329"/>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Leadership styles to communicate to distributed teams </a:t>
            </a:r>
            <a:endParaRPr lang="en-US" sz="3200" b="1" dirty="0">
              <a:solidFill>
                <a:schemeClr val="bg1"/>
              </a:solidFill>
            </a:endParaRPr>
          </a:p>
        </p:txBody>
      </p:sp>
      <p:sp>
        <p:nvSpPr>
          <p:cNvPr id="10" name="Rectangle 9"/>
          <p:cNvSpPr/>
          <p:nvPr/>
        </p:nvSpPr>
        <p:spPr>
          <a:xfrm>
            <a:off x="3431355" y="1660120"/>
            <a:ext cx="4109238" cy="830997"/>
          </a:xfrm>
          <a:prstGeom prst="rect">
            <a:avLst/>
          </a:prstGeom>
          <a:ln>
            <a:solidFill>
              <a:schemeClr val="bg1">
                <a:lumMod val="75000"/>
                <a:lumOff val="25000"/>
              </a:schemeClr>
            </a:solidFill>
          </a:ln>
        </p:spPr>
        <p:txBody>
          <a:bodyPr wrap="square">
            <a:spAutoFit/>
          </a:bodyPr>
          <a:lstStyle/>
          <a:p>
            <a:pPr lvl="0"/>
            <a:r>
              <a:rPr lang="en-US" sz="2400" b="1" dirty="0" smtClean="0">
                <a:solidFill>
                  <a:schemeClr val="bg1"/>
                </a:solidFill>
              </a:rPr>
              <a:t>Various Approaches to Virtual Communication</a:t>
            </a:r>
            <a:endParaRPr lang="en-US" sz="2400" b="1" dirty="0">
              <a:solidFill>
                <a:schemeClr val="bg1"/>
              </a:solidFill>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18349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2105" y="67246"/>
            <a:ext cx="3854388" cy="532903"/>
          </a:xfrm>
          <a:prstGeom prst="rect">
            <a:avLst/>
          </a:prstGeom>
          <a:solidFill>
            <a:schemeClr val="bg2"/>
          </a:solidFill>
          <a:ln>
            <a:solidFill>
              <a:schemeClr val="tx1"/>
            </a:solidFill>
          </a:ln>
          <a:effectLst>
            <a:outerShdw blurRad="50800" dist="38100" dir="5400000" algn="t" rotWithShape="0">
              <a:prstClr val="black">
                <a:alpha val="40000"/>
              </a:prstClr>
            </a:outerShdw>
            <a:reflection blurRad="6350" stA="52000" endA="300" endPos="35000" dir="5400000" sy="-100000" algn="bl" rotWithShape="0"/>
          </a:effectLst>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What I expect from you?</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86" y="263950"/>
            <a:ext cx="6558012" cy="6448818"/>
          </a:xfrm>
          <a:prstGeom prst="rect">
            <a:avLst/>
          </a:prstGeom>
        </p:spPr>
      </p:pic>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147333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2105" y="67246"/>
            <a:ext cx="3854388" cy="532903"/>
          </a:xfrm>
          <a:prstGeom prst="rect">
            <a:avLst/>
          </a:prstGeom>
          <a:solidFill>
            <a:schemeClr val="bg2"/>
          </a:solidFill>
          <a:ln>
            <a:solidFill>
              <a:schemeClr val="tx1"/>
            </a:solidFill>
          </a:ln>
          <a:effectLst>
            <a:outerShdw blurRad="50800" dist="38100" dir="5400000" algn="t" rotWithShape="0">
              <a:prstClr val="black">
                <a:alpha val="40000"/>
              </a:prstClr>
            </a:outerShdw>
            <a:reflection blurRad="6350" stA="52000" endA="300" endPos="35000" dir="5400000" sy="-100000" algn="bl" rotWithShape="0"/>
          </a:effectLst>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What I expect from you?</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602" y="207390"/>
            <a:ext cx="6858000" cy="6858000"/>
          </a:xfrm>
          <a:prstGeom prst="rect">
            <a:avLst/>
          </a:prstGeom>
        </p:spPr>
      </p:pic>
      <p:pic>
        <p:nvPicPr>
          <p:cNvPr id="5" name="Picture 4">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4195431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2105" y="67246"/>
            <a:ext cx="3854388" cy="532903"/>
          </a:xfrm>
          <a:prstGeom prst="rect">
            <a:avLst/>
          </a:prstGeom>
          <a:solidFill>
            <a:schemeClr val="bg2"/>
          </a:solidFill>
          <a:ln>
            <a:solidFill>
              <a:schemeClr val="tx1"/>
            </a:solidFill>
          </a:ln>
          <a:effectLst>
            <a:outerShdw blurRad="50800" dist="38100" dir="5400000" algn="t" rotWithShape="0">
              <a:prstClr val="black">
                <a:alpha val="40000"/>
              </a:prstClr>
            </a:outerShdw>
            <a:reflection blurRad="6350" stA="52000" endA="300" endPos="35000" dir="5400000" sy="-100000" algn="bl" rotWithShape="0"/>
          </a:effectLst>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What I expect from you?</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10378" y="2941164"/>
            <a:ext cx="3048196" cy="361172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394" y="-384507"/>
            <a:ext cx="7558728" cy="463599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3281" y="3429000"/>
            <a:ext cx="4873659" cy="3429000"/>
          </a:xfrm>
          <a:prstGeom prst="rect">
            <a:avLst/>
          </a:prstGeom>
        </p:spPr>
      </p:pic>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25467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2105" y="67246"/>
            <a:ext cx="3854388" cy="532903"/>
          </a:xfrm>
          <a:prstGeom prst="rect">
            <a:avLst/>
          </a:prstGeom>
          <a:solidFill>
            <a:schemeClr val="bg2"/>
          </a:solidFill>
          <a:ln>
            <a:solidFill>
              <a:schemeClr val="tx1"/>
            </a:solidFill>
          </a:ln>
          <a:effectLst>
            <a:outerShdw blurRad="50800" dist="38100" dir="5400000" algn="t" rotWithShape="0">
              <a:prstClr val="black">
                <a:alpha val="40000"/>
              </a:prstClr>
            </a:outerShdw>
            <a:reflection blurRad="6350" stA="52000" endA="300" endPos="35000" dir="5400000" sy="-100000" algn="bl" rotWithShape="0"/>
          </a:effectLst>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What I expect from you?</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86" y="276949"/>
            <a:ext cx="6897376" cy="6759019"/>
          </a:xfrm>
          <a:prstGeom prst="rect">
            <a:avLst/>
          </a:prstGeom>
        </p:spPr>
      </p:pic>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927415" y="114102"/>
            <a:ext cx="1264585" cy="596884"/>
          </a:xfrm>
          <a:prstGeom prst="rect">
            <a:avLst/>
          </a:prstGeom>
        </p:spPr>
      </p:pic>
    </p:spTree>
    <p:extLst>
      <p:ext uri="{BB962C8B-B14F-4D97-AF65-F5344CB8AC3E}">
        <p14:creationId xmlns:p14="http://schemas.microsoft.com/office/powerpoint/2010/main" val="3916223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958</TotalTime>
  <Words>499</Words>
  <Application>Microsoft Office PowerPoint</Application>
  <PresentationFormat>Widescreen</PresentationFormat>
  <Paragraphs>82</Paragraphs>
  <Slides>22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28</cp:revision>
  <dcterms:created xsi:type="dcterms:W3CDTF">2023-04-29T09:08:23Z</dcterms:created>
  <dcterms:modified xsi:type="dcterms:W3CDTF">2023-09-29T20:19:36Z</dcterms:modified>
</cp:coreProperties>
</file>