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303" r:id="rId5"/>
    <p:sldId id="313" r:id="rId6"/>
    <p:sldId id="760" r:id="rId7"/>
    <p:sldId id="898" r:id="rId8"/>
    <p:sldId id="899" r:id="rId9"/>
    <p:sldId id="900" r:id="rId10"/>
    <p:sldId id="901" r:id="rId11"/>
    <p:sldId id="902" r:id="rId12"/>
    <p:sldId id="903" r:id="rId13"/>
    <p:sldId id="904" r:id="rId14"/>
    <p:sldId id="905" r:id="rId15"/>
    <p:sldId id="906" r:id="rId16"/>
    <p:sldId id="907" r:id="rId17"/>
    <p:sldId id="908" r:id="rId18"/>
    <p:sldId id="916" r:id="rId19"/>
    <p:sldId id="874" r:id="rId20"/>
    <p:sldId id="911" r:id="rId21"/>
    <p:sldId id="912" r:id="rId22"/>
    <p:sldId id="909" r:id="rId23"/>
    <p:sldId id="910" r:id="rId24"/>
    <p:sldId id="913" r:id="rId25"/>
    <p:sldId id="882" r:id="rId26"/>
    <p:sldId id="917" r:id="rId27"/>
    <p:sldId id="918" r:id="rId28"/>
    <p:sldId id="919" r:id="rId29"/>
    <p:sldId id="920" r:id="rId30"/>
    <p:sldId id="921" r:id="rId31"/>
    <p:sldId id="922" r:id="rId32"/>
    <p:sldId id="923" r:id="rId33"/>
    <p:sldId id="924" r:id="rId34"/>
    <p:sldId id="925" r:id="rId35"/>
    <p:sldId id="926" r:id="rId36"/>
    <p:sldId id="927" r:id="rId37"/>
    <p:sldId id="928" r:id="rId38"/>
    <p:sldId id="929" r:id="rId39"/>
    <p:sldId id="894" r:id="rId40"/>
    <p:sldId id="914" r:id="rId41"/>
    <p:sldId id="915" r:id="rId42"/>
    <p:sldId id="584" r:id="rId43"/>
    <p:sldId id="552"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760"/>
            <p14:sldId id="898"/>
            <p14:sldId id="899"/>
            <p14:sldId id="900"/>
            <p14:sldId id="901"/>
            <p14:sldId id="902"/>
            <p14:sldId id="903"/>
            <p14:sldId id="904"/>
            <p14:sldId id="905"/>
            <p14:sldId id="906"/>
            <p14:sldId id="907"/>
            <p14:sldId id="908"/>
            <p14:sldId id="916"/>
            <p14:sldId id="874"/>
            <p14:sldId id="911"/>
            <p14:sldId id="912"/>
            <p14:sldId id="909"/>
            <p14:sldId id="910"/>
            <p14:sldId id="913"/>
            <p14:sldId id="882"/>
            <p14:sldId id="917"/>
            <p14:sldId id="918"/>
            <p14:sldId id="919"/>
            <p14:sldId id="920"/>
            <p14:sldId id="921"/>
            <p14:sldId id="922"/>
            <p14:sldId id="923"/>
            <p14:sldId id="924"/>
            <p14:sldId id="925"/>
            <p14:sldId id="926"/>
            <p14:sldId id="927"/>
            <p14:sldId id="928"/>
            <p14:sldId id="929"/>
            <p14:sldId id="894"/>
            <p14:sldId id="914"/>
            <p14:sldId id="915"/>
            <p14:sldId id="584"/>
            <p14:sldId id="552"/>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2D3956"/>
    <a:srgbClr val="FFD200"/>
    <a:srgbClr val="FAC748"/>
    <a:srgbClr val="00AEEF"/>
    <a:srgbClr val="F58221"/>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647" autoAdjust="0"/>
    <p:restoredTop sz="93738" autoAdjust="0"/>
  </p:normalViewPr>
  <p:slideViewPr>
    <p:cSldViewPr snapToGrid="0">
      <p:cViewPr>
        <p:scale>
          <a:sx n="66" d="100"/>
          <a:sy n="66" d="100"/>
        </p:scale>
        <p:origin x="792"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73434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0236277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s://youtu.be/dsv1OzrLeQo?si=n7JahfMJkVSVy5zF" TargetMode="Externa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14.xml"/><Relationship Id="rId5" Type="http://schemas.openxmlformats.org/officeDocument/2006/relationships/image" Target="../media/image44.png"/><Relationship Id="rId4" Type="http://schemas.openxmlformats.org/officeDocument/2006/relationships/image" Target="../media/image4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40353" y="1592093"/>
            <a:ext cx="4464935" cy="830997"/>
          </a:xfrm>
          <a:prstGeom prst="rect">
            <a:avLst/>
          </a:prstGeom>
          <a:noFill/>
        </p:spPr>
        <p:txBody>
          <a:bodyPr wrap="square" rtlCol="0">
            <a:spAutoFit/>
          </a:bodyPr>
          <a:lstStyle/>
          <a:p>
            <a:pPr algn="ctr"/>
            <a:r>
              <a:rPr lang="ar-EG" sz="4800" b="1" dirty="0">
                <a:solidFill>
                  <a:srgbClr val="00B0F0"/>
                </a:solidFill>
                <a:latin typeface="Simplified Arabic" panose="02020603050405020304" pitchFamily="18" charset="-78"/>
                <a:cs typeface="Simplified Arabic" panose="02020603050405020304" pitchFamily="18" charset="-78"/>
              </a:rPr>
              <a:t>صحافة البيانات</a:t>
            </a:r>
            <a:endParaRPr lang="en-US" sz="4800" b="1" dirty="0">
              <a:solidFill>
                <a:srgbClr val="00B0F0"/>
              </a:solidFill>
              <a:latin typeface="Simplified Arabic" panose="02020603050405020304" pitchFamily="18" charset="-78"/>
              <a:cs typeface="Simplified Arabic" panose="02020603050405020304" pitchFamily="18" charset="-78"/>
            </a:endParaRPr>
          </a:p>
        </p:txBody>
      </p:sp>
      <p:sp>
        <p:nvSpPr>
          <p:cNvPr id="12" name="TextBox 11"/>
          <p:cNvSpPr txBox="1"/>
          <p:nvPr/>
        </p:nvSpPr>
        <p:spPr>
          <a:xfrm>
            <a:off x="-616949" y="5780782"/>
            <a:ext cx="3916040" cy="1077218"/>
          </a:xfrm>
          <a:prstGeom prst="rect">
            <a:avLst/>
          </a:prstGeom>
          <a:noFill/>
        </p:spPr>
        <p:txBody>
          <a:bodyPr wrap="square" rtlCol="0">
            <a:spAutoFit/>
          </a:bodyPr>
          <a:lstStyle/>
          <a:p>
            <a:pPr algn="ctr"/>
            <a:r>
              <a:rPr lang="ar-EG" sz="3200" b="1" dirty="0">
                <a:solidFill>
                  <a:srgbClr val="00B0F0"/>
                </a:solidFill>
                <a:latin typeface="Simplified Arabic" panose="02020603050405020304" pitchFamily="18" charset="-78"/>
                <a:cs typeface="Simplified Arabic" panose="02020603050405020304" pitchFamily="18" charset="-78"/>
              </a:rPr>
              <a:t>إعداد</a:t>
            </a:r>
          </a:p>
          <a:p>
            <a:pPr algn="ctr"/>
            <a:r>
              <a:rPr lang="ar-EG" sz="3200" b="1" dirty="0">
                <a:solidFill>
                  <a:srgbClr val="00B0F0"/>
                </a:solidFill>
                <a:latin typeface="Simplified Arabic" panose="02020603050405020304" pitchFamily="18" charset="-78"/>
                <a:cs typeface="Simplified Arabic" panose="02020603050405020304" pitchFamily="18" charset="-78"/>
              </a:rPr>
              <a:t>د/ نهلة صلاح</a:t>
            </a:r>
            <a:endParaRPr lang="en-US" sz="3200" b="1" dirty="0">
              <a:solidFill>
                <a:srgbClr val="00B0F0"/>
              </a:solidFill>
              <a:latin typeface="Simplified Arabic" panose="02020603050405020304" pitchFamily="18" charset="-78"/>
              <a:cs typeface="Simplified Arabic" panose="02020603050405020304" pitchFamily="18" charset="-78"/>
            </a:endParaRPr>
          </a:p>
        </p:txBody>
      </p:sp>
      <p:sp>
        <p:nvSpPr>
          <p:cNvPr id="11" name="TextBox 45"/>
          <p:cNvSpPr txBox="1"/>
          <p:nvPr/>
        </p:nvSpPr>
        <p:spPr>
          <a:xfrm>
            <a:off x="1013107" y="3299043"/>
            <a:ext cx="1893025" cy="523220"/>
          </a:xfrm>
          <a:prstGeom prst="rect">
            <a:avLst/>
          </a:prstGeom>
          <a:noFill/>
        </p:spPr>
        <p:txBody>
          <a:bodyPr wrap="square" rtlCol="0">
            <a:spAutoFit/>
          </a:bodyPr>
          <a:lstStyle/>
          <a:p>
            <a:pPr algn="ctr"/>
            <a:r>
              <a:rPr lang="en-US" sz="2800" b="1" dirty="0">
                <a:latin typeface="Simplified Arabic" panose="02020603050405020304" pitchFamily="18" charset="-78"/>
                <a:cs typeface="Simplified Arabic" panose="02020603050405020304" pitchFamily="18" charset="-78"/>
              </a:rPr>
              <a:t>DGM 231</a:t>
            </a:r>
          </a:p>
        </p:txBody>
      </p:sp>
      <p:pic>
        <p:nvPicPr>
          <p:cNvPr id="16" name="Graphic 21">
            <a:extLst>
              <a:ext uri="{FF2B5EF4-FFF2-40B4-BE49-F238E27FC236}">
                <a16:creationId xmlns:a16="http://schemas.microsoft.com/office/drawing/2014/main" id="{749C6E8E-D57D-1724-54BC-49687D50DE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1959" y="2865"/>
            <a:ext cx="2954655" cy="1379622"/>
          </a:xfrm>
          <a:prstGeom prst="rect">
            <a:avLst/>
          </a:prstGeom>
        </p:spPr>
      </p:pic>
      <p:sp>
        <p:nvSpPr>
          <p:cNvPr id="2" name="Oval 17">
            <a:extLst>
              <a:ext uri="{FF2B5EF4-FFF2-40B4-BE49-F238E27FC236}">
                <a16:creationId xmlns:a16="http://schemas.microsoft.com/office/drawing/2014/main" id="{F1A3982C-B8BE-6344-C51F-DBF148E18B86}"/>
              </a:ext>
            </a:extLst>
          </p:cNvPr>
          <p:cNvSpPr/>
          <p:nvPr/>
        </p:nvSpPr>
        <p:spPr>
          <a:xfrm>
            <a:off x="4618674" y="-28934"/>
            <a:ext cx="7234806" cy="668215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Oval 13">
            <a:extLst>
              <a:ext uri="{FF2B5EF4-FFF2-40B4-BE49-F238E27FC236}">
                <a16:creationId xmlns:a16="http://schemas.microsoft.com/office/drawing/2014/main" id="{A76BF89C-D5B2-9C93-AF7E-FECE41543A1C}"/>
              </a:ext>
            </a:extLst>
          </p:cNvPr>
          <p:cNvSpPr/>
          <p:nvPr/>
        </p:nvSpPr>
        <p:spPr>
          <a:xfrm>
            <a:off x="5006796" y="8603"/>
            <a:ext cx="6458562" cy="6711088"/>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9CAF0F6-F803-BAD2-CE51-07AC66454239}"/>
              </a:ext>
            </a:extLst>
          </p:cNvPr>
          <p:cNvSpPr txBox="1"/>
          <p:nvPr/>
        </p:nvSpPr>
        <p:spPr>
          <a:xfrm>
            <a:off x="9866671" y="6386051"/>
            <a:ext cx="2374931" cy="400110"/>
          </a:xfrm>
          <a:prstGeom prst="rect">
            <a:avLst/>
          </a:prstGeom>
          <a:noFill/>
        </p:spPr>
        <p:txBody>
          <a:bodyPr wrap="square" rtlCol="0">
            <a:spAutoFit/>
          </a:bodyPr>
          <a:lstStyle/>
          <a:p>
            <a:pPr algn="ctr"/>
            <a:r>
              <a:rPr lang="en-US" sz="2000" b="1" dirty="0"/>
              <a:t>www.midocean.ae</a:t>
            </a:r>
          </a:p>
        </p:txBody>
      </p:sp>
      <p:sp>
        <p:nvSpPr>
          <p:cNvPr id="6" name="Rectangle: Rounded Corners 5"/>
          <p:cNvSpPr/>
          <p:nvPr/>
        </p:nvSpPr>
        <p:spPr>
          <a:xfrm>
            <a:off x="325822" y="2573370"/>
            <a:ext cx="3516608" cy="529167"/>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solidFill>
                  <a:schemeClr val="tx1"/>
                </a:solidFill>
                <a:latin typeface="Simplified Arabic" panose="02020603050405020304" pitchFamily="18" charset="-78"/>
                <a:cs typeface="Simplified Arabic" panose="02020603050405020304" pitchFamily="18" charset="-78"/>
              </a:rPr>
              <a:t>المحاضرة العاشرة</a:t>
            </a:r>
            <a:endParaRPr lang="ar-EG" sz="2800" b="1" dirty="0">
              <a:solidFill>
                <a:schemeClr val="tx1"/>
              </a:solidFill>
              <a:latin typeface="Simplified Arabic" panose="02020603050405020304" pitchFamily="18" charset="-78"/>
              <a:cs typeface="Simplified Arabic" panose="02020603050405020304" pitchFamily="18" charset="-78"/>
            </a:endParaRPr>
          </a:p>
        </p:txBody>
      </p:sp>
      <p:sp>
        <p:nvSpPr>
          <p:cNvPr id="5" name="Rectangle: Rounded Corners 9">
            <a:extLst>
              <a:ext uri="{FF2B5EF4-FFF2-40B4-BE49-F238E27FC236}">
                <a16:creationId xmlns:a16="http://schemas.microsoft.com/office/drawing/2014/main" id="{0762924A-70C5-8157-211C-CAB34D790B6E}"/>
              </a:ext>
            </a:extLst>
          </p:cNvPr>
          <p:cNvSpPr/>
          <p:nvPr/>
        </p:nvSpPr>
        <p:spPr>
          <a:xfrm>
            <a:off x="131959" y="3822263"/>
            <a:ext cx="4164262" cy="176708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200" b="1">
                <a:solidFill>
                  <a:schemeClr val="tx1"/>
                </a:solidFill>
                <a:latin typeface="Simplified Arabic" panose="02020603050405020304" pitchFamily="18" charset="-78"/>
                <a:cs typeface="Simplified Arabic" panose="02020603050405020304" pitchFamily="18" charset="-78"/>
              </a:rPr>
              <a:t>خطوات إنتاج القصص الصحفية المدفوعة بالبيانات (كتابة القصة الصحفية)</a:t>
            </a:r>
            <a:endParaRPr lang="en-US" sz="3200" b="1" dirty="0">
              <a:solidFill>
                <a:schemeClr val="tx1"/>
              </a:solidFill>
              <a:latin typeface="Simplified Arabic" panose="02020603050405020304" pitchFamily="18" charset="-78"/>
              <a:cs typeface="Simplified Arabic" panose="02020603050405020304" pitchFamily="18"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49843"/>
    </mc:Choice>
    <mc:Fallback xmlns="">
      <p:transition spd="slow" advTm="4984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87699" y="1834336"/>
            <a:ext cx="7898159" cy="4307846"/>
          </a:xfrm>
          <a:prstGeom prst="rect">
            <a:avLst/>
          </a:prstGeom>
          <a:noFill/>
        </p:spPr>
        <p:txBody>
          <a:bodyPr wrap="square" rtlCol="0">
            <a:spAutoFit/>
          </a:bodyPr>
          <a:lstStyle/>
          <a:p>
            <a:pPr algn="r" rtl="1">
              <a:lnSpc>
                <a:spcPct val="140000"/>
              </a:lnSpc>
              <a:spcBef>
                <a:spcPts val="110"/>
              </a:spcBef>
              <a:spcAft>
                <a:spcPts val="110"/>
              </a:spcAft>
            </a:pPr>
            <a:r>
              <a:rPr lang="ar-EG" sz="3200" b="1">
                <a:latin typeface="Simplified Arabic" panose="02020603050405020304" pitchFamily="18" charset="-78"/>
                <a:cs typeface="Simplified Arabic" panose="02020603050405020304" pitchFamily="18" charset="-78"/>
              </a:rPr>
              <a:t>أولًا: كتابة القصة الصحفية.</a:t>
            </a:r>
          </a:p>
          <a:p>
            <a:pPr algn="just" rtl="1">
              <a:lnSpc>
                <a:spcPct val="140000"/>
              </a:lnSpc>
              <a:spcBef>
                <a:spcPts val="110"/>
              </a:spcBef>
              <a:spcAft>
                <a:spcPts val="110"/>
              </a:spcAft>
            </a:pPr>
            <a:r>
              <a:rPr lang="ar-EG" sz="3200" b="1">
                <a:latin typeface="Simplified Arabic" panose="02020603050405020304" pitchFamily="18" charset="-78"/>
                <a:cs typeface="Simplified Arabic" panose="02020603050405020304" pitchFamily="18" charset="-78"/>
              </a:rPr>
              <a:t>ثانيًا: المعايير الفنية لإنتاج صحافة البيانات. </a:t>
            </a:r>
          </a:p>
          <a:p>
            <a:pPr algn="just" rtl="1">
              <a:lnSpc>
                <a:spcPct val="140000"/>
              </a:lnSpc>
              <a:spcBef>
                <a:spcPts val="110"/>
              </a:spcBef>
              <a:spcAft>
                <a:spcPts val="110"/>
              </a:spcAft>
            </a:pPr>
            <a:r>
              <a:rPr lang="ar-EG" sz="3200" b="1">
                <a:latin typeface="Simplified Arabic" panose="02020603050405020304" pitchFamily="18" charset="-78"/>
                <a:cs typeface="Simplified Arabic" panose="02020603050405020304" pitchFamily="18" charset="-78"/>
              </a:rPr>
              <a:t>ثالثًا: المبادئ الأساسية في أخلاقيات صحافة البيانات</a:t>
            </a:r>
            <a:r>
              <a:rPr lang="ar-EG" sz="3200" b="1">
                <a:effectLst/>
                <a:latin typeface="Calibri" panose="020F0502020204030204" pitchFamily="34" charset="0"/>
                <a:ea typeface="Calibri" panose="020F0502020204030204" pitchFamily="34" charset="0"/>
                <a:cs typeface="Simplified Arabic" panose="02020603050405020304" pitchFamily="18" charset="-78"/>
              </a:rPr>
              <a:t>.</a:t>
            </a:r>
          </a:p>
          <a:p>
            <a:pPr algn="just" rtl="1">
              <a:lnSpc>
                <a:spcPct val="140000"/>
              </a:lnSpc>
              <a:spcBef>
                <a:spcPts val="110"/>
              </a:spcBef>
              <a:spcAft>
                <a:spcPts val="110"/>
              </a:spcAft>
            </a:pPr>
            <a:r>
              <a:rPr lang="ar-EG" sz="3200" b="1">
                <a:latin typeface="Calibri" panose="020F0502020204030204" pitchFamily="34" charset="0"/>
                <a:ea typeface="Calibri" panose="020F0502020204030204" pitchFamily="34" charset="0"/>
                <a:cs typeface="Simplified Arabic" panose="02020603050405020304" pitchFamily="18" charset="-78"/>
              </a:rPr>
              <a:t>رابعًا: التحديات التي تواجه انتشار صحافة البيانات</a:t>
            </a:r>
          </a:p>
          <a:p>
            <a:pPr algn="just" rtl="1">
              <a:lnSpc>
                <a:spcPct val="140000"/>
              </a:lnSpc>
              <a:spcBef>
                <a:spcPts val="110"/>
              </a:spcBef>
              <a:spcAft>
                <a:spcPts val="110"/>
              </a:spcAft>
            </a:pPr>
            <a:r>
              <a:rPr lang="ar-EG" sz="3200" b="1">
                <a:effectLst/>
                <a:latin typeface="Calibri" panose="020F0502020204030204" pitchFamily="34" charset="0"/>
                <a:ea typeface="Calibri" panose="020F0502020204030204" pitchFamily="34" charset="0"/>
                <a:cs typeface="Simplified Arabic" panose="02020603050405020304" pitchFamily="18" charset="-78"/>
              </a:rPr>
              <a:t>خامسًا: التحديات التي تواجه صحفي البيانات.</a:t>
            </a:r>
          </a:p>
          <a:p>
            <a:pPr algn="just" rtl="1">
              <a:lnSpc>
                <a:spcPct val="140000"/>
              </a:lnSpc>
              <a:spcBef>
                <a:spcPts val="110"/>
              </a:spcBef>
              <a:spcAft>
                <a:spcPts val="110"/>
              </a:spcAft>
            </a:pPr>
            <a:r>
              <a:rPr lang="ar-EG" sz="3200" b="1">
                <a:latin typeface="Calibri" panose="020F0502020204030204" pitchFamily="34" charset="0"/>
                <a:ea typeface="Calibri" panose="020F0502020204030204" pitchFamily="34" charset="0"/>
                <a:cs typeface="Simplified Arabic" panose="02020603050405020304" pitchFamily="18" charset="-78"/>
              </a:rPr>
              <a:t>سادسًا: نصائح لممارسة صحافة البيانات بشكل أفضل.</a:t>
            </a:r>
            <a:endParaRPr lang="ar-EG" sz="32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Rounded Corners 33"/>
          <p:cNvSpPr/>
          <p:nvPr/>
        </p:nvSpPr>
        <p:spPr>
          <a:xfrm>
            <a:off x="4841883" y="1018415"/>
            <a:ext cx="4681181" cy="72480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4400" b="1">
                <a:solidFill>
                  <a:schemeClr val="bg1"/>
                </a:solidFill>
                <a:latin typeface="Simplified Arabic" panose="02020603050405020304" pitchFamily="18" charset="-78"/>
                <a:cs typeface="Simplified Arabic" panose="02020603050405020304" pitchFamily="18" charset="-78"/>
              </a:rPr>
              <a:t>محاور المحاضرة</a:t>
            </a:r>
            <a:endParaRPr lang="en-US" sz="4400" b="1" dirty="0">
              <a:solidFill>
                <a:schemeClr val="bg1"/>
              </a:solidFill>
              <a:latin typeface="Simplified Arabic" panose="02020603050405020304" pitchFamily="18" charset="-78"/>
              <a:cs typeface="Simplified Arabic" panose="02020603050405020304" pitchFamily="18"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10304"/>
    </mc:Choice>
    <mc:Fallback xmlns="">
      <p:transition spd="slow" advTm="11030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4297587"/>
          </a:xfrm>
          <a:prstGeom prst="rect">
            <a:avLst/>
          </a:prstGeom>
        </p:spPr>
        <p:txBody>
          <a:bodyPr wrap="square">
            <a:spAutoFit/>
          </a:bodyPr>
          <a:lstStyle/>
          <a:p>
            <a:pPr marL="457200" indent="-457200" algn="just" rtl="1">
              <a:lnSpc>
                <a:spcPct val="140000"/>
              </a:lnSpc>
              <a:spcBef>
                <a:spcPts val="110"/>
              </a:spcBef>
              <a:spcAft>
                <a:spcPts val="110"/>
              </a:spcAft>
              <a:buFont typeface="Wingdings" panose="05000000000000000000" pitchFamily="2" charset="2"/>
              <a:buChar char="q"/>
            </a:pPr>
            <a:r>
              <a:rPr lang="ar-SA" sz="2800" b="1" u="sng">
                <a:solidFill>
                  <a:srgbClr val="002060"/>
                </a:solidFill>
                <a:effectLst/>
                <a:ea typeface="Calibri" panose="020F0502020204030204" pitchFamily="34" charset="0"/>
                <a:cs typeface="Simplified Arabic" panose="02020603050405020304" pitchFamily="18" charset="-78"/>
              </a:rPr>
              <a:t>كيف تحكي قصة باستخدام البيانات</a:t>
            </a:r>
            <a:r>
              <a:rPr lang="ar-EG" sz="2800" b="1" u="sng">
                <a:solidFill>
                  <a:srgbClr val="002060"/>
                </a:solidFill>
                <a:effectLst/>
                <a:ea typeface="Calibri" panose="020F0502020204030204" pitchFamily="34" charset="0"/>
                <a:cs typeface="Simplified Arabic" panose="02020603050405020304" pitchFamily="18" charset="-78"/>
              </a:rPr>
              <a:t>:</a:t>
            </a:r>
          </a:p>
          <a:p>
            <a:pPr algn="just" rtl="1">
              <a:lnSpc>
                <a:spcPct val="14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تعد مرحلة كتابة القصة خطوة حاسمة في إنتاج القصص الصحفية المدفوعة بالبيانات، حيث يتم تحويل النتائج المستخلصة من تحليل البيانات إلى سرد صحفي جذاب ومفهوم، هذه المرحلة تتطلب الجمع بين مهارات الكتابة الصحفية والقدرة على تقديم البيانات بطريقة فعّالة وجذابة</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أولًا: كتابة القصة الصحفية</a:t>
            </a:r>
            <a:endParaRPr lang="en-US" sz="6000" b="1" dirty="0">
              <a:solidFill>
                <a:schemeClr val="bg1"/>
              </a:solidFill>
              <a:latin typeface="Simplified Arabic" panose="02020603050405020304" pitchFamily="18" charset="-78"/>
              <a:cs typeface="Simplified Arabic" panose="02020603050405020304" pitchFamily="18" charset="-78"/>
            </a:endParaRPr>
          </a:p>
        </p:txBody>
      </p:sp>
      <p:pic>
        <p:nvPicPr>
          <p:cNvPr id="4" name="Content Placeholder 3" descr="A computer with a paper rolled out&#10;&#10;Description automatically generated">
            <a:extLst>
              <a:ext uri="{FF2B5EF4-FFF2-40B4-BE49-F238E27FC236}">
                <a16:creationId xmlns:a16="http://schemas.microsoft.com/office/drawing/2014/main" id="{A049FAEC-83FE-5BA1-8832-AE499C714C09}"/>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21226" y="1632430"/>
            <a:ext cx="5117691" cy="5086412"/>
          </a:xfrm>
        </p:spPr>
      </p:pic>
    </p:spTree>
    <p:extLst>
      <p:ext uri="{BB962C8B-B14F-4D97-AF65-F5344CB8AC3E}">
        <p14:creationId xmlns:p14="http://schemas.microsoft.com/office/powerpoint/2010/main" val="56377571"/>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A50FF8-28F9-C175-B1BD-5C40A977763C}"/>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9E66FFF5-91BA-89A1-F6F7-2E23B3807CFA}"/>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AFA31A8E-905F-BC4F-FF4A-4F6A4FB2EBE7}"/>
              </a:ext>
            </a:extLst>
          </p:cNvPr>
          <p:cNvSpPr/>
          <p:nvPr/>
        </p:nvSpPr>
        <p:spPr>
          <a:xfrm>
            <a:off x="5781368" y="1520865"/>
            <a:ext cx="5573568" cy="5735929"/>
          </a:xfrm>
          <a:prstGeom prst="rect">
            <a:avLst/>
          </a:prstGeom>
        </p:spPr>
        <p:txBody>
          <a:bodyPr wrap="square">
            <a:spAutoFit/>
          </a:bodyPr>
          <a:lstStyle/>
          <a:p>
            <a:pPr algn="just" rtl="1">
              <a:lnSpc>
                <a:spcPct val="110000"/>
              </a:lnSpc>
              <a:spcBef>
                <a:spcPts val="110"/>
              </a:spcBef>
              <a:spcAft>
                <a:spcPts val="110"/>
              </a:spcAft>
            </a:pP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خطوات مرحلة كتابة القصة</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10000"/>
              </a:lnSpc>
              <a:spcBef>
                <a:spcPts val="110"/>
              </a:spcBef>
              <a:spcAft>
                <a:spcPts val="11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.1</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تحديد الرسالة الرئيسية للقصة</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p>
          <a:p>
            <a:pPr marL="457200" indent="-457200" algn="just" rtl="1">
              <a:lnSpc>
                <a:spcPct val="140000"/>
              </a:lnSpc>
              <a:spcBef>
                <a:spcPts val="110"/>
              </a:spcBef>
              <a:spcAft>
                <a:spcPts val="110"/>
              </a:spcAft>
              <a:buFont typeface="Wingdings" panose="05000000000000000000" pitchFamily="2" charset="2"/>
              <a:buChar char="q"/>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قبل البدء في الكتابة، يجب تحديد الفكرة المحورية التي تستند إليها القصة الصحفية</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p>
          <a:p>
            <a:pPr marL="457200" indent="-457200" algn="just" rtl="1">
              <a:lnSpc>
                <a:spcPct val="140000"/>
              </a:lnSpc>
              <a:spcBef>
                <a:spcPts val="110"/>
              </a:spcBef>
              <a:spcAft>
                <a:spcPts val="110"/>
              </a:spcAft>
              <a:buFont typeface="Wingdings" panose="05000000000000000000" pitchFamily="2" charset="2"/>
              <a:buChar char="q"/>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الإجابة على سؤال: ما ه</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ى</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النقطة الأساسية التي تريد إيصالها للجمهور من خلال البيانات؟</a:t>
            </a:r>
            <a:endParaRPr lang="en-US" sz="2800" b="1" u="sng">
              <a:solidFill>
                <a:srgbClr val="002060"/>
              </a:solidFill>
              <a:effectLst/>
              <a:latin typeface="Simplified Arabic" panose="02020603050405020304" pitchFamily="18" charset="-78"/>
              <a:ea typeface="Calibri" panose="020F0502020204030204" pitchFamily="34" charset="0"/>
              <a:cs typeface="Arial" panose="020B0604020202020204" pitchFamily="34" charset="0"/>
            </a:endParaRPr>
          </a:p>
          <a:p>
            <a:pPr algn="just" rtl="1">
              <a:lnSpc>
                <a:spcPct val="140000"/>
              </a:lnSpc>
              <a:spcBef>
                <a:spcPts val="110"/>
              </a:spcBef>
              <a:spcAft>
                <a:spcPts val="110"/>
              </a:spcAft>
            </a:pPr>
            <a:endParaRPr lang="en-US" sz="180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40000"/>
              </a:lnSpc>
              <a:spcBef>
                <a:spcPts val="110"/>
              </a:spcBef>
              <a:spcAft>
                <a:spcPts val="110"/>
              </a:spcAft>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8" name="Rectangle: Rounded Corners 33">
            <a:extLst>
              <a:ext uri="{FF2B5EF4-FFF2-40B4-BE49-F238E27FC236}">
                <a16:creationId xmlns:a16="http://schemas.microsoft.com/office/drawing/2014/main" id="{ADA6AB31-1995-EB07-B7CB-8A8B76F5DF21}"/>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أولًا: كتابة القصة الصحفية</a:t>
            </a:r>
            <a:endParaRPr lang="en-US" sz="6000" b="1" dirty="0">
              <a:solidFill>
                <a:schemeClr val="bg1"/>
              </a:solidFill>
              <a:latin typeface="Simplified Arabic" panose="02020603050405020304" pitchFamily="18" charset="-78"/>
              <a:cs typeface="Simplified Arabic" panose="02020603050405020304" pitchFamily="18" charset="-78"/>
            </a:endParaRPr>
          </a:p>
        </p:txBody>
      </p:sp>
      <p:pic>
        <p:nvPicPr>
          <p:cNvPr id="11" name="Content Placeholder 10">
            <a:extLst>
              <a:ext uri="{FF2B5EF4-FFF2-40B4-BE49-F238E27FC236}">
                <a16:creationId xmlns:a16="http://schemas.microsoft.com/office/drawing/2014/main" id="{DDD09A3F-BA5B-8DA1-7955-1E4E2D3AF7F0}"/>
              </a:ext>
            </a:extLst>
          </p:cNvPr>
          <p:cNvPicPr>
            <a:picLocks noGrp="1" noChangeAspect="1"/>
          </p:cNvPicPr>
          <p:nvPr>
            <p:ph sz="half" idx="1"/>
          </p:nvPr>
        </p:nvPicPr>
        <p:blipFill>
          <a:blip r:embed="rId2"/>
          <a:stretch>
            <a:fillRect/>
          </a:stretch>
        </p:blipFill>
        <p:spPr>
          <a:xfrm>
            <a:off x="129038" y="1520864"/>
            <a:ext cx="5431104" cy="5197977"/>
          </a:xfrm>
        </p:spPr>
      </p:pic>
    </p:spTree>
    <p:extLst>
      <p:ext uri="{BB962C8B-B14F-4D97-AF65-F5344CB8AC3E}">
        <p14:creationId xmlns:p14="http://schemas.microsoft.com/office/powerpoint/2010/main" val="4234097106"/>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67DC8F-55A9-7ABB-11EE-158E005B99D0}"/>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95B18A83-D27C-1A20-8332-0804F42E6C19}"/>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8" name="Rectangle: Rounded Corners 33">
            <a:extLst>
              <a:ext uri="{FF2B5EF4-FFF2-40B4-BE49-F238E27FC236}">
                <a16:creationId xmlns:a16="http://schemas.microsoft.com/office/drawing/2014/main" id="{F69BA82F-7198-3AC8-E584-8C7828A93529}"/>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أولًا: كتابة القصة الصحفية</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B1D31000-2F51-20EB-F06F-67F6F6AECC75}"/>
              </a:ext>
            </a:extLst>
          </p:cNvPr>
          <p:cNvSpPr txBox="1"/>
          <p:nvPr/>
        </p:nvSpPr>
        <p:spPr>
          <a:xfrm>
            <a:off x="6172202" y="1520864"/>
            <a:ext cx="5166664" cy="3883114"/>
          </a:xfrm>
          <a:prstGeom prst="rect">
            <a:avLst/>
          </a:prstGeom>
          <a:noFill/>
        </p:spPr>
        <p:txBody>
          <a:bodyPr wrap="square">
            <a:spAutoFit/>
          </a:bodyPr>
          <a:lstStyle/>
          <a:p>
            <a:pPr marL="342900" lvl="0" indent="-342900" algn="just" rtl="1">
              <a:lnSpc>
                <a:spcPct val="107000"/>
              </a:lnSpc>
              <a:spcBef>
                <a:spcPts val="120"/>
              </a:spcBef>
              <a:spcAft>
                <a:spcPts val="120"/>
              </a:spcAft>
              <a:tabLst>
                <a:tab pos="457200" algn="l"/>
              </a:tabLs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.2</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اختيار أسلوب الكتابة المناسب</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endParaRPr>
          </a:p>
          <a:p>
            <a:pPr marL="457200" lvl="0" indent="-457200" algn="just" rtl="1">
              <a:lnSpc>
                <a:spcPct val="107000"/>
              </a:lnSpc>
              <a:spcBef>
                <a:spcPts val="120"/>
              </a:spcBef>
              <a:spcAft>
                <a:spcPts val="120"/>
              </a:spcAft>
              <a:buFont typeface="Wingdings" panose="05000000000000000000" pitchFamily="2" charset="2"/>
              <a:buChar char="q"/>
              <a:tabLst>
                <a:tab pos="457200" algn="l"/>
              </a:tabLst>
            </a:pPr>
            <a:r>
              <a:rPr lang="ar-SA" sz="28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الجمهور المستهدف</a:t>
            </a:r>
            <a:r>
              <a:rPr lang="en-US" sz="2800" b="1">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 </a:t>
            </a:r>
          </a:p>
          <a:p>
            <a:pPr lvl="0" algn="just" rtl="1">
              <a:lnSpc>
                <a:spcPct val="107000"/>
              </a:lnSpc>
              <a:spcBef>
                <a:spcPts val="120"/>
              </a:spcBef>
              <a:spcAft>
                <a:spcPts val="120"/>
              </a:spcAft>
              <a:tabLst>
                <a:tab pos="457200" algn="l"/>
              </a:tabLs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الكتابة يجب أن تناسب جمهور القصة، سواء كانوا خبراء، أو قراء عامين، أو صناع قرار</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b="1">
              <a:latin typeface="Simplified Arabic" panose="02020603050405020304" pitchFamily="18" charset="-78"/>
              <a:ea typeface="Calibri" panose="020F0502020204030204" pitchFamily="34" charset="0"/>
              <a:cs typeface="Simplified Arabic" panose="02020603050405020304" pitchFamily="18" charset="-78"/>
            </a:endParaRPr>
          </a:p>
          <a:p>
            <a:pPr marL="457200" lvl="0" indent="-457200" algn="just" rtl="1">
              <a:lnSpc>
                <a:spcPct val="107000"/>
              </a:lnSpc>
              <a:spcBef>
                <a:spcPts val="120"/>
              </a:spcBef>
              <a:spcAft>
                <a:spcPts val="120"/>
              </a:spcAft>
              <a:buFont typeface="Wingdings" panose="05000000000000000000" pitchFamily="2" charset="2"/>
              <a:buChar char="q"/>
              <a:tabLst>
                <a:tab pos="457200" algn="l"/>
              </a:tabLst>
            </a:pPr>
            <a:r>
              <a:rPr lang="ar-SA" sz="28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النبرة الصحفية</a:t>
            </a:r>
            <a:r>
              <a:rPr lang="en-US" sz="28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b="1">
              <a:solidFill>
                <a:srgbClr val="002060"/>
              </a:solidFill>
              <a:latin typeface="Simplified Arabic" panose="02020603050405020304" pitchFamily="18" charset="-78"/>
              <a:ea typeface="Calibri" panose="020F0502020204030204" pitchFamily="34" charset="0"/>
              <a:cs typeface="Simplified Arabic" panose="02020603050405020304" pitchFamily="18" charset="-78"/>
            </a:endParaRPr>
          </a:p>
          <a:p>
            <a:pPr lvl="0" algn="just" rtl="1">
              <a:lnSpc>
                <a:spcPct val="107000"/>
              </a:lnSpc>
              <a:spcBef>
                <a:spcPts val="120"/>
              </a:spcBef>
              <a:spcAft>
                <a:spcPts val="120"/>
              </a:spcAft>
              <a:tabLst>
                <a:tab pos="457200" algn="l"/>
              </a:tabLs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يمكن أن تكون رسمية، تحليلية، أو تفاعلية حسب طبيعة القصة والجمهور</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p>
        </p:txBody>
      </p:sp>
      <p:pic>
        <p:nvPicPr>
          <p:cNvPr id="3" name="Content Placeholder 2">
            <a:extLst>
              <a:ext uri="{FF2B5EF4-FFF2-40B4-BE49-F238E27FC236}">
                <a16:creationId xmlns:a16="http://schemas.microsoft.com/office/drawing/2014/main" id="{7640459C-97F5-77DD-0381-FDD7ACFE3E04}"/>
              </a:ext>
            </a:extLst>
          </p:cNvPr>
          <p:cNvPicPr>
            <a:picLocks noGrp="1" noChangeAspect="1"/>
          </p:cNvPicPr>
          <p:nvPr>
            <p:ph sz="half" idx="1"/>
          </p:nvPr>
        </p:nvPicPr>
        <p:blipFill>
          <a:blip r:embed="rId2"/>
          <a:stretch>
            <a:fillRect/>
          </a:stretch>
        </p:blipFill>
        <p:spPr>
          <a:xfrm>
            <a:off x="226380" y="1520863"/>
            <a:ext cx="5710399" cy="5197979"/>
          </a:xfrm>
        </p:spPr>
      </p:pic>
    </p:spTree>
    <p:extLst>
      <p:ext uri="{BB962C8B-B14F-4D97-AF65-F5344CB8AC3E}">
        <p14:creationId xmlns:p14="http://schemas.microsoft.com/office/powerpoint/2010/main" val="3101390737"/>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DF6DCC-B294-2BEC-4986-88BA7E1D4F2D}"/>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D378AC1A-5F32-F589-2905-B5B57A7197D3}"/>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8" name="Rectangle: Rounded Corners 33">
            <a:extLst>
              <a:ext uri="{FF2B5EF4-FFF2-40B4-BE49-F238E27FC236}">
                <a16:creationId xmlns:a16="http://schemas.microsoft.com/office/drawing/2014/main" id="{EF4D2805-7ECE-B311-81B5-26364B4982BA}"/>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أولًا: كتابة القصة الصحفية</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60F0F362-1A64-0C71-E847-E43E46A69B78}"/>
              </a:ext>
            </a:extLst>
          </p:cNvPr>
          <p:cNvSpPr txBox="1"/>
          <p:nvPr/>
        </p:nvSpPr>
        <p:spPr>
          <a:xfrm>
            <a:off x="5572056" y="1520864"/>
            <a:ext cx="5782880" cy="4293483"/>
          </a:xfrm>
          <a:prstGeom prst="rect">
            <a:avLst/>
          </a:prstGeom>
          <a:noFill/>
        </p:spPr>
        <p:txBody>
          <a:bodyPr wrap="square">
            <a:spAutoFit/>
          </a:bodyPr>
          <a:lstStyle/>
          <a:p>
            <a:pPr marL="342900" lvl="0" indent="-342900" algn="just" rtl="1">
              <a:lnSpc>
                <a:spcPct val="107000"/>
              </a:lnSpc>
              <a:spcAft>
                <a:spcPts val="800"/>
              </a:spcAft>
              <a:tabLst>
                <a:tab pos="457200" algn="l"/>
              </a:tabLs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.3</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تحديد هيكل القصة</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endParaRPr>
          </a:p>
          <a:p>
            <a:pPr marL="457200" lvl="0" indent="-457200" algn="r" rtl="1">
              <a:lnSpc>
                <a:spcPct val="107000"/>
              </a:lnSpc>
              <a:spcAft>
                <a:spcPts val="800"/>
              </a:spcAft>
              <a:buFont typeface="Wingdings" panose="05000000000000000000" pitchFamily="2" charset="2"/>
              <a:buChar char="§"/>
              <a:tabLst>
                <a:tab pos="457200" algn="l"/>
              </a:tabLst>
            </a:pPr>
            <a:r>
              <a:rPr lang="ar-EG"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ا</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لعنوان</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endPar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lvl="0" indent="-342900" algn="just" rtl="1">
              <a:lnSpc>
                <a:spcPct val="107000"/>
              </a:lnSpc>
              <a:spcAft>
                <a:spcPts val="800"/>
              </a:spcAft>
              <a:tabLst>
                <a:tab pos="457200" algn="l"/>
              </a:tabLst>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يجب أن يكون العنوان واضحًا وجذابًا، يعكس جوهر القصة ويثير فضول القارئ.</a:t>
            </a:r>
          </a:p>
          <a:p>
            <a:pPr marL="457200" lvl="0" indent="-457200" algn="r" rtl="1">
              <a:lnSpc>
                <a:spcPct val="107000"/>
              </a:lnSpc>
              <a:spcAft>
                <a:spcPts val="800"/>
              </a:spcAft>
              <a:buFont typeface="Wingdings" panose="05000000000000000000" pitchFamily="2" charset="2"/>
              <a:buChar char="§"/>
              <a:tabLst>
                <a:tab pos="457200" algn="l"/>
              </a:tabLst>
            </a:pP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المقدمة</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endPar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r" rtl="1">
              <a:lnSpc>
                <a:spcPct val="107000"/>
              </a:lnSpc>
              <a:spcAft>
                <a:spcPts val="800"/>
              </a:spcAft>
              <a:tabLst>
                <a:tab pos="457200" algn="l"/>
              </a:tabLs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تقدم ملخصًا موجزًا عن القصة، وتبرز أهم النتائج أو النقاط اللافتة المستخلصة من البيانات</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p>
          <a:p>
            <a:pPr marL="342900" lvl="0" indent="-342900" algn="r" rtl="1">
              <a:lnSpc>
                <a:spcPct val="107000"/>
              </a:lnSpc>
              <a:spcAft>
                <a:spcPts val="800"/>
              </a:spcAft>
              <a:tabLst>
                <a:tab pos="457200" algn="l"/>
              </a:tabLst>
            </a:pPr>
            <a:endPar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9" name="Content Placeholder 18">
            <a:extLst>
              <a:ext uri="{FF2B5EF4-FFF2-40B4-BE49-F238E27FC236}">
                <a16:creationId xmlns:a16="http://schemas.microsoft.com/office/drawing/2014/main" id="{0BABA340-1960-9E87-A39B-E7A6386892D9}"/>
              </a:ext>
            </a:extLst>
          </p:cNvPr>
          <p:cNvPicPr>
            <a:picLocks noGrp="1" noChangeAspect="1"/>
          </p:cNvPicPr>
          <p:nvPr>
            <p:ph sz="half" idx="1"/>
          </p:nvPr>
        </p:nvPicPr>
        <p:blipFill>
          <a:blip r:embed="rId2"/>
          <a:stretch>
            <a:fillRect/>
          </a:stretch>
        </p:blipFill>
        <p:spPr>
          <a:xfrm>
            <a:off x="204018" y="1520864"/>
            <a:ext cx="5368037" cy="5197978"/>
          </a:xfrm>
        </p:spPr>
      </p:pic>
    </p:spTree>
    <p:extLst>
      <p:ext uri="{BB962C8B-B14F-4D97-AF65-F5344CB8AC3E}">
        <p14:creationId xmlns:p14="http://schemas.microsoft.com/office/powerpoint/2010/main" val="1885093098"/>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8DBD62-B512-EA74-DB27-1FDF363D2D85}"/>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B05BDB35-F7A6-AB46-40AA-E4BC328F326A}"/>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8" name="Rectangle: Rounded Corners 33">
            <a:extLst>
              <a:ext uri="{FF2B5EF4-FFF2-40B4-BE49-F238E27FC236}">
                <a16:creationId xmlns:a16="http://schemas.microsoft.com/office/drawing/2014/main" id="{1765A858-88C8-385D-0CF8-E9872AE04471}"/>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أولًا: كتابة القصة الصحفية</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821F18EE-6AA9-8A35-5919-BB9AA959F914}"/>
              </a:ext>
            </a:extLst>
          </p:cNvPr>
          <p:cNvSpPr txBox="1"/>
          <p:nvPr/>
        </p:nvSpPr>
        <p:spPr>
          <a:xfrm>
            <a:off x="5501148" y="1520864"/>
            <a:ext cx="5853787" cy="5095626"/>
          </a:xfrm>
          <a:prstGeom prst="rect">
            <a:avLst/>
          </a:prstGeom>
          <a:noFill/>
        </p:spPr>
        <p:txBody>
          <a:bodyPr wrap="square">
            <a:spAutoFit/>
          </a:bodyPr>
          <a:lstStyle/>
          <a:p>
            <a:pPr marL="342900" indent="-342900" algn="r" rtl="1">
              <a:lnSpc>
                <a:spcPct val="130000"/>
              </a:lnSpc>
              <a:spcBef>
                <a:spcPts val="110"/>
              </a:spcBef>
              <a:spcAft>
                <a:spcPts val="110"/>
              </a:spcAft>
              <a:buFont typeface="Wingdings" panose="05000000000000000000" pitchFamily="2" charset="2"/>
              <a:buChar char="q"/>
            </a:pP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 </a:t>
            </a:r>
            <a:r>
              <a:rPr lang="ar-EG"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المتن </a:t>
            </a: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:(Body)</a:t>
            </a:r>
            <a:endParaRPr lang="en-US" sz="24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30000"/>
              </a:lnSpc>
              <a:spcBef>
                <a:spcPts val="110"/>
              </a:spcBef>
              <a:spcAft>
                <a:spcPts val="110"/>
              </a:spcAft>
            </a:pPr>
            <a:r>
              <a:rPr lang="ar-SA"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يتم فيه شرح التفاصيل باستخدام السرد المدعوم بالبيانات</a:t>
            </a:r>
            <a:r>
              <a:rPr lang="ar-EG" sz="24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 و</a:t>
            </a:r>
            <a:r>
              <a:rPr lang="ar-SA"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يشمل</a:t>
            </a:r>
            <a:r>
              <a:rPr lang="en-US"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30000"/>
              </a:lnSpc>
              <a:spcBef>
                <a:spcPts val="110"/>
              </a:spcBef>
              <a:spcAft>
                <a:spcPts val="110"/>
              </a:spcAft>
            </a:pPr>
            <a:r>
              <a:rPr lang="ar-SA"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البيانات الرئيسية</a:t>
            </a:r>
            <a:r>
              <a:rPr lang="en-US" sz="24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عرض الحقائق والإحصاءات الأساسية</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30000"/>
              </a:lnSpc>
              <a:spcBef>
                <a:spcPts val="110"/>
              </a:spcBef>
              <a:spcAft>
                <a:spcPts val="110"/>
              </a:spcAft>
            </a:pPr>
            <a:r>
              <a:rPr lang="ar-SA"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التحليل</a:t>
            </a:r>
            <a:r>
              <a:rPr lang="en-US" sz="24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400" b="1" u="sng">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شرح النتائج وربطها بالسياق الأوسع</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30000"/>
              </a:lnSpc>
              <a:spcBef>
                <a:spcPts val="110"/>
              </a:spcBef>
              <a:spcAft>
                <a:spcPts val="110"/>
              </a:spcAft>
            </a:pPr>
            <a:r>
              <a:rPr lang="ar-SA"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الأمثلة</a:t>
            </a:r>
            <a:r>
              <a:rPr lang="en-US" sz="24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 </a:t>
            </a:r>
            <a:r>
              <a:rPr lang="en-US" sz="2400" b="1" u="sng">
                <a:effectLst/>
                <a:latin typeface="Simplified Arabic" panose="02020603050405020304" pitchFamily="18" charset="-78"/>
                <a:ea typeface="Calibri" panose="020F0502020204030204" pitchFamily="34" charset="0"/>
                <a:cs typeface="Simplified Arabic" panose="02020603050405020304" pitchFamily="18" charset="-78"/>
              </a:rPr>
              <a:t>:</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ا</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ستخدام قصص حقيقية أو أمثلة لتعزيز الرسالة</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a:t>
            </a:r>
          </a:p>
          <a:p>
            <a:pPr algn="r" rtl="1">
              <a:lnSpc>
                <a:spcPct val="130000"/>
              </a:lnSpc>
              <a:spcBef>
                <a:spcPts val="110"/>
              </a:spcBef>
              <a:spcAft>
                <a:spcPts val="110"/>
              </a:spcAft>
            </a:pPr>
            <a:r>
              <a:rPr lang="ar-SA"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الخاتمة</a:t>
            </a:r>
            <a:r>
              <a:rPr lang="en-US"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br>
              <a:rPr lang="en-US" sz="2400" b="1">
                <a:effectLst/>
                <a:latin typeface="Simplified Arabic" panose="02020603050405020304" pitchFamily="18" charset="-78"/>
                <a:ea typeface="Calibri" panose="020F0502020204030204" pitchFamily="34" charset="0"/>
                <a:cs typeface="Simplified Arabic" panose="02020603050405020304" pitchFamily="18" charset="-78"/>
              </a:rPr>
            </a:b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تلخيص النقاط الرئيسية وطرح تساؤلات أو دعوة للتفكير أو التفاعل</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a:t>
            </a:r>
          </a:p>
          <a:p>
            <a:pPr marL="342900" lvl="0" indent="-342900" algn="just" rtl="1">
              <a:lnSpc>
                <a:spcPct val="107000"/>
              </a:lnSpc>
              <a:spcAft>
                <a:spcPts val="800"/>
              </a:spcAft>
              <a:tabLst>
                <a:tab pos="457200" algn="l"/>
              </a:tabLst>
            </a:pPr>
            <a:endPar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3" name="Content Placeholder 2">
            <a:extLst>
              <a:ext uri="{FF2B5EF4-FFF2-40B4-BE49-F238E27FC236}">
                <a16:creationId xmlns:a16="http://schemas.microsoft.com/office/drawing/2014/main" id="{10E2143E-3977-D671-1329-1C99AC8962D6}"/>
              </a:ext>
            </a:extLst>
          </p:cNvPr>
          <p:cNvPicPr>
            <a:picLocks noGrp="1" noChangeAspect="1"/>
          </p:cNvPicPr>
          <p:nvPr>
            <p:ph sz="half" idx="1"/>
          </p:nvPr>
        </p:nvPicPr>
        <p:blipFill>
          <a:blip r:embed="rId2"/>
          <a:stretch>
            <a:fillRect/>
          </a:stretch>
        </p:blipFill>
        <p:spPr>
          <a:xfrm>
            <a:off x="215848" y="1520863"/>
            <a:ext cx="5285299" cy="5086263"/>
          </a:xfrm>
        </p:spPr>
      </p:pic>
    </p:spTree>
    <p:extLst>
      <p:ext uri="{BB962C8B-B14F-4D97-AF65-F5344CB8AC3E}">
        <p14:creationId xmlns:p14="http://schemas.microsoft.com/office/powerpoint/2010/main" val="2499451242"/>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356040-8F12-CFF3-DC88-22630CC5485E}"/>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E67A20FD-3124-1898-C8BD-16D99A2638F9}"/>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8" name="Rectangle: Rounded Corners 33">
            <a:extLst>
              <a:ext uri="{FF2B5EF4-FFF2-40B4-BE49-F238E27FC236}">
                <a16:creationId xmlns:a16="http://schemas.microsoft.com/office/drawing/2014/main" id="{DF09968D-A4B6-8F85-22F0-F045652DBE03}"/>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أولًا: كتابة القصة الصحفية</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1118277B-D87A-A7F9-3153-9D8104E5B360}"/>
              </a:ext>
            </a:extLst>
          </p:cNvPr>
          <p:cNvSpPr txBox="1"/>
          <p:nvPr/>
        </p:nvSpPr>
        <p:spPr>
          <a:xfrm>
            <a:off x="5501148" y="1520864"/>
            <a:ext cx="5853787" cy="4826962"/>
          </a:xfrm>
          <a:prstGeom prst="rect">
            <a:avLst/>
          </a:prstGeom>
          <a:noFill/>
        </p:spPr>
        <p:txBody>
          <a:bodyPr wrap="square">
            <a:spAutoFit/>
          </a:bodyPr>
          <a:lstStyle/>
          <a:p>
            <a:pPr marL="342900" lvl="0" indent="-342900" algn="just" rtl="1">
              <a:lnSpc>
                <a:spcPct val="120000"/>
              </a:lnSpc>
              <a:spcBef>
                <a:spcPts val="110"/>
              </a:spcBef>
              <a:spcAft>
                <a:spcPts val="110"/>
              </a:spcAft>
              <a:tabLst>
                <a:tab pos="457200" algn="l"/>
              </a:tabLs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.4</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دمج البيانات مع السرد الصحفي</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p>
          <a:p>
            <a:pPr marL="457200" indent="-457200" algn="r" rtl="1">
              <a:lnSpc>
                <a:spcPct val="120000"/>
              </a:lnSpc>
              <a:spcBef>
                <a:spcPts val="110"/>
              </a:spcBef>
              <a:spcAft>
                <a:spcPts val="110"/>
              </a:spcAft>
              <a:buFont typeface="Wingdings" panose="05000000000000000000" pitchFamily="2" charset="2"/>
              <a:buChar char="q"/>
            </a:pP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استخدام الرسوم البيانية والجداول</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2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لتوضيح النقاط الرئيسية وجعل البيانات أكثر وضوحًا وسهولة للفهم</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p>
          <a:p>
            <a:pPr marL="457200" indent="-457200" algn="r" rtl="1">
              <a:lnSpc>
                <a:spcPct val="120000"/>
              </a:lnSpc>
              <a:spcBef>
                <a:spcPts val="110"/>
              </a:spcBef>
              <a:spcAft>
                <a:spcPts val="110"/>
              </a:spcAft>
              <a:buFont typeface="Wingdings" panose="05000000000000000000" pitchFamily="2" charset="2"/>
              <a:buChar char="q"/>
            </a:pP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تقديم اقتباسات ورؤى</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2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إذا كانت القصة تحتوي على آراء خبراء أو مصادر داعمة</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2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التأكد من أن البيانات تدعم السرد دون إغراق القارئ بتفاصيل زائدة</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p>
        </p:txBody>
      </p:sp>
      <p:pic>
        <p:nvPicPr>
          <p:cNvPr id="3" name="Content Placeholder 2">
            <a:extLst>
              <a:ext uri="{FF2B5EF4-FFF2-40B4-BE49-F238E27FC236}">
                <a16:creationId xmlns:a16="http://schemas.microsoft.com/office/drawing/2014/main" id="{65F50875-ED73-0AC1-5B08-DF5BFC59E17D}"/>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61692" y="1638523"/>
            <a:ext cx="5206721" cy="4854351"/>
          </a:xfrm>
        </p:spPr>
      </p:pic>
    </p:spTree>
    <p:extLst>
      <p:ext uri="{BB962C8B-B14F-4D97-AF65-F5344CB8AC3E}">
        <p14:creationId xmlns:p14="http://schemas.microsoft.com/office/powerpoint/2010/main" val="1211481853"/>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C05C00-B360-39BF-5D22-9119975A5CE4}"/>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1279DD46-05BE-AA58-06A0-D26CDE04BE81}"/>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8" name="Rectangle: Rounded Corners 33">
            <a:extLst>
              <a:ext uri="{FF2B5EF4-FFF2-40B4-BE49-F238E27FC236}">
                <a16:creationId xmlns:a16="http://schemas.microsoft.com/office/drawing/2014/main" id="{B5426024-CBBB-55CC-5A94-44396010BE75}"/>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أولًا: كتابة القصة الصحفية</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B92478E2-F960-93FE-A517-8406256D0ABF}"/>
              </a:ext>
            </a:extLst>
          </p:cNvPr>
          <p:cNvSpPr txBox="1"/>
          <p:nvPr/>
        </p:nvSpPr>
        <p:spPr>
          <a:xfrm>
            <a:off x="5692877" y="1520864"/>
            <a:ext cx="5662058" cy="5507149"/>
          </a:xfrm>
          <a:prstGeom prst="rect">
            <a:avLst/>
          </a:prstGeom>
          <a:noFill/>
        </p:spPr>
        <p:txBody>
          <a:bodyPr wrap="square">
            <a:spAutoFit/>
          </a:bodyPr>
          <a:lstStyle/>
          <a:p>
            <a:pPr marL="342900" lvl="0" indent="-342900" algn="just" rtl="1">
              <a:lnSpc>
                <a:spcPct val="110000"/>
              </a:lnSpc>
              <a:spcBef>
                <a:spcPts val="110"/>
              </a:spcBef>
              <a:spcAft>
                <a:spcPts val="110"/>
              </a:spcAft>
              <a:tabLst>
                <a:tab pos="457200" algn="l"/>
              </a:tabLs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.5</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تجنب الأخطاء الشائعة</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10000"/>
              </a:lnSpc>
              <a:spcBef>
                <a:spcPts val="110"/>
              </a:spcBef>
              <a:spcAft>
                <a:spcPts val="110"/>
              </a:spcAft>
              <a:buFont typeface="Wingdings" panose="05000000000000000000" pitchFamily="2" charset="2"/>
              <a:buChar char="§"/>
            </a:pP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إغفال السياق</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10000"/>
              </a:lnSpc>
              <a:spcBef>
                <a:spcPts val="110"/>
              </a:spcBef>
              <a:spcAft>
                <a:spcPts val="110"/>
              </a:spcAft>
            </a:pP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تقديم البيانات دون ربطها بالسياق الاجتماعي أو الاقتصادي قد يسبب سوء فهم</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p>
          <a:p>
            <a:pPr marL="457200" indent="-457200" algn="just" rtl="1">
              <a:lnSpc>
                <a:spcPct val="110000"/>
              </a:lnSpc>
              <a:spcBef>
                <a:spcPts val="110"/>
              </a:spcBef>
              <a:spcAft>
                <a:spcPts val="110"/>
              </a:spcAft>
              <a:buFont typeface="Wingdings" panose="05000000000000000000" pitchFamily="2" charset="2"/>
              <a:buChar char="§"/>
            </a:pP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التعقيد الزائد</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10000"/>
              </a:lnSpc>
              <a:spcBef>
                <a:spcPts val="110"/>
              </a:spcBef>
              <a:spcAft>
                <a:spcPts val="110"/>
              </a:spcAft>
            </a:pP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المبالغة في التفاصيل التقنية تجعل القصة غير جذابة</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p>
          <a:p>
            <a:pPr marL="457200" indent="-457200" algn="just" rtl="1">
              <a:lnSpc>
                <a:spcPct val="110000"/>
              </a:lnSpc>
              <a:spcBef>
                <a:spcPts val="110"/>
              </a:spcBef>
              <a:spcAft>
                <a:spcPts val="110"/>
              </a:spcAft>
              <a:buFont typeface="Wingdings" panose="05000000000000000000" pitchFamily="2" charset="2"/>
              <a:buChar char="§"/>
            </a:pP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الإبهام</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p>
          <a:p>
            <a:pPr algn="just" rtl="1">
              <a:lnSpc>
                <a:spcPct val="11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عرض البيانات دون تفسير واضح قد يؤدي إلى ضياع الرسالة</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p>
          <a:p>
            <a:pPr marL="342900" lvl="0" indent="-342900" algn="just" rtl="1">
              <a:lnSpc>
                <a:spcPct val="120000"/>
              </a:lnSpc>
              <a:spcBef>
                <a:spcPts val="110"/>
              </a:spcBef>
              <a:spcAft>
                <a:spcPts val="110"/>
              </a:spcAft>
              <a:tabLst>
                <a:tab pos="457200" algn="l"/>
              </a:tabLst>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3" name="Content Placeholder 2">
            <a:extLst>
              <a:ext uri="{FF2B5EF4-FFF2-40B4-BE49-F238E27FC236}">
                <a16:creationId xmlns:a16="http://schemas.microsoft.com/office/drawing/2014/main" id="{27B53F87-029F-7577-C718-2D5A945EFCC3}"/>
              </a:ext>
            </a:extLst>
          </p:cNvPr>
          <p:cNvPicPr>
            <a:picLocks noGrp="1" noChangeAspect="1"/>
          </p:cNvPicPr>
          <p:nvPr>
            <p:ph sz="half" idx="1"/>
          </p:nvPr>
        </p:nvPicPr>
        <p:blipFill>
          <a:blip r:embed="rId2"/>
          <a:stretch>
            <a:fillRect/>
          </a:stretch>
        </p:blipFill>
        <p:spPr>
          <a:xfrm>
            <a:off x="276227" y="1520864"/>
            <a:ext cx="5037452" cy="5197978"/>
          </a:xfrm>
        </p:spPr>
      </p:pic>
    </p:spTree>
    <p:extLst>
      <p:ext uri="{BB962C8B-B14F-4D97-AF65-F5344CB8AC3E}">
        <p14:creationId xmlns:p14="http://schemas.microsoft.com/office/powerpoint/2010/main" val="1598013297"/>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F445A-0829-54DE-2CE8-1BBB243725F2}"/>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95FB64AA-BA50-DD18-BEA2-F74FCFED4746}"/>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8" name="Rectangle: Rounded Corners 33">
            <a:extLst>
              <a:ext uri="{FF2B5EF4-FFF2-40B4-BE49-F238E27FC236}">
                <a16:creationId xmlns:a16="http://schemas.microsoft.com/office/drawing/2014/main" id="{AFC6D336-9C63-309A-DA2D-18F2E17866D7}"/>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أولًا: كتابة القصة الصحفية</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03C76735-81F2-D8AA-1D56-4B2ACE76EC26}"/>
              </a:ext>
            </a:extLst>
          </p:cNvPr>
          <p:cNvSpPr txBox="1"/>
          <p:nvPr/>
        </p:nvSpPr>
        <p:spPr>
          <a:xfrm>
            <a:off x="6019800" y="1520864"/>
            <a:ext cx="5407556" cy="3116751"/>
          </a:xfrm>
          <a:prstGeom prst="rect">
            <a:avLst/>
          </a:prstGeom>
          <a:noFill/>
        </p:spPr>
        <p:txBody>
          <a:bodyPr wrap="square">
            <a:spAutoFit/>
          </a:bodyPr>
          <a:lstStyle/>
          <a:p>
            <a:pPr marL="342900" lvl="0" indent="-342900" algn="just" rtl="1">
              <a:lnSpc>
                <a:spcPct val="140000"/>
              </a:lnSpc>
              <a:spcBef>
                <a:spcPts val="110"/>
              </a:spcBef>
              <a:spcAft>
                <a:spcPts val="110"/>
              </a:spcAft>
              <a:tabLst>
                <a:tab pos="457200" algn="l"/>
              </a:tabLs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.6</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اختبار القصة قبل النشر</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40000"/>
              </a:lnSpc>
              <a:spcBef>
                <a:spcPts val="110"/>
              </a:spcBef>
              <a:spcAft>
                <a:spcPts val="110"/>
              </a:spcAft>
              <a:buFont typeface="Wingdings" panose="05000000000000000000" pitchFamily="2" charset="2"/>
              <a:buChar char="§"/>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مراجعة القصة للتأكد من أن السرد سلس ومفهوم</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40000"/>
              </a:lnSpc>
              <a:spcBef>
                <a:spcPts val="110"/>
              </a:spcBef>
              <a:spcAft>
                <a:spcPts val="110"/>
              </a:spcAft>
              <a:buFont typeface="Wingdings" panose="05000000000000000000" pitchFamily="2" charset="2"/>
              <a:buChar char="§"/>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التحقق من دقة البيانات والرسوم البيانية المستخدمة</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3" name="Content Placeholder 2" descr="A person and person standing next to a checklist&#10;&#10;Description automatically generated">
            <a:extLst>
              <a:ext uri="{FF2B5EF4-FFF2-40B4-BE49-F238E27FC236}">
                <a16:creationId xmlns:a16="http://schemas.microsoft.com/office/drawing/2014/main" id="{A4A3E2B0-B1A3-681F-1ED6-19023A346795}"/>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89271" y="1520863"/>
            <a:ext cx="5547852" cy="4972012"/>
          </a:xfrm>
        </p:spPr>
      </p:pic>
    </p:spTree>
    <p:extLst>
      <p:ext uri="{BB962C8B-B14F-4D97-AF65-F5344CB8AC3E}">
        <p14:creationId xmlns:p14="http://schemas.microsoft.com/office/powerpoint/2010/main" val="1061806690"/>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088FEC-07A5-84DE-13C7-022CC2E7C734}"/>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3499D047-2ED1-C358-5E12-09B6479B462E}"/>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8" name="Rectangle: Rounded Corners 33">
            <a:extLst>
              <a:ext uri="{FF2B5EF4-FFF2-40B4-BE49-F238E27FC236}">
                <a16:creationId xmlns:a16="http://schemas.microsoft.com/office/drawing/2014/main" id="{8D19BB9E-9217-E145-DAF4-360077C1356F}"/>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أولًا: كتابة القصة الصحفية</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F301C31C-7A0B-8A9C-A12D-BB9317AD794A}"/>
              </a:ext>
            </a:extLst>
          </p:cNvPr>
          <p:cNvSpPr txBox="1"/>
          <p:nvPr/>
        </p:nvSpPr>
        <p:spPr>
          <a:xfrm>
            <a:off x="5765298" y="1520864"/>
            <a:ext cx="5662058" cy="4241546"/>
          </a:xfrm>
          <a:prstGeom prst="rect">
            <a:avLst/>
          </a:prstGeom>
          <a:noFill/>
        </p:spPr>
        <p:txBody>
          <a:bodyPr wrap="square">
            <a:spAutoFit/>
          </a:bodyPr>
          <a:lstStyle/>
          <a:p>
            <a:pPr marL="457200" indent="-457200" algn="just" rtl="1">
              <a:lnSpc>
                <a:spcPct val="107000"/>
              </a:lnSpc>
              <a:spcAft>
                <a:spcPts val="800"/>
              </a:spcAft>
              <a:buFont typeface="Wingdings" panose="05000000000000000000" pitchFamily="2" charset="2"/>
              <a:buChar char="q"/>
            </a:pPr>
            <a:r>
              <a:rPr lang="ar-SA" sz="2800" b="1">
                <a:effectLst/>
                <a:latin typeface="Calibri" panose="020F0502020204030204" pitchFamily="34" charset="0"/>
                <a:ea typeface="Calibri" panose="020F0502020204030204" pitchFamily="34" charset="0"/>
                <a:cs typeface="Simplified Arabic" panose="02020603050405020304" pitchFamily="18" charset="-78"/>
              </a:rPr>
              <a:t>تعتبر عملية نشر القصة الصحفية هى آخر خطوة في العمل الصحفي، وتختلف عملية النشر من وسيلة إعلامية إلى أخرى إلى أن عصر الصحافة متعددة الوسائط ‏قضى على الفواصل بين الوسائل الإعلامية، وأصبح يمكن نشر مقال نصي ويضاف إليه رسوم بيانية في شكل صور جامدة أو متحركة، مثلما يمكن إضافة فيديو يضم مجموعة من الصور البيانية. </a:t>
            </a:r>
            <a:endParaRPr lang="en-US" sz="2800" b="1">
              <a:effectLst/>
              <a:latin typeface="Calibri" panose="020F0502020204030204" pitchFamily="34" charset="0"/>
              <a:ea typeface="Calibri" panose="020F0502020204030204" pitchFamily="34" charset="0"/>
              <a:cs typeface="Arial" panose="020B0604020202020204" pitchFamily="34" charset="0"/>
            </a:endParaRPr>
          </a:p>
        </p:txBody>
      </p:sp>
      <p:pic>
        <p:nvPicPr>
          <p:cNvPr id="3" name="Content Placeholder 2" descr="Several papers with graphs and charts&#10;&#10;Description automatically generated">
            <a:extLst>
              <a:ext uri="{FF2B5EF4-FFF2-40B4-BE49-F238E27FC236}">
                <a16:creationId xmlns:a16="http://schemas.microsoft.com/office/drawing/2014/main" id="{7B9ED19D-BEC3-C48C-7A61-9097BDDDBBDC}"/>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81000" y="1665431"/>
            <a:ext cx="5181600" cy="4827444"/>
          </a:xfrm>
        </p:spPr>
      </p:pic>
    </p:spTree>
    <p:extLst>
      <p:ext uri="{BB962C8B-B14F-4D97-AF65-F5344CB8AC3E}">
        <p14:creationId xmlns:p14="http://schemas.microsoft.com/office/powerpoint/2010/main" val="4035187401"/>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8DFC44-ABAD-2048-A324-30DF4E07F773}"/>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E9367552-1611-83A2-3F4F-C8EDA139329B}"/>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8" name="Rectangle: Rounded Corners 33">
            <a:extLst>
              <a:ext uri="{FF2B5EF4-FFF2-40B4-BE49-F238E27FC236}">
                <a16:creationId xmlns:a16="http://schemas.microsoft.com/office/drawing/2014/main" id="{9166FC02-5AB4-5BB0-6CEB-A3915F3F37CC}"/>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أولًا: كتابة القصة الصحفية</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BE569AB4-FA35-CCCC-39BE-0F712E9A4FDA}"/>
              </a:ext>
            </a:extLst>
          </p:cNvPr>
          <p:cNvSpPr txBox="1"/>
          <p:nvPr/>
        </p:nvSpPr>
        <p:spPr>
          <a:xfrm>
            <a:off x="5765298" y="1520864"/>
            <a:ext cx="5662058" cy="5245731"/>
          </a:xfrm>
          <a:prstGeom prst="rect">
            <a:avLst/>
          </a:prstGeom>
          <a:noFill/>
        </p:spPr>
        <p:txBody>
          <a:bodyPr wrap="square">
            <a:spAutoFit/>
          </a:bodyPr>
          <a:lstStyle/>
          <a:p>
            <a:pPr marL="457200" indent="-457200" algn="just" rtl="1">
              <a:lnSpc>
                <a:spcPct val="107000"/>
              </a:lnSpc>
              <a:spcAft>
                <a:spcPts val="800"/>
              </a:spcAft>
              <a:buFont typeface="Wingdings" panose="05000000000000000000" pitchFamily="2" charset="2"/>
              <a:buChar char="q"/>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كما أصبح على الصحفي أن يضمن تفاعل الجمهور مع القصة من خلال محاولة تشريكه أحيان</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 في أحداث القصة الصحفية، لاسيما حين يتعلق الأمر بعمل استقصائي، فعادة ما يتناول العمل الاستقصائي مسألة تهم الرأي العام، مما يجعل مشاركة الجمهور خطوة مهمة لكسب مساندته، فالحصول على ردة فعل من جمهورك هو بنفس أهمية نشر قصتك الصحفية، لاسيما إذا كان الجمهور هو مصدر البيانات.</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b="1">
              <a:effectLst/>
              <a:latin typeface="Calibri" panose="020F0502020204030204" pitchFamily="34" charset="0"/>
              <a:ea typeface="Calibri" panose="020F0502020204030204" pitchFamily="34" charset="0"/>
              <a:cs typeface="Arial" panose="020B0604020202020204" pitchFamily="34" charset="0"/>
            </a:endParaRPr>
          </a:p>
        </p:txBody>
      </p:sp>
      <p:pic>
        <p:nvPicPr>
          <p:cNvPr id="3" name="Content Placeholder 2">
            <a:extLst>
              <a:ext uri="{FF2B5EF4-FFF2-40B4-BE49-F238E27FC236}">
                <a16:creationId xmlns:a16="http://schemas.microsoft.com/office/drawing/2014/main" id="{9E658973-2EB9-C051-3605-F64FB77234FA}"/>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12250" y="1520864"/>
            <a:ext cx="5536381" cy="5086413"/>
          </a:xfrm>
        </p:spPr>
      </p:pic>
    </p:spTree>
    <p:extLst>
      <p:ext uri="{BB962C8B-B14F-4D97-AF65-F5344CB8AC3E}">
        <p14:creationId xmlns:p14="http://schemas.microsoft.com/office/powerpoint/2010/main" val="2258035151"/>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D7E87B-3E3F-55AA-015E-45E30A75804C}"/>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B9A02339-85D5-5E9B-49E9-F1EB9C3AD924}"/>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8" name="Rectangle: Rounded Corners 33">
            <a:extLst>
              <a:ext uri="{FF2B5EF4-FFF2-40B4-BE49-F238E27FC236}">
                <a16:creationId xmlns:a16="http://schemas.microsoft.com/office/drawing/2014/main" id="{FD66438C-EB73-A7F5-0A75-7EE9E63214B8}"/>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أولًا: كتابة القصة الصحفية</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0A2533F0-E58A-ABE9-9174-7A54AC7F5523}"/>
              </a:ext>
            </a:extLst>
          </p:cNvPr>
          <p:cNvSpPr txBox="1"/>
          <p:nvPr/>
        </p:nvSpPr>
        <p:spPr>
          <a:xfrm>
            <a:off x="5765298" y="1520864"/>
            <a:ext cx="5662058" cy="3862660"/>
          </a:xfrm>
          <a:prstGeom prst="rect">
            <a:avLst/>
          </a:prstGeom>
          <a:noFill/>
        </p:spPr>
        <p:txBody>
          <a:bodyPr wrap="square">
            <a:spAutoFit/>
          </a:bodyPr>
          <a:lstStyle/>
          <a:p>
            <a:pPr marL="457200" indent="-457200" algn="just" rtl="1">
              <a:lnSpc>
                <a:spcPct val="107000"/>
              </a:lnSpc>
              <a:spcAft>
                <a:spcPts val="800"/>
              </a:spcAft>
              <a:buFont typeface="Wingdings" panose="05000000000000000000" pitchFamily="2" charset="2"/>
              <a:buChar char="q"/>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وإن كانت صياغة القصة الصحفية قد تستغرق أسابيع عديدة وأحيانا أخرى شهور</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 فإن عملية النشر تتم بسرعة بعد التأكد من إكمال عملية الصياغة، وبالتالي يجب التأكد من مختلف مكونات القصة الصحفية، لا سيما صحة البيانات المذكورة بها قبل نشرها تفاديا لانتشار الشائعات.</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b="1">
              <a:effectLst/>
              <a:latin typeface="Calibri" panose="020F0502020204030204" pitchFamily="34" charset="0"/>
              <a:ea typeface="Calibri" panose="020F0502020204030204" pitchFamily="34" charset="0"/>
              <a:cs typeface="Arial" panose="020B0604020202020204" pitchFamily="34" charset="0"/>
            </a:endParaRPr>
          </a:p>
        </p:txBody>
      </p:sp>
      <p:pic>
        <p:nvPicPr>
          <p:cNvPr id="3" name="Content Placeholder 2">
            <a:extLst>
              <a:ext uri="{FF2B5EF4-FFF2-40B4-BE49-F238E27FC236}">
                <a16:creationId xmlns:a16="http://schemas.microsoft.com/office/drawing/2014/main" id="{F086EEAD-5418-FBF8-D8FC-BA6629745668}"/>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46113" y="1620880"/>
            <a:ext cx="5328777" cy="4972011"/>
          </a:xfrm>
        </p:spPr>
      </p:pic>
    </p:spTree>
    <p:extLst>
      <p:ext uri="{BB962C8B-B14F-4D97-AF65-F5344CB8AC3E}">
        <p14:creationId xmlns:p14="http://schemas.microsoft.com/office/powerpoint/2010/main" val="2708868863"/>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FEFCAE-89C1-6AFE-CA80-D5361281D873}"/>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A1FEAB04-1A95-9590-C457-F7F0E3575DA5}"/>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8" name="Rectangle: Rounded Corners 33">
            <a:extLst>
              <a:ext uri="{FF2B5EF4-FFF2-40B4-BE49-F238E27FC236}">
                <a16:creationId xmlns:a16="http://schemas.microsoft.com/office/drawing/2014/main" id="{3279AF1A-0ED9-E6C6-BA3E-D752299F32D1}"/>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أولًا: كتابة القصة الصحفية</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0DD08671-B774-9A0B-A4DF-3EB0CEB31D4D}"/>
              </a:ext>
            </a:extLst>
          </p:cNvPr>
          <p:cNvSpPr txBox="1"/>
          <p:nvPr/>
        </p:nvSpPr>
        <p:spPr>
          <a:xfrm>
            <a:off x="6096000" y="1520864"/>
            <a:ext cx="5331356" cy="3709413"/>
          </a:xfrm>
          <a:prstGeom prst="rect">
            <a:avLst/>
          </a:prstGeom>
          <a:noFill/>
        </p:spPr>
        <p:txBody>
          <a:bodyPr wrap="square">
            <a:spAutoFit/>
          </a:bodyPr>
          <a:lstStyle/>
          <a:p>
            <a:pPr algn="just" rtl="1">
              <a:lnSpc>
                <a:spcPct val="107000"/>
              </a:lnSpc>
              <a:spcAft>
                <a:spcPts val="800"/>
              </a:spcAft>
            </a:pP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.7</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استخدام الوسائط الداعمة</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lvl="0" indent="-457200" algn="just" rtl="1">
              <a:lnSpc>
                <a:spcPct val="107000"/>
              </a:lnSpc>
              <a:spcAft>
                <a:spcPts val="800"/>
              </a:spcAft>
              <a:buSzPts val="1000"/>
              <a:buFont typeface="Wingdings" panose="05000000000000000000" pitchFamily="2" charset="2"/>
              <a:buChar char="v"/>
              <a:tabLst>
                <a:tab pos="457200" algn="l"/>
              </a:tabLs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إضافة صور أو إنفوجرافيك لزيادة الجاذبية البصرية للقصة</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p>
          <a:p>
            <a:pPr marL="457200" lvl="0" indent="-457200" algn="just" rtl="1">
              <a:lnSpc>
                <a:spcPct val="107000"/>
              </a:lnSpc>
              <a:spcAft>
                <a:spcPts val="800"/>
              </a:spcAft>
              <a:buSzPts val="1000"/>
              <a:buFont typeface="Wingdings" panose="05000000000000000000" pitchFamily="2" charset="2"/>
              <a:buChar char="v"/>
              <a:tabLst>
                <a:tab pos="457200" algn="l"/>
              </a:tabLs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إنشاء فيديوهات قصيرة أو محتوى تفاعلي لتعزيز تجربة القارئ</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07000"/>
              </a:lnSpc>
              <a:spcAft>
                <a:spcPts val="800"/>
              </a:spcAft>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b="1">
              <a:effectLst/>
              <a:latin typeface="Calibri" panose="020F0502020204030204" pitchFamily="34" charset="0"/>
              <a:ea typeface="Calibri" panose="020F0502020204030204" pitchFamily="34" charset="0"/>
              <a:cs typeface="Arial" panose="020B0604020202020204" pitchFamily="34" charset="0"/>
            </a:endParaRPr>
          </a:p>
        </p:txBody>
      </p:sp>
      <p:pic>
        <p:nvPicPr>
          <p:cNvPr id="3" name="Content Placeholder 2">
            <a:extLst>
              <a:ext uri="{FF2B5EF4-FFF2-40B4-BE49-F238E27FC236}">
                <a16:creationId xmlns:a16="http://schemas.microsoft.com/office/drawing/2014/main" id="{93597254-379E-280B-5CD4-09364D2F0C0B}"/>
              </a:ext>
            </a:extLst>
          </p:cNvPr>
          <p:cNvPicPr>
            <a:picLocks noGrp="1" noChangeAspect="1"/>
          </p:cNvPicPr>
          <p:nvPr>
            <p:ph sz="half" idx="1"/>
          </p:nvPr>
        </p:nvPicPr>
        <p:blipFill>
          <a:blip r:embed="rId2"/>
          <a:stretch>
            <a:fillRect/>
          </a:stretch>
        </p:blipFill>
        <p:spPr>
          <a:xfrm>
            <a:off x="236097" y="1520864"/>
            <a:ext cx="5589516" cy="5197978"/>
          </a:xfrm>
        </p:spPr>
      </p:pic>
    </p:spTree>
    <p:extLst>
      <p:ext uri="{BB962C8B-B14F-4D97-AF65-F5344CB8AC3E}">
        <p14:creationId xmlns:p14="http://schemas.microsoft.com/office/powerpoint/2010/main" val="697950387"/>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C5BF96-2A90-C7A4-A0A2-6E50168E691C}"/>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BBBE2ED2-EABF-C8C0-E299-AD898926C349}"/>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8" name="Rectangle: Rounded Corners 33">
            <a:extLst>
              <a:ext uri="{FF2B5EF4-FFF2-40B4-BE49-F238E27FC236}">
                <a16:creationId xmlns:a16="http://schemas.microsoft.com/office/drawing/2014/main" id="{3661D2E4-A904-F48C-C33C-60390BBBCAC4}"/>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أولًا: كتابة القصة الصحفية</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D5BFD028-F659-D8DB-2B3E-BC70B05EF35B}"/>
              </a:ext>
            </a:extLst>
          </p:cNvPr>
          <p:cNvSpPr txBox="1"/>
          <p:nvPr/>
        </p:nvSpPr>
        <p:spPr>
          <a:xfrm>
            <a:off x="5692878" y="1666658"/>
            <a:ext cx="5662058" cy="3920176"/>
          </a:xfrm>
          <a:prstGeom prst="rect">
            <a:avLst/>
          </a:prstGeom>
          <a:noFill/>
        </p:spPr>
        <p:txBody>
          <a:bodyPr wrap="square">
            <a:spAutoFit/>
          </a:bodyPr>
          <a:lstStyle/>
          <a:p>
            <a:pPr marL="457200" indent="-457200" algn="just" rtl="1">
              <a:lnSpc>
                <a:spcPct val="107000"/>
              </a:lnSpc>
              <a:spcAft>
                <a:spcPts val="800"/>
              </a:spcAft>
              <a:buFont typeface="Wingdings" panose="05000000000000000000" pitchFamily="2" charset="2"/>
              <a:buChar char="q"/>
            </a:pPr>
            <a:r>
              <a:rPr lang="ar-EG" sz="3200" b="1">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يمكنكم الاطلاع على فيديو كيف ننتج قصة صحفية مدفوعة بالبيانات في </a:t>
            </a:r>
            <a:r>
              <a:rPr lang="en-US" sz="3200" b="1">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40  </a:t>
            </a:r>
            <a:r>
              <a:rPr lang="ar-EG" sz="3200" b="1">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  دقيقة على موقع مدرسة البيانات من خلال الرابط التالي:</a:t>
            </a:r>
          </a:p>
          <a:p>
            <a:pPr rtl="1">
              <a:lnSpc>
                <a:spcPct val="107000"/>
              </a:lnSpc>
              <a:spcAft>
                <a:spcPts val="800"/>
              </a:spcAft>
            </a:pPr>
            <a:r>
              <a:rPr lang="en-US" sz="3200" b="1">
                <a:solidFill>
                  <a:srgbClr val="002060"/>
                </a:solidFill>
                <a:latin typeface="Simplified Arabic" panose="02020603050405020304" pitchFamily="18" charset="-78"/>
                <a:ea typeface="Calibri" panose="020F0502020204030204" pitchFamily="34" charset="0"/>
                <a:cs typeface="Simplified Arabic" panose="02020603050405020304" pitchFamily="18" charset="-78"/>
                <a:hlinkClick r:id="rId2"/>
              </a:rPr>
              <a:t>https://youtu.be/dsv1OzrLeQo?si=n7JahfMJkVSVy5zF</a:t>
            </a:r>
            <a:endParaRPr lang="ar-EG" sz="3200" b="1">
              <a:solidFill>
                <a:srgbClr val="002060"/>
              </a:solidFill>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b="1">
              <a:solidFill>
                <a:srgbClr val="002060"/>
              </a:solidFill>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2" name="Content Placeholder 3" descr="A close-up of a logo&#10;&#10;Description automatically generated">
            <a:extLst>
              <a:ext uri="{FF2B5EF4-FFF2-40B4-BE49-F238E27FC236}">
                <a16:creationId xmlns:a16="http://schemas.microsoft.com/office/drawing/2014/main" id="{5F91B83E-FC05-B779-056B-A9CAE3E2A394}"/>
              </a:ext>
            </a:extLst>
          </p:cNvPr>
          <p:cNvPicPr>
            <a:picLocks noGrp="1" noChangeAspect="1"/>
          </p:cNvPicPr>
          <p:nvPr>
            <p:ph sz="half" idx="1"/>
          </p:nvPr>
        </p:nvPicPr>
        <p:blipFill>
          <a:blip r:embed="rId3" cstate="print">
            <a:extLst>
              <a:ext uri="{28A0092B-C50C-407E-A947-70E740481C1C}">
                <a14:useLocalDpi xmlns:a14="http://schemas.microsoft.com/office/drawing/2010/main" val="0"/>
              </a:ext>
            </a:extLst>
          </a:blip>
          <a:stretch>
            <a:fillRect/>
          </a:stretch>
        </p:blipFill>
        <p:spPr>
          <a:xfrm>
            <a:off x="191447" y="1560154"/>
            <a:ext cx="5191714" cy="5158688"/>
          </a:xfrm>
        </p:spPr>
      </p:pic>
    </p:spTree>
    <p:extLst>
      <p:ext uri="{BB962C8B-B14F-4D97-AF65-F5344CB8AC3E}">
        <p14:creationId xmlns:p14="http://schemas.microsoft.com/office/powerpoint/2010/main" val="2429884859"/>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D877BF-4CAC-6A80-ACC4-F07BB15EEA8C}"/>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55A3E3A4-9220-F79B-0EC5-59EA9AC3E23A}"/>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6DA9F829-DC45-4EA3-BB22-2F38EA1464BC}"/>
              </a:ext>
            </a:extLst>
          </p:cNvPr>
          <p:cNvSpPr/>
          <p:nvPr/>
        </p:nvSpPr>
        <p:spPr>
          <a:xfrm>
            <a:off x="4925961" y="1520865"/>
            <a:ext cx="6428976" cy="388696"/>
          </a:xfrm>
          <a:prstGeom prst="rect">
            <a:avLst/>
          </a:prstGeom>
        </p:spPr>
        <p:txBody>
          <a:bodyPr wrap="square">
            <a:spAutoFit/>
          </a:bodyPr>
          <a:lstStyle/>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05A99D2C-9B84-8E97-5B0B-BFA6DFFD21CB}"/>
              </a:ext>
            </a:extLst>
          </p:cNvPr>
          <p:cNvSpPr txBox="1">
            <a:spLocks noGrp="1"/>
          </p:cNvSpPr>
          <p:nvPr>
            <p:ph type="title"/>
          </p:nvPr>
        </p:nvSpPr>
        <p:spPr>
          <a:xfrm>
            <a:off x="838200" y="356798"/>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ثانيًا: المعايير الفنية لإنتاج صحافة البيانات</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6" name="TextBox 5">
            <a:extLst>
              <a:ext uri="{FF2B5EF4-FFF2-40B4-BE49-F238E27FC236}">
                <a16:creationId xmlns:a16="http://schemas.microsoft.com/office/drawing/2014/main" id="{6CEE8EB2-22F8-9970-ECCF-974C0AE4BAAB}"/>
              </a:ext>
            </a:extLst>
          </p:cNvPr>
          <p:cNvSpPr txBox="1"/>
          <p:nvPr/>
        </p:nvSpPr>
        <p:spPr>
          <a:xfrm>
            <a:off x="5397909" y="1542632"/>
            <a:ext cx="6080021" cy="4819717"/>
          </a:xfrm>
          <a:prstGeom prst="rect">
            <a:avLst/>
          </a:prstGeom>
          <a:noFill/>
        </p:spPr>
        <p:txBody>
          <a:bodyPr wrap="square">
            <a:spAutoFit/>
          </a:bodyPr>
          <a:lstStyle/>
          <a:p>
            <a:pPr marL="457200" indent="-457200" algn="just" rtl="1">
              <a:lnSpc>
                <a:spcPct val="140000"/>
              </a:lnSpc>
              <a:spcBef>
                <a:spcPts val="110"/>
              </a:spcBef>
              <a:spcAft>
                <a:spcPts val="110"/>
              </a:spcAft>
              <a:buFont typeface="Wingdings" panose="05000000000000000000" pitchFamily="2" charset="2"/>
              <a:buChar char="v"/>
            </a:pP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نوض</a:t>
            </a:r>
            <a:r>
              <a:rPr lang="ar-EG"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ح</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المعايير والاعتبارات الواجب مراعاتها لدعم صحافة البيانات والتقدم في إنتاجها</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وذلك من خلال إنتاج صحافة بيانات تقوم على عددًا من الشروط تمثلت في:</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40000"/>
              </a:lnSpc>
              <a:spcBef>
                <a:spcPts val="110"/>
              </a:spcBef>
              <a:spcAft>
                <a:spcPts val="110"/>
              </a:spcAft>
            </a:pPr>
            <a:r>
              <a:rPr lang="en-US" sz="2800" b="1">
                <a:latin typeface="Simplified Arabic" panose="02020603050405020304" pitchFamily="18" charset="-78"/>
                <a:ea typeface="Calibri" panose="020F0502020204030204" pitchFamily="34" charset="0"/>
                <a:cs typeface="Simplified Arabic" panose="02020603050405020304" pitchFamily="18" charset="-78"/>
              </a:rPr>
              <a:t>.1</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البساطة في التصميم والإخراج الجيد</a:t>
            </a:r>
            <a:r>
              <a:rPr lang="ar-EG" sz="2800" b="1">
                <a:latin typeface="Simplified Arabic" panose="02020603050405020304" pitchFamily="18" charset="-78"/>
                <a:ea typeface="Calibri" panose="020F0502020204030204" pitchFamily="34" charset="0"/>
                <a:cs typeface="Simplified Arabic" panose="02020603050405020304" pitchFamily="18" charset="-78"/>
              </a:rPr>
              <a:t>.</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4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.2</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توظيف كل من الخطوط والرسوم والأشكال والألوان بشكل سليم</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b="1">
              <a:effectLst/>
              <a:latin typeface="Calibri" panose="020F0502020204030204" pitchFamily="34" charset="0"/>
              <a:ea typeface="Calibri" panose="020F0502020204030204" pitchFamily="34" charset="0"/>
              <a:cs typeface="Arial" panose="020B0604020202020204" pitchFamily="34" charset="0"/>
            </a:endParaRPr>
          </a:p>
        </p:txBody>
      </p:sp>
      <p:pic>
        <p:nvPicPr>
          <p:cNvPr id="5" name="Content Placeholder 4">
            <a:extLst>
              <a:ext uri="{FF2B5EF4-FFF2-40B4-BE49-F238E27FC236}">
                <a16:creationId xmlns:a16="http://schemas.microsoft.com/office/drawing/2014/main" id="{A21C93B7-0374-316C-1323-716CF892A4BF}"/>
              </a:ext>
            </a:extLst>
          </p:cNvPr>
          <p:cNvPicPr>
            <a:picLocks noGrp="1" noChangeAspect="1"/>
          </p:cNvPicPr>
          <p:nvPr>
            <p:ph sz="half" idx="1"/>
          </p:nvPr>
        </p:nvPicPr>
        <p:blipFill>
          <a:blip r:embed="rId2"/>
          <a:stretch>
            <a:fillRect/>
          </a:stretch>
        </p:blipFill>
        <p:spPr>
          <a:xfrm>
            <a:off x="146809" y="1538449"/>
            <a:ext cx="5015126" cy="4980338"/>
          </a:xfrm>
        </p:spPr>
      </p:pic>
    </p:spTree>
    <p:extLst>
      <p:ext uri="{BB962C8B-B14F-4D97-AF65-F5344CB8AC3E}">
        <p14:creationId xmlns:p14="http://schemas.microsoft.com/office/powerpoint/2010/main" val="1717706784"/>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0D6842-EA88-C29F-0E00-143EDDF0E909}"/>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F3A73E5A-D34A-5ADF-DF96-C6C90344FF4A}"/>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D4DDC433-718D-4328-53CE-BE46065648F1}"/>
              </a:ext>
            </a:extLst>
          </p:cNvPr>
          <p:cNvSpPr/>
          <p:nvPr/>
        </p:nvSpPr>
        <p:spPr>
          <a:xfrm>
            <a:off x="4925961" y="1520865"/>
            <a:ext cx="6428976" cy="388696"/>
          </a:xfrm>
          <a:prstGeom prst="rect">
            <a:avLst/>
          </a:prstGeom>
        </p:spPr>
        <p:txBody>
          <a:bodyPr wrap="square">
            <a:spAutoFit/>
          </a:bodyPr>
          <a:lstStyle/>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85FDCBF6-68DD-E49E-8A11-BB720BD5DB63}"/>
              </a:ext>
            </a:extLst>
          </p:cNvPr>
          <p:cNvSpPr txBox="1">
            <a:spLocks noGrp="1"/>
          </p:cNvSpPr>
          <p:nvPr>
            <p:ph type="title"/>
          </p:nvPr>
        </p:nvSpPr>
        <p:spPr>
          <a:xfrm>
            <a:off x="838200" y="356798"/>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ثانيًا: المعايير الفنية لإنتاج صحافة البيانات</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6" name="TextBox 5">
            <a:extLst>
              <a:ext uri="{FF2B5EF4-FFF2-40B4-BE49-F238E27FC236}">
                <a16:creationId xmlns:a16="http://schemas.microsoft.com/office/drawing/2014/main" id="{B8E20E10-D9C3-B0CB-D6F0-CD4AF2EE9A0D}"/>
              </a:ext>
            </a:extLst>
          </p:cNvPr>
          <p:cNvSpPr txBox="1"/>
          <p:nvPr/>
        </p:nvSpPr>
        <p:spPr>
          <a:xfrm>
            <a:off x="5397909" y="1542632"/>
            <a:ext cx="6080021" cy="4335546"/>
          </a:xfrm>
          <a:prstGeom prst="rect">
            <a:avLst/>
          </a:prstGeom>
          <a:noFill/>
        </p:spPr>
        <p:txBody>
          <a:bodyPr wrap="square">
            <a:spAutoFit/>
          </a:bodyPr>
          <a:lstStyle/>
          <a:p>
            <a:pPr algn="r" rtl="1">
              <a:lnSpc>
                <a:spcPct val="120000"/>
              </a:lnSpc>
              <a:spcBef>
                <a:spcPts val="110"/>
              </a:spcBef>
              <a:spcAft>
                <a:spcPts val="110"/>
              </a:spcAft>
            </a:pPr>
            <a:r>
              <a:rPr lang="en-US" sz="2800" b="1">
                <a:latin typeface="Simplified Arabic" panose="02020603050405020304" pitchFamily="18" charset="-78"/>
                <a:ea typeface="Calibri" panose="020F0502020204030204" pitchFamily="34" charset="0"/>
                <a:cs typeface="Simplified Arabic" panose="02020603050405020304" pitchFamily="18" charset="-78"/>
              </a:rPr>
              <a:t> .</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3</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ضرورة استخدام اللغة اللفظية التي تدعم الصور والرسوم</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2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.4</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تصميم </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الإنفوجرافيك</a:t>
            </a:r>
            <a:r>
              <a:rPr lang="ar-EG" sz="2800" b="1">
                <a:latin typeface="Simplified Arabic" panose="02020603050405020304" pitchFamily="18" charset="-78"/>
                <a:ea typeface="Calibri" panose="020F0502020204030204" pitchFamily="34" charset="0"/>
                <a:cs typeface="Simplified Arabic" panose="02020603050405020304" pitchFamily="18" charset="-78"/>
              </a:rPr>
              <a:t> </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المتحرك بشكل متقن</a:t>
            </a:r>
            <a:r>
              <a:rPr lang="ar-EG" sz="2800" b="1">
                <a:latin typeface="Simplified Arabic" panose="02020603050405020304" pitchFamily="18" charset="-78"/>
                <a:ea typeface="Calibri" panose="020F0502020204030204" pitchFamily="34" charset="0"/>
                <a:cs typeface="Simplified Arabic" panose="02020603050405020304" pitchFamily="18" charset="-78"/>
              </a:rPr>
              <a:t>.</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2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.5</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سهولة استخدام الإنفوجرافيك التفاعلي</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2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.6</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توضيح العنوان لمحتوى الأنفوجرافيك</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2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.7</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حداثة المعلومات والبيانات</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2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.8</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توضيح مصادر البيانات والمعلومات والتأكد من مصداقيتها.</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2" name="Content Placeholder 4">
            <a:extLst>
              <a:ext uri="{FF2B5EF4-FFF2-40B4-BE49-F238E27FC236}">
                <a16:creationId xmlns:a16="http://schemas.microsoft.com/office/drawing/2014/main" id="{934D2E3A-DC58-695F-EFCD-E3A52915A498}"/>
              </a:ext>
            </a:extLst>
          </p:cNvPr>
          <p:cNvPicPr>
            <a:picLocks noGrp="1" noChangeAspect="1"/>
          </p:cNvPicPr>
          <p:nvPr>
            <p:ph sz="half" idx="1"/>
          </p:nvPr>
        </p:nvPicPr>
        <p:blipFill>
          <a:blip r:embed="rId2"/>
          <a:stretch>
            <a:fillRect/>
          </a:stretch>
        </p:blipFill>
        <p:spPr>
          <a:xfrm>
            <a:off x="181061" y="1520865"/>
            <a:ext cx="5216848" cy="4980337"/>
          </a:xfrm>
        </p:spPr>
      </p:pic>
    </p:spTree>
    <p:extLst>
      <p:ext uri="{BB962C8B-B14F-4D97-AF65-F5344CB8AC3E}">
        <p14:creationId xmlns:p14="http://schemas.microsoft.com/office/powerpoint/2010/main" val="131359932"/>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506B21-7A8B-1BB9-E598-A2936806F9E4}"/>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8F09644C-9151-87A4-CDA3-CFE7CAFDCD3E}"/>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9FFF851E-66C7-B2DE-5727-C017BBF85062}"/>
              </a:ext>
            </a:extLst>
          </p:cNvPr>
          <p:cNvSpPr/>
          <p:nvPr/>
        </p:nvSpPr>
        <p:spPr>
          <a:xfrm>
            <a:off x="4925961" y="1520865"/>
            <a:ext cx="6428976" cy="388696"/>
          </a:xfrm>
          <a:prstGeom prst="rect">
            <a:avLst/>
          </a:prstGeom>
        </p:spPr>
        <p:txBody>
          <a:bodyPr wrap="square">
            <a:spAutoFit/>
          </a:bodyPr>
          <a:lstStyle/>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111D2DF1-F9C2-EBB7-9E2E-36141FA0EB9B}"/>
              </a:ext>
            </a:extLst>
          </p:cNvPr>
          <p:cNvSpPr txBox="1">
            <a:spLocks noGrp="1"/>
          </p:cNvSpPr>
          <p:nvPr>
            <p:ph type="title"/>
          </p:nvPr>
        </p:nvSpPr>
        <p:spPr>
          <a:xfrm>
            <a:off x="838200" y="206813"/>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ثانيًا: المعايير الفنية لإنتاج صحافة البيانات</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6" name="TextBox 5">
            <a:extLst>
              <a:ext uri="{FF2B5EF4-FFF2-40B4-BE49-F238E27FC236}">
                <a16:creationId xmlns:a16="http://schemas.microsoft.com/office/drawing/2014/main" id="{7C461602-6674-70D5-97CD-9415E57F43B3}"/>
              </a:ext>
            </a:extLst>
          </p:cNvPr>
          <p:cNvSpPr txBox="1"/>
          <p:nvPr/>
        </p:nvSpPr>
        <p:spPr>
          <a:xfrm>
            <a:off x="5273779" y="1387326"/>
            <a:ext cx="6080021" cy="5481501"/>
          </a:xfrm>
          <a:prstGeom prst="rect">
            <a:avLst/>
          </a:prstGeom>
          <a:noFill/>
        </p:spPr>
        <p:txBody>
          <a:bodyPr wrap="square">
            <a:spAutoFit/>
          </a:bodyPr>
          <a:lstStyle/>
          <a:p>
            <a:pPr algn="just" rtl="1">
              <a:lnSpc>
                <a:spcPct val="110000"/>
              </a:lnSpc>
              <a:spcBef>
                <a:spcPts val="110"/>
              </a:spcBef>
              <a:spcAft>
                <a:spcPts val="110"/>
              </a:spcAft>
            </a:pP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.9</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تحقيق الانقرائية من خلال الاتزان والوحدة والتباين وغيرها من المبادئ الإخراجية.</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.10</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العمل على تصفية البيانات، من خلال انتقاء المعلومات الأكثر أهمية ووضوح</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 للجمهور.</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.11</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ربط الجمهور بالبيانات على المستوى الشخصي.</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.12</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تقديم تقارير وقصص سردية أكثر ثراء وتميزا.</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.13</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إيجاز عرض البيانات وجودته.</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.14</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إحلال الرسوم والأشكال محل الكتابة المكثفة واستخدم الاستمالات اللازمة لإقناع الجمهور.</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20000"/>
              </a:lnSpc>
              <a:spcBef>
                <a:spcPts val="110"/>
              </a:spcBef>
              <a:spcAft>
                <a:spcPts val="110"/>
              </a:spcAft>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 name="Content Placeholder 4" descr="A screenshot of a graph&#10;&#10;Description automatically generated">
            <a:extLst>
              <a:ext uri="{FF2B5EF4-FFF2-40B4-BE49-F238E27FC236}">
                <a16:creationId xmlns:a16="http://schemas.microsoft.com/office/drawing/2014/main" id="{B97349B9-805F-ADFA-8C94-D28098FAFEB3}"/>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99270" y="1388465"/>
            <a:ext cx="4800600" cy="5130322"/>
          </a:xfrm>
        </p:spPr>
      </p:pic>
    </p:spTree>
    <p:extLst>
      <p:ext uri="{BB962C8B-B14F-4D97-AF65-F5344CB8AC3E}">
        <p14:creationId xmlns:p14="http://schemas.microsoft.com/office/powerpoint/2010/main" val="2885519623"/>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4F87DC-489B-0E94-EC52-7AB4BA1DA78A}"/>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CF981E97-1F08-3B03-3209-05B45BC2D81B}"/>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8" name="Rectangle: Rounded Corners 33">
            <a:extLst>
              <a:ext uri="{FF2B5EF4-FFF2-40B4-BE49-F238E27FC236}">
                <a16:creationId xmlns:a16="http://schemas.microsoft.com/office/drawing/2014/main" id="{81A04528-2270-DEAB-6737-EB69066E8CD4}"/>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Simplified Arabic" panose="02020603050405020304" pitchFamily="18" charset="-78"/>
                <a:cs typeface="Simplified Arabic" panose="02020603050405020304" pitchFamily="18" charset="-78"/>
              </a:rPr>
              <a:t>ثالثًا: المبادئ الأساسية في أخلاقيات صحافة البيانات</a:t>
            </a:r>
            <a:endParaRPr lang="en-US"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B119B150-4F2B-BEC2-1D7F-DBA3E278AC88}"/>
              </a:ext>
            </a:extLst>
          </p:cNvPr>
          <p:cNvSpPr txBox="1"/>
          <p:nvPr/>
        </p:nvSpPr>
        <p:spPr>
          <a:xfrm>
            <a:off x="5692878" y="1538739"/>
            <a:ext cx="5662058" cy="3780522"/>
          </a:xfrm>
          <a:prstGeom prst="rect">
            <a:avLst/>
          </a:prstGeom>
          <a:noFill/>
        </p:spPr>
        <p:txBody>
          <a:bodyPr wrap="square">
            <a:spAutoFit/>
          </a:bodyPr>
          <a:lstStyle/>
          <a:p>
            <a:pPr algn="just" rtl="1">
              <a:lnSpc>
                <a:spcPct val="107000"/>
              </a:lnSpc>
              <a:spcAft>
                <a:spcPts val="800"/>
              </a:spcAft>
            </a:pPr>
            <a:r>
              <a:rPr lang="en-US" sz="2800" b="1">
                <a:effectLst/>
                <a:latin typeface="Calibri" panose="020F0502020204030204" pitchFamily="34" charset="0"/>
                <a:ea typeface="Calibri" panose="020F0502020204030204" pitchFamily="34" charset="0"/>
                <a:cs typeface="Simplified Arabic" panose="02020603050405020304" pitchFamily="18" charset="-78"/>
              </a:rPr>
              <a:t>.</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1</a:t>
            </a:r>
            <a:r>
              <a:rPr lang="ar-SA" sz="2800" b="1">
                <a:effectLst/>
                <a:latin typeface="Calibri" panose="020F0502020204030204" pitchFamily="34" charset="0"/>
                <a:ea typeface="Calibri" panose="020F0502020204030204" pitchFamily="34" charset="0"/>
                <a:cs typeface="Simplified Arabic" panose="02020603050405020304" pitchFamily="18" charset="-78"/>
              </a:rPr>
              <a:t>عدم انتحال شخصية أخرى، كأن ينتحل الصحفي ‏صفات المحقق أو رجل الأمن وعدم إخفاء أو حجب بيانات والابتعاد عن البيانات الكاذبة والقصص المختل</a:t>
            </a:r>
            <a:r>
              <a:rPr lang="ar-EG" sz="2800" b="1">
                <a:effectLst/>
                <a:latin typeface="Calibri" panose="020F0502020204030204" pitchFamily="34" charset="0"/>
                <a:ea typeface="Calibri" panose="020F0502020204030204" pitchFamily="34" charset="0"/>
                <a:cs typeface="Simplified Arabic" panose="02020603050405020304" pitchFamily="18" charset="-78"/>
              </a:rPr>
              <a:t>قة</a:t>
            </a:r>
            <a:r>
              <a:rPr lang="ar-SA" sz="2800" b="1">
                <a:effectLst/>
                <a:latin typeface="Calibri" panose="020F0502020204030204" pitchFamily="34" charset="0"/>
                <a:ea typeface="Calibri" panose="020F0502020204030204" pitchFamily="34" charset="0"/>
                <a:cs typeface="Simplified Arabic" panose="02020603050405020304" pitchFamily="18" charset="-78"/>
              </a:rPr>
              <a:t> وعدم الخلط بينها وبين الرأي واحترام الكرامة الإنسانية أو القيام بإخفاء جهاز التسجيل أو الدخول خلسة إلى مؤسسة ما كالمستشفى فالغاية لا تبرر الوسيلة".</a:t>
            </a:r>
            <a:endParaRPr lang="en-US" sz="2800" b="1">
              <a:effectLst/>
              <a:latin typeface="Calibri" panose="020F0502020204030204" pitchFamily="34" charset="0"/>
              <a:ea typeface="Calibri" panose="020F0502020204030204" pitchFamily="34" charset="0"/>
              <a:cs typeface="Arial" panose="020B0604020202020204" pitchFamily="34" charset="0"/>
            </a:endParaRPr>
          </a:p>
        </p:txBody>
      </p:sp>
      <p:pic>
        <p:nvPicPr>
          <p:cNvPr id="3" name="Content Placeholder 2">
            <a:extLst>
              <a:ext uri="{FF2B5EF4-FFF2-40B4-BE49-F238E27FC236}">
                <a16:creationId xmlns:a16="http://schemas.microsoft.com/office/drawing/2014/main" id="{823D9F7F-A791-6681-2BD5-906A9A1D1E33}"/>
              </a:ext>
            </a:extLst>
          </p:cNvPr>
          <p:cNvPicPr>
            <a:picLocks noGrp="1" noChangeAspect="1"/>
          </p:cNvPicPr>
          <p:nvPr>
            <p:ph sz="half" idx="1"/>
          </p:nvPr>
        </p:nvPicPr>
        <p:blipFill>
          <a:blip r:embed="rId2"/>
          <a:stretch>
            <a:fillRect/>
          </a:stretch>
        </p:blipFill>
        <p:spPr>
          <a:xfrm>
            <a:off x="172365" y="1538739"/>
            <a:ext cx="5373029" cy="5068538"/>
          </a:xfrm>
        </p:spPr>
      </p:pic>
    </p:spTree>
    <p:extLst>
      <p:ext uri="{BB962C8B-B14F-4D97-AF65-F5344CB8AC3E}">
        <p14:creationId xmlns:p14="http://schemas.microsoft.com/office/powerpoint/2010/main" val="1293824701"/>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B75C47-F4C8-6013-0C8F-9A9FC48A4EC2}"/>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081464CD-6D0F-9B25-0049-4E2E509584BC}"/>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8" name="Rectangle: Rounded Corners 33">
            <a:extLst>
              <a:ext uri="{FF2B5EF4-FFF2-40B4-BE49-F238E27FC236}">
                <a16:creationId xmlns:a16="http://schemas.microsoft.com/office/drawing/2014/main" id="{9A8FB06F-DE73-F517-4FB1-BB6C8B456DEF}"/>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Simplified Arabic" panose="02020603050405020304" pitchFamily="18" charset="-78"/>
                <a:cs typeface="Simplified Arabic" panose="02020603050405020304" pitchFamily="18" charset="-78"/>
              </a:rPr>
              <a:t>ثالثًا: المبادئ الأساسية في أخلاقيات صحافة البيانات</a:t>
            </a:r>
            <a:endParaRPr lang="en-US"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3EA0BD66-342F-E35E-003E-2A6A1F356ECF}"/>
              </a:ext>
            </a:extLst>
          </p:cNvPr>
          <p:cNvSpPr txBox="1"/>
          <p:nvPr/>
        </p:nvSpPr>
        <p:spPr>
          <a:xfrm>
            <a:off x="5545394" y="1520864"/>
            <a:ext cx="5881962" cy="5285421"/>
          </a:xfrm>
          <a:prstGeom prst="rect">
            <a:avLst/>
          </a:prstGeom>
          <a:noFill/>
        </p:spPr>
        <p:txBody>
          <a:bodyPr wrap="square">
            <a:spAutoFit/>
          </a:bodyPr>
          <a:lstStyle/>
          <a:p>
            <a:pPr algn="just" rtl="1">
              <a:lnSpc>
                <a:spcPct val="107000"/>
              </a:lnSpc>
              <a:spcAft>
                <a:spcPts val="800"/>
              </a:spcAft>
            </a:pP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.2</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ينبغي التعامل مع البيانات بمهنية (بدون ايديولوجية)، فالتعامل مع الأرقام يتطلب قدر</a:t>
            </a:r>
            <a:r>
              <a:rPr lang="ar-EG" sz="2800" b="1">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 كبيرا من ال</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أ</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خلاق والضمير والتعامل مع المعلومات والبيانات بمهنية واحتراف.</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.3</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عدم إخفاء المعلومات أو الأرقام، وعدم نشرها مقابل تلقي هدايا أو رحلات سياحية، أو معاملات خاصة وامتيازات، أو تعيين في منصب أو الحصول على عقد خاص أو مكافأة مالية، أو تحت الضغط أو الإكراه والتهديد والتشهير أو تشويه السمعة أو كشف اسرار أو ابتزاز.</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pic>
        <p:nvPicPr>
          <p:cNvPr id="3" name="Content Placeholder 2">
            <a:extLst>
              <a:ext uri="{FF2B5EF4-FFF2-40B4-BE49-F238E27FC236}">
                <a16:creationId xmlns:a16="http://schemas.microsoft.com/office/drawing/2014/main" id="{F2201127-10E8-BF66-ACE3-E88719A9C6D6}"/>
              </a:ext>
            </a:extLst>
          </p:cNvPr>
          <p:cNvPicPr>
            <a:picLocks noGrp="1" noChangeAspect="1"/>
          </p:cNvPicPr>
          <p:nvPr>
            <p:ph sz="half" idx="1"/>
          </p:nvPr>
        </p:nvPicPr>
        <p:blipFill>
          <a:blip r:embed="rId2"/>
          <a:stretch>
            <a:fillRect/>
          </a:stretch>
        </p:blipFill>
        <p:spPr>
          <a:xfrm>
            <a:off x="142133" y="1520864"/>
            <a:ext cx="5270525" cy="5197978"/>
          </a:xfrm>
        </p:spPr>
      </p:pic>
    </p:spTree>
    <p:extLst>
      <p:ext uri="{BB962C8B-B14F-4D97-AF65-F5344CB8AC3E}">
        <p14:creationId xmlns:p14="http://schemas.microsoft.com/office/powerpoint/2010/main" val="2163440259"/>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71023E-DEF5-B055-C430-1EB186EE9727}"/>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595AC66B-81B9-5241-FC6C-68CAC9572FEF}"/>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8" name="Rectangle: Rounded Corners 33">
            <a:extLst>
              <a:ext uri="{FF2B5EF4-FFF2-40B4-BE49-F238E27FC236}">
                <a16:creationId xmlns:a16="http://schemas.microsoft.com/office/drawing/2014/main" id="{CB977FEE-9BBF-86BB-7F82-9C476B5EAD6C}"/>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Simplified Arabic" panose="02020603050405020304" pitchFamily="18" charset="-78"/>
                <a:cs typeface="Simplified Arabic" panose="02020603050405020304" pitchFamily="18" charset="-78"/>
              </a:rPr>
              <a:t>ثالثًا: المبادئ الأساسية في أخلاقيات صحافة البيانات</a:t>
            </a:r>
            <a:endParaRPr lang="en-US"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58469148-CA11-6A10-BCC5-A29E5132E6AD}"/>
              </a:ext>
            </a:extLst>
          </p:cNvPr>
          <p:cNvSpPr txBox="1"/>
          <p:nvPr/>
        </p:nvSpPr>
        <p:spPr>
          <a:xfrm>
            <a:off x="5324168" y="1520864"/>
            <a:ext cx="6103188" cy="5305940"/>
          </a:xfrm>
          <a:prstGeom prst="rect">
            <a:avLst/>
          </a:prstGeom>
          <a:noFill/>
        </p:spPr>
        <p:txBody>
          <a:bodyPr wrap="square">
            <a:spAutoFit/>
          </a:bodyPr>
          <a:lstStyle/>
          <a:p>
            <a:pPr algn="just" rtl="1">
              <a:lnSpc>
                <a:spcPct val="107000"/>
              </a:lnSpc>
              <a:spcAft>
                <a:spcPts val="800"/>
              </a:spcAft>
            </a:pP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.4</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إسناد البيانات لمصدرها، وذكر مصادر البيانات ودقتها وعدم إثارة النعرات العنصرية أو الطائفية أو الكراهية أو التشهير والإثارة، والتمييز، واحتقار الأديان والمعتقدات والأفكار أو تمجيد الجرائم المباشر والإلكترونية أو التضخيم أو التهويل.</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.5</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عدم نشر بيانات ما زالت تنتظر حكمًا أمام القضاء، وعدم التشويش عليه أو استغلال بيانات لتهديد مؤسسات أو شركات أو سياسيين أو جمهور، أو نشر بيانات تتعلق بالانتخابات لصالح جهة سياسية دون غيرها.</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.6</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عدم اقتباس بيانات من الأرشيف أو من مصادر أخرى دون الإشارة إليه.</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pic>
        <p:nvPicPr>
          <p:cNvPr id="3" name="Content Placeholder 2">
            <a:extLst>
              <a:ext uri="{FF2B5EF4-FFF2-40B4-BE49-F238E27FC236}">
                <a16:creationId xmlns:a16="http://schemas.microsoft.com/office/drawing/2014/main" id="{E1AF3444-A45C-8747-4187-7437796E0CD7}"/>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94685" y="1520863"/>
            <a:ext cx="4722705" cy="4972011"/>
          </a:xfrm>
        </p:spPr>
      </p:pic>
    </p:spTree>
    <p:extLst>
      <p:ext uri="{BB962C8B-B14F-4D97-AF65-F5344CB8AC3E}">
        <p14:creationId xmlns:p14="http://schemas.microsoft.com/office/powerpoint/2010/main" val="1288422096"/>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2202F6-7653-7552-4CB4-14860D5F2D84}"/>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65DE9785-3586-B9E5-DD81-A05AADB1C5D6}"/>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9315F694-AF5C-F12E-3EF2-06139EF4FE7A}"/>
              </a:ext>
            </a:extLst>
          </p:cNvPr>
          <p:cNvSpPr/>
          <p:nvPr/>
        </p:nvSpPr>
        <p:spPr>
          <a:xfrm>
            <a:off x="4925961" y="1520865"/>
            <a:ext cx="6428976" cy="388696"/>
          </a:xfrm>
          <a:prstGeom prst="rect">
            <a:avLst/>
          </a:prstGeom>
        </p:spPr>
        <p:txBody>
          <a:bodyPr wrap="square">
            <a:spAutoFit/>
          </a:bodyPr>
          <a:lstStyle/>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71ABF65D-46E6-BF7B-5173-D91E8013FDAC}"/>
              </a:ext>
            </a:extLst>
          </p:cNvPr>
          <p:cNvSpPr txBox="1">
            <a:spLocks noGrp="1"/>
          </p:cNvSpPr>
          <p:nvPr>
            <p:ph type="title"/>
          </p:nvPr>
        </p:nvSpPr>
        <p:spPr>
          <a:xfrm>
            <a:off x="838200" y="356798"/>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رابعًا: التحديات التي تواجه انتشار صحافة البيانات</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6" name="TextBox 5">
            <a:extLst>
              <a:ext uri="{FF2B5EF4-FFF2-40B4-BE49-F238E27FC236}">
                <a16:creationId xmlns:a16="http://schemas.microsoft.com/office/drawing/2014/main" id="{EFD855B0-5188-9A70-6D68-D2260C0E3165}"/>
              </a:ext>
            </a:extLst>
          </p:cNvPr>
          <p:cNvSpPr txBox="1"/>
          <p:nvPr/>
        </p:nvSpPr>
        <p:spPr>
          <a:xfrm>
            <a:off x="5250425" y="1599122"/>
            <a:ext cx="6315996" cy="3873368"/>
          </a:xfrm>
          <a:prstGeom prst="rect">
            <a:avLst/>
          </a:prstGeom>
          <a:noFill/>
        </p:spPr>
        <p:txBody>
          <a:bodyPr wrap="square">
            <a:spAutoFit/>
          </a:bodyPr>
          <a:lstStyle/>
          <a:p>
            <a:pPr marL="457200" indent="-457200" algn="just" rtl="1">
              <a:lnSpc>
                <a:spcPct val="110000"/>
              </a:lnSpc>
              <a:spcBef>
                <a:spcPts val="110"/>
              </a:spcBef>
              <a:spcAft>
                <a:spcPts val="110"/>
              </a:spcAft>
              <a:buFont typeface="Wingdings" panose="05000000000000000000" pitchFamily="2" charset="2"/>
              <a:buChar char="v"/>
            </a:pPr>
            <a:r>
              <a:rPr lang="ar-SA" sz="2800" b="1">
                <a:effectLst/>
                <a:latin typeface="Calibri" panose="020F0502020204030204" pitchFamily="34" charset="0"/>
                <a:ea typeface="Calibri" panose="020F0502020204030204" pitchFamily="34" charset="0"/>
                <a:cs typeface="Simplified Arabic" panose="02020603050405020304" pitchFamily="18" charset="-78"/>
              </a:rPr>
              <a:t>تعد صحافة البيانات كغيرها من أنواع الصحافة التي تواجه تحديات كبيرة في طريق تطورها وطبيعة مستقبلها، خاصة أن صحافة البيانات تواجه تحديات رفض الجهات المسؤولة أو الحكومية الكشف عن أرقام ضحايا أو أمراض أو قضايا حساسة تهم المجتمع المدني، وقد يكون احتكار المعلومات والبيانات أبرز التحديات التي تواجه صحافة البيانات.</a:t>
            </a:r>
            <a:endParaRPr lang="en-US" sz="2800" b="1">
              <a:effectLst/>
              <a:latin typeface="Calibri" panose="020F0502020204030204" pitchFamily="34" charset="0"/>
              <a:ea typeface="Calibri" panose="020F0502020204030204" pitchFamily="34" charset="0"/>
              <a:cs typeface="Arial" panose="020B0604020202020204" pitchFamily="34" charset="0"/>
            </a:endParaRPr>
          </a:p>
        </p:txBody>
      </p:sp>
      <p:pic>
        <p:nvPicPr>
          <p:cNvPr id="5" name="Content Placeholder 4" descr="A computer and a notebook&#10;&#10;Description automatically generated">
            <a:extLst>
              <a:ext uri="{FF2B5EF4-FFF2-40B4-BE49-F238E27FC236}">
                <a16:creationId xmlns:a16="http://schemas.microsoft.com/office/drawing/2014/main" id="{0E5B6ED6-7C07-7912-AEC9-13091ACB2A4D}"/>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62231" y="1520864"/>
            <a:ext cx="4876709" cy="4980337"/>
          </a:xfrm>
        </p:spPr>
      </p:pic>
    </p:spTree>
    <p:extLst>
      <p:ext uri="{BB962C8B-B14F-4D97-AF65-F5344CB8AC3E}">
        <p14:creationId xmlns:p14="http://schemas.microsoft.com/office/powerpoint/2010/main" val="3314145745"/>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0F11A5-B8CD-0B5F-6137-E7104F4BE579}"/>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E75DBF22-5802-E13F-C0A3-93AE78C12E1A}"/>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D53544E7-9737-08FE-52B2-52AE0470CF73}"/>
              </a:ext>
            </a:extLst>
          </p:cNvPr>
          <p:cNvSpPr/>
          <p:nvPr/>
        </p:nvSpPr>
        <p:spPr>
          <a:xfrm>
            <a:off x="4925961" y="1520865"/>
            <a:ext cx="6428976" cy="388696"/>
          </a:xfrm>
          <a:prstGeom prst="rect">
            <a:avLst/>
          </a:prstGeom>
        </p:spPr>
        <p:txBody>
          <a:bodyPr wrap="square">
            <a:spAutoFit/>
          </a:bodyPr>
          <a:lstStyle/>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58CA5410-D2E9-CD97-8B52-31385D0BC9F3}"/>
              </a:ext>
            </a:extLst>
          </p:cNvPr>
          <p:cNvSpPr txBox="1">
            <a:spLocks noGrp="1"/>
          </p:cNvSpPr>
          <p:nvPr>
            <p:ph type="title"/>
          </p:nvPr>
        </p:nvSpPr>
        <p:spPr>
          <a:xfrm>
            <a:off x="838200" y="356798"/>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رابعًا: التحديات التي تواجه انتشار صحافة البيانات</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6" name="TextBox 5">
            <a:extLst>
              <a:ext uri="{FF2B5EF4-FFF2-40B4-BE49-F238E27FC236}">
                <a16:creationId xmlns:a16="http://schemas.microsoft.com/office/drawing/2014/main" id="{115448DE-8FFD-C6EA-D0B2-538A616ED3D4}"/>
              </a:ext>
            </a:extLst>
          </p:cNvPr>
          <p:cNvSpPr txBox="1"/>
          <p:nvPr/>
        </p:nvSpPr>
        <p:spPr>
          <a:xfrm>
            <a:off x="5442155" y="1599122"/>
            <a:ext cx="6124266" cy="4409412"/>
          </a:xfrm>
          <a:prstGeom prst="rect">
            <a:avLst/>
          </a:prstGeom>
          <a:noFill/>
        </p:spPr>
        <p:txBody>
          <a:bodyPr wrap="square">
            <a:spAutoFit/>
          </a:bodyPr>
          <a:lstStyle/>
          <a:p>
            <a:pPr algn="just" rtl="1">
              <a:lnSpc>
                <a:spcPct val="110000"/>
              </a:lnSpc>
              <a:spcBef>
                <a:spcPts val="110"/>
              </a:spcBef>
              <a:spcAft>
                <a:spcPts val="110"/>
              </a:spcAft>
            </a:pPr>
            <a:r>
              <a:rPr lang="ar-EG"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أ. التحديات التي تواجه صحافة البيانات عامة:</a:t>
            </a:r>
            <a:endPar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en-US" sz="2800" b="1">
                <a:latin typeface="Simplified Arabic" panose="02020603050405020304" pitchFamily="18" charset="-78"/>
                <a:ea typeface="Calibri" panose="020F0502020204030204" pitchFamily="34" charset="0"/>
                <a:cs typeface="Simplified Arabic" panose="02020603050405020304" pitchFamily="18" charset="-78"/>
              </a:rPr>
              <a:t>.1</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التدريب بهدف تعليم كيفية العمل باستخدام البيانات وإجادته، مرور</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 بجميع الخطوات، بدء</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 من السؤال الأول البسيط، وصولا إلى سبق صحفي كبير مبني على البيانات.</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.2</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ضعف الموارد، فصحافة البيانات تحتاج إلى أجهزة تقنية متطورة، وتكون غالبا مرتفعة التكلفة، وكذلك قد يلجأ صحفي البيانات للتعامل مع مبرمجين، وهذا يستغرق وقتا وجهد</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 و تكلفة مرتفعة.</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 name="Content Placeholder 4" descr="A person looking at a computer screen&#10;&#10;Description automatically generated">
            <a:extLst>
              <a:ext uri="{FF2B5EF4-FFF2-40B4-BE49-F238E27FC236}">
                <a16:creationId xmlns:a16="http://schemas.microsoft.com/office/drawing/2014/main" id="{893F1BCF-EA6A-1C2D-FA47-58C55CFFF60A}"/>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60555" y="1520865"/>
            <a:ext cx="5181600" cy="5197977"/>
          </a:xfrm>
        </p:spPr>
      </p:pic>
    </p:spTree>
    <p:extLst>
      <p:ext uri="{BB962C8B-B14F-4D97-AF65-F5344CB8AC3E}">
        <p14:creationId xmlns:p14="http://schemas.microsoft.com/office/powerpoint/2010/main" val="2362712121"/>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57413-9E42-C531-C9A4-FCAF041EE176}"/>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06D3FAE6-479C-22DA-80E0-99EDD5E649E6}"/>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377BF3E8-FB61-2569-AAF9-0640D0F9A727}"/>
              </a:ext>
            </a:extLst>
          </p:cNvPr>
          <p:cNvSpPr/>
          <p:nvPr/>
        </p:nvSpPr>
        <p:spPr>
          <a:xfrm>
            <a:off x="4925961" y="1520865"/>
            <a:ext cx="6428976" cy="388696"/>
          </a:xfrm>
          <a:prstGeom prst="rect">
            <a:avLst/>
          </a:prstGeom>
        </p:spPr>
        <p:txBody>
          <a:bodyPr wrap="square">
            <a:spAutoFit/>
          </a:bodyPr>
          <a:lstStyle/>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4A0E54EE-1BFB-E7BB-2440-A440607ED302}"/>
              </a:ext>
            </a:extLst>
          </p:cNvPr>
          <p:cNvSpPr txBox="1">
            <a:spLocks noGrp="1"/>
          </p:cNvSpPr>
          <p:nvPr>
            <p:ph type="title"/>
          </p:nvPr>
        </p:nvSpPr>
        <p:spPr>
          <a:xfrm>
            <a:off x="838200" y="356798"/>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رابعًا: التحديات التي تواجه انتشار صحافة البيانات</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6" name="TextBox 5">
            <a:extLst>
              <a:ext uri="{FF2B5EF4-FFF2-40B4-BE49-F238E27FC236}">
                <a16:creationId xmlns:a16="http://schemas.microsoft.com/office/drawing/2014/main" id="{D29270B2-837A-7855-1E81-3D4E7971B99A}"/>
              </a:ext>
            </a:extLst>
          </p:cNvPr>
          <p:cNvSpPr txBox="1"/>
          <p:nvPr/>
        </p:nvSpPr>
        <p:spPr>
          <a:xfrm>
            <a:off x="4925961" y="1515158"/>
            <a:ext cx="6640460" cy="5411225"/>
          </a:xfrm>
          <a:prstGeom prst="rect">
            <a:avLst/>
          </a:prstGeom>
          <a:noFill/>
        </p:spPr>
        <p:txBody>
          <a:bodyPr wrap="square">
            <a:spAutoFit/>
          </a:bodyPr>
          <a:lstStyle/>
          <a:p>
            <a:pPr algn="just" rtl="1">
              <a:lnSpc>
                <a:spcPct val="110000"/>
              </a:lnSpc>
              <a:spcBef>
                <a:spcPts val="110"/>
              </a:spcBef>
              <a:spcAft>
                <a:spcPts val="110"/>
              </a:spcAft>
            </a:pP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.3</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تحتاج صحافة البيانات للثقافة العامة الموسوعة لدى الصحفي، فهى تحتاج إلى معرفة في مواضيع عامة بالتفصيل حتى يتمكن صحفي البيانات من إنتاج مشروع ناجح.</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.4</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نقص المهارات، فالعمل في صحافة البيانات يحتاج إلى مهارات متقدمة لدى  الصحفي عليه أن يتقنها، لكي يتمكن من التعامل مع البيانات، ‏ومنها المعرفة الجيدة ببرامج إنشاء الجداول، ومهارات البحث المتقدم على الويب، وإجادة اللغة الإنجليزية، إذ إن أهم الموارد المستعملة في صحافة البيانات موجودة باللغة الإنجليزية.</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30000"/>
              </a:lnSpc>
              <a:spcBef>
                <a:spcPts val="110"/>
              </a:spcBef>
              <a:spcAft>
                <a:spcPts val="110"/>
              </a:spcAft>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 name="Content Placeholder 4" descr="A person in a suit using a computer&#10;&#10;Description automatically generated">
            <a:extLst>
              <a:ext uri="{FF2B5EF4-FFF2-40B4-BE49-F238E27FC236}">
                <a16:creationId xmlns:a16="http://schemas.microsoft.com/office/drawing/2014/main" id="{9BB61671-FC5E-D0C0-0076-DF229E7E9364}"/>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61759" y="1515158"/>
            <a:ext cx="4596490" cy="5203684"/>
          </a:xfrm>
        </p:spPr>
      </p:pic>
    </p:spTree>
    <p:extLst>
      <p:ext uri="{BB962C8B-B14F-4D97-AF65-F5344CB8AC3E}">
        <p14:creationId xmlns:p14="http://schemas.microsoft.com/office/powerpoint/2010/main" val="1828122834"/>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32A1E1-D8A2-2938-6511-AAF6AB3C4FBF}"/>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57D2957F-6C15-9AFC-02C4-F01EEB233CF8}"/>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D9718EB4-DE18-76D7-7C5C-6B59C53C9E74}"/>
              </a:ext>
            </a:extLst>
          </p:cNvPr>
          <p:cNvSpPr/>
          <p:nvPr/>
        </p:nvSpPr>
        <p:spPr>
          <a:xfrm>
            <a:off x="4925961" y="1520865"/>
            <a:ext cx="6428976" cy="388696"/>
          </a:xfrm>
          <a:prstGeom prst="rect">
            <a:avLst/>
          </a:prstGeom>
        </p:spPr>
        <p:txBody>
          <a:bodyPr wrap="square">
            <a:spAutoFit/>
          </a:bodyPr>
          <a:lstStyle/>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3F35B2C3-A23B-9153-CE90-3622813B489B}"/>
              </a:ext>
            </a:extLst>
          </p:cNvPr>
          <p:cNvSpPr txBox="1">
            <a:spLocks noGrp="1"/>
          </p:cNvSpPr>
          <p:nvPr>
            <p:ph type="title"/>
          </p:nvPr>
        </p:nvSpPr>
        <p:spPr>
          <a:xfrm>
            <a:off x="838200" y="356798"/>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رابعًا: التحديات التي تواجه انتشار صحافة البيانات</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6" name="TextBox 5">
            <a:extLst>
              <a:ext uri="{FF2B5EF4-FFF2-40B4-BE49-F238E27FC236}">
                <a16:creationId xmlns:a16="http://schemas.microsoft.com/office/drawing/2014/main" id="{1B321572-87B6-F93C-40C0-B6685D1D4278}"/>
              </a:ext>
            </a:extLst>
          </p:cNvPr>
          <p:cNvSpPr txBox="1"/>
          <p:nvPr/>
        </p:nvSpPr>
        <p:spPr>
          <a:xfrm>
            <a:off x="5137445" y="1515158"/>
            <a:ext cx="6428976" cy="5357364"/>
          </a:xfrm>
          <a:prstGeom prst="rect">
            <a:avLst/>
          </a:prstGeom>
          <a:noFill/>
        </p:spPr>
        <p:txBody>
          <a:bodyPr wrap="square">
            <a:spAutoFit/>
          </a:bodyPr>
          <a:lstStyle/>
          <a:p>
            <a:pPr algn="just" rtl="1">
              <a:lnSpc>
                <a:spcPct val="110000"/>
              </a:lnSpc>
              <a:spcBef>
                <a:spcPts val="110"/>
              </a:spcBef>
              <a:spcAft>
                <a:spcPts val="110"/>
              </a:spcAft>
            </a:pP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.5</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عدم إتاحة دراسة صحافة البيانات في كليات الإعلام في الجامعات العربية، ما أوجد فجوة كبيرة بين العمل المهني و الأكاديمي.</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.6</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يعاني صحفيو البيانات من ضغط الوقت، بسبب سرعة تدفق المعلومات وتوالى الأحداث، ويتباين تأثير عامل الوقت في صحفي البيانات حسب نوع القصة التي يعمل عليها إذا كانت لها علاقة بأحداث آنية ومتسارعة، أو أنها غير مرتبطة بالوضع الراهن، كذلك فإن نوع الوسيلة التي سينشر فيها تحدد الوقت المتاح لإنجاز العمل.</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2" name="Content Placeholder 4">
            <a:extLst>
              <a:ext uri="{FF2B5EF4-FFF2-40B4-BE49-F238E27FC236}">
                <a16:creationId xmlns:a16="http://schemas.microsoft.com/office/drawing/2014/main" id="{E64F097F-6F4E-6138-B6CF-1425D614D299}"/>
              </a:ext>
            </a:extLst>
          </p:cNvPr>
          <p:cNvPicPr>
            <a:picLocks noGrp="1" noChangeAspect="1"/>
          </p:cNvPicPr>
          <p:nvPr>
            <p:ph sz="half" idx="1"/>
          </p:nvPr>
        </p:nvPicPr>
        <p:blipFill>
          <a:blip r:embed="rId2"/>
          <a:stretch>
            <a:fillRect/>
          </a:stretch>
        </p:blipFill>
        <p:spPr>
          <a:xfrm>
            <a:off x="287644" y="1581526"/>
            <a:ext cx="4638317" cy="4919676"/>
          </a:xfrm>
        </p:spPr>
      </p:pic>
    </p:spTree>
    <p:extLst>
      <p:ext uri="{BB962C8B-B14F-4D97-AF65-F5344CB8AC3E}">
        <p14:creationId xmlns:p14="http://schemas.microsoft.com/office/powerpoint/2010/main" val="2495192961"/>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551E41-199C-06AE-15C0-4E4315A05EF7}"/>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1F4765CE-4BAC-81BC-52ED-46EB0B03E65D}"/>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D4EA61F9-2152-D579-B771-5F940E69C44C}"/>
              </a:ext>
            </a:extLst>
          </p:cNvPr>
          <p:cNvSpPr/>
          <p:nvPr/>
        </p:nvSpPr>
        <p:spPr>
          <a:xfrm>
            <a:off x="4925961" y="1520865"/>
            <a:ext cx="6428976" cy="388696"/>
          </a:xfrm>
          <a:prstGeom prst="rect">
            <a:avLst/>
          </a:prstGeom>
        </p:spPr>
        <p:txBody>
          <a:bodyPr wrap="square">
            <a:spAutoFit/>
          </a:bodyPr>
          <a:lstStyle/>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35A808AC-978D-D7DC-10FB-C231053DBAB1}"/>
              </a:ext>
            </a:extLst>
          </p:cNvPr>
          <p:cNvSpPr txBox="1">
            <a:spLocks noGrp="1"/>
          </p:cNvSpPr>
          <p:nvPr>
            <p:ph type="title"/>
          </p:nvPr>
        </p:nvSpPr>
        <p:spPr>
          <a:xfrm>
            <a:off x="838200" y="356798"/>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رابعًا: التحديات التي تواجه انتشار صحافة البيانات</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6" name="TextBox 5">
            <a:extLst>
              <a:ext uri="{FF2B5EF4-FFF2-40B4-BE49-F238E27FC236}">
                <a16:creationId xmlns:a16="http://schemas.microsoft.com/office/drawing/2014/main" id="{527F73B9-D4C8-22FD-700A-031F007F3B2A}"/>
              </a:ext>
            </a:extLst>
          </p:cNvPr>
          <p:cNvSpPr txBox="1"/>
          <p:nvPr/>
        </p:nvSpPr>
        <p:spPr>
          <a:xfrm>
            <a:off x="5137445" y="1515158"/>
            <a:ext cx="6428976" cy="4832092"/>
          </a:xfrm>
          <a:prstGeom prst="rect">
            <a:avLst/>
          </a:prstGeom>
          <a:noFill/>
        </p:spPr>
        <p:txBody>
          <a:bodyPr wrap="square">
            <a:spAutoFit/>
          </a:bodyPr>
          <a:lstStyle/>
          <a:p>
            <a:pPr algn="just" rtl="1">
              <a:lnSpc>
                <a:spcPct val="110000"/>
              </a:lnSpc>
              <a:spcBef>
                <a:spcPts val="110"/>
              </a:spcBef>
              <a:spcAft>
                <a:spcPts val="11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r>
              <a:rPr lang="en-US" sz="2800">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a:latin typeface="Simplified Arabic" panose="02020603050405020304" pitchFamily="18" charset="-78"/>
                <a:ea typeface="Calibri" panose="020F0502020204030204" pitchFamily="34" charset="0"/>
                <a:cs typeface="Simplified Arabic" panose="02020603050405020304" pitchFamily="18" charset="-78"/>
              </a:rPr>
              <a:t>7</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صعوبة تحويل المعلومات غير المنظمة إلى بيانات منظمة: يبذل الصحفيون جهود</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 كبيرة لجمع معلومات كبيرة من البيانات؛ لكن جمع وتحويل المعلومات غير المنظمة إلى بيانات منظمة يشكل تحدي</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 كبير</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 وذلك لأن الأدوات ليست جاهزة في غرف الأخبار حتى الآن، حيث يمكن البحث بسهولة عن البيانات المنظمة باستخدام الخوارزميات الأساسية، مثل جداول البيانات، أما البيانات غير المنظمة فلا تتناسب مع قواعد البيانات، والبحث عنها بناء على الخوارزميات القديمة قد يكون صعب</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 أو مستحيلا.</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 name="Content Placeholder 4" descr="A computer with blue lights and a blue cubes&#10;&#10;Description automatically generated with medium confidence">
            <a:extLst>
              <a:ext uri="{FF2B5EF4-FFF2-40B4-BE49-F238E27FC236}">
                <a16:creationId xmlns:a16="http://schemas.microsoft.com/office/drawing/2014/main" id="{C5AECADE-683E-1FD0-D0B6-4C4E95A78160}"/>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76508" y="1515158"/>
            <a:ext cx="4793225" cy="5203684"/>
          </a:xfrm>
        </p:spPr>
      </p:pic>
    </p:spTree>
    <p:extLst>
      <p:ext uri="{BB962C8B-B14F-4D97-AF65-F5344CB8AC3E}">
        <p14:creationId xmlns:p14="http://schemas.microsoft.com/office/powerpoint/2010/main" val="467411841"/>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5F358C-9DD0-C1E6-7ADB-4D9816F50437}"/>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E8A91146-B560-61A0-9959-21895269F61C}"/>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F06455DC-F7D3-6AEB-8825-CD31ACEBA009}"/>
              </a:ext>
            </a:extLst>
          </p:cNvPr>
          <p:cNvSpPr/>
          <p:nvPr/>
        </p:nvSpPr>
        <p:spPr>
          <a:xfrm>
            <a:off x="4925961" y="1520865"/>
            <a:ext cx="6428976" cy="388696"/>
          </a:xfrm>
          <a:prstGeom prst="rect">
            <a:avLst/>
          </a:prstGeom>
        </p:spPr>
        <p:txBody>
          <a:bodyPr wrap="square">
            <a:spAutoFit/>
          </a:bodyPr>
          <a:lstStyle/>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537F849F-3E7E-BB05-7E36-7AB41D6156C7}"/>
              </a:ext>
            </a:extLst>
          </p:cNvPr>
          <p:cNvSpPr txBox="1">
            <a:spLocks noGrp="1"/>
          </p:cNvSpPr>
          <p:nvPr>
            <p:ph type="title"/>
          </p:nvPr>
        </p:nvSpPr>
        <p:spPr>
          <a:xfrm>
            <a:off x="838200" y="356798"/>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رابعًا: التحديات التي تواجه انتشار صحافة البيانات</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6" name="TextBox 5">
            <a:extLst>
              <a:ext uri="{FF2B5EF4-FFF2-40B4-BE49-F238E27FC236}">
                <a16:creationId xmlns:a16="http://schemas.microsoft.com/office/drawing/2014/main" id="{BEF567FF-4F06-CD30-A804-725C3F743AC3}"/>
              </a:ext>
            </a:extLst>
          </p:cNvPr>
          <p:cNvSpPr txBox="1"/>
          <p:nvPr/>
        </p:nvSpPr>
        <p:spPr>
          <a:xfrm>
            <a:off x="5501147" y="1515158"/>
            <a:ext cx="6065273" cy="4409412"/>
          </a:xfrm>
          <a:prstGeom prst="rect">
            <a:avLst/>
          </a:prstGeom>
          <a:noFill/>
        </p:spPr>
        <p:txBody>
          <a:bodyPr wrap="square">
            <a:spAutoFit/>
          </a:bodyPr>
          <a:lstStyle/>
          <a:p>
            <a:pPr algn="just" rtl="1">
              <a:lnSpc>
                <a:spcPct val="110000"/>
              </a:lnSpc>
              <a:spcBef>
                <a:spcPts val="110"/>
              </a:spcBef>
              <a:spcAft>
                <a:spcPts val="11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a:latin typeface="Simplified Arabic" panose="02020603050405020304" pitchFamily="18" charset="-78"/>
                <a:ea typeface="Calibri" panose="020F0502020204030204" pitchFamily="34" charset="0"/>
                <a:cs typeface="Simplified Arabic" panose="02020603050405020304" pitchFamily="18" charset="-78"/>
              </a:rPr>
              <a:t>8</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الوصول إلى البيانات الحكومية محدود: ‏حتى في تلك البلدان التي لديها سجلات مفتوحة، فالوصول إلى المعلومات الحكومية وتقييم نزاهتها يبقى تحدي</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 هناك.</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.9</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عدم وضوح العائد الاستثماري من وراء صحافة البيانات، ما يضعف حجم الإقبال عليها من المستثمرين والمؤسسات الإعلامية التي تهدف إلى الربح.</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 name="Content Placeholder 4" descr="A person typing on a computer&#10;&#10;Description automatically generated">
            <a:extLst>
              <a:ext uri="{FF2B5EF4-FFF2-40B4-BE49-F238E27FC236}">
                <a16:creationId xmlns:a16="http://schemas.microsoft.com/office/drawing/2014/main" id="{C0CC6E8C-2517-F2DD-BA95-DA0A5E8C2397}"/>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04019" y="1515158"/>
            <a:ext cx="5181600" cy="4986044"/>
          </a:xfrm>
        </p:spPr>
      </p:pic>
    </p:spTree>
    <p:extLst>
      <p:ext uri="{BB962C8B-B14F-4D97-AF65-F5344CB8AC3E}">
        <p14:creationId xmlns:p14="http://schemas.microsoft.com/office/powerpoint/2010/main" val="1937030134"/>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DE2F89-4C5C-6FD9-671E-D7EF45C4CC78}"/>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8ED37CD2-0E61-8576-1E02-858890E87793}"/>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4DF2A679-27B4-F799-D777-E2F47788103C}"/>
              </a:ext>
            </a:extLst>
          </p:cNvPr>
          <p:cNvSpPr/>
          <p:nvPr/>
        </p:nvSpPr>
        <p:spPr>
          <a:xfrm>
            <a:off x="4925961" y="1520865"/>
            <a:ext cx="6428976" cy="388696"/>
          </a:xfrm>
          <a:prstGeom prst="rect">
            <a:avLst/>
          </a:prstGeom>
        </p:spPr>
        <p:txBody>
          <a:bodyPr wrap="square">
            <a:spAutoFit/>
          </a:bodyPr>
          <a:lstStyle/>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F293A5AF-B14F-6C17-52EB-A51EC2894B09}"/>
              </a:ext>
            </a:extLst>
          </p:cNvPr>
          <p:cNvSpPr txBox="1">
            <a:spLocks noGrp="1"/>
          </p:cNvSpPr>
          <p:nvPr>
            <p:ph type="title"/>
          </p:nvPr>
        </p:nvSpPr>
        <p:spPr>
          <a:xfrm>
            <a:off x="838200" y="356798"/>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رابعًا: التحديات التي تواجه انتشار صحافة البيانات</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6" name="TextBox 5">
            <a:extLst>
              <a:ext uri="{FF2B5EF4-FFF2-40B4-BE49-F238E27FC236}">
                <a16:creationId xmlns:a16="http://schemas.microsoft.com/office/drawing/2014/main" id="{243BC33F-D5DF-F0FD-CFD3-59604F895323}"/>
              </a:ext>
            </a:extLst>
          </p:cNvPr>
          <p:cNvSpPr txBox="1"/>
          <p:nvPr/>
        </p:nvSpPr>
        <p:spPr>
          <a:xfrm>
            <a:off x="5137445" y="1515158"/>
            <a:ext cx="6428976" cy="4832092"/>
          </a:xfrm>
          <a:prstGeom prst="rect">
            <a:avLst/>
          </a:prstGeom>
          <a:noFill/>
        </p:spPr>
        <p:txBody>
          <a:bodyPr wrap="square">
            <a:spAutoFit/>
          </a:bodyPr>
          <a:lstStyle/>
          <a:p>
            <a:pPr algn="just" rtl="1">
              <a:lnSpc>
                <a:spcPct val="110000"/>
              </a:lnSpc>
              <a:spcBef>
                <a:spcPts val="110"/>
              </a:spcBef>
              <a:spcAft>
                <a:spcPts val="11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r>
              <a:rPr lang="ar-SA" sz="2800">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a:latin typeface="Simplified Arabic" panose="02020603050405020304" pitchFamily="18" charset="-78"/>
                <a:ea typeface="Calibri" panose="020F0502020204030204" pitchFamily="34" charset="0"/>
                <a:cs typeface="Simplified Arabic" panose="02020603050405020304" pitchFamily="18" charset="-78"/>
              </a:rPr>
              <a:t>10</a:t>
            </a:r>
            <a:r>
              <a:rPr lang="ar-EG" sz="2800" b="1">
                <a:latin typeface="Simplified Arabic" panose="02020603050405020304" pitchFamily="18" charset="-78"/>
                <a:ea typeface="Calibri" panose="020F0502020204030204" pitchFamily="34" charset="0"/>
                <a:cs typeface="Simplified Arabic" panose="02020603050405020304" pitchFamily="18" charset="-78"/>
              </a:rPr>
              <a:t> </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صحافة البيانات لا تتطور بشكل متساو في العالم: ‏مثل</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 أطلقت المملكة المتحدة مبادرة </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The Bureau Local</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‏وهى شبكة تضم وسائل إخبارية محلية وإقليمية ومراسلين و مدونين وتقنيين ومواطنين ومتخصصين تعمل على كشف القصص التي تهم المجتمع ومحاسبة السلطة، وفي الصين فإن الحصول على البيانات المحلية أمر سهل ؛  لكن يكون الحصول على البيانات في أماكن أخرى تحدي</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 لأن الأمر </a:t>
            </a:r>
            <a:r>
              <a:rPr lang="ar-EG" sz="2800" b="1">
                <a:latin typeface="Simplified Arabic" panose="02020603050405020304" pitchFamily="18" charset="-78"/>
                <a:ea typeface="Calibri" panose="020F0502020204030204" pitchFamily="34" charset="0"/>
                <a:cs typeface="Simplified Arabic" panose="02020603050405020304" pitchFamily="18" charset="-78"/>
              </a:rPr>
              <a:t>ال</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أكثر شيوع</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 هو الحصول على بيانات وطنية أو متعلقة بالدولة.</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 name="Content Placeholder 4" descr="A person touching a transparent screen&#10;&#10;Description automatically generated">
            <a:extLst>
              <a:ext uri="{FF2B5EF4-FFF2-40B4-BE49-F238E27FC236}">
                <a16:creationId xmlns:a16="http://schemas.microsoft.com/office/drawing/2014/main" id="{3BB78F02-7813-D438-5AF0-4A978407E635}"/>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23729" y="1532743"/>
            <a:ext cx="4807974" cy="4986044"/>
          </a:xfrm>
        </p:spPr>
      </p:pic>
    </p:spTree>
    <p:extLst>
      <p:ext uri="{BB962C8B-B14F-4D97-AF65-F5344CB8AC3E}">
        <p14:creationId xmlns:p14="http://schemas.microsoft.com/office/powerpoint/2010/main" val="2822994629"/>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BF9B1F-EFDD-1B8A-D6A3-EE477A2DD54E}"/>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424CE1B8-1BEC-B8AE-6ABF-8085A103DD7E}"/>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7349AFEC-83FE-1B93-11C2-FDF8EF8E2761}"/>
              </a:ext>
            </a:extLst>
          </p:cNvPr>
          <p:cNvSpPr/>
          <p:nvPr/>
        </p:nvSpPr>
        <p:spPr>
          <a:xfrm>
            <a:off x="4925961" y="1520865"/>
            <a:ext cx="6428976" cy="388696"/>
          </a:xfrm>
          <a:prstGeom prst="rect">
            <a:avLst/>
          </a:prstGeom>
        </p:spPr>
        <p:txBody>
          <a:bodyPr wrap="square">
            <a:spAutoFit/>
          </a:bodyPr>
          <a:lstStyle/>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D4385860-2FFD-A599-E69B-072C719446BB}"/>
              </a:ext>
            </a:extLst>
          </p:cNvPr>
          <p:cNvSpPr txBox="1">
            <a:spLocks noGrp="1"/>
          </p:cNvSpPr>
          <p:nvPr>
            <p:ph type="title"/>
          </p:nvPr>
        </p:nvSpPr>
        <p:spPr>
          <a:xfrm>
            <a:off x="838200" y="356798"/>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رابعًا: التحديات التي تواجه انتشار صحافة البيانات</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6" name="TextBox 5">
            <a:extLst>
              <a:ext uri="{FF2B5EF4-FFF2-40B4-BE49-F238E27FC236}">
                <a16:creationId xmlns:a16="http://schemas.microsoft.com/office/drawing/2014/main" id="{60467661-13ED-8B5B-A199-73CE23208720}"/>
              </a:ext>
            </a:extLst>
          </p:cNvPr>
          <p:cNvSpPr txBox="1"/>
          <p:nvPr/>
        </p:nvSpPr>
        <p:spPr>
          <a:xfrm>
            <a:off x="5137445" y="1515158"/>
            <a:ext cx="6428976" cy="4883388"/>
          </a:xfrm>
          <a:prstGeom prst="rect">
            <a:avLst/>
          </a:prstGeom>
          <a:noFill/>
        </p:spPr>
        <p:txBody>
          <a:bodyPr wrap="square">
            <a:spAutoFit/>
          </a:bodyPr>
          <a:lstStyle/>
          <a:p>
            <a:pPr algn="just" rtl="1">
              <a:lnSpc>
                <a:spcPct val="110000"/>
              </a:lnSpc>
              <a:spcBef>
                <a:spcPts val="110"/>
              </a:spcBef>
              <a:spcAft>
                <a:spcPts val="11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r>
              <a:rPr lang="ar-SA" sz="2800">
                <a:effectLst/>
                <a:latin typeface="Simplified Arabic" panose="02020603050405020304" pitchFamily="18" charset="-78"/>
                <a:ea typeface="Calibri" panose="020F0502020204030204" pitchFamily="34" charset="0"/>
                <a:cs typeface="Simplified Arabic" panose="02020603050405020304" pitchFamily="18" charset="-78"/>
              </a:rPr>
              <a:t>‏</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ب.</a:t>
            </a:r>
            <a:r>
              <a:rPr lang="ar-EG"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التحديات التي تواجه انتشار صحافة البيانات في الوطن العربي:</a:t>
            </a:r>
          </a:p>
          <a:p>
            <a:pPr algn="just" rtl="1">
              <a:lnSpc>
                <a:spcPct val="11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تبدو التحديات التي تواجه صحافة البيانات على المستوى العربي أعمق وأكبر من التحديات التي تواجه دولا</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أخرى متطورة ومتقدمة، خاصة مع تفاوت نسبة اهتمام المؤسسات الإعلامية العربية بأهمية صحافة البيانات وتطويرها، والعمل في كل جوانبها، </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و عليه تكمن التحديات على المستوى العربي في نقاط عدة أهمها:</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0" name="Content Placeholder 9" descr="A computer screen with graphics and icons&#10;&#10;Description automatically generated with medium confidence">
            <a:extLst>
              <a:ext uri="{FF2B5EF4-FFF2-40B4-BE49-F238E27FC236}">
                <a16:creationId xmlns:a16="http://schemas.microsoft.com/office/drawing/2014/main" id="{56AA641B-F72A-5C9F-499F-8BFFF6873E4C}"/>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bwMode="auto">
          <a:xfrm>
            <a:off x="309715" y="1515158"/>
            <a:ext cx="4616246" cy="52036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0166661"/>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334419-E4D6-2155-9A79-EA8286F61045}"/>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47490905-67E1-BF21-3926-4451F27EAFA5}"/>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61FB22A5-838A-B899-6466-59F8F10A5D01}"/>
              </a:ext>
            </a:extLst>
          </p:cNvPr>
          <p:cNvSpPr/>
          <p:nvPr/>
        </p:nvSpPr>
        <p:spPr>
          <a:xfrm>
            <a:off x="4925961" y="1520865"/>
            <a:ext cx="6428976" cy="388696"/>
          </a:xfrm>
          <a:prstGeom prst="rect">
            <a:avLst/>
          </a:prstGeom>
        </p:spPr>
        <p:txBody>
          <a:bodyPr wrap="square">
            <a:spAutoFit/>
          </a:bodyPr>
          <a:lstStyle/>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20D257BA-7163-041C-D017-539AB94B35D5}"/>
              </a:ext>
            </a:extLst>
          </p:cNvPr>
          <p:cNvSpPr txBox="1">
            <a:spLocks noGrp="1"/>
          </p:cNvSpPr>
          <p:nvPr>
            <p:ph type="title"/>
          </p:nvPr>
        </p:nvSpPr>
        <p:spPr>
          <a:xfrm>
            <a:off x="838200" y="356798"/>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رابعًا: التحديات التي تواجه انتشار صحافة البيانات</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6" name="TextBox 5">
            <a:extLst>
              <a:ext uri="{FF2B5EF4-FFF2-40B4-BE49-F238E27FC236}">
                <a16:creationId xmlns:a16="http://schemas.microsoft.com/office/drawing/2014/main" id="{9700F9E1-665F-F51E-C2A6-B0DF68375E5E}"/>
              </a:ext>
            </a:extLst>
          </p:cNvPr>
          <p:cNvSpPr txBox="1"/>
          <p:nvPr/>
        </p:nvSpPr>
        <p:spPr>
          <a:xfrm>
            <a:off x="4925961" y="1515158"/>
            <a:ext cx="6640460" cy="5408660"/>
          </a:xfrm>
          <a:prstGeom prst="rect">
            <a:avLst/>
          </a:prstGeom>
          <a:noFill/>
        </p:spPr>
        <p:txBody>
          <a:bodyPr wrap="square">
            <a:spAutoFit/>
          </a:bodyPr>
          <a:lstStyle/>
          <a:p>
            <a:pPr algn="r" rtl="1">
              <a:lnSpc>
                <a:spcPct val="110000"/>
              </a:lnSpc>
              <a:spcBef>
                <a:spcPts val="110"/>
              </a:spcBef>
              <a:spcAft>
                <a:spcPts val="11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r>
              <a:rPr lang="ar-SA" sz="2800">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1</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الوصول إلى المعلومات:</a:t>
            </a:r>
            <a:endPar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400">
                <a:effectLst/>
                <a:latin typeface="Calibri" panose="020F0502020204030204" pitchFamily="34" charset="0"/>
                <a:ea typeface="Calibri" panose="020F0502020204030204" pitchFamily="34" charset="0"/>
                <a:cs typeface="Simplified Arabic" panose="02020603050405020304" pitchFamily="18" charset="-78"/>
              </a:rPr>
              <a:t>‏</a:t>
            </a:r>
            <a:r>
              <a:rPr lang="ar-SA" sz="2800" b="1">
                <a:effectLst/>
                <a:latin typeface="Calibri" panose="020F0502020204030204" pitchFamily="34" charset="0"/>
                <a:ea typeface="Calibri" panose="020F0502020204030204" pitchFamily="34" charset="0"/>
                <a:cs typeface="Simplified Arabic" panose="02020603050405020304" pitchFamily="18" charset="-78"/>
              </a:rPr>
              <a:t>التحدي الأكبر الذي يواجه صحافة البيانات في الوطن العربي هو عدم توافر البيانات من مصادرها الاصلية في صورتها الخام، إذ تفتقر كثير من الدول العربية لقوانين حرية تداول البيانات.</a:t>
            </a:r>
            <a:endParaRPr lang="en-US" sz="2800" b="1">
              <a:effectLst/>
              <a:latin typeface="Calibri" panose="020F0502020204030204" pitchFamily="34" charset="0"/>
              <a:ea typeface="Calibri" panose="020F0502020204030204" pitchFamily="34" charset="0"/>
              <a:cs typeface="Arial" panose="020B0604020202020204" pitchFamily="34" charset="0"/>
            </a:endParaRPr>
          </a:p>
          <a:p>
            <a:pPr algn="r" rtl="1">
              <a:lnSpc>
                <a:spcPct val="110000"/>
              </a:lnSpc>
              <a:spcBef>
                <a:spcPts val="110"/>
              </a:spcBef>
              <a:spcAft>
                <a:spcPts val="11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.2</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الوضع المجتمعي:</a:t>
            </a:r>
            <a:r>
              <a:rPr lang="ar-SA"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400">
                <a:effectLst/>
                <a:latin typeface="Calibri" panose="020F0502020204030204" pitchFamily="34" charset="0"/>
                <a:ea typeface="Calibri" panose="020F0502020204030204" pitchFamily="34" charset="0"/>
                <a:cs typeface="Simplified Arabic" panose="02020603050405020304" pitchFamily="18" charset="-78"/>
              </a:rPr>
              <a:t>‏</a:t>
            </a:r>
            <a:r>
              <a:rPr lang="ar-SA" sz="2800" b="1">
                <a:effectLst/>
                <a:latin typeface="Calibri" panose="020F0502020204030204" pitchFamily="34" charset="0"/>
                <a:ea typeface="Calibri" panose="020F0502020204030204" pitchFamily="34" charset="0"/>
                <a:cs typeface="Simplified Arabic" panose="02020603050405020304" pitchFamily="18" charset="-78"/>
              </a:rPr>
              <a:t>يرى البعض أن إنتاج قصص صحفية جيدة أمر مزعج أو يسبب مشكلات تتعلق بالأمن القومي، لذا ‏لا تجد قبولا سياسي</a:t>
            </a:r>
            <a:r>
              <a:rPr lang="ar-EG" sz="2800" b="1">
                <a:latin typeface="Calibri" panose="020F0502020204030204" pitchFamily="34" charset="0"/>
                <a:ea typeface="Calibri" panose="020F0502020204030204" pitchFamily="34" charset="0"/>
                <a:cs typeface="Simplified Arabic" panose="02020603050405020304" pitchFamily="18" charset="-78"/>
              </a:rPr>
              <a:t>ً</a:t>
            </a:r>
            <a:r>
              <a:rPr lang="ar-SA" sz="2800" b="1">
                <a:effectLst/>
                <a:latin typeface="Calibri" panose="020F0502020204030204" pitchFamily="34" charset="0"/>
                <a:ea typeface="Calibri" panose="020F0502020204030204" pitchFamily="34" charset="0"/>
                <a:cs typeface="Simplified Arabic" panose="02020603050405020304" pitchFamily="18" charset="-78"/>
              </a:rPr>
              <a:t>ا، وهذا يجعل التفكير بها يحتاج إلى حسابات خاصة.</a:t>
            </a:r>
            <a:endParaRPr lang="ar-EG" sz="2800" b="1">
              <a:effectLst/>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 name="Content Placeholder 4" descr="A person looking at a diagram&#10;&#10;Description automatically generated">
            <a:extLst>
              <a:ext uri="{FF2B5EF4-FFF2-40B4-BE49-F238E27FC236}">
                <a16:creationId xmlns:a16="http://schemas.microsoft.com/office/drawing/2014/main" id="{9C310D12-7FEB-E020-6CBB-6B2A9A5A543D}"/>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35973" y="1515157"/>
            <a:ext cx="4689988" cy="5092119"/>
          </a:xfrm>
        </p:spPr>
      </p:pic>
    </p:spTree>
    <p:extLst>
      <p:ext uri="{BB962C8B-B14F-4D97-AF65-F5344CB8AC3E}">
        <p14:creationId xmlns:p14="http://schemas.microsoft.com/office/powerpoint/2010/main" val="1391087879"/>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8D21F9-9068-E797-BC35-16817EE750EB}"/>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E6C90920-39A3-57A4-9FF7-B7C2703D60D3}"/>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221205C6-1739-9D66-D9AA-8BA2B237855A}"/>
              </a:ext>
            </a:extLst>
          </p:cNvPr>
          <p:cNvSpPr/>
          <p:nvPr/>
        </p:nvSpPr>
        <p:spPr>
          <a:xfrm>
            <a:off x="4925961" y="1520865"/>
            <a:ext cx="6428976" cy="388696"/>
          </a:xfrm>
          <a:prstGeom prst="rect">
            <a:avLst/>
          </a:prstGeom>
        </p:spPr>
        <p:txBody>
          <a:bodyPr wrap="square">
            <a:spAutoFit/>
          </a:bodyPr>
          <a:lstStyle/>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FE17B937-859F-6DBD-1DC3-2831A5F72659}"/>
              </a:ext>
            </a:extLst>
          </p:cNvPr>
          <p:cNvSpPr txBox="1">
            <a:spLocks noGrp="1"/>
          </p:cNvSpPr>
          <p:nvPr>
            <p:ph type="title"/>
          </p:nvPr>
        </p:nvSpPr>
        <p:spPr>
          <a:xfrm>
            <a:off x="838200" y="356798"/>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رابعًا: التحديات التي تواجه انتشار صحافة البيانات</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6" name="TextBox 5">
            <a:extLst>
              <a:ext uri="{FF2B5EF4-FFF2-40B4-BE49-F238E27FC236}">
                <a16:creationId xmlns:a16="http://schemas.microsoft.com/office/drawing/2014/main" id="{BADA7C8E-3D15-27A3-FEBB-4AA1D08CEE76}"/>
              </a:ext>
            </a:extLst>
          </p:cNvPr>
          <p:cNvSpPr txBox="1"/>
          <p:nvPr/>
        </p:nvSpPr>
        <p:spPr>
          <a:xfrm>
            <a:off x="4085303" y="1515158"/>
            <a:ext cx="7481118" cy="5959580"/>
          </a:xfrm>
          <a:prstGeom prst="rect">
            <a:avLst/>
          </a:prstGeom>
          <a:noFill/>
        </p:spPr>
        <p:txBody>
          <a:bodyPr wrap="square">
            <a:spAutoFit/>
          </a:bodyPr>
          <a:lstStyle/>
          <a:p>
            <a:pPr algn="r" rtl="1">
              <a:lnSpc>
                <a:spcPct val="110000"/>
              </a:lnSpc>
              <a:spcBef>
                <a:spcPts val="110"/>
              </a:spcBef>
              <a:spcAft>
                <a:spcPts val="11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r>
              <a:rPr lang="ar-SA" sz="2800">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.3</a:t>
            </a:r>
            <a:r>
              <a:rPr lang="ar-SA" sz="2800" b="1" u="sng">
                <a:solidFill>
                  <a:srgbClr val="002060"/>
                </a:solidFill>
                <a:effectLst/>
                <a:ea typeface="Calibri" panose="020F0502020204030204" pitchFamily="34" charset="0"/>
                <a:cs typeface="Simplified Arabic" panose="02020603050405020304" pitchFamily="18" charset="-78"/>
              </a:rPr>
              <a:t>التعامل بنظام الإنتاج:</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المؤسسات الصحفية تركز على معدل الإنتاج الصحفي، وبالتالي فهي لا تتيح للصحفي استثمار شهر من وقته لإنتاج قصة مدفوعة بالبيانات.</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.4</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غياب الأدوات اللوجستية: </a:t>
            </a:r>
            <a:r>
              <a:rPr lang="ar-SA" sz="1800" b="1">
                <a:effectLst/>
                <a:latin typeface="Calibri" panose="020F0502020204030204" pitchFamily="34" charset="0"/>
                <a:ea typeface="Calibri" panose="020F0502020204030204" pitchFamily="34" charset="0"/>
                <a:cs typeface="Simplified Arabic" panose="02020603050405020304" pitchFamily="18" charset="-78"/>
              </a:rPr>
              <a:t>‏</a:t>
            </a:r>
            <a:endParaRPr lang="en-US" sz="1800" b="1">
              <a:effectLst/>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تفتقر المؤسسات الصحفية للأدوات اللازمة لممارسة صحافة البيانات، مثل: الحواسيب، والبرامج المعلوماتية.</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10000"/>
              </a:lnSpc>
              <a:spcBef>
                <a:spcPts val="110"/>
              </a:spcBef>
              <a:spcAft>
                <a:spcPts val="110"/>
              </a:spcAft>
            </a:pPr>
            <a:r>
              <a:rPr lang="en-US" sz="2800" b="1">
                <a:latin typeface="Simplified Arabic" panose="02020603050405020304" pitchFamily="18" charset="-78"/>
                <a:ea typeface="Calibri" panose="020F0502020204030204" pitchFamily="34" charset="0"/>
                <a:cs typeface="Simplified Arabic" panose="02020603050405020304" pitchFamily="18" charset="-78"/>
              </a:rPr>
              <a:t>.5</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تضارب البيانات الصادرة من المؤسسات المختلفة حول قضية معينة</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 .6</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قلة الصحفيين المتخصصين بها على مستوى الوطن العربي</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 name="Content Placeholder 4" descr="A group of people looking at a chart&#10;&#10;Description automatically generated">
            <a:extLst>
              <a:ext uri="{FF2B5EF4-FFF2-40B4-BE49-F238E27FC236}">
                <a16:creationId xmlns:a16="http://schemas.microsoft.com/office/drawing/2014/main" id="{81E423F3-F6F4-7E52-8C19-86F8AE4F0BF0}"/>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76981" y="1515158"/>
            <a:ext cx="3908322" cy="5203684"/>
          </a:xfrm>
        </p:spPr>
      </p:pic>
    </p:spTree>
    <p:extLst>
      <p:ext uri="{BB962C8B-B14F-4D97-AF65-F5344CB8AC3E}">
        <p14:creationId xmlns:p14="http://schemas.microsoft.com/office/powerpoint/2010/main" val="3005595340"/>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C81267-70B1-F873-463D-F7E1878A55D2}"/>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766C28D6-FA8C-8968-65A9-8DEB11E3AE00}"/>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92BF7491-A4D6-95BE-2B83-D607E1E25711}"/>
              </a:ext>
            </a:extLst>
          </p:cNvPr>
          <p:cNvSpPr/>
          <p:nvPr/>
        </p:nvSpPr>
        <p:spPr>
          <a:xfrm>
            <a:off x="4925961" y="1520865"/>
            <a:ext cx="6428976" cy="388696"/>
          </a:xfrm>
          <a:prstGeom prst="rect">
            <a:avLst/>
          </a:prstGeom>
        </p:spPr>
        <p:txBody>
          <a:bodyPr wrap="square">
            <a:spAutoFit/>
          </a:bodyPr>
          <a:lstStyle/>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7DAEBD65-C896-E83D-0D23-968A6A51DB24}"/>
              </a:ext>
            </a:extLst>
          </p:cNvPr>
          <p:cNvSpPr txBox="1">
            <a:spLocks noGrp="1"/>
          </p:cNvSpPr>
          <p:nvPr>
            <p:ph type="title"/>
          </p:nvPr>
        </p:nvSpPr>
        <p:spPr>
          <a:xfrm>
            <a:off x="838200" y="356798"/>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رابعًا: التحديات التي تواجه انتشار صحافة البيانات</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6" name="TextBox 5">
            <a:extLst>
              <a:ext uri="{FF2B5EF4-FFF2-40B4-BE49-F238E27FC236}">
                <a16:creationId xmlns:a16="http://schemas.microsoft.com/office/drawing/2014/main" id="{33939586-B9B0-1379-5F92-8660CEE40DF9}"/>
              </a:ext>
            </a:extLst>
          </p:cNvPr>
          <p:cNvSpPr txBox="1"/>
          <p:nvPr/>
        </p:nvSpPr>
        <p:spPr>
          <a:xfrm>
            <a:off x="4277033" y="1515158"/>
            <a:ext cx="7289388" cy="5882636"/>
          </a:xfrm>
          <a:prstGeom prst="rect">
            <a:avLst/>
          </a:prstGeom>
          <a:noFill/>
        </p:spPr>
        <p:txBody>
          <a:bodyPr wrap="square">
            <a:spAutoFit/>
          </a:bodyPr>
          <a:lstStyle/>
          <a:p>
            <a:pPr algn="just" rtl="1">
              <a:lnSpc>
                <a:spcPct val="110000"/>
              </a:lnSpc>
              <a:spcBef>
                <a:spcPts val="110"/>
              </a:spcBef>
              <a:spcAft>
                <a:spcPts val="11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r>
              <a:rPr lang="ar-SA" sz="2800">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.7</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افتقار البيئة العربية إلى البيانات الدقيقة، وغلق الحكومات على المعلومات</a:t>
            </a:r>
            <a:r>
              <a:rPr lang="ar-EG" sz="2800" b="1">
                <a:latin typeface="Simplified Arabic" panose="02020603050405020304" pitchFamily="18" charset="-78"/>
                <a:ea typeface="Calibri" panose="020F0502020204030204" pitchFamily="34" charset="0"/>
                <a:cs typeface="Simplified Arabic" panose="02020603050405020304" pitchFamily="18" charset="-78"/>
              </a:rPr>
              <a:t>، </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ونقص المعلومات، وعدم إتاحتها أمام الصحفيين، هو ما يخلق بيئة فقيرة أمام الصحفيين، وغير مهيأة لتطور صحافة البيانات.</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.8</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عدم وجود معاهد أو كليات تدرس هذا النوع من الصحافة دراسة ثابتة مع فروعها، والبيئة العربية مازالت فقيرة في المادة الخام لصحافة البيانات، سواء المادة العلمية أو الكوادر الأكاديمية في هذا الجانب.</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a:latin typeface="Simplified Arabic" panose="02020603050405020304" pitchFamily="18" charset="-78"/>
                <a:ea typeface="Calibri" panose="020F0502020204030204" pitchFamily="34" charset="0"/>
                <a:cs typeface="Simplified Arabic" panose="02020603050405020304" pitchFamily="18" charset="-78"/>
              </a:rPr>
              <a:t>9</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عدم وجود قناعة لدى القائمين على المؤسسات الإعلامية العربية بهذا النوع من الصحافة من أجل تطويره و الاهتمام به.</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10000"/>
              </a:lnSpc>
              <a:spcBef>
                <a:spcPts val="110"/>
              </a:spcBef>
              <a:spcAft>
                <a:spcPts val="110"/>
              </a:spcAft>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 name="Content Placeholder 4">
            <a:extLst>
              <a:ext uri="{FF2B5EF4-FFF2-40B4-BE49-F238E27FC236}">
                <a16:creationId xmlns:a16="http://schemas.microsoft.com/office/drawing/2014/main" id="{0D7A3031-CFA8-1E1B-D07B-72DE9F2EB2AE}"/>
              </a:ext>
            </a:extLst>
          </p:cNvPr>
          <p:cNvPicPr>
            <a:picLocks noGrp="1" noChangeAspect="1"/>
          </p:cNvPicPr>
          <p:nvPr>
            <p:ph sz="half" idx="1"/>
          </p:nvPr>
        </p:nvPicPr>
        <p:blipFill>
          <a:blip r:embed="rId2"/>
          <a:stretch>
            <a:fillRect/>
          </a:stretch>
        </p:blipFill>
        <p:spPr>
          <a:xfrm>
            <a:off x="162232" y="1507783"/>
            <a:ext cx="4114801" cy="5099493"/>
          </a:xfrm>
        </p:spPr>
      </p:pic>
    </p:spTree>
    <p:extLst>
      <p:ext uri="{BB962C8B-B14F-4D97-AF65-F5344CB8AC3E}">
        <p14:creationId xmlns:p14="http://schemas.microsoft.com/office/powerpoint/2010/main" val="2191858617"/>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11D1F4-CF9F-928D-88FF-B012C300F6E5}"/>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B1F85125-4F26-A696-F8B3-F9B59E49B014}"/>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62C3D3DC-88FA-ACEA-D506-A3ED51456FE2}"/>
              </a:ext>
            </a:extLst>
          </p:cNvPr>
          <p:cNvSpPr/>
          <p:nvPr/>
        </p:nvSpPr>
        <p:spPr>
          <a:xfrm>
            <a:off x="4925961" y="1520865"/>
            <a:ext cx="6428976" cy="388696"/>
          </a:xfrm>
          <a:prstGeom prst="rect">
            <a:avLst/>
          </a:prstGeom>
        </p:spPr>
        <p:txBody>
          <a:bodyPr wrap="square">
            <a:spAutoFit/>
          </a:bodyPr>
          <a:lstStyle/>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19D87A77-993B-E849-CC72-D9F02CCE35CB}"/>
              </a:ext>
            </a:extLst>
          </p:cNvPr>
          <p:cNvSpPr txBox="1">
            <a:spLocks noGrp="1"/>
          </p:cNvSpPr>
          <p:nvPr>
            <p:ph type="title"/>
          </p:nvPr>
        </p:nvSpPr>
        <p:spPr>
          <a:xfrm>
            <a:off x="838200" y="356798"/>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رابعًا: التحديات التي تواجه انتشار صحافة البيانات</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6" name="TextBox 5">
            <a:extLst>
              <a:ext uri="{FF2B5EF4-FFF2-40B4-BE49-F238E27FC236}">
                <a16:creationId xmlns:a16="http://schemas.microsoft.com/office/drawing/2014/main" id="{129D10A8-6E58-DE9C-0CC3-6AB367B9D5FE}"/>
              </a:ext>
            </a:extLst>
          </p:cNvPr>
          <p:cNvSpPr txBox="1"/>
          <p:nvPr/>
        </p:nvSpPr>
        <p:spPr>
          <a:xfrm>
            <a:off x="4630994" y="1515158"/>
            <a:ext cx="6935426" cy="5966762"/>
          </a:xfrm>
          <a:prstGeom prst="rect">
            <a:avLst/>
          </a:prstGeom>
          <a:noFill/>
        </p:spPr>
        <p:txBody>
          <a:bodyPr wrap="square">
            <a:spAutoFit/>
          </a:bodyPr>
          <a:lstStyle/>
          <a:p>
            <a:pPr algn="just" rtl="1">
              <a:lnSpc>
                <a:spcPct val="110000"/>
              </a:lnSpc>
              <a:spcBef>
                <a:spcPts val="110"/>
              </a:spcBef>
              <a:spcAft>
                <a:spcPts val="11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r>
              <a:rPr lang="ar-SA" sz="2800">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4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10</a:t>
            </a:r>
            <a:r>
              <a:rPr lang="ar-EG" sz="2600" b="1" u="sng">
                <a:solidFill>
                  <a:srgbClr val="002060"/>
                </a:solidFill>
                <a:effectLst/>
                <a:latin typeface="Calibri" panose="020F0502020204030204" pitchFamily="34" charset="0"/>
                <a:ea typeface="Calibri" panose="020F0502020204030204" pitchFamily="34" charset="0"/>
                <a:cs typeface="Simplified Arabic" panose="02020603050405020304" pitchFamily="18" charset="-78"/>
              </a:rPr>
              <a:t>توجد إشكالية في الوطن العربي في صناعة القصة</a:t>
            </a:r>
            <a:r>
              <a:rPr lang="ar-EG" sz="2600" b="1">
                <a:effectLst/>
                <a:latin typeface="Calibri" panose="020F0502020204030204" pitchFamily="34" charset="0"/>
                <a:ea typeface="Calibri" panose="020F0502020204030204" pitchFamily="34" charset="0"/>
                <a:cs typeface="Simplified Arabic" panose="02020603050405020304" pitchFamily="18" charset="-78"/>
              </a:rPr>
              <a:t>: فصحافة البيانات ليست مادة خبرية، إنما هى قصة تحكي حكاية</a:t>
            </a:r>
            <a:r>
              <a:rPr lang="ar-EG" sz="2600" b="1">
                <a:latin typeface="Calibri" panose="020F0502020204030204" pitchFamily="34" charset="0"/>
                <a:ea typeface="Calibri" panose="020F0502020204030204" pitchFamily="34" charset="0"/>
                <a:cs typeface="Simplified Arabic" panose="02020603050405020304" pitchFamily="18" charset="-78"/>
              </a:rPr>
              <a:t>، </a:t>
            </a:r>
            <a:r>
              <a:rPr lang="ar-EG" sz="2600" b="1">
                <a:effectLst/>
                <a:latin typeface="Calibri" panose="020F0502020204030204" pitchFamily="34" charset="0"/>
                <a:ea typeface="Calibri" panose="020F0502020204030204" pitchFamily="34" charset="0"/>
                <a:cs typeface="Simplified Arabic" panose="02020603050405020304" pitchFamily="18" charset="-78"/>
              </a:rPr>
              <a:t>فلا يزال أغلب المؤسسات تركز على الخبر والسبق الخبري ولا تعطي الاهتمام لجانب القصة والتقارير والتحقيقات المعمقة، فكل ما هو متخصص لا تنجذب إليه المؤسسات، كصحافة البيانات والصحافة الاستقصائية والصحافة العلمية، بينما تنجذب المؤسسات لكل ما يتعلق بالرياضة والفن والحوادث والجنازات والأنماط التقليدية للصحافة الخبرية، على الرغم من أن المعلومات الآن متاحة ومتوفرة  للجميع في الوقت نفسه، ولا يوجد أحد لديه سبق، فجميع المؤسسات تنشر الشىء نفسه في ذات الوقت.</a:t>
            </a:r>
            <a:endParaRPr lang="en-US" sz="260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0000"/>
              </a:lnSpc>
              <a:spcBef>
                <a:spcPts val="110"/>
              </a:spcBef>
              <a:spcAft>
                <a:spcPts val="110"/>
              </a:spcAft>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 name="Content Placeholder 4">
            <a:extLst>
              <a:ext uri="{FF2B5EF4-FFF2-40B4-BE49-F238E27FC236}">
                <a16:creationId xmlns:a16="http://schemas.microsoft.com/office/drawing/2014/main" id="{4E15CE1C-901C-44D9-AB13-98C8BD9B599C}"/>
              </a:ext>
            </a:extLst>
          </p:cNvPr>
          <p:cNvPicPr>
            <a:picLocks noGrp="1" noChangeAspect="1"/>
          </p:cNvPicPr>
          <p:nvPr>
            <p:ph sz="half" idx="1"/>
          </p:nvPr>
        </p:nvPicPr>
        <p:blipFill>
          <a:blip r:embed="rId2"/>
          <a:stretch>
            <a:fillRect/>
          </a:stretch>
        </p:blipFill>
        <p:spPr>
          <a:xfrm>
            <a:off x="147484" y="1387326"/>
            <a:ext cx="4335293" cy="5113876"/>
          </a:xfrm>
        </p:spPr>
      </p:pic>
    </p:spTree>
    <p:extLst>
      <p:ext uri="{BB962C8B-B14F-4D97-AF65-F5344CB8AC3E}">
        <p14:creationId xmlns:p14="http://schemas.microsoft.com/office/powerpoint/2010/main" val="2085986197"/>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27100C-25ED-9CFB-5E77-7F90F6C6C73E}"/>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AFDB8BDD-254F-8D72-AAFD-4A8CEB53FAF8}"/>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0E966D04-FCEB-9FEC-98C5-D9FE65948C3D}"/>
              </a:ext>
            </a:extLst>
          </p:cNvPr>
          <p:cNvSpPr/>
          <p:nvPr/>
        </p:nvSpPr>
        <p:spPr>
          <a:xfrm>
            <a:off x="4925961" y="1520865"/>
            <a:ext cx="6428976" cy="388696"/>
          </a:xfrm>
          <a:prstGeom prst="rect">
            <a:avLst/>
          </a:prstGeom>
        </p:spPr>
        <p:txBody>
          <a:bodyPr wrap="square">
            <a:spAutoFit/>
          </a:bodyPr>
          <a:lstStyle/>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4B26EE45-32A6-5439-6381-FA86F70A1B16}"/>
              </a:ext>
            </a:extLst>
          </p:cNvPr>
          <p:cNvSpPr txBox="1">
            <a:spLocks noGrp="1"/>
          </p:cNvSpPr>
          <p:nvPr>
            <p:ph type="title"/>
          </p:nvPr>
        </p:nvSpPr>
        <p:spPr>
          <a:xfrm>
            <a:off x="838200" y="356798"/>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خامسًا: التحديات التي تواجه صحفي البيانات</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6" name="TextBox 5">
            <a:extLst>
              <a:ext uri="{FF2B5EF4-FFF2-40B4-BE49-F238E27FC236}">
                <a16:creationId xmlns:a16="http://schemas.microsoft.com/office/drawing/2014/main" id="{D3320B1B-1E34-3DAC-FE52-FF73D9369E15}"/>
              </a:ext>
            </a:extLst>
          </p:cNvPr>
          <p:cNvSpPr txBox="1"/>
          <p:nvPr/>
        </p:nvSpPr>
        <p:spPr>
          <a:xfrm>
            <a:off x="4630994" y="1515158"/>
            <a:ext cx="6935426" cy="5933932"/>
          </a:xfrm>
          <a:prstGeom prst="rect">
            <a:avLst/>
          </a:prstGeom>
          <a:noFill/>
        </p:spPr>
        <p:txBody>
          <a:bodyPr wrap="square">
            <a:spAutoFit/>
          </a:bodyPr>
          <a:lstStyle/>
          <a:p>
            <a:pPr algn="just" rtl="1">
              <a:lnSpc>
                <a:spcPct val="110000"/>
              </a:lnSpc>
              <a:spcBef>
                <a:spcPts val="110"/>
              </a:spcBef>
              <a:spcAft>
                <a:spcPts val="11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r>
              <a:rPr lang="en-US" sz="2800">
                <a:effectLst/>
                <a:latin typeface="Simplified Arabic" panose="02020603050405020304" pitchFamily="18" charset="-78"/>
                <a:ea typeface="Calibri" panose="020F0502020204030204" pitchFamily="34" charset="0"/>
                <a:cs typeface="Simplified Arabic" panose="02020603050405020304" pitchFamily="18" charset="-78"/>
              </a:rPr>
              <a:t>.1</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يجب على صحفي البيانات معرفة آلية عمل المؤسسات في بلاده، وفهم المراسيم والقوانين.</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.2</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إتقان الصحفي اللغة الإنجليزية، التي تعد من أهم الأدوات المستعملة في بناء  صحافة البيانات.</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.3</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إتقان مهارة البحث على الويب، وتعلم أساليب البحث المتقدم، بعيدًا عن الطرق التقليدية غير المناسبة.</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.4</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إجادة التعامل مع برامج الجداول، وكيفية وضع الأرقام في برنامج </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Excel</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والبرامج المشابهة.</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.5</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يجب أن يتمتع الصحفي بالمعرفة في علم الرياضيات والإحصاء، حتى يكون قادر</a:t>
            </a:r>
            <a:r>
              <a:rPr lang="ar-EG" sz="2800" b="1">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 على التحليل والاستنتاج.</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 name="Content Placeholder 4" descr="A magnifying glass over a search bar&#10;&#10;Description automatically generated">
            <a:extLst>
              <a:ext uri="{FF2B5EF4-FFF2-40B4-BE49-F238E27FC236}">
                <a16:creationId xmlns:a16="http://schemas.microsoft.com/office/drawing/2014/main" id="{D6AA470F-45BD-0E60-B227-329CD95280D6}"/>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62231" y="1515158"/>
            <a:ext cx="4301049" cy="5203684"/>
          </a:xfrm>
        </p:spPr>
      </p:pic>
    </p:spTree>
    <p:extLst>
      <p:ext uri="{BB962C8B-B14F-4D97-AF65-F5344CB8AC3E}">
        <p14:creationId xmlns:p14="http://schemas.microsoft.com/office/powerpoint/2010/main" val="409902191"/>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05C2C6-CB34-987C-ED62-2F27646B2C4A}"/>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70359EB2-BDB5-E6B6-FA22-EB2EB006E7B1}"/>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EC819301-F495-04E4-39A4-AF938C7A5C30}"/>
              </a:ext>
            </a:extLst>
          </p:cNvPr>
          <p:cNvSpPr/>
          <p:nvPr/>
        </p:nvSpPr>
        <p:spPr>
          <a:xfrm>
            <a:off x="4925961" y="1520865"/>
            <a:ext cx="6428976" cy="388696"/>
          </a:xfrm>
          <a:prstGeom prst="rect">
            <a:avLst/>
          </a:prstGeom>
        </p:spPr>
        <p:txBody>
          <a:bodyPr wrap="square">
            <a:spAutoFit/>
          </a:bodyPr>
          <a:lstStyle/>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B76CB350-D23D-DBE2-FC39-14B1869181E7}"/>
              </a:ext>
            </a:extLst>
          </p:cNvPr>
          <p:cNvSpPr txBox="1">
            <a:spLocks noGrp="1"/>
          </p:cNvSpPr>
          <p:nvPr>
            <p:ph type="title"/>
          </p:nvPr>
        </p:nvSpPr>
        <p:spPr>
          <a:xfrm>
            <a:off x="838200" y="356798"/>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خامسًا: التحديات التي تواجه صحفي البيانات</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6" name="TextBox 5">
            <a:extLst>
              <a:ext uri="{FF2B5EF4-FFF2-40B4-BE49-F238E27FC236}">
                <a16:creationId xmlns:a16="http://schemas.microsoft.com/office/drawing/2014/main" id="{6D21DE81-18F1-34E6-BAD6-78B053F51B36}"/>
              </a:ext>
            </a:extLst>
          </p:cNvPr>
          <p:cNvSpPr txBox="1"/>
          <p:nvPr/>
        </p:nvSpPr>
        <p:spPr>
          <a:xfrm>
            <a:off x="4306529" y="1515158"/>
            <a:ext cx="7259891" cy="5472652"/>
          </a:xfrm>
          <a:prstGeom prst="rect">
            <a:avLst/>
          </a:prstGeom>
          <a:noFill/>
        </p:spPr>
        <p:txBody>
          <a:bodyPr wrap="square">
            <a:spAutoFit/>
          </a:bodyPr>
          <a:lstStyle/>
          <a:p>
            <a:pPr algn="just" rtl="1">
              <a:lnSpc>
                <a:spcPct val="110000"/>
              </a:lnSpc>
              <a:spcBef>
                <a:spcPts val="110"/>
              </a:spcBef>
              <a:spcAft>
                <a:spcPts val="11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.6</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اعتماد الصحفي على التدريب الذاتي على صحافة البيانات، مع افتقار كليات الصحافة لتخصص صحافة البيانات.</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 .7</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قد يكلف إنتاج القصص الصحفية المدفوعة بالبيانات الكثير من المال، وقد يستغرق الكثير من الوقت، فقد تحتاج القصة الوصول إلى آلاف الأشكال والنصوص والرسومات.</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.8</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لا يمكن دائما الحصول على ما تبحث عنه، وعلى الصحفي الاطلاع على أعداد هائلة من المستندات والسجلات وإجراء المكالمات الهاتفية، إلا أن كل هذه المعلومات يمكن أن تكون عديمة النفع، فهناك معلومات لا ينتج عنها أي قصة.</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 name="Content Placeholder 4">
            <a:extLst>
              <a:ext uri="{FF2B5EF4-FFF2-40B4-BE49-F238E27FC236}">
                <a16:creationId xmlns:a16="http://schemas.microsoft.com/office/drawing/2014/main" id="{E4F7B18A-8CE9-6567-683D-D27CF87E99A3}"/>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94967" y="1552028"/>
            <a:ext cx="4011561" cy="5055249"/>
          </a:xfrm>
        </p:spPr>
      </p:pic>
    </p:spTree>
    <p:extLst>
      <p:ext uri="{BB962C8B-B14F-4D97-AF65-F5344CB8AC3E}">
        <p14:creationId xmlns:p14="http://schemas.microsoft.com/office/powerpoint/2010/main" val="927876807"/>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6F3F76-3D7F-5425-6EF8-2960C59AB157}"/>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D8A5D467-C2F1-53BB-A6F8-1D16C6658B27}"/>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FD247CB2-81FF-0031-0D48-EF09205324E2}"/>
              </a:ext>
            </a:extLst>
          </p:cNvPr>
          <p:cNvSpPr/>
          <p:nvPr/>
        </p:nvSpPr>
        <p:spPr>
          <a:xfrm>
            <a:off x="4925961" y="1520865"/>
            <a:ext cx="6428976" cy="388696"/>
          </a:xfrm>
          <a:prstGeom prst="rect">
            <a:avLst/>
          </a:prstGeom>
        </p:spPr>
        <p:txBody>
          <a:bodyPr wrap="square">
            <a:spAutoFit/>
          </a:bodyPr>
          <a:lstStyle/>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C135736D-C93B-438F-DC3C-35CEC9691C0A}"/>
              </a:ext>
            </a:extLst>
          </p:cNvPr>
          <p:cNvSpPr txBox="1">
            <a:spLocks noGrp="1"/>
          </p:cNvSpPr>
          <p:nvPr>
            <p:ph type="title"/>
          </p:nvPr>
        </p:nvSpPr>
        <p:spPr>
          <a:xfrm>
            <a:off x="838200" y="356798"/>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Simplified Arabic" panose="02020603050405020304" pitchFamily="18" charset="-78"/>
                <a:cs typeface="Simplified Arabic" panose="02020603050405020304" pitchFamily="18" charset="-78"/>
              </a:rPr>
              <a:t>سادسًا: نصائح لممارسة صحافة البيانات بشكل أفضل</a:t>
            </a:r>
            <a:endParaRPr lang="en-US" b="1" dirty="0">
              <a:solidFill>
                <a:schemeClr val="bg1"/>
              </a:solidFill>
              <a:latin typeface="Simplified Arabic" panose="02020603050405020304" pitchFamily="18" charset="-78"/>
              <a:cs typeface="Simplified Arabic" panose="02020603050405020304" pitchFamily="18" charset="-78"/>
            </a:endParaRPr>
          </a:p>
        </p:txBody>
      </p:sp>
      <p:sp>
        <p:nvSpPr>
          <p:cNvPr id="6" name="TextBox 5">
            <a:extLst>
              <a:ext uri="{FF2B5EF4-FFF2-40B4-BE49-F238E27FC236}">
                <a16:creationId xmlns:a16="http://schemas.microsoft.com/office/drawing/2014/main" id="{EB3C25DF-4F21-A354-1FC9-6EF6FA1DEBAD}"/>
              </a:ext>
            </a:extLst>
          </p:cNvPr>
          <p:cNvSpPr txBox="1"/>
          <p:nvPr/>
        </p:nvSpPr>
        <p:spPr>
          <a:xfrm>
            <a:off x="5265175" y="1468891"/>
            <a:ext cx="6212757" cy="5383012"/>
          </a:xfrm>
          <a:prstGeom prst="rect">
            <a:avLst/>
          </a:prstGeom>
          <a:noFill/>
        </p:spPr>
        <p:txBody>
          <a:bodyPr wrap="square">
            <a:spAutoFit/>
          </a:bodyPr>
          <a:lstStyle/>
          <a:p>
            <a:pPr algn="just" rtl="1">
              <a:lnSpc>
                <a:spcPct val="110000"/>
              </a:lnSpc>
              <a:spcBef>
                <a:spcPts val="110"/>
              </a:spcBef>
              <a:spcAft>
                <a:spcPts val="11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r>
              <a:rPr lang="en-US" sz="1800">
                <a:effectLst/>
                <a:latin typeface="Calibri" panose="020F0502020204030204" pitchFamily="34" charset="0"/>
                <a:ea typeface="Calibri" panose="020F0502020204030204" pitchFamily="34" charset="0"/>
                <a:cs typeface="Simplified Arabic" panose="02020603050405020304" pitchFamily="18" charset="-78"/>
              </a:rPr>
              <a:t>.</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1</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أن تنشئ غرف الأخبار فريقا صغيرا لصحافة البيانات، وأن يتحلى الأعضاء بمهارات متنوعة، ولا يشترط أن يكون حجم الفريق كبيرًا.</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.2</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أن يكون أعضاء فريق صحافة البيانات جزء</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 من قسم الأخبار، وأن يعاملوا كصحفيين ويجتمعون في غرفة الأخبار ويتعاونوا مع زملائهم الصحفيين.</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.3</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يجب أن يشارك فريق صحافة البيانات في كل المناقشات التي تحدث داخل غرفة الأخبار، وألا يتم اعتبارهم " مكتب خدمة" تم استدعاؤهم لحل مشكلة فنية.</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 name="Content Placeholder 4" descr="A group of people in a discussion&#10;&#10;Description automatically generated">
            <a:extLst>
              <a:ext uri="{FF2B5EF4-FFF2-40B4-BE49-F238E27FC236}">
                <a16:creationId xmlns:a16="http://schemas.microsoft.com/office/drawing/2014/main" id="{7BA00680-E2D6-D23B-58BA-B2B878167A75}"/>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39212" y="1562400"/>
            <a:ext cx="4669761" cy="4938801"/>
          </a:xfrm>
        </p:spPr>
      </p:pic>
    </p:spTree>
    <p:extLst>
      <p:ext uri="{BB962C8B-B14F-4D97-AF65-F5344CB8AC3E}">
        <p14:creationId xmlns:p14="http://schemas.microsoft.com/office/powerpoint/2010/main" val="2823593327"/>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33E76D-AB71-F7EF-F4D5-FF33EBEBE2AA}"/>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45E633DD-F6F0-E604-FAFA-A5031AE10B2C}"/>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7EA36444-2434-CC3A-DE8B-DE71ACDF4E89}"/>
              </a:ext>
            </a:extLst>
          </p:cNvPr>
          <p:cNvSpPr/>
          <p:nvPr/>
        </p:nvSpPr>
        <p:spPr>
          <a:xfrm>
            <a:off x="4925961" y="1520865"/>
            <a:ext cx="6428976" cy="388696"/>
          </a:xfrm>
          <a:prstGeom prst="rect">
            <a:avLst/>
          </a:prstGeom>
        </p:spPr>
        <p:txBody>
          <a:bodyPr wrap="square">
            <a:spAutoFit/>
          </a:bodyPr>
          <a:lstStyle/>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1590E982-828F-180A-378E-F8C781F21E76}"/>
              </a:ext>
            </a:extLst>
          </p:cNvPr>
          <p:cNvSpPr txBox="1">
            <a:spLocks noGrp="1"/>
          </p:cNvSpPr>
          <p:nvPr>
            <p:ph type="title"/>
          </p:nvPr>
        </p:nvSpPr>
        <p:spPr>
          <a:xfrm>
            <a:off x="838200" y="356798"/>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Simplified Arabic" panose="02020603050405020304" pitchFamily="18" charset="-78"/>
                <a:cs typeface="Simplified Arabic" panose="02020603050405020304" pitchFamily="18" charset="-78"/>
              </a:rPr>
              <a:t>سادسًا: نصائح لممارسة صحافة البيانات بشكل أفضل</a:t>
            </a:r>
            <a:endParaRPr lang="en-US" b="1" dirty="0">
              <a:solidFill>
                <a:schemeClr val="bg1"/>
              </a:solidFill>
              <a:latin typeface="Simplified Arabic" panose="02020603050405020304" pitchFamily="18" charset="-78"/>
              <a:cs typeface="Simplified Arabic" panose="02020603050405020304" pitchFamily="18" charset="-78"/>
            </a:endParaRPr>
          </a:p>
        </p:txBody>
      </p:sp>
      <p:sp>
        <p:nvSpPr>
          <p:cNvPr id="6" name="TextBox 5">
            <a:extLst>
              <a:ext uri="{FF2B5EF4-FFF2-40B4-BE49-F238E27FC236}">
                <a16:creationId xmlns:a16="http://schemas.microsoft.com/office/drawing/2014/main" id="{6963F47C-1629-F4E9-A596-C0E5A75A6432}"/>
              </a:ext>
            </a:extLst>
          </p:cNvPr>
          <p:cNvSpPr txBox="1"/>
          <p:nvPr/>
        </p:nvSpPr>
        <p:spPr>
          <a:xfrm>
            <a:off x="5294671" y="1520865"/>
            <a:ext cx="6183262" cy="4409412"/>
          </a:xfrm>
          <a:prstGeom prst="rect">
            <a:avLst/>
          </a:prstGeom>
          <a:noFill/>
        </p:spPr>
        <p:txBody>
          <a:bodyPr wrap="square">
            <a:spAutoFit/>
          </a:bodyPr>
          <a:lstStyle/>
          <a:p>
            <a:pPr algn="just" rtl="1">
              <a:lnSpc>
                <a:spcPct val="110000"/>
              </a:lnSpc>
              <a:spcBef>
                <a:spcPts val="110"/>
              </a:spcBef>
              <a:spcAft>
                <a:spcPts val="110"/>
              </a:spcAft>
            </a:pPr>
            <a:r>
              <a:rPr lang="en-US" sz="2800" b="1">
                <a:latin typeface="Simplified Arabic" panose="02020603050405020304" pitchFamily="18" charset="-78"/>
                <a:ea typeface="Calibri" panose="020F0502020204030204" pitchFamily="34" charset="0"/>
                <a:cs typeface="Simplified Arabic" panose="02020603050405020304" pitchFamily="18" charset="-78"/>
              </a:rPr>
              <a:t>.4</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أن يشترك المحررون وقيادات غرف الأخبار في صياغة وتحرير قصص صحفية مدفوعة بالبيانات.</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.5</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يجب تطبيق الضوابط المهنية والأخلاقية المتعارف عليها عند نشر القصص الصحفية المدفوعة</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بالبيانات.</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.6</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أن يكون الهدف من التمثيل البصري </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لل</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بيانات </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توصيل </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المعلومة بطريقة فعال</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ة،</a:t>
            </a:r>
            <a:r>
              <a:rPr lang="ar-EG" sz="2800" b="1">
                <a:latin typeface="Simplified Arabic" panose="02020603050405020304" pitchFamily="18" charset="-78"/>
                <a:ea typeface="Calibri" panose="020F0502020204030204" pitchFamily="34" charset="0"/>
                <a:cs typeface="Simplified Arabic" panose="02020603050405020304" pitchFamily="18" charset="-78"/>
              </a:rPr>
              <a:t> </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ولا يقتصر على عرض القصص على الرسوم البيانية الجذابة من دون مضمون هادف.</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 name="Content Placeholder 4">
            <a:extLst>
              <a:ext uri="{FF2B5EF4-FFF2-40B4-BE49-F238E27FC236}">
                <a16:creationId xmlns:a16="http://schemas.microsoft.com/office/drawing/2014/main" id="{0E7FD885-93A4-4153-0DC6-75C2C0EBC9D3}"/>
              </a:ext>
            </a:extLst>
          </p:cNvPr>
          <p:cNvPicPr>
            <a:picLocks noGrp="1" noChangeAspect="1"/>
          </p:cNvPicPr>
          <p:nvPr>
            <p:ph sz="half" idx="1"/>
          </p:nvPr>
        </p:nvPicPr>
        <p:blipFill>
          <a:blip r:embed="rId2"/>
          <a:stretch>
            <a:fillRect/>
          </a:stretch>
        </p:blipFill>
        <p:spPr>
          <a:xfrm>
            <a:off x="221226" y="1520864"/>
            <a:ext cx="4960374" cy="5197977"/>
          </a:xfrm>
        </p:spPr>
      </p:pic>
    </p:spTree>
    <p:extLst>
      <p:ext uri="{BB962C8B-B14F-4D97-AF65-F5344CB8AC3E}">
        <p14:creationId xmlns:p14="http://schemas.microsoft.com/office/powerpoint/2010/main" val="3871495967"/>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A3C634-ED0D-EB60-8D9C-7C70A96333E5}"/>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A310897C-6259-2803-2E2D-D5C9BD8A0AFA}"/>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FC566DFA-200D-626B-299A-5B22F1144445}"/>
              </a:ext>
            </a:extLst>
          </p:cNvPr>
          <p:cNvSpPr/>
          <p:nvPr/>
        </p:nvSpPr>
        <p:spPr>
          <a:xfrm>
            <a:off x="4925961" y="1520865"/>
            <a:ext cx="6428976" cy="388696"/>
          </a:xfrm>
          <a:prstGeom prst="rect">
            <a:avLst/>
          </a:prstGeom>
        </p:spPr>
        <p:txBody>
          <a:bodyPr wrap="square">
            <a:spAutoFit/>
          </a:bodyPr>
          <a:lstStyle/>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7034F37-2CB4-2738-C56E-6D3665E68926}"/>
              </a:ext>
            </a:extLst>
          </p:cNvPr>
          <p:cNvSpPr txBox="1">
            <a:spLocks noGrp="1"/>
          </p:cNvSpPr>
          <p:nvPr>
            <p:ph type="title"/>
          </p:nvPr>
        </p:nvSpPr>
        <p:spPr>
          <a:xfrm>
            <a:off x="838200" y="356798"/>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Simplified Arabic" panose="02020603050405020304" pitchFamily="18" charset="-78"/>
                <a:cs typeface="Simplified Arabic" panose="02020603050405020304" pitchFamily="18" charset="-78"/>
              </a:rPr>
              <a:t>سادسًا: نصائح لممارسة صحافة البيانات بشكل أفضل</a:t>
            </a:r>
            <a:endParaRPr lang="en-US" b="1" dirty="0">
              <a:solidFill>
                <a:schemeClr val="bg1"/>
              </a:solidFill>
              <a:latin typeface="Simplified Arabic" panose="02020603050405020304" pitchFamily="18" charset="-78"/>
              <a:cs typeface="Simplified Arabic" panose="02020603050405020304" pitchFamily="18" charset="-78"/>
            </a:endParaRPr>
          </a:p>
        </p:txBody>
      </p:sp>
      <p:sp>
        <p:nvSpPr>
          <p:cNvPr id="6" name="TextBox 5">
            <a:extLst>
              <a:ext uri="{FF2B5EF4-FFF2-40B4-BE49-F238E27FC236}">
                <a16:creationId xmlns:a16="http://schemas.microsoft.com/office/drawing/2014/main" id="{E13FEBCF-2AFF-670B-8EAB-7311BC4F3165}"/>
              </a:ext>
            </a:extLst>
          </p:cNvPr>
          <p:cNvSpPr txBox="1"/>
          <p:nvPr/>
        </p:nvSpPr>
        <p:spPr>
          <a:xfrm>
            <a:off x="5250426" y="1520865"/>
            <a:ext cx="6227507" cy="5408660"/>
          </a:xfrm>
          <a:prstGeom prst="rect">
            <a:avLst/>
          </a:prstGeom>
          <a:noFill/>
        </p:spPr>
        <p:txBody>
          <a:bodyPr wrap="square">
            <a:spAutoFit/>
          </a:bodyPr>
          <a:lstStyle/>
          <a:p>
            <a:pPr algn="just" rtl="1">
              <a:lnSpc>
                <a:spcPct val="110000"/>
              </a:lnSpc>
              <a:spcBef>
                <a:spcPts val="110"/>
              </a:spcBef>
              <a:spcAft>
                <a:spcPts val="110"/>
              </a:spcAft>
            </a:pP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 .7</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يجب الاحتفاظ بالنسخة الأصلية من قواعد البيانات.</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.8</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أن نتجنب استخدام المخططات الدائرية في تقديم البيانات؛ لأنها أقل فعالية</a:t>
            </a:r>
            <a:r>
              <a:rPr lang="ar-EG" sz="2800" b="1">
                <a:latin typeface="Simplified Arabic" panose="02020603050405020304" pitchFamily="18" charset="-78"/>
                <a:ea typeface="Calibri" panose="020F0502020204030204" pitchFamily="34" charset="0"/>
                <a:cs typeface="Simplified Arabic" panose="02020603050405020304" pitchFamily="18" charset="-78"/>
              </a:rPr>
              <a:t>.</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.9</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أن تضفي الطابع الإنساني على القصص الصحفية المدفوعة بالبيانات.</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.10</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 على الصحفيين مشاركة </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قص</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صهم</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الصحفية المدفوعة بالبيانات مع القراء </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و</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المنافسين، وأن </a:t>
            </a:r>
            <a:r>
              <a:rPr lang="ar-EG" sz="2800" b="1">
                <a:latin typeface="Simplified Arabic" panose="02020603050405020304" pitchFamily="18" charset="-78"/>
                <a:ea typeface="Calibri" panose="020F0502020204030204" pitchFamily="34" charset="0"/>
                <a:cs typeface="Simplified Arabic" panose="02020603050405020304" pitchFamily="18" charset="-78"/>
              </a:rPr>
              <a:t>ي</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عر</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ضوها</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على المستخدمين والخبراء لتقييمها</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حتى </a:t>
            </a:r>
            <a:r>
              <a:rPr lang="ar-EG" sz="2800" b="1">
                <a:latin typeface="Simplified Arabic" panose="02020603050405020304" pitchFamily="18" charset="-78"/>
                <a:ea typeface="Calibri" panose="020F0502020204030204" pitchFamily="34" charset="0"/>
                <a:cs typeface="Simplified Arabic" panose="02020603050405020304" pitchFamily="18" charset="-78"/>
              </a:rPr>
              <a:t>ي</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ستف</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يدوا</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من رؤاهم في تطوير قصص</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هم</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المقبلة</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 name="Content Placeholder 4" descr="A pie chart with different colors&#10;&#10;Description automatically generated">
            <a:extLst>
              <a:ext uri="{FF2B5EF4-FFF2-40B4-BE49-F238E27FC236}">
                <a16:creationId xmlns:a16="http://schemas.microsoft.com/office/drawing/2014/main" id="{FAB8AFA5-D3D8-56FE-7D77-B9225462900C}"/>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06476" y="1520864"/>
            <a:ext cx="4787749" cy="5197977"/>
          </a:xfrm>
        </p:spPr>
      </p:pic>
    </p:spTree>
    <p:extLst>
      <p:ext uri="{BB962C8B-B14F-4D97-AF65-F5344CB8AC3E}">
        <p14:creationId xmlns:p14="http://schemas.microsoft.com/office/powerpoint/2010/main" val="218920909"/>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3"/>
          <p:cNvSpPr txBox="1"/>
          <p:nvPr/>
        </p:nvSpPr>
        <p:spPr>
          <a:xfrm>
            <a:off x="9025722" y="6292820"/>
            <a:ext cx="2582769" cy="400110"/>
          </a:xfrm>
          <a:prstGeom prst="rect">
            <a:avLst/>
          </a:prstGeom>
          <a:noFill/>
        </p:spPr>
        <p:txBody>
          <a:bodyPr wrap="square" rtlCol="0">
            <a:spAutoFit/>
          </a:bodyPr>
          <a:lstStyle/>
          <a:p>
            <a:pPr algn="ctr"/>
            <a:r>
              <a:rPr lang="en-US" sz="2000" b="1" dirty="0"/>
              <a:t>www.midocean.ae</a:t>
            </a:r>
          </a:p>
        </p:txBody>
      </p:sp>
      <p:sp>
        <p:nvSpPr>
          <p:cNvPr id="5" name="مستطيل 4"/>
          <p:cNvSpPr/>
          <p:nvPr/>
        </p:nvSpPr>
        <p:spPr>
          <a:xfrm>
            <a:off x="5512491" y="1584228"/>
            <a:ext cx="6096000" cy="566309"/>
          </a:xfrm>
          <a:prstGeom prst="rect">
            <a:avLst/>
          </a:prstGeom>
        </p:spPr>
        <p:txBody>
          <a:bodyPr>
            <a:spAutoFit/>
          </a:bodyPr>
          <a:lstStyle/>
          <a:p>
            <a:pPr algn="just" rtl="1">
              <a:lnSpc>
                <a:spcPct val="110000"/>
              </a:lnSpc>
              <a:spcBef>
                <a:spcPts val="110"/>
              </a:spcBef>
              <a:spcAft>
                <a:spcPts val="110"/>
              </a:spcAft>
            </a:pPr>
            <a:r>
              <a:rPr lang="en-US" sz="2800" b="1">
                <a:latin typeface="Simplified Arabic" panose="02020603050405020304" pitchFamily="18" charset="-78"/>
                <a:cs typeface="Simplified Arabic" panose="02020603050405020304" pitchFamily="18" charset="-78"/>
              </a:rPr>
              <a:t> </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3" name="Rectangle: Rounded Corners 33">
            <a:extLst>
              <a:ext uri="{FF2B5EF4-FFF2-40B4-BE49-F238E27FC236}">
                <a16:creationId xmlns:a16="http://schemas.microsoft.com/office/drawing/2014/main" id="{669E42C7-739F-4A19-39CF-74BE61D16434}"/>
              </a:ext>
            </a:extLst>
          </p:cNvPr>
          <p:cNvSpPr>
            <a:spLocks noGrp="1"/>
          </p:cNvSpPr>
          <p:nvPr>
            <p:ph type="title"/>
          </p:nvPr>
        </p:nvSpPr>
        <p:spPr>
          <a:xfrm>
            <a:off x="838200" y="260796"/>
            <a:ext cx="10515600" cy="97854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ar-EG" sz="6000" b="1">
                <a:solidFill>
                  <a:schemeClr val="bg1"/>
                </a:solidFill>
                <a:latin typeface="Simplified Arabic" panose="02020603050405020304" pitchFamily="18" charset="-78"/>
                <a:cs typeface="Simplified Arabic" panose="02020603050405020304" pitchFamily="18" charset="-78"/>
              </a:rPr>
              <a:t>ملخص المحاضرة</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2" name="TextBox 1">
            <a:extLst>
              <a:ext uri="{FF2B5EF4-FFF2-40B4-BE49-F238E27FC236}">
                <a16:creationId xmlns:a16="http://schemas.microsoft.com/office/drawing/2014/main" id="{A9C0071F-AECE-9903-59A3-3EC3C7DB34DD}"/>
              </a:ext>
            </a:extLst>
          </p:cNvPr>
          <p:cNvSpPr txBox="1"/>
          <p:nvPr/>
        </p:nvSpPr>
        <p:spPr>
          <a:xfrm>
            <a:off x="3307479" y="1424367"/>
            <a:ext cx="7898159" cy="4307846"/>
          </a:xfrm>
          <a:prstGeom prst="rect">
            <a:avLst/>
          </a:prstGeom>
          <a:noFill/>
        </p:spPr>
        <p:txBody>
          <a:bodyPr wrap="square" rtlCol="0">
            <a:spAutoFit/>
          </a:bodyPr>
          <a:lstStyle/>
          <a:p>
            <a:pPr algn="r" rtl="1">
              <a:lnSpc>
                <a:spcPct val="140000"/>
              </a:lnSpc>
              <a:spcBef>
                <a:spcPts val="110"/>
              </a:spcBef>
              <a:spcAft>
                <a:spcPts val="110"/>
              </a:spcAft>
            </a:pPr>
            <a:r>
              <a:rPr lang="ar-EG" sz="3200" b="1">
                <a:latin typeface="Simplified Arabic" panose="02020603050405020304" pitchFamily="18" charset="-78"/>
                <a:cs typeface="Simplified Arabic" panose="02020603050405020304" pitchFamily="18" charset="-78"/>
              </a:rPr>
              <a:t>أولًا: كتابة القصة الصحفية.</a:t>
            </a:r>
          </a:p>
          <a:p>
            <a:pPr algn="just" rtl="1">
              <a:lnSpc>
                <a:spcPct val="140000"/>
              </a:lnSpc>
              <a:spcBef>
                <a:spcPts val="110"/>
              </a:spcBef>
              <a:spcAft>
                <a:spcPts val="110"/>
              </a:spcAft>
            </a:pPr>
            <a:r>
              <a:rPr lang="ar-EG" sz="3200" b="1">
                <a:latin typeface="Simplified Arabic" panose="02020603050405020304" pitchFamily="18" charset="-78"/>
                <a:cs typeface="Simplified Arabic" panose="02020603050405020304" pitchFamily="18" charset="-78"/>
              </a:rPr>
              <a:t>ثانيًا: المعايير الفنية لإنتاج صحافة البيانات. </a:t>
            </a:r>
          </a:p>
          <a:p>
            <a:pPr algn="just" rtl="1">
              <a:lnSpc>
                <a:spcPct val="140000"/>
              </a:lnSpc>
              <a:spcBef>
                <a:spcPts val="110"/>
              </a:spcBef>
              <a:spcAft>
                <a:spcPts val="110"/>
              </a:spcAft>
            </a:pPr>
            <a:r>
              <a:rPr lang="ar-EG" sz="3200" b="1">
                <a:latin typeface="Simplified Arabic" panose="02020603050405020304" pitchFamily="18" charset="-78"/>
                <a:cs typeface="Simplified Arabic" panose="02020603050405020304" pitchFamily="18" charset="-78"/>
              </a:rPr>
              <a:t>ثالثًا: المبادئ الأساسية في أخلاقيات صحافة البيانات</a:t>
            </a:r>
            <a:r>
              <a:rPr lang="ar-EG" sz="3200" b="1">
                <a:effectLst/>
                <a:latin typeface="Calibri" panose="020F0502020204030204" pitchFamily="34" charset="0"/>
                <a:ea typeface="Calibri" panose="020F0502020204030204" pitchFamily="34" charset="0"/>
                <a:cs typeface="Simplified Arabic" panose="02020603050405020304" pitchFamily="18" charset="-78"/>
              </a:rPr>
              <a:t>.</a:t>
            </a:r>
          </a:p>
          <a:p>
            <a:pPr algn="just" rtl="1">
              <a:lnSpc>
                <a:spcPct val="140000"/>
              </a:lnSpc>
              <a:spcBef>
                <a:spcPts val="110"/>
              </a:spcBef>
              <a:spcAft>
                <a:spcPts val="110"/>
              </a:spcAft>
            </a:pPr>
            <a:r>
              <a:rPr lang="ar-EG" sz="3200" b="1">
                <a:latin typeface="Calibri" panose="020F0502020204030204" pitchFamily="34" charset="0"/>
                <a:ea typeface="Calibri" panose="020F0502020204030204" pitchFamily="34" charset="0"/>
                <a:cs typeface="Simplified Arabic" panose="02020603050405020304" pitchFamily="18" charset="-78"/>
              </a:rPr>
              <a:t>رابعًا: التحديات التي تواجه انتشار صحافة البيانات</a:t>
            </a:r>
          </a:p>
          <a:p>
            <a:pPr algn="just" rtl="1">
              <a:lnSpc>
                <a:spcPct val="140000"/>
              </a:lnSpc>
              <a:spcBef>
                <a:spcPts val="110"/>
              </a:spcBef>
              <a:spcAft>
                <a:spcPts val="110"/>
              </a:spcAft>
            </a:pPr>
            <a:r>
              <a:rPr lang="ar-EG" sz="3200" b="1">
                <a:effectLst/>
                <a:latin typeface="Calibri" panose="020F0502020204030204" pitchFamily="34" charset="0"/>
                <a:ea typeface="Calibri" panose="020F0502020204030204" pitchFamily="34" charset="0"/>
                <a:cs typeface="Simplified Arabic" panose="02020603050405020304" pitchFamily="18" charset="-78"/>
              </a:rPr>
              <a:t>خامسًا: التحديات التي تواجه صحفي البيانات.</a:t>
            </a:r>
          </a:p>
          <a:p>
            <a:pPr algn="just" rtl="1">
              <a:lnSpc>
                <a:spcPct val="140000"/>
              </a:lnSpc>
              <a:spcBef>
                <a:spcPts val="110"/>
              </a:spcBef>
              <a:spcAft>
                <a:spcPts val="110"/>
              </a:spcAft>
            </a:pPr>
            <a:r>
              <a:rPr lang="ar-EG" sz="3200" b="1">
                <a:latin typeface="Calibri" panose="020F0502020204030204" pitchFamily="34" charset="0"/>
                <a:ea typeface="Calibri" panose="020F0502020204030204" pitchFamily="34" charset="0"/>
                <a:cs typeface="Simplified Arabic" panose="02020603050405020304" pitchFamily="18" charset="-78"/>
              </a:rPr>
              <a:t>سادسًا: نصائح لممارسة صحافة البيانات بشكل أفضل.</a:t>
            </a:r>
            <a:endParaRPr lang="ar-EG" sz="32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2340401462"/>
      </p:ext>
    </p:extLst>
  </p:cSld>
  <p:clrMapOvr>
    <a:masterClrMapping/>
  </p:clrMapOvr>
  <mc:AlternateContent xmlns:mc="http://schemas.openxmlformats.org/markup-compatibility/2006" xmlns:p14="http://schemas.microsoft.com/office/powerpoint/2010/main">
    <mc:Choice Requires="p14">
      <p:transition spd="slow" p14:dur="2000" advTm="80913"/>
    </mc:Choice>
    <mc:Fallback xmlns="">
      <p:transition spd="slow" advTm="80913"/>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9993"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38921" y="5707075"/>
            <a:ext cx="4524565" cy="923330"/>
          </a:xfrm>
          <a:prstGeom prst="rect">
            <a:avLst/>
          </a:prstGeom>
          <a:noFill/>
        </p:spPr>
        <p:txBody>
          <a:bodyPr wrap="square" rtlCol="0">
            <a:spAutoFit/>
          </a:bodyPr>
          <a:lstStyle/>
          <a:p>
            <a:r>
              <a:rPr lang="ar-EG" sz="5400" b="1">
                <a:solidFill>
                  <a:schemeClr val="bg1"/>
                </a:solidFill>
                <a:latin typeface="Simplified Arabic" panose="02020603050405020304" pitchFamily="18" charset="-78"/>
                <a:cs typeface="Simplified Arabic" panose="02020603050405020304" pitchFamily="18" charset="-78"/>
              </a:rPr>
              <a:t>شكرًا لاستماعكم</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160508018"/>
      </p:ext>
    </p:extLst>
  </p:cSld>
  <p:clrMapOvr>
    <a:masterClrMapping/>
  </p:clrMapOvr>
  <mc:AlternateContent xmlns:mc="http://schemas.openxmlformats.org/markup-compatibility/2006" xmlns:p14="http://schemas.microsoft.com/office/powerpoint/2010/main">
    <mc:Choice Requires="p14">
      <p:transition spd="slow" p14:dur="2000" advTm="34849"/>
    </mc:Choice>
    <mc:Fallback xmlns="">
      <p:transition spd="slow" advTm="34849"/>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http://schemas.microsoft.com/office/2006/documentManagement/types"/>
    <ds:schemaRef ds:uri="http://purl.org/dc/terms/"/>
    <ds:schemaRef ds:uri="http://schemas.microsoft.com/office/infopath/2007/PartnerControls"/>
    <ds:schemaRef ds:uri="http://purl.org/dc/dcmitype/"/>
    <ds:schemaRef ds:uri="http://schemas.microsoft.com/office/2006/metadata/properties"/>
    <ds:schemaRef ds:uri="http://schemas.openxmlformats.org/package/2006/metadata/core-properties"/>
    <ds:schemaRef ds:uri="http://www.w3.org/XML/1998/namespace"/>
    <ds:schemaRef ds:uri="http://purl.org/dc/elements/1.1/"/>
    <ds:schemaRef ds:uri="688354b5-287c-4cda-825e-1d7935aea40e"/>
    <ds:schemaRef ds:uri="aca13214-df29-4e3c-a050-857c0bf7bd8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15704</TotalTime>
  <Words>2959</Words>
  <Application>Microsoft Office PowerPoint</Application>
  <PresentationFormat>Widescreen</PresentationFormat>
  <Paragraphs>233</Paragraphs>
  <Slides>40</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Calibri</vt:lpstr>
      <vt:lpstr>Calibri Light</vt:lpstr>
      <vt:lpstr>Simplified Arabic</vt:lpstr>
      <vt:lpstr>Wingdings</vt:lpstr>
      <vt:lpstr>Office Theme</vt:lpstr>
      <vt:lpstr>PowerPoint Presentation</vt:lpstr>
      <vt:lpstr>PowerPoint Presentation</vt:lpstr>
      <vt:lpstr>أولًا: كتابة القصة الصحفية</vt:lpstr>
      <vt:lpstr>أولًا: كتابة القصة الصحفية</vt:lpstr>
      <vt:lpstr>أولًا: كتابة القصة الصحفية</vt:lpstr>
      <vt:lpstr>أولًا: كتابة القصة الصحفية</vt:lpstr>
      <vt:lpstr>أولًا: كتابة القصة الصحفية</vt:lpstr>
      <vt:lpstr>أولًا: كتابة القصة الصحفية</vt:lpstr>
      <vt:lpstr>أولًا: كتابة القصة الصحفية</vt:lpstr>
      <vt:lpstr>أولًا: كتابة القصة الصحفية</vt:lpstr>
      <vt:lpstr>أولًا: كتابة القصة الصحفية</vt:lpstr>
      <vt:lpstr>أولًا: كتابة القصة الصحفية</vt:lpstr>
      <vt:lpstr>أولًا: كتابة القصة الصحفية</vt:lpstr>
      <vt:lpstr>أولًا: كتابة القصة الصحفية</vt:lpstr>
      <vt:lpstr>أولًا: كتابة القصة الصحفية</vt:lpstr>
      <vt:lpstr>ثانيًا: المعايير الفنية لإنتاج صحافة البيانات</vt:lpstr>
      <vt:lpstr>ثانيًا: المعايير الفنية لإنتاج صحافة البيانات</vt:lpstr>
      <vt:lpstr>ثانيًا: المعايير الفنية لإنتاج صحافة البيانات</vt:lpstr>
      <vt:lpstr>ثالثًا: المبادئ الأساسية في أخلاقيات صحافة البيانات</vt:lpstr>
      <vt:lpstr>ثالثًا: المبادئ الأساسية في أخلاقيات صحافة البيانات</vt:lpstr>
      <vt:lpstr>ثالثًا: المبادئ الأساسية في أخلاقيات صحافة البيانات</vt:lpstr>
      <vt:lpstr>رابعًا: التحديات التي تواجه انتشار صحافة البيانات</vt:lpstr>
      <vt:lpstr>رابعًا: التحديات التي تواجه انتشار صحافة البيانات</vt:lpstr>
      <vt:lpstr>رابعًا: التحديات التي تواجه انتشار صحافة البيانات</vt:lpstr>
      <vt:lpstr>رابعًا: التحديات التي تواجه انتشار صحافة البيانات</vt:lpstr>
      <vt:lpstr>رابعًا: التحديات التي تواجه انتشار صحافة البيانات</vt:lpstr>
      <vt:lpstr>رابعًا: التحديات التي تواجه انتشار صحافة البيانات</vt:lpstr>
      <vt:lpstr>رابعًا: التحديات التي تواجه انتشار صحافة البيانات</vt:lpstr>
      <vt:lpstr>رابعًا: التحديات التي تواجه انتشار صحافة البيانات</vt:lpstr>
      <vt:lpstr>رابعًا: التحديات التي تواجه انتشار صحافة البيانات</vt:lpstr>
      <vt:lpstr>رابعًا: التحديات التي تواجه انتشار صحافة البيانات</vt:lpstr>
      <vt:lpstr>رابعًا: التحديات التي تواجه انتشار صحافة البيانات</vt:lpstr>
      <vt:lpstr>رابعًا: التحديات التي تواجه انتشار صحافة البيانات</vt:lpstr>
      <vt:lpstr>خامسًا: التحديات التي تواجه صحفي البيانات</vt:lpstr>
      <vt:lpstr>خامسًا: التحديات التي تواجه صحفي البيانات</vt:lpstr>
      <vt:lpstr>سادسًا: نصائح لممارسة صحافة البيانات بشكل أفضل</vt:lpstr>
      <vt:lpstr>سادسًا: نصائح لممارسة صحافة البيانات بشكل أفضل</vt:lpstr>
      <vt:lpstr>سادسًا: نصائح لممارسة صحافة البيانات بشكل أفضل</vt:lpstr>
      <vt:lpstr>ملخص المحاضرة</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Nahla Salah</cp:lastModifiedBy>
  <cp:revision>1204</cp:revision>
  <dcterms:created xsi:type="dcterms:W3CDTF">2023-04-29T09:08:00Z</dcterms:created>
  <dcterms:modified xsi:type="dcterms:W3CDTF">2024-11-23T22:46:14Z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