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9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77" r:id="rId2"/>
  </p:sldMasterIdLst>
  <p:notesMasterIdLst>
    <p:notesMasterId r:id="rId59"/>
  </p:notesMasterIdLst>
  <p:sldIdLst>
    <p:sldId id="256" r:id="rId3"/>
    <p:sldId id="257" r:id="rId4"/>
    <p:sldId id="386" r:id="rId5"/>
    <p:sldId id="1099" r:id="rId6"/>
    <p:sldId id="1015" r:id="rId7"/>
    <p:sldId id="1089" r:id="rId8"/>
    <p:sldId id="323" r:id="rId9"/>
    <p:sldId id="406" r:id="rId10"/>
    <p:sldId id="324" r:id="rId11"/>
    <p:sldId id="1090" r:id="rId12"/>
    <p:sldId id="403" r:id="rId13"/>
    <p:sldId id="334" r:id="rId14"/>
    <p:sldId id="337" r:id="rId15"/>
    <p:sldId id="407" r:id="rId16"/>
    <p:sldId id="1082" r:id="rId17"/>
    <p:sldId id="408" r:id="rId18"/>
    <p:sldId id="342" r:id="rId19"/>
    <p:sldId id="343" r:id="rId20"/>
    <p:sldId id="346" r:id="rId21"/>
    <p:sldId id="349" r:id="rId22"/>
    <p:sldId id="1085" r:id="rId23"/>
    <p:sldId id="1086" r:id="rId24"/>
    <p:sldId id="1087" r:id="rId25"/>
    <p:sldId id="351" r:id="rId26"/>
    <p:sldId id="354" r:id="rId27"/>
    <p:sldId id="1088" r:id="rId28"/>
    <p:sldId id="390" r:id="rId29"/>
    <p:sldId id="1100" r:id="rId30"/>
    <p:sldId id="409" r:id="rId31"/>
    <p:sldId id="274" r:id="rId32"/>
    <p:sldId id="275" r:id="rId33"/>
    <p:sldId id="1101" r:id="rId34"/>
    <p:sldId id="590" r:id="rId35"/>
    <p:sldId id="597" r:id="rId36"/>
    <p:sldId id="591" r:id="rId37"/>
    <p:sldId id="599" r:id="rId38"/>
    <p:sldId id="1096" r:id="rId39"/>
    <p:sldId id="1097" r:id="rId40"/>
    <p:sldId id="1103" r:id="rId41"/>
    <p:sldId id="1104" r:id="rId42"/>
    <p:sldId id="1110" r:id="rId43"/>
    <p:sldId id="1091" r:id="rId44"/>
    <p:sldId id="277" r:id="rId45"/>
    <p:sldId id="1111" r:id="rId46"/>
    <p:sldId id="1112" r:id="rId47"/>
    <p:sldId id="774" r:id="rId48"/>
    <p:sldId id="600" r:id="rId49"/>
    <p:sldId id="1102" r:id="rId50"/>
    <p:sldId id="1113" r:id="rId51"/>
    <p:sldId id="1114" r:id="rId52"/>
    <p:sldId id="1115" r:id="rId53"/>
    <p:sldId id="1116" r:id="rId54"/>
    <p:sldId id="1117" r:id="rId55"/>
    <p:sldId id="1118" r:id="rId56"/>
    <p:sldId id="1120" r:id="rId57"/>
    <p:sldId id="494" r:id="rId5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18" roundtripDataSignature="AMtx7miYgJCNJMBcQWIMP2J1sYwn057Z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7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00" d="100"/>
        <a:sy n="100" d="100"/>
      </p:scale>
      <p:origin x="0" y="-29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12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118" Type="http://customschemas.google.com/relationships/presentationmetadata" Target="meta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12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19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12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phmjopenaccess.com/aadm" TargetMode="External"/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pphmj.com/journals/aadm.htm" TargetMode="External"/><Relationship Id="rId5" Type="http://schemas.openxmlformats.org/officeDocument/2006/relationships/hyperlink" Target="https://pphmjopenaccess.com/aadm" TargetMode="External"/><Relationship Id="rId4" Type="http://schemas.openxmlformats.org/officeDocument/2006/relationships/hyperlink" Target="https://www.pphmj.com/journals/aadm.htm" TargetMode="Externa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12758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8793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699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98941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33548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52DEFD-3730-4175-8706-350099C5F1D2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52DEFD-3730-4175-8706-350099C5F1D2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991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6B134D-0EB3-42CB-9322-AA369738187D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3848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b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</a:b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Today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current advancements in discrete math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Here’s a clear, up‑to‑date snapshot of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current advancements in discrete mathematics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, grounded in the search results you triggered and expanded with broader context.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🔍 Current Advancements in Discrete Mathematics</a:t>
                </a:r>
              </a:p>
              <a:p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(with citations from your search results)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Discrete mathematics is evolving rapidly, especially because of its deep connections to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computer science, cryptography, AI, and network theory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The search results highlight that journals like </a:t>
                </a:r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Advances and Applications in Discrete Mathematics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actively publish new developments in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combinatorics, graph theory, coding theory, block designs, discrete geometry, and discrete probability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pphmjopenaccess.com+1.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Below is a structured overview of the most active and cutting‑edge areas today.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🧩 1. Graph Theory &amp; Network Science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Graph theory remains one of the most dynamic areas because of its applications in: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Social networks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(community detection, influence maximization)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Biological networks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(protein interactions, gene regulation)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Communication networks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(routing, congestion control)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Graph algorithms for AI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neural networks, graph embeddings)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Recent work focuses on: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Hypergraphs and higher‑order networks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Dynamic and temporal graphs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Efficient algorithms for massive graphs (streaming, distributed)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🔐 2. Coding Theory &amp; Cryptography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The search results emphasize coding theory as a major focus areapphmjopenaccess.com+1.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Current advancements include: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Post‑quantum cryptographic codes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Locally decodable and locally testable codes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Error‑correcting codes for DNA storage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Network coding and fountain codes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Algebraic geometry codes with improved bounds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🧮 3. Combinatorics &amp; Extremal Methods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Combinatorics continues to explode with new results, especially in: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Probabilistic combinatorics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Additive combinatorics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Ramsey theory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Enumerative combinatorics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Design theory (block designs, Steiner systems)pphmjopenaccess.com+1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Applications now extend to: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Machine learning theory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Randomized algorithms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Statistical physics models (Ising, percolation)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📐 4. Discrete Geometry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Discrete geometry is highlighted as a real‑world application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areaPushpa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Publishing House.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Current research includes: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Geometric discrepancy theory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High‑dimensional convexity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Geometric graph theory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Applications to robotics (motion planning)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Computational geometry for big data (coresets, sketches)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🎲 5. Discrete Probability &amp; Random Structures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Modern work focuses on: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Random graphs and hypergraphs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Phase transitions in combinatorial structures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Concentration inequalities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Probabilistic method refinements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Applications to randomized algorithms and complexity theory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🧠 6. Logic, Complexity, and Theoretical Computer Science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Discrete math is the backbone of TCS. Current advancements include: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Fine‑grained complexity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Parameterized complexity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SAT/SMT solving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Descriptive complexity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Logic for verification and model checking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7. Applications to Real‑World Problems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The journals emphasize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efficient and powerful tools for real‑world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applications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Pushpa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Publishing House, especially in: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Networking and information sciences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Optimization in logistics and supply chains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Bioinformatics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Quantum computing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Cryptographic protocols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Machine learning theory (VC dimension, PAC learning, combinatorial generalization)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Summary Table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AreaCurrent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AdvancementsNotesGraph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TheoryHypergraphs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, dynamic graphs,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GNNsStrong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CS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applicationsCoding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TheoryPost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‑quantum codes, DNA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storageHighlighted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in search resultspphmjopenaccess.com+1CombinatoricsExtremal, probabilistic,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additiveCore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of modern discrete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mathDiscrete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GeometryHigh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‑dimensional geometry,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roboticsEmphasized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in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journalsPushpa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Publishing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HouseDiscrete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ProbabilityRandom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structures, phase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transitionsLinks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to physics &amp;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MLLogic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&amp;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ComplexitySAT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solving, fine‑grained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complexityFoundations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of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CSApplicationsNetworks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, bioinformatics,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MLJournals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encourage applied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workPushpa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Publishing House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If you want, I can also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summarize the hottest research topics for 2025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, or tailor this to your field—given your background in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healthcare time‑series analytics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, I can highlight discrete math areas most relevant to your research.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  <a:hlinkClick r:id="rId3"/>
                  </a:rPr>
                  <a:t>pphmjopenaccess.com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  <a:hlinkClick r:id="rId3"/>
                  </a:rPr>
                  <a:t>Advances and Applications in Discrete Mathematics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  <a:hlinkClick r:id="rId4"/>
                  </a:rPr>
                  <a:t>Pushpa Publishing House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  <a:hlinkClick r:id="rId4"/>
                  </a:rPr>
                  <a:t>Advances and Applications in Discrete Mathematics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Show all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in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arabic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بالطبع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إليك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أحدث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بصياغة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واضحة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ومنظّمة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وبأسلوب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يناسب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اهتمامك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بالبحث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🔍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أحدث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أصبحت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اليوم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قلب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لأنها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الأساس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النظري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للكثير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التقنيات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فيما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يلي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البحثية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المتقدّمة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حاليًا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🧩 1.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(Graph Theory)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وتطبيقاتها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تُعدّ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نشاطًا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وتشمل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(Hypergraphs)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الديناميكية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والزمنية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(Streaming &amp; Distributed Graph Algorithms)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Neural Networks)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لماذا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؟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لأنها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تُستخدم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التوصيل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وحتى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العميق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🔐 2.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والشفرة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(Coding &amp; Cryptography)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بسبب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الحاجة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أمان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أبرز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المقاوم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للحوسبة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القابلة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للاختبار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محليًا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(Locally Testable Codes)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المستخدمة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DNA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حدود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(Algebraic Geometry Codes)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🧮 3.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التوافقيات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(Combinatorics)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تزال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الفروع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إنتاجًا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للأفكار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الجديدة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التوافقيات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الاحتمالية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التوافقيات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الإضافية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(Additive Combinatorics)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رامزي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التعداد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التوافقي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تصميمات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الكتل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(Block Designs)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📐 4.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(Discrete Geometry)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تشهد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تطوّرًا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كبيرًا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بسبب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تطبيقاتها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الروبوتات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وتخطيط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الحركة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الحسابية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عالية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الأبعاد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التباين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(Discrepancy Theory)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🎲 5.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الاحتمالات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والبنى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العشوائية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تشمل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العشوائية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الانتقالات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الطورية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البنى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التوافقية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المساواة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التركيز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(Concentration Inequalities)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العشوائية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🧠 6.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المنطق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التعقيد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أساس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الحاسوب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التعقيد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الدقيق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(Fine‑grained Complexity)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التعقيد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المعلّم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(Parameterized Complexity)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محلّلات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SAT و SMT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المنطق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التحقق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(Model Checking)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7.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العملية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أصبحت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جزءًا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المعلوماتية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اللوجستية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الحوسبة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الآلي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(VC dimension, PAC learning)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خلاصة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مركّزة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المجالأبرز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التطوّراتأهم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الشفرةالتشفير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DNAالأمن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السيبراني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التخزينالتوافقياتالتوافقيات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الاحتمالية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رامزيالخوارزميات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MLالهندسة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المتقطّعةالهندسة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عالية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الأبعادالروبوتات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البياناتالاحتمالات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العشوائيةالخوارزمياتالمنطق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والتعقيدSAT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/SMT،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التعقيد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الدقيقالتحقق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TCS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رغبت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أستطيع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أخصّص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المفيدة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السلاسل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سيكون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مرتبطًا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مباشرة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بعملك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الرعاية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الصحية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1و2و 7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سأقدّم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النقاط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1 و2 و7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فقط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باللغة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العربية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وبأسلوب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واضح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ومباشر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كما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طلبت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🧩 1.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(Graph Theory)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فروع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اليوم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وتشمل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دراسة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(Hypergraphs)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تمثّل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المعقّدة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عنصرين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الديناميكية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والزمنية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تتغيّر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بمرور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الوقت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التواصل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بيئات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موزّعة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متدفّقة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خصوصًا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العصبية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(GNNs)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العميق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🔐 2.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والتشفير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(Coding Theory &amp; Cryptography)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تتطور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بسرعة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بسبب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الحاجة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أمان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التهديدات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أبرز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المقاوم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للحوسبة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(Post‑quantum cryptography).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القابلة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للاختبار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محليًا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(Locally Testable Codes).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المستخدمة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DNA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(Algebraic Geometry Codes).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(Network Coding)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نقل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السيبراني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الاتصالات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حماية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الخصوصية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7.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العملية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للرياضيات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أصبح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محوريًا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لأنه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يربط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بالتطبيق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والاتصالية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المعلوماتية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ومسارات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الإشارات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الأنظمة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اللوجستية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التوزيع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الجداول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إدارة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الموارد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الحوسبة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بروتوكولات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آمنة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جديدة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الآلي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قدرة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النماذج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مفاهيم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VC dimension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وPAC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learning.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أردت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أستطيع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أقدّم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بحثية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نقطة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أربطها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مباشرة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بعملك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السلاسل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مخلص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بالعربي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للنقاط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وانجليزي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زمقدمو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وامثلة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جهّزت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مُلخّصًا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عربيًا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مركزًا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للنقاط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1 و2 و7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+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إنجليزي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و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وبأسلوب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واضح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وسهل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مُلخّص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النقاط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(1 و2 و7)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/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إنجليزي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وأمثلة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🧩 1.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(Graph Theory)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التعريف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فرع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يدرس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العناصر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العُقد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(Nodes)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و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الحواف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(Edges)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🔑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أساسية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Graph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رسم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بياني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Node / Vertex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عقدة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/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رأس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Edge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حافة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Hypergraph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رسم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فائق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Dynamic Graph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رسم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ديناميكي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Graph Neural Networks (GNNs)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العصبية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📌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دراسة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لتمثيل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المعقّدة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تتغيّر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الوقت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للتعامل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الكبيرة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دمج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عبر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GNNs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اكتشاف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المجتمعات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(Community Detection).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(Protein Interaction Networks).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العميق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تمثيل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الجزيئات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نماذج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الكيمياء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الحاسوبية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واللوجستيات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إيجاد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أقصر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(Shortest Path Algorithms).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🔐 2.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والتشفير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(Coding Theory &amp; Cryptography)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التعريف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مجال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يدرس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تصميم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لضمان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أمان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تصحيح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الأخطاء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أثناء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التخزين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🔑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أساسية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Error-Correcting Codes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شفرات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تصحيح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الأخطاء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Post-Quantum Cryptography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بعد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Locally Testable Codes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القابلة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للاختبار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محليًا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DNA Storage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الحمض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النووي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Network Coding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📌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شفرات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مقاومة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للحوسبة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(Algebraic Geometry Codes).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DNA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فعّالة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للاتصالات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اللاسلكية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الأمن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السيبراني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حماية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الاتصالات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قواعد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DNA.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الفضاء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والاتصالات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Reed–Solomon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لتصحيح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الأخطاء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الأقمار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الصناعية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الإنترنت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بروتوكولات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HTTPS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تعتمد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مبادئ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7.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العملية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للرياضيات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(Applications of Discrete Mathematics)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التعريف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مفاهيم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مشكلات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حقيقية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التكنولوجيا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🔑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أساسية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Network Analysis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Optimization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التحسين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Bioinformatics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المعلوماتية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Quantum Computing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الحوسبة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Machine Learning Theory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الآلي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📌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الجداول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والموارد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(Scheduling &amp; Resource Allocation).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بروتوكولات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آمنة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للحوسبة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قدرة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النماذج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VC Dimension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و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PAC Learning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الرعاية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الصحية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انتشار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الأمراض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أداء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النماذج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مفاهيم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توافقيات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واحتمالات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اللوجستيات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مشكلة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البائع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المتجول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(Travelling Salesman Problem).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الروبوتات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تخطيط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الحركة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أرد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جيدة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للموضوع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بالطبع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إليك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وجذابة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تصلح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لبحث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1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أحدث</a:t>
                </a:r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1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1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1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1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كتبتها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أكاديمي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واضح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وسلس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✨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مقترحة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تُعدّ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فروع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تطوّرًا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العصر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لارتباطها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المباشر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بالتقنيات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الرقمية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تشكّل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أساس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حياتنا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اليومية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فقد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أصبحت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مفاهيم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والتوافقيات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أدوات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مركزية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وأمن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المعلومات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وتصميم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التقدّم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السريع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الحاسوب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والاتصالات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توسّعًا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ملحوظًا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موضوعاته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وأساليبه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مما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دفع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الباحثين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نماذج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رياضية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جديدة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قادرة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المعقّدة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ظل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الزخم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تبرز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الحاجة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استعراض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البحثية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دورها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المتزايد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دعم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الابتكار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وحل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المشكلات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الواقعية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مختلف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والتقنية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رغبت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أستطيع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صياغة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أطول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رسمية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مناسبة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لورقة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بحثية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حسب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احتياجك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ومصطلحات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انجليزي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🌟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إليك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مفصّلًا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لمسألة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الفيزياء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تتناول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كتلة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مستوى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مائل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توضيح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المصطلحات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باللغتين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العربية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والإنجليزية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رياضي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مبسّط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خطوة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بخطوة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🧠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فكرة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المسألة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لدينا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كتلته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en-US" sz="1200" b="0" i="1" u="none" strike="noStrike" cap="none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libri"/>
                        <a:cs typeface="Calibri"/>
                        <a:sym typeface="Calibri"/>
                      </a:rPr>
                      <m:t>𝑚</m:t>
                    </m:r>
                  </m:oMath>
                </a14:m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موضوع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مستوى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مائل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بزاوية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en-US" sz="1200" b="0" i="1" u="none" strike="noStrike" cap="none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libri"/>
                        <a:cs typeface="Calibri"/>
                        <a:sym typeface="Calibri"/>
                      </a:rPr>
                      <m:t>𝜃</m:t>
                    </m:r>
                  </m:oMath>
                </a14:m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الأفق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ويوجد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ساكن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والمستوى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بمعامل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</m:ctrlPr>
                      </m:sSubPr>
                      <m:e>
                        <m: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  <m:t>𝜇</m:t>
                        </m:r>
                      </m:e>
                      <m:sub>
                        <m: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المطلوب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إيجاد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أكبر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زاوية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</m:ctrlPr>
                      </m:sSubPr>
                      <m:e>
                        <m: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  <m:t>𝜃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rPr>
                          <m:t>max</m:t>
                        </m:r>
                      </m:sub>
                    </m:sSub>
                  </m:oMath>
                </a14:m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يمكن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يبقى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عندها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ساكنًا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دون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ينزلق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📚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الأساسية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المصطلح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بالعربيةالمصطلح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بالإنجليزيةالتعريفالكتلةMass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14:m>
                  <m:oMath xmlns:m="http://schemas.openxmlformats.org/officeDocument/2006/math">
                    <m:r>
                      <a:rPr lang="en-US" sz="1200" b="0" i="1" u="none" strike="noStrike" cap="none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libri"/>
                        <a:cs typeface="Calibri"/>
                        <a:sym typeface="Calibri"/>
                      </a:rPr>
                      <m:t>𝑚</m:t>
                    </m:r>
                  </m:oMath>
                </a14:m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المادة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الجسمالوزنWeight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14:m>
                  <m:oMath xmlns:m="http://schemas.openxmlformats.org/officeDocument/2006/math">
                    <m:r>
                      <a:rPr lang="en-US" sz="1200" b="0" i="1" u="none" strike="noStrike" cap="none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libri"/>
                        <a:cs typeface="Calibri"/>
                        <a:sym typeface="Calibri"/>
                      </a:rPr>
                      <m:t>𝑚𝑔</m:t>
                    </m:r>
                  </m:oMath>
                </a14:m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الناتجة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الجاذبية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الأرضيةالقوة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العموديةNormal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Force </a:t>
                </a:r>
                <a14:m>
                  <m:oMath xmlns:m="http://schemas.openxmlformats.org/officeDocument/2006/math">
                    <m:r>
                      <a:rPr lang="en-US" sz="1200" b="0" i="1" u="none" strike="noStrike" cap="none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libri"/>
                        <a:cs typeface="Calibri"/>
                        <a:sym typeface="Calibri"/>
                      </a:rPr>
                      <m:t>𝑁</m:t>
                    </m:r>
                  </m:oMath>
                </a14:m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العمودية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السطحقوة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الساكنStatic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Friction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</m:ctrlPr>
                      </m:sSubPr>
                      <m:e>
                        <m: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  <m:t>𝑓</m:t>
                        </m:r>
                      </m:e>
                      <m:sub>
                        <m: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تمنع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الحركةمعامل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الساكنCoefficient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of Static Friction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</m:ctrlPr>
                      </m:sSubPr>
                      <m:e>
                        <m: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  <m:t>𝜇</m:t>
                        </m:r>
                      </m:e>
                      <m:sub>
                        <m:r>
                          <a:rPr lang="en-US" sz="1200" b="0" i="1" u="none" strike="noStrike" cap="none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  <a:ea typeface="Calibri"/>
                            <a:cs typeface="Calibri"/>
                            <a:sym typeface="Calibri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نسبة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تحدد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السطح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والجسمزاوية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الميلInclination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Angle </a:t>
                </a:r>
                <a14:m>
                  <m:oMath xmlns:m="http://schemas.openxmlformats.org/officeDocument/2006/math">
                    <m:r>
                      <a:rPr lang="en-US" sz="1200" b="0" i="1" u="none" strike="noStrike" cap="none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libri"/>
                        <a:cs typeface="Calibri"/>
                        <a:sym typeface="Calibri"/>
                      </a:rPr>
                      <m:t>𝜃</m:t>
                    </m:r>
                  </m:oMath>
                </a14:m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الزاوية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المستوى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المائل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والخط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الأفقي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🧮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1. 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الوزن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en-US" sz="1200" b="0" i="1" u="none" strike="noStrike" cap="none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libri"/>
                        <a:cs typeface="Calibri"/>
                        <a:sym typeface="Calibri"/>
                      </a:rPr>
                      <m:t>𝑚𝑔</m:t>
                    </m:r>
                  </m:oMath>
                </a14:m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يُحلّل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مركبتين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pPr lvl="1"/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موازية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للمستوى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←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تدفع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للانزلاق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pPr lvl="1"/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عمودية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المستوى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←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تؤثر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العمودية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العمودية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أقصى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ساكن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ممكنة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2. 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شرط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التوازن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يبقى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ساكنًا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يجب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تكون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تدفعه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للانزلاق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تساوي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نقسم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الطرفين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en-US" sz="1200" b="0" i="1" u="none" strike="noStrike" cap="none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libri"/>
                        <a:cs typeface="Calibri"/>
                        <a:sym typeface="Calibri"/>
                      </a:rPr>
                      <m:t>𝑚𝑔</m:t>
                    </m:r>
                  </m:oMath>
                </a14:m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نقسم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الطرفين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: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النتيجة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النهائية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أكبر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زاوية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لا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ولا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يهمك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إنك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مش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عايزة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المقدمة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اللي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كتبتها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خلّيني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أقدّم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أبسط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أقصر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وأوضح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تناسب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ملخص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النقاط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1 و2 و7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بدون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تعقيد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✨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مختصرة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وواضحة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للموضوع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تُعدّ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Graph theory remains one of the most dynamic areas because of its applications in: Social networks (community detection, influence maximization) Biological networks (protein interactions, gene regulation) Communication networks (routing, congestion control) Graph algorithms for AI (graph neural networks, graph embeddings) Recent work focuses on: Hypergraphs and higher‑order networks Dynamic and temporal graphs Efficient algorithms for massive graphs (streaming, distributed)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إليك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صياغة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وواضحة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للنص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أرسلته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الحفاظ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المعنى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والدقّة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وبأسلوب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يصلح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لبحث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أكاديمي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صياغة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للنص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تُعدّ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Theory)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فروع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تطوّرًا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وذلك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بفضل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اتساع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تطبيقاتها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العديد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ومنها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اكتشاف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المجتمعات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(Community Detection)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وتعظيم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التأثير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(Influence Maximization).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تفاعلات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(Protein Interaction Networks)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وتنظيم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(Gene Regulation).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الاتصال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بما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يشمل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التوجيه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(Routing)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والتحكم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الازدحام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(Congestion Control).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العصبية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Neural Networks)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وتمثيلات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Embeddings).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الأبحاث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فتركّز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عدد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المتقدمة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أبرزها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(Hypergraphs)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ذات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متعددة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الأطراف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(Higher‑Order Networks).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الديناميكية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والزمنية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(Dynamic and Temporal Graphs)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تتغير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بنيتها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مرور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الوقت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الخوارزميات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الفعّالة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سواء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بيئات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المتدفق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(Streaming)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الموزّعة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(Distributed).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رغبت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أستطيع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دمج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داخل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فقرة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أطول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تحويله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فقرة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مبسّط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حسب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الكتابة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تحتاجينه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وامثلة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سأقدّم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شرحًا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أعمق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بكثير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Theory)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واقعية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مفصّلة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تساعدك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وربط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المفاهيم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بالتطبيقات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خصوصًا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🧩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موسّع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(Graph Theory)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يدرس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الأشياء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بدل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ننظر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كأرقام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جداول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ننظر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إليها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كـ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عُقد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(Nodes)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مرتبطة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بـ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حواف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(Edges)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يجعلها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لتمثيل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يعتمد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الأصدقاء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فيسبوك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المدن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الطرق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حتى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الجزيئات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الكيمياء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أولًا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1)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(Social Networks)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تُستخدم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المستخدمين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اكتشاف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المجتمعات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(Community Detection):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إيجاد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مجموعات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الأشخاص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يتفاعلون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بعضهم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غيرهم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فيسبوك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يمكن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اكتشاف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مجموعة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"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أصدقاء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الجامعة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"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تلقائيًا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تعظيم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التأثير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(Influence Maximization):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اختيار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مجموعة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صغيرة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الأشخاص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لنشر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إعلان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فكرة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بحيث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تنتشر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بسرعة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اختيار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مؤثرين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(Influencers)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لنشر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حملة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تسويقية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2)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(Biological Networks)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نفسها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عبارة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معقدة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تفاعل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(Protein Interaction Networks):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=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عقدة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التفاعل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بروتينين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=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حافة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تُستخدم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لاكتشاف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الأساسية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معيّن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تنظيم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(Gene Regulation Networks):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تساعد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كيف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تتحكم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ببعضها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البعض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تحديد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تتحكم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استجابة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للالتهاب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3)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الاتصال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(Communication Networks)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الإنترنت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نفسه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عبارة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ضخم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التوجيه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(Routing):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إيجاد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أفضل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لحزمة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جهاز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لآخر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بروتوكول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Dijkstra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لإيجاد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أقصر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التحكم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الازدحام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(Congestion Control):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الانهيار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زيادة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عدد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المستخدمين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TCP.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4)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(AI Graph Algorithms)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بدأ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يعتمد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بشكل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كبير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العصبية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Neural Networks – GNNs):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تُستخدم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pPr lvl="1"/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اكتشاف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العقاقير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(Drug Discovery)</a:t>
                </a:r>
              </a:p>
              <a:p>
                <a:pPr lvl="1"/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الجزيئات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lvl="1"/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التوصية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(Recommendation Systems)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تمثيلات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Embeddings):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تحويل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أرقام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يمكن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للنموذج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Node2Vec.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ثانيًا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البحثية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1)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(Hypergraphs)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العادي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حافة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تربط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عقدتين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فقط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الحافة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تربط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3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4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10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عقد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دراسة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مجموعة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تعمل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ليست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ثنائية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2)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الديناميكية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والزمنية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(Dynamic &amp; Temporal Graphs)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تتغير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الوقت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تفاعلات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تويتر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خلال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الصباح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نشاط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منخفض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نشاط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مرتفع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أثناء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حدث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انفجار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الاتصالات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3)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الخوارزميات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الفعّالة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(Massive Graph Algorithms)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اليوم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جدًا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لذلك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نحتاج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تعمل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الحقيقي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(Streaming)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عدة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أجهزة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(Distributed)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تضم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مليار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مستخدم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فيسبوك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يمكن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يتم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جهاز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واحد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✨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تريدين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أشرح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كيف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تُستخدم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بيانات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المرضى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الأمراض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؟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يمكنني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تجهيز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مرتبطة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مباشرة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بعملك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السلاسل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br>
                  <a:rPr lang="en-US" dirty="0"/>
                </a:br>
                <a:endParaRPr lang="en-US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b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</a:b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Today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current advancements in discrete math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Here’s a clear, up‑to‑date snapshot of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current advancements in discrete mathematics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, grounded in the search results you triggered and expanded with broader context.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🔍 Current Advancements in Discrete Mathematics</a:t>
                </a:r>
              </a:p>
              <a:p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(with citations from your search results)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Discrete mathematics is evolving rapidly, especially because of its deep connections to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computer science, cryptography, AI, and network theory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The search results highlight that journals like </a:t>
                </a:r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Advances and Applications in Discrete Mathematics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actively publish new developments in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combinatorics, graph theory, coding theory, block designs, discrete geometry, and discrete probability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pphmjopenaccess.com+1.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Below is a structured overview of the most active and cutting‑edge areas today.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🧩 1. Graph Theory &amp; Network Science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Graph theory remains one of the most dynamic areas because of its applications in: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Social networks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(community detection, influence maximization)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Biological networks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(protein interactions, gene regulation)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Communication networks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(routing, congestion control)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Graph algorithms for AI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neural networks, graph embeddings)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Recent work focuses on: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Hypergraphs and higher‑order networks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Dynamic and temporal graphs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Efficient algorithms for massive graphs (streaming, distributed)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🔐 2. Coding Theory &amp; Cryptography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The search results emphasize coding theory as a major focus areapphmjopenaccess.com+1.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Current advancements include: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Post‑quantum cryptographic codes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Locally decodable and locally testable codes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Error‑correcting codes for DNA storage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Network coding and fountain codes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Algebraic geometry codes with improved bounds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🧮 3. Combinatorics &amp; Extremal Methods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Combinatorics continues to explode with new results, especially in: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Probabilistic combinatorics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Additive combinatorics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Ramsey theory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Enumerative combinatorics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Design theory (block designs, Steiner systems)pphmjopenaccess.com+1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Applications now extend to: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Machine learning theory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Randomized algorithms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Statistical physics models (Ising, percolation)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📐 4. Discrete Geometry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Discrete geometry is highlighted as a real‑world application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areaPushpa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Publishing House.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Current research includes: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Geometric discrepancy theory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High‑dimensional convexity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Geometric graph theory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Applications to robotics (motion planning)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Computational geometry for big data (coresets, sketches)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🎲 5. Discrete Probability &amp; Random Structures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Modern work focuses on: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Random graphs and hypergraphs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Phase transitions in combinatorial structures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Concentration inequalities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Probabilistic method refinements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Applications to randomized algorithms and complexity theory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🧠 6. Logic, Complexity, and Theoretical Computer Science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Discrete math is the backbone of TCS. Current advancements include: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Fine‑grained complexity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Parameterized complexity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SAT/SMT solving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Descriptive complexity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Logic for verification and model checking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7. Applications to Real‑World Problems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The journals emphasize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efficient and powerful tools for real‑world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applications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Pushpa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Publishing House, especially in: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Networking and information sciences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Optimization in logistics and supply chains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Bioinformatics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Quantum computing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Cryptographic protocols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Machine learning theory (VC dimension, PAC learning, combinatorial generalization)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Summary Table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AreaCurrent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AdvancementsNotesGraph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TheoryHypergraphs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, dynamic graphs,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GNNsStrong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CS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applicationsCoding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TheoryPost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‑quantum codes, DNA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storageHighlighted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in search resultspphmjopenaccess.com+1CombinatoricsExtremal, probabilistic,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additiveCore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of modern discrete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mathDiscrete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GeometryHigh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‑dimensional geometry,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roboticsEmphasized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in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journalsPushpa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Publishing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HouseDiscrete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ProbabilityRandom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structures, phase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transitionsLinks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to physics &amp;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MLLogic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&amp;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ComplexitySAT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solving, fine‑grained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complexityFoundations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of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CSApplicationsNetworks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, bioinformatics,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MLJournals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encourage applied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workPushpa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Publishing House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If you want, I can also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summarize the hottest research topics for 2025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, or tailor this to your field—given your background in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healthcare time‑series analytics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, I can highlight discrete math areas most relevant to your research.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  <a:hlinkClick r:id="rId5"/>
                  </a:rPr>
                  <a:t>pphmjopenaccess.com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  <a:hlinkClick r:id="rId5"/>
                  </a:rPr>
                  <a:t>Advances and Applications in Discrete Mathematics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  <a:hlinkClick r:id="rId6"/>
                  </a:rPr>
                  <a:t>Pushpa Publishing House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  <a:hlinkClick r:id="rId6"/>
                  </a:rPr>
                  <a:t>Advances and Applications in Discrete Mathematics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Show all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in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arabic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بالطبع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إليك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أحدث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بصياغة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واضحة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ومنظّمة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وبأسلوب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يناسب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اهتمامك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بالبحث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🔍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أحدث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أصبحت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اليوم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قلب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لأنها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الأساس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النظري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للكثير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التقنيات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فيما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يلي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البحثية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المتقدّمة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حاليًا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🧩 1.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(Graph Theory)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وتطبيقاتها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تُعدّ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نشاطًا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وتشمل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(Hypergraphs)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الديناميكية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والزمنية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(Streaming &amp; Distributed Graph Algorithms)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Neural Networks)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لماذا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؟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لأنها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تُستخدم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التوصيل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وحتى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العميق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🔐 2.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والشفرة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(Coding &amp; Cryptography)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بسبب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الحاجة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أمان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أبرز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المقاوم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للحوسبة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القابلة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للاختبار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محليًا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(Locally Testable Codes)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المستخدمة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DNA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حدود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(Algebraic Geometry Codes)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🧮 3.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التوافقيات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(Combinatorics)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تزال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الفروع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إنتاجًا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للأفكار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الجديدة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التوافقيات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الاحتمالية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التوافقيات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الإضافية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(Additive Combinatorics)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رامزي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التعداد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التوافقي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تصميمات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الكتل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(Block Designs)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📐 4.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(Discrete Geometry)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تشهد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تطوّرًا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كبيرًا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بسبب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تطبيقاتها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الروبوتات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وتخطيط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الحركة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الحسابية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عالية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الأبعاد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التباين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(Discrepancy Theory)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🎲 5.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الاحتمالات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والبنى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العشوائية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تشمل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العشوائية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الانتقالات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الطورية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البنى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التوافقية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المساواة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التركيز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(Concentration Inequalities)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العشوائية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🧠 6.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المنطق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التعقيد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أساس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الحاسوب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التعقيد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الدقيق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(Fine‑grained Complexity)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التعقيد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المعلّم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(Parameterized Complexity)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محلّلات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SAT و SMT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المنطق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التحقق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(Model Checking)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7.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العملية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أصبحت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جزءًا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المعلوماتية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اللوجستية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الحوسبة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الآلي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(VC dimension, PAC learning)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خلاصة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مركّزة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المجالأبرز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التطوّراتأهم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الشفرةالتشفير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DNAالأمن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السيبراني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التخزينالتوافقياتالتوافقيات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الاحتمالية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رامزيالخوارزميات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MLالهندسة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المتقطّعةالهندسة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عالية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الأبعادالروبوتات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البياناتالاحتمالات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العشوائيةالخوارزمياتالمنطق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والتعقيدSAT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/SMT،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التعقيد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الدقيقالتحقق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 TCS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رغبت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أستطيع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أخصّص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المفيدة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السلاسل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سيكون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مرتبطًا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مباشرة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بعملك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الرعاية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الصحية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1و2و 7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سأقدّم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النقاط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1 و2 و7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فقط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باللغة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العربية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وبأسلوب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واضح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ومباشر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كما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طلبت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🧩 1.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(Graph Theory)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فروع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اليوم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وتشمل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دراسة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(Hypergraphs)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تمثّل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المعقّدة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عنصرين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الديناميكية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والزمنية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تتغيّر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بمرور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الوقت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التواصل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بيئات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موزّعة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متدفّقة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خصوصًا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العصبية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(GNNs)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العميق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🔐 2.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والتشفير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(Coding Theory &amp; Cryptography)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تتطور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بسرعة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بسبب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الحاجة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أمان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التهديدات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أبرز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المقاوم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للحوسبة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(Post‑quantum cryptography).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القابلة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للاختبار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محليًا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(Locally Testable Codes).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المستخدمة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DNA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(Algebraic Geometry Codes).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(Network Coding)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نقل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السيبراني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الاتصالات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حماية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الخصوصية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7.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العملية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للرياضيات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أصبح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محوريًا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لأنه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يربط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بالتطبيق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والاتصالية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المعلوماتية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ومسارات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الإشارات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الأنظمة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اللوجستية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التوزيع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الجداول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إدارة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الموارد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الحوسبة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بروتوكولات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آمنة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جديدة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الآلي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قدرة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النماذج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مفاهيم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VC dimension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وPAC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learning.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أردت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أستطيع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أقدّم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بحثية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نقطة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أربطها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مباشرة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بعملك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السلاسل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مخلص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بالعربي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للنقاط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وانجليزي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زمقدمو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وامثلة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جهّزت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مُلخّصًا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عربيًا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مركزًا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للنقاط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1 و2 و7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+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إنجليزي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و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وبأسلوب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واضح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وسهل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مُلخّص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النقاط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(1 و2 و7)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/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إنجليزي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وأمثلة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🧩 1.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(Graph Theory)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التعريف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فرع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يدرس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العناصر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العُقد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(Nodes)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و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الحواف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(Edges)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🔑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أساسية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Graph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رسم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بياني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Node / Vertex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عقدة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/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رأس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Edge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حافة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Hypergraph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رسم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فائق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Dynamic Graph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رسم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ديناميكي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Graph Neural Networks (GNNs)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العصبية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📌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دراسة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لتمثيل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المعقّدة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تتغيّر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الوقت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للتعامل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الكبيرة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دمج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عبر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GNNs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اكتشاف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المجتمعات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(Community Detection).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(Protein Interaction Networks).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العميق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تمثيل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الجزيئات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نماذج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الكيمياء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الحاسوبية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واللوجستيات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إيجاد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أقصر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(Shortest Path Algorithms).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🔐 2.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والتشفير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(Coding Theory &amp; Cryptography)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التعريف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مجال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يدرس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تصميم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لضمان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أمان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تصحيح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الأخطاء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أثناء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التخزين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🔑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أساسية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Error-Correcting Codes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شفرات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تصحيح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الأخطاء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Post-Quantum Cryptography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بعد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Locally Testable Codes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القابلة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للاختبار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محليًا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DNA Storage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الحمض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النووي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Network Coding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📌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شفرات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مقاومة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للحوسبة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(Algebraic Geometry Codes).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DNA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فعّالة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للاتصالات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اللاسلكية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الأمن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السيبراني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حماية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الاتصالات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تخزين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قواعد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DNA.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الفضاء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والاتصالات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شفرات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Reed–Solomon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لتصحيح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الأخطاء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الأقمار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الصناعية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الإنترنت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بروتوكولات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HTTPS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تعتمد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مبادئ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7.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العملية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للرياضيات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(Applications of Discrete Mathematics)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التعريف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مفاهيم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مشكلات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حقيقية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التكنولوجيا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🔑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أساسية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Network Analysis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Optimization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التحسين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Bioinformatics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المعلوماتية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Quantum Computing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الحوسبة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Machine Learning Theory —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التعلم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الآلي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📌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أهم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الجداول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والموارد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(Scheduling &amp; Resource Allocation).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بروتوكولات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آمنة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للحوسبة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الكمومية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قدرة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النماذج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VC Dimension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و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PAC Learning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🧪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الرعاية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الصحية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انتشار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الأمراض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تحسين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أداء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النماذج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مفاهيم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توافقيات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واحتمالات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اللوجستيات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مشكلة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البائع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المتجول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(Travelling Salesman Problem).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الروبوتات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تخطيط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الحركة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باستخدام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الهندسة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أرد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جيدة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للموضوع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بالطبع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إليك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وجذابة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تصلح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لبحث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1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أحدث</a:t>
                </a:r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1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التطوّرات</a:t>
                </a:r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1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1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1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1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كتبتها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أكاديمي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واضح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وسلس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✨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مقترحة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تُعدّ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فروع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تطوّرًا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العصر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لارتباطها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المباشر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بالتقنيات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الرقمية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تشكّل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أساس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حياتنا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اليومية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فقد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أصبحت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مفاهيم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التشفير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والتوافقيات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أدوات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مركزية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وأمن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المعلومات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وتصميم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التقدّم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السريع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الحاسوب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والاتصالات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توسّعًا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ملحوظًا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موضوعاته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وأساليبه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مما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دفع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الباحثين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نماذج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رياضية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جديدة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قادرة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المعقّدة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ظل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الزخم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تبرز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الحاجة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استعراض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أحدث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البحثية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دورها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المتزايد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دعم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الابتكار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وحل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المشكلات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الواقعية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مختلف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والتقنية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رغبت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أستطيع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صياغة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أطول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رسمية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مناسبة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لورقة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بحثية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حسب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احتياجك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ومصطلحات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انجليزي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🌟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إليك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مفصّلًا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لمسألة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الفيزياء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تتناول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كتلة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مستوى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مائل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توضيح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المصطلحات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باللغتين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العربية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والإنجليزية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رياضي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مبسّط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خطوة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بخطوة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🧠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فكرة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المسألة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لدينا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كتلته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𝑚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موضوع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مستوى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مائل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بزاوية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𝜃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الأفق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ويوجد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ساكن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والمستوى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بمعامل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𝜇_𝑠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المطلوب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إيجاد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أكبر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زاوية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𝜃_"max"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يمكن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يبقى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عندها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ساكنًا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دون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ينزلق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📚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المصطلحات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الأساسية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المصطلح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بالعربيةالمصطلح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بالإنجليزيةالتعريفالكتلةMass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𝑚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المادة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الجسمالوزنWeight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𝑚𝑔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الناتجة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الجاذبية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الأرضيةالقوة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العموديةNormal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Force 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𝑁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العمودية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السطحقوة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الساكنStatic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Friction 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𝑓_𝑠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تمنع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الحركةمعامل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الساكنCoefficient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of Static Friction 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𝜇_𝑠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نسبة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تحدد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السطح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والجسمزاوية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الميلInclination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Angle 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𝜃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الزاوية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المستوى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المائل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والخط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الأفقي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🧮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1. 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الوزن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𝑚𝑔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يُحلّل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مركبتين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pPr lvl="1"/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موازية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للمستوى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←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تدفع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للانزلاق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pPr lvl="1"/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عمودية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المستوى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←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تؤثر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العمودية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العمودية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أقصى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ساكن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ممكنة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2. 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شرط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التوازن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يبقى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ساكنًا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يجب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تكون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تدفعه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للانزلاق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تساوي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الاحتكاك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نقسم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الطرفين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𝑚𝑔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نقسم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الطرفين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: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النتيجة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النهائية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أكبر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زاوية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لا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ولا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يهمك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إنك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مش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عايزة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المقدمة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اللي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كتبتها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خلّيني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أقدّم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أبسط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أقصر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وأوضح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تناسب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ملخص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النقاط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1 و2 و7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بدون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تعقيد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✨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مختصرة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وواضحة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للموضوع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تُعدّ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Graph theory remains one of the most dynamic areas because of its applications in: Social networks (community detection, influence maximization) Biological networks (protein interactions, gene regulation) Communication networks (routing, congestion control) Graph algorithms for AI (graph neural networks, graph embeddings) Recent work focuses on: Hypergraphs and higher‑order networks Dynamic and temporal graphs Efficient algorithms for massive graphs (streaming, distributed)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إليك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صياغة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قوية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وواضحة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للنص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أرسلته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الحفاظ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المعنى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والدقّة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وبأسلوب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يصلح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لبحث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أكاديمي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صياغة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عربية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للنص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تُعدّ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Theory)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فروع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الرياضيات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المتقطّعة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تطوّرًا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وذلك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بفضل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اتساع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تطبيقاتها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العديد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ومنها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اكتشاف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المجتمعات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(Community Detection)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وتعظيم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التأثير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(Influence Maximization).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تفاعلات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(Protein Interaction Networks)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وتنظيم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(Gene Regulation).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الاتصال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بما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يشمل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التوجيه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(Routing)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والتحكم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الازدحام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(Congestion Control).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العصبية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Neural Networks)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وتمثيلات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Embeddings).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الأبحاث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فتركّز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عدد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المتقدمة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أبرزها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(Hypergraphs)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والشبكات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ذات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متعددة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الأطراف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(Higher‑Order Networks).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الديناميكية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والزمنية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(Dynamic and Temporal Graphs)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تتغير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بنيتها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مرور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الوقت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الخوارزميات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الفعّالة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سواء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بيئات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المتدفق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(Streaming)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الأنظمة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الموزّعة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(Distributed).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رغبت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أستطيع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دمج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النص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داخل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فقرة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أطول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تحويله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مقدمة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فقرة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مبسّط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حسب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أسلوب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الكتابة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تحتاجينه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You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وامثلة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Copilot said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شهيرة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—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سأقدّم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شرحًا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أعمق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بكثير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Theory)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واقعية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مفصّلة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تساعدك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وربط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المفاهيم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بالتطبيقات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خصوصًا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🧩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شرح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موسّع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(Graph Theory)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يدرس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الأشياء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بدل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ننظر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كأرقام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جداول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ننظر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إليها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كـ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عُقد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(Nodes)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مرتبطة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بـ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حواف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(Edges)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يجعلها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لتمثيل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يعتمد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الأصدقاء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فيسبوك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المدن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الطرق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حتى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الجزيئات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الكيمياء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أولًا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تطبيقات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نظرية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1)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الاجتماعية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(Social Networks)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تُستخدم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المستخدمين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اكتشاف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المجتمعات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(Community Detection):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إيجاد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مجموعات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الأشخاص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يتفاعلون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بعضهم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أكثر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غيرهم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فيسبوك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يمكن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اكتشاف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مجموعة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"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أصدقاء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الجامعة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"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تلقائيًا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تعظيم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التأثير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(Influence Maximization):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اختيار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مجموعة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صغيرة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الأشخاص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لنشر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إعلان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فكرة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بحيث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تنتشر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بسرعة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اختيار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مؤثرين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(Influencers)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لنشر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حملة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تسويقية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2)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الحيوية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(Biological Networks)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الخلية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نفسها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عبارة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معقدة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تفاعل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(Protein Interaction Networks):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=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عقدة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التفاعل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بروتينين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=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حافة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تُستخدم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لاكتشاف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البروتينات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الأساسية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معيّن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تنظيم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(Gene Regulation Networks):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تساعد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كيف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تتحكم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ببعضها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البعض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تحديد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تتحكم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استجابة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للالتهاب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3)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الاتصال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(Communication Networks)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الإنترنت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نفسه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عبارة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رسم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ضخم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التوجيه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(Routing):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إيجاد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أفضل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لحزمة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جهاز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لآخر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بروتوكول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Dijkstra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لإيجاد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أقصر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التحكم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الازدحام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(Congestion Control):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الانهيار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عند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زيادة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عدد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المستخدمين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TCP.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4)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(AI Graph Algorithms)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الذكاء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الاصطناعي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بدأ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يعتمد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بشكل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كبير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العصبية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Neural Networks – GNNs):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تُستخدم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pPr lvl="1"/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اكتشاف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العقاقير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(Drug Discovery)</a:t>
                </a:r>
              </a:p>
              <a:p>
                <a:pPr lvl="1"/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الجزيئات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lvl="1"/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التوصية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(Recommendation Systems)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تمثيلات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(Graph Embeddings):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تحويل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إلى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أرقام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يمكن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للنموذج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فهمها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Node2Vec.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ثانيًا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الاتجاهات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البحثية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الحديثة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1)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(Hypergraphs)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العادي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حافة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تربط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عقدتين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فقط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الفائق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الحافة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قد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تربط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3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4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10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عقد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دراسة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مجموعة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الجينات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التي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تعمل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العلاقة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ليست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ثنائية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جماعية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2)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الديناميكية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والزمنية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(Dynamic &amp; Temporal Graphs)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هذه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تتغير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مع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الوقت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تفاعلات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تويتر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خلال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كامل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الصباح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نشاط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منخفض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المساء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نشاط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مرتفع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أثناء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حدث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مهم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انفجار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الاتصالات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3)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الخوارزميات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الفعّالة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الضخمة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(Massive Graph Algorithms)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اليوم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ضخمة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جدًا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،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لذلك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نحتاج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خوارزميات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تعمل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الحقيقي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(Streaming)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عدة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أجهزة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(Distributed)</a:t>
                </a:r>
                <a:endParaRPr lang="en-US" sz="1200" b="0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✅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مثال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:</a:t>
                </a:r>
              </a:p>
              <a:p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شبكة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تضم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مليار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مستخدم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فيسبوك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لا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يمكن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يتم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على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جهاز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200" b="0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واحد</a:t>
                </a:r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</a:p>
              <a:p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✨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هل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تريدين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أن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أشرح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لك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كيف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تُستخدم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الرسوم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تحليل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البيانات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الطبية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مثل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بيانات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المرضى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أو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شبكات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الأمراض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؟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يمكنني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تجهيز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أمثلة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مرتبطة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مباشرة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بعملك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في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السلاسل</a:t>
                </a:r>
                <a:r>
                  <a:rPr lang="en-US" sz="1200" b="1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 </a:t>
                </a:r>
                <a:r>
                  <a:rPr lang="en-US" sz="1200" b="1" i="0" u="none" strike="noStrike" cap="none" dirty="0" err="1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الزمنية</a:t>
                </a:r>
                <a:endParaRPr lang="en-US" sz="1200" b="1" i="0" u="none" strike="noStrike" cap="none" dirty="0">
                  <a:solidFill>
                    <a:schemeClr val="dk1"/>
                  </a:solidFill>
                  <a:effectLst/>
                  <a:latin typeface="Calibri"/>
                  <a:ea typeface="Calibri"/>
                  <a:cs typeface="Calibri"/>
                  <a:sym typeface="Calibri"/>
                </a:endParaRPr>
              </a:p>
              <a:p>
                <a:r>
                  <a:rPr lang="en-US" sz="1200" b="0" i="0" u="none" strike="noStrike" cap="none" dirty="0">
                    <a:solidFill>
                      <a:schemeClr val="dk1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rPr>
                  <a:t>Edit in a page</a:t>
                </a:r>
              </a:p>
              <a:p>
                <a:br>
                  <a:rPr lang="en-US" dirty="0"/>
                </a:br>
                <a:endParaRPr lang="en-US" dirty="0"/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54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76115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55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3325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56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74916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6CE459C-F600-31B2-6520-EB611D30E7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934180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D893FFE-1302-A5F1-177F-BD2337ECA3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520" y="-4474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9075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04AB086C-BE53-20F4-4288-F282F0E7E68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693048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userDrawn="1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03;p1">
            <a:extLst>
              <a:ext uri="{FF2B5EF4-FFF2-40B4-BE49-F238E27FC236}">
                <a16:creationId xmlns:a16="http://schemas.microsoft.com/office/drawing/2014/main" id="{09053010-BE83-5798-DFCF-289E44DF50EF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-6709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05;p1">
            <a:extLst>
              <a:ext uri="{FF2B5EF4-FFF2-40B4-BE49-F238E27FC236}">
                <a16:creationId xmlns:a16="http://schemas.microsoft.com/office/drawing/2014/main" id="{B060EDE2-C98A-26AC-D8CC-39EEECDFE61D}"/>
              </a:ext>
            </a:extLst>
          </p:cNvPr>
          <p:cNvSpPr txBox="1"/>
          <p:nvPr userDrawn="1"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20" name="Google Shape;106;p1">
            <a:extLst>
              <a:ext uri="{FF2B5EF4-FFF2-40B4-BE49-F238E27FC236}">
                <a16:creationId xmlns:a16="http://schemas.microsoft.com/office/drawing/2014/main" id="{198BCF14-8056-9E85-67BB-7FBB587B6C84}"/>
              </a:ext>
            </a:extLst>
          </p:cNvPr>
          <p:cNvSpPr txBox="1"/>
          <p:nvPr userDrawn="1"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21" name="Google Shape;107;p1">
            <a:extLst>
              <a:ext uri="{FF2B5EF4-FFF2-40B4-BE49-F238E27FC236}">
                <a16:creationId xmlns:a16="http://schemas.microsoft.com/office/drawing/2014/main" id="{1AA10412-0824-8883-A649-583B12755469}"/>
              </a:ext>
            </a:extLst>
          </p:cNvPr>
          <p:cNvSpPr/>
          <p:nvPr userDrawn="1"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Lecture 1</a:t>
            </a:r>
            <a:endParaRPr dirty="0"/>
          </a:p>
        </p:txBody>
      </p:sp>
      <p:sp>
        <p:nvSpPr>
          <p:cNvPr id="22" name="Google Shape;109;p1">
            <a:extLst>
              <a:ext uri="{FF2B5EF4-FFF2-40B4-BE49-F238E27FC236}">
                <a16:creationId xmlns:a16="http://schemas.microsoft.com/office/drawing/2014/main" id="{A8ACB218-6CA7-61CE-7EEC-83FBB5FB86BD}"/>
              </a:ext>
            </a:extLst>
          </p:cNvPr>
          <p:cNvSpPr txBox="1"/>
          <p:nvPr userDrawn="1"/>
        </p:nvSpPr>
        <p:spPr>
          <a:xfrm>
            <a:off x="329269" y="5104240"/>
            <a:ext cx="282000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Sets</a:t>
            </a:r>
            <a:endParaRPr dirty="0"/>
          </a:p>
        </p:txBody>
      </p:sp>
      <p:sp>
        <p:nvSpPr>
          <p:cNvPr id="23" name="Google Shape;104;p1">
            <a:extLst>
              <a:ext uri="{FF2B5EF4-FFF2-40B4-BE49-F238E27FC236}">
                <a16:creationId xmlns:a16="http://schemas.microsoft.com/office/drawing/2014/main" id="{52891730-1D5A-6AF4-EBA5-6F3CC2473D4E}"/>
              </a:ext>
            </a:extLst>
          </p:cNvPr>
          <p:cNvSpPr/>
          <p:nvPr userDrawn="1"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6325BE94-11F7-7E81-30E7-80717687F6C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5506" y="-406355"/>
            <a:ext cx="3862205" cy="257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009752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425851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3E538-FE72-4B4E-B883-3FC116698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1F6A96-69D0-4F7D-AECC-B64B43B76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32" y="1014275"/>
            <a:ext cx="11674136" cy="5689444"/>
          </a:xfrm>
        </p:spPr>
        <p:txBody>
          <a:bodyPr/>
          <a:lstStyle>
            <a:lvl1pPr>
              <a:lnSpc>
                <a:spcPct val="125000"/>
              </a:lnSpc>
              <a:defRPr/>
            </a:lvl1pPr>
            <a:lvl2pPr>
              <a:lnSpc>
                <a:spcPct val="125000"/>
              </a:lnSpc>
              <a:defRPr/>
            </a:lvl2pPr>
            <a:lvl3pPr>
              <a:lnSpc>
                <a:spcPct val="125000"/>
              </a:lnSpc>
              <a:defRPr/>
            </a:lvl3pPr>
            <a:lvl4pPr>
              <a:lnSpc>
                <a:spcPct val="125000"/>
              </a:lnSpc>
              <a:defRPr/>
            </a:lvl4pPr>
            <a:lvl5pPr>
              <a:lnSpc>
                <a:spcPct val="125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AAF88-5F75-4154-934A-FCECEA406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6280" y="6489577"/>
            <a:ext cx="354366" cy="368419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02927C25-5033-4A34-9D60-CD7E0ECF87D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736B35E-1A64-4D87-A36D-01C8BF0ED6F3}"/>
              </a:ext>
            </a:extLst>
          </p:cNvPr>
          <p:cNvCxnSpPr/>
          <p:nvPr userDrawn="1"/>
        </p:nvCxnSpPr>
        <p:spPr>
          <a:xfrm>
            <a:off x="258932" y="1014275"/>
            <a:ext cx="11674136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9037630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8;p2">
            <a:extLst>
              <a:ext uri="{FF2B5EF4-FFF2-40B4-BE49-F238E27FC236}">
                <a16:creationId xmlns:a16="http://schemas.microsoft.com/office/drawing/2014/main" id="{922B60B1-84AE-60B8-7A06-98798F6970B9}"/>
              </a:ext>
            </a:extLst>
          </p:cNvPr>
          <p:cNvSpPr txBox="1"/>
          <p:nvPr userDrawn="1"/>
        </p:nvSpPr>
        <p:spPr>
          <a:xfrm>
            <a:off x="6307898" y="2785710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4" name="Google Shape;119;p2">
            <a:extLst>
              <a:ext uri="{FF2B5EF4-FFF2-40B4-BE49-F238E27FC236}">
                <a16:creationId xmlns:a16="http://schemas.microsoft.com/office/drawing/2014/main" id="{9000D9A4-26CA-A8F0-5815-420037D4A6E8}"/>
              </a:ext>
            </a:extLst>
          </p:cNvPr>
          <p:cNvSpPr/>
          <p:nvPr userDrawn="1"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dirty="0"/>
          </a:p>
        </p:txBody>
      </p:sp>
      <p:sp>
        <p:nvSpPr>
          <p:cNvPr id="5" name="Google Shape;120;p2">
            <a:extLst>
              <a:ext uri="{FF2B5EF4-FFF2-40B4-BE49-F238E27FC236}">
                <a16:creationId xmlns:a16="http://schemas.microsoft.com/office/drawing/2014/main" id="{1A58D19B-AD4F-D0D3-B31B-0C282A8913DE}"/>
              </a:ext>
            </a:extLst>
          </p:cNvPr>
          <p:cNvSpPr txBox="1"/>
          <p:nvPr userDrawn="1"/>
        </p:nvSpPr>
        <p:spPr>
          <a:xfrm>
            <a:off x="6370224" y="4802552"/>
            <a:ext cx="282000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Sets</a:t>
            </a:r>
            <a:endParaRPr b="1" dirty="0"/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D57F4434-BAE5-2E16-1502-D5E4DB087BD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783567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590A08E-6138-F593-8465-C109042E51A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164209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06261157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6545377"/>
      </p:ext>
    </p:extLst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22246716"/>
      </p:ext>
    </p:extLst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29617258"/>
      </p:ext>
    </p:extLst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0748455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00409589"/>
      </p:ext>
    </p:extLst>
  </p:cSld>
  <p:clrMapOvr>
    <a:masterClrMapping/>
  </p:clrMapOvr>
  <p:transition spd="slow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1659342"/>
      </p:ext>
    </p:extLst>
  </p:cSld>
  <p:clrMapOvr>
    <a:masterClrMapping/>
  </p:clrMapOvr>
  <p:transition spd="slow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8370335"/>
      </p:ext>
    </p:extLst>
  </p:cSld>
  <p:clrMapOvr>
    <a:masterClrMapping/>
  </p:clrMapOvr>
  <p:transition spd="slow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E29A-1F8C-4624-8963-AF6D9447B968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95D5-60A3-455B-B6CD-4DC2757B13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425850"/>
      </p:ext>
    </p:extLst>
  </p:cSld>
  <p:clrMapOvr>
    <a:masterClrMapping/>
  </p:clrMapOvr>
  <p:transition spd="slow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907409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FB78F807-192E-1802-EF7D-FE371B44A1C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680713" y="-413382"/>
            <a:ext cx="2511287" cy="167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194713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58" r:id="rId2"/>
    <p:sldLayoutId id="2147483659" r:id="rId3"/>
    <p:sldLayoutId id="2147483660" r:id="rId4"/>
    <p:sldLayoutId id="2147483661" r:id="rId5"/>
    <p:sldLayoutId id="2147483663" r:id="rId6"/>
    <p:sldLayoutId id="2147483664" r:id="rId7"/>
    <p:sldLayoutId id="2147483665" r:id="rId8"/>
    <p:sldLayoutId id="2147483666" r:id="rId9"/>
    <p:sldLayoutId id="2147483669" r:id="rId10"/>
    <p:sldLayoutId id="2147483673" r:id="rId11"/>
    <p:sldLayoutId id="2147483675" r:id="rId12"/>
    <p:sldLayoutId id="2147483676" r:id="rId13"/>
    <p:sldLayoutId id="2147483692" r:id="rId14"/>
  </p:sldLayoutIdLst>
  <p:transition spd="slow">
    <p:wip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5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4109077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</p:sldLayoutIdLst>
  <p:transition spd="slow">
    <p:wip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tags" Target="../tags/tag4.xml"/><Relationship Id="rId7" Type="http://schemas.openxmlformats.org/officeDocument/2006/relationships/image" Target="../media/image11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0.xml"/><Relationship Id="rId5" Type="http://schemas.openxmlformats.org/officeDocument/2006/relationships/tags" Target="../tags/tag6.xml"/><Relationship Id="rId10" Type="http://schemas.openxmlformats.org/officeDocument/2006/relationships/image" Target="../media/image14.png"/><Relationship Id="rId4" Type="http://schemas.openxmlformats.org/officeDocument/2006/relationships/tags" Target="../tags/tag5.xml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11.xml"/><Relationship Id="rId7" Type="http://schemas.openxmlformats.org/officeDocument/2006/relationships/image" Target="../media/image18.png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17.png"/><Relationship Id="rId5" Type="http://schemas.openxmlformats.org/officeDocument/2006/relationships/slideLayout" Target="../slideLayouts/slideLayout10.xml"/><Relationship Id="rId4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1.xml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4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4.png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9.xml"/><Relationship Id="rId5" Type="http://schemas.openxmlformats.org/officeDocument/2006/relationships/image" Target="../media/image37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4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image" Target="../media/image5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4.png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image" Target="../media/image5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4.png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image" Target="../media/image6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4.png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image" Target="../media/image6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4.xml"/><Relationship Id="rId4" Type="http://schemas.openxmlformats.org/officeDocument/2006/relationships/image" Target="../media/image26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597845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106" name="Google Shape;106;p1"/>
          <p:cNvSpPr txBox="1"/>
          <p:nvPr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107" name="Google Shape;107;p1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Lecture 10</a:t>
            </a:r>
            <a:endParaRPr dirty="0"/>
          </a:p>
        </p:txBody>
      </p:sp>
      <p:sp>
        <p:nvSpPr>
          <p:cNvPr id="4" name="Google Shape;109;p1">
            <a:extLst>
              <a:ext uri="{FF2B5EF4-FFF2-40B4-BE49-F238E27FC236}">
                <a16:creationId xmlns:a16="http://schemas.microsoft.com/office/drawing/2014/main" id="{3390686E-018A-3331-3BA9-E8F8F6FEA338}"/>
              </a:ext>
            </a:extLst>
          </p:cNvPr>
          <p:cNvSpPr txBox="1"/>
          <p:nvPr/>
        </p:nvSpPr>
        <p:spPr>
          <a:xfrm>
            <a:off x="1648081" y="4468353"/>
            <a:ext cx="600621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</p:txBody>
      </p:sp>
      <p:pic>
        <p:nvPicPr>
          <p:cNvPr id="1048" name="Picture 24" descr="Brain-Computer Interfaces to Enable People to Communicate with Their  Thoughts - Science news - Tasnim News Agency">
            <a:extLst>
              <a:ext uri="{FF2B5EF4-FFF2-40B4-BE49-F238E27FC236}">
                <a16:creationId xmlns:a16="http://schemas.microsoft.com/office/drawing/2014/main" id="{3B070EE0-A03D-CF8B-874A-91610FF74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673" y="-663303"/>
            <a:ext cx="7748143" cy="7466693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76758BF6-3801-08AA-B2D6-DB0D968259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7" y="230498"/>
            <a:ext cx="3107078" cy="2071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941418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"/>
          <p:cNvSpPr/>
          <p:nvPr/>
        </p:nvSpPr>
        <p:spPr>
          <a:xfrm rot="10800000" flipH="1">
            <a:off x="-1" y="-97973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"/>
          <p:cNvSpPr txBox="1"/>
          <p:nvPr/>
        </p:nvSpPr>
        <p:spPr>
          <a:xfrm>
            <a:off x="6246476" y="1363744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Discrete Mathematics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19" name="Google Shape;119;p2"/>
          <p:cNvSpPr/>
          <p:nvPr/>
        </p:nvSpPr>
        <p:spPr>
          <a:xfrm>
            <a:off x="6110737" y="3052841"/>
            <a:ext cx="4895476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10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20" name="Google Shape;120;p2"/>
          <p:cNvSpPr txBox="1"/>
          <p:nvPr/>
        </p:nvSpPr>
        <p:spPr>
          <a:xfrm>
            <a:off x="6095998" y="3897124"/>
            <a:ext cx="5638967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Time Complexity Analysis: Techniques for Recursion, Recurrence, and Growth Functions</a:t>
            </a:r>
            <a:endParaRPr kumimoji="0" lang="en-US" sz="14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4" name="Google Shape;117;p2">
            <a:extLst>
              <a:ext uri="{FF2B5EF4-FFF2-40B4-BE49-F238E27FC236}">
                <a16:creationId xmlns:a16="http://schemas.microsoft.com/office/drawing/2014/main" id="{765D1437-2724-0F72-0E59-9BA4640BD8A8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165211" y="1414509"/>
            <a:ext cx="5780314" cy="3820885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055913C3-FC3D-EBCB-2463-50607F9C8F2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Define and explain the concept of time complexity and its significance in algorithm design.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Understand and apply asymptotic notation, such as big O notation, to express and analyze the growth rate of algorithms.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Comprehend the principles and benefits of recursion in algorithmic problem-solving.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Analyze the time complexity of recursive algorithms using appropriate techniques.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 panose="020405020504050203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n-ea"/>
                <a:cs typeface="+mn-cs"/>
              </a:rPr>
              <a:t>Learning Outcomes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088971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Identify and solve recurrence relations using the master theorem.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Compare and contrast various growth functions, including constant, logarithmic, linear, and polynomial functions.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 Understand proof techniques.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 panose="020405020504050203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n-ea"/>
                <a:cs typeface="+mn-cs"/>
              </a:rPr>
              <a:t>Learning Outcomes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38908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dirty="0"/>
              <a:t>The Growth of Functions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dirty="0"/>
              <a:t>Time Complexity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dirty="0"/>
              <a:t>Recursive Function 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dirty="0"/>
              <a:t>Recurrence using Master </a:t>
            </a:r>
            <a:r>
              <a:rPr lang="en-US" dirty="0" err="1"/>
              <a:t>theorm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n-ea"/>
                <a:cs typeface="+mn-cs"/>
              </a:rPr>
              <a:t>Lecture Outline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84108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5E292-B2CE-B7BC-EFDE-856857C24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Can I Measure Efficiency of An algorithm?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73791-A9D4-44A4-797A-B3BE43D94B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0800" indent="0">
              <a:lnSpc>
                <a:spcPct val="150000"/>
              </a:lnSpc>
              <a:buNone/>
            </a:pPr>
            <a:r>
              <a:rPr lang="en-US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Time complexity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analysis is a measure of:</a:t>
            </a:r>
            <a:b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algorithm's growth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rate as the </a:t>
            </a:r>
            <a:r>
              <a:rPr lang="en-US" b="1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input size increases</a:t>
            </a:r>
          </a:p>
          <a:p>
            <a:pPr marL="508000" lvl="1" indent="0">
              <a:lnSpc>
                <a:spcPct val="150000"/>
              </a:lnSpc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number of operations or steps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algorithm will take to complete its task</a:t>
            </a:r>
            <a:b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9127F280-2DA7-A8C2-5461-C8234DFF7CB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242176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Growth of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both computer science and in mathematics, there are many times when we care about how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 a function grows.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computer science, we want to understand 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quickly an algorithm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solve a problem as 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size of the input grows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 the efficiency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two different algorithms for solving the same problem. 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also determine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whether it is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practical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use a particular algori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thm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input grows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Illustration of Big-</a:t>
            </a:r>
            <a:r>
              <a:rPr lang="en-US" i="1" dirty="0"/>
              <a:t>O</a:t>
            </a:r>
            <a:r>
              <a:rPr lang="en-US" dirty="0"/>
              <a:t> Notation</a:t>
            </a:r>
          </a:p>
        </p:txBody>
      </p:sp>
      <p:pic>
        <p:nvPicPr>
          <p:cNvPr id="4" name="Content Placeholder 3" descr="03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35728" y="1714241"/>
            <a:ext cx="7534843" cy="3870130"/>
          </a:xfrm>
        </p:spPr>
      </p:pic>
      <p:sp>
        <p:nvSpPr>
          <p:cNvPr id="7" name="TextBox 6"/>
          <p:cNvSpPr txBox="1"/>
          <p:nvPr/>
        </p:nvSpPr>
        <p:spPr>
          <a:xfrm>
            <a:off x="6248400" y="2133601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6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is </a:t>
            </a:r>
            <a:r>
              <a:rPr lang="en-US" sz="36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6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6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64C686-A46E-F550-3E3E-7FAF6E25AAB2}"/>
              </a:ext>
            </a:extLst>
          </p:cNvPr>
          <p:cNvSpPr txBox="1"/>
          <p:nvPr/>
        </p:nvSpPr>
        <p:spPr>
          <a:xfrm>
            <a:off x="664029" y="135067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Big-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gives an </a:t>
            </a:r>
            <a:r>
              <a:rPr lang="en-US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upper bound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growth of a function</a:t>
            </a:r>
            <a:endParaRPr lang="en-US" sz="1800" dirty="0"/>
          </a:p>
        </p:txBody>
      </p:sp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Big-</a:t>
            </a:r>
            <a:r>
              <a:rPr lang="en-US" i="1" dirty="0"/>
              <a:t>O</a:t>
            </a:r>
            <a:r>
              <a:rPr lang="en-US" dirty="0"/>
              <a:t>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 functions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set of integers or the set of real numbers to the set of real numbers. We say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is 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there are constants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that whenever 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read as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is big-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)”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 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asymptotically dominates </a:t>
            </a:r>
            <a:r>
              <a:rPr lang="en-US" sz="2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.”</a:t>
            </a:r>
          </a:p>
          <a:p>
            <a:pPr marL="508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constants C and k are called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witnesses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the relationship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)). 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one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pair of witnesses is needed. </a:t>
            </a:r>
          </a:p>
        </p:txBody>
      </p:sp>
      <p:pic>
        <p:nvPicPr>
          <p:cNvPr id="7" name="Picture 6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5203372" y="3934515"/>
            <a:ext cx="2255386" cy="333578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Using the Definition of Big-</a:t>
            </a:r>
            <a:r>
              <a:rPr lang="en-US" sz="4000" i="1" dirty="0"/>
              <a:t>O</a:t>
            </a:r>
            <a:r>
              <a:rPr lang="en-US" sz="4000" dirty="0"/>
              <a:t>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Show that                                    is            .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Since when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&lt;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aseline="30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&lt;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aseline="30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take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4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witnesses to show that</a:t>
            </a:r>
          </a:p>
        </p:txBody>
      </p:sp>
      <p:pic>
        <p:nvPicPr>
          <p:cNvPr id="10" name="Picture 9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2536713" y="1257736"/>
            <a:ext cx="2590800" cy="342900"/>
          </a:xfrm>
          <a:prstGeom prst="rect">
            <a:avLst/>
          </a:prstGeom>
        </p:spPr>
      </p:pic>
      <p:pic>
        <p:nvPicPr>
          <p:cNvPr id="12" name="Picture 11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2819401" y="2971801"/>
            <a:ext cx="5355431" cy="309563"/>
          </a:xfrm>
          <a:prstGeom prst="rect">
            <a:avLst/>
          </a:prstGeom>
        </p:spPr>
      </p:pic>
      <p:pic>
        <p:nvPicPr>
          <p:cNvPr id="16" name="Picture 15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3352801" y="4226085"/>
            <a:ext cx="1883569" cy="342900"/>
          </a:xfrm>
          <a:prstGeom prst="rect">
            <a:avLst/>
          </a:prstGeom>
        </p:spPr>
      </p:pic>
      <p:pic>
        <p:nvPicPr>
          <p:cNvPr id="11" name="Picture 10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5951935" y="1275715"/>
            <a:ext cx="773906" cy="3429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67064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Some Important Points about Big-</a:t>
            </a:r>
            <a:r>
              <a:rPr lang="en-US" i="1" dirty="0"/>
              <a:t>O</a:t>
            </a:r>
            <a:r>
              <a:rPr lang="en-US" dirty="0"/>
              <a:t>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may see  “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))” instead of “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)).”  </a:t>
            </a:r>
          </a:p>
          <a:p>
            <a:pPr lvl="1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 this is an abuse of the equals sign since the meaning is that there is an inequality relating the values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for sufficiently large values of x. </a:t>
            </a:r>
          </a:p>
          <a:p>
            <a:pPr lvl="1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ok to write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∊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)), because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 represents the set of functions that are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Big-Omega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functions from the set of integers or the set of real numbers to the set of real numbers. We say that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if there are constants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that                             when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&gt; 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We say that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big-Omega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).”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Big-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gives an upper bound on the growth of a function, while Big-Omega gives a lower bound. Big-Omega tells us that a function grows at least as fast as another.</a:t>
            </a:r>
          </a:p>
        </p:txBody>
      </p:sp>
      <p:pic>
        <p:nvPicPr>
          <p:cNvPr id="6" name="Picture 5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6747605" y="2032309"/>
            <a:ext cx="2128838" cy="319088"/>
          </a:xfrm>
          <a:prstGeom prst="rect">
            <a:avLst/>
          </a:prstGeom>
        </p:spPr>
      </p:pic>
      <p:pic>
        <p:nvPicPr>
          <p:cNvPr id="4" name="Picture 3" descr="addin_tmp.png">
            <a:extLst>
              <a:ext uri="{FF2B5EF4-FFF2-40B4-BE49-F238E27FC236}">
                <a16:creationId xmlns:a16="http://schemas.microsoft.com/office/drawing/2014/main" id="{2061481C-9202-72B6-D6F4-F0662E6AFBBA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6733317" y="2939996"/>
            <a:ext cx="2157413" cy="319088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Big-Theta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functions from the set of integers or the set of real numbers to the set of real numbers. The function                                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                              and                              .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 say that “f is big-Theta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)” and also that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)”   and also that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are of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same order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.”  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if and only if there exists constants </a:t>
            </a:r>
            <a:r>
              <a:rPr lang="en-US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that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&lt;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This follows from the definitions of big-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big-Omega.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5518373" y="2001883"/>
            <a:ext cx="2145506" cy="319088"/>
          </a:xfrm>
          <a:prstGeom prst="rect">
            <a:avLst/>
          </a:prstGeom>
        </p:spPr>
      </p:pic>
      <p:pic>
        <p:nvPicPr>
          <p:cNvPr id="10" name="Picture 9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1128527" y="4665903"/>
            <a:ext cx="2145506" cy="319088"/>
          </a:xfrm>
          <a:prstGeom prst="rect">
            <a:avLst/>
          </a:prstGeom>
        </p:spPr>
      </p:pic>
      <p:pic>
        <p:nvPicPr>
          <p:cNvPr id="12" name="Picture 11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1306287" y="2674810"/>
            <a:ext cx="2150269" cy="319088"/>
          </a:xfrm>
          <a:prstGeom prst="rect">
            <a:avLst/>
          </a:prstGeom>
        </p:spPr>
      </p:pic>
      <p:pic>
        <p:nvPicPr>
          <p:cNvPr id="15" name="Picture 14" descr="addin_tmp.png">
            <a:extLst>
              <a:ext uri="{FF2B5EF4-FFF2-40B4-BE49-F238E27FC236}">
                <a16:creationId xmlns:a16="http://schemas.microsoft.com/office/drawing/2014/main" id="{774FFAD2-90DC-9AB7-7F48-F08FE82A0DD9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4485000" y="2674810"/>
            <a:ext cx="2128838" cy="319088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Complexity of Algorithms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an algorithm, how efficient is this algorithm for solving a problem given input of a particular size? To answer this question, we ask:</a:t>
            </a:r>
          </a:p>
          <a:p>
            <a:pPr lvl="1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does this algorithm use to solve a problem?</a:t>
            </a:r>
          </a:p>
          <a:p>
            <a:pPr lvl="1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memory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does this algorithm use to solve a problem?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EC20E-96B1-1720-8D89-F926492AA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complexity vs Space </a:t>
            </a:r>
            <a:r>
              <a:rPr lang="en-US" dirty="0" err="1"/>
              <a:t>Compexity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BEA2F-8F8D-088C-EF76-85D3BD0343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we analyze the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algorithm uses to solve the problem given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 of a particular size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we are studying the 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complexity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algorithm.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we analyze the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memory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algorithm uses to solve the problem given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 of a particular size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we are studying the </a:t>
            </a:r>
            <a:r>
              <a:rPr lang="en-US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 complexity 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algorithm.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710473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Complexity of Algorithms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measure time complexity in terms of the number of operations an algorithm uses and we will use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big-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big-Theta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notation to estimate the time complexity.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use this analysis to see whether it is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use this algorithm to solve problems with input of a particular size. We can also compare the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efficiency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different algorithms for solving the same problem.</a:t>
            </a:r>
          </a:p>
        </p:txBody>
      </p:sp>
    </p:spTree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Complexity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analyze the time complexity of algorithms, we determine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operations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such as comparisons and arithmetic operations (addition, multiplication, etc.). We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ignore minor details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such as the “house keeping” aspects of the algorithm.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focus on the 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worst-case time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complexity of an algorithm. This provides an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upper bound on the number of operations an algorithm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to solve a problem with input of a particular size.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usually much more difficult to determine the 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average case time complexity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an algorithm. This is the average number of operations an algorithm uses to solve a problem over all inputs of a particular </a:t>
            </a:r>
            <a:r>
              <a:rPr lang="en-US" dirty="0"/>
              <a:t>size.</a:t>
            </a:r>
          </a:p>
        </p:txBody>
      </p:sp>
    </p:spTree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Complexity Analysis of Algorithms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Describe the time complexity of the algorithm    for finding   the maximum element in a  finite sequence.</a:t>
            </a:r>
          </a:p>
          <a:p>
            <a:pPr>
              <a:buNone/>
            </a:pPr>
            <a:endParaRPr lang="en-US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endParaRPr lang="en-US" sz="2900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9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         </a:t>
            </a:r>
            <a:endParaRPr lang="en-US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656114" y="2024743"/>
            <a:ext cx="7315200" cy="3037114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vert="horz">
            <a:normAutofit/>
          </a:bodyPr>
          <a:lstStyle/>
          <a:p>
            <a:pPr marL="274320" indent="-274320">
              <a:buClr>
                <a:schemeClr val="accent3"/>
              </a:buClr>
              <a:buSzPct val="95000"/>
              <a:defRPr/>
            </a:pPr>
            <a:r>
              <a:rPr lang="en-US" sz="2600" b="1" dirty="0"/>
              <a:t>procedure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….,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integers)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if </a:t>
            </a:r>
            <a:r>
              <a:rPr lang="en-US" sz="2600" i="1" dirty="0"/>
              <a:t>max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&lt;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then </a:t>
            </a:r>
            <a:r>
              <a:rPr lang="en-US" sz="2600" i="1" dirty="0"/>
              <a:t>max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endParaRPr lang="en-US" sz="2600" i="1" kern="1200" baseline="-25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return </a:t>
            </a:r>
            <a:r>
              <a:rPr lang="en-US" sz="2600" i="1" dirty="0"/>
              <a:t>max</a:t>
            </a:r>
            <a:r>
              <a:rPr lang="en-US" sz="2600" dirty="0"/>
              <a:t>{</a:t>
            </a:r>
            <a:r>
              <a:rPr lang="en-US" sz="2600" i="1" dirty="0"/>
              <a:t>max </a:t>
            </a:r>
            <a:r>
              <a:rPr lang="en-US" sz="2600" dirty="0"/>
              <a:t>is the largest element}</a:t>
            </a:r>
            <a:endParaRPr lang="en-US" sz="26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en-US" sz="26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41714" y="5230955"/>
            <a:ext cx="777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1200" b="1" dirty="0"/>
              <a:t> </a:t>
            </a:r>
            <a:endParaRPr lang="en-US" sz="2000" dirty="0">
              <a:latin typeface="Cambria Math"/>
              <a:ea typeface="Cambria Math"/>
            </a:endParaRPr>
          </a:p>
          <a:p>
            <a:pPr>
              <a:buNone/>
            </a:pPr>
            <a:r>
              <a:rPr lang="en-US" sz="2000" dirty="0">
                <a:latin typeface="Cambria Math"/>
                <a:ea typeface="Cambria Math"/>
              </a:rPr>
              <a:t>the time complexity of the algorithm is  </a:t>
            </a:r>
            <a:r>
              <a:rPr lang="en-US" sz="2800" b="1" dirty="0">
                <a:latin typeface="Georgia" panose="02040502050405020303" pitchFamily="18" charset="0"/>
              </a:rPr>
              <a:t>Θ(</a:t>
            </a:r>
            <a:r>
              <a:rPr lang="en-US" sz="2800" b="1" i="1" dirty="0">
                <a:latin typeface="Georgia" panose="02040502050405020303" pitchFamily="18" charset="0"/>
              </a:rPr>
              <a:t>n</a:t>
            </a:r>
            <a:r>
              <a:rPr lang="en-US" sz="2800" b="1" dirty="0">
                <a:latin typeface="Georgia" panose="02040502050405020303" pitchFamily="18" charset="0"/>
              </a:rPr>
              <a:t>)</a:t>
            </a:r>
            <a:r>
              <a:rPr lang="en-US" sz="2000" dirty="0"/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Worst-Case Complexity of Linear Search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   </a:t>
            </a:r>
            <a:r>
              <a:rPr lang="en-US" b="1" dirty="0"/>
              <a:t>Example</a:t>
            </a:r>
            <a:r>
              <a:rPr lang="en-US" dirty="0"/>
              <a:t>: Determine the time complexity of the linear search algorithm.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917371" y="1894114"/>
            <a:ext cx="5889172" cy="255814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rmAutofit fontScale="70000" lnSpcReduction="20000"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dirty="0"/>
              <a:t>procedure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linear search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:integer, 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…,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distinct integers)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kern="1200" dirty="0">
                <a:solidFill>
                  <a:schemeClr val="tx1"/>
                </a:solidFill>
                <a:latin typeface="Cambria Math"/>
                <a:ea typeface="Cambria Math"/>
              </a:rPr>
              <a:t>≤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and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≠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+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dirty="0">
                <a:latin typeface="Cambria Math"/>
                <a:ea typeface="Cambria Math"/>
              </a:rPr>
              <a:t>≤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endParaRPr lang="en-US" sz="26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else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0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return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dirty="0"/>
              <a:t>{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the subscript of the term that equals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or is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0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if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not found}</a:t>
            </a:r>
            <a:endParaRPr lang="en-US" sz="26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F25A46-6749-0407-9E3A-AC749F753F50}"/>
              </a:ext>
            </a:extLst>
          </p:cNvPr>
          <p:cNvSpPr txBox="1"/>
          <p:nvPr/>
        </p:nvSpPr>
        <p:spPr>
          <a:xfrm>
            <a:off x="2813957" y="573337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dirty="0">
                <a:latin typeface="Cambria Math"/>
                <a:ea typeface="Cambria Math"/>
              </a:rPr>
              <a:t>the time complexity of the algorithm is  </a:t>
            </a:r>
            <a:r>
              <a:rPr lang="en-US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28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)</a:t>
            </a:r>
            <a:r>
              <a:rPr lang="en-US" sz="2000" dirty="0">
                <a:solidFill>
                  <a:srgbClr val="0070C0"/>
                </a:solidFill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7" grpId="1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Worst-Case Complexity of Binary Search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/>
              <a:t>   Example</a:t>
            </a:r>
            <a:r>
              <a:rPr lang="en-US" dirty="0"/>
              <a:t>: Describe the time complexity of binary search in terms of the number of comparisons used.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960914" y="2285999"/>
            <a:ext cx="7554686" cy="285205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rmAutofit fontScale="62500" lnSpcReduction="20000"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dirty="0"/>
              <a:t>   procedure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binary search(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integer,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,…,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increasing integers)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{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the left endpoint of interval}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j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{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right endpoint of interval}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&lt;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/>
                <a:ea typeface="Cambria Math"/>
              </a:rPr>
              <a:t>⌊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+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)/2</a:t>
            </a:r>
            <a:r>
              <a:rPr lang="en-US" sz="2600" dirty="0">
                <a:latin typeface="Cambria Math"/>
                <a:ea typeface="Cambria Math"/>
              </a:rPr>
              <a:t>⌋</a:t>
            </a:r>
            <a:endParaRPr lang="en-US" sz="26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&gt;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then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m + 1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else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m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=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endParaRPr lang="en-US" sz="26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else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0</a:t>
            </a:r>
            <a:endParaRPr lang="en-US" sz="2600" dirty="0"/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return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{location is the subscript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the term </a:t>
            </a:r>
            <a:r>
              <a:rPr lang="en-US" sz="2600" i="1" dirty="0" err="1"/>
              <a:t>a</a:t>
            </a:r>
            <a:r>
              <a:rPr lang="en-US" sz="2600" i="1" baseline="-25000" dirty="0" err="1"/>
              <a:t>i</a:t>
            </a:r>
            <a:r>
              <a:rPr lang="en-US" sz="2600" dirty="0"/>
              <a:t>  equal to </a:t>
            </a:r>
            <a:r>
              <a:rPr lang="en-US" sz="2600" i="1" dirty="0"/>
              <a:t>x</a:t>
            </a:r>
            <a:r>
              <a:rPr lang="en-US" sz="2600" dirty="0"/>
              <a:t>, or </a:t>
            </a:r>
            <a:r>
              <a:rPr lang="en-US" sz="2600" dirty="0">
                <a:latin typeface="Cambria Math" pitchFamily="18" charset="0"/>
                <a:ea typeface="Cambria Math" pitchFamily="18" charset="0"/>
              </a:rPr>
              <a:t>0</a:t>
            </a:r>
            <a:r>
              <a:rPr lang="en-US" sz="2600" dirty="0"/>
              <a:t> if </a:t>
            </a:r>
            <a:r>
              <a:rPr lang="en-US" sz="2600" i="1" dirty="0"/>
              <a:t>x</a:t>
            </a:r>
            <a:r>
              <a:rPr lang="en-US" sz="2600" dirty="0"/>
              <a:t> is not found}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C5F004-9EB3-460C-6A40-DD8CB0D47342}"/>
              </a:ext>
            </a:extLst>
          </p:cNvPr>
          <p:cNvSpPr txBox="1"/>
          <p:nvPr/>
        </p:nvSpPr>
        <p:spPr>
          <a:xfrm>
            <a:off x="2960914" y="5646293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dirty="0">
                <a:latin typeface="Cambria Math"/>
                <a:ea typeface="Cambria Math"/>
              </a:rPr>
              <a:t>the time complexity of the algorithm is  </a:t>
            </a:r>
            <a:r>
              <a:rPr lang="en-US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Θ(log </a:t>
            </a:r>
            <a:r>
              <a:rPr lang="en-US" sz="28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)</a:t>
            </a:r>
            <a:r>
              <a:rPr lang="en-US" sz="2000" dirty="0">
                <a:solidFill>
                  <a:srgbClr val="0070C0"/>
                </a:solidFill>
              </a:rPr>
              <a:t>.</a:t>
            </a:r>
            <a:endParaRPr lang="en-US" sz="14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2504E-AFB6-8C69-0431-1A30DC12D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4F1D0-14B7-DC73-669B-860AE45E3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7" y="1124622"/>
            <a:ext cx="3549131" cy="2411691"/>
          </a:xfrm>
          <a:solidFill>
            <a:schemeClr val="tx2"/>
          </a:solidFill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range(n):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x++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x in range(n):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y++</a:t>
            </a:r>
          </a:p>
          <a:p>
            <a:pPr marL="5080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A260CB3-18A9-116D-A5F6-B58A1AF3C463}"/>
              </a:ext>
            </a:extLst>
          </p:cNvPr>
          <p:cNvSpPr txBox="1">
            <a:spLocks/>
          </p:cNvSpPr>
          <p:nvPr/>
        </p:nvSpPr>
        <p:spPr>
          <a:xfrm>
            <a:off x="4207416" y="1124622"/>
            <a:ext cx="3777166" cy="24116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0A27BB-C48E-3D86-990C-32BC133964C6}"/>
              </a:ext>
            </a:extLst>
          </p:cNvPr>
          <p:cNvSpPr txBox="1">
            <a:spLocks/>
          </p:cNvSpPr>
          <p:nvPr/>
        </p:nvSpPr>
        <p:spPr>
          <a:xfrm>
            <a:off x="8163721" y="1124622"/>
            <a:ext cx="3777166" cy="241169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for s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C9FE3E-705E-AB7F-5D47-5C19EDE02C7E}"/>
              </a:ext>
            </a:extLst>
          </p:cNvPr>
          <p:cNvSpPr txBox="1"/>
          <p:nvPr/>
        </p:nvSpPr>
        <p:spPr>
          <a:xfrm>
            <a:off x="870857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17E426-A18B-9A8C-228F-01C23C46C831}"/>
              </a:ext>
            </a:extLst>
          </p:cNvPr>
          <p:cNvSpPr txBox="1"/>
          <p:nvPr/>
        </p:nvSpPr>
        <p:spPr>
          <a:xfrm>
            <a:off x="4310566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baseline="30000" dirty="0">
                <a:solidFill>
                  <a:srgbClr val="0070C0"/>
                </a:solidFill>
                <a:latin typeface="Georgia" panose="02040502050405020303" pitchFamily="18" charset="0"/>
              </a:rPr>
              <a:t>2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51540F-22E5-D3A0-3681-F3A14104BD18}"/>
              </a:ext>
            </a:extLst>
          </p:cNvPr>
          <p:cNvSpPr txBox="1"/>
          <p:nvPr/>
        </p:nvSpPr>
        <p:spPr>
          <a:xfrm>
            <a:off x="8360228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baseline="30000" dirty="0">
                <a:solidFill>
                  <a:srgbClr val="0070C0"/>
                </a:solidFill>
                <a:latin typeface="Georgia" panose="02040502050405020303" pitchFamily="18" charset="0"/>
              </a:rPr>
              <a:t>3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613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2504E-AFB6-8C69-0431-1A30DC12D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4F1D0-14B7-DC73-669B-860AE45E3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7" y="1124622"/>
            <a:ext cx="3549131" cy="2411691"/>
          </a:xfrm>
          <a:solidFill>
            <a:schemeClr val="accent5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x++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x in range(n):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y++</a:t>
            </a:r>
          </a:p>
          <a:p>
            <a:pPr marL="5080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A260CB3-18A9-116D-A5F6-B58A1AF3C463}"/>
              </a:ext>
            </a:extLst>
          </p:cNvPr>
          <p:cNvSpPr txBox="1">
            <a:spLocks/>
          </p:cNvSpPr>
          <p:nvPr/>
        </p:nvSpPr>
        <p:spPr>
          <a:xfrm>
            <a:off x="4207416" y="1124622"/>
            <a:ext cx="3777166" cy="241169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0A27BB-C48E-3D86-990C-32BC133964C6}"/>
              </a:ext>
            </a:extLst>
          </p:cNvPr>
          <p:cNvSpPr txBox="1">
            <a:spLocks/>
          </p:cNvSpPr>
          <p:nvPr/>
        </p:nvSpPr>
        <p:spPr>
          <a:xfrm>
            <a:off x="8163721" y="1124622"/>
            <a:ext cx="3647279" cy="241169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for s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C9FE3E-705E-AB7F-5D47-5C19EDE02C7E}"/>
              </a:ext>
            </a:extLst>
          </p:cNvPr>
          <p:cNvSpPr txBox="1"/>
          <p:nvPr/>
        </p:nvSpPr>
        <p:spPr>
          <a:xfrm>
            <a:off x="870857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17E426-A18B-9A8C-228F-01C23C46C831}"/>
              </a:ext>
            </a:extLst>
          </p:cNvPr>
          <p:cNvSpPr txBox="1"/>
          <p:nvPr/>
        </p:nvSpPr>
        <p:spPr>
          <a:xfrm>
            <a:off x="4310566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51540F-22E5-D3A0-3681-F3A14104BD18}"/>
              </a:ext>
            </a:extLst>
          </p:cNvPr>
          <p:cNvSpPr txBox="1"/>
          <p:nvPr/>
        </p:nvSpPr>
        <p:spPr>
          <a:xfrm>
            <a:off x="8360228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baseline="30000" dirty="0">
                <a:solidFill>
                  <a:srgbClr val="0070C0"/>
                </a:solidFill>
                <a:latin typeface="Georgia" panose="02040502050405020303" pitchFamily="18" charset="0"/>
              </a:rPr>
              <a:t>2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637616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2504E-AFB6-8C69-0431-1A30DC12D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4F1D0-14B7-DC73-669B-860AE45E3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7" y="1124622"/>
            <a:ext cx="3549131" cy="2411691"/>
          </a:xfrm>
          <a:solidFill>
            <a:schemeClr val="accent5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x++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x in range(1000):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y++</a:t>
            </a:r>
          </a:p>
          <a:p>
            <a:pPr marL="5080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A260CB3-18A9-116D-A5F6-B58A1AF3C463}"/>
              </a:ext>
            </a:extLst>
          </p:cNvPr>
          <p:cNvSpPr txBox="1">
            <a:spLocks/>
          </p:cNvSpPr>
          <p:nvPr/>
        </p:nvSpPr>
        <p:spPr>
          <a:xfrm>
            <a:off x="4207416" y="1124622"/>
            <a:ext cx="3777166" cy="241169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0A27BB-C48E-3D86-990C-32BC133964C6}"/>
              </a:ext>
            </a:extLst>
          </p:cNvPr>
          <p:cNvSpPr txBox="1">
            <a:spLocks/>
          </p:cNvSpPr>
          <p:nvPr/>
        </p:nvSpPr>
        <p:spPr>
          <a:xfrm>
            <a:off x="8163721" y="1124622"/>
            <a:ext cx="3647279" cy="241169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for s in range(9):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C9FE3E-705E-AB7F-5D47-5C19EDE02C7E}"/>
              </a:ext>
            </a:extLst>
          </p:cNvPr>
          <p:cNvSpPr txBox="1"/>
          <p:nvPr/>
        </p:nvSpPr>
        <p:spPr>
          <a:xfrm>
            <a:off x="870857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1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17E426-A18B-9A8C-228F-01C23C46C831}"/>
              </a:ext>
            </a:extLst>
          </p:cNvPr>
          <p:cNvSpPr txBox="1"/>
          <p:nvPr/>
        </p:nvSpPr>
        <p:spPr>
          <a:xfrm>
            <a:off x="4310566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1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51540F-22E5-D3A0-3681-F3A14104BD18}"/>
              </a:ext>
            </a:extLst>
          </p:cNvPr>
          <p:cNvSpPr txBox="1"/>
          <p:nvPr/>
        </p:nvSpPr>
        <p:spPr>
          <a:xfrm>
            <a:off x="8360228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1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4948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Worst-Case Complexity of Bubble Sort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worst-case complexity of bubble sort in terms of the number of comparisons made?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592392" y="2107095"/>
            <a:ext cx="8708571" cy="20574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rmAutofit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000" b="1" dirty="0">
                <a:latin typeface="Georgia" panose="02040502050405020303" pitchFamily="18" charset="0"/>
                <a:cs typeface="Times New Roman" panose="02020603050405020304" pitchFamily="18" charset="0"/>
              </a:rPr>
              <a:t>procedure</a:t>
            </a:r>
            <a:r>
              <a:rPr lang="en-US" sz="2000" b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i="1" kern="12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bubblesort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,…,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n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: real numbers with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n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Georgia" panose="02040502050405020303" pitchFamily="18" charset="0"/>
                <a:cs typeface="Times New Roman" panose="02020603050405020304" pitchFamily="18" charset="0"/>
              </a:rPr>
              <a:t>≥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   </a:t>
            </a:r>
            <a:r>
              <a:rPr lang="en-US" sz="2000" b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for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latin typeface="Georgia" panose="02040502050405020303" pitchFamily="18" charset="0"/>
                <a:cs typeface="Times New Roman" panose="02020603050405020304" pitchFamily="18" charset="0"/>
              </a:rPr>
              <a:t>i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:= 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to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n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Cambria Math"/>
                <a:cs typeface="Times New Roman" panose="02020603050405020304" pitchFamily="18" charset="0"/>
              </a:rPr>
              <a:t>− 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       </a:t>
            </a:r>
            <a:r>
              <a:rPr lang="en-US" sz="2000" b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for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j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:= 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to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n</a:t>
            </a:r>
            <a:r>
              <a:rPr lang="en-US" sz="2000" i="1" dirty="0">
                <a:latin typeface="Georgia" panose="02040502050405020303" pitchFamily="18" charset="0"/>
                <a:ea typeface="Cambria Math"/>
                <a:cs typeface="Times New Roman" panose="02020603050405020304" pitchFamily="18" charset="0"/>
              </a:rPr>
              <a:t> − </a:t>
            </a:r>
            <a:r>
              <a:rPr lang="en-US" sz="2000" i="1" kern="12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i</a:t>
            </a:r>
            <a:endParaRPr lang="en-US" sz="2000" i="1" kern="1200" dirty="0">
              <a:solidFill>
                <a:schemeClr val="tx1"/>
              </a:solidFill>
              <a:latin typeface="Georgia" panose="02040502050405020303" pitchFamily="18" charset="0"/>
              <a:ea typeface="+mn-ea"/>
              <a:cs typeface="Times New Roman" panose="02020603050405020304" pitchFamily="18" charset="0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            </a:t>
            </a:r>
            <a:r>
              <a:rPr lang="en-US" sz="2000" b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if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i="1" kern="12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j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&gt;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j</a:t>
            </a:r>
            <a:r>
              <a:rPr lang="en-US" sz="2000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+1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b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then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interchange </a:t>
            </a:r>
            <a:r>
              <a:rPr lang="en-US" sz="2000" i="1" kern="12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j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and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j</a:t>
            </a:r>
            <a:r>
              <a:rPr lang="en-US" sz="2000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+1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000" dirty="0">
                <a:latin typeface="Georgia" panose="02040502050405020303" pitchFamily="18" charset="0"/>
                <a:cs typeface="Times New Roman" panose="02020603050405020304" pitchFamily="18" charset="0"/>
              </a:rPr>
              <a:t>{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,…,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n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is now in increasing order}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41756" y="4624513"/>
            <a:ext cx="80772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Solution</a:t>
            </a:r>
            <a:r>
              <a:rPr lang="en-US" dirty="0"/>
              <a:t>: A sequence of </a:t>
            </a:r>
            <a:r>
              <a:rPr lang="en-US" i="1" dirty="0"/>
              <a:t>n</a:t>
            </a:r>
            <a:r>
              <a:rPr lang="en-US" dirty="0">
                <a:latin typeface="Cambria Math"/>
                <a:ea typeface="Cambria Math"/>
              </a:rPr>
              <a:t>−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1</a:t>
            </a:r>
            <a:r>
              <a:rPr lang="en-US" dirty="0"/>
              <a:t> passes is made through the list. On each pass </a:t>
            </a:r>
            <a:r>
              <a:rPr lang="en-US" i="1" dirty="0"/>
              <a:t>n</a:t>
            </a:r>
            <a:r>
              <a:rPr lang="en-US" dirty="0"/>
              <a:t> </a:t>
            </a:r>
            <a:r>
              <a:rPr lang="en-US" dirty="0">
                <a:latin typeface="Cambria Math"/>
                <a:ea typeface="Cambria Math"/>
              </a:rPr>
              <a:t>−</a:t>
            </a:r>
            <a:r>
              <a:rPr lang="en-US" dirty="0"/>
              <a:t> </a:t>
            </a:r>
            <a:r>
              <a:rPr lang="en-US" i="1" dirty="0" err="1"/>
              <a:t>i</a:t>
            </a:r>
            <a:r>
              <a:rPr lang="en-US" dirty="0"/>
              <a:t> comparisons are made.</a:t>
            </a:r>
          </a:p>
          <a:p>
            <a:endParaRPr lang="en-US" dirty="0"/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The worst-case complexity of bubble sort is  </a:t>
            </a:r>
            <a:r>
              <a:rPr lang="en-US" sz="24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24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2400" b="1" baseline="30000" dirty="0">
                <a:solidFill>
                  <a:srgbClr val="0070C0"/>
                </a:solidFill>
                <a:latin typeface="Georgia" panose="02040502050405020303" pitchFamily="18" charset="0"/>
              </a:rPr>
              <a:t>2</a:t>
            </a:r>
            <a:r>
              <a:rPr lang="en-US" sz="24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r>
              <a:rPr lang="en-US" sz="2400" dirty="0"/>
              <a:t>                                         .</a:t>
            </a:r>
          </a:p>
          <a:p>
            <a:r>
              <a:rPr lang="en-US" dirty="0"/>
              <a:t>                                                                            </a:t>
            </a:r>
          </a:p>
        </p:txBody>
      </p:sp>
      <p:pic>
        <p:nvPicPr>
          <p:cNvPr id="8" name="Picture 7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3019157" y="5181051"/>
            <a:ext cx="4509135" cy="346710"/>
          </a:xfrm>
          <a:prstGeom prst="rect">
            <a:avLst/>
          </a:prstGeom>
        </p:spPr>
      </p:pic>
      <p:pic>
        <p:nvPicPr>
          <p:cNvPr id="9" name="Picture 8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8063180" y="5137637"/>
            <a:ext cx="2219325" cy="34671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Worst-Case Complexity of Insertion Sort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worst-case complexity of insertion sort in terms of the number of comparisons made?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476999" y="2895600"/>
            <a:ext cx="5442857" cy="33528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rmAutofit fontScale="25000" lnSpcReduction="20000"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b="1" dirty="0"/>
              <a:t>procedure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insertion sort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,…,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dirty="0"/>
              <a:t>                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real numbers with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dirty="0"/>
              <a:t>≥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for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</a:t>
            </a:r>
            <a:r>
              <a:rPr lang="en-US" sz="8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&gt;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endParaRPr lang="en-US" sz="80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+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endParaRPr lang="en-US" sz="8000" i="1" kern="1200" baseline="-25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</a:t>
            </a:r>
            <a:r>
              <a:rPr lang="en-US" sz="8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0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  <a:r>
              <a:rPr lang="en-US" sz="8000" kern="1200" dirty="0">
                <a:solidFill>
                  <a:schemeClr val="tx1"/>
                </a:solidFill>
                <a:latin typeface="Cambria Math"/>
                <a:ea typeface="Cambria Math"/>
              </a:rPr>
              <a:t>−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dirty="0">
                <a:latin typeface="Cambria Math"/>
                <a:ea typeface="Cambria Math"/>
              </a:rPr>
              <a:t>−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80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en-US" sz="80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80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en-US" sz="80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k-1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en-US" sz="80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26029" y="3581401"/>
            <a:ext cx="4822371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total number of comparisons are: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 the complexity is Θ(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200" baseline="30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10" name="Picture 9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2438401" y="4343400"/>
            <a:ext cx="3240405" cy="34671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Worst-Case Complexity of Selection Sort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worst-case complexity of Selection sort in terms of the number of comparisons made?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26029" y="3581401"/>
            <a:ext cx="4822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complexity is Θ(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600" baseline="30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95556572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the Complexity of Algorithms</a:t>
            </a:r>
          </a:p>
        </p:txBody>
      </p:sp>
      <p:pic>
        <p:nvPicPr>
          <p:cNvPr id="4" name="Content Placeholder 3" descr="table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69374" y="1340960"/>
            <a:ext cx="6942711" cy="4664823"/>
          </a:xfrm>
        </p:spPr>
      </p:pic>
    </p:spTree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the Complexity of Algorithms</a:t>
            </a:r>
          </a:p>
        </p:txBody>
      </p:sp>
      <p:pic>
        <p:nvPicPr>
          <p:cNvPr id="4" name="Content Placeholder 3" descr="table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69374" y="1340960"/>
            <a:ext cx="6942711" cy="4664823"/>
          </a:xfrm>
        </p:spPr>
      </p:pic>
    </p:spTree>
    <p:extLst>
      <p:ext uri="{BB962C8B-B14F-4D97-AF65-F5344CB8AC3E}">
        <p14:creationId xmlns:p14="http://schemas.microsoft.com/office/powerpoint/2010/main" val="658060596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the Complexity of Algorithms</a:t>
            </a:r>
          </a:p>
        </p:txBody>
      </p:sp>
      <p:pic>
        <p:nvPicPr>
          <p:cNvPr id="4" name="Content Placeholder 3" descr="table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84305" y="1541898"/>
            <a:ext cx="10287351" cy="3444993"/>
          </a:xfrm>
        </p:spPr>
      </p:pic>
      <p:sp>
        <p:nvSpPr>
          <p:cNvPr id="5" name="TextBox 4"/>
          <p:cNvSpPr txBox="1"/>
          <p:nvPr/>
        </p:nvSpPr>
        <p:spPr>
          <a:xfrm>
            <a:off x="2146610" y="5366282"/>
            <a:ext cx="7677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Times of more than </a:t>
            </a:r>
            <a:r>
              <a:rPr lang="en-US" sz="2000" dirty="0">
                <a:latin typeface="Cambria Math" pitchFamily="18" charset="0"/>
                <a:ea typeface="Cambria Math" pitchFamily="18" charset="0"/>
              </a:rPr>
              <a:t>10</a:t>
            </a:r>
            <a:r>
              <a:rPr lang="en-US" sz="2000" baseline="30000" dirty="0">
                <a:latin typeface="Cambria Math" pitchFamily="18" charset="0"/>
                <a:ea typeface="Cambria Math" pitchFamily="18" charset="0"/>
              </a:rPr>
              <a:t>100   </a:t>
            </a:r>
            <a:r>
              <a:rPr lang="en-US" sz="2000" dirty="0"/>
              <a:t>years are indicated with an *.</a:t>
            </a:r>
            <a:endParaRPr lang="en-US" sz="2000" dirty="0"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Recursively Defined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dirty="0"/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A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recursive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inductive definition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function consists of two steps.</a:t>
            </a: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 Recursive function can be defined as a routine that calls itself directly or indirectly.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BASIS STEP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Specify the value of the function at zero.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RECURSIVE STEP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Give a rule for finding its value at an integer from its values at smaller integers.</a:t>
            </a:r>
          </a:p>
        </p:txBody>
      </p:sp>
    </p:spTree>
    <p:extLst>
      <p:ext uri="{BB962C8B-B14F-4D97-AF65-F5344CB8AC3E}">
        <p14:creationId xmlns:p14="http://schemas.microsoft.com/office/powerpoint/2010/main" val="35228316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Recursively Defined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recursive definition of the factorial function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!: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+ 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+ 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∙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22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2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2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lvl="2">
              <a:lnSpc>
                <a:spcPct val="150000"/>
              </a:lnSpc>
            </a:pP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* f(</a:t>
            </a:r>
            <a:r>
              <a:rPr lang="en-US" sz="22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0)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1</a:t>
            </a:r>
            <a:endParaRPr lang="en-US" sz="2200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 lvl="2">
              <a:lnSpc>
                <a:spcPct val="150000"/>
              </a:lnSpc>
            </a:pP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2+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=2 </a:t>
            </a:r>
            <a:endParaRPr lang="en-US" sz="2200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 lvl="2">
              <a:lnSpc>
                <a:spcPct val="150000"/>
              </a:lnSpc>
            </a:pP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3*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=6</a:t>
            </a:r>
            <a:endParaRPr lang="en-US" sz="2200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 marL="971550" lvl="1" indent="-51435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buNone/>
            </a:pPr>
            <a:endParaRPr lang="en-US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 lvl="2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94883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Recursively Defined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Suppose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defined by:</a:t>
            </a:r>
          </a:p>
          <a:p>
            <a:pPr>
              <a:lnSpc>
                <a:spcPct val="150000"/>
              </a:lnSpc>
              <a:buNone/>
            </a:pP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f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3,</a:t>
            </a:r>
          </a:p>
          <a:p>
            <a:pPr>
              <a:lnSpc>
                <a:spcPct val="150000"/>
              </a:lnSpc>
              <a:buNone/>
            </a:pP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f(n +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Find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2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 = 2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∙3 + 3 = 9</a:t>
            </a:r>
          </a:p>
          <a:p>
            <a:pPr lvl="2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1)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 = 2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∙9 + 3 = 21</a:t>
            </a:r>
          </a:p>
          <a:p>
            <a:pPr lvl="2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 = 2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∙21 + 3 = 45</a:t>
            </a:r>
          </a:p>
          <a:p>
            <a:pPr lvl="2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 = 2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∙45 + 3 = 93</a:t>
            </a:r>
          </a:p>
          <a:p>
            <a:pPr lvl="2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4886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Divide-and-Conquer Recurrence Relations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 that a recursive algorithm divides a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 of size 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subproblems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Assume each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subproblem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of size 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extra operations are needed in the conquer step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represents the number of operations to solve a problem of size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satisisfies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following recurrence relation:</a:t>
            </a:r>
          </a:p>
          <a:p>
            <a:pPr>
              <a:lnSpc>
                <a:spcPct val="150000"/>
              </a:lnSpc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+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called a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divide-and-conquer recurrence relation.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49192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/>
              <a:t>Estimating the Size of Divide-and-conquer Functions (</a:t>
            </a:r>
            <a:r>
              <a:rPr lang="en-US" sz="3200" i="1" dirty="0"/>
              <a:t>continued</a:t>
            </a:r>
            <a:r>
              <a:rPr lang="en-US" sz="32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Theorem 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2. Master Theorem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Let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an increasing function that satisfies the recurrence relation</a:t>
            </a: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i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whenever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=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i="1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where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positive integer greater than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real numbers with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positive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nonnegative. Then</a:t>
            </a:r>
          </a:p>
          <a:p>
            <a:pPr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/>
          </a:p>
        </p:txBody>
      </p:sp>
      <p:pic>
        <p:nvPicPr>
          <p:cNvPr id="7" name="Picture 6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3962402" y="4648202"/>
            <a:ext cx="373570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30066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+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i="1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/>
                  <a:t>	</a:t>
                </a:r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b="0" i="1" baseline="3000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e>
                    </m:d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a=4</a:t>
                </a:r>
              </a:p>
              <a:p>
                <a:r>
                  <a:rPr lang="en-US" dirty="0">
                    <a:ea typeface="Cambria Math" panose="02040503050406030204" pitchFamily="18" charset="0"/>
                  </a:rPr>
                  <a:t>b=2</a:t>
                </a:r>
              </a:p>
              <a:p>
                <a:r>
                  <a:rPr lang="en-US" dirty="0">
                    <a:ea typeface="Cambria Math" panose="02040503050406030204" pitchFamily="18" charset="0"/>
                  </a:rPr>
                  <a:t>d=1</a:t>
                </a:r>
              </a:p>
              <a:p>
                <a:r>
                  <a:rPr lang="pt-BR" dirty="0" err="1"/>
                  <a:t>Since</a:t>
                </a:r>
                <a:r>
                  <a:rPr lang="pt-BR" dirty="0"/>
                  <a:t> a &gt;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b</m:t>
                    </m:r>
                    <m:r>
                      <m:rPr>
                        <m:nor/>
                      </m:rPr>
                      <a:rPr lang="en-US" b="0" i="1" baseline="30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d</m:t>
                    </m:r>
                  </m:oMath>
                </a14:m>
                <a:endParaRPr lang="en-US" b="0" baseline="30000" dirty="0">
                  <a:cs typeface="Times New Roman" panose="02020603050405020304" pitchFamily="18" charset="0"/>
                </a:endParaRPr>
              </a:p>
              <a:p>
                <a:r>
                  <a:rPr lang="pt-BR" dirty="0"/>
                  <a:t>T(n)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/>
                      <m:t>O</m:t>
                    </m:r>
                    <m:r>
                      <m:rPr>
                        <m:nor/>
                      </m:rPr>
                      <a:rPr lang="en-US"/>
                      <m:t>(</m:t>
                    </m:r>
                    <m:sSup>
                      <m:sSup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𝒍𝒐𝒈</m:t>
                            </m:r>
                          </m:e>
                          <m:sub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𝒃</m:t>
                            </m:r>
                          </m:sub>
                        </m:sSub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p>
                    <m:r>
                      <a:rPr lang="en-US" i="1" dirty="0"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US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pt-BR" dirty="0"/>
                  <a:t>= O(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pt-BR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dirty="0"/>
                  <a:t>)</a:t>
                </a:r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 descr="addin_tmp.png">
            <a:extLst>
              <a:ext uri="{FF2B5EF4-FFF2-40B4-BE49-F238E27FC236}">
                <a16:creationId xmlns:a16="http://schemas.microsoft.com/office/drawing/2014/main" id="{E60D8A13-538A-1EB9-4C46-DF41CB799324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6934202" y="3219237"/>
            <a:ext cx="3735705" cy="9429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88738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+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i="1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/>
                  <a:t>	</a:t>
                </a:r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b="1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b="0" i="1" baseline="3000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</m:d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pPr marL="50800" indent="0">
                  <a:buNone/>
                </a:pPr>
                <a:r>
                  <a:rPr lang="en-US" dirty="0"/>
                  <a:t>Solution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a=1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b=2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d=0</a:t>
                </a:r>
              </a:p>
              <a:p>
                <a:r>
                  <a:rPr lang="en-US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i="1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=1</a:t>
                </a:r>
              </a:p>
              <a:p>
                <a:r>
                  <a:rPr lang="pt-BR" dirty="0" err="1">
                    <a:solidFill>
                      <a:schemeClr val="tx1"/>
                    </a:solidFill>
                  </a:rPr>
                  <a:t>Since</a:t>
                </a:r>
                <a:r>
                  <a:rPr lang="pt-BR" dirty="0">
                    <a:solidFill>
                      <a:schemeClr val="tx1"/>
                    </a:solidFill>
                  </a:rPr>
                  <a:t> a =</a:t>
                </a:r>
                <a:r>
                  <a:rPr lang="en-US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pt-BR" dirty="0">
                    <a:solidFill>
                      <a:schemeClr val="tx1"/>
                    </a:solidFill>
                  </a:rPr>
                  <a:t>T(n)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</m:sup>
                    </m:sSup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US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pt-BR" dirty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7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 descr="addin_tmp.png">
            <a:extLst>
              <a:ext uri="{FF2B5EF4-FFF2-40B4-BE49-F238E27FC236}">
                <a16:creationId xmlns:a16="http://schemas.microsoft.com/office/drawing/2014/main" id="{8B41C344-A58A-C814-700D-5D687D58AD85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5982124" y="1891180"/>
            <a:ext cx="5143501" cy="12983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88482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45CC9-D21A-3E45-001F-331690B13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Proof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3C88CB-D3AC-74A5-F965-95A9C6B1B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8" y="1124622"/>
            <a:ext cx="11233704" cy="5352378"/>
          </a:xfrm>
        </p:spPr>
        <p:txBody>
          <a:bodyPr>
            <a:normAutofit fontScale="70000" lnSpcReduction="20000"/>
          </a:bodyPr>
          <a:lstStyle/>
          <a:p>
            <a:pPr marL="50800" indent="0">
              <a:lnSpc>
                <a:spcPct val="17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Proof techniques refer to the methods employed in mathematics and logic to establish the validity or truth of a statement or proposition.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common proof techniques:</a:t>
            </a:r>
          </a:p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 Proof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This technique involves starting with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given statements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using logical reasoning to reach the desired conclusion.</a:t>
            </a:r>
          </a:p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 by Contradiction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In this technique, the proof assumes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negation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desired conclusion and then shows that it leads to a contradiction or inconsistency. This establishes the original statement's validity.</a:t>
            </a:r>
          </a:p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 by Contrapositive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This technique involves proving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contrapositive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 statement instead of the original statement. The contrapositive is logically equivalent to the original statement, so proving it establishes the truth of the original statement.</a:t>
            </a:r>
          </a:p>
          <a:p>
            <a:pPr marL="508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877491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73CEA-ACCF-B792-B04D-4423581A9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Proof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9FBA0-2A23-8BB0-DC08-295E9FC82D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 by Mathematical Induction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This technique is commonly used to prove statements that depend on a variable, typically natural numbers. It involves proving that a given statement holds for a base case (often n = 1) and then showing that if it holds for any arbitrary case (n = k), it also holds for the next case (n = k + 1).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 by Exhaustion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Also known as proof by cases, this technique involves considering all possible cases or scenarios and proving the statement for each specific case.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 by Counterexample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This technique aims to disprove a statement by providing a specific example or case that contradicts it. If a counterexample is found, it demonstrates that the statement is false.</a:t>
            </a:r>
          </a:p>
        </p:txBody>
      </p:sp>
    </p:spTree>
    <p:extLst>
      <p:ext uri="{BB962C8B-B14F-4D97-AF65-F5344CB8AC3E}">
        <p14:creationId xmlns:p14="http://schemas.microsoft.com/office/powerpoint/2010/main" val="131725621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48496B3-BC06-55FE-6AF8-17157AFA9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3857022456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B6627A7-A6E5-BC0F-12A6-77E3384F2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10AF8DE9-3AB9-F404-F9E3-C2852A017F9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linear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search</a:t>
                </a:r>
              </a:p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binary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search</a:t>
                </a:r>
              </a:p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insertion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sort</a:t>
                </a:r>
              </a:p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bubble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sort</a:t>
                </a:r>
              </a:p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selection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sort</a:t>
                </a:r>
              </a:p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merge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sort</a:t>
                </a: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Solutions </a:t>
                </a:r>
                <a:endParaRPr lang="en-US" sz="2200" i="1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1. </m:t>
                      </m:r>
                      <m:r>
                        <a:rPr lang="en-US" sz="22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h𝑒𝑡𝑎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𝑛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 2. 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𝑇h𝑒𝑡𝑎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log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⁡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𝑛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 3. 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𝑇h𝑒𝑡𝑎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sz="220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en-US" sz="22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 4. </m:t>
                      </m:r>
                      <m:r>
                        <a:rPr lang="en-US" sz="22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𝑇h𝑒𝑡𝑎</m:t>
                      </m:r>
                      <m:r>
                        <a:rPr lang="en-US" sz="22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sz="22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en-US" sz="22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 </m:t>
                      </m:r>
                      <m:r>
                        <a:rPr lang="en-US" sz="22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5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. </m:t>
                      </m:r>
                      <m:r>
                        <a:rPr lang="en-US" sz="22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𝑇h𝑒𝑡𝑎</m:t>
                      </m:r>
                      <m:d>
                        <m:dPr>
                          <m:ctrlPr>
                            <a:rPr lang="en-US" sz="22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2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2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6. 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𝑇h𝑒𝑡𝑎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𝑛𝑙𝑜𝑔𝑛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10AF8DE9-3AB9-F404-F9E3-C2852A017F9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012584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587B1-6708-FC8A-C92F-C69DA052D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64C04F-6B28-D5C7-B519-995D51327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65150" indent="-514350">
              <a:lnSpc>
                <a:spcPct val="16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--------------------used to measure the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complexity of an algorithm?</a:t>
            </a:r>
          </a:p>
          <a:p>
            <a:pPr marL="565150" indent="-514350">
              <a:lnSpc>
                <a:spcPct val="16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--------------------used to measure the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complexity of an algorithm?</a:t>
            </a:r>
          </a:p>
          <a:p>
            <a:pPr marL="565150" indent="-514350">
              <a:lnSpc>
                <a:spcPct val="16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an 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upper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bound on the time complexity of an algorithm.</a:t>
            </a:r>
          </a:p>
          <a:p>
            <a:pPr marL="565150" indent="-514350">
              <a:lnSpc>
                <a:spcPct val="16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 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bound on the time complexity of an algorithm.</a:t>
            </a:r>
          </a:p>
          <a:p>
            <a:pPr marL="565150" indent="-514350">
              <a:lnSpc>
                <a:spcPct val="16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same order on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time complexity of an algorithm.</a:t>
            </a:r>
          </a:p>
          <a:p>
            <a:pPr marL="50800" indent="0">
              <a:lnSpc>
                <a:spcPct val="16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</a:p>
          <a:p>
            <a:pPr marL="50800" indent="0">
              <a:lnSpc>
                <a:spcPct val="16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 number of operations 2. Computer memory 3)Big-O  4) Omega 5) Theta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24912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02D72-48FB-D407-30AD-00D6E15C3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167AD-8ECA-CFAF-6C47-2D84D8C687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0800" indent="0" algn="l" rtl="0">
              <a:lnSpc>
                <a:spcPct val="120000"/>
              </a:lnSpc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Three algorithms A, B, C with the following time complexity Which is the fastest algorithm</a:t>
            </a:r>
          </a:p>
          <a:p>
            <a:pPr marL="565150" indent="-514350" algn="l" rtl="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A=theta(1) B= theta(n) C=theta (n^2)</a:t>
            </a:r>
          </a:p>
          <a:p>
            <a:pPr marL="5651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A=theta(2^n) B= theta(n) C=theta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651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A=theta(1) B= theta(5^n) C=theta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nlogn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651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A=theta(2^n) B= theta(n^2) C=theta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nlogn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651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A=theta(n^2) B= theta(n^3) C=theta (n^4)</a:t>
            </a:r>
          </a:p>
          <a:p>
            <a:pPr marL="5651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A=theta(2^n) B= theta(n) C=theta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nlogn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A 2.C 3.A 4. C 5. A 6. B</a:t>
            </a:r>
          </a:p>
          <a:p>
            <a:pPr marL="565150" indent="-514350" algn="l" rtl="0">
              <a:buFont typeface="+mj-lt"/>
              <a:buAutoNum type="arabicPeriod"/>
            </a:pPr>
            <a:endParaRPr lang="en-US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 descr="table29.jpg">
            <a:extLst>
              <a:ext uri="{FF2B5EF4-FFF2-40B4-BE49-F238E27FC236}">
                <a16:creationId xmlns:a16="http://schemas.microsoft.com/office/drawing/2014/main" id="{41169183-4F3B-2372-6ECC-A50B3F2E9D5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7273" y="2190045"/>
            <a:ext cx="4662983" cy="3133069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95298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Fibonacci numbers are defined as follows: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f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baseline="-25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+ f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baseline="-25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endParaRPr lang="en-US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1435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Find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4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5,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and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6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11580" lvl="2" indent="-514350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f2  = f1 + f0   = 1 + 0 = 1,</a:t>
            </a:r>
          </a:p>
          <a:p>
            <a:pPr marL="1211580" lvl="2" indent="-514350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f3  = f2  + f1   = 1 + 1 = 2,</a:t>
            </a:r>
          </a:p>
          <a:p>
            <a:pPr marL="1211580" lvl="2" indent="-514350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f4  = f3 + f2  = 2 + 1 = 3,</a:t>
            </a:r>
          </a:p>
          <a:p>
            <a:pPr marL="1211580" lvl="2" indent="-514350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f5  = f4 + f3   = 3 + 2 = 5,</a:t>
            </a:r>
          </a:p>
          <a:p>
            <a:pPr marL="1211580" lvl="2" indent="-514350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f6 = f5 + f4   = 5 + 3 = 8.</a:t>
            </a:r>
          </a:p>
          <a:p>
            <a:pPr marL="697230" lvl="2" indent="0">
              <a:lnSpc>
                <a:spcPct val="150000"/>
              </a:lnSpc>
              <a:buNone/>
            </a:pPr>
            <a:endParaRPr lang="en-US" dirty="0">
              <a:latin typeface="Cambria Math" pitchFamily="18" charset="0"/>
              <a:ea typeface="Cambria Math" pitchFamily="18" charset="0"/>
            </a:endParaRPr>
          </a:p>
          <a:p>
            <a:pPr marL="571500" indent="-514350">
              <a:buNone/>
            </a:pP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6199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08000" indent="-457200" algn="just">
              <a:lnSpc>
                <a:spcPct val="160000"/>
              </a:lnSpc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an algorithm, how 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this algorithm for solving a problem given input of a particular size? We use--------,---------</a:t>
            </a:r>
          </a:p>
          <a:p>
            <a:pPr marL="590550" indent="-514350">
              <a:lnSpc>
                <a:spcPct val="160000"/>
              </a:lnSpc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there exists constants C1 , C2 and k such that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C&lt; g(x) &lt;  f(x) &lt; C2 g(x)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x &gt; k</a:t>
            </a:r>
          </a:p>
          <a:p>
            <a:pPr marL="508000" indent="-457200" algn="just">
              <a:lnSpc>
                <a:spcPct val="160000"/>
              </a:lnSpc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there are constants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that                                       when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&gt; 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08000" indent="-457200" algn="just">
              <a:lnSpc>
                <a:spcPct val="160000"/>
              </a:lnSpc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there are constants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that                                       when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&gt; 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33400" lvl="1" indent="0">
              <a:lnSpc>
                <a:spcPct val="160000"/>
              </a:lnSpc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lvl="1" indent="0">
              <a:lnSpc>
                <a:spcPct val="16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lvl="1" indent="0">
              <a:lnSpc>
                <a:spcPct val="16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lvl="1" indent="0">
              <a:lnSpc>
                <a:spcPct val="16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: 1) Time complexity – Space complexity 2) Theta 3)Big-O  4) Omega</a:t>
            </a:r>
          </a:p>
        </p:txBody>
      </p:sp>
      <p:pic>
        <p:nvPicPr>
          <p:cNvPr id="4" name="Picture 3" descr="addin_tmp.png">
            <a:extLst>
              <a:ext uri="{FF2B5EF4-FFF2-40B4-BE49-F238E27FC236}">
                <a16:creationId xmlns:a16="http://schemas.microsoft.com/office/drawing/2014/main" id="{E2505421-D4CC-98F5-CD7E-AD29A4314BC3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5764489" y="2977354"/>
            <a:ext cx="2255386" cy="333578"/>
          </a:xfrm>
          <a:prstGeom prst="rect">
            <a:avLst/>
          </a:prstGeom>
        </p:spPr>
      </p:pic>
      <p:pic>
        <p:nvPicPr>
          <p:cNvPr id="5" name="Picture 4" descr="addin_tmp.png">
            <a:extLst>
              <a:ext uri="{FF2B5EF4-FFF2-40B4-BE49-F238E27FC236}">
                <a16:creationId xmlns:a16="http://schemas.microsoft.com/office/drawing/2014/main" id="{ABA57164-71A5-8A5E-F66C-0766A7F2767E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5633860" y="3713872"/>
            <a:ext cx="2157413" cy="33357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F76542-AC25-9172-7EFD-77362723BDF4}"/>
              </a:ext>
            </a:extLst>
          </p:cNvPr>
          <p:cNvSpPr/>
          <p:nvPr/>
        </p:nvSpPr>
        <p:spPr>
          <a:xfrm>
            <a:off x="6574971" y="2950028"/>
            <a:ext cx="435429" cy="478971"/>
          </a:xfrm>
          <a:prstGeom prst="rect">
            <a:avLst/>
          </a:prstGeom>
          <a:noFill/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9FAC65-FD07-4C4B-469E-D8B17D57ACD7}"/>
              </a:ext>
            </a:extLst>
          </p:cNvPr>
          <p:cNvSpPr/>
          <p:nvPr/>
        </p:nvSpPr>
        <p:spPr>
          <a:xfrm>
            <a:off x="6357256" y="3672057"/>
            <a:ext cx="435429" cy="478970"/>
          </a:xfrm>
          <a:prstGeom prst="rect">
            <a:avLst/>
          </a:prstGeom>
          <a:noFill/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35993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+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i="1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/>
                  <a:t>	</a:t>
                </a:r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b="1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pPr marL="50800" indent="0">
                  <a:buNone/>
                </a:pPr>
                <a:r>
                  <a:rPr lang="en-US" dirty="0"/>
                  <a:t>Solution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a=1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b=2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d=0</a:t>
                </a:r>
              </a:p>
              <a:p>
                <a:r>
                  <a:rPr lang="en-US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i="1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=1</a:t>
                </a:r>
              </a:p>
              <a:p>
                <a:r>
                  <a:rPr lang="pt-BR" dirty="0" err="1">
                    <a:solidFill>
                      <a:schemeClr val="tx1"/>
                    </a:solidFill>
                  </a:rPr>
                  <a:t>Since</a:t>
                </a:r>
                <a:r>
                  <a:rPr lang="pt-BR" dirty="0">
                    <a:solidFill>
                      <a:schemeClr val="tx1"/>
                    </a:solidFill>
                  </a:rPr>
                  <a:t> a =</a:t>
                </a:r>
                <a:r>
                  <a:rPr lang="en-US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</a:t>
                </a:r>
                <a:r>
                  <a:rPr lang="en-US" i="1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</a:p>
              <a:p>
                <a:r>
                  <a:rPr lang="pt-BR" dirty="0">
                    <a:solidFill>
                      <a:schemeClr val="tx1"/>
                    </a:solidFill>
                  </a:rPr>
                  <a:t>T(n)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</m:sup>
                    </m:sSup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US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pt-BR" dirty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7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 descr="addin_tmp.png">
            <a:extLst>
              <a:ext uri="{FF2B5EF4-FFF2-40B4-BE49-F238E27FC236}">
                <a16:creationId xmlns:a16="http://schemas.microsoft.com/office/drawing/2014/main" id="{8B41C344-A58A-C814-700D-5D687D58AD85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5982124" y="1891180"/>
            <a:ext cx="5143501" cy="12983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433D36C-D39D-30C3-8A12-FF5B704D97DA}"/>
              </a:ext>
            </a:extLst>
          </p:cNvPr>
          <p:cNvSpPr/>
          <p:nvPr/>
        </p:nvSpPr>
        <p:spPr>
          <a:xfrm>
            <a:off x="7500257" y="3886200"/>
            <a:ext cx="2928257" cy="141514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002060"/>
                </a:solidFill>
                <a:latin typeface="Amasis MT Pro Black" panose="02040A04050005020304" pitchFamily="18" charset="0"/>
              </a:rPr>
              <a:t>Binary Search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85374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	f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𝒃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m:rPr>
                        <m:nor/>
                      </m:rPr>
                      <a:rPr lang="en-US" i="1" baseline="30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d</m:t>
                    </m:r>
                    <m:r>
                      <m:rPr>
                        <m:nor/>
                      </m:rPr>
                      <a:rPr lang="en-US" i="1" baseline="30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dirty="0"/>
                      <m:t>	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dirty="0"/>
                  <a:t>	f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𝒄</m:t>
                    </m:r>
                    <m:sSup>
                      <m:sSupPr>
                        <m:ctrlPr>
                          <a:rPr lang="en-US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/>
                    </m:sSup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a=2</a:t>
                </a:r>
              </a:p>
              <a:p>
                <a:r>
                  <a:rPr lang="en-US" dirty="0">
                    <a:ea typeface="Cambria Math" panose="02040503050406030204" pitchFamily="18" charset="0"/>
                  </a:rPr>
                  <a:t>b=2</a:t>
                </a:r>
              </a:p>
              <a:p>
                <a:r>
                  <a:rPr lang="en-US" dirty="0">
                    <a:ea typeface="Cambria Math" panose="02040503050406030204" pitchFamily="18" charset="0"/>
                  </a:rPr>
                  <a:t>d=1</a:t>
                </a:r>
              </a:p>
              <a:p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en-US" dirty="0">
                    <a:ea typeface="Cambria Math" panose="02040503050406030204" pitchFamily="18" charset="0"/>
                  </a:rPr>
                  <a:t>=2</a:t>
                </a:r>
              </a:p>
              <a:p>
                <a:r>
                  <a:rPr lang="pt-BR" dirty="0" err="1"/>
                  <a:t>Since</a:t>
                </a:r>
                <a:r>
                  <a:rPr lang="pt-BR" dirty="0"/>
                  <a:t> a=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endParaRPr lang="en-US" b="1" dirty="0"/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b="1"/>
                      <m:t>O</m:t>
                    </m:r>
                    <m:r>
                      <m:rPr>
                        <m:nor/>
                      </m:rPr>
                      <a:rPr lang="en-US" b="1"/>
                      <m:t>(</m:t>
                    </m:r>
                    <m:sSup>
                      <m:sSupPr>
                        <m:ctrlPr>
                          <a:rPr lang="en-US" b="1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b="1" i="1" dirty="0">
                            <a:latin typeface="Cambria Math" panose="02040503050406030204" pitchFamily="18" charset="0"/>
                          </a:rPr>
                          <m:t>𝒅</m:t>
                        </m:r>
                      </m:sup>
                    </m:sSup>
                    <m:r>
                      <a:rPr lang="en-US" b="1" i="1" dirty="0"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𝒏</m:t>
                    </m:r>
                    <m:r>
                      <m:rPr>
                        <m:nor/>
                      </m:rPr>
                      <a:rPr lang="en-US" b="1"/>
                      <m:t>)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US" b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/>
                  <a:t>=</a:t>
                </a:r>
                <a:r>
                  <a:rPr lang="en-US" b="1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b="1"/>
                      <m:t>O</m:t>
                    </m:r>
                    <m:r>
                      <m:rPr>
                        <m:nor/>
                      </m:rPr>
                      <a:rPr lang="en-US" b="1"/>
                      <m:t>(</m:t>
                    </m:r>
                    <m:sSup>
                      <m:sSupPr>
                        <m:ctrlPr>
                          <a:rPr lang="en-US" b="1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b="1" i="1" dirty="0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  <m:r>
                      <a:rPr lang="en-US" b="1" i="1" dirty="0"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𝒏</m:t>
                    </m:r>
                    <m:r>
                      <m:rPr>
                        <m:nor/>
                      </m:rPr>
                      <a:rPr lang="en-US" b="1"/>
                      <m:t>)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D1CA48A6-9FBF-77DA-9A77-6292A40DD3E5}"/>
              </a:ext>
            </a:extLst>
          </p:cNvPr>
          <p:cNvSpPr/>
          <p:nvPr/>
        </p:nvSpPr>
        <p:spPr>
          <a:xfrm>
            <a:off x="7500257" y="3886200"/>
            <a:ext cx="2928257" cy="141514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002060"/>
                </a:solidFill>
                <a:latin typeface="Amasis MT Pro Black" panose="02040A04050005020304" pitchFamily="18" charset="0"/>
              </a:rPr>
              <a:t>Merge Sort</a:t>
            </a:r>
          </a:p>
        </p:txBody>
      </p:sp>
      <p:pic>
        <p:nvPicPr>
          <p:cNvPr id="4" name="Picture 3" descr="addin_tmp.png">
            <a:extLst>
              <a:ext uri="{FF2B5EF4-FFF2-40B4-BE49-F238E27FC236}">
                <a16:creationId xmlns:a16="http://schemas.microsoft.com/office/drawing/2014/main" id="{03FBF61D-EEED-85F6-C80C-43FAC2A0463F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5982124" y="1891180"/>
            <a:ext cx="5143501" cy="12983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22742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f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)=</m:t>
                    </m:r>
                    <m:r>
                      <a:rPr lang="en-US" b="1" i="1" dirty="0" err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𝒃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 dirty="0" err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𝑐𝑛</m:t>
                    </m:r>
                    <m:r>
                      <a:rPr lang="en-US" i="1" baseline="30000" dirty="0" err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i="1" baseline="30000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i="1" dirty="0">
                        <a:latin typeface="Cambria Math" panose="02040503050406030204" pitchFamily="18" charset="0"/>
                      </a:rPr>
                      <m:t>	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</a:rPr>
                      <m:t>	</m:t>
                    </m:r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)=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𝒄𝒏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^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𝟐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𝒃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^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pt-BR" i="1" dirty="0" smtClean="0">
                        <a:latin typeface="Cambria Math" panose="02040503050406030204" pitchFamily="18" charset="0"/>
                      </a:rPr>
                      <m:t>𝑆𝑖𝑛𝑐𝑒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b="1" i="1" dirty="0" err="1" smtClean="0">
                        <a:latin typeface="Cambria Math" panose="02040503050406030204" pitchFamily="18" charset="0"/>
                      </a:rPr>
                      <m:t>𝒃</m:t>
                    </m:r>
                    <m:r>
                      <a:rPr lang="en-US" b="1" i="1" dirty="0" err="1" smtClean="0">
                        <a:latin typeface="Cambria Math" panose="02040503050406030204" pitchFamily="18" charset="0"/>
                      </a:rPr>
                      <m:t>^</m:t>
                    </m:r>
                    <m:r>
                      <a:rPr lang="en-US" b="1" i="1" dirty="0" err="1" smtClean="0">
                        <a:latin typeface="Cambria Math" panose="02040503050406030204" pitchFamily="18" charset="0"/>
                      </a:rPr>
                      <m:t>𝒅</m:t>
                    </m:r>
                  </m:oMath>
                </a14:m>
                <a:endParaRPr lang="pt-BR" dirty="0"/>
              </a:p>
              <a:p>
                <a14:m>
                  <m:oMath xmlns:m="http://schemas.openxmlformats.org/officeDocument/2006/math">
                    <m:r>
                      <a:rPr lang="pt-BR" i="1" dirty="0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) = "</m:t>
                    </m:r>
                    <m:r>
                      <m:rPr>
                        <m:sty m:val="p"/>
                      </m:rPr>
                      <a:rPr lang="en-US" i="1" dirty="0" smtClean="0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("</m:t>
                    </m:r>
                    <m:r>
                      <a:rPr lang="en-US" i="1" dirty="0" err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 dirty="0" err="1" smtClean="0">
                        <a:latin typeface="Cambria Math" panose="02040503050406030204" pitchFamily="18" charset="0"/>
                      </a:rPr>
                      <m:t>^</m:t>
                    </m:r>
                    <m:r>
                      <a:rPr lang="en-US" b="1" i="1" dirty="0" err="1" smtClean="0"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)" "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= 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^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 descr="addin_tmp.png">
            <a:extLst>
              <a:ext uri="{FF2B5EF4-FFF2-40B4-BE49-F238E27FC236}">
                <a16:creationId xmlns:a16="http://schemas.microsoft.com/office/drawing/2014/main" id="{8C173A01-6E20-B8C1-874E-0E854E47FC0F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5982124" y="1891180"/>
            <a:ext cx="5143501" cy="12983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34039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 = </m:t>
                    </m:r>
                    <m:r>
                      <a:rPr lang="en-US" i="1" dirty="0" err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𝑎𝑓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 + </m:t>
                    </m:r>
                    <m:r>
                      <a:rPr lang="en-US" i="1" dirty="0" err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𝑐𝑛</m:t>
                    </m:r>
                    <m:r>
                      <a:rPr lang="en-US" i="1" baseline="30000" dirty="0" err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i="1" baseline="30000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i="1" dirty="0">
                        <a:latin typeface="Cambria Math" panose="02040503050406030204" pitchFamily="18" charset="0"/>
                      </a:rPr>
                      <m:t>	</m:t>
                    </m:r>
                  </m:oMath>
                </a14:m>
                <a:endParaRPr lang="en-US" dirty="0"/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a:rPr lang="en-US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a:rPr lang="en-US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b="1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a:rPr lang="en-US" i="1" baseline="30000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e>
                    </m:d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i="1" baseline="30000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i="1" baseline="30000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=2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pt-BR" i="1" dirty="0" smtClean="0">
                        <a:latin typeface="Cambria Math" panose="02040503050406030204" pitchFamily="18" charset="0"/>
                      </a:rPr>
                      <m:t>𝑆𝑖𝑛𝑐𝑒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 &gt;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i="1" baseline="30000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</m:oMath>
                </a14:m>
                <a:endParaRPr lang="en-US" i="1" baseline="30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pt-BR" i="1" dirty="0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) =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𝒍𝒐𝒈</m:t>
                            </m:r>
                          </m:e>
                          <m:sub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𝒃</m:t>
                            </m:r>
                          </m:sub>
                        </m:sSub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p>
                    <m:r>
                      <a:rPr lang="en-US" i="1" dirty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= 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𝒍𝒐𝒈</m:t>
                            </m:r>
                          </m:e>
                          <m:sub>
                            <m:r>
                              <a:rPr lang="en-US" b="1" i="1" dirty="0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b="1" i="1" dirty="0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en-US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 descr="addin_tmp.png">
            <a:extLst>
              <a:ext uri="{FF2B5EF4-FFF2-40B4-BE49-F238E27FC236}">
                <a16:creationId xmlns:a16="http://schemas.microsoft.com/office/drawing/2014/main" id="{83A95468-F8C8-27BA-8278-CF94AB57F2C0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6934202" y="3219237"/>
            <a:ext cx="3735705" cy="9429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69980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6AB3-A025-ABB0-A27B-471940BBF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8EB04-F42F-D833-D01D-5FEE7B9FB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l"/>
            <a:r>
              <a:rPr lang="en-US" sz="1800" b="0" i="0" u="none" strike="noStrike" baseline="0" dirty="0">
                <a:latin typeface="STIXGeneral-Regular"/>
              </a:rPr>
              <a:t>Give big O</a:t>
            </a:r>
          </a:p>
          <a:p>
            <a:pPr algn="l"/>
            <a:endParaRPr lang="en-US" sz="1800" dirty="0">
              <a:latin typeface="STIXGeneral-Regular"/>
            </a:endParaRPr>
          </a:p>
          <a:p>
            <a:pPr algn="l"/>
            <a:endParaRPr lang="en-US" sz="1800" b="0" i="0" u="none" strike="noStrike" baseline="0" dirty="0">
              <a:latin typeface="STIXGeneral-Regular"/>
            </a:endParaRPr>
          </a:p>
          <a:p>
            <a:pPr algn="l"/>
            <a:endParaRPr lang="en-US" sz="1800" dirty="0">
              <a:latin typeface="STIXGeneral-Regular"/>
            </a:endParaRPr>
          </a:p>
          <a:p>
            <a:pPr algn="l"/>
            <a:endParaRPr lang="en-US" sz="1800" b="0" i="0" u="sng" strike="noStrike" baseline="0" dirty="0">
              <a:latin typeface="STIXGeneral-Regular"/>
            </a:endParaRPr>
          </a:p>
          <a:p>
            <a:pPr algn="l"/>
            <a:endParaRPr lang="en-US" sz="1800" dirty="0">
              <a:latin typeface="STIXGeneral-Regular"/>
            </a:endParaRPr>
          </a:p>
          <a:p>
            <a:pPr marL="50800" indent="0" algn="l">
              <a:buNone/>
            </a:pPr>
            <a:endParaRPr lang="en-US" sz="1800" b="0" i="0" u="none" strike="noStrike" baseline="0" dirty="0">
              <a:latin typeface="STIXGeneral-Regular"/>
            </a:endParaRPr>
          </a:p>
          <a:p>
            <a:pPr algn="l"/>
            <a:endParaRPr lang="en-US" sz="1800" dirty="0">
              <a:latin typeface="STIXGeneral-Regular"/>
            </a:endParaRPr>
          </a:p>
          <a:p>
            <a:pPr algn="l">
              <a:lnSpc>
                <a:spcPct val="150000"/>
              </a:lnSpc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 that an element is known to be among the first four elements in a list of 32 elements. Would a linear search or a binary search locate this element</a:t>
            </a:r>
            <a:r>
              <a:rPr lang="en-US" sz="2400" b="0" i="0" u="none" strike="no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 sorted list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more rapidly?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1.O(1) 2.O(n^2) 3.Linear</a:t>
            </a:r>
          </a:p>
          <a:p>
            <a:pPr algn="l">
              <a:lnSpc>
                <a:spcPct val="150000"/>
              </a:lnSpc>
            </a:pPr>
            <a:endParaRPr lang="en-US" sz="24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29BA7F-A70F-963F-57D0-D916F38CD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8421" y="1518485"/>
            <a:ext cx="3293337" cy="17145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475DBE-D17D-FAE0-5EE3-52F0340BD6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2633" y="1562027"/>
            <a:ext cx="3470527" cy="15077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3482CCB-10BF-1CA9-2A86-E0DBD85AA5A4}"/>
              </a:ext>
            </a:extLst>
          </p:cNvPr>
          <p:cNvSpPr txBox="1"/>
          <p:nvPr/>
        </p:nvSpPr>
        <p:spPr>
          <a:xfrm>
            <a:off x="1219200" y="1562028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2B09A9-2A6F-A184-A952-78519B7EB5D2}"/>
              </a:ext>
            </a:extLst>
          </p:cNvPr>
          <p:cNvSpPr txBox="1"/>
          <p:nvPr/>
        </p:nvSpPr>
        <p:spPr>
          <a:xfrm>
            <a:off x="7153743" y="1711890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3731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45CC9-D21A-3E45-001F-331690B13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3C88CB-D3AC-74A5-F965-95A9C6B1B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8" y="1124622"/>
            <a:ext cx="11233704" cy="535237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This technique involves starting with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given statements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using logical reasoning to reach conclusion.</a:t>
            </a:r>
          </a:p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the proof assumes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negation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desired conclusion and then shows that it leads to an inconsistency.</a:t>
            </a:r>
          </a:p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proving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contrapositive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 statement instead of the original statement</a:t>
            </a:r>
          </a:p>
          <a:p>
            <a:pPr>
              <a:lnSpc>
                <a:spcPct val="170000"/>
              </a:lnSpc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</a:p>
          <a:p>
            <a:pPr>
              <a:lnSpc>
                <a:spcPct val="170000"/>
              </a:lnSpc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1.Direct Proof 2. Proof by Contradiction 3. Proof by Contrapositive</a:t>
            </a:r>
          </a:p>
          <a:p>
            <a:pPr marL="50800" indent="0">
              <a:buNone/>
            </a:pP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45044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73CEA-ACCF-B792-B04D-4423581A9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Proof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9FBA0-2A23-8BB0-DC08-295E9FC82D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prove statements that depend on a variable, typically natural numbers. 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consider all possible cases and proving the statement for each case.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disprove a statement by providing a specific example that contradicts it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50800" indent="0" algn="just">
              <a:lnSpc>
                <a:spcPct val="16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Proof by Mathematical Induction 2. Proof by Exhaustion 3. Proof by Counterexample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24311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D97AA51-6303-1BC4-A8B9-12B0D94CA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Current Advancements in Discrete Mathematics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للإطلاع فقط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468141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8015924-0909-B402-8B64-7AE4301F9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5BABEF3-FB34-0155-79BC-5EEEA67C0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Discrete mathematics is evolving rapidly, especially because of its deep connections to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 science, cryptography, AI, and network theory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 search results highlight that journals like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Advances and Applications in Discrete Mathematics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actively publish new developments in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combinatorics, graph theory, coding theory, block designs, discrete geometry, and discrete probability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509745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E3666-101D-991B-AB65-73AF6C694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Graph Theory &amp; Network Science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AE948-0494-3B95-5FC8-EF43AD75D4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theory remains one of the most dynamic areas because of its applications in:</a:t>
            </a:r>
          </a:p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networks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(community detection, influence maximization)</a:t>
            </a:r>
          </a:p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Biological networks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(protein interactions, gene regulation)</a:t>
            </a:r>
          </a:p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networks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(routing, congestion control)</a:t>
            </a:r>
          </a:p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algorithms for 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(graph neural networks, graph embeddings)</a:t>
            </a:r>
          </a:p>
          <a:p>
            <a:pPr marL="5080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work focuses on: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Hypergraphs and higher‑order networks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Dynamic and temporal graphs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Efficient algorithms for massive graphs (streaming, distributed)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6098202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B59F4-74B8-A9DC-32FA-600BEE4F7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 to Real‑World Problems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CF9E4-796C-706D-2575-E3BF1E7A36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Networking and information sciences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Optimization in logistics and supply chains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Bioinformatics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Quantum computing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Cryptographic protocols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 theory (VC dimension, PAC learning, combinatorial generalization)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761917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7113781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|f(x)| \leq C|g(x)|$&#10;&#10;\end{document}"/>
  <p:tag name="IGUANATEXSIZE" val="2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2.4|33.8|4.5|66.1|5.1|2.2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 = x^{2} + 2x + 1$&#10;&#10;\end{document}"/>
  <p:tag name="IGUANATEXSIZE" val="2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0 \leq x^2 + 2x + 1 \leq x^{2} + 2x^{2} + x^{2} = 4x^{2}$&#10;&#10;\end{document}"/>
  <p:tag name="IGUANATEXSIZE" val="2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O(x^2)$&#10;&#10;\end{document}"/>
  <p:tag name="IGUANATEXSIZE" val="2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O(x^2)$&#10;&#10;\end{document}"/>
  <p:tag name="IGUANATEXSIZE" val="2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\Omega(g(x))$&#10;&#10;\end{document}"/>
  <p:tag name="IGUANATEXSIZE" val="2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|f(x)| \geq C|g(x)|$&#10;&#10;\end{document}"/>
  <p:tag name="IGUANATEXSIZE" val="2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\Theta(g(x))$&#10;&#10;\end{document}"/>
  <p:tag name="IGUANATEXSIZE" val="2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\Theta(g(x))$&#10;&#10;\end{document}"/>
  <p:tag name="IGUANATEXSIZE" val="2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O(g(x))$&#10;&#10;\end{document}"/>
  <p:tag name="IGUANATEXSIZE" val="2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\Omega(g(x))$&#10;&#10;\end{document}"/>
  <p:tag name="IGUANATEXSIZE" val="2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6.5|5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1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3.3|119.4|34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|42.7|25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|27.3|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(n -1) + (n - 2) + \ldots + 2 + 1 \;=\; \frac{n(n-1)}{2}$ &#10;&#10;&#10;\end{document}"/>
  <p:tag name="IGUANATEXSIZE" val="2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\frac{n(n-1)}{2} \;=\; \frac{1}{2} n^{2} - \frac{1}{2} n$ &#10;&#10;&#10;\end{document}"/>
  <p:tag name="IGUANATEXSIZE" val="2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 2 + 3 + \dots + n \;=\; \frac{n(n-1)}{2} - 1$ &#10;&#10;&#10;\end{document}"/>
  <p:tag name="IGUANATEXSIZE" val="2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8|3.5|47.5|1|29.4|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3.1|11.2|7.6|36.5|1|32.7|0.5|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.1|127.8|0.8|0.9|1.2|2.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3.3|106.3|0.8|1.2|1.9|1.6|3|2.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1|15.4|104.1|52.4|38.3|9.4|1.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9.7|16.8|14|5|12.9|1.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4.1|6.2|21.9|25.6|11.5|23.7|33.3|30.5|1.7|1.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4|1|7.4|5.6|33|33.5|28.2|2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4.9|13.4|1.8|4.4|4.2|1.1|7.1|5.9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|f(x)| \leq C|g(x)|$&#10;&#10;\end{document}"/>
  <p:tag name="IGUANATEXSIZE" val="2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|f(x)| \geq C|g(x)|$&#10;&#10;\end{document}"/>
  <p:tag name="IGUANATEXSIZE" val="2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0.7|0.9|66.6|0.6|0.8|1.9|4.9|15.2|3.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2|16|0.9|0.9|2.9|4.5|11.2|5.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0.9|1.6|1|1.6|1.8|2.9|12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0.9|0.2|0.2|0.2|0.2|0.2|1.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5|62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8.2|14.7|4.8|1.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29.4|10.6|41.4|0.5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4288</TotalTime>
  <Words>7152</Words>
  <Application>Microsoft Office PowerPoint</Application>
  <PresentationFormat>Widescreen</PresentationFormat>
  <Paragraphs>756</Paragraphs>
  <Slides>56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68" baseType="lpstr">
      <vt:lpstr>Amasis MT Pro Black</vt:lpstr>
      <vt:lpstr>Arial</vt:lpstr>
      <vt:lpstr>Brush Script MT</vt:lpstr>
      <vt:lpstr>Calibri</vt:lpstr>
      <vt:lpstr>Cambria Math</vt:lpstr>
      <vt:lpstr>Georgia</vt:lpstr>
      <vt:lpstr>STIXGeneral-Regular</vt:lpstr>
      <vt:lpstr>Times New Roman</vt:lpstr>
      <vt:lpstr>Trebuchet MS</vt:lpstr>
      <vt:lpstr>Wingdings 2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I Measure Efficiency of An algorithm?</vt:lpstr>
      <vt:lpstr>The Growth of Functions</vt:lpstr>
      <vt:lpstr>Illustration of Big-O Notation</vt:lpstr>
      <vt:lpstr>Big-O Notation</vt:lpstr>
      <vt:lpstr>Using the Definition of Big-O Notation</vt:lpstr>
      <vt:lpstr>Some Important Points about Big-O Notation</vt:lpstr>
      <vt:lpstr>Big-Omega Notation</vt:lpstr>
      <vt:lpstr>Big-Theta Notation</vt:lpstr>
      <vt:lpstr>The Complexity of Algorithms</vt:lpstr>
      <vt:lpstr>Time complexity vs Space Compexity</vt:lpstr>
      <vt:lpstr>The Complexity of Algorithms</vt:lpstr>
      <vt:lpstr>Time Complexity</vt:lpstr>
      <vt:lpstr>Complexity Analysis of Algorithms</vt:lpstr>
      <vt:lpstr>Worst-Case Complexity of Linear Search</vt:lpstr>
      <vt:lpstr>Worst-Case Complexity of Binary Search </vt:lpstr>
      <vt:lpstr>Quiz</vt:lpstr>
      <vt:lpstr>Quiz</vt:lpstr>
      <vt:lpstr>Quiz</vt:lpstr>
      <vt:lpstr>Worst-Case Complexity of Bubble Sort</vt:lpstr>
      <vt:lpstr>Worst-Case Complexity of Insertion Sort</vt:lpstr>
      <vt:lpstr>Worst-Case Complexity of Selection Sort</vt:lpstr>
      <vt:lpstr>Understanding the Complexity of Algorithms</vt:lpstr>
      <vt:lpstr>Understanding the Complexity of Algorithms</vt:lpstr>
      <vt:lpstr>Understanding the Complexity of Algorithms</vt:lpstr>
      <vt:lpstr>Recursively Defined Functions</vt:lpstr>
      <vt:lpstr>Recursively Defined Functions</vt:lpstr>
      <vt:lpstr>Recursively Defined Functions</vt:lpstr>
      <vt:lpstr>Divide-and-Conquer Recurrence Relations</vt:lpstr>
      <vt:lpstr>Estimating the Size of Divide-and-conquer Functions (continued)</vt:lpstr>
      <vt:lpstr>Example 1</vt:lpstr>
      <vt:lpstr>Example 2</vt:lpstr>
      <vt:lpstr>Proof Techniques</vt:lpstr>
      <vt:lpstr>Proof Techniques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Proof Techniques</vt:lpstr>
      <vt:lpstr>Current Advancements in Discrete Mathematics للإطلاع فقط</vt:lpstr>
      <vt:lpstr>Introduction</vt:lpstr>
      <vt:lpstr>Graph Theory &amp; Network Science</vt:lpstr>
      <vt:lpstr>Applications to Real‑World Problems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Shahira azazy</cp:lastModifiedBy>
  <cp:revision>143</cp:revision>
  <dcterms:created xsi:type="dcterms:W3CDTF">2023-04-29T09:08:23Z</dcterms:created>
  <dcterms:modified xsi:type="dcterms:W3CDTF">2025-12-11T11:29:39Z</dcterms:modified>
</cp:coreProperties>
</file>