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4"/>
  </p:notesMasterIdLst>
  <p:sldIdLst>
    <p:sldId id="480" r:id="rId5"/>
    <p:sldId id="303" r:id="rId6"/>
    <p:sldId id="508" r:id="rId7"/>
    <p:sldId id="276" r:id="rId8"/>
    <p:sldId id="313" r:id="rId9"/>
    <p:sldId id="256" r:id="rId10"/>
    <p:sldId id="306" r:id="rId11"/>
    <p:sldId id="494" r:id="rId12"/>
    <p:sldId id="495" r:id="rId13"/>
    <p:sldId id="496" r:id="rId14"/>
    <p:sldId id="497" r:id="rId15"/>
    <p:sldId id="514" r:id="rId16"/>
    <p:sldId id="498" r:id="rId17"/>
    <p:sldId id="507" r:id="rId18"/>
    <p:sldId id="513" r:id="rId19"/>
    <p:sldId id="499" r:id="rId20"/>
    <p:sldId id="500" r:id="rId21"/>
    <p:sldId id="501" r:id="rId22"/>
    <p:sldId id="502" r:id="rId23"/>
    <p:sldId id="503" r:id="rId24"/>
    <p:sldId id="512" r:id="rId25"/>
    <p:sldId id="504" r:id="rId26"/>
    <p:sldId id="515" r:id="rId27"/>
    <p:sldId id="505" r:id="rId28"/>
    <p:sldId id="511" r:id="rId29"/>
    <p:sldId id="506" r:id="rId30"/>
    <p:sldId id="509" r:id="rId31"/>
    <p:sldId id="510" r:id="rId32"/>
    <p:sldId id="34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8"/>
            <p14:sldId id="276"/>
            <p14:sldId id="313"/>
            <p14:sldId id="256"/>
            <p14:sldId id="306"/>
            <p14:sldId id="494"/>
            <p14:sldId id="495"/>
            <p14:sldId id="496"/>
            <p14:sldId id="497"/>
            <p14:sldId id="514"/>
            <p14:sldId id="498"/>
            <p14:sldId id="507"/>
            <p14:sldId id="513"/>
            <p14:sldId id="499"/>
            <p14:sldId id="500"/>
            <p14:sldId id="501"/>
            <p14:sldId id="502"/>
            <p14:sldId id="503"/>
            <p14:sldId id="512"/>
            <p14:sldId id="504"/>
            <p14:sldId id="515"/>
            <p14:sldId id="505"/>
            <p14:sldId id="511"/>
            <p14:sldId id="506"/>
            <p14:sldId id="509"/>
            <p14:sldId id="51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47B98A2-E35F-F2F3-D9B4-E242B677A293}" v="6" dt="2024-01-25T08:45:46.2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6/11/relationships/changesInfo" Target="changesInfos/changesInfo1.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habElshafie" userId="S::rehab.elshafie@midocean.edu.km::e9619a03-12da-43f9-9373-0efa0acf0209" providerId="AD" clId="Web-{447B98A2-E35F-F2F3-D9B4-E242B677A293}"/>
    <pc:docChg chg="modSld">
      <pc:chgData name="RehabElshafie" userId="S::rehab.elshafie@midocean.edu.km::e9619a03-12da-43f9-9373-0efa0acf0209" providerId="AD" clId="Web-{447B98A2-E35F-F2F3-D9B4-E242B677A293}" dt="2024-01-25T08:45:45.456" v="2" actId="20577"/>
      <pc:docMkLst>
        <pc:docMk/>
      </pc:docMkLst>
      <pc:sldChg chg="modSp">
        <pc:chgData name="RehabElshafie" userId="S::rehab.elshafie@midocean.edu.km::e9619a03-12da-43f9-9373-0efa0acf0209" providerId="AD" clId="Web-{447B98A2-E35F-F2F3-D9B4-E242B677A293}" dt="2024-01-25T08:45:45.456" v="2" actId="20577"/>
        <pc:sldMkLst>
          <pc:docMk/>
          <pc:sldMk cId="0" sldId="480"/>
        </pc:sldMkLst>
        <pc:spChg chg="mod">
          <ac:chgData name="RehabElshafie" userId="S::rehab.elshafie@midocean.edu.km::e9619a03-12da-43f9-9373-0efa0acf0209" providerId="AD" clId="Web-{447B98A2-E35F-F2F3-D9B4-E242B677A293}" dt="2024-01-25T08:45:45.456" v="2" actId="20577"/>
          <ac:spMkLst>
            <pc:docMk/>
            <pc:sldMk cId="0" sldId="480"/>
            <ac:spMk id="7" creationId="{62B7B105-14EE-5700-F788-BEF7A5DF221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10.jp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7.svg"/><Relationship Id="rId2" Type="http://schemas.openxmlformats.org/officeDocument/2006/relationships/image" Target="../media/image15.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48071"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LDR 726</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62B7B105-14EE-5700-F788-BEF7A5DF221C}"/>
              </a:ext>
            </a:extLst>
          </p:cNvPr>
          <p:cNvSpPr txBox="1"/>
          <p:nvPr/>
        </p:nvSpPr>
        <p:spPr>
          <a:xfrm>
            <a:off x="767040" y="2156173"/>
            <a:ext cx="5405775" cy="2215991"/>
          </a:xfrm>
          <a:prstGeom prst="rect">
            <a:avLst/>
          </a:prstGeom>
          <a:noFill/>
        </p:spPr>
        <p:txBody>
          <a:bodyPr wrap="square" lIns="91440" tIns="45720" rIns="91440" bIns="45720" anchor="t">
            <a:spAutoFit/>
          </a:bodyPr>
          <a:lstStyle/>
          <a:p>
            <a:pPr algn="ctr"/>
            <a:r>
              <a:rPr lang="en-US" altLang="en-US" sz="3200" b="1" dirty="0">
                <a:solidFill>
                  <a:srgbClr val="00B0F0"/>
                </a:solidFill>
                <a:cs typeface="Alexandria ExtraBold"/>
              </a:rPr>
              <a:t>communication</a:t>
            </a:r>
            <a:r>
              <a:rPr lang="en-US" altLang="en-US" sz="3200" b="1" dirty="0">
                <a:solidFill>
                  <a:srgbClr val="00B0F0"/>
                </a:solidFill>
                <a:latin typeface="Alexandria ExtraBold" pitchFamily="2" charset="-78"/>
                <a:cs typeface="Alexandria ExtraBold"/>
              </a:rPr>
              <a:t> and </a:t>
            </a:r>
            <a:endParaRPr lang="ar-JO" altLang="en-US" sz="3200" b="1" dirty="0">
              <a:solidFill>
                <a:srgbClr val="00B0F0"/>
              </a:solidFill>
              <a:latin typeface="Alexandria ExtraBold" pitchFamily="2" charset="-78"/>
              <a:cs typeface="Alexandria ExtraBold" pitchFamily="2" charset="-78"/>
            </a:endParaRPr>
          </a:p>
          <a:p>
            <a:pPr algn="ctr"/>
            <a:r>
              <a:rPr lang="en-US" altLang="en-US" sz="3200" b="1" dirty="0">
                <a:solidFill>
                  <a:srgbClr val="00B0F0"/>
                </a:solidFill>
                <a:latin typeface="Alexandria ExtraBold" pitchFamily="2" charset="-78"/>
                <a:cs typeface="Alexandria ExtraBold" pitchFamily="2" charset="-78"/>
              </a:rPr>
              <a:t>Leadership</a:t>
            </a:r>
            <a:endParaRPr lang="ar-JO" altLang="en-US" sz="3200" b="1" dirty="0">
              <a:solidFill>
                <a:srgbClr val="00B0F0"/>
              </a:solidFill>
              <a:latin typeface="Alexandria ExtraBold" pitchFamily="2" charset="-78"/>
              <a:cs typeface="Alexandria ExtraBold"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endParaRPr lang="en-US" altLang="en-US" sz="3200" b="1" dirty="0">
              <a:solidFill>
                <a:srgbClr val="00B0F0"/>
              </a:solidFill>
              <a:latin typeface="Alexandria Medium" pitchFamily="2" charset="-78"/>
              <a:cs typeface="Alexandria Medium" pitchFamily="2" charset="-78"/>
            </a:endParaRPr>
          </a:p>
          <a:p>
            <a:pPr algn="ctr"/>
            <a:endParaRPr lang="ar-JO" altLang="en-US" b="1" dirty="0">
              <a:solidFill>
                <a:srgbClr val="00B0F0"/>
              </a:solidFill>
              <a:latin typeface="Times New Roman" panose="02020603050405020304" pitchFamily="18" charset="0"/>
              <a:cs typeface="Times New Roman" panose="02020603050405020304" pitchFamily="18" charset="0"/>
            </a:endParaRPr>
          </a:p>
          <a:p>
            <a:pPr algn="ctr"/>
            <a:r>
              <a:rPr lang="en-US" sz="2400" dirty="0">
                <a:latin typeface="Alexandria ExtraBold" pitchFamily="2" charset="-78"/>
                <a:cs typeface="Alexandria ExtraBold"/>
              </a:rPr>
              <a:t>Prepared by Dr. Eman almasri</a:t>
            </a:r>
          </a:p>
        </p:txBody>
      </p:sp>
      <p:sp>
        <p:nvSpPr>
          <p:cNvPr id="8" name="Rectangle: Rounded Corners 7">
            <a:extLst>
              <a:ext uri="{FF2B5EF4-FFF2-40B4-BE49-F238E27FC236}">
                <a16:creationId xmlns:a16="http://schemas.microsoft.com/office/drawing/2014/main" id="{33AEECB3-E0F7-4421-F795-40810415BE20}"/>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اللقاء التعريفي</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4809"/>
    </mc:Choice>
    <mc:Fallback xmlns="">
      <p:transition spd="slow" advTm="9480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7" y="4232260"/>
            <a:ext cx="4322591"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tx1"/>
                </a:solidFill>
                <a:latin typeface="Alexandria ExtraBold" pitchFamily="2" charset="-78"/>
                <a:cs typeface="Alexandria ExtraBold" pitchFamily="2" charset="-78"/>
              </a:rPr>
              <a:t>المحاضرة التعريفية</a:t>
            </a:r>
            <a:endParaRPr lang="en-US" sz="2800" b="1" dirty="0">
              <a:solidFill>
                <a:schemeClr val="tx1"/>
              </a:solidFill>
              <a:latin typeface="Alexandria ExtraBold" pitchFamily="2" charset="-78"/>
              <a:cs typeface="Alexandria ExtraBold"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 </a:t>
            </a:r>
            <a:r>
              <a:rPr lang="en-US" sz="2800" b="1" dirty="0" err="1">
                <a:solidFill>
                  <a:srgbClr val="00B0F0"/>
                </a:solidFill>
                <a:latin typeface="Alexandria SemiBold" pitchFamily="2" charset="-78"/>
                <a:cs typeface="Alexandria SemiBold" pitchFamily="2" charset="-78"/>
              </a:rPr>
              <a:t>Eman</a:t>
            </a:r>
            <a:r>
              <a:rPr lang="en-US" sz="2800" b="1" dirty="0">
                <a:solidFill>
                  <a:srgbClr val="00B0F0"/>
                </a:solidFill>
                <a:latin typeface="Alexandria SemiBold" pitchFamily="2" charset="-78"/>
                <a:cs typeface="Alexandria SemiBold" pitchFamily="2" charset="-78"/>
              </a:rPr>
              <a:t> </a:t>
            </a:r>
            <a:r>
              <a:rPr lang="en-US" sz="2800" b="1" dirty="0" err="1">
                <a:solidFill>
                  <a:srgbClr val="00B0F0"/>
                </a:solidFill>
                <a:latin typeface="Alexandria SemiBold" pitchFamily="2" charset="-78"/>
                <a:cs typeface="Alexandria SemiBold" pitchFamily="2" charset="-78"/>
              </a:rPr>
              <a:t>ALmasri</a:t>
            </a:r>
            <a:endParaRPr lang="en-US" sz="2800" b="1" dirty="0">
              <a:solidFill>
                <a:srgbClr val="00B0F0"/>
              </a:solidFill>
              <a:latin typeface="Alexandria SemiBold" pitchFamily="2" charset="-78"/>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r>
              <a:rPr lang="en-US" sz="2400" dirty="0">
                <a:solidFill>
                  <a:srgbClr val="00B0F0"/>
                </a:solidFill>
                <a:latin typeface="Alexandria SemiBold" pitchFamily="2" charset="-78"/>
                <a:cs typeface="Alexandria SemiBold" pitchFamily="2" charset="-78"/>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B962E94-61A0-15B1-8A77-96564295E7AC}"/>
              </a:ext>
            </a:extLst>
          </p:cNvPr>
          <p:cNvSpPr txBox="1"/>
          <p:nvPr/>
        </p:nvSpPr>
        <p:spPr>
          <a:xfrm>
            <a:off x="7374192" y="2701104"/>
            <a:ext cx="4144297" cy="1569660"/>
          </a:xfrm>
          <a:prstGeom prst="rect">
            <a:avLst/>
          </a:prstGeom>
          <a:noFill/>
        </p:spPr>
        <p:txBody>
          <a:bodyPr wrap="square" rtlCol="0">
            <a:spAutoFit/>
          </a:bodyPr>
          <a:lstStyle/>
          <a:p>
            <a:pPr algn="ctr"/>
            <a:r>
              <a:rPr lang="en-US" altLang="en-US" sz="3200" b="1" dirty="0">
                <a:latin typeface="Alexandria Black" pitchFamily="2" charset="-78"/>
                <a:cs typeface="Alexandria Black" pitchFamily="2" charset="-78"/>
              </a:rPr>
              <a:t>communication and leadership</a:t>
            </a:r>
            <a:endParaRPr lang="ar-JO" altLang="en-US" sz="3200" b="1" dirty="0">
              <a:latin typeface="Alexandria Black" pitchFamily="2" charset="-78"/>
              <a:cs typeface="Alexandria Black"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p>
        </p:txBody>
      </p:sp>
      <p:sp>
        <p:nvSpPr>
          <p:cNvPr id="8" name="TextBox 7">
            <a:extLst>
              <a:ext uri="{FF2B5EF4-FFF2-40B4-BE49-F238E27FC236}">
                <a16:creationId xmlns:a16="http://schemas.microsoft.com/office/drawing/2014/main" id="{D7EC08C9-3499-B9E4-EAAE-C6C4D6CCE6D9}"/>
              </a:ext>
            </a:extLst>
          </p:cNvPr>
          <p:cNvSpPr txBox="1"/>
          <p:nvPr/>
        </p:nvSpPr>
        <p:spPr>
          <a:xfrm>
            <a:off x="6800156" y="4821233"/>
            <a:ext cx="1255472" cy="400110"/>
          </a:xfrm>
          <a:prstGeom prst="rect">
            <a:avLst/>
          </a:prstGeom>
          <a:noFill/>
        </p:spPr>
        <p:txBody>
          <a:bodyPr wrap="none" rtlCol="0">
            <a:spAutoFit/>
          </a:bodyPr>
          <a:lstStyle/>
          <a:p>
            <a:r>
              <a:rPr lang="en-US" sz="2000" dirty="0">
                <a:latin typeface="Alexandria Black" pitchFamily="2" charset="-78"/>
                <a:cs typeface="Alexandria Black" pitchFamily="2" charset="-78"/>
              </a:rPr>
              <a:t>LDR 726</a:t>
            </a:r>
          </a:p>
        </p:txBody>
      </p:sp>
    </p:spTree>
  </p:cSld>
  <p:clrMapOvr>
    <a:masterClrMapping/>
  </p:clrMapOvr>
  <mc:AlternateContent xmlns:mc="http://schemas.openxmlformats.org/markup-compatibility/2006" xmlns:p14="http://schemas.microsoft.com/office/powerpoint/2010/main">
    <mc:Choice Requires="p14">
      <p:transition spd="slow" p14:dur="2000" advTm="73991"/>
    </mc:Choice>
    <mc:Fallback xmlns="">
      <p:transition spd="slow" advTm="7399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283405"/>
            <a:ext cx="9084194" cy="540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endParaRPr lang="en-US" sz="1600" dirty="0">
              <a:solidFill>
                <a:srgbClr val="000000"/>
              </a:solidFill>
              <a:latin typeface="Alexandria Light" pitchFamily="2" charset="-78"/>
              <a:cs typeface="Alexandria Light" pitchFamily="2" charset="-78"/>
            </a:endParaRPr>
          </a:p>
        </p:txBody>
      </p:sp>
      <p:sp>
        <p:nvSpPr>
          <p:cNvPr id="24" name="TextBox 23"/>
          <p:cNvSpPr txBox="1"/>
          <p:nvPr/>
        </p:nvSpPr>
        <p:spPr>
          <a:xfrm>
            <a:off x="1645277" y="745324"/>
            <a:ext cx="8417320" cy="400110"/>
          </a:xfrm>
          <a:prstGeom prst="rect">
            <a:avLst/>
          </a:prstGeom>
          <a:noFill/>
        </p:spPr>
        <p:txBody>
          <a:bodyPr wrap="square" rtlCol="0">
            <a:spAutoFit/>
          </a:bodyPr>
          <a:lstStyle/>
          <a:p>
            <a:pPr algn="ctr"/>
            <a:r>
              <a:rPr lang="ar-JO" sz="2000" b="1" dirty="0">
                <a:solidFill>
                  <a:srgbClr val="00B0F0"/>
                </a:solidFill>
                <a:effectLst/>
                <a:latin typeface="Alexandria Black" pitchFamily="2" charset="-78"/>
                <a:ea typeface="Simplified Arabic" panose="02020603050405020304" pitchFamily="18" charset="-78"/>
                <a:cs typeface="Alexandria Black" pitchFamily="2" charset="-78"/>
              </a:rPr>
              <a:t>برنامج ماجستير القيادة التربوية</a:t>
            </a:r>
            <a:endParaRPr lang="en-US" sz="20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950C7FF0-9F1A-6DCA-6CE0-4D3DF9939F85}"/>
              </a:ext>
            </a:extLst>
          </p:cNvPr>
          <p:cNvPicPr>
            <a:picLocks noChangeAspect="1"/>
          </p:cNvPicPr>
          <p:nvPr/>
        </p:nvPicPr>
        <p:blipFill>
          <a:blip r:embed="rId3"/>
          <a:stretch>
            <a:fillRect/>
          </a:stretch>
        </p:blipFill>
        <p:spPr>
          <a:xfrm>
            <a:off x="2182762" y="1346088"/>
            <a:ext cx="5719736" cy="5187447"/>
          </a:xfrm>
          <a:prstGeom prst="rect">
            <a:avLst/>
          </a:prstGeom>
        </p:spPr>
      </p:pic>
    </p:spTree>
    <p:extLst>
      <p:ext uri="{BB962C8B-B14F-4D97-AF65-F5344CB8AC3E}">
        <p14:creationId xmlns:p14="http://schemas.microsoft.com/office/powerpoint/2010/main" val="702647388"/>
      </p:ext>
    </p:extLst>
  </p:cSld>
  <p:clrMapOvr>
    <a:masterClrMapping/>
  </p:clrMapOvr>
  <mc:AlternateContent xmlns:mc="http://schemas.openxmlformats.org/markup-compatibility/2006" xmlns:p14="http://schemas.microsoft.com/office/powerpoint/2010/main">
    <mc:Choice Requires="p14">
      <p:transition spd="slow" p14:dur="2000" advTm="156317"/>
    </mc:Choice>
    <mc:Fallback xmlns="">
      <p:transition spd="slow" advTm="15631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8819534" y="1957349"/>
            <a:ext cx="2286001" cy="400110"/>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Black" pitchFamily="2" charset="-78"/>
              </a:rPr>
              <a:t>مقدمة</a:t>
            </a:r>
            <a:endParaRPr lang="ar-JO" altLang="en-US" sz="2000" b="1" dirty="0">
              <a:solidFill>
                <a:srgbClr val="00B0F0"/>
              </a:solidFill>
              <a:latin typeface="Alexandria Black" pitchFamily="2" charset="-78"/>
              <a:cs typeface="Alexandria Black" pitchFamily="2" charset="-78"/>
            </a:endParaRPr>
          </a:p>
        </p:txBody>
      </p:sp>
      <p:sp>
        <p:nvSpPr>
          <p:cNvPr id="48" name="TextBox 47"/>
          <p:cNvSpPr txBox="1"/>
          <p:nvPr/>
        </p:nvSpPr>
        <p:spPr>
          <a:xfrm>
            <a:off x="889000" y="2391844"/>
            <a:ext cx="10541000" cy="3898503"/>
          </a:xfrm>
          <a:prstGeom prst="rect">
            <a:avLst/>
          </a:prstGeom>
          <a:noFill/>
        </p:spPr>
        <p:txBody>
          <a:bodyPr wrap="square" rtlCol="0">
            <a:spAutoFit/>
          </a:bodyPr>
          <a:lstStyle/>
          <a:p>
            <a:pPr marL="0" marR="0" algn="just" rtl="1">
              <a:lnSpc>
                <a:spcPct val="200000"/>
              </a:lnSpc>
              <a:spcBef>
                <a:spcPts val="0"/>
              </a:spcBef>
              <a:spcAft>
                <a:spcPts val="800"/>
              </a:spcAft>
            </a:pPr>
            <a:r>
              <a:rPr lang="ar-JO" sz="1800" kern="100" dirty="0">
                <a:effectLst/>
                <a:latin typeface="Calibri" panose="020F0502020204030204" pitchFamily="34" charset="0"/>
                <a:ea typeface="Calibri" panose="020F0502020204030204" pitchFamily="34" charset="0"/>
                <a:cs typeface="Alexandria" pitchFamily="2" charset="-78"/>
              </a:rPr>
              <a:t>    </a:t>
            </a:r>
            <a:r>
              <a:rPr lang="ar-JO" sz="1800" kern="100" dirty="0">
                <a:effectLst/>
                <a:latin typeface="Alexandria Light" pitchFamily="2" charset="-78"/>
                <a:ea typeface="Calibri" panose="020F0502020204030204" pitchFamily="34" charset="0"/>
                <a:cs typeface="Alexandria Light" pitchFamily="2" charset="-78"/>
              </a:rPr>
              <a:t>تُعد </a:t>
            </a:r>
            <a:r>
              <a:rPr lang="ar-SA" sz="1800" kern="100" dirty="0">
                <a:effectLst/>
                <a:latin typeface="Alexandria Light" pitchFamily="2" charset="-78"/>
                <a:ea typeface="Calibri" panose="020F0502020204030204" pitchFamily="34" charset="0"/>
                <a:cs typeface="Alexandria Light" pitchFamily="2" charset="-78"/>
              </a:rPr>
              <a:t>القيادة ظاهرة إنسانية لا يمكن للحياة البشرية أن تستقيم بدونها، فلا يمكن قيام دولة باعتبارها منظمة كبرى بدون قيادة ، وهذا ما ينطبق أيضًا على المؤسسات التربوية فهي بحاجة إلى قيادة فاعلة حكيمة قادرة على النهوض بها وصناعة رأس المال البشري ليقود مجتمعاته نحو التقدم.</a:t>
            </a:r>
            <a:endParaRPr lang="en-US" sz="1800" kern="100" dirty="0">
              <a:effectLst/>
              <a:latin typeface="Alexandria Light" pitchFamily="2" charset="-78"/>
              <a:ea typeface="Calibri" panose="020F0502020204030204" pitchFamily="34" charset="0"/>
              <a:cs typeface="Alexandria Light" pitchFamily="2" charset="-78"/>
            </a:endParaRPr>
          </a:p>
          <a:p>
            <a:pPr marL="0" marR="0" algn="just" rtl="1">
              <a:lnSpc>
                <a:spcPct val="200000"/>
              </a:lnSpc>
              <a:spcBef>
                <a:spcPts val="0"/>
              </a:spcBef>
              <a:spcAft>
                <a:spcPts val="800"/>
              </a:spcAft>
            </a:pPr>
            <a:r>
              <a:rPr lang="ar-JO" sz="1800" kern="100" dirty="0">
                <a:effectLst/>
                <a:latin typeface="Alexandria Light" pitchFamily="2" charset="-78"/>
                <a:ea typeface="Calibri" panose="020F0502020204030204" pitchFamily="34" charset="0"/>
                <a:cs typeface="Alexandria Light" pitchFamily="2" charset="-78"/>
              </a:rPr>
              <a:t>لهذا </a:t>
            </a:r>
            <a:r>
              <a:rPr lang="ar-SA" sz="1800" kern="100" dirty="0">
                <a:effectLst/>
                <a:latin typeface="Alexandria Light" pitchFamily="2" charset="-78"/>
                <a:ea typeface="Calibri" panose="020F0502020204030204" pitchFamily="34" charset="0"/>
                <a:cs typeface="Alexandria Light" pitchFamily="2" charset="-78"/>
              </a:rPr>
              <a:t>فالقيادات التربوية بحاجة إلى المدخل ال</a:t>
            </a:r>
            <a:r>
              <a:rPr lang="ar-JO" sz="1800" kern="100" dirty="0">
                <a:effectLst/>
                <a:latin typeface="Alexandria Light" pitchFamily="2" charset="-78"/>
                <a:ea typeface="Calibri" panose="020F0502020204030204" pitchFamily="34" charset="0"/>
                <a:cs typeface="Alexandria Light" pitchFamily="2" charset="-78"/>
              </a:rPr>
              <a:t>ات</a:t>
            </a:r>
            <a:r>
              <a:rPr lang="ar-SA" sz="1800" kern="100" dirty="0">
                <a:effectLst/>
                <a:latin typeface="Alexandria Light" pitchFamily="2" charset="-78"/>
                <a:ea typeface="Calibri" panose="020F0502020204030204" pitchFamily="34" charset="0"/>
                <a:cs typeface="Alexandria Light" pitchFamily="2" charset="-78"/>
              </a:rPr>
              <a:t>صالي الإعلامي والمعلوماتي الذي يمكننهم من التأثير في عناصر العملية التعليمية وكذلك من المستفيدين من خدمات المنظمات التربوية</a:t>
            </a:r>
            <a:r>
              <a:rPr lang="ar-JO" sz="1800" kern="100" dirty="0">
                <a:effectLst/>
                <a:latin typeface="Alexandria Light" pitchFamily="2" charset="-78"/>
                <a:ea typeface="Calibri" panose="020F0502020204030204" pitchFamily="34" charset="0"/>
                <a:cs typeface="Alexandria Light" pitchFamily="2" charset="-78"/>
              </a:rPr>
              <a:t> </a:t>
            </a:r>
            <a:r>
              <a:rPr lang="ar-SA" sz="1800" kern="100" dirty="0">
                <a:effectLst/>
                <a:latin typeface="Alexandria Light" pitchFamily="2" charset="-78"/>
                <a:ea typeface="Calibri" panose="020F0502020204030204" pitchFamily="34" charset="0"/>
                <a:cs typeface="Alexandria Light" pitchFamily="2" charset="-78"/>
              </a:rPr>
              <a:t>سواء </a:t>
            </a:r>
            <a:r>
              <a:rPr lang="ar-JO" sz="1800" kern="100" dirty="0">
                <a:effectLst/>
                <a:latin typeface="Alexandria Light" pitchFamily="2" charset="-78"/>
                <a:ea typeface="Calibri" panose="020F0502020204030204" pitchFamily="34" charset="0"/>
                <a:cs typeface="Alexandria Light" pitchFamily="2" charset="-78"/>
              </a:rPr>
              <a:t>أكان </a:t>
            </a:r>
            <a:r>
              <a:rPr lang="ar-SA" sz="1800" kern="100" dirty="0">
                <a:effectLst/>
                <a:latin typeface="Alexandria Light" pitchFamily="2" charset="-78"/>
                <a:ea typeface="Calibri" panose="020F0502020204030204" pitchFamily="34" charset="0"/>
                <a:cs typeface="Alexandria Light" pitchFamily="2" charset="-78"/>
              </a:rPr>
              <a:t>المجتمع المحلي أم أسواق العمل المحلية والإقليمية والعالمية.</a:t>
            </a:r>
            <a:endParaRPr lang="en-US" sz="1800" kern="100" dirty="0">
              <a:effectLst/>
              <a:latin typeface="Alexandria Light" pitchFamily="2" charset="-78"/>
              <a:ea typeface="Calibri" panose="020F0502020204030204" pitchFamily="34" charset="0"/>
              <a:cs typeface="Alexandria Light" pitchFamily="2" charset="-78"/>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49318"/>
    </mc:Choice>
    <mc:Fallback xmlns="">
      <p:transition advTm="14931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65798" y="1475739"/>
            <a:ext cx="8417320" cy="5103961"/>
          </a:xfrm>
          <a:prstGeom prst="rect">
            <a:avLst/>
          </a:prstGeom>
          <a:noFill/>
        </p:spPr>
        <p:txBody>
          <a:bodyPr wrap="square" rtlCol="0">
            <a:spAutoFit/>
          </a:bodyPr>
          <a:lstStyle/>
          <a:p>
            <a:pPr marL="0" marR="0" algn="just" rtl="1">
              <a:lnSpc>
                <a:spcPct val="200000"/>
              </a:lnSpc>
              <a:spcBef>
                <a:spcPts val="200"/>
              </a:spcBef>
              <a:spcAft>
                <a:spcPts val="200"/>
              </a:spcAft>
              <a:tabLst>
                <a:tab pos="365760" algn="l"/>
                <a:tab pos="731520" algn="l"/>
                <a:tab pos="1097280" algn="l"/>
                <a:tab pos="1463040" algn="l"/>
                <a:tab pos="3036570" algn="l"/>
              </a:tabLst>
            </a:pPr>
            <a:r>
              <a:rPr lang="ar-SA" sz="1800" dirty="0">
                <a:solidFill>
                  <a:srgbClr val="000000"/>
                </a:solidFill>
                <a:effectLst/>
                <a:latin typeface="Alexandria" pitchFamily="2" charset="-78"/>
                <a:ea typeface="Simplified Arabic" panose="02020603050405020304" pitchFamily="18" charset="-78"/>
                <a:cs typeface="Alexandria" pitchFamily="2" charset="-78"/>
              </a:rPr>
              <a:t>الأهداف :</a:t>
            </a:r>
            <a:endParaRPr lang="en-US" sz="1800" dirty="0">
              <a:effectLst/>
              <a:latin typeface="Alexandria" pitchFamily="2" charset="-78"/>
              <a:ea typeface="Arial" panose="020B0604020202020204" pitchFamily="34" charset="0"/>
              <a:cs typeface="Alexandria" pitchFamily="2" charset="-78"/>
            </a:endParaRPr>
          </a:p>
          <a:p>
            <a:pPr marL="0" marR="0" algn="just" rtl="1">
              <a:lnSpc>
                <a:spcPct val="200000"/>
              </a:lnSpc>
              <a:spcBef>
                <a:spcPts val="0"/>
              </a:spcBef>
              <a:spcAft>
                <a:spcPts val="0"/>
              </a:spcAft>
            </a:pPr>
            <a:r>
              <a:rPr lang="ar-SA" sz="1800" dirty="0">
                <a:effectLst/>
                <a:latin typeface="Alexandria Light" pitchFamily="2" charset="-78"/>
                <a:ea typeface="Simplified Arabic" panose="02020603050405020304" pitchFamily="18" charset="-78"/>
                <a:cs typeface="Alexandria Light" pitchFamily="2" charset="-78"/>
              </a:rPr>
              <a:t>يتوقع من الطالب بعد الانتهاء من دراسة هذا المساق أن يكون قادراً على تحقيق الأهداف التالية: </a:t>
            </a:r>
            <a:endParaRPr lang="en-US" sz="1800" dirty="0">
              <a:effectLst/>
              <a:latin typeface="Alexandria Light" pitchFamily="2" charset="-78"/>
              <a:ea typeface="Arial" panose="020B0604020202020204" pitchFamily="34" charset="0"/>
              <a:cs typeface="Alexandria Light" pitchFamily="2" charset="-78"/>
            </a:endParaRPr>
          </a:p>
          <a:p>
            <a:pPr marL="342900" marR="0" lvl="0" indent="-342900" algn="just" rtl="1">
              <a:lnSpc>
                <a:spcPct val="200000"/>
              </a:lnSpc>
              <a:spcBef>
                <a:spcPts val="0"/>
              </a:spcBef>
              <a:spcAft>
                <a:spcPts val="0"/>
              </a:spcAft>
              <a:buFont typeface="+mj-lt"/>
              <a:buAutoNum type="arabicPeriod"/>
            </a:pPr>
            <a:r>
              <a:rPr lang="ar-SA" sz="1800" dirty="0">
                <a:solidFill>
                  <a:srgbClr val="000000"/>
                </a:solidFill>
                <a:effectLst/>
                <a:latin typeface="Alexandria Light" pitchFamily="2" charset="-78"/>
                <a:ea typeface="Simplified Arabic" panose="02020603050405020304" pitchFamily="18" charset="-78"/>
                <a:cs typeface="Alexandria Light" pitchFamily="2" charset="-78"/>
              </a:rPr>
              <a:t>إدراك مفهوم الاتصال والقيادة. </a:t>
            </a:r>
            <a:endParaRPr lang="en-US" sz="1800" dirty="0">
              <a:effectLst/>
              <a:latin typeface="Alexandria Light" pitchFamily="2" charset="-78"/>
              <a:ea typeface="Arial" panose="020B0604020202020204" pitchFamily="34" charset="0"/>
              <a:cs typeface="Alexandria Light" pitchFamily="2" charset="-78"/>
            </a:endParaRPr>
          </a:p>
          <a:p>
            <a:pPr marL="342900" marR="0" lvl="0" indent="-342900" algn="r" rtl="1">
              <a:lnSpc>
                <a:spcPct val="200000"/>
              </a:lnSpc>
              <a:spcBef>
                <a:spcPts val="0"/>
              </a:spcBef>
              <a:spcAft>
                <a:spcPts val="0"/>
              </a:spcAft>
              <a:buFont typeface="+mj-lt"/>
              <a:buAutoNum type="arabicPeriod"/>
            </a:pPr>
            <a:r>
              <a:rPr lang="ar-SA" sz="1800" dirty="0">
                <a:solidFill>
                  <a:srgbClr val="000000"/>
                </a:solidFill>
                <a:effectLst/>
                <a:latin typeface="Alexandria Light" pitchFamily="2" charset="-78"/>
                <a:ea typeface="Simplified Arabic" panose="02020603050405020304" pitchFamily="18" charset="-78"/>
                <a:cs typeface="Alexandria Light" pitchFamily="2" charset="-78"/>
              </a:rPr>
              <a:t>التعرف إلى مفهوم التطوير التنظيمي والأداء الوظيفي.</a:t>
            </a:r>
            <a:endParaRPr lang="en-US" sz="1800" dirty="0">
              <a:effectLst/>
              <a:latin typeface="Alexandria Light" pitchFamily="2" charset="-78"/>
              <a:ea typeface="Arial" panose="020B0604020202020204" pitchFamily="34" charset="0"/>
              <a:cs typeface="Alexandria Light" pitchFamily="2" charset="-78"/>
            </a:endParaRPr>
          </a:p>
          <a:p>
            <a:pPr marL="342900" marR="0" lvl="0" indent="-342900" algn="just" rtl="1">
              <a:lnSpc>
                <a:spcPct val="200000"/>
              </a:lnSpc>
              <a:spcBef>
                <a:spcPts val="0"/>
              </a:spcBef>
              <a:spcAft>
                <a:spcPts val="0"/>
              </a:spcAft>
              <a:buFont typeface="+mj-lt"/>
              <a:buAutoNum type="arabicPeriod"/>
            </a:pPr>
            <a:r>
              <a:rPr lang="ar-SA" sz="1800" dirty="0">
                <a:solidFill>
                  <a:srgbClr val="000000"/>
                </a:solidFill>
                <a:effectLst/>
                <a:latin typeface="Alexandria Light" pitchFamily="2" charset="-78"/>
                <a:ea typeface="Simplified Arabic" panose="02020603050405020304" pitchFamily="18" charset="-78"/>
                <a:cs typeface="Alexandria Light" pitchFamily="2" charset="-78"/>
              </a:rPr>
              <a:t>تطوير قدرات الطلبة في تقييم الأداء الوظيفي.</a:t>
            </a:r>
            <a:endParaRPr lang="en-US" sz="1800" dirty="0">
              <a:effectLst/>
              <a:latin typeface="Alexandria Light" pitchFamily="2" charset="-78"/>
              <a:ea typeface="Arial" panose="020B0604020202020204" pitchFamily="34" charset="0"/>
              <a:cs typeface="Alexandria Light" pitchFamily="2" charset="-78"/>
            </a:endParaRPr>
          </a:p>
          <a:p>
            <a:pPr marL="342900" marR="0" lvl="0" indent="-342900" algn="r" rtl="1">
              <a:lnSpc>
                <a:spcPct val="200000"/>
              </a:lnSpc>
              <a:spcBef>
                <a:spcPts val="0"/>
              </a:spcBef>
              <a:spcAft>
                <a:spcPts val="0"/>
              </a:spcAft>
              <a:buFont typeface="+mj-lt"/>
              <a:buAutoNum type="arabicPeriod"/>
            </a:pPr>
            <a:r>
              <a:rPr lang="ar-SA" sz="1800" dirty="0">
                <a:solidFill>
                  <a:srgbClr val="000000"/>
                </a:solidFill>
                <a:effectLst/>
                <a:latin typeface="Alexandria Light" pitchFamily="2" charset="-78"/>
                <a:ea typeface="Simplified Arabic" panose="02020603050405020304" pitchFamily="18" charset="-78"/>
                <a:cs typeface="Alexandria Light" pitchFamily="2" charset="-78"/>
              </a:rPr>
              <a:t>التمييز بين الثقافة التنظيمية والانتماء التنظيمي. </a:t>
            </a:r>
            <a:endParaRPr lang="en-US" sz="1800" dirty="0">
              <a:effectLst/>
              <a:latin typeface="Alexandria Light" pitchFamily="2" charset="-78"/>
              <a:ea typeface="Arial" panose="020B0604020202020204" pitchFamily="34" charset="0"/>
              <a:cs typeface="Alexandria Light" pitchFamily="2" charset="-78"/>
            </a:endParaRPr>
          </a:p>
          <a:p>
            <a:pPr marL="342900" marR="0" lvl="0" indent="-342900" algn="r" rtl="1">
              <a:lnSpc>
                <a:spcPct val="200000"/>
              </a:lnSpc>
              <a:spcBef>
                <a:spcPts val="0"/>
              </a:spcBef>
              <a:spcAft>
                <a:spcPts val="0"/>
              </a:spcAft>
              <a:buFont typeface="+mj-lt"/>
              <a:buAutoNum type="arabicPeriod"/>
            </a:pPr>
            <a:r>
              <a:rPr lang="ar-SA" sz="1800" dirty="0">
                <a:solidFill>
                  <a:srgbClr val="000000"/>
                </a:solidFill>
                <a:effectLst/>
                <a:latin typeface="Alexandria Light" pitchFamily="2" charset="-78"/>
                <a:ea typeface="Simplified Arabic" panose="02020603050405020304" pitchFamily="18" charset="-78"/>
                <a:cs typeface="Alexandria Light" pitchFamily="2" charset="-78"/>
              </a:rPr>
              <a:t>تطبيق مهارات الاتصال في المواقف الحياتية المختلفة.</a:t>
            </a:r>
            <a:endParaRPr lang="en-US" sz="1800" dirty="0">
              <a:effectLst/>
              <a:latin typeface="Alexandria Light" pitchFamily="2" charset="-78"/>
              <a:ea typeface="Arial" panose="020B0604020202020204" pitchFamily="34" charset="0"/>
              <a:cs typeface="Alexandria Light" pitchFamily="2" charset="-78"/>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65338721-AF5B-323E-F514-AAC3788D04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0324" y="1018653"/>
            <a:ext cx="3105150" cy="5039986"/>
          </a:xfrm>
          <a:prstGeom prst="rect">
            <a:avLst/>
          </a:prstGeom>
        </p:spPr>
      </p:pic>
      <p:sp>
        <p:nvSpPr>
          <p:cNvPr id="11" name="TextBox 10">
            <a:extLst>
              <a:ext uri="{FF2B5EF4-FFF2-40B4-BE49-F238E27FC236}">
                <a16:creationId xmlns:a16="http://schemas.microsoft.com/office/drawing/2014/main" id="{98AE44D9-2A65-96FC-EC00-3B8FA9D62479}"/>
              </a:ext>
            </a:extLst>
          </p:cNvPr>
          <p:cNvSpPr txBox="1"/>
          <p:nvPr/>
        </p:nvSpPr>
        <p:spPr>
          <a:xfrm>
            <a:off x="4474267" y="962588"/>
            <a:ext cx="6098458" cy="400110"/>
          </a:xfrm>
          <a:prstGeom prst="rect">
            <a:avLst/>
          </a:prstGeom>
          <a:noFill/>
        </p:spPr>
        <p:txBody>
          <a:bodyPr wrap="square">
            <a:spAutoFit/>
          </a:bodyPr>
          <a:lstStyle/>
          <a:p>
            <a:r>
              <a:rPr lang="ar-JO" sz="2000" b="1" dirty="0">
                <a:solidFill>
                  <a:srgbClr val="00B0F0"/>
                </a:solidFill>
                <a:latin typeface="Alexandria Black" pitchFamily="2" charset="-78"/>
                <a:cs typeface="Alexandria Black" pitchFamily="2" charset="-78"/>
              </a:rPr>
              <a:t>أهداف دراسة مقرر الاتصال والقيادة</a:t>
            </a:r>
            <a:endParaRPr lang="en-US" sz="2000" b="1" dirty="0">
              <a:solidFill>
                <a:srgbClr val="00B0F0"/>
              </a:solidFill>
              <a:latin typeface="Alexandria Black" pitchFamily="2" charset="-78"/>
              <a:cs typeface="Alexandria Black"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43554"/>
    </mc:Choice>
    <mc:Fallback xmlns="">
      <p:transition spd="slow" advTm="14355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r>
              <a:rPr lang="ar-SA" sz="1600" dirty="0">
                <a:solidFill>
                  <a:srgbClr val="000000"/>
                </a:solidFill>
                <a:latin typeface="Alexandria Light" pitchFamily="2" charset="-78"/>
                <a:cs typeface="Alexandria Light" pitchFamily="2" charset="-78"/>
              </a:rPr>
              <a:t>اكتساب مهارات الاتصال والتواصل. </a:t>
            </a:r>
            <a:endParaRPr lang="en-US" sz="1600" dirty="0">
              <a:solidFill>
                <a:srgbClr val="000000"/>
              </a:solidFill>
              <a:latin typeface="Alexandria Light" pitchFamily="2" charset="-78"/>
              <a:cs typeface="Alexandria Light" pitchFamily="2" charset="-78"/>
            </a:endParaRPr>
          </a:p>
          <a:p>
            <a:pPr marL="342900" indent="-342900" algn="r" rtl="1">
              <a:lnSpc>
                <a:spcPct val="200000"/>
              </a:lnSpc>
              <a:buFont typeface="+mj-lt"/>
              <a:buAutoNum type="arabicPeriod"/>
            </a:pPr>
            <a:r>
              <a:rPr lang="ar-SA" sz="1600" dirty="0">
                <a:solidFill>
                  <a:srgbClr val="000000"/>
                </a:solidFill>
                <a:latin typeface="Alexandria Light" pitchFamily="2" charset="-78"/>
                <a:cs typeface="Alexandria Light" pitchFamily="2" charset="-78"/>
              </a:rPr>
              <a:t>تقييم عمليات التفاعل وتحديد الاختلافات في الاتصال واستخدام الاستراتيجيات والأساليب والتقنيات المناسبة لتحقيق الاتصال الفعال.</a:t>
            </a:r>
            <a:endParaRPr lang="en-US" sz="1600" dirty="0">
              <a:solidFill>
                <a:srgbClr val="000000"/>
              </a:solidFill>
              <a:latin typeface="Alexandria Light" pitchFamily="2" charset="-78"/>
              <a:cs typeface="Alexandria Light" pitchFamily="2" charset="-78"/>
            </a:endParaRPr>
          </a:p>
          <a:p>
            <a:pPr marL="342900" indent="-342900" algn="r" rtl="1">
              <a:lnSpc>
                <a:spcPct val="200000"/>
              </a:lnSpc>
              <a:buFont typeface="+mj-lt"/>
              <a:buAutoNum type="arabicPeriod"/>
            </a:pPr>
            <a:r>
              <a:rPr lang="ar-SA" sz="1600" dirty="0">
                <a:solidFill>
                  <a:srgbClr val="000000"/>
                </a:solidFill>
                <a:latin typeface="Alexandria Light" pitchFamily="2" charset="-78"/>
                <a:cs typeface="Alexandria Light" pitchFamily="2" charset="-78"/>
              </a:rPr>
              <a:t>تحديد أدوات وطرق الاتصال المناسبة لتعزيز التواصل الفعال مع الموظفين.</a:t>
            </a:r>
            <a:endParaRPr lang="en-US" sz="1600" dirty="0">
              <a:solidFill>
                <a:srgbClr val="000000"/>
              </a:solidFill>
              <a:latin typeface="Alexandria Light" pitchFamily="2" charset="-78"/>
              <a:cs typeface="Alexandria Light" pitchFamily="2" charset="-78"/>
            </a:endParaRPr>
          </a:p>
          <a:p>
            <a:pPr marL="342900" indent="-342900" algn="r" rtl="1">
              <a:lnSpc>
                <a:spcPct val="200000"/>
              </a:lnSpc>
              <a:buFont typeface="+mj-lt"/>
              <a:buAutoNum type="arabicPeriod"/>
            </a:pPr>
            <a:r>
              <a:rPr lang="ar-SA" sz="1600" dirty="0">
                <a:solidFill>
                  <a:srgbClr val="000000"/>
                </a:solidFill>
                <a:latin typeface="Alexandria Light" pitchFamily="2" charset="-78"/>
                <a:cs typeface="Alexandria Light" pitchFamily="2" charset="-78"/>
              </a:rPr>
              <a:t>توظيف مهارات اتصال محددة في عملية القيادة التربوية</a:t>
            </a:r>
            <a:endParaRPr lang="en-US" sz="1600" dirty="0">
              <a:solidFill>
                <a:srgbClr val="000000"/>
              </a:solidFill>
              <a:latin typeface="Alexandria Light" pitchFamily="2" charset="-78"/>
              <a:cs typeface="Alexandria Light" pitchFamily="2" charset="-78"/>
            </a:endParaRPr>
          </a:p>
        </p:txBody>
      </p:sp>
      <p:sp>
        <p:nvSpPr>
          <p:cNvPr id="24" name="TextBox 23"/>
          <p:cNvSpPr txBox="1"/>
          <p:nvPr/>
        </p:nvSpPr>
        <p:spPr>
          <a:xfrm>
            <a:off x="1675976" y="1468531"/>
            <a:ext cx="8417320" cy="400110"/>
          </a:xfrm>
          <a:prstGeom prst="rect">
            <a:avLst/>
          </a:prstGeom>
          <a:noFill/>
        </p:spPr>
        <p:txBody>
          <a:bodyPr wrap="square" rtlCol="0">
            <a:spAutoFit/>
          </a:bodyPr>
          <a:lstStyle/>
          <a:p>
            <a:pPr algn="ctr"/>
            <a:r>
              <a:rPr lang="ar-SA" sz="2000" b="1" dirty="0">
                <a:solidFill>
                  <a:srgbClr val="00B0F0"/>
                </a:solidFill>
                <a:effectLst/>
                <a:latin typeface="Alexandria Black" pitchFamily="2" charset="-78"/>
                <a:ea typeface="Simplified Arabic" panose="02020603050405020304" pitchFamily="18" charset="-78"/>
                <a:cs typeface="Alexandria Black" pitchFamily="2" charset="-78"/>
              </a:rPr>
              <a:t>نتاجات التعلم</a:t>
            </a:r>
            <a:endParaRPr lang="en-US" sz="20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3667"/>
    </mc:Choice>
    <mc:Fallback xmlns="">
      <p:transition spd="slow" advTm="11366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6199EBCB-7B72-8BD8-C40E-AFF383964031}"/>
              </a:ext>
            </a:extLst>
          </p:cNvPr>
          <p:cNvSpPr txBox="1"/>
          <p:nvPr/>
        </p:nvSpPr>
        <p:spPr>
          <a:xfrm>
            <a:off x="5408971" y="737745"/>
            <a:ext cx="1906229" cy="523220"/>
          </a:xfrm>
          <a:prstGeom prst="rect">
            <a:avLst/>
          </a:prstGeom>
          <a:noFill/>
        </p:spPr>
        <p:txBody>
          <a:bodyPr wrap="square">
            <a:spAutoFit/>
          </a:bodyPr>
          <a:lstStyle/>
          <a:p>
            <a:r>
              <a:rPr lang="ar-JO" sz="2000" dirty="0">
                <a:solidFill>
                  <a:srgbClr val="00B0F0"/>
                </a:solidFill>
                <a:latin typeface="Alexandria Black" pitchFamily="2" charset="-78"/>
                <a:cs typeface="Alexandria Black" pitchFamily="2" charset="-78"/>
              </a:rPr>
              <a:t>وصف</a:t>
            </a:r>
            <a:r>
              <a:rPr lang="ar-JO" sz="2800" dirty="0">
                <a:solidFill>
                  <a:srgbClr val="00B0F0"/>
                </a:solidFill>
                <a:latin typeface="Alexandria Black" pitchFamily="2" charset="-78"/>
                <a:cs typeface="Alexandria Black" pitchFamily="2" charset="-78"/>
              </a:rPr>
              <a:t> </a:t>
            </a:r>
            <a:r>
              <a:rPr lang="ar-JO" sz="2000" dirty="0">
                <a:solidFill>
                  <a:srgbClr val="00B0F0"/>
                </a:solidFill>
                <a:latin typeface="Alexandria Black" pitchFamily="2" charset="-78"/>
                <a:cs typeface="Alexandria Black" pitchFamily="2" charset="-78"/>
              </a:rPr>
              <a:t>المادة</a:t>
            </a:r>
            <a:endParaRPr lang="en-US" sz="2000" dirty="0">
              <a:solidFill>
                <a:srgbClr val="00B0F0"/>
              </a:solidFill>
              <a:latin typeface="Alexandria Black" pitchFamily="2" charset="-78"/>
              <a:cs typeface="Alexandria Black" pitchFamily="2" charset="-78"/>
            </a:endParaRPr>
          </a:p>
        </p:txBody>
      </p:sp>
      <p:pic>
        <p:nvPicPr>
          <p:cNvPr id="13" name="Picture 12">
            <a:extLst>
              <a:ext uri="{FF2B5EF4-FFF2-40B4-BE49-F238E27FC236}">
                <a16:creationId xmlns:a16="http://schemas.microsoft.com/office/drawing/2014/main" id="{B31A8744-7947-AAFA-3CC8-3DFC14D046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634" y="2288514"/>
            <a:ext cx="4535546" cy="3537097"/>
          </a:xfrm>
          <a:prstGeom prst="rect">
            <a:avLst/>
          </a:prstGeom>
        </p:spPr>
      </p:pic>
      <p:sp>
        <p:nvSpPr>
          <p:cNvPr id="15" name="TextBox 14">
            <a:extLst>
              <a:ext uri="{FF2B5EF4-FFF2-40B4-BE49-F238E27FC236}">
                <a16:creationId xmlns:a16="http://schemas.microsoft.com/office/drawing/2014/main" id="{65037DF1-D33B-3621-58C9-E2C15FCC5169}"/>
              </a:ext>
            </a:extLst>
          </p:cNvPr>
          <p:cNvSpPr txBox="1"/>
          <p:nvPr/>
        </p:nvSpPr>
        <p:spPr>
          <a:xfrm>
            <a:off x="6510506" y="2197076"/>
            <a:ext cx="5265174" cy="3466975"/>
          </a:xfrm>
          <a:prstGeom prst="rect">
            <a:avLst/>
          </a:prstGeom>
          <a:noFill/>
        </p:spPr>
        <p:txBody>
          <a:bodyPr wrap="square" rtlCol="0">
            <a:spAutoFit/>
          </a:bodyPr>
          <a:lstStyle/>
          <a:p>
            <a:pPr algn="just" rtl="1">
              <a:lnSpc>
                <a:spcPct val="200000"/>
              </a:lnSpc>
            </a:pPr>
            <a:r>
              <a:rPr lang="ar-JO" sz="1600" dirty="0">
                <a:effectLst/>
                <a:latin typeface="Alexandria" pitchFamily="2" charset="-78"/>
                <a:ea typeface="Simplified Arabic" panose="02020603050405020304" pitchFamily="18" charset="-78"/>
                <a:cs typeface="Alexandria" pitchFamily="2" charset="-78"/>
              </a:rPr>
              <a:t>     </a:t>
            </a:r>
            <a:r>
              <a:rPr lang="ar-SA" sz="1600" dirty="0">
                <a:effectLst/>
                <a:latin typeface="Alexandria Light" pitchFamily="2" charset="-78"/>
                <a:ea typeface="Simplified Arabic" panose="02020603050405020304" pitchFamily="18" charset="-78"/>
                <a:cs typeface="Alexandria Light" pitchFamily="2" charset="-78"/>
              </a:rPr>
              <a:t>يتناول هذا المساق التعريف بالمبادئ العامة لمفهوم الاتصال وأهميته وعناصره</a:t>
            </a:r>
            <a:r>
              <a:rPr lang="ar-JO" sz="1600" dirty="0">
                <a:effectLst/>
                <a:latin typeface="Alexandria Light" pitchFamily="2" charset="-78"/>
                <a:ea typeface="Simplified Arabic" panose="02020603050405020304" pitchFamily="18" charset="-78"/>
                <a:cs typeface="Alexandria Light" pitchFamily="2" charset="-78"/>
              </a:rPr>
              <a:t>،</a:t>
            </a:r>
            <a:r>
              <a:rPr lang="ar-SA" sz="1600" dirty="0">
                <a:effectLst/>
                <a:latin typeface="Alexandria Light" pitchFamily="2" charset="-78"/>
                <a:ea typeface="Simplified Arabic" panose="02020603050405020304" pitchFamily="18" charset="-78"/>
                <a:cs typeface="Alexandria Light" pitchFamily="2" charset="-78"/>
              </a:rPr>
              <a:t> كما يلقي الضوء على مفاهيم مهمة في عملية الاتصال كالتنظيم الإداري والتطوير الإداري, ويتناول أهمية عملية الاتصال في القيادة التربوية, كما يبحث الموضوعات المتعلقة بالعلاقات العامة والتواصل الداخلي الفعال وكذلك أهمية الثقافة التنظيمية القوية والانتماء الوظيفي</a:t>
            </a:r>
            <a:endParaRPr lang="en-US" sz="1600" dirty="0">
              <a:latin typeface="Alexandria Light" pitchFamily="2" charset="-78"/>
              <a:cs typeface="Alexandria Light" pitchFamily="2" charset="-78"/>
            </a:endParaRPr>
          </a:p>
        </p:txBody>
      </p:sp>
    </p:spTree>
  </p:cSld>
  <p:clrMapOvr>
    <a:masterClrMapping/>
  </p:clrMapOvr>
  <p:transition spd="slow" advTm="71323">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200"/>
              </a:spcBef>
              <a:spcAft>
                <a:spcPts val="200"/>
              </a:spcAft>
              <a:tabLst>
                <a:tab pos="365760" algn="l"/>
                <a:tab pos="731520" algn="l"/>
                <a:tab pos="1097280" algn="l"/>
                <a:tab pos="1463040" algn="l"/>
                <a:tab pos="3036570" algn="l"/>
              </a:tabLst>
            </a:pPr>
            <a:r>
              <a:rPr lang="ar-JO" sz="1600" dirty="0">
                <a:effectLst/>
                <a:latin typeface="Simplified Arabic" panose="02020603050405020304" pitchFamily="18" charset="-78"/>
                <a:ea typeface="Times New Roman" panose="02020603050405020304" pitchFamily="18" charset="0"/>
                <a:cs typeface="Simplified Arabic" panose="02020603050405020304" pitchFamily="18" charset="-78"/>
              </a:rPr>
              <a:t>يتم </a:t>
            </a:r>
            <a:r>
              <a:rPr lang="ar-JO" sz="1600" dirty="0">
                <a:solidFill>
                  <a:schemeClr val="tx1"/>
                </a:solidFill>
                <a:effectLst/>
                <a:latin typeface="Alexandria Light" pitchFamily="2" charset="-78"/>
                <a:ea typeface="Times New Roman" panose="02020603050405020304" pitchFamily="18" charset="0"/>
                <a:cs typeface="Alexandria Light" pitchFamily="2" charset="-78"/>
              </a:rPr>
              <a:t>تحقيق نتاجات التعلم المستهدفة من خلال النشاطات والاستراتيجيات التدريسية الآتية:</a:t>
            </a:r>
            <a:endParaRPr lang="en-US" sz="1600" dirty="0">
              <a:solidFill>
                <a:schemeClr val="tx1"/>
              </a:solidFill>
              <a:effectLst/>
              <a:latin typeface="Alexandria Light" pitchFamily="2" charset="-78"/>
              <a:ea typeface="Times New Roman" panose="02020603050405020304" pitchFamily="18" charset="0"/>
              <a:cs typeface="Alexandria Light" pitchFamily="2" charset="-78"/>
            </a:endParaRPr>
          </a:p>
          <a:p>
            <a:pPr marL="0" marR="0"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chemeClr val="tx1"/>
                </a:solidFill>
                <a:effectLst/>
                <a:latin typeface="Alexandria Light" pitchFamily="2" charset="-78"/>
                <a:ea typeface="Times New Roman" panose="02020603050405020304" pitchFamily="18" charset="0"/>
                <a:cs typeface="Alexandria Light" pitchFamily="2" charset="-78"/>
              </a:rPr>
              <a:t>1- المحاضرات. </a:t>
            </a:r>
            <a:endParaRPr lang="en-US" sz="1600" dirty="0">
              <a:solidFill>
                <a:schemeClr val="tx1"/>
              </a:solidFill>
              <a:effectLst/>
              <a:latin typeface="Alexandria Light" pitchFamily="2" charset="-78"/>
              <a:ea typeface="Times New Roman" panose="02020603050405020304" pitchFamily="18" charset="0"/>
              <a:cs typeface="Alexandria Light" pitchFamily="2" charset="-78"/>
            </a:endParaRPr>
          </a:p>
          <a:p>
            <a:pPr marR="0"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chemeClr val="tx1"/>
                </a:solidFill>
                <a:latin typeface="Alexandria Light" pitchFamily="2" charset="-78"/>
                <a:cs typeface="Alexandria Light" pitchFamily="2" charset="-78"/>
              </a:rPr>
              <a:t>2- اختبارات قصيرة. </a:t>
            </a:r>
            <a:endParaRPr lang="en-US" sz="1600" dirty="0">
              <a:solidFill>
                <a:schemeClr val="tx1"/>
              </a:solidFill>
              <a:latin typeface="Alexandria Light" pitchFamily="2" charset="-78"/>
              <a:cs typeface="Alexandria Light" pitchFamily="2" charset="-78"/>
            </a:endParaRPr>
          </a:p>
          <a:p>
            <a:pPr algn="r">
              <a:lnSpc>
                <a:spcPct val="200000"/>
              </a:lnSpc>
            </a:pPr>
            <a:r>
              <a:rPr lang="ar-JO" sz="1600" dirty="0">
                <a:solidFill>
                  <a:schemeClr val="tx1"/>
                </a:solidFill>
                <a:latin typeface="Alexandria Light" pitchFamily="2" charset="-78"/>
                <a:cs typeface="Alexandria Light" pitchFamily="2" charset="-78"/>
              </a:rPr>
              <a:t>3- </a:t>
            </a:r>
            <a:r>
              <a:rPr lang="ar-SA" sz="1600" dirty="0">
                <a:solidFill>
                  <a:schemeClr val="tx1"/>
                </a:solidFill>
                <a:latin typeface="Alexandria Light" pitchFamily="2" charset="-78"/>
                <a:cs typeface="Alexandria Light" pitchFamily="2" charset="-78"/>
              </a:rPr>
              <a:t>الامتحان النهائي.</a:t>
            </a:r>
            <a:endParaRPr lang="ar-JO" sz="1600" dirty="0">
              <a:solidFill>
                <a:schemeClr val="tx1"/>
              </a:solidFill>
              <a:latin typeface="Alexandria Light" pitchFamily="2" charset="-78"/>
              <a:cs typeface="Alexandria Light" pitchFamily="2" charset="-78"/>
            </a:endParaRPr>
          </a:p>
          <a:p>
            <a:pPr algn="r">
              <a:lnSpc>
                <a:spcPct val="200000"/>
              </a:lnSpc>
            </a:pPr>
            <a:r>
              <a:rPr lang="ar-JO" sz="1600" dirty="0">
                <a:solidFill>
                  <a:schemeClr val="tx1"/>
                </a:solidFill>
                <a:latin typeface="Alexandria Light" pitchFamily="2" charset="-78"/>
                <a:cs typeface="Alexandria Light" pitchFamily="2" charset="-78"/>
              </a:rPr>
              <a:t>4-الحلقات النقاشية</a:t>
            </a:r>
            <a:r>
              <a:rPr lang="ar-SA" sz="1600" dirty="0">
                <a:solidFill>
                  <a:schemeClr val="tx1"/>
                </a:solidFill>
                <a:latin typeface="Alexandria Light" pitchFamily="2" charset="-78"/>
                <a:cs typeface="Alexandria Light" pitchFamily="2" charset="-78"/>
              </a:rPr>
              <a:t> </a:t>
            </a:r>
            <a:endParaRPr lang="en-US" sz="1600" dirty="0">
              <a:solidFill>
                <a:schemeClr val="tx1"/>
              </a:solidFill>
              <a:latin typeface="Alexandria Light" pitchFamily="2" charset="-78"/>
              <a:cs typeface="Alexandria Light" pitchFamily="2" charset="-78"/>
            </a:endParaRPr>
          </a:p>
        </p:txBody>
      </p:sp>
      <p:sp>
        <p:nvSpPr>
          <p:cNvPr id="24" name="TextBox 23"/>
          <p:cNvSpPr txBox="1"/>
          <p:nvPr/>
        </p:nvSpPr>
        <p:spPr>
          <a:xfrm>
            <a:off x="1675976" y="1468531"/>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النشاطات</a:t>
            </a:r>
            <a:r>
              <a:rPr lang="ar-SA" sz="2000" b="1" dirty="0">
                <a:solidFill>
                  <a:srgbClr val="00B0F0"/>
                </a:solidFill>
                <a:effectLst/>
                <a:latin typeface="Alexandria Black" pitchFamily="2" charset="-78"/>
                <a:ea typeface="Times New Roman" panose="02020603050405020304" pitchFamily="18" charset="0"/>
                <a:cs typeface="Alexandria Black" pitchFamily="2" charset="-78"/>
              </a:rPr>
              <a:t> والاستراتيجيات التدريسية</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26790879"/>
      </p:ext>
    </p:extLst>
  </p:cSld>
  <p:clrMapOvr>
    <a:masterClrMapping/>
  </p:clrMapOvr>
  <mc:AlternateContent xmlns:mc="http://schemas.openxmlformats.org/markup-compatibility/2006" xmlns:p14="http://schemas.microsoft.com/office/powerpoint/2010/main">
    <mc:Choice Requires="p14">
      <p:transition spd="slow" p14:dur="2000" advTm="141405"/>
    </mc:Choice>
    <mc:Fallback xmlns="">
      <p:transition spd="slow" advTm="14140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71978"/>
            <a:ext cx="9706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153705" y="764200"/>
            <a:ext cx="5624476" cy="400110"/>
          </a:xfrm>
          <a:prstGeom prst="rect">
            <a:avLst/>
          </a:prstGeom>
          <a:noFill/>
        </p:spPr>
        <p:txBody>
          <a:bodyPr wrap="square" rtlCol="0">
            <a:spAutoFit/>
          </a:bodyPr>
          <a:lstStyle/>
          <a:p>
            <a:r>
              <a:rPr lang="ar-JO" sz="2000" dirty="0">
                <a:solidFill>
                  <a:srgbClr val="00B0F0"/>
                </a:solidFill>
                <a:latin typeface="Alexandria Black" pitchFamily="2" charset="-78"/>
                <a:cs typeface="Alexandria Black" pitchFamily="2" charset="-78"/>
              </a:rPr>
              <a:t>محتوى المادة الدراسية والجدول الزمني</a:t>
            </a:r>
            <a:endParaRPr lang="en-US" sz="2000"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3F4FE775-3F97-DE5A-EB30-8652EDB5B522}"/>
              </a:ext>
            </a:extLst>
          </p:cNvPr>
          <p:cNvGraphicFramePr>
            <a:graphicFrameLocks noGrp="1"/>
          </p:cNvGraphicFramePr>
          <p:nvPr>
            <p:extLst>
              <p:ext uri="{D42A27DB-BD31-4B8C-83A1-F6EECF244321}">
                <p14:modId xmlns:p14="http://schemas.microsoft.com/office/powerpoint/2010/main" val="2348109556"/>
              </p:ext>
            </p:extLst>
          </p:nvPr>
        </p:nvGraphicFramePr>
        <p:xfrm>
          <a:off x="2485572" y="1356534"/>
          <a:ext cx="7985783" cy="4845978"/>
        </p:xfrm>
        <a:graphic>
          <a:graphicData uri="http://schemas.openxmlformats.org/drawingml/2006/table">
            <a:tbl>
              <a:tblPr rtl="1" firstRow="1" firstCol="1" bandRow="1">
                <a:tableStyleId>{5C22544A-7EE6-4342-B048-85BDC9FD1C3A}</a:tableStyleId>
              </a:tblPr>
              <a:tblGrid>
                <a:gridCol w="950804">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413272">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المحاضرة</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الموضوع</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التاريخ</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Alexandria Light" pitchFamily="2" charset="-78"/>
                          <a:cs typeface="Alexandria Light" pitchFamily="2" charset="-78"/>
                        </a:rPr>
                        <a:t>ملاحظات</a:t>
                      </a:r>
                      <a:endParaRPr lang="en-US" sz="1000" dirty="0">
                        <a:effectLst/>
                        <a:latin typeface="Alexandria Light" pitchFamily="2" charset="-78"/>
                        <a:ea typeface="Times New Roman" panose="02020603050405020304" pitchFamily="18" charset="0"/>
                        <a:cs typeface="Alexandria Light" pitchFamily="2" charset="-78"/>
                      </a:endParaRPr>
                    </a:p>
                  </a:txBody>
                  <a:tcPr marL="68580" marR="68580" marT="0" marB="0"/>
                </a:tc>
                <a:extLst>
                  <a:ext uri="{0D108BD9-81ED-4DB2-BD59-A6C34878D82A}">
                    <a16:rowId xmlns:a16="http://schemas.microsoft.com/office/drawing/2014/main" val="2866409209"/>
                  </a:ext>
                </a:extLst>
              </a:tr>
              <a:tr h="406882">
                <a:tc>
                  <a:txBody>
                    <a:bodyPr/>
                    <a:lstStyle/>
                    <a:p>
                      <a:pPr marL="0" marR="0" lvl="0" indent="0" algn="ctr" rtl="1">
                        <a:lnSpc>
                          <a:spcPct val="150000"/>
                        </a:lnSpc>
                        <a:spcBef>
                          <a:spcPts val="0"/>
                        </a:spcBef>
                        <a:spcAft>
                          <a:spcPts val="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1</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الاتصال والقيادة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2</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الاتصال التنظيمي</a:t>
                      </a:r>
                      <a:r>
                        <a:rPr lang="ar-SA" sz="1600">
                          <a:effectLst/>
                          <a:latin typeface="Alexandria Light" pitchFamily="2" charset="-78"/>
                          <a:ea typeface="Simplified Arabic" panose="02020603050405020304" pitchFamily="18" charset="-78"/>
                          <a:cs typeface="Alexandria Light" pitchFamily="2" charset="-78"/>
                        </a:rPr>
                        <a:t> </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424781">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3</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التنظيم الإداري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4</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التطوير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86205660"/>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5 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الأداء الوظيفي و تقييم الأداء الوظيفي</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406882">
                <a:tc>
                  <a:txBody>
                    <a:bodyPr/>
                    <a:lstStyle/>
                    <a:p>
                      <a:pPr marL="0" marR="0" lvl="0" indent="0" algn="ctr" rtl="1">
                        <a:lnSpc>
                          <a:spcPct val="115000"/>
                        </a:lnSpc>
                        <a:spcBef>
                          <a:spcPts val="0"/>
                        </a:spcBef>
                        <a:spcAft>
                          <a:spcPts val="800"/>
                        </a:spcAft>
                        <a:buFont typeface="+mj-lt"/>
                        <a:buNone/>
                        <a:tabLst>
                          <a:tab pos="38735" algn="l"/>
                        </a:tabLst>
                      </a:pPr>
                      <a:r>
                        <a:rPr lang="ar-JO" sz="1400" dirty="0">
                          <a:solidFill>
                            <a:schemeClr val="bg1"/>
                          </a:solidFill>
                          <a:effectLst/>
                        </a:rPr>
                        <a:t>6 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effectLst/>
                          <a:latin typeface="Alexandria Light" pitchFamily="2" charset="-78"/>
                          <a:ea typeface="Simplified Arabic" panose="02020603050405020304" pitchFamily="18" charset="-78"/>
                          <a:cs typeface="Alexandria Light" pitchFamily="2" charset="-78"/>
                        </a:rPr>
                        <a:t>الاتصال والإدارة الإلكترونية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406882">
                <a:tc>
                  <a:txBody>
                    <a:bodyPr/>
                    <a:lstStyle/>
                    <a:p>
                      <a:pPr marL="0" marR="0" lvl="0" indent="0" algn="ctr" rtl="1">
                        <a:lnSpc>
                          <a:spcPct val="115000"/>
                        </a:lnSpc>
                        <a:spcBef>
                          <a:spcPts val="0"/>
                        </a:spcBef>
                        <a:spcAft>
                          <a:spcPts val="0"/>
                        </a:spcAft>
                        <a:buFont typeface="+mj-lt"/>
                        <a:buNone/>
                        <a:tabLst>
                          <a:tab pos="38735" algn="l"/>
                        </a:tabLst>
                      </a:pPr>
                      <a:r>
                        <a:rPr lang="ar-JO" sz="1400" dirty="0">
                          <a:solidFill>
                            <a:schemeClr val="bg1"/>
                          </a:solidFill>
                          <a:effectLst/>
                        </a:rPr>
                        <a:t>7 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العلاقات العامة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557071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8 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الثقافة التنظيمية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9</a:t>
                      </a:r>
                      <a:r>
                        <a:rPr lang="ar-SA" sz="1400" dirty="0">
                          <a:solidFill>
                            <a:schemeClr val="bg1"/>
                          </a:solidFill>
                          <a:effectLst/>
                        </a:rPr>
                        <a:t>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الانتماء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10 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البيئة التنظيمي</a:t>
                      </a:r>
                      <a:r>
                        <a:rPr lang="ar-JO" sz="1600" dirty="0">
                          <a:effectLst/>
                          <a:latin typeface="Alexandria Light" pitchFamily="2" charset="-78"/>
                          <a:ea typeface="Simplified Arabic" panose="02020603050405020304" pitchFamily="18" charset="-78"/>
                          <a:cs typeface="Alexandria Light" pitchFamily="2" charset="-78"/>
                        </a:rPr>
                        <a:t>ة</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345987">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Alexandria Light" pitchFamily="2" charset="-78"/>
                          <a:cs typeface="Alexandria Light" pitchFamily="2" charset="-78"/>
                        </a:rPr>
                        <a:t>الامتحان النهائي </a:t>
                      </a:r>
                      <a:endParaRPr lang="en-US" sz="11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spTree>
    <p:extLst>
      <p:ext uri="{BB962C8B-B14F-4D97-AF65-F5344CB8AC3E}">
        <p14:creationId xmlns:p14="http://schemas.microsoft.com/office/powerpoint/2010/main" val="610540862"/>
      </p:ext>
    </p:extLst>
  </p:cSld>
  <p:clrMapOvr>
    <a:masterClrMapping/>
  </p:clrMapOvr>
  <mc:AlternateContent xmlns:mc="http://schemas.openxmlformats.org/markup-compatibility/2006" xmlns:p14="http://schemas.microsoft.com/office/powerpoint/2010/main">
    <mc:Choice Requires="p14">
      <p:transition spd="slow" p14:dur="2000" advTm="121714"/>
    </mc:Choice>
    <mc:Fallback xmlns="">
      <p:transition spd="slow" advTm="12171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811277"/>
            <a:ext cx="6010968" cy="3207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الاتصال والقيادة</a:t>
            </a:r>
            <a:endParaRPr lang="en-US" sz="36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01</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8276086"/>
      </p:ext>
    </p:extLst>
  </p:cSld>
  <p:clrMapOvr>
    <a:masterClrMapping/>
  </p:clrMapOvr>
  <mc:AlternateContent xmlns:mc="http://schemas.openxmlformats.org/markup-compatibility/2006" xmlns:p14="http://schemas.microsoft.com/office/powerpoint/2010/main">
    <mc:Choice Requires="p14">
      <p:transition spd="slow" p14:dur="2000" advTm="46428"/>
    </mc:Choice>
    <mc:Fallback xmlns="">
      <p:transition spd="slow" advTm="4642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628573"/>
            <a:ext cx="6010968" cy="37531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مفهوم الاتصال</a:t>
            </a:r>
            <a:endParaRPr lang="ar-JO" sz="1600" b="1" dirty="0">
              <a:solidFill>
                <a:schemeClr val="tx1"/>
              </a:solidFill>
              <a:latin typeface="Alexandria Light" pitchFamily="2" charset="-78"/>
              <a:cs typeface="Alexandria Light" pitchFamily="2" charset="-78"/>
            </a:endParaRPr>
          </a:p>
          <a:p>
            <a:pPr algn="just" rtl="1">
              <a:lnSpc>
                <a:spcPct val="250000"/>
              </a:lnSpc>
            </a:pPr>
            <a:r>
              <a:rPr lang="ar-JO" sz="1600" b="0" i="0" dirty="0">
                <a:solidFill>
                  <a:schemeClr val="tx1"/>
                </a:solidFill>
                <a:effectLst/>
                <a:latin typeface="Alexandria Light" pitchFamily="2" charset="-78"/>
                <a:cs typeface="Alexandria Light" pitchFamily="2" charset="-78"/>
              </a:rPr>
              <a:t>     </a:t>
            </a:r>
            <a:r>
              <a:rPr lang="ar-YE" sz="1600" b="0" i="0" dirty="0">
                <a:solidFill>
                  <a:schemeClr val="tx1"/>
                </a:solidFill>
                <a:effectLst/>
                <a:latin typeface="Alexandria Light" pitchFamily="2" charset="-78"/>
                <a:cs typeface="Alexandria Light" pitchFamily="2" charset="-78"/>
              </a:rPr>
              <a:t>الاتصال هو انتقال المعلومات والأفكار والاتجاهات والعواطف من شخص ل</a:t>
            </a:r>
            <a:r>
              <a:rPr lang="ar-JO" sz="1600" b="0" i="0" dirty="0">
                <a:solidFill>
                  <a:schemeClr val="tx1"/>
                </a:solidFill>
                <a:effectLst/>
                <a:latin typeface="Alexandria Light" pitchFamily="2" charset="-78"/>
                <a:cs typeface="Alexandria Light" pitchFamily="2" charset="-78"/>
              </a:rPr>
              <a:t>آ</a:t>
            </a:r>
            <a:r>
              <a:rPr lang="ar-YE" sz="1600" b="0" i="0" dirty="0">
                <a:solidFill>
                  <a:schemeClr val="tx1"/>
                </a:solidFill>
                <a:effectLst/>
                <a:latin typeface="Alexandria Light" pitchFamily="2" charset="-78"/>
                <a:cs typeface="Alexandria Light" pitchFamily="2" charset="-78"/>
              </a:rPr>
              <a:t>خر أو من جماعة إلى أخرى. </a:t>
            </a:r>
            <a:r>
              <a:rPr lang="ar-JO" sz="1600" b="0" i="0" dirty="0">
                <a:solidFill>
                  <a:schemeClr val="tx1"/>
                </a:solidFill>
                <a:effectLst/>
                <a:latin typeface="Alexandria Light" pitchFamily="2" charset="-78"/>
                <a:cs typeface="Alexandria Light" pitchFamily="2" charset="-78"/>
              </a:rPr>
              <a:t>ف</a:t>
            </a:r>
            <a:r>
              <a:rPr lang="ar-YE" sz="1600" b="0" i="0" dirty="0">
                <a:solidFill>
                  <a:schemeClr val="tx1"/>
                </a:solidFill>
                <a:effectLst/>
                <a:latin typeface="Alexandria Light" pitchFamily="2" charset="-78"/>
                <a:cs typeface="Alexandria Light" pitchFamily="2" charset="-78"/>
              </a:rPr>
              <a:t>الاتصال عملية </a:t>
            </a:r>
            <a:r>
              <a:rPr lang="ar-JO" sz="1600" b="0" i="0" dirty="0">
                <a:solidFill>
                  <a:schemeClr val="tx1"/>
                </a:solidFill>
                <a:effectLst/>
                <a:latin typeface="Alexandria Light" pitchFamily="2" charset="-78"/>
                <a:cs typeface="Alexandria Light" pitchFamily="2" charset="-78"/>
              </a:rPr>
              <a:t>ت</a:t>
            </a:r>
            <a:r>
              <a:rPr lang="ar-YE" sz="1600" b="0" i="0" dirty="0">
                <a:solidFill>
                  <a:schemeClr val="tx1"/>
                </a:solidFill>
                <a:effectLst/>
                <a:latin typeface="Alexandria Light" pitchFamily="2" charset="-78"/>
                <a:cs typeface="Alexandria Light" pitchFamily="2" charset="-78"/>
              </a:rPr>
              <a:t>تعدد </a:t>
            </a:r>
            <a:r>
              <a:rPr lang="ar-JO" sz="1600" b="0" i="0" dirty="0">
                <a:solidFill>
                  <a:schemeClr val="tx1"/>
                </a:solidFill>
                <a:effectLst/>
                <a:latin typeface="Alexandria Light" pitchFamily="2" charset="-78"/>
                <a:cs typeface="Alexandria Light" pitchFamily="2" charset="-78"/>
              </a:rPr>
              <a:t>فيها </a:t>
            </a:r>
            <a:r>
              <a:rPr lang="ar-YE" sz="1600" b="0" i="0" dirty="0">
                <a:solidFill>
                  <a:schemeClr val="tx1"/>
                </a:solidFill>
                <a:effectLst/>
                <a:latin typeface="Alexandria Light" pitchFamily="2" charset="-78"/>
                <a:cs typeface="Alexandria Light" pitchFamily="2" charset="-78"/>
              </a:rPr>
              <a:t>الوسائل والهدف الذي يتصل أو يرتبط بالآخرين ويكون ضروري</a:t>
            </a:r>
            <a:r>
              <a:rPr lang="ar-JO" sz="1600" b="0" i="0" dirty="0">
                <a:solidFill>
                  <a:schemeClr val="tx1"/>
                </a:solidFill>
                <a:effectLst/>
                <a:latin typeface="Alexandria Light" pitchFamily="2" charset="-78"/>
                <a:cs typeface="Alexandria Light" pitchFamily="2" charset="-78"/>
              </a:rPr>
              <a:t>ً</a:t>
            </a:r>
            <a:r>
              <a:rPr lang="ar-YE" sz="1600" b="0" i="0" dirty="0">
                <a:solidFill>
                  <a:schemeClr val="tx1"/>
                </a:solidFill>
                <a:effectLst/>
                <a:latin typeface="Alexandria Light" pitchFamily="2" charset="-78"/>
                <a:cs typeface="Alexandria Light" pitchFamily="2" charset="-78"/>
              </a:rPr>
              <a:t>ا </a:t>
            </a:r>
            <a:r>
              <a:rPr lang="ar-JO" sz="1600" b="0" i="0" dirty="0">
                <a:solidFill>
                  <a:schemeClr val="tx1"/>
                </a:solidFill>
                <a:effectLst/>
                <a:latin typeface="Alexandria Light" pitchFamily="2" charset="-78"/>
                <a:cs typeface="Alexandria Light" pitchFamily="2" charset="-78"/>
              </a:rPr>
              <a:t>ب</a:t>
            </a:r>
            <a:r>
              <a:rPr lang="ar-YE" sz="1600" b="0" i="0" dirty="0">
                <a:solidFill>
                  <a:schemeClr val="tx1"/>
                </a:solidFill>
                <a:effectLst/>
                <a:latin typeface="Alexandria Light" pitchFamily="2" charset="-78"/>
                <a:cs typeface="Alexandria Light" pitchFamily="2" charset="-78"/>
              </a:rPr>
              <a:t>اعتباره تطبيق</a:t>
            </a:r>
            <a:r>
              <a:rPr lang="ar-JO" sz="1600" b="0" i="0" dirty="0">
                <a:solidFill>
                  <a:schemeClr val="tx1"/>
                </a:solidFill>
                <a:effectLst/>
                <a:latin typeface="Alexandria Light" pitchFamily="2" charset="-78"/>
                <a:cs typeface="Alexandria Light" pitchFamily="2" charset="-78"/>
              </a:rPr>
              <a:t>ً</a:t>
            </a:r>
            <a:r>
              <a:rPr lang="ar-YE" sz="1600" b="0" i="0" dirty="0">
                <a:solidFill>
                  <a:schemeClr val="tx1"/>
                </a:solidFill>
                <a:effectLst/>
                <a:latin typeface="Alexandria Light" pitchFamily="2" charset="-78"/>
                <a:cs typeface="Alexandria Light" pitchFamily="2" charset="-78"/>
              </a:rPr>
              <a:t>ا لثلاث عناصر وهي العملية والوسيلة والهدف.</a:t>
            </a:r>
            <a:endParaRPr lang="ar-JO" sz="1600" b="1" dirty="0">
              <a:solidFill>
                <a:schemeClr val="tx1"/>
              </a:solidFill>
              <a:latin typeface="Alexandria Light" pitchFamily="2" charset="-78"/>
              <a:cs typeface="Alexandria Light" pitchFamily="2" charset="-78"/>
            </a:endParaRPr>
          </a:p>
          <a:p>
            <a:pPr algn="ctr"/>
            <a:endParaRPr lang="en-US" sz="36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Picture 6">
            <a:extLst>
              <a:ext uri="{FF2B5EF4-FFF2-40B4-BE49-F238E27FC236}">
                <a16:creationId xmlns:a16="http://schemas.microsoft.com/office/drawing/2014/main" id="{5D272DFD-19EA-24FA-221B-110AC00FEE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437" y="1628574"/>
            <a:ext cx="4226028" cy="3798831"/>
          </a:xfrm>
          <a:prstGeom prst="rect">
            <a:avLst/>
          </a:prstGeom>
        </p:spPr>
      </p:pic>
    </p:spTree>
    <p:extLst>
      <p:ext uri="{BB962C8B-B14F-4D97-AF65-F5344CB8AC3E}">
        <p14:creationId xmlns:p14="http://schemas.microsoft.com/office/powerpoint/2010/main" val="3445823365"/>
      </p:ext>
    </p:extLst>
  </p:cSld>
  <p:clrMapOvr>
    <a:masterClrMapping/>
  </p:clrMapOvr>
  <mc:AlternateContent xmlns:mc="http://schemas.openxmlformats.org/markup-compatibility/2006" xmlns:p14="http://schemas.microsoft.com/office/powerpoint/2010/main">
    <mc:Choice Requires="p14">
      <p:transition spd="slow" p14:dur="2000" advTm="54410"/>
    </mc:Choice>
    <mc:Fallback xmlns="">
      <p:transition spd="slow" advTm="5441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628573"/>
            <a:ext cx="6010968" cy="37531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عناصر الاتصال</a:t>
            </a:r>
            <a:endParaRPr lang="ar-JO" sz="1600" b="1" dirty="0">
              <a:solidFill>
                <a:schemeClr val="tx1"/>
              </a:solidFill>
              <a:latin typeface="Alexandria Light" pitchFamily="2" charset="-78"/>
              <a:cs typeface="Alexandria Light" pitchFamily="2" charset="-78"/>
            </a:endParaRPr>
          </a:p>
          <a:p>
            <a:pPr algn="just" rtl="1">
              <a:lnSpc>
                <a:spcPct val="250000"/>
              </a:lnSpc>
            </a:pPr>
            <a:r>
              <a:rPr lang="ar-JO" sz="1600" b="0" i="0" dirty="0">
                <a:solidFill>
                  <a:schemeClr val="tx1"/>
                </a:solidFill>
                <a:effectLst/>
                <a:latin typeface="Alexandria Light" pitchFamily="2" charset="-78"/>
                <a:cs typeface="Alexandria Light" pitchFamily="2" charset="-78"/>
              </a:rPr>
              <a:t> المرسل</a:t>
            </a:r>
          </a:p>
          <a:p>
            <a:pPr algn="just" rtl="1">
              <a:lnSpc>
                <a:spcPct val="250000"/>
              </a:lnSpc>
            </a:pPr>
            <a:r>
              <a:rPr lang="ar-JO" sz="1600" dirty="0">
                <a:solidFill>
                  <a:schemeClr val="tx1"/>
                </a:solidFill>
                <a:latin typeface="Alexandria Light" pitchFamily="2" charset="-78"/>
                <a:cs typeface="Alexandria Light" pitchFamily="2" charset="-78"/>
              </a:rPr>
              <a:t>المستقبل</a:t>
            </a:r>
          </a:p>
          <a:p>
            <a:pPr algn="just" rtl="1">
              <a:lnSpc>
                <a:spcPct val="250000"/>
              </a:lnSpc>
            </a:pPr>
            <a:r>
              <a:rPr lang="ar-JO" sz="1600" dirty="0">
                <a:solidFill>
                  <a:schemeClr val="tx1"/>
                </a:solidFill>
                <a:latin typeface="Alexandria Light" pitchFamily="2" charset="-78"/>
                <a:cs typeface="Alexandria Light" pitchFamily="2" charset="-78"/>
              </a:rPr>
              <a:t>الوسيلة</a:t>
            </a:r>
          </a:p>
          <a:p>
            <a:pPr algn="just" rtl="1">
              <a:lnSpc>
                <a:spcPct val="250000"/>
              </a:lnSpc>
            </a:pPr>
            <a:r>
              <a:rPr lang="ar-JO" sz="1600" dirty="0">
                <a:solidFill>
                  <a:schemeClr val="tx1"/>
                </a:solidFill>
                <a:latin typeface="Alexandria Light" pitchFamily="2" charset="-78"/>
                <a:cs typeface="Alexandria Light" pitchFamily="2" charset="-78"/>
              </a:rPr>
              <a:t>الرسالة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Picture 6">
            <a:extLst>
              <a:ext uri="{FF2B5EF4-FFF2-40B4-BE49-F238E27FC236}">
                <a16:creationId xmlns:a16="http://schemas.microsoft.com/office/drawing/2014/main" id="{5D272DFD-19EA-24FA-221B-110AC00FEE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437" y="1628574"/>
            <a:ext cx="4226028" cy="3798831"/>
          </a:xfrm>
          <a:prstGeom prst="rect">
            <a:avLst/>
          </a:prstGeom>
        </p:spPr>
      </p:pic>
    </p:spTree>
    <p:extLst>
      <p:ext uri="{BB962C8B-B14F-4D97-AF65-F5344CB8AC3E}">
        <p14:creationId xmlns:p14="http://schemas.microsoft.com/office/powerpoint/2010/main" val="500970975"/>
      </p:ext>
    </p:extLst>
  </p:cSld>
  <p:clrMapOvr>
    <a:masterClrMapping/>
  </p:clrMapOvr>
  <mc:AlternateContent xmlns:mc="http://schemas.openxmlformats.org/markup-compatibility/2006" xmlns:p14="http://schemas.microsoft.com/office/powerpoint/2010/main">
    <mc:Choice Requires="p14">
      <p:transition spd="slow" p14:dur="2000" advTm="53595"/>
    </mc:Choice>
    <mc:Fallback xmlns="">
      <p:transition spd="slow" advTm="5359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161935" y="1631139"/>
            <a:ext cx="6571406" cy="37531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مفهوم القيادة</a:t>
            </a:r>
            <a:endParaRPr lang="ar-JO" sz="1600" b="1" dirty="0">
              <a:solidFill>
                <a:schemeClr val="tx1"/>
              </a:solidFill>
              <a:latin typeface="Alexandria Light" pitchFamily="2" charset="-78"/>
              <a:cs typeface="Alexandria Light" pitchFamily="2" charset="-78"/>
            </a:endParaRPr>
          </a:p>
          <a:p>
            <a:pPr algn="just" rtl="1" fontAlgn="base">
              <a:lnSpc>
                <a:spcPct val="200000"/>
              </a:lnSpc>
            </a:pPr>
            <a:r>
              <a:rPr lang="ar-JO" sz="1600" b="0" i="0" dirty="0">
                <a:solidFill>
                  <a:srgbClr val="000000"/>
                </a:solidFill>
                <a:effectLst/>
                <a:latin typeface="Alexandria Light" pitchFamily="2" charset="-78"/>
                <a:cs typeface="Alexandria Light" pitchFamily="2" charset="-78"/>
              </a:rPr>
              <a:t>     </a:t>
            </a:r>
            <a:r>
              <a:rPr lang="ar-YE" sz="1600" b="0" i="0" dirty="0">
                <a:solidFill>
                  <a:srgbClr val="000000"/>
                </a:solidFill>
                <a:effectLst/>
                <a:latin typeface="Alexandria Light" pitchFamily="2" charset="-78"/>
                <a:cs typeface="Alexandria Light" pitchFamily="2" charset="-78"/>
              </a:rPr>
              <a:t>القيادة هي التأثير على الآخرين وتوجيه سلوكهم نحو تحقيق الأهداف المشتركة، فهي مسؤولة تجاه المجموعة لتحقيق النتائج المرسومة.</a:t>
            </a:r>
          </a:p>
          <a:p>
            <a:pPr algn="just" rtl="1" fontAlgn="base">
              <a:lnSpc>
                <a:spcPct val="200000"/>
              </a:lnSpc>
            </a:pPr>
            <a:r>
              <a:rPr lang="ar-JO" sz="1600" b="0" i="0" dirty="0">
                <a:solidFill>
                  <a:srgbClr val="000000"/>
                </a:solidFill>
                <a:effectLst/>
                <a:latin typeface="Alexandria Light" pitchFamily="2" charset="-78"/>
                <a:cs typeface="Alexandria Light" pitchFamily="2" charset="-78"/>
              </a:rPr>
              <a:t>و</a:t>
            </a:r>
            <a:r>
              <a:rPr lang="ar-YE" sz="1600" b="0" i="0" dirty="0">
                <a:solidFill>
                  <a:srgbClr val="000000"/>
                </a:solidFill>
                <a:effectLst/>
                <a:latin typeface="Alexandria Light" pitchFamily="2" charset="-78"/>
                <a:cs typeface="Alexandria Light" pitchFamily="2" charset="-78"/>
              </a:rPr>
              <a:t>هي عملية التأثير في نشاطات الجماعة بهدف تحقيق الأهداف، و تعبر القيادة بوجه عام عن القيام بتلك الأعمال التي تساعد الجماعة على تحقيق أهدافها</a:t>
            </a:r>
          </a:p>
          <a:p>
            <a:pPr algn="ctr"/>
            <a:endParaRPr lang="en-US" sz="36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37AD7651-0BFB-3AA6-1953-77BE66526E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6916" y="1631139"/>
            <a:ext cx="3099781" cy="3750545"/>
          </a:xfrm>
          <a:prstGeom prst="rect">
            <a:avLst/>
          </a:prstGeom>
        </p:spPr>
      </p:pic>
    </p:spTree>
    <p:extLst>
      <p:ext uri="{BB962C8B-B14F-4D97-AF65-F5344CB8AC3E}">
        <p14:creationId xmlns:p14="http://schemas.microsoft.com/office/powerpoint/2010/main" val="1062737543"/>
      </p:ext>
    </p:extLst>
  </p:cSld>
  <p:clrMapOvr>
    <a:masterClrMapping/>
  </p:clrMapOvr>
  <mc:AlternateContent xmlns:mc="http://schemas.openxmlformats.org/markup-compatibility/2006" xmlns:p14="http://schemas.microsoft.com/office/powerpoint/2010/main">
    <mc:Choice Requires="p14">
      <p:transition spd="slow" p14:dur="2000" advTm="80356"/>
    </mc:Choice>
    <mc:Fallback xmlns="">
      <p:transition spd="slow" advTm="8035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811277"/>
            <a:ext cx="6010968" cy="3207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الاتصال التنظيمي</a:t>
            </a:r>
            <a:endParaRPr lang="en-US" sz="36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02</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8390526"/>
      </p:ext>
    </p:extLst>
  </p:cSld>
  <p:clrMapOvr>
    <a:masterClrMapping/>
  </p:clrMapOvr>
  <mc:AlternateContent xmlns:mc="http://schemas.openxmlformats.org/markup-compatibility/2006" xmlns:p14="http://schemas.microsoft.com/office/powerpoint/2010/main">
    <mc:Choice Requires="p14">
      <p:transition spd="slow" p14:dur="2000" advTm="86064"/>
    </mc:Choice>
    <mc:Fallback xmlns="">
      <p:transition spd="slow" advTm="8606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811277"/>
            <a:ext cx="6010968" cy="3207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أنواع الاتصال التنظيمي</a:t>
            </a:r>
            <a:endParaRPr lang="ar-JO" sz="2000" b="1" dirty="0">
              <a:solidFill>
                <a:srgbClr val="00B0F0"/>
              </a:solidFill>
              <a:latin typeface="Alexandria Black" pitchFamily="2" charset="-78"/>
              <a:cs typeface="Alexandria Black" pitchFamily="2" charset="-78"/>
            </a:endParaRPr>
          </a:p>
          <a:p>
            <a:pPr algn="r">
              <a:lnSpc>
                <a:spcPct val="200000"/>
              </a:lnSpc>
            </a:pPr>
            <a:r>
              <a:rPr lang="ar-JO" sz="1600" dirty="0">
                <a:solidFill>
                  <a:schemeClr val="tx1"/>
                </a:solidFill>
                <a:latin typeface="Alexandria Light" pitchFamily="2" charset="-78"/>
                <a:cs typeface="Alexandria Light" pitchFamily="2" charset="-78"/>
              </a:rPr>
              <a:t>الاتصال الرسمي</a:t>
            </a:r>
          </a:p>
          <a:p>
            <a:pPr algn="r">
              <a:lnSpc>
                <a:spcPct val="200000"/>
              </a:lnSpc>
            </a:pPr>
            <a:r>
              <a:rPr lang="ar-JO" sz="1600" dirty="0">
                <a:solidFill>
                  <a:schemeClr val="tx1"/>
                </a:solidFill>
                <a:latin typeface="Alexandria Light" pitchFamily="2" charset="-78"/>
                <a:cs typeface="Alexandria Light" pitchFamily="2" charset="-78"/>
              </a:rPr>
              <a:t>الاتصال غير الرسمي</a:t>
            </a:r>
          </a:p>
          <a:p>
            <a:pPr algn="r">
              <a:lnSpc>
                <a:spcPct val="200000"/>
              </a:lnSpc>
            </a:pPr>
            <a:r>
              <a:rPr lang="ar-JO" sz="1600" dirty="0">
                <a:solidFill>
                  <a:schemeClr val="tx1"/>
                </a:solidFill>
                <a:latin typeface="Alexandria Light" pitchFamily="2" charset="-78"/>
                <a:cs typeface="Alexandria Light" pitchFamily="2" charset="-78"/>
              </a:rPr>
              <a:t>الاتصال الأفقي</a:t>
            </a:r>
          </a:p>
          <a:p>
            <a:pPr algn="r">
              <a:lnSpc>
                <a:spcPct val="200000"/>
              </a:lnSpc>
            </a:pPr>
            <a:r>
              <a:rPr lang="ar-JO" sz="1600" dirty="0">
                <a:solidFill>
                  <a:schemeClr val="tx1"/>
                </a:solidFill>
                <a:latin typeface="Alexandria Light" pitchFamily="2" charset="-78"/>
                <a:cs typeface="Alexandria Light" pitchFamily="2" charset="-78"/>
              </a:rPr>
              <a:t>الاتصال العمودي</a:t>
            </a:r>
          </a:p>
          <a:p>
            <a:pPr algn="ctr"/>
            <a:endParaRPr lang="ar-JO" sz="2000" b="1" dirty="0">
              <a:solidFill>
                <a:srgbClr val="00B0F0"/>
              </a:solidFill>
              <a:latin typeface="Alexandria Black" pitchFamily="2" charset="-78"/>
              <a:cs typeface="Alexandria Black" pitchFamily="2" charset="-78"/>
            </a:endParaRPr>
          </a:p>
          <a:p>
            <a:pPr algn="ctr"/>
            <a:endParaRPr lang="en-US"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02</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8972949"/>
      </p:ext>
    </p:extLst>
  </p:cSld>
  <p:clrMapOvr>
    <a:masterClrMapping/>
  </p:clrMapOvr>
  <mc:AlternateContent xmlns:mc="http://schemas.openxmlformats.org/markup-compatibility/2006" xmlns:p14="http://schemas.microsoft.com/office/powerpoint/2010/main">
    <mc:Choice Requires="p14">
      <p:transition spd="slow" p14:dur="2000" advTm="54163"/>
    </mc:Choice>
    <mc:Fallback xmlns="">
      <p:transition spd="slow" advTm="5416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811277"/>
            <a:ext cx="6010968" cy="3207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rgbClr val="00B0F0"/>
                </a:solidFill>
                <a:effectLst/>
                <a:latin typeface="Alexandria Black" pitchFamily="2" charset="-78"/>
                <a:ea typeface="Simplified Arabic" panose="02020603050405020304" pitchFamily="18" charset="-78"/>
                <a:cs typeface="Alexandria Black" pitchFamily="2" charset="-78"/>
              </a:rPr>
              <a:t>التنظيم الإداري</a:t>
            </a:r>
            <a:endParaRPr lang="en-US" sz="33100" b="1" dirty="0">
              <a:solidFill>
                <a:srgbClr val="00B0F0"/>
              </a:solidFill>
              <a:latin typeface="Alexandria Black" pitchFamily="2" charset="-78"/>
              <a:cs typeface="Alexandria Black" pitchFamily="2" charset="-78"/>
            </a:endParaRPr>
          </a:p>
          <a:p>
            <a:pPr algn="r"/>
            <a:endParaRPr lang="ar-JO" sz="2000" b="1" dirty="0">
              <a:solidFill>
                <a:srgbClr val="00B0F0"/>
              </a:solidFill>
              <a:ea typeface="Simplified Arabic" panose="02020603050405020304" pitchFamily="18" charset="-78"/>
              <a:cs typeface="Simplified Arabic" panose="02020603050405020304" pitchFamily="18" charset="-78"/>
            </a:endParaRPr>
          </a:p>
          <a:p>
            <a:pPr algn="just" rtl="1" fontAlgn="base">
              <a:lnSpc>
                <a:spcPct val="200000"/>
              </a:lnSpc>
            </a:pPr>
            <a:endParaRPr lang="ar-JO" sz="1600" dirty="0">
              <a:solidFill>
                <a:srgbClr val="000000"/>
              </a:solidFill>
              <a:latin typeface="Alexandria Light" pitchFamily="2" charset="-78"/>
              <a:cs typeface="Alexandria Light" pitchFamily="2" charset="-78"/>
            </a:endParaRPr>
          </a:p>
          <a:p>
            <a:pPr algn="just" rtl="1" fontAlgn="base">
              <a:lnSpc>
                <a:spcPct val="200000"/>
              </a:lnSpc>
            </a:pPr>
            <a:endParaRPr lang="ar-JO" sz="1600" dirty="0">
              <a:solidFill>
                <a:srgbClr val="000000"/>
              </a:solidFill>
              <a:latin typeface="Alexandria Light" pitchFamily="2" charset="-78"/>
              <a:cs typeface="Alexandria Light" pitchFamily="2" charset="-78"/>
            </a:endParaRPr>
          </a:p>
          <a:p>
            <a:pPr algn="just" rtl="1" fontAlgn="base">
              <a:lnSpc>
                <a:spcPct val="200000"/>
              </a:lnSpc>
            </a:pPr>
            <a:r>
              <a:rPr lang="ar-JO" sz="1600" dirty="0">
                <a:solidFill>
                  <a:srgbClr val="000000"/>
                </a:solidFill>
                <a:latin typeface="Alexandria Light" pitchFamily="2" charset="-78"/>
                <a:cs typeface="Alexandria Light" pitchFamily="2" charset="-78"/>
              </a:rPr>
              <a:t>    عبارة عن سلسلة من المهام والوظائف التي تساعد المنظمات على تحقيق أهدافها  وقياس مدى إنجازها وهي عملية فرعية من العمليات الإدارية الخاصة في المنظمة</a:t>
            </a:r>
          </a:p>
          <a:p>
            <a:pPr algn="r">
              <a:lnSpc>
                <a:spcPct val="200000"/>
              </a:lnSpc>
            </a:pPr>
            <a:endParaRPr lang="ar-JO" sz="16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endParaRPr lang="ar-JO" sz="2000" b="1" dirty="0">
              <a:solidFill>
                <a:srgbClr val="00B0F0"/>
              </a:solidFill>
              <a:ea typeface="Simplified Arabic" panose="02020603050405020304" pitchFamily="18" charset="-78"/>
              <a:cs typeface="Simplified Arabic" panose="02020603050405020304" pitchFamily="18"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03</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1370540"/>
      </p:ext>
    </p:extLst>
  </p:cSld>
  <p:clrMapOvr>
    <a:masterClrMapping/>
  </p:clrMapOvr>
  <mc:AlternateContent xmlns:mc="http://schemas.openxmlformats.org/markup-compatibility/2006" xmlns:p14="http://schemas.microsoft.com/office/powerpoint/2010/main">
    <mc:Choice Requires="p14">
      <p:transition spd="slow" p14:dur="2000" advTm="71996"/>
    </mc:Choice>
    <mc:Fallback xmlns="">
      <p:transition spd="slow" advTm="7199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811277"/>
            <a:ext cx="6010968" cy="32076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effectLst/>
                <a:latin typeface="Alexandria Black" pitchFamily="2" charset="-78"/>
                <a:ea typeface="Simplified Arabic" panose="02020603050405020304" pitchFamily="18" charset="-78"/>
                <a:cs typeface="Alexandria Black" pitchFamily="2" charset="-78"/>
              </a:rPr>
              <a:t>التطوير التنظيمي</a:t>
            </a: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1600" dirty="0">
              <a:solidFill>
                <a:srgbClr val="000000"/>
              </a:solidFill>
              <a:latin typeface="Alexandria Light" pitchFamily="2" charset="-78"/>
              <a:cs typeface="Alexandria Light" pitchFamily="2" charset="-78"/>
            </a:endParaRPr>
          </a:p>
          <a:p>
            <a:pPr algn="just" rtl="1" fontAlgn="base">
              <a:lnSpc>
                <a:spcPct val="200000"/>
              </a:lnSpc>
            </a:pPr>
            <a:r>
              <a:rPr lang="ar-JO" sz="1600" dirty="0">
                <a:solidFill>
                  <a:srgbClr val="000000"/>
                </a:solidFill>
                <a:latin typeface="Alexandria Light" pitchFamily="2" charset="-78"/>
                <a:cs typeface="Alexandria Light" pitchFamily="2" charset="-78"/>
              </a:rPr>
              <a:t>    ا</a:t>
            </a:r>
            <a:r>
              <a:rPr lang="ar-YE" sz="1600" b="0" i="0" dirty="0">
                <a:solidFill>
                  <a:srgbClr val="333333"/>
                </a:solidFill>
                <a:effectLst/>
                <a:latin typeface="Alexandria Light" pitchFamily="2" charset="-78"/>
                <a:cs typeface="Alexandria Light" pitchFamily="2" charset="-78"/>
              </a:rPr>
              <a:t>لتطوير التنظيمي هو جهد </a:t>
            </a:r>
            <a:r>
              <a:rPr lang="ar-JO" sz="1600" b="0" i="0" dirty="0">
                <a:solidFill>
                  <a:srgbClr val="333333"/>
                </a:solidFill>
                <a:effectLst/>
                <a:latin typeface="Alexandria Light" pitchFamily="2" charset="-78"/>
                <a:cs typeface="Alexandria Light" pitchFamily="2" charset="-78"/>
              </a:rPr>
              <a:t>منظم </a:t>
            </a:r>
            <a:r>
              <a:rPr lang="ar-YE" sz="1600" b="0" i="0" dirty="0">
                <a:solidFill>
                  <a:srgbClr val="333333"/>
                </a:solidFill>
                <a:effectLst/>
                <a:latin typeface="Alexandria Light" pitchFamily="2" charset="-78"/>
                <a:cs typeface="Alexandria Light" pitchFamily="2" charset="-78"/>
              </a:rPr>
              <a:t>يتم لزيادة فعالية المنظمة والمساعدة على تنفيذ التغيير التنظيمي، ويركز على مجال واحد للتغيير، ويهتم بتطوير الأداء التنظيمي من خلال تطوير مهارات الموظفين والعاملين داخل المنظمة، كما يساعد التطوير التنظيمي</a:t>
            </a:r>
            <a:endParaRPr lang="ar-JO" sz="1600" b="0" i="0" dirty="0">
              <a:solidFill>
                <a:srgbClr val="333333"/>
              </a:solidFill>
              <a:effectLst/>
              <a:latin typeface="Alexandria Light" pitchFamily="2" charset="-78"/>
              <a:cs typeface="Alexandria Light" pitchFamily="2" charset="-78"/>
            </a:endParaRPr>
          </a:p>
          <a:p>
            <a:pPr algn="just" rtl="1" fontAlgn="base">
              <a:lnSpc>
                <a:spcPct val="200000"/>
              </a:lnSpc>
            </a:pPr>
            <a:r>
              <a:rPr lang="ar-JO" sz="1600" dirty="0">
                <a:solidFill>
                  <a:srgbClr val="333333"/>
                </a:solidFill>
                <a:latin typeface="Alexandria Light" pitchFamily="2" charset="-78"/>
                <a:ea typeface="Simplified Arabic" panose="02020603050405020304" pitchFamily="18" charset="-78"/>
                <a:cs typeface="Alexandria Light" pitchFamily="2" charset="-78"/>
              </a:rPr>
              <a:t>على تحقيق أهداف المنظمة وقيادتها نحو التنافسية.</a:t>
            </a:r>
            <a:endParaRPr lang="ar-JO" sz="2000" b="1" dirty="0">
              <a:solidFill>
                <a:srgbClr val="00B0F0"/>
              </a:solidFill>
              <a:effectLst/>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04</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4120195"/>
      </p:ext>
    </p:extLst>
  </p:cSld>
  <p:clrMapOvr>
    <a:masterClrMapping/>
  </p:clrMapOvr>
  <mc:AlternateContent xmlns:mc="http://schemas.openxmlformats.org/markup-compatibility/2006" xmlns:p14="http://schemas.microsoft.com/office/powerpoint/2010/main">
    <mc:Choice Requires="p14">
      <p:transition spd="slow" p14:dur="2000" advTm="51113"/>
    </mc:Choice>
    <mc:Fallback xmlns="">
      <p:transition spd="slow" advTm="5111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1600" dirty="0">
              <a:solidFill>
                <a:srgbClr val="000000"/>
              </a:solidFill>
              <a:latin typeface="Alexandria Light" pitchFamily="2" charset="-78"/>
              <a:cs typeface="Alexandria Light" pitchFamily="2" charset="-78"/>
            </a:endParaRPr>
          </a:p>
          <a:p>
            <a:pPr algn="ctr"/>
            <a:endParaRPr lang="ar-JO" sz="1600" dirty="0">
              <a:solidFill>
                <a:srgbClr val="000000"/>
              </a:solidFill>
              <a:latin typeface="Alexandria Light" pitchFamily="2" charset="-78"/>
              <a:cs typeface="Alexandria Light" pitchFamily="2" charset="-78"/>
            </a:endParaRPr>
          </a:p>
          <a:p>
            <a:pPr algn="r"/>
            <a:endParaRPr lang="ar-JO" sz="1600" dirty="0">
              <a:solidFill>
                <a:srgbClr val="000000"/>
              </a:solidFill>
              <a:latin typeface="Alexandria Light" pitchFamily="2" charset="-78"/>
              <a:cs typeface="Alexandria Light" pitchFamily="2" charset="-78"/>
            </a:endParaRPr>
          </a:p>
          <a:p>
            <a:pPr algn="ctr" rtl="1" fontAlgn="base">
              <a:lnSpc>
                <a:spcPct val="200000"/>
              </a:lnSpc>
            </a:pPr>
            <a:r>
              <a:rPr lang="ar-JO" sz="1600" dirty="0">
                <a:solidFill>
                  <a:srgbClr val="000000"/>
                </a:solidFill>
                <a:latin typeface="Alexandria Light" pitchFamily="2" charset="-78"/>
                <a:cs typeface="Alexandria Light" pitchFamily="2" charset="-78"/>
              </a:rPr>
              <a:t>    </a:t>
            </a:r>
            <a:r>
              <a:rPr lang="ar-SA" b="1" dirty="0">
                <a:solidFill>
                  <a:srgbClr val="00B0F0"/>
                </a:solidFill>
                <a:effectLst/>
                <a:latin typeface="Alexandria Black" pitchFamily="2" charset="-78"/>
                <a:ea typeface="Simplified Arabic" panose="02020603050405020304" pitchFamily="18" charset="-78"/>
                <a:cs typeface="Alexandria Black" pitchFamily="2" charset="-78"/>
              </a:rPr>
              <a:t>الأداء الوظيفي و تقييم الأداء الوظيفي</a:t>
            </a:r>
            <a:endParaRPr lang="en-US" sz="175400" b="1" dirty="0">
              <a:solidFill>
                <a:srgbClr val="00B0F0"/>
              </a:solidFill>
              <a:latin typeface="Alexandria Black" pitchFamily="2" charset="-78"/>
              <a:cs typeface="Alexandria Black" pitchFamily="2" charset="-78"/>
            </a:endParaRPr>
          </a:p>
          <a:p>
            <a:pPr algn="just" rtl="1" fontAlgn="base">
              <a:lnSpc>
                <a:spcPct val="200000"/>
              </a:lnSpc>
            </a:pPr>
            <a:endParaRPr lang="ar-JO" sz="2000" b="1" dirty="0">
              <a:solidFill>
                <a:srgbClr val="00B0F0"/>
              </a:solidFill>
              <a:effectLst/>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05</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9284734"/>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1600" dirty="0">
              <a:solidFill>
                <a:srgbClr val="000000"/>
              </a:solidFill>
              <a:latin typeface="Alexandria Light" pitchFamily="2" charset="-78"/>
              <a:cs typeface="Alexandria Light" pitchFamily="2" charset="-78"/>
            </a:endParaRPr>
          </a:p>
          <a:p>
            <a:pPr algn="ctr"/>
            <a:endParaRPr lang="ar-JO" sz="1600" dirty="0">
              <a:solidFill>
                <a:srgbClr val="000000"/>
              </a:solidFill>
              <a:latin typeface="Alexandria Light" pitchFamily="2" charset="-78"/>
              <a:cs typeface="Alexandria Light" pitchFamily="2" charset="-78"/>
            </a:endParaRPr>
          </a:p>
          <a:p>
            <a:pPr algn="r"/>
            <a:endParaRPr lang="ar-JO" sz="1600" dirty="0">
              <a:solidFill>
                <a:srgbClr val="000000"/>
              </a:solidFill>
              <a:latin typeface="Alexandria Light" pitchFamily="2" charset="-78"/>
              <a:cs typeface="Alexandria Light" pitchFamily="2" charset="-78"/>
            </a:endParaRPr>
          </a:p>
          <a:p>
            <a:pPr algn="ctr" rtl="1" fontAlgn="base">
              <a:lnSpc>
                <a:spcPct val="200000"/>
              </a:lnSpc>
            </a:pPr>
            <a:r>
              <a:rPr lang="ar-JO" sz="1600" dirty="0">
                <a:solidFill>
                  <a:srgbClr val="000000"/>
                </a:solidFill>
                <a:latin typeface="Alexandria Light" pitchFamily="2" charset="-78"/>
                <a:cs typeface="Alexandria Light" pitchFamily="2" charset="-78"/>
              </a:rPr>
              <a:t>    </a:t>
            </a:r>
            <a:r>
              <a:rPr lang="ar-JO" b="1" dirty="0">
                <a:solidFill>
                  <a:srgbClr val="00B0F0"/>
                </a:solidFill>
                <a:effectLst/>
                <a:latin typeface="Alexandria Black" pitchFamily="2" charset="-78"/>
                <a:ea typeface="Simplified Arabic" panose="02020603050405020304" pitchFamily="18" charset="-78"/>
                <a:cs typeface="Alexandria Black" pitchFamily="2" charset="-78"/>
              </a:rPr>
              <a:t>الاتصال والإدارة الإلكترونية</a:t>
            </a:r>
            <a:endParaRPr lang="en-US" sz="175400" b="1" dirty="0">
              <a:solidFill>
                <a:srgbClr val="00B0F0"/>
              </a:solidFill>
              <a:latin typeface="Alexandria Black" pitchFamily="2" charset="-78"/>
              <a:cs typeface="Alexandria Black" pitchFamily="2" charset="-78"/>
            </a:endParaRPr>
          </a:p>
          <a:p>
            <a:pPr algn="just" rtl="1" fontAlgn="base">
              <a:lnSpc>
                <a:spcPct val="200000"/>
              </a:lnSpc>
            </a:pPr>
            <a:endParaRPr lang="ar-JO" sz="2000" b="1" dirty="0">
              <a:solidFill>
                <a:srgbClr val="00B0F0"/>
              </a:solidFill>
              <a:effectLst/>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06</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5329426"/>
      </p:ext>
    </p:extLst>
  </p:cSld>
  <p:clrMapOvr>
    <a:masterClrMapping/>
  </p:clrMapOvr>
  <mc:AlternateContent xmlns:mc="http://schemas.openxmlformats.org/markup-compatibility/2006" xmlns:p14="http://schemas.microsoft.com/office/powerpoint/2010/main">
    <mc:Choice Requires="p14">
      <p:transition spd="slow" p14:dur="2000" advTm="96620"/>
    </mc:Choice>
    <mc:Fallback xmlns="">
      <p:transition spd="slow" advTm="9662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1600" dirty="0">
              <a:solidFill>
                <a:srgbClr val="000000"/>
              </a:solidFill>
              <a:latin typeface="Alexandria Light" pitchFamily="2" charset="-78"/>
              <a:cs typeface="Alexandria Light" pitchFamily="2" charset="-78"/>
            </a:endParaRPr>
          </a:p>
          <a:p>
            <a:pPr algn="ctr"/>
            <a:endParaRPr lang="ar-JO" sz="1600" dirty="0">
              <a:solidFill>
                <a:srgbClr val="000000"/>
              </a:solidFill>
              <a:latin typeface="Alexandria Light" pitchFamily="2" charset="-78"/>
              <a:cs typeface="Alexandria Light" pitchFamily="2" charset="-78"/>
            </a:endParaRPr>
          </a:p>
          <a:p>
            <a:pPr algn="r"/>
            <a:endParaRPr lang="ar-JO" sz="1600" dirty="0">
              <a:solidFill>
                <a:srgbClr val="000000"/>
              </a:solidFill>
              <a:latin typeface="Alexandria Light" pitchFamily="2" charset="-78"/>
              <a:cs typeface="Alexandria Light" pitchFamily="2" charset="-78"/>
            </a:endParaRPr>
          </a:p>
          <a:p>
            <a:pPr algn="ctr" rtl="1" fontAlgn="base">
              <a:lnSpc>
                <a:spcPct val="200000"/>
              </a:lnSpc>
            </a:pPr>
            <a:r>
              <a:rPr lang="ar-JO" sz="1600" dirty="0">
                <a:solidFill>
                  <a:srgbClr val="000000"/>
                </a:solidFill>
                <a:latin typeface="Alexandria Light" pitchFamily="2" charset="-78"/>
                <a:cs typeface="Alexandria Light" pitchFamily="2" charset="-78"/>
              </a:rPr>
              <a:t>    </a:t>
            </a:r>
            <a:r>
              <a:rPr lang="ar-JO" b="1" dirty="0">
                <a:solidFill>
                  <a:srgbClr val="00B0F0"/>
                </a:solidFill>
                <a:effectLst/>
                <a:latin typeface="Alexandria Black" pitchFamily="2" charset="-78"/>
                <a:ea typeface="Simplified Arabic" panose="02020603050405020304" pitchFamily="18" charset="-78"/>
                <a:cs typeface="Alexandria Black" pitchFamily="2" charset="-78"/>
              </a:rPr>
              <a:t>العلاقات العامة</a:t>
            </a:r>
            <a:endParaRPr lang="en-US" sz="175400" b="1" dirty="0">
              <a:solidFill>
                <a:srgbClr val="00B0F0"/>
              </a:solidFill>
              <a:latin typeface="Alexandria Black" pitchFamily="2" charset="-78"/>
              <a:cs typeface="Alexandria Black" pitchFamily="2" charset="-78"/>
            </a:endParaRPr>
          </a:p>
          <a:p>
            <a:pPr algn="just" rtl="1" fontAlgn="base">
              <a:lnSpc>
                <a:spcPct val="200000"/>
              </a:lnSpc>
            </a:pPr>
            <a:endParaRPr lang="ar-JO" sz="2000" b="1" dirty="0">
              <a:solidFill>
                <a:srgbClr val="00B0F0"/>
              </a:solidFill>
              <a:effectLst/>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07</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5088350"/>
      </p:ext>
    </p:extLst>
  </p:cSld>
  <p:clrMapOvr>
    <a:masterClrMapping/>
  </p:clrMapOvr>
  <mc:AlternateContent xmlns:mc="http://schemas.openxmlformats.org/markup-compatibility/2006" xmlns:p14="http://schemas.microsoft.com/office/powerpoint/2010/main">
    <mc:Choice Requires="p14">
      <p:transition spd="slow" p14:dur="2000" advTm="68922"/>
    </mc:Choice>
    <mc:Fallback xmlns="">
      <p:transition spd="slow" advTm="6892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fontAlgn="base">
              <a:lnSpc>
                <a:spcPct val="200000"/>
              </a:lnSpc>
            </a:pPr>
            <a:r>
              <a:rPr lang="ar-JO" sz="1600" dirty="0">
                <a:solidFill>
                  <a:srgbClr val="000000"/>
                </a:solidFill>
                <a:latin typeface="Alexandria Light" pitchFamily="2" charset="-78"/>
                <a:cs typeface="Alexandria Light" pitchFamily="2" charset="-78"/>
              </a:rPr>
              <a:t>  </a:t>
            </a:r>
            <a:r>
              <a:rPr lang="ar-JO" b="1" dirty="0">
                <a:solidFill>
                  <a:srgbClr val="00B0F0"/>
                </a:solidFill>
                <a:latin typeface="Alexandria Black" pitchFamily="2" charset="-78"/>
                <a:cs typeface="Alexandria Black" pitchFamily="2" charset="-78"/>
              </a:rPr>
              <a:t> أهداف </a:t>
            </a:r>
            <a:r>
              <a:rPr lang="ar-JO" b="1" dirty="0">
                <a:solidFill>
                  <a:srgbClr val="00B0F0"/>
                </a:solidFill>
                <a:effectLst/>
                <a:latin typeface="Alexandria Black" pitchFamily="2" charset="-78"/>
                <a:ea typeface="Simplified Arabic" panose="02020603050405020304" pitchFamily="18" charset="-78"/>
                <a:cs typeface="Alexandria Black" pitchFamily="2" charset="-78"/>
              </a:rPr>
              <a:t>العلاقات العامة</a:t>
            </a:r>
            <a:endParaRPr lang="en-US" sz="175400" b="1" dirty="0">
              <a:solidFill>
                <a:srgbClr val="00B0F0"/>
              </a:solidFill>
              <a:latin typeface="Alexandria Black" pitchFamily="2" charset="-78"/>
              <a:cs typeface="Alexandria Black" pitchFamily="2" charset="-78"/>
            </a:endParaRPr>
          </a:p>
          <a:p>
            <a:pPr algn="just" rtl="1" fontAlgn="base">
              <a:lnSpc>
                <a:spcPct val="200000"/>
              </a:lnSpc>
            </a:pPr>
            <a:r>
              <a:rPr lang="ar-JO" sz="1600" dirty="0">
                <a:solidFill>
                  <a:schemeClr val="tx1"/>
                </a:solidFill>
                <a:effectLst/>
                <a:latin typeface="Alexandria Light" pitchFamily="2" charset="-78"/>
                <a:ea typeface="Simplified Arabic" panose="02020603050405020304" pitchFamily="18" charset="-78"/>
                <a:cs typeface="Alexandria Light" pitchFamily="2" charset="-78"/>
              </a:rPr>
              <a:t>ايجاد التفاهم بين المنظمة والمنظمات الأخرى</a:t>
            </a:r>
          </a:p>
          <a:p>
            <a:pPr algn="just" rtl="1" fontAlgn="base">
              <a:lnSpc>
                <a:spcPct val="200000"/>
              </a:lnSpc>
            </a:pPr>
            <a:r>
              <a:rPr lang="ar-JO" sz="1600" dirty="0">
                <a:solidFill>
                  <a:schemeClr val="tx1"/>
                </a:solidFill>
                <a:latin typeface="Alexandria Light" pitchFamily="2" charset="-78"/>
                <a:ea typeface="Simplified Arabic" panose="02020603050405020304" pitchFamily="18" charset="-78"/>
                <a:cs typeface="Alexandria Light" pitchFamily="2" charset="-78"/>
              </a:rPr>
              <a:t>تعريف الجمهور بالمنظمة والخدمة التي تؤديها</a:t>
            </a:r>
          </a:p>
          <a:p>
            <a:pPr algn="just" rtl="1" fontAlgn="base">
              <a:lnSpc>
                <a:spcPct val="200000"/>
              </a:lnSpc>
            </a:pPr>
            <a:r>
              <a:rPr lang="ar-JO" sz="1600" dirty="0">
                <a:solidFill>
                  <a:schemeClr val="tx1"/>
                </a:solidFill>
                <a:effectLst/>
                <a:latin typeface="Alexandria Light" pitchFamily="2" charset="-78"/>
                <a:ea typeface="Simplified Arabic" panose="02020603050405020304" pitchFamily="18" charset="-78"/>
                <a:cs typeface="Alexandria Light" pitchFamily="2" charset="-78"/>
              </a:rPr>
              <a:t>شرح سياسة المنظمة للجمهور والاقتناع بها</a:t>
            </a:r>
          </a:p>
          <a:p>
            <a:pPr algn="just" rtl="1" fontAlgn="base">
              <a:lnSpc>
                <a:spcPct val="200000"/>
              </a:lnSpc>
            </a:pPr>
            <a:r>
              <a:rPr lang="ar-JO" sz="1600" dirty="0">
                <a:solidFill>
                  <a:schemeClr val="tx1"/>
                </a:solidFill>
                <a:latin typeface="Alexandria Light" pitchFamily="2" charset="-78"/>
                <a:ea typeface="Simplified Arabic" panose="02020603050405020304" pitchFamily="18" charset="-78"/>
                <a:cs typeface="Alexandria Light" pitchFamily="2" charset="-78"/>
              </a:rPr>
              <a:t>التأكد بأن جميع الأخبار التي تنقل عن المنظمة صحيحة</a:t>
            </a:r>
            <a:endParaRPr lang="ar-JO" sz="1600" dirty="0">
              <a:solidFill>
                <a:schemeClr val="tx1"/>
              </a:solidFill>
              <a:effectLst/>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07</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0016753"/>
      </p:ext>
    </p:extLst>
  </p:cSld>
  <p:clrMapOvr>
    <a:masterClrMapping/>
  </p:clrMapOvr>
  <mc:AlternateContent xmlns:mc="http://schemas.openxmlformats.org/markup-compatibility/2006" xmlns:p14="http://schemas.microsoft.com/office/powerpoint/2010/main">
    <mc:Choice Requires="p14">
      <p:transition spd="slow" p14:dur="2000" advTm="72457"/>
    </mc:Choice>
    <mc:Fallback xmlns="">
      <p:transition spd="slow" advTm="7245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1600" dirty="0">
              <a:solidFill>
                <a:srgbClr val="000000"/>
              </a:solidFill>
              <a:latin typeface="Alexandria Light" pitchFamily="2" charset="-78"/>
              <a:cs typeface="Alexandria Light" pitchFamily="2" charset="-78"/>
            </a:endParaRPr>
          </a:p>
          <a:p>
            <a:pPr algn="ctr"/>
            <a:endParaRPr lang="ar-JO" sz="1600" dirty="0">
              <a:solidFill>
                <a:srgbClr val="000000"/>
              </a:solidFill>
              <a:latin typeface="Alexandria Light" pitchFamily="2" charset="-78"/>
              <a:cs typeface="Alexandria Light" pitchFamily="2" charset="-78"/>
            </a:endParaRPr>
          </a:p>
          <a:p>
            <a:pPr algn="r"/>
            <a:endParaRPr lang="ar-JO" sz="1600" dirty="0">
              <a:solidFill>
                <a:srgbClr val="000000"/>
              </a:solidFill>
              <a:latin typeface="Alexandria Light" pitchFamily="2" charset="-78"/>
              <a:cs typeface="Alexandria Light" pitchFamily="2" charset="-78"/>
            </a:endParaRPr>
          </a:p>
          <a:p>
            <a:pPr algn="ctr" rtl="1" fontAlgn="base">
              <a:lnSpc>
                <a:spcPct val="200000"/>
              </a:lnSpc>
            </a:pPr>
            <a:r>
              <a:rPr lang="ar-JO" sz="1600" dirty="0">
                <a:solidFill>
                  <a:srgbClr val="000000"/>
                </a:solidFill>
                <a:latin typeface="Alexandria Light" pitchFamily="2" charset="-78"/>
                <a:cs typeface="Alexandria Light" pitchFamily="2" charset="-78"/>
              </a:rPr>
              <a:t>    </a:t>
            </a:r>
            <a:r>
              <a:rPr lang="ar-JO" b="1" dirty="0">
                <a:solidFill>
                  <a:srgbClr val="00B0F0"/>
                </a:solidFill>
                <a:effectLst/>
                <a:latin typeface="Alexandria Black" pitchFamily="2" charset="-78"/>
                <a:ea typeface="Simplified Arabic" panose="02020603050405020304" pitchFamily="18" charset="-78"/>
                <a:cs typeface="Alexandria Black" pitchFamily="2" charset="-78"/>
              </a:rPr>
              <a:t>الثقافة التنظيمية</a:t>
            </a:r>
            <a:endParaRPr lang="en-US" sz="175400" b="1" dirty="0">
              <a:solidFill>
                <a:srgbClr val="00B0F0"/>
              </a:solidFill>
              <a:latin typeface="Alexandria Black" pitchFamily="2" charset="-78"/>
              <a:cs typeface="Alexandria Black" pitchFamily="2" charset="-78"/>
            </a:endParaRPr>
          </a:p>
          <a:p>
            <a:pPr algn="just" rtl="1" fontAlgn="base">
              <a:lnSpc>
                <a:spcPct val="200000"/>
              </a:lnSpc>
            </a:pPr>
            <a:endParaRPr lang="ar-JO" sz="2000" b="1" dirty="0">
              <a:solidFill>
                <a:srgbClr val="00B0F0"/>
              </a:solidFill>
              <a:effectLst/>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08</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4381353"/>
      </p:ext>
    </p:extLst>
  </p:cSld>
  <p:clrMapOvr>
    <a:masterClrMapping/>
  </p:clrMapOvr>
  <mc:AlternateContent xmlns:mc="http://schemas.openxmlformats.org/markup-compatibility/2006" xmlns:p14="http://schemas.microsoft.com/office/powerpoint/2010/main">
    <mc:Choice Requires="p14">
      <p:transition spd="slow" p14:dur="2000" advTm="78116"/>
    </mc:Choice>
    <mc:Fallback xmlns="">
      <p:transition spd="slow" advTm="7811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ar-JO" sz="1600" dirty="0">
              <a:solidFill>
                <a:srgbClr val="000000"/>
              </a:solidFill>
              <a:latin typeface="Alexandria Light" pitchFamily="2" charset="-78"/>
              <a:cs typeface="Alexandria Light" pitchFamily="2" charset="-78"/>
            </a:endParaRPr>
          </a:p>
          <a:p>
            <a:pPr algn="ctr" rtl="1" fontAlgn="base">
              <a:lnSpc>
                <a:spcPct val="200000"/>
              </a:lnSpc>
            </a:pPr>
            <a:r>
              <a:rPr lang="ar-JO" b="1" dirty="0">
                <a:solidFill>
                  <a:srgbClr val="00B0F0"/>
                </a:solidFill>
                <a:latin typeface="Alexandria Black" pitchFamily="2" charset="-78"/>
                <a:cs typeface="Alexandria Black" pitchFamily="2" charset="-78"/>
              </a:rPr>
              <a:t>   مكونات  الثقافة </a:t>
            </a:r>
            <a:r>
              <a:rPr lang="ar-JO" b="1" dirty="0">
                <a:solidFill>
                  <a:srgbClr val="00B0F0"/>
                </a:solidFill>
                <a:effectLst/>
                <a:latin typeface="Alexandria Black" pitchFamily="2" charset="-78"/>
                <a:ea typeface="Simplified Arabic" panose="02020603050405020304" pitchFamily="18" charset="-78"/>
                <a:cs typeface="Alexandria Black" pitchFamily="2" charset="-78"/>
              </a:rPr>
              <a:t>التنظيمية</a:t>
            </a:r>
            <a:endParaRPr lang="en-US" sz="175400" b="1" dirty="0">
              <a:solidFill>
                <a:srgbClr val="00B0F0"/>
              </a:solidFill>
              <a:latin typeface="Alexandria Black" pitchFamily="2" charset="-78"/>
              <a:cs typeface="Alexandria Black" pitchFamily="2" charset="-78"/>
            </a:endParaRPr>
          </a:p>
          <a:p>
            <a:pPr algn="just" rtl="1" fontAlgn="base">
              <a:lnSpc>
                <a:spcPct val="200000"/>
              </a:lnSpc>
            </a:pPr>
            <a:r>
              <a:rPr lang="ar-JO" sz="1600" dirty="0">
                <a:solidFill>
                  <a:schemeClr val="tx1"/>
                </a:solidFill>
                <a:effectLst/>
                <a:latin typeface="Alexandria Light" pitchFamily="2" charset="-78"/>
                <a:ea typeface="Simplified Arabic" panose="02020603050405020304" pitchFamily="18" charset="-78"/>
                <a:cs typeface="Alexandria Light" pitchFamily="2" charset="-78"/>
              </a:rPr>
              <a:t>القيم التنظيمية</a:t>
            </a:r>
          </a:p>
          <a:p>
            <a:pPr algn="just" rtl="1" fontAlgn="base">
              <a:lnSpc>
                <a:spcPct val="200000"/>
              </a:lnSpc>
            </a:pPr>
            <a:r>
              <a:rPr lang="ar-JO" sz="1600" dirty="0">
                <a:solidFill>
                  <a:schemeClr val="tx1"/>
                </a:solidFill>
                <a:latin typeface="Alexandria Light" pitchFamily="2" charset="-78"/>
                <a:ea typeface="Simplified Arabic" panose="02020603050405020304" pitchFamily="18" charset="-78"/>
                <a:cs typeface="Alexandria Light" pitchFamily="2" charset="-78"/>
              </a:rPr>
              <a:t>الأفكار والمفاهيم</a:t>
            </a:r>
          </a:p>
          <a:p>
            <a:pPr algn="just" rtl="1" fontAlgn="base">
              <a:lnSpc>
                <a:spcPct val="200000"/>
              </a:lnSpc>
            </a:pPr>
            <a:r>
              <a:rPr lang="ar-JO" sz="1600" dirty="0">
                <a:solidFill>
                  <a:schemeClr val="tx1"/>
                </a:solidFill>
                <a:effectLst/>
                <a:latin typeface="Alexandria Light" pitchFamily="2" charset="-78"/>
                <a:ea typeface="Simplified Arabic" panose="02020603050405020304" pitchFamily="18" charset="-78"/>
                <a:cs typeface="Alexandria Light" pitchFamily="2" charset="-78"/>
              </a:rPr>
              <a:t>المبادئ والمعتقدات</a:t>
            </a:r>
          </a:p>
          <a:p>
            <a:pPr algn="just" rtl="1" fontAlgn="base">
              <a:lnSpc>
                <a:spcPct val="200000"/>
              </a:lnSpc>
            </a:pPr>
            <a:r>
              <a:rPr lang="ar-JO" sz="1600" dirty="0">
                <a:solidFill>
                  <a:schemeClr val="tx1"/>
                </a:solidFill>
                <a:latin typeface="Alexandria Light" pitchFamily="2" charset="-78"/>
                <a:ea typeface="Simplified Arabic" panose="02020603050405020304" pitchFamily="18" charset="-78"/>
                <a:cs typeface="Alexandria Light" pitchFamily="2" charset="-78"/>
              </a:rPr>
              <a:t>الأعراف والتوقعات</a:t>
            </a:r>
            <a:endParaRPr lang="ar-JO" sz="1600" dirty="0">
              <a:solidFill>
                <a:schemeClr val="tx1"/>
              </a:solidFill>
              <a:effectLst/>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08</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5270291"/>
      </p:ext>
    </p:extLst>
  </p:cSld>
  <p:clrMapOvr>
    <a:masterClrMapping/>
  </p:clrMapOvr>
  <mc:AlternateContent xmlns:mc="http://schemas.openxmlformats.org/markup-compatibility/2006" xmlns:p14="http://schemas.microsoft.com/office/powerpoint/2010/main">
    <mc:Choice Requires="p14">
      <p:transition spd="slow" p14:dur="2000" advTm="17353"/>
    </mc:Choice>
    <mc:Fallback xmlns="">
      <p:transition spd="slow" advTm="1735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1600" dirty="0">
              <a:solidFill>
                <a:srgbClr val="000000"/>
              </a:solidFill>
              <a:latin typeface="Alexandria Light" pitchFamily="2" charset="-78"/>
              <a:cs typeface="Alexandria Light" pitchFamily="2" charset="-78"/>
            </a:endParaRPr>
          </a:p>
          <a:p>
            <a:pPr algn="ctr"/>
            <a:endParaRPr lang="ar-JO" sz="1600" dirty="0">
              <a:solidFill>
                <a:srgbClr val="000000"/>
              </a:solidFill>
              <a:latin typeface="Alexandria Light" pitchFamily="2" charset="-78"/>
              <a:cs typeface="Alexandria Light" pitchFamily="2" charset="-78"/>
            </a:endParaRPr>
          </a:p>
          <a:p>
            <a:pPr algn="r"/>
            <a:endParaRPr lang="ar-JO" sz="1600" dirty="0">
              <a:solidFill>
                <a:srgbClr val="000000"/>
              </a:solidFill>
              <a:latin typeface="Alexandria Light" pitchFamily="2" charset="-78"/>
              <a:cs typeface="Alexandria Light" pitchFamily="2" charset="-78"/>
            </a:endParaRPr>
          </a:p>
          <a:p>
            <a:pPr algn="ctr" rtl="1" fontAlgn="base">
              <a:lnSpc>
                <a:spcPct val="200000"/>
              </a:lnSpc>
            </a:pPr>
            <a:r>
              <a:rPr lang="ar-JO" sz="2000" dirty="0">
                <a:solidFill>
                  <a:srgbClr val="00B0F0"/>
                </a:solidFill>
                <a:latin typeface="Alexandria Black" pitchFamily="2" charset="-78"/>
                <a:cs typeface="Alexandria Black" pitchFamily="2" charset="-78"/>
              </a:rPr>
              <a:t>الانتماء التنظيمي</a:t>
            </a:r>
            <a:endParaRPr lang="en-US" sz="252600" b="1" dirty="0">
              <a:solidFill>
                <a:srgbClr val="00B0F0"/>
              </a:solidFill>
              <a:latin typeface="Alexandria Black" pitchFamily="2" charset="-78"/>
              <a:cs typeface="Alexandria Black" pitchFamily="2" charset="-78"/>
            </a:endParaRPr>
          </a:p>
          <a:p>
            <a:pPr algn="just" rtl="1" fontAlgn="base">
              <a:lnSpc>
                <a:spcPct val="200000"/>
              </a:lnSpc>
            </a:pPr>
            <a:endParaRPr lang="ar-JO" sz="2000" b="1" dirty="0">
              <a:solidFill>
                <a:srgbClr val="00B0F0"/>
              </a:solidFill>
              <a:effectLst/>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09</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8193947"/>
      </p:ext>
    </p:extLst>
  </p:cSld>
  <p:clrMapOvr>
    <a:masterClrMapping/>
  </p:clrMapOvr>
  <mc:AlternateContent xmlns:mc="http://schemas.openxmlformats.org/markup-compatibility/2006" xmlns:p14="http://schemas.microsoft.com/office/powerpoint/2010/main">
    <mc:Choice Requires="p14">
      <p:transition spd="slow" p14:dur="2000" advTm="79596"/>
    </mc:Choice>
    <mc:Fallback xmlns="">
      <p:transition spd="slow" advTm="7959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ar-JO" sz="1600" dirty="0">
              <a:solidFill>
                <a:srgbClr val="000000"/>
              </a:solidFill>
              <a:latin typeface="Alexandria Light" pitchFamily="2" charset="-78"/>
              <a:cs typeface="Alexandria Light" pitchFamily="2" charset="-78"/>
            </a:endParaRPr>
          </a:p>
          <a:p>
            <a:pPr algn="ctr" rtl="1" fontAlgn="base">
              <a:lnSpc>
                <a:spcPct val="200000"/>
              </a:lnSpc>
            </a:pPr>
            <a:r>
              <a:rPr lang="ar-JO" sz="2000" dirty="0">
                <a:solidFill>
                  <a:srgbClr val="00B0F0"/>
                </a:solidFill>
                <a:latin typeface="Alexandria Black" pitchFamily="2" charset="-78"/>
                <a:cs typeface="Alexandria Black" pitchFamily="2" charset="-78"/>
              </a:rPr>
              <a:t>أهمية الانتماء التنظيمي   </a:t>
            </a:r>
            <a:endParaRPr lang="en-US" sz="252600" b="1" dirty="0">
              <a:solidFill>
                <a:srgbClr val="00B0F0"/>
              </a:solidFill>
              <a:latin typeface="Alexandria Black" pitchFamily="2" charset="-78"/>
              <a:cs typeface="Alexandria Black" pitchFamily="2" charset="-78"/>
            </a:endParaRPr>
          </a:p>
          <a:p>
            <a:pPr algn="r" fontAlgn="base">
              <a:lnSpc>
                <a:spcPct val="200000"/>
              </a:lnSpc>
            </a:pPr>
            <a:r>
              <a:rPr lang="ar-JO" dirty="0">
                <a:solidFill>
                  <a:schemeClr val="tx1"/>
                </a:solidFill>
                <a:latin typeface="Alexandria Light" pitchFamily="2" charset="-78"/>
                <a:cs typeface="Alexandria Light" pitchFamily="2" charset="-78"/>
              </a:rPr>
              <a:t>تحقيق الانتاجية الفاعلة بمستوى مرتفع</a:t>
            </a:r>
          </a:p>
          <a:p>
            <a:pPr algn="r" fontAlgn="base">
              <a:lnSpc>
                <a:spcPct val="200000"/>
              </a:lnSpc>
            </a:pPr>
            <a:r>
              <a:rPr lang="ar-JO" dirty="0">
                <a:solidFill>
                  <a:schemeClr val="tx1"/>
                </a:solidFill>
                <a:latin typeface="Alexandria Light" pitchFamily="2" charset="-78"/>
                <a:cs typeface="Alexandria Light" pitchFamily="2" charset="-78"/>
              </a:rPr>
              <a:t>تحقيق الجودة في العمل</a:t>
            </a:r>
          </a:p>
          <a:p>
            <a:pPr algn="r" fontAlgn="base">
              <a:lnSpc>
                <a:spcPct val="200000"/>
              </a:lnSpc>
            </a:pPr>
            <a:r>
              <a:rPr lang="ar-JO" dirty="0">
                <a:solidFill>
                  <a:schemeClr val="tx1"/>
                </a:solidFill>
                <a:latin typeface="Alexandria Light" pitchFamily="2" charset="-78"/>
                <a:cs typeface="Alexandria Light" pitchFamily="2" charset="-78"/>
              </a:rPr>
              <a:t>الرضا الوظيفي والرغبة في العمل</a:t>
            </a:r>
          </a:p>
          <a:p>
            <a:pPr algn="r" fontAlgn="base">
              <a:lnSpc>
                <a:spcPct val="200000"/>
              </a:lnSpc>
            </a:pPr>
            <a:r>
              <a:rPr lang="ar-JO" dirty="0">
                <a:solidFill>
                  <a:schemeClr val="tx1"/>
                </a:solidFill>
                <a:latin typeface="Alexandria Light" pitchFamily="2" charset="-78"/>
                <a:cs typeface="Alexandria Light" pitchFamily="2" charset="-78"/>
              </a:rPr>
              <a:t>حفظ المؤسسة على الميزة التنافسية</a:t>
            </a:r>
          </a:p>
          <a:p>
            <a:pPr algn="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09</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717984"/>
      </p:ext>
    </p:extLst>
  </p:cSld>
  <p:clrMapOvr>
    <a:masterClrMapping/>
  </p:clrMapOvr>
  <mc:AlternateContent xmlns:mc="http://schemas.openxmlformats.org/markup-compatibility/2006" xmlns:p14="http://schemas.microsoft.com/office/powerpoint/2010/main">
    <mc:Choice Requires="p14">
      <p:transition spd="slow" p14:dur="2000" advTm="53714"/>
    </mc:Choice>
    <mc:Fallback xmlns="">
      <p:transition spd="slow" advTm="5371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1600" dirty="0">
              <a:solidFill>
                <a:srgbClr val="000000"/>
              </a:solidFill>
              <a:latin typeface="Alexandria Light" pitchFamily="2" charset="-78"/>
              <a:cs typeface="Alexandria Light" pitchFamily="2" charset="-78"/>
            </a:endParaRPr>
          </a:p>
          <a:p>
            <a:pPr algn="ctr"/>
            <a:endParaRPr lang="ar-JO" sz="1600" dirty="0">
              <a:solidFill>
                <a:srgbClr val="000000"/>
              </a:solidFill>
              <a:latin typeface="Alexandria Light" pitchFamily="2" charset="-78"/>
              <a:cs typeface="Alexandria Light" pitchFamily="2" charset="-78"/>
            </a:endParaRPr>
          </a:p>
          <a:p>
            <a:pPr algn="r"/>
            <a:endParaRPr lang="ar-JO" sz="1600" dirty="0">
              <a:solidFill>
                <a:srgbClr val="000000"/>
              </a:solidFill>
              <a:latin typeface="Alexandria Light" pitchFamily="2" charset="-78"/>
              <a:cs typeface="Alexandria Light" pitchFamily="2" charset="-78"/>
            </a:endParaRPr>
          </a:p>
          <a:p>
            <a:pPr algn="ctr" rtl="1" fontAlgn="base">
              <a:lnSpc>
                <a:spcPct val="200000"/>
              </a:lnSpc>
            </a:pPr>
            <a:r>
              <a:rPr lang="ar-JO" sz="2000" dirty="0">
                <a:solidFill>
                  <a:srgbClr val="00B0F0"/>
                </a:solidFill>
                <a:latin typeface="Alexandria Black" pitchFamily="2" charset="-78"/>
                <a:cs typeface="Alexandria Black" pitchFamily="2" charset="-78"/>
              </a:rPr>
              <a:t>البيئة التنظيمية</a:t>
            </a:r>
            <a:endParaRPr lang="en-US" sz="252600" b="1" dirty="0">
              <a:solidFill>
                <a:srgbClr val="00B0F0"/>
              </a:solidFill>
              <a:latin typeface="Alexandria Black" pitchFamily="2" charset="-78"/>
              <a:cs typeface="Alexandria Black" pitchFamily="2" charset="-78"/>
            </a:endParaRPr>
          </a:p>
          <a:p>
            <a:pPr algn="just" rtl="1" fontAlgn="base">
              <a:lnSpc>
                <a:spcPct val="200000"/>
              </a:lnSpc>
            </a:pPr>
            <a:endParaRPr lang="ar-JO" sz="2000" b="1" dirty="0">
              <a:solidFill>
                <a:srgbClr val="00B0F0"/>
              </a:solidFill>
              <a:effectLst/>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
        <p:nvSpPr>
          <p:cNvPr id="4" name="Rectangle 3">
            <a:extLst>
              <a:ext uri="{FF2B5EF4-FFF2-40B4-BE49-F238E27FC236}">
                <a16:creationId xmlns:a16="http://schemas.microsoft.com/office/drawing/2014/main" id="{7045086E-56BE-D9B7-C2D5-D68398B41E97}"/>
              </a:ext>
            </a:extLst>
          </p:cNvPr>
          <p:cNvSpPr/>
          <p:nvPr/>
        </p:nvSpPr>
        <p:spPr>
          <a:xfrm>
            <a:off x="3511544" y="10207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10</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3822450"/>
      </p:ext>
    </p:extLst>
  </p:cSld>
  <p:clrMapOvr>
    <a:masterClrMapping/>
  </p:clrMapOvr>
  <mc:AlternateContent xmlns:mc="http://schemas.openxmlformats.org/markup-compatibility/2006" xmlns:p14="http://schemas.microsoft.com/office/powerpoint/2010/main">
    <mc:Choice Requires="p14">
      <p:transition spd="slow" p14:dur="2000" advTm="61252"/>
    </mc:Choice>
    <mc:Fallback xmlns="">
      <p:transition spd="slow" advTm="6125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1612477"/>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fontAlgn="base">
              <a:lnSpc>
                <a:spcPct val="200000"/>
              </a:lnSpc>
            </a:pPr>
            <a:r>
              <a:rPr lang="ar-JO" sz="2000" b="1" dirty="0">
                <a:solidFill>
                  <a:srgbClr val="00B0F0"/>
                </a:solidFill>
                <a:latin typeface="Alexandria Black" pitchFamily="2" charset="-78"/>
                <a:cs typeface="Alexandria Black" pitchFamily="2" charset="-78"/>
              </a:rPr>
              <a:t>من عناصر البيئة التنظيمية</a:t>
            </a:r>
          </a:p>
          <a:p>
            <a:pPr algn="r" fontAlgn="base">
              <a:lnSpc>
                <a:spcPct val="200000"/>
              </a:lnSpc>
            </a:pPr>
            <a:r>
              <a:rPr lang="ar-JO" dirty="0">
                <a:solidFill>
                  <a:schemeClr val="tx1"/>
                </a:solidFill>
                <a:latin typeface="Alexandria Light" pitchFamily="2" charset="-78"/>
                <a:cs typeface="Alexandria Light" pitchFamily="2" charset="-78"/>
              </a:rPr>
              <a:t>الهيئات التنظيمية الحكومية</a:t>
            </a:r>
          </a:p>
          <a:p>
            <a:pPr algn="r" fontAlgn="base">
              <a:lnSpc>
                <a:spcPct val="200000"/>
              </a:lnSpc>
            </a:pPr>
            <a:r>
              <a:rPr lang="ar-JO" dirty="0">
                <a:solidFill>
                  <a:schemeClr val="tx1"/>
                </a:solidFill>
                <a:latin typeface="Alexandria Light" pitchFamily="2" charset="-78"/>
                <a:cs typeface="Alexandria Light" pitchFamily="2" charset="-78"/>
              </a:rPr>
              <a:t>المنافسين</a:t>
            </a:r>
          </a:p>
          <a:p>
            <a:pPr algn="r" fontAlgn="base">
              <a:lnSpc>
                <a:spcPct val="200000"/>
              </a:lnSpc>
            </a:pPr>
            <a:r>
              <a:rPr lang="ar-JO" dirty="0">
                <a:solidFill>
                  <a:schemeClr val="tx1"/>
                </a:solidFill>
                <a:latin typeface="Alexandria Light" pitchFamily="2" charset="-78"/>
                <a:cs typeface="Alexandria Light" pitchFamily="2" charset="-78"/>
              </a:rPr>
              <a:t>ضغوطات الجمهور</a:t>
            </a:r>
          </a:p>
          <a:p>
            <a:pPr algn="r" fontAlgn="base">
              <a:lnSpc>
                <a:spcPct val="200000"/>
              </a:lnSpc>
            </a:pPr>
            <a:r>
              <a:rPr lang="ar-JO" dirty="0">
                <a:solidFill>
                  <a:schemeClr val="tx1"/>
                </a:solidFill>
                <a:latin typeface="Alexandria Light" pitchFamily="2" charset="-78"/>
                <a:cs typeface="Alexandria Light" pitchFamily="2" charset="-78"/>
              </a:rPr>
              <a:t>العملاء والموردين</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Tree>
    <p:extLst>
      <p:ext uri="{BB962C8B-B14F-4D97-AF65-F5344CB8AC3E}">
        <p14:creationId xmlns:p14="http://schemas.microsoft.com/office/powerpoint/2010/main" val="52948389"/>
      </p:ext>
    </p:extLst>
  </p:cSld>
  <p:clrMapOvr>
    <a:masterClrMapping/>
  </p:clrMapOvr>
  <mc:AlternateContent xmlns:mc="http://schemas.openxmlformats.org/markup-compatibility/2006" xmlns:p14="http://schemas.microsoft.com/office/powerpoint/2010/main">
    <mc:Choice Requires="p14">
      <p:transition spd="slow" p14:dur="2000" advTm="95338"/>
    </mc:Choice>
    <mc:Fallback xmlns="">
      <p:transition spd="slow" advTm="9533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869857" y="2009240"/>
            <a:ext cx="6010968"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fontAlgn="base">
              <a:lnSpc>
                <a:spcPct val="200000"/>
              </a:lnSpc>
            </a:pPr>
            <a:r>
              <a:rPr lang="ar-JO" sz="2000" b="1" dirty="0">
                <a:solidFill>
                  <a:srgbClr val="00B0F0"/>
                </a:solidFill>
                <a:latin typeface="Alexandria Black" pitchFamily="2" charset="-78"/>
                <a:cs typeface="Alexandria Black" pitchFamily="2" charset="-78"/>
              </a:rPr>
              <a:t>مراجع المادة</a:t>
            </a:r>
          </a:p>
          <a:p>
            <a:pPr algn="just" rtl="1" fontAlgn="base">
              <a:lnSpc>
                <a:spcPct val="200000"/>
              </a:lnSpc>
            </a:pPr>
            <a:endParaRPr lang="ar-JO" b="1" dirty="0">
              <a:solidFill>
                <a:schemeClr val="tx1"/>
              </a:solidFill>
              <a:effectLst/>
              <a:latin typeface="Alexandria Light" pitchFamily="2" charset="-78"/>
              <a:ea typeface="Simplified Arabic" panose="02020603050405020304" pitchFamily="18" charset="-78"/>
              <a:cs typeface="Alexandria Light" pitchFamily="2" charset="-78"/>
            </a:endParaRPr>
          </a:p>
          <a:p>
            <a:pPr algn="r"/>
            <a:endParaRPr lang="ar-JO" b="1" dirty="0">
              <a:solidFill>
                <a:schemeClr val="tx1"/>
              </a:solidFill>
              <a:latin typeface="Alexandria Light" pitchFamily="2" charset="-78"/>
              <a:ea typeface="Simplified Arabic" panose="02020603050405020304" pitchFamily="18" charset="-78"/>
              <a:cs typeface="Alexandria Light" pitchFamily="2" charset="-78"/>
            </a:endParaRPr>
          </a:p>
          <a:p>
            <a:pPr algn="r"/>
            <a:r>
              <a:rPr lang="ar-SA" sz="1600" dirty="0">
                <a:solidFill>
                  <a:schemeClr val="tx1"/>
                </a:solidFill>
                <a:effectLst/>
                <a:latin typeface="Alexandria Light" pitchFamily="2" charset="-78"/>
                <a:ea typeface="Simplified Arabic" panose="02020603050405020304" pitchFamily="18" charset="-78"/>
                <a:cs typeface="Alexandria Light" pitchFamily="2" charset="-78"/>
              </a:rPr>
              <a:t>المغربي, محمد(2020). الاتصال التنظيمي. القاهرة: دار حميثرا للنشر.</a:t>
            </a:r>
            <a:endParaRPr lang="ar-JO" sz="1600" dirty="0">
              <a:solidFill>
                <a:schemeClr val="tx1"/>
              </a:solidFill>
              <a:effectLst/>
              <a:latin typeface="Alexandria Light" pitchFamily="2" charset="-78"/>
              <a:ea typeface="Simplified Arabic" panose="02020603050405020304" pitchFamily="18" charset="-78"/>
              <a:cs typeface="Alexandria Light" pitchFamily="2" charset="-78"/>
            </a:endParaRPr>
          </a:p>
          <a:p>
            <a:pPr algn="r"/>
            <a:endParaRPr lang="ar-JO" sz="1600" b="1" dirty="0">
              <a:solidFill>
                <a:schemeClr val="tx1"/>
              </a:solidFill>
              <a:latin typeface="Alexandria Light" pitchFamily="2" charset="-78"/>
              <a:ea typeface="Simplified Arabic" panose="02020603050405020304" pitchFamily="18" charset="-78"/>
              <a:cs typeface="Alexandria Light" pitchFamily="2" charset="-78"/>
            </a:endParaRPr>
          </a:p>
          <a:p>
            <a:pPr algn="r"/>
            <a:r>
              <a:rPr lang="ar-JO" sz="1600" dirty="0">
                <a:solidFill>
                  <a:schemeClr val="tx1"/>
                </a:solidFill>
                <a:latin typeface="Alexandria Light" pitchFamily="2" charset="-78"/>
                <a:cs typeface="Alexandria Light" pitchFamily="2" charset="-78"/>
              </a:rPr>
              <a:t>السكارنة، بلال (2014). القيادة الإدارية الفعالة. عمان: دار المسيرة للنشر والتوزيع.</a:t>
            </a:r>
          </a:p>
          <a:p>
            <a:pPr algn="r"/>
            <a:r>
              <a:rPr lang="ar-SA" b="1" dirty="0">
                <a:solidFill>
                  <a:schemeClr val="tx1"/>
                </a:solidFill>
                <a:effectLst/>
                <a:latin typeface="Alexandria Light" pitchFamily="2" charset="-78"/>
                <a:ea typeface="Simplified Arabic" panose="02020603050405020304" pitchFamily="18" charset="-78"/>
                <a:cs typeface="Alexandria Light" pitchFamily="2" charset="-78"/>
              </a:rPr>
              <a:t> </a:t>
            </a:r>
            <a:endParaRPr lang="ar-JO" b="1" dirty="0">
              <a:solidFill>
                <a:schemeClr val="tx1"/>
              </a:solidFill>
              <a:effectLst/>
              <a:latin typeface="Alexandria Light" pitchFamily="2" charset="-78"/>
              <a:ea typeface="Simplified Arabic" panose="02020603050405020304" pitchFamily="18"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Placeholder 4">
            <a:extLst>
              <a:ext uri="{FF2B5EF4-FFF2-40B4-BE49-F238E27FC236}">
                <a16:creationId xmlns:a16="http://schemas.microsoft.com/office/drawing/2014/main" id="{0FDF292D-C771-233C-8BB6-46A03C37D0F2}"/>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180431" y="952845"/>
            <a:ext cx="5547685" cy="5451074"/>
          </a:xfrm>
          <a:prstGeom prst="rect">
            <a:avLst/>
          </a:prstGeom>
        </p:spPr>
      </p:pic>
    </p:spTree>
    <p:extLst>
      <p:ext uri="{BB962C8B-B14F-4D97-AF65-F5344CB8AC3E}">
        <p14:creationId xmlns:p14="http://schemas.microsoft.com/office/powerpoint/2010/main" val="2789502226"/>
      </p:ext>
    </p:extLst>
  </p:cSld>
  <p:clrMapOvr>
    <a:masterClrMapping/>
  </p:clrMapOvr>
  <mc:AlternateContent xmlns:mc="http://schemas.openxmlformats.org/markup-compatibility/2006" xmlns:p14="http://schemas.microsoft.com/office/powerpoint/2010/main">
    <mc:Choice Requires="p14">
      <p:transition spd="slow" p14:dur="2000" advTm="75866"/>
    </mc:Choice>
    <mc:Fallback xmlns="">
      <p:transition spd="slow" advTm="7586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6782"/>
    </mc:Choice>
    <mc:Fallback xmlns="">
      <p:transition spd="slow" advTm="6678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7F43D96-D347-43F1-99D0-C21A289AAD02}">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9F8B5244-9134-45A2-B036-F02253008392}">
  <ds:schemaRefs>
    <ds:schemaRef ds:uri="http://schemas.microsoft.com/sharepoint/v3/contenttype/forms"/>
  </ds:schemaRefs>
</ds:datastoreItem>
</file>

<file path=customXml/itemProps3.xml><?xml version="1.0" encoding="utf-8"?>
<ds:datastoreItem xmlns:ds="http://schemas.openxmlformats.org/officeDocument/2006/customXml" ds:itemID="{804EA5B1-4DF2-4080-AFFE-A79F52830F0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237</TotalTime>
  <Words>884</Words>
  <Application>Microsoft Office PowerPoint</Application>
  <PresentationFormat>Widescreen</PresentationFormat>
  <Paragraphs>288</Paragraphs>
  <Slides>29</Slides>
  <Notes>3</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emann almasri</cp:lastModifiedBy>
  <cp:revision>80</cp:revision>
  <dcterms:created xsi:type="dcterms:W3CDTF">2023-04-29T09:08:00Z</dcterms:created>
  <dcterms:modified xsi:type="dcterms:W3CDTF">2024-01-25T08:45:55Z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