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5.xml" ContentType="application/vnd.openxmlformats-officedocument.presentationml.slideLayout+xml"/>
  <Override PartName="/ppt/theme/theme1.xml" ContentType="application/vnd.openxmlformats-officedocument.theme+xml"/>
  <Override PartName="/ppt/viewProps.xml" ContentType="application/vnd.openxmlformats-officedocument.presentationml.viewProps+xml"/>
  <Override PartName="/ppt/presProps.xml" ContentType="application/vnd.openxmlformats-officedocument.presentationml.presProps+xml"/>
  <Override PartName="/ppt/tableStyles.xml" ContentType="application/vnd.openxmlformats-officedocument.presentationml.tableStyles+xml"/>
  <Override PartName="/ppt/tags/tag1.xml" ContentType="application/vnd.openxmlformats-officedocument.presentationml.tags+xml"/>
  <Override PartName="/docProps/app.xml" ContentType="application/vnd.openxmlformats-officedocument.extended-properties+xml"/>
  <Override PartName="/docProps/core.xml" ContentType="application/vnd.openxmlformats-package.core-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444" r:id="rId2"/>
    <p:sldId id="313" r:id="rId3"/>
    <p:sldId id="417" r:id="rId4"/>
    <p:sldId id="415" r:id="rId5"/>
    <p:sldId id="435" r:id="rId6"/>
    <p:sldId id="420" r:id="rId7"/>
    <p:sldId id="412" r:id="rId8"/>
    <p:sldId id="410" r:id="rId9"/>
    <p:sldId id="405" r:id="rId10"/>
    <p:sldId id="421" r:id="rId11"/>
    <p:sldId id="404" r:id="rId12"/>
    <p:sldId id="406" r:id="rId13"/>
    <p:sldId id="408" r:id="rId14"/>
    <p:sldId id="422" r:id="rId15"/>
    <p:sldId id="407" r:id="rId16"/>
    <p:sldId id="409" r:id="rId17"/>
    <p:sldId id="411" r:id="rId18"/>
    <p:sldId id="413" r:id="rId19"/>
    <p:sldId id="414" r:id="rId20"/>
    <p:sldId id="424" r:id="rId21"/>
    <p:sldId id="425" r:id="rId22"/>
    <p:sldId id="426" r:id="rId23"/>
    <p:sldId id="427" r:id="rId24"/>
    <p:sldId id="428" r:id="rId25"/>
    <p:sldId id="429" r:id="rId26"/>
    <p:sldId id="430" r:id="rId27"/>
    <p:sldId id="431" r:id="rId28"/>
    <p:sldId id="432" r:id="rId29"/>
    <p:sldId id="443" r:id="rId30"/>
    <p:sldId id="433" r:id="rId31"/>
    <p:sldId id="434" r:id="rId32"/>
    <p:sldId id="436" r:id="rId33"/>
    <p:sldId id="437" r:id="rId34"/>
    <p:sldId id="438" r:id="rId35"/>
    <p:sldId id="439" r:id="rId36"/>
    <p:sldId id="440" r:id="rId37"/>
    <p:sldId id="442" r:id="rId38"/>
    <p:sldId id="441" r:id="rId39"/>
    <p:sldId id="446" r:id="rId40"/>
    <p:sldId id="447" r:id="rId41"/>
    <p:sldId id="449" r:id="rId42"/>
    <p:sldId id="450" r:id="rId43"/>
    <p:sldId id="451" r:id="rId44"/>
    <p:sldId id="326" r:id="rId4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221" autoAdjust="0"/>
    <p:restoredTop sz="94660"/>
  </p:normalViewPr>
  <p:slideViewPr>
    <p:cSldViewPr snapToGrid="0">
      <p:cViewPr varScale="1">
        <p:scale>
          <a:sx n="108" d="100"/>
          <a:sy n="108" d="100"/>
        </p:scale>
        <p:origin x="618" y="10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viewProps" Target="viewProps.xml"/><Relationship Id="rId50" Type="http://schemas.openxmlformats.org/officeDocument/2006/relationships/customXml" Target="../customXml/item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customXml" Target="../customXml/item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customXml" Target="../customXml/item2.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presProps" Target="presProps.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5/27/2025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5/27/2025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5/27/2025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5/27/2025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5/27/2025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5/27/2025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5/27/2025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5/27/2025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5/27/2025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5/27/2025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5/27/2025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5/27/2025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emf"/><Relationship Id="rId7" Type="http://schemas.openxmlformats.org/officeDocument/2006/relationships/image" Target="../media/image5.png"/><Relationship Id="rId2" Type="http://schemas.openxmlformats.org/officeDocument/2006/relationships/slideLayout" Target="../slideLayouts/slideLayout1.xml"/><Relationship Id="rId1" Type="http://schemas.openxmlformats.org/officeDocument/2006/relationships/tags" Target="../tags/tag1.xml"/><Relationship Id="rId6" Type="http://schemas.openxmlformats.org/officeDocument/2006/relationships/image" Target="../media/image4.jpg"/><Relationship Id="rId5" Type="http://schemas.openxmlformats.org/officeDocument/2006/relationships/image" Target="../media/image3.emf"/><Relationship Id="rId4" Type="http://schemas.openxmlformats.org/officeDocument/2006/relationships/image" Target="../media/image2.emf"/></Relationships>
</file>

<file path=ppt/slides/_rels/slide2.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image" Target="../media/image7.emf"/><Relationship Id="rId7" Type="http://schemas.openxmlformats.org/officeDocument/2006/relationships/image" Target="../media/image11.jpeg"/><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3.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image" Target="../media/image6.emf"/><Relationship Id="rId7" Type="http://schemas.openxmlformats.org/officeDocument/2006/relationships/image" Target="../media/image12.jpeg"/><Relationship Id="rId2" Type="http://schemas.openxmlformats.org/officeDocument/2006/relationships/image" Target="../media/image10.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4.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image" Target="../media/image6.emf"/><Relationship Id="rId7" Type="http://schemas.openxmlformats.org/officeDocument/2006/relationships/image" Target="../media/image13.jpeg"/><Relationship Id="rId2" Type="http://schemas.openxmlformats.org/officeDocument/2006/relationships/image" Target="../media/image10.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5.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image" Target="../media/image6.emf"/><Relationship Id="rId7" Type="http://schemas.openxmlformats.org/officeDocument/2006/relationships/image" Target="../media/image13.jpeg"/><Relationship Id="rId2" Type="http://schemas.openxmlformats.org/officeDocument/2006/relationships/image" Target="../media/image10.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6.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image" Target="../media/image6.emf"/><Relationship Id="rId7" Type="http://schemas.openxmlformats.org/officeDocument/2006/relationships/image" Target="../media/image12.jpeg"/><Relationship Id="rId2" Type="http://schemas.openxmlformats.org/officeDocument/2006/relationships/image" Target="../media/image10.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7.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image" Target="../media/image6.emf"/><Relationship Id="rId7" Type="http://schemas.openxmlformats.org/officeDocument/2006/relationships/image" Target="../media/image14.jpeg"/><Relationship Id="rId2" Type="http://schemas.openxmlformats.org/officeDocument/2006/relationships/image" Target="../media/image10.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8.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image" Target="../media/image6.emf"/><Relationship Id="rId7" Type="http://schemas.openxmlformats.org/officeDocument/2006/relationships/image" Target="../media/image14.jpeg"/><Relationship Id="rId2" Type="http://schemas.openxmlformats.org/officeDocument/2006/relationships/image" Target="../media/image10.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9.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image" Target="../media/image6.emf"/><Relationship Id="rId7" Type="http://schemas.openxmlformats.org/officeDocument/2006/relationships/image" Target="../media/image15.png"/><Relationship Id="rId2" Type="http://schemas.openxmlformats.org/officeDocument/2006/relationships/image" Target="../media/image10.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0.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image" Target="../media/image6.emf"/><Relationship Id="rId7" Type="http://schemas.openxmlformats.org/officeDocument/2006/relationships/image" Target="../media/image15.png"/><Relationship Id="rId2" Type="http://schemas.openxmlformats.org/officeDocument/2006/relationships/image" Target="../media/image10.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1.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image" Target="../media/image6.emf"/><Relationship Id="rId7" Type="http://schemas.openxmlformats.org/officeDocument/2006/relationships/image" Target="../media/image16.jpeg"/><Relationship Id="rId2" Type="http://schemas.openxmlformats.org/officeDocument/2006/relationships/image" Target="../media/image10.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2.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image" Target="../media/image6.emf"/><Relationship Id="rId7" Type="http://schemas.openxmlformats.org/officeDocument/2006/relationships/image" Target="../media/image17.jpeg"/><Relationship Id="rId2" Type="http://schemas.openxmlformats.org/officeDocument/2006/relationships/image" Target="../media/image10.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3.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image" Target="../media/image6.emf"/><Relationship Id="rId7" Type="http://schemas.openxmlformats.org/officeDocument/2006/relationships/image" Target="../media/image18.jpeg"/><Relationship Id="rId2" Type="http://schemas.openxmlformats.org/officeDocument/2006/relationships/image" Target="../media/image10.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4.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image" Target="../media/image6.emf"/><Relationship Id="rId7" Type="http://schemas.openxmlformats.org/officeDocument/2006/relationships/image" Target="../media/image17.jpeg"/><Relationship Id="rId2" Type="http://schemas.openxmlformats.org/officeDocument/2006/relationships/image" Target="../media/image10.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5.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image" Target="../media/image6.emf"/><Relationship Id="rId7" Type="http://schemas.openxmlformats.org/officeDocument/2006/relationships/image" Target="../media/image18.jpeg"/><Relationship Id="rId2" Type="http://schemas.openxmlformats.org/officeDocument/2006/relationships/image" Target="../media/image10.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6.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image" Target="../media/image6.emf"/><Relationship Id="rId7" Type="http://schemas.openxmlformats.org/officeDocument/2006/relationships/image" Target="../media/image18.jpeg"/><Relationship Id="rId2" Type="http://schemas.openxmlformats.org/officeDocument/2006/relationships/image" Target="../media/image10.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7.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image" Target="../media/image6.emf"/><Relationship Id="rId7" Type="http://schemas.openxmlformats.org/officeDocument/2006/relationships/image" Target="../media/image16.jpeg"/><Relationship Id="rId2" Type="http://schemas.openxmlformats.org/officeDocument/2006/relationships/image" Target="../media/image10.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8.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image" Target="../media/image6.emf"/><Relationship Id="rId7" Type="http://schemas.openxmlformats.org/officeDocument/2006/relationships/image" Target="../media/image16.jpeg"/><Relationship Id="rId2" Type="http://schemas.openxmlformats.org/officeDocument/2006/relationships/image" Target="../media/image10.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9.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image" Target="../media/image6.emf"/><Relationship Id="rId7" Type="http://schemas.openxmlformats.org/officeDocument/2006/relationships/image" Target="../media/image19.jpeg"/><Relationship Id="rId2" Type="http://schemas.openxmlformats.org/officeDocument/2006/relationships/image" Target="../media/image10.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0.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image" Target="../media/image6.emf"/><Relationship Id="rId7" Type="http://schemas.openxmlformats.org/officeDocument/2006/relationships/image" Target="../media/image13.jpeg"/><Relationship Id="rId2" Type="http://schemas.openxmlformats.org/officeDocument/2006/relationships/image" Target="../media/image10.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1.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image" Target="../media/image6.emf"/><Relationship Id="rId7" Type="http://schemas.openxmlformats.org/officeDocument/2006/relationships/image" Target="../media/image13.jpeg"/><Relationship Id="rId2" Type="http://schemas.openxmlformats.org/officeDocument/2006/relationships/image" Target="../media/image10.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2.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image" Target="../media/image6.emf"/><Relationship Id="rId7" Type="http://schemas.openxmlformats.org/officeDocument/2006/relationships/image" Target="../media/image13.jpeg"/><Relationship Id="rId2" Type="http://schemas.openxmlformats.org/officeDocument/2006/relationships/image" Target="../media/image10.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3.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image" Target="../media/image6.emf"/><Relationship Id="rId7" Type="http://schemas.openxmlformats.org/officeDocument/2006/relationships/image" Target="../media/image13.jpeg"/><Relationship Id="rId2" Type="http://schemas.openxmlformats.org/officeDocument/2006/relationships/image" Target="../media/image10.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4.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image" Target="../media/image6.emf"/><Relationship Id="rId7" Type="http://schemas.openxmlformats.org/officeDocument/2006/relationships/image" Target="../media/image13.jpeg"/><Relationship Id="rId2" Type="http://schemas.openxmlformats.org/officeDocument/2006/relationships/image" Target="../media/image10.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5.xml.rels><?xml version="1.0" encoding="UTF-8" standalone="yes"?>
<Relationships xmlns="http://schemas.openxmlformats.org/package/2006/relationships"><Relationship Id="rId8" Type="http://schemas.openxmlformats.org/officeDocument/2006/relationships/image" Target="../media/image20.png"/><Relationship Id="rId3" Type="http://schemas.openxmlformats.org/officeDocument/2006/relationships/image" Target="../media/image6.emf"/><Relationship Id="rId7" Type="http://schemas.openxmlformats.org/officeDocument/2006/relationships/image" Target="../media/image13.jpeg"/><Relationship Id="rId2" Type="http://schemas.openxmlformats.org/officeDocument/2006/relationships/image" Target="../media/image10.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 Id="rId9" Type="http://schemas.openxmlformats.org/officeDocument/2006/relationships/image" Target="../media/image5.png"/></Relationships>
</file>

<file path=ppt/slides/_rels/slide26.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image" Target="../media/image6.emf"/><Relationship Id="rId7" Type="http://schemas.openxmlformats.org/officeDocument/2006/relationships/image" Target="../media/image13.jpeg"/><Relationship Id="rId2" Type="http://schemas.openxmlformats.org/officeDocument/2006/relationships/image" Target="../media/image10.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7.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image" Target="../media/image6.emf"/><Relationship Id="rId7" Type="http://schemas.openxmlformats.org/officeDocument/2006/relationships/image" Target="../media/image13.jpeg"/><Relationship Id="rId2" Type="http://schemas.openxmlformats.org/officeDocument/2006/relationships/image" Target="../media/image10.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8.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image" Target="../media/image6.emf"/><Relationship Id="rId7" Type="http://schemas.openxmlformats.org/officeDocument/2006/relationships/image" Target="../media/image13.jpeg"/><Relationship Id="rId2" Type="http://schemas.openxmlformats.org/officeDocument/2006/relationships/image" Target="../media/image10.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9.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image" Target="../media/image6.emf"/><Relationship Id="rId7" Type="http://schemas.openxmlformats.org/officeDocument/2006/relationships/image" Target="../media/image13.jpeg"/><Relationship Id="rId2" Type="http://schemas.openxmlformats.org/officeDocument/2006/relationships/image" Target="../media/image10.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0.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image" Target="../media/image6.emf"/><Relationship Id="rId7" Type="http://schemas.openxmlformats.org/officeDocument/2006/relationships/image" Target="../media/image13.jpeg"/><Relationship Id="rId2" Type="http://schemas.openxmlformats.org/officeDocument/2006/relationships/image" Target="../media/image10.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1.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image" Target="../media/image6.emf"/><Relationship Id="rId7" Type="http://schemas.openxmlformats.org/officeDocument/2006/relationships/image" Target="../media/image13.jpeg"/><Relationship Id="rId2" Type="http://schemas.openxmlformats.org/officeDocument/2006/relationships/image" Target="../media/image10.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2.xml.rels><?xml version="1.0" encoding="UTF-8" standalone="yes"?>
<Relationships xmlns="http://schemas.openxmlformats.org/package/2006/relationships"><Relationship Id="rId8" Type="http://schemas.openxmlformats.org/officeDocument/2006/relationships/image" Target="../media/image21.png"/><Relationship Id="rId3" Type="http://schemas.openxmlformats.org/officeDocument/2006/relationships/image" Target="../media/image6.emf"/><Relationship Id="rId7" Type="http://schemas.openxmlformats.org/officeDocument/2006/relationships/image" Target="../media/image13.jpeg"/><Relationship Id="rId2" Type="http://schemas.openxmlformats.org/officeDocument/2006/relationships/image" Target="../media/image10.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 Id="rId9" Type="http://schemas.openxmlformats.org/officeDocument/2006/relationships/image" Target="../media/image5.png"/></Relationships>
</file>

<file path=ppt/slides/_rels/slide33.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image" Target="../media/image6.emf"/><Relationship Id="rId7" Type="http://schemas.openxmlformats.org/officeDocument/2006/relationships/image" Target="../media/image13.jpeg"/><Relationship Id="rId2" Type="http://schemas.openxmlformats.org/officeDocument/2006/relationships/image" Target="../media/image10.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4.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image" Target="../media/image6.emf"/><Relationship Id="rId7" Type="http://schemas.openxmlformats.org/officeDocument/2006/relationships/image" Target="../media/image13.jpeg"/><Relationship Id="rId2" Type="http://schemas.openxmlformats.org/officeDocument/2006/relationships/image" Target="../media/image10.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5.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image" Target="../media/image6.emf"/><Relationship Id="rId7" Type="http://schemas.openxmlformats.org/officeDocument/2006/relationships/image" Target="../media/image13.jpeg"/><Relationship Id="rId2" Type="http://schemas.openxmlformats.org/officeDocument/2006/relationships/image" Target="../media/image10.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6.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image" Target="../media/image6.emf"/><Relationship Id="rId7" Type="http://schemas.openxmlformats.org/officeDocument/2006/relationships/image" Target="../media/image13.jpeg"/><Relationship Id="rId2" Type="http://schemas.openxmlformats.org/officeDocument/2006/relationships/image" Target="../media/image10.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7.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image" Target="../media/image6.emf"/><Relationship Id="rId7" Type="http://schemas.openxmlformats.org/officeDocument/2006/relationships/image" Target="../media/image13.jpeg"/><Relationship Id="rId2" Type="http://schemas.openxmlformats.org/officeDocument/2006/relationships/image" Target="../media/image10.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8.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image" Target="../media/image6.emf"/><Relationship Id="rId7" Type="http://schemas.openxmlformats.org/officeDocument/2006/relationships/image" Target="../media/image13.jpeg"/><Relationship Id="rId2" Type="http://schemas.openxmlformats.org/officeDocument/2006/relationships/image" Target="../media/image10.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9.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image" Target="../media/image6.emf"/><Relationship Id="rId7" Type="http://schemas.openxmlformats.org/officeDocument/2006/relationships/image" Target="../media/image13.jpeg"/><Relationship Id="rId2" Type="http://schemas.openxmlformats.org/officeDocument/2006/relationships/image" Target="../media/image10.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40.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image" Target="../media/image6.emf"/><Relationship Id="rId7" Type="http://schemas.openxmlformats.org/officeDocument/2006/relationships/image" Target="../media/image13.jpeg"/><Relationship Id="rId2" Type="http://schemas.openxmlformats.org/officeDocument/2006/relationships/image" Target="../media/image10.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41.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image" Target="../media/image6.emf"/><Relationship Id="rId7" Type="http://schemas.openxmlformats.org/officeDocument/2006/relationships/image" Target="../media/image13.jpeg"/><Relationship Id="rId2" Type="http://schemas.openxmlformats.org/officeDocument/2006/relationships/image" Target="../media/image10.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42.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image" Target="../media/image6.emf"/><Relationship Id="rId7" Type="http://schemas.openxmlformats.org/officeDocument/2006/relationships/image" Target="../media/image13.jpeg"/><Relationship Id="rId2" Type="http://schemas.openxmlformats.org/officeDocument/2006/relationships/image" Target="../media/image10.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43.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image" Target="../media/image6.emf"/><Relationship Id="rId7" Type="http://schemas.openxmlformats.org/officeDocument/2006/relationships/image" Target="../media/image13.jpeg"/><Relationship Id="rId2" Type="http://schemas.openxmlformats.org/officeDocument/2006/relationships/image" Target="../media/image10.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44.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image" Target="../media/image6.emf"/><Relationship Id="rId7" Type="http://schemas.openxmlformats.org/officeDocument/2006/relationships/image" Target="../media/image19.jpeg"/><Relationship Id="rId2" Type="http://schemas.openxmlformats.org/officeDocument/2006/relationships/image" Target="../media/image10.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12" name="Picture 11"/>
          <p:cNvPicPr>
            <a:picLocks noChangeAspect="1"/>
          </p:cNvPicPr>
          <p:nvPr/>
        </p:nvPicPr>
        <p:blipFill>
          <a:blip r:embed="rId4"/>
          <a:stretch>
            <a:fillRect/>
          </a:stretch>
        </p:blipFill>
        <p:spPr>
          <a:xfrm>
            <a:off x="-112889" y="422122"/>
            <a:ext cx="6508289" cy="2129489"/>
          </a:xfrm>
          <a:prstGeom prst="rect">
            <a:avLst/>
          </a:prstGeom>
        </p:spPr>
      </p:pic>
      <p:pic>
        <p:nvPicPr>
          <p:cNvPr id="13" name="Picture 12"/>
          <p:cNvPicPr>
            <a:picLocks noChangeAspect="1"/>
          </p:cNvPicPr>
          <p:nvPr/>
        </p:nvPicPr>
        <p:blipFill>
          <a:blip r:embed="rId5"/>
          <a:stretch>
            <a:fillRect/>
          </a:stretch>
        </p:blipFill>
        <p:spPr>
          <a:xfrm>
            <a:off x="6433777" y="3125529"/>
            <a:ext cx="5882401" cy="1034667"/>
          </a:xfrm>
          <a:prstGeom prst="rect">
            <a:avLst/>
          </a:prstGeom>
        </p:spPr>
      </p:pic>
      <p:sp>
        <p:nvSpPr>
          <p:cNvPr id="14" name="TextBox 13"/>
          <p:cNvSpPr txBox="1"/>
          <p:nvPr/>
        </p:nvSpPr>
        <p:spPr>
          <a:xfrm>
            <a:off x="409665" y="551289"/>
            <a:ext cx="5463180" cy="1952137"/>
          </a:xfrm>
          <a:prstGeom prst="rect">
            <a:avLst/>
          </a:prstGeom>
          <a:noFill/>
        </p:spPr>
        <p:txBody>
          <a:bodyPr wrap="square" rtlCol="0">
            <a:spAutoFit/>
          </a:bodyPr>
          <a:lstStyle/>
          <a:p>
            <a:pPr>
              <a:lnSpc>
                <a:spcPct val="107000"/>
              </a:lnSpc>
              <a:spcAft>
                <a:spcPts val="800"/>
              </a:spcAft>
            </a:pPr>
            <a:r>
              <a:rPr lang="en-GB" sz="2000" b="1" kern="1800" dirty="0">
                <a:solidFill>
                  <a:srgbClr val="FFFF00"/>
                </a:solidFill>
                <a:effectLst/>
                <a:latin typeface="Arial" panose="020B0604020202020204" pitchFamily="34" charset="0"/>
                <a:ea typeface="Times New Roman" panose="02020603050405020304" pitchFamily="18" charset="0"/>
                <a:cs typeface="Arial" panose="020B0604020202020204" pitchFamily="34" charset="0"/>
              </a:rPr>
              <a:t>Social media management</a:t>
            </a:r>
            <a:endParaRPr lang="ar-EG" sz="2000" b="1" kern="1800" dirty="0">
              <a:solidFill>
                <a:srgbClr val="FFFF00"/>
              </a:solidFill>
              <a:effectLst/>
              <a:latin typeface="Arial" panose="020B0604020202020204" pitchFamily="34" charset="0"/>
              <a:ea typeface="Times New Roman" panose="02020603050405020304" pitchFamily="18" charset="0"/>
              <a:cs typeface="Arial" panose="020B0604020202020204" pitchFamily="34" charset="0"/>
            </a:endParaRPr>
          </a:p>
          <a:p>
            <a:pPr>
              <a:lnSpc>
                <a:spcPct val="107000"/>
              </a:lnSpc>
              <a:spcAft>
                <a:spcPts val="800"/>
              </a:spcAft>
            </a:pPr>
            <a:r>
              <a:rPr lang="en-US" sz="1600" b="1" dirty="0">
                <a:solidFill>
                  <a:srgbClr val="FFFF00"/>
                </a:solidFill>
                <a:latin typeface="Tajawal Medium" panose="00000600000000000000" pitchFamily="2" charset="-78"/>
                <a:cs typeface="Tajawal Medium" panose="00000600000000000000" pitchFamily="2" charset="-78"/>
              </a:rPr>
              <a:t>Prepared by</a:t>
            </a:r>
          </a:p>
          <a:p>
            <a:pPr algn="ctr">
              <a:lnSpc>
                <a:spcPct val="150000"/>
              </a:lnSpc>
            </a:pPr>
            <a:r>
              <a:rPr lang="en-US" sz="2800" b="1" dirty="0">
                <a:solidFill>
                  <a:srgbClr val="FFFF00"/>
                </a:solidFill>
                <a:latin typeface="Tajawal Medium" panose="00000600000000000000" pitchFamily="2" charset="-78"/>
                <a:cs typeface="Tajawal Medium" panose="00000600000000000000" pitchFamily="2" charset="-78"/>
              </a:rPr>
              <a:t> Dr. </a:t>
            </a:r>
            <a:r>
              <a:rPr lang="en-GB" sz="2800" b="1" dirty="0">
                <a:solidFill>
                  <a:srgbClr val="FFFF00"/>
                </a:solidFill>
                <a:latin typeface="Tajawal Medium" panose="00000600000000000000" pitchFamily="2" charset="-78"/>
                <a:cs typeface="Tajawal Medium" panose="00000600000000000000" pitchFamily="2" charset="-78"/>
              </a:rPr>
              <a:t>Mahitab </a:t>
            </a:r>
            <a:r>
              <a:rPr lang="en-GB" sz="2800" b="1" dirty="0" err="1">
                <a:solidFill>
                  <a:srgbClr val="FFFF00"/>
                </a:solidFill>
                <a:latin typeface="Tajawal Medium" panose="00000600000000000000" pitchFamily="2" charset="-78"/>
                <a:cs typeface="Tajawal Medium" panose="00000600000000000000" pitchFamily="2" charset="-78"/>
              </a:rPr>
              <a:t>ELrafii</a:t>
            </a:r>
            <a:endParaRPr lang="en-GB" sz="2800" b="1" dirty="0">
              <a:solidFill>
                <a:srgbClr val="FFFF00"/>
              </a:solidFill>
              <a:latin typeface="Tajawal Medium" panose="00000600000000000000" pitchFamily="2" charset="-78"/>
              <a:cs typeface="Tajawal Medium" panose="00000600000000000000" pitchFamily="2" charset="-78"/>
            </a:endParaRPr>
          </a:p>
          <a:p>
            <a:pPr>
              <a:lnSpc>
                <a:spcPct val="150000"/>
              </a:lnSpc>
            </a:pPr>
            <a:r>
              <a:rPr lang="en-US" b="1" dirty="0">
                <a:solidFill>
                  <a:srgbClr val="FF9518"/>
                </a:solidFill>
                <a:latin typeface="Tajawal Medium" panose="00000600000000000000" pitchFamily="2" charset="-78"/>
                <a:cs typeface="Tajawal Medium" panose="00000600000000000000" pitchFamily="2" charset="-78"/>
              </a:rPr>
              <a:t>Lecture No</a:t>
            </a:r>
            <a:r>
              <a:rPr lang="en-GB" b="1" dirty="0">
                <a:solidFill>
                  <a:srgbClr val="FF9518"/>
                </a:solidFill>
                <a:latin typeface="Tajawal Medium" panose="00000600000000000000" pitchFamily="2" charset="-78"/>
                <a:cs typeface="Tajawal Medium" panose="00000600000000000000" pitchFamily="2" charset="-78"/>
              </a:rPr>
              <a:t>.</a:t>
            </a:r>
            <a:r>
              <a:rPr lang="ar-EG" b="1" dirty="0">
                <a:solidFill>
                  <a:srgbClr val="FF9518"/>
                </a:solidFill>
                <a:latin typeface="Tajawal Medium" panose="00000600000000000000" pitchFamily="2" charset="-78"/>
                <a:cs typeface="Tajawal Medium" panose="00000600000000000000" pitchFamily="2" charset="-78"/>
              </a:rPr>
              <a:t>2</a:t>
            </a:r>
            <a:endParaRPr lang="en-US" b="1" dirty="0">
              <a:solidFill>
                <a:srgbClr val="FF9518"/>
              </a:solidFill>
              <a:latin typeface="Tajawal Medium" panose="00000600000000000000" pitchFamily="2" charset="-78"/>
              <a:cs typeface="Tajawal Medium" panose="00000600000000000000" pitchFamily="2" charset="-78"/>
            </a:endParaRPr>
          </a:p>
        </p:txBody>
      </p:sp>
      <p:sp>
        <p:nvSpPr>
          <p:cNvPr id="5" name="TextBox 4">
            <a:extLst>
              <a:ext uri="{FF2B5EF4-FFF2-40B4-BE49-F238E27FC236}">
                <a16:creationId xmlns:a16="http://schemas.microsoft.com/office/drawing/2014/main" id="{B3ED7612-0222-4EE8-A092-C9354BC5A197}"/>
              </a:ext>
            </a:extLst>
          </p:cNvPr>
          <p:cNvSpPr txBox="1"/>
          <p:nvPr/>
        </p:nvSpPr>
        <p:spPr>
          <a:xfrm>
            <a:off x="7180440" y="3247647"/>
            <a:ext cx="4136917" cy="523220"/>
          </a:xfrm>
          <a:prstGeom prst="rect">
            <a:avLst/>
          </a:prstGeom>
          <a:noFill/>
        </p:spPr>
        <p:txBody>
          <a:bodyPr wrap="square">
            <a:spAutoFit/>
          </a:bodyPr>
          <a:lstStyle/>
          <a:p>
            <a:r>
              <a:rPr lang="en-GB" sz="2800" dirty="0"/>
              <a:t>Social media management</a:t>
            </a:r>
          </a:p>
        </p:txBody>
      </p:sp>
      <p:sp>
        <p:nvSpPr>
          <p:cNvPr id="15" name="Rectangle 43">
            <a:extLst>
              <a:ext uri="{FF2B5EF4-FFF2-40B4-BE49-F238E27FC236}">
                <a16:creationId xmlns:a16="http://schemas.microsoft.com/office/drawing/2014/main" id="{E3948B05-7CE6-E480-29B8-35C2C64D07A6}"/>
              </a:ext>
            </a:extLst>
          </p:cNvPr>
          <p:cNvSpPr/>
          <p:nvPr/>
        </p:nvSpPr>
        <p:spPr>
          <a:xfrm>
            <a:off x="-179294" y="2547854"/>
            <a:ext cx="7452000" cy="4310146"/>
          </a:xfrm>
          <a:custGeom>
            <a:avLst/>
            <a:gdLst>
              <a:gd name="connsiteX0" fmla="*/ 0 w 6153150"/>
              <a:gd name="connsiteY0" fmla="*/ 0 h 6991350"/>
              <a:gd name="connsiteX1" fmla="*/ 6153150 w 6153150"/>
              <a:gd name="connsiteY1" fmla="*/ 0 h 6991350"/>
              <a:gd name="connsiteX2" fmla="*/ 6153150 w 6153150"/>
              <a:gd name="connsiteY2" fmla="*/ 6991350 h 6991350"/>
              <a:gd name="connsiteX3" fmla="*/ 0 w 6153150"/>
              <a:gd name="connsiteY3" fmla="*/ 6991350 h 6991350"/>
              <a:gd name="connsiteX4" fmla="*/ 0 w 6153150"/>
              <a:gd name="connsiteY4" fmla="*/ 0 h 6991350"/>
              <a:gd name="connsiteX0" fmla="*/ 0 w 7372350"/>
              <a:gd name="connsiteY0" fmla="*/ 0 h 6991350"/>
              <a:gd name="connsiteX1" fmla="*/ 6153150 w 7372350"/>
              <a:gd name="connsiteY1" fmla="*/ 0 h 6991350"/>
              <a:gd name="connsiteX2" fmla="*/ 7372350 w 7372350"/>
              <a:gd name="connsiteY2" fmla="*/ 6991350 h 6991350"/>
              <a:gd name="connsiteX3" fmla="*/ 0 w 7372350"/>
              <a:gd name="connsiteY3" fmla="*/ 6991350 h 6991350"/>
              <a:gd name="connsiteX4" fmla="*/ 0 w 7372350"/>
              <a:gd name="connsiteY4" fmla="*/ 0 h 6991350"/>
              <a:gd name="connsiteX0" fmla="*/ 0 w 7372350"/>
              <a:gd name="connsiteY0" fmla="*/ 0 h 6991350"/>
              <a:gd name="connsiteX1" fmla="*/ 3124200 w 7372350"/>
              <a:gd name="connsiteY1" fmla="*/ 800100 h 6991350"/>
              <a:gd name="connsiteX2" fmla="*/ 7372350 w 7372350"/>
              <a:gd name="connsiteY2" fmla="*/ 6991350 h 6991350"/>
              <a:gd name="connsiteX3" fmla="*/ 0 w 7372350"/>
              <a:gd name="connsiteY3" fmla="*/ 6991350 h 6991350"/>
              <a:gd name="connsiteX4" fmla="*/ 0 w 7372350"/>
              <a:gd name="connsiteY4" fmla="*/ 0 h 6991350"/>
              <a:gd name="connsiteX0" fmla="*/ 0 w 7372350"/>
              <a:gd name="connsiteY0" fmla="*/ 0 h 6991350"/>
              <a:gd name="connsiteX1" fmla="*/ 4724400 w 7372350"/>
              <a:gd name="connsiteY1" fmla="*/ 152400 h 6991350"/>
              <a:gd name="connsiteX2" fmla="*/ 7372350 w 7372350"/>
              <a:gd name="connsiteY2" fmla="*/ 6991350 h 6991350"/>
              <a:gd name="connsiteX3" fmla="*/ 0 w 7372350"/>
              <a:gd name="connsiteY3" fmla="*/ 6991350 h 6991350"/>
              <a:gd name="connsiteX4" fmla="*/ 0 w 7372350"/>
              <a:gd name="connsiteY4" fmla="*/ 0 h 6991350"/>
              <a:gd name="connsiteX0" fmla="*/ 857250 w 7372350"/>
              <a:gd name="connsiteY0" fmla="*/ 438150 h 6838950"/>
              <a:gd name="connsiteX1" fmla="*/ 4724400 w 7372350"/>
              <a:gd name="connsiteY1" fmla="*/ 0 h 6838950"/>
              <a:gd name="connsiteX2" fmla="*/ 7372350 w 7372350"/>
              <a:gd name="connsiteY2" fmla="*/ 6838950 h 6838950"/>
              <a:gd name="connsiteX3" fmla="*/ 0 w 7372350"/>
              <a:gd name="connsiteY3" fmla="*/ 6838950 h 6838950"/>
              <a:gd name="connsiteX4" fmla="*/ 857250 w 7372350"/>
              <a:gd name="connsiteY4" fmla="*/ 438150 h 6838950"/>
              <a:gd name="connsiteX0" fmla="*/ 38100 w 7372350"/>
              <a:gd name="connsiteY0" fmla="*/ 0 h 6896100"/>
              <a:gd name="connsiteX1" fmla="*/ 4724400 w 7372350"/>
              <a:gd name="connsiteY1" fmla="*/ 57150 h 6896100"/>
              <a:gd name="connsiteX2" fmla="*/ 7372350 w 7372350"/>
              <a:gd name="connsiteY2" fmla="*/ 6896100 h 6896100"/>
              <a:gd name="connsiteX3" fmla="*/ 0 w 7372350"/>
              <a:gd name="connsiteY3" fmla="*/ 6896100 h 6896100"/>
              <a:gd name="connsiteX4" fmla="*/ 38100 w 7372350"/>
              <a:gd name="connsiteY4" fmla="*/ 0 h 6896100"/>
              <a:gd name="connsiteX0" fmla="*/ 0 w 7334250"/>
              <a:gd name="connsiteY0" fmla="*/ 0 h 6896100"/>
              <a:gd name="connsiteX1" fmla="*/ 4686300 w 7334250"/>
              <a:gd name="connsiteY1" fmla="*/ 57150 h 6896100"/>
              <a:gd name="connsiteX2" fmla="*/ 7334250 w 7334250"/>
              <a:gd name="connsiteY2" fmla="*/ 6896100 h 6896100"/>
              <a:gd name="connsiteX3" fmla="*/ 800100 w 7334250"/>
              <a:gd name="connsiteY3" fmla="*/ 6305550 h 6896100"/>
              <a:gd name="connsiteX4" fmla="*/ 0 w 7334250"/>
              <a:gd name="connsiteY4" fmla="*/ 0 h 6896100"/>
              <a:gd name="connsiteX0" fmla="*/ 38100 w 7372350"/>
              <a:gd name="connsiteY0" fmla="*/ 0 h 6915150"/>
              <a:gd name="connsiteX1" fmla="*/ 4724400 w 7372350"/>
              <a:gd name="connsiteY1" fmla="*/ 57150 h 6915150"/>
              <a:gd name="connsiteX2" fmla="*/ 7372350 w 7372350"/>
              <a:gd name="connsiteY2" fmla="*/ 6896100 h 6915150"/>
              <a:gd name="connsiteX3" fmla="*/ 0 w 7372350"/>
              <a:gd name="connsiteY3" fmla="*/ 6915150 h 6915150"/>
              <a:gd name="connsiteX4" fmla="*/ 38100 w 7372350"/>
              <a:gd name="connsiteY4" fmla="*/ 0 h 6915150"/>
              <a:gd name="connsiteX0" fmla="*/ 38100 w 7372350"/>
              <a:gd name="connsiteY0" fmla="*/ 19050 h 6934200"/>
              <a:gd name="connsiteX1" fmla="*/ 4743450 w 7372350"/>
              <a:gd name="connsiteY1" fmla="*/ 0 h 6934200"/>
              <a:gd name="connsiteX2" fmla="*/ 7372350 w 7372350"/>
              <a:gd name="connsiteY2" fmla="*/ 6915150 h 6934200"/>
              <a:gd name="connsiteX3" fmla="*/ 0 w 7372350"/>
              <a:gd name="connsiteY3" fmla="*/ 6934200 h 6934200"/>
              <a:gd name="connsiteX4" fmla="*/ 38100 w 7372350"/>
              <a:gd name="connsiteY4" fmla="*/ 19050 h 69342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372350" h="6934200">
                <a:moveTo>
                  <a:pt x="38100" y="19050"/>
                </a:moveTo>
                <a:lnTo>
                  <a:pt x="4743450" y="0"/>
                </a:lnTo>
                <a:lnTo>
                  <a:pt x="7372350" y="6915150"/>
                </a:lnTo>
                <a:lnTo>
                  <a:pt x="0" y="6934200"/>
                </a:lnTo>
                <a:lnTo>
                  <a:pt x="38100" y="19050"/>
                </a:lnTo>
                <a:close/>
              </a:path>
            </a:pathLst>
          </a:custGeom>
          <a:blipFill dpi="0" rotWithShape="1">
            <a:blip r:embed="rId6">
              <a:alphaModFix amt="76000"/>
            </a:blip>
            <a:srcRect/>
            <a:stretch>
              <a:fillRect t="-1000"/>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6" name="Picture 15">
            <a:extLst>
              <a:ext uri="{FF2B5EF4-FFF2-40B4-BE49-F238E27FC236}">
                <a16:creationId xmlns:a16="http://schemas.microsoft.com/office/drawing/2014/main" id="{7B1083B8-7F24-C9AF-FA88-CAB8BE99D406}"/>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8213644" y="645459"/>
            <a:ext cx="2876694" cy="1038382"/>
          </a:xfrm>
          <a:prstGeom prst="rect">
            <a:avLst/>
          </a:prstGeom>
        </p:spPr>
      </p:pic>
    </p:spTree>
    <p:custDataLst>
      <p:tags r:id="rId1"/>
    </p:custDataLst>
    <p:extLst>
      <p:ext uri="{BB962C8B-B14F-4D97-AF65-F5344CB8AC3E}">
        <p14:creationId xmlns:p14="http://schemas.microsoft.com/office/powerpoint/2010/main" val="33138297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85725" y="-889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2"/>
          <a:stretch>
            <a:fillRect/>
          </a:stretch>
        </p:blipFill>
        <p:spPr>
          <a:xfrm>
            <a:off x="2785344" y="6617911"/>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sp>
        <p:nvSpPr>
          <p:cNvPr id="8" name="TextBox 7"/>
          <p:cNvSpPr txBox="1"/>
          <p:nvPr/>
        </p:nvSpPr>
        <p:spPr>
          <a:xfrm>
            <a:off x="300869" y="236724"/>
            <a:ext cx="1222426" cy="621709"/>
          </a:xfrm>
          <a:prstGeom prst="rect">
            <a:avLst/>
          </a:prstGeom>
          <a:noFill/>
        </p:spPr>
        <p:txBody>
          <a:bodyPr wrap="square" rtlCol="0">
            <a:spAutoFit/>
          </a:bodyPr>
          <a:lstStyle/>
          <a:p>
            <a:pPr algn="ctr">
              <a:lnSpc>
                <a:spcPct val="200000"/>
              </a:lnSpc>
            </a:pPr>
            <a:r>
              <a:rPr lang="en-GB" sz="2000" b="1" dirty="0">
                <a:solidFill>
                  <a:srgbClr val="FF0000"/>
                </a:solidFill>
                <a:highlight>
                  <a:srgbClr val="FFFF00"/>
                </a:highlight>
              </a:rPr>
              <a:t> </a:t>
            </a:r>
          </a:p>
        </p:txBody>
      </p:sp>
      <p:pic>
        <p:nvPicPr>
          <p:cNvPr id="9" name="Picture 8"/>
          <p:cNvPicPr>
            <a:picLocks noChangeAspect="1"/>
          </p:cNvPicPr>
          <p:nvPr/>
        </p:nvPicPr>
        <p:blipFill>
          <a:blip r:embed="rId4"/>
          <a:stretch>
            <a:fillRect/>
          </a:stretch>
        </p:blipFill>
        <p:spPr>
          <a:xfrm>
            <a:off x="9833969" y="-27434"/>
            <a:ext cx="2483250" cy="6912868"/>
          </a:xfrm>
          <a:prstGeom prst="rect">
            <a:avLst/>
          </a:prstGeom>
        </p:spPr>
      </p:pic>
      <p:pic>
        <p:nvPicPr>
          <p:cNvPr id="10" name="Picture 9"/>
          <p:cNvPicPr>
            <a:picLocks noChangeAspect="1"/>
          </p:cNvPicPr>
          <p:nvPr/>
        </p:nvPicPr>
        <p:blipFill>
          <a:blip r:embed="rId5"/>
          <a:stretch>
            <a:fillRect/>
          </a:stretch>
        </p:blipFill>
        <p:spPr>
          <a:xfrm>
            <a:off x="8941216" y="459594"/>
            <a:ext cx="3179850" cy="5748868"/>
          </a:xfrm>
          <a:prstGeom prst="rect">
            <a:avLst/>
          </a:prstGeom>
        </p:spPr>
      </p:pic>
      <p:sp>
        <p:nvSpPr>
          <p:cNvPr id="18" name="TextBox 17">
            <a:extLst>
              <a:ext uri="{FF2B5EF4-FFF2-40B4-BE49-F238E27FC236}">
                <a16:creationId xmlns:a16="http://schemas.microsoft.com/office/drawing/2014/main" id="{3B5E01D5-968A-0F44-689A-65FD52223BE7}"/>
              </a:ext>
            </a:extLst>
          </p:cNvPr>
          <p:cNvSpPr txBox="1"/>
          <p:nvPr/>
        </p:nvSpPr>
        <p:spPr>
          <a:xfrm>
            <a:off x="2991556" y="3202000"/>
            <a:ext cx="6231466" cy="369332"/>
          </a:xfrm>
          <a:prstGeom prst="rect">
            <a:avLst/>
          </a:prstGeom>
          <a:noFill/>
        </p:spPr>
        <p:txBody>
          <a:bodyPr wrap="square">
            <a:spAutoFit/>
          </a:bodyPr>
          <a:lstStyle/>
          <a:p>
            <a:endParaRPr lang="en-US" dirty="0"/>
          </a:p>
        </p:txBody>
      </p:sp>
      <p:pic>
        <p:nvPicPr>
          <p:cNvPr id="20" name="Picture 19">
            <a:extLst>
              <a:ext uri="{FF2B5EF4-FFF2-40B4-BE49-F238E27FC236}">
                <a16:creationId xmlns:a16="http://schemas.microsoft.com/office/drawing/2014/main" id="{2186D676-2BC6-2B48-D181-3853256F517E}"/>
              </a:ext>
            </a:extLst>
          </p:cNvPr>
          <p:cNvPicPr>
            <a:picLocks noChangeAspect="1"/>
          </p:cNvPicPr>
          <p:nvPr/>
        </p:nvPicPr>
        <p:blipFill>
          <a:blip r:embed="rId6"/>
          <a:stretch>
            <a:fillRect/>
          </a:stretch>
        </p:blipFill>
        <p:spPr>
          <a:xfrm>
            <a:off x="523664" y="397229"/>
            <a:ext cx="6198451" cy="840667"/>
          </a:xfrm>
          <a:prstGeom prst="rect">
            <a:avLst/>
          </a:prstGeom>
        </p:spPr>
      </p:pic>
      <p:sp>
        <p:nvSpPr>
          <p:cNvPr id="6" name="TextBox 5">
            <a:extLst>
              <a:ext uri="{FF2B5EF4-FFF2-40B4-BE49-F238E27FC236}">
                <a16:creationId xmlns:a16="http://schemas.microsoft.com/office/drawing/2014/main" id="{9F0A479F-7264-E65B-5805-D0AC17F65C43}"/>
              </a:ext>
            </a:extLst>
          </p:cNvPr>
          <p:cNvSpPr txBox="1"/>
          <p:nvPr/>
        </p:nvSpPr>
        <p:spPr>
          <a:xfrm>
            <a:off x="2203439" y="247877"/>
            <a:ext cx="4307003" cy="727571"/>
          </a:xfrm>
          <a:prstGeom prst="rect">
            <a:avLst/>
          </a:prstGeom>
          <a:noFill/>
        </p:spPr>
        <p:txBody>
          <a:bodyPr wrap="square" rtlCol="0">
            <a:spAutoFit/>
          </a:bodyPr>
          <a:lstStyle/>
          <a:p>
            <a:pPr algn="ctr">
              <a:lnSpc>
                <a:spcPct val="200000"/>
              </a:lnSpc>
            </a:pPr>
            <a:r>
              <a:rPr lang="en-GB" sz="2400" b="1" dirty="0">
                <a:solidFill>
                  <a:schemeClr val="bg1"/>
                </a:solidFill>
              </a:rPr>
              <a:t>Content of lecture</a:t>
            </a:r>
          </a:p>
        </p:txBody>
      </p:sp>
      <p:sp>
        <p:nvSpPr>
          <p:cNvPr id="11" name="TextBox 10">
            <a:extLst>
              <a:ext uri="{FF2B5EF4-FFF2-40B4-BE49-F238E27FC236}">
                <a16:creationId xmlns:a16="http://schemas.microsoft.com/office/drawing/2014/main" id="{421ECA7D-D6D3-2864-D0F0-B828EB5B33E8}"/>
              </a:ext>
            </a:extLst>
          </p:cNvPr>
          <p:cNvSpPr txBox="1"/>
          <p:nvPr/>
        </p:nvSpPr>
        <p:spPr>
          <a:xfrm>
            <a:off x="324375" y="817562"/>
            <a:ext cx="7871663" cy="12741950"/>
          </a:xfrm>
          <a:prstGeom prst="rect">
            <a:avLst/>
          </a:prstGeom>
          <a:noFill/>
        </p:spPr>
        <p:txBody>
          <a:bodyPr wrap="square" rtlCol="0">
            <a:spAutoFit/>
          </a:bodyPr>
          <a:lstStyle/>
          <a:p>
            <a:pPr marL="457200" indent="-457200" algn="just">
              <a:lnSpc>
                <a:spcPct val="150000"/>
              </a:lnSpc>
              <a:buFont typeface="+mj-lt"/>
              <a:buAutoNum type="arabicPeriod"/>
            </a:pPr>
            <a:endParaRPr lang="en-US" sz="2000" b="1" i="0" dirty="0">
              <a:effectLst/>
              <a:latin typeface="AeonikBold"/>
            </a:endParaRPr>
          </a:p>
          <a:p>
            <a:pPr algn="just">
              <a:lnSpc>
                <a:spcPct val="150000"/>
              </a:lnSpc>
            </a:pPr>
            <a:r>
              <a:rPr lang="en-GB" sz="2400" dirty="0">
                <a:latin typeface="Calibri" panose="020F0502020204030204" pitchFamily="34" charset="0"/>
              </a:rPr>
              <a:t>The Content of lecture</a:t>
            </a:r>
            <a:r>
              <a:rPr lang="ar-EG" sz="2400" dirty="0">
                <a:latin typeface="Calibri" panose="020F0502020204030204" pitchFamily="34" charset="0"/>
              </a:rPr>
              <a:t> </a:t>
            </a:r>
            <a:r>
              <a:rPr lang="ar-EG" sz="2400" b="1" dirty="0">
                <a:latin typeface="Calibri" panose="020F0502020204030204" pitchFamily="34" charset="0"/>
              </a:rPr>
              <a:t>2</a:t>
            </a:r>
            <a:r>
              <a:rPr lang="ar-EG" sz="2400" dirty="0">
                <a:latin typeface="Calibri" panose="020F0502020204030204" pitchFamily="34" charset="0"/>
              </a:rPr>
              <a:t>  </a:t>
            </a:r>
            <a:r>
              <a:rPr lang="en-GB" sz="2400" dirty="0">
                <a:latin typeface="Calibri" panose="020F0502020204030204" pitchFamily="34" charset="0"/>
              </a:rPr>
              <a:t>Includes the following:</a:t>
            </a:r>
            <a:endParaRPr lang="ar-EG" sz="2400" dirty="0">
              <a:latin typeface="Calibri" panose="020F0502020204030204" pitchFamily="34" charset="0"/>
            </a:endParaRPr>
          </a:p>
          <a:p>
            <a:pPr marL="457200" indent="-457200" algn="just">
              <a:lnSpc>
                <a:spcPct val="150000"/>
              </a:lnSpc>
              <a:buFont typeface="+mj-lt"/>
              <a:buAutoNum type="arabicPeriod"/>
            </a:pPr>
            <a:r>
              <a:rPr lang="en-GB" sz="2000" b="1" dirty="0">
                <a:latin typeface="Calibri" panose="020F0502020204030204" pitchFamily="34" charset="0"/>
              </a:rPr>
              <a:t> </a:t>
            </a:r>
            <a:r>
              <a:rPr lang="en-US" sz="2000" b="1" i="0" dirty="0">
                <a:effectLst/>
                <a:latin typeface="Arial" panose="020B0604020202020204" pitchFamily="34" charset="0"/>
              </a:rPr>
              <a:t>What are the social media strategies?</a:t>
            </a:r>
            <a:endParaRPr lang="ar-EG" sz="2000" b="1" i="0" dirty="0">
              <a:effectLst/>
              <a:latin typeface="Arial" panose="020B0604020202020204" pitchFamily="34" charset="0"/>
            </a:endParaRPr>
          </a:p>
          <a:p>
            <a:pPr marL="457200" indent="-457200" algn="just">
              <a:lnSpc>
                <a:spcPct val="150000"/>
              </a:lnSpc>
              <a:buFont typeface="+mj-lt"/>
              <a:buAutoNum type="arabicPeriod"/>
            </a:pPr>
            <a:r>
              <a:rPr lang="en-GB" sz="2000" b="1" i="0" dirty="0">
                <a:effectLst/>
                <a:latin typeface="Inter"/>
              </a:rPr>
              <a:t>How To Create A Social Media Strategy</a:t>
            </a:r>
            <a:r>
              <a:rPr lang="ar-EG" sz="2000" b="1" dirty="0">
                <a:latin typeface="Inter"/>
              </a:rPr>
              <a:t>.</a:t>
            </a:r>
          </a:p>
          <a:p>
            <a:pPr marL="457200" indent="-457200" algn="just">
              <a:lnSpc>
                <a:spcPct val="150000"/>
              </a:lnSpc>
              <a:buFont typeface="+mj-lt"/>
              <a:buAutoNum type="arabicPeriod"/>
            </a:pPr>
            <a:r>
              <a:rPr lang="en-US" sz="2000" b="1" dirty="0"/>
              <a:t>What are the benefits of having a social media strategy?</a:t>
            </a:r>
            <a:endParaRPr lang="ar-EG" sz="2000" b="1" dirty="0"/>
          </a:p>
          <a:p>
            <a:pPr marL="457200" indent="-457200" algn="just">
              <a:lnSpc>
                <a:spcPct val="150000"/>
              </a:lnSpc>
              <a:buFont typeface="+mj-lt"/>
              <a:buAutoNum type="arabicPeriod"/>
            </a:pPr>
            <a:r>
              <a:rPr lang="en-GB" sz="2000" b="1" i="0" dirty="0">
                <a:effectLst/>
                <a:latin typeface="AeonikBold"/>
              </a:rPr>
              <a:t>Social media marketing strategy vs. social media content strategy</a:t>
            </a:r>
          </a:p>
          <a:p>
            <a:pPr marL="457200" indent="-457200" algn="just">
              <a:lnSpc>
                <a:spcPct val="150000"/>
              </a:lnSpc>
              <a:buFont typeface="+mj-lt"/>
              <a:buAutoNum type="arabicPeriod"/>
            </a:pPr>
            <a:r>
              <a:rPr lang="en-US" sz="2000" b="1" dirty="0"/>
              <a:t>What is a social media engagement strategy?</a:t>
            </a:r>
          </a:p>
          <a:p>
            <a:pPr marL="457200" indent="-457200" algn="just">
              <a:lnSpc>
                <a:spcPct val="150000"/>
              </a:lnSpc>
              <a:buFont typeface="+mj-lt"/>
              <a:buAutoNum type="arabicPeriod"/>
            </a:pPr>
            <a:r>
              <a:rPr lang="en-US" sz="2000" b="1" i="0" dirty="0">
                <a:effectLst/>
                <a:latin typeface="AeonikBold"/>
              </a:rPr>
              <a:t>What makes a good social media post?</a:t>
            </a:r>
          </a:p>
          <a:p>
            <a:pPr marL="457200" indent="-457200" algn="just">
              <a:lnSpc>
                <a:spcPct val="150000"/>
              </a:lnSpc>
              <a:buFont typeface="+mj-lt"/>
              <a:buAutoNum type="arabicPeriod"/>
            </a:pPr>
            <a:r>
              <a:rPr lang="en-US" sz="2000" b="1" dirty="0"/>
              <a:t>Good ROI (Return On Investment)</a:t>
            </a:r>
          </a:p>
          <a:p>
            <a:pPr marL="457200" indent="-457200" algn="just">
              <a:lnSpc>
                <a:spcPct val="150000"/>
              </a:lnSpc>
              <a:buFont typeface="+mj-lt"/>
              <a:buAutoNum type="arabicPeriod"/>
            </a:pPr>
            <a:r>
              <a:rPr lang="en-US" sz="2000" b="1" dirty="0"/>
              <a:t>Improved</a:t>
            </a:r>
            <a:r>
              <a:rPr lang="ar-EG" sz="2000" b="1" dirty="0"/>
              <a:t>) </a:t>
            </a:r>
            <a:r>
              <a:rPr lang="en-US" sz="2000" b="1" dirty="0"/>
              <a:t> SEO</a:t>
            </a:r>
            <a:r>
              <a:rPr lang="ar-EG" sz="2000" b="1" dirty="0"/>
              <a:t>(</a:t>
            </a:r>
          </a:p>
          <a:p>
            <a:pPr marL="457200" indent="-457200" algn="just">
              <a:lnSpc>
                <a:spcPct val="150000"/>
              </a:lnSpc>
              <a:buFont typeface="+mj-lt"/>
              <a:buAutoNum type="arabicPeriod"/>
            </a:pPr>
            <a:r>
              <a:rPr lang="en-US" sz="2000" b="1" dirty="0"/>
              <a:t>Using artificial intelligence to develop social media strategies</a:t>
            </a:r>
          </a:p>
          <a:p>
            <a:pPr marL="457200" indent="-457200" algn="just">
              <a:lnSpc>
                <a:spcPct val="150000"/>
              </a:lnSpc>
              <a:buFont typeface="+mj-lt"/>
              <a:buAutoNum type="arabicPeriod"/>
            </a:pPr>
            <a:endParaRPr lang="en-US" sz="2000" b="1" dirty="0"/>
          </a:p>
          <a:p>
            <a:pPr marL="457200" indent="-457200" algn="just">
              <a:lnSpc>
                <a:spcPct val="150000"/>
              </a:lnSpc>
              <a:buFont typeface="+mj-lt"/>
              <a:buAutoNum type="arabicPeriod"/>
            </a:pPr>
            <a:endParaRPr lang="en-US" sz="2000" b="1" dirty="0"/>
          </a:p>
          <a:p>
            <a:pPr marL="457200" indent="-457200" algn="just">
              <a:lnSpc>
                <a:spcPct val="150000"/>
              </a:lnSpc>
              <a:buFont typeface="+mj-lt"/>
              <a:buAutoNum type="arabicPeriod"/>
            </a:pPr>
            <a:endParaRPr lang="en-US" sz="2000" b="1" dirty="0"/>
          </a:p>
          <a:p>
            <a:pPr marL="457200" indent="-457200" algn="just">
              <a:lnSpc>
                <a:spcPct val="150000"/>
              </a:lnSpc>
              <a:buFont typeface="+mj-lt"/>
              <a:buAutoNum type="arabicPeriod"/>
            </a:pPr>
            <a:endParaRPr lang="en-GB" sz="2000" b="1" dirty="0"/>
          </a:p>
          <a:p>
            <a:pPr marL="457200" indent="-457200" algn="just">
              <a:lnSpc>
                <a:spcPct val="150000"/>
              </a:lnSpc>
              <a:buFont typeface="+mj-lt"/>
              <a:buAutoNum type="arabicPeriod"/>
            </a:pPr>
            <a:endParaRPr lang="en-US" sz="2000" b="1" dirty="0"/>
          </a:p>
          <a:p>
            <a:pPr marL="457200" indent="-457200" algn="just">
              <a:lnSpc>
                <a:spcPct val="150000"/>
              </a:lnSpc>
              <a:buFont typeface="+mj-lt"/>
              <a:buAutoNum type="arabicPeriod"/>
            </a:pPr>
            <a:endParaRPr lang="en-GB" sz="2000" b="1" dirty="0"/>
          </a:p>
          <a:p>
            <a:pPr marL="457200" indent="-457200" algn="just">
              <a:lnSpc>
                <a:spcPct val="150000"/>
              </a:lnSpc>
              <a:buFont typeface="+mj-lt"/>
              <a:buAutoNum type="arabicPeriod"/>
            </a:pPr>
            <a:endParaRPr lang="en-GB" sz="2000" b="1" i="0" dirty="0">
              <a:effectLst/>
              <a:latin typeface="AeonikBold"/>
            </a:endParaRPr>
          </a:p>
          <a:p>
            <a:pPr algn="just">
              <a:lnSpc>
                <a:spcPct val="150000"/>
              </a:lnSpc>
            </a:pPr>
            <a:endParaRPr lang="en-US" sz="2400" b="1" dirty="0"/>
          </a:p>
          <a:p>
            <a:pPr marL="457200" indent="-457200" algn="just">
              <a:lnSpc>
                <a:spcPct val="150000"/>
              </a:lnSpc>
              <a:buFont typeface="+mj-lt"/>
              <a:buAutoNum type="arabicPeriod"/>
            </a:pPr>
            <a:endParaRPr lang="ar-EG" sz="2400" b="1" dirty="0">
              <a:latin typeface="Inter"/>
            </a:endParaRPr>
          </a:p>
          <a:p>
            <a:pPr marL="457200" indent="-457200" algn="just">
              <a:lnSpc>
                <a:spcPct val="150000"/>
              </a:lnSpc>
              <a:buFont typeface="+mj-lt"/>
              <a:buAutoNum type="arabicPeriod"/>
            </a:pPr>
            <a:endParaRPr lang="en-GB" sz="2400" b="1" i="0" dirty="0">
              <a:effectLst/>
              <a:latin typeface="Inter"/>
            </a:endParaRPr>
          </a:p>
          <a:p>
            <a:pPr marL="457200" indent="-457200" algn="just">
              <a:lnSpc>
                <a:spcPct val="150000"/>
              </a:lnSpc>
              <a:buFont typeface="+mj-lt"/>
              <a:buAutoNum type="arabicPeriod"/>
            </a:pPr>
            <a:endParaRPr lang="en-US" sz="2000" b="1" i="0" dirty="0">
              <a:effectLst/>
              <a:latin typeface="AeonikBold"/>
            </a:endParaRPr>
          </a:p>
          <a:p>
            <a:pPr marL="457200" indent="-457200" algn="just">
              <a:lnSpc>
                <a:spcPct val="150000"/>
              </a:lnSpc>
              <a:buFont typeface="+mj-lt"/>
              <a:buAutoNum type="arabicPeriod"/>
            </a:pPr>
            <a:endParaRPr lang="ar-EG" sz="2400" b="1" i="0" dirty="0">
              <a:effectLst/>
              <a:latin typeface="Arial" panose="020B0604020202020204" pitchFamily="34" charset="0"/>
            </a:endParaRPr>
          </a:p>
          <a:p>
            <a:pPr marL="457200" indent="-457200" algn="just">
              <a:lnSpc>
                <a:spcPct val="150000"/>
              </a:lnSpc>
              <a:buFont typeface="+mj-lt"/>
              <a:buAutoNum type="arabicPeriod"/>
            </a:pPr>
            <a:endParaRPr lang="en-GB" sz="2400" b="1" i="0" dirty="0">
              <a:effectLst/>
              <a:latin typeface="Arial" panose="020B0604020202020204" pitchFamily="34" charset="0"/>
            </a:endParaRPr>
          </a:p>
          <a:p>
            <a:pPr marL="457200" indent="-457200" algn="just">
              <a:lnSpc>
                <a:spcPct val="150000"/>
              </a:lnSpc>
              <a:buFont typeface="+mj-lt"/>
              <a:buAutoNum type="arabicPeriod"/>
            </a:pPr>
            <a:endParaRPr lang="en-GB" sz="2400" dirty="0">
              <a:solidFill>
                <a:srgbClr val="0070C0"/>
              </a:solidFill>
              <a:latin typeface="Calibri" panose="020F0502020204030204" pitchFamily="34" charset="0"/>
            </a:endParaRPr>
          </a:p>
        </p:txBody>
      </p:sp>
      <p:sp>
        <p:nvSpPr>
          <p:cNvPr id="16" name="Freeform 8"/>
          <p:cNvSpPr>
            <a:spLocks/>
          </p:cNvSpPr>
          <p:nvPr/>
        </p:nvSpPr>
        <p:spPr bwMode="auto">
          <a:xfrm>
            <a:off x="-108036" y="-236490"/>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17" name="Picture Placeholder 3">
            <a:extLst>
              <a:ext uri="{FF2B5EF4-FFF2-40B4-BE49-F238E27FC236}">
                <a16:creationId xmlns:a16="http://schemas.microsoft.com/office/drawing/2014/main" id="{04AD71DD-ADB0-9694-FD1A-34ACE3FE1D52}"/>
              </a:ext>
            </a:extLst>
          </p:cNvPr>
          <p:cNvPicPr>
            <a:picLocks noChangeAspect="1"/>
          </p:cNvPicPr>
          <p:nvPr/>
        </p:nvPicPr>
        <p:blipFill>
          <a:blip r:embed="rId7" cstate="print">
            <a:extLst>
              <a:ext uri="{28A0092B-C50C-407E-A947-70E740481C1C}">
                <a14:useLocalDpi xmlns:a14="http://schemas.microsoft.com/office/drawing/2010/main" val="0"/>
              </a:ext>
            </a:extLst>
          </a:blip>
          <a:srcRect t="8679" b="8679"/>
          <a:stretch>
            <a:fillRect/>
          </a:stretch>
        </p:blipFill>
        <p:spPr>
          <a:xfrm>
            <a:off x="9088791" y="721554"/>
            <a:ext cx="2734111" cy="4964997"/>
          </a:xfrm>
          <a:prstGeom prst="rect">
            <a:avLst/>
          </a:prstGeom>
        </p:spPr>
      </p:pic>
      <p:pic>
        <p:nvPicPr>
          <p:cNvPr id="19" name="Picture 18">
            <a:extLst>
              <a:ext uri="{FF2B5EF4-FFF2-40B4-BE49-F238E27FC236}">
                <a16:creationId xmlns:a16="http://schemas.microsoft.com/office/drawing/2014/main" id="{B4F228A3-EED8-B72A-55D3-01A30D9488F4}"/>
              </a:ext>
            </a:extLst>
          </p:cNvPr>
          <p:cNvPicPr>
            <a:picLocks noChangeAspect="1"/>
          </p:cNvPicPr>
          <p:nvPr/>
        </p:nvPicPr>
        <p:blipFill>
          <a:blip r:embed="rId8" cstate="print">
            <a:extLst>
              <a:ext uri="{28A0092B-C50C-407E-A947-70E740481C1C}">
                <a14:useLocalDpi xmlns:a14="http://schemas.microsoft.com/office/drawing/2010/main" val="0"/>
              </a:ext>
            </a:extLst>
          </a:blip>
          <a:srcRect/>
          <a:stretch/>
        </p:blipFill>
        <p:spPr>
          <a:xfrm>
            <a:off x="105351" y="-264265"/>
            <a:ext cx="1727734" cy="1502161"/>
          </a:xfrm>
          <a:prstGeom prst="rect">
            <a:avLst/>
          </a:prstGeom>
        </p:spPr>
      </p:pic>
    </p:spTree>
    <p:extLst>
      <p:ext uri="{BB962C8B-B14F-4D97-AF65-F5344CB8AC3E}">
        <p14:creationId xmlns:p14="http://schemas.microsoft.com/office/powerpoint/2010/main" val="147270358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TextBox 14">
            <a:extLst>
              <a:ext uri="{FF2B5EF4-FFF2-40B4-BE49-F238E27FC236}">
                <a16:creationId xmlns:a16="http://schemas.microsoft.com/office/drawing/2014/main" id="{31780FE7-327D-792A-E798-84C93B9F743E}"/>
              </a:ext>
            </a:extLst>
          </p:cNvPr>
          <p:cNvSpPr txBox="1"/>
          <p:nvPr/>
        </p:nvSpPr>
        <p:spPr>
          <a:xfrm>
            <a:off x="601204" y="1752786"/>
            <a:ext cx="8142999" cy="2677656"/>
          </a:xfrm>
          <a:prstGeom prst="rect">
            <a:avLst/>
          </a:prstGeom>
          <a:noFill/>
        </p:spPr>
        <p:txBody>
          <a:bodyPr wrap="square">
            <a:spAutoFit/>
          </a:bodyPr>
          <a:lstStyle/>
          <a:p>
            <a:r>
              <a:rPr lang="en-US" sz="2800" dirty="0">
                <a:solidFill>
                  <a:srgbClr val="FF0000"/>
                </a:solidFill>
              </a:rPr>
              <a:t>A social media strategy:: </a:t>
            </a:r>
            <a:r>
              <a:rPr lang="en-US" sz="2800" dirty="0"/>
              <a:t>is an outline of the content that your business will post, the responsibilities of your social media team, and the social media channels you will use to promote your business. A social media strategy includes social media goals that complement your business' overall digital marketing strategy.</a:t>
            </a:r>
            <a:endParaRPr lang="en-GB" sz="2800" dirty="0"/>
          </a:p>
        </p:txBody>
      </p:sp>
      <p:pic>
        <p:nvPicPr>
          <p:cNvPr id="17" name="Picture 16"/>
          <p:cNvPicPr>
            <a:picLocks noChangeAspect="1"/>
          </p:cNvPicPr>
          <p:nvPr/>
        </p:nvPicPr>
        <p:blipFill>
          <a:blip r:embed="rId2"/>
          <a:stretch>
            <a:fillRect/>
          </a:stretch>
        </p:blipFill>
        <p:spPr>
          <a:xfrm>
            <a:off x="523664" y="397229"/>
            <a:ext cx="7542516"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marL="0" marR="0" lvl="0" indent="0" algn="ctr" defTabSz="914400" rtl="0" eaLnBrk="1" fontAlgn="auto" latinLnBrk="0" hangingPunct="1">
              <a:lnSpc>
                <a:spcPct val="200000"/>
              </a:lnSpc>
              <a:spcBef>
                <a:spcPts val="0"/>
              </a:spcBef>
              <a:spcAft>
                <a:spcPts val="0"/>
              </a:spcAft>
              <a:buClrTx/>
              <a:buSzTx/>
              <a:buFontTx/>
              <a:buNone/>
              <a:tabLst/>
              <a:defRPr/>
            </a:pPr>
            <a:endParaRPr kumimoji="0" lang="en-GB" sz="2000" b="1" i="0" u="none" strike="noStrike" kern="1200" cap="none" spc="0" normalizeH="0" baseline="0" noProof="0" dirty="0">
              <a:ln>
                <a:noFill/>
              </a:ln>
              <a:solidFill>
                <a:srgbClr val="FF0000"/>
              </a:solidFill>
              <a:effectLst/>
              <a:highlight>
                <a:srgbClr val="FFFF00"/>
              </a:highlight>
              <a:uLnTx/>
              <a:uFillTx/>
              <a:latin typeface="Calibri" panose="020F0502020204030204"/>
              <a:ea typeface="+mn-ea"/>
              <a:cs typeface="+mn-cs"/>
            </a:endParaRPr>
          </a:p>
          <a:p>
            <a:pPr marL="0" marR="0" lvl="0" indent="0" algn="ctr" defTabSz="914400" rtl="0" eaLnBrk="1" fontAlgn="auto" latinLnBrk="0" hangingPunct="1">
              <a:lnSpc>
                <a:spcPct val="200000"/>
              </a:lnSpc>
              <a:spcBef>
                <a:spcPts val="0"/>
              </a:spcBef>
              <a:spcAft>
                <a:spcPts val="0"/>
              </a:spcAft>
              <a:buClrTx/>
              <a:buSzTx/>
              <a:buFontTx/>
              <a:buNone/>
              <a:tabLst/>
              <a:defRPr/>
            </a:pPr>
            <a:r>
              <a:rPr kumimoji="0" lang="en-GB" sz="2000" b="1" i="0" u="none" strike="noStrike" kern="1200" cap="none" spc="0" normalizeH="0" baseline="0" noProof="0" dirty="0">
                <a:ln>
                  <a:noFill/>
                </a:ln>
                <a:solidFill>
                  <a:prstClr val="white"/>
                </a:solidFill>
                <a:effectLst/>
                <a:uLnTx/>
                <a:uFillTx/>
                <a:latin typeface="Calibri" panose="020F0502020204030204"/>
                <a:ea typeface="+mn-ea"/>
                <a:cs typeface="+mn-cs"/>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9485668" y="236724"/>
            <a:ext cx="3179850" cy="5748868"/>
          </a:xfrm>
          <a:prstGeom prst="rect">
            <a:avLst/>
          </a:prstGeom>
        </p:spPr>
      </p:pic>
      <p:sp>
        <p:nvSpPr>
          <p:cNvPr id="6" name="TextBox 5">
            <a:extLst>
              <a:ext uri="{FF2B5EF4-FFF2-40B4-BE49-F238E27FC236}">
                <a16:creationId xmlns:a16="http://schemas.microsoft.com/office/drawing/2014/main" id="{2832FCA4-71E1-3441-998C-F780892DB5EC}"/>
              </a:ext>
            </a:extLst>
          </p:cNvPr>
          <p:cNvSpPr txBox="1"/>
          <p:nvPr/>
        </p:nvSpPr>
        <p:spPr>
          <a:xfrm>
            <a:off x="2146203" y="479920"/>
            <a:ext cx="6268278" cy="461665"/>
          </a:xfrm>
          <a:prstGeom prst="rect">
            <a:avLst/>
          </a:prstGeom>
          <a:noFill/>
        </p:spPr>
        <p:txBody>
          <a:bodyPr wrap="square">
            <a:spAutoFit/>
          </a:bodyPr>
          <a:lstStyle/>
          <a:p>
            <a:pPr algn="l"/>
            <a:r>
              <a:rPr lang="en-US" sz="2400" b="1" i="0" dirty="0">
                <a:solidFill>
                  <a:schemeClr val="bg1"/>
                </a:solidFill>
                <a:effectLst/>
                <a:latin typeface="Arial" panose="020B0604020202020204" pitchFamily="34" charset="0"/>
              </a:rPr>
              <a:t>What are the social media strategies?</a:t>
            </a:r>
            <a:endParaRPr lang="en-GB" sz="2400" b="1" i="0" dirty="0">
              <a:solidFill>
                <a:schemeClr val="bg1"/>
              </a:solidFill>
              <a:effectLst/>
              <a:latin typeface="Arial" panose="020B0604020202020204" pitchFamily="34" charset="0"/>
            </a:endParaRPr>
          </a:p>
        </p:txBody>
      </p:sp>
      <p:pic>
        <p:nvPicPr>
          <p:cNvPr id="18" name="Picture 2" descr="Social Media Management: 5 Steps to Success - Business 2 Community">
            <a:extLst>
              <a:ext uri="{FF2B5EF4-FFF2-40B4-BE49-F238E27FC236}">
                <a16:creationId xmlns:a16="http://schemas.microsoft.com/office/drawing/2014/main" id="{C5BC6367-65E0-04CD-C4AF-13C3413DEE56}"/>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737330" y="981911"/>
            <a:ext cx="2676525" cy="3006993"/>
          </a:xfrm>
          <a:prstGeom prst="rect">
            <a:avLst/>
          </a:prstGeom>
          <a:noFill/>
          <a:extLst>
            <a:ext uri="{909E8E84-426E-40DD-AFC4-6F175D3DCCD1}">
              <a14:hiddenFill xmlns:a14="http://schemas.microsoft.com/office/drawing/2010/main">
                <a:solidFill>
                  <a:srgbClr val="FFFFFF"/>
                </a:solidFill>
              </a14:hiddenFill>
            </a:ext>
          </a:extLst>
        </p:spPr>
      </p:pic>
      <p:pic>
        <p:nvPicPr>
          <p:cNvPr id="19" name="Picture 18">
            <a:extLst>
              <a:ext uri="{FF2B5EF4-FFF2-40B4-BE49-F238E27FC236}">
                <a16:creationId xmlns:a16="http://schemas.microsoft.com/office/drawing/2014/main" id="{B4F228A3-EED8-B72A-55D3-01A30D9488F4}"/>
              </a:ext>
            </a:extLst>
          </p:cNvPr>
          <p:cNvPicPr>
            <a:picLocks noChangeAspect="1"/>
          </p:cNvPicPr>
          <p:nvPr/>
        </p:nvPicPr>
        <p:blipFill>
          <a:blip r:embed="rId8" cstate="print">
            <a:extLst>
              <a:ext uri="{28A0092B-C50C-407E-A947-70E740481C1C}">
                <a14:useLocalDpi xmlns:a14="http://schemas.microsoft.com/office/drawing/2010/main" val="0"/>
              </a:ext>
            </a:extLst>
          </a:blip>
          <a:srcRect/>
          <a:stretch/>
        </p:blipFill>
        <p:spPr>
          <a:xfrm>
            <a:off x="283951" y="5300582"/>
            <a:ext cx="1727734" cy="1502161"/>
          </a:xfrm>
          <a:prstGeom prst="rect">
            <a:avLst/>
          </a:prstGeom>
        </p:spPr>
      </p:pic>
    </p:spTree>
    <p:extLst>
      <p:ext uri="{BB962C8B-B14F-4D97-AF65-F5344CB8AC3E}">
        <p14:creationId xmlns:p14="http://schemas.microsoft.com/office/powerpoint/2010/main" val="43773907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59071" y="397229"/>
            <a:ext cx="3179850" cy="5748868"/>
          </a:xfrm>
          <a:prstGeom prst="rect">
            <a:avLst/>
          </a:prstGeom>
        </p:spPr>
      </p:pic>
      <p:sp>
        <p:nvSpPr>
          <p:cNvPr id="12" name="TextBox 11">
            <a:extLst>
              <a:ext uri="{FF2B5EF4-FFF2-40B4-BE49-F238E27FC236}">
                <a16:creationId xmlns:a16="http://schemas.microsoft.com/office/drawing/2014/main" id="{929BDFBE-72DF-8F9A-5484-7E0F21AB8742}"/>
              </a:ext>
            </a:extLst>
          </p:cNvPr>
          <p:cNvSpPr txBox="1"/>
          <p:nvPr/>
        </p:nvSpPr>
        <p:spPr>
          <a:xfrm>
            <a:off x="2144013" y="541809"/>
            <a:ext cx="6221894" cy="646331"/>
          </a:xfrm>
          <a:prstGeom prst="rect">
            <a:avLst/>
          </a:prstGeom>
          <a:noFill/>
        </p:spPr>
        <p:txBody>
          <a:bodyPr wrap="square">
            <a:spAutoFit/>
          </a:bodyPr>
          <a:lstStyle/>
          <a:p>
            <a:br>
              <a:rPr lang="en-US" dirty="0"/>
            </a:br>
            <a:endParaRPr lang="en-GB" dirty="0"/>
          </a:p>
        </p:txBody>
      </p:sp>
      <p:pic>
        <p:nvPicPr>
          <p:cNvPr id="12292" name="Picture 4" descr="10+ Best Free Social Media Management Tools for Business – Mageplaza">
            <a:extLst>
              <a:ext uri="{FF2B5EF4-FFF2-40B4-BE49-F238E27FC236}">
                <a16:creationId xmlns:a16="http://schemas.microsoft.com/office/drawing/2014/main" id="{FF78AF21-68BE-45C2-C44A-748E70DFCB20}"/>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87663" y="1080418"/>
            <a:ext cx="3495675" cy="2929248"/>
          </a:xfrm>
          <a:prstGeom prst="rect">
            <a:avLst/>
          </a:prstGeom>
          <a:noFill/>
          <a:extLst>
            <a:ext uri="{909E8E84-426E-40DD-AFC4-6F175D3DCCD1}">
              <a14:hiddenFill xmlns:a14="http://schemas.microsoft.com/office/drawing/2010/main">
                <a:solidFill>
                  <a:srgbClr val="FFFFFF"/>
                </a:solidFill>
              </a14:hiddenFill>
            </a:ext>
          </a:extLst>
        </p:spPr>
      </p:pic>
      <p:sp>
        <p:nvSpPr>
          <p:cNvPr id="11" name="TextBox 10">
            <a:extLst>
              <a:ext uri="{FF2B5EF4-FFF2-40B4-BE49-F238E27FC236}">
                <a16:creationId xmlns:a16="http://schemas.microsoft.com/office/drawing/2014/main" id="{3AB3A2D1-2893-8211-19F4-A93378E86E72}"/>
              </a:ext>
            </a:extLst>
          </p:cNvPr>
          <p:cNvSpPr txBox="1"/>
          <p:nvPr/>
        </p:nvSpPr>
        <p:spPr>
          <a:xfrm>
            <a:off x="450980" y="1697965"/>
            <a:ext cx="7842243" cy="3785652"/>
          </a:xfrm>
          <a:prstGeom prst="rect">
            <a:avLst/>
          </a:prstGeom>
          <a:noFill/>
        </p:spPr>
        <p:txBody>
          <a:bodyPr wrap="square">
            <a:spAutoFit/>
          </a:bodyPr>
          <a:lstStyle/>
          <a:p>
            <a:r>
              <a:rPr lang="en-US" sz="2400" dirty="0">
                <a:solidFill>
                  <a:srgbClr val="FF0000"/>
                </a:solidFill>
              </a:rPr>
              <a:t>A social media content strategy </a:t>
            </a:r>
            <a:r>
              <a:rPr lang="en-US" sz="2400" dirty="0"/>
              <a:t>is like a map and a guidebook rolled into one.</a:t>
            </a:r>
          </a:p>
          <a:p>
            <a:endParaRPr lang="en-US" sz="2400" dirty="0"/>
          </a:p>
          <a:p>
            <a:r>
              <a:rPr lang="en-US" sz="2400" dirty="0"/>
              <a:t>It’s an essential document that tells you how to get from point A to point B to ensure a return on investment (ROI) from social media.</a:t>
            </a:r>
          </a:p>
          <a:p>
            <a:endParaRPr lang="en-US" sz="2400" dirty="0"/>
          </a:p>
          <a:p>
            <a:r>
              <a:rPr lang="en-US" sz="2400" dirty="0"/>
              <a:t>It tells you where to post, what to post, and how often to post to meet your goals. It gives you direction, as well as a way to reach your destination.</a:t>
            </a:r>
            <a:endParaRPr lang="en-GB" sz="2400" dirty="0"/>
          </a:p>
        </p:txBody>
      </p:sp>
      <p:pic>
        <p:nvPicPr>
          <p:cNvPr id="18" name="Picture 17">
            <a:extLst>
              <a:ext uri="{FF2B5EF4-FFF2-40B4-BE49-F238E27FC236}">
                <a16:creationId xmlns:a16="http://schemas.microsoft.com/office/drawing/2014/main" id="{B4F228A3-EED8-B72A-55D3-01A30D9488F4}"/>
              </a:ext>
            </a:extLst>
          </p:cNvPr>
          <p:cNvPicPr>
            <a:picLocks noChangeAspect="1"/>
          </p:cNvPicPr>
          <p:nvPr/>
        </p:nvPicPr>
        <p:blipFill>
          <a:blip r:embed="rId8" cstate="print">
            <a:extLst>
              <a:ext uri="{28A0092B-C50C-407E-A947-70E740481C1C}">
                <a14:useLocalDpi xmlns:a14="http://schemas.microsoft.com/office/drawing/2010/main" val="0"/>
              </a:ext>
            </a:extLst>
          </a:blip>
          <a:srcRect/>
          <a:stretch/>
        </p:blipFill>
        <p:spPr>
          <a:xfrm>
            <a:off x="283951" y="5300582"/>
            <a:ext cx="1727734" cy="1502161"/>
          </a:xfrm>
          <a:prstGeom prst="rect">
            <a:avLst/>
          </a:prstGeom>
        </p:spPr>
      </p:pic>
    </p:spTree>
    <p:extLst>
      <p:ext uri="{BB962C8B-B14F-4D97-AF65-F5344CB8AC3E}">
        <p14:creationId xmlns:p14="http://schemas.microsoft.com/office/powerpoint/2010/main" val="256744884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59071" y="397229"/>
            <a:ext cx="3179850" cy="5748868"/>
          </a:xfrm>
          <a:prstGeom prst="rect">
            <a:avLst/>
          </a:prstGeom>
        </p:spPr>
      </p:pic>
      <p:sp>
        <p:nvSpPr>
          <p:cNvPr id="12" name="TextBox 11">
            <a:extLst>
              <a:ext uri="{FF2B5EF4-FFF2-40B4-BE49-F238E27FC236}">
                <a16:creationId xmlns:a16="http://schemas.microsoft.com/office/drawing/2014/main" id="{929BDFBE-72DF-8F9A-5484-7E0F21AB8742}"/>
              </a:ext>
            </a:extLst>
          </p:cNvPr>
          <p:cNvSpPr txBox="1"/>
          <p:nvPr/>
        </p:nvSpPr>
        <p:spPr>
          <a:xfrm>
            <a:off x="2747206" y="557708"/>
            <a:ext cx="6221894" cy="461665"/>
          </a:xfrm>
          <a:prstGeom prst="rect">
            <a:avLst/>
          </a:prstGeom>
          <a:noFill/>
        </p:spPr>
        <p:txBody>
          <a:bodyPr wrap="square">
            <a:spAutoFit/>
          </a:bodyPr>
          <a:lstStyle/>
          <a:p>
            <a:r>
              <a:rPr lang="it-IT" sz="2400" dirty="0">
                <a:solidFill>
                  <a:schemeClr val="bg1"/>
                </a:solidFill>
              </a:rPr>
              <a:t>Determining a Social Media Strategy</a:t>
            </a:r>
            <a:endParaRPr lang="en-GB" sz="2400" dirty="0">
              <a:solidFill>
                <a:schemeClr val="bg1"/>
              </a:solidFill>
            </a:endParaRPr>
          </a:p>
        </p:txBody>
      </p:sp>
      <p:pic>
        <p:nvPicPr>
          <p:cNvPr id="12292" name="Picture 4" descr="10+ Best Free Social Media Management Tools for Business – Mageplaza">
            <a:extLst>
              <a:ext uri="{FF2B5EF4-FFF2-40B4-BE49-F238E27FC236}">
                <a16:creationId xmlns:a16="http://schemas.microsoft.com/office/drawing/2014/main" id="{FF78AF21-68BE-45C2-C44A-748E70DFCB20}"/>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87663" y="1080418"/>
            <a:ext cx="3495675" cy="2929248"/>
          </a:xfrm>
          <a:prstGeom prst="rect">
            <a:avLst/>
          </a:prstGeom>
          <a:noFill/>
          <a:extLst>
            <a:ext uri="{909E8E84-426E-40DD-AFC4-6F175D3DCCD1}">
              <a14:hiddenFill xmlns:a14="http://schemas.microsoft.com/office/drawing/2010/main">
                <a:solidFill>
                  <a:srgbClr val="FFFFFF"/>
                </a:solidFill>
              </a14:hiddenFill>
            </a:ext>
          </a:extLst>
        </p:spPr>
      </p:pic>
      <p:sp>
        <p:nvSpPr>
          <p:cNvPr id="11" name="TextBox 10">
            <a:extLst>
              <a:ext uri="{FF2B5EF4-FFF2-40B4-BE49-F238E27FC236}">
                <a16:creationId xmlns:a16="http://schemas.microsoft.com/office/drawing/2014/main" id="{B24C47A7-0EAA-6DB6-6B22-CB7AD0BBD59D}"/>
              </a:ext>
            </a:extLst>
          </p:cNvPr>
          <p:cNvSpPr txBox="1"/>
          <p:nvPr/>
        </p:nvSpPr>
        <p:spPr>
          <a:xfrm>
            <a:off x="160723" y="1794017"/>
            <a:ext cx="8424322" cy="1938992"/>
          </a:xfrm>
          <a:prstGeom prst="rect">
            <a:avLst/>
          </a:prstGeom>
          <a:noFill/>
        </p:spPr>
        <p:txBody>
          <a:bodyPr wrap="square">
            <a:spAutoFit/>
          </a:bodyPr>
          <a:lstStyle/>
          <a:p>
            <a:r>
              <a:rPr lang="en-US" sz="2400" dirty="0"/>
              <a:t>Strategy setting is crucial in any organization. This is true for organizations that</a:t>
            </a:r>
            <a:r>
              <a:rPr lang="ar-EG" sz="2400" dirty="0"/>
              <a:t> </a:t>
            </a:r>
            <a:r>
              <a:rPr lang="en-US" sz="2400" dirty="0"/>
              <a:t>apply social media as well as those that design social media tools (i.e., either as the</a:t>
            </a:r>
            <a:r>
              <a:rPr lang="ar-EG" sz="2400" dirty="0"/>
              <a:t> </a:t>
            </a:r>
            <a:r>
              <a:rPr lang="en-US" sz="2400" dirty="0"/>
              <a:t>core activity in a software development company, e.g., for Facebook™, or as a</a:t>
            </a:r>
            <a:r>
              <a:rPr lang="ar-EG" sz="2400" dirty="0"/>
              <a:t> </a:t>
            </a:r>
            <a:r>
              <a:rPr lang="en-US" sz="2400" dirty="0"/>
              <a:t>supporting corporate platform, e.g., for Lego™or Dell™brand communities). </a:t>
            </a:r>
            <a:endParaRPr lang="en-GB" sz="2400" dirty="0"/>
          </a:p>
        </p:txBody>
      </p:sp>
      <p:pic>
        <p:nvPicPr>
          <p:cNvPr id="18" name="Picture 17">
            <a:extLst>
              <a:ext uri="{FF2B5EF4-FFF2-40B4-BE49-F238E27FC236}">
                <a16:creationId xmlns:a16="http://schemas.microsoft.com/office/drawing/2014/main" id="{B4F228A3-EED8-B72A-55D3-01A30D9488F4}"/>
              </a:ext>
            </a:extLst>
          </p:cNvPr>
          <p:cNvPicPr>
            <a:picLocks noChangeAspect="1"/>
          </p:cNvPicPr>
          <p:nvPr/>
        </p:nvPicPr>
        <p:blipFill>
          <a:blip r:embed="rId8" cstate="print">
            <a:extLst>
              <a:ext uri="{28A0092B-C50C-407E-A947-70E740481C1C}">
                <a14:useLocalDpi xmlns:a14="http://schemas.microsoft.com/office/drawing/2010/main" val="0"/>
              </a:ext>
            </a:extLst>
          </a:blip>
          <a:srcRect/>
          <a:stretch/>
        </p:blipFill>
        <p:spPr>
          <a:xfrm>
            <a:off x="283951" y="5300582"/>
            <a:ext cx="1727734" cy="1502161"/>
          </a:xfrm>
          <a:prstGeom prst="rect">
            <a:avLst/>
          </a:prstGeom>
        </p:spPr>
      </p:pic>
    </p:spTree>
    <p:extLst>
      <p:ext uri="{BB962C8B-B14F-4D97-AF65-F5344CB8AC3E}">
        <p14:creationId xmlns:p14="http://schemas.microsoft.com/office/powerpoint/2010/main" val="774043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86496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marL="0" marR="0" lvl="0" indent="0" algn="ctr" defTabSz="914400" rtl="0" eaLnBrk="1" fontAlgn="auto" latinLnBrk="0" hangingPunct="1">
              <a:lnSpc>
                <a:spcPct val="200000"/>
              </a:lnSpc>
              <a:spcBef>
                <a:spcPts val="0"/>
              </a:spcBef>
              <a:spcAft>
                <a:spcPts val="0"/>
              </a:spcAft>
              <a:buClrTx/>
              <a:buSzTx/>
              <a:buFontTx/>
              <a:buNone/>
              <a:tabLst/>
              <a:defRPr/>
            </a:pPr>
            <a:endParaRPr kumimoji="0" lang="en-GB" sz="2000" b="1" i="0" u="none" strike="noStrike" kern="1200" cap="none" spc="0" normalizeH="0" baseline="0" noProof="0" dirty="0">
              <a:ln>
                <a:noFill/>
              </a:ln>
              <a:solidFill>
                <a:srgbClr val="FF0000"/>
              </a:solidFill>
              <a:effectLst/>
              <a:highlight>
                <a:srgbClr val="FFFF00"/>
              </a:highlight>
              <a:uLnTx/>
              <a:uFillTx/>
              <a:latin typeface="Calibri" panose="020F0502020204030204"/>
              <a:ea typeface="+mn-ea"/>
              <a:cs typeface="+mn-cs"/>
            </a:endParaRPr>
          </a:p>
          <a:p>
            <a:pPr marL="0" marR="0" lvl="0" indent="0" algn="ctr" defTabSz="914400" rtl="0" eaLnBrk="1" fontAlgn="auto" latinLnBrk="0" hangingPunct="1">
              <a:lnSpc>
                <a:spcPct val="200000"/>
              </a:lnSpc>
              <a:spcBef>
                <a:spcPts val="0"/>
              </a:spcBef>
              <a:spcAft>
                <a:spcPts val="0"/>
              </a:spcAft>
              <a:buClrTx/>
              <a:buSzTx/>
              <a:buFontTx/>
              <a:buNone/>
              <a:tabLst/>
              <a:defRPr/>
            </a:pPr>
            <a:r>
              <a:rPr kumimoji="0" lang="en-GB" sz="2000" b="1" i="0" u="none" strike="noStrike" kern="1200" cap="none" spc="0" normalizeH="0" baseline="0" noProof="0" dirty="0">
                <a:ln>
                  <a:noFill/>
                </a:ln>
                <a:solidFill>
                  <a:prstClr val="white"/>
                </a:solidFill>
                <a:effectLst/>
                <a:uLnTx/>
                <a:uFillTx/>
                <a:latin typeface="Calibri" panose="020F0502020204030204"/>
                <a:ea typeface="+mn-ea"/>
                <a:cs typeface="+mn-cs"/>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pic>
        <p:nvPicPr>
          <p:cNvPr id="2050" name="Picture 2" descr="Social Media Management: 5 Steps to Success - Business 2 Community">
            <a:extLst>
              <a:ext uri="{FF2B5EF4-FFF2-40B4-BE49-F238E27FC236}">
                <a16:creationId xmlns:a16="http://schemas.microsoft.com/office/drawing/2014/main" id="{E647E9CE-AD78-72F6-E21B-52C2910AF69C}"/>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034009" y="1473986"/>
            <a:ext cx="2676525" cy="2907798"/>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93848F0C-9A34-B56C-030E-CE6E9F92E843}"/>
              </a:ext>
            </a:extLst>
          </p:cNvPr>
          <p:cNvSpPr txBox="1"/>
          <p:nvPr/>
        </p:nvSpPr>
        <p:spPr>
          <a:xfrm>
            <a:off x="2510766" y="532835"/>
            <a:ext cx="5425346" cy="738664"/>
          </a:xfrm>
          <a:prstGeom prst="rect">
            <a:avLst/>
          </a:prstGeom>
          <a:noFill/>
        </p:spPr>
        <p:txBody>
          <a:bodyPr wrap="square">
            <a:spAutoFit/>
          </a:bodyPr>
          <a:lstStyle/>
          <a:p>
            <a:r>
              <a:rPr lang="en-GB" sz="2400" b="1" i="0" dirty="0">
                <a:solidFill>
                  <a:schemeClr val="bg1"/>
                </a:solidFill>
                <a:effectLst/>
                <a:latin typeface="Inter"/>
              </a:rPr>
              <a:t>How To Create A Social Media Strategy</a:t>
            </a:r>
          </a:p>
          <a:p>
            <a:pPr algn="l"/>
            <a:r>
              <a:rPr lang="en-GB" b="1" i="0" dirty="0">
                <a:solidFill>
                  <a:schemeClr val="bg1"/>
                </a:solidFill>
                <a:effectLst/>
                <a:latin typeface="Inter"/>
              </a:rPr>
              <a:t> </a:t>
            </a:r>
          </a:p>
        </p:txBody>
      </p:sp>
      <p:sp>
        <p:nvSpPr>
          <p:cNvPr id="11" name="TextBox 10">
            <a:extLst>
              <a:ext uri="{FF2B5EF4-FFF2-40B4-BE49-F238E27FC236}">
                <a16:creationId xmlns:a16="http://schemas.microsoft.com/office/drawing/2014/main" id="{80F39C95-9FED-5BCF-0725-AD9680E4CB60}"/>
              </a:ext>
            </a:extLst>
          </p:cNvPr>
          <p:cNvSpPr txBox="1"/>
          <p:nvPr/>
        </p:nvSpPr>
        <p:spPr>
          <a:xfrm>
            <a:off x="481466" y="1812966"/>
            <a:ext cx="7412448" cy="3785652"/>
          </a:xfrm>
          <a:prstGeom prst="rect">
            <a:avLst/>
          </a:prstGeom>
          <a:noFill/>
        </p:spPr>
        <p:txBody>
          <a:bodyPr wrap="square">
            <a:spAutoFit/>
          </a:bodyPr>
          <a:lstStyle/>
          <a:p>
            <a:pPr marL="457200" indent="-457200">
              <a:buAutoNum type="arabicPeriod"/>
            </a:pPr>
            <a:r>
              <a:rPr lang="en-US" sz="2400" dirty="0">
                <a:solidFill>
                  <a:srgbClr val="FF0000"/>
                </a:solidFill>
              </a:rPr>
              <a:t>Identify Your Audience</a:t>
            </a:r>
            <a:r>
              <a:rPr lang="ar-EG" sz="2400" dirty="0">
                <a:solidFill>
                  <a:srgbClr val="FF0000"/>
                </a:solidFill>
              </a:rPr>
              <a:t>::</a:t>
            </a:r>
          </a:p>
          <a:p>
            <a:endParaRPr lang="en-US" sz="2400" dirty="0">
              <a:solidFill>
                <a:srgbClr val="FF0000"/>
              </a:solidFill>
            </a:endParaRPr>
          </a:p>
          <a:p>
            <a:r>
              <a:rPr lang="en-US" sz="2400" dirty="0"/>
              <a:t>The very first thing you need to do is determine who you are targeting on social media. This will help you create content that will interest and engage them.</a:t>
            </a:r>
          </a:p>
          <a:p>
            <a:endParaRPr lang="en-US" sz="2400" dirty="0"/>
          </a:p>
          <a:p>
            <a:r>
              <a:rPr lang="en-US" sz="2400" dirty="0"/>
              <a:t>Consider not just their wants, needs, and challenges but who they are.  find it helpful to create customer personas, which are representations of the major subsets of your audience.</a:t>
            </a:r>
            <a:endParaRPr lang="en-GB" sz="2400" dirty="0"/>
          </a:p>
        </p:txBody>
      </p:sp>
      <p:pic>
        <p:nvPicPr>
          <p:cNvPr id="18" name="Picture 17">
            <a:extLst>
              <a:ext uri="{FF2B5EF4-FFF2-40B4-BE49-F238E27FC236}">
                <a16:creationId xmlns:a16="http://schemas.microsoft.com/office/drawing/2014/main" id="{B4F228A3-EED8-B72A-55D3-01A30D9488F4}"/>
              </a:ext>
            </a:extLst>
          </p:cNvPr>
          <p:cNvPicPr>
            <a:picLocks noChangeAspect="1"/>
          </p:cNvPicPr>
          <p:nvPr/>
        </p:nvPicPr>
        <p:blipFill>
          <a:blip r:embed="rId8" cstate="print">
            <a:extLst>
              <a:ext uri="{28A0092B-C50C-407E-A947-70E740481C1C}">
                <a14:useLocalDpi xmlns:a14="http://schemas.microsoft.com/office/drawing/2010/main" val="0"/>
              </a:ext>
            </a:extLst>
          </a:blip>
          <a:srcRect/>
          <a:stretch/>
        </p:blipFill>
        <p:spPr>
          <a:xfrm>
            <a:off x="283951" y="5300582"/>
            <a:ext cx="1727734" cy="1502161"/>
          </a:xfrm>
          <a:prstGeom prst="rect">
            <a:avLst/>
          </a:prstGeom>
        </p:spPr>
      </p:pic>
    </p:spTree>
    <p:extLst>
      <p:ext uri="{BB962C8B-B14F-4D97-AF65-F5344CB8AC3E}">
        <p14:creationId xmlns:p14="http://schemas.microsoft.com/office/powerpoint/2010/main" val="23578321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96482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3" name="Picture 2"/>
          <p:cNvPicPr>
            <a:picLocks noChangeAspect="1"/>
          </p:cNvPicPr>
          <p:nvPr/>
        </p:nvPicPr>
        <p:blipFill>
          <a:blip r:embed="rId3"/>
          <a:stretch>
            <a:fillRect/>
          </a:stretch>
        </p:blipFill>
        <p:spPr>
          <a:xfrm>
            <a:off x="2736623" y="6363136"/>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marL="0" marR="0" lvl="0" indent="0" algn="ctr" defTabSz="914400" rtl="0" eaLnBrk="1" fontAlgn="auto" latinLnBrk="0" hangingPunct="1">
              <a:lnSpc>
                <a:spcPct val="200000"/>
              </a:lnSpc>
              <a:spcBef>
                <a:spcPts val="0"/>
              </a:spcBef>
              <a:spcAft>
                <a:spcPts val="0"/>
              </a:spcAft>
              <a:buClrTx/>
              <a:buSzTx/>
              <a:buFontTx/>
              <a:buNone/>
              <a:tabLst/>
              <a:defRPr/>
            </a:pPr>
            <a:endParaRPr kumimoji="0" lang="en-GB" sz="2000" b="1" i="0" u="none" strike="noStrike" kern="1200" cap="none" spc="0" normalizeH="0" baseline="0" noProof="0" dirty="0">
              <a:ln>
                <a:noFill/>
              </a:ln>
              <a:solidFill>
                <a:srgbClr val="FF0000"/>
              </a:solidFill>
              <a:effectLst/>
              <a:highlight>
                <a:srgbClr val="FFFF00"/>
              </a:highlight>
              <a:uLnTx/>
              <a:uFillTx/>
              <a:latin typeface="Calibri" panose="020F0502020204030204"/>
              <a:ea typeface="+mn-ea"/>
              <a:cs typeface="+mn-cs"/>
            </a:endParaRPr>
          </a:p>
          <a:p>
            <a:pPr marL="0" marR="0" lvl="0" indent="0" algn="ctr" defTabSz="914400" rtl="0" eaLnBrk="1" fontAlgn="auto" latinLnBrk="0" hangingPunct="1">
              <a:lnSpc>
                <a:spcPct val="200000"/>
              </a:lnSpc>
              <a:spcBef>
                <a:spcPts val="0"/>
              </a:spcBef>
              <a:spcAft>
                <a:spcPts val="0"/>
              </a:spcAft>
              <a:buClrTx/>
              <a:buSzTx/>
              <a:buFontTx/>
              <a:buNone/>
              <a:tabLst/>
              <a:defRPr/>
            </a:pPr>
            <a:r>
              <a:rPr kumimoji="0" lang="en-GB" sz="2000" b="1" i="0" u="none" strike="noStrike" kern="1200" cap="none" spc="0" normalizeH="0" baseline="0" noProof="0" dirty="0">
                <a:ln>
                  <a:noFill/>
                </a:ln>
                <a:solidFill>
                  <a:prstClr val="white"/>
                </a:solidFill>
                <a:effectLst/>
                <a:uLnTx/>
                <a:uFillTx/>
                <a:latin typeface="Calibri" panose="020F0502020204030204"/>
                <a:ea typeface="+mn-ea"/>
                <a:cs typeface="+mn-cs"/>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pic>
        <p:nvPicPr>
          <p:cNvPr id="3074" name="Picture 2" descr="Social Media Management - Beyond Brand Collective">
            <a:extLst>
              <a:ext uri="{FF2B5EF4-FFF2-40B4-BE49-F238E27FC236}">
                <a16:creationId xmlns:a16="http://schemas.microsoft.com/office/drawing/2014/main" id="{E291E55B-AEEA-912C-C895-C8D744B4F416}"/>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691591" y="1475005"/>
            <a:ext cx="3086100" cy="3004230"/>
          </a:xfrm>
          <a:prstGeom prst="rect">
            <a:avLst/>
          </a:prstGeom>
          <a:noFill/>
          <a:extLst>
            <a:ext uri="{909E8E84-426E-40DD-AFC4-6F175D3DCCD1}">
              <a14:hiddenFill xmlns:a14="http://schemas.microsoft.com/office/drawing/2010/main">
                <a:solidFill>
                  <a:srgbClr val="FFFFFF"/>
                </a:solidFill>
              </a14:hiddenFill>
            </a:ext>
          </a:extLst>
        </p:spPr>
      </p:pic>
      <p:sp>
        <p:nvSpPr>
          <p:cNvPr id="11" name="TextBox 10">
            <a:extLst>
              <a:ext uri="{FF2B5EF4-FFF2-40B4-BE49-F238E27FC236}">
                <a16:creationId xmlns:a16="http://schemas.microsoft.com/office/drawing/2014/main" id="{D0B94A82-27C6-6EBE-C6D8-A02E69E0C4A7}"/>
              </a:ext>
            </a:extLst>
          </p:cNvPr>
          <p:cNvSpPr txBox="1"/>
          <p:nvPr/>
        </p:nvSpPr>
        <p:spPr>
          <a:xfrm>
            <a:off x="85726" y="1505032"/>
            <a:ext cx="8230392" cy="5139869"/>
          </a:xfrm>
          <a:prstGeom prst="rect">
            <a:avLst/>
          </a:prstGeom>
          <a:noFill/>
        </p:spPr>
        <p:txBody>
          <a:bodyPr wrap="square">
            <a:spAutoFit/>
          </a:bodyPr>
          <a:lstStyle/>
          <a:p>
            <a:pPr algn="just"/>
            <a:r>
              <a:rPr lang="en-US" sz="2800" dirty="0"/>
              <a:t>Group your customers into four or fewer clusters and identify general similarities in each. Be sure to include things like:</a:t>
            </a:r>
            <a:endParaRPr lang="ar-EG" sz="2800" dirty="0"/>
          </a:p>
          <a:p>
            <a:pPr algn="l">
              <a:buFont typeface="Arial" panose="020B0604020202020204" pitchFamily="34" charset="0"/>
              <a:buChar char="•"/>
            </a:pPr>
            <a:r>
              <a:rPr lang="en-US" sz="2400" b="1" i="0" dirty="0">
                <a:solidFill>
                  <a:srgbClr val="FF0000"/>
                </a:solidFill>
                <a:effectLst/>
                <a:latin typeface="Inter"/>
              </a:rPr>
              <a:t>Interests</a:t>
            </a:r>
            <a:r>
              <a:rPr lang="en-US" sz="2400" b="0" i="0" dirty="0">
                <a:solidFill>
                  <a:srgbClr val="FF0000"/>
                </a:solidFill>
                <a:effectLst/>
                <a:latin typeface="Lora" pitchFamily="2" charset="0"/>
              </a:rPr>
              <a:t> </a:t>
            </a:r>
            <a:r>
              <a:rPr lang="ar-EG" sz="2400" b="0" i="0" dirty="0">
                <a:solidFill>
                  <a:srgbClr val="FF0000"/>
                </a:solidFill>
                <a:effectLst/>
                <a:latin typeface="Lora" pitchFamily="2" charset="0"/>
              </a:rPr>
              <a:t>::</a:t>
            </a:r>
            <a:r>
              <a:rPr lang="en-US" sz="2400" b="0" i="0" dirty="0">
                <a:solidFill>
                  <a:srgbClr val="FF0000"/>
                </a:solidFill>
                <a:effectLst/>
                <a:latin typeface="Lora" pitchFamily="2" charset="0"/>
              </a:rPr>
              <a:t> </a:t>
            </a:r>
            <a:r>
              <a:rPr lang="en-US" sz="2400" b="0" i="0" dirty="0">
                <a:solidFill>
                  <a:srgbClr val="252525"/>
                </a:solidFill>
                <a:effectLst/>
                <a:latin typeface="Lora" pitchFamily="2" charset="0"/>
              </a:rPr>
              <a:t>What type of content would interest them?</a:t>
            </a:r>
          </a:p>
          <a:p>
            <a:pPr algn="l">
              <a:buFont typeface="Arial" panose="020B0604020202020204" pitchFamily="34" charset="0"/>
              <a:buChar char="•"/>
            </a:pPr>
            <a:r>
              <a:rPr lang="en-US" sz="2400" b="1" i="0" dirty="0">
                <a:solidFill>
                  <a:srgbClr val="FF0000"/>
                </a:solidFill>
                <a:effectLst/>
                <a:latin typeface="Inter"/>
              </a:rPr>
              <a:t>Demographics</a:t>
            </a:r>
            <a:r>
              <a:rPr lang="en-US" sz="2400" b="0" i="0" dirty="0">
                <a:solidFill>
                  <a:srgbClr val="FF0000"/>
                </a:solidFill>
                <a:effectLst/>
                <a:latin typeface="Lora" pitchFamily="2" charset="0"/>
              </a:rPr>
              <a:t> </a:t>
            </a:r>
            <a:r>
              <a:rPr lang="ar-EG" sz="2400" b="0" i="0" dirty="0">
                <a:solidFill>
                  <a:srgbClr val="FF0000"/>
                </a:solidFill>
                <a:effectLst/>
                <a:latin typeface="Lora" pitchFamily="2" charset="0"/>
              </a:rPr>
              <a:t>::</a:t>
            </a:r>
            <a:r>
              <a:rPr lang="en-US" sz="2400" b="0" i="0" dirty="0">
                <a:solidFill>
                  <a:srgbClr val="252525"/>
                </a:solidFill>
                <a:effectLst/>
                <a:latin typeface="Lora" pitchFamily="2" charset="0"/>
              </a:rPr>
              <a:t> age, gender, job title, salary, location, etc. </a:t>
            </a:r>
          </a:p>
          <a:p>
            <a:pPr algn="l">
              <a:buFont typeface="Arial" panose="020B0604020202020204" pitchFamily="34" charset="0"/>
              <a:buChar char="•"/>
            </a:pPr>
            <a:r>
              <a:rPr lang="en-US" sz="2400" b="1" i="0" dirty="0">
                <a:solidFill>
                  <a:srgbClr val="FF0000"/>
                </a:solidFill>
                <a:effectLst/>
                <a:latin typeface="Inter"/>
              </a:rPr>
              <a:t>Their goals in relation to your content</a:t>
            </a:r>
            <a:r>
              <a:rPr lang="ar-EG" sz="2400" b="0" i="0" dirty="0">
                <a:solidFill>
                  <a:srgbClr val="FF0000"/>
                </a:solidFill>
                <a:effectLst/>
                <a:latin typeface="Lora" pitchFamily="2" charset="0"/>
              </a:rPr>
              <a:t>:: </a:t>
            </a:r>
            <a:r>
              <a:rPr lang="en-US" sz="2400" b="0" i="0" dirty="0">
                <a:solidFill>
                  <a:srgbClr val="FF0000"/>
                </a:solidFill>
                <a:effectLst/>
                <a:latin typeface="Lora" pitchFamily="2" charset="0"/>
              </a:rPr>
              <a:t> </a:t>
            </a:r>
            <a:r>
              <a:rPr lang="en-US" sz="2400" b="0" i="0" dirty="0">
                <a:solidFill>
                  <a:srgbClr val="252525"/>
                </a:solidFill>
                <a:effectLst/>
                <a:latin typeface="Lora" pitchFamily="2" charset="0"/>
              </a:rPr>
              <a:t>Are they looking for a new job? To improve their fitness? To learn a skill?</a:t>
            </a:r>
          </a:p>
          <a:p>
            <a:pPr algn="l">
              <a:buFont typeface="Arial" panose="020B0604020202020204" pitchFamily="34" charset="0"/>
              <a:buChar char="•"/>
            </a:pPr>
            <a:r>
              <a:rPr lang="en-US" sz="2400" b="1" i="0" dirty="0">
                <a:solidFill>
                  <a:srgbClr val="FF0000"/>
                </a:solidFill>
                <a:effectLst/>
                <a:latin typeface="Inter"/>
              </a:rPr>
              <a:t>The platform of choice</a:t>
            </a:r>
            <a:r>
              <a:rPr lang="en-US" sz="2400" b="0" i="0" dirty="0">
                <a:solidFill>
                  <a:srgbClr val="FF0000"/>
                </a:solidFill>
                <a:effectLst/>
                <a:latin typeface="Lora" pitchFamily="2" charset="0"/>
              </a:rPr>
              <a:t> </a:t>
            </a:r>
            <a:r>
              <a:rPr lang="ar-EG" sz="2400" b="0" i="0" dirty="0">
                <a:solidFill>
                  <a:srgbClr val="FF0000"/>
                </a:solidFill>
                <a:effectLst/>
                <a:latin typeface="Lora" pitchFamily="2" charset="0"/>
              </a:rPr>
              <a:t>::</a:t>
            </a:r>
            <a:r>
              <a:rPr lang="en-US" sz="2400" b="0" i="0" dirty="0">
                <a:solidFill>
                  <a:srgbClr val="FF0000"/>
                </a:solidFill>
                <a:effectLst/>
                <a:latin typeface="Lora" pitchFamily="2" charset="0"/>
              </a:rPr>
              <a:t> </a:t>
            </a:r>
            <a:r>
              <a:rPr lang="en-US" sz="2400" b="0" i="0" dirty="0">
                <a:solidFill>
                  <a:srgbClr val="252525"/>
                </a:solidFill>
                <a:effectLst/>
                <a:latin typeface="Lora" pitchFamily="2" charset="0"/>
              </a:rPr>
              <a:t>Facebook, TikTok, LinkedIn, etc. </a:t>
            </a:r>
          </a:p>
          <a:p>
            <a:pPr algn="l">
              <a:buFont typeface="Arial" panose="020B0604020202020204" pitchFamily="34" charset="0"/>
              <a:buChar char="•"/>
            </a:pPr>
            <a:r>
              <a:rPr lang="en-US" sz="2400" b="1" i="0" dirty="0">
                <a:solidFill>
                  <a:srgbClr val="FF0000"/>
                </a:solidFill>
                <a:effectLst/>
                <a:latin typeface="Inter"/>
              </a:rPr>
              <a:t>Preferred format</a:t>
            </a:r>
            <a:r>
              <a:rPr lang="en-US" sz="2400" b="0" i="0" dirty="0">
                <a:solidFill>
                  <a:srgbClr val="FF0000"/>
                </a:solidFill>
                <a:effectLst/>
                <a:latin typeface="Lora" pitchFamily="2" charset="0"/>
              </a:rPr>
              <a:t> </a:t>
            </a:r>
            <a:r>
              <a:rPr lang="ar-EG" sz="2400" b="0" i="0" dirty="0">
                <a:solidFill>
                  <a:srgbClr val="FF0000"/>
                </a:solidFill>
                <a:effectLst/>
                <a:latin typeface="Lora" pitchFamily="2" charset="0"/>
              </a:rPr>
              <a:t>::</a:t>
            </a:r>
            <a:r>
              <a:rPr lang="en-US" sz="2400" b="0" i="0" dirty="0">
                <a:solidFill>
                  <a:srgbClr val="FF0000"/>
                </a:solidFill>
                <a:effectLst/>
                <a:latin typeface="Lora" pitchFamily="2" charset="0"/>
              </a:rPr>
              <a:t> </a:t>
            </a:r>
            <a:r>
              <a:rPr lang="en-US" sz="2400" b="0" i="0" dirty="0">
                <a:solidFill>
                  <a:srgbClr val="252525"/>
                </a:solidFill>
                <a:effectLst/>
                <a:latin typeface="Lora" pitchFamily="2" charset="0"/>
              </a:rPr>
              <a:t>Are they more likely to watch videos or read text posts?</a:t>
            </a:r>
          </a:p>
          <a:p>
            <a:pPr algn="just"/>
            <a:endParaRPr lang="en-GB" sz="2800" dirty="0">
              <a:solidFill>
                <a:srgbClr val="FF0000"/>
              </a:solidFill>
            </a:endParaRPr>
          </a:p>
        </p:txBody>
      </p:sp>
      <p:pic>
        <p:nvPicPr>
          <p:cNvPr id="15" name="Picture 14">
            <a:extLst>
              <a:ext uri="{FF2B5EF4-FFF2-40B4-BE49-F238E27FC236}">
                <a16:creationId xmlns:a16="http://schemas.microsoft.com/office/drawing/2014/main" id="{B4F228A3-EED8-B72A-55D3-01A30D9488F4}"/>
              </a:ext>
            </a:extLst>
          </p:cNvPr>
          <p:cNvPicPr>
            <a:picLocks noChangeAspect="1"/>
          </p:cNvPicPr>
          <p:nvPr/>
        </p:nvPicPr>
        <p:blipFill>
          <a:blip r:embed="rId8" cstate="print">
            <a:extLst>
              <a:ext uri="{28A0092B-C50C-407E-A947-70E740481C1C}">
                <a14:useLocalDpi xmlns:a14="http://schemas.microsoft.com/office/drawing/2010/main" val="0"/>
              </a:ext>
            </a:extLst>
          </a:blip>
          <a:srcRect/>
          <a:stretch/>
        </p:blipFill>
        <p:spPr>
          <a:xfrm>
            <a:off x="336148" y="5649719"/>
            <a:ext cx="1727734" cy="1502161"/>
          </a:xfrm>
          <a:prstGeom prst="rect">
            <a:avLst/>
          </a:prstGeom>
        </p:spPr>
      </p:pic>
    </p:spTree>
    <p:extLst>
      <p:ext uri="{BB962C8B-B14F-4D97-AF65-F5344CB8AC3E}">
        <p14:creationId xmlns:p14="http://schemas.microsoft.com/office/powerpoint/2010/main" val="245818674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083084"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60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600"/>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60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122743"/>
          </a:xfrm>
          <a:prstGeom prst="rect">
            <a:avLst/>
          </a:prstGeom>
          <a:noFill/>
        </p:spPr>
        <p:txBody>
          <a:bodyPr wrap="square" rtlCol="0">
            <a:spAutoFit/>
          </a:bodyPr>
          <a:lstStyle/>
          <a:p>
            <a:pPr algn="ctr">
              <a:lnSpc>
                <a:spcPct val="200000"/>
              </a:lnSpc>
            </a:pPr>
            <a:endParaRPr lang="en-GB" b="1" dirty="0">
              <a:solidFill>
                <a:srgbClr val="FF0000"/>
              </a:solidFill>
              <a:highlight>
                <a:srgbClr val="FFFF00"/>
              </a:highlight>
            </a:endParaRPr>
          </a:p>
          <a:p>
            <a:pPr algn="ctr">
              <a:lnSpc>
                <a:spcPct val="200000"/>
              </a:lnSpc>
            </a:pPr>
            <a:r>
              <a:rPr lang="en-GB"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964285" y="397229"/>
            <a:ext cx="3179850" cy="5748868"/>
          </a:xfrm>
          <a:prstGeom prst="rect">
            <a:avLst/>
          </a:prstGeom>
        </p:spPr>
      </p:pic>
      <p:pic>
        <p:nvPicPr>
          <p:cNvPr id="4098" name="Picture 2" descr="Social Media Management - Beyond Brand Collective">
            <a:extLst>
              <a:ext uri="{FF2B5EF4-FFF2-40B4-BE49-F238E27FC236}">
                <a16:creationId xmlns:a16="http://schemas.microsoft.com/office/drawing/2014/main" id="{297189DF-B508-C9F6-A3C2-AF5FEBAC12C7}"/>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914992" y="1118577"/>
            <a:ext cx="3086100" cy="2936588"/>
          </a:xfrm>
          <a:prstGeom prst="rect">
            <a:avLst/>
          </a:prstGeom>
          <a:noFill/>
          <a:extLst>
            <a:ext uri="{909E8E84-426E-40DD-AFC4-6F175D3DCCD1}">
              <a14:hiddenFill xmlns:a14="http://schemas.microsoft.com/office/drawing/2010/main">
                <a:solidFill>
                  <a:srgbClr val="FFFFFF"/>
                </a:solidFill>
              </a14:hiddenFill>
            </a:ext>
          </a:extLst>
        </p:spPr>
      </p:pic>
      <p:sp>
        <p:nvSpPr>
          <p:cNvPr id="11" name="TextBox 10">
            <a:extLst>
              <a:ext uri="{FF2B5EF4-FFF2-40B4-BE49-F238E27FC236}">
                <a16:creationId xmlns:a16="http://schemas.microsoft.com/office/drawing/2014/main" id="{AC095F0B-6B5A-D3E3-9BEA-5C07C69F6BDE}"/>
              </a:ext>
            </a:extLst>
          </p:cNvPr>
          <p:cNvSpPr txBox="1"/>
          <p:nvPr/>
        </p:nvSpPr>
        <p:spPr>
          <a:xfrm>
            <a:off x="523664" y="1684008"/>
            <a:ext cx="6228522" cy="461665"/>
          </a:xfrm>
          <a:prstGeom prst="rect">
            <a:avLst/>
          </a:prstGeom>
          <a:noFill/>
        </p:spPr>
        <p:txBody>
          <a:bodyPr wrap="square">
            <a:spAutoFit/>
          </a:bodyPr>
          <a:lstStyle/>
          <a:p>
            <a:pPr algn="l"/>
            <a:r>
              <a:rPr lang="en-US" sz="2400" b="1" i="0" dirty="0">
                <a:solidFill>
                  <a:srgbClr val="FF0000"/>
                </a:solidFill>
                <a:effectLst/>
                <a:latin typeface="Inter"/>
              </a:rPr>
              <a:t>2. Set Specific, Measurable Goals</a:t>
            </a:r>
            <a:r>
              <a:rPr lang="ar-EG" sz="2400" b="1" i="0" dirty="0">
                <a:solidFill>
                  <a:srgbClr val="FF0000"/>
                </a:solidFill>
                <a:effectLst/>
                <a:latin typeface="Inter"/>
              </a:rPr>
              <a:t>::</a:t>
            </a:r>
            <a:endParaRPr lang="en-US" sz="2400" b="1" i="0" dirty="0">
              <a:solidFill>
                <a:srgbClr val="FF0000"/>
              </a:solidFill>
              <a:effectLst/>
              <a:latin typeface="Inter"/>
            </a:endParaRPr>
          </a:p>
        </p:txBody>
      </p:sp>
      <p:sp>
        <p:nvSpPr>
          <p:cNvPr id="15" name="TextBox 14">
            <a:extLst>
              <a:ext uri="{FF2B5EF4-FFF2-40B4-BE49-F238E27FC236}">
                <a16:creationId xmlns:a16="http://schemas.microsoft.com/office/drawing/2014/main" id="{CFA11CC7-5C65-E40E-E4D7-FFF5A5BBFCA3}"/>
              </a:ext>
            </a:extLst>
          </p:cNvPr>
          <p:cNvSpPr txBox="1"/>
          <p:nvPr/>
        </p:nvSpPr>
        <p:spPr>
          <a:xfrm>
            <a:off x="279271" y="2330791"/>
            <a:ext cx="8003337" cy="3046988"/>
          </a:xfrm>
          <a:prstGeom prst="rect">
            <a:avLst/>
          </a:prstGeom>
          <a:noFill/>
        </p:spPr>
        <p:txBody>
          <a:bodyPr wrap="square">
            <a:spAutoFit/>
          </a:bodyPr>
          <a:lstStyle/>
          <a:p>
            <a:r>
              <a:rPr lang="en-US" sz="2400" dirty="0"/>
              <a:t>To track your effectiveness and get the best return on investment, you first need to decide what you want to accomplish through your presence on social media. This can be a single goal, or you can have multiple objectives.</a:t>
            </a:r>
          </a:p>
          <a:p>
            <a:r>
              <a:rPr lang="en-US" sz="2400" dirty="0"/>
              <a:t>Whatever you choose, it must meet three criteria:</a:t>
            </a:r>
            <a:endParaRPr lang="ar-EG" sz="2400" dirty="0"/>
          </a:p>
          <a:p>
            <a:r>
              <a:rPr lang="en-US" sz="2400" dirty="0"/>
              <a:t> 1. Be achievable</a:t>
            </a:r>
            <a:r>
              <a:rPr lang="ar-EG" sz="2400" dirty="0"/>
              <a:t>.</a:t>
            </a:r>
          </a:p>
          <a:p>
            <a:r>
              <a:rPr lang="en-US" sz="2400" dirty="0"/>
              <a:t> 2. Be measurable</a:t>
            </a:r>
            <a:r>
              <a:rPr lang="ar-EG" sz="2400" dirty="0"/>
              <a:t>.</a:t>
            </a:r>
          </a:p>
          <a:p>
            <a:r>
              <a:rPr lang="en-US" sz="2400" dirty="0"/>
              <a:t>3. Be relevant to your brand.</a:t>
            </a:r>
            <a:endParaRPr lang="en-GB" sz="2400" dirty="0"/>
          </a:p>
        </p:txBody>
      </p:sp>
      <p:pic>
        <p:nvPicPr>
          <p:cNvPr id="18" name="Picture 17">
            <a:extLst>
              <a:ext uri="{FF2B5EF4-FFF2-40B4-BE49-F238E27FC236}">
                <a16:creationId xmlns:a16="http://schemas.microsoft.com/office/drawing/2014/main" id="{B4F228A3-EED8-B72A-55D3-01A30D9488F4}"/>
              </a:ext>
            </a:extLst>
          </p:cNvPr>
          <p:cNvPicPr>
            <a:picLocks noChangeAspect="1"/>
          </p:cNvPicPr>
          <p:nvPr/>
        </p:nvPicPr>
        <p:blipFill>
          <a:blip r:embed="rId8" cstate="print">
            <a:extLst>
              <a:ext uri="{28A0092B-C50C-407E-A947-70E740481C1C}">
                <a14:useLocalDpi xmlns:a14="http://schemas.microsoft.com/office/drawing/2010/main" val="0"/>
              </a:ext>
            </a:extLst>
          </a:blip>
          <a:srcRect/>
          <a:stretch/>
        </p:blipFill>
        <p:spPr>
          <a:xfrm>
            <a:off x="372216" y="5173224"/>
            <a:ext cx="1727734" cy="1502161"/>
          </a:xfrm>
          <a:prstGeom prst="rect">
            <a:avLst/>
          </a:prstGeom>
        </p:spPr>
      </p:pic>
    </p:spTree>
    <p:extLst>
      <p:ext uri="{BB962C8B-B14F-4D97-AF65-F5344CB8AC3E}">
        <p14:creationId xmlns:p14="http://schemas.microsoft.com/office/powerpoint/2010/main" val="71362497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46037" y="-53899"/>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9012150" y="474850"/>
            <a:ext cx="3179850" cy="5748868"/>
          </a:xfrm>
          <a:prstGeom prst="rect">
            <a:avLst/>
          </a:prstGeom>
        </p:spPr>
      </p:pic>
      <p:pic>
        <p:nvPicPr>
          <p:cNvPr id="5122" name="Picture 2" descr="Social Media Management Services in Delhi, SMM Services, Best Social Media  Marketing Company in India">
            <a:extLst>
              <a:ext uri="{FF2B5EF4-FFF2-40B4-BE49-F238E27FC236}">
                <a16:creationId xmlns:a16="http://schemas.microsoft.com/office/drawing/2014/main" id="{BE4B2FD5-CF3B-35C3-B215-C3744EC427F9}"/>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195048" y="1314234"/>
            <a:ext cx="2571750" cy="3403540"/>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E4328F50-2FC8-D50A-9A74-0F284685864B}"/>
              </a:ext>
            </a:extLst>
          </p:cNvPr>
          <p:cNvSpPr txBox="1"/>
          <p:nvPr/>
        </p:nvSpPr>
        <p:spPr>
          <a:xfrm>
            <a:off x="163570" y="1620878"/>
            <a:ext cx="8106866" cy="523220"/>
          </a:xfrm>
          <a:prstGeom prst="rect">
            <a:avLst/>
          </a:prstGeom>
          <a:noFill/>
        </p:spPr>
        <p:txBody>
          <a:bodyPr wrap="square">
            <a:spAutoFit/>
          </a:bodyPr>
          <a:lstStyle/>
          <a:p>
            <a:pPr algn="just"/>
            <a:r>
              <a:rPr lang="en-US" sz="2800" dirty="0">
                <a:solidFill>
                  <a:srgbClr val="FF0000"/>
                </a:solidFill>
              </a:rPr>
              <a:t>3. Check Out The Competition</a:t>
            </a:r>
            <a:r>
              <a:rPr lang="ar-EG" sz="2800" dirty="0">
                <a:solidFill>
                  <a:srgbClr val="FF0000"/>
                </a:solidFill>
              </a:rPr>
              <a:t> ::</a:t>
            </a:r>
            <a:endParaRPr lang="en-GB" sz="2800" dirty="0">
              <a:solidFill>
                <a:srgbClr val="FF0000"/>
              </a:solidFill>
            </a:endParaRPr>
          </a:p>
        </p:txBody>
      </p:sp>
      <p:sp>
        <p:nvSpPr>
          <p:cNvPr id="8" name="TextBox 7">
            <a:extLst>
              <a:ext uri="{FF2B5EF4-FFF2-40B4-BE49-F238E27FC236}">
                <a16:creationId xmlns:a16="http://schemas.microsoft.com/office/drawing/2014/main" id="{9C59BD5A-ACB3-6DB2-4833-7E5C88C59A8B}"/>
              </a:ext>
            </a:extLst>
          </p:cNvPr>
          <p:cNvSpPr txBox="1"/>
          <p:nvPr/>
        </p:nvSpPr>
        <p:spPr>
          <a:xfrm>
            <a:off x="313512" y="2131437"/>
            <a:ext cx="8698638" cy="3785652"/>
          </a:xfrm>
          <a:prstGeom prst="rect">
            <a:avLst/>
          </a:prstGeom>
          <a:noFill/>
        </p:spPr>
        <p:txBody>
          <a:bodyPr wrap="square">
            <a:spAutoFit/>
          </a:bodyPr>
          <a:lstStyle/>
          <a:p>
            <a:r>
              <a:rPr lang="en-US" sz="2400" dirty="0"/>
              <a:t>There’s a good chance some of your competitors also use social media as a marketing strategy.</a:t>
            </a:r>
          </a:p>
          <a:p>
            <a:r>
              <a:rPr lang="en-US" sz="2400" dirty="0"/>
              <a:t>Do a deep dive into their profiles and content. This will help you get a feel for the kind of content your audience likes – as well as the ones that don’t interest them.</a:t>
            </a:r>
            <a:endParaRPr lang="ar-EG" sz="2400" dirty="0"/>
          </a:p>
          <a:p>
            <a:r>
              <a:rPr lang="en-US" sz="2400" dirty="0"/>
              <a:t>Look at which platforms get the best results, and which are underserved. Is this because your targets prefer one app to another, or are your rivals missing an opportunity?</a:t>
            </a:r>
          </a:p>
          <a:p>
            <a:r>
              <a:rPr lang="en-US" sz="2400" dirty="0"/>
              <a:t>But don’t just look once and move on. This should be an ongoing process and part of your social listening process.</a:t>
            </a:r>
            <a:endParaRPr lang="en-GB" sz="2400" dirty="0"/>
          </a:p>
        </p:txBody>
      </p:sp>
      <p:pic>
        <p:nvPicPr>
          <p:cNvPr id="15" name="Picture 14">
            <a:extLst>
              <a:ext uri="{FF2B5EF4-FFF2-40B4-BE49-F238E27FC236}">
                <a16:creationId xmlns:a16="http://schemas.microsoft.com/office/drawing/2014/main" id="{B4F228A3-EED8-B72A-55D3-01A30D9488F4}"/>
              </a:ext>
            </a:extLst>
          </p:cNvPr>
          <p:cNvPicPr>
            <a:picLocks noChangeAspect="1"/>
          </p:cNvPicPr>
          <p:nvPr/>
        </p:nvPicPr>
        <p:blipFill>
          <a:blip r:embed="rId8" cstate="print">
            <a:extLst>
              <a:ext uri="{28A0092B-C50C-407E-A947-70E740481C1C}">
                <a14:useLocalDpi xmlns:a14="http://schemas.microsoft.com/office/drawing/2010/main" val="0"/>
              </a:ext>
            </a:extLst>
          </a:blip>
          <a:srcRect/>
          <a:stretch/>
        </p:blipFill>
        <p:spPr>
          <a:xfrm>
            <a:off x="393594" y="5472637"/>
            <a:ext cx="1727734" cy="1502161"/>
          </a:xfrm>
          <a:prstGeom prst="rect">
            <a:avLst/>
          </a:prstGeom>
        </p:spPr>
      </p:pic>
    </p:spTree>
    <p:extLst>
      <p:ext uri="{BB962C8B-B14F-4D97-AF65-F5344CB8AC3E}">
        <p14:creationId xmlns:p14="http://schemas.microsoft.com/office/powerpoint/2010/main" val="362001384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63421" y="405214"/>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60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600"/>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600"/>
          </a:p>
        </p:txBody>
      </p:sp>
      <p:pic>
        <p:nvPicPr>
          <p:cNvPr id="3" name="Picture 2"/>
          <p:cNvPicPr>
            <a:picLocks noChangeAspect="1"/>
          </p:cNvPicPr>
          <p:nvPr/>
        </p:nvPicPr>
        <p:blipFill>
          <a:blip r:embed="rId3"/>
          <a:stretch>
            <a:fillRect/>
          </a:stretch>
        </p:blipFill>
        <p:spPr>
          <a:xfrm>
            <a:off x="2028862" y="633020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122743"/>
          </a:xfrm>
          <a:prstGeom prst="rect">
            <a:avLst/>
          </a:prstGeom>
          <a:noFill/>
        </p:spPr>
        <p:txBody>
          <a:bodyPr wrap="square" rtlCol="0">
            <a:spAutoFit/>
          </a:bodyPr>
          <a:lstStyle/>
          <a:p>
            <a:pPr algn="ctr">
              <a:lnSpc>
                <a:spcPct val="200000"/>
              </a:lnSpc>
            </a:pPr>
            <a:endParaRPr lang="en-GB" b="1" dirty="0">
              <a:solidFill>
                <a:srgbClr val="FF0000"/>
              </a:solidFill>
              <a:highlight>
                <a:srgbClr val="FFFF00"/>
              </a:highlight>
            </a:endParaRPr>
          </a:p>
          <a:p>
            <a:pPr algn="ctr">
              <a:lnSpc>
                <a:spcPct val="200000"/>
              </a:lnSpc>
            </a:pPr>
            <a:r>
              <a:rPr lang="en-GB"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951234" y="405214"/>
            <a:ext cx="3179850" cy="5748868"/>
          </a:xfrm>
          <a:prstGeom prst="rect">
            <a:avLst/>
          </a:prstGeom>
        </p:spPr>
      </p:pic>
      <p:pic>
        <p:nvPicPr>
          <p:cNvPr id="6146" name="Picture 2" descr="Social Media Management Services in Delhi, SMM Services, Best Social Media  Marketing Company in India">
            <a:extLst>
              <a:ext uri="{FF2B5EF4-FFF2-40B4-BE49-F238E27FC236}">
                <a16:creationId xmlns:a16="http://schemas.microsoft.com/office/drawing/2014/main" id="{EA4F61ED-D47E-1597-9150-80FAF0628C97}"/>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359341" y="1396054"/>
            <a:ext cx="2571750" cy="2897650"/>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5C8095C6-A36B-3F23-28E1-FC9770DB4544}"/>
              </a:ext>
            </a:extLst>
          </p:cNvPr>
          <p:cNvSpPr txBox="1"/>
          <p:nvPr/>
        </p:nvSpPr>
        <p:spPr>
          <a:xfrm>
            <a:off x="300868" y="1575499"/>
            <a:ext cx="8097370" cy="461665"/>
          </a:xfrm>
          <a:prstGeom prst="rect">
            <a:avLst/>
          </a:prstGeom>
          <a:noFill/>
        </p:spPr>
        <p:txBody>
          <a:bodyPr wrap="square">
            <a:spAutoFit/>
          </a:bodyPr>
          <a:lstStyle/>
          <a:p>
            <a:pPr algn="just"/>
            <a:r>
              <a:rPr lang="en-US" sz="2400" dirty="0">
                <a:solidFill>
                  <a:srgbClr val="FF0000"/>
                </a:solidFill>
              </a:rPr>
              <a:t>4. Decide Which Platforms You’ll Use</a:t>
            </a:r>
            <a:r>
              <a:rPr lang="ar-EG" sz="2400" dirty="0">
                <a:solidFill>
                  <a:srgbClr val="FF0000"/>
                </a:solidFill>
              </a:rPr>
              <a:t>::</a:t>
            </a:r>
            <a:endParaRPr lang="en-GB" sz="2400" dirty="0">
              <a:solidFill>
                <a:srgbClr val="FF0000"/>
              </a:solidFill>
            </a:endParaRPr>
          </a:p>
        </p:txBody>
      </p:sp>
      <p:sp>
        <p:nvSpPr>
          <p:cNvPr id="11" name="TextBox 10">
            <a:extLst>
              <a:ext uri="{FF2B5EF4-FFF2-40B4-BE49-F238E27FC236}">
                <a16:creationId xmlns:a16="http://schemas.microsoft.com/office/drawing/2014/main" id="{A6230C97-6357-6018-B5F6-56F54842A2B9}"/>
              </a:ext>
            </a:extLst>
          </p:cNvPr>
          <p:cNvSpPr txBox="1"/>
          <p:nvPr/>
        </p:nvSpPr>
        <p:spPr>
          <a:xfrm>
            <a:off x="294655" y="1849570"/>
            <a:ext cx="8605477" cy="4154984"/>
          </a:xfrm>
          <a:prstGeom prst="rect">
            <a:avLst/>
          </a:prstGeom>
          <a:noFill/>
        </p:spPr>
        <p:txBody>
          <a:bodyPr wrap="square">
            <a:spAutoFit/>
          </a:bodyPr>
          <a:lstStyle/>
          <a:p>
            <a:r>
              <a:rPr lang="en-US" sz="2400" dirty="0"/>
              <a:t>By this point, you should know which social apps your target audience is using. Those are obviously the ones you should focus on.</a:t>
            </a:r>
          </a:p>
          <a:p>
            <a:r>
              <a:rPr lang="en-US" sz="2400" dirty="0"/>
              <a:t>You don’t have to be on every platform. Did you get that? You do not need to have a social presence on every platform. Some of them will not be used by your target, so if you’re targeting retirees on TikTok, you’re likely wasting your time.</a:t>
            </a:r>
          </a:p>
          <a:p>
            <a:r>
              <a:rPr lang="en-US" sz="2400" dirty="0"/>
              <a:t>With that said, most brands find it beneficial to have a presence on the “big four” – Facebook, Twitter, Instagram, and LinkedIn.</a:t>
            </a:r>
          </a:p>
          <a:p>
            <a:r>
              <a:rPr lang="en-US" sz="2400" dirty="0"/>
              <a:t>Understand the strengths and weaknesses of each platform and how they work into your strategy.</a:t>
            </a:r>
            <a:endParaRPr lang="en-GB" sz="2400" dirty="0"/>
          </a:p>
        </p:txBody>
      </p:sp>
      <p:pic>
        <p:nvPicPr>
          <p:cNvPr id="18" name="Picture 17">
            <a:extLst>
              <a:ext uri="{FF2B5EF4-FFF2-40B4-BE49-F238E27FC236}">
                <a16:creationId xmlns:a16="http://schemas.microsoft.com/office/drawing/2014/main" id="{B4F228A3-EED8-B72A-55D3-01A30D9488F4}"/>
              </a:ext>
            </a:extLst>
          </p:cNvPr>
          <p:cNvPicPr>
            <a:picLocks noChangeAspect="1"/>
          </p:cNvPicPr>
          <p:nvPr/>
        </p:nvPicPr>
        <p:blipFill>
          <a:blip r:embed="rId8" cstate="print">
            <a:extLst>
              <a:ext uri="{28A0092B-C50C-407E-A947-70E740481C1C}">
                <a14:useLocalDpi xmlns:a14="http://schemas.microsoft.com/office/drawing/2010/main" val="0"/>
              </a:ext>
            </a:extLst>
          </a:blip>
          <a:srcRect/>
          <a:stretch/>
        </p:blipFill>
        <p:spPr>
          <a:xfrm>
            <a:off x="130614" y="5579122"/>
            <a:ext cx="1727734" cy="1502161"/>
          </a:xfrm>
          <a:prstGeom prst="rect">
            <a:avLst/>
          </a:prstGeom>
        </p:spPr>
      </p:pic>
    </p:spTree>
    <p:extLst>
      <p:ext uri="{BB962C8B-B14F-4D97-AF65-F5344CB8AC3E}">
        <p14:creationId xmlns:p14="http://schemas.microsoft.com/office/powerpoint/2010/main" val="227802946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0"/>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9464888" y="292673"/>
            <a:ext cx="3583109" cy="6477922"/>
          </a:xfrm>
          <a:prstGeom prst="rect">
            <a:avLst/>
          </a:prstGeom>
        </p:spPr>
      </p:pic>
      <p:pic>
        <p:nvPicPr>
          <p:cNvPr id="18434" name="Picture 2" descr="Social Media Management | Cortez Web Services">
            <a:extLst>
              <a:ext uri="{FF2B5EF4-FFF2-40B4-BE49-F238E27FC236}">
                <a16:creationId xmlns:a16="http://schemas.microsoft.com/office/drawing/2014/main" id="{33009B61-573F-50A7-B3E3-3A686E5B8302}"/>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799244" y="1095468"/>
            <a:ext cx="2552700" cy="3577914"/>
          </a:xfrm>
          <a:prstGeom prst="rect">
            <a:avLst/>
          </a:prstGeom>
          <a:noFill/>
          <a:extLst>
            <a:ext uri="{909E8E84-426E-40DD-AFC4-6F175D3DCCD1}">
              <a14:hiddenFill xmlns:a14="http://schemas.microsoft.com/office/drawing/2010/main">
                <a:solidFill>
                  <a:srgbClr val="FFFFFF"/>
                </a:solidFill>
              </a14:hiddenFill>
            </a:ext>
          </a:extLst>
        </p:spPr>
      </p:pic>
      <p:sp>
        <p:nvSpPr>
          <p:cNvPr id="8" name="TextBox 7">
            <a:extLst>
              <a:ext uri="{FF2B5EF4-FFF2-40B4-BE49-F238E27FC236}">
                <a16:creationId xmlns:a16="http://schemas.microsoft.com/office/drawing/2014/main" id="{6F7D437D-F642-4995-CC56-CEBC05AB33E0}"/>
              </a:ext>
            </a:extLst>
          </p:cNvPr>
          <p:cNvSpPr txBox="1"/>
          <p:nvPr/>
        </p:nvSpPr>
        <p:spPr>
          <a:xfrm>
            <a:off x="142411" y="1567069"/>
            <a:ext cx="6579704" cy="523220"/>
          </a:xfrm>
          <a:prstGeom prst="rect">
            <a:avLst/>
          </a:prstGeom>
          <a:noFill/>
        </p:spPr>
        <p:txBody>
          <a:bodyPr wrap="square">
            <a:spAutoFit/>
          </a:bodyPr>
          <a:lstStyle/>
          <a:p>
            <a:r>
              <a:rPr lang="en-GB" sz="2800" dirty="0">
                <a:solidFill>
                  <a:srgbClr val="FF0000"/>
                </a:solidFill>
              </a:rPr>
              <a:t>5. Optimize Your Profile</a:t>
            </a:r>
            <a:r>
              <a:rPr lang="ar-EG" sz="2800" dirty="0">
                <a:solidFill>
                  <a:srgbClr val="FF0000"/>
                </a:solidFill>
              </a:rPr>
              <a:t>::</a:t>
            </a:r>
            <a:endParaRPr lang="en-GB" sz="2800" dirty="0">
              <a:solidFill>
                <a:srgbClr val="FF0000"/>
              </a:solidFill>
            </a:endParaRPr>
          </a:p>
        </p:txBody>
      </p:sp>
      <p:sp>
        <p:nvSpPr>
          <p:cNvPr id="12" name="TextBox 11">
            <a:extLst>
              <a:ext uri="{FF2B5EF4-FFF2-40B4-BE49-F238E27FC236}">
                <a16:creationId xmlns:a16="http://schemas.microsoft.com/office/drawing/2014/main" id="{AE84D6BB-0DD8-2EA5-D9D4-AA85F696B64A}"/>
              </a:ext>
            </a:extLst>
          </p:cNvPr>
          <p:cNvSpPr txBox="1"/>
          <p:nvPr/>
        </p:nvSpPr>
        <p:spPr>
          <a:xfrm>
            <a:off x="455533" y="2062360"/>
            <a:ext cx="7629437" cy="3539430"/>
          </a:xfrm>
          <a:prstGeom prst="rect">
            <a:avLst/>
          </a:prstGeom>
          <a:noFill/>
        </p:spPr>
        <p:txBody>
          <a:bodyPr wrap="square">
            <a:spAutoFit/>
          </a:bodyPr>
          <a:lstStyle/>
          <a:p>
            <a:r>
              <a:rPr lang="en-US" sz="2800" dirty="0"/>
              <a:t>Now that you know where you’ll post content, it’s time to set up or optimize your profile. Because this is the face your show the cyber world, it’s important that you include all the information your audience needs right up front.</a:t>
            </a:r>
          </a:p>
          <a:p>
            <a:r>
              <a:rPr lang="en-US" sz="2800" dirty="0"/>
              <a:t>Make sure you include your business name, contact details, and anything else visitors could want to know.</a:t>
            </a:r>
            <a:endParaRPr lang="en-GB" sz="2800" dirty="0"/>
          </a:p>
        </p:txBody>
      </p:sp>
      <p:pic>
        <p:nvPicPr>
          <p:cNvPr id="15" name="Picture 14">
            <a:extLst>
              <a:ext uri="{FF2B5EF4-FFF2-40B4-BE49-F238E27FC236}">
                <a16:creationId xmlns:a16="http://schemas.microsoft.com/office/drawing/2014/main" id="{B4F228A3-EED8-B72A-55D3-01A30D9488F4}"/>
              </a:ext>
            </a:extLst>
          </p:cNvPr>
          <p:cNvPicPr>
            <a:picLocks noChangeAspect="1"/>
          </p:cNvPicPr>
          <p:nvPr/>
        </p:nvPicPr>
        <p:blipFill>
          <a:blip r:embed="rId8" cstate="print">
            <a:extLst>
              <a:ext uri="{28A0092B-C50C-407E-A947-70E740481C1C}">
                <a14:useLocalDpi xmlns:a14="http://schemas.microsoft.com/office/drawing/2010/main" val="0"/>
              </a:ext>
            </a:extLst>
          </a:blip>
          <a:srcRect/>
          <a:stretch/>
        </p:blipFill>
        <p:spPr>
          <a:xfrm>
            <a:off x="283951" y="5300582"/>
            <a:ext cx="1727734" cy="1502161"/>
          </a:xfrm>
          <a:prstGeom prst="rect">
            <a:avLst/>
          </a:prstGeom>
        </p:spPr>
      </p:pic>
    </p:spTree>
    <p:extLst>
      <p:ext uri="{BB962C8B-B14F-4D97-AF65-F5344CB8AC3E}">
        <p14:creationId xmlns:p14="http://schemas.microsoft.com/office/powerpoint/2010/main" val="25891445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064953" y="328466"/>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93983" y="-177619"/>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22225" y="63287"/>
            <a:ext cx="1222426"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9055206" y="284875"/>
            <a:ext cx="3179850" cy="5748868"/>
          </a:xfrm>
          <a:prstGeom prst="rect">
            <a:avLst/>
          </a:prstGeom>
        </p:spPr>
      </p:pic>
      <p:pic>
        <p:nvPicPr>
          <p:cNvPr id="7170" name="Picture 2" descr="Keeping a Handle on Social Media Management by Employees">
            <a:extLst>
              <a:ext uri="{FF2B5EF4-FFF2-40B4-BE49-F238E27FC236}">
                <a16:creationId xmlns:a16="http://schemas.microsoft.com/office/drawing/2014/main" id="{229178A4-A740-3DB6-5FBA-05261A39D89C}"/>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329671" y="940973"/>
            <a:ext cx="2619375" cy="2835897"/>
          </a:xfrm>
          <a:prstGeom prst="rect">
            <a:avLst/>
          </a:prstGeom>
          <a:noFill/>
          <a:extLst>
            <a:ext uri="{909E8E84-426E-40DD-AFC4-6F175D3DCCD1}">
              <a14:hiddenFill xmlns:a14="http://schemas.microsoft.com/office/drawing/2010/main">
                <a:solidFill>
                  <a:srgbClr val="FFFFFF"/>
                </a:solidFill>
              </a14:hiddenFill>
            </a:ext>
          </a:extLst>
        </p:spPr>
      </p:pic>
      <p:sp>
        <p:nvSpPr>
          <p:cNvPr id="11" name="TextBox 10">
            <a:extLst>
              <a:ext uri="{FF2B5EF4-FFF2-40B4-BE49-F238E27FC236}">
                <a16:creationId xmlns:a16="http://schemas.microsoft.com/office/drawing/2014/main" id="{D500C618-280C-4E19-863B-FFD5FB13782E}"/>
              </a:ext>
            </a:extLst>
          </p:cNvPr>
          <p:cNvSpPr txBox="1"/>
          <p:nvPr/>
        </p:nvSpPr>
        <p:spPr>
          <a:xfrm>
            <a:off x="242954" y="1758127"/>
            <a:ext cx="8302963" cy="3416320"/>
          </a:xfrm>
          <a:prstGeom prst="rect">
            <a:avLst/>
          </a:prstGeom>
          <a:noFill/>
        </p:spPr>
        <p:txBody>
          <a:bodyPr wrap="square">
            <a:spAutoFit/>
          </a:bodyPr>
          <a:lstStyle/>
          <a:p>
            <a:r>
              <a:rPr lang="en-US" sz="2400" dirty="0"/>
              <a:t>Using a keyword research tool, determine which words and phrases your customers use in search and include them in your profile.</a:t>
            </a:r>
          </a:p>
          <a:p>
            <a:r>
              <a:rPr lang="en-US" sz="2400" dirty="0"/>
              <a:t>Next, make sure you’re using consistent branding, with hi-res images that won’t look skewed as thumbnails.</a:t>
            </a:r>
            <a:endParaRPr lang="ar-EG" sz="2400" dirty="0"/>
          </a:p>
          <a:p>
            <a:r>
              <a:rPr lang="en-US" sz="2400" dirty="0"/>
              <a:t> Your goal is to make your brand instantly recognizable across all touchpoints.</a:t>
            </a:r>
          </a:p>
          <a:p>
            <a:r>
              <a:rPr lang="en-US" sz="2400" dirty="0"/>
              <a:t>This is also a good point at which to look through any content you have previously posted and get rid of those that aren’t on-brand.</a:t>
            </a:r>
            <a:endParaRPr lang="en-GB" sz="2400" dirty="0"/>
          </a:p>
        </p:txBody>
      </p:sp>
      <p:pic>
        <p:nvPicPr>
          <p:cNvPr id="15" name="Picture 14">
            <a:extLst>
              <a:ext uri="{FF2B5EF4-FFF2-40B4-BE49-F238E27FC236}">
                <a16:creationId xmlns:a16="http://schemas.microsoft.com/office/drawing/2014/main" id="{B4F228A3-EED8-B72A-55D3-01A30D9488F4}"/>
              </a:ext>
            </a:extLst>
          </p:cNvPr>
          <p:cNvPicPr>
            <a:picLocks noChangeAspect="1"/>
          </p:cNvPicPr>
          <p:nvPr/>
        </p:nvPicPr>
        <p:blipFill>
          <a:blip r:embed="rId8" cstate="print">
            <a:extLst>
              <a:ext uri="{28A0092B-C50C-407E-A947-70E740481C1C}">
                <a14:useLocalDpi xmlns:a14="http://schemas.microsoft.com/office/drawing/2010/main" val="0"/>
              </a:ext>
            </a:extLst>
          </a:blip>
          <a:srcRect/>
          <a:stretch/>
        </p:blipFill>
        <p:spPr>
          <a:xfrm>
            <a:off x="283951" y="5300582"/>
            <a:ext cx="1727734" cy="1502161"/>
          </a:xfrm>
          <a:prstGeom prst="rect">
            <a:avLst/>
          </a:prstGeom>
        </p:spPr>
      </p:pic>
    </p:spTree>
    <p:extLst>
      <p:ext uri="{BB962C8B-B14F-4D97-AF65-F5344CB8AC3E}">
        <p14:creationId xmlns:p14="http://schemas.microsoft.com/office/powerpoint/2010/main" val="60797525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141092" y="252815"/>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93983" y="-177619"/>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147444" y="-365816"/>
            <a:ext cx="1222426"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9012150" y="302795"/>
            <a:ext cx="3179850" cy="5748868"/>
          </a:xfrm>
          <a:prstGeom prst="rect">
            <a:avLst/>
          </a:prstGeom>
        </p:spPr>
      </p:pic>
      <p:sp>
        <p:nvSpPr>
          <p:cNvPr id="12" name="TextBox 11">
            <a:extLst>
              <a:ext uri="{FF2B5EF4-FFF2-40B4-BE49-F238E27FC236}">
                <a16:creationId xmlns:a16="http://schemas.microsoft.com/office/drawing/2014/main" id="{BFAE08E0-DED7-D63F-973B-4AEF15549A6C}"/>
              </a:ext>
            </a:extLst>
          </p:cNvPr>
          <p:cNvSpPr txBox="1"/>
          <p:nvPr/>
        </p:nvSpPr>
        <p:spPr>
          <a:xfrm>
            <a:off x="2413713" y="518571"/>
            <a:ext cx="6241774" cy="646331"/>
          </a:xfrm>
          <a:prstGeom prst="rect">
            <a:avLst/>
          </a:prstGeom>
          <a:noFill/>
        </p:spPr>
        <p:txBody>
          <a:bodyPr wrap="square">
            <a:spAutoFit/>
          </a:bodyPr>
          <a:lstStyle/>
          <a:p>
            <a:br>
              <a:rPr lang="en-GB" dirty="0"/>
            </a:br>
            <a:endParaRPr lang="en-GB" dirty="0"/>
          </a:p>
        </p:txBody>
      </p:sp>
      <p:sp>
        <p:nvSpPr>
          <p:cNvPr id="18" name="TextBox 17">
            <a:extLst>
              <a:ext uri="{FF2B5EF4-FFF2-40B4-BE49-F238E27FC236}">
                <a16:creationId xmlns:a16="http://schemas.microsoft.com/office/drawing/2014/main" id="{29084FA0-A60C-65E6-E05C-D3F3D8CCC158}"/>
              </a:ext>
            </a:extLst>
          </p:cNvPr>
          <p:cNvSpPr txBox="1"/>
          <p:nvPr/>
        </p:nvSpPr>
        <p:spPr>
          <a:xfrm>
            <a:off x="434210" y="1653932"/>
            <a:ext cx="7868646" cy="461665"/>
          </a:xfrm>
          <a:prstGeom prst="rect">
            <a:avLst/>
          </a:prstGeom>
          <a:noFill/>
        </p:spPr>
        <p:txBody>
          <a:bodyPr wrap="square">
            <a:spAutoFit/>
          </a:bodyPr>
          <a:lstStyle/>
          <a:p>
            <a:pPr algn="l"/>
            <a:r>
              <a:rPr lang="en-GB" sz="2400" b="1" i="0" dirty="0">
                <a:solidFill>
                  <a:srgbClr val="FF0000"/>
                </a:solidFill>
                <a:effectLst/>
                <a:latin typeface="Inter"/>
              </a:rPr>
              <a:t>6. Plan Your Content</a:t>
            </a:r>
            <a:r>
              <a:rPr lang="ar-EG" sz="2400" b="1" i="0" dirty="0">
                <a:solidFill>
                  <a:srgbClr val="FF0000"/>
                </a:solidFill>
                <a:effectLst/>
                <a:latin typeface="Inter"/>
              </a:rPr>
              <a:t>::</a:t>
            </a:r>
            <a:endParaRPr lang="en-GB" sz="2400" b="1" i="0" dirty="0">
              <a:solidFill>
                <a:srgbClr val="FF0000"/>
              </a:solidFill>
              <a:effectLst/>
              <a:latin typeface="Inter"/>
            </a:endParaRPr>
          </a:p>
        </p:txBody>
      </p:sp>
      <p:pic>
        <p:nvPicPr>
          <p:cNvPr id="10242" name="Picture 2" descr="The Complete Guide to B2B Social Media Management - Oktopost">
            <a:extLst>
              <a:ext uri="{FF2B5EF4-FFF2-40B4-BE49-F238E27FC236}">
                <a16:creationId xmlns:a16="http://schemas.microsoft.com/office/drawing/2014/main" id="{A0503A58-DA1A-1C28-DDAE-436D6E89CC14}"/>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103425" y="1226240"/>
            <a:ext cx="2952750" cy="3027708"/>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52B3B5E1-7AFF-4ECC-9149-457E98F6F3E5}"/>
              </a:ext>
            </a:extLst>
          </p:cNvPr>
          <p:cNvSpPr txBox="1"/>
          <p:nvPr/>
        </p:nvSpPr>
        <p:spPr>
          <a:xfrm>
            <a:off x="487276" y="2305083"/>
            <a:ext cx="8234429" cy="3170099"/>
          </a:xfrm>
          <a:prstGeom prst="rect">
            <a:avLst/>
          </a:prstGeom>
          <a:noFill/>
        </p:spPr>
        <p:txBody>
          <a:bodyPr wrap="square">
            <a:spAutoFit/>
          </a:bodyPr>
          <a:lstStyle/>
          <a:p>
            <a:pPr algn="l"/>
            <a:r>
              <a:rPr lang="en-US" sz="2000" b="0" i="0" dirty="0">
                <a:solidFill>
                  <a:srgbClr val="252525"/>
                </a:solidFill>
                <a:effectLst/>
                <a:latin typeface="Lora" pitchFamily="2" charset="0"/>
              </a:rPr>
              <a:t>Your content will depend on many factors, including what you’re promoting and your audience’s preferences.</a:t>
            </a:r>
          </a:p>
          <a:p>
            <a:pPr algn="l"/>
            <a:r>
              <a:rPr lang="en-US" sz="2000" b="0" i="0" dirty="0">
                <a:solidFill>
                  <a:srgbClr val="252525"/>
                </a:solidFill>
                <a:effectLst/>
                <a:latin typeface="Lora" pitchFamily="2" charset="0"/>
              </a:rPr>
              <a:t>You also want to ensure everything works towards one of the goals you outlined in step 2.</a:t>
            </a:r>
          </a:p>
          <a:p>
            <a:pPr algn="l"/>
            <a:r>
              <a:rPr lang="en-US" sz="2000" b="0" i="0" dirty="0">
                <a:solidFill>
                  <a:srgbClr val="252525"/>
                </a:solidFill>
                <a:effectLst/>
                <a:latin typeface="Lora" pitchFamily="2" charset="0"/>
              </a:rPr>
              <a:t>Depending on the platform(s) you’re using, your content could include memes, educational videos, links to blog posts, or anything else your audience will find useful.</a:t>
            </a:r>
          </a:p>
          <a:p>
            <a:pPr algn="l"/>
            <a:r>
              <a:rPr lang="en-US" sz="2000" b="0" i="0" dirty="0">
                <a:solidFill>
                  <a:srgbClr val="252525"/>
                </a:solidFill>
                <a:effectLst/>
                <a:latin typeface="Lora" pitchFamily="2" charset="0"/>
              </a:rPr>
              <a:t>You should include informative and entertaining content, as well as things that are directly promoting your brand. This will usually generate better engagement and sharing than strictly sales pieces</a:t>
            </a:r>
            <a:r>
              <a:rPr lang="en-US" b="0" i="0" dirty="0">
                <a:solidFill>
                  <a:srgbClr val="252525"/>
                </a:solidFill>
                <a:effectLst/>
                <a:latin typeface="Lora" pitchFamily="2" charset="0"/>
              </a:rPr>
              <a:t>.</a:t>
            </a:r>
          </a:p>
        </p:txBody>
      </p:sp>
      <p:pic>
        <p:nvPicPr>
          <p:cNvPr id="19" name="Picture 18">
            <a:extLst>
              <a:ext uri="{FF2B5EF4-FFF2-40B4-BE49-F238E27FC236}">
                <a16:creationId xmlns:a16="http://schemas.microsoft.com/office/drawing/2014/main" id="{B4F228A3-EED8-B72A-55D3-01A30D9488F4}"/>
              </a:ext>
            </a:extLst>
          </p:cNvPr>
          <p:cNvPicPr>
            <a:picLocks noChangeAspect="1"/>
          </p:cNvPicPr>
          <p:nvPr/>
        </p:nvPicPr>
        <p:blipFill>
          <a:blip r:embed="rId8" cstate="print">
            <a:extLst>
              <a:ext uri="{28A0092B-C50C-407E-A947-70E740481C1C}">
                <a14:useLocalDpi xmlns:a14="http://schemas.microsoft.com/office/drawing/2010/main" val="0"/>
              </a:ext>
            </a:extLst>
          </a:blip>
          <a:srcRect/>
          <a:stretch/>
        </p:blipFill>
        <p:spPr>
          <a:xfrm>
            <a:off x="283951" y="5300582"/>
            <a:ext cx="1727734" cy="1502161"/>
          </a:xfrm>
          <a:prstGeom prst="rect">
            <a:avLst/>
          </a:prstGeom>
        </p:spPr>
      </p:pic>
    </p:spTree>
    <p:extLst>
      <p:ext uri="{BB962C8B-B14F-4D97-AF65-F5344CB8AC3E}">
        <p14:creationId xmlns:p14="http://schemas.microsoft.com/office/powerpoint/2010/main" val="336907648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064953" y="328466"/>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93983" y="-177619"/>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22225" y="63287"/>
            <a:ext cx="1222426"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9012150" y="302795"/>
            <a:ext cx="3179850" cy="5748868"/>
          </a:xfrm>
          <a:prstGeom prst="rect">
            <a:avLst/>
          </a:prstGeom>
        </p:spPr>
      </p:pic>
      <p:pic>
        <p:nvPicPr>
          <p:cNvPr id="8194" name="Picture 2" descr="Keeping a Handle on Social Media Management by Employees">
            <a:extLst>
              <a:ext uri="{FF2B5EF4-FFF2-40B4-BE49-F238E27FC236}">
                <a16:creationId xmlns:a16="http://schemas.microsoft.com/office/drawing/2014/main" id="{49A96731-674F-F868-4DB9-C68592E0186B}"/>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120100" y="1038833"/>
            <a:ext cx="2619375" cy="3056089"/>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859054CC-BD41-C8C1-08AD-E1310AF96843}"/>
              </a:ext>
            </a:extLst>
          </p:cNvPr>
          <p:cNvSpPr txBox="1"/>
          <p:nvPr/>
        </p:nvSpPr>
        <p:spPr>
          <a:xfrm>
            <a:off x="857858" y="1681074"/>
            <a:ext cx="6221894" cy="461665"/>
          </a:xfrm>
          <a:prstGeom prst="rect">
            <a:avLst/>
          </a:prstGeom>
          <a:noFill/>
        </p:spPr>
        <p:txBody>
          <a:bodyPr wrap="square">
            <a:spAutoFit/>
          </a:bodyPr>
          <a:lstStyle/>
          <a:p>
            <a:r>
              <a:rPr lang="en-GB" sz="2400" dirty="0">
                <a:solidFill>
                  <a:srgbClr val="FF0000"/>
                </a:solidFill>
              </a:rPr>
              <a:t>7. Create A Social Media Content Calendar</a:t>
            </a:r>
            <a:r>
              <a:rPr lang="ar-EG" sz="2400" dirty="0">
                <a:solidFill>
                  <a:srgbClr val="FF0000"/>
                </a:solidFill>
              </a:rPr>
              <a:t>::</a:t>
            </a:r>
            <a:endParaRPr lang="en-GB" sz="2400" dirty="0">
              <a:solidFill>
                <a:srgbClr val="FF0000"/>
              </a:solidFill>
            </a:endParaRPr>
          </a:p>
        </p:txBody>
      </p:sp>
      <p:sp>
        <p:nvSpPr>
          <p:cNvPr id="15" name="TextBox 14">
            <a:extLst>
              <a:ext uri="{FF2B5EF4-FFF2-40B4-BE49-F238E27FC236}">
                <a16:creationId xmlns:a16="http://schemas.microsoft.com/office/drawing/2014/main" id="{7A1A658B-0AB8-AA70-62F1-DAD59981D684}"/>
              </a:ext>
            </a:extLst>
          </p:cNvPr>
          <p:cNvSpPr txBox="1"/>
          <p:nvPr/>
        </p:nvSpPr>
        <p:spPr>
          <a:xfrm>
            <a:off x="452524" y="2190275"/>
            <a:ext cx="8559625" cy="3323987"/>
          </a:xfrm>
          <a:prstGeom prst="rect">
            <a:avLst/>
          </a:prstGeom>
          <a:noFill/>
        </p:spPr>
        <p:txBody>
          <a:bodyPr wrap="square">
            <a:spAutoFit/>
          </a:bodyPr>
          <a:lstStyle/>
          <a:p>
            <a:r>
              <a:rPr lang="en-US" sz="2400" dirty="0"/>
              <a:t>The next thing you should do is make a content calendar that clearly outlines when you’ll be posting and where you’ll be posting it.</a:t>
            </a:r>
          </a:p>
          <a:p>
            <a:endParaRPr lang="en-US" sz="2400" dirty="0"/>
          </a:p>
          <a:p>
            <a:r>
              <a:rPr lang="en-US" sz="2400" dirty="0"/>
              <a:t>Your goal is to catch the attention of the biggest audience and generate maximum engagement. This will vary, depending on several factors, including your business, your audience, and the time of year.</a:t>
            </a:r>
            <a:endParaRPr lang="ar-EG" sz="2400" dirty="0"/>
          </a:p>
          <a:p>
            <a:endParaRPr lang="en-GB" dirty="0"/>
          </a:p>
        </p:txBody>
      </p:sp>
      <p:pic>
        <p:nvPicPr>
          <p:cNvPr id="18" name="Picture 17">
            <a:extLst>
              <a:ext uri="{FF2B5EF4-FFF2-40B4-BE49-F238E27FC236}">
                <a16:creationId xmlns:a16="http://schemas.microsoft.com/office/drawing/2014/main" id="{B4F228A3-EED8-B72A-55D3-01A30D9488F4}"/>
              </a:ext>
            </a:extLst>
          </p:cNvPr>
          <p:cNvPicPr>
            <a:picLocks noChangeAspect="1"/>
          </p:cNvPicPr>
          <p:nvPr/>
        </p:nvPicPr>
        <p:blipFill>
          <a:blip r:embed="rId8" cstate="print">
            <a:extLst>
              <a:ext uri="{28A0092B-C50C-407E-A947-70E740481C1C}">
                <a14:useLocalDpi xmlns:a14="http://schemas.microsoft.com/office/drawing/2010/main" val="0"/>
              </a:ext>
            </a:extLst>
          </a:blip>
          <a:srcRect/>
          <a:stretch/>
        </p:blipFill>
        <p:spPr>
          <a:xfrm>
            <a:off x="283951" y="5300582"/>
            <a:ext cx="1727734" cy="1502161"/>
          </a:xfrm>
          <a:prstGeom prst="rect">
            <a:avLst/>
          </a:prstGeom>
        </p:spPr>
      </p:pic>
    </p:spTree>
    <p:extLst>
      <p:ext uri="{BB962C8B-B14F-4D97-AF65-F5344CB8AC3E}">
        <p14:creationId xmlns:p14="http://schemas.microsoft.com/office/powerpoint/2010/main" val="219171815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030075" cy="840667"/>
          </a:xfrm>
          <a:prstGeom prst="rect">
            <a:avLst/>
          </a:prstGeom>
        </p:spPr>
      </p:pic>
      <p:sp>
        <p:nvSpPr>
          <p:cNvPr id="13" name="Freeform 5"/>
          <p:cNvSpPr>
            <a:spLocks/>
          </p:cNvSpPr>
          <p:nvPr/>
        </p:nvSpPr>
        <p:spPr bwMode="auto">
          <a:xfrm>
            <a:off x="-252318" y="3829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24113" y="6112336"/>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402065" y="-70982"/>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9729790" y="787459"/>
            <a:ext cx="3179850" cy="5748868"/>
          </a:xfrm>
          <a:prstGeom prst="rect">
            <a:avLst/>
          </a:prstGeom>
        </p:spPr>
      </p:pic>
      <p:sp>
        <p:nvSpPr>
          <p:cNvPr id="6" name="TextBox 5">
            <a:extLst>
              <a:ext uri="{FF2B5EF4-FFF2-40B4-BE49-F238E27FC236}">
                <a16:creationId xmlns:a16="http://schemas.microsoft.com/office/drawing/2014/main" id="{261813EC-94BF-53BD-67CD-FCBFD2477E45}"/>
              </a:ext>
            </a:extLst>
          </p:cNvPr>
          <p:cNvSpPr txBox="1"/>
          <p:nvPr/>
        </p:nvSpPr>
        <p:spPr>
          <a:xfrm>
            <a:off x="2458942" y="448230"/>
            <a:ext cx="5846634" cy="523220"/>
          </a:xfrm>
          <a:prstGeom prst="rect">
            <a:avLst/>
          </a:prstGeom>
          <a:noFill/>
        </p:spPr>
        <p:txBody>
          <a:bodyPr wrap="square">
            <a:spAutoFit/>
          </a:bodyPr>
          <a:lstStyle/>
          <a:p>
            <a:r>
              <a:rPr lang="en-GB" sz="2800" dirty="0">
                <a:solidFill>
                  <a:schemeClr val="bg1"/>
                </a:solidFill>
              </a:rPr>
              <a:t> </a:t>
            </a:r>
          </a:p>
        </p:txBody>
      </p:sp>
      <p:pic>
        <p:nvPicPr>
          <p:cNvPr id="15" name="Picture 2" descr="The Complete Guide to B2B Social Media Management - Oktopost">
            <a:extLst>
              <a:ext uri="{FF2B5EF4-FFF2-40B4-BE49-F238E27FC236}">
                <a16:creationId xmlns:a16="http://schemas.microsoft.com/office/drawing/2014/main" id="{477C31C2-2447-BCC6-1D21-A20F5C522B23}"/>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919695" y="1166280"/>
            <a:ext cx="2952750" cy="3217484"/>
          </a:xfrm>
          <a:prstGeom prst="rect">
            <a:avLst/>
          </a:prstGeom>
          <a:noFill/>
          <a:extLst>
            <a:ext uri="{909E8E84-426E-40DD-AFC4-6F175D3DCCD1}">
              <a14:hiddenFill xmlns:a14="http://schemas.microsoft.com/office/drawing/2010/main">
                <a:solidFill>
                  <a:srgbClr val="FFFFFF"/>
                </a:solidFill>
              </a14:hiddenFill>
            </a:ext>
          </a:extLst>
        </p:spPr>
      </p:pic>
      <p:sp>
        <p:nvSpPr>
          <p:cNvPr id="12" name="TextBox 11">
            <a:extLst>
              <a:ext uri="{FF2B5EF4-FFF2-40B4-BE49-F238E27FC236}">
                <a16:creationId xmlns:a16="http://schemas.microsoft.com/office/drawing/2014/main" id="{61C8CE07-1A43-9B96-66FE-66B0E597B0CB}"/>
              </a:ext>
            </a:extLst>
          </p:cNvPr>
          <p:cNvSpPr txBox="1"/>
          <p:nvPr/>
        </p:nvSpPr>
        <p:spPr>
          <a:xfrm>
            <a:off x="249814" y="1525211"/>
            <a:ext cx="9306772" cy="4154984"/>
          </a:xfrm>
          <a:prstGeom prst="rect">
            <a:avLst/>
          </a:prstGeom>
          <a:noFill/>
        </p:spPr>
        <p:txBody>
          <a:bodyPr wrap="square">
            <a:spAutoFit/>
          </a:bodyPr>
          <a:lstStyle/>
          <a:p>
            <a:r>
              <a:rPr lang="en-US" sz="2400" dirty="0"/>
              <a:t>However, you should ensure that you’re regularly posting content. Try to find the sweet spot between posting too much (and annoying your audience) and posting too little (and being unimportant).</a:t>
            </a:r>
          </a:p>
          <a:p>
            <a:r>
              <a:rPr lang="en-US" sz="2400" dirty="0"/>
              <a:t>Don’t worry if you can’t figure this out exactly right now. It may take some experimentation on your part.</a:t>
            </a:r>
          </a:p>
          <a:p>
            <a:r>
              <a:rPr lang="en-US" sz="2400" dirty="0"/>
              <a:t>And speaking of things that will require some testing, your content calendar should include not just the date on which you will post things but what time of day you will post them.</a:t>
            </a:r>
          </a:p>
          <a:p>
            <a:r>
              <a:rPr lang="en-US" sz="2400" dirty="0"/>
              <a:t>Every brand has an optimal post time at which it will be seen by the greatest number of targets. There may be one time per week or several per day – it all depends on your audience.</a:t>
            </a:r>
            <a:endParaRPr lang="en-GB" sz="2400" dirty="0"/>
          </a:p>
        </p:txBody>
      </p:sp>
      <p:pic>
        <p:nvPicPr>
          <p:cNvPr id="18" name="Picture 17">
            <a:extLst>
              <a:ext uri="{FF2B5EF4-FFF2-40B4-BE49-F238E27FC236}">
                <a16:creationId xmlns:a16="http://schemas.microsoft.com/office/drawing/2014/main" id="{B4F228A3-EED8-B72A-55D3-01A30D9488F4}"/>
              </a:ext>
            </a:extLst>
          </p:cNvPr>
          <p:cNvPicPr>
            <a:picLocks noChangeAspect="1"/>
          </p:cNvPicPr>
          <p:nvPr/>
        </p:nvPicPr>
        <p:blipFill>
          <a:blip r:embed="rId8" cstate="print">
            <a:extLst>
              <a:ext uri="{28A0092B-C50C-407E-A947-70E740481C1C}">
                <a14:useLocalDpi xmlns:a14="http://schemas.microsoft.com/office/drawing/2010/main" val="0"/>
              </a:ext>
            </a:extLst>
          </a:blip>
          <a:srcRect/>
          <a:stretch/>
        </p:blipFill>
        <p:spPr>
          <a:xfrm>
            <a:off x="283951" y="5300582"/>
            <a:ext cx="1727734" cy="1502161"/>
          </a:xfrm>
          <a:prstGeom prst="rect">
            <a:avLst/>
          </a:prstGeom>
        </p:spPr>
      </p:pic>
    </p:spTree>
    <p:extLst>
      <p:ext uri="{BB962C8B-B14F-4D97-AF65-F5344CB8AC3E}">
        <p14:creationId xmlns:p14="http://schemas.microsoft.com/office/powerpoint/2010/main" val="66503848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390213" cy="840667"/>
          </a:xfrm>
          <a:prstGeom prst="rect">
            <a:avLst/>
          </a:prstGeom>
        </p:spPr>
      </p:pic>
      <p:sp>
        <p:nvSpPr>
          <p:cNvPr id="13" name="Freeform 5"/>
          <p:cNvSpPr>
            <a:spLocks/>
          </p:cNvSpPr>
          <p:nvPr/>
        </p:nvSpPr>
        <p:spPr bwMode="auto">
          <a:xfrm>
            <a:off x="-252318" y="3829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402065" y="-70982"/>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9729790" y="787459"/>
            <a:ext cx="3179850" cy="5748868"/>
          </a:xfrm>
          <a:prstGeom prst="rect">
            <a:avLst/>
          </a:prstGeom>
        </p:spPr>
      </p:pic>
      <p:pic>
        <p:nvPicPr>
          <p:cNvPr id="11266" name="Picture 2" descr="The Complete Guide to B2B Social Media Management - Oktopost">
            <a:extLst>
              <a:ext uri="{FF2B5EF4-FFF2-40B4-BE49-F238E27FC236}">
                <a16:creationId xmlns:a16="http://schemas.microsoft.com/office/drawing/2014/main" id="{1F195315-6A07-85BF-9D3E-4D0688943052}"/>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815516" y="1433297"/>
            <a:ext cx="2952750" cy="3474114"/>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51E88E78-DEDC-CF22-EA70-C475FD385B10}"/>
              </a:ext>
            </a:extLst>
          </p:cNvPr>
          <p:cNvSpPr txBox="1"/>
          <p:nvPr/>
        </p:nvSpPr>
        <p:spPr>
          <a:xfrm>
            <a:off x="402065" y="1826567"/>
            <a:ext cx="8450387" cy="3323987"/>
          </a:xfrm>
          <a:prstGeom prst="rect">
            <a:avLst/>
          </a:prstGeom>
          <a:noFill/>
        </p:spPr>
        <p:txBody>
          <a:bodyPr wrap="square">
            <a:spAutoFit/>
          </a:bodyPr>
          <a:lstStyle/>
          <a:p>
            <a:pPr algn="l"/>
            <a:r>
              <a:rPr lang="en-GB" sz="2400" b="1" i="0" dirty="0">
                <a:solidFill>
                  <a:srgbClr val="FF0000"/>
                </a:solidFill>
                <a:effectLst/>
                <a:latin typeface="Inter"/>
              </a:rPr>
              <a:t>8. Track Your Performance::</a:t>
            </a:r>
          </a:p>
          <a:p>
            <a:pPr algn="l"/>
            <a:endParaRPr lang="en-GB" sz="2400" b="1" i="0" dirty="0">
              <a:solidFill>
                <a:srgbClr val="FF0000"/>
              </a:solidFill>
              <a:effectLst/>
              <a:latin typeface="Inter"/>
            </a:endParaRPr>
          </a:p>
          <a:p>
            <a:r>
              <a:rPr lang="en-US" sz="2400" dirty="0"/>
              <a:t>Once you start pushing posts live, you’ll start to gather information about what’s working and start to identify trends</a:t>
            </a:r>
          </a:p>
          <a:p>
            <a:r>
              <a:rPr lang="en-US" sz="2400" dirty="0"/>
              <a:t>The best and easiest way to monitor this is by looking at your metrics. Most social media platforms offer some form of analytics for commercial users, in which you can view statistics on reach, impressions, and response rates.</a:t>
            </a:r>
          </a:p>
          <a:p>
            <a:endParaRPr lang="en-US" dirty="0"/>
          </a:p>
        </p:txBody>
      </p:sp>
      <p:pic>
        <p:nvPicPr>
          <p:cNvPr id="15" name="Picture 14">
            <a:extLst>
              <a:ext uri="{FF2B5EF4-FFF2-40B4-BE49-F238E27FC236}">
                <a16:creationId xmlns:a16="http://schemas.microsoft.com/office/drawing/2014/main" id="{B4F228A3-EED8-B72A-55D3-01A30D9488F4}"/>
              </a:ext>
            </a:extLst>
          </p:cNvPr>
          <p:cNvPicPr>
            <a:picLocks noChangeAspect="1"/>
          </p:cNvPicPr>
          <p:nvPr/>
        </p:nvPicPr>
        <p:blipFill>
          <a:blip r:embed="rId8" cstate="print">
            <a:extLst>
              <a:ext uri="{28A0092B-C50C-407E-A947-70E740481C1C}">
                <a14:useLocalDpi xmlns:a14="http://schemas.microsoft.com/office/drawing/2010/main" val="0"/>
              </a:ext>
            </a:extLst>
          </a:blip>
          <a:srcRect/>
          <a:stretch/>
        </p:blipFill>
        <p:spPr>
          <a:xfrm>
            <a:off x="283951" y="5327477"/>
            <a:ext cx="1727734" cy="1502161"/>
          </a:xfrm>
          <a:prstGeom prst="rect">
            <a:avLst/>
          </a:prstGeom>
        </p:spPr>
      </p:pic>
    </p:spTree>
    <p:extLst>
      <p:ext uri="{BB962C8B-B14F-4D97-AF65-F5344CB8AC3E}">
        <p14:creationId xmlns:p14="http://schemas.microsoft.com/office/powerpoint/2010/main" val="371961061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963814"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9137369" y="703918"/>
            <a:ext cx="3179850" cy="5748868"/>
          </a:xfrm>
          <a:prstGeom prst="rect">
            <a:avLst/>
          </a:prstGeom>
        </p:spPr>
      </p:pic>
      <p:pic>
        <p:nvPicPr>
          <p:cNvPr id="17410" name="Picture 2" descr="Social Media Management | Cortez Web Services">
            <a:extLst>
              <a:ext uri="{FF2B5EF4-FFF2-40B4-BE49-F238E27FC236}">
                <a16:creationId xmlns:a16="http://schemas.microsoft.com/office/drawing/2014/main" id="{05F79D0C-C00E-9DDA-80F3-CD03C9346294}"/>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450944" y="1413297"/>
            <a:ext cx="2552700" cy="3628672"/>
          </a:xfrm>
          <a:prstGeom prst="rect">
            <a:avLst/>
          </a:prstGeom>
          <a:noFill/>
          <a:extLst>
            <a:ext uri="{909E8E84-426E-40DD-AFC4-6F175D3DCCD1}">
              <a14:hiddenFill xmlns:a14="http://schemas.microsoft.com/office/drawing/2010/main">
                <a:solidFill>
                  <a:srgbClr val="FFFFFF"/>
                </a:solidFill>
              </a14:hiddenFill>
            </a:ext>
          </a:extLst>
        </p:spPr>
      </p:pic>
      <p:sp>
        <p:nvSpPr>
          <p:cNvPr id="12" name="TextBox 11">
            <a:extLst>
              <a:ext uri="{FF2B5EF4-FFF2-40B4-BE49-F238E27FC236}">
                <a16:creationId xmlns:a16="http://schemas.microsoft.com/office/drawing/2014/main" id="{B66E2498-6E7C-5A9C-32B1-43410E8AA3BF}"/>
              </a:ext>
            </a:extLst>
          </p:cNvPr>
          <p:cNvSpPr txBox="1"/>
          <p:nvPr/>
        </p:nvSpPr>
        <p:spPr>
          <a:xfrm>
            <a:off x="159944" y="1588555"/>
            <a:ext cx="8147260" cy="4431983"/>
          </a:xfrm>
          <a:prstGeom prst="rect">
            <a:avLst/>
          </a:prstGeom>
          <a:noFill/>
        </p:spPr>
        <p:txBody>
          <a:bodyPr wrap="square">
            <a:spAutoFit/>
          </a:bodyPr>
          <a:lstStyle/>
          <a:p>
            <a:r>
              <a:rPr lang="en-US" sz="2400" dirty="0"/>
              <a:t>The ones that matter to you will depend on your goals.</a:t>
            </a:r>
          </a:p>
          <a:p>
            <a:endParaRPr lang="en-US" sz="2400" dirty="0"/>
          </a:p>
          <a:p>
            <a:r>
              <a:rPr lang="en-US" sz="2400" dirty="0"/>
              <a:t>For example, if you’re tracking the number of web visitors who sign up for your newsletter, you’ll want to measure the click-through rate, conversion rate, and bounce rate. If you’re using paid ads, you’ll want to keep an eye on your cost-per-click. If your goal is to increase engagement, you’ll want to track likes, comments, and reshares.</a:t>
            </a:r>
          </a:p>
          <a:p>
            <a:r>
              <a:rPr lang="en-US" sz="2400" dirty="0"/>
              <a:t>Look for commonalities among your most successful and least successful posts. This will give you insight into the type of social media content you should post</a:t>
            </a:r>
            <a:br>
              <a:rPr lang="en-GB" dirty="0"/>
            </a:br>
            <a:endParaRPr lang="en-GB" dirty="0"/>
          </a:p>
        </p:txBody>
      </p:sp>
      <p:pic>
        <p:nvPicPr>
          <p:cNvPr id="15" name="Picture 14">
            <a:extLst>
              <a:ext uri="{FF2B5EF4-FFF2-40B4-BE49-F238E27FC236}">
                <a16:creationId xmlns:a16="http://schemas.microsoft.com/office/drawing/2014/main" id="{B4F228A3-EED8-B72A-55D3-01A30D9488F4}"/>
              </a:ext>
            </a:extLst>
          </p:cNvPr>
          <p:cNvPicPr>
            <a:picLocks noChangeAspect="1"/>
          </p:cNvPicPr>
          <p:nvPr/>
        </p:nvPicPr>
        <p:blipFill>
          <a:blip r:embed="rId8" cstate="print">
            <a:extLst>
              <a:ext uri="{28A0092B-C50C-407E-A947-70E740481C1C}">
                <a14:useLocalDpi xmlns:a14="http://schemas.microsoft.com/office/drawing/2010/main" val="0"/>
              </a:ext>
            </a:extLst>
          </a:blip>
          <a:srcRect/>
          <a:stretch/>
        </p:blipFill>
        <p:spPr>
          <a:xfrm>
            <a:off x="283951" y="5300582"/>
            <a:ext cx="1727734" cy="1502161"/>
          </a:xfrm>
          <a:prstGeom prst="rect">
            <a:avLst/>
          </a:prstGeom>
        </p:spPr>
      </p:pic>
    </p:spTree>
    <p:extLst>
      <p:ext uri="{BB962C8B-B14F-4D97-AF65-F5344CB8AC3E}">
        <p14:creationId xmlns:p14="http://schemas.microsoft.com/office/powerpoint/2010/main" val="42129154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158804"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marL="0" marR="0" lvl="0" indent="0" algn="ctr" defTabSz="914400" rtl="0" eaLnBrk="1" fontAlgn="auto" latinLnBrk="0" hangingPunct="1">
              <a:lnSpc>
                <a:spcPct val="200000"/>
              </a:lnSpc>
              <a:spcBef>
                <a:spcPts val="0"/>
              </a:spcBef>
              <a:spcAft>
                <a:spcPts val="0"/>
              </a:spcAft>
              <a:buClrTx/>
              <a:buSzTx/>
              <a:buFontTx/>
              <a:buNone/>
              <a:tabLst/>
              <a:defRPr/>
            </a:pPr>
            <a:endParaRPr kumimoji="0" lang="en-GB" sz="2000" b="1" i="0" u="none" strike="noStrike" kern="1200" cap="none" spc="0" normalizeH="0" baseline="0" noProof="0" dirty="0">
              <a:ln>
                <a:noFill/>
              </a:ln>
              <a:solidFill>
                <a:srgbClr val="FF0000"/>
              </a:solidFill>
              <a:effectLst/>
              <a:highlight>
                <a:srgbClr val="FFFF00"/>
              </a:highlight>
              <a:uLnTx/>
              <a:uFillTx/>
              <a:latin typeface="Calibri" panose="020F0502020204030204"/>
              <a:ea typeface="+mn-ea"/>
              <a:cs typeface="+mn-cs"/>
            </a:endParaRPr>
          </a:p>
          <a:p>
            <a:pPr marL="0" marR="0" lvl="0" indent="0" algn="ctr" defTabSz="914400" rtl="0" eaLnBrk="1" fontAlgn="auto" latinLnBrk="0" hangingPunct="1">
              <a:lnSpc>
                <a:spcPct val="200000"/>
              </a:lnSpc>
              <a:spcBef>
                <a:spcPts val="0"/>
              </a:spcBef>
              <a:spcAft>
                <a:spcPts val="0"/>
              </a:spcAft>
              <a:buClrTx/>
              <a:buSzTx/>
              <a:buFontTx/>
              <a:buNone/>
              <a:tabLst/>
              <a:defRPr/>
            </a:pPr>
            <a:r>
              <a:rPr kumimoji="0" lang="en-GB" sz="2000" b="1" i="0" u="none" strike="noStrike" kern="1200" cap="none" spc="0" normalizeH="0" baseline="0" noProof="0" dirty="0">
                <a:ln>
                  <a:noFill/>
                </a:ln>
                <a:solidFill>
                  <a:prstClr val="white"/>
                </a:solidFill>
                <a:effectLst/>
                <a:uLnTx/>
                <a:uFillTx/>
                <a:latin typeface="Calibri" panose="020F0502020204030204"/>
                <a:ea typeface="+mn-ea"/>
                <a:cs typeface="+mn-cs"/>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pic>
        <p:nvPicPr>
          <p:cNvPr id="15362" name="Picture 2" descr="Social Media Management | Cortez Web Services">
            <a:extLst>
              <a:ext uri="{FF2B5EF4-FFF2-40B4-BE49-F238E27FC236}">
                <a16:creationId xmlns:a16="http://schemas.microsoft.com/office/drawing/2014/main" id="{26694003-98B1-15D6-9A16-908E1E0E42FD}"/>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848311" y="1802870"/>
            <a:ext cx="2552700" cy="3246208"/>
          </a:xfrm>
          <a:prstGeom prst="rect">
            <a:avLst/>
          </a:prstGeom>
          <a:noFill/>
          <a:extLst>
            <a:ext uri="{909E8E84-426E-40DD-AFC4-6F175D3DCCD1}">
              <a14:hiddenFill xmlns:a14="http://schemas.microsoft.com/office/drawing/2010/main">
                <a:solidFill>
                  <a:srgbClr val="FFFFFF"/>
                </a:solidFill>
              </a14:hiddenFill>
            </a:ext>
          </a:extLst>
        </p:spPr>
      </p:pic>
      <p:sp>
        <p:nvSpPr>
          <p:cNvPr id="11" name="TextBox 10">
            <a:extLst>
              <a:ext uri="{FF2B5EF4-FFF2-40B4-BE49-F238E27FC236}">
                <a16:creationId xmlns:a16="http://schemas.microsoft.com/office/drawing/2014/main" id="{BA14F238-9226-9F43-3DB3-4331927A9CF8}"/>
              </a:ext>
            </a:extLst>
          </p:cNvPr>
          <p:cNvSpPr txBox="1"/>
          <p:nvPr/>
        </p:nvSpPr>
        <p:spPr>
          <a:xfrm>
            <a:off x="369473" y="1633537"/>
            <a:ext cx="7287691" cy="3785652"/>
          </a:xfrm>
          <a:prstGeom prst="rect">
            <a:avLst/>
          </a:prstGeom>
          <a:noFill/>
        </p:spPr>
        <p:txBody>
          <a:bodyPr wrap="square">
            <a:spAutoFit/>
          </a:bodyPr>
          <a:lstStyle/>
          <a:p>
            <a:r>
              <a:rPr lang="en-US" sz="2400" dirty="0">
                <a:solidFill>
                  <a:srgbClr val="FF0000"/>
                </a:solidFill>
              </a:rPr>
              <a:t>9. Tweak And Rework Your Strategy::</a:t>
            </a:r>
          </a:p>
          <a:p>
            <a:endParaRPr lang="en-US" sz="2400" dirty="0"/>
          </a:p>
          <a:p>
            <a:r>
              <a:rPr lang="en-US" sz="2400" dirty="0"/>
              <a:t>Social media management isn’t the type of thing that pays instant dividends. It requires some time to understand what works and what your targets are like.</a:t>
            </a:r>
          </a:p>
          <a:p>
            <a:endParaRPr lang="en-US" sz="2400" dirty="0"/>
          </a:p>
          <a:p>
            <a:r>
              <a:rPr lang="en-US" sz="2400" dirty="0"/>
              <a:t>And once you feel confident your content is on-target, on-brand, and generating results, your social media strategy will still require regular adjustments based on changing preferences, trends, and audience needs.</a:t>
            </a:r>
          </a:p>
        </p:txBody>
      </p:sp>
      <p:pic>
        <p:nvPicPr>
          <p:cNvPr id="15" name="Picture 14">
            <a:extLst>
              <a:ext uri="{FF2B5EF4-FFF2-40B4-BE49-F238E27FC236}">
                <a16:creationId xmlns:a16="http://schemas.microsoft.com/office/drawing/2014/main" id="{B4F228A3-EED8-B72A-55D3-01A30D9488F4}"/>
              </a:ext>
            </a:extLst>
          </p:cNvPr>
          <p:cNvPicPr>
            <a:picLocks noChangeAspect="1"/>
          </p:cNvPicPr>
          <p:nvPr/>
        </p:nvPicPr>
        <p:blipFill>
          <a:blip r:embed="rId8" cstate="print">
            <a:extLst>
              <a:ext uri="{28A0092B-C50C-407E-A947-70E740481C1C}">
                <a14:useLocalDpi xmlns:a14="http://schemas.microsoft.com/office/drawing/2010/main" val="0"/>
              </a:ext>
            </a:extLst>
          </a:blip>
          <a:srcRect/>
          <a:stretch/>
        </p:blipFill>
        <p:spPr>
          <a:xfrm>
            <a:off x="337077" y="5203439"/>
            <a:ext cx="1727734" cy="1502161"/>
          </a:xfrm>
          <a:prstGeom prst="rect">
            <a:avLst/>
          </a:prstGeom>
        </p:spPr>
      </p:pic>
    </p:spTree>
    <p:extLst>
      <p:ext uri="{BB962C8B-B14F-4D97-AF65-F5344CB8AC3E}">
        <p14:creationId xmlns:p14="http://schemas.microsoft.com/office/powerpoint/2010/main" val="238719342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36916" y="397229"/>
            <a:ext cx="6990319"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76241" y="-221396"/>
            <a:ext cx="1501805" cy="1237262"/>
          </a:xfrm>
          <a:prstGeom prst="rect">
            <a:avLst/>
          </a:prstGeom>
          <a:noFill/>
        </p:spPr>
        <p:txBody>
          <a:bodyPr wrap="square" rtlCol="0">
            <a:spAutoFit/>
          </a:bodyPr>
          <a:lstStyle/>
          <a:p>
            <a:pPr marL="0" marR="0" lvl="0" indent="0" algn="ctr" defTabSz="914400" rtl="0" eaLnBrk="1" fontAlgn="auto" latinLnBrk="0" hangingPunct="1">
              <a:lnSpc>
                <a:spcPct val="200000"/>
              </a:lnSpc>
              <a:spcBef>
                <a:spcPts val="0"/>
              </a:spcBef>
              <a:spcAft>
                <a:spcPts val="0"/>
              </a:spcAft>
              <a:buClrTx/>
              <a:buSzTx/>
              <a:buFontTx/>
              <a:buNone/>
              <a:tabLst/>
              <a:defRPr/>
            </a:pPr>
            <a:endParaRPr kumimoji="0" lang="en-GB" sz="2000" b="1" i="0" u="none" strike="noStrike" kern="1200" cap="none" spc="0" normalizeH="0" baseline="0" noProof="0" dirty="0">
              <a:ln>
                <a:noFill/>
              </a:ln>
              <a:solidFill>
                <a:srgbClr val="FF0000"/>
              </a:solidFill>
              <a:effectLst/>
              <a:highlight>
                <a:srgbClr val="FFFF00"/>
              </a:highlight>
              <a:uLnTx/>
              <a:uFillTx/>
              <a:latin typeface="Calibri" panose="020F0502020204030204"/>
              <a:ea typeface="+mn-ea"/>
              <a:cs typeface="+mn-cs"/>
            </a:endParaRPr>
          </a:p>
          <a:p>
            <a:pPr marL="0" marR="0" lvl="0" indent="0" algn="ctr" defTabSz="914400" rtl="0" eaLnBrk="1" fontAlgn="auto" latinLnBrk="0" hangingPunct="1">
              <a:lnSpc>
                <a:spcPct val="200000"/>
              </a:lnSpc>
              <a:spcBef>
                <a:spcPts val="0"/>
              </a:spcBef>
              <a:spcAft>
                <a:spcPts val="0"/>
              </a:spcAft>
              <a:buClrTx/>
              <a:buSzTx/>
              <a:buFontTx/>
              <a:buNone/>
              <a:tabLst/>
              <a:defRPr/>
            </a:pPr>
            <a:r>
              <a:rPr kumimoji="0" lang="en-GB" sz="2000" b="1" i="0" u="none" strike="noStrike" kern="1200" cap="none" spc="0" normalizeH="0" baseline="0" noProof="0" dirty="0">
                <a:ln>
                  <a:noFill/>
                </a:ln>
                <a:solidFill>
                  <a:prstClr val="white"/>
                </a:solidFill>
                <a:effectLst/>
                <a:uLnTx/>
                <a:uFillTx/>
                <a:latin typeface="Calibri" panose="020F0502020204030204"/>
                <a:ea typeface="+mn-ea"/>
                <a:cs typeface="+mn-cs"/>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901942" y="364099"/>
            <a:ext cx="3179850" cy="5748868"/>
          </a:xfrm>
          <a:prstGeom prst="rect">
            <a:avLst/>
          </a:prstGeom>
        </p:spPr>
      </p:pic>
      <p:pic>
        <p:nvPicPr>
          <p:cNvPr id="14338" name="Picture 2" descr="Top 26 Social Media Management Tools You Need in 2023">
            <a:extLst>
              <a:ext uri="{FF2B5EF4-FFF2-40B4-BE49-F238E27FC236}">
                <a16:creationId xmlns:a16="http://schemas.microsoft.com/office/drawing/2014/main" id="{F7E19732-45B9-7A50-F178-2CA9CCA27D8C}"/>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926896" y="1290070"/>
            <a:ext cx="3105150" cy="2844607"/>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81761F4C-9749-902C-D512-BEDCD2F2E4EC}"/>
              </a:ext>
            </a:extLst>
          </p:cNvPr>
          <p:cNvSpPr txBox="1"/>
          <p:nvPr/>
        </p:nvSpPr>
        <p:spPr>
          <a:xfrm>
            <a:off x="403299" y="1948244"/>
            <a:ext cx="8225958" cy="3416320"/>
          </a:xfrm>
          <a:prstGeom prst="rect">
            <a:avLst/>
          </a:prstGeom>
          <a:noFill/>
        </p:spPr>
        <p:txBody>
          <a:bodyPr wrap="square">
            <a:spAutoFit/>
          </a:bodyPr>
          <a:lstStyle/>
          <a:p>
            <a:r>
              <a:rPr lang="en-US" sz="2400" dirty="0"/>
              <a:t>You will need to regularly revisit your plan and rethink it. As your business evolves, your social media presence should evolve with it. You may want to branch out onto new platforms, add paid advertisements to the mix or change how frequently you post.</a:t>
            </a:r>
          </a:p>
          <a:p>
            <a:endParaRPr lang="en-US" sz="2400" dirty="0"/>
          </a:p>
          <a:p>
            <a:r>
              <a:rPr lang="en-US" sz="2400" dirty="0"/>
              <a:t>The goal is to keep looking for new ways to maximize the impact of your presence on social platforms. And while that’s a job that is never done, over time, you’ll gain a feel for what you’re doing that will help you generate more consistent results.</a:t>
            </a:r>
            <a:endParaRPr lang="en-GB" sz="2400" dirty="0"/>
          </a:p>
        </p:txBody>
      </p:sp>
      <p:pic>
        <p:nvPicPr>
          <p:cNvPr id="15" name="Picture 14">
            <a:extLst>
              <a:ext uri="{FF2B5EF4-FFF2-40B4-BE49-F238E27FC236}">
                <a16:creationId xmlns:a16="http://schemas.microsoft.com/office/drawing/2014/main" id="{B4F228A3-EED8-B72A-55D3-01A30D9488F4}"/>
              </a:ext>
            </a:extLst>
          </p:cNvPr>
          <p:cNvPicPr>
            <a:picLocks noChangeAspect="1"/>
          </p:cNvPicPr>
          <p:nvPr/>
        </p:nvPicPr>
        <p:blipFill>
          <a:blip r:embed="rId8" cstate="print">
            <a:extLst>
              <a:ext uri="{28A0092B-C50C-407E-A947-70E740481C1C}">
                <a14:useLocalDpi xmlns:a14="http://schemas.microsoft.com/office/drawing/2010/main" val="0"/>
              </a:ext>
            </a:extLst>
          </a:blip>
          <a:srcRect/>
          <a:stretch/>
        </p:blipFill>
        <p:spPr>
          <a:xfrm>
            <a:off x="283951" y="5300582"/>
            <a:ext cx="1727734" cy="1502161"/>
          </a:xfrm>
          <a:prstGeom prst="rect">
            <a:avLst/>
          </a:prstGeom>
        </p:spPr>
      </p:pic>
    </p:spTree>
    <p:extLst>
      <p:ext uri="{BB962C8B-B14F-4D97-AF65-F5344CB8AC3E}">
        <p14:creationId xmlns:p14="http://schemas.microsoft.com/office/powerpoint/2010/main" val="137293308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59071" y="397229"/>
            <a:ext cx="3179850" cy="5748868"/>
          </a:xfrm>
          <a:prstGeom prst="rect">
            <a:avLst/>
          </a:prstGeom>
        </p:spPr>
      </p:pic>
      <p:pic>
        <p:nvPicPr>
          <p:cNvPr id="12292" name="Picture 4" descr="10+ Best Free Social Media Management Tools for Business – Mageplaza">
            <a:extLst>
              <a:ext uri="{FF2B5EF4-FFF2-40B4-BE49-F238E27FC236}">
                <a16:creationId xmlns:a16="http://schemas.microsoft.com/office/drawing/2014/main" id="{FF78AF21-68BE-45C2-C44A-748E70DFCB20}"/>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87663" y="1080418"/>
            <a:ext cx="3495675" cy="2929248"/>
          </a:xfrm>
          <a:prstGeom prst="rect">
            <a:avLst/>
          </a:prstGeom>
          <a:noFill/>
          <a:extLst>
            <a:ext uri="{909E8E84-426E-40DD-AFC4-6F175D3DCCD1}">
              <a14:hiddenFill xmlns:a14="http://schemas.microsoft.com/office/drawing/2010/main">
                <a:solidFill>
                  <a:srgbClr val="FFFFFF"/>
                </a:solidFill>
              </a14:hiddenFill>
            </a:ext>
          </a:extLst>
        </p:spPr>
      </p:pic>
      <p:sp>
        <p:nvSpPr>
          <p:cNvPr id="11" name="TextBox 10">
            <a:extLst>
              <a:ext uri="{FF2B5EF4-FFF2-40B4-BE49-F238E27FC236}">
                <a16:creationId xmlns:a16="http://schemas.microsoft.com/office/drawing/2014/main" id="{F2D1171F-A97A-CA82-3F6C-F6842D9BCB36}"/>
              </a:ext>
            </a:extLst>
          </p:cNvPr>
          <p:cNvSpPr txBox="1"/>
          <p:nvPr/>
        </p:nvSpPr>
        <p:spPr>
          <a:xfrm>
            <a:off x="389794" y="1662560"/>
            <a:ext cx="7680779" cy="4154984"/>
          </a:xfrm>
          <a:prstGeom prst="rect">
            <a:avLst/>
          </a:prstGeom>
          <a:noFill/>
        </p:spPr>
        <p:txBody>
          <a:bodyPr wrap="square">
            <a:spAutoFit/>
          </a:bodyPr>
          <a:lstStyle/>
          <a:p>
            <a:r>
              <a:rPr lang="en-US" sz="2400" dirty="0">
                <a:solidFill>
                  <a:srgbClr val="FF0000"/>
                </a:solidFill>
              </a:rPr>
              <a:t>10) Manage and engage your community::</a:t>
            </a:r>
          </a:p>
          <a:p>
            <a:endParaRPr lang="en-US" sz="2400" dirty="0">
              <a:solidFill>
                <a:srgbClr val="FF0000"/>
              </a:solidFill>
            </a:endParaRPr>
          </a:p>
          <a:p>
            <a:r>
              <a:rPr lang="en-US" sz="2400" dirty="0"/>
              <a:t>The great thing about social media is that it builds connections, and these connections can become communities. Communities are wonderful things as they build engagement and drive brand awareness.</a:t>
            </a:r>
          </a:p>
          <a:p>
            <a:endParaRPr lang="en-US" sz="2400" dirty="0"/>
          </a:p>
          <a:p>
            <a:r>
              <a:rPr lang="en-US" sz="2400" dirty="0"/>
              <a:t>An active community is an amazing thing as it can create brand advocates and draw in new customers. But a community needs nurturing, so you need to take time to build it and then grow it.</a:t>
            </a:r>
          </a:p>
        </p:txBody>
      </p:sp>
      <p:pic>
        <p:nvPicPr>
          <p:cNvPr id="15" name="Picture 14">
            <a:extLst>
              <a:ext uri="{FF2B5EF4-FFF2-40B4-BE49-F238E27FC236}">
                <a16:creationId xmlns:a16="http://schemas.microsoft.com/office/drawing/2014/main" id="{B4F228A3-EED8-B72A-55D3-01A30D9488F4}"/>
              </a:ext>
            </a:extLst>
          </p:cNvPr>
          <p:cNvPicPr>
            <a:picLocks noChangeAspect="1"/>
          </p:cNvPicPr>
          <p:nvPr/>
        </p:nvPicPr>
        <p:blipFill>
          <a:blip r:embed="rId8" cstate="print">
            <a:extLst>
              <a:ext uri="{28A0092B-C50C-407E-A947-70E740481C1C}">
                <a14:useLocalDpi xmlns:a14="http://schemas.microsoft.com/office/drawing/2010/main" val="0"/>
              </a:ext>
            </a:extLst>
          </a:blip>
          <a:srcRect/>
          <a:stretch/>
        </p:blipFill>
        <p:spPr>
          <a:xfrm>
            <a:off x="435435" y="5355839"/>
            <a:ext cx="1727734" cy="1502161"/>
          </a:xfrm>
          <a:prstGeom prst="rect">
            <a:avLst/>
          </a:prstGeom>
        </p:spPr>
      </p:pic>
    </p:spTree>
    <p:extLst>
      <p:ext uri="{BB962C8B-B14F-4D97-AF65-F5344CB8AC3E}">
        <p14:creationId xmlns:p14="http://schemas.microsoft.com/office/powerpoint/2010/main" val="193930986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59071" y="397229"/>
            <a:ext cx="3179850" cy="5748868"/>
          </a:xfrm>
          <a:prstGeom prst="rect">
            <a:avLst/>
          </a:prstGeom>
        </p:spPr>
      </p:pic>
      <p:sp>
        <p:nvSpPr>
          <p:cNvPr id="12" name="TextBox 11">
            <a:extLst>
              <a:ext uri="{FF2B5EF4-FFF2-40B4-BE49-F238E27FC236}">
                <a16:creationId xmlns:a16="http://schemas.microsoft.com/office/drawing/2014/main" id="{929BDFBE-72DF-8F9A-5484-7E0F21AB8742}"/>
              </a:ext>
            </a:extLst>
          </p:cNvPr>
          <p:cNvSpPr txBox="1"/>
          <p:nvPr/>
        </p:nvSpPr>
        <p:spPr>
          <a:xfrm>
            <a:off x="2144013" y="541809"/>
            <a:ext cx="6221894" cy="646331"/>
          </a:xfrm>
          <a:prstGeom prst="rect">
            <a:avLst/>
          </a:prstGeom>
          <a:noFill/>
        </p:spPr>
        <p:txBody>
          <a:bodyPr wrap="square">
            <a:spAutoFit/>
          </a:bodyPr>
          <a:lstStyle/>
          <a:p>
            <a:br>
              <a:rPr lang="en-US" dirty="0"/>
            </a:br>
            <a:endParaRPr lang="en-GB" dirty="0"/>
          </a:p>
        </p:txBody>
      </p:sp>
      <p:pic>
        <p:nvPicPr>
          <p:cNvPr id="12292" name="Picture 4" descr="10+ Best Free Social Media Management Tools for Business – Mageplaza">
            <a:extLst>
              <a:ext uri="{FF2B5EF4-FFF2-40B4-BE49-F238E27FC236}">
                <a16:creationId xmlns:a16="http://schemas.microsoft.com/office/drawing/2014/main" id="{FF78AF21-68BE-45C2-C44A-748E70DFCB20}"/>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87663" y="1080418"/>
            <a:ext cx="3495675" cy="2929248"/>
          </a:xfrm>
          <a:prstGeom prst="rect">
            <a:avLst/>
          </a:prstGeom>
          <a:noFill/>
          <a:extLst>
            <a:ext uri="{909E8E84-426E-40DD-AFC4-6F175D3DCCD1}">
              <a14:hiddenFill xmlns:a14="http://schemas.microsoft.com/office/drawing/2010/main">
                <a:solidFill>
                  <a:srgbClr val="FFFFFF"/>
                </a:solidFill>
              </a14:hiddenFill>
            </a:ext>
          </a:extLst>
        </p:spPr>
      </p:pic>
      <p:sp>
        <p:nvSpPr>
          <p:cNvPr id="11" name="TextBox 10">
            <a:extLst>
              <a:ext uri="{FF2B5EF4-FFF2-40B4-BE49-F238E27FC236}">
                <a16:creationId xmlns:a16="http://schemas.microsoft.com/office/drawing/2014/main" id="{BE9F5A37-9FC1-C3C8-989F-A8A4AC3740B3}"/>
              </a:ext>
            </a:extLst>
          </p:cNvPr>
          <p:cNvSpPr txBox="1"/>
          <p:nvPr/>
        </p:nvSpPr>
        <p:spPr>
          <a:xfrm>
            <a:off x="345757" y="1424929"/>
            <a:ext cx="8263999" cy="4154984"/>
          </a:xfrm>
          <a:prstGeom prst="rect">
            <a:avLst/>
          </a:prstGeom>
          <a:noFill/>
        </p:spPr>
        <p:txBody>
          <a:bodyPr wrap="square">
            <a:spAutoFit/>
          </a:bodyPr>
          <a:lstStyle/>
          <a:p>
            <a:endParaRPr lang="en-US" sz="2400" dirty="0"/>
          </a:p>
          <a:p>
            <a:r>
              <a:rPr lang="en-US" sz="2400" dirty="0"/>
              <a:t>A key element to managing and engaging a social media community is to be responsive. If a customer has a query or comment, get back quickly and be helpful. As social media becomes more popular as a way for customers to reach out, inevitably there will be complaints. Make sure to respond positively and find out how you can make their experience more positive to avoid a social media crisis. </a:t>
            </a:r>
          </a:p>
          <a:p>
            <a:r>
              <a:rPr lang="en-US" sz="2400" dirty="0"/>
              <a:t>Engage your community by asking questions through polls or surveys. It makes them feel a part of the community, but also may help you find out more about your customer base</a:t>
            </a:r>
            <a:r>
              <a:rPr lang="en-US" dirty="0"/>
              <a:t>.</a:t>
            </a:r>
            <a:endParaRPr lang="en-GB" dirty="0"/>
          </a:p>
        </p:txBody>
      </p:sp>
      <p:pic>
        <p:nvPicPr>
          <p:cNvPr id="18" name="Picture 17">
            <a:extLst>
              <a:ext uri="{FF2B5EF4-FFF2-40B4-BE49-F238E27FC236}">
                <a16:creationId xmlns:a16="http://schemas.microsoft.com/office/drawing/2014/main" id="{B4F228A3-EED8-B72A-55D3-01A30D9488F4}"/>
              </a:ext>
            </a:extLst>
          </p:cNvPr>
          <p:cNvPicPr>
            <a:picLocks noChangeAspect="1"/>
          </p:cNvPicPr>
          <p:nvPr/>
        </p:nvPicPr>
        <p:blipFill>
          <a:blip r:embed="rId8" cstate="print">
            <a:extLst>
              <a:ext uri="{28A0092B-C50C-407E-A947-70E740481C1C}">
                <a14:useLocalDpi xmlns:a14="http://schemas.microsoft.com/office/drawing/2010/main" val="0"/>
              </a:ext>
            </a:extLst>
          </a:blip>
          <a:srcRect/>
          <a:stretch/>
        </p:blipFill>
        <p:spPr>
          <a:xfrm>
            <a:off x="283951" y="5300582"/>
            <a:ext cx="1727734" cy="1502161"/>
          </a:xfrm>
          <a:prstGeom prst="rect">
            <a:avLst/>
          </a:prstGeom>
        </p:spPr>
      </p:pic>
    </p:spTree>
    <p:extLst>
      <p:ext uri="{BB962C8B-B14F-4D97-AF65-F5344CB8AC3E}">
        <p14:creationId xmlns:p14="http://schemas.microsoft.com/office/powerpoint/2010/main" val="272699528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59071" y="397229"/>
            <a:ext cx="3179850" cy="5748868"/>
          </a:xfrm>
          <a:prstGeom prst="rect">
            <a:avLst/>
          </a:prstGeom>
        </p:spPr>
      </p:pic>
      <p:sp>
        <p:nvSpPr>
          <p:cNvPr id="12" name="TextBox 11">
            <a:extLst>
              <a:ext uri="{FF2B5EF4-FFF2-40B4-BE49-F238E27FC236}">
                <a16:creationId xmlns:a16="http://schemas.microsoft.com/office/drawing/2014/main" id="{929BDFBE-72DF-8F9A-5484-7E0F21AB8742}"/>
              </a:ext>
            </a:extLst>
          </p:cNvPr>
          <p:cNvSpPr txBox="1"/>
          <p:nvPr/>
        </p:nvSpPr>
        <p:spPr>
          <a:xfrm>
            <a:off x="552256" y="251529"/>
            <a:ext cx="7189101" cy="1107996"/>
          </a:xfrm>
          <a:prstGeom prst="rect">
            <a:avLst/>
          </a:prstGeom>
          <a:noFill/>
        </p:spPr>
        <p:txBody>
          <a:bodyPr wrap="square">
            <a:spAutoFit/>
          </a:bodyPr>
          <a:lstStyle/>
          <a:p>
            <a:br>
              <a:rPr lang="en-US" sz="2400" dirty="0">
                <a:solidFill>
                  <a:schemeClr val="bg1"/>
                </a:solidFill>
              </a:rPr>
            </a:br>
            <a:r>
              <a:rPr lang="en-US" sz="2400" dirty="0">
                <a:solidFill>
                  <a:schemeClr val="bg1"/>
                </a:solidFill>
              </a:rPr>
              <a:t>What are the benefits of having a social media strategy?</a:t>
            </a:r>
          </a:p>
          <a:p>
            <a:endParaRPr lang="en-GB" dirty="0"/>
          </a:p>
        </p:txBody>
      </p:sp>
      <p:pic>
        <p:nvPicPr>
          <p:cNvPr id="12292" name="Picture 4" descr="10+ Best Free Social Media Management Tools for Business – Mageplaza">
            <a:extLst>
              <a:ext uri="{FF2B5EF4-FFF2-40B4-BE49-F238E27FC236}">
                <a16:creationId xmlns:a16="http://schemas.microsoft.com/office/drawing/2014/main" id="{FF78AF21-68BE-45C2-C44A-748E70DFCB20}"/>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87663" y="1080418"/>
            <a:ext cx="3495675" cy="2929248"/>
          </a:xfrm>
          <a:prstGeom prst="rect">
            <a:avLst/>
          </a:prstGeom>
          <a:noFill/>
          <a:extLst>
            <a:ext uri="{909E8E84-426E-40DD-AFC4-6F175D3DCCD1}">
              <a14:hiddenFill xmlns:a14="http://schemas.microsoft.com/office/drawing/2010/main">
                <a:solidFill>
                  <a:srgbClr val="FFFFFF"/>
                </a:solidFill>
              </a14:hiddenFill>
            </a:ext>
          </a:extLst>
        </p:spPr>
      </p:pic>
      <p:sp>
        <p:nvSpPr>
          <p:cNvPr id="11" name="TextBox 10">
            <a:extLst>
              <a:ext uri="{FF2B5EF4-FFF2-40B4-BE49-F238E27FC236}">
                <a16:creationId xmlns:a16="http://schemas.microsoft.com/office/drawing/2014/main" id="{636EC7C3-67AE-B3A1-ED14-1850D3EB92D6}"/>
              </a:ext>
            </a:extLst>
          </p:cNvPr>
          <p:cNvSpPr txBox="1"/>
          <p:nvPr/>
        </p:nvSpPr>
        <p:spPr>
          <a:xfrm>
            <a:off x="253079" y="2171430"/>
            <a:ext cx="8852427" cy="2308324"/>
          </a:xfrm>
          <a:prstGeom prst="rect">
            <a:avLst/>
          </a:prstGeom>
          <a:noFill/>
        </p:spPr>
        <p:txBody>
          <a:bodyPr wrap="square">
            <a:spAutoFit/>
          </a:bodyPr>
          <a:lstStyle/>
          <a:p>
            <a:r>
              <a:rPr lang="en-US" sz="2400" dirty="0"/>
              <a:t>You may have implemented a successful social media campaign or been heavily involved in posted content. This one-time success is achievable. However, the hard part of managing via social media is consistency. Do you understand why that campaign or post succeeded? Can you repeat it easily?</a:t>
            </a:r>
            <a:endParaRPr lang="ar-EG" sz="2400" dirty="0"/>
          </a:p>
          <a:p>
            <a:endParaRPr lang="en-GB" sz="2400" dirty="0"/>
          </a:p>
        </p:txBody>
      </p:sp>
      <p:pic>
        <p:nvPicPr>
          <p:cNvPr id="18" name="Picture 17">
            <a:extLst>
              <a:ext uri="{FF2B5EF4-FFF2-40B4-BE49-F238E27FC236}">
                <a16:creationId xmlns:a16="http://schemas.microsoft.com/office/drawing/2014/main" id="{B4F228A3-EED8-B72A-55D3-01A30D9488F4}"/>
              </a:ext>
            </a:extLst>
          </p:cNvPr>
          <p:cNvPicPr>
            <a:picLocks noChangeAspect="1"/>
          </p:cNvPicPr>
          <p:nvPr/>
        </p:nvPicPr>
        <p:blipFill>
          <a:blip r:embed="rId8" cstate="print">
            <a:extLst>
              <a:ext uri="{28A0092B-C50C-407E-A947-70E740481C1C}">
                <a14:useLocalDpi xmlns:a14="http://schemas.microsoft.com/office/drawing/2010/main" val="0"/>
              </a:ext>
            </a:extLst>
          </a:blip>
          <a:srcRect/>
          <a:stretch/>
        </p:blipFill>
        <p:spPr>
          <a:xfrm>
            <a:off x="283951" y="5300582"/>
            <a:ext cx="1727734" cy="1502161"/>
          </a:xfrm>
          <a:prstGeom prst="rect">
            <a:avLst/>
          </a:prstGeom>
        </p:spPr>
      </p:pic>
    </p:spTree>
    <p:extLst>
      <p:ext uri="{BB962C8B-B14F-4D97-AF65-F5344CB8AC3E}">
        <p14:creationId xmlns:p14="http://schemas.microsoft.com/office/powerpoint/2010/main" val="257291517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59071" y="397229"/>
            <a:ext cx="3179850" cy="5748868"/>
          </a:xfrm>
          <a:prstGeom prst="rect">
            <a:avLst/>
          </a:prstGeom>
        </p:spPr>
      </p:pic>
      <p:sp>
        <p:nvSpPr>
          <p:cNvPr id="12" name="TextBox 11">
            <a:extLst>
              <a:ext uri="{FF2B5EF4-FFF2-40B4-BE49-F238E27FC236}">
                <a16:creationId xmlns:a16="http://schemas.microsoft.com/office/drawing/2014/main" id="{929BDFBE-72DF-8F9A-5484-7E0F21AB8742}"/>
              </a:ext>
            </a:extLst>
          </p:cNvPr>
          <p:cNvSpPr txBox="1"/>
          <p:nvPr/>
        </p:nvSpPr>
        <p:spPr>
          <a:xfrm>
            <a:off x="2144013" y="541809"/>
            <a:ext cx="6221894" cy="646331"/>
          </a:xfrm>
          <a:prstGeom prst="rect">
            <a:avLst/>
          </a:prstGeom>
          <a:noFill/>
        </p:spPr>
        <p:txBody>
          <a:bodyPr wrap="square">
            <a:spAutoFit/>
          </a:bodyPr>
          <a:lstStyle/>
          <a:p>
            <a:br>
              <a:rPr lang="en-US" dirty="0"/>
            </a:br>
            <a:endParaRPr lang="en-GB" dirty="0"/>
          </a:p>
        </p:txBody>
      </p:sp>
      <p:pic>
        <p:nvPicPr>
          <p:cNvPr id="12292" name="Picture 4" descr="10+ Best Free Social Media Management Tools for Business – Mageplaza">
            <a:extLst>
              <a:ext uri="{FF2B5EF4-FFF2-40B4-BE49-F238E27FC236}">
                <a16:creationId xmlns:a16="http://schemas.microsoft.com/office/drawing/2014/main" id="{FF78AF21-68BE-45C2-C44A-748E70DFCB20}"/>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87663" y="1080418"/>
            <a:ext cx="3495675" cy="2929248"/>
          </a:xfrm>
          <a:prstGeom prst="rect">
            <a:avLst/>
          </a:prstGeom>
          <a:noFill/>
          <a:extLst>
            <a:ext uri="{909E8E84-426E-40DD-AFC4-6F175D3DCCD1}">
              <a14:hiddenFill xmlns:a14="http://schemas.microsoft.com/office/drawing/2010/main">
                <a:solidFill>
                  <a:srgbClr val="FFFFFF"/>
                </a:solidFill>
              </a14:hiddenFill>
            </a:ext>
          </a:extLst>
        </p:spPr>
      </p:pic>
      <p:sp>
        <p:nvSpPr>
          <p:cNvPr id="11" name="TextBox 10">
            <a:extLst>
              <a:ext uri="{FF2B5EF4-FFF2-40B4-BE49-F238E27FC236}">
                <a16:creationId xmlns:a16="http://schemas.microsoft.com/office/drawing/2014/main" id="{EB7F8A0E-9BDB-8CC2-E935-22C708398AFE}"/>
              </a:ext>
            </a:extLst>
          </p:cNvPr>
          <p:cNvSpPr txBox="1"/>
          <p:nvPr/>
        </p:nvSpPr>
        <p:spPr>
          <a:xfrm>
            <a:off x="271605" y="1685470"/>
            <a:ext cx="7950017" cy="3416320"/>
          </a:xfrm>
          <a:prstGeom prst="rect">
            <a:avLst/>
          </a:prstGeom>
          <a:noFill/>
        </p:spPr>
        <p:txBody>
          <a:bodyPr wrap="square">
            <a:spAutoFit/>
          </a:bodyPr>
          <a:lstStyle/>
          <a:p>
            <a:r>
              <a:rPr lang="en-US" sz="2400" dirty="0">
                <a:solidFill>
                  <a:srgbClr val="FF0000"/>
                </a:solidFill>
              </a:rPr>
              <a:t>Thinking of creating a social media strategy can be daunting, but it will provide your company with many tangible benefits, such as</a:t>
            </a:r>
            <a:r>
              <a:rPr lang="ar-EG" sz="2400" dirty="0">
                <a:solidFill>
                  <a:srgbClr val="FF0000"/>
                </a:solidFill>
              </a:rPr>
              <a:t>::</a:t>
            </a:r>
          </a:p>
          <a:p>
            <a:pPr marL="285750" indent="-285750">
              <a:buFont typeface="Arial" panose="020B0604020202020204" pitchFamily="34" charset="0"/>
              <a:buChar char="•"/>
            </a:pPr>
            <a:r>
              <a:rPr lang="en-US" sz="2400" dirty="0"/>
              <a:t>A direction for all your social media activities</a:t>
            </a:r>
          </a:p>
          <a:p>
            <a:pPr marL="285750" indent="-285750">
              <a:buFont typeface="Arial" panose="020B0604020202020204" pitchFamily="34" charset="0"/>
              <a:buChar char="•"/>
            </a:pPr>
            <a:r>
              <a:rPr lang="en-US" sz="2400" dirty="0"/>
              <a:t>Improve brand awareness</a:t>
            </a:r>
          </a:p>
          <a:p>
            <a:pPr marL="285750" indent="-285750">
              <a:buFont typeface="Arial" panose="020B0604020202020204" pitchFamily="34" charset="0"/>
              <a:buChar char="•"/>
            </a:pPr>
            <a:r>
              <a:rPr lang="en-US" sz="2400" dirty="0"/>
              <a:t>Offer social customer service and support</a:t>
            </a:r>
          </a:p>
          <a:p>
            <a:pPr marL="285750" indent="-285750">
              <a:buFont typeface="Arial" panose="020B0604020202020204" pitchFamily="34" charset="0"/>
              <a:buChar char="•"/>
            </a:pPr>
            <a:r>
              <a:rPr lang="en-US" sz="2400" dirty="0"/>
              <a:t>Enhance targeting across audiences</a:t>
            </a:r>
          </a:p>
          <a:p>
            <a:pPr marL="285750" indent="-285750">
              <a:buFont typeface="Arial" panose="020B0604020202020204" pitchFamily="34" charset="0"/>
              <a:buChar char="•"/>
            </a:pPr>
            <a:r>
              <a:rPr lang="en-US" sz="2400" dirty="0"/>
              <a:t>Direct and increase website traffic</a:t>
            </a:r>
          </a:p>
          <a:p>
            <a:pPr marL="285750" indent="-285750">
              <a:buFont typeface="Arial" panose="020B0604020202020204" pitchFamily="34" charset="0"/>
              <a:buChar char="•"/>
            </a:pPr>
            <a:r>
              <a:rPr lang="en-US" sz="2400" dirty="0"/>
              <a:t>Personalize content</a:t>
            </a:r>
          </a:p>
        </p:txBody>
      </p:sp>
      <p:pic>
        <p:nvPicPr>
          <p:cNvPr id="18" name="Picture 17">
            <a:extLst>
              <a:ext uri="{FF2B5EF4-FFF2-40B4-BE49-F238E27FC236}">
                <a16:creationId xmlns:a16="http://schemas.microsoft.com/office/drawing/2014/main" id="{B4F228A3-EED8-B72A-55D3-01A30D9488F4}"/>
              </a:ext>
            </a:extLst>
          </p:cNvPr>
          <p:cNvPicPr>
            <a:picLocks noChangeAspect="1"/>
          </p:cNvPicPr>
          <p:nvPr/>
        </p:nvPicPr>
        <p:blipFill>
          <a:blip r:embed="rId8" cstate="print">
            <a:extLst>
              <a:ext uri="{28A0092B-C50C-407E-A947-70E740481C1C}">
                <a14:useLocalDpi xmlns:a14="http://schemas.microsoft.com/office/drawing/2010/main" val="0"/>
              </a:ext>
            </a:extLst>
          </a:blip>
          <a:srcRect/>
          <a:stretch/>
        </p:blipFill>
        <p:spPr>
          <a:xfrm>
            <a:off x="283951" y="5300582"/>
            <a:ext cx="1727734" cy="1502161"/>
          </a:xfrm>
          <a:prstGeom prst="rect">
            <a:avLst/>
          </a:prstGeom>
        </p:spPr>
      </p:pic>
    </p:spTree>
    <p:extLst>
      <p:ext uri="{BB962C8B-B14F-4D97-AF65-F5344CB8AC3E}">
        <p14:creationId xmlns:p14="http://schemas.microsoft.com/office/powerpoint/2010/main" val="119902147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59071" y="397229"/>
            <a:ext cx="3179850" cy="5748868"/>
          </a:xfrm>
          <a:prstGeom prst="rect">
            <a:avLst/>
          </a:prstGeom>
        </p:spPr>
      </p:pic>
      <p:pic>
        <p:nvPicPr>
          <p:cNvPr id="12292" name="Picture 4" descr="10+ Best Free Social Media Management Tools for Business – Mageplaza">
            <a:extLst>
              <a:ext uri="{FF2B5EF4-FFF2-40B4-BE49-F238E27FC236}">
                <a16:creationId xmlns:a16="http://schemas.microsoft.com/office/drawing/2014/main" id="{FF78AF21-68BE-45C2-C44A-748E70DFCB20}"/>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87663" y="1080418"/>
            <a:ext cx="3495675" cy="2929248"/>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29A2E0E7-0EBA-7352-2C19-4DC2C076A9D8}"/>
              </a:ext>
            </a:extLst>
          </p:cNvPr>
          <p:cNvSpPr txBox="1"/>
          <p:nvPr/>
        </p:nvSpPr>
        <p:spPr>
          <a:xfrm>
            <a:off x="451142" y="1868674"/>
            <a:ext cx="8302640" cy="3785652"/>
          </a:xfrm>
          <a:prstGeom prst="rect">
            <a:avLst/>
          </a:prstGeom>
          <a:noFill/>
        </p:spPr>
        <p:txBody>
          <a:bodyPr wrap="square">
            <a:spAutoFit/>
          </a:bodyPr>
          <a:lstStyle/>
          <a:p>
            <a:pPr marL="285750" indent="-285750">
              <a:buFont typeface="Arial" panose="020B0604020202020204" pitchFamily="34" charset="0"/>
              <a:buChar char="•"/>
            </a:pPr>
            <a:r>
              <a:rPr lang="en-US" sz="2400" dirty="0"/>
              <a:t>Generate better quality leads</a:t>
            </a:r>
            <a:r>
              <a:rPr lang="ar-EG" sz="2400" dirty="0"/>
              <a:t>.</a:t>
            </a:r>
            <a:endParaRPr lang="en-US" sz="2400" dirty="0"/>
          </a:p>
          <a:p>
            <a:pPr marL="285750" indent="-285750">
              <a:buFont typeface="Arial" panose="020B0604020202020204" pitchFamily="34" charset="0"/>
              <a:buChar char="•"/>
            </a:pPr>
            <a:r>
              <a:rPr lang="en-US" sz="2400" dirty="0"/>
              <a:t>Create social media influencer opportunities </a:t>
            </a:r>
            <a:r>
              <a:rPr lang="ar-EG" sz="2400" dirty="0"/>
              <a:t>.</a:t>
            </a:r>
            <a:endParaRPr lang="en-US" sz="2400" dirty="0"/>
          </a:p>
          <a:p>
            <a:pPr marL="285750" indent="-285750">
              <a:buFont typeface="Arial" panose="020B0604020202020204" pitchFamily="34" charset="0"/>
              <a:buChar char="•"/>
            </a:pPr>
            <a:r>
              <a:rPr lang="en-US" sz="2400" dirty="0"/>
              <a:t>Promote your unique content that could go viral (remember the ALS ice bucket challenge?)</a:t>
            </a:r>
          </a:p>
          <a:p>
            <a:pPr marL="285750" indent="-285750">
              <a:buFont typeface="Arial" panose="020B0604020202020204" pitchFamily="34" charset="0"/>
              <a:buChar char="•"/>
            </a:pPr>
            <a:r>
              <a:rPr lang="en-US" sz="2400" dirty="0"/>
              <a:t>Offer social commerce and shoppable posts</a:t>
            </a:r>
            <a:r>
              <a:rPr lang="ar-EG" sz="2400" dirty="0"/>
              <a:t>.</a:t>
            </a:r>
            <a:endParaRPr lang="en-US" sz="2400" dirty="0"/>
          </a:p>
          <a:p>
            <a:pPr marL="285750" indent="-285750">
              <a:buFont typeface="Arial" panose="020B0604020202020204" pitchFamily="34" charset="0"/>
              <a:buChar char="•"/>
            </a:pPr>
            <a:r>
              <a:rPr lang="en-US" sz="2400" dirty="0"/>
              <a:t>Data you can analyze and measure</a:t>
            </a:r>
            <a:r>
              <a:rPr lang="ar-EG" sz="2400" dirty="0"/>
              <a:t>.</a:t>
            </a:r>
          </a:p>
          <a:p>
            <a:r>
              <a:rPr lang="en-US" sz="2400" dirty="0">
                <a:solidFill>
                  <a:srgbClr val="FF0000"/>
                </a:solidFill>
              </a:rPr>
              <a:t>As you can see there are huge benefits to social media, so creating a strategy will serve to achieve your business goals and drive customer engagement.</a:t>
            </a:r>
            <a:endParaRPr lang="ar-EG" sz="2400" dirty="0">
              <a:solidFill>
                <a:srgbClr val="FF0000"/>
              </a:solidFill>
            </a:endParaRPr>
          </a:p>
          <a:p>
            <a:endParaRPr lang="en-GB" sz="2400" dirty="0"/>
          </a:p>
        </p:txBody>
      </p:sp>
      <p:pic>
        <p:nvPicPr>
          <p:cNvPr id="15" name="Picture 14">
            <a:extLst>
              <a:ext uri="{FF2B5EF4-FFF2-40B4-BE49-F238E27FC236}">
                <a16:creationId xmlns:a16="http://schemas.microsoft.com/office/drawing/2014/main" id="{B4F228A3-EED8-B72A-55D3-01A30D9488F4}"/>
              </a:ext>
            </a:extLst>
          </p:cNvPr>
          <p:cNvPicPr>
            <a:picLocks noChangeAspect="1"/>
          </p:cNvPicPr>
          <p:nvPr/>
        </p:nvPicPr>
        <p:blipFill>
          <a:blip r:embed="rId8" cstate="print">
            <a:extLst>
              <a:ext uri="{28A0092B-C50C-407E-A947-70E740481C1C}">
                <a14:useLocalDpi xmlns:a14="http://schemas.microsoft.com/office/drawing/2010/main" val="0"/>
              </a:ext>
            </a:extLst>
          </a:blip>
          <a:srcRect/>
          <a:stretch/>
        </p:blipFill>
        <p:spPr>
          <a:xfrm>
            <a:off x="283951" y="5300582"/>
            <a:ext cx="1727734" cy="1502161"/>
          </a:xfrm>
          <a:prstGeom prst="rect">
            <a:avLst/>
          </a:prstGeom>
        </p:spPr>
      </p:pic>
    </p:spTree>
    <p:extLst>
      <p:ext uri="{BB962C8B-B14F-4D97-AF65-F5344CB8AC3E}">
        <p14:creationId xmlns:p14="http://schemas.microsoft.com/office/powerpoint/2010/main" val="138894110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59071" y="397229"/>
            <a:ext cx="3179850" cy="5748868"/>
          </a:xfrm>
          <a:prstGeom prst="rect">
            <a:avLst/>
          </a:prstGeom>
        </p:spPr>
      </p:pic>
      <p:sp>
        <p:nvSpPr>
          <p:cNvPr id="12" name="TextBox 11">
            <a:extLst>
              <a:ext uri="{FF2B5EF4-FFF2-40B4-BE49-F238E27FC236}">
                <a16:creationId xmlns:a16="http://schemas.microsoft.com/office/drawing/2014/main" id="{929BDFBE-72DF-8F9A-5484-7E0F21AB8742}"/>
              </a:ext>
            </a:extLst>
          </p:cNvPr>
          <p:cNvSpPr txBox="1"/>
          <p:nvPr/>
        </p:nvSpPr>
        <p:spPr>
          <a:xfrm>
            <a:off x="814107" y="611819"/>
            <a:ext cx="9662921" cy="400110"/>
          </a:xfrm>
          <a:prstGeom prst="rect">
            <a:avLst/>
          </a:prstGeom>
          <a:noFill/>
        </p:spPr>
        <p:txBody>
          <a:bodyPr wrap="square">
            <a:spAutoFit/>
          </a:bodyPr>
          <a:lstStyle/>
          <a:p>
            <a:pPr algn="l"/>
            <a:r>
              <a:rPr lang="en-GB" sz="2000" b="0" i="0" dirty="0">
                <a:solidFill>
                  <a:schemeClr val="bg1"/>
                </a:solidFill>
                <a:effectLst/>
                <a:latin typeface="AeonikBold"/>
              </a:rPr>
              <a:t>Social media marketing strategy vs. social media content strategy</a:t>
            </a:r>
          </a:p>
        </p:txBody>
      </p:sp>
      <p:pic>
        <p:nvPicPr>
          <p:cNvPr id="12292" name="Picture 4" descr="10+ Best Free Social Media Management Tools for Business – Mageplaza">
            <a:extLst>
              <a:ext uri="{FF2B5EF4-FFF2-40B4-BE49-F238E27FC236}">
                <a16:creationId xmlns:a16="http://schemas.microsoft.com/office/drawing/2014/main" id="{FF78AF21-68BE-45C2-C44A-748E70DFCB20}"/>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87663" y="1080418"/>
            <a:ext cx="3495675" cy="2929248"/>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10">
            <a:extLst>
              <a:ext uri="{FF2B5EF4-FFF2-40B4-BE49-F238E27FC236}">
                <a16:creationId xmlns:a16="http://schemas.microsoft.com/office/drawing/2014/main" id="{5F8855C6-743D-45BA-7DF0-C4254C8A6220}"/>
              </a:ext>
            </a:extLst>
          </p:cNvPr>
          <p:cNvPicPr>
            <a:picLocks noChangeAspect="1"/>
          </p:cNvPicPr>
          <p:nvPr/>
        </p:nvPicPr>
        <p:blipFill rotWithShape="1">
          <a:blip r:embed="rId8"/>
          <a:srcRect l="11550" t="28002" r="38621" b="5771"/>
          <a:stretch/>
        </p:blipFill>
        <p:spPr>
          <a:xfrm>
            <a:off x="221672" y="1374875"/>
            <a:ext cx="8192982" cy="4539686"/>
          </a:xfrm>
          <a:prstGeom prst="rect">
            <a:avLst/>
          </a:prstGeom>
        </p:spPr>
      </p:pic>
      <p:pic>
        <p:nvPicPr>
          <p:cNvPr id="18" name="Picture 17">
            <a:extLst>
              <a:ext uri="{FF2B5EF4-FFF2-40B4-BE49-F238E27FC236}">
                <a16:creationId xmlns:a16="http://schemas.microsoft.com/office/drawing/2014/main" id="{B4F228A3-EED8-B72A-55D3-01A30D9488F4}"/>
              </a:ext>
            </a:extLst>
          </p:cNvPr>
          <p:cNvPicPr>
            <a:picLocks noChangeAspect="1"/>
          </p:cNvPicPr>
          <p:nvPr/>
        </p:nvPicPr>
        <p:blipFill>
          <a:blip r:embed="rId9" cstate="print">
            <a:extLst>
              <a:ext uri="{28A0092B-C50C-407E-A947-70E740481C1C}">
                <a14:useLocalDpi xmlns:a14="http://schemas.microsoft.com/office/drawing/2010/main" val="0"/>
              </a:ext>
            </a:extLst>
          </a:blip>
          <a:srcRect/>
          <a:stretch/>
        </p:blipFill>
        <p:spPr>
          <a:xfrm>
            <a:off x="337077" y="5406476"/>
            <a:ext cx="1727734" cy="1502161"/>
          </a:xfrm>
          <a:prstGeom prst="rect">
            <a:avLst/>
          </a:prstGeom>
        </p:spPr>
      </p:pic>
    </p:spTree>
    <p:extLst>
      <p:ext uri="{BB962C8B-B14F-4D97-AF65-F5344CB8AC3E}">
        <p14:creationId xmlns:p14="http://schemas.microsoft.com/office/powerpoint/2010/main" val="222699455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59071" y="397229"/>
            <a:ext cx="3179850" cy="5748868"/>
          </a:xfrm>
          <a:prstGeom prst="rect">
            <a:avLst/>
          </a:prstGeom>
        </p:spPr>
      </p:pic>
      <p:sp>
        <p:nvSpPr>
          <p:cNvPr id="12" name="TextBox 11">
            <a:extLst>
              <a:ext uri="{FF2B5EF4-FFF2-40B4-BE49-F238E27FC236}">
                <a16:creationId xmlns:a16="http://schemas.microsoft.com/office/drawing/2014/main" id="{929BDFBE-72DF-8F9A-5484-7E0F21AB8742}"/>
              </a:ext>
            </a:extLst>
          </p:cNvPr>
          <p:cNvSpPr txBox="1"/>
          <p:nvPr/>
        </p:nvSpPr>
        <p:spPr>
          <a:xfrm>
            <a:off x="2144013" y="541809"/>
            <a:ext cx="6221894" cy="646331"/>
          </a:xfrm>
          <a:prstGeom prst="rect">
            <a:avLst/>
          </a:prstGeom>
          <a:noFill/>
        </p:spPr>
        <p:txBody>
          <a:bodyPr wrap="square">
            <a:spAutoFit/>
          </a:bodyPr>
          <a:lstStyle/>
          <a:p>
            <a:br>
              <a:rPr lang="en-US" dirty="0"/>
            </a:br>
            <a:endParaRPr lang="en-GB" dirty="0"/>
          </a:p>
        </p:txBody>
      </p:sp>
      <p:pic>
        <p:nvPicPr>
          <p:cNvPr id="12292" name="Picture 4" descr="10+ Best Free Social Media Management Tools for Business – Mageplaza">
            <a:extLst>
              <a:ext uri="{FF2B5EF4-FFF2-40B4-BE49-F238E27FC236}">
                <a16:creationId xmlns:a16="http://schemas.microsoft.com/office/drawing/2014/main" id="{FF78AF21-68BE-45C2-C44A-748E70DFCB20}"/>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87663" y="1080418"/>
            <a:ext cx="3495675" cy="2929248"/>
          </a:xfrm>
          <a:prstGeom prst="rect">
            <a:avLst/>
          </a:prstGeom>
          <a:noFill/>
          <a:extLst>
            <a:ext uri="{909E8E84-426E-40DD-AFC4-6F175D3DCCD1}">
              <a14:hiddenFill xmlns:a14="http://schemas.microsoft.com/office/drawing/2010/main">
                <a:solidFill>
                  <a:srgbClr val="FFFFFF"/>
                </a:solidFill>
              </a14:hiddenFill>
            </a:ext>
          </a:extLst>
        </p:spPr>
      </p:pic>
      <p:sp>
        <p:nvSpPr>
          <p:cNvPr id="11" name="TextBox 10">
            <a:extLst>
              <a:ext uri="{FF2B5EF4-FFF2-40B4-BE49-F238E27FC236}">
                <a16:creationId xmlns:a16="http://schemas.microsoft.com/office/drawing/2014/main" id="{37B42C19-E932-85B4-0125-1A0FE5C809A0}"/>
              </a:ext>
            </a:extLst>
          </p:cNvPr>
          <p:cNvSpPr txBox="1"/>
          <p:nvPr/>
        </p:nvSpPr>
        <p:spPr>
          <a:xfrm>
            <a:off x="253079" y="1702002"/>
            <a:ext cx="8161575" cy="4154984"/>
          </a:xfrm>
          <a:prstGeom prst="rect">
            <a:avLst/>
          </a:prstGeom>
          <a:noFill/>
        </p:spPr>
        <p:txBody>
          <a:bodyPr wrap="square">
            <a:spAutoFit/>
          </a:bodyPr>
          <a:lstStyle/>
          <a:p>
            <a:r>
              <a:rPr lang="en-US" sz="2400" dirty="0"/>
              <a:t>While content marketing and social media marketing are closely linked, there’s a difference between them.</a:t>
            </a:r>
          </a:p>
          <a:p>
            <a:endParaRPr lang="en-US" sz="2400" dirty="0"/>
          </a:p>
          <a:p>
            <a:r>
              <a:rPr lang="en-US" sz="2400" dirty="0"/>
              <a:t>A marketing strategy is the place to start if you want to direct and enhance your social media activities. It involves some key elements such as audience research, persona building, choosing the social media platform, and much more.</a:t>
            </a:r>
          </a:p>
          <a:p>
            <a:endParaRPr lang="en-US" sz="2400" dirty="0"/>
          </a:p>
          <a:p>
            <a:r>
              <a:rPr lang="en-US" sz="2400" dirty="0"/>
              <a:t>A content strategy focuses on the content formats and outputs. So, it should look at the creation of content, messaging and tone, content scheduling, etc.</a:t>
            </a:r>
            <a:endParaRPr lang="en-GB" sz="2400" dirty="0"/>
          </a:p>
        </p:txBody>
      </p:sp>
      <p:pic>
        <p:nvPicPr>
          <p:cNvPr id="15" name="Picture 14">
            <a:extLst>
              <a:ext uri="{FF2B5EF4-FFF2-40B4-BE49-F238E27FC236}">
                <a16:creationId xmlns:a16="http://schemas.microsoft.com/office/drawing/2014/main" id="{B4F228A3-EED8-B72A-55D3-01A30D9488F4}"/>
              </a:ext>
            </a:extLst>
          </p:cNvPr>
          <p:cNvPicPr>
            <a:picLocks noChangeAspect="1"/>
          </p:cNvPicPr>
          <p:nvPr/>
        </p:nvPicPr>
        <p:blipFill>
          <a:blip r:embed="rId8" cstate="print">
            <a:extLst>
              <a:ext uri="{28A0092B-C50C-407E-A947-70E740481C1C}">
                <a14:useLocalDpi xmlns:a14="http://schemas.microsoft.com/office/drawing/2010/main" val="0"/>
              </a:ext>
            </a:extLst>
          </a:blip>
          <a:srcRect/>
          <a:stretch/>
        </p:blipFill>
        <p:spPr>
          <a:xfrm>
            <a:off x="416279" y="5403001"/>
            <a:ext cx="1727734" cy="1502161"/>
          </a:xfrm>
          <a:prstGeom prst="rect">
            <a:avLst/>
          </a:prstGeom>
        </p:spPr>
      </p:pic>
    </p:spTree>
    <p:extLst>
      <p:ext uri="{BB962C8B-B14F-4D97-AF65-F5344CB8AC3E}">
        <p14:creationId xmlns:p14="http://schemas.microsoft.com/office/powerpoint/2010/main" val="170633822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59071" y="397229"/>
            <a:ext cx="3179850" cy="5748868"/>
          </a:xfrm>
          <a:prstGeom prst="rect">
            <a:avLst/>
          </a:prstGeom>
        </p:spPr>
      </p:pic>
      <p:sp>
        <p:nvSpPr>
          <p:cNvPr id="12" name="TextBox 11">
            <a:extLst>
              <a:ext uri="{FF2B5EF4-FFF2-40B4-BE49-F238E27FC236}">
                <a16:creationId xmlns:a16="http://schemas.microsoft.com/office/drawing/2014/main" id="{929BDFBE-72DF-8F9A-5484-7E0F21AB8742}"/>
              </a:ext>
            </a:extLst>
          </p:cNvPr>
          <p:cNvSpPr txBox="1"/>
          <p:nvPr/>
        </p:nvSpPr>
        <p:spPr>
          <a:xfrm>
            <a:off x="1899062" y="557708"/>
            <a:ext cx="6221894" cy="461665"/>
          </a:xfrm>
          <a:prstGeom prst="rect">
            <a:avLst/>
          </a:prstGeom>
          <a:noFill/>
        </p:spPr>
        <p:txBody>
          <a:bodyPr wrap="square">
            <a:spAutoFit/>
          </a:bodyPr>
          <a:lstStyle/>
          <a:p>
            <a:r>
              <a:rPr lang="en-US" sz="2400" dirty="0">
                <a:solidFill>
                  <a:schemeClr val="bg1"/>
                </a:solidFill>
              </a:rPr>
              <a:t>What is a social media engagement strategy?</a:t>
            </a:r>
            <a:endParaRPr lang="en-GB" sz="2400" dirty="0">
              <a:solidFill>
                <a:schemeClr val="bg1"/>
              </a:solidFill>
            </a:endParaRPr>
          </a:p>
        </p:txBody>
      </p:sp>
      <p:pic>
        <p:nvPicPr>
          <p:cNvPr id="12292" name="Picture 4" descr="10+ Best Free Social Media Management Tools for Business – Mageplaza">
            <a:extLst>
              <a:ext uri="{FF2B5EF4-FFF2-40B4-BE49-F238E27FC236}">
                <a16:creationId xmlns:a16="http://schemas.microsoft.com/office/drawing/2014/main" id="{FF78AF21-68BE-45C2-C44A-748E70DFCB20}"/>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87663" y="1080418"/>
            <a:ext cx="3495675" cy="2929248"/>
          </a:xfrm>
          <a:prstGeom prst="rect">
            <a:avLst/>
          </a:prstGeom>
          <a:noFill/>
          <a:extLst>
            <a:ext uri="{909E8E84-426E-40DD-AFC4-6F175D3DCCD1}">
              <a14:hiddenFill xmlns:a14="http://schemas.microsoft.com/office/drawing/2010/main">
                <a:solidFill>
                  <a:srgbClr val="FFFFFF"/>
                </a:solidFill>
              </a14:hiddenFill>
            </a:ext>
          </a:extLst>
        </p:spPr>
      </p:pic>
      <p:sp>
        <p:nvSpPr>
          <p:cNvPr id="11" name="TextBox 10">
            <a:extLst>
              <a:ext uri="{FF2B5EF4-FFF2-40B4-BE49-F238E27FC236}">
                <a16:creationId xmlns:a16="http://schemas.microsoft.com/office/drawing/2014/main" id="{205CCEBB-DACB-7945-5E6D-B50AD4145D11}"/>
              </a:ext>
            </a:extLst>
          </p:cNvPr>
          <p:cNvSpPr txBox="1"/>
          <p:nvPr/>
        </p:nvSpPr>
        <p:spPr>
          <a:xfrm>
            <a:off x="523664" y="2071334"/>
            <a:ext cx="8122410" cy="1815882"/>
          </a:xfrm>
          <a:prstGeom prst="rect">
            <a:avLst/>
          </a:prstGeom>
          <a:noFill/>
        </p:spPr>
        <p:txBody>
          <a:bodyPr wrap="square">
            <a:spAutoFit/>
          </a:bodyPr>
          <a:lstStyle/>
          <a:p>
            <a:r>
              <a:rPr lang="en-US" sz="2800" dirty="0"/>
              <a:t>Your social media engagement strategy is important as it creates connections with your audience across networks. It helps you to manage your community through social media channels and build your brand. </a:t>
            </a:r>
            <a:endParaRPr lang="en-GB" sz="2800" dirty="0"/>
          </a:p>
        </p:txBody>
      </p:sp>
      <p:pic>
        <p:nvPicPr>
          <p:cNvPr id="18" name="Picture 17">
            <a:extLst>
              <a:ext uri="{FF2B5EF4-FFF2-40B4-BE49-F238E27FC236}">
                <a16:creationId xmlns:a16="http://schemas.microsoft.com/office/drawing/2014/main" id="{B4F228A3-EED8-B72A-55D3-01A30D9488F4}"/>
              </a:ext>
            </a:extLst>
          </p:cNvPr>
          <p:cNvPicPr>
            <a:picLocks noChangeAspect="1"/>
          </p:cNvPicPr>
          <p:nvPr/>
        </p:nvPicPr>
        <p:blipFill>
          <a:blip r:embed="rId8" cstate="print">
            <a:extLst>
              <a:ext uri="{28A0092B-C50C-407E-A947-70E740481C1C}">
                <a14:useLocalDpi xmlns:a14="http://schemas.microsoft.com/office/drawing/2010/main" val="0"/>
              </a:ext>
            </a:extLst>
          </a:blip>
          <a:srcRect/>
          <a:stretch/>
        </p:blipFill>
        <p:spPr>
          <a:xfrm>
            <a:off x="516319" y="5130253"/>
            <a:ext cx="1727734" cy="1502161"/>
          </a:xfrm>
          <a:prstGeom prst="rect">
            <a:avLst/>
          </a:prstGeom>
        </p:spPr>
      </p:pic>
    </p:spTree>
    <p:extLst>
      <p:ext uri="{BB962C8B-B14F-4D97-AF65-F5344CB8AC3E}">
        <p14:creationId xmlns:p14="http://schemas.microsoft.com/office/powerpoint/2010/main" val="17701649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59071" y="397229"/>
            <a:ext cx="3179850" cy="5748868"/>
          </a:xfrm>
          <a:prstGeom prst="rect">
            <a:avLst/>
          </a:prstGeom>
        </p:spPr>
      </p:pic>
      <p:sp>
        <p:nvSpPr>
          <p:cNvPr id="12" name="TextBox 11">
            <a:extLst>
              <a:ext uri="{FF2B5EF4-FFF2-40B4-BE49-F238E27FC236}">
                <a16:creationId xmlns:a16="http://schemas.microsoft.com/office/drawing/2014/main" id="{929BDFBE-72DF-8F9A-5484-7E0F21AB8742}"/>
              </a:ext>
            </a:extLst>
          </p:cNvPr>
          <p:cNvSpPr txBox="1"/>
          <p:nvPr/>
        </p:nvSpPr>
        <p:spPr>
          <a:xfrm>
            <a:off x="2144013" y="541809"/>
            <a:ext cx="6221894" cy="646331"/>
          </a:xfrm>
          <a:prstGeom prst="rect">
            <a:avLst/>
          </a:prstGeom>
          <a:noFill/>
        </p:spPr>
        <p:txBody>
          <a:bodyPr wrap="square">
            <a:spAutoFit/>
          </a:bodyPr>
          <a:lstStyle/>
          <a:p>
            <a:br>
              <a:rPr lang="en-US" dirty="0"/>
            </a:br>
            <a:endParaRPr lang="en-GB" dirty="0"/>
          </a:p>
        </p:txBody>
      </p:sp>
      <p:pic>
        <p:nvPicPr>
          <p:cNvPr id="12292" name="Picture 4" descr="10+ Best Free Social Media Management Tools for Business – Mageplaza">
            <a:extLst>
              <a:ext uri="{FF2B5EF4-FFF2-40B4-BE49-F238E27FC236}">
                <a16:creationId xmlns:a16="http://schemas.microsoft.com/office/drawing/2014/main" id="{FF78AF21-68BE-45C2-C44A-748E70DFCB20}"/>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87663" y="1080418"/>
            <a:ext cx="3495675" cy="2929248"/>
          </a:xfrm>
          <a:prstGeom prst="rect">
            <a:avLst/>
          </a:prstGeom>
          <a:noFill/>
          <a:extLst>
            <a:ext uri="{909E8E84-426E-40DD-AFC4-6F175D3DCCD1}">
              <a14:hiddenFill xmlns:a14="http://schemas.microsoft.com/office/drawing/2010/main">
                <a:solidFill>
                  <a:srgbClr val="FFFFFF"/>
                </a:solidFill>
              </a14:hiddenFill>
            </a:ext>
          </a:extLst>
        </p:spPr>
      </p:pic>
      <p:sp>
        <p:nvSpPr>
          <p:cNvPr id="11" name="TextBox 10">
            <a:extLst>
              <a:ext uri="{FF2B5EF4-FFF2-40B4-BE49-F238E27FC236}">
                <a16:creationId xmlns:a16="http://schemas.microsoft.com/office/drawing/2014/main" id="{646E0704-BBA4-A4E2-BEDE-21FCE856EDFF}"/>
              </a:ext>
            </a:extLst>
          </p:cNvPr>
          <p:cNvSpPr txBox="1"/>
          <p:nvPr/>
        </p:nvSpPr>
        <p:spPr>
          <a:xfrm>
            <a:off x="321982" y="1633050"/>
            <a:ext cx="8439883" cy="3108543"/>
          </a:xfrm>
          <a:prstGeom prst="rect">
            <a:avLst/>
          </a:prstGeom>
          <a:noFill/>
        </p:spPr>
        <p:txBody>
          <a:bodyPr wrap="square">
            <a:spAutoFit/>
          </a:bodyPr>
          <a:lstStyle/>
          <a:p>
            <a:r>
              <a:rPr lang="en-US" sz="2800" dirty="0">
                <a:solidFill>
                  <a:srgbClr val="FF0000"/>
                </a:solidFill>
              </a:rPr>
              <a:t>The two core purposes of an engagement strategy are to:</a:t>
            </a:r>
          </a:p>
          <a:p>
            <a:endParaRPr lang="en-US" sz="2800" dirty="0"/>
          </a:p>
          <a:p>
            <a:r>
              <a:rPr lang="en-US" sz="2800" dirty="0">
                <a:solidFill>
                  <a:srgbClr val="FF0000"/>
                </a:solidFill>
              </a:rPr>
              <a:t>Manage your community: </a:t>
            </a:r>
            <a:r>
              <a:rPr lang="en-US" sz="2800" dirty="0"/>
              <a:t>this can be done by offering advice through a blog, responding to comments in posts, replying to queries on channels, and reaching out with polls or surveys to find out more about your customer base. </a:t>
            </a:r>
          </a:p>
        </p:txBody>
      </p:sp>
      <p:pic>
        <p:nvPicPr>
          <p:cNvPr id="18" name="Picture 17">
            <a:extLst>
              <a:ext uri="{FF2B5EF4-FFF2-40B4-BE49-F238E27FC236}">
                <a16:creationId xmlns:a16="http://schemas.microsoft.com/office/drawing/2014/main" id="{B4F228A3-EED8-B72A-55D3-01A30D9488F4}"/>
              </a:ext>
            </a:extLst>
          </p:cNvPr>
          <p:cNvPicPr>
            <a:picLocks noChangeAspect="1"/>
          </p:cNvPicPr>
          <p:nvPr/>
        </p:nvPicPr>
        <p:blipFill>
          <a:blip r:embed="rId8" cstate="print">
            <a:extLst>
              <a:ext uri="{28A0092B-C50C-407E-A947-70E740481C1C}">
                <a14:useLocalDpi xmlns:a14="http://schemas.microsoft.com/office/drawing/2010/main" val="0"/>
              </a:ext>
            </a:extLst>
          </a:blip>
          <a:srcRect/>
          <a:stretch/>
        </p:blipFill>
        <p:spPr>
          <a:xfrm>
            <a:off x="368637" y="5186503"/>
            <a:ext cx="1727734" cy="1502161"/>
          </a:xfrm>
          <a:prstGeom prst="rect">
            <a:avLst/>
          </a:prstGeom>
        </p:spPr>
      </p:pic>
    </p:spTree>
    <p:extLst>
      <p:ext uri="{BB962C8B-B14F-4D97-AF65-F5344CB8AC3E}">
        <p14:creationId xmlns:p14="http://schemas.microsoft.com/office/powerpoint/2010/main" val="134366418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59071" y="397229"/>
            <a:ext cx="3179850" cy="5748868"/>
          </a:xfrm>
          <a:prstGeom prst="rect">
            <a:avLst/>
          </a:prstGeom>
        </p:spPr>
      </p:pic>
      <p:sp>
        <p:nvSpPr>
          <p:cNvPr id="12" name="TextBox 11">
            <a:extLst>
              <a:ext uri="{FF2B5EF4-FFF2-40B4-BE49-F238E27FC236}">
                <a16:creationId xmlns:a16="http://schemas.microsoft.com/office/drawing/2014/main" id="{929BDFBE-72DF-8F9A-5484-7E0F21AB8742}"/>
              </a:ext>
            </a:extLst>
          </p:cNvPr>
          <p:cNvSpPr txBox="1"/>
          <p:nvPr/>
        </p:nvSpPr>
        <p:spPr>
          <a:xfrm>
            <a:off x="2144013" y="541809"/>
            <a:ext cx="6221894" cy="646331"/>
          </a:xfrm>
          <a:prstGeom prst="rect">
            <a:avLst/>
          </a:prstGeom>
          <a:noFill/>
        </p:spPr>
        <p:txBody>
          <a:bodyPr wrap="square">
            <a:spAutoFit/>
          </a:bodyPr>
          <a:lstStyle/>
          <a:p>
            <a:br>
              <a:rPr lang="en-US" dirty="0"/>
            </a:br>
            <a:endParaRPr lang="en-GB" dirty="0"/>
          </a:p>
        </p:txBody>
      </p:sp>
      <p:pic>
        <p:nvPicPr>
          <p:cNvPr id="12292" name="Picture 4" descr="10+ Best Free Social Media Management Tools for Business – Mageplaza">
            <a:extLst>
              <a:ext uri="{FF2B5EF4-FFF2-40B4-BE49-F238E27FC236}">
                <a16:creationId xmlns:a16="http://schemas.microsoft.com/office/drawing/2014/main" id="{FF78AF21-68BE-45C2-C44A-748E70DFCB20}"/>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87663" y="1080418"/>
            <a:ext cx="3495675" cy="2929248"/>
          </a:xfrm>
          <a:prstGeom prst="rect">
            <a:avLst/>
          </a:prstGeom>
          <a:noFill/>
          <a:extLst>
            <a:ext uri="{909E8E84-426E-40DD-AFC4-6F175D3DCCD1}">
              <a14:hiddenFill xmlns:a14="http://schemas.microsoft.com/office/drawing/2010/main">
                <a:solidFill>
                  <a:srgbClr val="FFFFFF"/>
                </a:solidFill>
              </a14:hiddenFill>
            </a:ext>
          </a:extLst>
        </p:spPr>
      </p:pic>
      <p:sp>
        <p:nvSpPr>
          <p:cNvPr id="11" name="TextBox 10">
            <a:extLst>
              <a:ext uri="{FF2B5EF4-FFF2-40B4-BE49-F238E27FC236}">
                <a16:creationId xmlns:a16="http://schemas.microsoft.com/office/drawing/2014/main" id="{646E0704-BBA4-A4E2-BEDE-21FCE856EDFF}"/>
              </a:ext>
            </a:extLst>
          </p:cNvPr>
          <p:cNvSpPr txBox="1"/>
          <p:nvPr/>
        </p:nvSpPr>
        <p:spPr>
          <a:xfrm>
            <a:off x="321982" y="1633050"/>
            <a:ext cx="8439883" cy="3416320"/>
          </a:xfrm>
          <a:prstGeom prst="rect">
            <a:avLst/>
          </a:prstGeom>
          <a:noFill/>
        </p:spPr>
        <p:txBody>
          <a:bodyPr wrap="square">
            <a:spAutoFit/>
          </a:bodyPr>
          <a:lstStyle/>
          <a:p>
            <a:r>
              <a:rPr lang="en-US" sz="2400" dirty="0">
                <a:solidFill>
                  <a:srgbClr val="FF0000"/>
                </a:solidFill>
              </a:rPr>
              <a:t>Grow your following</a:t>
            </a:r>
            <a:r>
              <a:rPr lang="en-US" sz="2400" dirty="0"/>
              <a:t>: interaction is important here, so offer content that is valuable such as engaging video content, engage prospects with free content or competition offers or simply demonstrate your brand as active and useful by being responsive on your networks to draw people in</a:t>
            </a:r>
          </a:p>
          <a:p>
            <a:r>
              <a:rPr lang="en-US" sz="2400" dirty="0"/>
              <a:t>User-generated content (UGC) can play a key role here as it’s evidence of the people that support your brand talking about it, rather than it coming from your business or marketing team. Here are four great UGC examples you can take inspiration from. </a:t>
            </a:r>
            <a:endParaRPr lang="en-GB" sz="2400" dirty="0"/>
          </a:p>
        </p:txBody>
      </p:sp>
      <p:pic>
        <p:nvPicPr>
          <p:cNvPr id="18" name="Picture 17">
            <a:extLst>
              <a:ext uri="{FF2B5EF4-FFF2-40B4-BE49-F238E27FC236}">
                <a16:creationId xmlns:a16="http://schemas.microsoft.com/office/drawing/2014/main" id="{B4F228A3-EED8-B72A-55D3-01A30D9488F4}"/>
              </a:ext>
            </a:extLst>
          </p:cNvPr>
          <p:cNvPicPr>
            <a:picLocks noChangeAspect="1"/>
          </p:cNvPicPr>
          <p:nvPr/>
        </p:nvPicPr>
        <p:blipFill>
          <a:blip r:embed="rId8" cstate="print">
            <a:extLst>
              <a:ext uri="{28A0092B-C50C-407E-A947-70E740481C1C}">
                <a14:useLocalDpi xmlns:a14="http://schemas.microsoft.com/office/drawing/2010/main" val="0"/>
              </a:ext>
            </a:extLst>
          </a:blip>
          <a:srcRect/>
          <a:stretch/>
        </p:blipFill>
        <p:spPr>
          <a:xfrm>
            <a:off x="337077" y="5198163"/>
            <a:ext cx="1727734" cy="1502161"/>
          </a:xfrm>
          <a:prstGeom prst="rect">
            <a:avLst/>
          </a:prstGeom>
        </p:spPr>
      </p:pic>
    </p:spTree>
    <p:extLst>
      <p:ext uri="{BB962C8B-B14F-4D97-AF65-F5344CB8AC3E}">
        <p14:creationId xmlns:p14="http://schemas.microsoft.com/office/powerpoint/2010/main" val="342081938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59071" y="397229"/>
            <a:ext cx="3179850" cy="5748868"/>
          </a:xfrm>
          <a:prstGeom prst="rect">
            <a:avLst/>
          </a:prstGeom>
        </p:spPr>
      </p:pic>
      <p:pic>
        <p:nvPicPr>
          <p:cNvPr id="12292" name="Picture 4" descr="10+ Best Free Social Media Management Tools for Business – Mageplaza">
            <a:extLst>
              <a:ext uri="{FF2B5EF4-FFF2-40B4-BE49-F238E27FC236}">
                <a16:creationId xmlns:a16="http://schemas.microsoft.com/office/drawing/2014/main" id="{FF78AF21-68BE-45C2-C44A-748E70DFCB20}"/>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87663" y="1080418"/>
            <a:ext cx="3495675" cy="2929248"/>
          </a:xfrm>
          <a:prstGeom prst="rect">
            <a:avLst/>
          </a:prstGeom>
          <a:noFill/>
          <a:extLst>
            <a:ext uri="{909E8E84-426E-40DD-AFC4-6F175D3DCCD1}">
              <a14:hiddenFill xmlns:a14="http://schemas.microsoft.com/office/drawing/2010/main">
                <a:solidFill>
                  <a:srgbClr val="FFFFFF"/>
                </a:solidFill>
              </a14:hiddenFill>
            </a:ext>
          </a:extLst>
        </p:spPr>
      </p:pic>
      <p:sp>
        <p:nvSpPr>
          <p:cNvPr id="15" name="TextBox 14">
            <a:extLst>
              <a:ext uri="{FF2B5EF4-FFF2-40B4-BE49-F238E27FC236}">
                <a16:creationId xmlns:a16="http://schemas.microsoft.com/office/drawing/2014/main" id="{7D81AE60-901A-05A7-78E7-4367521A6B66}"/>
              </a:ext>
            </a:extLst>
          </p:cNvPr>
          <p:cNvSpPr txBox="1"/>
          <p:nvPr/>
        </p:nvSpPr>
        <p:spPr>
          <a:xfrm>
            <a:off x="2192760" y="603875"/>
            <a:ext cx="6221894" cy="461665"/>
          </a:xfrm>
          <a:prstGeom prst="rect">
            <a:avLst/>
          </a:prstGeom>
          <a:noFill/>
        </p:spPr>
        <p:txBody>
          <a:bodyPr wrap="square">
            <a:spAutoFit/>
          </a:bodyPr>
          <a:lstStyle/>
          <a:p>
            <a:pPr algn="l"/>
            <a:r>
              <a:rPr lang="en-US" sz="2400" b="0" i="0" dirty="0">
                <a:solidFill>
                  <a:schemeClr val="bg1"/>
                </a:solidFill>
                <a:effectLst/>
                <a:latin typeface="AeonikBold"/>
              </a:rPr>
              <a:t>What makes a good social media post?</a:t>
            </a:r>
          </a:p>
        </p:txBody>
      </p:sp>
      <p:sp>
        <p:nvSpPr>
          <p:cNvPr id="19" name="TextBox 18">
            <a:extLst>
              <a:ext uri="{FF2B5EF4-FFF2-40B4-BE49-F238E27FC236}">
                <a16:creationId xmlns:a16="http://schemas.microsoft.com/office/drawing/2014/main" id="{8B9E4B2F-716D-5795-C158-41D94B51730E}"/>
              </a:ext>
            </a:extLst>
          </p:cNvPr>
          <p:cNvSpPr txBox="1"/>
          <p:nvPr/>
        </p:nvSpPr>
        <p:spPr>
          <a:xfrm>
            <a:off x="157113" y="1794043"/>
            <a:ext cx="8125496" cy="2677656"/>
          </a:xfrm>
          <a:prstGeom prst="rect">
            <a:avLst/>
          </a:prstGeom>
          <a:noFill/>
        </p:spPr>
        <p:txBody>
          <a:bodyPr wrap="square">
            <a:spAutoFit/>
          </a:bodyPr>
          <a:lstStyle/>
          <a:p>
            <a:pPr algn="l"/>
            <a:r>
              <a:rPr lang="en-US" sz="2400" b="0" i="0" dirty="0">
                <a:effectLst/>
                <a:latin typeface="AeonikRegular"/>
              </a:rPr>
              <a:t>It’s easy to create posts, but taking the time to create good content will be worth the effort in terms of reach and engagement. So, how do you ensure you create good posts?</a:t>
            </a:r>
          </a:p>
          <a:p>
            <a:pPr algn="l">
              <a:buFont typeface="Arial" panose="020B0604020202020204" pitchFamily="34" charset="0"/>
              <a:buChar char="•"/>
            </a:pPr>
            <a:r>
              <a:rPr lang="en-US" sz="2400" b="0" i="0" dirty="0">
                <a:solidFill>
                  <a:srgbClr val="FF0000"/>
                </a:solidFill>
                <a:effectLst/>
                <a:latin typeface="AeonikBold"/>
              </a:rPr>
              <a:t>Monitor content performance</a:t>
            </a:r>
            <a:r>
              <a:rPr lang="ar-EG" sz="2400" b="0" i="0" dirty="0">
                <a:solidFill>
                  <a:srgbClr val="FF0000"/>
                </a:solidFill>
                <a:effectLst/>
                <a:latin typeface="AeonikRegular"/>
              </a:rPr>
              <a:t>::</a:t>
            </a:r>
            <a:r>
              <a:rPr lang="en-US" sz="2400" dirty="0">
                <a:latin typeface="AeonikRegular"/>
              </a:rPr>
              <a:t>it’s important to analyze your content to see what does and doesn’t work</a:t>
            </a:r>
            <a:r>
              <a:rPr lang="ar-EG" sz="2400" dirty="0">
                <a:latin typeface="AeonikRegular"/>
              </a:rPr>
              <a:t>.</a:t>
            </a:r>
            <a:endParaRPr lang="en-US" sz="2400" dirty="0">
              <a:latin typeface="AeonikRegular"/>
            </a:endParaRPr>
          </a:p>
          <a:p>
            <a:pPr algn="l">
              <a:buFont typeface="Arial" panose="020B0604020202020204" pitchFamily="34" charset="0"/>
              <a:buChar char="•"/>
            </a:pPr>
            <a:r>
              <a:rPr lang="en-US" sz="2400" b="0" i="0" dirty="0">
                <a:solidFill>
                  <a:srgbClr val="FF0000"/>
                </a:solidFill>
                <a:effectLst/>
                <a:latin typeface="AeonikBold"/>
              </a:rPr>
              <a:t>Optimize your content</a:t>
            </a:r>
            <a:r>
              <a:rPr lang="ar-EG" sz="2400" b="0" i="0" dirty="0">
                <a:solidFill>
                  <a:srgbClr val="FF0000"/>
                </a:solidFill>
                <a:effectLst/>
                <a:latin typeface="AeonikBold"/>
              </a:rPr>
              <a:t>::</a:t>
            </a:r>
            <a:r>
              <a:rPr lang="en-US" sz="2400" b="0" i="0" dirty="0">
                <a:solidFill>
                  <a:srgbClr val="58587A"/>
                </a:solidFill>
                <a:effectLst/>
                <a:latin typeface="AeonikRegular"/>
              </a:rPr>
              <a:t> </a:t>
            </a:r>
            <a:r>
              <a:rPr lang="en-US" sz="2400" dirty="0">
                <a:latin typeface="AeonikRegular"/>
              </a:rPr>
              <a:t>Tweak your content to optimize its performance </a:t>
            </a:r>
            <a:r>
              <a:rPr lang="ar-EG" sz="2400" dirty="0">
                <a:latin typeface="AeonikRegular"/>
              </a:rPr>
              <a:t>.</a:t>
            </a:r>
            <a:r>
              <a:rPr lang="en-US" sz="2400" dirty="0">
                <a:latin typeface="AeonikRegular"/>
              </a:rPr>
              <a:t>  </a:t>
            </a:r>
          </a:p>
        </p:txBody>
      </p:sp>
      <p:pic>
        <p:nvPicPr>
          <p:cNvPr id="18" name="Picture 17">
            <a:extLst>
              <a:ext uri="{FF2B5EF4-FFF2-40B4-BE49-F238E27FC236}">
                <a16:creationId xmlns:a16="http://schemas.microsoft.com/office/drawing/2014/main" id="{B4F228A3-EED8-B72A-55D3-01A30D9488F4}"/>
              </a:ext>
            </a:extLst>
          </p:cNvPr>
          <p:cNvPicPr>
            <a:picLocks noChangeAspect="1"/>
          </p:cNvPicPr>
          <p:nvPr/>
        </p:nvPicPr>
        <p:blipFill>
          <a:blip r:embed="rId8" cstate="print">
            <a:extLst>
              <a:ext uri="{28A0092B-C50C-407E-A947-70E740481C1C}">
                <a14:useLocalDpi xmlns:a14="http://schemas.microsoft.com/office/drawing/2010/main" val="0"/>
              </a:ext>
            </a:extLst>
          </a:blip>
          <a:srcRect/>
          <a:stretch/>
        </p:blipFill>
        <p:spPr>
          <a:xfrm>
            <a:off x="337077" y="5198163"/>
            <a:ext cx="1727734" cy="1502161"/>
          </a:xfrm>
          <a:prstGeom prst="rect">
            <a:avLst/>
          </a:prstGeom>
        </p:spPr>
      </p:pic>
    </p:spTree>
    <p:extLst>
      <p:ext uri="{BB962C8B-B14F-4D97-AF65-F5344CB8AC3E}">
        <p14:creationId xmlns:p14="http://schemas.microsoft.com/office/powerpoint/2010/main" val="21470141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br>
              <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rPr>
            </a:b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marL="0" marR="0" lvl="0" indent="0" algn="ctr" defTabSz="914400" rtl="0" eaLnBrk="1" fontAlgn="auto" latinLnBrk="0" hangingPunct="1">
              <a:lnSpc>
                <a:spcPct val="200000"/>
              </a:lnSpc>
              <a:spcBef>
                <a:spcPts val="0"/>
              </a:spcBef>
              <a:spcAft>
                <a:spcPts val="0"/>
              </a:spcAft>
              <a:buClrTx/>
              <a:buSzTx/>
              <a:buFontTx/>
              <a:buNone/>
              <a:tabLst/>
              <a:defRPr/>
            </a:pPr>
            <a:endParaRPr kumimoji="0" lang="en-GB" sz="2000" b="1" i="0" u="none" strike="noStrike" kern="1200" cap="none" spc="0" normalizeH="0" baseline="0" noProof="0" dirty="0">
              <a:ln>
                <a:noFill/>
              </a:ln>
              <a:solidFill>
                <a:srgbClr val="FF0000"/>
              </a:solidFill>
              <a:effectLst/>
              <a:highlight>
                <a:srgbClr val="FFFF00"/>
              </a:highlight>
              <a:uLnTx/>
              <a:uFillTx/>
              <a:latin typeface="Calibri" panose="020F0502020204030204"/>
              <a:ea typeface="+mn-ea"/>
              <a:cs typeface="+mn-cs"/>
            </a:endParaRPr>
          </a:p>
          <a:p>
            <a:pPr marL="0" marR="0" lvl="0" indent="0" algn="ctr" defTabSz="914400" rtl="0" eaLnBrk="1" fontAlgn="auto" latinLnBrk="0" hangingPunct="1">
              <a:lnSpc>
                <a:spcPct val="200000"/>
              </a:lnSpc>
              <a:spcBef>
                <a:spcPts val="0"/>
              </a:spcBef>
              <a:spcAft>
                <a:spcPts val="0"/>
              </a:spcAft>
              <a:buClrTx/>
              <a:buSzTx/>
              <a:buFontTx/>
              <a:buNone/>
              <a:tabLst/>
              <a:defRPr/>
            </a:pPr>
            <a:r>
              <a:rPr kumimoji="0" lang="en-GB" sz="2000" b="1" i="0" u="none" strike="noStrike" kern="1200" cap="none" spc="0" normalizeH="0" baseline="0" noProof="0" dirty="0">
                <a:ln>
                  <a:noFill/>
                </a:ln>
                <a:solidFill>
                  <a:prstClr val="white"/>
                </a:solidFill>
                <a:effectLst/>
                <a:uLnTx/>
                <a:uFillTx/>
                <a:latin typeface="Calibri" panose="020F0502020204030204"/>
                <a:ea typeface="+mn-ea"/>
                <a:cs typeface="+mn-cs"/>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59071" y="397229"/>
            <a:ext cx="3179850" cy="5748868"/>
          </a:xfrm>
          <a:prstGeom prst="rect">
            <a:avLst/>
          </a:prstGeom>
        </p:spPr>
      </p:pic>
      <p:sp>
        <p:nvSpPr>
          <p:cNvPr id="12" name="TextBox 11">
            <a:extLst>
              <a:ext uri="{FF2B5EF4-FFF2-40B4-BE49-F238E27FC236}">
                <a16:creationId xmlns:a16="http://schemas.microsoft.com/office/drawing/2014/main" id="{929BDFBE-72DF-8F9A-5484-7E0F21AB8742}"/>
              </a:ext>
            </a:extLst>
          </p:cNvPr>
          <p:cNvSpPr txBox="1"/>
          <p:nvPr/>
        </p:nvSpPr>
        <p:spPr>
          <a:xfrm>
            <a:off x="2144013" y="541809"/>
            <a:ext cx="6221894" cy="64633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br>
              <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rPr>
            </a:br>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12292" name="Picture 4" descr="10+ Best Free Social Media Management Tools for Business – Mageplaza">
            <a:extLst>
              <a:ext uri="{FF2B5EF4-FFF2-40B4-BE49-F238E27FC236}">
                <a16:creationId xmlns:a16="http://schemas.microsoft.com/office/drawing/2014/main" id="{FF78AF21-68BE-45C2-C44A-748E70DFCB20}"/>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87663" y="1080418"/>
            <a:ext cx="3495675" cy="2929248"/>
          </a:xfrm>
          <a:prstGeom prst="rect">
            <a:avLst/>
          </a:prstGeom>
          <a:noFill/>
          <a:extLst>
            <a:ext uri="{909E8E84-426E-40DD-AFC4-6F175D3DCCD1}">
              <a14:hiddenFill xmlns:a14="http://schemas.microsoft.com/office/drawing/2010/main">
                <a:solidFill>
                  <a:srgbClr val="FFFFFF"/>
                </a:solidFill>
              </a14:hiddenFill>
            </a:ext>
          </a:extLst>
        </p:spPr>
      </p:pic>
      <p:sp>
        <p:nvSpPr>
          <p:cNvPr id="11" name="TextBox 10">
            <a:extLst>
              <a:ext uri="{FF2B5EF4-FFF2-40B4-BE49-F238E27FC236}">
                <a16:creationId xmlns:a16="http://schemas.microsoft.com/office/drawing/2014/main" id="{128D5623-95DA-C260-53AE-CC9BC56D271E}"/>
              </a:ext>
            </a:extLst>
          </p:cNvPr>
          <p:cNvSpPr txBox="1"/>
          <p:nvPr/>
        </p:nvSpPr>
        <p:spPr>
          <a:xfrm>
            <a:off x="523663" y="1730555"/>
            <a:ext cx="8061381" cy="3416320"/>
          </a:xfrm>
          <a:prstGeom prst="rect">
            <a:avLst/>
          </a:prstGeom>
          <a:noFill/>
        </p:spPr>
        <p:txBody>
          <a:bodyPr wrap="square">
            <a:spAutoFit/>
          </a:bodyPr>
          <a:lstStyle/>
          <a:p>
            <a:pPr algn="l">
              <a:buFont typeface="Arial" panose="020B0604020202020204" pitchFamily="34" charset="0"/>
              <a:buChar char="•"/>
            </a:pPr>
            <a:r>
              <a:rPr lang="en-US" sz="2400" b="0" i="0" dirty="0">
                <a:solidFill>
                  <a:srgbClr val="FF0000"/>
                </a:solidFill>
                <a:effectLst/>
                <a:latin typeface="AeonikBold"/>
              </a:rPr>
              <a:t>Think about </a:t>
            </a:r>
            <a:r>
              <a:rPr lang="en-US" sz="2400" b="0" i="0" u="none" strike="noStrike" dirty="0">
                <a:solidFill>
                  <a:srgbClr val="FF0000"/>
                </a:solidFill>
                <a:effectLst/>
                <a:latin typeface="AeonikBold"/>
              </a:rPr>
              <a:t>new angles for your content:</a:t>
            </a:r>
            <a:r>
              <a:rPr lang="ar-EG" sz="2400" b="0" i="0" dirty="0">
                <a:solidFill>
                  <a:srgbClr val="FF0000"/>
                </a:solidFill>
                <a:effectLst/>
                <a:latin typeface="AeonikRegular"/>
              </a:rPr>
              <a:t>:</a:t>
            </a:r>
            <a:r>
              <a:rPr lang="en-US" sz="2400" b="0" i="0" dirty="0">
                <a:solidFill>
                  <a:srgbClr val="FF0000"/>
                </a:solidFill>
                <a:effectLst/>
                <a:latin typeface="AeonikRegular"/>
              </a:rPr>
              <a:t> </a:t>
            </a:r>
            <a:r>
              <a:rPr lang="en-US" sz="2400" dirty="0">
                <a:latin typeface="AeonikRegular"/>
              </a:rPr>
              <a:t>Would humor work or what about video testimonials from previous customers? Don’t stick to the same message and format all the time, try new things.</a:t>
            </a:r>
          </a:p>
          <a:p>
            <a:pPr algn="l">
              <a:buFont typeface="Arial" panose="020B0604020202020204" pitchFamily="34" charset="0"/>
              <a:buChar char="•"/>
            </a:pPr>
            <a:r>
              <a:rPr lang="en-US" sz="2400" b="0" i="0" dirty="0">
                <a:solidFill>
                  <a:srgbClr val="FF0000"/>
                </a:solidFill>
                <a:effectLst/>
                <a:latin typeface="AeonikBold"/>
              </a:rPr>
              <a:t>A/B test content</a:t>
            </a:r>
            <a:r>
              <a:rPr lang="ar-EG" sz="2400" b="0" i="0" dirty="0">
                <a:solidFill>
                  <a:srgbClr val="FF0000"/>
                </a:solidFill>
                <a:effectLst/>
                <a:latin typeface="AeonikBold"/>
              </a:rPr>
              <a:t>::</a:t>
            </a:r>
            <a:r>
              <a:rPr lang="en-US" sz="2400" b="0" i="0" dirty="0">
                <a:solidFill>
                  <a:srgbClr val="FF0000"/>
                </a:solidFill>
                <a:effectLst/>
                <a:latin typeface="AeonikRegular"/>
              </a:rPr>
              <a:t>  </a:t>
            </a:r>
            <a:r>
              <a:rPr lang="en-US" sz="2400" dirty="0">
                <a:latin typeface="AeonikRegular"/>
              </a:rPr>
              <a:t>Try different versions of content on platforms to see what works better. Is there a keyword that resonates better, or do different colors get better engagement? </a:t>
            </a:r>
          </a:p>
          <a:p>
            <a:pPr algn="l">
              <a:buFont typeface="Arial" panose="020B0604020202020204" pitchFamily="34" charset="0"/>
              <a:buChar char="•"/>
            </a:pPr>
            <a:r>
              <a:rPr lang="en-US" sz="2400" b="0" i="0" dirty="0">
                <a:solidFill>
                  <a:srgbClr val="FF0000"/>
                </a:solidFill>
                <a:effectLst/>
                <a:latin typeface="AeonikBold"/>
              </a:rPr>
              <a:t>Track your KPIs</a:t>
            </a:r>
            <a:r>
              <a:rPr lang="ar-EG" sz="2400" dirty="0">
                <a:latin typeface="AeonikRegular"/>
              </a:rPr>
              <a:t>::</a:t>
            </a:r>
            <a:r>
              <a:rPr lang="en-US" sz="2400" dirty="0">
                <a:latin typeface="AeonikRegular"/>
              </a:rPr>
              <a:t> Refer </a:t>
            </a:r>
            <a:r>
              <a:rPr lang="ar-EG" sz="2400" dirty="0">
                <a:latin typeface="AeonikRegular"/>
              </a:rPr>
              <a:t> </a:t>
            </a:r>
            <a:r>
              <a:rPr lang="en-US" sz="2400" dirty="0">
                <a:latin typeface="AeonikRegular"/>
              </a:rPr>
              <a:t>back to your KPIs to make sure you’re on track with your content</a:t>
            </a:r>
            <a:r>
              <a:rPr lang="ar-EG" sz="2400" dirty="0">
                <a:latin typeface="AeonikRegular"/>
              </a:rPr>
              <a:t>.</a:t>
            </a:r>
            <a:endParaRPr lang="en-US" sz="2400" dirty="0">
              <a:latin typeface="AeonikRegular"/>
            </a:endParaRPr>
          </a:p>
        </p:txBody>
      </p:sp>
      <p:pic>
        <p:nvPicPr>
          <p:cNvPr id="18" name="Picture 17">
            <a:extLst>
              <a:ext uri="{FF2B5EF4-FFF2-40B4-BE49-F238E27FC236}">
                <a16:creationId xmlns:a16="http://schemas.microsoft.com/office/drawing/2014/main" id="{B4F228A3-EED8-B72A-55D3-01A30D9488F4}"/>
              </a:ext>
            </a:extLst>
          </p:cNvPr>
          <p:cNvPicPr>
            <a:picLocks noChangeAspect="1"/>
          </p:cNvPicPr>
          <p:nvPr/>
        </p:nvPicPr>
        <p:blipFill>
          <a:blip r:embed="rId8" cstate="print">
            <a:extLst>
              <a:ext uri="{28A0092B-C50C-407E-A947-70E740481C1C}">
                <a14:useLocalDpi xmlns:a14="http://schemas.microsoft.com/office/drawing/2010/main" val="0"/>
              </a:ext>
            </a:extLst>
          </a:blip>
          <a:srcRect/>
          <a:stretch/>
        </p:blipFill>
        <p:spPr>
          <a:xfrm>
            <a:off x="516472" y="5267465"/>
            <a:ext cx="1727734" cy="1502161"/>
          </a:xfrm>
          <a:prstGeom prst="rect">
            <a:avLst/>
          </a:prstGeom>
        </p:spPr>
      </p:pic>
    </p:spTree>
    <p:extLst>
      <p:ext uri="{BB962C8B-B14F-4D97-AF65-F5344CB8AC3E}">
        <p14:creationId xmlns:p14="http://schemas.microsoft.com/office/powerpoint/2010/main" val="129648963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59071" y="397229"/>
            <a:ext cx="3179850" cy="5748868"/>
          </a:xfrm>
          <a:prstGeom prst="rect">
            <a:avLst/>
          </a:prstGeom>
        </p:spPr>
      </p:pic>
      <p:sp>
        <p:nvSpPr>
          <p:cNvPr id="12" name="TextBox 11">
            <a:extLst>
              <a:ext uri="{FF2B5EF4-FFF2-40B4-BE49-F238E27FC236}">
                <a16:creationId xmlns:a16="http://schemas.microsoft.com/office/drawing/2014/main" id="{929BDFBE-72DF-8F9A-5484-7E0F21AB8742}"/>
              </a:ext>
            </a:extLst>
          </p:cNvPr>
          <p:cNvSpPr txBox="1"/>
          <p:nvPr/>
        </p:nvSpPr>
        <p:spPr>
          <a:xfrm>
            <a:off x="2696582" y="557708"/>
            <a:ext cx="6221894" cy="461665"/>
          </a:xfrm>
          <a:prstGeom prst="rect">
            <a:avLst/>
          </a:prstGeom>
          <a:noFill/>
        </p:spPr>
        <p:txBody>
          <a:bodyPr wrap="square">
            <a:spAutoFit/>
          </a:bodyPr>
          <a:lstStyle/>
          <a:p>
            <a:r>
              <a:rPr lang="en-GB" sz="2400" b="0" i="0" u="none" strike="noStrike" baseline="0" dirty="0">
                <a:solidFill>
                  <a:schemeClr val="bg1"/>
                </a:solidFill>
                <a:latin typeface="AdvOTab62ddd14"/>
              </a:rPr>
              <a:t>social media strategy examples</a:t>
            </a:r>
            <a:endParaRPr lang="en-GB" sz="2400" dirty="0">
              <a:solidFill>
                <a:schemeClr val="bg1"/>
              </a:solidFill>
            </a:endParaRPr>
          </a:p>
        </p:txBody>
      </p:sp>
      <p:pic>
        <p:nvPicPr>
          <p:cNvPr id="12292" name="Picture 4" descr="10+ Best Free Social Media Management Tools for Business – Mageplaza">
            <a:extLst>
              <a:ext uri="{FF2B5EF4-FFF2-40B4-BE49-F238E27FC236}">
                <a16:creationId xmlns:a16="http://schemas.microsoft.com/office/drawing/2014/main" id="{FF78AF21-68BE-45C2-C44A-748E70DFCB20}"/>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87663" y="1080418"/>
            <a:ext cx="3495675" cy="2929248"/>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10">
            <a:extLst>
              <a:ext uri="{FF2B5EF4-FFF2-40B4-BE49-F238E27FC236}">
                <a16:creationId xmlns:a16="http://schemas.microsoft.com/office/drawing/2014/main" id="{961B85D6-0E78-CCA5-76B5-066F55C54711}"/>
              </a:ext>
            </a:extLst>
          </p:cNvPr>
          <p:cNvPicPr>
            <a:picLocks noChangeAspect="1"/>
          </p:cNvPicPr>
          <p:nvPr/>
        </p:nvPicPr>
        <p:blipFill rotWithShape="1">
          <a:blip r:embed="rId8"/>
          <a:srcRect l="24338" t="28282" r="23716" b="18725"/>
          <a:stretch/>
        </p:blipFill>
        <p:spPr>
          <a:xfrm>
            <a:off x="300868" y="1604516"/>
            <a:ext cx="8113786" cy="4563251"/>
          </a:xfrm>
          <a:prstGeom prst="rect">
            <a:avLst/>
          </a:prstGeom>
        </p:spPr>
      </p:pic>
      <p:pic>
        <p:nvPicPr>
          <p:cNvPr id="18" name="Picture 17">
            <a:extLst>
              <a:ext uri="{FF2B5EF4-FFF2-40B4-BE49-F238E27FC236}">
                <a16:creationId xmlns:a16="http://schemas.microsoft.com/office/drawing/2014/main" id="{B4F228A3-EED8-B72A-55D3-01A30D9488F4}"/>
              </a:ext>
            </a:extLst>
          </p:cNvPr>
          <p:cNvPicPr>
            <a:picLocks noChangeAspect="1"/>
          </p:cNvPicPr>
          <p:nvPr/>
        </p:nvPicPr>
        <p:blipFill>
          <a:blip r:embed="rId9" cstate="print">
            <a:extLst>
              <a:ext uri="{28A0092B-C50C-407E-A947-70E740481C1C}">
                <a14:useLocalDpi xmlns:a14="http://schemas.microsoft.com/office/drawing/2010/main" val="0"/>
              </a:ext>
            </a:extLst>
          </a:blip>
          <a:srcRect/>
          <a:stretch/>
        </p:blipFill>
        <p:spPr>
          <a:xfrm>
            <a:off x="157606" y="5783306"/>
            <a:ext cx="1727734" cy="1502161"/>
          </a:xfrm>
          <a:prstGeom prst="rect">
            <a:avLst/>
          </a:prstGeom>
        </p:spPr>
      </p:pic>
    </p:spTree>
    <p:extLst>
      <p:ext uri="{BB962C8B-B14F-4D97-AF65-F5344CB8AC3E}">
        <p14:creationId xmlns:p14="http://schemas.microsoft.com/office/powerpoint/2010/main" val="179807209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59071" y="397229"/>
            <a:ext cx="3179850" cy="5748868"/>
          </a:xfrm>
          <a:prstGeom prst="rect">
            <a:avLst/>
          </a:prstGeom>
        </p:spPr>
      </p:pic>
      <p:sp>
        <p:nvSpPr>
          <p:cNvPr id="12" name="TextBox 11">
            <a:extLst>
              <a:ext uri="{FF2B5EF4-FFF2-40B4-BE49-F238E27FC236}">
                <a16:creationId xmlns:a16="http://schemas.microsoft.com/office/drawing/2014/main" id="{929BDFBE-72DF-8F9A-5484-7E0F21AB8742}"/>
              </a:ext>
            </a:extLst>
          </p:cNvPr>
          <p:cNvSpPr txBox="1"/>
          <p:nvPr/>
        </p:nvSpPr>
        <p:spPr>
          <a:xfrm>
            <a:off x="2877571" y="129900"/>
            <a:ext cx="6221894" cy="1107996"/>
          </a:xfrm>
          <a:prstGeom prst="rect">
            <a:avLst/>
          </a:prstGeom>
          <a:noFill/>
        </p:spPr>
        <p:txBody>
          <a:bodyPr wrap="square">
            <a:spAutoFit/>
          </a:bodyPr>
          <a:lstStyle/>
          <a:p>
            <a:br>
              <a:rPr lang="en-US" sz="2400" dirty="0"/>
            </a:br>
            <a:r>
              <a:rPr lang="en-US" sz="2400" dirty="0">
                <a:solidFill>
                  <a:schemeClr val="bg1"/>
                </a:solidFill>
              </a:rPr>
              <a:t>Engagement</a:t>
            </a:r>
          </a:p>
          <a:p>
            <a:endParaRPr lang="en-GB" dirty="0"/>
          </a:p>
        </p:txBody>
      </p:sp>
      <p:pic>
        <p:nvPicPr>
          <p:cNvPr id="12292" name="Picture 4" descr="10+ Best Free Social Media Management Tools for Business – Mageplaza">
            <a:extLst>
              <a:ext uri="{FF2B5EF4-FFF2-40B4-BE49-F238E27FC236}">
                <a16:creationId xmlns:a16="http://schemas.microsoft.com/office/drawing/2014/main" id="{FF78AF21-68BE-45C2-C44A-748E70DFCB20}"/>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87663" y="1080418"/>
            <a:ext cx="3495675" cy="2929248"/>
          </a:xfrm>
          <a:prstGeom prst="rect">
            <a:avLst/>
          </a:prstGeom>
          <a:noFill/>
          <a:extLst>
            <a:ext uri="{909E8E84-426E-40DD-AFC4-6F175D3DCCD1}">
              <a14:hiddenFill xmlns:a14="http://schemas.microsoft.com/office/drawing/2010/main">
                <a:solidFill>
                  <a:srgbClr val="FFFFFF"/>
                </a:solidFill>
              </a14:hiddenFill>
            </a:ext>
          </a:extLst>
        </p:spPr>
      </p:pic>
      <p:sp>
        <p:nvSpPr>
          <p:cNvPr id="11" name="TextBox 10">
            <a:extLst>
              <a:ext uri="{FF2B5EF4-FFF2-40B4-BE49-F238E27FC236}">
                <a16:creationId xmlns:a16="http://schemas.microsoft.com/office/drawing/2014/main" id="{BCA6676C-ED40-68A6-6CF5-44779FC65810}"/>
              </a:ext>
            </a:extLst>
          </p:cNvPr>
          <p:cNvSpPr txBox="1"/>
          <p:nvPr/>
        </p:nvSpPr>
        <p:spPr>
          <a:xfrm>
            <a:off x="227003" y="1662560"/>
            <a:ext cx="8153770" cy="3323987"/>
          </a:xfrm>
          <a:prstGeom prst="rect">
            <a:avLst/>
          </a:prstGeom>
          <a:noFill/>
        </p:spPr>
        <p:txBody>
          <a:bodyPr wrap="square">
            <a:spAutoFit/>
          </a:bodyPr>
          <a:lstStyle/>
          <a:p>
            <a:r>
              <a:rPr lang="en-US" sz="2400" dirty="0"/>
              <a:t>Unlike traditional forms of marketing, social media allows you to speak with your audience, not at them. You can generate conversations around your brand and what’s important to your customers in a give-and-take format.</a:t>
            </a:r>
          </a:p>
          <a:p>
            <a:endParaRPr lang="en-US" sz="2400" dirty="0"/>
          </a:p>
          <a:p>
            <a:r>
              <a:rPr lang="en-US" sz="2400" dirty="0"/>
              <a:t>It allows you to tell your story while maintaining the narrative in a responsive and authentic manner – something you just won’t find in other types of marketing.</a:t>
            </a:r>
          </a:p>
          <a:p>
            <a:endParaRPr lang="en-US" dirty="0"/>
          </a:p>
        </p:txBody>
      </p:sp>
      <p:pic>
        <p:nvPicPr>
          <p:cNvPr id="18" name="Picture 17">
            <a:extLst>
              <a:ext uri="{FF2B5EF4-FFF2-40B4-BE49-F238E27FC236}">
                <a16:creationId xmlns:a16="http://schemas.microsoft.com/office/drawing/2014/main" id="{B4F228A3-EED8-B72A-55D3-01A30D9488F4}"/>
              </a:ext>
            </a:extLst>
          </p:cNvPr>
          <p:cNvPicPr>
            <a:picLocks noChangeAspect="1"/>
          </p:cNvPicPr>
          <p:nvPr/>
        </p:nvPicPr>
        <p:blipFill>
          <a:blip r:embed="rId8" cstate="print">
            <a:extLst>
              <a:ext uri="{28A0092B-C50C-407E-A947-70E740481C1C}">
                <a14:useLocalDpi xmlns:a14="http://schemas.microsoft.com/office/drawing/2010/main" val="0"/>
              </a:ext>
            </a:extLst>
          </a:blip>
          <a:srcRect/>
          <a:stretch/>
        </p:blipFill>
        <p:spPr>
          <a:xfrm>
            <a:off x="345802" y="5198163"/>
            <a:ext cx="1727734" cy="1502161"/>
          </a:xfrm>
          <a:prstGeom prst="rect">
            <a:avLst/>
          </a:prstGeom>
        </p:spPr>
      </p:pic>
    </p:spTree>
    <p:extLst>
      <p:ext uri="{BB962C8B-B14F-4D97-AF65-F5344CB8AC3E}">
        <p14:creationId xmlns:p14="http://schemas.microsoft.com/office/powerpoint/2010/main" val="1644943041"/>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36916" y="397229"/>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59071" y="397229"/>
            <a:ext cx="3179850" cy="5748868"/>
          </a:xfrm>
          <a:prstGeom prst="rect">
            <a:avLst/>
          </a:prstGeom>
        </p:spPr>
      </p:pic>
      <p:sp>
        <p:nvSpPr>
          <p:cNvPr id="12" name="TextBox 11">
            <a:extLst>
              <a:ext uri="{FF2B5EF4-FFF2-40B4-BE49-F238E27FC236}">
                <a16:creationId xmlns:a16="http://schemas.microsoft.com/office/drawing/2014/main" id="{929BDFBE-72DF-8F9A-5484-7E0F21AB8742}"/>
              </a:ext>
            </a:extLst>
          </p:cNvPr>
          <p:cNvSpPr txBox="1"/>
          <p:nvPr/>
        </p:nvSpPr>
        <p:spPr>
          <a:xfrm>
            <a:off x="2660161" y="310392"/>
            <a:ext cx="6221894" cy="1077218"/>
          </a:xfrm>
          <a:prstGeom prst="rect">
            <a:avLst/>
          </a:prstGeom>
          <a:noFill/>
        </p:spPr>
        <p:txBody>
          <a:bodyPr wrap="square">
            <a:spAutoFit/>
          </a:bodyPr>
          <a:lstStyle/>
          <a:p>
            <a:br>
              <a:rPr lang="en-US" dirty="0"/>
            </a:br>
            <a:r>
              <a:rPr lang="en-US" sz="2800" dirty="0">
                <a:solidFill>
                  <a:schemeClr val="bg1"/>
                </a:solidFill>
              </a:rPr>
              <a:t>Increased Brand Awareness</a:t>
            </a:r>
          </a:p>
          <a:p>
            <a:endParaRPr lang="en-GB" dirty="0"/>
          </a:p>
        </p:txBody>
      </p:sp>
      <p:pic>
        <p:nvPicPr>
          <p:cNvPr id="12292" name="Picture 4" descr="10+ Best Free Social Media Management Tools for Business – Mageplaza">
            <a:extLst>
              <a:ext uri="{FF2B5EF4-FFF2-40B4-BE49-F238E27FC236}">
                <a16:creationId xmlns:a16="http://schemas.microsoft.com/office/drawing/2014/main" id="{FF78AF21-68BE-45C2-C44A-748E70DFCB20}"/>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87663" y="1080418"/>
            <a:ext cx="3495675" cy="2929248"/>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D94D7DCF-DD23-7DCA-E3C1-1C41488F18AE}"/>
              </a:ext>
            </a:extLst>
          </p:cNvPr>
          <p:cNvSpPr txBox="1"/>
          <p:nvPr/>
        </p:nvSpPr>
        <p:spPr>
          <a:xfrm>
            <a:off x="253079" y="1818790"/>
            <a:ext cx="8508786" cy="3108543"/>
          </a:xfrm>
          <a:prstGeom prst="rect">
            <a:avLst/>
          </a:prstGeom>
          <a:noFill/>
        </p:spPr>
        <p:txBody>
          <a:bodyPr wrap="square">
            <a:spAutoFit/>
          </a:bodyPr>
          <a:lstStyle/>
          <a:p>
            <a:r>
              <a:rPr lang="en-US" sz="2800" dirty="0"/>
              <a:t>There are more than 4 billion social media users worldwide. This means you could theoretically reach more than half of the global population.</a:t>
            </a:r>
          </a:p>
          <a:p>
            <a:r>
              <a:rPr lang="en-US" sz="2800" dirty="0"/>
              <a:t>Obviously, it’s unlikely that your Dayton, Ohio-based accounting company’s Facebook page will attract new customers from Hyderabad, India, but it is likely to help build your local awareness.</a:t>
            </a:r>
            <a:endParaRPr lang="en-GB" sz="2800" dirty="0"/>
          </a:p>
        </p:txBody>
      </p:sp>
      <p:pic>
        <p:nvPicPr>
          <p:cNvPr id="18" name="Picture 17">
            <a:extLst>
              <a:ext uri="{FF2B5EF4-FFF2-40B4-BE49-F238E27FC236}">
                <a16:creationId xmlns:a16="http://schemas.microsoft.com/office/drawing/2014/main" id="{B4F228A3-EED8-B72A-55D3-01A30D9488F4}"/>
              </a:ext>
            </a:extLst>
          </p:cNvPr>
          <p:cNvPicPr>
            <a:picLocks noChangeAspect="1"/>
          </p:cNvPicPr>
          <p:nvPr/>
        </p:nvPicPr>
        <p:blipFill>
          <a:blip r:embed="rId8" cstate="print">
            <a:extLst>
              <a:ext uri="{28A0092B-C50C-407E-A947-70E740481C1C}">
                <a14:useLocalDpi xmlns:a14="http://schemas.microsoft.com/office/drawing/2010/main" val="0"/>
              </a:ext>
            </a:extLst>
          </a:blip>
          <a:srcRect/>
          <a:stretch/>
        </p:blipFill>
        <p:spPr>
          <a:xfrm>
            <a:off x="300868" y="5112585"/>
            <a:ext cx="1727734" cy="1502161"/>
          </a:xfrm>
          <a:prstGeom prst="rect">
            <a:avLst/>
          </a:prstGeom>
        </p:spPr>
      </p:pic>
    </p:spTree>
    <p:extLst>
      <p:ext uri="{BB962C8B-B14F-4D97-AF65-F5344CB8AC3E}">
        <p14:creationId xmlns:p14="http://schemas.microsoft.com/office/powerpoint/2010/main" val="1191365387"/>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59071" y="397229"/>
            <a:ext cx="3179850" cy="5748868"/>
          </a:xfrm>
          <a:prstGeom prst="rect">
            <a:avLst/>
          </a:prstGeom>
        </p:spPr>
      </p:pic>
      <p:sp>
        <p:nvSpPr>
          <p:cNvPr id="12" name="TextBox 11">
            <a:extLst>
              <a:ext uri="{FF2B5EF4-FFF2-40B4-BE49-F238E27FC236}">
                <a16:creationId xmlns:a16="http://schemas.microsoft.com/office/drawing/2014/main" id="{929BDFBE-72DF-8F9A-5484-7E0F21AB8742}"/>
              </a:ext>
            </a:extLst>
          </p:cNvPr>
          <p:cNvSpPr txBox="1"/>
          <p:nvPr/>
        </p:nvSpPr>
        <p:spPr>
          <a:xfrm>
            <a:off x="2565769" y="227235"/>
            <a:ext cx="6221894" cy="1107996"/>
          </a:xfrm>
          <a:prstGeom prst="rect">
            <a:avLst/>
          </a:prstGeom>
          <a:noFill/>
        </p:spPr>
        <p:txBody>
          <a:bodyPr wrap="square">
            <a:spAutoFit/>
          </a:bodyPr>
          <a:lstStyle/>
          <a:p>
            <a:br>
              <a:rPr lang="en-US" sz="2400" dirty="0"/>
            </a:br>
            <a:r>
              <a:rPr lang="en-US" sz="2400" dirty="0">
                <a:solidFill>
                  <a:schemeClr val="bg1"/>
                </a:solidFill>
              </a:rPr>
              <a:t>Good ROI (Return On Investment)</a:t>
            </a:r>
          </a:p>
          <a:p>
            <a:endParaRPr lang="en-GB" dirty="0"/>
          </a:p>
        </p:txBody>
      </p:sp>
      <p:pic>
        <p:nvPicPr>
          <p:cNvPr id="12292" name="Picture 4" descr="10+ Best Free Social Media Management Tools for Business – Mageplaza">
            <a:extLst>
              <a:ext uri="{FF2B5EF4-FFF2-40B4-BE49-F238E27FC236}">
                <a16:creationId xmlns:a16="http://schemas.microsoft.com/office/drawing/2014/main" id="{FF78AF21-68BE-45C2-C44A-748E70DFCB20}"/>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87663" y="1080418"/>
            <a:ext cx="3495675" cy="2929248"/>
          </a:xfrm>
          <a:prstGeom prst="rect">
            <a:avLst/>
          </a:prstGeom>
          <a:noFill/>
          <a:extLst>
            <a:ext uri="{909E8E84-426E-40DD-AFC4-6F175D3DCCD1}">
              <a14:hiddenFill xmlns:a14="http://schemas.microsoft.com/office/drawing/2010/main">
                <a:solidFill>
                  <a:srgbClr val="FFFFFF"/>
                </a:solidFill>
              </a14:hiddenFill>
            </a:ext>
          </a:extLst>
        </p:spPr>
      </p:pic>
      <p:sp>
        <p:nvSpPr>
          <p:cNvPr id="11" name="TextBox 10">
            <a:extLst>
              <a:ext uri="{FF2B5EF4-FFF2-40B4-BE49-F238E27FC236}">
                <a16:creationId xmlns:a16="http://schemas.microsoft.com/office/drawing/2014/main" id="{6266B2B8-176B-227F-3150-D852CE575B88}"/>
              </a:ext>
            </a:extLst>
          </p:cNvPr>
          <p:cNvSpPr txBox="1"/>
          <p:nvPr/>
        </p:nvSpPr>
        <p:spPr>
          <a:xfrm>
            <a:off x="339421" y="1733267"/>
            <a:ext cx="7857109" cy="3785652"/>
          </a:xfrm>
          <a:prstGeom prst="rect">
            <a:avLst/>
          </a:prstGeom>
          <a:noFill/>
        </p:spPr>
        <p:txBody>
          <a:bodyPr wrap="square">
            <a:spAutoFit/>
          </a:bodyPr>
          <a:lstStyle/>
          <a:p>
            <a:r>
              <a:rPr lang="en-US" sz="2400" dirty="0"/>
              <a:t>One of the biggest advantages of social media marketing is that it allows you to build an audience without a big budget.</a:t>
            </a:r>
          </a:p>
          <a:p>
            <a:endParaRPr lang="en-US" sz="2400" dirty="0"/>
          </a:p>
          <a:p>
            <a:r>
              <a:rPr lang="en-US" sz="2400" dirty="0"/>
              <a:t>Creating a business profile is free on most platforms, and while you can use things like paid advertising, it’s not essential.</a:t>
            </a:r>
          </a:p>
          <a:p>
            <a:endParaRPr lang="en-US" sz="2400" dirty="0"/>
          </a:p>
          <a:p>
            <a:r>
              <a:rPr lang="en-US" sz="2400" dirty="0"/>
              <a:t>Instead, you can build an audience and expand your reach simply by consistently posting content your targets will find valuable.</a:t>
            </a:r>
            <a:endParaRPr lang="en-GB" sz="2400" dirty="0"/>
          </a:p>
        </p:txBody>
      </p:sp>
      <p:pic>
        <p:nvPicPr>
          <p:cNvPr id="18" name="Picture 17">
            <a:extLst>
              <a:ext uri="{FF2B5EF4-FFF2-40B4-BE49-F238E27FC236}">
                <a16:creationId xmlns:a16="http://schemas.microsoft.com/office/drawing/2014/main" id="{B4F228A3-EED8-B72A-55D3-01A30D9488F4}"/>
              </a:ext>
            </a:extLst>
          </p:cNvPr>
          <p:cNvPicPr>
            <a:picLocks noChangeAspect="1"/>
          </p:cNvPicPr>
          <p:nvPr/>
        </p:nvPicPr>
        <p:blipFill>
          <a:blip r:embed="rId8" cstate="print">
            <a:extLst>
              <a:ext uri="{28A0092B-C50C-407E-A947-70E740481C1C}">
                <a14:useLocalDpi xmlns:a14="http://schemas.microsoft.com/office/drawing/2010/main" val="0"/>
              </a:ext>
            </a:extLst>
          </a:blip>
          <a:srcRect/>
          <a:stretch/>
        </p:blipFill>
        <p:spPr>
          <a:xfrm>
            <a:off x="283951" y="5300582"/>
            <a:ext cx="1727734" cy="1502161"/>
          </a:xfrm>
          <a:prstGeom prst="rect">
            <a:avLst/>
          </a:prstGeom>
        </p:spPr>
      </p:pic>
    </p:spTree>
    <p:extLst>
      <p:ext uri="{BB962C8B-B14F-4D97-AF65-F5344CB8AC3E}">
        <p14:creationId xmlns:p14="http://schemas.microsoft.com/office/powerpoint/2010/main" val="168170384"/>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59071" y="397229"/>
            <a:ext cx="3179850" cy="5748868"/>
          </a:xfrm>
          <a:prstGeom prst="rect">
            <a:avLst/>
          </a:prstGeom>
        </p:spPr>
      </p:pic>
      <p:sp>
        <p:nvSpPr>
          <p:cNvPr id="12" name="TextBox 11">
            <a:extLst>
              <a:ext uri="{FF2B5EF4-FFF2-40B4-BE49-F238E27FC236}">
                <a16:creationId xmlns:a16="http://schemas.microsoft.com/office/drawing/2014/main" id="{929BDFBE-72DF-8F9A-5484-7E0F21AB8742}"/>
              </a:ext>
            </a:extLst>
          </p:cNvPr>
          <p:cNvSpPr txBox="1"/>
          <p:nvPr/>
        </p:nvSpPr>
        <p:spPr>
          <a:xfrm>
            <a:off x="2848979" y="457059"/>
            <a:ext cx="6221894" cy="523220"/>
          </a:xfrm>
          <a:prstGeom prst="rect">
            <a:avLst/>
          </a:prstGeom>
          <a:noFill/>
        </p:spPr>
        <p:txBody>
          <a:bodyPr wrap="square">
            <a:spAutoFit/>
          </a:bodyPr>
          <a:lstStyle/>
          <a:p>
            <a:r>
              <a:rPr lang="en-US" sz="2800" dirty="0">
                <a:solidFill>
                  <a:schemeClr val="bg1"/>
                </a:solidFill>
              </a:rPr>
              <a:t>Improved</a:t>
            </a:r>
            <a:r>
              <a:rPr lang="ar-EG" sz="2800" dirty="0">
                <a:solidFill>
                  <a:schemeClr val="bg1"/>
                </a:solidFill>
              </a:rPr>
              <a:t>) </a:t>
            </a:r>
            <a:r>
              <a:rPr lang="en-US" sz="2800" dirty="0">
                <a:solidFill>
                  <a:schemeClr val="bg1"/>
                </a:solidFill>
              </a:rPr>
              <a:t> SEO</a:t>
            </a:r>
            <a:r>
              <a:rPr lang="ar-EG" sz="2800" dirty="0">
                <a:solidFill>
                  <a:schemeClr val="bg1"/>
                </a:solidFill>
              </a:rPr>
              <a:t>(</a:t>
            </a:r>
            <a:endParaRPr lang="en-US" sz="2800" dirty="0">
              <a:solidFill>
                <a:schemeClr val="bg1"/>
              </a:solidFill>
            </a:endParaRPr>
          </a:p>
        </p:txBody>
      </p:sp>
      <p:pic>
        <p:nvPicPr>
          <p:cNvPr id="12292" name="Picture 4" descr="10+ Best Free Social Media Management Tools for Business – Mageplaza">
            <a:extLst>
              <a:ext uri="{FF2B5EF4-FFF2-40B4-BE49-F238E27FC236}">
                <a16:creationId xmlns:a16="http://schemas.microsoft.com/office/drawing/2014/main" id="{FF78AF21-68BE-45C2-C44A-748E70DFCB20}"/>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87663" y="1080418"/>
            <a:ext cx="3495675" cy="2929248"/>
          </a:xfrm>
          <a:prstGeom prst="rect">
            <a:avLst/>
          </a:prstGeom>
          <a:noFill/>
          <a:extLst>
            <a:ext uri="{909E8E84-426E-40DD-AFC4-6F175D3DCCD1}">
              <a14:hiddenFill xmlns:a14="http://schemas.microsoft.com/office/drawing/2010/main">
                <a:solidFill>
                  <a:srgbClr val="FFFFFF"/>
                </a:solidFill>
              </a14:hiddenFill>
            </a:ext>
          </a:extLst>
        </p:spPr>
      </p:pic>
      <p:sp>
        <p:nvSpPr>
          <p:cNvPr id="18" name="TextBox 17">
            <a:extLst>
              <a:ext uri="{FF2B5EF4-FFF2-40B4-BE49-F238E27FC236}">
                <a16:creationId xmlns:a16="http://schemas.microsoft.com/office/drawing/2014/main" id="{3D65152F-2CC5-D6D3-8CD2-0C5881529F46}"/>
              </a:ext>
            </a:extLst>
          </p:cNvPr>
          <p:cNvSpPr txBox="1"/>
          <p:nvPr/>
        </p:nvSpPr>
        <p:spPr>
          <a:xfrm>
            <a:off x="253079" y="2310599"/>
            <a:ext cx="8447418" cy="2308324"/>
          </a:xfrm>
          <a:prstGeom prst="rect">
            <a:avLst/>
          </a:prstGeom>
          <a:noFill/>
        </p:spPr>
        <p:txBody>
          <a:bodyPr wrap="square">
            <a:spAutoFit/>
          </a:bodyPr>
          <a:lstStyle/>
          <a:p>
            <a:r>
              <a:rPr lang="en-US" sz="2400" dirty="0"/>
              <a:t>Social platforms can also help your </a:t>
            </a:r>
            <a:r>
              <a:rPr lang="en-US" sz="2400" dirty="0">
                <a:solidFill>
                  <a:srgbClr val="FF0000"/>
                </a:solidFill>
              </a:rPr>
              <a:t>search engine optimization </a:t>
            </a:r>
            <a:r>
              <a:rPr lang="en-US" sz="2400" dirty="0"/>
              <a:t>efforts.</a:t>
            </a:r>
            <a:endParaRPr lang="ar-EG" sz="2400" dirty="0"/>
          </a:p>
          <a:p>
            <a:r>
              <a:rPr lang="en-US" sz="2400" dirty="0"/>
              <a:t>While there’s no direct correlation between your search engine ranking and social media, in that your ranking is not directly affected by what you post on YouTube or Instagram, there is a connection.</a:t>
            </a:r>
          </a:p>
        </p:txBody>
      </p:sp>
      <p:pic>
        <p:nvPicPr>
          <p:cNvPr id="19" name="Picture 18">
            <a:extLst>
              <a:ext uri="{FF2B5EF4-FFF2-40B4-BE49-F238E27FC236}">
                <a16:creationId xmlns:a16="http://schemas.microsoft.com/office/drawing/2014/main" id="{B4F228A3-EED8-B72A-55D3-01A30D9488F4}"/>
              </a:ext>
            </a:extLst>
          </p:cNvPr>
          <p:cNvPicPr>
            <a:picLocks noChangeAspect="1"/>
          </p:cNvPicPr>
          <p:nvPr/>
        </p:nvPicPr>
        <p:blipFill>
          <a:blip r:embed="rId8" cstate="print">
            <a:extLst>
              <a:ext uri="{28A0092B-C50C-407E-A947-70E740481C1C}">
                <a14:useLocalDpi xmlns:a14="http://schemas.microsoft.com/office/drawing/2010/main" val="0"/>
              </a:ext>
            </a:extLst>
          </a:blip>
          <a:srcRect/>
          <a:stretch/>
        </p:blipFill>
        <p:spPr>
          <a:xfrm>
            <a:off x="283951" y="5300582"/>
            <a:ext cx="1727734" cy="1502161"/>
          </a:xfrm>
          <a:prstGeom prst="rect">
            <a:avLst/>
          </a:prstGeom>
        </p:spPr>
      </p:pic>
    </p:spTree>
    <p:extLst>
      <p:ext uri="{BB962C8B-B14F-4D97-AF65-F5344CB8AC3E}">
        <p14:creationId xmlns:p14="http://schemas.microsoft.com/office/powerpoint/2010/main" val="552790073"/>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59071" y="397229"/>
            <a:ext cx="3179850" cy="5748868"/>
          </a:xfrm>
          <a:prstGeom prst="rect">
            <a:avLst/>
          </a:prstGeom>
        </p:spPr>
      </p:pic>
      <p:sp>
        <p:nvSpPr>
          <p:cNvPr id="12" name="TextBox 11">
            <a:extLst>
              <a:ext uri="{FF2B5EF4-FFF2-40B4-BE49-F238E27FC236}">
                <a16:creationId xmlns:a16="http://schemas.microsoft.com/office/drawing/2014/main" id="{929BDFBE-72DF-8F9A-5484-7E0F21AB8742}"/>
              </a:ext>
            </a:extLst>
          </p:cNvPr>
          <p:cNvSpPr txBox="1"/>
          <p:nvPr/>
        </p:nvSpPr>
        <p:spPr>
          <a:xfrm>
            <a:off x="2144013" y="541809"/>
            <a:ext cx="6221894" cy="646331"/>
          </a:xfrm>
          <a:prstGeom prst="rect">
            <a:avLst/>
          </a:prstGeom>
          <a:noFill/>
        </p:spPr>
        <p:txBody>
          <a:bodyPr wrap="square">
            <a:spAutoFit/>
          </a:bodyPr>
          <a:lstStyle/>
          <a:p>
            <a:br>
              <a:rPr lang="en-US" dirty="0"/>
            </a:br>
            <a:endParaRPr lang="en-GB" dirty="0"/>
          </a:p>
        </p:txBody>
      </p:sp>
      <p:pic>
        <p:nvPicPr>
          <p:cNvPr id="12292" name="Picture 4" descr="10+ Best Free Social Media Management Tools for Business – Mageplaza">
            <a:extLst>
              <a:ext uri="{FF2B5EF4-FFF2-40B4-BE49-F238E27FC236}">
                <a16:creationId xmlns:a16="http://schemas.microsoft.com/office/drawing/2014/main" id="{FF78AF21-68BE-45C2-C44A-748E70DFCB20}"/>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87663" y="1080418"/>
            <a:ext cx="3495675" cy="2929248"/>
          </a:xfrm>
          <a:prstGeom prst="rect">
            <a:avLst/>
          </a:prstGeom>
          <a:noFill/>
          <a:extLst>
            <a:ext uri="{909E8E84-426E-40DD-AFC4-6F175D3DCCD1}">
              <a14:hiddenFill xmlns:a14="http://schemas.microsoft.com/office/drawing/2010/main">
                <a:solidFill>
                  <a:srgbClr val="FFFFFF"/>
                </a:solidFill>
              </a14:hiddenFill>
            </a:ext>
          </a:extLst>
        </p:spPr>
      </p:pic>
      <p:sp>
        <p:nvSpPr>
          <p:cNvPr id="11" name="TextBox 10">
            <a:extLst>
              <a:ext uri="{FF2B5EF4-FFF2-40B4-BE49-F238E27FC236}">
                <a16:creationId xmlns:a16="http://schemas.microsoft.com/office/drawing/2014/main" id="{76C0D13F-4A68-2612-21C8-6CC3A3C60C1A}"/>
              </a:ext>
            </a:extLst>
          </p:cNvPr>
          <p:cNvSpPr txBox="1"/>
          <p:nvPr/>
        </p:nvSpPr>
        <p:spPr>
          <a:xfrm>
            <a:off x="768325" y="2296074"/>
            <a:ext cx="7597582" cy="2677656"/>
          </a:xfrm>
          <a:prstGeom prst="rect">
            <a:avLst/>
          </a:prstGeom>
          <a:noFill/>
        </p:spPr>
        <p:txBody>
          <a:bodyPr wrap="square">
            <a:spAutoFit/>
          </a:bodyPr>
          <a:lstStyle/>
          <a:p>
            <a:r>
              <a:rPr lang="en-US" sz="2800" dirty="0"/>
              <a:t>For one, social media allows you to boost your content. This leads to more traffic and more engagement, which are positive user signals.</a:t>
            </a:r>
          </a:p>
          <a:p>
            <a:r>
              <a:rPr lang="en-US" sz="2800" dirty="0"/>
              <a:t>It also gives you more opportunities for generating backlinks, not to mention that your profile could rank in its own right for search terms.</a:t>
            </a:r>
            <a:endParaRPr lang="en-GB" sz="2800" dirty="0"/>
          </a:p>
        </p:txBody>
      </p:sp>
      <p:pic>
        <p:nvPicPr>
          <p:cNvPr id="18" name="Picture 17">
            <a:extLst>
              <a:ext uri="{FF2B5EF4-FFF2-40B4-BE49-F238E27FC236}">
                <a16:creationId xmlns:a16="http://schemas.microsoft.com/office/drawing/2014/main" id="{B4F228A3-EED8-B72A-55D3-01A30D9488F4}"/>
              </a:ext>
            </a:extLst>
          </p:cNvPr>
          <p:cNvPicPr>
            <a:picLocks noChangeAspect="1"/>
          </p:cNvPicPr>
          <p:nvPr/>
        </p:nvPicPr>
        <p:blipFill>
          <a:blip r:embed="rId8" cstate="print">
            <a:extLst>
              <a:ext uri="{28A0092B-C50C-407E-A947-70E740481C1C}">
                <a14:useLocalDpi xmlns:a14="http://schemas.microsoft.com/office/drawing/2010/main" val="0"/>
              </a:ext>
            </a:extLst>
          </a:blip>
          <a:srcRect/>
          <a:stretch/>
        </p:blipFill>
        <p:spPr>
          <a:xfrm>
            <a:off x="283951" y="5300582"/>
            <a:ext cx="1727734" cy="1502161"/>
          </a:xfrm>
          <a:prstGeom prst="rect">
            <a:avLst/>
          </a:prstGeom>
        </p:spPr>
      </p:pic>
    </p:spTree>
    <p:extLst>
      <p:ext uri="{BB962C8B-B14F-4D97-AF65-F5344CB8AC3E}">
        <p14:creationId xmlns:p14="http://schemas.microsoft.com/office/powerpoint/2010/main" val="2844228126"/>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59071" y="397229"/>
            <a:ext cx="3179850" cy="5748868"/>
          </a:xfrm>
          <a:prstGeom prst="rect">
            <a:avLst/>
          </a:prstGeom>
        </p:spPr>
      </p:pic>
      <p:sp>
        <p:nvSpPr>
          <p:cNvPr id="12" name="TextBox 11">
            <a:extLst>
              <a:ext uri="{FF2B5EF4-FFF2-40B4-BE49-F238E27FC236}">
                <a16:creationId xmlns:a16="http://schemas.microsoft.com/office/drawing/2014/main" id="{929BDFBE-72DF-8F9A-5484-7E0F21AB8742}"/>
              </a:ext>
            </a:extLst>
          </p:cNvPr>
          <p:cNvSpPr txBox="1"/>
          <p:nvPr/>
        </p:nvSpPr>
        <p:spPr>
          <a:xfrm>
            <a:off x="2696582" y="236724"/>
            <a:ext cx="6221894" cy="1231106"/>
          </a:xfrm>
          <a:prstGeom prst="rect">
            <a:avLst/>
          </a:prstGeom>
          <a:noFill/>
        </p:spPr>
        <p:txBody>
          <a:bodyPr wrap="square">
            <a:spAutoFit/>
          </a:bodyPr>
          <a:lstStyle/>
          <a:p>
            <a:br>
              <a:rPr lang="en-US" sz="2800" dirty="0"/>
            </a:br>
            <a:r>
              <a:rPr lang="en-US" sz="2800" dirty="0">
                <a:solidFill>
                  <a:schemeClr val="bg1"/>
                </a:solidFill>
              </a:rPr>
              <a:t>Better Customer Service</a:t>
            </a:r>
          </a:p>
          <a:p>
            <a:endParaRPr lang="en-GB" dirty="0"/>
          </a:p>
        </p:txBody>
      </p:sp>
      <p:pic>
        <p:nvPicPr>
          <p:cNvPr id="12292" name="Picture 4" descr="10+ Best Free Social Media Management Tools for Business – Mageplaza">
            <a:extLst>
              <a:ext uri="{FF2B5EF4-FFF2-40B4-BE49-F238E27FC236}">
                <a16:creationId xmlns:a16="http://schemas.microsoft.com/office/drawing/2014/main" id="{FF78AF21-68BE-45C2-C44A-748E70DFCB20}"/>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87663" y="1080418"/>
            <a:ext cx="3495675" cy="2929248"/>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55ACDF37-CC2B-8C1E-7298-EB58BA562E8C}"/>
              </a:ext>
            </a:extLst>
          </p:cNvPr>
          <p:cNvSpPr txBox="1"/>
          <p:nvPr/>
        </p:nvSpPr>
        <p:spPr>
          <a:xfrm>
            <a:off x="523664" y="2034878"/>
            <a:ext cx="7679432" cy="2677656"/>
          </a:xfrm>
          <a:prstGeom prst="rect">
            <a:avLst/>
          </a:prstGeom>
          <a:noFill/>
        </p:spPr>
        <p:txBody>
          <a:bodyPr wrap="square">
            <a:spAutoFit/>
          </a:bodyPr>
          <a:lstStyle/>
          <a:p>
            <a:pPr algn="just"/>
            <a:br>
              <a:rPr lang="en-US" sz="2400" dirty="0"/>
            </a:br>
            <a:r>
              <a:rPr lang="en-US" sz="2400" dirty="0"/>
              <a:t>From troubleshooting an issue to providing tips and tricks, social media gives customers an easy way to reach out to you. </a:t>
            </a:r>
          </a:p>
          <a:p>
            <a:pPr algn="just"/>
            <a:r>
              <a:rPr lang="en-US" sz="2400" dirty="0"/>
              <a:t>It can be an effective way to turn a negative experience into a positive one while allowing you to keep your finger on the pulse of patterns in buying, use and potential issues. </a:t>
            </a:r>
            <a:endParaRPr lang="en-GB" sz="2400" dirty="0"/>
          </a:p>
        </p:txBody>
      </p:sp>
      <p:pic>
        <p:nvPicPr>
          <p:cNvPr id="18" name="Picture 17">
            <a:extLst>
              <a:ext uri="{FF2B5EF4-FFF2-40B4-BE49-F238E27FC236}">
                <a16:creationId xmlns:a16="http://schemas.microsoft.com/office/drawing/2014/main" id="{B4F228A3-EED8-B72A-55D3-01A30D9488F4}"/>
              </a:ext>
            </a:extLst>
          </p:cNvPr>
          <p:cNvPicPr>
            <a:picLocks noChangeAspect="1"/>
          </p:cNvPicPr>
          <p:nvPr/>
        </p:nvPicPr>
        <p:blipFill>
          <a:blip r:embed="rId8" cstate="print">
            <a:extLst>
              <a:ext uri="{28A0092B-C50C-407E-A947-70E740481C1C}">
                <a14:useLocalDpi xmlns:a14="http://schemas.microsoft.com/office/drawing/2010/main" val="0"/>
              </a:ext>
            </a:extLst>
          </a:blip>
          <a:srcRect/>
          <a:stretch/>
        </p:blipFill>
        <p:spPr>
          <a:xfrm>
            <a:off x="283951" y="5300582"/>
            <a:ext cx="1727734" cy="1502161"/>
          </a:xfrm>
          <a:prstGeom prst="rect">
            <a:avLst/>
          </a:prstGeom>
        </p:spPr>
      </p:pic>
    </p:spTree>
    <p:extLst>
      <p:ext uri="{BB962C8B-B14F-4D97-AF65-F5344CB8AC3E}">
        <p14:creationId xmlns:p14="http://schemas.microsoft.com/office/powerpoint/2010/main" val="2604092103"/>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59071" y="397229"/>
            <a:ext cx="3179850" cy="5748868"/>
          </a:xfrm>
          <a:prstGeom prst="rect">
            <a:avLst/>
          </a:prstGeom>
        </p:spPr>
      </p:pic>
      <p:pic>
        <p:nvPicPr>
          <p:cNvPr id="12292" name="Picture 4" descr="10+ Best Free Social Media Management Tools for Business – Mageplaza">
            <a:extLst>
              <a:ext uri="{FF2B5EF4-FFF2-40B4-BE49-F238E27FC236}">
                <a16:creationId xmlns:a16="http://schemas.microsoft.com/office/drawing/2014/main" id="{FF78AF21-68BE-45C2-C44A-748E70DFCB20}"/>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87663" y="1080418"/>
            <a:ext cx="3495675" cy="2929248"/>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55ACDF37-CC2B-8C1E-7298-EB58BA562E8C}"/>
              </a:ext>
            </a:extLst>
          </p:cNvPr>
          <p:cNvSpPr txBox="1"/>
          <p:nvPr/>
        </p:nvSpPr>
        <p:spPr>
          <a:xfrm>
            <a:off x="523664" y="2034878"/>
            <a:ext cx="7679432" cy="3046988"/>
          </a:xfrm>
          <a:prstGeom prst="rect">
            <a:avLst/>
          </a:prstGeom>
          <a:noFill/>
        </p:spPr>
        <p:txBody>
          <a:bodyPr wrap="square">
            <a:spAutoFit/>
          </a:bodyPr>
          <a:lstStyle/>
          <a:p>
            <a:pPr algn="just"/>
            <a:r>
              <a:rPr lang="en-US" sz="2400" b="1" dirty="0"/>
              <a:t>Artificial intelligence </a:t>
            </a:r>
            <a:r>
              <a:rPr lang="en-US" sz="2400" dirty="0"/>
              <a:t>is used to analyze massive databases that include user behavior, interaction patterns, interests, and even the sentiment associated with posts.</a:t>
            </a:r>
          </a:p>
          <a:p>
            <a:pPr algn="just"/>
            <a:r>
              <a:rPr lang="en-US" sz="2400" dirty="0"/>
              <a:t>With the help of machine learning algorithms, detailed models of audience segments are built.</a:t>
            </a:r>
          </a:p>
          <a:p>
            <a:pPr algn="just"/>
            <a:r>
              <a:rPr lang="en-US" sz="2400" b="1" dirty="0"/>
              <a:t>Applications:</a:t>
            </a:r>
          </a:p>
          <a:p>
            <a:pPr algn="just"/>
            <a:r>
              <a:rPr lang="en-US" sz="2400" dirty="0"/>
              <a:t>• Hyper-targeting.</a:t>
            </a:r>
          </a:p>
          <a:p>
            <a:pPr algn="just"/>
            <a:r>
              <a:rPr lang="en-US" sz="2400" dirty="0"/>
              <a:t>• Creating personalized content based on user preferences.</a:t>
            </a:r>
            <a:endParaRPr lang="en-GB" sz="2400" dirty="0"/>
          </a:p>
        </p:txBody>
      </p:sp>
      <p:pic>
        <p:nvPicPr>
          <p:cNvPr id="18" name="Picture 17">
            <a:extLst>
              <a:ext uri="{FF2B5EF4-FFF2-40B4-BE49-F238E27FC236}">
                <a16:creationId xmlns:a16="http://schemas.microsoft.com/office/drawing/2014/main" id="{B4F228A3-EED8-B72A-55D3-01A30D9488F4}"/>
              </a:ext>
            </a:extLst>
          </p:cNvPr>
          <p:cNvPicPr>
            <a:picLocks noChangeAspect="1"/>
          </p:cNvPicPr>
          <p:nvPr/>
        </p:nvPicPr>
        <p:blipFill>
          <a:blip r:embed="rId8" cstate="print">
            <a:extLst>
              <a:ext uri="{28A0092B-C50C-407E-A947-70E740481C1C}">
                <a14:useLocalDpi xmlns:a14="http://schemas.microsoft.com/office/drawing/2010/main" val="0"/>
              </a:ext>
            </a:extLst>
          </a:blip>
          <a:srcRect/>
          <a:stretch/>
        </p:blipFill>
        <p:spPr>
          <a:xfrm>
            <a:off x="283951" y="5300582"/>
            <a:ext cx="1727734" cy="1502161"/>
          </a:xfrm>
          <a:prstGeom prst="rect">
            <a:avLst/>
          </a:prstGeom>
        </p:spPr>
      </p:pic>
      <p:sp>
        <p:nvSpPr>
          <p:cNvPr id="2" name="Rectangle 1"/>
          <p:cNvSpPr/>
          <p:nvPr/>
        </p:nvSpPr>
        <p:spPr>
          <a:xfrm>
            <a:off x="1802673" y="402831"/>
            <a:ext cx="5998583" cy="507831"/>
          </a:xfrm>
          <a:prstGeom prst="rect">
            <a:avLst/>
          </a:prstGeom>
        </p:spPr>
        <p:txBody>
          <a:bodyPr wrap="square">
            <a:spAutoFit/>
          </a:bodyPr>
          <a:lstStyle/>
          <a:p>
            <a:pPr algn="just">
              <a:lnSpc>
                <a:spcPct val="150000"/>
              </a:lnSpc>
            </a:pPr>
            <a:r>
              <a:rPr lang="en-US" b="1" dirty="0">
                <a:solidFill>
                  <a:schemeClr val="bg1"/>
                </a:solidFill>
              </a:rPr>
              <a:t>Using artificial intelligence to develop social media strategies</a:t>
            </a:r>
          </a:p>
        </p:txBody>
      </p:sp>
    </p:spTree>
    <p:extLst>
      <p:ext uri="{BB962C8B-B14F-4D97-AF65-F5344CB8AC3E}">
        <p14:creationId xmlns:p14="http://schemas.microsoft.com/office/powerpoint/2010/main" val="182369240"/>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59071" y="397229"/>
            <a:ext cx="3179850" cy="5748868"/>
          </a:xfrm>
          <a:prstGeom prst="rect">
            <a:avLst/>
          </a:prstGeom>
        </p:spPr>
      </p:pic>
      <p:sp>
        <p:nvSpPr>
          <p:cNvPr id="12" name="TextBox 11">
            <a:extLst>
              <a:ext uri="{FF2B5EF4-FFF2-40B4-BE49-F238E27FC236}">
                <a16:creationId xmlns:a16="http://schemas.microsoft.com/office/drawing/2014/main" id="{929BDFBE-72DF-8F9A-5484-7E0F21AB8742}"/>
              </a:ext>
            </a:extLst>
          </p:cNvPr>
          <p:cNvSpPr txBox="1"/>
          <p:nvPr/>
        </p:nvSpPr>
        <p:spPr>
          <a:xfrm>
            <a:off x="2704235" y="595501"/>
            <a:ext cx="6221894" cy="461665"/>
          </a:xfrm>
          <a:prstGeom prst="rect">
            <a:avLst/>
          </a:prstGeom>
          <a:noFill/>
        </p:spPr>
        <p:txBody>
          <a:bodyPr wrap="square">
            <a:spAutoFit/>
          </a:bodyPr>
          <a:lstStyle/>
          <a:p>
            <a:r>
              <a:rPr lang="en-GB" sz="2400">
                <a:solidFill>
                  <a:schemeClr val="bg1"/>
                </a:solidFill>
              </a:rPr>
              <a:t>Predicting content trends</a:t>
            </a:r>
            <a:endParaRPr lang="en-GB" sz="2400" dirty="0">
              <a:solidFill>
                <a:schemeClr val="bg1"/>
              </a:solidFill>
            </a:endParaRPr>
          </a:p>
        </p:txBody>
      </p:sp>
      <p:pic>
        <p:nvPicPr>
          <p:cNvPr id="12292" name="Picture 4" descr="10+ Best Free Social Media Management Tools for Business – Mageplaza">
            <a:extLst>
              <a:ext uri="{FF2B5EF4-FFF2-40B4-BE49-F238E27FC236}">
                <a16:creationId xmlns:a16="http://schemas.microsoft.com/office/drawing/2014/main" id="{FF78AF21-68BE-45C2-C44A-748E70DFCB20}"/>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87663" y="1080418"/>
            <a:ext cx="3495675" cy="2929248"/>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55ACDF37-CC2B-8C1E-7298-EB58BA562E8C}"/>
              </a:ext>
            </a:extLst>
          </p:cNvPr>
          <p:cNvSpPr txBox="1"/>
          <p:nvPr/>
        </p:nvSpPr>
        <p:spPr>
          <a:xfrm>
            <a:off x="523664" y="2034878"/>
            <a:ext cx="7679432" cy="3046988"/>
          </a:xfrm>
          <a:prstGeom prst="rect">
            <a:avLst/>
          </a:prstGeom>
          <a:noFill/>
        </p:spPr>
        <p:txBody>
          <a:bodyPr wrap="square">
            <a:spAutoFit/>
          </a:bodyPr>
          <a:lstStyle/>
          <a:p>
            <a:pPr algn="just"/>
            <a:r>
              <a:rPr lang="en-US" sz="2400" b="1" dirty="0"/>
              <a:t>Artificial intelligence </a:t>
            </a:r>
            <a:r>
              <a:rPr lang="en-US" sz="2400" dirty="0"/>
              <a:t>systems rely on time-series analysis to predict trending topics on social media platforms.</a:t>
            </a:r>
          </a:p>
          <a:p>
            <a:pPr algn="just"/>
            <a:r>
              <a:rPr lang="en-US" sz="2400" dirty="0"/>
              <a:t>Using deep learning models such as LSTM, future trends can be predicted based on past patterns.</a:t>
            </a:r>
          </a:p>
          <a:p>
            <a:pPr algn="just"/>
            <a:r>
              <a:rPr lang="en-US" sz="2400" b="1" dirty="0"/>
              <a:t>Applications</a:t>
            </a:r>
            <a:r>
              <a:rPr lang="en-US" sz="2400" dirty="0"/>
              <a:t>:</a:t>
            </a:r>
          </a:p>
          <a:p>
            <a:pPr algn="just"/>
            <a:r>
              <a:rPr lang="en-US" sz="2400" dirty="0"/>
              <a:t>• Pre-planning marketing campaigns.</a:t>
            </a:r>
          </a:p>
          <a:p>
            <a:pPr algn="just"/>
            <a:r>
              <a:rPr lang="en-US" sz="2400" dirty="0"/>
              <a:t>• Avoiding the production of content that is not appropriate for the timing of publication.</a:t>
            </a:r>
            <a:endParaRPr lang="en-GB" sz="2400" dirty="0"/>
          </a:p>
        </p:txBody>
      </p:sp>
      <p:pic>
        <p:nvPicPr>
          <p:cNvPr id="18" name="Picture 17">
            <a:extLst>
              <a:ext uri="{FF2B5EF4-FFF2-40B4-BE49-F238E27FC236}">
                <a16:creationId xmlns:a16="http://schemas.microsoft.com/office/drawing/2014/main" id="{B4F228A3-EED8-B72A-55D3-01A30D9488F4}"/>
              </a:ext>
            </a:extLst>
          </p:cNvPr>
          <p:cNvPicPr>
            <a:picLocks noChangeAspect="1"/>
          </p:cNvPicPr>
          <p:nvPr/>
        </p:nvPicPr>
        <p:blipFill>
          <a:blip r:embed="rId8" cstate="print">
            <a:extLst>
              <a:ext uri="{28A0092B-C50C-407E-A947-70E740481C1C}">
                <a14:useLocalDpi xmlns:a14="http://schemas.microsoft.com/office/drawing/2010/main" val="0"/>
              </a:ext>
            </a:extLst>
          </a:blip>
          <a:srcRect/>
          <a:stretch/>
        </p:blipFill>
        <p:spPr>
          <a:xfrm>
            <a:off x="283951" y="5300582"/>
            <a:ext cx="1727734" cy="1502161"/>
          </a:xfrm>
          <a:prstGeom prst="rect">
            <a:avLst/>
          </a:prstGeom>
        </p:spPr>
      </p:pic>
    </p:spTree>
    <p:extLst>
      <p:ext uri="{BB962C8B-B14F-4D97-AF65-F5344CB8AC3E}">
        <p14:creationId xmlns:p14="http://schemas.microsoft.com/office/powerpoint/2010/main" val="1605417562"/>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59071" y="397229"/>
            <a:ext cx="3179850" cy="5748868"/>
          </a:xfrm>
          <a:prstGeom prst="rect">
            <a:avLst/>
          </a:prstGeom>
        </p:spPr>
      </p:pic>
      <p:sp>
        <p:nvSpPr>
          <p:cNvPr id="12" name="TextBox 11">
            <a:extLst>
              <a:ext uri="{FF2B5EF4-FFF2-40B4-BE49-F238E27FC236}">
                <a16:creationId xmlns:a16="http://schemas.microsoft.com/office/drawing/2014/main" id="{929BDFBE-72DF-8F9A-5484-7E0F21AB8742}"/>
              </a:ext>
            </a:extLst>
          </p:cNvPr>
          <p:cNvSpPr txBox="1"/>
          <p:nvPr/>
        </p:nvSpPr>
        <p:spPr>
          <a:xfrm>
            <a:off x="2604943" y="425089"/>
            <a:ext cx="4933694" cy="830997"/>
          </a:xfrm>
          <a:prstGeom prst="rect">
            <a:avLst/>
          </a:prstGeom>
          <a:noFill/>
        </p:spPr>
        <p:txBody>
          <a:bodyPr wrap="square">
            <a:spAutoFit/>
          </a:bodyPr>
          <a:lstStyle/>
          <a:p>
            <a:r>
              <a:rPr lang="en-US" sz="2400">
                <a:solidFill>
                  <a:schemeClr val="bg1"/>
                </a:solidFill>
              </a:rPr>
              <a:t>Smart scheduling using algorithmic optimization</a:t>
            </a:r>
            <a:endParaRPr lang="en-GB" sz="2400" dirty="0">
              <a:solidFill>
                <a:schemeClr val="bg1"/>
              </a:solidFill>
            </a:endParaRPr>
          </a:p>
        </p:txBody>
      </p:sp>
      <p:pic>
        <p:nvPicPr>
          <p:cNvPr id="12292" name="Picture 4" descr="10+ Best Free Social Media Management Tools for Business – Mageplaza">
            <a:extLst>
              <a:ext uri="{FF2B5EF4-FFF2-40B4-BE49-F238E27FC236}">
                <a16:creationId xmlns:a16="http://schemas.microsoft.com/office/drawing/2014/main" id="{FF78AF21-68BE-45C2-C44A-748E70DFCB20}"/>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87663" y="1080418"/>
            <a:ext cx="3495675" cy="2929248"/>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55ACDF37-CC2B-8C1E-7298-EB58BA562E8C}"/>
              </a:ext>
            </a:extLst>
          </p:cNvPr>
          <p:cNvSpPr txBox="1"/>
          <p:nvPr/>
        </p:nvSpPr>
        <p:spPr>
          <a:xfrm>
            <a:off x="523664" y="2034878"/>
            <a:ext cx="7679432" cy="2308324"/>
          </a:xfrm>
          <a:prstGeom prst="rect">
            <a:avLst/>
          </a:prstGeom>
          <a:noFill/>
        </p:spPr>
        <p:txBody>
          <a:bodyPr wrap="square">
            <a:spAutoFit/>
          </a:bodyPr>
          <a:lstStyle/>
          <a:p>
            <a:pPr algn="just"/>
            <a:r>
              <a:rPr lang="en-US" sz="2400" dirty="0"/>
              <a:t>AI tools rely on optimization algorithms to determine the best time to post by analyzing past engagement data and linking it to time factors.</a:t>
            </a:r>
          </a:p>
          <a:p>
            <a:pPr algn="just"/>
            <a:r>
              <a:rPr lang="en-US" sz="2400" b="1" dirty="0"/>
              <a:t>Applications:</a:t>
            </a:r>
          </a:p>
          <a:p>
            <a:pPr algn="just"/>
            <a:r>
              <a:rPr lang="en-US" sz="2400" dirty="0"/>
              <a:t>• Automatic scheduling of content for peak times.</a:t>
            </a:r>
          </a:p>
          <a:p>
            <a:pPr algn="just"/>
            <a:r>
              <a:rPr lang="en-US" sz="2400" dirty="0"/>
              <a:t>• Improving organic reach.</a:t>
            </a:r>
            <a:endParaRPr lang="en-GB" sz="2400" dirty="0"/>
          </a:p>
        </p:txBody>
      </p:sp>
      <p:pic>
        <p:nvPicPr>
          <p:cNvPr id="18" name="Picture 17">
            <a:extLst>
              <a:ext uri="{FF2B5EF4-FFF2-40B4-BE49-F238E27FC236}">
                <a16:creationId xmlns:a16="http://schemas.microsoft.com/office/drawing/2014/main" id="{B4F228A3-EED8-B72A-55D3-01A30D9488F4}"/>
              </a:ext>
            </a:extLst>
          </p:cNvPr>
          <p:cNvPicPr>
            <a:picLocks noChangeAspect="1"/>
          </p:cNvPicPr>
          <p:nvPr/>
        </p:nvPicPr>
        <p:blipFill>
          <a:blip r:embed="rId8" cstate="print">
            <a:extLst>
              <a:ext uri="{28A0092B-C50C-407E-A947-70E740481C1C}">
                <a14:useLocalDpi xmlns:a14="http://schemas.microsoft.com/office/drawing/2010/main" val="0"/>
              </a:ext>
            </a:extLst>
          </a:blip>
          <a:srcRect/>
          <a:stretch/>
        </p:blipFill>
        <p:spPr>
          <a:xfrm>
            <a:off x="283951" y="5300582"/>
            <a:ext cx="1727734" cy="1502161"/>
          </a:xfrm>
          <a:prstGeom prst="rect">
            <a:avLst/>
          </a:prstGeom>
        </p:spPr>
      </p:pic>
    </p:spTree>
    <p:extLst>
      <p:ext uri="{BB962C8B-B14F-4D97-AF65-F5344CB8AC3E}">
        <p14:creationId xmlns:p14="http://schemas.microsoft.com/office/powerpoint/2010/main" val="2650628508"/>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59071" y="397229"/>
            <a:ext cx="3179850" cy="5748868"/>
          </a:xfrm>
          <a:prstGeom prst="rect">
            <a:avLst/>
          </a:prstGeom>
        </p:spPr>
      </p:pic>
      <p:sp>
        <p:nvSpPr>
          <p:cNvPr id="12" name="TextBox 11">
            <a:extLst>
              <a:ext uri="{FF2B5EF4-FFF2-40B4-BE49-F238E27FC236}">
                <a16:creationId xmlns:a16="http://schemas.microsoft.com/office/drawing/2014/main" id="{929BDFBE-72DF-8F9A-5484-7E0F21AB8742}"/>
              </a:ext>
            </a:extLst>
          </p:cNvPr>
          <p:cNvSpPr txBox="1"/>
          <p:nvPr/>
        </p:nvSpPr>
        <p:spPr>
          <a:xfrm>
            <a:off x="2604943" y="425089"/>
            <a:ext cx="4933694" cy="461665"/>
          </a:xfrm>
          <a:prstGeom prst="rect">
            <a:avLst/>
          </a:prstGeom>
          <a:noFill/>
        </p:spPr>
        <p:txBody>
          <a:bodyPr wrap="square">
            <a:spAutoFit/>
          </a:bodyPr>
          <a:lstStyle/>
          <a:p>
            <a:r>
              <a:rPr lang="en-GB" sz="2400">
                <a:solidFill>
                  <a:schemeClr val="bg1"/>
                </a:solidFill>
              </a:rPr>
              <a:t>Automatic performance evaluation</a:t>
            </a:r>
            <a:endParaRPr lang="en-GB" sz="2400" dirty="0">
              <a:solidFill>
                <a:schemeClr val="bg1"/>
              </a:solidFill>
            </a:endParaRPr>
          </a:p>
        </p:txBody>
      </p:sp>
      <p:pic>
        <p:nvPicPr>
          <p:cNvPr id="12292" name="Picture 4" descr="10+ Best Free Social Media Management Tools for Business – Mageplaza">
            <a:extLst>
              <a:ext uri="{FF2B5EF4-FFF2-40B4-BE49-F238E27FC236}">
                <a16:creationId xmlns:a16="http://schemas.microsoft.com/office/drawing/2014/main" id="{FF78AF21-68BE-45C2-C44A-748E70DFCB20}"/>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87663" y="1080418"/>
            <a:ext cx="3495675" cy="2929248"/>
          </a:xfrm>
          <a:prstGeom prst="rect">
            <a:avLst/>
          </a:prstGeom>
          <a:noFill/>
          <a:extLst>
            <a:ext uri="{909E8E84-426E-40DD-AFC4-6F175D3DCCD1}">
              <a14:hiddenFill xmlns:a14="http://schemas.microsoft.com/office/drawing/2010/main">
                <a:solidFill>
                  <a:srgbClr val="FFFFFF"/>
                </a:solidFill>
              </a14:hiddenFill>
            </a:ext>
          </a:extLst>
        </p:spPr>
      </p:pic>
      <p:pic>
        <p:nvPicPr>
          <p:cNvPr id="18" name="Picture 17">
            <a:extLst>
              <a:ext uri="{FF2B5EF4-FFF2-40B4-BE49-F238E27FC236}">
                <a16:creationId xmlns:a16="http://schemas.microsoft.com/office/drawing/2014/main" id="{B4F228A3-EED8-B72A-55D3-01A30D9488F4}"/>
              </a:ext>
            </a:extLst>
          </p:cNvPr>
          <p:cNvPicPr>
            <a:picLocks noChangeAspect="1"/>
          </p:cNvPicPr>
          <p:nvPr/>
        </p:nvPicPr>
        <p:blipFill>
          <a:blip r:embed="rId8" cstate="print">
            <a:extLst>
              <a:ext uri="{28A0092B-C50C-407E-A947-70E740481C1C}">
                <a14:useLocalDpi xmlns:a14="http://schemas.microsoft.com/office/drawing/2010/main" val="0"/>
              </a:ext>
            </a:extLst>
          </a:blip>
          <a:srcRect/>
          <a:stretch/>
        </p:blipFill>
        <p:spPr>
          <a:xfrm>
            <a:off x="283951" y="5300582"/>
            <a:ext cx="1727734" cy="1502161"/>
          </a:xfrm>
          <a:prstGeom prst="rect">
            <a:avLst/>
          </a:prstGeom>
        </p:spPr>
      </p:pic>
      <p:sp>
        <p:nvSpPr>
          <p:cNvPr id="2" name="Rectangle 1"/>
          <p:cNvSpPr/>
          <p:nvPr/>
        </p:nvSpPr>
        <p:spPr>
          <a:xfrm>
            <a:off x="448236" y="2008043"/>
            <a:ext cx="7504662" cy="2308324"/>
          </a:xfrm>
          <a:prstGeom prst="rect">
            <a:avLst/>
          </a:prstGeom>
        </p:spPr>
        <p:txBody>
          <a:bodyPr wrap="square">
            <a:spAutoFit/>
          </a:bodyPr>
          <a:lstStyle/>
          <a:p>
            <a:r>
              <a:rPr lang="en-US" sz="2400" dirty="0"/>
              <a:t>AI uses predictive analytics to directly evaluate strategy outcomes and link them to key performance indicators (KPIs) such as engagement, reach, and click-through rate.</a:t>
            </a:r>
          </a:p>
          <a:p>
            <a:r>
              <a:rPr lang="en-US" sz="2400" b="1" dirty="0"/>
              <a:t>Applications:</a:t>
            </a:r>
          </a:p>
          <a:p>
            <a:r>
              <a:rPr lang="en-US" sz="2400" dirty="0"/>
              <a:t>• Real-time decision-making.</a:t>
            </a:r>
          </a:p>
          <a:p>
            <a:r>
              <a:rPr lang="en-US" sz="2400" dirty="0"/>
              <a:t>• Dynamic strategy recalibration.</a:t>
            </a:r>
          </a:p>
        </p:txBody>
      </p:sp>
    </p:spTree>
    <p:extLst>
      <p:ext uri="{BB962C8B-B14F-4D97-AF65-F5344CB8AC3E}">
        <p14:creationId xmlns:p14="http://schemas.microsoft.com/office/powerpoint/2010/main" val="557842876"/>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59071" y="397229"/>
            <a:ext cx="3179850" cy="5748868"/>
          </a:xfrm>
          <a:prstGeom prst="rect">
            <a:avLst/>
          </a:prstGeom>
        </p:spPr>
      </p:pic>
      <p:sp>
        <p:nvSpPr>
          <p:cNvPr id="12" name="TextBox 11">
            <a:extLst>
              <a:ext uri="{FF2B5EF4-FFF2-40B4-BE49-F238E27FC236}">
                <a16:creationId xmlns:a16="http://schemas.microsoft.com/office/drawing/2014/main" id="{929BDFBE-72DF-8F9A-5484-7E0F21AB8742}"/>
              </a:ext>
            </a:extLst>
          </p:cNvPr>
          <p:cNvSpPr txBox="1"/>
          <p:nvPr/>
        </p:nvSpPr>
        <p:spPr>
          <a:xfrm>
            <a:off x="2604943" y="425089"/>
            <a:ext cx="4933694" cy="830997"/>
          </a:xfrm>
          <a:prstGeom prst="rect">
            <a:avLst/>
          </a:prstGeom>
          <a:noFill/>
        </p:spPr>
        <p:txBody>
          <a:bodyPr wrap="square">
            <a:spAutoFit/>
          </a:bodyPr>
          <a:lstStyle/>
          <a:p>
            <a:r>
              <a:rPr lang="en-US" sz="2400">
                <a:solidFill>
                  <a:schemeClr val="bg1"/>
                </a:solidFill>
              </a:rPr>
              <a:t>Campaign management using artificial intelligence</a:t>
            </a:r>
            <a:endParaRPr lang="en-GB" sz="2400" dirty="0">
              <a:solidFill>
                <a:schemeClr val="bg1"/>
              </a:solidFill>
            </a:endParaRPr>
          </a:p>
        </p:txBody>
      </p:sp>
      <p:pic>
        <p:nvPicPr>
          <p:cNvPr id="12292" name="Picture 4" descr="10+ Best Free Social Media Management Tools for Business – Mageplaza">
            <a:extLst>
              <a:ext uri="{FF2B5EF4-FFF2-40B4-BE49-F238E27FC236}">
                <a16:creationId xmlns:a16="http://schemas.microsoft.com/office/drawing/2014/main" id="{FF78AF21-68BE-45C2-C44A-748E70DFCB20}"/>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87663" y="1080418"/>
            <a:ext cx="3495675" cy="2929248"/>
          </a:xfrm>
          <a:prstGeom prst="rect">
            <a:avLst/>
          </a:prstGeom>
          <a:noFill/>
          <a:extLst>
            <a:ext uri="{909E8E84-426E-40DD-AFC4-6F175D3DCCD1}">
              <a14:hiddenFill xmlns:a14="http://schemas.microsoft.com/office/drawing/2010/main">
                <a:solidFill>
                  <a:srgbClr val="FFFFFF"/>
                </a:solidFill>
              </a14:hiddenFill>
            </a:ext>
          </a:extLst>
        </p:spPr>
      </p:pic>
      <p:pic>
        <p:nvPicPr>
          <p:cNvPr id="18" name="Picture 17">
            <a:extLst>
              <a:ext uri="{FF2B5EF4-FFF2-40B4-BE49-F238E27FC236}">
                <a16:creationId xmlns:a16="http://schemas.microsoft.com/office/drawing/2014/main" id="{B4F228A3-EED8-B72A-55D3-01A30D9488F4}"/>
              </a:ext>
            </a:extLst>
          </p:cNvPr>
          <p:cNvPicPr>
            <a:picLocks noChangeAspect="1"/>
          </p:cNvPicPr>
          <p:nvPr/>
        </p:nvPicPr>
        <p:blipFill>
          <a:blip r:embed="rId8" cstate="print">
            <a:extLst>
              <a:ext uri="{28A0092B-C50C-407E-A947-70E740481C1C}">
                <a14:useLocalDpi xmlns:a14="http://schemas.microsoft.com/office/drawing/2010/main" val="0"/>
              </a:ext>
            </a:extLst>
          </a:blip>
          <a:srcRect/>
          <a:stretch/>
        </p:blipFill>
        <p:spPr>
          <a:xfrm>
            <a:off x="283951" y="5300582"/>
            <a:ext cx="1727734" cy="1502161"/>
          </a:xfrm>
          <a:prstGeom prst="rect">
            <a:avLst/>
          </a:prstGeom>
        </p:spPr>
      </p:pic>
      <p:sp>
        <p:nvSpPr>
          <p:cNvPr id="2" name="Rectangle 1"/>
          <p:cNvSpPr/>
          <p:nvPr/>
        </p:nvSpPr>
        <p:spPr>
          <a:xfrm>
            <a:off x="448236" y="2008043"/>
            <a:ext cx="7504662" cy="461665"/>
          </a:xfrm>
          <a:prstGeom prst="rect">
            <a:avLst/>
          </a:prstGeom>
        </p:spPr>
        <p:txBody>
          <a:bodyPr wrap="square">
            <a:spAutoFit/>
          </a:bodyPr>
          <a:lstStyle/>
          <a:p>
            <a:endParaRPr lang="en-US" sz="2400" dirty="0"/>
          </a:p>
        </p:txBody>
      </p:sp>
      <p:sp>
        <p:nvSpPr>
          <p:cNvPr id="5" name="Rectangle 4"/>
          <p:cNvSpPr/>
          <p:nvPr/>
        </p:nvSpPr>
        <p:spPr>
          <a:xfrm>
            <a:off x="283951" y="1891574"/>
            <a:ext cx="8255448" cy="2677656"/>
          </a:xfrm>
          <a:prstGeom prst="rect">
            <a:avLst/>
          </a:prstGeom>
        </p:spPr>
        <p:txBody>
          <a:bodyPr wrap="square">
            <a:spAutoFit/>
          </a:bodyPr>
          <a:lstStyle/>
          <a:p>
            <a:r>
              <a:rPr lang="en-US" sz="2400" dirty="0"/>
              <a:t>AI enables automated A/B testing, paid advertising management, and budget allocation based on actual campaign performance without direct human intervention.</a:t>
            </a:r>
          </a:p>
          <a:p>
            <a:r>
              <a:rPr lang="en-US" sz="2400" b="1" dirty="0"/>
              <a:t>Applications:</a:t>
            </a:r>
          </a:p>
          <a:p>
            <a:r>
              <a:rPr lang="en-US" sz="2400" dirty="0"/>
              <a:t>• Cost per acquisition (CPA) optimization.</a:t>
            </a:r>
          </a:p>
          <a:p>
            <a:r>
              <a:rPr lang="en-US" sz="2400" dirty="0"/>
              <a:t>• Increase advertising effectiveness by personalizing content and audiences in real time.</a:t>
            </a:r>
          </a:p>
        </p:txBody>
      </p:sp>
    </p:spTree>
    <p:extLst>
      <p:ext uri="{BB962C8B-B14F-4D97-AF65-F5344CB8AC3E}">
        <p14:creationId xmlns:p14="http://schemas.microsoft.com/office/powerpoint/2010/main" val="2277700226"/>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sp>
        <p:nvSpPr>
          <p:cNvPr id="19" name="TextBox 18"/>
          <p:cNvSpPr txBox="1"/>
          <p:nvPr/>
        </p:nvSpPr>
        <p:spPr>
          <a:xfrm>
            <a:off x="892186" y="2282409"/>
            <a:ext cx="6903993" cy="1107996"/>
          </a:xfrm>
          <a:prstGeom prst="rect">
            <a:avLst/>
          </a:prstGeom>
          <a:noFill/>
        </p:spPr>
        <p:txBody>
          <a:bodyPr wrap="square" rtlCol="0">
            <a:spAutoFit/>
          </a:bodyPr>
          <a:lstStyle/>
          <a:p>
            <a:pPr algn="ctr"/>
            <a:r>
              <a:rPr lang="en-GB" sz="6600" b="1" dirty="0">
                <a:solidFill>
                  <a:srgbClr val="0070C0"/>
                </a:solidFill>
                <a:latin typeface="ArialMT"/>
              </a:rPr>
              <a:t>Thank you </a:t>
            </a:r>
            <a:endParaRPr lang="en-US" sz="6600" b="1" i="0" u="none" strike="noStrike" baseline="0" dirty="0">
              <a:solidFill>
                <a:srgbClr val="0070C0"/>
              </a:solidFill>
              <a:latin typeface="ArialMT"/>
            </a:endParaRP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6"/>
          <a:stretch>
            <a:fillRect/>
          </a:stretch>
        </p:blipFill>
        <p:spPr>
          <a:xfrm>
            <a:off x="8768372" y="554566"/>
            <a:ext cx="3119743" cy="5748868"/>
          </a:xfrm>
          <a:prstGeom prst="rect">
            <a:avLst/>
          </a:prstGeom>
        </p:spPr>
      </p:pic>
      <p:pic>
        <p:nvPicPr>
          <p:cNvPr id="13314" name="Picture 2" descr="Top 26 Social Media Management Tools You Need in 2023">
            <a:extLst>
              <a:ext uri="{FF2B5EF4-FFF2-40B4-BE49-F238E27FC236}">
                <a16:creationId xmlns:a16="http://schemas.microsoft.com/office/drawing/2014/main" id="{0EF72E27-36E8-3514-1490-7891DE0C10B5}"/>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38740" y="1548984"/>
            <a:ext cx="3105150" cy="3009764"/>
          </a:xfrm>
          <a:prstGeom prst="rect">
            <a:avLst/>
          </a:prstGeom>
          <a:noFill/>
          <a:extLst>
            <a:ext uri="{909E8E84-426E-40DD-AFC4-6F175D3DCCD1}">
              <a14:hiddenFill xmlns:a14="http://schemas.microsoft.com/office/drawing/2010/main">
                <a:solidFill>
                  <a:srgbClr val="FFFFFF"/>
                </a:solidFill>
              </a14:hiddenFill>
            </a:ext>
          </a:extLst>
        </p:spPr>
      </p:pic>
      <p:pic>
        <p:nvPicPr>
          <p:cNvPr id="15" name="Picture 14">
            <a:extLst>
              <a:ext uri="{FF2B5EF4-FFF2-40B4-BE49-F238E27FC236}">
                <a16:creationId xmlns:a16="http://schemas.microsoft.com/office/drawing/2014/main" id="{B4F228A3-EED8-B72A-55D3-01A30D9488F4}"/>
              </a:ext>
            </a:extLst>
          </p:cNvPr>
          <p:cNvPicPr>
            <a:picLocks noChangeAspect="1"/>
          </p:cNvPicPr>
          <p:nvPr/>
        </p:nvPicPr>
        <p:blipFill>
          <a:blip r:embed="rId8" cstate="print">
            <a:extLst>
              <a:ext uri="{28A0092B-C50C-407E-A947-70E740481C1C}">
                <a14:useLocalDpi xmlns:a14="http://schemas.microsoft.com/office/drawing/2010/main" val="0"/>
              </a:ext>
            </a:extLst>
          </a:blip>
          <a:srcRect/>
          <a:stretch/>
        </p:blipFill>
        <p:spPr>
          <a:xfrm>
            <a:off x="283951" y="5300582"/>
            <a:ext cx="1727734" cy="1502161"/>
          </a:xfrm>
          <a:prstGeom prst="rect">
            <a:avLst/>
          </a:prstGeom>
        </p:spPr>
      </p:pic>
    </p:spTree>
    <p:extLst>
      <p:ext uri="{BB962C8B-B14F-4D97-AF65-F5344CB8AC3E}">
        <p14:creationId xmlns:p14="http://schemas.microsoft.com/office/powerpoint/2010/main" val="2818672987"/>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TIMING" val="|35.4"/>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مستند" ma:contentTypeID="0x0101006A254F5D6A14094B8840E79896A2F150" ma:contentTypeVersion="14" ma:contentTypeDescription="إنشاء مستند جديد." ma:contentTypeScope="" ma:versionID="9cf2d3659aae8bc81616b6a9098a3d6a">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dcef34c42d8d3384dab161fc5b8c453"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علامات الصور"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تمت مشاركته مع"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مشتركة مع تفاصيل"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نوع المحتوى"/>
        <xsd:element ref="dc:title" minOccurs="0" maxOccurs="1" ma:index="4" ma:displayName="العنوان"/>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D27E5CBA-3829-4083-8436-2829A7E2DA63}"/>
</file>

<file path=customXml/itemProps2.xml><?xml version="1.0" encoding="utf-8"?>
<ds:datastoreItem xmlns:ds="http://schemas.openxmlformats.org/officeDocument/2006/customXml" ds:itemID="{CB56C365-AFCB-4E50-B724-1B26E82278CF}"/>
</file>

<file path=customXml/itemProps3.xml><?xml version="1.0" encoding="utf-8"?>
<ds:datastoreItem xmlns:ds="http://schemas.openxmlformats.org/officeDocument/2006/customXml" ds:itemID="{E025DE4D-83CE-4C3E-8CCF-C6558C46FBF1}"/>
</file>

<file path=docProps/app.xml><?xml version="1.0" encoding="utf-8"?>
<Properties xmlns="http://schemas.openxmlformats.org/officeDocument/2006/extended-properties" xmlns:vt="http://schemas.openxmlformats.org/officeDocument/2006/docPropsVTypes">
  <TotalTime>11077</TotalTime>
  <Words>3192</Words>
  <Application>Microsoft Office PowerPoint</Application>
  <PresentationFormat>Widescreen</PresentationFormat>
  <Paragraphs>310</Paragraphs>
  <Slides>44</Slides>
  <Notes>0</Notes>
  <HiddenSlides>0</HiddenSlides>
  <MMClips>0</MMClips>
  <ScaleCrop>false</ScaleCrop>
  <HeadingPairs>
    <vt:vector size="6" baseType="variant">
      <vt:variant>
        <vt:lpstr>Fonts Used</vt:lpstr>
      </vt:variant>
      <vt:variant>
        <vt:i4>10</vt:i4>
      </vt:variant>
      <vt:variant>
        <vt:lpstr>Theme</vt:lpstr>
      </vt:variant>
      <vt:variant>
        <vt:i4>1</vt:i4>
      </vt:variant>
      <vt:variant>
        <vt:lpstr>Slide Titles</vt:lpstr>
      </vt:variant>
      <vt:variant>
        <vt:i4>44</vt:i4>
      </vt:variant>
    </vt:vector>
  </HeadingPairs>
  <TitlesOfParts>
    <vt:vector size="55" baseType="lpstr">
      <vt:lpstr>AdvOTab62ddd14</vt:lpstr>
      <vt:lpstr>AeonikBold</vt:lpstr>
      <vt:lpstr>AeonikRegular</vt:lpstr>
      <vt:lpstr>Arial</vt:lpstr>
      <vt:lpstr>ArialMT</vt:lpstr>
      <vt:lpstr>Calibri</vt:lpstr>
      <vt:lpstr>Calibri Light</vt:lpstr>
      <vt:lpstr>Inter</vt:lpstr>
      <vt:lpstr>Lora</vt:lpstr>
      <vt:lpstr>Tajawal Medium</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MOHAMED.AWAIS@fart.bu.edu.eg</cp:lastModifiedBy>
  <cp:revision>239</cp:revision>
  <dcterms:created xsi:type="dcterms:W3CDTF">2021-08-03T13:03:26Z</dcterms:created>
  <dcterms:modified xsi:type="dcterms:W3CDTF">2025-05-27T10:34:57Z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