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7"/>
  </p:notesMasterIdLst>
  <p:sldIdLst>
    <p:sldId id="480" r:id="rId6"/>
    <p:sldId id="498" r:id="rId7"/>
    <p:sldId id="531" r:id="rId8"/>
    <p:sldId id="614" r:id="rId9"/>
    <p:sldId id="607" r:id="rId10"/>
    <p:sldId id="730" r:id="rId11"/>
    <p:sldId id="627" r:id="rId12"/>
    <p:sldId id="680" r:id="rId13"/>
    <p:sldId id="679" r:id="rId14"/>
    <p:sldId id="676" r:id="rId15"/>
    <p:sldId id="678" r:id="rId16"/>
    <p:sldId id="739" r:id="rId17"/>
    <p:sldId id="681" r:id="rId18"/>
    <p:sldId id="682" r:id="rId19"/>
    <p:sldId id="683" r:id="rId20"/>
    <p:sldId id="684" r:id="rId21"/>
    <p:sldId id="685" r:id="rId22"/>
    <p:sldId id="686" r:id="rId23"/>
    <p:sldId id="687" r:id="rId24"/>
    <p:sldId id="688" r:id="rId25"/>
    <p:sldId id="690" r:id="rId26"/>
    <p:sldId id="689" r:id="rId27"/>
    <p:sldId id="693" r:id="rId28"/>
    <p:sldId id="740" r:id="rId29"/>
    <p:sldId id="694" r:id="rId30"/>
    <p:sldId id="736" r:id="rId31"/>
    <p:sldId id="695" r:id="rId32"/>
    <p:sldId id="737" r:id="rId33"/>
    <p:sldId id="697" r:id="rId34"/>
    <p:sldId id="738" r:id="rId35"/>
    <p:sldId id="741" r:id="rId36"/>
    <p:sldId id="709" r:id="rId37"/>
    <p:sldId id="711" r:id="rId38"/>
    <p:sldId id="713" r:id="rId39"/>
    <p:sldId id="743" r:id="rId40"/>
    <p:sldId id="744" r:id="rId41"/>
    <p:sldId id="745" r:id="rId42"/>
    <p:sldId id="746" r:id="rId43"/>
    <p:sldId id="747" r:id="rId44"/>
    <p:sldId id="749" r:id="rId45"/>
    <p:sldId id="714" r:id="rId46"/>
    <p:sldId id="750" r:id="rId47"/>
    <p:sldId id="751" r:id="rId48"/>
    <p:sldId id="753" r:id="rId49"/>
    <p:sldId id="622" r:id="rId50"/>
    <p:sldId id="666" r:id="rId51"/>
    <p:sldId id="748" r:id="rId52"/>
    <p:sldId id="513" r:id="rId53"/>
    <p:sldId id="598" r:id="rId54"/>
    <p:sldId id="515"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531"/>
            <p14:sldId id="614"/>
            <p14:sldId id="607"/>
            <p14:sldId id="730"/>
            <p14:sldId id="627"/>
            <p14:sldId id="680"/>
            <p14:sldId id="679"/>
            <p14:sldId id="676"/>
            <p14:sldId id="678"/>
            <p14:sldId id="739"/>
            <p14:sldId id="681"/>
            <p14:sldId id="682"/>
            <p14:sldId id="683"/>
            <p14:sldId id="684"/>
            <p14:sldId id="685"/>
            <p14:sldId id="686"/>
            <p14:sldId id="687"/>
            <p14:sldId id="688"/>
            <p14:sldId id="690"/>
            <p14:sldId id="689"/>
            <p14:sldId id="693"/>
            <p14:sldId id="740"/>
            <p14:sldId id="694"/>
            <p14:sldId id="736"/>
            <p14:sldId id="695"/>
            <p14:sldId id="737"/>
            <p14:sldId id="697"/>
            <p14:sldId id="738"/>
            <p14:sldId id="741"/>
            <p14:sldId id="709"/>
            <p14:sldId id="711"/>
            <p14:sldId id="713"/>
            <p14:sldId id="743"/>
            <p14:sldId id="744"/>
            <p14:sldId id="745"/>
            <p14:sldId id="746"/>
            <p14:sldId id="747"/>
            <p14:sldId id="749"/>
            <p14:sldId id="714"/>
            <p14:sldId id="750"/>
            <p14:sldId id="751"/>
            <p14:sldId id="753"/>
            <p14:sldId id="622"/>
            <p14:sldId id="666"/>
            <p14:sldId id="748"/>
            <p14:sldId id="513"/>
            <p14:sldId id="598"/>
            <p14:sldId id="5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006C92"/>
    <a:srgbClr val="FFD200"/>
    <a:srgbClr val="203E5F"/>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79" autoAdjust="0"/>
    <p:restoredTop sz="94660"/>
  </p:normalViewPr>
  <p:slideViewPr>
    <p:cSldViewPr snapToGrid="0">
      <p:cViewPr varScale="1">
        <p:scale>
          <a:sx n="104" d="100"/>
          <a:sy n="104" d="100"/>
        </p:scale>
        <p:origin x="276" y="48"/>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tableStyles" Target="tableStyle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notesMaster" Target="notesMasters/notesMaster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D92A2DB-F33E-419F-9DC1-C3EA2ECC91C3}" type="doc">
      <dgm:prSet loTypeId="urn:microsoft.com/office/officeart/2009/3/layout/StepUpProcess" loCatId="process" qsTypeId="urn:microsoft.com/office/officeart/2005/8/quickstyle/3d2" qsCatId="3D" csTypeId="urn:microsoft.com/office/officeart/2005/8/colors/accent1_2" csCatId="accent1" phldr="1"/>
      <dgm:spPr/>
      <dgm:t>
        <a:bodyPr/>
        <a:lstStyle/>
        <a:p>
          <a:endParaRPr lang="en-US"/>
        </a:p>
      </dgm:t>
    </dgm:pt>
    <dgm:pt modelId="{129B8E36-E691-47C2-B500-0DA97FA14804}">
      <dgm:prSet phldrT="[Text]" custT="1"/>
      <dgm:spPr/>
      <dgm:t>
        <a:bodyPr/>
        <a:lstStyle/>
        <a:p>
          <a:pPr algn="ctr">
            <a:buNone/>
          </a:pPr>
          <a:r>
            <a:rPr lang="ar-EG" sz="1800" b="1" dirty="0"/>
            <a:t>صياغة</a:t>
          </a:r>
          <a:r>
            <a:rPr lang="ar-SA" sz="1800" b="1" dirty="0"/>
            <a:t> </a:t>
          </a:r>
          <a:r>
            <a:rPr lang="ar-EG" sz="1800" b="1" dirty="0"/>
            <a:t>ال</a:t>
          </a:r>
          <a:r>
            <a:rPr lang="ar-SA" sz="1800" b="1" dirty="0"/>
            <a:t>مُشكلة</a:t>
          </a:r>
          <a:endParaRPr lang="ar-EG" sz="1800" b="1" dirty="0"/>
        </a:p>
        <a:p>
          <a:pPr algn="ctr">
            <a:buNone/>
          </a:pPr>
          <a:r>
            <a:rPr lang="en-US" sz="1800" b="1" dirty="0"/>
            <a:t>Formulating </a:t>
          </a:r>
          <a:br>
            <a:rPr lang="en-US" sz="1800" b="1" dirty="0"/>
          </a:br>
          <a:r>
            <a:rPr lang="en-US" sz="1800" b="1" dirty="0"/>
            <a:t>the Problem</a:t>
          </a:r>
          <a:endParaRPr lang="en-US" sz="1800" dirty="0"/>
        </a:p>
      </dgm:t>
    </dgm:pt>
    <dgm:pt modelId="{82EC2853-34AE-49E5-A617-889AE1FD6034}" type="parTrans" cxnId="{BDBA64EE-AEAC-4948-8D2F-17927E77BF23}">
      <dgm:prSet/>
      <dgm:spPr/>
      <dgm:t>
        <a:bodyPr/>
        <a:lstStyle/>
        <a:p>
          <a:endParaRPr lang="en-US"/>
        </a:p>
      </dgm:t>
    </dgm:pt>
    <dgm:pt modelId="{03DA0312-F7B1-4E97-88F7-0C9A5BDA0B6D}" type="sibTrans" cxnId="{BDBA64EE-AEAC-4948-8D2F-17927E77BF23}">
      <dgm:prSet/>
      <dgm:spPr/>
      <dgm:t>
        <a:bodyPr/>
        <a:lstStyle/>
        <a:p>
          <a:endParaRPr lang="en-US"/>
        </a:p>
      </dgm:t>
    </dgm:pt>
    <dgm:pt modelId="{BD295C4E-621A-4480-BA61-5A6A13C231EA}">
      <dgm:prSet phldrT="[Text]" custT="1"/>
      <dgm:spPr/>
      <dgm:t>
        <a:bodyPr/>
        <a:lstStyle/>
        <a:p>
          <a:pPr algn="ctr">
            <a:buNone/>
          </a:pPr>
          <a:r>
            <a:rPr lang="ar-EG" sz="1800" b="1" dirty="0"/>
            <a:t>تصميم البحث</a:t>
          </a:r>
          <a:endParaRPr lang="en-US" sz="1800" b="1" dirty="0"/>
        </a:p>
        <a:p>
          <a:pPr algn="ctr">
            <a:buNone/>
          </a:pPr>
          <a:r>
            <a:rPr lang="en-US" sz="1800" b="1" dirty="0"/>
            <a:t>Research Design</a:t>
          </a:r>
          <a:endParaRPr lang="en-US" sz="1800" dirty="0"/>
        </a:p>
      </dgm:t>
    </dgm:pt>
    <dgm:pt modelId="{A754EC70-9ED7-49A2-A98D-0E8B39101F03}" type="parTrans" cxnId="{54CCF5A8-F228-46F1-BEBF-77999EE60A1A}">
      <dgm:prSet/>
      <dgm:spPr/>
      <dgm:t>
        <a:bodyPr/>
        <a:lstStyle/>
        <a:p>
          <a:endParaRPr lang="en-US"/>
        </a:p>
      </dgm:t>
    </dgm:pt>
    <dgm:pt modelId="{1076F64E-AE11-451D-8736-A0506CD09F62}" type="sibTrans" cxnId="{54CCF5A8-F228-46F1-BEBF-77999EE60A1A}">
      <dgm:prSet/>
      <dgm:spPr/>
      <dgm:t>
        <a:bodyPr/>
        <a:lstStyle/>
        <a:p>
          <a:endParaRPr lang="en-US"/>
        </a:p>
      </dgm:t>
    </dgm:pt>
    <dgm:pt modelId="{5889CD49-A4F7-4292-9355-FD017DDCE980}">
      <dgm:prSet phldrT="[Text]" custT="1"/>
      <dgm:spPr/>
      <dgm:t>
        <a:bodyPr/>
        <a:lstStyle/>
        <a:p>
          <a:pPr algn="ctr">
            <a:buNone/>
          </a:pPr>
          <a:r>
            <a:rPr lang="ar-SA" sz="1800" b="1" dirty="0"/>
            <a:t>جمع البيانات</a:t>
          </a:r>
          <a:endParaRPr lang="en-US" sz="1800" b="1" dirty="0"/>
        </a:p>
        <a:p>
          <a:pPr algn="ctr">
            <a:buNone/>
          </a:pPr>
          <a:r>
            <a:rPr lang="en-US" sz="1800" b="1" dirty="0"/>
            <a:t>Data Collection</a:t>
          </a:r>
          <a:endParaRPr lang="en-US" sz="1800" dirty="0"/>
        </a:p>
      </dgm:t>
    </dgm:pt>
    <dgm:pt modelId="{E8FB1E03-F10B-475D-A51E-EE1842530B68}" type="parTrans" cxnId="{E2999E01-D8A4-4965-9054-C9AE63957EC5}">
      <dgm:prSet/>
      <dgm:spPr/>
      <dgm:t>
        <a:bodyPr/>
        <a:lstStyle/>
        <a:p>
          <a:endParaRPr lang="en-US"/>
        </a:p>
      </dgm:t>
    </dgm:pt>
    <dgm:pt modelId="{1B7E2C7C-70F3-4E5A-952C-D0460AE46041}" type="sibTrans" cxnId="{E2999E01-D8A4-4965-9054-C9AE63957EC5}">
      <dgm:prSet/>
      <dgm:spPr/>
      <dgm:t>
        <a:bodyPr/>
        <a:lstStyle/>
        <a:p>
          <a:endParaRPr lang="en-US"/>
        </a:p>
      </dgm:t>
    </dgm:pt>
    <dgm:pt modelId="{AE7A82FD-8BDC-4255-B9C0-CCD3C9FD03BD}">
      <dgm:prSet phldrT="[Text]" custT="1"/>
      <dgm:spPr/>
      <dgm:t>
        <a:bodyPr/>
        <a:lstStyle/>
        <a:p>
          <a:pPr algn="ctr">
            <a:buNone/>
          </a:pPr>
          <a:r>
            <a:rPr lang="ar-EG" sz="1800" b="1" dirty="0"/>
            <a:t>معالجة البيانات</a:t>
          </a:r>
        </a:p>
        <a:p>
          <a:pPr algn="ctr">
            <a:buNone/>
          </a:pPr>
          <a:r>
            <a:rPr lang="en-US" sz="1800" b="1" dirty="0"/>
            <a:t>Data Processing</a:t>
          </a:r>
          <a:endParaRPr lang="en-US" sz="1800" dirty="0"/>
        </a:p>
      </dgm:t>
    </dgm:pt>
    <dgm:pt modelId="{2B96DA37-D78B-405D-8757-243744177BA2}" type="parTrans" cxnId="{0FC361A6-A3B7-41B4-8DEF-431FC1D4CB7D}">
      <dgm:prSet/>
      <dgm:spPr/>
      <dgm:t>
        <a:bodyPr/>
        <a:lstStyle/>
        <a:p>
          <a:endParaRPr lang="en-US"/>
        </a:p>
      </dgm:t>
    </dgm:pt>
    <dgm:pt modelId="{104A6B09-93DF-4E8E-A45E-3A467D9813FD}" type="sibTrans" cxnId="{0FC361A6-A3B7-41B4-8DEF-431FC1D4CB7D}">
      <dgm:prSet/>
      <dgm:spPr/>
      <dgm:t>
        <a:bodyPr/>
        <a:lstStyle/>
        <a:p>
          <a:endParaRPr lang="en-US"/>
        </a:p>
      </dgm:t>
    </dgm:pt>
    <dgm:pt modelId="{5FFE2E33-1168-4105-BA43-94C63F776695}">
      <dgm:prSet phldrT="[Text]" custT="1"/>
      <dgm:spPr/>
      <dgm:t>
        <a:bodyPr/>
        <a:lstStyle/>
        <a:p>
          <a:pPr algn="ctr">
            <a:buNone/>
          </a:pPr>
          <a:r>
            <a:rPr lang="ar-EG" sz="1800" b="1" dirty="0"/>
            <a:t>إتمام المسودة النهائية للبحث</a:t>
          </a:r>
        </a:p>
        <a:p>
          <a:pPr algn="ctr">
            <a:buNone/>
          </a:pPr>
          <a:r>
            <a:rPr lang="en-US" sz="1800" b="1" dirty="0"/>
            <a:t>Finalizing Research Draft</a:t>
          </a:r>
          <a:endParaRPr lang="en-US" sz="1800" dirty="0"/>
        </a:p>
      </dgm:t>
    </dgm:pt>
    <dgm:pt modelId="{0007D193-6E20-467E-9DBA-058EF949F360}" type="parTrans" cxnId="{C5A2824C-1AF2-4903-A70E-91A3432D5E82}">
      <dgm:prSet/>
      <dgm:spPr/>
      <dgm:t>
        <a:bodyPr/>
        <a:lstStyle/>
        <a:p>
          <a:endParaRPr lang="en-US"/>
        </a:p>
      </dgm:t>
    </dgm:pt>
    <dgm:pt modelId="{D121E7AB-9D91-4152-9D78-CE16B8866F59}" type="sibTrans" cxnId="{C5A2824C-1AF2-4903-A70E-91A3432D5E82}">
      <dgm:prSet/>
      <dgm:spPr/>
      <dgm:t>
        <a:bodyPr/>
        <a:lstStyle/>
        <a:p>
          <a:endParaRPr lang="en-US"/>
        </a:p>
      </dgm:t>
    </dgm:pt>
    <dgm:pt modelId="{30E5D7CF-813C-4067-88ED-CD52A965582D}" type="pres">
      <dgm:prSet presAssocID="{1D92A2DB-F33E-419F-9DC1-C3EA2ECC91C3}" presName="rootnode" presStyleCnt="0">
        <dgm:presLayoutVars>
          <dgm:chMax/>
          <dgm:chPref/>
          <dgm:dir val="rev"/>
          <dgm:animLvl val="lvl"/>
        </dgm:presLayoutVars>
      </dgm:prSet>
      <dgm:spPr/>
    </dgm:pt>
    <dgm:pt modelId="{6529F772-3FDD-4CA7-B33C-BE4373FF5ADA}" type="pres">
      <dgm:prSet presAssocID="{129B8E36-E691-47C2-B500-0DA97FA14804}" presName="composite" presStyleCnt="0"/>
      <dgm:spPr/>
    </dgm:pt>
    <dgm:pt modelId="{094C9BBE-CE96-41DE-B5A4-91FA2DF9F7DA}" type="pres">
      <dgm:prSet presAssocID="{129B8E36-E691-47C2-B500-0DA97FA14804}" presName="LShape" presStyleLbl="alignNode1" presStyleIdx="0" presStyleCnt="9" custScaleX="177610" custScaleY="135717" custLinFactNeighborX="-11695"/>
      <dgm:spPr/>
    </dgm:pt>
    <dgm:pt modelId="{20C40A5B-E72D-479C-A38A-EA81780CA601}" type="pres">
      <dgm:prSet presAssocID="{129B8E36-E691-47C2-B500-0DA97FA14804}" presName="ParentText" presStyleLbl="revTx" presStyleIdx="0" presStyleCnt="5" custScaleX="188304" custLinFactNeighborX="-3419" custLinFactNeighborY="-12110">
        <dgm:presLayoutVars>
          <dgm:chMax val="0"/>
          <dgm:chPref val="0"/>
          <dgm:bulletEnabled val="1"/>
        </dgm:presLayoutVars>
      </dgm:prSet>
      <dgm:spPr/>
    </dgm:pt>
    <dgm:pt modelId="{03232D23-6A62-409A-9C26-FB3392C76B0B}" type="pres">
      <dgm:prSet presAssocID="{129B8E36-E691-47C2-B500-0DA97FA14804}" presName="Triangle" presStyleLbl="alignNode1" presStyleIdx="1" presStyleCnt="9" custLinFactX="-100000" custLinFactNeighborX="-127234" custLinFactNeighborY="-33811"/>
      <dgm:spPr/>
    </dgm:pt>
    <dgm:pt modelId="{EDE76911-7A4C-4B01-AD63-27AFF524D42C}" type="pres">
      <dgm:prSet presAssocID="{03DA0312-F7B1-4E97-88F7-0C9A5BDA0B6D}" presName="sibTrans" presStyleCnt="0"/>
      <dgm:spPr/>
    </dgm:pt>
    <dgm:pt modelId="{80592BB3-0795-4425-8537-6D80DF8F93C3}" type="pres">
      <dgm:prSet presAssocID="{03DA0312-F7B1-4E97-88F7-0C9A5BDA0B6D}" presName="space" presStyleCnt="0"/>
      <dgm:spPr/>
    </dgm:pt>
    <dgm:pt modelId="{1D47F95E-B441-4B94-9E49-FE4F07740D08}" type="pres">
      <dgm:prSet presAssocID="{BD295C4E-621A-4480-BA61-5A6A13C231EA}" presName="composite" presStyleCnt="0"/>
      <dgm:spPr/>
    </dgm:pt>
    <dgm:pt modelId="{2FDD663A-4663-44A5-969A-F8A203CB197A}" type="pres">
      <dgm:prSet presAssocID="{BD295C4E-621A-4480-BA61-5A6A13C231EA}" presName="LShape" presStyleLbl="alignNode1" presStyleIdx="2" presStyleCnt="9" custScaleX="164181" custScaleY="144326" custLinFactNeighborX="-20384"/>
      <dgm:spPr/>
    </dgm:pt>
    <dgm:pt modelId="{CFFFA731-AC7A-426A-9880-CA346418478B}" type="pres">
      <dgm:prSet presAssocID="{BD295C4E-621A-4480-BA61-5A6A13C231EA}" presName="ParentText" presStyleLbl="revTx" presStyleIdx="1" presStyleCnt="5" custScaleX="184100" custLinFactNeighborX="-24137" custLinFactNeighborY="-12111">
        <dgm:presLayoutVars>
          <dgm:chMax val="0"/>
          <dgm:chPref val="0"/>
          <dgm:bulletEnabled val="1"/>
        </dgm:presLayoutVars>
      </dgm:prSet>
      <dgm:spPr/>
    </dgm:pt>
    <dgm:pt modelId="{BB2398D5-B530-48A7-8674-3EA5464BA421}" type="pres">
      <dgm:prSet presAssocID="{BD295C4E-621A-4480-BA61-5A6A13C231EA}" presName="Triangle" presStyleLbl="alignNode1" presStyleIdx="3" presStyleCnt="9" custLinFactX="-100000" custLinFactNeighborX="-129119" custLinFactNeighborY="-52567"/>
      <dgm:spPr/>
    </dgm:pt>
    <dgm:pt modelId="{CEEA1BD5-82A7-47F3-A504-A08506B30531}" type="pres">
      <dgm:prSet presAssocID="{1076F64E-AE11-451D-8736-A0506CD09F62}" presName="sibTrans" presStyleCnt="0"/>
      <dgm:spPr/>
    </dgm:pt>
    <dgm:pt modelId="{BA6246C1-5CBC-486C-97D8-1BFDBEC9AC4D}" type="pres">
      <dgm:prSet presAssocID="{1076F64E-AE11-451D-8736-A0506CD09F62}" presName="space" presStyleCnt="0"/>
      <dgm:spPr/>
    </dgm:pt>
    <dgm:pt modelId="{AE9EB135-826E-441A-8A08-49C19B6627BD}" type="pres">
      <dgm:prSet presAssocID="{5889CD49-A4F7-4292-9355-FD017DDCE980}" presName="composite" presStyleCnt="0"/>
      <dgm:spPr/>
    </dgm:pt>
    <dgm:pt modelId="{655A70C9-B516-424C-A087-3E35F5C34E79}" type="pres">
      <dgm:prSet presAssocID="{5889CD49-A4F7-4292-9355-FD017DDCE980}" presName="LShape" presStyleLbl="alignNode1" presStyleIdx="4" presStyleCnt="9" custScaleX="155970" custScaleY="136984" custLinFactNeighborX="-16534"/>
      <dgm:spPr/>
    </dgm:pt>
    <dgm:pt modelId="{8EA1C632-6D1E-4779-BCFA-762F683C3B97}" type="pres">
      <dgm:prSet presAssocID="{5889CD49-A4F7-4292-9355-FD017DDCE980}" presName="ParentText" presStyleLbl="revTx" presStyleIdx="2" presStyleCnt="5" custScaleX="190614" custLinFactNeighborX="-16436" custLinFactNeighborY="-9084">
        <dgm:presLayoutVars>
          <dgm:chMax val="0"/>
          <dgm:chPref val="0"/>
          <dgm:bulletEnabled val="1"/>
        </dgm:presLayoutVars>
      </dgm:prSet>
      <dgm:spPr/>
    </dgm:pt>
    <dgm:pt modelId="{18F3BF48-BCA0-4A59-A4DE-0536A2525102}" type="pres">
      <dgm:prSet presAssocID="{5889CD49-A4F7-4292-9355-FD017DDCE980}" presName="Triangle" presStyleLbl="alignNode1" presStyleIdx="5" presStyleCnt="9" custLinFactX="-96127" custLinFactNeighborX="-100000" custLinFactNeighborY="-33811"/>
      <dgm:spPr/>
    </dgm:pt>
    <dgm:pt modelId="{DA409C3E-E7F9-470C-B46C-1C4C2009C527}" type="pres">
      <dgm:prSet presAssocID="{1B7E2C7C-70F3-4E5A-952C-D0460AE46041}" presName="sibTrans" presStyleCnt="0"/>
      <dgm:spPr/>
    </dgm:pt>
    <dgm:pt modelId="{A42F1D22-B205-4BEE-9E16-F3652F4683DF}" type="pres">
      <dgm:prSet presAssocID="{1B7E2C7C-70F3-4E5A-952C-D0460AE46041}" presName="space" presStyleCnt="0"/>
      <dgm:spPr/>
    </dgm:pt>
    <dgm:pt modelId="{C9AC7F53-C1CF-449F-89FB-240C7CF0C4B8}" type="pres">
      <dgm:prSet presAssocID="{AE7A82FD-8BDC-4255-B9C0-CCD3C9FD03BD}" presName="composite" presStyleCnt="0"/>
      <dgm:spPr/>
    </dgm:pt>
    <dgm:pt modelId="{216D8ED1-0673-4D09-B133-2CE33B8EA940}" type="pres">
      <dgm:prSet presAssocID="{AE7A82FD-8BDC-4255-B9C0-CCD3C9FD03BD}" presName="LShape" presStyleLbl="alignNode1" presStyleIdx="6" presStyleCnt="9" custScaleX="164281" custScaleY="127309" custLinFactNeighborX="-9185" custLinFactNeighborY="2496"/>
      <dgm:spPr/>
    </dgm:pt>
    <dgm:pt modelId="{850A040D-4AB5-4B03-85B0-76604752F91E}" type="pres">
      <dgm:prSet presAssocID="{AE7A82FD-8BDC-4255-B9C0-CCD3C9FD03BD}" presName="ParentText" presStyleLbl="revTx" presStyleIdx="3" presStyleCnt="5" custScaleX="169017" custLinFactNeighborX="-7954">
        <dgm:presLayoutVars>
          <dgm:chMax val="0"/>
          <dgm:chPref val="0"/>
          <dgm:bulletEnabled val="1"/>
        </dgm:presLayoutVars>
      </dgm:prSet>
      <dgm:spPr/>
    </dgm:pt>
    <dgm:pt modelId="{09AE6D69-45BB-4F36-B2CF-CF1A51081F46}" type="pres">
      <dgm:prSet presAssocID="{AE7A82FD-8BDC-4255-B9C0-CCD3C9FD03BD}" presName="Triangle" presStyleLbl="alignNode1" presStyleIdx="7" presStyleCnt="9" custLinFactX="-64684" custLinFactNeighborX="-100000" custLinFactNeighborY="-10366"/>
      <dgm:spPr/>
    </dgm:pt>
    <dgm:pt modelId="{8151E325-8977-40DE-A70D-96A99380D05A}" type="pres">
      <dgm:prSet presAssocID="{104A6B09-93DF-4E8E-A45E-3A467D9813FD}" presName="sibTrans" presStyleCnt="0"/>
      <dgm:spPr/>
    </dgm:pt>
    <dgm:pt modelId="{96CF910C-48EF-4C96-87EC-425C0BA03CFD}" type="pres">
      <dgm:prSet presAssocID="{104A6B09-93DF-4E8E-A45E-3A467D9813FD}" presName="space" presStyleCnt="0"/>
      <dgm:spPr/>
    </dgm:pt>
    <dgm:pt modelId="{266E1282-89A3-4C54-9551-813540DEF2EC}" type="pres">
      <dgm:prSet presAssocID="{5FFE2E33-1168-4105-BA43-94C63F776695}" presName="composite" presStyleCnt="0"/>
      <dgm:spPr/>
    </dgm:pt>
    <dgm:pt modelId="{DC37B521-EB73-4460-9CC5-CD575B6CFBFB}" type="pres">
      <dgm:prSet presAssocID="{5FFE2E33-1168-4105-BA43-94C63F776695}" presName="LShape" presStyleLbl="alignNode1" presStyleIdx="8" presStyleCnt="9" custAng="0" custScaleX="215003" custScaleY="138081" custLinFactNeighborX="-1041"/>
      <dgm:spPr/>
    </dgm:pt>
    <dgm:pt modelId="{07ED9EBE-1513-4941-95B7-CE954C074755}" type="pres">
      <dgm:prSet presAssocID="{5FFE2E33-1168-4105-BA43-94C63F776695}" presName="ParentText" presStyleLbl="revTx" presStyleIdx="4" presStyleCnt="5" custScaleX="238022" custLinFactNeighborX="-1462" custLinFactNeighborY="-8251">
        <dgm:presLayoutVars>
          <dgm:chMax val="0"/>
          <dgm:chPref val="0"/>
          <dgm:bulletEnabled val="1"/>
        </dgm:presLayoutVars>
      </dgm:prSet>
      <dgm:spPr/>
    </dgm:pt>
  </dgm:ptLst>
  <dgm:cxnLst>
    <dgm:cxn modelId="{E2999E01-D8A4-4965-9054-C9AE63957EC5}" srcId="{1D92A2DB-F33E-419F-9DC1-C3EA2ECC91C3}" destId="{5889CD49-A4F7-4292-9355-FD017DDCE980}" srcOrd="2" destOrd="0" parTransId="{E8FB1E03-F10B-475D-A51E-EE1842530B68}" sibTransId="{1B7E2C7C-70F3-4E5A-952C-D0460AE46041}"/>
    <dgm:cxn modelId="{623BE804-8764-4C29-8AC9-5991CD6BA48F}" type="presOf" srcId="{5FFE2E33-1168-4105-BA43-94C63F776695}" destId="{07ED9EBE-1513-4941-95B7-CE954C074755}" srcOrd="0" destOrd="0" presId="urn:microsoft.com/office/officeart/2009/3/layout/StepUpProcess"/>
    <dgm:cxn modelId="{5E4A4346-3047-46C1-AF6A-DD388B9E1A1A}" type="presOf" srcId="{1D92A2DB-F33E-419F-9DC1-C3EA2ECC91C3}" destId="{30E5D7CF-813C-4067-88ED-CD52A965582D}" srcOrd="0" destOrd="0" presId="urn:microsoft.com/office/officeart/2009/3/layout/StepUpProcess"/>
    <dgm:cxn modelId="{C5A2824C-1AF2-4903-A70E-91A3432D5E82}" srcId="{1D92A2DB-F33E-419F-9DC1-C3EA2ECC91C3}" destId="{5FFE2E33-1168-4105-BA43-94C63F776695}" srcOrd="4" destOrd="0" parTransId="{0007D193-6E20-467E-9DBA-058EF949F360}" sibTransId="{D121E7AB-9D91-4152-9D78-CE16B8866F59}"/>
    <dgm:cxn modelId="{85AF377E-D566-49E4-857D-71A857612FBC}" type="presOf" srcId="{BD295C4E-621A-4480-BA61-5A6A13C231EA}" destId="{CFFFA731-AC7A-426A-9880-CA346418478B}" srcOrd="0" destOrd="0" presId="urn:microsoft.com/office/officeart/2009/3/layout/StepUpProcess"/>
    <dgm:cxn modelId="{0FC361A6-A3B7-41B4-8DEF-431FC1D4CB7D}" srcId="{1D92A2DB-F33E-419F-9DC1-C3EA2ECC91C3}" destId="{AE7A82FD-8BDC-4255-B9C0-CCD3C9FD03BD}" srcOrd="3" destOrd="0" parTransId="{2B96DA37-D78B-405D-8757-243744177BA2}" sibTransId="{104A6B09-93DF-4E8E-A45E-3A467D9813FD}"/>
    <dgm:cxn modelId="{95BFFEA6-171D-402A-8059-6F4CD97DD92B}" type="presOf" srcId="{129B8E36-E691-47C2-B500-0DA97FA14804}" destId="{20C40A5B-E72D-479C-A38A-EA81780CA601}" srcOrd="0" destOrd="0" presId="urn:microsoft.com/office/officeart/2009/3/layout/StepUpProcess"/>
    <dgm:cxn modelId="{54CCF5A8-F228-46F1-BEBF-77999EE60A1A}" srcId="{1D92A2DB-F33E-419F-9DC1-C3EA2ECC91C3}" destId="{BD295C4E-621A-4480-BA61-5A6A13C231EA}" srcOrd="1" destOrd="0" parTransId="{A754EC70-9ED7-49A2-A98D-0E8B39101F03}" sibTransId="{1076F64E-AE11-451D-8736-A0506CD09F62}"/>
    <dgm:cxn modelId="{7BC876C2-8ACA-451C-93EA-B673CCC670A1}" type="presOf" srcId="{5889CD49-A4F7-4292-9355-FD017DDCE980}" destId="{8EA1C632-6D1E-4779-BCFA-762F683C3B97}" srcOrd="0" destOrd="0" presId="urn:microsoft.com/office/officeart/2009/3/layout/StepUpProcess"/>
    <dgm:cxn modelId="{E9E898ED-780B-4386-8699-46B8F4CC2C84}" type="presOf" srcId="{AE7A82FD-8BDC-4255-B9C0-CCD3C9FD03BD}" destId="{850A040D-4AB5-4B03-85B0-76604752F91E}" srcOrd="0" destOrd="0" presId="urn:microsoft.com/office/officeart/2009/3/layout/StepUpProcess"/>
    <dgm:cxn modelId="{BDBA64EE-AEAC-4948-8D2F-17927E77BF23}" srcId="{1D92A2DB-F33E-419F-9DC1-C3EA2ECC91C3}" destId="{129B8E36-E691-47C2-B500-0DA97FA14804}" srcOrd="0" destOrd="0" parTransId="{82EC2853-34AE-49E5-A617-889AE1FD6034}" sibTransId="{03DA0312-F7B1-4E97-88F7-0C9A5BDA0B6D}"/>
    <dgm:cxn modelId="{233E91C5-66F6-4DD6-AEA9-3CE0023F9209}" type="presParOf" srcId="{30E5D7CF-813C-4067-88ED-CD52A965582D}" destId="{6529F772-3FDD-4CA7-B33C-BE4373FF5ADA}" srcOrd="0" destOrd="0" presId="urn:microsoft.com/office/officeart/2009/3/layout/StepUpProcess"/>
    <dgm:cxn modelId="{DDAE522F-EF10-42B1-9DBE-241A567C171F}" type="presParOf" srcId="{6529F772-3FDD-4CA7-B33C-BE4373FF5ADA}" destId="{094C9BBE-CE96-41DE-B5A4-91FA2DF9F7DA}" srcOrd="0" destOrd="0" presId="urn:microsoft.com/office/officeart/2009/3/layout/StepUpProcess"/>
    <dgm:cxn modelId="{837A68DA-2833-4818-9FA5-348B8F0AED3A}" type="presParOf" srcId="{6529F772-3FDD-4CA7-B33C-BE4373FF5ADA}" destId="{20C40A5B-E72D-479C-A38A-EA81780CA601}" srcOrd="1" destOrd="0" presId="urn:microsoft.com/office/officeart/2009/3/layout/StepUpProcess"/>
    <dgm:cxn modelId="{0B9E1DC0-C564-46A3-957B-C7A0648F2E68}" type="presParOf" srcId="{6529F772-3FDD-4CA7-B33C-BE4373FF5ADA}" destId="{03232D23-6A62-409A-9C26-FB3392C76B0B}" srcOrd="2" destOrd="0" presId="urn:microsoft.com/office/officeart/2009/3/layout/StepUpProcess"/>
    <dgm:cxn modelId="{477FA503-E1B6-4EC7-AE97-C365335C97CA}" type="presParOf" srcId="{30E5D7CF-813C-4067-88ED-CD52A965582D}" destId="{EDE76911-7A4C-4B01-AD63-27AFF524D42C}" srcOrd="1" destOrd="0" presId="urn:microsoft.com/office/officeart/2009/3/layout/StepUpProcess"/>
    <dgm:cxn modelId="{6584493F-52D1-46A1-AFB2-553D5E9E5312}" type="presParOf" srcId="{EDE76911-7A4C-4B01-AD63-27AFF524D42C}" destId="{80592BB3-0795-4425-8537-6D80DF8F93C3}" srcOrd="0" destOrd="0" presId="urn:microsoft.com/office/officeart/2009/3/layout/StepUpProcess"/>
    <dgm:cxn modelId="{8A999FF8-D534-41A3-971D-9CDC9DB1A69E}" type="presParOf" srcId="{30E5D7CF-813C-4067-88ED-CD52A965582D}" destId="{1D47F95E-B441-4B94-9E49-FE4F07740D08}" srcOrd="2" destOrd="0" presId="urn:microsoft.com/office/officeart/2009/3/layout/StepUpProcess"/>
    <dgm:cxn modelId="{BF3B0640-8CA3-42AE-B40E-F16517087981}" type="presParOf" srcId="{1D47F95E-B441-4B94-9E49-FE4F07740D08}" destId="{2FDD663A-4663-44A5-969A-F8A203CB197A}" srcOrd="0" destOrd="0" presId="urn:microsoft.com/office/officeart/2009/3/layout/StepUpProcess"/>
    <dgm:cxn modelId="{07E7AA0D-B244-4EF7-B4C0-CBF19A1B5CA8}" type="presParOf" srcId="{1D47F95E-B441-4B94-9E49-FE4F07740D08}" destId="{CFFFA731-AC7A-426A-9880-CA346418478B}" srcOrd="1" destOrd="0" presId="urn:microsoft.com/office/officeart/2009/3/layout/StepUpProcess"/>
    <dgm:cxn modelId="{BC99B7C7-1FDF-4FE5-B38C-AFDADE8DF7F1}" type="presParOf" srcId="{1D47F95E-B441-4B94-9E49-FE4F07740D08}" destId="{BB2398D5-B530-48A7-8674-3EA5464BA421}" srcOrd="2" destOrd="0" presId="urn:microsoft.com/office/officeart/2009/3/layout/StepUpProcess"/>
    <dgm:cxn modelId="{5E4A446A-FB0D-4BBA-B862-E1FA54DBD02E}" type="presParOf" srcId="{30E5D7CF-813C-4067-88ED-CD52A965582D}" destId="{CEEA1BD5-82A7-47F3-A504-A08506B30531}" srcOrd="3" destOrd="0" presId="urn:microsoft.com/office/officeart/2009/3/layout/StepUpProcess"/>
    <dgm:cxn modelId="{CD01C230-6351-4B60-8C03-FD94BCD9563A}" type="presParOf" srcId="{CEEA1BD5-82A7-47F3-A504-A08506B30531}" destId="{BA6246C1-5CBC-486C-97D8-1BFDBEC9AC4D}" srcOrd="0" destOrd="0" presId="urn:microsoft.com/office/officeart/2009/3/layout/StepUpProcess"/>
    <dgm:cxn modelId="{C42B74CD-3E43-4AF8-9389-65D24830B636}" type="presParOf" srcId="{30E5D7CF-813C-4067-88ED-CD52A965582D}" destId="{AE9EB135-826E-441A-8A08-49C19B6627BD}" srcOrd="4" destOrd="0" presId="urn:microsoft.com/office/officeart/2009/3/layout/StepUpProcess"/>
    <dgm:cxn modelId="{A254E129-A447-4854-AB3D-969C729C4E88}" type="presParOf" srcId="{AE9EB135-826E-441A-8A08-49C19B6627BD}" destId="{655A70C9-B516-424C-A087-3E35F5C34E79}" srcOrd="0" destOrd="0" presId="urn:microsoft.com/office/officeart/2009/3/layout/StepUpProcess"/>
    <dgm:cxn modelId="{8A60A48D-0229-4B16-BC6D-5A447BE16582}" type="presParOf" srcId="{AE9EB135-826E-441A-8A08-49C19B6627BD}" destId="{8EA1C632-6D1E-4779-BCFA-762F683C3B97}" srcOrd="1" destOrd="0" presId="urn:microsoft.com/office/officeart/2009/3/layout/StepUpProcess"/>
    <dgm:cxn modelId="{23AFDEAC-94A5-4B0C-8431-F0DD6AB4AEBD}" type="presParOf" srcId="{AE9EB135-826E-441A-8A08-49C19B6627BD}" destId="{18F3BF48-BCA0-4A59-A4DE-0536A2525102}" srcOrd="2" destOrd="0" presId="urn:microsoft.com/office/officeart/2009/3/layout/StepUpProcess"/>
    <dgm:cxn modelId="{8E1754DB-90DA-4AC5-82CF-04F406F06CD4}" type="presParOf" srcId="{30E5D7CF-813C-4067-88ED-CD52A965582D}" destId="{DA409C3E-E7F9-470C-B46C-1C4C2009C527}" srcOrd="5" destOrd="0" presId="urn:microsoft.com/office/officeart/2009/3/layout/StepUpProcess"/>
    <dgm:cxn modelId="{39667A42-8619-40E6-8864-01A116B362CB}" type="presParOf" srcId="{DA409C3E-E7F9-470C-B46C-1C4C2009C527}" destId="{A42F1D22-B205-4BEE-9E16-F3652F4683DF}" srcOrd="0" destOrd="0" presId="urn:microsoft.com/office/officeart/2009/3/layout/StepUpProcess"/>
    <dgm:cxn modelId="{386DF83D-2806-42F4-B20D-9CE0808CD1BB}" type="presParOf" srcId="{30E5D7CF-813C-4067-88ED-CD52A965582D}" destId="{C9AC7F53-C1CF-449F-89FB-240C7CF0C4B8}" srcOrd="6" destOrd="0" presId="urn:microsoft.com/office/officeart/2009/3/layout/StepUpProcess"/>
    <dgm:cxn modelId="{A5C2F535-3505-4B98-8410-A1F7CC2604A6}" type="presParOf" srcId="{C9AC7F53-C1CF-449F-89FB-240C7CF0C4B8}" destId="{216D8ED1-0673-4D09-B133-2CE33B8EA940}" srcOrd="0" destOrd="0" presId="urn:microsoft.com/office/officeart/2009/3/layout/StepUpProcess"/>
    <dgm:cxn modelId="{C67D5A24-5D40-47C1-BBB0-9CD1EC593471}" type="presParOf" srcId="{C9AC7F53-C1CF-449F-89FB-240C7CF0C4B8}" destId="{850A040D-4AB5-4B03-85B0-76604752F91E}" srcOrd="1" destOrd="0" presId="urn:microsoft.com/office/officeart/2009/3/layout/StepUpProcess"/>
    <dgm:cxn modelId="{BA99332C-4E20-4327-957F-0FA8C9D9C6E2}" type="presParOf" srcId="{C9AC7F53-C1CF-449F-89FB-240C7CF0C4B8}" destId="{09AE6D69-45BB-4F36-B2CF-CF1A51081F46}" srcOrd="2" destOrd="0" presId="urn:microsoft.com/office/officeart/2009/3/layout/StepUpProcess"/>
    <dgm:cxn modelId="{8AFBE415-0D0C-45B1-A24D-B0B014FA07FE}" type="presParOf" srcId="{30E5D7CF-813C-4067-88ED-CD52A965582D}" destId="{8151E325-8977-40DE-A70D-96A99380D05A}" srcOrd="7" destOrd="0" presId="urn:microsoft.com/office/officeart/2009/3/layout/StepUpProcess"/>
    <dgm:cxn modelId="{68DFA2E5-1714-486D-AFDE-5E3DF839D5ED}" type="presParOf" srcId="{8151E325-8977-40DE-A70D-96A99380D05A}" destId="{96CF910C-48EF-4C96-87EC-425C0BA03CFD}" srcOrd="0" destOrd="0" presId="urn:microsoft.com/office/officeart/2009/3/layout/StepUpProcess"/>
    <dgm:cxn modelId="{565BB143-8320-4BC0-9602-0BCF291BF89C}" type="presParOf" srcId="{30E5D7CF-813C-4067-88ED-CD52A965582D}" destId="{266E1282-89A3-4C54-9551-813540DEF2EC}" srcOrd="8" destOrd="0" presId="urn:microsoft.com/office/officeart/2009/3/layout/StepUpProcess"/>
    <dgm:cxn modelId="{D62A4C90-2D2F-4520-A5D6-BCD64F5A87C7}" type="presParOf" srcId="{266E1282-89A3-4C54-9551-813540DEF2EC}" destId="{DC37B521-EB73-4460-9CC5-CD575B6CFBFB}" srcOrd="0" destOrd="0" presId="urn:microsoft.com/office/officeart/2009/3/layout/StepUpProcess"/>
    <dgm:cxn modelId="{B6A39EBC-12DC-4878-A2E0-1F59ED635BFB}" type="presParOf" srcId="{266E1282-89A3-4C54-9551-813540DEF2EC}" destId="{07ED9EBE-1513-4941-95B7-CE954C074755}"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4C9BBE-CE96-41DE-B5A4-91FA2DF9F7DA}">
      <dsp:nvSpPr>
        <dsp:cNvPr id="0" name=""/>
        <dsp:cNvSpPr/>
      </dsp:nvSpPr>
      <dsp:spPr>
        <a:xfrm rot="10800000">
          <a:off x="8518816" y="1308742"/>
          <a:ext cx="1920059" cy="879963"/>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0C40A5B-E72D-479C-A38A-EA81780CA601}">
      <dsp:nvSpPr>
        <dsp:cNvPr id="0" name=""/>
        <dsp:cNvSpPr/>
      </dsp:nvSpPr>
      <dsp:spPr>
        <a:xfrm>
          <a:off x="8598716" y="1428240"/>
          <a:ext cx="1836171"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صياغة</a:t>
          </a:r>
          <a:r>
            <a:rPr lang="ar-SA" sz="1800" b="1" kern="1200" dirty="0"/>
            <a:t> </a:t>
          </a:r>
          <a:r>
            <a:rPr lang="ar-EG" sz="1800" b="1" kern="1200" dirty="0"/>
            <a:t>ال</a:t>
          </a:r>
          <a:r>
            <a:rPr lang="ar-SA" sz="1800" b="1" kern="1200" dirty="0"/>
            <a:t>مُشكلة</a:t>
          </a:r>
          <a:endParaRPr lang="ar-EG" sz="1800" b="1" kern="1200" dirty="0"/>
        </a:p>
        <a:p>
          <a:pPr marL="0" lvl="0" indent="0" algn="ctr" defTabSz="800100">
            <a:lnSpc>
              <a:spcPct val="90000"/>
            </a:lnSpc>
            <a:spcBef>
              <a:spcPct val="0"/>
            </a:spcBef>
            <a:spcAft>
              <a:spcPct val="35000"/>
            </a:spcAft>
            <a:buNone/>
          </a:pPr>
          <a:r>
            <a:rPr lang="en-US" sz="1800" b="1" kern="1200" dirty="0"/>
            <a:t>Formulating </a:t>
          </a:r>
          <a:br>
            <a:rPr lang="en-US" sz="1800" b="1" kern="1200" dirty="0"/>
          </a:br>
          <a:r>
            <a:rPr lang="en-US" sz="1800" b="1" kern="1200" dirty="0"/>
            <a:t>the Problem</a:t>
          </a:r>
          <a:endParaRPr lang="en-US" sz="1800" kern="1200" dirty="0"/>
        </a:p>
      </dsp:txBody>
      <dsp:txXfrm>
        <a:off x="8598716" y="1428240"/>
        <a:ext cx="1836171" cy="853793"/>
      </dsp:txXfrm>
    </dsp:sp>
    <dsp:sp modelId="{03232D23-6A62-409A-9C26-FB3392C76B0B}">
      <dsp:nvSpPr>
        <dsp:cNvPr id="0" name=""/>
        <dsp:cNvSpPr/>
      </dsp:nvSpPr>
      <dsp:spPr>
        <a:xfrm rot="5400000">
          <a:off x="8644977" y="1067711"/>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FDD663A-4663-44A5-969A-F8A203CB197A}">
      <dsp:nvSpPr>
        <dsp:cNvPr id="0" name=""/>
        <dsp:cNvSpPr/>
      </dsp:nvSpPr>
      <dsp:spPr>
        <a:xfrm rot="10800000">
          <a:off x="6525460" y="985772"/>
          <a:ext cx="1774884" cy="935782"/>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CFFFA731-AC7A-426A-9880-CA346418478B}">
      <dsp:nvSpPr>
        <dsp:cNvPr id="0" name=""/>
        <dsp:cNvSpPr/>
      </dsp:nvSpPr>
      <dsp:spPr>
        <a:xfrm>
          <a:off x="6445179" y="1133170"/>
          <a:ext cx="1795178"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تصميم البحث</a:t>
          </a:r>
          <a:endParaRPr lang="en-US" sz="1800" b="1" kern="1200" dirty="0"/>
        </a:p>
        <a:p>
          <a:pPr marL="0" lvl="0" indent="0" algn="ctr" defTabSz="800100">
            <a:lnSpc>
              <a:spcPct val="90000"/>
            </a:lnSpc>
            <a:spcBef>
              <a:spcPct val="0"/>
            </a:spcBef>
            <a:spcAft>
              <a:spcPct val="35000"/>
            </a:spcAft>
            <a:buNone/>
          </a:pPr>
          <a:r>
            <a:rPr lang="en-US" sz="1800" b="1" kern="1200" dirty="0"/>
            <a:t>Research Design</a:t>
          </a:r>
          <a:endParaRPr lang="en-US" sz="1800" kern="1200" dirty="0"/>
        </a:p>
      </dsp:txBody>
      <dsp:txXfrm>
        <a:off x="6445179" y="1133170"/>
        <a:ext cx="1795178" cy="853793"/>
      </dsp:txXfrm>
    </dsp:sp>
    <dsp:sp modelId="{BB2398D5-B530-48A7-8674-3EA5464BA421}">
      <dsp:nvSpPr>
        <dsp:cNvPr id="0" name=""/>
        <dsp:cNvSpPr/>
      </dsp:nvSpPr>
      <dsp:spPr>
        <a:xfrm rot="5400000">
          <a:off x="6669503" y="738181"/>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655A70C9-B516-424C-A087-3E35F5C34E79}">
      <dsp:nvSpPr>
        <dsp:cNvPr id="0" name=""/>
        <dsp:cNvSpPr/>
      </dsp:nvSpPr>
      <dsp:spPr>
        <a:xfrm rot="10800000">
          <a:off x="4580093" y="714513"/>
          <a:ext cx="1686119" cy="888178"/>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EA1C632-6D1E-4779-BCFA-762F683C3B97}">
      <dsp:nvSpPr>
        <dsp:cNvPr id="0" name=""/>
        <dsp:cNvSpPr/>
      </dsp:nvSpPr>
      <dsp:spPr>
        <a:xfrm>
          <a:off x="4457143" y="863953"/>
          <a:ext cx="1858696"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SA" sz="1800" b="1" kern="1200" dirty="0"/>
            <a:t>جمع البيانات</a:t>
          </a:r>
          <a:endParaRPr lang="en-US" sz="1800" b="1" kern="1200" dirty="0"/>
        </a:p>
        <a:p>
          <a:pPr marL="0" lvl="0" indent="0" algn="ctr" defTabSz="800100">
            <a:lnSpc>
              <a:spcPct val="90000"/>
            </a:lnSpc>
            <a:spcBef>
              <a:spcPct val="0"/>
            </a:spcBef>
            <a:spcAft>
              <a:spcPct val="35000"/>
            </a:spcAft>
            <a:buNone/>
          </a:pPr>
          <a:r>
            <a:rPr lang="en-US" sz="1800" b="1" kern="1200" dirty="0"/>
            <a:t>Data Collection</a:t>
          </a:r>
          <a:endParaRPr lang="en-US" sz="1800" kern="1200" dirty="0"/>
        </a:p>
      </dsp:txBody>
      <dsp:txXfrm>
        <a:off x="4457143" y="863953"/>
        <a:ext cx="1858696" cy="853793"/>
      </dsp:txXfrm>
    </dsp:sp>
    <dsp:sp modelId="{18F3BF48-BCA0-4A59-A4DE-0536A2525102}">
      <dsp:nvSpPr>
        <dsp:cNvPr id="0" name=""/>
        <dsp:cNvSpPr/>
      </dsp:nvSpPr>
      <dsp:spPr>
        <a:xfrm rot="5400000">
          <a:off x="4698765" y="477589"/>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16D8ED1-0673-4D09-B133-2CE33B8EA940}">
      <dsp:nvSpPr>
        <dsp:cNvPr id="0" name=""/>
        <dsp:cNvSpPr/>
      </dsp:nvSpPr>
      <dsp:spPr>
        <a:xfrm rot="10800000">
          <a:off x="2556251" y="467001"/>
          <a:ext cx="1775965" cy="825447"/>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50A040D-4AB5-4B03-85B0-76604752F91E}">
      <dsp:nvSpPr>
        <dsp:cNvPr id="0" name=""/>
        <dsp:cNvSpPr/>
      </dsp:nvSpPr>
      <dsp:spPr>
        <a:xfrm>
          <a:off x="2586783" y="646451"/>
          <a:ext cx="1648102"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معالجة البيانات</a:t>
          </a:r>
        </a:p>
        <a:p>
          <a:pPr marL="0" lvl="0" indent="0" algn="ctr" defTabSz="800100">
            <a:lnSpc>
              <a:spcPct val="90000"/>
            </a:lnSpc>
            <a:spcBef>
              <a:spcPct val="0"/>
            </a:spcBef>
            <a:spcAft>
              <a:spcPct val="35000"/>
            </a:spcAft>
            <a:buNone/>
          </a:pPr>
          <a:r>
            <a:rPr lang="en-US" sz="1800" b="1" kern="1200" dirty="0"/>
            <a:t>Data Processing</a:t>
          </a:r>
          <a:endParaRPr lang="en-US" sz="1800" kern="1200" dirty="0"/>
        </a:p>
      </dsp:txBody>
      <dsp:txXfrm>
        <a:off x="2586783" y="646451"/>
        <a:ext cx="1648102" cy="853793"/>
      </dsp:txXfrm>
    </dsp:sp>
    <dsp:sp modelId="{09AE6D69-45BB-4F36-B2CF-CF1A51081F46}">
      <dsp:nvSpPr>
        <dsp:cNvPr id="0" name=""/>
        <dsp:cNvSpPr/>
      </dsp:nvSpPr>
      <dsp:spPr>
        <a:xfrm rot="5400000">
          <a:off x="2698185" y="225615"/>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DC37B521-EB73-4460-9CC5-CD575B6CFBFB}">
      <dsp:nvSpPr>
        <dsp:cNvPr id="0" name=""/>
        <dsp:cNvSpPr/>
      </dsp:nvSpPr>
      <dsp:spPr>
        <a:xfrm rot="10800000">
          <a:off x="51362" y="120834"/>
          <a:ext cx="2324297" cy="895290"/>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07ED9EBE-1513-4941-95B7-CE954C074755}">
      <dsp:nvSpPr>
        <dsp:cNvPr id="0" name=""/>
        <dsp:cNvSpPr/>
      </dsp:nvSpPr>
      <dsp:spPr>
        <a:xfrm>
          <a:off x="0" y="280943"/>
          <a:ext cx="2320977"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إتمام المسودة النهائية للبحث</a:t>
          </a:r>
        </a:p>
        <a:p>
          <a:pPr marL="0" lvl="0" indent="0" algn="ctr" defTabSz="800100">
            <a:lnSpc>
              <a:spcPct val="90000"/>
            </a:lnSpc>
            <a:spcBef>
              <a:spcPct val="0"/>
            </a:spcBef>
            <a:spcAft>
              <a:spcPct val="35000"/>
            </a:spcAft>
            <a:buNone/>
          </a:pPr>
          <a:r>
            <a:rPr lang="en-US" sz="1800" b="1" kern="1200" dirty="0"/>
            <a:t>Finalizing Research Draft</a:t>
          </a:r>
          <a:endParaRPr lang="en-US" sz="1800" kern="1200" dirty="0"/>
        </a:p>
      </dsp:txBody>
      <dsp:txXfrm>
        <a:off x="0" y="280943"/>
        <a:ext cx="2320977" cy="853793"/>
      </dsp:txXfrm>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1920147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C5C94-0B21-2129-E6EC-0FDC506ADE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9447C5-4484-E332-83D6-DE9723062F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F35F4F-4295-1235-C79F-21112E8378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46251F-E557-985B-A9DF-752D62D9BC9A}"/>
              </a:ext>
            </a:extLst>
          </p:cNvPr>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545995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C5C94-0B21-2129-E6EC-0FDC506ADE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9447C5-4484-E332-83D6-DE9723062F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F35F4F-4295-1235-C79F-21112E8378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46251F-E557-985B-A9DF-752D62D9BC9A}"/>
              </a:ext>
            </a:extLst>
          </p:cNvPr>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7278331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C5C94-0B21-2129-E6EC-0FDC506ADE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9447C5-4484-E332-83D6-DE9723062F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F35F4F-4295-1235-C79F-21112E8378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46251F-E557-985B-A9DF-752D62D9BC9A}"/>
              </a:ext>
            </a:extLst>
          </p:cNvPr>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3136928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C5C94-0B21-2129-E6EC-0FDC506ADE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9447C5-4484-E332-83D6-DE9723062F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F35F4F-4295-1235-C79F-21112E8378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46251F-E557-985B-A9DF-752D62D9BC9A}"/>
              </a:ext>
            </a:extLst>
          </p:cNvPr>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3396675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5FCE3-ABF6-3CE0-7AC0-A62678D8CC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4E802F-7CB9-666C-94AA-2236488619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638C08-1B44-7123-19D6-A7326B9CB3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96A473-A1FD-0819-E1CB-A7F988F97A03}"/>
              </a:ext>
            </a:extLst>
          </p:cNvPr>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4755078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image" Target="../media/image2.JPG"/><Relationship Id="rId2" Type="http://schemas.openxmlformats.org/officeDocument/2006/relationships/slideLayout" Target="../slideLayouts/slideLayout14.xml"/><Relationship Id="rId16" Type="http://schemas.openxmlformats.org/officeDocument/2006/relationships/theme" Target="../theme/theme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1.xml"/><Relationship Id="rId5" Type="http://schemas.openxmlformats.org/officeDocument/2006/relationships/image" Target="../media/image5.png"/><Relationship Id="rId4" Type="http://schemas.microsoft.com/office/2017/06/relationships/model3d" Target="../media/model3d1.glb"/></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7.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7.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7.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7.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7.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microsoft.com/office/2007/relationships/hdphoto" Target="../media/hdphoto17.wdp"/><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7.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4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3.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4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4.xml"/></Relationships>
</file>

<file path=ppt/slides/_rels/slide5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5.xml"/></Relationships>
</file>

<file path=ppt/slides/_rels/slide5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24.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4139" y="3740305"/>
            <a:ext cx="5216525" cy="398780"/>
          </a:xfrm>
          <a:prstGeom prst="rect">
            <a:avLst/>
          </a:prstGeom>
          <a:noFill/>
        </p:spPr>
        <p:txBody>
          <a:bodyPr wrap="square" rtlCol="0">
            <a:spAutoFit/>
          </a:bodyPr>
          <a:lstStyle/>
          <a:p>
            <a:pPr algn="ctr" rtl="1"/>
            <a:r>
              <a:rPr lang="ar-EG" sz="2000" b="1" dirty="0">
                <a:latin typeface="Alexandria" charset="0"/>
                <a:cs typeface="Alexandria" charset="0"/>
              </a:rPr>
              <a:t>إعداد: </a:t>
            </a:r>
            <a:r>
              <a:rPr lang="ar-EG" sz="2000" b="1" dirty="0">
                <a:solidFill>
                  <a:srgbClr val="00AEEF"/>
                </a:solidFill>
                <a:effectLst>
                  <a:outerShdw blurRad="38100" dist="38100" dir="2700000" algn="tl">
                    <a:srgbClr val="000000">
                      <a:alpha val="43137"/>
                    </a:srgbClr>
                  </a:outerShdw>
                </a:effectLst>
                <a:latin typeface="Alexandria" charset="0"/>
                <a:cs typeface="Alexandria" charset="0"/>
              </a:rPr>
              <a:t>د. علياء قمر</a:t>
            </a:r>
            <a:r>
              <a:rPr lang="ar-EG" sz="2000" b="1" dirty="0">
                <a:latin typeface="Alexandria" charset="0"/>
                <a:cs typeface="Alexandria" charset="0"/>
              </a:rPr>
              <a:t> </a:t>
            </a:r>
            <a:endParaRPr lang="en-US" sz="20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727282"/>
            <a:ext cx="3536195" cy="6485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t>المُشكلة البحثية</a:t>
            </a:r>
            <a:endParaRPr lang="en-US" sz="2400" b="1" dirty="0">
              <a:solidFill>
                <a:schemeClr val="bg1"/>
              </a:solidFill>
              <a:latin typeface="Alexandria" charset="0"/>
              <a:cs typeface="Alexandria" charset="0"/>
            </a:endParaRPr>
          </a:p>
        </p:txBody>
      </p:sp>
      <p:sp>
        <p:nvSpPr>
          <p:cNvPr id="46" name="TextBox 45"/>
          <p:cNvSpPr txBox="1"/>
          <p:nvPr/>
        </p:nvSpPr>
        <p:spPr>
          <a:xfrm>
            <a:off x="930277" y="4989627"/>
            <a:ext cx="1170513" cy="400110"/>
          </a:xfrm>
          <a:prstGeom prst="rect">
            <a:avLst/>
          </a:prstGeom>
          <a:noFill/>
        </p:spPr>
        <p:txBody>
          <a:bodyPr wrap="none" rtlCol="0">
            <a:spAutoFit/>
          </a:bodyPr>
          <a:lstStyle/>
          <a:p>
            <a:r>
              <a:rPr lang="en-US" sz="2000" b="1" dirty="0">
                <a:latin typeface="Alexandria" charset="0"/>
                <a:cs typeface="Alexandria" charset="0"/>
              </a:rPr>
              <a:t>DGM 336</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287774" y="2869303"/>
            <a:ext cx="4523739" cy="584775"/>
          </a:xfrm>
          <a:prstGeom prst="rect">
            <a:avLst/>
          </a:prstGeom>
          <a:noFill/>
        </p:spPr>
        <p:txBody>
          <a:bodyPr wrap="none" rtlCol="0">
            <a:spAutoFit/>
          </a:bodyPr>
          <a:lstStyle/>
          <a:p>
            <a:r>
              <a:rPr lang="en-US" sz="3200" b="1" dirty="0"/>
              <a:t>Media Research Methods</a:t>
            </a:r>
            <a:endParaRPr lang="en-US" sz="3200" b="1" dirty="0">
              <a:latin typeface="Alexandria" charset="0"/>
              <a:cs typeface="Alexandria" charset="0"/>
            </a:endParaRPr>
          </a:p>
        </p:txBody>
      </p:sp>
      <p:sp>
        <p:nvSpPr>
          <p:cNvPr id="2" name="TextBox 1">
            <a:extLst>
              <a:ext uri="{FF2B5EF4-FFF2-40B4-BE49-F238E27FC236}">
                <a16:creationId xmlns:a16="http://schemas.microsoft.com/office/drawing/2014/main" id="{F3709298-8B98-8FAF-83F5-E566848C865E}"/>
              </a:ext>
            </a:extLst>
          </p:cNvPr>
          <p:cNvSpPr txBox="1"/>
          <p:nvPr/>
        </p:nvSpPr>
        <p:spPr>
          <a:xfrm>
            <a:off x="278232" y="2184296"/>
            <a:ext cx="4411785" cy="769441"/>
          </a:xfrm>
          <a:prstGeom prst="rect">
            <a:avLst/>
          </a:prstGeom>
          <a:noFill/>
        </p:spPr>
        <p:txBody>
          <a:bodyPr wrap="none" rtlCol="0">
            <a:spAutoFit/>
          </a:bodyPr>
          <a:lstStyle/>
          <a:p>
            <a:pPr algn="ctr"/>
            <a:r>
              <a:rPr lang="ar-EG" sz="4400" b="1" dirty="0">
                <a:solidFill>
                  <a:srgbClr val="00B0F0"/>
                </a:solidFill>
                <a:effectLst>
                  <a:outerShdw blurRad="38100" dist="38100" dir="2700000" algn="tl">
                    <a:srgbClr val="000000">
                      <a:alpha val="43137"/>
                    </a:srgbClr>
                  </a:outerShdw>
                </a:effectLst>
                <a:latin typeface="Alexandria" charset="0"/>
                <a:cs typeface="Alexandria" charset="0"/>
              </a:rPr>
              <a:t>مناهج البحث الإعلامي</a:t>
            </a:r>
            <a:endParaRPr lang="en-US" sz="44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11" name="TextBox 10"/>
          <p:cNvSpPr txBox="1"/>
          <p:nvPr/>
        </p:nvSpPr>
        <p:spPr>
          <a:xfrm>
            <a:off x="911177" y="5367347"/>
            <a:ext cx="1249060" cy="338554"/>
          </a:xfrm>
          <a:prstGeom prst="rect">
            <a:avLst/>
          </a:prstGeom>
          <a:noFill/>
        </p:spPr>
        <p:txBody>
          <a:bodyPr wrap="none" rtlCol="0">
            <a:spAutoFit/>
          </a:bodyPr>
          <a:lstStyle/>
          <a:p>
            <a:pPr algn="ctr"/>
            <a:r>
              <a:rPr lang="ar-EG" sz="1600" dirty="0">
                <a:effectLst>
                  <a:outerShdw blurRad="38100" dist="38100" dir="2700000" algn="tl">
                    <a:srgbClr val="000000">
                      <a:alpha val="43137"/>
                    </a:srgbClr>
                  </a:outerShdw>
                </a:effectLst>
                <a:latin typeface="Alexandria" charset="0"/>
                <a:cs typeface="Alexandria" charset="0"/>
              </a:rPr>
              <a:t>المُحاضرة الثانية</a:t>
            </a:r>
            <a:endParaRPr lang="en-US" sz="1600" dirty="0">
              <a:effectLst>
                <a:outerShdw blurRad="38100" dist="38100" dir="2700000" algn="tl">
                  <a:srgbClr val="000000">
                    <a:alpha val="43137"/>
                  </a:srgbClr>
                </a:outerShdw>
              </a:effectLst>
              <a:latin typeface="Alexandria" charset="0"/>
              <a:cs typeface="Alexandria" charset="0"/>
            </a:endParaRPr>
          </a:p>
        </p:txBody>
      </p:sp>
      <p:sp>
        <p:nvSpPr>
          <p:cNvPr id="12" name="TextBox 11">
            <a:extLst>
              <a:ext uri="{FF2B5EF4-FFF2-40B4-BE49-F238E27FC236}">
                <a16:creationId xmlns:a16="http://schemas.microsoft.com/office/drawing/2014/main" id="{9634894A-0D87-0DA5-5CE1-AF0ACCEF65D8}"/>
              </a:ext>
            </a:extLst>
          </p:cNvPr>
          <p:cNvSpPr txBox="1"/>
          <p:nvPr/>
        </p:nvSpPr>
        <p:spPr>
          <a:xfrm>
            <a:off x="-363962" y="6375865"/>
            <a:ext cx="3758990" cy="369332"/>
          </a:xfrm>
          <a:prstGeom prst="rect">
            <a:avLst/>
          </a:prstGeom>
          <a:noFill/>
        </p:spPr>
        <p:txBody>
          <a:bodyPr wrap="square" rtlCol="0">
            <a:spAutoFit/>
          </a:bodyPr>
          <a:lstStyle/>
          <a:p>
            <a:pPr algn="ctr"/>
            <a:r>
              <a:rPr lang="ar-EG" dirty="0">
                <a:solidFill>
                  <a:srgbClr val="2E3957"/>
                </a:solidFill>
                <a:latin typeface="Alexandria"/>
                <a:cs typeface="+mj-cs"/>
              </a:rPr>
              <a:t>ل</a:t>
            </a:r>
            <a:r>
              <a:rPr lang="ar-SA" dirty="0">
                <a:solidFill>
                  <a:srgbClr val="2E3957"/>
                </a:solidFill>
                <a:latin typeface="Alexandria"/>
                <a:cs typeface="+mj-cs"/>
              </a:rPr>
              <a:t>طلاب الإعلام</a:t>
            </a:r>
            <a:r>
              <a:rPr lang="ar-EG" dirty="0">
                <a:solidFill>
                  <a:srgbClr val="2E3957"/>
                </a:solidFill>
                <a:latin typeface="Alexandria"/>
                <a:cs typeface="+mj-cs"/>
              </a:rPr>
              <a:t> والتسويق</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1000"/>
                                        <p:tgtEl>
                                          <p:spTgt spid="46"/>
                                        </p:tgtEl>
                                      </p:cBhvr>
                                    </p:animEffect>
                                    <p:anim calcmode="lin" valueType="num">
                                      <p:cBhvr>
                                        <p:cTn id="18" dur="1000" fill="hold"/>
                                        <p:tgtEl>
                                          <p:spTgt spid="46"/>
                                        </p:tgtEl>
                                        <p:attrNameLst>
                                          <p:attrName>ppt_x</p:attrName>
                                        </p:attrNameLst>
                                      </p:cBhvr>
                                      <p:tavLst>
                                        <p:tav tm="0">
                                          <p:val>
                                            <p:strVal val="#ppt_x"/>
                                          </p:val>
                                        </p:tav>
                                        <p:tav tm="100000">
                                          <p:val>
                                            <p:strVal val="#ppt_x"/>
                                          </p:val>
                                        </p:tav>
                                      </p:tavLst>
                                    </p:anim>
                                    <p:anim calcmode="lin" valueType="num">
                                      <p:cBhvr>
                                        <p:cTn id="19" dur="1000" fill="hold"/>
                                        <p:tgtEl>
                                          <p:spTgt spid="4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100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1000"/>
                                        <p:tgtEl>
                                          <p:spTgt spid="30"/>
                                        </p:tgtEl>
                                      </p:cBhvr>
                                    </p:animEffect>
                                    <p:anim calcmode="lin" valueType="num">
                                      <p:cBhvr>
                                        <p:cTn id="24" dur="1000" fill="hold"/>
                                        <p:tgtEl>
                                          <p:spTgt spid="30"/>
                                        </p:tgtEl>
                                        <p:attrNameLst>
                                          <p:attrName>ppt_x</p:attrName>
                                        </p:attrNameLst>
                                      </p:cBhvr>
                                      <p:tavLst>
                                        <p:tav tm="0">
                                          <p:val>
                                            <p:strVal val="#ppt_x"/>
                                          </p:val>
                                        </p:tav>
                                        <p:tav tm="100000">
                                          <p:val>
                                            <p:strVal val="#ppt_x"/>
                                          </p:val>
                                        </p:tav>
                                      </p:tavLst>
                                    </p:anim>
                                    <p:anim calcmode="lin" valueType="num">
                                      <p:cBhvr>
                                        <p:cTn id="25" dur="1000" fill="hold"/>
                                        <p:tgtEl>
                                          <p:spTgt spid="30"/>
                                        </p:tgtEl>
                                        <p:attrNameLst>
                                          <p:attrName>ppt_y</p:attrName>
                                        </p:attrNameLst>
                                      </p:cBhvr>
                                      <p:tavLst>
                                        <p:tav tm="0">
                                          <p:val>
                                            <p:strVal val="#ppt_y+.1"/>
                                          </p:val>
                                        </p:tav>
                                        <p:tav tm="100000">
                                          <p:val>
                                            <p:strVal val="#ppt_y"/>
                                          </p:val>
                                        </p:tav>
                                      </p:tavLst>
                                    </p:anim>
                                  </p:childTnLst>
                                </p:cTn>
                              </p:par>
                              <p:par>
                                <p:cTn id="26" presetID="30" presetClass="emph" presetSubtype="0" fill="hold" nodeType="withEffect">
                                  <p:stCondLst>
                                    <p:cond delay="0"/>
                                  </p:stCondLst>
                                  <p:childTnLst>
                                    <p:animClr clrSpc="hsl" dir="cw">
                                      <p:cBhvr override="childStyle">
                                        <p:cTn id="27" dur="500" fill="hold"/>
                                        <p:tgtEl>
                                          <p:spTgt spid="34">
                                            <p:txEl>
                                              <p:pRg st="0" end="0"/>
                                            </p:txEl>
                                          </p:spTgt>
                                        </p:tgtEl>
                                        <p:attrNameLst>
                                          <p:attrName>style.color</p:attrName>
                                        </p:attrNameLst>
                                      </p:cBhvr>
                                      <p:by>
                                        <p:hsl h="0" s="12549" l="25098"/>
                                      </p:by>
                                    </p:animClr>
                                    <p:animClr clrSpc="hsl" dir="cw">
                                      <p:cBhvr>
                                        <p:cTn id="28" dur="500" fill="hold"/>
                                        <p:tgtEl>
                                          <p:spTgt spid="34">
                                            <p:txEl>
                                              <p:pRg st="0" end="0"/>
                                            </p:txEl>
                                          </p:spTgt>
                                        </p:tgtEl>
                                        <p:attrNameLst>
                                          <p:attrName>fillcolor</p:attrName>
                                        </p:attrNameLst>
                                      </p:cBhvr>
                                      <p:by>
                                        <p:hsl h="0" s="12549" l="25098"/>
                                      </p:by>
                                    </p:animClr>
                                    <p:animClr clrSpc="hsl" dir="cw">
                                      <p:cBhvr>
                                        <p:cTn id="29" dur="500" fill="hold"/>
                                        <p:tgtEl>
                                          <p:spTgt spid="34">
                                            <p:txEl>
                                              <p:pRg st="0" end="0"/>
                                            </p:txEl>
                                          </p:spTgt>
                                        </p:tgtEl>
                                        <p:attrNameLst>
                                          <p:attrName>stroke.color</p:attrName>
                                        </p:attrNameLst>
                                      </p:cBhvr>
                                      <p:by>
                                        <p:hsl h="0" s="12549" l="25098"/>
                                      </p:by>
                                    </p:animClr>
                                    <p:set>
                                      <p:cBhvr>
                                        <p:cTn id="30" dur="500" fill="hold"/>
                                        <p:tgtEl>
                                          <p:spTgt spid="34">
                                            <p:txEl>
                                              <p:pRg st="0" end="0"/>
                                            </p:txEl>
                                          </p:spTgt>
                                        </p:tgtEl>
                                        <p:attrNameLst>
                                          <p:attrName>fill.type</p:attrName>
                                        </p:attrNameLst>
                                      </p:cBhvr>
                                      <p:to>
                                        <p:strVal val="solid"/>
                                      </p:to>
                                    </p:set>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42"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p:bldP spid="9" grpId="0"/>
      <p:bldP spid="2" grpId="0"/>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83F8E2-699C-9C01-0329-7C9299434C08}"/>
              </a:ext>
            </a:extLst>
          </p:cNvPr>
          <p:cNvSpPr txBox="1"/>
          <p:nvPr/>
        </p:nvSpPr>
        <p:spPr>
          <a:xfrm>
            <a:off x="3668917" y="2251184"/>
            <a:ext cx="7135255"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تناولنا في المُحاضرة السابقة:</a:t>
            </a:r>
          </a:p>
        </p:txBody>
      </p:sp>
      <p:sp>
        <p:nvSpPr>
          <p:cNvPr id="5" name="TextBox 4">
            <a:extLst>
              <a:ext uri="{FF2B5EF4-FFF2-40B4-BE49-F238E27FC236}">
                <a16:creationId xmlns:a16="http://schemas.microsoft.com/office/drawing/2014/main" id="{99361CA9-1019-59A6-A0D1-6DBEF492FA5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75F74A20-C1FB-09F8-A8C8-EAC4B06FE62D}"/>
                  </a:ext>
                </a:extLst>
              </p:cNvPr>
              <p:cNvGraphicFramePr>
                <a:graphicFrameLocks noChangeAspect="1"/>
              </p:cNvGraphicFramePr>
              <p:nvPr>
                <p:extLst>
                  <p:ext uri="{D42A27DB-BD31-4B8C-83A1-F6EECF244321}">
                    <p14:modId xmlns:p14="http://schemas.microsoft.com/office/powerpoint/2010/main" val="2345003433"/>
                  </p:ext>
                </p:extLst>
              </p:nvPr>
            </p:nvGraphicFramePr>
            <p:xfrm>
              <a:off x="1082832" y="767314"/>
              <a:ext cx="3662538" cy="4504295"/>
            </p:xfrm>
            <a:graphic>
              <a:graphicData uri="http://schemas.microsoft.com/office/drawing/2017/model3d">
                <am3d:model3d r:embed="rId4">
                  <am3d:spPr>
                    <a:xfrm>
                      <a:off x="0" y="0"/>
                      <a:ext cx="3662538" cy="450429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3810879" ay="1128212" az="1973900"/>
                    <am3d:postTrans dx="0" dy="0" dz="0"/>
                  </am3d:trans>
                  <am3d:raster rName="Office3DRenderer" rVer="16.0.8326">
                    <am3d:blip r:embed="rId5"/>
                  </am3d:raster>
                  <am3d:objViewport viewportSz="500576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75F74A20-C1FB-09F8-A8C8-EAC4B06FE62D}"/>
                  </a:ext>
                </a:extLst>
              </p:cNvPr>
              <p:cNvPicPr>
                <a:picLocks noGrp="1" noRot="1" noChangeAspect="1" noMove="1" noResize="1" noEditPoints="1" noAdjustHandles="1" noChangeArrowheads="1" noChangeShapeType="1" noCrop="1"/>
              </p:cNvPicPr>
              <p:nvPr/>
            </p:nvPicPr>
            <p:blipFill>
              <a:blip r:embed="rId5"/>
              <a:stretch>
                <a:fillRect/>
              </a:stretch>
            </p:blipFill>
            <p:spPr>
              <a:xfrm>
                <a:off x="1082832" y="767314"/>
                <a:ext cx="3662538" cy="450429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mc:Fallback>
      </mc:AlternateContent>
      <p:sp>
        <p:nvSpPr>
          <p:cNvPr id="7" name="TextBox 6">
            <a:extLst>
              <a:ext uri="{FF2B5EF4-FFF2-40B4-BE49-F238E27FC236}">
                <a16:creationId xmlns:a16="http://schemas.microsoft.com/office/drawing/2014/main" id="{6A13174F-874F-0E95-952B-1BB24926B5BE}"/>
              </a:ext>
            </a:extLst>
          </p:cNvPr>
          <p:cNvSpPr txBox="1"/>
          <p:nvPr/>
        </p:nvSpPr>
        <p:spPr>
          <a:xfrm>
            <a:off x="2903741" y="2998262"/>
            <a:ext cx="7653343" cy="1323439"/>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cs typeface="+mj-cs"/>
              </a:rPr>
              <a:t>لماذا يجب ع</a:t>
            </a:r>
            <a:r>
              <a:rPr lang="ar-SA" sz="2000" b="1" dirty="0">
                <a:solidFill>
                  <a:srgbClr val="2E3957"/>
                </a:solidFill>
                <a:latin typeface="Alexandria"/>
                <a:cs typeface="+mj-cs"/>
              </a:rPr>
              <a:t>ل</a:t>
            </a:r>
            <a:r>
              <a:rPr lang="ar-EG" sz="2000" b="1" dirty="0">
                <a:solidFill>
                  <a:srgbClr val="2E3957"/>
                </a:solidFill>
                <a:latin typeface="Alexandria"/>
                <a:cs typeface="+mj-cs"/>
              </a:rPr>
              <a:t>ى </a:t>
            </a:r>
            <a:r>
              <a:rPr lang="ar-SA" sz="2000" b="1" dirty="0">
                <a:solidFill>
                  <a:srgbClr val="2E3957"/>
                </a:solidFill>
                <a:latin typeface="Alexandria"/>
                <a:cs typeface="+mj-cs"/>
              </a:rPr>
              <a:t>طلاب الإعلام</a:t>
            </a:r>
            <a:r>
              <a:rPr lang="ar-EG" sz="2000" b="1" dirty="0">
                <a:solidFill>
                  <a:srgbClr val="2E3957"/>
                </a:solidFill>
                <a:latin typeface="Alexandria"/>
              </a:rPr>
              <a:t> والتسويق دراسة </a:t>
            </a:r>
            <a:r>
              <a:rPr lang="ar-SA" sz="2000" b="1" dirty="0">
                <a:solidFill>
                  <a:srgbClr val="2E3957"/>
                </a:solidFill>
                <a:latin typeface="Alexandria"/>
              </a:rPr>
              <a:t>مناهج البحث العِلمي</a:t>
            </a:r>
            <a:r>
              <a:rPr lang="ar-EG" sz="2000" b="1" dirty="0">
                <a:solidFill>
                  <a:srgbClr val="2E3957"/>
                </a:solidFill>
                <a:latin typeface="Alexandria"/>
              </a:rPr>
              <a:t>؟</a:t>
            </a:r>
          </a:p>
          <a:p>
            <a:pPr marL="457200" indent="-457200" algn="just" rtl="1">
              <a:buFont typeface="+mj-lt"/>
              <a:buAutoNum type="arabicPeriod"/>
            </a:pPr>
            <a:r>
              <a:rPr lang="ar-SA" sz="2000" b="1" dirty="0">
                <a:solidFill>
                  <a:srgbClr val="2E3957"/>
                </a:solidFill>
                <a:latin typeface="Alexandria"/>
              </a:rPr>
              <a:t>أ</a:t>
            </a:r>
            <a:r>
              <a:rPr lang="ar-EG" sz="2000" b="1" dirty="0" err="1">
                <a:solidFill>
                  <a:srgbClr val="2E3957"/>
                </a:solidFill>
                <a:latin typeface="Alexandria"/>
              </a:rPr>
              <a:t>غراض</a:t>
            </a:r>
            <a:r>
              <a:rPr lang="ar-SA" sz="2000" b="1" dirty="0">
                <a:solidFill>
                  <a:srgbClr val="2E3957"/>
                </a:solidFill>
                <a:latin typeface="Alexandria"/>
              </a:rPr>
              <a:t> البحث العِلمي</a:t>
            </a:r>
            <a:r>
              <a:rPr lang="ar-EG" sz="2000" b="1" dirty="0">
                <a:solidFill>
                  <a:srgbClr val="2E3957"/>
                </a:solidFill>
                <a:latin typeface="Alexandria"/>
              </a:rPr>
              <a:t>.</a:t>
            </a:r>
          </a:p>
          <a:p>
            <a:pPr marL="457200" indent="-457200" algn="just" rtl="1">
              <a:buFont typeface="+mj-lt"/>
              <a:buAutoNum type="arabicPeriod"/>
            </a:pPr>
            <a:r>
              <a:rPr lang="ar-EG" sz="2000" b="1" dirty="0">
                <a:solidFill>
                  <a:srgbClr val="2E3957"/>
                </a:solidFill>
                <a:latin typeface="Alexandria"/>
                <a:cs typeface="+mj-cs"/>
              </a:rPr>
              <a:t>أنواع الدراسات والبحوث</a:t>
            </a:r>
            <a:r>
              <a:rPr lang="ar-SA" sz="2000" b="1" dirty="0">
                <a:solidFill>
                  <a:srgbClr val="2E3957"/>
                </a:solidFill>
                <a:latin typeface="Alexandria"/>
                <a:cs typeface="+mj-cs"/>
              </a:rPr>
              <a:t> العِلمية</a:t>
            </a:r>
            <a:r>
              <a:rPr lang="ar-EG" sz="2000" b="1" dirty="0">
                <a:solidFill>
                  <a:srgbClr val="2E3957"/>
                </a:solidFill>
                <a:latin typeface="Alexandria"/>
                <a:cs typeface="+mj-cs"/>
              </a:rPr>
              <a:t>.</a:t>
            </a:r>
          </a:p>
          <a:p>
            <a:pPr marL="457200" indent="-457200" algn="just" rtl="1">
              <a:buFont typeface="+mj-lt"/>
              <a:buAutoNum type="arabicPeriod"/>
            </a:pPr>
            <a:r>
              <a:rPr lang="ar-SA" sz="2000" b="1" dirty="0">
                <a:solidFill>
                  <a:srgbClr val="2E3957"/>
                </a:solidFill>
                <a:latin typeface="Alexandria"/>
                <a:cs typeface="+mj-cs"/>
              </a:rPr>
              <a:t>م</a:t>
            </a:r>
            <a:r>
              <a:rPr lang="ar-EG" sz="2000" b="1" dirty="0">
                <a:solidFill>
                  <a:srgbClr val="2E3957"/>
                </a:solidFill>
                <a:latin typeface="Alexandria"/>
                <a:cs typeface="+mj-cs"/>
              </a:rPr>
              <a:t>ُ</a:t>
            </a:r>
            <a:r>
              <a:rPr lang="ar-SA" sz="2000" b="1" dirty="0" err="1">
                <a:solidFill>
                  <a:srgbClr val="2E3957"/>
                </a:solidFill>
                <a:latin typeface="Alexandria"/>
                <a:cs typeface="+mj-cs"/>
              </a:rPr>
              <a:t>ستويا</a:t>
            </a:r>
            <a:r>
              <a:rPr lang="ar-EG" sz="2000" b="1" dirty="0">
                <a:solidFill>
                  <a:srgbClr val="2E3957"/>
                </a:solidFill>
                <a:latin typeface="Alexandria"/>
                <a:cs typeface="+mj-cs"/>
              </a:rPr>
              <a:t>ت</a:t>
            </a:r>
            <a:r>
              <a:rPr lang="ar-SA" sz="2000" b="1" dirty="0">
                <a:solidFill>
                  <a:srgbClr val="2E3957"/>
                </a:solidFill>
                <a:latin typeface="Alexandria"/>
                <a:cs typeface="+mj-cs"/>
              </a:rPr>
              <a:t> </a:t>
            </a:r>
            <a:r>
              <a:rPr lang="ar-EG" sz="2000" b="1" dirty="0">
                <a:solidFill>
                  <a:srgbClr val="2E3957"/>
                </a:solidFill>
                <a:latin typeface="Alexandria"/>
                <a:cs typeface="+mj-cs"/>
              </a:rPr>
              <a:t>ا</a:t>
            </a:r>
            <a:r>
              <a:rPr lang="ar-SA" sz="2000" b="1" dirty="0">
                <a:solidFill>
                  <a:srgbClr val="2E3957"/>
                </a:solidFill>
                <a:latin typeface="Alexandria"/>
                <a:cs typeface="+mj-cs"/>
              </a:rPr>
              <a:t>لبحث العِلمي</a:t>
            </a:r>
            <a:r>
              <a:rPr lang="ar-EG" sz="2000" b="1" dirty="0">
                <a:solidFill>
                  <a:srgbClr val="2E3957"/>
                </a:solidFill>
                <a:latin typeface="Alexandria"/>
                <a:cs typeface="+mj-cs"/>
              </a:rPr>
              <a:t>.</a:t>
            </a:r>
          </a:p>
        </p:txBody>
      </p:sp>
    </p:spTree>
    <p:extLst>
      <p:ext uri="{BB962C8B-B14F-4D97-AF65-F5344CB8AC3E}">
        <p14:creationId xmlns:p14="http://schemas.microsoft.com/office/powerpoint/2010/main" val="43631041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2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250"/>
                            </p:stCondLst>
                            <p:childTnLst>
                              <p:par>
                                <p:cTn id="11" presetID="42" presetClass="entr" presetSubtype="0" fill="hold" grpId="0" nodeType="after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A13174F-874F-0E95-952B-1BB24926B5BE}"/>
              </a:ext>
            </a:extLst>
          </p:cNvPr>
          <p:cNvSpPr txBox="1"/>
          <p:nvPr/>
        </p:nvSpPr>
        <p:spPr>
          <a:xfrm>
            <a:off x="2903741" y="1815257"/>
            <a:ext cx="7653343"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المُشكلة البحثية:</a:t>
            </a:r>
            <a:r>
              <a:rPr lang="en-US" sz="2800" b="1" u="sng">
                <a:solidFill>
                  <a:schemeClr val="accent5">
                    <a:lumMod val="75000"/>
                  </a:schemeClr>
                </a:solidFill>
                <a:latin typeface="Alexandria"/>
                <a:cs typeface="+mj-cs"/>
              </a:rPr>
              <a:t>-</a:t>
            </a:r>
            <a:endParaRPr lang="ar-EG" sz="2000" b="1" dirty="0">
              <a:solidFill>
                <a:srgbClr val="2E3957"/>
              </a:solidFill>
              <a:latin typeface="Alexandria"/>
              <a:cs typeface="+mj-cs"/>
            </a:endParaRPr>
          </a:p>
        </p:txBody>
      </p:sp>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p:pic>
        <p:nvPicPr>
          <p:cNvPr id="3" name="Picture 2">
            <a:extLst>
              <a:ext uri="{FF2B5EF4-FFF2-40B4-BE49-F238E27FC236}">
                <a16:creationId xmlns:a16="http://schemas.microsoft.com/office/drawing/2014/main" id="{CFF5B923-F991-40E8-88D3-1A2E22832E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24968" y="2200199"/>
            <a:ext cx="3048206" cy="3048206"/>
          </a:xfrm>
          <a:prstGeom prst="rect">
            <a:avLst/>
          </a:prstGeom>
          <a:ln>
            <a:noFill/>
          </a:ln>
          <a:effectLst>
            <a:outerShdw blurRad="292100" dist="139700" dir="2700000" algn="tl" rotWithShape="0">
              <a:srgbClr val="333333">
                <a:alpha val="65000"/>
              </a:srgbClr>
            </a:outerShdw>
          </a:effectLst>
        </p:spPr>
      </p:pic>
      <p:sp>
        <p:nvSpPr>
          <p:cNvPr id="10" name="TextBox 9">
            <a:extLst>
              <a:ext uri="{FF2B5EF4-FFF2-40B4-BE49-F238E27FC236}">
                <a16:creationId xmlns:a16="http://schemas.microsoft.com/office/drawing/2014/main" id="{AF1F1414-E33C-C6AF-A0D5-19BEC7D2C78E}"/>
              </a:ext>
            </a:extLst>
          </p:cNvPr>
          <p:cNvSpPr txBox="1"/>
          <p:nvPr/>
        </p:nvSpPr>
        <p:spPr>
          <a:xfrm>
            <a:off x="4699000" y="2417237"/>
            <a:ext cx="6527799" cy="70788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خطوات إجراء </a:t>
            </a:r>
            <a:r>
              <a:rPr lang="ar-SA" sz="2000" b="1" dirty="0">
                <a:solidFill>
                  <a:srgbClr val="2E3957"/>
                </a:solidFill>
                <a:latin typeface="Alexandria"/>
              </a:rPr>
              <a:t>البحث العِلمي</a:t>
            </a:r>
            <a:r>
              <a:rPr lang="ar-EG" sz="2000" b="1" dirty="0">
                <a:solidFill>
                  <a:srgbClr val="2E3957"/>
                </a:solidFill>
                <a:latin typeface="Alexandria"/>
              </a:rPr>
              <a:t>.</a:t>
            </a:r>
          </a:p>
          <a:p>
            <a:pPr marL="457200" indent="-457200" algn="just" rtl="1">
              <a:buFont typeface="+mj-lt"/>
              <a:buAutoNum type="arabicPeriod"/>
            </a:pPr>
            <a:r>
              <a:rPr lang="ar-EG" sz="2000" b="1" dirty="0">
                <a:solidFill>
                  <a:srgbClr val="2E3957"/>
                </a:solidFill>
                <a:latin typeface="Alexandria"/>
              </a:rPr>
              <a:t>الخطوة الأولى: صياغة المُشكلة:</a:t>
            </a:r>
          </a:p>
        </p:txBody>
      </p:sp>
      <p:sp>
        <p:nvSpPr>
          <p:cNvPr id="11" name="TextBox 10">
            <a:extLst>
              <a:ext uri="{FF2B5EF4-FFF2-40B4-BE49-F238E27FC236}">
                <a16:creationId xmlns:a16="http://schemas.microsoft.com/office/drawing/2014/main" id="{EA5F9403-33E8-5276-479F-0AE20380A97B}"/>
              </a:ext>
            </a:extLst>
          </p:cNvPr>
          <p:cNvSpPr txBox="1"/>
          <p:nvPr/>
        </p:nvSpPr>
        <p:spPr>
          <a:xfrm>
            <a:off x="6425852" y="3103037"/>
            <a:ext cx="4394547" cy="1631216"/>
          </a:xfrm>
          <a:prstGeom prst="rect">
            <a:avLst/>
          </a:prstGeom>
          <a:noFill/>
        </p:spPr>
        <p:txBody>
          <a:bodyPr wrap="square" rtlCol="0">
            <a:spAutoFit/>
          </a:bodyPr>
          <a:lstStyle/>
          <a:p>
            <a:pPr marL="457200" indent="-457200" algn="just" rtl="1">
              <a:buFont typeface="Arial" panose="020B0604020202020204" pitchFamily="34" charset="0"/>
              <a:buChar char="•"/>
            </a:pPr>
            <a:r>
              <a:rPr lang="ar-EG" sz="2000" b="1" dirty="0">
                <a:solidFill>
                  <a:schemeClr val="accent5">
                    <a:lumMod val="50000"/>
                  </a:schemeClr>
                </a:solidFill>
                <a:latin typeface="Alexandria"/>
              </a:rPr>
              <a:t>أهمية المُشكلة </a:t>
            </a:r>
            <a:r>
              <a:rPr lang="ar-EG" sz="2000" b="1" dirty="0">
                <a:solidFill>
                  <a:schemeClr val="accent5">
                    <a:lumMod val="50000"/>
                  </a:schemeClr>
                </a:solidFill>
              </a:rPr>
              <a:t>البحثية.</a:t>
            </a:r>
          </a:p>
          <a:p>
            <a:pPr marL="457200" indent="-457200" algn="just" rtl="1">
              <a:buFont typeface="Arial" panose="020B0604020202020204" pitchFamily="34" charset="0"/>
              <a:buChar char="•"/>
            </a:pPr>
            <a:r>
              <a:rPr lang="ar-EG" sz="2000" b="1" dirty="0">
                <a:solidFill>
                  <a:schemeClr val="accent5">
                    <a:lumMod val="50000"/>
                  </a:schemeClr>
                </a:solidFill>
              </a:rPr>
              <a:t>مفهوم المُشكلة البحثية.</a:t>
            </a:r>
          </a:p>
          <a:p>
            <a:pPr marL="457200" indent="-457200" algn="just" rtl="1">
              <a:buFont typeface="Arial" panose="020B0604020202020204" pitchFamily="34" charset="0"/>
              <a:buChar char="•"/>
            </a:pPr>
            <a:r>
              <a:rPr lang="ar-EG" sz="2000" b="1" dirty="0">
                <a:solidFill>
                  <a:schemeClr val="accent5">
                    <a:lumMod val="50000"/>
                  </a:schemeClr>
                </a:solidFill>
              </a:rPr>
              <a:t>مصادر التعرف على المُشكلات البحثية.</a:t>
            </a:r>
          </a:p>
          <a:p>
            <a:pPr marL="457200" indent="-457200" algn="just" rtl="1">
              <a:buFont typeface="Arial" panose="020B0604020202020204" pitchFamily="34" charset="0"/>
              <a:buChar char="•"/>
            </a:pPr>
            <a:r>
              <a:rPr lang="ar-EG" sz="2000" b="1" dirty="0">
                <a:solidFill>
                  <a:schemeClr val="accent5">
                    <a:lumMod val="50000"/>
                  </a:schemeClr>
                </a:solidFill>
              </a:rPr>
              <a:t>خطوات تحديد المُشكلة البحثية.</a:t>
            </a:r>
          </a:p>
          <a:p>
            <a:pPr marL="457200" indent="-457200" algn="just" rtl="1">
              <a:buFont typeface="Arial" panose="020B0604020202020204" pitchFamily="34" charset="0"/>
              <a:buChar char="•"/>
            </a:pPr>
            <a:r>
              <a:rPr lang="ar-EG" sz="2000" b="1" dirty="0">
                <a:solidFill>
                  <a:schemeClr val="accent5">
                    <a:lumMod val="50000"/>
                  </a:schemeClr>
                </a:solidFill>
              </a:rPr>
              <a:t>صياغة المُشكلة البحثية.</a:t>
            </a:r>
            <a:endParaRPr lang="en-US" sz="2000" b="1" dirty="0">
              <a:solidFill>
                <a:schemeClr val="accent5">
                  <a:lumMod val="50000"/>
                </a:schemeClr>
              </a:solidFill>
            </a:endParaRPr>
          </a:p>
        </p:txBody>
      </p:sp>
      <p:sp>
        <p:nvSpPr>
          <p:cNvPr id="12" name="TextBox 11">
            <a:extLst>
              <a:ext uri="{FF2B5EF4-FFF2-40B4-BE49-F238E27FC236}">
                <a16:creationId xmlns:a16="http://schemas.microsoft.com/office/drawing/2014/main" id="{767C63D8-2A25-399D-C3CB-8E909DBF61C2}"/>
              </a:ext>
            </a:extLst>
          </p:cNvPr>
          <p:cNvSpPr txBox="1"/>
          <p:nvPr/>
        </p:nvSpPr>
        <p:spPr>
          <a:xfrm>
            <a:off x="4705350" y="4766737"/>
            <a:ext cx="6527799" cy="400110"/>
          </a:xfrm>
          <a:prstGeom prst="rect">
            <a:avLst/>
          </a:prstGeom>
          <a:noFill/>
        </p:spPr>
        <p:txBody>
          <a:bodyPr wrap="square" rtlCol="0">
            <a:spAutoFit/>
          </a:bodyPr>
          <a:lstStyle/>
          <a:p>
            <a:pPr algn="just" rtl="1"/>
            <a:r>
              <a:rPr lang="ar-EG" sz="2000" b="1" dirty="0">
                <a:solidFill>
                  <a:srgbClr val="2E3957"/>
                </a:solidFill>
                <a:latin typeface="Alexandria"/>
              </a:rPr>
              <a:t>3.   المَراجِع.</a:t>
            </a:r>
          </a:p>
        </p:txBody>
      </p:sp>
    </p:spTree>
    <p:extLst>
      <p:ext uri="{BB962C8B-B14F-4D97-AF65-F5344CB8AC3E}">
        <p14:creationId xmlns:p14="http://schemas.microsoft.com/office/powerpoint/2010/main" val="17115859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3500"/>
                            </p:stCondLst>
                            <p:childTnLst>
                              <p:par>
                                <p:cTn id="23" presetID="42" presetClass="entr" presetSubtype="0" fill="hold" grpId="0" nodeType="afterEffect">
                                  <p:stCondLst>
                                    <p:cond delay="25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4750"/>
                            </p:stCondLst>
                            <p:childTnLst>
                              <p:par>
                                <p:cTn id="29" presetID="42" presetClass="entr" presetSubtype="0" fill="hold" grpId="0" nodeType="afterEffect">
                                  <p:stCondLst>
                                    <p:cond delay="25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10" grpId="0"/>
      <p:bldP spid="1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p:cNvSpPr txBox="1"/>
          <p:nvPr/>
        </p:nvSpPr>
        <p:spPr>
          <a:xfrm>
            <a:off x="1423650" y="4943738"/>
            <a:ext cx="3877985" cy="584775"/>
          </a:xfrm>
          <a:prstGeom prst="rect">
            <a:avLst/>
          </a:prstGeom>
          <a:noFill/>
        </p:spPr>
        <p:txBody>
          <a:bodyPr wrap="none" rtlCol="0">
            <a:spAutoFit/>
          </a:bodyPr>
          <a:lstStyle/>
          <a:p>
            <a:pPr algn="ctr"/>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خطوات إجراء البحث العِلمي</a:t>
            </a:r>
          </a:p>
        </p:txBody>
      </p:sp>
    </p:spTree>
    <p:extLst>
      <p:ext uri="{BB962C8B-B14F-4D97-AF65-F5344CB8AC3E}">
        <p14:creationId xmlns:p14="http://schemas.microsoft.com/office/powerpoint/2010/main" val="1720851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228CB2-FF68-EFDC-C735-E612DE4DC23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D244EF3-12C4-F19D-0EBB-4A6A61E21D4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DB25E3A-EAB7-B299-0279-5E2F8D259D3D}"/>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1. </a:t>
            </a:r>
            <a:r>
              <a:rPr lang="ar-EG" sz="2800" b="1" dirty="0">
                <a:solidFill>
                  <a:srgbClr val="2E3957"/>
                </a:solidFill>
                <a:effectLst>
                  <a:outerShdw blurRad="38100" dist="38100" dir="2700000" algn="tl">
                    <a:srgbClr val="000000">
                      <a:alpha val="43137"/>
                    </a:srgbClr>
                  </a:outerShdw>
                </a:effectLst>
                <a:latin typeface="Alexandria"/>
              </a:rPr>
              <a:t>خطوات إجراء البحث العِلمي</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CCCC10CC-1780-866D-6CD4-283FC7721438}"/>
              </a:ext>
            </a:extLst>
          </p:cNvPr>
          <p:cNvSpPr txBox="1"/>
          <p:nvPr/>
        </p:nvSpPr>
        <p:spPr>
          <a:xfrm>
            <a:off x="877579" y="2462121"/>
            <a:ext cx="10171421" cy="646331"/>
          </a:xfrm>
          <a:prstGeom prst="rect">
            <a:avLst/>
          </a:prstGeom>
          <a:noFill/>
        </p:spPr>
        <p:txBody>
          <a:bodyPr wrap="square" rtlCol="0">
            <a:spAutoFit/>
          </a:bodyPr>
          <a:lstStyle/>
          <a:p>
            <a:pPr algn="just" rtl="1"/>
            <a:r>
              <a:rPr lang="ar-EG" dirty="0"/>
              <a:t>لفهم البحث العِلمي وتطبيقه بشكل سليم، من الضروري أن نبدأ بتحديد الخطوات الأساسية التي يتبعها الباحث لإعداد دراسة منظمة وموثوقة. إن الالتزام بهذه الخطوات لا يضمن فقط جودة البحث، بل يسهل أيضًا عملية كتابته ونشره دون الوقوع في التعقيدات أو الأخطاء المنهجية.</a:t>
            </a:r>
          </a:p>
        </p:txBody>
      </p:sp>
      <p:sp>
        <p:nvSpPr>
          <p:cNvPr id="3" name="TextBox 2">
            <a:extLst>
              <a:ext uri="{FF2B5EF4-FFF2-40B4-BE49-F238E27FC236}">
                <a16:creationId xmlns:a16="http://schemas.microsoft.com/office/drawing/2014/main" id="{000AFF1B-1637-0BBF-57B8-FF6106AABC11}"/>
              </a:ext>
            </a:extLst>
          </p:cNvPr>
          <p:cNvSpPr txBox="1"/>
          <p:nvPr/>
        </p:nvSpPr>
        <p:spPr>
          <a:xfrm>
            <a:off x="7391400" y="2000456"/>
            <a:ext cx="385932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ما هي خطوات البحث العِلمي؟</a:t>
            </a:r>
            <a:endParaRPr lang="en-US" sz="2000" dirty="0">
              <a:solidFill>
                <a:srgbClr val="0070C0"/>
              </a:solidFill>
              <a:effectLst>
                <a:outerShdw blurRad="38100" dist="38100" dir="2700000" algn="tl">
                  <a:srgbClr val="000000">
                    <a:alpha val="43137"/>
                  </a:srgbClr>
                </a:outerShdw>
              </a:effectLst>
            </a:endParaRPr>
          </a:p>
        </p:txBody>
      </p:sp>
      <p:graphicFrame>
        <p:nvGraphicFramePr>
          <p:cNvPr id="7" name="Diagram 6">
            <a:extLst>
              <a:ext uri="{FF2B5EF4-FFF2-40B4-BE49-F238E27FC236}">
                <a16:creationId xmlns:a16="http://schemas.microsoft.com/office/drawing/2014/main" id="{860C1882-D390-CCE2-04A1-FFF7DAF15EB7}"/>
              </a:ext>
            </a:extLst>
          </p:cNvPr>
          <p:cNvGraphicFramePr/>
          <p:nvPr>
            <p:extLst>
              <p:ext uri="{D42A27DB-BD31-4B8C-83A1-F6EECF244321}">
                <p14:modId xmlns:p14="http://schemas.microsoft.com/office/powerpoint/2010/main" val="479197378"/>
              </p:ext>
            </p:extLst>
          </p:nvPr>
        </p:nvGraphicFramePr>
        <p:xfrm>
          <a:off x="752474" y="3675462"/>
          <a:ext cx="10574448" cy="250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a:extLst>
              <a:ext uri="{FF2B5EF4-FFF2-40B4-BE49-F238E27FC236}">
                <a16:creationId xmlns:a16="http://schemas.microsoft.com/office/drawing/2014/main" id="{CCCC10CC-1780-866D-6CD4-283FC7721438}"/>
              </a:ext>
            </a:extLst>
          </p:cNvPr>
          <p:cNvSpPr txBox="1"/>
          <p:nvPr/>
        </p:nvSpPr>
        <p:spPr>
          <a:xfrm>
            <a:off x="877579" y="3174009"/>
            <a:ext cx="10171421" cy="369332"/>
          </a:xfrm>
          <a:prstGeom prst="rect">
            <a:avLst/>
          </a:prstGeom>
          <a:noFill/>
        </p:spPr>
        <p:txBody>
          <a:bodyPr wrap="square" rtlCol="0">
            <a:spAutoFit/>
          </a:bodyPr>
          <a:lstStyle/>
          <a:p>
            <a:pPr algn="just" rtl="1"/>
            <a:r>
              <a:rPr lang="ar-EG" u="sng" dirty="0"/>
              <a:t>لكي يُنجز الباحث بحثًا عِلميا متكاملًا، هناك خمس خطوات أساسية متتابعة يجب اتباعها، وهي:</a:t>
            </a:r>
          </a:p>
        </p:txBody>
      </p:sp>
      <p:sp>
        <p:nvSpPr>
          <p:cNvPr id="4" name="TextBox 3">
            <a:extLst>
              <a:ext uri="{FF2B5EF4-FFF2-40B4-BE49-F238E27FC236}">
                <a16:creationId xmlns:a16="http://schemas.microsoft.com/office/drawing/2014/main" id="{D73AC94A-A2C5-C7CA-234C-A53997408500}"/>
              </a:ext>
            </a:extLst>
          </p:cNvPr>
          <p:cNvSpPr txBox="1"/>
          <p:nvPr/>
        </p:nvSpPr>
        <p:spPr>
          <a:xfrm>
            <a:off x="678406" y="6157000"/>
            <a:ext cx="7847344" cy="369332"/>
          </a:xfrm>
          <a:prstGeom prst="rect">
            <a:avLst/>
          </a:prstGeom>
          <a:noFill/>
        </p:spPr>
        <p:txBody>
          <a:bodyPr wrap="square" rtlCol="0">
            <a:spAutoFit/>
          </a:bodyPr>
          <a:lstStyle/>
          <a:p>
            <a:pPr algn="just"/>
            <a:r>
              <a:rPr lang="en-US" b="1" dirty="0">
                <a:solidFill>
                  <a:schemeClr val="accent1"/>
                </a:solidFill>
                <a:effectLst>
                  <a:outerShdw blurRad="38100" dist="38100" dir="2700000" algn="tl">
                    <a:srgbClr val="000000">
                      <a:alpha val="43137"/>
                    </a:srgbClr>
                  </a:outerShdw>
                </a:effectLst>
              </a:rPr>
              <a:t>(Habib, 2014)</a:t>
            </a:r>
            <a:r>
              <a:rPr lang="ar-EG" b="1" dirty="0">
                <a:solidFill>
                  <a:schemeClr val="accent1"/>
                </a:solidFill>
                <a:effectLst>
                  <a:outerShdw blurRad="38100" dist="38100" dir="2700000" algn="tl">
                    <a:srgbClr val="000000">
                      <a:alpha val="43137"/>
                    </a:srgbClr>
                  </a:outerShdw>
                </a:effectLst>
              </a:rPr>
              <a:t>المصدر: </a:t>
            </a:r>
            <a:endParaRPr lang="ar-EG" dirty="0">
              <a:solidFill>
                <a:schemeClr val="accent1"/>
              </a:solidFill>
              <a:effectLst>
                <a:outerShdw blurRad="38100" dist="38100" dir="2700000" algn="tl">
                  <a:srgbClr val="000000">
                    <a:alpha val="43137"/>
                  </a:srgbClr>
                </a:outerShdw>
              </a:effectLst>
              <a:cs typeface="+mj-cs"/>
            </a:endParaRPr>
          </a:p>
        </p:txBody>
      </p:sp>
    </p:spTree>
    <p:extLst>
      <p:ext uri="{BB962C8B-B14F-4D97-AF65-F5344CB8AC3E}">
        <p14:creationId xmlns:p14="http://schemas.microsoft.com/office/powerpoint/2010/main" val="184674279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3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grpId="0" nodeType="afterEffect">
                                  <p:stCondLst>
                                    <p:cond delay="30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10000"/>
                            </p:stCondLst>
                            <p:childTnLst>
                              <p:par>
                                <p:cTn id="29" presetID="42" presetClass="entr" presetSubtype="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8"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86DE0-F8C1-C278-7E4F-8DF63636085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B90AED7E-D23D-8512-5069-4330BBA37FD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D2009859-0C7B-CD21-9EF3-7C03BF0E130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3DD972F4-FB3B-060A-F456-94FB816A46C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F01608F-C0DA-8B59-7595-81B1311C2CB7}"/>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B767F44-8F73-35BD-15DB-722FE0D140F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5032449D-734B-BFD6-337C-DD5DE7EB8D6A}"/>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236C23A-84D2-B7E9-AC2B-D75F3579D2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25B625C-4C47-249E-7E1D-2959586A0DF0}"/>
              </a:ext>
            </a:extLst>
          </p:cNvPr>
          <p:cNvSpPr txBox="1"/>
          <p:nvPr/>
        </p:nvSpPr>
        <p:spPr>
          <a:xfrm>
            <a:off x="2116088" y="5027146"/>
            <a:ext cx="2549095" cy="523220"/>
          </a:xfrm>
          <a:prstGeom prst="rect">
            <a:avLst/>
          </a:prstGeom>
          <a:noFill/>
        </p:spPr>
        <p:txBody>
          <a:bodyPr wrap="none" rtlCol="0">
            <a:spAutoFit/>
          </a:bodyPr>
          <a:lstStyle/>
          <a:p>
            <a:pPr algn="ctr"/>
            <a:r>
              <a:rPr lang="ar-EG" sz="2800" dirty="0">
                <a:solidFill>
                  <a:srgbClr val="0070C0"/>
                </a:solidFill>
                <a:effectLst>
                  <a:outerShdw blurRad="38100" dist="38100" dir="2700000" algn="tl">
                    <a:srgbClr val="000000">
                      <a:alpha val="43137"/>
                    </a:srgbClr>
                  </a:outerShdw>
                </a:effectLst>
              </a:rPr>
              <a:t>أهمية المُشكلة البحثية</a:t>
            </a:r>
            <a:endParaRPr lang="en-US" sz="2800" dirty="0">
              <a:solidFill>
                <a:schemeClr val="accent5">
                  <a:lumMod val="75000"/>
                </a:schemeClr>
              </a:solidFill>
              <a:effectLst>
                <a:outerShdw blurRad="38100" dist="38100" dir="2700000" algn="tl">
                  <a:srgbClr val="000000">
                    <a:alpha val="43137"/>
                  </a:srgbClr>
                </a:outerShdw>
              </a:effectLst>
              <a:latin typeface="Alexandria" charset="0"/>
              <a:cs typeface="Alexandria" charset="0"/>
            </a:endParaRPr>
          </a:p>
        </p:txBody>
      </p:sp>
      <p:sp>
        <p:nvSpPr>
          <p:cNvPr id="13" name="TextBox 12">
            <a:extLst>
              <a:ext uri="{FF2B5EF4-FFF2-40B4-BE49-F238E27FC236}">
                <a16:creationId xmlns:a16="http://schemas.microsoft.com/office/drawing/2014/main" id="{2BF09A14-6661-F98A-E28F-F61E100E8FAE}"/>
              </a:ext>
            </a:extLst>
          </p:cNvPr>
          <p:cNvSpPr txBox="1"/>
          <p:nvPr/>
        </p:nvSpPr>
        <p:spPr>
          <a:xfrm>
            <a:off x="5932512" y="1154405"/>
            <a:ext cx="5606482" cy="553998"/>
          </a:xfrm>
          <a:prstGeom prst="rect">
            <a:avLst/>
          </a:prstGeom>
          <a:noFill/>
        </p:spPr>
        <p:txBody>
          <a:bodyPr wrap="square" rtlCol="0">
            <a:spAutoFit/>
          </a:bodyPr>
          <a:lstStyle/>
          <a:p>
            <a:pPr algn="ctr"/>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الأولى: صياغة المُشكلة</a:t>
            </a:r>
          </a:p>
        </p:txBody>
      </p:sp>
    </p:spTree>
    <p:extLst>
      <p:ext uri="{BB962C8B-B14F-4D97-AF65-F5344CB8AC3E}">
        <p14:creationId xmlns:p14="http://schemas.microsoft.com/office/powerpoint/2010/main" val="2515316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00"/>
                                        <p:tgtEl>
                                          <p:spTgt spid="2"/>
                                        </p:tgtEl>
                                      </p:cBhvr>
                                    </p:animEffect>
                                  </p:childTnLst>
                                </p:cTn>
                              </p:par>
                            </p:childTnLst>
                          </p:cTn>
                        </p:par>
                        <p:par>
                          <p:cTn id="19" fill="hold">
                            <p:stCondLst>
                              <p:cond delay="1750"/>
                            </p:stCondLst>
                            <p:childTnLst>
                              <p:par>
                                <p:cTn id="20" presetID="22" presetClass="entr" presetSubtype="4"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3810001" y="2565571"/>
            <a:ext cx="7459774" cy="2862322"/>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في بداية تناولنا لمناهج البحث الإعلامي، يجب أن نعي أن التراكم الناتج عن بناء النظريات والتعميمات التي انتهت إليها البحوث والدراسات السابقة، أو التي نتجت عن نتائج الممارسة والتطبيق لهذه التعميمات والنظريات العِلمية، يشكل قاعدة معرفية مهمة في ميادين الإعلام والتسويق الرقمي.</a:t>
            </a:r>
          </a:p>
          <a:p>
            <a:pPr marL="285750" indent="-285750" algn="just" rtl="1">
              <a:buFont typeface="Arial" panose="020B0604020202020204" pitchFamily="34" charset="0"/>
              <a:buChar char="•"/>
            </a:pPr>
            <a:r>
              <a:rPr lang="ar-EG" dirty="0"/>
              <a:t>ويتميز الباحث الجاد في هذا المجال بقدرته على الملاحظة الناقدة لهذا التراكم العِلمي، ولتطبيقاته وممارساته في مجالات الإعلام والتسويق، سواء التقليدي أو الرقمي.</a:t>
            </a:r>
          </a:p>
          <a:p>
            <a:pPr marL="285750" indent="-285750" algn="just" rtl="1">
              <a:buFont typeface="Arial" panose="020B0604020202020204" pitchFamily="34" charset="0"/>
              <a:buChar char="•"/>
            </a:pPr>
            <a:r>
              <a:rPr lang="ar-EG" dirty="0"/>
              <a:t>ومن خلال هذه الملاحظة، يمكن للباحث أن يرصد مظاهر متعددة للندرة أو القصور أو الانحراف في الممارسات أو في نماذج التفسير، مثل القصور في تناول </a:t>
            </a:r>
            <a:r>
              <a:rPr lang="ar-EG" dirty="0">
                <a:effectLst>
                  <a:outerShdw blurRad="38100" dist="38100" dir="2700000" algn="tl">
                    <a:srgbClr val="000000">
                      <a:alpha val="43137"/>
                    </a:srgbClr>
                  </a:outerShdw>
                </a:effectLst>
              </a:rPr>
              <a:t>أثر الخوارزميات في تشكيل توجهات الجمهور عبر المنصات الرقمية</a:t>
            </a:r>
            <a:r>
              <a:rPr lang="ar-EG" dirty="0"/>
              <a:t>، أو </a:t>
            </a:r>
            <a:r>
              <a:rPr lang="ar-EG" dirty="0">
                <a:effectLst>
                  <a:outerShdw blurRad="38100" dist="38100" dir="2700000" algn="tl">
                    <a:srgbClr val="000000">
                      <a:alpha val="43137"/>
                    </a:srgbClr>
                  </a:outerShdw>
                </a:effectLst>
              </a:rPr>
              <a:t>ضعف المعالجات الإعلامية للقضايا المجتمعية في المحتوى المُنتَج من قبل صُنّاع المحتوى على مواقع التواصل الاجتماعي</a:t>
            </a:r>
            <a:r>
              <a:rPr lang="ar-EG" dirty="0"/>
              <a:t>، أو غير ذلك.</a:t>
            </a:r>
          </a:p>
        </p:txBody>
      </p:sp>
      <p:sp>
        <p:nvSpPr>
          <p:cNvPr id="7" name="TextBox 6">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t>أهمية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8" name="TextBox 7">
            <a:extLst>
              <a:ext uri="{FF2B5EF4-FFF2-40B4-BE49-F238E27FC236}">
                <a16:creationId xmlns:a16="http://schemas.microsoft.com/office/drawing/2014/main" id="{0A70FB43-E324-77F4-DB53-65CDE42E5D74}"/>
              </a:ext>
            </a:extLst>
          </p:cNvPr>
          <p:cNvSpPr txBox="1"/>
          <p:nvPr/>
        </p:nvSpPr>
        <p:spPr>
          <a:xfrm>
            <a:off x="1943690" y="2000458"/>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أولًا: أهمية المُشكلة البحثية:</a:t>
            </a:r>
            <a:endParaRPr lang="en-US" sz="2400" b="1" dirty="0">
              <a:solidFill>
                <a:srgbClr val="0070C0"/>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106017" y="2206419"/>
            <a:ext cx="2190888" cy="32863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6372887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4305300" y="3670471"/>
            <a:ext cx="6964474" cy="1754326"/>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كما يمكن أن يلاحظ أن هناك </a:t>
            </a:r>
            <a:r>
              <a:rPr lang="ar-EG" dirty="0">
                <a:effectLst>
                  <a:outerShdw blurRad="38100" dist="38100" dir="2700000" algn="tl">
                    <a:srgbClr val="000000">
                      <a:alpha val="43137"/>
                    </a:srgbClr>
                  </a:outerShdw>
                </a:effectLst>
              </a:rPr>
              <a:t>انحرافًا عن المعايير المهنية في تغطية الأزمات عبر المنصات الرقمية</a:t>
            </a:r>
            <a:r>
              <a:rPr lang="ar-EG" dirty="0"/>
              <a:t>، حيث تغلب الإثارة على الموضوعية.</a:t>
            </a:r>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أو قد يرصد </a:t>
            </a:r>
            <a:r>
              <a:rPr lang="ar-EG" dirty="0">
                <a:effectLst>
                  <a:outerShdw blurRad="38100" dist="38100" dir="2700000" algn="tl">
                    <a:srgbClr val="000000">
                      <a:alpha val="43137"/>
                    </a:srgbClr>
                  </a:outerShdw>
                </a:effectLst>
              </a:rPr>
              <a:t>فجوة بين الرسائل الإعلامية التي تُنتجها المؤسسات الإعلامية التقليدية، وتلك التي يستهلكها الشباب على منصات الفيديو القصير مثل </a:t>
            </a:r>
            <a:r>
              <a:rPr lang="en-US" dirty="0" err="1">
                <a:effectLst>
                  <a:outerShdw blurRad="38100" dist="38100" dir="2700000" algn="tl">
                    <a:srgbClr val="000000">
                      <a:alpha val="43137"/>
                    </a:srgbClr>
                  </a:outerShdw>
                </a:effectLst>
              </a:rPr>
              <a:t>TikTok</a:t>
            </a:r>
            <a:r>
              <a:rPr lang="en-US" dirty="0"/>
              <a:t>، </a:t>
            </a:r>
            <a:r>
              <a:rPr lang="ar-EG" dirty="0"/>
              <a:t>مما يطرح إشكالية حول فعالية الرسالة الإعلامية واتساقها مع الوسيط الجديد والجمهور المستهدف.</a:t>
            </a:r>
          </a:p>
        </p:txBody>
      </p:sp>
      <p:sp>
        <p:nvSpPr>
          <p:cNvPr id="7" name="TextBox 6">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t>أهمية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pic>
        <p:nvPicPr>
          <p:cNvPr id="6" name="Picture 5"/>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293342" y="2206418"/>
            <a:ext cx="2310346" cy="34655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a:extLst>
              <a:ext uri="{FF2B5EF4-FFF2-40B4-BE49-F238E27FC236}">
                <a16:creationId xmlns:a16="http://schemas.microsoft.com/office/drawing/2014/main" id="{77E75BE0-F882-4959-1777-006B2BC40C76}"/>
              </a:ext>
            </a:extLst>
          </p:cNvPr>
          <p:cNvSpPr txBox="1"/>
          <p:nvPr/>
        </p:nvSpPr>
        <p:spPr>
          <a:xfrm>
            <a:off x="4305300" y="2679871"/>
            <a:ext cx="6964474" cy="923330"/>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70C0"/>
                </a:solidFill>
              </a:rPr>
              <a:t>فعلى سبيل المثال:</a:t>
            </a:r>
            <a:r>
              <a:rPr lang="ar-EG" dirty="0"/>
              <a:t> قد يلاحظ الباحث أن هناك تضخمًا في </a:t>
            </a:r>
            <a:r>
              <a:rPr lang="ar-EG" dirty="0">
                <a:effectLst>
                  <a:outerShdw blurRad="38100" dist="38100" dir="2700000" algn="tl">
                    <a:srgbClr val="000000">
                      <a:alpha val="43137"/>
                    </a:srgbClr>
                  </a:outerShdw>
                </a:effectLst>
              </a:rPr>
              <a:t>الاعتماد على المؤثرين الرقميين</a:t>
            </a:r>
            <a:r>
              <a:rPr lang="en-US" dirty="0">
                <a:effectLst>
                  <a:outerShdw blurRad="38100" dist="38100" dir="2700000" algn="tl">
                    <a:srgbClr val="000000">
                      <a:alpha val="43137"/>
                    </a:srgbClr>
                  </a:outerShdw>
                </a:effectLst>
              </a:rPr>
              <a:t>Influencers) </a:t>
            </a:r>
            <a:r>
              <a:rPr lang="ar-EG" dirty="0">
                <a:effectLst>
                  <a:outerShdw blurRad="38100" dist="38100" dir="2700000" algn="tl">
                    <a:srgbClr val="000000">
                      <a:alpha val="43137"/>
                    </a:srgbClr>
                  </a:outerShdw>
                </a:effectLst>
              </a:rPr>
              <a:t>) في حملات التوعية</a:t>
            </a:r>
            <a:r>
              <a:rPr lang="ar-EG" dirty="0"/>
              <a:t>، دون توفر دراسات كافية تقيس مدى فاعليتهم الحقيقية في تغيير سلوك الجمهور.</a:t>
            </a:r>
          </a:p>
        </p:txBody>
      </p:sp>
    </p:spTree>
    <p:extLst>
      <p:ext uri="{BB962C8B-B14F-4D97-AF65-F5344CB8AC3E}">
        <p14:creationId xmlns:p14="http://schemas.microsoft.com/office/powerpoint/2010/main" val="136463886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4273550" y="2387771"/>
            <a:ext cx="6850174" cy="313932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وهكذا، يجد الباحث نفسه أمام قضايا أو مواقف أو ظواهر تتطلب البحث العِلمي، </a:t>
            </a:r>
            <a:r>
              <a:rPr lang="ar-EG" u="sng" dirty="0">
                <a:solidFill>
                  <a:schemeClr val="accent1"/>
                </a:solidFill>
              </a:rPr>
              <a:t>مثل:</a:t>
            </a:r>
          </a:p>
          <a:p>
            <a:pPr marL="285750" indent="-285750" algn="just" rtl="1">
              <a:buFont typeface="Arial" panose="020B0604020202020204" pitchFamily="34" charset="0"/>
              <a:buChar char="•"/>
            </a:pPr>
            <a:endParaRPr lang="ar-EG" dirty="0"/>
          </a:p>
          <a:p>
            <a:pPr marL="285750" indent="-285750" algn="just" rtl="1">
              <a:buFont typeface="Wingdings" panose="05000000000000000000" pitchFamily="2" charset="2"/>
              <a:buChar char="q"/>
            </a:pPr>
            <a:r>
              <a:rPr lang="ar-EG" dirty="0">
                <a:effectLst>
                  <a:outerShdw blurRad="38100" dist="38100" dir="2700000" algn="tl">
                    <a:srgbClr val="000000">
                      <a:alpha val="43137"/>
                    </a:srgbClr>
                  </a:outerShdw>
                </a:effectLst>
              </a:rPr>
              <a:t>لماذا تفشل بعض الحملات الإعلامية الرقمية في الوصول إلى أهدافها؟</a:t>
            </a:r>
          </a:p>
          <a:p>
            <a:pPr marL="285750" indent="-285750" algn="just" rtl="1">
              <a:buFont typeface="Wingdings" panose="05000000000000000000" pitchFamily="2" charset="2"/>
              <a:buChar char="q"/>
            </a:pPr>
            <a:r>
              <a:rPr lang="ar-EG" dirty="0">
                <a:effectLst>
                  <a:outerShdw blurRad="38100" dist="38100" dir="2700000" algn="tl">
                    <a:srgbClr val="000000">
                      <a:alpha val="43137"/>
                    </a:srgbClr>
                  </a:outerShdw>
                </a:effectLst>
              </a:rPr>
              <a:t>ما مدى تأثير الذكاء الاصطناعي في صناعة الأخبار؟</a:t>
            </a:r>
          </a:p>
          <a:p>
            <a:pPr marL="285750" indent="-285750" algn="just" rtl="1">
              <a:buFont typeface="Wingdings" panose="05000000000000000000" pitchFamily="2" charset="2"/>
              <a:buChar char="q"/>
            </a:pPr>
            <a:r>
              <a:rPr lang="ar-EG" dirty="0">
                <a:effectLst>
                  <a:outerShdw blurRad="38100" dist="38100" dir="2700000" algn="tl">
                    <a:srgbClr val="000000">
                      <a:alpha val="43137"/>
                    </a:srgbClr>
                  </a:outerShdw>
                </a:effectLst>
              </a:rPr>
              <a:t>هل يتراجع تأثير القنوات الإخبارية أمام صعود المحتوى الفردي على وسائل التواصل؟ وما هي انعكاسات ذلك على تشكيل الرأي العام أو على مفاهيم المصداقية والثقة الإعلامية؟</a:t>
            </a:r>
            <a:endParaRPr lang="en-US" dirty="0">
              <a:effectLst>
                <a:outerShdw blurRad="38100" dist="38100" dir="2700000" algn="tl">
                  <a:srgbClr val="000000">
                    <a:alpha val="43137"/>
                  </a:srgbClr>
                </a:outerShdw>
              </a:effectLst>
            </a:endParaRPr>
          </a:p>
          <a:p>
            <a:pPr algn="just" rtl="1"/>
            <a:endParaRPr lang="ar-EG" dirty="0">
              <a:effectLst>
                <a:outerShdw blurRad="38100" dist="38100" dir="2700000" algn="tl">
                  <a:srgbClr val="000000">
                    <a:alpha val="43137"/>
                  </a:srgbClr>
                </a:outerShdw>
              </a:effectLst>
            </a:endParaRPr>
          </a:p>
          <a:p>
            <a:pPr marL="285750" indent="-285750" algn="just" rtl="1">
              <a:buFont typeface="Arial" panose="020B0604020202020204" pitchFamily="34" charset="0"/>
              <a:buChar char="•"/>
            </a:pPr>
            <a:r>
              <a:rPr lang="ar-EG" dirty="0"/>
              <a:t>هذه الأسئلة وغيرها تندرج تحت ما يُعرف بالإشكالية العِلمية أو "الموقف الإشكالي" </a:t>
            </a:r>
            <a:r>
              <a:rPr lang="en-US" dirty="0"/>
              <a:t>Problematic Situation)</a:t>
            </a:r>
            <a:r>
              <a:rPr lang="ar-EG" dirty="0"/>
              <a:t>)</a:t>
            </a:r>
            <a:r>
              <a:rPr lang="en-US" dirty="0"/>
              <a:t>، </a:t>
            </a:r>
            <a:r>
              <a:rPr lang="ar-EG" dirty="0"/>
              <a:t>وهي نقطة الانطلاق نحو بحث عِلمي يسعى إلى تقديم تفسيرات أو نماذج جديدة، أو يسعى إلى سد فجوة معرفية قائمة.</a:t>
            </a:r>
          </a:p>
        </p:txBody>
      </p:sp>
      <p:sp>
        <p:nvSpPr>
          <p:cNvPr id="7" name="TextBox 6">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t>أهمية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pic>
        <p:nvPicPr>
          <p:cNvPr id="8" name="Picture 7"/>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1165346" y="2515810"/>
            <a:ext cx="2525848" cy="24873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4726139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3895725" y="2997371"/>
            <a:ext cx="7374048" cy="2031325"/>
          </a:xfrm>
          <a:prstGeom prst="rect">
            <a:avLst/>
          </a:prstGeom>
          <a:noFill/>
        </p:spPr>
        <p:txBody>
          <a:bodyPr wrap="square" rtlCol="0">
            <a:spAutoFit/>
          </a:bodyPr>
          <a:lstStyle/>
          <a:p>
            <a:pPr marL="285750" lvl="0" indent="-285750" algn="r" rtl="1">
              <a:buFont typeface="Arial" panose="020B0604020202020204" pitchFamily="34" charset="0"/>
              <a:buChar char="•"/>
            </a:pPr>
            <a:r>
              <a:rPr lang="ar-SA" dirty="0"/>
              <a:t>البحث العِلمي لا ينطلق من فراغ، بل من </a:t>
            </a:r>
            <a:r>
              <a:rPr lang="ar-SA" b="1" dirty="0"/>
              <a:t>سؤال أو موقف محيّر أو ظاهرة تحتاج إلى تفسير</a:t>
            </a:r>
            <a:r>
              <a:rPr lang="en-US" dirty="0"/>
              <a:t>.</a:t>
            </a:r>
          </a:p>
          <a:p>
            <a:pPr marL="285750" indent="-285750" algn="just" rtl="1">
              <a:buFont typeface="Arial" panose="020B0604020202020204" pitchFamily="34" charset="0"/>
              <a:buChar char="•"/>
            </a:pPr>
            <a:r>
              <a:rPr lang="ar-SA" dirty="0"/>
              <a:t>المُشكلة هي </a:t>
            </a:r>
            <a:r>
              <a:rPr lang="ar-SA" b="1" dirty="0"/>
              <a:t>البوصلة</a:t>
            </a:r>
            <a:r>
              <a:rPr lang="ar-SA" dirty="0"/>
              <a:t> التي توجه كل خطوات البحث التالية: </a:t>
            </a:r>
            <a:r>
              <a:rPr lang="ar-EG" dirty="0"/>
              <a:t>بدءًا </a:t>
            </a:r>
            <a:r>
              <a:rPr lang="ar-SA" dirty="0"/>
              <a:t>من تحديد المنهج، </a:t>
            </a:r>
            <a:r>
              <a:rPr lang="ar-EG" dirty="0"/>
              <a:t>و</a:t>
            </a:r>
            <a:r>
              <a:rPr lang="ar-SA" dirty="0"/>
              <a:t>اختيار العينة، </a:t>
            </a:r>
            <a:r>
              <a:rPr lang="ar-EG" dirty="0"/>
              <a:t>مرورًا بجمع البيانات</a:t>
            </a:r>
            <a:r>
              <a:rPr lang="ar-SA" dirty="0"/>
              <a:t> </a:t>
            </a:r>
            <a:r>
              <a:rPr lang="ar-EG" dirty="0"/>
              <a:t>وتح</a:t>
            </a:r>
            <a:r>
              <a:rPr lang="ar-SA" dirty="0"/>
              <a:t>ليل</a:t>
            </a:r>
            <a:r>
              <a:rPr lang="ar-EG" dirty="0"/>
              <a:t>ها</a:t>
            </a:r>
            <a:r>
              <a:rPr lang="ar-SA" dirty="0"/>
              <a:t>، </a:t>
            </a:r>
            <a:r>
              <a:rPr lang="ar-EG" dirty="0"/>
              <a:t>ووصولًا إلى الخروج بالنتائج و</a:t>
            </a:r>
            <a:r>
              <a:rPr lang="ar-SA" dirty="0"/>
              <a:t>تفسير</a:t>
            </a:r>
            <a:r>
              <a:rPr lang="ar-EG" dirty="0"/>
              <a:t>ها</a:t>
            </a:r>
            <a:r>
              <a:rPr lang="en-US" dirty="0"/>
              <a:t>.</a:t>
            </a:r>
            <a:endParaRPr lang="ar-EG" dirty="0"/>
          </a:p>
          <a:p>
            <a:pPr marL="285750" indent="-285750" algn="just" rtl="1">
              <a:buFont typeface="Arial" panose="020B0604020202020204" pitchFamily="34" charset="0"/>
              <a:buChar char="•"/>
            </a:pPr>
            <a:r>
              <a:rPr lang="ar-EG" dirty="0"/>
              <a:t>هذا يعني أن المُشكلة البحثية </a:t>
            </a:r>
            <a:r>
              <a:rPr lang="ar-EG" b="1" dirty="0"/>
              <a:t>هي النقطة التي يدور حولها البحث</a:t>
            </a:r>
            <a:r>
              <a:rPr lang="ar-EG" dirty="0"/>
              <a:t>.</a:t>
            </a:r>
          </a:p>
          <a:p>
            <a:pPr marL="285750" indent="-285750" algn="just" rtl="1">
              <a:buFont typeface="Arial" panose="020B0604020202020204" pitchFamily="34" charset="0"/>
              <a:buChar char="•"/>
            </a:pPr>
            <a:r>
              <a:rPr lang="ar-EG" dirty="0"/>
              <a:t>لذا، فهي خطوة بالغة الأهمية، يتم فيها </a:t>
            </a:r>
            <a:r>
              <a:rPr lang="ar-EG" b="1" dirty="0"/>
              <a:t>تحديد السؤال أو المُشكلة التي سيُبنى عليها البحث</a:t>
            </a:r>
            <a:r>
              <a:rPr lang="ar-EG" dirty="0"/>
              <a:t>.</a:t>
            </a:r>
          </a:p>
          <a:p>
            <a:pPr marL="285750" indent="-285750" algn="just" rtl="1">
              <a:buFont typeface="Arial" panose="020B0604020202020204" pitchFamily="34" charset="0"/>
              <a:buChar char="•"/>
            </a:pPr>
            <a:r>
              <a:rPr lang="ar-EG" dirty="0"/>
              <a:t>و</a:t>
            </a:r>
            <a:r>
              <a:rPr lang="ar-SA" dirty="0"/>
              <a:t>من خلال هذا التحديد، يستطيع الباحث أن يركز على الجوانب الأكثر أهمية، مما يمنع التشتت ويوجّه الجهد نحو موضوع محدد.</a:t>
            </a:r>
            <a:endParaRPr lang="en-US" dirty="0"/>
          </a:p>
        </p:txBody>
      </p:sp>
      <p:sp>
        <p:nvSpPr>
          <p:cNvPr id="8" name="TextBox 7">
            <a:extLst>
              <a:ext uri="{FF2B5EF4-FFF2-40B4-BE49-F238E27FC236}">
                <a16:creationId xmlns:a16="http://schemas.microsoft.com/office/drawing/2014/main" id="{77E75BE0-F882-4959-1777-006B2BC40C76}"/>
              </a:ext>
            </a:extLst>
          </p:cNvPr>
          <p:cNvSpPr txBox="1"/>
          <p:nvPr/>
        </p:nvSpPr>
        <p:spPr>
          <a:xfrm>
            <a:off x="933450" y="2416346"/>
            <a:ext cx="10431573" cy="369332"/>
          </a:xfrm>
          <a:prstGeom prst="rect">
            <a:avLst/>
          </a:prstGeom>
          <a:noFill/>
        </p:spPr>
        <p:txBody>
          <a:bodyPr wrap="square" rtlCol="0">
            <a:spAutoFit/>
          </a:bodyPr>
          <a:lstStyle/>
          <a:p>
            <a:pPr algn="just" rtl="1"/>
            <a:r>
              <a:rPr lang="en-US" b="1" dirty="0">
                <a:effectLst>
                  <a:outerShdw blurRad="38100" dist="38100" dir="2700000" algn="tl">
                    <a:srgbClr val="000000">
                      <a:alpha val="43137"/>
                    </a:srgbClr>
                  </a:outerShdw>
                </a:effectLst>
              </a:rPr>
              <a:t>🔍 </a:t>
            </a:r>
            <a:r>
              <a:rPr lang="ar-EG" b="1" dirty="0">
                <a:effectLst>
                  <a:outerShdw blurRad="38100" dist="38100" dir="2700000" algn="tl">
                    <a:srgbClr val="000000">
                      <a:alpha val="43137"/>
                    </a:srgbClr>
                  </a:outerShdw>
                </a:effectLst>
              </a:rPr>
              <a:t>لماذا نبدأ بالمُشكلة البحثية؟</a:t>
            </a:r>
            <a:endParaRPr lang="en-US" b="1" dirty="0">
              <a:effectLst>
                <a:outerShdw blurRad="38100" dist="38100" dir="2700000" algn="tl">
                  <a:srgbClr val="000000">
                    <a:alpha val="43137"/>
                  </a:srgbClr>
                </a:outerShdw>
              </a:effectLst>
            </a:endParaRPr>
          </a:p>
        </p:txBody>
      </p:sp>
      <p:sp>
        <p:nvSpPr>
          <p:cNvPr id="11" name="TextBox 10">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t>أهمية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pic>
        <p:nvPicPr>
          <p:cNvPr id="3" name="Picture 2"/>
          <p:cNvPicPr>
            <a:picLocks noChangeAspect="1"/>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1197168" y="2158853"/>
            <a:ext cx="2350294" cy="35254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1271745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30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3954780" y="2991021"/>
            <a:ext cx="7314993" cy="2031325"/>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إذا لم تكن المُشكلة واضحة، فلن تكون باقي مكونات البحث مترابطة أو ذات قيمة عِلمية.</a:t>
            </a:r>
          </a:p>
          <a:p>
            <a:pPr marL="285750" indent="-285750" algn="just" rtl="1">
              <a:buFont typeface="Arial" panose="020B0604020202020204" pitchFamily="34" charset="0"/>
              <a:buChar char="•"/>
            </a:pPr>
            <a:endParaRPr lang="ar-EG" dirty="0"/>
          </a:p>
          <a:p>
            <a:pPr marL="285750" lvl="0" indent="-285750" algn="just" rtl="1">
              <a:buFont typeface="Arial" panose="020B0604020202020204" pitchFamily="34" charset="0"/>
              <a:buChar char="•"/>
            </a:pPr>
            <a:r>
              <a:rPr lang="ar-EG" dirty="0"/>
              <a:t>وأيضًا </a:t>
            </a:r>
            <a:r>
              <a:rPr lang="ar-SA" dirty="0"/>
              <a:t>إذا كانت المُشكلة </a:t>
            </a:r>
            <a:r>
              <a:rPr lang="ar-SA" b="1" dirty="0"/>
              <a:t>غير واضحة أو غامضة أو غير قابلة للقياس</a:t>
            </a:r>
            <a:r>
              <a:rPr lang="ar-SA" dirty="0"/>
              <a:t>، فكل ما يليها من خطوات سيكون غير دقيق، مما يؤدي إلى نتائج مضللة أو </a:t>
            </a:r>
            <a:r>
              <a:rPr lang="ar-EG" dirty="0"/>
              <a:t>متحيزة أو </a:t>
            </a:r>
            <a:r>
              <a:rPr lang="ar-SA" dirty="0"/>
              <a:t>غير قابلة للتطبيق</a:t>
            </a:r>
            <a:r>
              <a:rPr lang="en-US" dirty="0"/>
              <a:t>.</a:t>
            </a:r>
            <a:endParaRPr lang="ar-EG" dirty="0"/>
          </a:p>
          <a:p>
            <a:pPr marL="285750" lvl="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SA" dirty="0"/>
              <a:t>كثير من الباحثين يقعون في خطأ إهمال خطوة</a:t>
            </a:r>
            <a:r>
              <a:rPr lang="ar-EG" dirty="0"/>
              <a:t> تحديد المُشكلة</a:t>
            </a:r>
            <a:r>
              <a:rPr lang="ar-SA" dirty="0"/>
              <a:t>، مما يؤدي إلى ضعف جودة البحث في المراحل المتقدمة</a:t>
            </a:r>
            <a:r>
              <a:rPr lang="ar-EG" dirty="0"/>
              <a:t>.</a:t>
            </a:r>
            <a:r>
              <a:rPr lang="en-US" dirty="0"/>
              <a:t> </a:t>
            </a:r>
          </a:p>
        </p:txBody>
      </p:sp>
      <p:sp>
        <p:nvSpPr>
          <p:cNvPr id="10" name="TextBox 9">
            <a:extLst>
              <a:ext uri="{FF2B5EF4-FFF2-40B4-BE49-F238E27FC236}">
                <a16:creationId xmlns:a16="http://schemas.microsoft.com/office/drawing/2014/main" id="{77E75BE0-F882-4959-1777-006B2BC40C76}"/>
              </a:ext>
            </a:extLst>
          </p:cNvPr>
          <p:cNvSpPr txBox="1"/>
          <p:nvPr/>
        </p:nvSpPr>
        <p:spPr>
          <a:xfrm>
            <a:off x="5708650" y="2438571"/>
            <a:ext cx="5656373" cy="369332"/>
          </a:xfrm>
          <a:prstGeom prst="rect">
            <a:avLst/>
          </a:prstGeom>
          <a:noFill/>
        </p:spPr>
        <p:txBody>
          <a:bodyPr wrap="square" rtlCol="0">
            <a:spAutoFit/>
          </a:bodyPr>
          <a:lstStyle/>
          <a:p>
            <a:pPr algn="just" rtl="1"/>
            <a:r>
              <a:rPr lang="en-US" b="1" dirty="0">
                <a:effectLst>
                  <a:outerShdw blurRad="38100" dist="38100" dir="2700000" algn="tl">
                    <a:srgbClr val="000000">
                      <a:alpha val="43137"/>
                    </a:srgbClr>
                  </a:outerShdw>
                </a:effectLst>
              </a:rPr>
              <a:t>🔄 </a:t>
            </a:r>
            <a:r>
              <a:rPr lang="ar-EG" b="1" dirty="0">
                <a:effectLst>
                  <a:outerShdw blurRad="38100" dist="38100" dir="2700000" algn="tl">
                    <a:srgbClr val="000000">
                      <a:alpha val="43137"/>
                    </a:srgbClr>
                  </a:outerShdw>
                </a:effectLst>
              </a:rPr>
              <a:t>تأثير غموض المُشكلة البحثية:</a:t>
            </a:r>
            <a:endParaRPr lang="en-US" b="1" dirty="0">
              <a:effectLst>
                <a:outerShdw blurRad="38100" dist="38100" dir="2700000" algn="tl">
                  <a:srgbClr val="000000">
                    <a:alpha val="43137"/>
                  </a:srgbClr>
                </a:outerShdw>
              </a:effectLst>
            </a:endParaRPr>
          </a:p>
        </p:txBody>
      </p:sp>
      <p:sp>
        <p:nvSpPr>
          <p:cNvPr id="11" name="TextBox 10">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t>أهمية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0879" y="2311400"/>
            <a:ext cx="1986280" cy="29794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0634333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30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86DE0-F8C1-C278-7E4F-8DF63636085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B90AED7E-D23D-8512-5069-4330BBA37FD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D2009859-0C7B-CD21-9EF3-7C03BF0E130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3DD972F4-FB3B-060A-F456-94FB816A46C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F01608F-C0DA-8B59-7595-81B1311C2CB7}"/>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B767F44-8F73-35BD-15DB-722FE0D140F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5032449D-734B-BFD6-337C-DD5DE7EB8D6A}"/>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236C23A-84D2-B7E9-AC2B-D75F3579D2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25B625C-4C47-249E-7E1D-2959586A0DF0}"/>
              </a:ext>
            </a:extLst>
          </p:cNvPr>
          <p:cNvSpPr txBox="1"/>
          <p:nvPr/>
        </p:nvSpPr>
        <p:spPr>
          <a:xfrm>
            <a:off x="2088837" y="5027146"/>
            <a:ext cx="2603598" cy="523220"/>
          </a:xfrm>
          <a:prstGeom prst="rect">
            <a:avLst/>
          </a:prstGeom>
          <a:noFill/>
        </p:spPr>
        <p:txBody>
          <a:bodyPr wrap="none" rtlCol="0">
            <a:spAutoFit/>
          </a:bodyPr>
          <a:lstStyle/>
          <a:p>
            <a:pPr algn="ctr"/>
            <a:r>
              <a:rPr lang="ar-EG" sz="2800" dirty="0">
                <a:solidFill>
                  <a:srgbClr val="0070C0"/>
                </a:solidFill>
                <a:effectLst>
                  <a:outerShdw blurRad="38100" dist="38100" dir="2700000" algn="tl">
                    <a:srgbClr val="000000">
                      <a:alpha val="43137"/>
                    </a:srgbClr>
                  </a:outerShdw>
                </a:effectLst>
              </a:rPr>
              <a:t>مفهوم المُشكلة البحثية</a:t>
            </a:r>
            <a:endParaRPr lang="en-US" sz="2800" dirty="0">
              <a:solidFill>
                <a:schemeClr val="accent5">
                  <a:lumMod val="75000"/>
                </a:schemeClr>
              </a:solidFill>
              <a:effectLst>
                <a:outerShdw blurRad="38100" dist="38100" dir="2700000" algn="tl">
                  <a:srgbClr val="000000">
                    <a:alpha val="43137"/>
                  </a:srgbClr>
                </a:outerShdw>
              </a:effectLst>
              <a:latin typeface="Alexandria" charset="0"/>
              <a:cs typeface="Alexandria" charset="0"/>
            </a:endParaRPr>
          </a:p>
        </p:txBody>
      </p:sp>
      <p:sp>
        <p:nvSpPr>
          <p:cNvPr id="13" name="TextBox 12">
            <a:extLst>
              <a:ext uri="{FF2B5EF4-FFF2-40B4-BE49-F238E27FC236}">
                <a16:creationId xmlns:a16="http://schemas.microsoft.com/office/drawing/2014/main" id="{2BF09A14-6661-F98A-E28F-F61E100E8FAE}"/>
              </a:ext>
            </a:extLst>
          </p:cNvPr>
          <p:cNvSpPr txBox="1"/>
          <p:nvPr/>
        </p:nvSpPr>
        <p:spPr>
          <a:xfrm>
            <a:off x="5932512" y="1154405"/>
            <a:ext cx="5606482" cy="553998"/>
          </a:xfrm>
          <a:prstGeom prst="rect">
            <a:avLst/>
          </a:prstGeom>
          <a:noFill/>
        </p:spPr>
        <p:txBody>
          <a:bodyPr wrap="square" rtlCol="0">
            <a:spAutoFit/>
          </a:bodyPr>
          <a:lstStyle/>
          <a:p>
            <a:pPr algn="ctr"/>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الأولى: صياغة المُشكلة</a:t>
            </a:r>
          </a:p>
        </p:txBody>
      </p:sp>
    </p:spTree>
    <p:extLst>
      <p:ext uri="{BB962C8B-B14F-4D97-AF65-F5344CB8AC3E}">
        <p14:creationId xmlns:p14="http://schemas.microsoft.com/office/powerpoint/2010/main" val="175762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00"/>
                                        <p:tgtEl>
                                          <p:spTgt spid="2"/>
                                        </p:tgtEl>
                                      </p:cBhvr>
                                    </p:animEffect>
                                  </p:childTnLst>
                                </p:cTn>
                              </p:par>
                            </p:childTnLst>
                          </p:cTn>
                        </p:par>
                        <p:par>
                          <p:cTn id="19" fill="hold">
                            <p:stCondLst>
                              <p:cond delay="1750"/>
                            </p:stCondLst>
                            <p:childTnLst>
                              <p:par>
                                <p:cTn id="20" presetID="22" presetClass="entr" presetSubtype="4"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2" grpId="0"/>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4130041" y="2884341"/>
            <a:ext cx="7139734" cy="2031325"/>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تُعرَّف المُشكلة البحثية بأنها: </a:t>
            </a:r>
            <a:r>
              <a:rPr lang="ar-EG" b="1" dirty="0"/>
              <a:t>قضية أو ظاهرة أو فكرة تثير تساؤلات تستوجب الدراسة العِلمية، بهدف الكشف عن خلفياتها، وتحليل عناصرها، وفهم علاقاتها، والوصول إلى نتائج قابلة للتفسير والتصنيف ضمن إطار عِلمي منهجي</a:t>
            </a:r>
            <a:r>
              <a:rPr lang="ar-EG" dirty="0"/>
              <a:t>.</a:t>
            </a:r>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ويمكن التوصل إلى </a:t>
            </a:r>
            <a:r>
              <a:rPr lang="ar-EG" b="1" dirty="0"/>
              <a:t>المُشكلة البحثية</a:t>
            </a:r>
            <a:r>
              <a:rPr lang="ar-EG" dirty="0"/>
              <a:t> من خلال </a:t>
            </a:r>
            <a:r>
              <a:rPr lang="ar-EG" b="1" dirty="0"/>
              <a:t>حالات واقعية</a:t>
            </a:r>
            <a:r>
              <a:rPr lang="ar-EG" dirty="0"/>
              <a:t> يرى الباحث أهمية دراستها، بناءً على ما تنطوي عليه من </a:t>
            </a:r>
            <a:r>
              <a:rPr lang="ar-EG" b="1" dirty="0"/>
              <a:t>غرابة أو تناقض أو غموض أو نقص معرفي</a:t>
            </a:r>
            <a:r>
              <a:rPr lang="ar-EG" dirty="0"/>
              <a:t>، مما يجعلها منطلقًا مناسبًا لصياغة سؤال بحثي واضح.</a:t>
            </a:r>
            <a:endParaRPr lang="en-US" dirty="0"/>
          </a:p>
        </p:txBody>
      </p:sp>
      <p:sp>
        <p:nvSpPr>
          <p:cNvPr id="11" name="TextBox 10">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3. </a:t>
            </a:r>
            <a:r>
              <a:rPr lang="ar-EG" sz="2800" b="1" dirty="0"/>
              <a:t>مفهوم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2" name="TextBox 11">
            <a:extLst>
              <a:ext uri="{FF2B5EF4-FFF2-40B4-BE49-F238E27FC236}">
                <a16:creationId xmlns:a16="http://schemas.microsoft.com/office/drawing/2014/main" id="{0A70FB43-E324-77F4-DB53-65CDE42E5D74}"/>
              </a:ext>
            </a:extLst>
          </p:cNvPr>
          <p:cNvSpPr txBox="1"/>
          <p:nvPr/>
        </p:nvSpPr>
        <p:spPr>
          <a:xfrm>
            <a:off x="8001000" y="2000458"/>
            <a:ext cx="324972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ثانيًا: مفهوم المُشكلة البحثية:</a:t>
            </a:r>
            <a:endParaRPr lang="en-US" sz="2400" b="1" dirty="0">
              <a:solidFill>
                <a:srgbClr val="0070C0"/>
              </a:solidFill>
              <a:effectLst>
                <a:outerShdw blurRad="38100" dist="38100" dir="2700000" algn="tl">
                  <a:srgbClr val="000000">
                    <a:alpha val="43137"/>
                  </a:srgbClr>
                </a:outerShdw>
              </a:effectLst>
            </a:endParaRPr>
          </a:p>
        </p:txBody>
      </p:sp>
      <p:pic>
        <p:nvPicPr>
          <p:cNvPr id="8" name="Picture 7"/>
          <p:cNvPicPr>
            <a:picLocks noChangeAspect="1"/>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1383361" y="2231290"/>
            <a:ext cx="2271673" cy="34075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3122928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3524251" y="2595416"/>
            <a:ext cx="7745524" cy="923330"/>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حالات ندرة البيانات أو المعلومات</a:t>
            </a:r>
            <a:r>
              <a:rPr lang="ar-EG" dirty="0"/>
              <a:t> </a:t>
            </a:r>
            <a:r>
              <a:rPr lang="ar-EG" b="1" dirty="0"/>
              <a:t>حول الأبعاد النظرية أو التطبيقية للعلوم في مراحلها المبكرة</a:t>
            </a:r>
            <a:r>
              <a:rPr lang="ar-EG" dirty="0"/>
              <a:t>، إذ تبرز الحاجة إلى إجراء دراسات تأسيسية تُسهم في </a:t>
            </a:r>
            <a:r>
              <a:rPr lang="ar-EG" b="1" dirty="0"/>
              <a:t>رسم معالم الحقول المعرفية والممارسات المهنية</a:t>
            </a:r>
            <a:r>
              <a:rPr lang="ar-EG" dirty="0"/>
              <a:t>، ووضع الأسس لفهم تطورها مستقبلًا.</a:t>
            </a:r>
          </a:p>
        </p:txBody>
      </p:sp>
      <p:sp>
        <p:nvSpPr>
          <p:cNvPr id="6" name="TextBox 5">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3. </a:t>
            </a:r>
            <a:r>
              <a:rPr lang="ar-EG" sz="2800" b="1" dirty="0"/>
              <a:t>مفهوم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7" name="TextBox 6">
            <a:extLst>
              <a:ext uri="{FF2B5EF4-FFF2-40B4-BE49-F238E27FC236}">
                <a16:creationId xmlns:a16="http://schemas.microsoft.com/office/drawing/2014/main" id="{77E75BE0-F882-4959-1777-006B2BC40C76}"/>
              </a:ext>
            </a:extLst>
          </p:cNvPr>
          <p:cNvSpPr txBox="1"/>
          <p:nvPr/>
        </p:nvSpPr>
        <p:spPr>
          <a:xfrm>
            <a:off x="4457701" y="2157266"/>
            <a:ext cx="6812073" cy="369332"/>
          </a:xfrm>
          <a:prstGeom prst="rect">
            <a:avLst/>
          </a:prstGeom>
          <a:noFill/>
        </p:spPr>
        <p:txBody>
          <a:bodyPr wrap="square" rtlCol="0">
            <a:spAutoFit/>
          </a:bodyPr>
          <a:lstStyle/>
          <a:p>
            <a:pPr algn="just" rtl="1"/>
            <a:r>
              <a:rPr lang="ar-EG" u="sng" dirty="0"/>
              <a:t>ومن أبرز هذه الحالات الواقعية التي يمكن دراستها:</a:t>
            </a:r>
          </a:p>
        </p:txBody>
      </p:sp>
      <p:sp>
        <p:nvSpPr>
          <p:cNvPr id="9" name="TextBox 8">
            <a:extLst>
              <a:ext uri="{FF2B5EF4-FFF2-40B4-BE49-F238E27FC236}">
                <a16:creationId xmlns:a16="http://schemas.microsoft.com/office/drawing/2014/main" id="{77E75BE0-F882-4959-1777-006B2BC40C76}"/>
              </a:ext>
            </a:extLst>
          </p:cNvPr>
          <p:cNvSpPr txBox="1"/>
          <p:nvPr/>
        </p:nvSpPr>
        <p:spPr>
          <a:xfrm>
            <a:off x="3571875" y="3711746"/>
            <a:ext cx="7745524" cy="1477328"/>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70C0"/>
                </a:solidFill>
              </a:rPr>
              <a:t>فعلى سبيل المثال:</a:t>
            </a:r>
            <a:r>
              <a:rPr lang="ar-EG" dirty="0"/>
              <a:t> قد تبرز الحاجة لدراسات تستقصي </a:t>
            </a:r>
            <a:r>
              <a:rPr lang="ar-EG" dirty="0">
                <a:effectLst>
                  <a:outerShdw blurRad="38100" dist="38100" dir="2700000" algn="tl">
                    <a:srgbClr val="000000">
                      <a:alpha val="43137"/>
                    </a:srgbClr>
                  </a:outerShdw>
                </a:effectLst>
              </a:rPr>
              <a:t>بدايات الاعتماد على صحافة الهاتف المحمول</a:t>
            </a:r>
            <a:r>
              <a:rPr lang="ar-EG" dirty="0"/>
              <a:t>، أو توثق </a:t>
            </a:r>
            <a:r>
              <a:rPr lang="ar-EG" dirty="0">
                <a:effectLst>
                  <a:outerShdw blurRad="38100" dist="38100" dir="2700000" algn="tl">
                    <a:srgbClr val="000000">
                      <a:alpha val="43137"/>
                    </a:srgbClr>
                  </a:outerShdw>
                </a:effectLst>
              </a:rPr>
              <a:t>تطور المحتوى المحلي على تطبيقات مثل تيك توك ويوتيوب</a:t>
            </a:r>
            <a:r>
              <a:rPr lang="ar-EG" dirty="0"/>
              <a:t>، أو حتى ترصد </a:t>
            </a:r>
            <a:r>
              <a:rPr lang="ar-EG" dirty="0">
                <a:effectLst>
                  <a:outerShdw blurRad="38100" dist="38100" dir="2700000" algn="tl">
                    <a:srgbClr val="000000">
                      <a:alpha val="43137"/>
                    </a:srgbClr>
                  </a:outerShdw>
                </a:effectLst>
              </a:rPr>
              <a:t>نشأة غرف الأخبار المعتمِدة على الذكاء الاصطناعي في العالم العربي، ومدى تأثيرها على بيئة العمل الصحفي</a:t>
            </a:r>
            <a:r>
              <a:rPr lang="ar-EG" dirty="0"/>
              <a:t>.</a:t>
            </a:r>
          </a:p>
          <a:p>
            <a:pPr marL="285750" indent="-285750" algn="just" rtl="1">
              <a:buFont typeface="Arial" panose="020B0604020202020204" pitchFamily="34" charset="0"/>
              <a:buChar char="•"/>
            </a:pPr>
            <a:r>
              <a:rPr lang="ar-EG" dirty="0"/>
              <a:t>مثل هذه الدراسات لا تُعد فقط عملًا توثيقيًا، بل تُشكّل قاعدة معرفية ضرورية لفهم التحولات الإعلامية، وبناء نظريات محلية منبثقة عن الواقع، بدلًا من الاعتماد فقط على أطر تفسيرية مستوردة.</a:t>
            </a:r>
          </a:p>
        </p:txBody>
      </p:sp>
      <p:pic>
        <p:nvPicPr>
          <p:cNvPr id="3" name="Picture 2"/>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822960" y="2620816"/>
            <a:ext cx="2430780" cy="24307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4746471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300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3524251" y="2477543"/>
            <a:ext cx="7745524" cy="1200329"/>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استخدام مُستحدثات اتصالية جديدة لأول مرة</a:t>
            </a:r>
            <a:r>
              <a:rPr lang="ar-EG" dirty="0"/>
              <a:t>، حيث يتناول الباحثون الظواهر الاتصالية الناشئة التي لم تُدرس بشكل كافٍ بعد.</a:t>
            </a:r>
          </a:p>
          <a:p>
            <a:pPr marL="285750" indent="-285750" algn="just" rtl="1">
              <a:buFont typeface="Arial" panose="020B0604020202020204" pitchFamily="34" charset="0"/>
              <a:buChar char="•"/>
            </a:pPr>
            <a:r>
              <a:rPr lang="ar-EG" dirty="0"/>
              <a:t>فمع كل تطور تقني جديد، تتغير أنماط الاستخدام الإعلامي ودوافعه وتأثيراته المحتملة على الجمهور والبيئة الاجتماعية.</a:t>
            </a:r>
          </a:p>
        </p:txBody>
      </p:sp>
      <p:sp>
        <p:nvSpPr>
          <p:cNvPr id="11" name="TextBox 10">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3. </a:t>
            </a:r>
            <a:r>
              <a:rPr lang="ar-EG" sz="2800" b="1" dirty="0"/>
              <a:t>مفهوم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7" name="TextBox 6">
            <a:extLst>
              <a:ext uri="{FF2B5EF4-FFF2-40B4-BE49-F238E27FC236}">
                <a16:creationId xmlns:a16="http://schemas.microsoft.com/office/drawing/2014/main" id="{77E75BE0-F882-4959-1777-006B2BC40C76}"/>
              </a:ext>
            </a:extLst>
          </p:cNvPr>
          <p:cNvSpPr txBox="1"/>
          <p:nvPr/>
        </p:nvSpPr>
        <p:spPr>
          <a:xfrm>
            <a:off x="4457701" y="1961686"/>
            <a:ext cx="6812073" cy="369332"/>
          </a:xfrm>
          <a:prstGeom prst="rect">
            <a:avLst/>
          </a:prstGeom>
          <a:noFill/>
        </p:spPr>
        <p:txBody>
          <a:bodyPr wrap="square" rtlCol="0">
            <a:spAutoFit/>
          </a:bodyPr>
          <a:lstStyle/>
          <a:p>
            <a:pPr algn="just" rtl="1"/>
            <a:r>
              <a:rPr lang="ar-EG" u="sng" dirty="0"/>
              <a:t>ومن أبرز هذه الحالات الواقعية التي يمكن دراستها:</a:t>
            </a:r>
          </a:p>
        </p:txBody>
      </p:sp>
      <p:sp>
        <p:nvSpPr>
          <p:cNvPr id="8" name="TextBox 7">
            <a:extLst>
              <a:ext uri="{FF2B5EF4-FFF2-40B4-BE49-F238E27FC236}">
                <a16:creationId xmlns:a16="http://schemas.microsoft.com/office/drawing/2014/main" id="{77E75BE0-F882-4959-1777-006B2BC40C76}"/>
              </a:ext>
            </a:extLst>
          </p:cNvPr>
          <p:cNvSpPr txBox="1"/>
          <p:nvPr/>
        </p:nvSpPr>
        <p:spPr>
          <a:xfrm>
            <a:off x="3590925" y="3700734"/>
            <a:ext cx="7745524" cy="2031325"/>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70C0"/>
                </a:solidFill>
              </a:rPr>
              <a:t>فعلى سبيل المثال:</a:t>
            </a:r>
            <a:r>
              <a:rPr lang="ar-EG" dirty="0"/>
              <a:t> أدى </a:t>
            </a:r>
            <a:r>
              <a:rPr lang="ar-EG" dirty="0">
                <a:effectLst>
                  <a:outerShdw blurRad="38100" dist="38100" dir="2700000" algn="tl">
                    <a:srgbClr val="000000">
                      <a:alpha val="43137"/>
                    </a:srgbClr>
                  </a:outerShdw>
                </a:effectLst>
              </a:rPr>
              <a:t>ظهور صحافة الهاتف المحمول </a:t>
            </a:r>
            <a:r>
              <a:rPr lang="ar-EG" dirty="0"/>
              <a:t>لظهور وانتشار ظاهرة صحافة المواطن، كما أدت </a:t>
            </a:r>
            <a:r>
              <a:rPr lang="ar-EG" dirty="0">
                <a:effectLst>
                  <a:outerShdw blurRad="38100" dist="38100" dir="2700000" algn="tl">
                    <a:srgbClr val="000000">
                      <a:alpha val="43137"/>
                    </a:srgbClr>
                  </a:outerShdw>
                </a:effectLst>
              </a:rPr>
              <a:t>الطفرة في استخدام تطبيقات الذكاء الاصطناعي التوليدي (مثل</a:t>
            </a:r>
            <a:r>
              <a:rPr lang="en-US" dirty="0" err="1">
                <a:effectLst>
                  <a:outerShdw blurRad="38100" dist="38100" dir="2700000" algn="tl">
                    <a:srgbClr val="000000">
                      <a:alpha val="43137"/>
                    </a:srgbClr>
                  </a:outerShdw>
                </a:effectLst>
              </a:rPr>
              <a:t>ChatGPT</a:t>
            </a:r>
            <a:r>
              <a:rPr lang="en-US" dirty="0">
                <a:effectLst>
                  <a:outerShdw blurRad="38100" dist="38100" dir="2700000" algn="tl">
                    <a:srgbClr val="000000">
                      <a:alpha val="43137"/>
                    </a:srgbClr>
                  </a:outerShdw>
                </a:effectLst>
              </a:rPr>
              <a:t> </a:t>
            </a:r>
            <a:r>
              <a:rPr lang="ar-EG" dirty="0">
                <a:effectLst>
                  <a:outerShdw blurRad="38100" dist="38100" dir="2700000" algn="tl">
                    <a:srgbClr val="000000">
                      <a:alpha val="43137"/>
                    </a:srgbClr>
                  </a:outerShdw>
                </a:effectLst>
              </a:rPr>
              <a:t> و</a:t>
            </a:r>
            <a:r>
              <a:rPr lang="en-US" dirty="0">
                <a:effectLst>
                  <a:outerShdw blurRad="38100" dist="38100" dir="2700000" algn="tl">
                    <a:srgbClr val="000000">
                      <a:alpha val="43137"/>
                    </a:srgbClr>
                  </a:outerShdw>
                </a:effectLst>
              </a:rPr>
              <a:t>Runway</a:t>
            </a:r>
            <a:r>
              <a:rPr lang="ar-EG" dirty="0">
                <a:effectLst>
                  <a:outerShdw blurRad="38100" dist="38100" dir="2700000" algn="tl">
                    <a:srgbClr val="000000">
                      <a:alpha val="43137"/>
                    </a:srgbClr>
                  </a:outerShdw>
                </a:effectLst>
              </a:rPr>
              <a:t>)</a:t>
            </a:r>
            <a:r>
              <a:rPr lang="ar-EG" dirty="0"/>
              <a:t> إلى تغييرات جوهرية في كيفية إنتاج المحتوى الإعلامي، مما يطرح تساؤلات حول جودة هذا المحتوى ومصداقيته وتأثيره في تشكيل وعي الجمهور.</a:t>
            </a:r>
          </a:p>
          <a:p>
            <a:pPr marL="285750" indent="-285750" algn="just" rtl="1">
              <a:buFont typeface="Arial" panose="020B0604020202020204" pitchFamily="34" charset="0"/>
              <a:buChar char="•"/>
            </a:pPr>
            <a:r>
              <a:rPr lang="ar-EG" dirty="0"/>
              <a:t>كذلك، أصبح من المهم دراسة </a:t>
            </a:r>
            <a:r>
              <a:rPr lang="ar-EG" dirty="0">
                <a:effectLst>
                  <a:outerShdw blurRad="38100" dist="38100" dir="2700000" algn="tl">
                    <a:srgbClr val="000000">
                      <a:alpha val="43137"/>
                    </a:srgbClr>
                  </a:outerShdw>
                </a:effectLst>
              </a:rPr>
              <a:t>تزايد استخدام تقنيات الواقع المعزز</a:t>
            </a:r>
            <a:r>
              <a:rPr lang="en-US" dirty="0">
                <a:effectLst>
                  <a:outerShdw blurRad="38100" dist="38100" dir="2700000" algn="tl">
                    <a:srgbClr val="000000">
                      <a:alpha val="43137"/>
                    </a:srgbClr>
                  </a:outerShdw>
                </a:effectLst>
              </a:rPr>
              <a:t>AR) </a:t>
            </a:r>
            <a:r>
              <a:rPr lang="ar-EG" dirty="0">
                <a:effectLst>
                  <a:outerShdw blurRad="38100" dist="38100" dir="2700000" algn="tl">
                    <a:srgbClr val="000000">
                      <a:alpha val="43137"/>
                    </a:srgbClr>
                  </a:outerShdw>
                </a:effectLst>
              </a:rPr>
              <a:t>) والواقع الافتراضي</a:t>
            </a:r>
            <a:r>
              <a:rPr lang="en-US" dirty="0">
                <a:effectLst>
                  <a:outerShdw blurRad="38100" dist="38100" dir="2700000" algn="tl">
                    <a:srgbClr val="000000">
                      <a:alpha val="43137"/>
                    </a:srgbClr>
                  </a:outerShdw>
                </a:effectLst>
              </a:rPr>
              <a:t>VR) </a:t>
            </a:r>
            <a:r>
              <a:rPr lang="ar-EG" dirty="0">
                <a:effectLst>
                  <a:outerShdw blurRad="38100" dist="38100" dir="2700000" algn="tl">
                    <a:srgbClr val="000000">
                      <a:alpha val="43137"/>
                    </a:srgbClr>
                  </a:outerShdw>
                </a:effectLst>
              </a:rPr>
              <a:t>) في التغطيات الإعلامية</a:t>
            </a:r>
            <a:r>
              <a:rPr lang="ar-EG" dirty="0"/>
              <a:t>، وخاصة في تغطية الأحداث الحية أو سرد القصص الإخبارية، مما يفتح مجالًا لدراسات بحثية جديدة حول تفاعل الجمهور مع هذا النوع من المحتوى وتأثيره على إدراكهم للواقع.</a:t>
            </a:r>
          </a:p>
        </p:txBody>
      </p:sp>
      <p:pic>
        <p:nvPicPr>
          <p:cNvPr id="3" name="Picture 2"/>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832021" y="2691936"/>
            <a:ext cx="2549354" cy="25493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3145627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30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7"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2924175" y="2336971"/>
            <a:ext cx="8345599" cy="369332"/>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انتشار أنماط جديدة من وسائل الإعلام وتعددها</a:t>
            </a:r>
            <a:r>
              <a:rPr lang="ar-EG" dirty="0"/>
              <a:t> يُعد من أبرز المحفزات لدراسة تحولات الجمهور وتفضيلاته.</a:t>
            </a:r>
          </a:p>
        </p:txBody>
      </p:sp>
      <p:sp>
        <p:nvSpPr>
          <p:cNvPr id="11" name="TextBox 10">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3. </a:t>
            </a:r>
            <a:r>
              <a:rPr lang="ar-EG" sz="2800" b="1" dirty="0"/>
              <a:t>مفهوم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77E75BE0-F882-4959-1777-006B2BC40C76}"/>
              </a:ext>
            </a:extLst>
          </p:cNvPr>
          <p:cNvSpPr txBox="1"/>
          <p:nvPr/>
        </p:nvSpPr>
        <p:spPr>
          <a:xfrm>
            <a:off x="4457701" y="1954066"/>
            <a:ext cx="6812073" cy="369332"/>
          </a:xfrm>
          <a:prstGeom prst="rect">
            <a:avLst/>
          </a:prstGeom>
          <a:noFill/>
        </p:spPr>
        <p:txBody>
          <a:bodyPr wrap="square" rtlCol="0">
            <a:spAutoFit/>
          </a:bodyPr>
          <a:lstStyle/>
          <a:p>
            <a:pPr algn="just" rtl="1"/>
            <a:r>
              <a:rPr lang="ar-EG" u="sng" dirty="0"/>
              <a:t>ومن أبرز هذه الحالات الواقعية التي يمكن دراستها:</a:t>
            </a:r>
          </a:p>
        </p:txBody>
      </p:sp>
      <p:sp>
        <p:nvSpPr>
          <p:cNvPr id="8" name="TextBox 7">
            <a:extLst>
              <a:ext uri="{FF2B5EF4-FFF2-40B4-BE49-F238E27FC236}">
                <a16:creationId xmlns:a16="http://schemas.microsoft.com/office/drawing/2014/main" id="{77E75BE0-F882-4959-1777-006B2BC40C76}"/>
              </a:ext>
            </a:extLst>
          </p:cNvPr>
          <p:cNvSpPr txBox="1"/>
          <p:nvPr/>
        </p:nvSpPr>
        <p:spPr>
          <a:xfrm>
            <a:off x="3718560" y="3003721"/>
            <a:ext cx="7684564" cy="2862322"/>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70C0"/>
                </a:solidFill>
              </a:rPr>
              <a:t>فعلى سبيل المثال:</a:t>
            </a:r>
            <a:r>
              <a:rPr lang="ar-EG" dirty="0"/>
              <a:t> أدى انتشار الصحف الحزبية أو المستقلة في فترات سابقة إلى تغييرات ملحوظة في أنماط القراءة وميول الجمهور، وهو ما كان يُعد ظاهرة تستحق الرصد والتحليل.</a:t>
            </a:r>
          </a:p>
          <a:p>
            <a:pPr marL="285750" indent="-285750" algn="just" rtl="1">
              <a:buFont typeface="Arial" panose="020B0604020202020204" pitchFamily="34" charset="0"/>
              <a:buChar char="•"/>
            </a:pPr>
            <a:r>
              <a:rPr lang="ar-EG" dirty="0"/>
              <a:t>وفي السياق المعاصر، يمكن تطبيق المفهوم ذاته على التوسع في </a:t>
            </a:r>
            <a:r>
              <a:rPr lang="ar-EG" dirty="0">
                <a:effectLst>
                  <a:outerShdw blurRad="38100" dist="38100" dir="2700000" algn="tl">
                    <a:srgbClr val="000000">
                      <a:alpha val="43137"/>
                    </a:srgbClr>
                  </a:outerShdw>
                </a:effectLst>
              </a:rPr>
              <a:t>منصات الإعلام الرقمي البديل، مثل المجموعات المستقلة على تطبيقات مثل تيليجرام</a:t>
            </a:r>
            <a:r>
              <a:rPr lang="ar-EG" dirty="0"/>
              <a:t>، والتي أصبحت تمثل مصدرًا رئيسًا للمعلومات لدى قطاعات من الجمهور. وتطرح هذه الظاهرة أسئلة بحثية مهمة حول مصداقية المحتوى، والعلاقة بين التوجهات السياسية أو الأيديولوجية للمنصات وجمهورها، فضلًا عن أثرها على الخطاب الإعلامي السائد.</a:t>
            </a:r>
          </a:p>
          <a:p>
            <a:pPr marL="285750" indent="-285750" algn="just" rtl="1">
              <a:buFont typeface="Arial" panose="020B0604020202020204" pitchFamily="34" charset="0"/>
              <a:buChar char="•"/>
            </a:pPr>
            <a:r>
              <a:rPr lang="ar-EG" dirty="0"/>
              <a:t>كما يمكن التوسع في دراسة </a:t>
            </a:r>
            <a:r>
              <a:rPr lang="ar-EG" dirty="0">
                <a:effectLst>
                  <a:outerShdw blurRad="38100" dist="38100" dir="2700000" algn="tl">
                    <a:srgbClr val="000000">
                      <a:alpha val="43137"/>
                    </a:srgbClr>
                  </a:outerShdw>
                </a:effectLst>
              </a:rPr>
              <a:t>دور الخوارزميات والمنصات الرقمية في ترشيح هذا النوع من المحتوى للجمهور</a:t>
            </a:r>
            <a:r>
              <a:rPr lang="ar-EG" dirty="0"/>
              <a:t>، وما إذا كان ذلك يعزز من </a:t>
            </a:r>
            <a:r>
              <a:rPr lang="ar-EG" dirty="0">
                <a:effectLst>
                  <a:outerShdw blurRad="38100" dist="38100" dir="2700000" algn="tl">
                    <a:srgbClr val="000000">
                      <a:alpha val="43137"/>
                    </a:srgbClr>
                  </a:outerShdw>
                </a:effectLst>
              </a:rPr>
              <a:t>ظاهرة "غرف الصدى" </a:t>
            </a:r>
            <a:r>
              <a:rPr lang="ar-EG" dirty="0"/>
              <a:t>ويحد من التنوع في مصادر المعلومات والانفتاح الفكري.</a:t>
            </a:r>
          </a:p>
        </p:txBody>
      </p:sp>
      <p:pic>
        <p:nvPicPr>
          <p:cNvPr id="3" name="Picture 2"/>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862754" y="2851149"/>
            <a:ext cx="2451945" cy="24519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2175691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30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6"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3209925" y="2247547"/>
            <a:ext cx="8059849" cy="646331"/>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انتشار نظريات أو نماذج تفسيرية حديثة من مجتمعات أخرى</a:t>
            </a:r>
            <a:r>
              <a:rPr lang="ar-EG" dirty="0"/>
              <a:t> يمثل منطلقًا مهمًا لصياغة مُشكلات بحثية جديدة، خاصة حين لا تكون هذه الأطر قد اختُبرت بعد في السياق المحلي.</a:t>
            </a:r>
          </a:p>
        </p:txBody>
      </p:sp>
      <p:sp>
        <p:nvSpPr>
          <p:cNvPr id="11" name="TextBox 10">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3. </a:t>
            </a:r>
            <a:r>
              <a:rPr lang="ar-EG" sz="2800" b="1" dirty="0"/>
              <a:t>مفهوم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77E75BE0-F882-4959-1777-006B2BC40C76}"/>
              </a:ext>
            </a:extLst>
          </p:cNvPr>
          <p:cNvSpPr txBox="1"/>
          <p:nvPr/>
        </p:nvSpPr>
        <p:spPr>
          <a:xfrm>
            <a:off x="4457701" y="1780822"/>
            <a:ext cx="6812073" cy="369332"/>
          </a:xfrm>
          <a:prstGeom prst="rect">
            <a:avLst/>
          </a:prstGeom>
          <a:noFill/>
        </p:spPr>
        <p:txBody>
          <a:bodyPr wrap="square" rtlCol="0">
            <a:spAutoFit/>
          </a:bodyPr>
          <a:lstStyle/>
          <a:p>
            <a:pPr algn="just" rtl="1"/>
            <a:r>
              <a:rPr lang="ar-EG" u="sng" dirty="0"/>
              <a:t>ومن أبرز هذه الحالات الواقعية التي يمكن دراستها:</a:t>
            </a:r>
          </a:p>
        </p:txBody>
      </p:sp>
      <p:sp>
        <p:nvSpPr>
          <p:cNvPr id="8" name="TextBox 7">
            <a:extLst>
              <a:ext uri="{FF2B5EF4-FFF2-40B4-BE49-F238E27FC236}">
                <a16:creationId xmlns:a16="http://schemas.microsoft.com/office/drawing/2014/main" id="{77E75BE0-F882-4959-1777-006B2BC40C76}"/>
              </a:ext>
            </a:extLst>
          </p:cNvPr>
          <p:cNvSpPr txBox="1"/>
          <p:nvPr/>
        </p:nvSpPr>
        <p:spPr>
          <a:xfrm>
            <a:off x="3429000" y="2937157"/>
            <a:ext cx="7974124" cy="2308324"/>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70C0"/>
                </a:solidFill>
              </a:rPr>
              <a:t>فعلى سبيل المثال:</a:t>
            </a:r>
            <a:r>
              <a:rPr lang="ar-EG" dirty="0"/>
              <a:t> هناك نظريات حديثة في الإعلام الرقمي والاتصال مثل:</a:t>
            </a:r>
          </a:p>
          <a:p>
            <a:pPr marL="285750" indent="-285750" algn="just" rtl="1">
              <a:buFont typeface="Arial" panose="020B0604020202020204" pitchFamily="34" charset="0"/>
              <a:buChar char="•"/>
            </a:pPr>
            <a:r>
              <a:rPr lang="ar-EG" dirty="0">
                <a:effectLst>
                  <a:outerShdw blurRad="38100" dist="38100" dir="2700000" algn="tl">
                    <a:srgbClr val="000000">
                      <a:alpha val="43137"/>
                    </a:srgbClr>
                  </a:outerShdw>
                </a:effectLst>
              </a:rPr>
              <a:t>نظرية تفاعل الإنسان مع الذكاء الاصطناعي </a:t>
            </a:r>
            <a:r>
              <a:rPr lang="en-US" dirty="0">
                <a:effectLst>
                  <a:outerShdw blurRad="38100" dist="38100" dir="2700000" algn="tl">
                    <a:srgbClr val="000000">
                      <a:alpha val="43137"/>
                    </a:srgbClr>
                  </a:outerShdw>
                </a:effectLst>
              </a:rPr>
              <a:t>Human-AI Interaction Theory)</a:t>
            </a:r>
            <a:r>
              <a:rPr lang="ar-EG" dirty="0">
                <a:effectLst>
                  <a:outerShdw blurRad="38100" dist="38100" dir="2700000" algn="tl">
                    <a:srgbClr val="000000">
                      <a:alpha val="43137"/>
                    </a:srgbClr>
                  </a:outerShdw>
                </a:effectLst>
              </a:rPr>
              <a:t>)</a:t>
            </a:r>
            <a:r>
              <a:rPr lang="en-US" dirty="0"/>
              <a:t>، </a:t>
            </a:r>
            <a:r>
              <a:rPr lang="ar-EG" dirty="0"/>
              <a:t>والتي تنظر في العلاقة النفسية والسلوكية بين المستخدمين وأنظمة الذكاء الاصطناعي، سواء في إنتاج الأخبار أو في توصية المحتوى. وتبرز هنا أسئلة بحثية حول مدى ثقة الجمهور العربي في المحتوى المُنتج آليًا، أو تأثير ذلك على الوعي السياسي أو الاجتماعي.</a:t>
            </a:r>
          </a:p>
          <a:p>
            <a:pPr marL="285750" indent="-285750" algn="just" rtl="1">
              <a:buFont typeface="Arial" panose="020B0604020202020204" pitchFamily="34" charset="0"/>
              <a:buChar char="•"/>
            </a:pPr>
            <a:r>
              <a:rPr lang="ar-EG" dirty="0">
                <a:effectLst>
                  <a:outerShdw blurRad="38100" dist="38100" dir="2700000" algn="tl">
                    <a:srgbClr val="000000">
                      <a:alpha val="43137"/>
                    </a:srgbClr>
                  </a:outerShdw>
                </a:effectLst>
              </a:rPr>
              <a:t>نظرية التعرض الانتقائي في البيئات الرقمية </a:t>
            </a:r>
            <a:r>
              <a:rPr lang="en-US" dirty="0">
                <a:effectLst>
                  <a:outerShdw blurRad="38100" dist="38100" dir="2700000" algn="tl">
                    <a:srgbClr val="000000">
                      <a:alpha val="43137"/>
                    </a:srgbClr>
                  </a:outerShdw>
                </a:effectLst>
              </a:rPr>
              <a:t>Selective Exposure in Digital Environments)</a:t>
            </a:r>
            <a:r>
              <a:rPr lang="ar-EG" dirty="0">
                <a:effectLst>
                  <a:outerShdw blurRad="38100" dist="38100" dir="2700000" algn="tl">
                    <a:srgbClr val="000000">
                      <a:alpha val="43137"/>
                    </a:srgbClr>
                  </a:outerShdw>
                </a:effectLst>
              </a:rPr>
              <a:t>)</a:t>
            </a:r>
            <a:r>
              <a:rPr lang="en-US" dirty="0"/>
              <a:t>، </a:t>
            </a:r>
            <a:r>
              <a:rPr lang="ar-EG" dirty="0"/>
              <a:t>التي تعيد تفسير سلوك الجمهور في ظل الخوارزميات و"فقاعات الترشيح"، وتفتح المجال لدراسة كيفية تشكُّل الآراء والمواقف العامة في فضاءات مثل تيك توك، ويوتيوب، وتيليجرام.</a:t>
            </a:r>
          </a:p>
        </p:txBody>
      </p:sp>
      <p:sp>
        <p:nvSpPr>
          <p:cNvPr id="9" name="TextBox 8">
            <a:extLst>
              <a:ext uri="{FF2B5EF4-FFF2-40B4-BE49-F238E27FC236}">
                <a16:creationId xmlns:a16="http://schemas.microsoft.com/office/drawing/2014/main" id="{77E75BE0-F882-4959-1777-006B2BC40C76}"/>
              </a:ext>
            </a:extLst>
          </p:cNvPr>
          <p:cNvSpPr txBox="1"/>
          <p:nvPr/>
        </p:nvSpPr>
        <p:spPr>
          <a:xfrm>
            <a:off x="666750" y="5389414"/>
            <a:ext cx="10745900"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وفي هذا السياق، يصبح من الضروري أن </a:t>
            </a:r>
            <a:r>
              <a:rPr lang="ar-EG" b="1" dirty="0"/>
              <a:t>يُعيد الباحث العربي اختبار هذه النماذج الحديثة</a:t>
            </a:r>
            <a:r>
              <a:rPr lang="ar-EG" dirty="0"/>
              <a:t> في ضوء الخصوصيات الثقافية والاجتماعية والإعلامية للمجتمعات العربية، لمعرفة مدى فعاليتها، أو الحاجة لتطوير نماذج أو نظريات بديلة أكثر تعبيرًا عن الواقع العربي.</a:t>
            </a:r>
          </a:p>
        </p:txBody>
      </p:sp>
      <p:pic>
        <p:nvPicPr>
          <p:cNvPr id="3" name="Picture 2"/>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872003" y="2533409"/>
            <a:ext cx="2436981" cy="24369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179647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30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13000"/>
                            </p:stCondLst>
                            <p:childTnLst>
                              <p:par>
                                <p:cTn id="29" presetID="42" presetClass="entr" presetSubtype="0" fill="hold" grpId="0" nodeType="afterEffect">
                                  <p:stCondLst>
                                    <p:cond delay="300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6" grpId="0"/>
      <p:bldP spid="8"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3055619" y="2336971"/>
            <a:ext cx="8328455" cy="1477328"/>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غياب الاتساق بين الواقع أو الجهود الإعلامية</a:t>
            </a:r>
            <a:r>
              <a:rPr lang="ar-EG" dirty="0"/>
              <a:t> (مثل تنوع القنوات أو كثافة المحتوى) و</a:t>
            </a:r>
            <a:r>
              <a:rPr lang="ar-EG" b="1" dirty="0"/>
              <a:t>النتائج الفعلية</a:t>
            </a:r>
            <a:r>
              <a:rPr lang="ar-EG" dirty="0"/>
              <a:t> (مثل معدلات المشاهدة أو التأثير الجماهيري)، مما يبرز الحاجة إلى تحليل الفجوة بين المحتوى وسلوك الجمهور.</a:t>
            </a:r>
          </a:p>
          <a:p>
            <a:pPr marL="285750" indent="-285750" algn="just" rtl="1">
              <a:buFont typeface="Arial" panose="020B0604020202020204" pitchFamily="34" charset="0"/>
              <a:buChar char="•"/>
            </a:pPr>
            <a:r>
              <a:rPr lang="ar-EG" dirty="0"/>
              <a:t>هذه الظواهر تطرح مُشكلات بحثية مهمة تتعلق بـ</a:t>
            </a:r>
            <a:r>
              <a:rPr lang="ar-EG" b="1" dirty="0"/>
              <a:t>مدى ملاءمة المحتوى لاحتياجات الجمهور وتوقعاته</a:t>
            </a:r>
            <a:r>
              <a:rPr lang="ar-EG" dirty="0"/>
              <a:t>، و</a:t>
            </a:r>
            <a:r>
              <a:rPr lang="ar-EG" b="1" dirty="0"/>
              <a:t>مدى تفاعل الجمهور الحقيقي مع هذا المحتوى</a:t>
            </a:r>
            <a:r>
              <a:rPr lang="ar-EG" dirty="0"/>
              <a:t>. كما تفتح الباب أمام دراسات تحليلية لفهم الأسباب، مثل: ضعف الرسائل الاتصالية، أو غياب التفاعل، أو تغير أنماط التلقي والبحث عن بدائل رقمية أكثر جذبًا وفاعلية.</a:t>
            </a:r>
          </a:p>
        </p:txBody>
      </p:sp>
      <p:sp>
        <p:nvSpPr>
          <p:cNvPr id="11" name="TextBox 10">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3. </a:t>
            </a:r>
            <a:r>
              <a:rPr lang="ar-EG" sz="2800" b="1" dirty="0"/>
              <a:t>مفهوم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77E75BE0-F882-4959-1777-006B2BC40C76}"/>
              </a:ext>
            </a:extLst>
          </p:cNvPr>
          <p:cNvSpPr txBox="1"/>
          <p:nvPr/>
        </p:nvSpPr>
        <p:spPr>
          <a:xfrm>
            <a:off x="4457701" y="1856911"/>
            <a:ext cx="6812073" cy="369332"/>
          </a:xfrm>
          <a:prstGeom prst="rect">
            <a:avLst/>
          </a:prstGeom>
          <a:noFill/>
        </p:spPr>
        <p:txBody>
          <a:bodyPr wrap="square" rtlCol="0">
            <a:spAutoFit/>
          </a:bodyPr>
          <a:lstStyle/>
          <a:p>
            <a:pPr algn="just" rtl="1"/>
            <a:r>
              <a:rPr lang="ar-EG" u="sng" dirty="0"/>
              <a:t>ومن أبرز هذه الحالات الواقعية التي يمكن دراستها:</a:t>
            </a:r>
          </a:p>
        </p:txBody>
      </p:sp>
      <p:sp>
        <p:nvSpPr>
          <p:cNvPr id="9" name="TextBox 8">
            <a:extLst>
              <a:ext uri="{FF2B5EF4-FFF2-40B4-BE49-F238E27FC236}">
                <a16:creationId xmlns:a16="http://schemas.microsoft.com/office/drawing/2014/main" id="{77E75BE0-F882-4959-1777-006B2BC40C76}"/>
              </a:ext>
            </a:extLst>
          </p:cNvPr>
          <p:cNvSpPr txBox="1"/>
          <p:nvPr/>
        </p:nvSpPr>
        <p:spPr>
          <a:xfrm>
            <a:off x="3055620" y="4051471"/>
            <a:ext cx="8404655" cy="646331"/>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70C0"/>
                </a:solidFill>
              </a:rPr>
              <a:t>فعلى سبيل المثال:</a:t>
            </a:r>
            <a:r>
              <a:rPr lang="ar-EG" dirty="0"/>
              <a:t> </a:t>
            </a:r>
            <a:r>
              <a:rPr lang="ar-EG" dirty="0">
                <a:effectLst>
                  <a:outerShdw blurRad="38100" dist="38100" dir="2700000" algn="tl">
                    <a:srgbClr val="000000">
                      <a:alpha val="43137"/>
                    </a:srgbClr>
                  </a:outerShdw>
                </a:effectLst>
              </a:rPr>
              <a:t>قد تطلق الشركات حملات إعلانية رقمية ضخمة عبر مختلف المنصات، باستخدام مؤثرين ومحتوى بصري جذاب، لكن ذلك لا يُقابله بالضرورة زيادة في معدلات الشراء أو التفاعل مع العلامة التجارية</a:t>
            </a:r>
            <a:r>
              <a:rPr lang="ar-EG" dirty="0"/>
              <a:t>.</a:t>
            </a:r>
          </a:p>
        </p:txBody>
      </p:sp>
      <p:sp>
        <p:nvSpPr>
          <p:cNvPr id="10" name="TextBox 9">
            <a:extLst>
              <a:ext uri="{FF2B5EF4-FFF2-40B4-BE49-F238E27FC236}">
                <a16:creationId xmlns:a16="http://schemas.microsoft.com/office/drawing/2014/main" id="{77E75BE0-F882-4959-1777-006B2BC40C76}"/>
              </a:ext>
            </a:extLst>
          </p:cNvPr>
          <p:cNvSpPr txBox="1"/>
          <p:nvPr/>
        </p:nvSpPr>
        <p:spPr>
          <a:xfrm>
            <a:off x="739140" y="5028405"/>
            <a:ext cx="10721135"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تُثير هذه الحالة مُشكلات بحثية مهمة تتعلق بـ</a:t>
            </a:r>
            <a:r>
              <a:rPr lang="ar-EG" b="1" dirty="0"/>
              <a:t>مدى ملاءمة الرسائل الإعلامية أو التسويقية لاحتياجات الجمهور وتوقعاته، ومدى مصداقيتها أو ارتباطها الفعلي بالمنتج الإعلامي أو العلامة التجارية</a:t>
            </a:r>
            <a:r>
              <a:rPr lang="ar-EG" dirty="0"/>
              <a:t>. كما تدعو إلى تحليل أسباب التباين، مثل </a:t>
            </a:r>
            <a:r>
              <a:rPr lang="ar-EG" b="1" dirty="0"/>
              <a:t>تشبّع السوق بالمحتوى، أو ضعف الاستهداف، أو تغيّر سلوك المستهلك نحو مصادر أكثر استقلالية وموثوقية في اتخاذ قرارات الشراء</a:t>
            </a:r>
            <a:r>
              <a:rPr lang="ar-EG" dirty="0"/>
              <a:t>.</a:t>
            </a:r>
          </a:p>
        </p:txBody>
      </p:sp>
      <p:pic>
        <p:nvPicPr>
          <p:cNvPr id="3" name="Picture 2"/>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810261" y="2438709"/>
            <a:ext cx="2178894" cy="21788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9458231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300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13000"/>
                            </p:stCondLst>
                            <p:childTnLst>
                              <p:par>
                                <p:cTn id="29" presetID="42" presetClass="entr" presetSubtype="0" fill="hold" grpId="0" nodeType="afterEffect">
                                  <p:stCondLst>
                                    <p:cond delay="30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6" grpId="0"/>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3078480" y="2474131"/>
            <a:ext cx="8191295" cy="1200329"/>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التناقض بين ما تفترضه النظريات وما يكشفه الواقع العملي</a:t>
            </a:r>
            <a:r>
              <a:rPr lang="ar-EG" dirty="0"/>
              <a:t> تُعد منطلقًا مهمًا لصياغة مُشكلات بحثية نقدية. فمثلًا، تفترض </a:t>
            </a:r>
            <a:r>
              <a:rPr lang="ar-EG" b="1" dirty="0"/>
              <a:t>نظرية وضع الأجندة</a:t>
            </a:r>
            <a:r>
              <a:rPr lang="en-US" b="1" dirty="0"/>
              <a:t>Agenda Setting)</a:t>
            </a:r>
            <a:r>
              <a:rPr lang="en-US" dirty="0"/>
              <a:t> </a:t>
            </a:r>
            <a:r>
              <a:rPr lang="ar-EG" b="1" dirty="0"/>
              <a:t>)</a:t>
            </a:r>
            <a:r>
              <a:rPr lang="ar-EG" dirty="0"/>
              <a:t> أن وسائل الإعلام تلعب دورًا محوريًا في </a:t>
            </a:r>
            <a:r>
              <a:rPr lang="ar-EG" b="1" dirty="0"/>
              <a:t>تحديد أولويات الجمهور</a:t>
            </a:r>
            <a:r>
              <a:rPr lang="ar-EG" dirty="0"/>
              <a:t> عبر تسليط الضوء على قضايا معينة أكثر من غيرها. غير أن تحليل الواقع في بعض السياقات المحلية قد يُظهر </a:t>
            </a:r>
            <a:r>
              <a:rPr lang="ar-EG" b="1" dirty="0"/>
              <a:t>فجوة واضحة بين أجندة الإعلام وأجندة الجمهور</a:t>
            </a:r>
            <a:r>
              <a:rPr lang="ar-EG" dirty="0"/>
              <a:t>.</a:t>
            </a:r>
          </a:p>
        </p:txBody>
      </p:sp>
      <p:sp>
        <p:nvSpPr>
          <p:cNvPr id="11" name="TextBox 10">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3. </a:t>
            </a:r>
            <a:r>
              <a:rPr lang="ar-EG" sz="2800" b="1" dirty="0"/>
              <a:t>مفهوم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77E75BE0-F882-4959-1777-006B2BC40C76}"/>
              </a:ext>
            </a:extLst>
          </p:cNvPr>
          <p:cNvSpPr txBox="1"/>
          <p:nvPr/>
        </p:nvSpPr>
        <p:spPr>
          <a:xfrm>
            <a:off x="4457701" y="1885486"/>
            <a:ext cx="6812073" cy="369332"/>
          </a:xfrm>
          <a:prstGeom prst="rect">
            <a:avLst/>
          </a:prstGeom>
          <a:noFill/>
        </p:spPr>
        <p:txBody>
          <a:bodyPr wrap="square" rtlCol="0">
            <a:spAutoFit/>
          </a:bodyPr>
          <a:lstStyle/>
          <a:p>
            <a:pPr algn="just" rtl="1"/>
            <a:r>
              <a:rPr lang="ar-EG" u="sng" dirty="0"/>
              <a:t>ومن أبرز هذه الحالات الواقعية التي يمكن دراستها:</a:t>
            </a:r>
          </a:p>
        </p:txBody>
      </p:sp>
      <p:sp>
        <p:nvSpPr>
          <p:cNvPr id="9" name="TextBox 8">
            <a:extLst>
              <a:ext uri="{FF2B5EF4-FFF2-40B4-BE49-F238E27FC236}">
                <a16:creationId xmlns:a16="http://schemas.microsoft.com/office/drawing/2014/main" id="{77E75BE0-F882-4959-1777-006B2BC40C76}"/>
              </a:ext>
            </a:extLst>
          </p:cNvPr>
          <p:cNvSpPr txBox="1"/>
          <p:nvPr/>
        </p:nvSpPr>
        <p:spPr>
          <a:xfrm>
            <a:off x="3078480" y="3822871"/>
            <a:ext cx="8298179" cy="1754326"/>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ففي ظل </a:t>
            </a:r>
            <a:r>
              <a:rPr lang="ar-EG" b="1" dirty="0"/>
              <a:t>تعدد مصادر المعلومات، وتراجع الثقة في الإعلام التقليدي، وانتشار المحتوى الرقمي التفاعلي</a:t>
            </a:r>
            <a:r>
              <a:rPr lang="ar-EG" dirty="0"/>
              <a:t>، قد يُعيد الجمهور تشكيل أولوياته بعيدًا عن القضايا المطروحة في وسائل الإعلام الرسمية، متأثرًا بالخوارزميات أو المحيط الرقمي الشخصي.</a:t>
            </a:r>
          </a:p>
          <a:p>
            <a:pPr marL="285750" indent="-285750" algn="just" rtl="1">
              <a:buFont typeface="Arial" panose="020B0604020202020204" pitchFamily="34" charset="0"/>
              <a:buChar char="•"/>
            </a:pPr>
            <a:r>
              <a:rPr lang="ar-EG" dirty="0"/>
              <a:t>هذا التباين يدعو إلى </a:t>
            </a:r>
            <a:r>
              <a:rPr lang="ar-EG" b="1" dirty="0"/>
              <a:t>إعادة اختبار النظرية في السياق المحلي</a:t>
            </a:r>
            <a:r>
              <a:rPr lang="ar-EG" dirty="0"/>
              <a:t>، وربما تطوير نماذج تفسيرية جديدة تأخذ في الاعتبار </a:t>
            </a:r>
            <a:r>
              <a:rPr lang="ar-EG" b="1" dirty="0"/>
              <a:t>التحولات في أنماط التلقي، وفاعلية الجمهور، والتقنيات الرقمية المؤثرة في تشكيل الأجندة الإعلامية</a:t>
            </a:r>
            <a:r>
              <a:rPr lang="ar-EG" dirty="0"/>
              <a:t>.</a:t>
            </a:r>
          </a:p>
        </p:txBody>
      </p:sp>
      <p:pic>
        <p:nvPicPr>
          <p:cNvPr id="3" name="Picture 2"/>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802640" y="2836566"/>
            <a:ext cx="2203750" cy="2203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8109902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300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6"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3154681" y="2233677"/>
            <a:ext cx="8115094" cy="646331"/>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وجود ثغرات معرفية أو أسئلة غير مجاب عنها في الأدبيات العِلمية</a:t>
            </a:r>
            <a:r>
              <a:rPr lang="ar-EG" dirty="0"/>
              <a:t>، مما يمثل مدخلًا مهمًا لصياغة مُشكلات بحثية معاصرة.</a:t>
            </a:r>
          </a:p>
        </p:txBody>
      </p:sp>
      <p:sp>
        <p:nvSpPr>
          <p:cNvPr id="11" name="TextBox 10">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3. </a:t>
            </a:r>
            <a:r>
              <a:rPr lang="ar-EG" sz="2800" b="1" dirty="0"/>
              <a:t>مفهوم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77E75BE0-F882-4959-1777-006B2BC40C76}"/>
              </a:ext>
            </a:extLst>
          </p:cNvPr>
          <p:cNvSpPr txBox="1"/>
          <p:nvPr/>
        </p:nvSpPr>
        <p:spPr>
          <a:xfrm>
            <a:off x="4457701" y="1866012"/>
            <a:ext cx="6812073" cy="369332"/>
          </a:xfrm>
          <a:prstGeom prst="rect">
            <a:avLst/>
          </a:prstGeom>
          <a:noFill/>
        </p:spPr>
        <p:txBody>
          <a:bodyPr wrap="square" rtlCol="0">
            <a:spAutoFit/>
          </a:bodyPr>
          <a:lstStyle/>
          <a:p>
            <a:pPr algn="just" rtl="1"/>
            <a:r>
              <a:rPr lang="ar-EG" u="sng" dirty="0"/>
              <a:t>ومن أبرز هذه الحالات الواقعية التي يمكن دراستها:</a:t>
            </a:r>
          </a:p>
        </p:txBody>
      </p:sp>
      <p:sp>
        <p:nvSpPr>
          <p:cNvPr id="9" name="TextBox 8">
            <a:extLst>
              <a:ext uri="{FF2B5EF4-FFF2-40B4-BE49-F238E27FC236}">
                <a16:creationId xmlns:a16="http://schemas.microsoft.com/office/drawing/2014/main" id="{77E75BE0-F882-4959-1777-006B2BC40C76}"/>
              </a:ext>
            </a:extLst>
          </p:cNvPr>
          <p:cNvSpPr txBox="1"/>
          <p:nvPr/>
        </p:nvSpPr>
        <p:spPr>
          <a:xfrm>
            <a:off x="3048000" y="2947412"/>
            <a:ext cx="8404655" cy="646331"/>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70C0"/>
                </a:solidFill>
              </a:rPr>
              <a:t>فعلى سبيل المثال:</a:t>
            </a:r>
            <a:r>
              <a:rPr lang="ar-EG" dirty="0"/>
              <a:t> لا تزال هناك حاجة لفهم </a:t>
            </a:r>
            <a:r>
              <a:rPr lang="ar-EG" dirty="0">
                <a:effectLst>
                  <a:outerShdw blurRad="38100" dist="38100" dir="2700000" algn="tl">
                    <a:srgbClr val="000000">
                      <a:alpha val="43137"/>
                    </a:srgbClr>
                  </a:outerShdw>
                </a:effectLst>
              </a:rPr>
              <a:t>"من يحدد أجندة وسائل الإعلام اليوم؟"</a:t>
            </a:r>
            <a:r>
              <a:rPr lang="ar-EG" dirty="0"/>
              <a:t> و</a:t>
            </a:r>
            <a:r>
              <a:rPr lang="ar-EG" dirty="0">
                <a:effectLst>
                  <a:outerShdw blurRad="38100" dist="38100" dir="2700000" algn="tl">
                    <a:srgbClr val="000000">
                      <a:alpha val="43137"/>
                    </a:srgbClr>
                  </a:outerShdw>
                </a:effectLst>
              </a:rPr>
              <a:t>"هل للجمهور دور في إعادة ترتيبها أو التأثير فيها في ظل المنصات الرقمية؟"</a:t>
            </a:r>
            <a:r>
              <a:rPr lang="ar-EG" dirty="0"/>
              <a:t>.</a:t>
            </a:r>
            <a:endParaRPr lang="ar-EG" dirty="0">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77E75BE0-F882-4959-1777-006B2BC40C76}"/>
              </a:ext>
            </a:extLst>
          </p:cNvPr>
          <p:cNvSpPr txBox="1"/>
          <p:nvPr/>
        </p:nvSpPr>
        <p:spPr>
          <a:xfrm>
            <a:off x="2917195" y="3728040"/>
            <a:ext cx="8535460" cy="2031325"/>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يمكن دراسة هذا التساؤل في إطار "نظرية الأجندة التشاركية" (</a:t>
            </a:r>
            <a:r>
              <a:rPr lang="en-US" dirty="0"/>
              <a:t>Participatory Agenda Setting Theory</a:t>
            </a:r>
            <a:r>
              <a:rPr lang="ar-EG" dirty="0"/>
              <a:t>)</a:t>
            </a:r>
            <a:r>
              <a:rPr lang="en-US" dirty="0"/>
              <a:t>، </a:t>
            </a:r>
            <a:r>
              <a:rPr lang="ar-EG" dirty="0"/>
              <a:t>وهي التطوير لنظرية "وضع الأجندة"، والذي ظهر استجابة لتحوّلات المشهد الإعلامي في العصر الرقمي، حيث يفترض أن الجمهور لم يعد مجرد مستقبل سلبي لأجندة الإعلام، بل أصبح شريكًا فاعلًا في صناعتها من خلال التفاعل، والتعليق، والمشاركة، وصناعة المحتوى، والدفع بقضايا معينة إلى واجهة النقاش العام.</a:t>
            </a:r>
          </a:p>
          <a:p>
            <a:pPr marL="285750" indent="-285750" algn="just" rtl="1">
              <a:buFont typeface="Arial" panose="020B0604020202020204" pitchFamily="34" charset="0"/>
              <a:buChar char="•"/>
            </a:pPr>
            <a:r>
              <a:rPr lang="ar-EG" dirty="0"/>
              <a:t>هذا الطرح يفتح الباب أمام بحث عِلمي يستهدف </a:t>
            </a:r>
            <a:r>
              <a:rPr lang="ar-EG" dirty="0">
                <a:effectLst>
                  <a:outerShdw blurRad="38100" dist="38100" dir="2700000" algn="tl">
                    <a:srgbClr val="000000">
                      <a:alpha val="43137"/>
                    </a:srgbClr>
                  </a:outerShdw>
                </a:effectLst>
              </a:rPr>
              <a:t>تحليل الدور التشاركي للجمهور المحلي (مثل الشباب) في صياغة الأجندات الإعلامية الرقمية</a:t>
            </a:r>
            <a:r>
              <a:rPr lang="ar-EG" dirty="0"/>
              <a:t>، سواء عبر </a:t>
            </a:r>
            <a:r>
              <a:rPr lang="ar-EG" dirty="0">
                <a:effectLst>
                  <a:outerShdw blurRad="38100" dist="38100" dir="2700000" algn="tl">
                    <a:srgbClr val="000000">
                      <a:alpha val="43137"/>
                    </a:srgbClr>
                  </a:outerShdw>
                </a:effectLst>
              </a:rPr>
              <a:t>صناعة</a:t>
            </a:r>
            <a:r>
              <a:rPr lang="ar-EG" dirty="0"/>
              <a:t> </a:t>
            </a:r>
            <a:r>
              <a:rPr lang="ar-EG" dirty="0">
                <a:effectLst>
                  <a:outerShdw blurRad="38100" dist="38100" dir="2700000" algn="tl">
                    <a:srgbClr val="000000">
                      <a:alpha val="43137"/>
                    </a:srgbClr>
                  </a:outerShdw>
                </a:effectLst>
              </a:rPr>
              <a:t>الترند، أو حملات الضغط الشعبي، أو التفاعل الواسع مع قضايا معينة</a:t>
            </a:r>
            <a:r>
              <a:rPr lang="ar-EG" dirty="0"/>
              <a:t>، مما قد يؤدي إلى تغيير أولويات التغطية الإعلامية في بعض الأحيان.</a:t>
            </a:r>
          </a:p>
        </p:txBody>
      </p:sp>
      <p:pic>
        <p:nvPicPr>
          <p:cNvPr id="3" name="Picture 2"/>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742099" y="2987052"/>
            <a:ext cx="2144616" cy="21446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2086229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300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13000"/>
                            </p:stCondLst>
                            <p:childTnLst>
                              <p:par>
                                <p:cTn id="29" presetID="42" presetClass="entr" presetSubtype="0" fill="hold" grpId="0" nodeType="afterEffect">
                                  <p:stCondLst>
                                    <p:cond delay="30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6" grpId="0"/>
      <p:bldP spid="9"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2994661" y="2298871"/>
            <a:ext cx="8275114" cy="646331"/>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تحليل العلاقات بين عناصر الاتصال الإعلامي المختلفة</a:t>
            </a:r>
            <a:r>
              <a:rPr lang="ar-EG" dirty="0"/>
              <a:t>، وهو ما يُعد مدخلًا مهمًا لفهم الظواهر الاتصالية، مثل </a:t>
            </a:r>
            <a:r>
              <a:rPr lang="ar-EG" b="1" dirty="0"/>
              <a:t>دراسة حاجات الجمهور وطرق إشباعها عبر الوسائط الرقمية</a:t>
            </a:r>
            <a:r>
              <a:rPr lang="ar-EG" dirty="0"/>
              <a:t>.</a:t>
            </a:r>
          </a:p>
        </p:txBody>
      </p:sp>
      <p:sp>
        <p:nvSpPr>
          <p:cNvPr id="11" name="TextBox 10">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3. </a:t>
            </a:r>
            <a:r>
              <a:rPr lang="ar-EG" sz="2800" b="1" dirty="0"/>
              <a:t>مفهوم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77E75BE0-F882-4959-1777-006B2BC40C76}"/>
              </a:ext>
            </a:extLst>
          </p:cNvPr>
          <p:cNvSpPr txBox="1"/>
          <p:nvPr/>
        </p:nvSpPr>
        <p:spPr>
          <a:xfrm>
            <a:off x="4457701" y="1839766"/>
            <a:ext cx="6812073" cy="369332"/>
          </a:xfrm>
          <a:prstGeom prst="rect">
            <a:avLst/>
          </a:prstGeom>
          <a:noFill/>
        </p:spPr>
        <p:txBody>
          <a:bodyPr wrap="square" rtlCol="0">
            <a:spAutoFit/>
          </a:bodyPr>
          <a:lstStyle/>
          <a:p>
            <a:pPr algn="just" rtl="1"/>
            <a:r>
              <a:rPr lang="ar-EG" u="sng" dirty="0"/>
              <a:t>ومن أبرز هذه الحالات الواقعية التي يمكن دراستها:</a:t>
            </a:r>
          </a:p>
        </p:txBody>
      </p:sp>
      <p:sp>
        <p:nvSpPr>
          <p:cNvPr id="9" name="TextBox 8">
            <a:extLst>
              <a:ext uri="{FF2B5EF4-FFF2-40B4-BE49-F238E27FC236}">
                <a16:creationId xmlns:a16="http://schemas.microsoft.com/office/drawing/2014/main" id="{77E75BE0-F882-4959-1777-006B2BC40C76}"/>
              </a:ext>
            </a:extLst>
          </p:cNvPr>
          <p:cNvSpPr txBox="1"/>
          <p:nvPr/>
        </p:nvSpPr>
        <p:spPr>
          <a:xfrm>
            <a:off x="3048000" y="3129451"/>
            <a:ext cx="8404655" cy="2031325"/>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70C0"/>
                </a:solidFill>
              </a:rPr>
              <a:t>فعلى سبيل المثال:</a:t>
            </a:r>
            <a:r>
              <a:rPr lang="ar-EG" dirty="0"/>
              <a:t> تناولت نظريات مثل "الاستخدامات والإشباعات" و"الدافعية المعرفية" هذا الموضوع من منظور نفسي وسلوكي، لكنها لم تعد كافية لتفسير سلوك الجمهور في بيئات الاتصال التفاعلي.</a:t>
            </a:r>
          </a:p>
          <a:p>
            <a:pPr marL="285750" indent="-285750" algn="just" rtl="1">
              <a:buFont typeface="Arial" panose="020B0604020202020204" pitchFamily="34" charset="0"/>
              <a:buChar char="•"/>
            </a:pPr>
            <a:r>
              <a:rPr lang="ar-EG" dirty="0"/>
              <a:t>مع تطور المنصات الرقمية وتخصيص المحتوى بالخوارزميات، ظهرت الحاجة إلى نماذج تفسيرية أحدث، مثل "نموذج الإشباع التفاعلي"، الذي يُبرز </a:t>
            </a:r>
            <a:r>
              <a:rPr lang="ar-EG" dirty="0">
                <a:effectLst>
                  <a:outerShdw blurRad="38100" dist="38100" dir="2700000" algn="tl">
                    <a:srgbClr val="000000">
                      <a:alpha val="43137"/>
                    </a:srgbClr>
                  </a:outerShdw>
                </a:effectLst>
              </a:rPr>
              <a:t>دور الجمهور كفاعل مشارك في إنتاج المحتوى وانتشاره</a:t>
            </a:r>
            <a:r>
              <a:rPr lang="ar-EG" dirty="0"/>
              <a:t>، وليس مجرد متلقٍّ له.</a:t>
            </a:r>
          </a:p>
          <a:p>
            <a:pPr marL="285750" indent="-285750" algn="just" rtl="1">
              <a:buFont typeface="Arial" panose="020B0604020202020204" pitchFamily="34" charset="0"/>
              <a:buChar char="•"/>
            </a:pPr>
            <a:r>
              <a:rPr lang="ar-EG" dirty="0"/>
              <a:t>ويسمح هذا النموذج بتحليل كيف يُشبع المستخدم حاجاته المعرفية والاجتماعية عبر أدوات التفاعل مثل التعليق، أو المشاركة، أو إنشاء محتوى خاص.</a:t>
            </a:r>
          </a:p>
        </p:txBody>
      </p:sp>
      <p:pic>
        <p:nvPicPr>
          <p:cNvPr id="3" name="Picture 2"/>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5300"/>
                    </a14:imgEffect>
                    <a14:imgEffect>
                      <a14:saturation sat="300000"/>
                    </a14:imgEffect>
                  </a14:imgLayer>
                </a14:imgProps>
              </a:ext>
              <a:ext uri="{28A0092B-C50C-407E-A947-70E740481C1C}">
                <a14:useLocalDpi xmlns:a14="http://schemas.microsoft.com/office/drawing/2010/main" val="0"/>
              </a:ext>
            </a:extLst>
          </a:blip>
          <a:stretch>
            <a:fillRect/>
          </a:stretch>
        </p:blipFill>
        <p:spPr>
          <a:xfrm>
            <a:off x="759207" y="3016393"/>
            <a:ext cx="2060194" cy="20601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4480797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300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6"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3573779" y="2405551"/>
            <a:ext cx="7695995" cy="1477328"/>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التغير المستمر في الاستخدامات والاتجاهات والمحتوى الإعلامي</a:t>
            </a:r>
            <a:r>
              <a:rPr lang="ar-EG" dirty="0"/>
              <a:t>، مثل التحولات السريعة في توجهات الجمهور نحو الفيديو القصير، أو التغير في طبيعة المحتوى الإخباري الرقمي من التحقيقات المعمقة إلى التغطيات السريعة.</a:t>
            </a:r>
          </a:p>
          <a:p>
            <a:pPr marL="285750" indent="-285750" algn="just" rtl="1">
              <a:buFont typeface="Arial" panose="020B0604020202020204" pitchFamily="34" charset="0"/>
              <a:buChar char="•"/>
            </a:pPr>
            <a:r>
              <a:rPr lang="ar-EG" dirty="0"/>
              <a:t>هذه التحولات تحفز الباحث على دراسة التفضيلات والسمات النفسية والاجتماعية للمتلقين الجدد، أو وصف خصائص المحتوى المعاصر وأنماط إنتاجه.</a:t>
            </a:r>
          </a:p>
        </p:txBody>
      </p:sp>
      <p:sp>
        <p:nvSpPr>
          <p:cNvPr id="11" name="TextBox 10">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3. </a:t>
            </a:r>
            <a:r>
              <a:rPr lang="ar-EG" sz="2800" b="1" dirty="0"/>
              <a:t>مفهوم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77E75BE0-F882-4959-1777-006B2BC40C76}"/>
              </a:ext>
            </a:extLst>
          </p:cNvPr>
          <p:cNvSpPr txBox="1"/>
          <p:nvPr/>
        </p:nvSpPr>
        <p:spPr>
          <a:xfrm>
            <a:off x="4457701" y="2022646"/>
            <a:ext cx="6812073" cy="369332"/>
          </a:xfrm>
          <a:prstGeom prst="rect">
            <a:avLst/>
          </a:prstGeom>
          <a:noFill/>
        </p:spPr>
        <p:txBody>
          <a:bodyPr wrap="square" rtlCol="0">
            <a:spAutoFit/>
          </a:bodyPr>
          <a:lstStyle/>
          <a:p>
            <a:pPr algn="just" rtl="1"/>
            <a:r>
              <a:rPr lang="ar-EG" u="sng" dirty="0"/>
              <a:t>ومن أبرز هذه الحالات الواقعية التي يمكن دراستها:</a:t>
            </a:r>
          </a:p>
        </p:txBody>
      </p:sp>
      <p:sp>
        <p:nvSpPr>
          <p:cNvPr id="9" name="TextBox 8">
            <a:extLst>
              <a:ext uri="{FF2B5EF4-FFF2-40B4-BE49-F238E27FC236}">
                <a16:creationId xmlns:a16="http://schemas.microsoft.com/office/drawing/2014/main" id="{77E75BE0-F882-4959-1777-006B2BC40C76}"/>
              </a:ext>
            </a:extLst>
          </p:cNvPr>
          <p:cNvSpPr txBox="1"/>
          <p:nvPr/>
        </p:nvSpPr>
        <p:spPr>
          <a:xfrm>
            <a:off x="3573779" y="4036231"/>
            <a:ext cx="7695996" cy="1200329"/>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وهكذا، فإن العديد من الموضوعات والقضايا في مجال الإعلام الرقمي والاتصال التفاعلي تشكل مُشكلات بحثية أصيلة تستحق الدراسة العِلمية، بهدف الكشف عنها، وتحليل عناصرها، والعلاقات القائمة بينها، وتفسير هذه العلاقات أو التنبؤ بمآلاتها، وهو ما يمثل جوهر أهداف البحث العِلمي في ميدان الإعلام.</a:t>
            </a:r>
          </a:p>
        </p:txBody>
      </p:sp>
      <p:pic>
        <p:nvPicPr>
          <p:cNvPr id="3" name="Picture 2"/>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983312" y="2451483"/>
            <a:ext cx="2483787" cy="24837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8552373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300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6"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2063750" y="2687568"/>
            <a:ext cx="9222956" cy="369332"/>
          </a:xfrm>
          <a:prstGeom prst="rect">
            <a:avLst/>
          </a:prstGeom>
          <a:noFill/>
        </p:spPr>
        <p:txBody>
          <a:bodyPr wrap="square" rtlCol="0">
            <a:spAutoFit/>
          </a:bodyPr>
          <a:lstStyle/>
          <a:p>
            <a:pPr algn="r" rtl="1"/>
            <a:r>
              <a:rPr lang="ar-EG" dirty="0"/>
              <a:t>مُشكلة البحث هي </a:t>
            </a:r>
            <a:r>
              <a:rPr lang="ar-EG" b="1" dirty="0"/>
              <a:t>فجوة معرفية</a:t>
            </a:r>
            <a:r>
              <a:rPr lang="ar-EG" dirty="0"/>
              <a:t> يشعر بها الباحث، وينطلق منها بمجموعة من </a:t>
            </a:r>
            <a:r>
              <a:rPr lang="ar-EG" b="1" dirty="0"/>
              <a:t>التساؤلات</a:t>
            </a:r>
            <a:r>
              <a:rPr lang="ar-EG" dirty="0"/>
              <a:t> يحاول الإجابة عنها بطريقة منهجية.</a:t>
            </a:r>
          </a:p>
        </p:txBody>
      </p:sp>
      <p:sp>
        <p:nvSpPr>
          <p:cNvPr id="11" name="TextBox 10">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3. </a:t>
            </a:r>
            <a:r>
              <a:rPr lang="ar-EG" sz="2800" b="1" dirty="0"/>
              <a:t>مفهوم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2" name="TextBox 11">
            <a:extLst>
              <a:ext uri="{FF2B5EF4-FFF2-40B4-BE49-F238E27FC236}">
                <a16:creationId xmlns:a16="http://schemas.microsoft.com/office/drawing/2014/main" id="{0A70FB43-E324-77F4-DB53-65CDE42E5D74}"/>
              </a:ext>
            </a:extLst>
          </p:cNvPr>
          <p:cNvSpPr txBox="1"/>
          <p:nvPr/>
        </p:nvSpPr>
        <p:spPr>
          <a:xfrm>
            <a:off x="1962741" y="1764238"/>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ثانيًا: مفهوم المُشكلة البحثية:</a:t>
            </a:r>
            <a:endParaRPr lang="en-US" sz="2400" b="1" dirty="0">
              <a:solidFill>
                <a:srgbClr val="0070C0"/>
              </a:solidFill>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0A70FB43-E324-77F4-DB53-65CDE42E5D74}"/>
              </a:ext>
            </a:extLst>
          </p:cNvPr>
          <p:cNvSpPr txBox="1"/>
          <p:nvPr/>
        </p:nvSpPr>
        <p:spPr>
          <a:xfrm>
            <a:off x="1962741" y="2327506"/>
            <a:ext cx="9307033" cy="400110"/>
          </a:xfrm>
          <a:prstGeom prst="rect">
            <a:avLst/>
          </a:prstGeom>
          <a:noFill/>
        </p:spPr>
        <p:txBody>
          <a:bodyPr wrap="square" rtlCol="0">
            <a:spAutoFit/>
          </a:bodyPr>
          <a:lstStyle/>
          <a:p>
            <a:pPr algn="just" rtl="1"/>
            <a:r>
              <a:rPr lang="ar-EG" sz="2000" b="1" dirty="0">
                <a:solidFill>
                  <a:schemeClr val="bg2">
                    <a:lumMod val="10000"/>
                  </a:schemeClr>
                </a:solidFill>
                <a:effectLst>
                  <a:outerShdw blurRad="38100" dist="38100" dir="2700000" algn="tl">
                    <a:srgbClr val="000000">
                      <a:alpha val="43137"/>
                    </a:srgbClr>
                  </a:outerShdw>
                </a:effectLst>
              </a:rPr>
              <a:t>الخُلاصة:</a:t>
            </a:r>
            <a:endParaRPr lang="en-US" sz="2000" b="1" dirty="0">
              <a:solidFill>
                <a:schemeClr val="bg2">
                  <a:lumMod val="10000"/>
                </a:schemeClr>
              </a:solidFill>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0A70FB43-E324-77F4-DB53-65CDE42E5D74}"/>
              </a:ext>
            </a:extLst>
          </p:cNvPr>
          <p:cNvSpPr txBox="1"/>
          <p:nvPr/>
        </p:nvSpPr>
        <p:spPr>
          <a:xfrm>
            <a:off x="1962741" y="5182251"/>
            <a:ext cx="9307033" cy="646331"/>
          </a:xfrm>
          <a:prstGeom prst="rect">
            <a:avLst/>
          </a:prstGeom>
          <a:noFill/>
        </p:spPr>
        <p:txBody>
          <a:bodyPr wrap="square" rtlCol="0">
            <a:spAutoFit/>
          </a:bodyPr>
          <a:lstStyle/>
          <a:p>
            <a:pPr algn="r" rtl="1"/>
            <a:r>
              <a:rPr lang="en-US" b="1" dirty="0"/>
              <a:t>📝 </a:t>
            </a:r>
            <a:r>
              <a:rPr lang="ar-EG" b="1" dirty="0"/>
              <a:t> </a:t>
            </a:r>
            <a:r>
              <a:rPr lang="ar-EG" b="1" dirty="0">
                <a:solidFill>
                  <a:schemeClr val="accent5">
                    <a:lumMod val="50000"/>
                  </a:schemeClr>
                </a:solidFill>
              </a:rPr>
              <a:t>مُلاحظة:</a:t>
            </a:r>
          </a:p>
          <a:p>
            <a:pPr algn="r" rtl="1"/>
            <a:r>
              <a:rPr lang="ar-EG" dirty="0"/>
              <a:t>لا تعني المُشكلة أن هناك كارثة أو خطأ، بل تعني أن هناك أمرًا يستوجب الدراسة.</a:t>
            </a:r>
          </a:p>
        </p:txBody>
      </p:sp>
      <p:sp>
        <p:nvSpPr>
          <p:cNvPr id="9" name="TextBox 8">
            <a:extLst>
              <a:ext uri="{FF2B5EF4-FFF2-40B4-BE49-F238E27FC236}">
                <a16:creationId xmlns:a16="http://schemas.microsoft.com/office/drawing/2014/main" id="{77E75BE0-F882-4959-1777-006B2BC40C76}"/>
              </a:ext>
            </a:extLst>
          </p:cNvPr>
          <p:cNvSpPr txBox="1"/>
          <p:nvPr/>
        </p:nvSpPr>
        <p:spPr>
          <a:xfrm>
            <a:off x="6080761" y="3355742"/>
            <a:ext cx="5189013" cy="1477328"/>
          </a:xfrm>
          <a:prstGeom prst="rect">
            <a:avLst/>
          </a:prstGeom>
          <a:noFill/>
        </p:spPr>
        <p:txBody>
          <a:bodyPr wrap="square" rtlCol="0">
            <a:spAutoFit/>
          </a:bodyPr>
          <a:lstStyle/>
          <a:p>
            <a:pPr algn="r" rtl="1"/>
            <a:r>
              <a:rPr lang="ar-EG" u="sng" dirty="0"/>
              <a:t>قد تكون:</a:t>
            </a:r>
          </a:p>
          <a:p>
            <a:pPr marL="742950" lvl="1" indent="-285750" algn="r" rtl="1">
              <a:buFont typeface="Arial" panose="020B0604020202020204" pitchFamily="34" charset="0"/>
              <a:buChar char="•"/>
            </a:pPr>
            <a:r>
              <a:rPr lang="ar-EG" b="1" dirty="0"/>
              <a:t>تفسيرًا لظاهرة غامضة</a:t>
            </a:r>
            <a:r>
              <a:rPr lang="ar-EG" dirty="0"/>
              <a:t>.</a:t>
            </a:r>
          </a:p>
          <a:p>
            <a:pPr marL="742950" lvl="1" indent="-285750" algn="r" rtl="1">
              <a:buFont typeface="Arial" panose="020B0604020202020204" pitchFamily="34" charset="0"/>
              <a:buChar char="•"/>
            </a:pPr>
            <a:r>
              <a:rPr lang="ar-EG" b="1" dirty="0"/>
              <a:t>اختبارًا لعلاقة بين متغيرات</a:t>
            </a:r>
            <a:r>
              <a:rPr lang="ar-EG" dirty="0"/>
              <a:t>.</a:t>
            </a:r>
          </a:p>
          <a:p>
            <a:pPr marL="742950" lvl="1" indent="-285750" algn="r" rtl="1">
              <a:buFont typeface="Arial" panose="020B0604020202020204" pitchFamily="34" charset="0"/>
              <a:buChar char="•"/>
            </a:pPr>
            <a:r>
              <a:rPr lang="ar-EG" b="1" dirty="0"/>
              <a:t>تحقيقًا في نتائج متعارضة بين دراسات سابقة</a:t>
            </a:r>
            <a:r>
              <a:rPr lang="ar-EG" dirty="0"/>
              <a:t>.</a:t>
            </a:r>
          </a:p>
          <a:p>
            <a:pPr marL="742950" lvl="1" indent="-285750" algn="r" rtl="1">
              <a:buFont typeface="Arial" panose="020B0604020202020204" pitchFamily="34" charset="0"/>
              <a:buChar char="•"/>
            </a:pPr>
            <a:r>
              <a:rPr lang="ar-EG" b="1" dirty="0"/>
              <a:t>مقارنة بين اتجاهات أو أدوات أو فئات تستلزم الدراسة</a:t>
            </a:r>
            <a:r>
              <a:rPr lang="ar-EG" dirty="0"/>
              <a:t>.</a:t>
            </a:r>
          </a:p>
        </p:txBody>
      </p:sp>
      <p:pic>
        <p:nvPicPr>
          <p:cNvPr id="3" name="Picture 2"/>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803695" y="3189281"/>
            <a:ext cx="2989456" cy="19929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1348948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7000"/>
                            </p:stCondLst>
                            <p:childTnLst>
                              <p:par>
                                <p:cTn id="29" presetID="42"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par>
                          <p:cTn id="34" fill="hold">
                            <p:stCondLst>
                              <p:cond delay="8000"/>
                            </p:stCondLst>
                            <p:childTnLst>
                              <p:par>
                                <p:cTn id="35" presetID="42" presetClass="entr" presetSubtype="0" fill="hold" grpId="0" nodeType="afterEffect">
                                  <p:stCondLst>
                                    <p:cond delay="300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12" grpId="0"/>
      <p:bldP spid="6" grpId="0"/>
      <p:bldP spid="7"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86DE0-F8C1-C278-7E4F-8DF63636085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B90AED7E-D23D-8512-5069-4330BBA37FD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D2009859-0C7B-CD21-9EF3-7C03BF0E130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3DD972F4-FB3B-060A-F456-94FB816A46C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F01608F-C0DA-8B59-7595-81B1311C2CB7}"/>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B767F44-8F73-35BD-15DB-722FE0D140F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5032449D-734B-BFD6-337C-DD5DE7EB8D6A}"/>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236C23A-84D2-B7E9-AC2B-D75F3579D2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25B625C-4C47-249E-7E1D-2959586A0DF0}"/>
              </a:ext>
            </a:extLst>
          </p:cNvPr>
          <p:cNvSpPr txBox="1"/>
          <p:nvPr/>
        </p:nvSpPr>
        <p:spPr>
          <a:xfrm>
            <a:off x="1117422" y="5027146"/>
            <a:ext cx="4546437" cy="523220"/>
          </a:xfrm>
          <a:prstGeom prst="rect">
            <a:avLst/>
          </a:prstGeom>
          <a:noFill/>
        </p:spPr>
        <p:txBody>
          <a:bodyPr wrap="none" rtlCol="0">
            <a:spAutoFit/>
          </a:bodyPr>
          <a:lstStyle/>
          <a:p>
            <a:pPr algn="ctr"/>
            <a:r>
              <a:rPr lang="ar-EG" sz="2800" dirty="0">
                <a:solidFill>
                  <a:srgbClr val="0070C0"/>
                </a:solidFill>
                <a:effectLst>
                  <a:outerShdw blurRad="38100" dist="38100" dir="2700000" algn="tl">
                    <a:srgbClr val="000000">
                      <a:alpha val="43137"/>
                    </a:srgbClr>
                  </a:outerShdw>
                </a:effectLst>
              </a:rPr>
              <a:t>مصادر التعرف على المُشكلات البحثية</a:t>
            </a:r>
            <a:endParaRPr lang="en-US" sz="2800" dirty="0">
              <a:solidFill>
                <a:schemeClr val="accent5">
                  <a:lumMod val="75000"/>
                </a:schemeClr>
              </a:solidFill>
              <a:effectLst>
                <a:outerShdw blurRad="38100" dist="38100" dir="2700000" algn="tl">
                  <a:srgbClr val="000000">
                    <a:alpha val="43137"/>
                  </a:srgbClr>
                </a:outerShdw>
              </a:effectLst>
              <a:latin typeface="Alexandria" charset="0"/>
              <a:cs typeface="Alexandria" charset="0"/>
            </a:endParaRPr>
          </a:p>
        </p:txBody>
      </p:sp>
      <p:sp>
        <p:nvSpPr>
          <p:cNvPr id="13" name="TextBox 12">
            <a:extLst>
              <a:ext uri="{FF2B5EF4-FFF2-40B4-BE49-F238E27FC236}">
                <a16:creationId xmlns:a16="http://schemas.microsoft.com/office/drawing/2014/main" id="{2BF09A14-6661-F98A-E28F-F61E100E8FAE}"/>
              </a:ext>
            </a:extLst>
          </p:cNvPr>
          <p:cNvSpPr txBox="1"/>
          <p:nvPr/>
        </p:nvSpPr>
        <p:spPr>
          <a:xfrm>
            <a:off x="5932512" y="1154405"/>
            <a:ext cx="5606482" cy="553998"/>
          </a:xfrm>
          <a:prstGeom prst="rect">
            <a:avLst/>
          </a:prstGeom>
          <a:noFill/>
        </p:spPr>
        <p:txBody>
          <a:bodyPr wrap="square" rtlCol="0">
            <a:spAutoFit/>
          </a:bodyPr>
          <a:lstStyle/>
          <a:p>
            <a:pPr algn="ctr"/>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الأولى: صياغة المُشكلة</a:t>
            </a:r>
          </a:p>
        </p:txBody>
      </p:sp>
    </p:spTree>
    <p:extLst>
      <p:ext uri="{BB962C8B-B14F-4D97-AF65-F5344CB8AC3E}">
        <p14:creationId xmlns:p14="http://schemas.microsoft.com/office/powerpoint/2010/main" val="2791591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00"/>
                                        <p:tgtEl>
                                          <p:spTgt spid="2"/>
                                        </p:tgtEl>
                                      </p:cBhvr>
                                    </p:animEffect>
                                  </p:childTnLst>
                                </p:cTn>
                              </p:par>
                            </p:childTnLst>
                          </p:cTn>
                        </p:par>
                        <p:par>
                          <p:cTn id="19" fill="hold">
                            <p:stCondLst>
                              <p:cond delay="1750"/>
                            </p:stCondLst>
                            <p:childTnLst>
                              <p:par>
                                <p:cTn id="20" presetID="22" presetClass="entr" presetSubtype="4"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2" grpId="0"/>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t>مصادر التعرف على المُشكلات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2" name="TextBox 11">
            <a:extLst>
              <a:ext uri="{FF2B5EF4-FFF2-40B4-BE49-F238E27FC236}">
                <a16:creationId xmlns:a16="http://schemas.microsoft.com/office/drawing/2014/main" id="{0A70FB43-E324-77F4-DB53-65CDE42E5D74}"/>
              </a:ext>
            </a:extLst>
          </p:cNvPr>
          <p:cNvSpPr txBox="1"/>
          <p:nvPr/>
        </p:nvSpPr>
        <p:spPr>
          <a:xfrm>
            <a:off x="1943690" y="1863298"/>
            <a:ext cx="9307033" cy="461665"/>
          </a:xfrm>
          <a:prstGeom prst="rect">
            <a:avLst/>
          </a:prstGeom>
          <a:noFill/>
        </p:spPr>
        <p:txBody>
          <a:bodyPr wrap="square" rtlCol="0">
            <a:spAutoFit/>
          </a:bodyPr>
          <a:lstStyle/>
          <a:p>
            <a:pPr algn="just" rtl="1"/>
            <a:r>
              <a:rPr lang="ar-EG" sz="2400" b="1" dirty="0">
                <a:solidFill>
                  <a:schemeClr val="accent5">
                    <a:lumMod val="50000"/>
                  </a:schemeClr>
                </a:solidFill>
                <a:effectLst>
                  <a:outerShdw blurRad="38100" dist="38100" dir="2700000" algn="tl">
                    <a:srgbClr val="000000">
                      <a:alpha val="43137"/>
                    </a:srgbClr>
                  </a:outerShdw>
                </a:effectLst>
              </a:rPr>
              <a:t>ثالثًا: مصادر التعرف على المُشكلات البحثية:</a:t>
            </a:r>
            <a:endParaRPr lang="en-US" sz="2400" b="1" dirty="0">
              <a:solidFill>
                <a:schemeClr val="accent5">
                  <a:lumMod val="50000"/>
                </a:schemeClr>
              </a:solidFill>
              <a:effectLst>
                <a:outerShdw blurRad="38100" dist="38100" dir="2700000" algn="tl">
                  <a:srgbClr val="000000">
                    <a:alpha val="43137"/>
                  </a:srgbClr>
                </a:outerShdw>
              </a:effectLst>
            </a:endParaRPr>
          </a:p>
        </p:txBody>
      </p:sp>
      <p:grpSp>
        <p:nvGrpSpPr>
          <p:cNvPr id="13" name="Group 12">
            <a:extLst>
              <a:ext uri="{FF2B5EF4-FFF2-40B4-BE49-F238E27FC236}">
                <a16:creationId xmlns:a16="http://schemas.microsoft.com/office/drawing/2014/main" id="{EC73C6D8-B5C4-C6D3-9CE1-84460E563B50}"/>
              </a:ext>
            </a:extLst>
          </p:cNvPr>
          <p:cNvGrpSpPr/>
          <p:nvPr/>
        </p:nvGrpSpPr>
        <p:grpSpPr>
          <a:xfrm>
            <a:off x="2571332" y="2658857"/>
            <a:ext cx="9956804" cy="2767951"/>
            <a:chOff x="4472081" y="1784489"/>
            <a:chExt cx="7100715" cy="3666564"/>
          </a:xfrm>
        </p:grpSpPr>
        <p:grpSp>
          <p:nvGrpSpPr>
            <p:cNvPr id="14" name="Group 13">
              <a:extLst>
                <a:ext uri="{FF2B5EF4-FFF2-40B4-BE49-F238E27FC236}">
                  <a16:creationId xmlns:a16="http://schemas.microsoft.com/office/drawing/2014/main" id="{0D2385D7-6937-2C9F-3775-E8B189533865}"/>
                </a:ext>
              </a:extLst>
            </p:cNvPr>
            <p:cNvGrpSpPr/>
            <p:nvPr/>
          </p:nvGrpSpPr>
          <p:grpSpPr>
            <a:xfrm>
              <a:off x="4472081" y="1784489"/>
              <a:ext cx="7100715" cy="3666564"/>
              <a:chOff x="2151035" y="2569674"/>
              <a:chExt cx="6359722" cy="2975056"/>
            </a:xfrm>
            <a:scene3d>
              <a:camera prst="orthographicFront">
                <a:rot lat="0" lon="0" rev="0"/>
              </a:camera>
              <a:lightRig rig="contrasting" dir="t">
                <a:rot lat="0" lon="0" rev="1500000"/>
              </a:lightRig>
            </a:scene3d>
          </p:grpSpPr>
          <p:sp>
            <p:nvSpPr>
              <p:cNvPr id="17" name="Freeform: Shape 6">
                <a:extLst>
                  <a:ext uri="{FF2B5EF4-FFF2-40B4-BE49-F238E27FC236}">
                    <a16:creationId xmlns:a16="http://schemas.microsoft.com/office/drawing/2014/main" id="{60FB9D4B-4726-AACB-B618-87F6AD1766C2}"/>
                  </a:ext>
                </a:extLst>
              </p:cNvPr>
              <p:cNvSpPr/>
              <p:nvPr/>
            </p:nvSpPr>
            <p:spPr>
              <a:xfrm>
                <a:off x="5505585" y="3532971"/>
                <a:ext cx="1386689" cy="1067872"/>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149987" dist="250190" dir="8460000" algn="ctr">
                  <a:srgbClr val="000000">
                    <a:alpha val="28000"/>
                  </a:srgbClr>
                </a:outerShdw>
              </a:effectLst>
              <a:sp3d prstMaterial="metal">
                <a:bevelT w="88900" h="889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46517" tIns="46517" rIns="46517" bIns="46517" numCol="1" spcCol="1270" anchor="ctr" anchorCtr="0">
                <a:noAutofit/>
                <a:flatTx/>
              </a:bodyPr>
              <a:lstStyle/>
              <a:p>
                <a:pPr lvl="0" algn="ctr" defTabSz="1066800" rtl="1">
                  <a:lnSpc>
                    <a:spcPct val="90000"/>
                  </a:lnSpc>
                  <a:spcBef>
                    <a:spcPct val="0"/>
                  </a:spcBef>
                  <a:spcAft>
                    <a:spcPct val="35000"/>
                  </a:spcAft>
                </a:pPr>
                <a:r>
                  <a:rPr lang="ar-EG" sz="3200" b="1" dirty="0"/>
                  <a:t>مصدران أساسيان</a:t>
                </a:r>
                <a:endParaRPr lang="en-US" sz="3200" b="1" dirty="0"/>
              </a:p>
            </p:txBody>
          </p:sp>
          <p:sp>
            <p:nvSpPr>
              <p:cNvPr id="18" name="Freeform: Shape 7">
                <a:extLst>
                  <a:ext uri="{FF2B5EF4-FFF2-40B4-BE49-F238E27FC236}">
                    <a16:creationId xmlns:a16="http://schemas.microsoft.com/office/drawing/2014/main" id="{B536F9C8-F86D-4ADA-82BC-F15396130B2E}"/>
                  </a:ext>
                </a:extLst>
              </p:cNvPr>
              <p:cNvSpPr/>
              <p:nvPr/>
            </p:nvSpPr>
            <p:spPr>
              <a:xfrm rot="18770822">
                <a:off x="4366557" y="3588651"/>
                <a:ext cx="1256240" cy="35473"/>
              </a:xfrm>
              <a:custGeom>
                <a:avLst/>
                <a:gdLst>
                  <a:gd name="connsiteX0" fmla="*/ 0 w 1256240"/>
                  <a:gd name="connsiteY0" fmla="*/ 17736 h 35473"/>
                  <a:gd name="connsiteX1" fmla="*/ 1256240 w 1256240"/>
                  <a:gd name="connsiteY1" fmla="*/ 17736 h 35473"/>
                </a:gdLst>
                <a:ahLst/>
                <a:cxnLst>
                  <a:cxn ang="0">
                    <a:pos x="connsiteX0" y="connsiteY0"/>
                  </a:cxn>
                  <a:cxn ang="0">
                    <a:pos x="connsiteX1" y="connsiteY1"/>
                  </a:cxn>
                </a:cxnLst>
                <a:rect l="l" t="t" r="r" b="b"/>
                <a:pathLst>
                  <a:path w="1256240" h="35473">
                    <a:moveTo>
                      <a:pt x="0" y="17736"/>
                    </a:moveTo>
                    <a:lnTo>
                      <a:pt x="1256240" y="17736"/>
                    </a:lnTo>
                  </a:path>
                </a:pathLst>
              </a:custGeom>
              <a:noFill/>
              <a:ln>
                <a:noFill/>
              </a:ln>
              <a:effectLst>
                <a:outerShdw blurRad="44450" dist="27940" dir="5400000" algn="ctr">
                  <a:srgbClr val="000000">
                    <a:alpha val="32000"/>
                  </a:srgbClr>
                </a:outerShdw>
              </a:effectLst>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09414" tIns="-13670" rIns="609413" bIns="-13669"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19" name="Freeform: Shape 8">
                <a:extLst>
                  <a:ext uri="{FF2B5EF4-FFF2-40B4-BE49-F238E27FC236}">
                    <a16:creationId xmlns:a16="http://schemas.microsoft.com/office/drawing/2014/main" id="{74507AC1-27CA-7F9A-059D-23FADB472AE8}"/>
                  </a:ext>
                </a:extLst>
              </p:cNvPr>
              <p:cNvSpPr/>
              <p:nvPr/>
            </p:nvSpPr>
            <p:spPr>
              <a:xfrm>
                <a:off x="2183483" y="2569674"/>
                <a:ext cx="2535393" cy="1255473"/>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149987" dist="250190" dir="8460000" algn="ctr">
                  <a:srgbClr val="000000">
                    <a:alpha val="28000"/>
                  </a:srgbClr>
                </a:outerShdw>
              </a:effectLst>
              <a:sp3d prstMaterial="metal">
                <a:bevelT w="88900" h="889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46517" tIns="46517" rIns="46517" bIns="46517" numCol="1" spcCol="1270" anchor="ctr" anchorCtr="0">
                <a:noAutofit/>
                <a:flatTx/>
              </a:bodyPr>
              <a:lstStyle/>
              <a:p>
                <a:pPr algn="ctr" rtl="1"/>
                <a:r>
                  <a:rPr lang="ar-EG" sz="2400" b="1" dirty="0"/>
                  <a:t>المحور النظري</a:t>
                </a:r>
              </a:p>
              <a:p>
                <a:pPr algn="ctr" rtl="1"/>
                <a:r>
                  <a:rPr lang="ar-EG" sz="2400" b="1" dirty="0"/>
                  <a:t>(مُراجعة التراث العِلمي)</a:t>
                </a:r>
                <a:endParaRPr lang="en-US" sz="2400" b="1" dirty="0"/>
              </a:p>
            </p:txBody>
          </p:sp>
          <p:sp>
            <p:nvSpPr>
              <p:cNvPr id="20" name="Freeform: Shape 9">
                <a:extLst>
                  <a:ext uri="{FF2B5EF4-FFF2-40B4-BE49-F238E27FC236}">
                    <a16:creationId xmlns:a16="http://schemas.microsoft.com/office/drawing/2014/main" id="{0CDAD013-9191-8178-6E17-F54390A9FC9A}"/>
                  </a:ext>
                </a:extLst>
              </p:cNvPr>
              <p:cNvSpPr/>
              <p:nvPr/>
            </p:nvSpPr>
            <p:spPr>
              <a:xfrm rot="19457599">
                <a:off x="7458686" y="2821117"/>
                <a:ext cx="1052071" cy="35473"/>
              </a:xfrm>
              <a:custGeom>
                <a:avLst/>
                <a:gdLst>
                  <a:gd name="connsiteX0" fmla="*/ 0 w 1052071"/>
                  <a:gd name="connsiteY0" fmla="*/ 17736 h 35473"/>
                  <a:gd name="connsiteX1" fmla="*/ 1052071 w 1052071"/>
                  <a:gd name="connsiteY1" fmla="*/ 17736 h 35473"/>
                </a:gdLst>
                <a:ahLst/>
                <a:cxnLst>
                  <a:cxn ang="0">
                    <a:pos x="connsiteX0" y="connsiteY0"/>
                  </a:cxn>
                  <a:cxn ang="0">
                    <a:pos x="connsiteX1" y="connsiteY1"/>
                  </a:cxn>
                </a:cxnLst>
                <a:rect l="l" t="t" r="r" b="b"/>
                <a:pathLst>
                  <a:path w="1052071" h="35473">
                    <a:moveTo>
                      <a:pt x="0" y="17736"/>
                    </a:moveTo>
                    <a:lnTo>
                      <a:pt x="1052071" y="17736"/>
                    </a:lnTo>
                  </a:path>
                </a:pathLst>
              </a:custGeom>
              <a:noFill/>
              <a:ln>
                <a:noFill/>
              </a:ln>
              <a:effectLst>
                <a:outerShdw blurRad="44450" dist="27940" dir="5400000" algn="ctr">
                  <a:srgbClr val="000000">
                    <a:alpha val="32000"/>
                  </a:srgbClr>
                </a:outerShdw>
              </a:effectLst>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12433" tIns="-8565" rIns="512434" bIns="-8566"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21" name="Freeform: Shape 11">
                <a:extLst>
                  <a:ext uri="{FF2B5EF4-FFF2-40B4-BE49-F238E27FC236}">
                    <a16:creationId xmlns:a16="http://schemas.microsoft.com/office/drawing/2014/main" id="{DF6BD6FD-EA3F-F588-5141-975FF70EB49E}"/>
                  </a:ext>
                </a:extLst>
              </p:cNvPr>
              <p:cNvSpPr/>
              <p:nvPr/>
            </p:nvSpPr>
            <p:spPr>
              <a:xfrm rot="2142401">
                <a:off x="7458686" y="3435144"/>
                <a:ext cx="1052071" cy="35473"/>
              </a:xfrm>
              <a:custGeom>
                <a:avLst/>
                <a:gdLst>
                  <a:gd name="connsiteX0" fmla="*/ 0 w 1052071"/>
                  <a:gd name="connsiteY0" fmla="*/ 17736 h 35473"/>
                  <a:gd name="connsiteX1" fmla="*/ 1052071 w 1052071"/>
                  <a:gd name="connsiteY1" fmla="*/ 17736 h 35473"/>
                </a:gdLst>
                <a:ahLst/>
                <a:cxnLst>
                  <a:cxn ang="0">
                    <a:pos x="connsiteX0" y="connsiteY0"/>
                  </a:cxn>
                  <a:cxn ang="0">
                    <a:pos x="connsiteX1" y="connsiteY1"/>
                  </a:cxn>
                </a:cxnLst>
                <a:rect l="l" t="t" r="r" b="b"/>
                <a:pathLst>
                  <a:path w="1052071" h="35473">
                    <a:moveTo>
                      <a:pt x="0" y="17736"/>
                    </a:moveTo>
                    <a:lnTo>
                      <a:pt x="1052071" y="17736"/>
                    </a:lnTo>
                  </a:path>
                </a:pathLst>
              </a:custGeom>
              <a:noFill/>
              <a:ln>
                <a:noFill/>
              </a:ln>
              <a:effectLst>
                <a:outerShdw blurRad="44450" dist="27940" dir="5400000" algn="ctr">
                  <a:srgbClr val="000000">
                    <a:alpha val="32000"/>
                  </a:srgbClr>
                </a:outerShdw>
              </a:effectLst>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12434" tIns="-8566" rIns="512433" bIns="-8565"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22" name="Freeform: Shape 13">
                <a:extLst>
                  <a:ext uri="{FF2B5EF4-FFF2-40B4-BE49-F238E27FC236}">
                    <a16:creationId xmlns:a16="http://schemas.microsoft.com/office/drawing/2014/main" id="{E3646605-62DB-2369-1E1A-98D7F6E6DAB6}"/>
                  </a:ext>
                </a:extLst>
              </p:cNvPr>
              <p:cNvSpPr/>
              <p:nvPr/>
            </p:nvSpPr>
            <p:spPr>
              <a:xfrm rot="2829178">
                <a:off x="4366557" y="4509691"/>
                <a:ext cx="1256240" cy="35473"/>
              </a:xfrm>
              <a:custGeom>
                <a:avLst/>
                <a:gdLst>
                  <a:gd name="connsiteX0" fmla="*/ 0 w 1256240"/>
                  <a:gd name="connsiteY0" fmla="*/ 17736 h 35473"/>
                  <a:gd name="connsiteX1" fmla="*/ 1256240 w 1256240"/>
                  <a:gd name="connsiteY1" fmla="*/ 17736 h 35473"/>
                </a:gdLst>
                <a:ahLst/>
                <a:cxnLst>
                  <a:cxn ang="0">
                    <a:pos x="connsiteX0" y="connsiteY0"/>
                  </a:cxn>
                  <a:cxn ang="0">
                    <a:pos x="connsiteX1" y="connsiteY1"/>
                  </a:cxn>
                </a:cxnLst>
                <a:rect l="l" t="t" r="r" b="b"/>
                <a:pathLst>
                  <a:path w="1256240" h="35473">
                    <a:moveTo>
                      <a:pt x="0" y="17736"/>
                    </a:moveTo>
                    <a:lnTo>
                      <a:pt x="1256240" y="17736"/>
                    </a:lnTo>
                  </a:path>
                </a:pathLst>
              </a:custGeom>
              <a:noFill/>
              <a:ln>
                <a:noFill/>
              </a:ln>
              <a:effectLst>
                <a:outerShdw blurRad="44450" dist="27940" dir="5400000" algn="ctr">
                  <a:srgbClr val="000000">
                    <a:alpha val="32000"/>
                  </a:srgbClr>
                </a:outerShdw>
              </a:effectLst>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09414" tIns="-13670" rIns="609413" bIns="-13670"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23" name="Freeform: Shape 14">
                <a:extLst>
                  <a:ext uri="{FF2B5EF4-FFF2-40B4-BE49-F238E27FC236}">
                    <a16:creationId xmlns:a16="http://schemas.microsoft.com/office/drawing/2014/main" id="{B1BE3081-62AA-EB2F-22DD-9562936F58BE}"/>
                  </a:ext>
                </a:extLst>
              </p:cNvPr>
              <p:cNvSpPr/>
              <p:nvPr/>
            </p:nvSpPr>
            <p:spPr>
              <a:xfrm>
                <a:off x="2151035" y="4289257"/>
                <a:ext cx="2535395" cy="1255473"/>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149987" dist="250190" dir="8460000" algn="ctr">
                  <a:srgbClr val="000000">
                    <a:alpha val="28000"/>
                  </a:srgbClr>
                </a:outerShdw>
              </a:effectLst>
              <a:sp3d prstMaterial="metal">
                <a:bevelT w="88900" h="889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46517" tIns="46517" rIns="46517" bIns="46517" numCol="1" spcCol="1270" anchor="ctr" anchorCtr="0">
                <a:noAutofit/>
                <a:flatTx/>
              </a:bodyPr>
              <a:lstStyle/>
              <a:p>
                <a:pPr algn="ctr" rtl="1"/>
                <a:r>
                  <a:rPr lang="ar-EG" sz="2400" b="1" dirty="0"/>
                  <a:t>المحور الميداني</a:t>
                </a:r>
              </a:p>
              <a:p>
                <a:pPr algn="ctr" rtl="1"/>
                <a:r>
                  <a:rPr lang="ar-EG" sz="2400" b="1" dirty="0"/>
                  <a:t>(المُلاحظة العِلمية للممارسة الإعلامية)</a:t>
                </a:r>
                <a:endParaRPr lang="en-US" sz="2400" b="1" dirty="0">
                  <a:solidFill>
                    <a:srgbClr val="0070C0"/>
                  </a:solidFill>
                  <a:effectLst>
                    <a:outerShdw blurRad="38100" dist="38100" dir="2700000" algn="tl">
                      <a:srgbClr val="000000">
                        <a:alpha val="43137"/>
                      </a:srgbClr>
                    </a:outerShdw>
                  </a:effectLst>
                </a:endParaRPr>
              </a:p>
            </p:txBody>
          </p:sp>
          <p:sp>
            <p:nvSpPr>
              <p:cNvPr id="24" name="Freeform: Shape 17">
                <a:extLst>
                  <a:ext uri="{FF2B5EF4-FFF2-40B4-BE49-F238E27FC236}">
                    <a16:creationId xmlns:a16="http://schemas.microsoft.com/office/drawing/2014/main" id="{9B2C9795-67F0-D6D2-E09F-5BFDA323F271}"/>
                  </a:ext>
                </a:extLst>
              </p:cNvPr>
              <p:cNvSpPr/>
              <p:nvPr/>
            </p:nvSpPr>
            <p:spPr>
              <a:xfrm>
                <a:off x="7557572" y="4970211"/>
                <a:ext cx="854298" cy="35473"/>
              </a:xfrm>
              <a:custGeom>
                <a:avLst/>
                <a:gdLst>
                  <a:gd name="connsiteX0" fmla="*/ 0 w 854298"/>
                  <a:gd name="connsiteY0" fmla="*/ 17736 h 35473"/>
                  <a:gd name="connsiteX1" fmla="*/ 854298 w 854298"/>
                  <a:gd name="connsiteY1" fmla="*/ 17736 h 35473"/>
                </a:gdLst>
                <a:ahLst/>
                <a:cxnLst>
                  <a:cxn ang="0">
                    <a:pos x="connsiteX0" y="connsiteY0"/>
                  </a:cxn>
                  <a:cxn ang="0">
                    <a:pos x="connsiteX1" y="connsiteY1"/>
                  </a:cxn>
                </a:cxnLst>
                <a:rect l="l" t="t" r="r" b="b"/>
                <a:pathLst>
                  <a:path w="854298" h="35473">
                    <a:moveTo>
                      <a:pt x="0" y="17736"/>
                    </a:moveTo>
                    <a:lnTo>
                      <a:pt x="854298" y="17736"/>
                    </a:lnTo>
                  </a:path>
                </a:pathLst>
              </a:custGeom>
              <a:noFill/>
              <a:ln>
                <a:noFill/>
              </a:ln>
              <a:effectLst>
                <a:outerShdw blurRad="44450" dist="27940" dir="5400000" algn="ctr">
                  <a:srgbClr val="000000">
                    <a:alpha val="32000"/>
                  </a:srgbClr>
                </a:outerShdw>
              </a:effectLst>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418492" tIns="-3621" rIns="418492" bIns="-3620"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grpSp>
        <p:sp>
          <p:nvSpPr>
            <p:cNvPr id="15" name="Arrow: Left 1">
              <a:extLst>
                <a:ext uri="{FF2B5EF4-FFF2-40B4-BE49-F238E27FC236}">
                  <a16:creationId xmlns:a16="http://schemas.microsoft.com/office/drawing/2014/main" id="{AF4A88D5-6EFF-ACC0-E141-91BEFF0CDD4B}"/>
                </a:ext>
              </a:extLst>
            </p:cNvPr>
            <p:cNvSpPr/>
            <p:nvPr/>
          </p:nvSpPr>
          <p:spPr>
            <a:xfrm rot="2330076">
              <a:off x="7352821" y="2718514"/>
              <a:ext cx="844550" cy="412750"/>
            </a:xfrm>
            <a:prstGeom prst="lef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Arrow: Left 2">
              <a:extLst>
                <a:ext uri="{FF2B5EF4-FFF2-40B4-BE49-F238E27FC236}">
                  <a16:creationId xmlns:a16="http://schemas.microsoft.com/office/drawing/2014/main" id="{386BCFF9-0E0E-7598-C691-8ECCDA4346D7}"/>
                </a:ext>
              </a:extLst>
            </p:cNvPr>
            <p:cNvSpPr/>
            <p:nvPr/>
          </p:nvSpPr>
          <p:spPr>
            <a:xfrm rot="19326460">
              <a:off x="7354474" y="4013061"/>
              <a:ext cx="844550" cy="412750"/>
            </a:xfrm>
            <a:prstGeom prst="lef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31230173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4457701" y="3487591"/>
            <a:ext cx="6812073" cy="646331"/>
          </a:xfrm>
          <a:prstGeom prst="rect">
            <a:avLst/>
          </a:prstGeom>
          <a:noFill/>
        </p:spPr>
        <p:txBody>
          <a:bodyPr wrap="square" rtlCol="0">
            <a:spAutoFit/>
          </a:bodyPr>
          <a:lstStyle/>
          <a:p>
            <a:pPr algn="just" rtl="1"/>
            <a:r>
              <a:rPr lang="ar-EG" dirty="0"/>
              <a:t>يعتمد هذا المحور على </a:t>
            </a:r>
            <a:r>
              <a:rPr lang="ar-EG" b="1" dirty="0"/>
              <a:t>القراءة المتعمقة والناقدة للتراث العِلمي</a:t>
            </a:r>
            <a:r>
              <a:rPr lang="ar-EG" dirty="0"/>
              <a:t> في المجال العِلمي العام، أو في التخصص الدقيق للباحث. </a:t>
            </a:r>
            <a:r>
              <a:rPr lang="ar-EG" u="sng" dirty="0"/>
              <a:t>ويشمل هذه التراث العِلمي ما يلي:</a:t>
            </a:r>
          </a:p>
        </p:txBody>
      </p:sp>
      <p:sp>
        <p:nvSpPr>
          <p:cNvPr id="11" name="TextBox 10">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t>مصادر التعرف على المُشكلات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2" name="TextBox 11">
            <a:extLst>
              <a:ext uri="{FF2B5EF4-FFF2-40B4-BE49-F238E27FC236}">
                <a16:creationId xmlns:a16="http://schemas.microsoft.com/office/drawing/2014/main" id="{0A70FB43-E324-77F4-DB53-65CDE42E5D74}"/>
              </a:ext>
            </a:extLst>
          </p:cNvPr>
          <p:cNvSpPr txBox="1"/>
          <p:nvPr/>
        </p:nvSpPr>
        <p:spPr>
          <a:xfrm>
            <a:off x="5615940" y="1839592"/>
            <a:ext cx="563478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ثالثًا: مصادر التعرف على المُشكلات البحثية:</a:t>
            </a:r>
            <a:endParaRPr lang="en-US" sz="2400" b="1" dirty="0">
              <a:solidFill>
                <a:srgbClr val="0070C0"/>
              </a:solidFill>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0A70FB43-E324-77F4-DB53-65CDE42E5D74}"/>
              </a:ext>
            </a:extLst>
          </p:cNvPr>
          <p:cNvSpPr txBox="1"/>
          <p:nvPr/>
        </p:nvSpPr>
        <p:spPr>
          <a:xfrm>
            <a:off x="764959" y="2394389"/>
            <a:ext cx="10504815" cy="646331"/>
          </a:xfrm>
          <a:prstGeom prst="rect">
            <a:avLst/>
          </a:prstGeom>
          <a:noFill/>
        </p:spPr>
        <p:txBody>
          <a:bodyPr wrap="square" rtlCol="0">
            <a:spAutoFit/>
          </a:bodyPr>
          <a:lstStyle/>
          <a:p>
            <a:pPr algn="just" rtl="1"/>
            <a:r>
              <a:rPr lang="ar-EG" dirty="0"/>
              <a:t>تُعد </a:t>
            </a:r>
            <a:r>
              <a:rPr lang="ar-EG" b="1" dirty="0"/>
              <a:t>عملية تحديد المُشكلة البحثية</a:t>
            </a:r>
            <a:r>
              <a:rPr lang="ar-EG" dirty="0"/>
              <a:t> من الخطوات الأساسية في أي بحث عِلمي، وهي تستند إلى </a:t>
            </a:r>
            <a:r>
              <a:rPr lang="ar-EG" b="1" dirty="0"/>
              <a:t>مصادر رئيسة</a:t>
            </a:r>
            <a:r>
              <a:rPr lang="ar-EG" dirty="0"/>
              <a:t> تُمكّن الباحث من اكتشاف القضايا التي تستحق الدراسة والتحليل. </a:t>
            </a:r>
            <a:r>
              <a:rPr lang="ar-EG" u="sng" dirty="0"/>
              <a:t>ويمكن تصنيف هذه المصادر إلى محورين رئيسين:</a:t>
            </a:r>
            <a:endParaRPr lang="en-US" b="1" u="sng" dirty="0">
              <a:solidFill>
                <a:srgbClr val="0070C0"/>
              </a:solidFill>
              <a:effectLst>
                <a:outerShdw blurRad="38100" dist="38100" dir="2700000" algn="tl">
                  <a:srgbClr val="000000">
                    <a:alpha val="43137"/>
                  </a:srgbClr>
                </a:outerShdw>
              </a:effectLst>
            </a:endParaRPr>
          </a:p>
        </p:txBody>
      </p:sp>
      <p:sp>
        <p:nvSpPr>
          <p:cNvPr id="9" name="TextBox 8">
            <a:extLst>
              <a:ext uri="{FF2B5EF4-FFF2-40B4-BE49-F238E27FC236}">
                <a16:creationId xmlns:a16="http://schemas.microsoft.com/office/drawing/2014/main" id="{77E75BE0-F882-4959-1777-006B2BC40C76}"/>
              </a:ext>
            </a:extLst>
          </p:cNvPr>
          <p:cNvSpPr txBox="1"/>
          <p:nvPr/>
        </p:nvSpPr>
        <p:spPr>
          <a:xfrm>
            <a:off x="4592110" y="4362832"/>
            <a:ext cx="6812073" cy="1200329"/>
          </a:xfrm>
          <a:prstGeom prst="rect">
            <a:avLst/>
          </a:prstGeom>
          <a:noFill/>
        </p:spPr>
        <p:txBody>
          <a:bodyPr wrap="square" rtlCol="0">
            <a:spAutoFit/>
          </a:bodyPr>
          <a:lstStyle/>
          <a:p>
            <a:pPr marL="285750" indent="-285750" algn="just" rtl="1">
              <a:buFont typeface="Arial" panose="020B0604020202020204" pitchFamily="34" charset="0"/>
              <a:buChar char="•"/>
            </a:pPr>
            <a:r>
              <a:rPr lang="ar-EG" b="1" dirty="0"/>
              <a:t>الأدبيات العِلمية السابقة: </a:t>
            </a:r>
            <a:r>
              <a:rPr lang="ar-EG" dirty="0"/>
              <a:t>ويشمل النظريات والأفكار التي طرحها الباحثون والمفكرون، وتحليل تطورها، والوقوف على حدودها، وما قد تفتحه من آفاق لموضوعات جديدة. ويمكن الوصول إلى هذا التراث من خلال </a:t>
            </a:r>
            <a:r>
              <a:rPr lang="ar-EG" b="1" dirty="0"/>
              <a:t>المَراجِع </a:t>
            </a:r>
            <a:r>
              <a:rPr lang="en-US" b="1" dirty="0"/>
              <a:t>References)</a:t>
            </a:r>
            <a:r>
              <a:rPr lang="ar-EG" b="1" dirty="0"/>
              <a:t>)</a:t>
            </a:r>
            <a:r>
              <a:rPr lang="en-US" dirty="0"/>
              <a:t>، </a:t>
            </a:r>
            <a:r>
              <a:rPr lang="ar-EG" dirty="0"/>
              <a:t>والكتب، والمؤلفات العِلمية التي توفرها المكتبات الأكاديمية المتخصصة.</a:t>
            </a:r>
          </a:p>
        </p:txBody>
      </p:sp>
      <p:pic>
        <p:nvPicPr>
          <p:cNvPr id="4" name="Picture 3"/>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1238671" y="2834170"/>
            <a:ext cx="2755481" cy="27554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TextBox 12">
            <a:extLst>
              <a:ext uri="{FF2B5EF4-FFF2-40B4-BE49-F238E27FC236}">
                <a16:creationId xmlns:a16="http://schemas.microsoft.com/office/drawing/2014/main" id="{0A70FB43-E324-77F4-DB53-65CDE42E5D74}"/>
              </a:ext>
            </a:extLst>
          </p:cNvPr>
          <p:cNvSpPr txBox="1"/>
          <p:nvPr/>
        </p:nvSpPr>
        <p:spPr>
          <a:xfrm>
            <a:off x="5240019" y="3070813"/>
            <a:ext cx="5965407" cy="400110"/>
          </a:xfrm>
          <a:prstGeom prst="rect">
            <a:avLst/>
          </a:prstGeom>
          <a:noFill/>
        </p:spPr>
        <p:txBody>
          <a:bodyPr wrap="square" rtlCol="0">
            <a:spAutoFit/>
          </a:bodyPr>
          <a:lstStyle/>
          <a:p>
            <a:pPr algn="just" rtl="1"/>
            <a:r>
              <a:rPr lang="ar-EG" sz="2000" b="1" dirty="0">
                <a:effectLst>
                  <a:outerShdw blurRad="38100" dist="38100" dir="2700000" algn="tl">
                    <a:srgbClr val="000000">
                      <a:alpha val="43137"/>
                    </a:srgbClr>
                  </a:outerShdw>
                </a:effectLst>
              </a:rPr>
              <a:t>(1) المحور النظري – مُراجعة التراث العِلمي:</a:t>
            </a:r>
            <a:endParaRPr lang="en-US" sz="2000" b="1"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7694758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7000"/>
                            </p:stCondLst>
                            <p:childTnLst>
                              <p:par>
                                <p:cTn id="29" presetID="42" presetClass="entr" presetSubtype="0" fill="hold" grpId="0" nodeType="afterEffect">
                                  <p:stCondLst>
                                    <p:cond delay="300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1000"/>
                            </p:stCondLst>
                            <p:childTnLst>
                              <p:par>
                                <p:cTn id="35" presetID="42"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12" grpId="0"/>
      <p:bldP spid="6" grpId="0"/>
      <p:bldP spid="9" grpId="0"/>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4076701" y="2234101"/>
            <a:ext cx="7193074"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SA" b="1" dirty="0"/>
              <a:t>البحوث المنشورة في الدوريات العِلمية المحكمة والمتخصصة</a:t>
            </a:r>
            <a:r>
              <a:rPr lang="ar-SA" dirty="0"/>
              <a:t> على المستوي</a:t>
            </a:r>
            <a:r>
              <a:rPr lang="ar-EG" dirty="0"/>
              <a:t>ات المحلية،</a:t>
            </a:r>
            <a:r>
              <a:rPr lang="ar-SA" dirty="0"/>
              <a:t> </a:t>
            </a:r>
            <a:r>
              <a:rPr lang="ar-EG" dirty="0"/>
              <a:t>و</a:t>
            </a:r>
            <a:r>
              <a:rPr lang="ar-SA" dirty="0"/>
              <a:t>الإقليمي</a:t>
            </a:r>
            <a:r>
              <a:rPr lang="ar-EG" dirty="0"/>
              <a:t>ة</a:t>
            </a:r>
            <a:r>
              <a:rPr lang="ar-SA" dirty="0"/>
              <a:t> والدول</a:t>
            </a:r>
            <a:r>
              <a:rPr lang="ar-EG" dirty="0"/>
              <a:t>ة</a:t>
            </a:r>
            <a:r>
              <a:rPr lang="ar-SA" dirty="0"/>
              <a:t>، وأيضًا المجلات الصادرة عن كبرى الجامعات. بالإضافة إلى الدوريات والمجلات التي تصدرها كليات الإعلام ومراكز البحوث</a:t>
            </a:r>
            <a:r>
              <a:rPr lang="en-US" dirty="0"/>
              <a:t>.</a:t>
            </a:r>
          </a:p>
        </p:txBody>
      </p:sp>
      <p:sp>
        <p:nvSpPr>
          <p:cNvPr id="13" name="TextBox 12">
            <a:extLst>
              <a:ext uri="{FF2B5EF4-FFF2-40B4-BE49-F238E27FC236}">
                <a16:creationId xmlns:a16="http://schemas.microsoft.com/office/drawing/2014/main" id="{77E75BE0-F882-4959-1777-006B2BC40C76}"/>
              </a:ext>
            </a:extLst>
          </p:cNvPr>
          <p:cNvSpPr txBox="1"/>
          <p:nvPr/>
        </p:nvSpPr>
        <p:spPr>
          <a:xfrm>
            <a:off x="4076702" y="3180886"/>
            <a:ext cx="7202598"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SA" b="1" dirty="0"/>
              <a:t>وقائع المؤتمرات العِلمية المتخصصة</a:t>
            </a:r>
            <a:r>
              <a:rPr lang="ar-SA" dirty="0"/>
              <a:t>، والتي تتضمن أوراقًا بحثية تطرح قضايا حديثة أو مستجدة في المجال، وقد تكشف عن مُشكلات بحثية تستحق التناول والدراسة</a:t>
            </a:r>
            <a:r>
              <a:rPr lang="en-US" dirty="0"/>
              <a:t>.</a:t>
            </a:r>
          </a:p>
        </p:txBody>
      </p:sp>
      <p:sp>
        <p:nvSpPr>
          <p:cNvPr id="14" name="TextBox 13">
            <a:extLst>
              <a:ext uri="{FF2B5EF4-FFF2-40B4-BE49-F238E27FC236}">
                <a16:creationId xmlns:a16="http://schemas.microsoft.com/office/drawing/2014/main" id="{77E75BE0-F882-4959-1777-006B2BC40C76}"/>
              </a:ext>
            </a:extLst>
          </p:cNvPr>
          <p:cNvSpPr txBox="1"/>
          <p:nvPr/>
        </p:nvSpPr>
        <p:spPr>
          <a:xfrm>
            <a:off x="4076701" y="3881926"/>
            <a:ext cx="7193074"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EG" b="1" dirty="0"/>
              <a:t>الرسائل العِلمية (ماجستير ودكتوراه)</a:t>
            </a:r>
            <a:r>
              <a:rPr lang="ar-EG" dirty="0"/>
              <a:t> المعتمَدة في الجامعات المحلية والدولية، والتي يمكن الوصول إليها من خلال </a:t>
            </a:r>
            <a:r>
              <a:rPr lang="ar-EG" b="1" dirty="0"/>
              <a:t>الكشافات والفهارس</a:t>
            </a:r>
            <a:r>
              <a:rPr lang="ar-EG" dirty="0"/>
              <a:t> التي تنشرها المكتبات الأكاديمية أو قواعد البيانات الإلكترونية مثل </a:t>
            </a:r>
            <a:r>
              <a:rPr lang="en-US" dirty="0"/>
              <a:t>ProQuest</a:t>
            </a:r>
            <a:r>
              <a:rPr lang="ar-EG" dirty="0"/>
              <a:t> وغيرها.</a:t>
            </a:r>
            <a:endParaRPr lang="en-US" dirty="0"/>
          </a:p>
        </p:txBody>
      </p:sp>
      <p:sp>
        <p:nvSpPr>
          <p:cNvPr id="9" name="TextBox 8">
            <a:extLst>
              <a:ext uri="{FF2B5EF4-FFF2-40B4-BE49-F238E27FC236}">
                <a16:creationId xmlns:a16="http://schemas.microsoft.com/office/drawing/2014/main" id="{77E75BE0-F882-4959-1777-006B2BC40C76}"/>
              </a:ext>
            </a:extLst>
          </p:cNvPr>
          <p:cNvSpPr txBox="1"/>
          <p:nvPr/>
        </p:nvSpPr>
        <p:spPr>
          <a:xfrm>
            <a:off x="4076702" y="4845856"/>
            <a:ext cx="7191168" cy="1200329"/>
          </a:xfrm>
          <a:prstGeom prst="rect">
            <a:avLst/>
          </a:prstGeom>
          <a:noFill/>
        </p:spPr>
        <p:txBody>
          <a:bodyPr wrap="square" rtlCol="0">
            <a:spAutoFit/>
          </a:bodyPr>
          <a:lstStyle/>
          <a:p>
            <a:pPr marL="285750" indent="-285750" algn="just" rtl="1">
              <a:buFont typeface="Arial" panose="020B0604020202020204" pitchFamily="34" charset="0"/>
              <a:buChar char="•"/>
            </a:pPr>
            <a:r>
              <a:rPr lang="ar-EG" b="1" dirty="0"/>
              <a:t>قواعد البيانات وبنوك المعرفة العِلمية </a:t>
            </a:r>
            <a:r>
              <a:rPr lang="ar-SA" b="1" dirty="0"/>
              <a:t>المتخصصة على الإنترنت</a:t>
            </a:r>
            <a:r>
              <a:rPr lang="ar-SA" dirty="0"/>
              <a:t>، التي تقدم عروضًا أو ملخصات للأبحاث، بالإضافة إلى قواعد بيانات الباحثين والمشاريع البحثية الجارية، مما يتيح للباحث الإلمام بما هو مطروح حاليًا، والتعرف على القضايا التي لم تنل حظًا كافيًا من الدراسة</a:t>
            </a:r>
            <a:r>
              <a:rPr lang="en-US" dirty="0"/>
              <a:t>.</a:t>
            </a:r>
          </a:p>
        </p:txBody>
      </p:sp>
      <p:sp>
        <p:nvSpPr>
          <p:cNvPr id="16" name="TextBox 15">
            <a:extLst>
              <a:ext uri="{FF2B5EF4-FFF2-40B4-BE49-F238E27FC236}">
                <a16:creationId xmlns:a16="http://schemas.microsoft.com/office/drawing/2014/main" id="{0A70FB43-E324-77F4-DB53-65CDE42E5D74}"/>
              </a:ext>
            </a:extLst>
          </p:cNvPr>
          <p:cNvSpPr txBox="1"/>
          <p:nvPr/>
        </p:nvSpPr>
        <p:spPr>
          <a:xfrm>
            <a:off x="5240019" y="1775413"/>
            <a:ext cx="5965407" cy="400110"/>
          </a:xfrm>
          <a:prstGeom prst="rect">
            <a:avLst/>
          </a:prstGeom>
          <a:noFill/>
        </p:spPr>
        <p:txBody>
          <a:bodyPr wrap="square" rtlCol="0">
            <a:spAutoFit/>
          </a:bodyPr>
          <a:lstStyle/>
          <a:p>
            <a:pPr algn="just" rtl="1"/>
            <a:r>
              <a:rPr lang="ar-EG" sz="2000" b="1" dirty="0">
                <a:effectLst>
                  <a:outerShdw blurRad="38100" dist="38100" dir="2700000" algn="tl">
                    <a:srgbClr val="000000">
                      <a:alpha val="43137"/>
                    </a:srgbClr>
                  </a:outerShdw>
                </a:effectLst>
              </a:rPr>
              <a:t>(1) المحور النظري – مُراجعة التراث العِلمي:</a:t>
            </a:r>
            <a:endParaRPr lang="en-US" sz="2000" b="1" dirty="0">
              <a:solidFill>
                <a:srgbClr val="0070C0"/>
              </a:solidFill>
              <a:effectLst>
                <a:outerShdw blurRad="38100" dist="38100" dir="2700000" algn="tl">
                  <a:srgbClr val="000000">
                    <a:alpha val="43137"/>
                  </a:srgbClr>
                </a:outerShdw>
              </a:effectLst>
            </a:endParaRPr>
          </a:p>
        </p:txBody>
      </p:sp>
      <p:sp>
        <p:nvSpPr>
          <p:cNvPr id="17" name="TextBox 16">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t>مصادر التعرف على المُشكلات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pic>
        <p:nvPicPr>
          <p:cNvPr id="4" name="Picture 3"/>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884252" y="2369820"/>
            <a:ext cx="2864788" cy="28647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5702280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30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grpId="0" nodeType="afterEffect">
                                  <p:stCondLst>
                                    <p:cond delay="300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par>
                          <p:cTn id="22" fill="hold">
                            <p:stCondLst>
                              <p:cond delay="12000"/>
                            </p:stCondLst>
                            <p:childTnLst>
                              <p:par>
                                <p:cTn id="23" presetID="42" presetClass="entr" presetSubtype="0" fill="hold" grpId="0" nodeType="afterEffect">
                                  <p:stCondLst>
                                    <p:cond delay="300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16000"/>
                            </p:stCondLst>
                            <p:childTnLst>
                              <p:par>
                                <p:cTn id="29" presetID="42" presetClass="entr" presetSubtype="0"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anim calcmode="lin" valueType="num">
                                      <p:cBhvr>
                                        <p:cTn id="32" dur="1000" fill="hold"/>
                                        <p:tgtEl>
                                          <p:spTgt spid="16"/>
                                        </p:tgtEl>
                                        <p:attrNameLst>
                                          <p:attrName>ppt_x</p:attrName>
                                        </p:attrNameLst>
                                      </p:cBhvr>
                                      <p:tavLst>
                                        <p:tav tm="0">
                                          <p:val>
                                            <p:strVal val="#ppt_x"/>
                                          </p:val>
                                        </p:tav>
                                        <p:tav tm="100000">
                                          <p:val>
                                            <p:strVal val="#ppt_x"/>
                                          </p:val>
                                        </p:tav>
                                      </p:tavLst>
                                    </p:anim>
                                    <p:anim calcmode="lin" valueType="num">
                                      <p:cBhvr>
                                        <p:cTn id="33" dur="1000" fill="hold"/>
                                        <p:tgtEl>
                                          <p:spTgt spid="16"/>
                                        </p:tgtEl>
                                        <p:attrNameLst>
                                          <p:attrName>ppt_y</p:attrName>
                                        </p:attrNameLst>
                                      </p:cBhvr>
                                      <p:tavLst>
                                        <p:tav tm="0">
                                          <p:val>
                                            <p:strVal val="#ppt_y+.1"/>
                                          </p:val>
                                        </p:tav>
                                        <p:tav tm="100000">
                                          <p:val>
                                            <p:strVal val="#ppt_y"/>
                                          </p:val>
                                        </p:tav>
                                      </p:tavLst>
                                    </p:anim>
                                  </p:childTnLst>
                                </p:cTn>
                              </p:par>
                            </p:childTnLst>
                          </p:cTn>
                        </p:par>
                        <p:par>
                          <p:cTn id="34" fill="hold">
                            <p:stCondLst>
                              <p:cond delay="17000"/>
                            </p:stCondLst>
                            <p:childTnLst>
                              <p:par>
                                <p:cTn id="35" presetID="42" presetClass="entr" presetSubtype="0"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3" grpId="0"/>
      <p:bldP spid="14" grpId="0"/>
      <p:bldP spid="9" grpId="0"/>
      <p:bldP spid="16" grpId="0"/>
      <p:bldP spid="1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7E75BE0-F882-4959-1777-006B2BC40C76}"/>
              </a:ext>
            </a:extLst>
          </p:cNvPr>
          <p:cNvSpPr txBox="1"/>
          <p:nvPr/>
        </p:nvSpPr>
        <p:spPr>
          <a:xfrm>
            <a:off x="4076701" y="2988481"/>
            <a:ext cx="7193074" cy="1477328"/>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بناءً على مُراجعة التراث العِلمي في المصادر السابقة، قد يرى الباحث ضرورة </a:t>
            </a:r>
            <a:r>
              <a:rPr lang="ar-EG" b="1" dirty="0"/>
              <a:t>إعادة دراسة مُشكلات سبق تناولها</a:t>
            </a:r>
            <a:r>
              <a:rPr lang="ar-EG" dirty="0"/>
              <a:t> في أبحاث سابقة، ولكن في </a:t>
            </a:r>
            <a:r>
              <a:rPr lang="ar-EG" b="1" dirty="0"/>
              <a:t>سياقات جديدة</a:t>
            </a:r>
            <a:r>
              <a:rPr lang="ar-EG" dirty="0"/>
              <a:t> تختلف من حيث الزمان، أو المكان، أو الفئة المستهدفة، أو الأدوات المستخدمة. ولكن هذا بشرط أن يكون هناك </a:t>
            </a:r>
            <a:r>
              <a:rPr lang="ar-EG" b="1" dirty="0"/>
              <a:t>مبرر عِلمي قوي</a:t>
            </a:r>
            <a:r>
              <a:rPr lang="ar-EG" dirty="0"/>
              <a:t> يعزز إمكانية الوصول إلى نتائج جديدة تُسهم في تطوير المعرفة العِلمية، وتُقدّم </a:t>
            </a:r>
            <a:r>
              <a:rPr lang="ar-EG" b="1" dirty="0"/>
              <a:t>إضافة نوعية لما سبق التوصل إليه</a:t>
            </a:r>
            <a:r>
              <a:rPr lang="ar-EG" dirty="0"/>
              <a:t>.</a:t>
            </a:r>
            <a:endParaRPr lang="en-US" dirty="0"/>
          </a:p>
        </p:txBody>
      </p:sp>
      <p:pic>
        <p:nvPicPr>
          <p:cNvPr id="15" name="Picture 14"/>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1139611" y="2483650"/>
            <a:ext cx="2755481" cy="27554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0A70FB43-E324-77F4-DB53-65CDE42E5D74}"/>
              </a:ext>
            </a:extLst>
          </p:cNvPr>
          <p:cNvSpPr txBox="1"/>
          <p:nvPr/>
        </p:nvSpPr>
        <p:spPr>
          <a:xfrm>
            <a:off x="5240019" y="2049733"/>
            <a:ext cx="5965407" cy="400110"/>
          </a:xfrm>
          <a:prstGeom prst="rect">
            <a:avLst/>
          </a:prstGeom>
          <a:noFill/>
        </p:spPr>
        <p:txBody>
          <a:bodyPr wrap="square" rtlCol="0">
            <a:spAutoFit/>
          </a:bodyPr>
          <a:lstStyle/>
          <a:p>
            <a:pPr algn="just" rtl="1"/>
            <a:r>
              <a:rPr lang="ar-EG" sz="2000" b="1" dirty="0">
                <a:effectLst>
                  <a:outerShdw blurRad="38100" dist="38100" dir="2700000" algn="tl">
                    <a:srgbClr val="000000">
                      <a:alpha val="43137"/>
                    </a:srgbClr>
                  </a:outerShdw>
                </a:effectLst>
              </a:rPr>
              <a:t>(1) المحور النظري – مُراجعة التراث العِلمي:</a:t>
            </a:r>
            <a:endParaRPr lang="en-US" sz="2000" b="1" dirty="0">
              <a:solidFill>
                <a:srgbClr val="0070C0"/>
              </a:solidFill>
              <a:effectLst>
                <a:outerShdw blurRad="38100" dist="38100" dir="2700000" algn="tl">
                  <a:srgbClr val="000000">
                    <a:alpha val="43137"/>
                  </a:srgbClr>
                </a:outerShdw>
              </a:effectLst>
            </a:endParaRPr>
          </a:p>
        </p:txBody>
      </p:sp>
      <p:sp>
        <p:nvSpPr>
          <p:cNvPr id="11" name="TextBox 10">
            <a:extLst>
              <a:ext uri="{FF2B5EF4-FFF2-40B4-BE49-F238E27FC236}">
                <a16:creationId xmlns:a16="http://schemas.microsoft.com/office/drawing/2014/main" id="{0A70FB43-E324-77F4-DB53-65CDE42E5D74}"/>
              </a:ext>
            </a:extLst>
          </p:cNvPr>
          <p:cNvSpPr txBox="1"/>
          <p:nvPr/>
        </p:nvSpPr>
        <p:spPr>
          <a:xfrm>
            <a:off x="5120640" y="2624686"/>
            <a:ext cx="6103414" cy="400110"/>
          </a:xfrm>
          <a:prstGeom prst="rect">
            <a:avLst/>
          </a:prstGeom>
          <a:noFill/>
        </p:spPr>
        <p:txBody>
          <a:bodyPr wrap="square" rtlCol="0">
            <a:spAutoFit/>
          </a:bodyPr>
          <a:lstStyle/>
          <a:p>
            <a:pPr algn="just" rtl="1"/>
            <a:r>
              <a:rPr lang="ar-EG" sz="2000" b="1" dirty="0">
                <a:solidFill>
                  <a:schemeClr val="bg2">
                    <a:lumMod val="10000"/>
                  </a:schemeClr>
                </a:solidFill>
                <a:effectLst>
                  <a:outerShdw blurRad="38100" dist="38100" dir="2700000" algn="tl">
                    <a:srgbClr val="000000">
                      <a:alpha val="43137"/>
                    </a:srgbClr>
                  </a:outerShdw>
                </a:effectLst>
              </a:rPr>
              <a:t>الخُلاصة:</a:t>
            </a:r>
            <a:endParaRPr lang="en-US" sz="2000" b="1" dirty="0">
              <a:solidFill>
                <a:schemeClr val="bg2">
                  <a:lumMod val="10000"/>
                </a:schemeClr>
              </a:solidFill>
              <a:effectLst>
                <a:outerShdw blurRad="38100" dist="38100" dir="2700000" algn="tl">
                  <a:srgbClr val="000000">
                    <a:alpha val="43137"/>
                  </a:srgbClr>
                </a:outerShdw>
              </a:effectLst>
            </a:endParaRPr>
          </a:p>
        </p:txBody>
      </p:sp>
      <p:sp>
        <p:nvSpPr>
          <p:cNvPr id="16" name="TextBox 15">
            <a:extLst>
              <a:ext uri="{FF2B5EF4-FFF2-40B4-BE49-F238E27FC236}">
                <a16:creationId xmlns:a16="http://schemas.microsoft.com/office/drawing/2014/main" id="{77E75BE0-F882-4959-1777-006B2BC40C76}"/>
              </a:ext>
            </a:extLst>
          </p:cNvPr>
          <p:cNvSpPr txBox="1"/>
          <p:nvPr/>
        </p:nvSpPr>
        <p:spPr>
          <a:xfrm>
            <a:off x="4023360" y="4677152"/>
            <a:ext cx="7429295" cy="1200329"/>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70C0"/>
                </a:solidFill>
              </a:rPr>
              <a:t>فعلى سبيل المثال:</a:t>
            </a:r>
            <a:r>
              <a:rPr lang="ar-EG" dirty="0"/>
              <a:t> قد تكون دراسات سابقة قد تناولت تأثير الفضائيات في تشكيل الرأيّ العام، بينما في الوقت الراهن أصبح من الضروري </a:t>
            </a:r>
            <a:r>
              <a:rPr lang="ar-EG" dirty="0">
                <a:effectLst>
                  <a:outerShdw blurRad="38100" dist="38100" dir="2700000" algn="tl">
                    <a:srgbClr val="000000">
                      <a:alpha val="43137"/>
                    </a:srgbClr>
                  </a:outerShdw>
                </a:effectLst>
              </a:rPr>
              <a:t>دراسة تأثير منصات البث المباشر مثل</a:t>
            </a:r>
            <a:r>
              <a:rPr lang="en-US" dirty="0" err="1">
                <a:effectLst>
                  <a:outerShdw blurRad="38100" dist="38100" dir="2700000" algn="tl">
                    <a:srgbClr val="000000">
                      <a:alpha val="43137"/>
                    </a:srgbClr>
                  </a:outerShdw>
                </a:effectLst>
              </a:rPr>
              <a:t>TikTok</a:t>
            </a:r>
            <a:r>
              <a:rPr lang="en-US" dirty="0">
                <a:effectLst>
                  <a:outerShdw blurRad="38100" dist="38100" dir="2700000" algn="tl">
                    <a:srgbClr val="000000">
                      <a:alpha val="43137"/>
                    </a:srgbClr>
                  </a:outerShdw>
                </a:effectLst>
              </a:rPr>
              <a:t> Live </a:t>
            </a:r>
            <a:r>
              <a:rPr lang="ar-EG" dirty="0">
                <a:effectLst>
                  <a:outerShdw blurRad="38100" dist="38100" dir="2700000" algn="tl">
                    <a:srgbClr val="000000">
                      <a:alpha val="43137"/>
                    </a:srgbClr>
                  </a:outerShdw>
                </a:effectLst>
              </a:rPr>
              <a:t> و</a:t>
            </a:r>
            <a:r>
              <a:rPr lang="en-US" dirty="0">
                <a:effectLst>
                  <a:outerShdw blurRad="38100" dist="38100" dir="2700000" algn="tl">
                    <a:srgbClr val="000000">
                      <a:alpha val="43137"/>
                    </a:srgbClr>
                  </a:outerShdw>
                </a:effectLst>
              </a:rPr>
              <a:t>Instagram Live</a:t>
            </a:r>
            <a:r>
              <a:rPr lang="ar-EG" dirty="0">
                <a:effectLst>
                  <a:outerShdw blurRad="38100" dist="38100" dir="2700000" algn="tl">
                    <a:srgbClr val="000000">
                      <a:alpha val="43137"/>
                    </a:srgbClr>
                  </a:outerShdw>
                </a:effectLst>
              </a:rPr>
              <a:t> على تشكيل المواقف الجماهيرية</a:t>
            </a:r>
            <a:r>
              <a:rPr lang="ar-EG" dirty="0"/>
              <a:t>، وهي إشكالية حديثة لم تكن واردة في الدراسات القديمة.</a:t>
            </a:r>
          </a:p>
        </p:txBody>
      </p:sp>
      <p:sp>
        <p:nvSpPr>
          <p:cNvPr id="17" name="TextBox 16">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t>مصادر التعرف على المُشكلات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176294607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grpId="0" nodeType="afterEffect">
                                  <p:stCondLst>
                                    <p:cond delay="30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1000"/>
                                        <p:tgtEl>
                                          <p:spTgt spid="16"/>
                                        </p:tgtEl>
                                      </p:cBhvr>
                                    </p:animEffect>
                                    <p:anim calcmode="lin" valueType="num">
                                      <p:cBhvr>
                                        <p:cTn id="26" dur="1000" fill="hold"/>
                                        <p:tgtEl>
                                          <p:spTgt spid="16"/>
                                        </p:tgtEl>
                                        <p:attrNameLst>
                                          <p:attrName>ppt_x</p:attrName>
                                        </p:attrNameLst>
                                      </p:cBhvr>
                                      <p:tavLst>
                                        <p:tav tm="0">
                                          <p:val>
                                            <p:strVal val="#ppt_x"/>
                                          </p:val>
                                        </p:tav>
                                        <p:tav tm="100000">
                                          <p:val>
                                            <p:strVal val="#ppt_x"/>
                                          </p:val>
                                        </p:tav>
                                      </p:tavLst>
                                    </p:anim>
                                    <p:anim calcmode="lin" valueType="num">
                                      <p:cBhvr>
                                        <p:cTn id="27" dur="1000" fill="hold"/>
                                        <p:tgtEl>
                                          <p:spTgt spid="16"/>
                                        </p:tgtEl>
                                        <p:attrNameLst>
                                          <p:attrName>ppt_y</p:attrName>
                                        </p:attrNameLst>
                                      </p:cBhvr>
                                      <p:tavLst>
                                        <p:tav tm="0">
                                          <p:val>
                                            <p:strVal val="#ppt_y+.1"/>
                                          </p:val>
                                        </p:tav>
                                        <p:tav tm="100000">
                                          <p:val>
                                            <p:strVal val="#ppt_y"/>
                                          </p:val>
                                        </p:tav>
                                      </p:tavLst>
                                    </p:anim>
                                  </p:childTnLst>
                                </p:cTn>
                              </p:par>
                            </p:childTnLst>
                          </p:cTn>
                        </p:par>
                        <p:par>
                          <p:cTn id="28" fill="hold">
                            <p:stCondLst>
                              <p:cond delay="10000"/>
                            </p:stCondLst>
                            <p:childTnLst>
                              <p:par>
                                <p:cTn id="29" presetID="42" presetClass="entr" presetSubtype="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000"/>
                                        <p:tgtEl>
                                          <p:spTgt spid="17"/>
                                        </p:tgtEl>
                                      </p:cBhvr>
                                    </p:animEffect>
                                    <p:anim calcmode="lin" valueType="num">
                                      <p:cBhvr>
                                        <p:cTn id="32" dur="1000" fill="hold"/>
                                        <p:tgtEl>
                                          <p:spTgt spid="17"/>
                                        </p:tgtEl>
                                        <p:attrNameLst>
                                          <p:attrName>ppt_x</p:attrName>
                                        </p:attrNameLst>
                                      </p:cBhvr>
                                      <p:tavLst>
                                        <p:tav tm="0">
                                          <p:val>
                                            <p:strVal val="#ppt_x"/>
                                          </p:val>
                                        </p:tav>
                                        <p:tav tm="100000">
                                          <p:val>
                                            <p:strVal val="#ppt_x"/>
                                          </p:val>
                                        </p:tav>
                                      </p:tavLst>
                                    </p:anim>
                                    <p:anim calcmode="lin" valueType="num">
                                      <p:cBhvr>
                                        <p:cTn id="3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1" grpId="0"/>
      <p:bldP spid="16" grpId="0"/>
      <p:bldP spid="1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77E75BE0-F882-4959-1777-006B2BC40C76}"/>
              </a:ext>
            </a:extLst>
          </p:cNvPr>
          <p:cNvSpPr txBox="1"/>
          <p:nvPr/>
        </p:nvSpPr>
        <p:spPr>
          <a:xfrm>
            <a:off x="3261360" y="2938951"/>
            <a:ext cx="8075090" cy="369332"/>
          </a:xfrm>
          <a:prstGeom prst="rect">
            <a:avLst/>
          </a:prstGeom>
          <a:noFill/>
        </p:spPr>
        <p:txBody>
          <a:bodyPr wrap="square" rtlCol="0">
            <a:spAutoFit/>
          </a:bodyPr>
          <a:lstStyle/>
          <a:p>
            <a:pPr algn="just" rtl="1"/>
            <a:r>
              <a:rPr lang="ar-EG" dirty="0"/>
              <a:t>ويعتمد على </a:t>
            </a:r>
            <a:r>
              <a:rPr lang="ar-EG" b="1" dirty="0"/>
              <a:t>رصد الواقع المهني والتطبيقي</a:t>
            </a:r>
            <a:r>
              <a:rPr lang="ar-EG" dirty="0"/>
              <a:t>، وتحليل أنماط الممارسة الإعلامية ومخرجاتها، </a:t>
            </a:r>
            <a:r>
              <a:rPr lang="ar-EG" u="sng" dirty="0"/>
              <a:t>وذلك من خلال:</a:t>
            </a:r>
            <a:endParaRPr lang="en-US" u="sng" dirty="0"/>
          </a:p>
        </p:txBody>
      </p:sp>
      <p:sp>
        <p:nvSpPr>
          <p:cNvPr id="8" name="TextBox 7">
            <a:extLst>
              <a:ext uri="{FF2B5EF4-FFF2-40B4-BE49-F238E27FC236}">
                <a16:creationId xmlns:a16="http://schemas.microsoft.com/office/drawing/2014/main" id="{0A70FB43-E324-77F4-DB53-65CDE42E5D74}"/>
              </a:ext>
            </a:extLst>
          </p:cNvPr>
          <p:cNvSpPr txBox="1"/>
          <p:nvPr/>
        </p:nvSpPr>
        <p:spPr>
          <a:xfrm>
            <a:off x="5371043" y="2286863"/>
            <a:ext cx="5965407" cy="400110"/>
          </a:xfrm>
          <a:prstGeom prst="rect">
            <a:avLst/>
          </a:prstGeom>
          <a:noFill/>
        </p:spPr>
        <p:txBody>
          <a:bodyPr wrap="square" rtlCol="0">
            <a:spAutoFit/>
          </a:bodyPr>
          <a:lstStyle/>
          <a:p>
            <a:pPr algn="just" rtl="1"/>
            <a:r>
              <a:rPr lang="ar-EG" sz="2000" b="1" dirty="0">
                <a:effectLst>
                  <a:outerShdw blurRad="38100" dist="38100" dir="2700000" algn="tl">
                    <a:srgbClr val="000000">
                      <a:alpha val="43137"/>
                    </a:srgbClr>
                  </a:outerShdw>
                </a:effectLst>
              </a:rPr>
              <a:t>(2) المحور الميداني – المُلاحظة العِلمية للممارسة الإعلامية:</a:t>
            </a:r>
            <a:endParaRPr lang="en-US" sz="2000" b="1" dirty="0">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77E75BE0-F882-4959-1777-006B2BC40C76}"/>
              </a:ext>
            </a:extLst>
          </p:cNvPr>
          <p:cNvSpPr txBox="1"/>
          <p:nvPr/>
        </p:nvSpPr>
        <p:spPr>
          <a:xfrm>
            <a:off x="3360420" y="3499021"/>
            <a:ext cx="8054135" cy="2031325"/>
          </a:xfrm>
          <a:prstGeom prst="rect">
            <a:avLst/>
          </a:prstGeom>
          <a:noFill/>
        </p:spPr>
        <p:txBody>
          <a:bodyPr wrap="square" rtlCol="0">
            <a:spAutoFit/>
          </a:bodyPr>
          <a:lstStyle/>
          <a:p>
            <a:pPr marL="285750" indent="-285750" algn="just" rtl="1">
              <a:buFont typeface="Arial" panose="020B0604020202020204" pitchFamily="34" charset="0"/>
              <a:buChar char="•"/>
            </a:pPr>
            <a:r>
              <a:rPr lang="ar-SA" b="1" dirty="0"/>
              <a:t>الم</a:t>
            </a:r>
            <a:r>
              <a:rPr lang="ar-EG" b="1" dirty="0"/>
              <a:t>ُ</a:t>
            </a:r>
            <a:r>
              <a:rPr lang="ar-SA" b="1" dirty="0"/>
              <a:t>لاحظة الميدانية</a:t>
            </a:r>
            <a:r>
              <a:rPr lang="ar-SA" dirty="0"/>
              <a:t> لسير العمل الإعلامي، وعلاقته بالعوامل المؤثرة في التخطيط والتنفيذ، وتقييم </a:t>
            </a:r>
            <a:r>
              <a:rPr lang="ar-EG" dirty="0"/>
              <a:t>ال</a:t>
            </a:r>
            <a:r>
              <a:rPr lang="ar-SA" dirty="0"/>
              <a:t>محتوى</a:t>
            </a:r>
            <a:r>
              <a:rPr lang="en-US" dirty="0"/>
              <a:t>.</a:t>
            </a:r>
            <a:endParaRPr lang="ar-EG" dirty="0"/>
          </a:p>
          <a:p>
            <a:pPr marL="285750" indent="-285750" algn="just" rtl="1">
              <a:buFont typeface="Arial" panose="020B0604020202020204" pitchFamily="34" charset="0"/>
              <a:buChar char="•"/>
            </a:pPr>
            <a:endParaRPr lang="en-US" dirty="0"/>
          </a:p>
          <a:p>
            <a:pPr marL="285750" indent="-285750" algn="just" rtl="1">
              <a:buFont typeface="Arial" panose="020B0604020202020204" pitchFamily="34" charset="0"/>
              <a:buChar char="•"/>
            </a:pPr>
            <a:r>
              <a:rPr lang="ar-SA" b="1" dirty="0"/>
              <a:t>دراسة الوثائق</a:t>
            </a:r>
            <a:r>
              <a:rPr lang="ar-EG" b="1" dirty="0"/>
              <a:t> المهنية</a:t>
            </a:r>
            <a:r>
              <a:rPr lang="ar-SA" b="1" dirty="0"/>
              <a:t>، واستطلاع آراء الخبراء</a:t>
            </a:r>
            <a:r>
              <a:rPr lang="ar-SA" dirty="0"/>
              <a:t> والعاملين في المؤسسات الإعلامية حول الإشكاليات التي تواجههم في بيئة العمل</a:t>
            </a:r>
            <a:r>
              <a:rPr lang="en-US" dirty="0"/>
              <a:t>.</a:t>
            </a:r>
            <a:endParaRPr lang="ar-EG" dirty="0"/>
          </a:p>
          <a:p>
            <a:pPr marL="285750" indent="-285750" algn="just" rtl="1">
              <a:buFont typeface="Arial" panose="020B0604020202020204" pitchFamily="34" charset="0"/>
              <a:buChar char="•"/>
            </a:pPr>
            <a:endParaRPr lang="en-US" dirty="0"/>
          </a:p>
          <a:p>
            <a:pPr marL="285750" indent="-285750" algn="just" rtl="1">
              <a:buFont typeface="Arial" panose="020B0604020202020204" pitchFamily="34" charset="0"/>
              <a:buChar char="•"/>
            </a:pPr>
            <a:r>
              <a:rPr lang="ar-SA" b="1" dirty="0"/>
              <a:t>الم</a:t>
            </a:r>
            <a:r>
              <a:rPr lang="ar-EG" b="1" dirty="0"/>
              <a:t>ُ</a:t>
            </a:r>
            <a:r>
              <a:rPr lang="ar-SA" b="1" dirty="0"/>
              <a:t>شاركة في الندوات والنقاشات المتخصصة</a:t>
            </a:r>
            <a:r>
              <a:rPr lang="ar-SA" dirty="0"/>
              <a:t>، والاستفادة من الحوار مع الباحثين والممارسين لفهم القضايا المثارة والظواهر المتكررة أو المستجدة</a:t>
            </a:r>
            <a:r>
              <a:rPr lang="en-US" dirty="0"/>
              <a:t>.</a:t>
            </a:r>
          </a:p>
        </p:txBody>
      </p:sp>
      <p:pic>
        <p:nvPicPr>
          <p:cNvPr id="3" name="Picture 2"/>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883920" y="2855131"/>
            <a:ext cx="2320342" cy="23203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TextBox 12">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t>مصادر التعرف على المُشكلات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348271060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0A70FB43-E324-77F4-DB53-65CDE42E5D74}"/>
              </a:ext>
            </a:extLst>
          </p:cNvPr>
          <p:cNvSpPr txBox="1"/>
          <p:nvPr/>
        </p:nvSpPr>
        <p:spPr>
          <a:xfrm>
            <a:off x="5371043" y="1951583"/>
            <a:ext cx="5965407" cy="400110"/>
          </a:xfrm>
          <a:prstGeom prst="rect">
            <a:avLst/>
          </a:prstGeom>
          <a:noFill/>
        </p:spPr>
        <p:txBody>
          <a:bodyPr wrap="square" rtlCol="0">
            <a:spAutoFit/>
          </a:bodyPr>
          <a:lstStyle/>
          <a:p>
            <a:pPr algn="just" rtl="1"/>
            <a:r>
              <a:rPr lang="ar-EG" sz="2000" b="1" dirty="0">
                <a:effectLst>
                  <a:outerShdw blurRad="38100" dist="38100" dir="2700000" algn="tl">
                    <a:srgbClr val="000000">
                      <a:alpha val="43137"/>
                    </a:srgbClr>
                  </a:outerShdw>
                </a:effectLst>
              </a:rPr>
              <a:t>(2) المحور الميداني – المُلاحظة العِلمية للممارسة الإعلامية:</a:t>
            </a:r>
            <a:endParaRPr lang="en-US" sz="2000" b="1" dirty="0">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883920" y="3060871"/>
            <a:ext cx="2320342" cy="23203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TextBox 10">
            <a:extLst>
              <a:ext uri="{FF2B5EF4-FFF2-40B4-BE49-F238E27FC236}">
                <a16:creationId xmlns:a16="http://schemas.microsoft.com/office/drawing/2014/main" id="{77E75BE0-F882-4959-1777-006B2BC40C76}"/>
              </a:ext>
            </a:extLst>
          </p:cNvPr>
          <p:cNvSpPr txBox="1"/>
          <p:nvPr/>
        </p:nvSpPr>
        <p:spPr>
          <a:xfrm>
            <a:off x="3310942" y="2927521"/>
            <a:ext cx="8065513" cy="1477328"/>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بناءً على تسجيل نتائج المُلاحظة الميدانية بشكل منتظم يستطيع الباحث توليد تساؤلات بحثية قابلة للدراسة، خاصة عند رصد ظواهر اتصالية مثيرة للتساؤل.</a:t>
            </a:r>
          </a:p>
          <a:p>
            <a:pPr marL="285750" indent="-285750" algn="just" rtl="1">
              <a:buFont typeface="Arial" panose="020B0604020202020204" pitchFamily="34" charset="0"/>
              <a:buChar char="•"/>
            </a:pPr>
            <a:r>
              <a:rPr lang="ar-EG" dirty="0"/>
              <a:t>كما يُعد الرجوع إلى الوثائق المؤسسية، واستشارة الخبراء والممارسين في المجال الإعلامي، أدوات داعمة للملاحظة، إذ تُساعد على تأكيد الفرضيات الأولية وتوفير أدلة موضوعية تدعم صياغة المُشكلة البحثية وتوجيهها.</a:t>
            </a:r>
          </a:p>
        </p:txBody>
      </p:sp>
      <p:sp>
        <p:nvSpPr>
          <p:cNvPr id="13" name="TextBox 12">
            <a:extLst>
              <a:ext uri="{FF2B5EF4-FFF2-40B4-BE49-F238E27FC236}">
                <a16:creationId xmlns:a16="http://schemas.microsoft.com/office/drawing/2014/main" id="{0A70FB43-E324-77F4-DB53-65CDE42E5D74}"/>
              </a:ext>
            </a:extLst>
          </p:cNvPr>
          <p:cNvSpPr txBox="1"/>
          <p:nvPr/>
        </p:nvSpPr>
        <p:spPr>
          <a:xfrm>
            <a:off x="1962741" y="2571346"/>
            <a:ext cx="9307033" cy="400110"/>
          </a:xfrm>
          <a:prstGeom prst="rect">
            <a:avLst/>
          </a:prstGeom>
          <a:noFill/>
        </p:spPr>
        <p:txBody>
          <a:bodyPr wrap="square" rtlCol="0">
            <a:spAutoFit/>
          </a:bodyPr>
          <a:lstStyle/>
          <a:p>
            <a:pPr algn="just" rtl="1"/>
            <a:r>
              <a:rPr lang="ar-EG" sz="2000" b="1" dirty="0">
                <a:solidFill>
                  <a:schemeClr val="bg2">
                    <a:lumMod val="10000"/>
                  </a:schemeClr>
                </a:solidFill>
                <a:effectLst>
                  <a:outerShdw blurRad="38100" dist="38100" dir="2700000" algn="tl">
                    <a:srgbClr val="000000">
                      <a:alpha val="43137"/>
                    </a:srgbClr>
                  </a:outerShdw>
                </a:effectLst>
              </a:rPr>
              <a:t>الخُلاصة:</a:t>
            </a:r>
            <a:endParaRPr lang="en-US" sz="2000" b="1" dirty="0">
              <a:solidFill>
                <a:schemeClr val="bg2">
                  <a:lumMod val="10000"/>
                </a:schemeClr>
              </a:solidFill>
              <a:effectLst>
                <a:outerShdw blurRad="38100" dist="38100" dir="2700000" algn="tl">
                  <a:srgbClr val="000000">
                    <a:alpha val="43137"/>
                  </a:srgbClr>
                </a:outerShdw>
              </a:effectLst>
            </a:endParaRPr>
          </a:p>
        </p:txBody>
      </p:sp>
      <p:sp>
        <p:nvSpPr>
          <p:cNvPr id="14" name="TextBox 13">
            <a:extLst>
              <a:ext uri="{FF2B5EF4-FFF2-40B4-BE49-F238E27FC236}">
                <a16:creationId xmlns:a16="http://schemas.microsoft.com/office/drawing/2014/main" id="{77E75BE0-F882-4959-1777-006B2BC40C76}"/>
              </a:ext>
            </a:extLst>
          </p:cNvPr>
          <p:cNvSpPr txBox="1"/>
          <p:nvPr/>
        </p:nvSpPr>
        <p:spPr>
          <a:xfrm>
            <a:off x="3310942" y="4623812"/>
            <a:ext cx="8141713" cy="923330"/>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70C0"/>
                </a:solidFill>
              </a:rPr>
              <a:t>فعلى سبيل المثال:</a:t>
            </a:r>
            <a:r>
              <a:rPr lang="ar-EG" dirty="0"/>
              <a:t> </a:t>
            </a:r>
            <a:r>
              <a:rPr lang="ar-EG" dirty="0">
                <a:effectLst>
                  <a:outerShdw blurRad="38100" dist="38100" dir="2700000" algn="tl">
                    <a:srgbClr val="000000">
                      <a:alpha val="43137"/>
                    </a:srgbClr>
                  </a:outerShdw>
                </a:effectLst>
              </a:rPr>
              <a:t>قد يلاحظ الباحث الانتشار الواسع لمنصات الفيديو القصير مثل</a:t>
            </a:r>
            <a:r>
              <a:rPr lang="en-US" dirty="0" err="1">
                <a:effectLst>
                  <a:outerShdw blurRad="38100" dist="38100" dir="2700000" algn="tl">
                    <a:srgbClr val="000000">
                      <a:alpha val="43137"/>
                    </a:srgbClr>
                  </a:outerShdw>
                </a:effectLst>
              </a:rPr>
              <a:t>TikTok</a:t>
            </a:r>
            <a:r>
              <a:rPr lang="en-US" dirty="0">
                <a:effectLst>
                  <a:outerShdw blurRad="38100" dist="38100" dir="2700000" algn="tl">
                    <a:srgbClr val="000000">
                      <a:alpha val="43137"/>
                    </a:srgbClr>
                  </a:outerShdw>
                </a:effectLst>
              </a:rPr>
              <a:t> </a:t>
            </a:r>
            <a:r>
              <a:rPr lang="ar-EG" dirty="0">
                <a:effectLst>
                  <a:outerShdw blurRad="38100" dist="38100" dir="2700000" algn="tl">
                    <a:srgbClr val="000000">
                      <a:alpha val="43137"/>
                    </a:srgbClr>
                  </a:outerShdw>
                </a:effectLst>
              </a:rPr>
              <a:t> و</a:t>
            </a:r>
            <a:r>
              <a:rPr lang="en-US" dirty="0">
                <a:effectLst>
                  <a:outerShdw blurRad="38100" dist="38100" dir="2700000" algn="tl">
                    <a:srgbClr val="000000">
                      <a:alpha val="43137"/>
                    </a:srgbClr>
                  </a:outerShdw>
                </a:effectLst>
              </a:rPr>
              <a:t>YouTube Shorts، </a:t>
            </a:r>
            <a:r>
              <a:rPr lang="ar-EG" dirty="0">
                <a:effectLst>
                  <a:outerShdw blurRad="38100" dist="38100" dir="2700000" algn="tl">
                    <a:srgbClr val="000000">
                      <a:alpha val="43137"/>
                    </a:srgbClr>
                  </a:outerShdw>
                </a:effectLst>
              </a:rPr>
              <a:t>مُقابل ضعف الرسائل التوعوية وانخفاض جودة المحتوى الاتصالي، مما يُثير إشكالية حول فعالية هذه الوسائط في تشكيل الرأي العام</a:t>
            </a:r>
            <a:r>
              <a:rPr lang="ar-EG" dirty="0"/>
              <a:t>.</a:t>
            </a:r>
          </a:p>
        </p:txBody>
      </p:sp>
      <p:sp>
        <p:nvSpPr>
          <p:cNvPr id="16" name="TextBox 15">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t>مصادر التعرف على المُشكلات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355112429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grpId="0" nodeType="afterEffect">
                                  <p:stCondLst>
                                    <p:cond delay="30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par>
                          <p:cTn id="28" fill="hold">
                            <p:stCondLst>
                              <p:cond delay="10000"/>
                            </p:stCondLst>
                            <p:childTnLst>
                              <p:par>
                                <p:cTn id="29" presetID="42" presetClass="entr" presetSubtype="0"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anim calcmode="lin" valueType="num">
                                      <p:cBhvr>
                                        <p:cTn id="32" dur="1000" fill="hold"/>
                                        <p:tgtEl>
                                          <p:spTgt spid="16"/>
                                        </p:tgtEl>
                                        <p:attrNameLst>
                                          <p:attrName>ppt_x</p:attrName>
                                        </p:attrNameLst>
                                      </p:cBhvr>
                                      <p:tavLst>
                                        <p:tav tm="0">
                                          <p:val>
                                            <p:strVal val="#ppt_x"/>
                                          </p:val>
                                        </p:tav>
                                        <p:tav tm="100000">
                                          <p:val>
                                            <p:strVal val="#ppt_x"/>
                                          </p:val>
                                        </p:tav>
                                      </p:tavLst>
                                    </p:anim>
                                    <p:anim calcmode="lin" valueType="num">
                                      <p:cBhvr>
                                        <p:cTn id="3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3" grpId="0"/>
      <p:bldP spid="14" grpId="0"/>
      <p:bldP spid="1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86DE0-F8C1-C278-7E4F-8DF63636085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B90AED7E-D23D-8512-5069-4330BBA37FD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D2009859-0C7B-CD21-9EF3-7C03BF0E130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3DD972F4-FB3B-060A-F456-94FB816A46C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F01608F-C0DA-8B59-7595-81B1311C2CB7}"/>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B767F44-8F73-35BD-15DB-722FE0D140F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5032449D-734B-BFD6-337C-DD5DE7EB8D6A}"/>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236C23A-84D2-B7E9-AC2B-D75F3579D2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25B625C-4C47-249E-7E1D-2959586A0DF0}"/>
              </a:ext>
            </a:extLst>
          </p:cNvPr>
          <p:cNvSpPr txBox="1"/>
          <p:nvPr/>
        </p:nvSpPr>
        <p:spPr>
          <a:xfrm>
            <a:off x="1618361" y="5027146"/>
            <a:ext cx="3544561" cy="523220"/>
          </a:xfrm>
          <a:prstGeom prst="rect">
            <a:avLst/>
          </a:prstGeom>
          <a:noFill/>
        </p:spPr>
        <p:txBody>
          <a:bodyPr wrap="none" rtlCol="0">
            <a:spAutoFit/>
          </a:bodyPr>
          <a:lstStyle/>
          <a:p>
            <a:pPr algn="ctr"/>
            <a:r>
              <a:rPr lang="ar-EG" sz="2800" dirty="0">
                <a:solidFill>
                  <a:srgbClr val="0070C0"/>
                </a:solidFill>
                <a:effectLst>
                  <a:outerShdw blurRad="38100" dist="38100" dir="2700000" algn="tl">
                    <a:srgbClr val="000000">
                      <a:alpha val="43137"/>
                    </a:srgbClr>
                  </a:outerShdw>
                </a:effectLst>
              </a:rPr>
              <a:t>خطوات تحديد المُشكلة البحثية</a:t>
            </a:r>
            <a:endParaRPr lang="en-US" sz="2800" dirty="0">
              <a:solidFill>
                <a:schemeClr val="accent5">
                  <a:lumMod val="75000"/>
                </a:schemeClr>
              </a:solidFill>
              <a:effectLst>
                <a:outerShdw blurRad="38100" dist="38100" dir="2700000" algn="tl">
                  <a:srgbClr val="000000">
                    <a:alpha val="43137"/>
                  </a:srgbClr>
                </a:outerShdw>
              </a:effectLst>
              <a:latin typeface="Alexandria" charset="0"/>
              <a:cs typeface="Alexandria" charset="0"/>
            </a:endParaRPr>
          </a:p>
        </p:txBody>
      </p:sp>
      <p:sp>
        <p:nvSpPr>
          <p:cNvPr id="13" name="TextBox 12">
            <a:extLst>
              <a:ext uri="{FF2B5EF4-FFF2-40B4-BE49-F238E27FC236}">
                <a16:creationId xmlns:a16="http://schemas.microsoft.com/office/drawing/2014/main" id="{2BF09A14-6661-F98A-E28F-F61E100E8FAE}"/>
              </a:ext>
            </a:extLst>
          </p:cNvPr>
          <p:cNvSpPr txBox="1"/>
          <p:nvPr/>
        </p:nvSpPr>
        <p:spPr>
          <a:xfrm>
            <a:off x="5932512" y="1154405"/>
            <a:ext cx="5606482" cy="553998"/>
          </a:xfrm>
          <a:prstGeom prst="rect">
            <a:avLst/>
          </a:prstGeom>
          <a:noFill/>
        </p:spPr>
        <p:txBody>
          <a:bodyPr wrap="square" rtlCol="0">
            <a:spAutoFit/>
          </a:bodyPr>
          <a:lstStyle/>
          <a:p>
            <a:pPr algn="ctr"/>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الأولى: صياغة المُشكلة</a:t>
            </a:r>
          </a:p>
        </p:txBody>
      </p:sp>
    </p:spTree>
    <p:extLst>
      <p:ext uri="{BB962C8B-B14F-4D97-AF65-F5344CB8AC3E}">
        <p14:creationId xmlns:p14="http://schemas.microsoft.com/office/powerpoint/2010/main" val="1366936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00"/>
                                        <p:tgtEl>
                                          <p:spTgt spid="2"/>
                                        </p:tgtEl>
                                      </p:cBhvr>
                                    </p:animEffect>
                                  </p:childTnLst>
                                </p:cTn>
                              </p:par>
                            </p:childTnLst>
                          </p:cTn>
                        </p:par>
                        <p:par>
                          <p:cTn id="19" fill="hold">
                            <p:stCondLst>
                              <p:cond delay="1750"/>
                            </p:stCondLst>
                            <p:childTnLst>
                              <p:par>
                                <p:cTn id="20" presetID="22" presetClass="entr" presetSubtype="4"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2" grpId="0"/>
      <p:bldP spid="1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0A70FB43-E324-77F4-DB53-65CDE42E5D74}"/>
              </a:ext>
            </a:extLst>
          </p:cNvPr>
          <p:cNvSpPr txBox="1"/>
          <p:nvPr/>
        </p:nvSpPr>
        <p:spPr>
          <a:xfrm>
            <a:off x="1943690" y="1695658"/>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رابعًا: خطوات تحديد المُشكلة البحثية:</a:t>
            </a:r>
            <a:endParaRPr lang="en-US" sz="2400" b="1" dirty="0">
              <a:solidFill>
                <a:srgbClr val="0070C0"/>
              </a:solidFill>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0A70FB43-E324-77F4-DB53-65CDE42E5D74}"/>
              </a:ext>
            </a:extLst>
          </p:cNvPr>
          <p:cNvSpPr txBox="1"/>
          <p:nvPr/>
        </p:nvSpPr>
        <p:spPr>
          <a:xfrm>
            <a:off x="5829300" y="2201658"/>
            <a:ext cx="5514769" cy="400110"/>
          </a:xfrm>
          <a:prstGeom prst="rect">
            <a:avLst/>
          </a:prstGeom>
          <a:noFill/>
        </p:spPr>
        <p:txBody>
          <a:bodyPr wrap="square" rtlCol="0">
            <a:spAutoFit/>
          </a:bodyPr>
          <a:lstStyle/>
          <a:p>
            <a:pPr algn="just" rtl="1"/>
            <a:r>
              <a:rPr lang="ar-EG" sz="2000" b="1" dirty="0">
                <a:effectLst>
                  <a:outerShdw blurRad="38100" dist="38100" dir="2700000" algn="tl">
                    <a:srgbClr val="000000">
                      <a:alpha val="43137"/>
                    </a:srgbClr>
                  </a:outerShdw>
                </a:effectLst>
              </a:rPr>
              <a:t>(1) إدراك المُشكلة البحثية:</a:t>
            </a:r>
            <a:endParaRPr lang="ar-EG" sz="2000" dirty="0">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0A70FB43-E324-77F4-DB53-65CDE42E5D74}"/>
              </a:ext>
            </a:extLst>
          </p:cNvPr>
          <p:cNvSpPr txBox="1"/>
          <p:nvPr/>
        </p:nvSpPr>
        <p:spPr>
          <a:xfrm>
            <a:off x="3345180" y="2612886"/>
            <a:ext cx="8054339" cy="1200329"/>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ويتمثل في </a:t>
            </a:r>
            <a:r>
              <a:rPr lang="ar-EG" b="1" dirty="0"/>
              <a:t>إدراك الباحث وجود موقف أو ظاهرة تستحق الدراسة والتحليل، وذلك من خلال ملاحظاته العِلمية والميدانية</a:t>
            </a:r>
            <a:r>
              <a:rPr lang="ar-EG" dirty="0"/>
              <a:t>.</a:t>
            </a:r>
          </a:p>
          <a:p>
            <a:pPr marL="285750" indent="-285750" algn="just" rtl="1">
              <a:buFont typeface="Arial" panose="020B0604020202020204" pitchFamily="34" charset="0"/>
              <a:buChar char="•"/>
            </a:pPr>
            <a:r>
              <a:rPr lang="ar-EG" dirty="0"/>
              <a:t>هذا الإدراك لا يعني بالضرورة وضوح معالم المُشكلة بشكل دقيق، بل يمثل انطباعًا أوليًا عامًا يدفع الباحث نحو المزيد من البحث والاستكشاف.</a:t>
            </a:r>
          </a:p>
        </p:txBody>
      </p:sp>
      <p:sp>
        <p:nvSpPr>
          <p:cNvPr id="9" name="TextBox 8">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 </a:t>
            </a:r>
            <a:r>
              <a:rPr lang="ar-EG" sz="2800" b="1" dirty="0"/>
              <a:t>خطوات تحديد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0" name="TextBox 9">
            <a:extLst>
              <a:ext uri="{FF2B5EF4-FFF2-40B4-BE49-F238E27FC236}">
                <a16:creationId xmlns:a16="http://schemas.microsoft.com/office/drawing/2014/main" id="{0A70FB43-E324-77F4-DB53-65CDE42E5D74}"/>
              </a:ext>
            </a:extLst>
          </p:cNvPr>
          <p:cNvSpPr txBox="1"/>
          <p:nvPr/>
        </p:nvSpPr>
        <p:spPr>
          <a:xfrm>
            <a:off x="3627121" y="4941067"/>
            <a:ext cx="7772398"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هنا، يُفضل تسجيل هذه المُلاحظة بشكل فوري، ومُتابعة تطور الفكرة.</a:t>
            </a:r>
          </a:p>
          <a:p>
            <a:pPr marL="285750" indent="-285750" algn="just" rtl="1">
              <a:buFont typeface="Arial" panose="020B0604020202020204" pitchFamily="34" charset="0"/>
              <a:buChar char="•"/>
            </a:pPr>
            <a:r>
              <a:rPr lang="ar-EG" dirty="0"/>
              <a:t>في هذه المرحلة، لا تكون المُشكلة مؤهلة بعد للدراسة، بل يجب على الباحث أن يبقى منفتحًا لاحتمالية استبعادها إذا لم تتوفر لها مقومات البحث الجاد.</a:t>
            </a:r>
          </a:p>
        </p:txBody>
      </p:sp>
      <p:sp>
        <p:nvSpPr>
          <p:cNvPr id="13" name="TextBox 12">
            <a:extLst>
              <a:ext uri="{FF2B5EF4-FFF2-40B4-BE49-F238E27FC236}">
                <a16:creationId xmlns:a16="http://schemas.microsoft.com/office/drawing/2014/main" id="{77E75BE0-F882-4959-1777-006B2BC40C76}"/>
              </a:ext>
            </a:extLst>
          </p:cNvPr>
          <p:cNvSpPr txBox="1"/>
          <p:nvPr/>
        </p:nvSpPr>
        <p:spPr>
          <a:xfrm>
            <a:off x="3512820" y="3907750"/>
            <a:ext cx="7901735" cy="923330"/>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70C0"/>
                </a:solidFill>
              </a:rPr>
              <a:t>فعلى سبيل المثال:</a:t>
            </a:r>
            <a:r>
              <a:rPr lang="ar-EG" dirty="0"/>
              <a:t> </a:t>
            </a:r>
            <a:r>
              <a:rPr lang="ar-EG" dirty="0">
                <a:effectLst>
                  <a:outerShdw blurRad="38100" dist="38100" dir="2700000" algn="tl">
                    <a:srgbClr val="000000">
                      <a:alpha val="43137"/>
                    </a:srgbClr>
                  </a:outerShdw>
                </a:effectLst>
              </a:rPr>
              <a:t>قد يلاحظ الباحث كثافة تعرض الأطفال لمنصات الفيديو القصير مثل</a:t>
            </a:r>
            <a:r>
              <a:rPr lang="en-US" dirty="0" err="1">
                <a:effectLst>
                  <a:outerShdw blurRad="38100" dist="38100" dir="2700000" algn="tl">
                    <a:srgbClr val="000000">
                      <a:alpha val="43137"/>
                    </a:srgbClr>
                  </a:outerShdw>
                </a:effectLst>
              </a:rPr>
              <a:t>TikTok</a:t>
            </a:r>
            <a:r>
              <a:rPr lang="en-US" dirty="0">
                <a:effectLst>
                  <a:outerShdw blurRad="38100" dist="38100" dir="2700000" algn="tl">
                    <a:srgbClr val="000000">
                      <a:alpha val="43137"/>
                    </a:srgbClr>
                  </a:outerShdw>
                </a:effectLst>
              </a:rPr>
              <a:t> </a:t>
            </a:r>
            <a:r>
              <a:rPr lang="ar-EG" dirty="0">
                <a:effectLst>
                  <a:outerShdw blurRad="38100" dist="38100" dir="2700000" algn="tl">
                    <a:srgbClr val="000000">
                      <a:alpha val="43137"/>
                    </a:srgbClr>
                  </a:outerShdw>
                </a:effectLst>
              </a:rPr>
              <a:t> و</a:t>
            </a:r>
            <a:r>
              <a:rPr lang="en-US" dirty="0">
                <a:effectLst>
                  <a:outerShdw blurRad="38100" dist="38100" dir="2700000" algn="tl">
                    <a:srgbClr val="000000">
                      <a:alpha val="43137"/>
                    </a:srgbClr>
                  </a:outerShdw>
                </a:effectLst>
              </a:rPr>
              <a:t>YouTube Shorts، </a:t>
            </a:r>
            <a:r>
              <a:rPr lang="ar-EG" dirty="0">
                <a:effectLst>
                  <a:outerShdw blurRad="38100" dist="38100" dir="2700000" algn="tl">
                    <a:srgbClr val="000000">
                      <a:alpha val="43137"/>
                    </a:srgbClr>
                  </a:outerShdw>
                </a:effectLst>
              </a:rPr>
              <a:t>م</a:t>
            </a:r>
            <a:r>
              <a:rPr lang="ar-EG" dirty="0"/>
              <a:t>ما يثير تساؤلات حول مدى تأثير هذه المنصات على التحصيل الدراسي أو السلوك الاجتماعي، وهي ملاحظات أولية يمكن أن تتطور إلى مُشكلة بحثية واضحة.</a:t>
            </a:r>
          </a:p>
        </p:txBody>
      </p:sp>
      <p:pic>
        <p:nvPicPr>
          <p:cNvPr id="2" name="Picture 1"/>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809030" y="2872740"/>
            <a:ext cx="2467318" cy="24673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1992617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30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6" grpId="0"/>
      <p:bldP spid="7" grpId="0"/>
      <p:bldP spid="9" grpId="0"/>
      <p:bldP spid="10" grpId="0"/>
      <p:bldP spid="1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0A70FB43-E324-77F4-DB53-65CDE42E5D74}"/>
              </a:ext>
            </a:extLst>
          </p:cNvPr>
          <p:cNvSpPr txBox="1"/>
          <p:nvPr/>
        </p:nvSpPr>
        <p:spPr>
          <a:xfrm>
            <a:off x="1073960" y="2264271"/>
            <a:ext cx="10148190" cy="646331"/>
          </a:xfrm>
          <a:prstGeom prst="rect">
            <a:avLst/>
          </a:prstGeom>
          <a:noFill/>
        </p:spPr>
        <p:txBody>
          <a:bodyPr wrap="square" rtlCol="0">
            <a:spAutoFit/>
          </a:bodyPr>
          <a:lstStyle/>
          <a:p>
            <a:pPr algn="just" rtl="1"/>
            <a:r>
              <a:rPr lang="ar-EG" dirty="0"/>
              <a:t>بعد إدراك وجود مُشكلة بحثية، تبدأ مرحلة التحليل، والتي تتمثل في </a:t>
            </a:r>
            <a:r>
              <a:rPr lang="ar-EG" b="1" dirty="0"/>
              <a:t>تفكيك الإطار العام للمُشكلة إلى عناصرها الأساسية، ودراسة العلاقات بين هذه العناصر، ثم إعادة تركيبها بصورة تتيح صياغة المُشكلة البحثية</a:t>
            </a:r>
            <a:r>
              <a:rPr lang="ar-EG" dirty="0"/>
              <a:t>.</a:t>
            </a:r>
          </a:p>
        </p:txBody>
      </p:sp>
      <p:sp>
        <p:nvSpPr>
          <p:cNvPr id="8" name="TextBox 7">
            <a:extLst>
              <a:ext uri="{FF2B5EF4-FFF2-40B4-BE49-F238E27FC236}">
                <a16:creationId xmlns:a16="http://schemas.microsoft.com/office/drawing/2014/main" id="{0A70FB43-E324-77F4-DB53-65CDE42E5D74}"/>
              </a:ext>
            </a:extLst>
          </p:cNvPr>
          <p:cNvSpPr txBox="1"/>
          <p:nvPr/>
        </p:nvSpPr>
        <p:spPr>
          <a:xfrm>
            <a:off x="5829300" y="1839456"/>
            <a:ext cx="5514769" cy="400110"/>
          </a:xfrm>
          <a:prstGeom prst="rect">
            <a:avLst/>
          </a:prstGeom>
          <a:noFill/>
        </p:spPr>
        <p:txBody>
          <a:bodyPr wrap="square" rtlCol="0">
            <a:spAutoFit/>
          </a:bodyPr>
          <a:lstStyle/>
          <a:p>
            <a:pPr algn="just" rtl="1"/>
            <a:r>
              <a:rPr lang="ar-EG" sz="2000" b="1" dirty="0">
                <a:effectLst>
                  <a:outerShdw blurRad="38100" dist="38100" dir="2700000" algn="tl">
                    <a:srgbClr val="000000">
                      <a:alpha val="43137"/>
                    </a:srgbClr>
                  </a:outerShdw>
                </a:effectLst>
              </a:rPr>
              <a:t>(2) تحليل المُشكلة البحثية:</a:t>
            </a:r>
            <a:endParaRPr lang="ar-EG" sz="2000" dirty="0">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 </a:t>
            </a:r>
            <a:r>
              <a:rPr lang="ar-EG" sz="2800" b="1" dirty="0"/>
              <a:t>خطوات تحديد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6" name="TextBox 15">
            <a:extLst>
              <a:ext uri="{FF2B5EF4-FFF2-40B4-BE49-F238E27FC236}">
                <a16:creationId xmlns:a16="http://schemas.microsoft.com/office/drawing/2014/main" id="{0A70FB43-E324-77F4-DB53-65CDE42E5D74}"/>
              </a:ext>
            </a:extLst>
          </p:cNvPr>
          <p:cNvSpPr txBox="1"/>
          <p:nvPr/>
        </p:nvSpPr>
        <p:spPr>
          <a:xfrm>
            <a:off x="4610099" y="2941984"/>
            <a:ext cx="6640624" cy="369332"/>
          </a:xfrm>
          <a:prstGeom prst="rect">
            <a:avLst/>
          </a:prstGeom>
          <a:noFill/>
        </p:spPr>
        <p:txBody>
          <a:bodyPr wrap="square" rtlCol="0">
            <a:spAutoFit/>
          </a:bodyPr>
          <a:lstStyle/>
          <a:p>
            <a:pPr algn="just" rtl="1"/>
            <a:r>
              <a:rPr lang="ar-EG" u="sng" dirty="0"/>
              <a:t>ويتم ذلك من خلال اتباع عدد من الخطوات، تشمل:</a:t>
            </a:r>
          </a:p>
        </p:txBody>
      </p:sp>
      <p:pic>
        <p:nvPicPr>
          <p:cNvPr id="2" name="Picture 1"/>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803066" y="3113030"/>
            <a:ext cx="3118421" cy="207894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7" name="TextBox 16">
            <a:extLst>
              <a:ext uri="{FF2B5EF4-FFF2-40B4-BE49-F238E27FC236}">
                <a16:creationId xmlns:a16="http://schemas.microsoft.com/office/drawing/2014/main" id="{77E75BE0-F882-4959-1777-006B2BC40C76}"/>
              </a:ext>
            </a:extLst>
          </p:cNvPr>
          <p:cNvSpPr txBox="1"/>
          <p:nvPr/>
        </p:nvSpPr>
        <p:spPr>
          <a:xfrm>
            <a:off x="4074910" y="3742251"/>
            <a:ext cx="7412033" cy="646331"/>
          </a:xfrm>
          <a:prstGeom prst="rect">
            <a:avLst/>
          </a:prstGeom>
          <a:noFill/>
        </p:spPr>
        <p:txBody>
          <a:bodyPr wrap="square" rtlCol="0">
            <a:spAutoFit/>
          </a:bodyPr>
          <a:lstStyle/>
          <a:p>
            <a:pPr marL="285750" lvl="1" indent="-285750" algn="just" rtl="1">
              <a:buFont typeface="Wingdings" panose="05000000000000000000" pitchFamily="2" charset="2"/>
              <a:buChar char="ü"/>
            </a:pPr>
            <a:r>
              <a:rPr lang="ar-EG" u="sng" dirty="0">
                <a:solidFill>
                  <a:srgbClr val="0070C0"/>
                </a:solidFill>
              </a:rPr>
              <a:t>فمثلًا:</a:t>
            </a:r>
            <a:r>
              <a:rPr lang="ar-EG" dirty="0"/>
              <a:t> عند دراسة تأثير منصات الفيديو القصير على التحصيل الدراسي لدى الأطفال، يمكن عزل عناصر مثل: العمر، طبيعة التعليم، كثافة الاستخدام، طبيعة المحتوى، البيئة الأسرية والمدرسية. </a:t>
            </a:r>
          </a:p>
        </p:txBody>
      </p:sp>
      <p:sp>
        <p:nvSpPr>
          <p:cNvPr id="18" name="TextBox 17">
            <a:extLst>
              <a:ext uri="{FF2B5EF4-FFF2-40B4-BE49-F238E27FC236}">
                <a16:creationId xmlns:a16="http://schemas.microsoft.com/office/drawing/2014/main" id="{0A70FB43-E324-77F4-DB53-65CDE42E5D74}"/>
              </a:ext>
            </a:extLst>
          </p:cNvPr>
          <p:cNvSpPr txBox="1"/>
          <p:nvPr/>
        </p:nvSpPr>
        <p:spPr>
          <a:xfrm>
            <a:off x="4610098" y="4674636"/>
            <a:ext cx="6659675" cy="369332"/>
          </a:xfrm>
          <a:prstGeom prst="rect">
            <a:avLst/>
          </a:prstGeom>
          <a:noFill/>
        </p:spPr>
        <p:txBody>
          <a:bodyPr wrap="square" rtlCol="0">
            <a:spAutoFit/>
          </a:bodyPr>
          <a:lstStyle/>
          <a:p>
            <a:pPr algn="just" rtl="1"/>
            <a:r>
              <a:rPr lang="ar-EG" b="1" dirty="0"/>
              <a:t>2. جمع المعلومات حول هذه العناصر وطبيعة العلاقات بينها</a:t>
            </a:r>
            <a:r>
              <a:rPr lang="ar-EG" dirty="0"/>
              <a:t>، مثل:</a:t>
            </a:r>
          </a:p>
        </p:txBody>
      </p:sp>
      <p:sp>
        <p:nvSpPr>
          <p:cNvPr id="3" name="TextBox 2">
            <a:extLst>
              <a:ext uri="{FF2B5EF4-FFF2-40B4-BE49-F238E27FC236}">
                <a16:creationId xmlns:a16="http://schemas.microsoft.com/office/drawing/2014/main" id="{246DAFFE-EB34-3B72-88EA-9E3F8237F4A9}"/>
              </a:ext>
            </a:extLst>
          </p:cNvPr>
          <p:cNvSpPr txBox="1"/>
          <p:nvPr/>
        </p:nvSpPr>
        <p:spPr>
          <a:xfrm>
            <a:off x="4610099" y="3414533"/>
            <a:ext cx="6640624" cy="369332"/>
          </a:xfrm>
          <a:prstGeom prst="rect">
            <a:avLst/>
          </a:prstGeom>
          <a:noFill/>
        </p:spPr>
        <p:txBody>
          <a:bodyPr wrap="square" rtlCol="0">
            <a:spAutoFit/>
          </a:bodyPr>
          <a:lstStyle/>
          <a:p>
            <a:pPr algn="just" rtl="1"/>
            <a:r>
              <a:rPr lang="ar-EG" b="1" dirty="0"/>
              <a:t>1. عزل العناصر الأساسية للمُشكلة:</a:t>
            </a:r>
          </a:p>
        </p:txBody>
      </p:sp>
      <p:sp>
        <p:nvSpPr>
          <p:cNvPr id="4" name="TextBox 3">
            <a:extLst>
              <a:ext uri="{FF2B5EF4-FFF2-40B4-BE49-F238E27FC236}">
                <a16:creationId xmlns:a16="http://schemas.microsoft.com/office/drawing/2014/main" id="{6A2605B4-D87F-E727-F096-1946AB36962E}"/>
              </a:ext>
            </a:extLst>
          </p:cNvPr>
          <p:cNvSpPr txBox="1"/>
          <p:nvPr/>
        </p:nvSpPr>
        <p:spPr>
          <a:xfrm>
            <a:off x="4610098" y="4969212"/>
            <a:ext cx="6659675" cy="923330"/>
          </a:xfrm>
          <a:prstGeom prst="rect">
            <a:avLst/>
          </a:prstGeom>
          <a:noFill/>
        </p:spPr>
        <p:txBody>
          <a:bodyPr wrap="square" rtlCol="0">
            <a:spAutoFit/>
          </a:bodyPr>
          <a:lstStyle/>
          <a:p>
            <a:pPr marL="742950" lvl="1" indent="-285750" algn="just" rtl="1">
              <a:buFont typeface="Arial" panose="020B0604020202020204" pitchFamily="34" charset="0"/>
              <a:buChar char="•"/>
            </a:pPr>
            <a:r>
              <a:rPr lang="ar-EG" dirty="0"/>
              <a:t>ما نوع المحتوى الذي يتعرض له الطفل؟</a:t>
            </a:r>
          </a:p>
          <a:p>
            <a:pPr marL="742950" lvl="1" indent="-285750" algn="just" rtl="1">
              <a:buFont typeface="Arial" panose="020B0604020202020204" pitchFamily="34" charset="0"/>
              <a:buChar char="•"/>
            </a:pPr>
            <a:r>
              <a:rPr lang="ar-EG" dirty="0"/>
              <a:t>ما مدى تأثير البيئة الأسرية في ضبط هذا التعرض؟</a:t>
            </a:r>
          </a:p>
          <a:p>
            <a:pPr marL="742950" lvl="1" indent="-285750" algn="just" rtl="1">
              <a:buFont typeface="Arial" panose="020B0604020202020204" pitchFamily="34" charset="0"/>
              <a:buChar char="•"/>
            </a:pPr>
            <a:r>
              <a:rPr lang="ar-EG" dirty="0"/>
              <a:t>هل هناك علاقة بين كثافة التعرض وانخفاض مُستوى التحصيل الدراسي؟</a:t>
            </a:r>
          </a:p>
        </p:txBody>
      </p:sp>
    </p:spTree>
    <p:extLst>
      <p:ext uri="{BB962C8B-B14F-4D97-AF65-F5344CB8AC3E}">
        <p14:creationId xmlns:p14="http://schemas.microsoft.com/office/powerpoint/2010/main" val="361690727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1000"/>
                                        <p:tgtEl>
                                          <p:spTgt spid="16"/>
                                        </p:tgtEl>
                                      </p:cBhvr>
                                    </p:animEffect>
                                    <p:anim calcmode="lin" valueType="num">
                                      <p:cBhvr>
                                        <p:cTn id="26" dur="1000" fill="hold"/>
                                        <p:tgtEl>
                                          <p:spTgt spid="16"/>
                                        </p:tgtEl>
                                        <p:attrNameLst>
                                          <p:attrName>ppt_x</p:attrName>
                                        </p:attrNameLst>
                                      </p:cBhvr>
                                      <p:tavLst>
                                        <p:tav tm="0">
                                          <p:val>
                                            <p:strVal val="#ppt_x"/>
                                          </p:val>
                                        </p:tav>
                                        <p:tav tm="100000">
                                          <p:val>
                                            <p:strVal val="#ppt_x"/>
                                          </p:val>
                                        </p:tav>
                                      </p:tavLst>
                                    </p:anim>
                                    <p:anim calcmode="lin" valueType="num">
                                      <p:cBhvr>
                                        <p:cTn id="27" dur="1000" fill="hold"/>
                                        <p:tgtEl>
                                          <p:spTgt spid="1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300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000"/>
                                        <p:tgtEl>
                                          <p:spTgt spid="17"/>
                                        </p:tgtEl>
                                      </p:cBhvr>
                                    </p:animEffect>
                                    <p:anim calcmode="lin" valueType="num">
                                      <p:cBhvr>
                                        <p:cTn id="32" dur="1000" fill="hold"/>
                                        <p:tgtEl>
                                          <p:spTgt spid="17"/>
                                        </p:tgtEl>
                                        <p:attrNameLst>
                                          <p:attrName>ppt_x</p:attrName>
                                        </p:attrNameLst>
                                      </p:cBhvr>
                                      <p:tavLst>
                                        <p:tav tm="0">
                                          <p:val>
                                            <p:strVal val="#ppt_x"/>
                                          </p:val>
                                        </p:tav>
                                        <p:tav tm="100000">
                                          <p:val>
                                            <p:strVal val="#ppt_x"/>
                                          </p:val>
                                        </p:tav>
                                      </p:tavLst>
                                    </p:anim>
                                    <p:anim calcmode="lin" valueType="num">
                                      <p:cBhvr>
                                        <p:cTn id="33" dur="1000" fill="hold"/>
                                        <p:tgtEl>
                                          <p:spTgt spid="17"/>
                                        </p:tgtEl>
                                        <p:attrNameLst>
                                          <p:attrName>ppt_y</p:attrName>
                                        </p:attrNameLst>
                                      </p:cBhvr>
                                      <p:tavLst>
                                        <p:tav tm="0">
                                          <p:val>
                                            <p:strVal val="#ppt_y+.1"/>
                                          </p:val>
                                        </p:tav>
                                        <p:tav tm="100000">
                                          <p:val>
                                            <p:strVal val="#ppt_y"/>
                                          </p:val>
                                        </p:tav>
                                      </p:tavLst>
                                    </p:anim>
                                  </p:childTnLst>
                                </p:cTn>
                              </p:par>
                            </p:childTnLst>
                          </p:cTn>
                        </p:par>
                        <p:par>
                          <p:cTn id="34" fill="hold">
                            <p:stCondLst>
                              <p:cond delay="8000"/>
                            </p:stCondLst>
                            <p:childTnLst>
                              <p:par>
                                <p:cTn id="35" presetID="42" presetClass="entr" presetSubtype="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1000"/>
                                        <p:tgtEl>
                                          <p:spTgt spid="18"/>
                                        </p:tgtEl>
                                      </p:cBhvr>
                                    </p:animEffect>
                                    <p:anim calcmode="lin" valueType="num">
                                      <p:cBhvr>
                                        <p:cTn id="38" dur="1000" fill="hold"/>
                                        <p:tgtEl>
                                          <p:spTgt spid="18"/>
                                        </p:tgtEl>
                                        <p:attrNameLst>
                                          <p:attrName>ppt_x</p:attrName>
                                        </p:attrNameLst>
                                      </p:cBhvr>
                                      <p:tavLst>
                                        <p:tav tm="0">
                                          <p:val>
                                            <p:strVal val="#ppt_x"/>
                                          </p:val>
                                        </p:tav>
                                        <p:tav tm="100000">
                                          <p:val>
                                            <p:strVal val="#ppt_x"/>
                                          </p:val>
                                        </p:tav>
                                      </p:tavLst>
                                    </p:anim>
                                    <p:anim calcmode="lin" valueType="num">
                                      <p:cBhvr>
                                        <p:cTn id="39" dur="1000" fill="hold"/>
                                        <p:tgtEl>
                                          <p:spTgt spid="18"/>
                                        </p:tgtEl>
                                        <p:attrNameLst>
                                          <p:attrName>ppt_y</p:attrName>
                                        </p:attrNameLst>
                                      </p:cBhvr>
                                      <p:tavLst>
                                        <p:tav tm="0">
                                          <p:val>
                                            <p:strVal val="#ppt_y+.1"/>
                                          </p:val>
                                        </p:tav>
                                        <p:tav tm="100000">
                                          <p:val>
                                            <p:strVal val="#ppt_y"/>
                                          </p:val>
                                        </p:tav>
                                      </p:tavLst>
                                    </p:anim>
                                  </p:childTnLst>
                                </p:cTn>
                              </p:par>
                            </p:childTnLst>
                          </p:cTn>
                        </p:par>
                        <p:par>
                          <p:cTn id="40" fill="hold">
                            <p:stCondLst>
                              <p:cond delay="9000"/>
                            </p:stCondLst>
                            <p:childTnLst>
                              <p:par>
                                <p:cTn id="41" presetID="42" presetClass="entr" presetSubtype="0" fill="hold" grpId="0"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1000"/>
                                        <p:tgtEl>
                                          <p:spTgt spid="3"/>
                                        </p:tgtEl>
                                      </p:cBhvr>
                                    </p:animEffect>
                                    <p:anim calcmode="lin" valueType="num">
                                      <p:cBhvr>
                                        <p:cTn id="44" dur="1000" fill="hold"/>
                                        <p:tgtEl>
                                          <p:spTgt spid="3"/>
                                        </p:tgtEl>
                                        <p:attrNameLst>
                                          <p:attrName>ppt_x</p:attrName>
                                        </p:attrNameLst>
                                      </p:cBhvr>
                                      <p:tavLst>
                                        <p:tav tm="0">
                                          <p:val>
                                            <p:strVal val="#ppt_x"/>
                                          </p:val>
                                        </p:tav>
                                        <p:tav tm="100000">
                                          <p:val>
                                            <p:strVal val="#ppt_x"/>
                                          </p:val>
                                        </p:tav>
                                      </p:tavLst>
                                    </p:anim>
                                    <p:anim calcmode="lin" valueType="num">
                                      <p:cBhvr>
                                        <p:cTn id="45" dur="1000" fill="hold"/>
                                        <p:tgtEl>
                                          <p:spTgt spid="3"/>
                                        </p:tgtEl>
                                        <p:attrNameLst>
                                          <p:attrName>ppt_y</p:attrName>
                                        </p:attrNameLst>
                                      </p:cBhvr>
                                      <p:tavLst>
                                        <p:tav tm="0">
                                          <p:val>
                                            <p:strVal val="#ppt_y+.1"/>
                                          </p:val>
                                        </p:tav>
                                        <p:tav tm="100000">
                                          <p:val>
                                            <p:strVal val="#ppt_y"/>
                                          </p:val>
                                        </p:tav>
                                      </p:tavLst>
                                    </p:anim>
                                  </p:childTnLst>
                                </p:cTn>
                              </p:par>
                            </p:childTnLst>
                          </p:cTn>
                        </p:par>
                        <p:par>
                          <p:cTn id="46" fill="hold">
                            <p:stCondLst>
                              <p:cond delay="10000"/>
                            </p:stCondLst>
                            <p:childTnLst>
                              <p:par>
                                <p:cTn id="47" presetID="42" presetClass="entr" presetSubtype="0" fill="hold" grpId="0" nodeType="after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1000"/>
                                        <p:tgtEl>
                                          <p:spTgt spid="4"/>
                                        </p:tgtEl>
                                      </p:cBhvr>
                                    </p:animEffect>
                                    <p:anim calcmode="lin" valueType="num">
                                      <p:cBhvr>
                                        <p:cTn id="50" dur="1000" fill="hold"/>
                                        <p:tgtEl>
                                          <p:spTgt spid="4"/>
                                        </p:tgtEl>
                                        <p:attrNameLst>
                                          <p:attrName>ppt_x</p:attrName>
                                        </p:attrNameLst>
                                      </p:cBhvr>
                                      <p:tavLst>
                                        <p:tav tm="0">
                                          <p:val>
                                            <p:strVal val="#ppt_x"/>
                                          </p:val>
                                        </p:tav>
                                        <p:tav tm="100000">
                                          <p:val>
                                            <p:strVal val="#ppt_x"/>
                                          </p:val>
                                        </p:tav>
                                      </p:tavLst>
                                    </p:anim>
                                    <p:anim calcmode="lin" valueType="num">
                                      <p:cBhvr>
                                        <p:cTn id="5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P spid="16" grpId="0"/>
      <p:bldP spid="17" grpId="0"/>
      <p:bldP spid="18" grpId="0"/>
      <p:bldP spid="3" grpId="0"/>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0A70FB43-E324-77F4-DB53-65CDE42E5D74}"/>
              </a:ext>
            </a:extLst>
          </p:cNvPr>
          <p:cNvSpPr txBox="1"/>
          <p:nvPr/>
        </p:nvSpPr>
        <p:spPr>
          <a:xfrm>
            <a:off x="1043275" y="2124898"/>
            <a:ext cx="10207448" cy="646331"/>
          </a:xfrm>
          <a:prstGeom prst="rect">
            <a:avLst/>
          </a:prstGeom>
          <a:noFill/>
        </p:spPr>
        <p:txBody>
          <a:bodyPr wrap="square" rtlCol="0">
            <a:spAutoFit/>
          </a:bodyPr>
          <a:lstStyle/>
          <a:p>
            <a:pPr algn="just" rtl="1"/>
            <a:r>
              <a:rPr lang="ar-EG" b="1" dirty="0"/>
              <a:t>3. اقتراح تفسيرات مبدئية بناءً على التحليل: </a:t>
            </a:r>
            <a:r>
              <a:rPr lang="ar-EG" dirty="0"/>
              <a:t>يبدأ الباحث بتكوين </a:t>
            </a:r>
            <a:r>
              <a:rPr lang="ar-EG" b="1" dirty="0"/>
              <a:t>تفسير أولي لوجود المُشكلة بناءً على العلاقات المنطقية بين المتغيرات</a:t>
            </a:r>
            <a:r>
              <a:rPr lang="ar-EG" dirty="0"/>
              <a:t>. ويتم ذلك بعد ضبط العناصر الأساسية، واستبعاد العناصر غير المؤثرة.</a:t>
            </a:r>
          </a:p>
        </p:txBody>
      </p:sp>
      <p:pic>
        <p:nvPicPr>
          <p:cNvPr id="8" name="Picture 7"/>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760110" y="3642221"/>
            <a:ext cx="2294159" cy="152943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TextBox 8">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 </a:t>
            </a:r>
            <a:r>
              <a:rPr lang="ar-EG" sz="2800" b="1" dirty="0"/>
              <a:t>خطوات تحديد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3" name="TextBox 12">
            <a:extLst>
              <a:ext uri="{FF2B5EF4-FFF2-40B4-BE49-F238E27FC236}">
                <a16:creationId xmlns:a16="http://schemas.microsoft.com/office/drawing/2014/main" id="{77E75BE0-F882-4959-1777-006B2BC40C76}"/>
              </a:ext>
            </a:extLst>
          </p:cNvPr>
          <p:cNvSpPr txBox="1"/>
          <p:nvPr/>
        </p:nvSpPr>
        <p:spPr>
          <a:xfrm>
            <a:off x="3234152" y="3516308"/>
            <a:ext cx="8215969" cy="646331"/>
          </a:xfrm>
          <a:prstGeom prst="rect">
            <a:avLst/>
          </a:prstGeom>
          <a:noFill/>
        </p:spPr>
        <p:txBody>
          <a:bodyPr wrap="square" rtlCol="0">
            <a:spAutoFit/>
          </a:bodyPr>
          <a:lstStyle/>
          <a:p>
            <a:pPr marL="285750" lvl="1" indent="-285750" algn="just" rtl="1">
              <a:buFont typeface="Arial" panose="020B0604020202020204" pitchFamily="34" charset="0"/>
              <a:buChar char="•"/>
            </a:pPr>
            <a:r>
              <a:rPr lang="ar-EG" dirty="0"/>
              <a:t>وهذه العلاقة هي التي يبني عليها الباحث بعد ذلك صياغة مُشكلة الدراسة، فضلًا عن الإجراءات المنهجية التي تسعى لاختبار هذه العلاقة لإثباتها أو نفيها.</a:t>
            </a:r>
          </a:p>
        </p:txBody>
      </p:sp>
      <p:sp>
        <p:nvSpPr>
          <p:cNvPr id="14" name="TextBox 13">
            <a:extLst>
              <a:ext uri="{FF2B5EF4-FFF2-40B4-BE49-F238E27FC236}">
                <a16:creationId xmlns:a16="http://schemas.microsoft.com/office/drawing/2014/main" id="{0A70FB43-E324-77F4-DB53-65CDE42E5D74}"/>
              </a:ext>
            </a:extLst>
          </p:cNvPr>
          <p:cNvSpPr txBox="1"/>
          <p:nvPr/>
        </p:nvSpPr>
        <p:spPr>
          <a:xfrm>
            <a:off x="5829300" y="1728990"/>
            <a:ext cx="5514769" cy="400110"/>
          </a:xfrm>
          <a:prstGeom prst="rect">
            <a:avLst/>
          </a:prstGeom>
          <a:noFill/>
        </p:spPr>
        <p:txBody>
          <a:bodyPr wrap="square" rtlCol="0">
            <a:spAutoFit/>
          </a:bodyPr>
          <a:lstStyle/>
          <a:p>
            <a:pPr algn="just" rtl="1"/>
            <a:r>
              <a:rPr lang="ar-EG" sz="2000" b="1" dirty="0">
                <a:effectLst>
                  <a:outerShdw blurRad="38100" dist="38100" dir="2700000" algn="tl">
                    <a:srgbClr val="000000">
                      <a:alpha val="43137"/>
                    </a:srgbClr>
                  </a:outerShdw>
                </a:effectLst>
              </a:rPr>
              <a:t>(2) تحليل المُشكلة البحثية:</a:t>
            </a:r>
            <a:endParaRPr lang="ar-EG" sz="2000" dirty="0">
              <a:effectLst>
                <a:outerShdw blurRad="38100" dist="38100" dir="2700000" algn="tl">
                  <a:srgbClr val="000000">
                    <a:alpha val="43137"/>
                  </a:srgbClr>
                </a:outerShdw>
              </a:effectLst>
            </a:endParaRPr>
          </a:p>
        </p:txBody>
      </p:sp>
      <p:sp>
        <p:nvSpPr>
          <p:cNvPr id="15" name="TextBox 14">
            <a:extLst>
              <a:ext uri="{FF2B5EF4-FFF2-40B4-BE49-F238E27FC236}">
                <a16:creationId xmlns:a16="http://schemas.microsoft.com/office/drawing/2014/main" id="{0A70FB43-E324-77F4-DB53-65CDE42E5D74}"/>
              </a:ext>
            </a:extLst>
          </p:cNvPr>
          <p:cNvSpPr txBox="1"/>
          <p:nvPr/>
        </p:nvSpPr>
        <p:spPr>
          <a:xfrm>
            <a:off x="3645326" y="4299673"/>
            <a:ext cx="7605396" cy="923330"/>
          </a:xfrm>
          <a:prstGeom prst="rect">
            <a:avLst/>
          </a:prstGeom>
          <a:noFill/>
        </p:spPr>
        <p:txBody>
          <a:bodyPr wrap="square" rtlCol="0">
            <a:spAutoFit/>
          </a:bodyPr>
          <a:lstStyle/>
          <a:p>
            <a:pPr algn="just" rtl="1"/>
            <a:r>
              <a:rPr lang="ar-EG" b="1" dirty="0"/>
              <a:t>4. التعمق في التفسيرات المقترحة:</a:t>
            </a:r>
            <a:r>
              <a:rPr lang="ar-EG" dirty="0"/>
              <a:t> </a:t>
            </a:r>
            <a:r>
              <a:rPr lang="ar-SA" dirty="0"/>
              <a:t>لا </a:t>
            </a:r>
            <a:r>
              <a:rPr lang="ar-EG" dirty="0"/>
              <a:t>يتوقف الباحث عند</a:t>
            </a:r>
            <a:r>
              <a:rPr lang="ar-SA" dirty="0"/>
              <a:t> طرح العلاقة، بل </a:t>
            </a:r>
            <a:r>
              <a:rPr lang="ar-EG" dirty="0"/>
              <a:t>يستمر في </a:t>
            </a:r>
            <a:r>
              <a:rPr lang="ar-EG" b="1" dirty="0"/>
              <a:t>التعمق في هذا التفسير ودعمه</a:t>
            </a:r>
            <a:r>
              <a:rPr lang="ar-SA" b="1" dirty="0"/>
              <a:t> بالنظريات وال</a:t>
            </a:r>
            <a:r>
              <a:rPr lang="ar-EG" b="1" dirty="0"/>
              <a:t>تراث الأدبي</a:t>
            </a:r>
            <a:r>
              <a:rPr lang="ar-SA" b="1" dirty="0"/>
              <a:t> والأدلة</a:t>
            </a:r>
            <a:r>
              <a:rPr lang="ar-EG" b="1" dirty="0"/>
              <a:t> العِلمية، إلى</a:t>
            </a:r>
            <a:r>
              <a:rPr lang="ar-SA" b="1" dirty="0"/>
              <a:t> أن يطمئن الباحث إلى صلاحية هذه العلاقة</a:t>
            </a:r>
            <a:r>
              <a:rPr lang="ar-SA" dirty="0"/>
              <a:t> </a:t>
            </a:r>
            <a:r>
              <a:rPr lang="ar-SA" b="1" dirty="0"/>
              <a:t>كم</a:t>
            </a:r>
            <a:r>
              <a:rPr lang="ar-EG" b="1" dirty="0"/>
              <a:t>ُ</a:t>
            </a:r>
            <a:r>
              <a:rPr lang="ar-SA" b="1" dirty="0"/>
              <a:t>شكلة تستحق الدراسة</a:t>
            </a:r>
            <a:r>
              <a:rPr lang="en-US" dirty="0"/>
              <a:t>.</a:t>
            </a:r>
          </a:p>
        </p:txBody>
      </p:sp>
      <p:sp>
        <p:nvSpPr>
          <p:cNvPr id="2" name="TextBox 1">
            <a:extLst>
              <a:ext uri="{FF2B5EF4-FFF2-40B4-BE49-F238E27FC236}">
                <a16:creationId xmlns:a16="http://schemas.microsoft.com/office/drawing/2014/main" id="{24F95ED8-49CA-05DB-4ABD-9D1B00926543}"/>
              </a:ext>
            </a:extLst>
          </p:cNvPr>
          <p:cNvSpPr txBox="1"/>
          <p:nvPr/>
        </p:nvSpPr>
        <p:spPr>
          <a:xfrm>
            <a:off x="1215110" y="2755336"/>
            <a:ext cx="10271834" cy="369332"/>
          </a:xfrm>
          <a:prstGeom prst="rect">
            <a:avLst/>
          </a:prstGeom>
          <a:noFill/>
        </p:spPr>
        <p:txBody>
          <a:bodyPr wrap="square" rtlCol="0">
            <a:spAutoFit/>
          </a:bodyPr>
          <a:lstStyle/>
          <a:p>
            <a:pPr marL="285750" lvl="1" indent="-285750" algn="just" rtl="1">
              <a:buFont typeface="Wingdings" panose="05000000000000000000" pitchFamily="2" charset="2"/>
              <a:buChar char="ü"/>
            </a:pPr>
            <a:r>
              <a:rPr lang="ar-EG" u="sng" dirty="0">
                <a:solidFill>
                  <a:srgbClr val="0070C0"/>
                </a:solidFill>
              </a:rPr>
              <a:t>مثلًا:</a:t>
            </a:r>
            <a:r>
              <a:rPr lang="ar-EG" dirty="0"/>
              <a:t> قد تُستبعد المرحلة العمرية كعنصر محوري إذا أثبتت البيانات أن التأثير يظهر بوضوح لدى جميع الأطفال من كافة الفئات العمرية.</a:t>
            </a:r>
          </a:p>
        </p:txBody>
      </p:sp>
      <p:sp>
        <p:nvSpPr>
          <p:cNvPr id="3" name="TextBox 2">
            <a:extLst>
              <a:ext uri="{FF2B5EF4-FFF2-40B4-BE49-F238E27FC236}">
                <a16:creationId xmlns:a16="http://schemas.microsoft.com/office/drawing/2014/main" id="{88F7CA3E-356C-76F3-51AB-92EBCE4D0C5A}"/>
              </a:ext>
            </a:extLst>
          </p:cNvPr>
          <p:cNvSpPr txBox="1"/>
          <p:nvPr/>
        </p:nvSpPr>
        <p:spPr>
          <a:xfrm>
            <a:off x="852161" y="5329382"/>
            <a:ext cx="10454435" cy="646331"/>
          </a:xfrm>
          <a:prstGeom prst="rect">
            <a:avLst/>
          </a:prstGeom>
          <a:noFill/>
        </p:spPr>
        <p:txBody>
          <a:bodyPr wrap="square" rtlCol="0">
            <a:spAutoFit/>
          </a:bodyPr>
          <a:lstStyle/>
          <a:p>
            <a:pPr marL="285750" indent="-285750" algn="just" rtl="1">
              <a:buFont typeface="Wingdings" panose="05000000000000000000" pitchFamily="2" charset="2"/>
              <a:buChar char="v"/>
            </a:pPr>
            <a:r>
              <a:rPr lang="ar-SA" dirty="0"/>
              <a:t>تشبه هذه الخطوات</a:t>
            </a:r>
            <a:r>
              <a:rPr lang="ar-EG" dirty="0"/>
              <a:t> الأربع</a:t>
            </a:r>
            <a:r>
              <a:rPr lang="ar-SA" dirty="0"/>
              <a:t> في منهجها ما يحدث في الدراسات الاستطلاعية، التي تهدف إلى الاقتراب من الظواهر وتحليل أبعادها، تمهيدًا لصياغة م</a:t>
            </a:r>
            <a:r>
              <a:rPr lang="ar-EG" dirty="0"/>
              <a:t>ُ</a:t>
            </a:r>
            <a:r>
              <a:rPr lang="ar-SA" dirty="0"/>
              <a:t>شكلة بحثية دقيقة</a:t>
            </a:r>
            <a:r>
              <a:rPr lang="ar-EG" dirty="0"/>
              <a:t>.</a:t>
            </a:r>
          </a:p>
        </p:txBody>
      </p:sp>
      <p:sp>
        <p:nvSpPr>
          <p:cNvPr id="4" name="TextBox 3">
            <a:extLst>
              <a:ext uri="{FF2B5EF4-FFF2-40B4-BE49-F238E27FC236}">
                <a16:creationId xmlns:a16="http://schemas.microsoft.com/office/drawing/2014/main" id="{EBD22812-2EB6-D976-4A3D-4C791B08C1BB}"/>
              </a:ext>
            </a:extLst>
          </p:cNvPr>
          <p:cNvSpPr txBox="1"/>
          <p:nvPr/>
        </p:nvSpPr>
        <p:spPr>
          <a:xfrm>
            <a:off x="1669240" y="3166511"/>
            <a:ext cx="9780881" cy="369332"/>
          </a:xfrm>
          <a:prstGeom prst="rect">
            <a:avLst/>
          </a:prstGeom>
          <a:noFill/>
        </p:spPr>
        <p:txBody>
          <a:bodyPr wrap="square" rtlCol="0">
            <a:spAutoFit/>
          </a:bodyPr>
          <a:lstStyle/>
          <a:p>
            <a:pPr marL="285750" lvl="1" indent="-285750" algn="just" rtl="1">
              <a:buFont typeface="Arial" panose="020B0604020202020204" pitchFamily="34" charset="0"/>
              <a:buChar char="•"/>
            </a:pPr>
            <a:r>
              <a:rPr lang="ar-EG" dirty="0"/>
              <a:t>كما </a:t>
            </a:r>
            <a:r>
              <a:rPr lang="ar-SA" dirty="0"/>
              <a:t>قد يستبعد الباحث تأثيرات الأسرة أو المدرسة ويركّز على العلاقة بين </a:t>
            </a:r>
            <a:r>
              <a:rPr lang="ar-SA" dirty="0">
                <a:effectLst>
                  <a:outerShdw blurRad="38100" dist="38100" dir="2700000" algn="tl">
                    <a:srgbClr val="000000">
                      <a:alpha val="43137"/>
                    </a:srgbClr>
                  </a:outerShdw>
                </a:effectLst>
              </a:rPr>
              <a:t>كثافة م</a:t>
            </a:r>
            <a:r>
              <a:rPr lang="ar-EG" dirty="0">
                <a:effectLst>
                  <a:outerShdw blurRad="38100" dist="38100" dir="2700000" algn="tl">
                    <a:srgbClr val="000000">
                      <a:alpha val="43137"/>
                    </a:srgbClr>
                  </a:outerShdw>
                </a:effectLst>
              </a:rPr>
              <a:t>ُ</a:t>
            </a:r>
            <a:r>
              <a:rPr lang="ar-SA" dirty="0">
                <a:effectLst>
                  <a:outerShdw blurRad="38100" dist="38100" dir="2700000" algn="tl">
                    <a:srgbClr val="000000">
                      <a:alpha val="43137"/>
                    </a:srgbClr>
                  </a:outerShdw>
                </a:effectLst>
              </a:rPr>
              <a:t>شاهدة ال</a:t>
            </a:r>
            <a:r>
              <a:rPr lang="ar-EG" dirty="0">
                <a:effectLst>
                  <a:outerShdw blurRad="38100" dist="38100" dir="2700000" algn="tl">
                    <a:srgbClr val="000000">
                      <a:alpha val="43137"/>
                    </a:srgbClr>
                  </a:outerShdw>
                </a:effectLst>
              </a:rPr>
              <a:t>فيديوهات القصيرة</a:t>
            </a:r>
            <a:r>
              <a:rPr lang="ar-SA" dirty="0">
                <a:effectLst>
                  <a:outerShdw blurRad="38100" dist="38100" dir="2700000" algn="tl">
                    <a:srgbClr val="000000">
                      <a:alpha val="43137"/>
                    </a:srgbClr>
                  </a:outerShdw>
                </a:effectLst>
              </a:rPr>
              <a:t> </a:t>
            </a:r>
            <a:r>
              <a:rPr lang="ar-EG" dirty="0">
                <a:effectLst>
                  <a:outerShdw blurRad="38100" dist="38100" dir="2700000" algn="tl">
                    <a:srgbClr val="000000">
                      <a:alpha val="43137"/>
                    </a:srgbClr>
                  </a:outerShdw>
                </a:effectLst>
              </a:rPr>
              <a:t>و</a:t>
            </a:r>
            <a:r>
              <a:rPr lang="ar-SA" dirty="0">
                <a:effectLst>
                  <a:outerShdw blurRad="38100" dist="38100" dir="2700000" algn="tl">
                    <a:srgbClr val="000000">
                      <a:alpha val="43137"/>
                    </a:srgbClr>
                  </a:outerShdw>
                </a:effectLst>
              </a:rPr>
              <a:t>ال</a:t>
            </a:r>
            <a:r>
              <a:rPr lang="ar-EG" dirty="0">
                <a:effectLst>
                  <a:outerShdw blurRad="38100" dist="38100" dir="2700000" algn="tl">
                    <a:srgbClr val="000000">
                      <a:alpha val="43137"/>
                    </a:srgbClr>
                  </a:outerShdw>
                </a:effectLst>
              </a:rPr>
              <a:t>تحصي</a:t>
            </a:r>
            <a:r>
              <a:rPr lang="ar-SA" dirty="0">
                <a:effectLst>
                  <a:outerShdw blurRad="38100" dist="38100" dir="2700000" algn="tl">
                    <a:srgbClr val="000000">
                      <a:alpha val="43137"/>
                    </a:srgbClr>
                  </a:outerShdw>
                </a:effectLst>
              </a:rPr>
              <a:t>ل</a:t>
            </a:r>
            <a:r>
              <a:rPr lang="ar-EG" dirty="0">
                <a:effectLst>
                  <a:outerShdw blurRad="38100" dist="38100" dir="2700000" algn="tl">
                    <a:srgbClr val="000000">
                      <a:alpha val="43137"/>
                    </a:srgbClr>
                  </a:outerShdw>
                </a:effectLst>
              </a:rPr>
              <a:t> الدراس</a:t>
            </a:r>
            <a:r>
              <a:rPr lang="ar-SA" dirty="0">
                <a:effectLst>
                  <a:outerShdw blurRad="38100" dist="38100" dir="2700000" algn="tl">
                    <a:srgbClr val="000000">
                      <a:alpha val="43137"/>
                    </a:srgbClr>
                  </a:outerShdw>
                </a:effectLst>
              </a:rPr>
              <a:t>ي</a:t>
            </a:r>
            <a:r>
              <a:rPr lang="ar-EG" dirty="0">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26390621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300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par>
                          <p:cTn id="28" fill="hold">
                            <p:stCondLst>
                              <p:cond delay="7000"/>
                            </p:stCondLst>
                            <p:childTnLst>
                              <p:par>
                                <p:cTn id="29" presetID="42"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000"/>
                                        <p:tgtEl>
                                          <p:spTgt spid="15"/>
                                        </p:tgtEl>
                                      </p:cBhvr>
                                    </p:animEffect>
                                    <p:anim calcmode="lin" valueType="num">
                                      <p:cBhvr>
                                        <p:cTn id="32" dur="1000" fill="hold"/>
                                        <p:tgtEl>
                                          <p:spTgt spid="15"/>
                                        </p:tgtEl>
                                        <p:attrNameLst>
                                          <p:attrName>ppt_x</p:attrName>
                                        </p:attrNameLst>
                                      </p:cBhvr>
                                      <p:tavLst>
                                        <p:tav tm="0">
                                          <p:val>
                                            <p:strVal val="#ppt_x"/>
                                          </p:val>
                                        </p:tav>
                                        <p:tav tm="100000">
                                          <p:val>
                                            <p:strVal val="#ppt_x"/>
                                          </p:val>
                                        </p:tav>
                                      </p:tavLst>
                                    </p:anim>
                                    <p:anim calcmode="lin" valueType="num">
                                      <p:cBhvr>
                                        <p:cTn id="33" dur="1000" fill="hold"/>
                                        <p:tgtEl>
                                          <p:spTgt spid="15"/>
                                        </p:tgtEl>
                                        <p:attrNameLst>
                                          <p:attrName>ppt_y</p:attrName>
                                        </p:attrNameLst>
                                      </p:cBhvr>
                                      <p:tavLst>
                                        <p:tav tm="0">
                                          <p:val>
                                            <p:strVal val="#ppt_y+.1"/>
                                          </p:val>
                                        </p:tav>
                                        <p:tav tm="100000">
                                          <p:val>
                                            <p:strVal val="#ppt_y"/>
                                          </p:val>
                                        </p:tav>
                                      </p:tavLst>
                                    </p:anim>
                                  </p:childTnLst>
                                </p:cTn>
                              </p:par>
                            </p:childTnLst>
                          </p:cTn>
                        </p:par>
                        <p:par>
                          <p:cTn id="34" fill="hold">
                            <p:stCondLst>
                              <p:cond delay="8000"/>
                            </p:stCondLst>
                            <p:childTnLst>
                              <p:par>
                                <p:cTn id="35" presetID="42" presetClass="entr" presetSubtype="0" fill="hold" grpId="0" nodeType="afterEffect">
                                  <p:stCondLst>
                                    <p:cond delay="300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1000"/>
                                        <p:tgtEl>
                                          <p:spTgt spid="2"/>
                                        </p:tgtEl>
                                      </p:cBhvr>
                                    </p:animEffect>
                                    <p:anim calcmode="lin" valueType="num">
                                      <p:cBhvr>
                                        <p:cTn id="38" dur="1000" fill="hold"/>
                                        <p:tgtEl>
                                          <p:spTgt spid="2"/>
                                        </p:tgtEl>
                                        <p:attrNameLst>
                                          <p:attrName>ppt_x</p:attrName>
                                        </p:attrNameLst>
                                      </p:cBhvr>
                                      <p:tavLst>
                                        <p:tav tm="0">
                                          <p:val>
                                            <p:strVal val="#ppt_x"/>
                                          </p:val>
                                        </p:tav>
                                        <p:tav tm="100000">
                                          <p:val>
                                            <p:strVal val="#ppt_x"/>
                                          </p:val>
                                        </p:tav>
                                      </p:tavLst>
                                    </p:anim>
                                    <p:anim calcmode="lin" valueType="num">
                                      <p:cBhvr>
                                        <p:cTn id="39" dur="1000" fill="hold"/>
                                        <p:tgtEl>
                                          <p:spTgt spid="2"/>
                                        </p:tgtEl>
                                        <p:attrNameLst>
                                          <p:attrName>ppt_y</p:attrName>
                                        </p:attrNameLst>
                                      </p:cBhvr>
                                      <p:tavLst>
                                        <p:tav tm="0">
                                          <p:val>
                                            <p:strVal val="#ppt_y+.1"/>
                                          </p:val>
                                        </p:tav>
                                        <p:tav tm="100000">
                                          <p:val>
                                            <p:strVal val="#ppt_y"/>
                                          </p:val>
                                        </p:tav>
                                      </p:tavLst>
                                    </p:anim>
                                  </p:childTnLst>
                                </p:cTn>
                              </p:par>
                            </p:childTnLst>
                          </p:cTn>
                        </p:par>
                        <p:par>
                          <p:cTn id="40" fill="hold">
                            <p:stCondLst>
                              <p:cond delay="12000"/>
                            </p:stCondLst>
                            <p:childTnLst>
                              <p:par>
                                <p:cTn id="41" presetID="42" presetClass="entr" presetSubtype="0" fill="hold" grpId="0"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1000"/>
                                        <p:tgtEl>
                                          <p:spTgt spid="3"/>
                                        </p:tgtEl>
                                      </p:cBhvr>
                                    </p:animEffect>
                                    <p:anim calcmode="lin" valueType="num">
                                      <p:cBhvr>
                                        <p:cTn id="44" dur="1000" fill="hold"/>
                                        <p:tgtEl>
                                          <p:spTgt spid="3"/>
                                        </p:tgtEl>
                                        <p:attrNameLst>
                                          <p:attrName>ppt_x</p:attrName>
                                        </p:attrNameLst>
                                      </p:cBhvr>
                                      <p:tavLst>
                                        <p:tav tm="0">
                                          <p:val>
                                            <p:strVal val="#ppt_x"/>
                                          </p:val>
                                        </p:tav>
                                        <p:tav tm="100000">
                                          <p:val>
                                            <p:strVal val="#ppt_x"/>
                                          </p:val>
                                        </p:tav>
                                      </p:tavLst>
                                    </p:anim>
                                    <p:anim calcmode="lin" valueType="num">
                                      <p:cBhvr>
                                        <p:cTn id="45" dur="1000" fill="hold"/>
                                        <p:tgtEl>
                                          <p:spTgt spid="3"/>
                                        </p:tgtEl>
                                        <p:attrNameLst>
                                          <p:attrName>ppt_y</p:attrName>
                                        </p:attrNameLst>
                                      </p:cBhvr>
                                      <p:tavLst>
                                        <p:tav tm="0">
                                          <p:val>
                                            <p:strVal val="#ppt_y+.1"/>
                                          </p:val>
                                        </p:tav>
                                        <p:tav tm="100000">
                                          <p:val>
                                            <p:strVal val="#ppt_y"/>
                                          </p:val>
                                        </p:tav>
                                      </p:tavLst>
                                    </p:anim>
                                  </p:childTnLst>
                                </p:cTn>
                              </p:par>
                            </p:childTnLst>
                          </p:cTn>
                        </p:par>
                        <p:par>
                          <p:cTn id="46" fill="hold">
                            <p:stCondLst>
                              <p:cond delay="13000"/>
                            </p:stCondLst>
                            <p:childTnLst>
                              <p:par>
                                <p:cTn id="47" presetID="42" presetClass="entr" presetSubtype="0" fill="hold" grpId="0" nodeType="afterEffect">
                                  <p:stCondLst>
                                    <p:cond delay="300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1000"/>
                                        <p:tgtEl>
                                          <p:spTgt spid="4"/>
                                        </p:tgtEl>
                                      </p:cBhvr>
                                    </p:animEffect>
                                    <p:anim calcmode="lin" valueType="num">
                                      <p:cBhvr>
                                        <p:cTn id="50" dur="1000" fill="hold"/>
                                        <p:tgtEl>
                                          <p:spTgt spid="4"/>
                                        </p:tgtEl>
                                        <p:attrNameLst>
                                          <p:attrName>ppt_x</p:attrName>
                                        </p:attrNameLst>
                                      </p:cBhvr>
                                      <p:tavLst>
                                        <p:tav tm="0">
                                          <p:val>
                                            <p:strVal val="#ppt_x"/>
                                          </p:val>
                                        </p:tav>
                                        <p:tav tm="100000">
                                          <p:val>
                                            <p:strVal val="#ppt_x"/>
                                          </p:val>
                                        </p:tav>
                                      </p:tavLst>
                                    </p:anim>
                                    <p:anim calcmode="lin" valueType="num">
                                      <p:cBhvr>
                                        <p:cTn id="5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3" grpId="0"/>
      <p:bldP spid="14" grpId="0"/>
      <p:bldP spid="15" grpId="0"/>
      <p:bldP spid="2" grpId="0"/>
      <p:bldP spid="3" grpId="0"/>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0A70FB43-E324-77F4-DB53-65CDE42E5D74}"/>
              </a:ext>
            </a:extLst>
          </p:cNvPr>
          <p:cNvSpPr txBox="1"/>
          <p:nvPr/>
        </p:nvSpPr>
        <p:spPr>
          <a:xfrm>
            <a:off x="774700" y="2275554"/>
            <a:ext cx="10476023" cy="646331"/>
          </a:xfrm>
          <a:prstGeom prst="rect">
            <a:avLst/>
          </a:prstGeom>
          <a:noFill/>
        </p:spPr>
        <p:txBody>
          <a:bodyPr wrap="square" rtlCol="0">
            <a:spAutoFit/>
          </a:bodyPr>
          <a:lstStyle/>
          <a:p>
            <a:pPr algn="just" rtl="1"/>
            <a:r>
              <a:rPr lang="ar-EG" dirty="0"/>
              <a:t>لا تتوقف جهود الباحث عند حدود تحليل المُشكلة أو تجميع الحقائق حولها من أجل تعميق الفهم لأبعادها المختلفة، بل تمتد إلى تقويم مدى صلاحيتها لأن تكون موضوعًا لبحث عِلمي. وفي هذه المرحلة، يُطلب من الباحث الإجابة عن سؤال جوهري:</a:t>
            </a:r>
            <a:endParaRPr lang="en-US" dirty="0"/>
          </a:p>
        </p:txBody>
      </p:sp>
      <p:sp>
        <p:nvSpPr>
          <p:cNvPr id="9" name="TextBox 8">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 </a:t>
            </a:r>
            <a:r>
              <a:rPr lang="ar-EG" sz="2800" b="1" dirty="0"/>
              <a:t>خطوات تحديد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4" name="TextBox 13">
            <a:extLst>
              <a:ext uri="{FF2B5EF4-FFF2-40B4-BE49-F238E27FC236}">
                <a16:creationId xmlns:a16="http://schemas.microsoft.com/office/drawing/2014/main" id="{0A70FB43-E324-77F4-DB53-65CDE42E5D74}"/>
              </a:ext>
            </a:extLst>
          </p:cNvPr>
          <p:cNvSpPr txBox="1"/>
          <p:nvPr/>
        </p:nvSpPr>
        <p:spPr>
          <a:xfrm>
            <a:off x="5829300" y="1839456"/>
            <a:ext cx="5514769" cy="400110"/>
          </a:xfrm>
          <a:prstGeom prst="rect">
            <a:avLst/>
          </a:prstGeom>
          <a:noFill/>
        </p:spPr>
        <p:txBody>
          <a:bodyPr wrap="square" rtlCol="0">
            <a:spAutoFit/>
          </a:bodyPr>
          <a:lstStyle/>
          <a:p>
            <a:pPr algn="just" rtl="1"/>
            <a:r>
              <a:rPr lang="ar-EG" sz="2000" b="1" dirty="0">
                <a:effectLst>
                  <a:outerShdw blurRad="38100" dist="38100" dir="2700000" algn="tl">
                    <a:srgbClr val="000000">
                      <a:alpha val="43137"/>
                    </a:srgbClr>
                  </a:outerShdw>
                </a:effectLst>
              </a:rPr>
              <a:t>(3) تقييم المُشكلة البحثية:</a:t>
            </a:r>
            <a:endParaRPr lang="ar-EG" sz="2000" dirty="0">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405ED295-7495-DACB-0699-FDE986A5ED57}"/>
              </a:ext>
            </a:extLst>
          </p:cNvPr>
          <p:cNvSpPr txBox="1"/>
          <p:nvPr/>
        </p:nvSpPr>
        <p:spPr>
          <a:xfrm>
            <a:off x="4610099" y="2888477"/>
            <a:ext cx="6640624"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b="1" dirty="0"/>
              <a:t>هل تصلح هذه الفكرة لأن تكون مُشكلة بحثية؟</a:t>
            </a:r>
            <a:r>
              <a:rPr lang="ar-EG" dirty="0"/>
              <a:t> </a:t>
            </a:r>
          </a:p>
          <a:p>
            <a:pPr marL="285750" indent="-285750" algn="just" rtl="1">
              <a:buFont typeface="Arial" panose="020B0604020202020204" pitchFamily="34" charset="0"/>
              <a:buChar char="•"/>
            </a:pPr>
            <a:r>
              <a:rPr lang="ar-EG" b="1" dirty="0"/>
              <a:t>وهل هي مُشكلة بحثية تستحق الدراسة؟</a:t>
            </a:r>
            <a:r>
              <a:rPr lang="ar-EG" dirty="0"/>
              <a:t>،</a:t>
            </a:r>
            <a:r>
              <a:rPr lang="ar-EG" b="1" dirty="0"/>
              <a:t> </a:t>
            </a:r>
            <a:r>
              <a:rPr lang="ar-EG" dirty="0"/>
              <a:t>وذلك بالنظر إلى أهميتها للباحث وللمُجتمع.</a:t>
            </a:r>
          </a:p>
        </p:txBody>
      </p:sp>
      <p:pic>
        <p:nvPicPr>
          <p:cNvPr id="4" name="Picture 3" descr="A blue and white graphic of a book and a check mark&#10;&#10;AI-generated content may be incorrect.">
            <a:extLst>
              <a:ext uri="{FF2B5EF4-FFF2-40B4-BE49-F238E27FC236}">
                <a16:creationId xmlns:a16="http://schemas.microsoft.com/office/drawing/2014/main" id="{5F9303DD-92C2-DC30-FB4E-48B233688F2E}"/>
              </a:ext>
            </a:extLst>
          </p:cNvPr>
          <p:cNvPicPr>
            <a:picLocks noChangeAspect="1"/>
          </p:cNvPicPr>
          <p:nvPr/>
        </p:nvPicPr>
        <p:blipFill>
          <a:blip r:embed="rId2"/>
          <a:srcRect t="5833" b="13981"/>
          <a:stretch>
            <a:fillRect/>
          </a:stretch>
        </p:blipFill>
        <p:spPr>
          <a:xfrm>
            <a:off x="795227" y="2816300"/>
            <a:ext cx="2411523" cy="193368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TextBox 5">
            <a:extLst>
              <a:ext uri="{FF2B5EF4-FFF2-40B4-BE49-F238E27FC236}">
                <a16:creationId xmlns:a16="http://schemas.microsoft.com/office/drawing/2014/main" id="{BE69FD7A-D81B-CA3B-48ED-1203B70C63C3}"/>
              </a:ext>
            </a:extLst>
          </p:cNvPr>
          <p:cNvSpPr txBox="1"/>
          <p:nvPr/>
        </p:nvSpPr>
        <p:spPr>
          <a:xfrm>
            <a:off x="3309828" y="3580627"/>
            <a:ext cx="7998046" cy="923330"/>
          </a:xfrm>
          <a:prstGeom prst="rect">
            <a:avLst/>
          </a:prstGeom>
          <a:noFill/>
        </p:spPr>
        <p:txBody>
          <a:bodyPr wrap="square" rtlCol="0">
            <a:spAutoFit/>
          </a:bodyPr>
          <a:lstStyle/>
          <a:p>
            <a:pPr algn="just" rtl="1"/>
            <a:r>
              <a:rPr lang="ar-EG" dirty="0"/>
              <a:t>وبناءً على الإجابة، يتخذ الباحث قراره بشأن الاستمرار في الإجراءات المنهجية، أو تعديلها، أو إعادة توجيهها. ويعتمد ذلك على مجموعة من المعايير والاعتبارات التي يتم من خلالها تقييم مدى صلاحية المُشكلة، </a:t>
            </a:r>
            <a:r>
              <a:rPr lang="ar-EG" u="sng" dirty="0"/>
              <a:t>وتشمل:</a:t>
            </a:r>
          </a:p>
        </p:txBody>
      </p:sp>
      <p:sp>
        <p:nvSpPr>
          <p:cNvPr id="10" name="TextBox 9">
            <a:extLst>
              <a:ext uri="{FF2B5EF4-FFF2-40B4-BE49-F238E27FC236}">
                <a16:creationId xmlns:a16="http://schemas.microsoft.com/office/drawing/2014/main" id="{6631B15A-7626-21BB-0CEB-A4AB64B2EE6A}"/>
              </a:ext>
            </a:extLst>
          </p:cNvPr>
          <p:cNvSpPr txBox="1"/>
          <p:nvPr/>
        </p:nvSpPr>
        <p:spPr>
          <a:xfrm>
            <a:off x="3162300" y="4495027"/>
            <a:ext cx="8240823" cy="369332"/>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ما هي حدود المُشكلة أو نطاقها؟:</a:t>
            </a:r>
            <a:r>
              <a:rPr lang="ar-EG" dirty="0"/>
              <a:t> </a:t>
            </a:r>
          </a:p>
        </p:txBody>
      </p:sp>
      <p:sp>
        <p:nvSpPr>
          <p:cNvPr id="11" name="TextBox 10">
            <a:extLst>
              <a:ext uri="{FF2B5EF4-FFF2-40B4-BE49-F238E27FC236}">
                <a16:creationId xmlns:a16="http://schemas.microsoft.com/office/drawing/2014/main" id="{5610A852-1463-DF6E-A0DF-5E1AEAA20E15}"/>
              </a:ext>
            </a:extLst>
          </p:cNvPr>
          <p:cNvSpPr txBox="1"/>
          <p:nvPr/>
        </p:nvSpPr>
        <p:spPr>
          <a:xfrm>
            <a:off x="654050" y="4818877"/>
            <a:ext cx="10761773" cy="1200329"/>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ينبغي أن تكون المُشكلة واضحة ومحددة بشكل كافٍ. فالمُشكلة الضيقة جدًا قد لا تُنتج نتائج ذات قيمة عِلمية، </a:t>
            </a:r>
            <a:r>
              <a:rPr lang="ar-EG" u="sng" dirty="0">
                <a:solidFill>
                  <a:schemeClr val="accent1"/>
                </a:solidFill>
              </a:rPr>
              <a:t>مثل</a:t>
            </a:r>
            <a:r>
              <a:rPr lang="ar-EG" dirty="0"/>
              <a:t> دراسة </a:t>
            </a:r>
            <a:r>
              <a:rPr lang="ar-EG" dirty="0">
                <a:effectLst>
                  <a:outerShdw blurRad="38100" dist="38100" dir="2700000" algn="tl">
                    <a:srgbClr val="000000">
                      <a:alpha val="43137"/>
                    </a:srgbClr>
                  </a:outerShdw>
                </a:effectLst>
              </a:rPr>
              <a:t>"تأثير محتوى المؤثرين على </a:t>
            </a:r>
            <a:r>
              <a:rPr lang="ar-EG" dirty="0" err="1">
                <a:effectLst>
                  <a:outerShdw blurRad="38100" dist="38100" dir="2700000" algn="tl">
                    <a:srgbClr val="000000">
                      <a:alpha val="43137"/>
                    </a:srgbClr>
                  </a:outerShdw>
                </a:effectLst>
              </a:rPr>
              <a:t>الإنستجرام</a:t>
            </a:r>
            <a:r>
              <a:rPr lang="ar-EG" dirty="0">
                <a:effectLst>
                  <a:outerShdw blurRad="38100" dist="38100" dir="2700000" algn="tl">
                    <a:srgbClr val="000000">
                      <a:alpha val="43137"/>
                    </a:srgbClr>
                  </a:outerShdw>
                </a:effectLst>
              </a:rPr>
              <a:t> في سلوك الشراء من خلال عينة صغيرة من طلاب جامعة واحدة فقط"</a:t>
            </a:r>
            <a:r>
              <a:rPr lang="ar-EG" dirty="0"/>
              <a:t>، فهذا لا يمثل كل شرائح المجتمع.</a:t>
            </a:r>
          </a:p>
          <a:p>
            <a:pPr marL="285750" indent="-285750" algn="just" rtl="1">
              <a:buFont typeface="Arial" panose="020B0604020202020204" pitchFamily="34" charset="0"/>
              <a:buChar char="•"/>
            </a:pPr>
            <a:r>
              <a:rPr lang="ar-EG" dirty="0"/>
              <a:t>وعلى النقيض، فإن المُشكلة الواسعة جدًا </a:t>
            </a:r>
            <a:r>
              <a:rPr lang="ar-EG" u="sng" dirty="0">
                <a:solidFill>
                  <a:schemeClr val="accent1"/>
                </a:solidFill>
              </a:rPr>
              <a:t>مثل</a:t>
            </a:r>
            <a:r>
              <a:rPr lang="ar-EG" dirty="0"/>
              <a:t> دراسة </a:t>
            </a:r>
            <a:r>
              <a:rPr lang="ar-EG" dirty="0">
                <a:effectLst>
                  <a:outerShdw blurRad="38100" dist="38100" dir="2700000" algn="tl">
                    <a:srgbClr val="000000">
                      <a:alpha val="43137"/>
                    </a:srgbClr>
                  </a:outerShdw>
                </a:effectLst>
              </a:rPr>
              <a:t>"تأثير الإعلام الرقمي على سلوك المُستهلك العربي" </a:t>
            </a:r>
            <a:r>
              <a:rPr lang="ar-EG" dirty="0"/>
              <a:t>تتطلب وقتًا وجهدًا يفوق إمكانيات الباحث الفردية، ما يجعل من الصعب تنفيذها ضمن مشروع جامعي محدود.</a:t>
            </a:r>
          </a:p>
        </p:txBody>
      </p:sp>
    </p:spTree>
    <p:extLst>
      <p:ext uri="{BB962C8B-B14F-4D97-AF65-F5344CB8AC3E}">
        <p14:creationId xmlns:p14="http://schemas.microsoft.com/office/powerpoint/2010/main" val="50158875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1000"/>
                                        <p:tgtEl>
                                          <p:spTgt spid="2"/>
                                        </p:tgtEl>
                                      </p:cBhvr>
                                    </p:animEffect>
                                    <p:anim calcmode="lin" valueType="num">
                                      <p:cBhvr>
                                        <p:cTn id="26" dur="1000" fill="hold"/>
                                        <p:tgtEl>
                                          <p:spTgt spid="2"/>
                                        </p:tgtEl>
                                        <p:attrNameLst>
                                          <p:attrName>ppt_x</p:attrName>
                                        </p:attrNameLst>
                                      </p:cBhvr>
                                      <p:tavLst>
                                        <p:tav tm="0">
                                          <p:val>
                                            <p:strVal val="#ppt_x"/>
                                          </p:val>
                                        </p:tav>
                                        <p:tav tm="100000">
                                          <p:val>
                                            <p:strVal val="#ppt_x"/>
                                          </p:val>
                                        </p:tav>
                                      </p:tavLst>
                                    </p:anim>
                                    <p:anim calcmode="lin" valueType="num">
                                      <p:cBhvr>
                                        <p:cTn id="27" dur="1000" fill="hold"/>
                                        <p:tgtEl>
                                          <p:spTgt spid="2"/>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4" grpId="0"/>
      <p:bldP spid="2" grpId="0"/>
      <p:bldP spid="6" grpId="0"/>
      <p:bldP spid="10" grpId="0"/>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3D71C-3719-AD4B-40A4-65960F89CEE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C4A8884-ED0A-C431-C036-21485A0DBE2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70F8833F-CC8D-36E5-856D-1013501137D4}"/>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 </a:t>
            </a:r>
            <a:r>
              <a:rPr lang="ar-EG" sz="2800" b="1" dirty="0"/>
              <a:t>خطوات تحديد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4" name="TextBox 13">
            <a:extLst>
              <a:ext uri="{FF2B5EF4-FFF2-40B4-BE49-F238E27FC236}">
                <a16:creationId xmlns:a16="http://schemas.microsoft.com/office/drawing/2014/main" id="{FB7DA0AA-1706-9F77-75D1-279BFA38C529}"/>
              </a:ext>
            </a:extLst>
          </p:cNvPr>
          <p:cNvSpPr txBox="1"/>
          <p:nvPr/>
        </p:nvSpPr>
        <p:spPr>
          <a:xfrm>
            <a:off x="5829300" y="1839456"/>
            <a:ext cx="5514769" cy="400110"/>
          </a:xfrm>
          <a:prstGeom prst="rect">
            <a:avLst/>
          </a:prstGeom>
          <a:noFill/>
        </p:spPr>
        <p:txBody>
          <a:bodyPr wrap="square" rtlCol="0">
            <a:spAutoFit/>
          </a:bodyPr>
          <a:lstStyle/>
          <a:p>
            <a:pPr algn="just" rtl="1"/>
            <a:r>
              <a:rPr lang="ar-EG" sz="2000" b="1" dirty="0">
                <a:effectLst>
                  <a:outerShdw blurRad="38100" dist="38100" dir="2700000" algn="tl">
                    <a:srgbClr val="000000">
                      <a:alpha val="43137"/>
                    </a:srgbClr>
                  </a:outerShdw>
                </a:effectLst>
              </a:rPr>
              <a:t>(3) تقييم المُشكلة البحثية:</a:t>
            </a:r>
            <a:endParaRPr lang="ar-EG" sz="2000" dirty="0">
              <a:effectLst>
                <a:outerShdw blurRad="38100" dist="38100" dir="2700000" algn="tl">
                  <a:srgbClr val="000000">
                    <a:alpha val="43137"/>
                  </a:srgbClr>
                </a:outerShdw>
              </a:effectLst>
            </a:endParaRPr>
          </a:p>
        </p:txBody>
      </p:sp>
      <p:pic>
        <p:nvPicPr>
          <p:cNvPr id="4" name="Picture 3" descr="A blue and white graphic of a book and a check mark&#10;&#10;AI-generated content may be incorrect.">
            <a:extLst>
              <a:ext uri="{FF2B5EF4-FFF2-40B4-BE49-F238E27FC236}">
                <a16:creationId xmlns:a16="http://schemas.microsoft.com/office/drawing/2014/main" id="{92C8B00F-E165-0577-05E7-EE2E1C9AD7AA}"/>
              </a:ext>
            </a:extLst>
          </p:cNvPr>
          <p:cNvPicPr>
            <a:picLocks noChangeAspect="1"/>
          </p:cNvPicPr>
          <p:nvPr/>
        </p:nvPicPr>
        <p:blipFill>
          <a:blip r:embed="rId2"/>
          <a:srcRect t="5833" b="13981"/>
          <a:stretch>
            <a:fillRect/>
          </a:stretch>
        </p:blipFill>
        <p:spPr>
          <a:xfrm>
            <a:off x="795227" y="2359100"/>
            <a:ext cx="2260829" cy="18128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TextBox 9">
            <a:extLst>
              <a:ext uri="{FF2B5EF4-FFF2-40B4-BE49-F238E27FC236}">
                <a16:creationId xmlns:a16="http://schemas.microsoft.com/office/drawing/2014/main" id="{AADB7CF0-DBD4-219D-9203-A0A51CCE4F04}"/>
              </a:ext>
            </a:extLst>
          </p:cNvPr>
          <p:cNvSpPr txBox="1"/>
          <p:nvPr/>
        </p:nvSpPr>
        <p:spPr>
          <a:xfrm>
            <a:off x="3162300" y="4952227"/>
            <a:ext cx="8240823" cy="369332"/>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ما مدى إسهام نتائج البحث في إثراء المعرفة الإنسانية؟:</a:t>
            </a:r>
          </a:p>
        </p:txBody>
      </p:sp>
      <p:sp>
        <p:nvSpPr>
          <p:cNvPr id="11" name="TextBox 10">
            <a:extLst>
              <a:ext uri="{FF2B5EF4-FFF2-40B4-BE49-F238E27FC236}">
                <a16:creationId xmlns:a16="http://schemas.microsoft.com/office/drawing/2014/main" id="{E852E1E5-F0CB-A4BD-2C7F-D2FBF66237FC}"/>
              </a:ext>
            </a:extLst>
          </p:cNvPr>
          <p:cNvSpPr txBox="1"/>
          <p:nvPr/>
        </p:nvSpPr>
        <p:spPr>
          <a:xfrm>
            <a:off x="654050" y="5276077"/>
            <a:ext cx="10761773"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يتمثل ذلك في قياس مدى إسهام نتائج الدراسة في تطوير المفاهيم أو تقديم توصيات عملية يمكن الاستفادة منها. </a:t>
            </a:r>
            <a:r>
              <a:rPr lang="ar-EG" u="sng" dirty="0">
                <a:solidFill>
                  <a:schemeClr val="accent1"/>
                </a:solidFill>
              </a:rPr>
              <a:t>فمثلًا</a:t>
            </a:r>
            <a:r>
              <a:rPr lang="ar-EG" dirty="0"/>
              <a:t>، دراسة </a:t>
            </a:r>
            <a:r>
              <a:rPr lang="ar-EG" dirty="0">
                <a:effectLst>
                  <a:outerShdw blurRad="38100" dist="38100" dir="2700000" algn="tl">
                    <a:srgbClr val="000000">
                      <a:alpha val="43137"/>
                    </a:srgbClr>
                  </a:outerShdw>
                </a:effectLst>
              </a:rPr>
              <a:t>"التأثير النفسي للإعلانات القصيرة على سلوك المستهلك"</a:t>
            </a:r>
            <a:r>
              <a:rPr lang="ar-EG" dirty="0"/>
              <a:t> قد تُنتج نتائج يمكن تطبيقها في تطوير استراتيجيات التسويق العصبي </a:t>
            </a:r>
            <a:r>
              <a:rPr lang="en-US" dirty="0"/>
              <a:t>Neuromarketing)</a:t>
            </a:r>
            <a:r>
              <a:rPr lang="ar-EG" dirty="0"/>
              <a:t>).</a:t>
            </a:r>
          </a:p>
        </p:txBody>
      </p:sp>
      <p:sp>
        <p:nvSpPr>
          <p:cNvPr id="12" name="TextBox 11">
            <a:extLst>
              <a:ext uri="{FF2B5EF4-FFF2-40B4-BE49-F238E27FC236}">
                <a16:creationId xmlns:a16="http://schemas.microsoft.com/office/drawing/2014/main" id="{5DED22B2-59C5-02ED-48D6-4B03CCF0EAD2}"/>
              </a:ext>
            </a:extLst>
          </p:cNvPr>
          <p:cNvSpPr txBox="1"/>
          <p:nvPr/>
        </p:nvSpPr>
        <p:spPr>
          <a:xfrm>
            <a:off x="3155950" y="2189977"/>
            <a:ext cx="8240823" cy="369332"/>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ما مدى جدة المُشكلة في ضوء التراث العِلمي؟: </a:t>
            </a:r>
          </a:p>
        </p:txBody>
      </p:sp>
      <p:sp>
        <p:nvSpPr>
          <p:cNvPr id="13" name="TextBox 12">
            <a:extLst>
              <a:ext uri="{FF2B5EF4-FFF2-40B4-BE49-F238E27FC236}">
                <a16:creationId xmlns:a16="http://schemas.microsoft.com/office/drawing/2014/main" id="{8DD27DFD-664D-014D-F643-B2E452AFB288}"/>
              </a:ext>
            </a:extLst>
          </p:cNvPr>
          <p:cNvSpPr txBox="1"/>
          <p:nvPr/>
        </p:nvSpPr>
        <p:spPr>
          <a:xfrm>
            <a:off x="3206750" y="2513827"/>
            <a:ext cx="8202723" cy="369332"/>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ينبغي أن تقدم المُشكلة إضافة جديدة، سواء من حيث زاوية المعالجة أو الفئة المستهدفة أو المنهج.</a:t>
            </a:r>
          </a:p>
        </p:txBody>
      </p:sp>
      <p:sp>
        <p:nvSpPr>
          <p:cNvPr id="15" name="TextBox 14">
            <a:extLst>
              <a:ext uri="{FF2B5EF4-FFF2-40B4-BE49-F238E27FC236}">
                <a16:creationId xmlns:a16="http://schemas.microsoft.com/office/drawing/2014/main" id="{891E66AE-3DD6-4AA8-1873-6A75F0D804FF}"/>
              </a:ext>
            </a:extLst>
          </p:cNvPr>
          <p:cNvSpPr txBox="1"/>
          <p:nvPr/>
        </p:nvSpPr>
        <p:spPr>
          <a:xfrm>
            <a:off x="3232150" y="2837677"/>
            <a:ext cx="8202723" cy="923330"/>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chemeClr val="accent1"/>
                </a:solidFill>
              </a:rPr>
              <a:t>فمثلًا</a:t>
            </a:r>
            <a:r>
              <a:rPr lang="ar-EG" dirty="0"/>
              <a:t> دراسة </a:t>
            </a:r>
            <a:r>
              <a:rPr lang="ar-EG" dirty="0">
                <a:effectLst>
                  <a:outerShdw blurRad="38100" dist="38100" dir="2700000" algn="tl">
                    <a:srgbClr val="000000">
                      <a:alpha val="43137"/>
                    </a:srgbClr>
                  </a:outerShdw>
                </a:effectLst>
              </a:rPr>
              <a:t>"استخدام خوارزميات تيك توك في توجيه سلوك الجمهور" </a:t>
            </a:r>
            <a:r>
              <a:rPr lang="ar-EG" dirty="0"/>
              <a:t>قد يبدو أمرًا تمت دراسته مُسبقًا، ولكن دراسة الخوارزميات من زاوية </a:t>
            </a:r>
            <a:r>
              <a:rPr lang="ar-EG" dirty="0">
                <a:effectLst>
                  <a:outerShdw blurRad="38100" dist="38100" dir="2700000" algn="tl">
                    <a:srgbClr val="000000">
                      <a:alpha val="43137"/>
                    </a:srgbClr>
                  </a:outerShdw>
                </a:effectLst>
              </a:rPr>
              <a:t>تأثيرها على الشباب في المناطق الريفية </a:t>
            </a:r>
            <a:r>
              <a:rPr lang="ar-EG" dirty="0"/>
              <a:t>يمكن أن يُعد تجديدًا في المجتمع والطرح.</a:t>
            </a:r>
          </a:p>
        </p:txBody>
      </p:sp>
      <p:sp>
        <p:nvSpPr>
          <p:cNvPr id="16" name="TextBox 15">
            <a:extLst>
              <a:ext uri="{FF2B5EF4-FFF2-40B4-BE49-F238E27FC236}">
                <a16:creationId xmlns:a16="http://schemas.microsoft.com/office/drawing/2014/main" id="{9F5375A7-F2A1-BA4B-6001-8458540A2910}"/>
              </a:ext>
            </a:extLst>
          </p:cNvPr>
          <p:cNvSpPr txBox="1"/>
          <p:nvPr/>
        </p:nvSpPr>
        <p:spPr>
          <a:xfrm>
            <a:off x="3162300" y="3866377"/>
            <a:ext cx="8240823" cy="369332"/>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ما أهمية المُشكلة بالنسبة للمجتمع أو البيئة العِلمية؟:</a:t>
            </a:r>
          </a:p>
        </p:txBody>
      </p:sp>
      <p:sp>
        <p:nvSpPr>
          <p:cNvPr id="17" name="TextBox 16">
            <a:extLst>
              <a:ext uri="{FF2B5EF4-FFF2-40B4-BE49-F238E27FC236}">
                <a16:creationId xmlns:a16="http://schemas.microsoft.com/office/drawing/2014/main" id="{BEBFEFE8-905E-8AC5-509C-0729081C404E}"/>
              </a:ext>
            </a:extLst>
          </p:cNvPr>
          <p:cNvSpPr txBox="1"/>
          <p:nvPr/>
        </p:nvSpPr>
        <p:spPr>
          <a:xfrm>
            <a:off x="654050" y="4190227"/>
            <a:ext cx="10761773"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تكتسب المُشكلة أهمية خاصة إذا كانت تتصل باحتياجات واقعية أو مهنية. </a:t>
            </a:r>
            <a:r>
              <a:rPr lang="ar-EG" u="sng" dirty="0">
                <a:solidFill>
                  <a:schemeClr val="accent1"/>
                </a:solidFill>
              </a:rPr>
              <a:t>مثلًا</a:t>
            </a:r>
            <a:r>
              <a:rPr lang="ar-EG" dirty="0"/>
              <a:t>، دراسة </a:t>
            </a:r>
            <a:r>
              <a:rPr lang="ar-EG" dirty="0">
                <a:effectLst>
                  <a:outerShdw blurRad="38100" dist="38100" dir="2700000" algn="tl">
                    <a:srgbClr val="000000">
                      <a:alpha val="43137"/>
                    </a:srgbClr>
                  </a:outerShdw>
                </a:effectLst>
              </a:rPr>
              <a:t>"مدى فاعلية التسويق الرقمي للمشروعات الصغيرة عبر </a:t>
            </a:r>
            <a:r>
              <a:rPr lang="ar-EG" dirty="0" err="1">
                <a:effectLst>
                  <a:outerShdw blurRad="38100" dist="38100" dir="2700000" algn="tl">
                    <a:srgbClr val="000000">
                      <a:alpha val="43137"/>
                    </a:srgbClr>
                  </a:outerShdw>
                </a:effectLst>
              </a:rPr>
              <a:t>الإنستجرام</a:t>
            </a:r>
            <a:r>
              <a:rPr lang="ar-EG" dirty="0">
                <a:effectLst>
                  <a:outerShdw blurRad="38100" dist="38100" dir="2700000" algn="tl">
                    <a:srgbClr val="000000">
                      <a:alpha val="43137"/>
                    </a:srgbClr>
                  </a:outerShdw>
                </a:effectLst>
              </a:rPr>
              <a:t>"</a:t>
            </a:r>
            <a:r>
              <a:rPr lang="ar-EG" dirty="0"/>
              <a:t> تُعد ذات قيمة تطبيقية مباشرة في دعم ريادة الأعمال وتوظيف المنصات الرقمية.</a:t>
            </a:r>
          </a:p>
        </p:txBody>
      </p:sp>
    </p:spTree>
    <p:extLst>
      <p:ext uri="{BB962C8B-B14F-4D97-AF65-F5344CB8AC3E}">
        <p14:creationId xmlns:p14="http://schemas.microsoft.com/office/powerpoint/2010/main" val="185430517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1000" fill="hold"/>
                                        <p:tgtEl>
                                          <p:spTgt spid="12"/>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1000" fill="hold"/>
                                        <p:tgtEl>
                                          <p:spTgt spid="15"/>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1000"/>
                                        <p:tgtEl>
                                          <p:spTgt spid="16"/>
                                        </p:tgtEl>
                                      </p:cBhvr>
                                    </p:animEffect>
                                    <p:anim calcmode="lin" valueType="num">
                                      <p:cBhvr>
                                        <p:cTn id="50" dur="1000" fill="hold"/>
                                        <p:tgtEl>
                                          <p:spTgt spid="16"/>
                                        </p:tgtEl>
                                        <p:attrNameLst>
                                          <p:attrName>ppt_x</p:attrName>
                                        </p:attrNameLst>
                                      </p:cBhvr>
                                      <p:tavLst>
                                        <p:tav tm="0">
                                          <p:val>
                                            <p:strVal val="#ppt_x"/>
                                          </p:val>
                                        </p:tav>
                                        <p:tav tm="100000">
                                          <p:val>
                                            <p:strVal val="#ppt_x"/>
                                          </p:val>
                                        </p:tav>
                                      </p:tavLst>
                                    </p:anim>
                                    <p:anim calcmode="lin" valueType="num">
                                      <p:cBhvr>
                                        <p:cTn id="51" dur="1000" fill="hold"/>
                                        <p:tgtEl>
                                          <p:spTgt spid="16"/>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grpId="0" nodeType="after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1000"/>
                                        <p:tgtEl>
                                          <p:spTgt spid="17"/>
                                        </p:tgtEl>
                                      </p:cBhvr>
                                    </p:animEffect>
                                    <p:anim calcmode="lin" valueType="num">
                                      <p:cBhvr>
                                        <p:cTn id="56" dur="1000" fill="hold"/>
                                        <p:tgtEl>
                                          <p:spTgt spid="17"/>
                                        </p:tgtEl>
                                        <p:attrNameLst>
                                          <p:attrName>ppt_x</p:attrName>
                                        </p:attrNameLst>
                                      </p:cBhvr>
                                      <p:tavLst>
                                        <p:tav tm="0">
                                          <p:val>
                                            <p:strVal val="#ppt_x"/>
                                          </p:val>
                                        </p:tav>
                                        <p:tav tm="100000">
                                          <p:val>
                                            <p:strVal val="#ppt_x"/>
                                          </p:val>
                                        </p:tav>
                                      </p:tavLst>
                                    </p:anim>
                                    <p:anim calcmode="lin" valueType="num">
                                      <p:cBhvr>
                                        <p:cTn id="5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P spid="10" grpId="0"/>
      <p:bldP spid="11" grpId="0"/>
      <p:bldP spid="12" grpId="0"/>
      <p:bldP spid="13" grpId="0"/>
      <p:bldP spid="15" grpId="0"/>
      <p:bldP spid="16" grpId="0"/>
      <p:bldP spid="1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075CF-6E74-0D4B-8BEF-4D354116CC4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B3552CA-9599-22C0-8EB8-8378AC6E416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21F9CF9A-58D8-008A-7E4F-A50780B31E0D}"/>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 </a:t>
            </a:r>
            <a:r>
              <a:rPr lang="ar-EG" sz="2800" b="1" dirty="0"/>
              <a:t>خطوات تحديد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4" name="TextBox 13">
            <a:extLst>
              <a:ext uri="{FF2B5EF4-FFF2-40B4-BE49-F238E27FC236}">
                <a16:creationId xmlns:a16="http://schemas.microsoft.com/office/drawing/2014/main" id="{9846B0A6-BF27-21BF-AF23-A56570ED293D}"/>
              </a:ext>
            </a:extLst>
          </p:cNvPr>
          <p:cNvSpPr txBox="1"/>
          <p:nvPr/>
        </p:nvSpPr>
        <p:spPr>
          <a:xfrm>
            <a:off x="5829300" y="1839456"/>
            <a:ext cx="5514769" cy="400110"/>
          </a:xfrm>
          <a:prstGeom prst="rect">
            <a:avLst/>
          </a:prstGeom>
          <a:noFill/>
        </p:spPr>
        <p:txBody>
          <a:bodyPr wrap="square" rtlCol="0">
            <a:spAutoFit/>
          </a:bodyPr>
          <a:lstStyle/>
          <a:p>
            <a:pPr algn="just" rtl="1"/>
            <a:r>
              <a:rPr lang="ar-EG" sz="2000" b="1" dirty="0">
                <a:effectLst>
                  <a:outerShdw blurRad="38100" dist="38100" dir="2700000" algn="tl">
                    <a:srgbClr val="000000">
                      <a:alpha val="43137"/>
                    </a:srgbClr>
                  </a:outerShdw>
                </a:effectLst>
              </a:rPr>
              <a:t>(3) تقييم المُشكلة البحثية:</a:t>
            </a:r>
            <a:endParaRPr lang="ar-EG" sz="2000" dirty="0">
              <a:effectLst>
                <a:outerShdw blurRad="38100" dist="38100" dir="2700000" algn="tl">
                  <a:srgbClr val="000000">
                    <a:alpha val="43137"/>
                  </a:srgbClr>
                </a:outerShdw>
              </a:effectLst>
            </a:endParaRPr>
          </a:p>
        </p:txBody>
      </p:sp>
      <p:pic>
        <p:nvPicPr>
          <p:cNvPr id="4" name="Picture 3" descr="A blue and white graphic of a book and a check mark&#10;&#10;AI-generated content may be incorrect.">
            <a:extLst>
              <a:ext uri="{FF2B5EF4-FFF2-40B4-BE49-F238E27FC236}">
                <a16:creationId xmlns:a16="http://schemas.microsoft.com/office/drawing/2014/main" id="{9B898C21-1EE5-8BDD-5F10-253DDE8AC1AF}"/>
              </a:ext>
            </a:extLst>
          </p:cNvPr>
          <p:cNvPicPr>
            <a:picLocks noChangeAspect="1"/>
          </p:cNvPicPr>
          <p:nvPr/>
        </p:nvPicPr>
        <p:blipFill>
          <a:blip r:embed="rId2"/>
          <a:srcRect t="5833" b="13981"/>
          <a:stretch>
            <a:fillRect/>
          </a:stretch>
        </p:blipFill>
        <p:spPr>
          <a:xfrm>
            <a:off x="795227" y="3000450"/>
            <a:ext cx="2260829" cy="18128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TextBox 9">
            <a:extLst>
              <a:ext uri="{FF2B5EF4-FFF2-40B4-BE49-F238E27FC236}">
                <a16:creationId xmlns:a16="http://schemas.microsoft.com/office/drawing/2014/main" id="{56C5C679-5F55-F364-7977-2079C3A0E67A}"/>
              </a:ext>
            </a:extLst>
          </p:cNvPr>
          <p:cNvSpPr txBox="1"/>
          <p:nvPr/>
        </p:nvSpPr>
        <p:spPr>
          <a:xfrm>
            <a:off x="3162300" y="4825227"/>
            <a:ext cx="8240823" cy="369332"/>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ما مدى اتفاق المُشكلة مع اهتمامات الباحث وقيمه؟:</a:t>
            </a:r>
          </a:p>
        </p:txBody>
      </p:sp>
      <p:sp>
        <p:nvSpPr>
          <p:cNvPr id="11" name="TextBox 10">
            <a:extLst>
              <a:ext uri="{FF2B5EF4-FFF2-40B4-BE49-F238E27FC236}">
                <a16:creationId xmlns:a16="http://schemas.microsoft.com/office/drawing/2014/main" id="{F57981ED-EAE2-6A7A-7AB9-2F661512D3B9}"/>
              </a:ext>
            </a:extLst>
          </p:cNvPr>
          <p:cNvSpPr txBox="1"/>
          <p:nvPr/>
        </p:nvSpPr>
        <p:spPr>
          <a:xfrm>
            <a:off x="654050" y="5149077"/>
            <a:ext cx="10761773"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كلما كان لدى الباحث اهتمام حقيقي بموضوع الدراسة، زاد اندماجه في العمل البحثي. لكن عليه أيضًا المحافظة على الموضوعية وتجنّب التحيّز، خصوصًا في مجالات شديدة الصلة بالتوجهات الشخصية كالاتصال السياسي أو قضايا النوع الاجتماعي.</a:t>
            </a:r>
          </a:p>
        </p:txBody>
      </p:sp>
      <p:sp>
        <p:nvSpPr>
          <p:cNvPr id="12" name="TextBox 11">
            <a:extLst>
              <a:ext uri="{FF2B5EF4-FFF2-40B4-BE49-F238E27FC236}">
                <a16:creationId xmlns:a16="http://schemas.microsoft.com/office/drawing/2014/main" id="{E64B9296-CC8F-9ECB-C8B5-0A7012BBFCB9}"/>
              </a:ext>
            </a:extLst>
          </p:cNvPr>
          <p:cNvSpPr txBox="1"/>
          <p:nvPr/>
        </p:nvSpPr>
        <p:spPr>
          <a:xfrm>
            <a:off x="3155950" y="2291577"/>
            <a:ext cx="8240823" cy="369332"/>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هل تتماشى المُشكلة وطرق دراستها مع المعايير الاجتماعية والثقافية؟: </a:t>
            </a:r>
          </a:p>
        </p:txBody>
      </p:sp>
      <p:sp>
        <p:nvSpPr>
          <p:cNvPr id="13" name="TextBox 12">
            <a:extLst>
              <a:ext uri="{FF2B5EF4-FFF2-40B4-BE49-F238E27FC236}">
                <a16:creationId xmlns:a16="http://schemas.microsoft.com/office/drawing/2014/main" id="{4A37A17C-F61E-E6AB-D399-D5A0651FD42F}"/>
              </a:ext>
            </a:extLst>
          </p:cNvPr>
          <p:cNvSpPr txBox="1"/>
          <p:nvPr/>
        </p:nvSpPr>
        <p:spPr>
          <a:xfrm>
            <a:off x="920750" y="2615427"/>
            <a:ext cx="10488723"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تؤثر الثقافة المجتمعية على إمكانية استخدام أدوات معينة. فإجراء مقابلات شخصية حول بعض الأسئلة مثل التوجهات السياسية أو الدخل أو القرارات الشرائية قد يُقابل بتحفّظ في بعض المجتمعات، وهو ما يستدعي تعديل أسلوب جمع البيانات.</a:t>
            </a:r>
          </a:p>
        </p:txBody>
      </p:sp>
      <p:sp>
        <p:nvSpPr>
          <p:cNvPr id="16" name="TextBox 15">
            <a:extLst>
              <a:ext uri="{FF2B5EF4-FFF2-40B4-BE49-F238E27FC236}">
                <a16:creationId xmlns:a16="http://schemas.microsoft.com/office/drawing/2014/main" id="{793AEC84-ED5B-B4BD-F2C7-22A0E6697AD0}"/>
              </a:ext>
            </a:extLst>
          </p:cNvPr>
          <p:cNvSpPr txBox="1"/>
          <p:nvPr/>
        </p:nvSpPr>
        <p:spPr>
          <a:xfrm>
            <a:off x="3162300" y="3415527"/>
            <a:ext cx="8240823" cy="369332"/>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هل المُشكلة قابلة فعليًا للدراسة؟:</a:t>
            </a:r>
          </a:p>
        </p:txBody>
      </p:sp>
      <p:sp>
        <p:nvSpPr>
          <p:cNvPr id="17" name="TextBox 16">
            <a:extLst>
              <a:ext uri="{FF2B5EF4-FFF2-40B4-BE49-F238E27FC236}">
                <a16:creationId xmlns:a16="http://schemas.microsoft.com/office/drawing/2014/main" id="{9B72858B-6367-DEC0-2F12-DC2D9E2D61C7}"/>
              </a:ext>
            </a:extLst>
          </p:cNvPr>
          <p:cNvSpPr txBox="1"/>
          <p:nvPr/>
        </p:nvSpPr>
        <p:spPr>
          <a:xfrm>
            <a:off x="3155950" y="3739377"/>
            <a:ext cx="8259873"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يجب التأكد من إمكانية تنفيذ البحث باستخدام أدوات ملائمة ومنهج عِلمي صحيح. </a:t>
            </a:r>
            <a:r>
              <a:rPr lang="ar-EG" u="sng" dirty="0">
                <a:solidFill>
                  <a:schemeClr val="accent1"/>
                </a:solidFill>
              </a:rPr>
              <a:t>فمثلً</a:t>
            </a:r>
            <a:r>
              <a:rPr lang="ar-EG" u="sng" dirty="0"/>
              <a:t>ا</a:t>
            </a:r>
            <a:r>
              <a:rPr lang="ar-EG" dirty="0"/>
              <a:t>، قد تكون دراسة </a:t>
            </a:r>
            <a:r>
              <a:rPr lang="ar-EG" dirty="0">
                <a:effectLst>
                  <a:outerShdw blurRad="38100" dist="38100" dir="2700000" algn="tl">
                    <a:srgbClr val="000000">
                      <a:alpha val="43137"/>
                    </a:srgbClr>
                  </a:outerShdw>
                </a:effectLst>
              </a:rPr>
              <a:t>"تأثير الألعاب الإلكترونية على السلوك الشرائي للأطفال" </a:t>
            </a:r>
            <a:r>
              <a:rPr lang="ar-EG" dirty="0"/>
              <a:t>صعبة إذا لم تتوفر بيئة تجريبية مناسبة أو إذا واجه الباحث صعوبات في الوصول إلى العينة.</a:t>
            </a:r>
          </a:p>
        </p:txBody>
      </p:sp>
    </p:spTree>
    <p:extLst>
      <p:ext uri="{BB962C8B-B14F-4D97-AF65-F5344CB8AC3E}">
        <p14:creationId xmlns:p14="http://schemas.microsoft.com/office/powerpoint/2010/main" val="244993829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1000" fill="hold"/>
                                        <p:tgtEl>
                                          <p:spTgt spid="12"/>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
                                          </p:val>
                                        </p:tav>
                                        <p:tav tm="100000">
                                          <p:val>
                                            <p:strVal val="#ppt_x"/>
                                          </p:val>
                                        </p:tav>
                                      </p:tavLst>
                                    </p:anim>
                                    <p:anim calcmode="lin" valueType="num">
                                      <p:cBhvr>
                                        <p:cTn id="45" dur="1000" fill="hold"/>
                                        <p:tgtEl>
                                          <p:spTgt spid="16"/>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
                                          </p:val>
                                        </p:tav>
                                        <p:tav tm="100000">
                                          <p:val>
                                            <p:strVal val="#ppt_x"/>
                                          </p:val>
                                        </p:tav>
                                      </p:tavLst>
                                    </p:anim>
                                    <p:anim calcmode="lin" valueType="num">
                                      <p:cBhvr>
                                        <p:cTn id="5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P spid="10" grpId="0"/>
      <p:bldP spid="11" grpId="0"/>
      <p:bldP spid="12" grpId="0"/>
      <p:bldP spid="13" grpId="0"/>
      <p:bldP spid="16" grpId="0"/>
      <p:bldP spid="1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C5B08-FC92-1E75-8F19-CA92856B648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865B43D-7A06-AD10-1097-6A7165D3F0E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2EF53B07-5B13-A620-C791-C6C383DB2265}"/>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 </a:t>
            </a:r>
            <a:r>
              <a:rPr lang="ar-EG" sz="2800" b="1" dirty="0"/>
              <a:t>خطوات تحديد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4" name="TextBox 13">
            <a:extLst>
              <a:ext uri="{FF2B5EF4-FFF2-40B4-BE49-F238E27FC236}">
                <a16:creationId xmlns:a16="http://schemas.microsoft.com/office/drawing/2014/main" id="{50F45F64-B72A-9266-6468-0A441B22265E}"/>
              </a:ext>
            </a:extLst>
          </p:cNvPr>
          <p:cNvSpPr txBox="1"/>
          <p:nvPr/>
        </p:nvSpPr>
        <p:spPr>
          <a:xfrm>
            <a:off x="5829300" y="1839456"/>
            <a:ext cx="5514769" cy="400110"/>
          </a:xfrm>
          <a:prstGeom prst="rect">
            <a:avLst/>
          </a:prstGeom>
          <a:noFill/>
        </p:spPr>
        <p:txBody>
          <a:bodyPr wrap="square" rtlCol="0">
            <a:spAutoFit/>
          </a:bodyPr>
          <a:lstStyle/>
          <a:p>
            <a:pPr algn="just" rtl="1"/>
            <a:r>
              <a:rPr lang="ar-EG" sz="2000" b="1" dirty="0">
                <a:effectLst>
                  <a:outerShdw blurRad="38100" dist="38100" dir="2700000" algn="tl">
                    <a:srgbClr val="000000">
                      <a:alpha val="43137"/>
                    </a:srgbClr>
                  </a:outerShdw>
                </a:effectLst>
              </a:rPr>
              <a:t>(3) تقييم المُشكلة البحثية:</a:t>
            </a:r>
            <a:endParaRPr lang="ar-EG" sz="2000" dirty="0">
              <a:effectLst>
                <a:outerShdw blurRad="38100" dist="38100" dir="2700000" algn="tl">
                  <a:srgbClr val="000000">
                    <a:alpha val="43137"/>
                  </a:srgbClr>
                </a:outerShdw>
              </a:effectLst>
            </a:endParaRPr>
          </a:p>
        </p:txBody>
      </p:sp>
      <p:pic>
        <p:nvPicPr>
          <p:cNvPr id="4" name="Picture 3" descr="A blue and white graphic of a book and a check mark&#10;&#10;AI-generated content may be incorrect.">
            <a:extLst>
              <a:ext uri="{FF2B5EF4-FFF2-40B4-BE49-F238E27FC236}">
                <a16:creationId xmlns:a16="http://schemas.microsoft.com/office/drawing/2014/main" id="{E457AFED-5885-2FEF-6CB6-C460C9DAC35C}"/>
              </a:ext>
            </a:extLst>
          </p:cNvPr>
          <p:cNvPicPr>
            <a:picLocks noChangeAspect="1"/>
          </p:cNvPicPr>
          <p:nvPr/>
        </p:nvPicPr>
        <p:blipFill>
          <a:blip r:embed="rId2"/>
          <a:srcRect t="5833" b="13981"/>
          <a:stretch>
            <a:fillRect/>
          </a:stretch>
        </p:blipFill>
        <p:spPr>
          <a:xfrm>
            <a:off x="788877" y="3306208"/>
            <a:ext cx="2260829" cy="18128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TextBox 9">
            <a:extLst>
              <a:ext uri="{FF2B5EF4-FFF2-40B4-BE49-F238E27FC236}">
                <a16:creationId xmlns:a16="http://schemas.microsoft.com/office/drawing/2014/main" id="{FC9525B0-FCA4-42C8-6AD5-C8E2D7DC2219}"/>
              </a:ext>
            </a:extLst>
          </p:cNvPr>
          <p:cNvSpPr txBox="1"/>
          <p:nvPr/>
        </p:nvSpPr>
        <p:spPr>
          <a:xfrm>
            <a:off x="3162300" y="5003027"/>
            <a:ext cx="8240823" cy="369332"/>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هل الوقت المتاح كافٍ لإجراء الدراسة؟:</a:t>
            </a:r>
          </a:p>
        </p:txBody>
      </p:sp>
      <p:sp>
        <p:nvSpPr>
          <p:cNvPr id="11" name="TextBox 10">
            <a:extLst>
              <a:ext uri="{FF2B5EF4-FFF2-40B4-BE49-F238E27FC236}">
                <a16:creationId xmlns:a16="http://schemas.microsoft.com/office/drawing/2014/main" id="{EBC5A4C0-A383-C4B6-2E49-61C0428D367F}"/>
              </a:ext>
            </a:extLst>
          </p:cNvPr>
          <p:cNvSpPr txBox="1"/>
          <p:nvPr/>
        </p:nvSpPr>
        <p:spPr>
          <a:xfrm>
            <a:off x="654050" y="5326877"/>
            <a:ext cx="10761773"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ينبغي أن تتوافق المدة الزمنية المخصصة للبحث مع حجم المُشكلة. فبعض الموضوعات، مثل </a:t>
            </a:r>
            <a:r>
              <a:rPr lang="ar-EG" dirty="0">
                <a:effectLst>
                  <a:outerShdw blurRad="38100" dist="38100" dir="2700000" algn="tl">
                    <a:srgbClr val="000000">
                      <a:alpha val="43137"/>
                    </a:srgbClr>
                  </a:outerShdw>
                </a:effectLst>
              </a:rPr>
              <a:t>"تحولات استهلاك المحتوى الرقمي بعد الأزمات"</a:t>
            </a:r>
            <a:r>
              <a:rPr lang="ar-EG" dirty="0"/>
              <a:t>،</a:t>
            </a:r>
            <a:r>
              <a:rPr lang="ar-EG" dirty="0">
                <a:effectLst>
                  <a:outerShdw blurRad="38100" dist="38100" dir="2700000" algn="tl">
                    <a:srgbClr val="000000">
                      <a:alpha val="43137"/>
                    </a:srgbClr>
                  </a:outerShdw>
                </a:effectLst>
              </a:rPr>
              <a:t> </a:t>
            </a:r>
            <a:r>
              <a:rPr lang="ar-EG" dirty="0"/>
              <a:t>تتطلب دراسة طويلة المدى، ما قد لا يتناسب مع جداول المشاريع الفصلية أو السنوية المحددة.</a:t>
            </a:r>
          </a:p>
        </p:txBody>
      </p:sp>
      <p:sp>
        <p:nvSpPr>
          <p:cNvPr id="12" name="TextBox 11">
            <a:extLst>
              <a:ext uri="{FF2B5EF4-FFF2-40B4-BE49-F238E27FC236}">
                <a16:creationId xmlns:a16="http://schemas.microsoft.com/office/drawing/2014/main" id="{073B3E3A-A734-396D-2C5C-A5927C1D1C1B}"/>
              </a:ext>
            </a:extLst>
          </p:cNvPr>
          <p:cNvSpPr txBox="1"/>
          <p:nvPr/>
        </p:nvSpPr>
        <p:spPr>
          <a:xfrm>
            <a:off x="3155950" y="2234427"/>
            <a:ext cx="8240823" cy="369332"/>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ما مدى امتلاك الباحث للمهارات والمعرفة اللازمة؟: </a:t>
            </a:r>
          </a:p>
        </p:txBody>
      </p:sp>
      <p:sp>
        <p:nvSpPr>
          <p:cNvPr id="13" name="TextBox 12">
            <a:extLst>
              <a:ext uri="{FF2B5EF4-FFF2-40B4-BE49-F238E27FC236}">
                <a16:creationId xmlns:a16="http://schemas.microsoft.com/office/drawing/2014/main" id="{57B6EA8A-8127-411B-57F0-D098F0F85184}"/>
              </a:ext>
            </a:extLst>
          </p:cNvPr>
          <p:cNvSpPr txBox="1"/>
          <p:nvPr/>
        </p:nvSpPr>
        <p:spPr>
          <a:xfrm>
            <a:off x="920750" y="2532877"/>
            <a:ext cx="10488723" cy="369332"/>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يجب أن يكون الباحث مُلمًا بأدوات جمع البيانات وأدوات التحليل أو تحليل المحتوى الرقمي ذات الصلة بموضوعه.</a:t>
            </a:r>
          </a:p>
        </p:txBody>
      </p:sp>
      <p:sp>
        <p:nvSpPr>
          <p:cNvPr id="16" name="TextBox 15">
            <a:extLst>
              <a:ext uri="{FF2B5EF4-FFF2-40B4-BE49-F238E27FC236}">
                <a16:creationId xmlns:a16="http://schemas.microsoft.com/office/drawing/2014/main" id="{A4692F2E-7120-7F32-0E5D-E92707E7AA44}"/>
              </a:ext>
            </a:extLst>
          </p:cNvPr>
          <p:cNvSpPr txBox="1"/>
          <p:nvPr/>
        </p:nvSpPr>
        <p:spPr>
          <a:xfrm>
            <a:off x="3162300" y="3352027"/>
            <a:ext cx="8240823" cy="369332"/>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t>ما مدى توفر الموارد المادية والبيئة المناسبة؟:</a:t>
            </a:r>
          </a:p>
        </p:txBody>
      </p:sp>
      <p:sp>
        <p:nvSpPr>
          <p:cNvPr id="17" name="TextBox 16">
            <a:extLst>
              <a:ext uri="{FF2B5EF4-FFF2-40B4-BE49-F238E27FC236}">
                <a16:creationId xmlns:a16="http://schemas.microsoft.com/office/drawing/2014/main" id="{616FB97F-6F6A-9A87-F981-868E4088F18B}"/>
              </a:ext>
            </a:extLst>
          </p:cNvPr>
          <p:cNvSpPr txBox="1"/>
          <p:nvPr/>
        </p:nvSpPr>
        <p:spPr>
          <a:xfrm>
            <a:off x="3155950" y="3682227"/>
            <a:ext cx="8259873"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يشمل ذلك إمكانية طباعة الاستبيانات، أو الوصول إلى الإنترنت، أو استخدام أدوات مدفوعة لجمع البيانات أو عدم توفر أدوات تحليل متخصصة، أو غير ذلك.</a:t>
            </a:r>
          </a:p>
        </p:txBody>
      </p:sp>
      <p:sp>
        <p:nvSpPr>
          <p:cNvPr id="2" name="TextBox 1">
            <a:extLst>
              <a:ext uri="{FF2B5EF4-FFF2-40B4-BE49-F238E27FC236}">
                <a16:creationId xmlns:a16="http://schemas.microsoft.com/office/drawing/2014/main" id="{D25EEB76-5CC3-387F-B73D-B6581A193D23}"/>
              </a:ext>
            </a:extLst>
          </p:cNvPr>
          <p:cNvSpPr txBox="1"/>
          <p:nvPr/>
        </p:nvSpPr>
        <p:spPr>
          <a:xfrm>
            <a:off x="723900" y="2850377"/>
            <a:ext cx="10685573" cy="369332"/>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chemeClr val="accent1"/>
                </a:solidFill>
              </a:rPr>
              <a:t>فمثلًا</a:t>
            </a:r>
            <a:r>
              <a:rPr lang="ar-EG" dirty="0"/>
              <a:t>، من يدرس </a:t>
            </a:r>
            <a:r>
              <a:rPr lang="ar-EG" dirty="0">
                <a:effectLst>
                  <a:outerShdw blurRad="38100" dist="38100" dir="2700000" algn="tl">
                    <a:srgbClr val="000000">
                      <a:alpha val="43137"/>
                    </a:srgbClr>
                  </a:outerShdw>
                </a:effectLst>
              </a:rPr>
              <a:t>"تحليل الحملات الإعلانية على فيسبوك" </a:t>
            </a:r>
            <a:r>
              <a:rPr lang="ar-EG" dirty="0"/>
              <a:t>يحتاج لفهم أدوات مثل </a:t>
            </a:r>
            <a:r>
              <a:rPr lang="en-US" dirty="0">
                <a:effectLst>
                  <a:outerShdw blurRad="38100" dist="38100" dir="2700000" algn="tl">
                    <a:srgbClr val="000000">
                      <a:alpha val="43137"/>
                    </a:srgbClr>
                  </a:outerShdw>
                </a:effectLst>
              </a:rPr>
              <a:t>Facebook Insights</a:t>
            </a:r>
            <a:r>
              <a:rPr lang="ar-EG" dirty="0">
                <a:effectLst>
                  <a:outerShdw blurRad="38100" dist="38100" dir="2700000" algn="tl">
                    <a:srgbClr val="000000">
                      <a:alpha val="43137"/>
                    </a:srgbClr>
                  </a:outerShdw>
                </a:effectLst>
              </a:rPr>
              <a:t> </a:t>
            </a:r>
            <a:r>
              <a:rPr lang="ar-EG" dirty="0"/>
              <a:t>و</a:t>
            </a:r>
            <a:r>
              <a:rPr lang="en-US" dirty="0">
                <a:effectLst>
                  <a:outerShdw blurRad="38100" dist="38100" dir="2700000" algn="tl">
                    <a:srgbClr val="000000">
                      <a:alpha val="43137"/>
                    </a:srgbClr>
                  </a:outerShdw>
                </a:effectLst>
              </a:rPr>
              <a:t>Google Ads Manager</a:t>
            </a:r>
            <a:r>
              <a:rPr lang="ar-EG" dirty="0"/>
              <a:t>، وهكذا.</a:t>
            </a:r>
          </a:p>
        </p:txBody>
      </p:sp>
      <p:sp>
        <p:nvSpPr>
          <p:cNvPr id="3" name="TextBox 2">
            <a:extLst>
              <a:ext uri="{FF2B5EF4-FFF2-40B4-BE49-F238E27FC236}">
                <a16:creationId xmlns:a16="http://schemas.microsoft.com/office/drawing/2014/main" id="{E375B257-EBD2-4B7E-F66E-71AA051606F5}"/>
              </a:ext>
            </a:extLst>
          </p:cNvPr>
          <p:cNvSpPr txBox="1"/>
          <p:nvPr/>
        </p:nvSpPr>
        <p:spPr>
          <a:xfrm>
            <a:off x="3162300" y="4253727"/>
            <a:ext cx="8278923" cy="646331"/>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chemeClr val="accent1"/>
                </a:solidFill>
              </a:rPr>
              <a:t>فمثلًا</a:t>
            </a:r>
            <a:r>
              <a:rPr lang="ar-EG" dirty="0"/>
              <a:t>، قد لا يتمكن الباحث من </a:t>
            </a:r>
            <a:r>
              <a:rPr lang="ar-EG" dirty="0">
                <a:effectLst>
                  <a:outerShdw blurRad="38100" dist="38100" dir="2700000" algn="tl">
                    <a:srgbClr val="000000">
                      <a:alpha val="43137"/>
                    </a:srgbClr>
                  </a:outerShdw>
                </a:effectLst>
              </a:rPr>
              <a:t>إجراء دراسة على جمهور تيك توك في مناطق نائية يصعب الوصول إليها وتفتقر إلى تغطية إنترنت مناسبة</a:t>
            </a:r>
            <a:r>
              <a:rPr lang="ar-EG" dirty="0"/>
              <a:t>.</a:t>
            </a:r>
          </a:p>
        </p:txBody>
      </p:sp>
    </p:spTree>
    <p:extLst>
      <p:ext uri="{BB962C8B-B14F-4D97-AF65-F5344CB8AC3E}">
        <p14:creationId xmlns:p14="http://schemas.microsoft.com/office/powerpoint/2010/main" val="52399838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1000" fill="hold"/>
                                        <p:tgtEl>
                                          <p:spTgt spid="12"/>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
                                          </p:val>
                                        </p:tav>
                                        <p:tav tm="100000">
                                          <p:val>
                                            <p:strVal val="#ppt_x"/>
                                          </p:val>
                                        </p:tav>
                                      </p:tavLst>
                                    </p:anim>
                                    <p:anim calcmode="lin" valueType="num">
                                      <p:cBhvr>
                                        <p:cTn id="45" dur="1000" fill="hold"/>
                                        <p:tgtEl>
                                          <p:spTgt spid="16"/>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
                                          </p:val>
                                        </p:tav>
                                        <p:tav tm="100000">
                                          <p:val>
                                            <p:strVal val="#ppt_x"/>
                                          </p:val>
                                        </p:tav>
                                      </p:tavLst>
                                    </p:anim>
                                    <p:anim calcmode="lin" valueType="num">
                                      <p:cBhvr>
                                        <p:cTn id="51" dur="1000" fill="hold"/>
                                        <p:tgtEl>
                                          <p:spTgt spid="17"/>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grpId="0"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1000"/>
                                        <p:tgtEl>
                                          <p:spTgt spid="2"/>
                                        </p:tgtEl>
                                      </p:cBhvr>
                                    </p:animEffect>
                                    <p:anim calcmode="lin" valueType="num">
                                      <p:cBhvr>
                                        <p:cTn id="56" dur="1000" fill="hold"/>
                                        <p:tgtEl>
                                          <p:spTgt spid="2"/>
                                        </p:tgtEl>
                                        <p:attrNameLst>
                                          <p:attrName>ppt_x</p:attrName>
                                        </p:attrNameLst>
                                      </p:cBhvr>
                                      <p:tavLst>
                                        <p:tav tm="0">
                                          <p:val>
                                            <p:strVal val="#ppt_x"/>
                                          </p:val>
                                        </p:tav>
                                        <p:tav tm="100000">
                                          <p:val>
                                            <p:strVal val="#ppt_x"/>
                                          </p:val>
                                        </p:tav>
                                      </p:tavLst>
                                    </p:anim>
                                    <p:anim calcmode="lin" valueType="num">
                                      <p:cBhvr>
                                        <p:cTn id="57" dur="1000" fill="hold"/>
                                        <p:tgtEl>
                                          <p:spTgt spid="2"/>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grpId="0" nodeType="afterEffect">
                                  <p:stCondLst>
                                    <p:cond delay="0"/>
                                  </p:stCondLst>
                                  <p:childTnLst>
                                    <p:set>
                                      <p:cBhvr>
                                        <p:cTn id="60" dur="1" fill="hold">
                                          <p:stCondLst>
                                            <p:cond delay="0"/>
                                          </p:stCondLst>
                                        </p:cTn>
                                        <p:tgtEl>
                                          <p:spTgt spid="3"/>
                                        </p:tgtEl>
                                        <p:attrNameLst>
                                          <p:attrName>style.visibility</p:attrName>
                                        </p:attrNameLst>
                                      </p:cBhvr>
                                      <p:to>
                                        <p:strVal val="visible"/>
                                      </p:to>
                                    </p:set>
                                    <p:animEffect transition="in" filter="fade">
                                      <p:cBhvr>
                                        <p:cTn id="61" dur="1000"/>
                                        <p:tgtEl>
                                          <p:spTgt spid="3"/>
                                        </p:tgtEl>
                                      </p:cBhvr>
                                    </p:animEffect>
                                    <p:anim calcmode="lin" valueType="num">
                                      <p:cBhvr>
                                        <p:cTn id="62" dur="1000" fill="hold"/>
                                        <p:tgtEl>
                                          <p:spTgt spid="3"/>
                                        </p:tgtEl>
                                        <p:attrNameLst>
                                          <p:attrName>ppt_x</p:attrName>
                                        </p:attrNameLst>
                                      </p:cBhvr>
                                      <p:tavLst>
                                        <p:tav tm="0">
                                          <p:val>
                                            <p:strVal val="#ppt_x"/>
                                          </p:val>
                                        </p:tav>
                                        <p:tav tm="100000">
                                          <p:val>
                                            <p:strVal val="#ppt_x"/>
                                          </p:val>
                                        </p:tav>
                                      </p:tavLst>
                                    </p:anim>
                                    <p:anim calcmode="lin" valueType="num">
                                      <p:cBhvr>
                                        <p:cTn id="6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P spid="10" grpId="0"/>
      <p:bldP spid="11" grpId="0"/>
      <p:bldP spid="12" grpId="0"/>
      <p:bldP spid="13" grpId="0"/>
      <p:bldP spid="16" grpId="0"/>
      <p:bldP spid="17" grpId="0"/>
      <p:bldP spid="2" grpId="0"/>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371AB-E840-1CDE-C052-271EFFAB9DB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C92D2AA-6E91-A95A-151D-11D63BF3F58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A034AF24-5F9E-4A96-74F6-3DCFF21CF0A0}"/>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 </a:t>
            </a:r>
            <a:r>
              <a:rPr lang="ar-EG" sz="2800" b="1" dirty="0"/>
              <a:t>خطوات تحديد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4" name="TextBox 13">
            <a:extLst>
              <a:ext uri="{FF2B5EF4-FFF2-40B4-BE49-F238E27FC236}">
                <a16:creationId xmlns:a16="http://schemas.microsoft.com/office/drawing/2014/main" id="{A388B623-0D1B-7A42-0B56-05F68EE3B890}"/>
              </a:ext>
            </a:extLst>
          </p:cNvPr>
          <p:cNvSpPr txBox="1"/>
          <p:nvPr/>
        </p:nvSpPr>
        <p:spPr>
          <a:xfrm>
            <a:off x="5829300" y="1737856"/>
            <a:ext cx="5514769" cy="400110"/>
          </a:xfrm>
          <a:prstGeom prst="rect">
            <a:avLst/>
          </a:prstGeom>
          <a:noFill/>
        </p:spPr>
        <p:txBody>
          <a:bodyPr wrap="square" rtlCol="0">
            <a:spAutoFit/>
          </a:bodyPr>
          <a:lstStyle/>
          <a:p>
            <a:pPr algn="just" rtl="1"/>
            <a:r>
              <a:rPr lang="ar-EG" sz="2000" b="1" dirty="0">
                <a:effectLst>
                  <a:outerShdw blurRad="38100" dist="38100" dir="2700000" algn="tl">
                    <a:srgbClr val="000000">
                      <a:alpha val="43137"/>
                    </a:srgbClr>
                  </a:outerShdw>
                </a:effectLst>
              </a:rPr>
              <a:t>(3) تقييم المُشكلة البحثية:</a:t>
            </a:r>
            <a:endParaRPr lang="ar-EG" sz="2000" dirty="0">
              <a:effectLst>
                <a:outerShdw blurRad="38100" dist="38100" dir="2700000" algn="tl">
                  <a:srgbClr val="000000">
                    <a:alpha val="43137"/>
                  </a:srgbClr>
                </a:outerShdw>
              </a:effectLst>
            </a:endParaRPr>
          </a:p>
        </p:txBody>
      </p:sp>
      <p:pic>
        <p:nvPicPr>
          <p:cNvPr id="4" name="Picture 3" descr="A blue and white graphic of a book and a check mark&#10;&#10;AI-generated content may be incorrect.">
            <a:extLst>
              <a:ext uri="{FF2B5EF4-FFF2-40B4-BE49-F238E27FC236}">
                <a16:creationId xmlns:a16="http://schemas.microsoft.com/office/drawing/2014/main" id="{6509989C-66E6-D840-7033-4188E37953F8}"/>
              </a:ext>
            </a:extLst>
          </p:cNvPr>
          <p:cNvPicPr>
            <a:picLocks noChangeAspect="1"/>
          </p:cNvPicPr>
          <p:nvPr/>
        </p:nvPicPr>
        <p:blipFill>
          <a:blip r:embed="rId2"/>
          <a:srcRect t="5833" b="13981"/>
          <a:stretch>
            <a:fillRect/>
          </a:stretch>
        </p:blipFill>
        <p:spPr>
          <a:xfrm>
            <a:off x="941276" y="2934976"/>
            <a:ext cx="2513123" cy="201515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1" name="TextBox 10">
            <a:extLst>
              <a:ext uri="{FF2B5EF4-FFF2-40B4-BE49-F238E27FC236}">
                <a16:creationId xmlns:a16="http://schemas.microsoft.com/office/drawing/2014/main" id="{E2F3D10A-2564-C1E4-8BD6-1403B13BB8C3}"/>
              </a:ext>
            </a:extLst>
          </p:cNvPr>
          <p:cNvSpPr txBox="1"/>
          <p:nvPr/>
        </p:nvSpPr>
        <p:spPr>
          <a:xfrm>
            <a:off x="793750" y="5012239"/>
            <a:ext cx="10495073" cy="646331"/>
          </a:xfrm>
          <a:prstGeom prst="rect">
            <a:avLst/>
          </a:prstGeom>
          <a:noFill/>
        </p:spPr>
        <p:txBody>
          <a:bodyPr wrap="square" rtlCol="0">
            <a:spAutoFit/>
          </a:bodyPr>
          <a:lstStyle/>
          <a:p>
            <a:pPr algn="just" rtl="1"/>
            <a:r>
              <a:rPr lang="ar-EG" dirty="0"/>
              <a:t>في ضوء هذه المعايير، يُقدّر الباحث مدى صلاحية المُشكلة للدراسة، ويقرّر ما إذا كانت تستحق الجهد البحثي أم لا. كما ينبغي أن يُراعي </a:t>
            </a:r>
            <a:r>
              <a:rPr lang="ar-EG" b="1" dirty="0"/>
              <a:t>إمكانية تعميم النتائج</a:t>
            </a:r>
            <a:r>
              <a:rPr lang="ar-EG" dirty="0"/>
              <a:t>، وإمكانية البناء عليها في دراسات لاحقة تهدف إلى تطوير المعرفة العِلمية في مجالات الإعلام والتسويق الرقمي.</a:t>
            </a:r>
          </a:p>
        </p:txBody>
      </p:sp>
      <p:sp>
        <p:nvSpPr>
          <p:cNvPr id="6" name="TextBox 5">
            <a:extLst>
              <a:ext uri="{FF2B5EF4-FFF2-40B4-BE49-F238E27FC236}">
                <a16:creationId xmlns:a16="http://schemas.microsoft.com/office/drawing/2014/main" id="{0D7ED0E4-23EB-6988-3D6D-18CCE1B37500}"/>
              </a:ext>
            </a:extLst>
          </p:cNvPr>
          <p:cNvSpPr txBox="1"/>
          <p:nvPr/>
        </p:nvSpPr>
        <p:spPr>
          <a:xfrm>
            <a:off x="1762716" y="2183626"/>
            <a:ext cx="9307033" cy="400110"/>
          </a:xfrm>
          <a:prstGeom prst="rect">
            <a:avLst/>
          </a:prstGeom>
          <a:noFill/>
        </p:spPr>
        <p:txBody>
          <a:bodyPr wrap="square" rtlCol="0">
            <a:spAutoFit/>
          </a:bodyPr>
          <a:lstStyle/>
          <a:p>
            <a:pPr algn="just" rtl="1"/>
            <a:r>
              <a:rPr lang="ar-EG" sz="2000" b="1" dirty="0"/>
              <a:t>الخُلاصة:</a:t>
            </a:r>
          </a:p>
        </p:txBody>
      </p:sp>
      <p:sp>
        <p:nvSpPr>
          <p:cNvPr id="7" name="TextBox 6">
            <a:extLst>
              <a:ext uri="{FF2B5EF4-FFF2-40B4-BE49-F238E27FC236}">
                <a16:creationId xmlns:a16="http://schemas.microsoft.com/office/drawing/2014/main" id="{C12DA91F-BE76-9139-85E1-4363060A24D4}"/>
              </a:ext>
            </a:extLst>
          </p:cNvPr>
          <p:cNvSpPr txBox="1"/>
          <p:nvPr/>
        </p:nvSpPr>
        <p:spPr>
          <a:xfrm>
            <a:off x="2978150" y="2534867"/>
            <a:ext cx="8272573" cy="2308324"/>
          </a:xfrm>
          <a:prstGeom prst="rect">
            <a:avLst/>
          </a:prstGeom>
          <a:noFill/>
        </p:spPr>
        <p:txBody>
          <a:bodyPr wrap="square" rtlCol="0">
            <a:spAutoFit/>
          </a:bodyPr>
          <a:lstStyle/>
          <a:p>
            <a:pPr algn="justLow" rtl="1"/>
            <a:r>
              <a:rPr lang="ar-EG" dirty="0"/>
              <a:t>في هذه المرحلة، ينتقل الباحث من التحليل إلى صياغة واضحة ودقيقة للمُشكلة، وتقدير مدى صلاحيتها للبحث. </a:t>
            </a:r>
            <a:r>
              <a:rPr lang="ar-EG" u="sng" dirty="0"/>
              <a:t>ويمكن إيجاز أبرز معايير تقييم صلاحية المُشكلة فيما يلي:</a:t>
            </a:r>
          </a:p>
          <a:p>
            <a:pPr marL="285750" indent="-285750" algn="justLow" rtl="1">
              <a:buFont typeface="Arial" panose="020B0604020202020204" pitchFamily="34" charset="0"/>
              <a:buChar char="•"/>
            </a:pPr>
            <a:r>
              <a:rPr lang="ar-EG" b="1" dirty="0"/>
              <a:t>تحديد الحدود الجغرافية والزمنية بدقة</a:t>
            </a:r>
            <a:r>
              <a:rPr lang="ar-EG" dirty="0"/>
              <a:t>.</a:t>
            </a:r>
          </a:p>
          <a:p>
            <a:pPr marL="285750" indent="-285750" algn="justLow" rtl="1">
              <a:buFont typeface="Arial" panose="020B0604020202020204" pitchFamily="34" charset="0"/>
              <a:buChar char="•"/>
            </a:pPr>
            <a:r>
              <a:rPr lang="ar-EG" b="1" dirty="0"/>
              <a:t>توفر عنصر الجدة</a:t>
            </a:r>
            <a:r>
              <a:rPr lang="ar-EG" dirty="0"/>
              <a:t> مقارنة بالأدبيات السابقة.</a:t>
            </a:r>
          </a:p>
          <a:p>
            <a:pPr marL="285750" indent="-285750" algn="justLow" rtl="1">
              <a:buFont typeface="Arial" panose="020B0604020202020204" pitchFamily="34" charset="0"/>
              <a:buChar char="•"/>
            </a:pPr>
            <a:r>
              <a:rPr lang="ar-EG" b="1" dirty="0"/>
              <a:t>أهمية المُشكلة بالنسبة للمجتمع والمجال العِلمي</a:t>
            </a:r>
            <a:r>
              <a:rPr lang="ar-EG" dirty="0"/>
              <a:t>.</a:t>
            </a:r>
          </a:p>
          <a:p>
            <a:pPr marL="285750" indent="-285750" algn="justLow" rtl="1">
              <a:buFont typeface="Arial" panose="020B0604020202020204" pitchFamily="34" charset="0"/>
              <a:buChar char="•"/>
            </a:pPr>
            <a:r>
              <a:rPr lang="ar-EG" b="1" dirty="0"/>
              <a:t>إمكانية التطبيق واختبار النتائج</a:t>
            </a:r>
            <a:r>
              <a:rPr lang="ar-EG" dirty="0"/>
              <a:t>.</a:t>
            </a:r>
          </a:p>
          <a:p>
            <a:pPr marL="285750" indent="-285750" algn="justLow" rtl="1">
              <a:buFont typeface="Arial" panose="020B0604020202020204" pitchFamily="34" charset="0"/>
              <a:buChar char="•"/>
            </a:pPr>
            <a:r>
              <a:rPr lang="ar-EG" b="1" dirty="0"/>
              <a:t>مدى توافق المُشكلة مع اهتمامات الباحث وقدراته</a:t>
            </a:r>
            <a:r>
              <a:rPr lang="ar-EG" dirty="0"/>
              <a:t>.</a:t>
            </a:r>
          </a:p>
          <a:p>
            <a:pPr marL="285750" indent="-285750" algn="justLow" rtl="1">
              <a:buFont typeface="Arial" panose="020B0604020202020204" pitchFamily="34" charset="0"/>
              <a:buChar char="•"/>
            </a:pPr>
            <a:r>
              <a:rPr lang="ar-EG" b="1" dirty="0"/>
              <a:t>توافر الإمكانيات المادية والزمنية اللازمة لإجراء البحث</a:t>
            </a:r>
            <a:r>
              <a:rPr lang="ar-EG" dirty="0"/>
              <a:t>.</a:t>
            </a:r>
          </a:p>
        </p:txBody>
      </p:sp>
    </p:spTree>
    <p:extLst>
      <p:ext uri="{BB962C8B-B14F-4D97-AF65-F5344CB8AC3E}">
        <p14:creationId xmlns:p14="http://schemas.microsoft.com/office/powerpoint/2010/main" val="166733989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P spid="11" grpId="0"/>
      <p:bldP spid="6"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1689A-A320-9661-DDAE-CC282A3D6F95}"/>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FDE7B237-D8A2-DE8D-B80D-D055D13C398D}"/>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5D567DFB-BC7F-28BF-1613-044077D5628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DA6ADF32-70E5-0B3F-5C78-B9A6025E8F3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213EB4BE-BD90-EA67-B610-1FD196452C8E}"/>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BE92E0AF-7FC8-C0F1-06DB-622E9EA18DE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B15CC683-69B3-54A8-F033-D900B21B4B45}"/>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4355529D-68DF-24E9-6695-987CD5960B1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0DD363A-F248-DFF9-F164-4A1AE1193E54}"/>
              </a:ext>
            </a:extLst>
          </p:cNvPr>
          <p:cNvSpPr txBox="1"/>
          <p:nvPr/>
        </p:nvSpPr>
        <p:spPr>
          <a:xfrm>
            <a:off x="5932512" y="1154405"/>
            <a:ext cx="5606482" cy="553998"/>
          </a:xfrm>
          <a:prstGeom prst="rect">
            <a:avLst/>
          </a:prstGeom>
          <a:noFill/>
        </p:spPr>
        <p:txBody>
          <a:bodyPr wrap="square" rtlCol="0">
            <a:spAutoFit/>
          </a:bodyPr>
          <a:lstStyle/>
          <a:p>
            <a:pPr algn="ctr"/>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الأولى: صياغة المُشكلة</a:t>
            </a:r>
          </a:p>
        </p:txBody>
      </p:sp>
      <p:sp>
        <p:nvSpPr>
          <p:cNvPr id="3" name="TextBox 2">
            <a:extLst>
              <a:ext uri="{FF2B5EF4-FFF2-40B4-BE49-F238E27FC236}">
                <a16:creationId xmlns:a16="http://schemas.microsoft.com/office/drawing/2014/main" id="{96A2987A-7A50-4E32-FB76-396591D1B102}"/>
              </a:ext>
            </a:extLst>
          </p:cNvPr>
          <p:cNvSpPr txBox="1"/>
          <p:nvPr/>
        </p:nvSpPr>
        <p:spPr>
          <a:xfrm>
            <a:off x="2016708" y="5027146"/>
            <a:ext cx="2747868" cy="523220"/>
          </a:xfrm>
          <a:prstGeom prst="rect">
            <a:avLst/>
          </a:prstGeom>
          <a:noFill/>
        </p:spPr>
        <p:txBody>
          <a:bodyPr wrap="none" rtlCol="0">
            <a:spAutoFit/>
          </a:bodyPr>
          <a:lstStyle/>
          <a:p>
            <a:pPr algn="ctr"/>
            <a:r>
              <a:rPr lang="ar-EG" sz="2800" dirty="0">
                <a:solidFill>
                  <a:srgbClr val="0070C0"/>
                </a:solidFill>
                <a:effectLst>
                  <a:outerShdw blurRad="38100" dist="38100" dir="2700000" algn="tl">
                    <a:srgbClr val="000000">
                      <a:alpha val="43137"/>
                    </a:srgbClr>
                  </a:outerShdw>
                </a:effectLst>
              </a:rPr>
              <a:t>صياغة المُشكلة البحثية</a:t>
            </a:r>
            <a:endParaRPr lang="en-US" sz="2800" dirty="0">
              <a:solidFill>
                <a:schemeClr val="accent5">
                  <a:lumMod val="75000"/>
                </a:schemeClr>
              </a:solidFill>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1500502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down)">
                                      <p:cBhvr>
                                        <p:cTn id="18" dur="500"/>
                                        <p:tgtEl>
                                          <p:spTgt spid="13"/>
                                        </p:tgtEl>
                                      </p:cBhvr>
                                    </p:animEffect>
                                  </p:childTnLst>
                                </p:cTn>
                              </p:par>
                            </p:childTnLst>
                          </p:cTn>
                        </p:par>
                        <p:par>
                          <p:cTn id="19" fill="hold">
                            <p:stCondLst>
                              <p:cond delay="1750"/>
                            </p:stCondLst>
                            <p:childTnLst>
                              <p:par>
                                <p:cTn id="20" presetID="22" presetClass="entr" presetSubtype="4"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13" grpId="0"/>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3FA-081A-90C5-5286-5AC5B50B82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E77AF2-7771-7BA3-43FD-E26C96FDA4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724ABD7A-878F-D7F4-6B0D-CE1A1F09818A}"/>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6. </a:t>
            </a:r>
            <a:r>
              <a:rPr lang="ar-EG" sz="2800" b="1" dirty="0"/>
              <a:t>صياغة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2" name="TextBox 11">
            <a:extLst>
              <a:ext uri="{FF2B5EF4-FFF2-40B4-BE49-F238E27FC236}">
                <a16:creationId xmlns:a16="http://schemas.microsoft.com/office/drawing/2014/main" id="{0A70FB43-E324-77F4-DB53-65CDE42E5D74}"/>
              </a:ext>
            </a:extLst>
          </p:cNvPr>
          <p:cNvSpPr txBox="1"/>
          <p:nvPr/>
        </p:nvSpPr>
        <p:spPr>
          <a:xfrm>
            <a:off x="1943690" y="1781383"/>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خامسًا: صياغة المُشكلة البحثية:</a:t>
            </a:r>
            <a:endParaRPr lang="en-US" sz="2400" b="1" dirty="0">
              <a:solidFill>
                <a:srgbClr val="0070C0"/>
              </a:solidFill>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0A70FB43-E324-77F4-DB53-65CDE42E5D74}"/>
              </a:ext>
            </a:extLst>
          </p:cNvPr>
          <p:cNvSpPr txBox="1"/>
          <p:nvPr/>
        </p:nvSpPr>
        <p:spPr>
          <a:xfrm>
            <a:off x="4006850" y="3544696"/>
            <a:ext cx="7086178" cy="1200329"/>
          </a:xfrm>
          <a:prstGeom prst="rect">
            <a:avLst/>
          </a:prstGeom>
          <a:noFill/>
        </p:spPr>
        <p:txBody>
          <a:bodyPr wrap="square" rtlCol="0">
            <a:spAutoFit/>
          </a:bodyPr>
          <a:lstStyle/>
          <a:p>
            <a:pPr marL="285750" indent="-285750" algn="just" rtl="1">
              <a:buFont typeface="Courier New" panose="02070309020205020404" pitchFamily="49" charset="0"/>
              <a:buChar char="o"/>
            </a:pPr>
            <a:r>
              <a:rPr lang="ar-SA" dirty="0"/>
              <a:t>خلفية الموضوع (ما الذي دفعه لاختياره؟)</a:t>
            </a:r>
            <a:r>
              <a:rPr lang="ar-EG" dirty="0"/>
              <a:t>.</a:t>
            </a:r>
            <a:endParaRPr lang="en-US" dirty="0"/>
          </a:p>
          <a:p>
            <a:pPr marL="285750" indent="-285750" algn="just" rtl="1">
              <a:buFont typeface="Courier New" panose="02070309020205020404" pitchFamily="49" charset="0"/>
              <a:buChar char="o"/>
            </a:pPr>
            <a:r>
              <a:rPr lang="ar-SA" dirty="0"/>
              <a:t>سبب أهمية هذه المُشكِلة في المجتمع أو في مجال الإعلام أو التسويق</a:t>
            </a:r>
            <a:r>
              <a:rPr lang="ar-EG" dirty="0"/>
              <a:t>.</a:t>
            </a:r>
          </a:p>
          <a:p>
            <a:pPr marL="285750" indent="-285750" algn="just" rtl="1">
              <a:buFont typeface="Courier New" panose="02070309020205020404" pitchFamily="49" charset="0"/>
              <a:buChar char="o"/>
            </a:pPr>
            <a:r>
              <a:rPr lang="ar-SA" dirty="0"/>
              <a:t>المتغيرات المرتبطة بالم</a:t>
            </a:r>
            <a:r>
              <a:rPr lang="ar-EG" dirty="0"/>
              <a:t>ُ</a:t>
            </a:r>
            <a:r>
              <a:rPr lang="ar-SA" dirty="0"/>
              <a:t>شكلة (مثل الجمهور، الرسائل الإعلامية، المنصات الرقمية</a:t>
            </a:r>
            <a:r>
              <a:rPr lang="ar-EG" dirty="0"/>
              <a:t>،</a:t>
            </a:r>
            <a:r>
              <a:rPr lang="ar-SA" dirty="0"/>
              <a:t>...)</a:t>
            </a:r>
            <a:r>
              <a:rPr lang="ar-EG" dirty="0"/>
              <a:t>.</a:t>
            </a:r>
            <a:endParaRPr lang="en-US" dirty="0"/>
          </a:p>
          <a:p>
            <a:pPr marL="285750" indent="-285750" algn="just" rtl="1">
              <a:buFont typeface="Courier New" panose="02070309020205020404" pitchFamily="49" charset="0"/>
              <a:buChar char="o"/>
            </a:pPr>
            <a:r>
              <a:rPr lang="ar-SA" dirty="0"/>
              <a:t>العلاقة بين هذه العناصر (مثل</a:t>
            </a:r>
            <a:r>
              <a:rPr lang="ar-EG" dirty="0"/>
              <a:t>ً</a:t>
            </a:r>
            <a:r>
              <a:rPr lang="ar-SA" dirty="0"/>
              <a:t>ا: كيف تؤثر الإعلانات على قرارات الشراء؟)</a:t>
            </a:r>
            <a:r>
              <a:rPr lang="ar-EG" dirty="0"/>
              <a:t>.</a:t>
            </a:r>
            <a:endParaRPr lang="en-US" dirty="0"/>
          </a:p>
        </p:txBody>
      </p:sp>
      <p:sp>
        <p:nvSpPr>
          <p:cNvPr id="7" name="TextBox 6">
            <a:extLst>
              <a:ext uri="{FF2B5EF4-FFF2-40B4-BE49-F238E27FC236}">
                <a16:creationId xmlns:a16="http://schemas.microsoft.com/office/drawing/2014/main" id="{0A70FB43-E324-77F4-DB53-65CDE42E5D74}"/>
              </a:ext>
            </a:extLst>
          </p:cNvPr>
          <p:cNvSpPr txBox="1"/>
          <p:nvPr/>
        </p:nvSpPr>
        <p:spPr>
          <a:xfrm>
            <a:off x="3479800" y="2350717"/>
            <a:ext cx="7867650" cy="1200329"/>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عندما يبدأ الباحث في إعداد بحثه، يجب عليه أن يكتب </a:t>
            </a:r>
            <a:r>
              <a:rPr lang="ar-EG" b="1" dirty="0"/>
              <a:t>فقرة تمهيدية</a:t>
            </a:r>
            <a:r>
              <a:rPr lang="ar-EG" dirty="0"/>
              <a:t> </a:t>
            </a:r>
            <a:r>
              <a:rPr lang="ar-EG" b="1" dirty="0"/>
              <a:t>تشرح ما هي المُشكِلة التي سيدرسها بالضبط؟ ولماذا اختار هذا الموضوع؟ وما الهدف من دراسته؟</a:t>
            </a:r>
            <a:r>
              <a:rPr lang="ar-EG" dirty="0"/>
              <a:t>.</a:t>
            </a:r>
            <a:endParaRPr lang="ar-EG" b="1" dirty="0"/>
          </a:p>
          <a:p>
            <a:pPr marL="285750" indent="-285750" algn="just" rtl="1">
              <a:buFont typeface="Arial" panose="020B0604020202020204" pitchFamily="34" charset="0"/>
              <a:buChar char="•"/>
            </a:pPr>
            <a:r>
              <a:rPr lang="ar-EG" dirty="0"/>
              <a:t>تُسمى هذه الفقرة عادةً </a:t>
            </a:r>
            <a:r>
              <a:rPr lang="ar-EG" dirty="0" err="1"/>
              <a:t>بـ</a:t>
            </a:r>
            <a:r>
              <a:rPr lang="ar-EG" b="1" dirty="0" err="1"/>
              <a:t>"المُشكِلة</a:t>
            </a:r>
            <a:r>
              <a:rPr lang="ar-EG" b="1" dirty="0"/>
              <a:t> البحثية"</a:t>
            </a:r>
            <a:r>
              <a:rPr lang="ar-EG" dirty="0"/>
              <a:t>،</a:t>
            </a:r>
            <a:r>
              <a:rPr lang="ar-EG" b="1" dirty="0"/>
              <a:t> </a:t>
            </a:r>
            <a:r>
              <a:rPr lang="ar-EG" dirty="0"/>
              <a:t>وتظهر إما في بداية البحث أو بعد استعراض الدراسات السابقة، </a:t>
            </a:r>
            <a:r>
              <a:rPr lang="ar-EG" u="sng" dirty="0"/>
              <a:t>ومن خلالها يشرح الباحث:</a:t>
            </a:r>
          </a:p>
        </p:txBody>
      </p:sp>
      <p:sp>
        <p:nvSpPr>
          <p:cNvPr id="4" name="TextBox 3">
            <a:extLst>
              <a:ext uri="{FF2B5EF4-FFF2-40B4-BE49-F238E27FC236}">
                <a16:creationId xmlns:a16="http://schemas.microsoft.com/office/drawing/2014/main" id="{A7F24FFA-A27C-326A-92A1-10034C425A3F}"/>
              </a:ext>
            </a:extLst>
          </p:cNvPr>
          <p:cNvSpPr txBox="1"/>
          <p:nvPr/>
        </p:nvSpPr>
        <p:spPr>
          <a:xfrm>
            <a:off x="3492500" y="4731967"/>
            <a:ext cx="7867650"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بعد الانتهاء من هذه الفقرة التمهيدية، يختتم الباحث حديثه بصياغة المُشكلة البحثية التي يسعى لدراستها بالتحديد، موضحًا هدفه من دراسة هذه المُشكلة والمتغيرات التي سوف يدرسها، والعلاقات التي يسعى لاختبارها، وغير ذلك من التفاصيل التي تختلف باختلاف طبيعة كل دراسة.</a:t>
            </a:r>
            <a:endParaRPr lang="ar-EG" u="sng" dirty="0"/>
          </a:p>
        </p:txBody>
      </p:sp>
      <p:pic>
        <p:nvPicPr>
          <p:cNvPr id="9" name="Picture 8" descr="A blue and white poster with text overlay&#10;&#10;AI-generated content may be incorrect.">
            <a:extLst>
              <a:ext uri="{FF2B5EF4-FFF2-40B4-BE49-F238E27FC236}">
                <a16:creationId xmlns:a16="http://schemas.microsoft.com/office/drawing/2014/main" id="{3740622A-BD24-A882-4DC9-EE3410ABD696}"/>
              </a:ext>
            </a:extLst>
          </p:cNvPr>
          <p:cNvPicPr>
            <a:picLocks noChangeAspect="1"/>
          </p:cNvPicPr>
          <p:nvPr/>
        </p:nvPicPr>
        <p:blipFill>
          <a:blip r:embed="rId2"/>
          <a:srcRect b="11600"/>
          <a:stretch>
            <a:fillRect/>
          </a:stretch>
        </p:blipFill>
        <p:spPr>
          <a:xfrm>
            <a:off x="831850" y="2932045"/>
            <a:ext cx="2613699" cy="20358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8835641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6" grpId="0"/>
      <p:bldP spid="7" grpId="0"/>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7FEC3-17D9-1D08-ECC3-21600D23FBC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176199A-DEC0-2835-7E92-DA99CDED56E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D2A25DFE-F014-4923-1765-0E9BFEB4247F}"/>
              </a:ext>
            </a:extLst>
          </p:cNvPr>
          <p:cNvSpPr txBox="1"/>
          <p:nvPr/>
        </p:nvSpPr>
        <p:spPr>
          <a:xfrm>
            <a:off x="1943690" y="1781383"/>
            <a:ext cx="9307033" cy="400110"/>
          </a:xfrm>
          <a:prstGeom prst="rect">
            <a:avLst/>
          </a:prstGeom>
          <a:noFill/>
        </p:spPr>
        <p:txBody>
          <a:bodyPr wrap="square" rtlCol="0">
            <a:spAutoFit/>
          </a:bodyPr>
          <a:lstStyle/>
          <a:p>
            <a:pPr algn="just" rtl="1"/>
            <a:r>
              <a:rPr lang="ar-EG" sz="2000" b="1" dirty="0">
                <a:effectLst>
                  <a:outerShdw blurRad="38100" dist="38100" dir="2700000" algn="tl">
                    <a:srgbClr val="000000">
                      <a:alpha val="43137"/>
                    </a:srgbClr>
                  </a:outerShdw>
                </a:effectLst>
              </a:rPr>
              <a:t>كيف نكتب المُشكِلة البحثية؟:</a:t>
            </a:r>
            <a:endParaRPr lang="en-US" sz="2000" b="1" dirty="0">
              <a:solidFill>
                <a:srgbClr val="0070C0"/>
              </a:solidFill>
              <a:effectLst>
                <a:outerShdw blurRad="38100" dist="38100" dir="2700000" algn="tl">
                  <a:srgbClr val="000000">
                    <a:alpha val="43137"/>
                  </a:srgbClr>
                </a:outerShdw>
              </a:effectLst>
            </a:endParaRPr>
          </a:p>
        </p:txBody>
      </p:sp>
      <p:sp>
        <p:nvSpPr>
          <p:cNvPr id="9" name="TextBox 8">
            <a:extLst>
              <a:ext uri="{FF2B5EF4-FFF2-40B4-BE49-F238E27FC236}">
                <a16:creationId xmlns:a16="http://schemas.microsoft.com/office/drawing/2014/main" id="{91CF0F9B-BDB0-C081-B2FC-58E28E9979E6}"/>
              </a:ext>
            </a:extLst>
          </p:cNvPr>
          <p:cNvSpPr txBox="1"/>
          <p:nvPr/>
        </p:nvSpPr>
        <p:spPr>
          <a:xfrm>
            <a:off x="4711699" y="2134817"/>
            <a:ext cx="6640624" cy="369332"/>
          </a:xfrm>
          <a:prstGeom prst="rect">
            <a:avLst/>
          </a:prstGeom>
          <a:noFill/>
        </p:spPr>
        <p:txBody>
          <a:bodyPr wrap="square" rtlCol="0">
            <a:spAutoFit/>
          </a:bodyPr>
          <a:lstStyle/>
          <a:p>
            <a:pPr algn="just" rtl="1"/>
            <a:r>
              <a:rPr lang="ar-EG" dirty="0"/>
              <a:t>هناك أكثر من طريقة لكتابة المُشكِلة، ومنها:</a:t>
            </a:r>
          </a:p>
        </p:txBody>
      </p:sp>
      <p:sp>
        <p:nvSpPr>
          <p:cNvPr id="13" name="TextBox 12">
            <a:extLst>
              <a:ext uri="{FF2B5EF4-FFF2-40B4-BE49-F238E27FC236}">
                <a16:creationId xmlns:a16="http://schemas.microsoft.com/office/drawing/2014/main" id="{4E01F292-9A1C-5315-DE5C-562B770C77C1}"/>
              </a:ext>
            </a:extLst>
          </p:cNvPr>
          <p:cNvSpPr txBox="1"/>
          <p:nvPr/>
        </p:nvSpPr>
        <p:spPr>
          <a:xfrm>
            <a:off x="4610099" y="2528517"/>
            <a:ext cx="6640624" cy="369332"/>
          </a:xfrm>
          <a:prstGeom prst="rect">
            <a:avLst/>
          </a:prstGeom>
          <a:noFill/>
        </p:spPr>
        <p:txBody>
          <a:bodyPr wrap="square" rtlCol="0">
            <a:spAutoFit/>
          </a:bodyPr>
          <a:lstStyle/>
          <a:p>
            <a:pPr algn="just" rtl="1"/>
            <a:r>
              <a:rPr lang="ar-EG" b="1" dirty="0"/>
              <a:t>(1) صياغة المُشكلة في صورة جملة توضح هدف الدراسة:</a:t>
            </a:r>
          </a:p>
        </p:txBody>
      </p:sp>
      <p:sp>
        <p:nvSpPr>
          <p:cNvPr id="14" name="TextBox 13">
            <a:extLst>
              <a:ext uri="{FF2B5EF4-FFF2-40B4-BE49-F238E27FC236}">
                <a16:creationId xmlns:a16="http://schemas.microsoft.com/office/drawing/2014/main" id="{CB682182-03EA-53D6-3635-0DE74EAD8394}"/>
              </a:ext>
            </a:extLst>
          </p:cNvPr>
          <p:cNvSpPr txBox="1"/>
          <p:nvPr/>
        </p:nvSpPr>
        <p:spPr>
          <a:xfrm>
            <a:off x="3981450" y="2820617"/>
            <a:ext cx="7269273" cy="923330"/>
          </a:xfrm>
          <a:prstGeom prst="rect">
            <a:avLst/>
          </a:prstGeom>
          <a:noFill/>
        </p:spPr>
        <p:txBody>
          <a:bodyPr wrap="square" rtlCol="0">
            <a:spAutoFit/>
          </a:bodyPr>
          <a:lstStyle/>
          <a:p>
            <a:pPr algn="just" rtl="1"/>
            <a:r>
              <a:rPr lang="ar-EG" dirty="0"/>
              <a:t>يعتمد كثير من الباحثين على صياغة المُشكلة بشكل مباشر في شكل عبارة توضّح الهدف من البحث أو النتيجة الأساسية التي يسعى إلى الوصول إليها. وهنا يمكن استخدام كلمات مثل "</a:t>
            </a:r>
            <a:r>
              <a:rPr lang="ar-EG" dirty="0">
                <a:effectLst>
                  <a:outerShdw blurRad="38100" dist="38100" dir="2700000" algn="tl">
                    <a:srgbClr val="000000">
                      <a:alpha val="43137"/>
                    </a:srgbClr>
                  </a:outerShdw>
                </a:effectLst>
              </a:rPr>
              <a:t>تفسير</a:t>
            </a:r>
            <a:r>
              <a:rPr lang="ar-EG" dirty="0"/>
              <a:t> ..."، "</a:t>
            </a:r>
            <a:r>
              <a:rPr lang="ar-EG" dirty="0">
                <a:effectLst>
                  <a:outerShdw blurRad="38100" dist="38100" dir="2700000" algn="tl">
                    <a:srgbClr val="000000">
                      <a:alpha val="43137"/>
                    </a:srgbClr>
                  </a:outerShdw>
                </a:effectLst>
              </a:rPr>
              <a:t>تحليل</a:t>
            </a:r>
            <a:r>
              <a:rPr lang="ar-EG" dirty="0"/>
              <a:t> ..."، "</a:t>
            </a:r>
            <a:r>
              <a:rPr lang="ar-EG" dirty="0">
                <a:effectLst>
                  <a:outerShdw blurRad="38100" dist="38100" dir="2700000" algn="tl">
                    <a:srgbClr val="000000">
                      <a:alpha val="43137"/>
                    </a:srgbClr>
                  </a:outerShdw>
                </a:effectLst>
              </a:rPr>
              <a:t>قياس</a:t>
            </a:r>
            <a:r>
              <a:rPr lang="ar-EG" dirty="0"/>
              <a:t> ..."، "</a:t>
            </a:r>
            <a:r>
              <a:rPr lang="ar-EG" dirty="0">
                <a:effectLst>
                  <a:outerShdw blurRad="38100" dist="38100" dir="2700000" algn="tl">
                    <a:srgbClr val="000000">
                      <a:alpha val="43137"/>
                    </a:srgbClr>
                  </a:outerShdw>
                </a:effectLst>
              </a:rPr>
              <a:t>التنبؤ بـ</a:t>
            </a:r>
            <a:r>
              <a:rPr lang="ar-EG" dirty="0"/>
              <a:t>..."، "</a:t>
            </a:r>
            <a:r>
              <a:rPr lang="ar-EG" dirty="0">
                <a:effectLst>
                  <a:outerShdw blurRad="38100" dist="38100" dir="2700000" algn="tl">
                    <a:srgbClr val="000000">
                      <a:alpha val="43137"/>
                    </a:srgbClr>
                  </a:outerShdw>
                </a:effectLst>
              </a:rPr>
              <a:t>اختبار العلاقة بين </a:t>
            </a:r>
            <a:r>
              <a:rPr lang="ar-EG" dirty="0"/>
              <a:t>..."، وغيرهم.</a:t>
            </a:r>
          </a:p>
        </p:txBody>
      </p:sp>
      <p:sp>
        <p:nvSpPr>
          <p:cNvPr id="15" name="TextBox 14">
            <a:extLst>
              <a:ext uri="{FF2B5EF4-FFF2-40B4-BE49-F238E27FC236}">
                <a16:creationId xmlns:a16="http://schemas.microsoft.com/office/drawing/2014/main" id="{4910E0BE-9F05-88D5-D329-C56EA52F5499}"/>
              </a:ext>
            </a:extLst>
          </p:cNvPr>
          <p:cNvSpPr txBox="1"/>
          <p:nvPr/>
        </p:nvSpPr>
        <p:spPr>
          <a:xfrm>
            <a:off x="3981450" y="3822548"/>
            <a:ext cx="7377221" cy="2031325"/>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chemeClr val="accent1"/>
                </a:solidFill>
              </a:rPr>
              <a:t>ومن أمثلة ذلك:</a:t>
            </a:r>
          </a:p>
          <a:p>
            <a:pPr marL="285750" indent="-285750" algn="just" rtl="1">
              <a:buFont typeface="Arial" panose="020B0604020202020204" pitchFamily="34" charset="0"/>
              <a:buChar char="•"/>
            </a:pPr>
            <a:r>
              <a:rPr lang="ar-EG" dirty="0">
                <a:effectLst>
                  <a:outerShdw blurRad="38100" dist="38100" dir="2700000" algn="tl">
                    <a:srgbClr val="000000">
                      <a:alpha val="43137"/>
                    </a:srgbClr>
                  </a:outerShdw>
                </a:effectLst>
              </a:rPr>
              <a:t>"... ومن هنا جاءت فكرة الدراسة التي تهدف إلى تقييم التغطية الإخبارية التي قدّمتها المنصات الرقمية المصرية لأزمة المناخ. وذلك من خلال .....".</a:t>
            </a:r>
          </a:p>
          <a:p>
            <a:pPr marL="285750" indent="-285750" algn="just" rtl="1">
              <a:buFont typeface="Arial" panose="020B0604020202020204" pitchFamily="34" charset="0"/>
              <a:buChar char="•"/>
            </a:pPr>
            <a:r>
              <a:rPr lang="ar-EG" dirty="0">
                <a:effectLst>
                  <a:outerShdw blurRad="38100" dist="38100" dir="2700000" algn="tl">
                    <a:srgbClr val="000000">
                      <a:alpha val="43137"/>
                    </a:srgbClr>
                  </a:outerShdw>
                </a:effectLst>
              </a:rPr>
              <a:t>"... دراسة تأثير الرسوم المتحركة الموجهة للأطفال على سلوكهم اليومي، من خلال قياس اتجاهات أولياء الأمور نحو الرسوم المتحركة المقدّمة في القنوات العربية الموجّهة للأطفال".</a:t>
            </a:r>
          </a:p>
          <a:p>
            <a:pPr marL="285750" indent="-285750" algn="just" rtl="1">
              <a:buFont typeface="Arial" panose="020B0604020202020204" pitchFamily="34" charset="0"/>
              <a:buChar char="•"/>
            </a:pPr>
            <a:r>
              <a:rPr lang="ar-EG" dirty="0">
                <a:effectLst>
                  <a:outerShdw blurRad="38100" dist="38100" dir="2700000" algn="tl">
                    <a:srgbClr val="000000">
                      <a:alpha val="43137"/>
                    </a:srgbClr>
                  </a:outerShdw>
                </a:effectLst>
              </a:rPr>
              <a:t>"... قياس تأثير الإعلانات الرقمية على السلوك الشرائي </a:t>
            </a:r>
            <a:r>
              <a:rPr lang="ar-EG">
                <a:effectLst>
                  <a:outerShdw blurRad="38100" dist="38100" dir="2700000" algn="tl">
                    <a:srgbClr val="000000">
                      <a:alpha val="43137"/>
                    </a:srgbClr>
                  </a:outerShdw>
                </a:effectLst>
              </a:rPr>
              <a:t>لدى الطفل </a:t>
            </a:r>
            <a:r>
              <a:rPr lang="ar-EG" dirty="0">
                <a:effectLst>
                  <a:outerShdw blurRad="38100" dist="38100" dir="2700000" algn="tl">
                    <a:srgbClr val="000000">
                      <a:alpha val="43137"/>
                    </a:srgbClr>
                  </a:outerShdw>
                </a:effectLst>
              </a:rPr>
              <a:t>السعودي، وتحليل تفضيلاتهم الاستهلاكية بناءً على معدلات تعرضهم لتلك الإعلانات".</a:t>
            </a:r>
          </a:p>
        </p:txBody>
      </p:sp>
      <p:pic>
        <p:nvPicPr>
          <p:cNvPr id="17" name="Picture 16" descr="A hand writing on a paper&#10;&#10;AI-generated content may be incorrect.">
            <a:extLst>
              <a:ext uri="{FF2B5EF4-FFF2-40B4-BE49-F238E27FC236}">
                <a16:creationId xmlns:a16="http://schemas.microsoft.com/office/drawing/2014/main" id="{F2F96284-FAE2-603A-0652-C9161CEA4727}"/>
              </a:ext>
            </a:extLst>
          </p:cNvPr>
          <p:cNvPicPr>
            <a:picLocks noChangeAspect="1"/>
          </p:cNvPicPr>
          <p:nvPr/>
        </p:nvPicPr>
        <p:blipFill>
          <a:blip r:embed="rId2"/>
          <a:srcRect b="16449"/>
          <a:stretch>
            <a:fillRect/>
          </a:stretch>
        </p:blipFill>
        <p:spPr>
          <a:xfrm>
            <a:off x="893654" y="2713183"/>
            <a:ext cx="2773472" cy="23172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9" name="TextBox 18">
            <a:extLst>
              <a:ext uri="{FF2B5EF4-FFF2-40B4-BE49-F238E27FC236}">
                <a16:creationId xmlns:a16="http://schemas.microsoft.com/office/drawing/2014/main" id="{F8780122-B11F-216B-5F6D-386DE8117D7B}"/>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6. </a:t>
            </a:r>
            <a:r>
              <a:rPr lang="ar-EG" sz="2800" b="1" dirty="0"/>
              <a:t>صياغة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93613915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000"/>
                                        <p:tgtEl>
                                          <p:spTgt spid="15"/>
                                        </p:tgtEl>
                                      </p:cBhvr>
                                    </p:animEffect>
                                    <p:anim calcmode="lin" valueType="num">
                                      <p:cBhvr>
                                        <p:cTn id="32" dur="1000" fill="hold"/>
                                        <p:tgtEl>
                                          <p:spTgt spid="15"/>
                                        </p:tgtEl>
                                        <p:attrNameLst>
                                          <p:attrName>ppt_x</p:attrName>
                                        </p:attrNameLst>
                                      </p:cBhvr>
                                      <p:tavLst>
                                        <p:tav tm="0">
                                          <p:val>
                                            <p:strVal val="#ppt_x"/>
                                          </p:val>
                                        </p:tav>
                                        <p:tav tm="100000">
                                          <p:val>
                                            <p:strVal val="#ppt_x"/>
                                          </p:val>
                                        </p:tav>
                                      </p:tavLst>
                                    </p:anim>
                                    <p:anim calcmode="lin" valueType="num">
                                      <p:cBhvr>
                                        <p:cTn id="33" dur="1000" fill="hold"/>
                                        <p:tgtEl>
                                          <p:spTgt spid="15"/>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1000"/>
                                        <p:tgtEl>
                                          <p:spTgt spid="19"/>
                                        </p:tgtEl>
                                      </p:cBhvr>
                                    </p:animEffect>
                                    <p:anim calcmode="lin" valueType="num">
                                      <p:cBhvr>
                                        <p:cTn id="38" dur="1000" fill="hold"/>
                                        <p:tgtEl>
                                          <p:spTgt spid="19"/>
                                        </p:tgtEl>
                                        <p:attrNameLst>
                                          <p:attrName>ppt_x</p:attrName>
                                        </p:attrNameLst>
                                      </p:cBhvr>
                                      <p:tavLst>
                                        <p:tav tm="0">
                                          <p:val>
                                            <p:strVal val="#ppt_x"/>
                                          </p:val>
                                        </p:tav>
                                        <p:tav tm="100000">
                                          <p:val>
                                            <p:strVal val="#ppt_x"/>
                                          </p:val>
                                        </p:tav>
                                      </p:tavLst>
                                    </p:anim>
                                    <p:anim calcmode="lin" valueType="num">
                                      <p:cBhvr>
                                        <p:cTn id="3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9" grpId="0"/>
      <p:bldP spid="13" grpId="0"/>
      <p:bldP spid="14" grpId="0"/>
      <p:bldP spid="15" grpId="0"/>
      <p:bldP spid="1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240E4B-41DD-3F40-EB31-9227D458778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0455ABD-9DA9-9EDA-8DF9-85AC06F5DD9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1E6B3B1E-8DE0-452A-9EF5-862D2ACC5A86}"/>
              </a:ext>
            </a:extLst>
          </p:cNvPr>
          <p:cNvSpPr txBox="1"/>
          <p:nvPr/>
        </p:nvSpPr>
        <p:spPr>
          <a:xfrm>
            <a:off x="1943690" y="1781383"/>
            <a:ext cx="9307033" cy="400110"/>
          </a:xfrm>
          <a:prstGeom prst="rect">
            <a:avLst/>
          </a:prstGeom>
          <a:noFill/>
        </p:spPr>
        <p:txBody>
          <a:bodyPr wrap="square" rtlCol="0">
            <a:spAutoFit/>
          </a:bodyPr>
          <a:lstStyle/>
          <a:p>
            <a:pPr algn="just" rtl="1"/>
            <a:r>
              <a:rPr lang="ar-EG" sz="2000" b="1" dirty="0">
                <a:effectLst>
                  <a:outerShdw blurRad="38100" dist="38100" dir="2700000" algn="tl">
                    <a:srgbClr val="000000">
                      <a:alpha val="43137"/>
                    </a:srgbClr>
                  </a:outerShdw>
                </a:effectLst>
              </a:rPr>
              <a:t>كيف نكتب المُشكِلة البحثية؟:</a:t>
            </a:r>
            <a:endParaRPr lang="en-US" sz="2000" b="1" dirty="0">
              <a:solidFill>
                <a:srgbClr val="0070C0"/>
              </a:solidFill>
              <a:effectLst>
                <a:outerShdw blurRad="38100" dist="38100" dir="2700000" algn="tl">
                  <a:srgbClr val="000000">
                    <a:alpha val="43137"/>
                  </a:srgbClr>
                </a:outerShdw>
              </a:effectLst>
            </a:endParaRPr>
          </a:p>
        </p:txBody>
      </p:sp>
      <p:sp>
        <p:nvSpPr>
          <p:cNvPr id="13" name="TextBox 12">
            <a:extLst>
              <a:ext uri="{FF2B5EF4-FFF2-40B4-BE49-F238E27FC236}">
                <a16:creationId xmlns:a16="http://schemas.microsoft.com/office/drawing/2014/main" id="{90881276-F112-8923-4CFF-5D03C5B74A4C}"/>
              </a:ext>
            </a:extLst>
          </p:cNvPr>
          <p:cNvSpPr txBox="1"/>
          <p:nvPr/>
        </p:nvSpPr>
        <p:spPr>
          <a:xfrm>
            <a:off x="4610099" y="2134817"/>
            <a:ext cx="6640624" cy="369332"/>
          </a:xfrm>
          <a:prstGeom prst="rect">
            <a:avLst/>
          </a:prstGeom>
          <a:noFill/>
        </p:spPr>
        <p:txBody>
          <a:bodyPr wrap="square" rtlCol="0">
            <a:spAutoFit/>
          </a:bodyPr>
          <a:lstStyle/>
          <a:p>
            <a:pPr algn="just" rtl="1"/>
            <a:r>
              <a:rPr lang="ar-EG" b="1" dirty="0"/>
              <a:t>(2) صياغة المُشكلة في صورة سؤال:</a:t>
            </a:r>
          </a:p>
        </p:txBody>
      </p:sp>
      <p:sp>
        <p:nvSpPr>
          <p:cNvPr id="14" name="TextBox 13">
            <a:extLst>
              <a:ext uri="{FF2B5EF4-FFF2-40B4-BE49-F238E27FC236}">
                <a16:creationId xmlns:a16="http://schemas.microsoft.com/office/drawing/2014/main" id="{1171F395-445C-C0F9-8E58-C3B2A8FB6BF5}"/>
              </a:ext>
            </a:extLst>
          </p:cNvPr>
          <p:cNvSpPr txBox="1"/>
          <p:nvPr/>
        </p:nvSpPr>
        <p:spPr>
          <a:xfrm>
            <a:off x="2089150" y="2433267"/>
            <a:ext cx="9161573" cy="369332"/>
          </a:xfrm>
          <a:prstGeom prst="rect">
            <a:avLst/>
          </a:prstGeom>
          <a:noFill/>
        </p:spPr>
        <p:txBody>
          <a:bodyPr wrap="square" rtlCol="0">
            <a:spAutoFit/>
          </a:bodyPr>
          <a:lstStyle/>
          <a:p>
            <a:pPr algn="just" rtl="1"/>
            <a:r>
              <a:rPr lang="ar-EG" dirty="0"/>
              <a:t>في بعض الأحيان، يفضل الباحث أن يختتم عرض المُشكلة بسؤال بحثي رئيس يعبر عن جوهر الموضوع الذي يتناوله.</a:t>
            </a:r>
          </a:p>
        </p:txBody>
      </p:sp>
      <p:sp>
        <p:nvSpPr>
          <p:cNvPr id="15" name="TextBox 14">
            <a:extLst>
              <a:ext uri="{FF2B5EF4-FFF2-40B4-BE49-F238E27FC236}">
                <a16:creationId xmlns:a16="http://schemas.microsoft.com/office/drawing/2014/main" id="{797422B9-E059-1D40-D687-BB36E4C8E38D}"/>
              </a:ext>
            </a:extLst>
          </p:cNvPr>
          <p:cNvSpPr txBox="1"/>
          <p:nvPr/>
        </p:nvSpPr>
        <p:spPr>
          <a:xfrm>
            <a:off x="3479800" y="2781148"/>
            <a:ext cx="7937500" cy="646331"/>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chemeClr val="accent1"/>
                </a:solidFill>
              </a:rPr>
              <a:t>مثل:</a:t>
            </a:r>
            <a:r>
              <a:rPr lang="ar-EG" dirty="0">
                <a:effectLst>
                  <a:outerShdw blurRad="38100" dist="38100" dir="2700000" algn="tl">
                    <a:srgbClr val="000000">
                      <a:alpha val="43137"/>
                    </a:srgbClr>
                  </a:outerShdw>
                </a:effectLst>
              </a:rPr>
              <a:t> "ما مدى تأثير الإعلانات الرقمية على سلوك الشراء لدى طلاب الجامعات الخاصّة؟"</a:t>
            </a:r>
          </a:p>
          <a:p>
            <a:pPr marL="285750" indent="-285750" algn="just" rtl="1">
              <a:buFont typeface="Arial" panose="020B0604020202020204" pitchFamily="34" charset="0"/>
              <a:buChar char="•"/>
            </a:pPr>
            <a:r>
              <a:rPr lang="ar-EG" dirty="0"/>
              <a:t>أو </a:t>
            </a:r>
            <a:r>
              <a:rPr lang="ar-EG" dirty="0">
                <a:effectLst>
                  <a:outerShdw blurRad="38100" dist="38100" dir="2700000" algn="tl">
                    <a:srgbClr val="000000">
                      <a:alpha val="43137"/>
                    </a:srgbClr>
                  </a:outerShdw>
                </a:effectLst>
              </a:rPr>
              <a:t>"هل يستطيع محتوى المؤثرين على تيك توك تغيير اتجاهات الجمهور نحو علامة تجارية معينة؟"</a:t>
            </a:r>
          </a:p>
        </p:txBody>
      </p:sp>
      <p:pic>
        <p:nvPicPr>
          <p:cNvPr id="17" name="Picture 16" descr="A hand writing on a paper&#10;&#10;AI-generated content may be incorrect.">
            <a:extLst>
              <a:ext uri="{FF2B5EF4-FFF2-40B4-BE49-F238E27FC236}">
                <a16:creationId xmlns:a16="http://schemas.microsoft.com/office/drawing/2014/main" id="{9DD31AA8-3B49-1F2B-5BDC-C690522FC55F}"/>
              </a:ext>
            </a:extLst>
          </p:cNvPr>
          <p:cNvPicPr>
            <a:picLocks noChangeAspect="1"/>
          </p:cNvPicPr>
          <p:nvPr/>
        </p:nvPicPr>
        <p:blipFill>
          <a:blip r:embed="rId2"/>
          <a:srcRect b="16449"/>
          <a:stretch>
            <a:fillRect/>
          </a:stretch>
        </p:blipFill>
        <p:spPr>
          <a:xfrm>
            <a:off x="874179" y="2990850"/>
            <a:ext cx="2559219" cy="21382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81E3A8CA-6E0C-52B0-46CF-646D375F7A4C}"/>
              </a:ext>
            </a:extLst>
          </p:cNvPr>
          <p:cNvSpPr txBox="1"/>
          <p:nvPr/>
        </p:nvSpPr>
        <p:spPr>
          <a:xfrm>
            <a:off x="3820579" y="3614367"/>
            <a:ext cx="7455544" cy="369332"/>
          </a:xfrm>
          <a:prstGeom prst="rect">
            <a:avLst/>
          </a:prstGeom>
          <a:noFill/>
        </p:spPr>
        <p:txBody>
          <a:bodyPr wrap="square" rtlCol="0">
            <a:spAutoFit/>
          </a:bodyPr>
          <a:lstStyle/>
          <a:p>
            <a:pPr algn="just" rtl="1"/>
            <a:r>
              <a:rPr lang="ar-EG" dirty="0"/>
              <a:t>أيضًا، قد يكتب الباحث </a:t>
            </a:r>
            <a:r>
              <a:rPr lang="ar-EG" b="1" dirty="0"/>
              <a:t>سؤالًا رئيسًا</a:t>
            </a:r>
            <a:r>
              <a:rPr lang="ar-EG" dirty="0"/>
              <a:t>، ثم يضع تحته </a:t>
            </a:r>
            <a:r>
              <a:rPr lang="ar-EG" b="1" dirty="0"/>
              <a:t>أسئلة فرعية</a:t>
            </a:r>
            <a:r>
              <a:rPr lang="ar-EG" dirty="0"/>
              <a:t> تتعدد بتعدد النتائج المُستهدَفة.</a:t>
            </a:r>
          </a:p>
        </p:txBody>
      </p:sp>
      <p:sp>
        <p:nvSpPr>
          <p:cNvPr id="4" name="TextBox 3">
            <a:extLst>
              <a:ext uri="{FF2B5EF4-FFF2-40B4-BE49-F238E27FC236}">
                <a16:creationId xmlns:a16="http://schemas.microsoft.com/office/drawing/2014/main" id="{66069BFE-498E-359E-35EF-4D8C503C6692}"/>
              </a:ext>
            </a:extLst>
          </p:cNvPr>
          <p:cNvSpPr txBox="1"/>
          <p:nvPr/>
        </p:nvSpPr>
        <p:spPr>
          <a:xfrm>
            <a:off x="4565648" y="3943198"/>
            <a:ext cx="6845301" cy="646331"/>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chemeClr val="accent1"/>
                </a:solidFill>
              </a:rPr>
              <a:t>مثل:</a:t>
            </a:r>
            <a:r>
              <a:rPr lang="ar-EG" dirty="0">
                <a:effectLst>
                  <a:outerShdw blurRad="38100" dist="38100" dir="2700000" algn="tl">
                    <a:srgbClr val="000000">
                      <a:alpha val="43137"/>
                    </a:srgbClr>
                  </a:outerShdw>
                </a:effectLst>
              </a:rPr>
              <a:t> </a:t>
            </a:r>
            <a:r>
              <a:rPr lang="ar-EG" u="sng" dirty="0"/>
              <a:t>السؤال الرئيس:</a:t>
            </a:r>
          </a:p>
          <a:p>
            <a:pPr marL="285750" indent="-285750" algn="just" rtl="1">
              <a:buFont typeface="Arial" panose="020B0604020202020204" pitchFamily="34" charset="0"/>
              <a:buChar char="•"/>
            </a:pPr>
            <a:r>
              <a:rPr lang="ar-EG" dirty="0">
                <a:effectLst>
                  <a:outerShdw blurRad="38100" dist="38100" dir="2700000" algn="tl">
                    <a:srgbClr val="000000">
                      <a:alpha val="43137"/>
                    </a:srgbClr>
                  </a:outerShdw>
                </a:effectLst>
              </a:rPr>
              <a:t>"ما مدى استخدام طلاب الإعلام في الريف لوسائل التواصل الاجتماعي؟"</a:t>
            </a:r>
          </a:p>
        </p:txBody>
      </p:sp>
      <p:sp>
        <p:nvSpPr>
          <p:cNvPr id="6" name="TextBox 5">
            <a:extLst>
              <a:ext uri="{FF2B5EF4-FFF2-40B4-BE49-F238E27FC236}">
                <a16:creationId xmlns:a16="http://schemas.microsoft.com/office/drawing/2014/main" id="{1A04884B-97F1-2E79-C661-11A9EE655F93}"/>
              </a:ext>
            </a:extLst>
          </p:cNvPr>
          <p:cNvSpPr txBox="1"/>
          <p:nvPr/>
        </p:nvSpPr>
        <p:spPr>
          <a:xfrm>
            <a:off x="5480049" y="4554167"/>
            <a:ext cx="5738923" cy="1477328"/>
          </a:xfrm>
          <a:prstGeom prst="rect">
            <a:avLst/>
          </a:prstGeom>
          <a:noFill/>
        </p:spPr>
        <p:txBody>
          <a:bodyPr wrap="square" rtlCol="0">
            <a:spAutoFit/>
          </a:bodyPr>
          <a:lstStyle/>
          <a:p>
            <a:pPr algn="just" rtl="1"/>
            <a:r>
              <a:rPr lang="ar-EG" u="sng" dirty="0"/>
              <a:t>الأسئلة الفرعية:</a:t>
            </a:r>
          </a:p>
          <a:p>
            <a:pPr marL="285750" indent="-285750" algn="just" rtl="1">
              <a:buFont typeface="Arial" panose="020B0604020202020204" pitchFamily="34" charset="0"/>
              <a:buChar char="•"/>
            </a:pPr>
            <a:r>
              <a:rPr lang="ar-EG" dirty="0">
                <a:effectLst>
                  <a:outerShdw blurRad="38100" dist="38100" dir="2700000" algn="tl">
                    <a:srgbClr val="000000">
                      <a:alpha val="43137"/>
                    </a:srgbClr>
                  </a:outerShdw>
                </a:effectLst>
              </a:rPr>
              <a:t>"</a:t>
            </a:r>
            <a:r>
              <a:rPr lang="ar-SA" dirty="0">
                <a:effectLst>
                  <a:outerShdw blurRad="38100" dist="38100" dir="2700000" algn="tl">
                    <a:srgbClr val="000000">
                      <a:alpha val="43137"/>
                    </a:srgbClr>
                  </a:outerShdw>
                </a:effectLst>
              </a:rPr>
              <a:t>ما التطبيقات الأكثر استخدامًا؟</a:t>
            </a:r>
            <a:endParaRPr lang="ar-EG" dirty="0">
              <a:effectLst>
                <a:outerShdw blurRad="38100" dist="38100" dir="2700000" algn="tl">
                  <a:srgbClr val="000000">
                    <a:alpha val="43137"/>
                  </a:srgbClr>
                </a:outerShdw>
              </a:effectLst>
            </a:endParaRPr>
          </a:p>
          <a:p>
            <a:pPr marL="285750" indent="-285750" algn="just" rtl="1">
              <a:buFont typeface="Arial" panose="020B0604020202020204" pitchFamily="34" charset="0"/>
              <a:buChar char="•"/>
            </a:pPr>
            <a:r>
              <a:rPr lang="en-US" dirty="0">
                <a:effectLst>
                  <a:outerShdw blurRad="38100" dist="38100" dir="2700000" algn="tl">
                    <a:srgbClr val="000000">
                      <a:alpha val="43137"/>
                    </a:srgbClr>
                  </a:outerShdw>
                </a:effectLst>
              </a:rPr>
              <a:t> </a:t>
            </a:r>
            <a:r>
              <a:rPr lang="ar-SA" dirty="0">
                <a:effectLst>
                  <a:outerShdw blurRad="38100" dist="38100" dir="2700000" algn="tl">
                    <a:srgbClr val="000000">
                      <a:alpha val="43137"/>
                    </a:srgbClr>
                  </a:outerShdw>
                </a:effectLst>
              </a:rPr>
              <a:t>هل هناك فرق في الاستخدام بين الذكور والإناث؟</a:t>
            </a:r>
            <a:endParaRPr lang="en-US" dirty="0">
              <a:effectLst>
                <a:outerShdw blurRad="38100" dist="38100" dir="2700000" algn="tl">
                  <a:srgbClr val="000000">
                    <a:alpha val="43137"/>
                  </a:srgbClr>
                </a:outerShdw>
              </a:effectLst>
            </a:endParaRPr>
          </a:p>
          <a:p>
            <a:pPr marL="285750" indent="-285750" algn="just" rtl="1">
              <a:buFont typeface="Arial" panose="020B0604020202020204" pitchFamily="34" charset="0"/>
              <a:buChar char="•"/>
            </a:pPr>
            <a:r>
              <a:rPr lang="en-US" dirty="0">
                <a:effectLst>
                  <a:outerShdw blurRad="38100" dist="38100" dir="2700000" algn="tl">
                    <a:srgbClr val="000000">
                      <a:alpha val="43137"/>
                    </a:srgbClr>
                  </a:outerShdw>
                </a:effectLst>
              </a:rPr>
              <a:t> </a:t>
            </a:r>
            <a:r>
              <a:rPr lang="ar-SA" dirty="0">
                <a:effectLst>
                  <a:outerShdw blurRad="38100" dist="38100" dir="2700000" algn="tl">
                    <a:srgbClr val="000000">
                      <a:alpha val="43137"/>
                    </a:srgbClr>
                  </a:outerShdw>
                </a:effectLst>
              </a:rPr>
              <a:t>كم ساعة يقضيها الطالب يوميًا على هذه المنصات؟</a:t>
            </a:r>
            <a:endParaRPr lang="en-US" dirty="0">
              <a:effectLst>
                <a:outerShdw blurRad="38100" dist="38100" dir="2700000" algn="tl">
                  <a:srgbClr val="000000">
                    <a:alpha val="43137"/>
                  </a:srgbClr>
                </a:outerShdw>
              </a:effectLst>
            </a:endParaRPr>
          </a:p>
          <a:p>
            <a:pPr marL="285750" indent="-285750" algn="just" rtl="1">
              <a:buFont typeface="Arial" panose="020B0604020202020204" pitchFamily="34" charset="0"/>
              <a:buChar char="•"/>
            </a:pPr>
            <a:r>
              <a:rPr lang="ar-SA" dirty="0">
                <a:effectLst>
                  <a:outerShdw blurRad="38100" dist="38100" dir="2700000" algn="tl">
                    <a:srgbClr val="000000">
                      <a:alpha val="43137"/>
                    </a:srgbClr>
                  </a:outerShdw>
                </a:effectLst>
              </a:rPr>
              <a:t>هل تؤثر على مشاركته في المحاضرات؟</a:t>
            </a:r>
            <a:r>
              <a:rPr lang="ar-EG" dirty="0">
                <a:effectLst>
                  <a:outerShdw blurRad="38100" dist="38100" dir="2700000" algn="tl">
                    <a:srgbClr val="000000">
                      <a:alpha val="43137"/>
                    </a:srgbClr>
                  </a:outerShdw>
                </a:effectLst>
              </a:rPr>
              <a:t>"</a:t>
            </a:r>
            <a:endParaRPr lang="en-US" dirty="0">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3647484D-79FC-62FF-4C73-B8B2BCF70333}"/>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6. </a:t>
            </a:r>
            <a:r>
              <a:rPr lang="ar-EG" sz="2800" b="1" dirty="0"/>
              <a:t>صياغة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156948865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000"/>
                                        <p:tgtEl>
                                          <p:spTgt spid="3"/>
                                        </p:tgtEl>
                                      </p:cBhvr>
                                    </p:animEffect>
                                    <p:anim calcmode="lin" valueType="num">
                                      <p:cBhvr>
                                        <p:cTn id="32" dur="1000" fill="hold"/>
                                        <p:tgtEl>
                                          <p:spTgt spid="3"/>
                                        </p:tgtEl>
                                        <p:attrNameLst>
                                          <p:attrName>ppt_x</p:attrName>
                                        </p:attrNameLst>
                                      </p:cBhvr>
                                      <p:tavLst>
                                        <p:tav tm="0">
                                          <p:val>
                                            <p:strVal val="#ppt_x"/>
                                          </p:val>
                                        </p:tav>
                                        <p:tav tm="100000">
                                          <p:val>
                                            <p:strVal val="#ppt_x"/>
                                          </p:val>
                                        </p:tav>
                                      </p:tavLst>
                                    </p:anim>
                                    <p:anim calcmode="lin" valueType="num">
                                      <p:cBhvr>
                                        <p:cTn id="33" dur="1000" fill="hold"/>
                                        <p:tgtEl>
                                          <p:spTgt spid="3"/>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
                                          </p:val>
                                        </p:tav>
                                        <p:tav tm="100000">
                                          <p:val>
                                            <p:strVal val="#ppt_x"/>
                                          </p:val>
                                        </p:tav>
                                      </p:tavLst>
                                    </p:anim>
                                    <p:anim calcmode="lin" valueType="num">
                                      <p:cBhvr>
                                        <p:cTn id="45" dur="1000" fill="hold"/>
                                        <p:tgtEl>
                                          <p:spTgt spid="6"/>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
                                          </p:val>
                                        </p:tav>
                                        <p:tav tm="100000">
                                          <p:val>
                                            <p:strVal val="#ppt_x"/>
                                          </p:val>
                                        </p:tav>
                                      </p:tavLst>
                                    </p:anim>
                                    <p:anim calcmode="lin" valueType="num">
                                      <p:cBhvr>
                                        <p:cTn id="5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3" grpId="0"/>
      <p:bldP spid="4" grpId="0"/>
      <p:bldP spid="6" grpId="0"/>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F977B3-34E9-406D-A4EA-5D082AE1C94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2F59223-D7F2-B401-8ABD-0351EDB60A0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54365E09-E55C-3A88-E147-9606F6320E5D}"/>
              </a:ext>
            </a:extLst>
          </p:cNvPr>
          <p:cNvSpPr txBox="1"/>
          <p:nvPr/>
        </p:nvSpPr>
        <p:spPr>
          <a:xfrm>
            <a:off x="7143750" y="2702133"/>
            <a:ext cx="3618023" cy="400110"/>
          </a:xfrm>
          <a:prstGeom prst="rect">
            <a:avLst/>
          </a:prstGeom>
          <a:noFill/>
        </p:spPr>
        <p:txBody>
          <a:bodyPr wrap="square" rtlCol="0">
            <a:spAutoFit/>
          </a:bodyPr>
          <a:lstStyle/>
          <a:p>
            <a:pPr algn="just" rtl="1"/>
            <a:r>
              <a:rPr lang="ar-EG" sz="2000" b="1" dirty="0">
                <a:effectLst>
                  <a:outerShdw blurRad="38100" dist="38100" dir="2700000" algn="tl">
                    <a:srgbClr val="000000">
                      <a:alpha val="43137"/>
                    </a:srgbClr>
                  </a:outerShdw>
                </a:effectLst>
              </a:rPr>
              <a:t>كيف نقوم بصياغة المُشكِلة البحثية؟:</a:t>
            </a:r>
            <a:endParaRPr lang="en-US" sz="2000" b="1" dirty="0">
              <a:solidFill>
                <a:srgbClr val="0070C0"/>
              </a:solidFill>
              <a:effectLst>
                <a:outerShdw blurRad="38100" dist="38100" dir="2700000" algn="tl">
                  <a:srgbClr val="000000">
                    <a:alpha val="43137"/>
                  </a:srgbClr>
                </a:outerShdw>
              </a:effectLst>
            </a:endParaRPr>
          </a:p>
        </p:txBody>
      </p:sp>
      <p:sp>
        <p:nvSpPr>
          <p:cNvPr id="13" name="TextBox 12">
            <a:extLst>
              <a:ext uri="{FF2B5EF4-FFF2-40B4-BE49-F238E27FC236}">
                <a16:creationId xmlns:a16="http://schemas.microsoft.com/office/drawing/2014/main" id="{4435FB39-005C-F7AE-CF38-B6F9D2DBF7B4}"/>
              </a:ext>
            </a:extLst>
          </p:cNvPr>
          <p:cNvSpPr txBox="1"/>
          <p:nvPr/>
        </p:nvSpPr>
        <p:spPr>
          <a:xfrm>
            <a:off x="4668725" y="2060267"/>
            <a:ext cx="6640624" cy="461665"/>
          </a:xfrm>
          <a:prstGeom prst="rect">
            <a:avLst/>
          </a:prstGeom>
          <a:noFill/>
        </p:spPr>
        <p:txBody>
          <a:bodyPr wrap="square" rtlCol="0">
            <a:spAutoFit/>
          </a:bodyPr>
          <a:lstStyle/>
          <a:p>
            <a:pPr algn="just" rtl="1"/>
            <a:r>
              <a:rPr lang="ar-EG" sz="2000" b="1" dirty="0"/>
              <a:t>الخُلاصة</a:t>
            </a:r>
            <a:r>
              <a:rPr lang="ar-EG" sz="2400" b="1" dirty="0"/>
              <a:t>:</a:t>
            </a:r>
          </a:p>
        </p:txBody>
      </p:sp>
      <p:pic>
        <p:nvPicPr>
          <p:cNvPr id="17" name="Picture 16" descr="A hand writing on a paper&#10;&#10;AI-generated content may be incorrect.">
            <a:extLst>
              <a:ext uri="{FF2B5EF4-FFF2-40B4-BE49-F238E27FC236}">
                <a16:creationId xmlns:a16="http://schemas.microsoft.com/office/drawing/2014/main" id="{5227D9C0-1D91-A206-DCE6-3B29E0A47183}"/>
              </a:ext>
            </a:extLst>
          </p:cNvPr>
          <p:cNvPicPr>
            <a:picLocks noChangeAspect="1"/>
          </p:cNvPicPr>
          <p:nvPr/>
        </p:nvPicPr>
        <p:blipFill>
          <a:blip r:embed="rId2"/>
          <a:srcRect b="16449"/>
          <a:stretch>
            <a:fillRect/>
          </a:stretch>
        </p:blipFill>
        <p:spPr>
          <a:xfrm>
            <a:off x="874179" y="2761084"/>
            <a:ext cx="2834221" cy="23680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FF5A8532-D779-9022-EDDD-698E61903FE4}"/>
              </a:ext>
            </a:extLst>
          </p:cNvPr>
          <p:cNvSpPr txBox="1"/>
          <p:nvPr/>
        </p:nvSpPr>
        <p:spPr>
          <a:xfrm>
            <a:off x="3820579" y="3328617"/>
            <a:ext cx="7455544" cy="369332"/>
          </a:xfrm>
          <a:prstGeom prst="rect">
            <a:avLst/>
          </a:prstGeom>
          <a:noFill/>
        </p:spPr>
        <p:txBody>
          <a:bodyPr wrap="square" rtlCol="0">
            <a:spAutoFit/>
          </a:bodyPr>
          <a:lstStyle/>
          <a:p>
            <a:pPr algn="just" rtl="1"/>
            <a:r>
              <a:rPr lang="ar-EG" u="sng" dirty="0"/>
              <a:t>ينصح الباحث بالالتزام بالترتيب التالي:</a:t>
            </a:r>
          </a:p>
        </p:txBody>
      </p:sp>
      <p:sp>
        <p:nvSpPr>
          <p:cNvPr id="6" name="TextBox 5">
            <a:extLst>
              <a:ext uri="{FF2B5EF4-FFF2-40B4-BE49-F238E27FC236}">
                <a16:creationId xmlns:a16="http://schemas.microsoft.com/office/drawing/2014/main" id="{AAB66113-B898-CE01-66E3-C2F5DDD454AC}"/>
              </a:ext>
            </a:extLst>
          </p:cNvPr>
          <p:cNvSpPr txBox="1"/>
          <p:nvPr/>
        </p:nvSpPr>
        <p:spPr>
          <a:xfrm>
            <a:off x="3549651" y="3881067"/>
            <a:ext cx="7669322" cy="923330"/>
          </a:xfrm>
          <a:prstGeom prst="rect">
            <a:avLst/>
          </a:prstGeom>
          <a:noFill/>
        </p:spPr>
        <p:txBody>
          <a:bodyPr wrap="square" rtlCol="0">
            <a:spAutoFit/>
          </a:bodyPr>
          <a:lstStyle/>
          <a:p>
            <a:pPr marL="285750" indent="-285750" algn="just" rtl="1">
              <a:buFont typeface="Arial" panose="020B0604020202020204" pitchFamily="34" charset="0"/>
              <a:buChar char="•"/>
            </a:pPr>
            <a:r>
              <a:rPr lang="en-US" dirty="0"/>
              <a:t> </a:t>
            </a:r>
            <a:r>
              <a:rPr lang="ar-SA" b="1" dirty="0"/>
              <a:t>مقدمة: </a:t>
            </a:r>
            <a:r>
              <a:rPr lang="ar-SA" dirty="0"/>
              <a:t>تتضمن عرضًا عامَا للمجال أو الظاهرة (مثل الإعلانات الرقمية أو الإعلام الجديد)</a:t>
            </a:r>
            <a:r>
              <a:rPr lang="ar-EG" dirty="0"/>
              <a:t>.</a:t>
            </a:r>
          </a:p>
          <a:p>
            <a:pPr marL="285750" indent="-285750" algn="just" rtl="1">
              <a:buFont typeface="Arial" panose="020B0604020202020204" pitchFamily="34" charset="0"/>
              <a:buChar char="•"/>
            </a:pPr>
            <a:r>
              <a:rPr lang="ar-SA" b="1" dirty="0"/>
              <a:t>وسط</a:t>
            </a:r>
            <a:r>
              <a:rPr lang="en-US" b="1" dirty="0"/>
              <a:t>:</a:t>
            </a:r>
            <a:r>
              <a:rPr lang="ar-EG" b="1" dirty="0"/>
              <a:t> </a:t>
            </a:r>
            <a:r>
              <a:rPr lang="ar-SA" dirty="0"/>
              <a:t>يتم به توضيح ما الذي سيتم دراسته ولماذا</a:t>
            </a:r>
            <a:r>
              <a:rPr lang="ar-EG" dirty="0"/>
              <a:t>.</a:t>
            </a:r>
          </a:p>
          <a:p>
            <a:pPr marL="285750" indent="-285750" algn="just" rtl="1">
              <a:buFont typeface="Arial" panose="020B0604020202020204" pitchFamily="34" charset="0"/>
              <a:buChar char="•"/>
            </a:pPr>
            <a:r>
              <a:rPr lang="ar-SA" b="1" dirty="0"/>
              <a:t>خاتمة:</a:t>
            </a:r>
            <a:r>
              <a:rPr lang="ar-SA" dirty="0"/>
              <a:t> تشمل الصياغة النهائية للمُشكِلة إما على شكل عبارة أو سؤال رئيس</a:t>
            </a:r>
            <a:r>
              <a:rPr lang="en-US" dirty="0"/>
              <a:t>.</a:t>
            </a:r>
            <a:endParaRPr lang="en-US" dirty="0">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0F3D1826-BB29-778E-79BC-0CEDD0BA8F67}"/>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6. </a:t>
            </a:r>
            <a:r>
              <a:rPr lang="ar-EG" sz="2800" b="1" dirty="0"/>
              <a:t>صياغة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351210851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
                                          </p:val>
                                        </p:tav>
                                        <p:tav tm="100000">
                                          <p:val>
                                            <p:strVal val="#ppt_x"/>
                                          </p:val>
                                        </p:tav>
                                      </p:tavLst>
                                    </p:anim>
                                    <p:anim calcmode="lin" valueType="num">
                                      <p:cBhvr>
                                        <p:cTn id="3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3" grpId="0"/>
      <p:bldP spid="6" grpId="0"/>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7C4227-54AF-F758-8F62-8F5C383DD3C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5D34F96-E2BC-A4B3-F8F4-A6BD052EBA1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9152EB9-A9E1-75DD-610B-6F19F6DACADE}"/>
              </a:ext>
            </a:extLst>
          </p:cNvPr>
          <p:cNvSpPr txBox="1"/>
          <p:nvPr/>
        </p:nvSpPr>
        <p:spPr>
          <a:xfrm>
            <a:off x="3625850" y="3925330"/>
            <a:ext cx="7734787" cy="1200329"/>
          </a:xfrm>
          <a:prstGeom prst="rect">
            <a:avLst/>
          </a:prstGeom>
          <a:noFill/>
        </p:spPr>
        <p:txBody>
          <a:bodyPr wrap="square" rtlCol="0">
            <a:spAutoFit/>
          </a:bodyPr>
          <a:lstStyle/>
          <a:p>
            <a:pPr marL="342900" indent="-342900" algn="just" rtl="1">
              <a:buFont typeface="+mj-lt"/>
              <a:buAutoNum type="arabicPeriod"/>
            </a:pPr>
            <a:r>
              <a:rPr lang="ar-EG" dirty="0"/>
              <a:t>ارتفاع نسب التفاعل مع الأخبار التي ينشرها الجمهور عبر حساباتهم الشخصية بشكل أكبر من التفاعل مع أخبار المؤسسات الصحفية.</a:t>
            </a:r>
          </a:p>
          <a:p>
            <a:pPr marL="342900" indent="-342900" algn="just" rtl="1">
              <a:buFont typeface="+mj-lt"/>
              <a:buAutoNum type="arabicPeriod"/>
            </a:pPr>
            <a:r>
              <a:rPr lang="ar-EG" dirty="0"/>
              <a:t>تزايد اعتماد العلامات التجارية على المؤثرين للتسويق لمنتجاتهم.</a:t>
            </a:r>
          </a:p>
          <a:p>
            <a:pPr marL="342900" indent="-342900" algn="just" rtl="1">
              <a:buFont typeface="+mj-lt"/>
              <a:buAutoNum type="arabicPeriod"/>
            </a:pPr>
            <a:r>
              <a:rPr lang="ar-EG" dirty="0"/>
              <a:t>الاعتماد المتزايد على أدوات الذكاء الاصطناعي (مثل </a:t>
            </a:r>
            <a:r>
              <a:rPr lang="en-US" dirty="0"/>
              <a:t>ChatGPT</a:t>
            </a:r>
            <a:r>
              <a:rPr lang="ar-EG" dirty="0"/>
              <a:t>) في تحرير الأخبار الرقمية.</a:t>
            </a:r>
          </a:p>
        </p:txBody>
      </p:sp>
      <p:sp>
        <p:nvSpPr>
          <p:cNvPr id="12" name="TextBox 11">
            <a:extLst>
              <a:ext uri="{FF2B5EF4-FFF2-40B4-BE49-F238E27FC236}">
                <a16:creationId xmlns:a16="http://schemas.microsoft.com/office/drawing/2014/main" id="{A7ECC296-CBF6-04AC-7B5C-567F51D020D4}"/>
              </a:ext>
            </a:extLst>
          </p:cNvPr>
          <p:cNvSpPr txBox="1"/>
          <p:nvPr/>
        </p:nvSpPr>
        <p:spPr>
          <a:xfrm>
            <a:off x="883715" y="3258869"/>
            <a:ext cx="10155663" cy="369332"/>
          </a:xfrm>
          <a:prstGeom prst="rect">
            <a:avLst/>
          </a:prstGeom>
          <a:noFill/>
        </p:spPr>
        <p:txBody>
          <a:bodyPr wrap="square" rtlCol="0">
            <a:spAutoFit/>
          </a:bodyPr>
          <a:lstStyle/>
          <a:p>
            <a:pPr algn="just" rtl="1"/>
            <a:r>
              <a:rPr lang="ar-EG" b="1" dirty="0">
                <a:effectLst>
                  <a:outerShdw blurRad="38100" dist="38100" dir="2700000" algn="tl">
                    <a:srgbClr val="000000">
                      <a:alpha val="43137"/>
                    </a:srgbClr>
                  </a:outerShdw>
                </a:effectLst>
              </a:rPr>
              <a:t>كيف يمكن صياغة المُشكلات البحثية لكل موضوع من الموضوعات التالية؟:</a:t>
            </a:r>
            <a:endParaRPr lang="en-US" b="1" dirty="0">
              <a:effectLst>
                <a:outerShdw blurRad="38100" dist="38100" dir="2700000" algn="tl">
                  <a:srgbClr val="000000">
                    <a:alpha val="43137"/>
                  </a:srgbClr>
                </a:outerShdw>
              </a:effectLst>
            </a:endParaRPr>
          </a:p>
        </p:txBody>
      </p:sp>
      <p:pic>
        <p:nvPicPr>
          <p:cNvPr id="16" name="Picture 15" descr="A notebook with a pen and headphones on a table&#10;&#10;AI-generated content may be incorrect.">
            <a:extLst>
              <a:ext uri="{FF2B5EF4-FFF2-40B4-BE49-F238E27FC236}">
                <a16:creationId xmlns:a16="http://schemas.microsoft.com/office/drawing/2014/main" id="{CC17D373-B1F2-3940-9B7D-7B00B1C6D479}"/>
              </a:ext>
            </a:extLst>
          </p:cNvPr>
          <p:cNvPicPr>
            <a:picLocks noChangeAspect="1"/>
          </p:cNvPicPr>
          <p:nvPr/>
        </p:nvPicPr>
        <p:blipFill>
          <a:blip r:embed="rId2"/>
          <a:stretch>
            <a:fillRect/>
          </a:stretch>
        </p:blipFill>
        <p:spPr>
          <a:xfrm>
            <a:off x="711882" y="2474435"/>
            <a:ext cx="2743049" cy="2743049"/>
          </a:xfrm>
          <a:prstGeom prst="rect">
            <a:avLst/>
          </a:prstGeom>
          <a:ln>
            <a:noFill/>
          </a:ln>
          <a:effectLst>
            <a:outerShdw blurRad="292100" dist="139700" dir="2700000" algn="tl" rotWithShape="0">
              <a:srgbClr val="333333">
                <a:alpha val="65000"/>
              </a:srgbClr>
            </a:outerShdw>
          </a:effectLst>
        </p:spPr>
      </p:pic>
      <p:sp>
        <p:nvSpPr>
          <p:cNvPr id="2" name="TextBox 1">
            <a:extLst>
              <a:ext uri="{FF2B5EF4-FFF2-40B4-BE49-F238E27FC236}">
                <a16:creationId xmlns:a16="http://schemas.microsoft.com/office/drawing/2014/main" id="{1F0AE160-6465-71A9-98CD-12A325939C60}"/>
              </a:ext>
            </a:extLst>
          </p:cNvPr>
          <p:cNvSpPr txBox="1"/>
          <p:nvPr/>
        </p:nvSpPr>
        <p:spPr>
          <a:xfrm>
            <a:off x="2334680" y="1128103"/>
            <a:ext cx="8935094"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6. </a:t>
            </a:r>
            <a:r>
              <a:rPr lang="ar-EG" sz="2800" b="1" dirty="0"/>
              <a:t>صياغة المُشكلة البحثية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4" name="TextBox 3">
            <a:extLst>
              <a:ext uri="{FF2B5EF4-FFF2-40B4-BE49-F238E27FC236}">
                <a16:creationId xmlns:a16="http://schemas.microsoft.com/office/drawing/2014/main" id="{4F342C12-4906-7704-4539-C05F83898D14}"/>
              </a:ext>
            </a:extLst>
          </p:cNvPr>
          <p:cNvSpPr txBox="1"/>
          <p:nvPr/>
        </p:nvSpPr>
        <p:spPr>
          <a:xfrm>
            <a:off x="4756150" y="2072715"/>
            <a:ext cx="6096000" cy="646331"/>
          </a:xfrm>
          <a:prstGeom prst="rect">
            <a:avLst/>
          </a:prstGeom>
          <a:noFill/>
        </p:spPr>
        <p:txBody>
          <a:bodyPr wrap="square">
            <a:spAutoFit/>
          </a:bodyPr>
          <a:lstStyle/>
          <a:p>
            <a:pPr algn="just" rtl="1">
              <a:buNone/>
            </a:pPr>
            <a:r>
              <a:rPr lang="en-US" b="1" dirty="0"/>
              <a:t>🎯 </a:t>
            </a:r>
            <a:r>
              <a:rPr lang="ar-EG" u="sng" dirty="0"/>
              <a:t>تدريب تطبيقي:</a:t>
            </a:r>
          </a:p>
          <a:p>
            <a:pPr algn="just" rtl="1"/>
            <a:r>
              <a:rPr lang="ar-EG" b="1" dirty="0"/>
              <a:t>            "كيف تصيغ مُشكِلتك البحثية؟"</a:t>
            </a:r>
            <a:endParaRPr lang="ar-EG" dirty="0"/>
          </a:p>
        </p:txBody>
      </p:sp>
    </p:spTree>
    <p:extLst>
      <p:ext uri="{BB962C8B-B14F-4D97-AF65-F5344CB8AC3E}">
        <p14:creationId xmlns:p14="http://schemas.microsoft.com/office/powerpoint/2010/main" val="136992341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BB7DD-AF9B-4FB5-C516-4A31153E100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74B253B-6C2F-84C2-79E9-4F5B5F615C3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4DFDCC51-B5A6-9393-7011-187CA4E0F54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840BA46D-849F-F351-1462-2FF7DF121091}"/>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C04B36A8-C53A-01AF-31E9-A1A8BA89566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F5F960C7-3AAD-4C75-E4B2-7C6C446449E1}"/>
              </a:ext>
            </a:extLst>
          </p:cNvPr>
          <p:cNvSpPr txBox="1"/>
          <p:nvPr/>
        </p:nvSpPr>
        <p:spPr>
          <a:xfrm>
            <a:off x="2467306" y="5027146"/>
            <a:ext cx="1888659" cy="954107"/>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الخُلاصة</a:t>
            </a:r>
          </a:p>
          <a:p>
            <a:pPr algn="ctr" rtl="1"/>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Conclusion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pic>
        <p:nvPicPr>
          <p:cNvPr id="5" name="Graphic 21">
            <a:extLst>
              <a:ext uri="{FF2B5EF4-FFF2-40B4-BE49-F238E27FC236}">
                <a16:creationId xmlns:a16="http://schemas.microsoft.com/office/drawing/2014/main" id="{79EC08AD-4F80-E683-4E91-06EB8DCD12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773978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2" presetClass="entr" presetSubtype="4" fill="hold" grpId="0" nodeType="withEffect">
                                  <p:stCondLst>
                                    <p:cond delay="250"/>
                                  </p:stCondLst>
                                  <p:childTnLst>
                                    <p:set>
                                      <p:cBhvr>
                                        <p:cTn id="12" dur="1" fill="hold">
                                          <p:stCondLst>
                                            <p:cond delay="0"/>
                                          </p:stCondLst>
                                        </p:cTn>
                                        <p:tgtEl>
                                          <p:spTgt spid="41"/>
                                        </p:tgtEl>
                                        <p:attrNameLst>
                                          <p:attrName>style.visibility</p:attrName>
                                        </p:attrNameLst>
                                      </p:cBhvr>
                                      <p:to>
                                        <p:strVal val="visible"/>
                                      </p:to>
                                    </p:set>
                                    <p:animEffect transition="in" filter="wipe(down)">
                                      <p:cBhvr>
                                        <p:cTn id="13" dur="2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95DD79AD-9259-CC10-00A8-14AEE25C955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2F6A1AF3-D0ED-AC26-4718-242862FADDAA}"/>
              </a:ext>
            </a:extLst>
          </p:cNvPr>
          <p:cNvSpPr txBox="1"/>
          <p:nvPr/>
        </p:nvSpPr>
        <p:spPr>
          <a:xfrm>
            <a:off x="2903741" y="1815257"/>
            <a:ext cx="7653343"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المُشكلة البحثية:-</a:t>
            </a:r>
            <a:endParaRPr lang="ar-EG" sz="2000" b="1" dirty="0">
              <a:solidFill>
                <a:srgbClr val="2E3957"/>
              </a:solidFill>
              <a:latin typeface="Alexandria"/>
              <a:cs typeface="+mj-cs"/>
            </a:endParaRPr>
          </a:p>
        </p:txBody>
      </p:sp>
      <p:sp>
        <p:nvSpPr>
          <p:cNvPr id="5" name="TextBox 4">
            <a:extLst>
              <a:ext uri="{FF2B5EF4-FFF2-40B4-BE49-F238E27FC236}">
                <a16:creationId xmlns:a16="http://schemas.microsoft.com/office/drawing/2014/main" id="{53B4D8D8-3037-9DCA-685F-7B1F425FA06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3D73FD5-586F-E315-B0D7-980E3EBB87C4}"/>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ال</a:t>
            </a:r>
            <a:r>
              <a:rPr lang="ar-EG" sz="3200" b="1" dirty="0">
                <a:effectLst>
                  <a:outerShdw blurRad="38100" dist="38100" dir="2700000" algn="tl">
                    <a:srgbClr val="000000">
                      <a:alpha val="43137"/>
                    </a:srgbClr>
                  </a:outerShdw>
                </a:effectLst>
                <a:latin typeface="Alexandria" charset="0"/>
                <a:cs typeface="Alexandria" charset="0"/>
              </a:rPr>
              <a:t>خُلاص</a:t>
            </a:r>
            <a:r>
              <a:rPr lang="ar-SA" sz="3200" b="1" dirty="0">
                <a:effectLst>
                  <a:outerShdw blurRad="38100" dist="38100" dir="2700000" algn="tl">
                    <a:srgbClr val="000000">
                      <a:alpha val="43137"/>
                    </a:srgbClr>
                  </a:outerShdw>
                </a:effectLst>
                <a:latin typeface="Alexandria" charset="0"/>
                <a:cs typeface="Alexandria" charset="0"/>
              </a:rPr>
              <a:t>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7" name="TextBox 6">
            <a:extLst>
              <a:ext uri="{FF2B5EF4-FFF2-40B4-BE49-F238E27FC236}">
                <a16:creationId xmlns:a16="http://schemas.microsoft.com/office/drawing/2014/main" id="{1CD202BB-359C-19E9-9BCA-2086879B3DCC}"/>
              </a:ext>
            </a:extLst>
          </p:cNvPr>
          <p:cNvSpPr txBox="1"/>
          <p:nvPr/>
        </p:nvSpPr>
        <p:spPr>
          <a:xfrm>
            <a:off x="4699000" y="2417237"/>
            <a:ext cx="6527799" cy="70788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خطوات إجراء </a:t>
            </a:r>
            <a:r>
              <a:rPr lang="ar-SA" sz="2000" b="1" dirty="0">
                <a:solidFill>
                  <a:srgbClr val="2E3957"/>
                </a:solidFill>
                <a:latin typeface="Alexandria"/>
              </a:rPr>
              <a:t>البحث العِلمي</a:t>
            </a:r>
            <a:r>
              <a:rPr lang="ar-EG" sz="2000" b="1" dirty="0">
                <a:solidFill>
                  <a:srgbClr val="2E3957"/>
                </a:solidFill>
                <a:latin typeface="Alexandria"/>
              </a:rPr>
              <a:t>.</a:t>
            </a:r>
          </a:p>
          <a:p>
            <a:pPr marL="457200" indent="-457200" algn="just" rtl="1">
              <a:buFont typeface="+mj-lt"/>
              <a:buAutoNum type="arabicPeriod"/>
            </a:pPr>
            <a:r>
              <a:rPr lang="ar-EG" sz="2000" b="1" dirty="0">
                <a:solidFill>
                  <a:srgbClr val="2E3957"/>
                </a:solidFill>
                <a:latin typeface="Alexandria"/>
              </a:rPr>
              <a:t>الخطوة الأولى: صياغة المُشكلة:</a:t>
            </a:r>
          </a:p>
        </p:txBody>
      </p:sp>
      <p:pic>
        <p:nvPicPr>
          <p:cNvPr id="3" name="Picture 2">
            <a:extLst>
              <a:ext uri="{FF2B5EF4-FFF2-40B4-BE49-F238E27FC236}">
                <a16:creationId xmlns:a16="http://schemas.microsoft.com/office/drawing/2014/main" id="{F8A0ACD6-8343-6090-1344-3A9B19144B3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24968" y="2200199"/>
            <a:ext cx="3048206" cy="3048206"/>
          </a:xfrm>
          <a:prstGeom prst="rect">
            <a:avLst/>
          </a:prstGeom>
          <a:ln>
            <a:noFill/>
          </a:ln>
          <a:effectLst>
            <a:outerShdw blurRad="292100" dist="139700" dir="2700000" algn="tl" rotWithShape="0">
              <a:srgbClr val="333333">
                <a:alpha val="65000"/>
              </a:srgbClr>
            </a:outerShdw>
          </a:effectLst>
        </p:spPr>
      </p:pic>
      <p:sp>
        <p:nvSpPr>
          <p:cNvPr id="9" name="TextBox 8">
            <a:extLst>
              <a:ext uri="{FF2B5EF4-FFF2-40B4-BE49-F238E27FC236}">
                <a16:creationId xmlns:a16="http://schemas.microsoft.com/office/drawing/2014/main" id="{F6A263A0-6958-2602-391C-5D29A8AE2C10}"/>
              </a:ext>
            </a:extLst>
          </p:cNvPr>
          <p:cNvSpPr txBox="1"/>
          <p:nvPr/>
        </p:nvSpPr>
        <p:spPr>
          <a:xfrm>
            <a:off x="4292600" y="3103037"/>
            <a:ext cx="6527799" cy="1631216"/>
          </a:xfrm>
          <a:prstGeom prst="rect">
            <a:avLst/>
          </a:prstGeom>
          <a:noFill/>
        </p:spPr>
        <p:txBody>
          <a:bodyPr wrap="square" rtlCol="0">
            <a:spAutoFit/>
          </a:bodyPr>
          <a:lstStyle/>
          <a:p>
            <a:pPr marL="457200" indent="-457200" algn="just" rtl="1">
              <a:buFont typeface="Arial" panose="020B0604020202020204" pitchFamily="34" charset="0"/>
              <a:buChar char="•"/>
            </a:pPr>
            <a:r>
              <a:rPr lang="ar-EG" sz="2000" b="1" dirty="0">
                <a:solidFill>
                  <a:schemeClr val="accent5">
                    <a:lumMod val="50000"/>
                  </a:schemeClr>
                </a:solidFill>
                <a:latin typeface="Alexandria"/>
              </a:rPr>
              <a:t>أهمية المُشكلة </a:t>
            </a:r>
            <a:r>
              <a:rPr lang="ar-EG" sz="2000" b="1" dirty="0">
                <a:solidFill>
                  <a:schemeClr val="accent5">
                    <a:lumMod val="50000"/>
                  </a:schemeClr>
                </a:solidFill>
              </a:rPr>
              <a:t>البحثية.</a:t>
            </a:r>
          </a:p>
          <a:p>
            <a:pPr marL="457200" indent="-457200" algn="just" rtl="1">
              <a:buFont typeface="Arial" panose="020B0604020202020204" pitchFamily="34" charset="0"/>
              <a:buChar char="•"/>
            </a:pPr>
            <a:r>
              <a:rPr lang="ar-EG" sz="2000" b="1" dirty="0">
                <a:solidFill>
                  <a:schemeClr val="accent5">
                    <a:lumMod val="50000"/>
                  </a:schemeClr>
                </a:solidFill>
              </a:rPr>
              <a:t>مفهوم المُشكلة البحثية.</a:t>
            </a:r>
          </a:p>
          <a:p>
            <a:pPr marL="457200" indent="-457200" algn="just" rtl="1">
              <a:buFont typeface="Arial" panose="020B0604020202020204" pitchFamily="34" charset="0"/>
              <a:buChar char="•"/>
            </a:pPr>
            <a:r>
              <a:rPr lang="ar-EG" sz="2000" b="1" dirty="0">
                <a:solidFill>
                  <a:schemeClr val="accent5">
                    <a:lumMod val="50000"/>
                  </a:schemeClr>
                </a:solidFill>
              </a:rPr>
              <a:t>مصادر التعرف على المُشكلات البحثية.</a:t>
            </a:r>
          </a:p>
          <a:p>
            <a:pPr marL="457200" indent="-457200" algn="just" rtl="1">
              <a:buFont typeface="Arial" panose="020B0604020202020204" pitchFamily="34" charset="0"/>
              <a:buChar char="•"/>
            </a:pPr>
            <a:r>
              <a:rPr lang="ar-EG" sz="2000" b="1" dirty="0">
                <a:solidFill>
                  <a:schemeClr val="accent5">
                    <a:lumMod val="50000"/>
                  </a:schemeClr>
                </a:solidFill>
              </a:rPr>
              <a:t>خطوات تحديد المُشكلة البحثية.</a:t>
            </a:r>
          </a:p>
          <a:p>
            <a:pPr marL="457200" indent="-457200" algn="just" rtl="1">
              <a:buFont typeface="Arial" panose="020B0604020202020204" pitchFamily="34" charset="0"/>
              <a:buChar char="•"/>
            </a:pPr>
            <a:r>
              <a:rPr lang="ar-EG" sz="2000" b="1" dirty="0">
                <a:solidFill>
                  <a:schemeClr val="accent5">
                    <a:lumMod val="50000"/>
                  </a:schemeClr>
                </a:solidFill>
              </a:rPr>
              <a:t>صياغة المُشكلة البحثية.</a:t>
            </a:r>
            <a:endParaRPr lang="en-US" sz="2000" b="1" dirty="0">
              <a:solidFill>
                <a:schemeClr val="accent5">
                  <a:lumMod val="50000"/>
                </a:schemeClr>
              </a:solidFill>
            </a:endParaRPr>
          </a:p>
        </p:txBody>
      </p:sp>
      <p:sp>
        <p:nvSpPr>
          <p:cNvPr id="2" name="TextBox 1">
            <a:extLst>
              <a:ext uri="{FF2B5EF4-FFF2-40B4-BE49-F238E27FC236}">
                <a16:creationId xmlns:a16="http://schemas.microsoft.com/office/drawing/2014/main" id="{6352C76A-6034-62C1-6C05-BFB975D5D4F5}"/>
              </a:ext>
            </a:extLst>
          </p:cNvPr>
          <p:cNvSpPr txBox="1"/>
          <p:nvPr/>
        </p:nvSpPr>
        <p:spPr>
          <a:xfrm>
            <a:off x="4705350" y="4811187"/>
            <a:ext cx="6527799" cy="400110"/>
          </a:xfrm>
          <a:prstGeom prst="rect">
            <a:avLst/>
          </a:prstGeom>
          <a:noFill/>
        </p:spPr>
        <p:txBody>
          <a:bodyPr wrap="square" rtlCol="0">
            <a:spAutoFit/>
          </a:bodyPr>
          <a:lstStyle/>
          <a:p>
            <a:pPr algn="just" rtl="1"/>
            <a:r>
              <a:rPr lang="ar-EG" sz="2000" b="1" dirty="0">
                <a:solidFill>
                  <a:srgbClr val="2E3957"/>
                </a:solidFill>
                <a:latin typeface="Alexandria"/>
              </a:rPr>
              <a:t>3.   المَراجِع.</a:t>
            </a:r>
          </a:p>
        </p:txBody>
      </p:sp>
    </p:spTree>
    <p:extLst>
      <p:ext uri="{BB962C8B-B14F-4D97-AF65-F5344CB8AC3E}">
        <p14:creationId xmlns:p14="http://schemas.microsoft.com/office/powerpoint/2010/main" val="8099016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3500"/>
                            </p:stCondLst>
                            <p:childTnLst>
                              <p:par>
                                <p:cTn id="23" presetID="42" presetClass="entr" presetSubtype="0" fill="hold" grpId="0" nodeType="afterEffect">
                                  <p:stCondLst>
                                    <p:cond delay="25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4750"/>
                            </p:stCondLst>
                            <p:childTnLst>
                              <p:par>
                                <p:cTn id="29" presetID="42" presetClass="entr" presetSubtype="0" fill="hold" grpId="0" nodeType="afterEffect">
                                  <p:stCondLst>
                                    <p:cond delay="25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1000"/>
                                        <p:tgtEl>
                                          <p:spTgt spid="2"/>
                                        </p:tgtEl>
                                      </p:cBhvr>
                                    </p:animEffect>
                                    <p:anim calcmode="lin" valueType="num">
                                      <p:cBhvr>
                                        <p:cTn id="32" dur="1000" fill="hold"/>
                                        <p:tgtEl>
                                          <p:spTgt spid="2"/>
                                        </p:tgtEl>
                                        <p:attrNameLst>
                                          <p:attrName>ppt_x</p:attrName>
                                        </p:attrNameLst>
                                      </p:cBhvr>
                                      <p:tavLst>
                                        <p:tav tm="0">
                                          <p:val>
                                            <p:strVal val="#ppt_x"/>
                                          </p:val>
                                        </p:tav>
                                        <p:tav tm="100000">
                                          <p:val>
                                            <p:strVal val="#ppt_x"/>
                                          </p:val>
                                        </p:tav>
                                      </p:tavLst>
                                    </p:anim>
                                    <p:anim calcmode="lin" valueType="num">
                                      <p:cBhvr>
                                        <p:cTn id="3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9" grpId="0"/>
      <p:bldP spid="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A5357-7AFB-4E31-619F-FE2D06CCD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683A1F-DF9B-4AF8-1CC3-C9D66A7CEA2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1474ED7-6C49-E61E-2778-7625BD27221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BE502080-5282-D847-B5E8-A19D4378EE2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9349279-F1AC-633B-C7B8-58335E24590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B763918-655F-B6E5-8982-072DD6332F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DBB785D-DF5B-012A-7E6A-3D0376B60A5B}"/>
              </a:ext>
            </a:extLst>
          </p:cNvPr>
          <p:cNvSpPr txBox="1"/>
          <p:nvPr/>
        </p:nvSpPr>
        <p:spPr>
          <a:xfrm>
            <a:off x="2479189" y="5027146"/>
            <a:ext cx="1820756"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المَراجِع</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References</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25505965-86C9-E9E8-7F75-27F4582C3E48}"/>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5" name="Graphic 21">
            <a:extLst>
              <a:ext uri="{FF2B5EF4-FFF2-40B4-BE49-F238E27FC236}">
                <a16:creationId xmlns:a16="http://schemas.microsoft.com/office/drawing/2014/main" id="{8316BE84-A0C0-C6D1-F9CA-71C9B35982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1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5. ال</a:t>
            </a:r>
            <a:r>
              <a:rPr lang="ar-SA" sz="2800" b="1" dirty="0">
                <a:solidFill>
                  <a:srgbClr val="2E3957"/>
                </a:solidFill>
                <a:effectLst>
                  <a:outerShdw blurRad="38100" dist="38100" dir="2700000" algn="tl">
                    <a:srgbClr val="000000">
                      <a:alpha val="43137"/>
                    </a:srgbClr>
                  </a:outerShdw>
                </a:effectLst>
                <a:latin typeface="Alexandria"/>
              </a:rPr>
              <a:t>مَراجِع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DAA32275-CB85-9DF7-B988-EAE6F8600355}"/>
              </a:ext>
            </a:extLst>
          </p:cNvPr>
          <p:cNvSpPr txBox="1"/>
          <p:nvPr/>
        </p:nvSpPr>
        <p:spPr>
          <a:xfrm>
            <a:off x="842589" y="2281869"/>
            <a:ext cx="10520735" cy="738664"/>
          </a:xfrm>
          <a:prstGeom prst="rect">
            <a:avLst/>
          </a:prstGeom>
          <a:noFill/>
        </p:spPr>
        <p:txBody>
          <a:bodyPr wrap="square" rtlCol="0">
            <a:spAutoFit/>
          </a:bodyPr>
          <a:lstStyle/>
          <a:p>
            <a:pPr marL="285750" lvl="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lvl="0"/>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32147B8-6305-6030-3A27-CF8123DDEBC7}"/>
              </a:ext>
            </a:extLst>
          </p:cNvPr>
          <p:cNvSpPr txBox="1"/>
          <p:nvPr/>
        </p:nvSpPr>
        <p:spPr>
          <a:xfrm>
            <a:off x="840153" y="2502833"/>
            <a:ext cx="10446972" cy="1015663"/>
          </a:xfrm>
          <a:prstGeom prst="rect">
            <a:avLst/>
          </a:prstGeom>
          <a:noFill/>
        </p:spPr>
        <p:txBody>
          <a:bodyPr wrap="square" rtlCol="0">
            <a:spAutoFit/>
          </a:bodyPr>
          <a:lstStyle/>
          <a:p>
            <a:pPr marL="285750" indent="-285750" algn="just">
              <a:buFont typeface="Arial" panose="020B0604020202020204" pitchFamily="34" charset="0"/>
              <a:buChar char="•"/>
            </a:pPr>
            <a:endParaRPr lang="en-US" sz="2000">
              <a:cs typeface="+mj-cs"/>
            </a:endParaRPr>
          </a:p>
          <a:p>
            <a:pPr marL="285750" indent="-285750" algn="just">
              <a:buFont typeface="Arial" panose="020B0604020202020204" pitchFamily="34" charset="0"/>
              <a:buChar char="•"/>
            </a:pPr>
            <a:r>
              <a:rPr lang="en-US" sz="2000">
                <a:cs typeface="+mj-cs"/>
              </a:rPr>
              <a:t>Habib</a:t>
            </a:r>
            <a:r>
              <a:rPr lang="en-US" sz="2000" dirty="0">
                <a:cs typeface="+mj-cs"/>
              </a:rPr>
              <a:t>, M., Maryam, H., &amp; Pathik, B. B. (2014). </a:t>
            </a:r>
            <a:r>
              <a:rPr lang="en-US" sz="2000" i="1" dirty="0">
                <a:cs typeface="+mj-cs"/>
              </a:rPr>
              <a:t>Research Methodology-Contemporary Practices: Guidelines for Academic Researchers.</a:t>
            </a:r>
            <a:r>
              <a:rPr lang="en-US" sz="2000" dirty="0">
                <a:cs typeface="+mj-cs"/>
              </a:rPr>
              <a:t> Cambridge Scholars Publishing.</a:t>
            </a:r>
          </a:p>
        </p:txBody>
      </p:sp>
    </p:spTree>
    <p:extLst>
      <p:ext uri="{BB962C8B-B14F-4D97-AF65-F5344CB8AC3E}">
        <p14:creationId xmlns:p14="http://schemas.microsoft.com/office/powerpoint/2010/main" val="30118986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nodePh="1">
                                  <p:stCondLst>
                                    <p:cond delay="1000"/>
                                  </p:stCondLst>
                                  <p:endCondLst>
                                    <p:cond evt="begin" delay="0">
                                      <p:tn val="17"/>
                                    </p:cond>
                                  </p:end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8" grpId="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320DD76F-FCDB-54C5-7863-1AE144905255}"/>
              </a:ext>
            </a:extLst>
          </p:cNvPr>
          <p:cNvSpPr txBox="1"/>
          <p:nvPr/>
        </p:nvSpPr>
        <p:spPr>
          <a:xfrm>
            <a:off x="912354" y="1952261"/>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2) </a:t>
            </a:r>
            <a:r>
              <a:rPr lang="ar-SA" sz="2400" b="1" dirty="0">
                <a:solidFill>
                  <a:srgbClr val="0070C0"/>
                </a:solidFill>
                <a:effectLst>
                  <a:outerShdw blurRad="38100" dist="38100" dir="2700000" algn="tl">
                    <a:srgbClr val="000000">
                      <a:alpha val="43137"/>
                    </a:srgbClr>
                  </a:outerShdw>
                </a:effectLst>
              </a:rPr>
              <a:t>مَراجِع عربية:</a:t>
            </a:r>
            <a:endParaRPr lang="en-US" sz="2400" b="1" dirty="0">
              <a:solidFill>
                <a:srgbClr val="0070C0"/>
              </a:solidFill>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808A7C5E-E033-1362-C886-6430C001231F}"/>
              </a:ext>
            </a:extLst>
          </p:cNvPr>
          <p:cNvSpPr txBox="1"/>
          <p:nvPr/>
        </p:nvSpPr>
        <p:spPr>
          <a:xfrm>
            <a:off x="859014" y="2690925"/>
            <a:ext cx="10296334" cy="1384995"/>
          </a:xfrm>
          <a:prstGeom prst="rect">
            <a:avLst/>
          </a:prstGeom>
          <a:noFill/>
        </p:spPr>
        <p:txBody>
          <a:bodyPr wrap="square" rtlCol="0">
            <a:spAutoFit/>
          </a:bodyPr>
          <a:lstStyle/>
          <a:p>
            <a:pPr marL="285750" indent="-285750" algn="r" rtl="1">
              <a:buFont typeface="Arial" panose="020B0604020202020204" pitchFamily="34" charset="0"/>
              <a:buChar char="•"/>
            </a:pPr>
            <a:r>
              <a:rPr lang="ar-EG" dirty="0"/>
              <a:t>الكامل، ف. (2001). بحوث الإعلام والرأي العام. دار النشر للجامعات. ط 1. القاهرة.</a:t>
            </a:r>
            <a:endParaRPr lang="en-US" dirty="0"/>
          </a:p>
          <a:p>
            <a:pPr marL="285750" indent="-285750" algn="r" rtl="1">
              <a:buFont typeface="Arial" panose="020B0604020202020204" pitchFamily="34" charset="0"/>
              <a:buChar char="•"/>
            </a:pPr>
            <a:endParaRPr lang="en-US" dirty="0"/>
          </a:p>
          <a:p>
            <a:pPr marL="285750" indent="-285750" algn="just" rtl="1">
              <a:buFont typeface="Arial" panose="020B0604020202020204" pitchFamily="34" charset="0"/>
              <a:buChar char="•"/>
            </a:pPr>
            <a:endParaRPr lang="en-US" dirty="0"/>
          </a:p>
          <a:p>
            <a:pPr marL="285750" indent="-285750" algn="just" rtl="1">
              <a:buFont typeface="Arial" panose="020B0604020202020204" pitchFamily="34" charset="0"/>
              <a:buChar char="•"/>
            </a:pPr>
            <a:r>
              <a:rPr lang="ar-SA" dirty="0"/>
              <a:t>عبد الحميد، </a:t>
            </a:r>
            <a:r>
              <a:rPr lang="ar-EG" dirty="0"/>
              <a:t>م. </a:t>
            </a:r>
            <a:r>
              <a:rPr lang="en-US" dirty="0"/>
              <a:t>.(2000)</a:t>
            </a:r>
            <a:r>
              <a:rPr lang="ar-EG" dirty="0"/>
              <a:t> </a:t>
            </a:r>
            <a:r>
              <a:rPr lang="en-US" dirty="0"/>
              <a:t> </a:t>
            </a:r>
            <a:r>
              <a:rPr lang="ar-SA" i="1" dirty="0"/>
              <a:t>البحث العِلمي في الدراسات الإعلامية</a:t>
            </a:r>
            <a:r>
              <a:rPr lang="ar-EG" dirty="0"/>
              <a:t>. ط 1، </a:t>
            </a:r>
            <a:r>
              <a:rPr lang="ar-SA" dirty="0"/>
              <a:t>عالم الكتب</a:t>
            </a:r>
            <a:r>
              <a:rPr lang="en-US" dirty="0"/>
              <a:t>.</a:t>
            </a:r>
            <a:endParaRPr lang="en-US" dirty="0">
              <a:cs typeface="+mj-cs"/>
            </a:endParaRPr>
          </a:p>
          <a:p>
            <a:pPr lvl="0" algn="just" rtl="1"/>
            <a:endParaRPr lang="en-US" sz="1200" dirty="0">
              <a:cs typeface="+mj-cs"/>
            </a:endParaRPr>
          </a:p>
        </p:txBody>
      </p:sp>
      <p:sp>
        <p:nvSpPr>
          <p:cNvPr id="7" name="TextBox 6">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5. ال</a:t>
            </a:r>
            <a:r>
              <a:rPr lang="ar-SA" sz="2800" b="1" dirty="0">
                <a:solidFill>
                  <a:srgbClr val="2E3957"/>
                </a:solidFill>
                <a:effectLst>
                  <a:outerShdw blurRad="38100" dist="38100" dir="2700000" algn="tl">
                    <a:srgbClr val="000000">
                      <a:alpha val="43137"/>
                    </a:srgbClr>
                  </a:outerShdw>
                </a:effectLst>
                <a:latin typeface="Alexandria"/>
              </a:rPr>
              <a:t>مَراجِع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12253686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10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4526DB-9BEA-4630-EB06-67168BA259BC}"/>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3E34ABC7-03CB-04F1-63FE-C2FA3AB21261}"/>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7075D728-37C6-33AD-07FB-FD51DEF29D39}"/>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B492DE03-3292-72B0-7C88-E7D4FFD85CE8}"/>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a:extLst>
              <a:ext uri="{FF2B5EF4-FFF2-40B4-BE49-F238E27FC236}">
                <a16:creationId xmlns:a16="http://schemas.microsoft.com/office/drawing/2014/main" id="{91623855-ED96-17E5-D86F-BBB64F3A33F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613B31B3-D903-7C67-A8F2-690D260D1007}"/>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48B0A53C-368A-738E-D654-E4D1D7CF870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75600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iterate type="lt">
                                    <p:tmPct val="0"/>
                                  </p:iterate>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4" presetClass="emph" presetSubtype="0" fill="hold" grpId="1" nodeType="afterEffect">
                                  <p:stCondLst>
                                    <p:cond delay="250"/>
                                  </p:stCondLst>
                                  <p:iterate type="lt">
                                    <p:tmPct val="10000"/>
                                  </p:iterate>
                                  <p:childTnLst>
                                    <p:animMotion origin="layout" path="M 0.0 0.0 L 0.0 -0.07213" pathEditMode="relative" ptsTypes="">
                                      <p:cBhvr>
                                        <p:cTn id="11" dur="4500" accel="50000" decel="50000" autoRev="1" fill="hold">
                                          <p:stCondLst>
                                            <p:cond delay="0"/>
                                          </p:stCondLst>
                                        </p:cTn>
                                        <p:tgtEl>
                                          <p:spTgt spid="10"/>
                                        </p:tgtEl>
                                        <p:attrNameLst>
                                          <p:attrName>ppt_x</p:attrName>
                                          <p:attrName>ppt_y</p:attrName>
                                        </p:attrNameLst>
                                      </p:cBhvr>
                                    </p:animMotion>
                                    <p:animRot by="1500000">
                                      <p:cBhvr>
                                        <p:cTn id="12" dur="2250" fill="hold">
                                          <p:stCondLst>
                                            <p:cond delay="0"/>
                                          </p:stCondLst>
                                        </p:cTn>
                                        <p:tgtEl>
                                          <p:spTgt spid="10"/>
                                        </p:tgtEl>
                                        <p:attrNameLst>
                                          <p:attrName>r</p:attrName>
                                        </p:attrNameLst>
                                      </p:cBhvr>
                                    </p:animRot>
                                    <p:animRot by="-1500000">
                                      <p:cBhvr>
                                        <p:cTn id="13" dur="2250" fill="hold">
                                          <p:stCondLst>
                                            <p:cond delay="2250"/>
                                          </p:stCondLst>
                                        </p:cTn>
                                        <p:tgtEl>
                                          <p:spTgt spid="10"/>
                                        </p:tgtEl>
                                        <p:attrNameLst>
                                          <p:attrName>r</p:attrName>
                                        </p:attrNameLst>
                                      </p:cBhvr>
                                    </p:animRot>
                                    <p:animRot by="-1500000">
                                      <p:cBhvr>
                                        <p:cTn id="14" dur="2250" fill="hold">
                                          <p:stCondLst>
                                            <p:cond delay="4500"/>
                                          </p:stCondLst>
                                        </p:cTn>
                                        <p:tgtEl>
                                          <p:spTgt spid="10"/>
                                        </p:tgtEl>
                                        <p:attrNameLst>
                                          <p:attrName>r</p:attrName>
                                        </p:attrNameLst>
                                      </p:cBhvr>
                                    </p:animRot>
                                    <p:animRot by="1500000">
                                      <p:cBhvr>
                                        <p:cTn id="15" dur="2250" fill="hold">
                                          <p:stCondLst>
                                            <p:cond delay="675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microsoft.com/office/2006/documentManagement/types"/>
    <ds:schemaRef ds:uri="http://schemas.microsoft.com/office/infopath/2007/PartnerControls"/>
    <ds:schemaRef ds:uri="http://purl.org/dc/terms/"/>
    <ds:schemaRef ds:uri="http://purl.org/dc/dcmitype/"/>
    <ds:schemaRef ds:uri="http://schemas.openxmlformats.org/package/2006/metadata/core-properties"/>
    <ds:schemaRef ds:uri="688354b5-287c-4cda-825e-1d7935aea40e"/>
    <ds:schemaRef ds:uri="aca13214-df29-4e3c-a050-857c0bf7bd8e"/>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11058</TotalTime>
  <Words>5289</Words>
  <Application>Microsoft Office PowerPoint</Application>
  <PresentationFormat>Widescreen</PresentationFormat>
  <Paragraphs>386</Paragraphs>
  <Slides>51</Slides>
  <Notes>7</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51</vt:i4>
      </vt:variant>
    </vt:vector>
  </HeadingPairs>
  <TitlesOfParts>
    <vt:vector size="61" baseType="lpstr">
      <vt:lpstr>Alexandria</vt:lpstr>
      <vt:lpstr>Arial</vt:lpstr>
      <vt:lpstr>Calibri</vt:lpstr>
      <vt:lpstr>Calibri Light</vt:lpstr>
      <vt:lpstr>Courier New</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Aliaa Qamer</cp:lastModifiedBy>
  <cp:revision>312</cp:revision>
  <dcterms:created xsi:type="dcterms:W3CDTF">2023-04-29T09:08:00Z</dcterms:created>
  <dcterms:modified xsi:type="dcterms:W3CDTF">2025-08-31T15:16:20Z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